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6" r:id="rId2"/>
  </p:sldMasterIdLst>
  <p:notesMasterIdLst>
    <p:notesMasterId r:id="rId29"/>
  </p:notesMasterIdLst>
  <p:sldIdLst>
    <p:sldId id="327" r:id="rId3"/>
    <p:sldId id="264" r:id="rId4"/>
    <p:sldId id="328" r:id="rId5"/>
    <p:sldId id="261" r:id="rId6"/>
    <p:sldId id="329" r:id="rId7"/>
    <p:sldId id="330" r:id="rId8"/>
    <p:sldId id="331" r:id="rId9"/>
    <p:sldId id="332" r:id="rId10"/>
    <p:sldId id="297" r:id="rId11"/>
    <p:sldId id="262" r:id="rId12"/>
    <p:sldId id="333" r:id="rId13"/>
    <p:sldId id="265" r:id="rId14"/>
    <p:sldId id="267" r:id="rId15"/>
    <p:sldId id="334" r:id="rId16"/>
    <p:sldId id="335" r:id="rId17"/>
    <p:sldId id="284" r:id="rId18"/>
    <p:sldId id="315" r:id="rId19"/>
    <p:sldId id="285" r:id="rId20"/>
    <p:sldId id="316" r:id="rId21"/>
    <p:sldId id="317" r:id="rId22"/>
    <p:sldId id="286" r:id="rId23"/>
    <p:sldId id="287" r:id="rId24"/>
    <p:sldId id="319" r:id="rId25"/>
    <p:sldId id="318" r:id="rId26"/>
    <p:sldId id="320" r:id="rId27"/>
    <p:sldId id="32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1729" autoAdjust="0"/>
  </p:normalViewPr>
  <p:slideViewPr>
    <p:cSldViewPr snapToGrid="0">
      <p:cViewPr varScale="1">
        <p:scale>
          <a:sx n="105" d="100"/>
          <a:sy n="105" d="100"/>
        </p:scale>
        <p:origin x="7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4407B-089A-4E78-AF14-2880D0C69884}" type="datetimeFigureOut">
              <a:rPr lang="el-GR" smtClean="0"/>
              <a:pPr/>
              <a:t>12/5/2025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A5679-3907-4529-9EF2-062567C7D811}" type="slidenum">
              <a:rPr lang="el-GR" smtClean="0"/>
              <a:pPr/>
              <a:t>‹#›</a:t>
            </a:fld>
            <a:endParaRPr lang="el-GR"/>
          </a:p>
        </p:txBody>
      </p:sp>
    </p:spTree>
    <p:extLst>
      <p:ext uri="{BB962C8B-B14F-4D97-AF65-F5344CB8AC3E}">
        <p14:creationId xmlns:p14="http://schemas.microsoft.com/office/powerpoint/2010/main" val="1891787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09B9341-A93F-4EAF-8B24-FE41103A2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88DED1-EE67-48C8-B0B9-151847ED80BD}"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11" name="Rectangle 2">
            <a:extLst>
              <a:ext uri="{FF2B5EF4-FFF2-40B4-BE49-F238E27FC236}">
                <a16:creationId xmlns:a16="http://schemas.microsoft.com/office/drawing/2014/main" id="{F69088B9-CA03-4024-9552-2FA0549A0F4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D4E812D-E356-4B02-85F5-F7C452DF0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814B0E5-2C65-472A-B68A-5D68051AFA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6FB12A-E0CD-4120-8E40-37E2DB5FE61B}"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483" name="Rectangle 2">
            <a:extLst>
              <a:ext uri="{FF2B5EF4-FFF2-40B4-BE49-F238E27FC236}">
                <a16:creationId xmlns:a16="http://schemas.microsoft.com/office/drawing/2014/main" id="{2DBA28B7-7825-40DE-8F53-04787C475D9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0B3547F-9456-49C4-81D8-746AE4935C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B408A11-4822-4D50-B927-4721D2E19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7A5AB2-DA76-4971-993E-9D4558A2067A}"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1" name="Rectangle 2">
            <a:extLst>
              <a:ext uri="{FF2B5EF4-FFF2-40B4-BE49-F238E27FC236}">
                <a16:creationId xmlns:a16="http://schemas.microsoft.com/office/drawing/2014/main" id="{D72F4896-91ED-4E05-9B74-1423332821F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7D5D7D1-45C9-421C-8397-233978CE7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7F915C1-CC70-44D9-AB6F-8A9E812077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1BE6DB-9523-43E6-A3EE-58732A406AFE}"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3" name="Rectangle 2">
            <a:extLst>
              <a:ext uri="{FF2B5EF4-FFF2-40B4-BE49-F238E27FC236}">
                <a16:creationId xmlns:a16="http://schemas.microsoft.com/office/drawing/2014/main" id="{57E72B3C-E16C-464D-97A2-84478068E45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53371728-F8A9-4586-8AA0-14CE3D9525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F8F9142-015C-4750-8C58-F4378A6DEB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403DBF-B6B9-48EC-8D9F-439BEDE47B25}" type="slidenum">
              <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l-GR" altLang="el-G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1" name="Rectangle 2">
            <a:extLst>
              <a:ext uri="{FF2B5EF4-FFF2-40B4-BE49-F238E27FC236}">
                <a16:creationId xmlns:a16="http://schemas.microsoft.com/office/drawing/2014/main" id="{81EF67C7-8931-47BC-9D72-2D2D3299038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BDE96E7-DC1E-4EE4-A6DD-D8C7E21D2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375071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28490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4035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12/5/2025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173752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12/5/2025</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1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12/5/2025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424795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37458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716248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Διαφάνεια τίτλου">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43DB392-B37D-4E3B-B5F9-6512E6841F0D}"/>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1556B390-8843-41E8-A890-EBA4FE80E9EE}"/>
                </a:ext>
              </a:extLst>
            </p:cNvPr>
            <p:cNvSpPr>
              <a:spLocks noChangeArrowheads="1"/>
            </p:cNvSpPr>
            <p:nvPr/>
          </p:nvSpPr>
          <p:spPr bwMode="hidden">
            <a:xfrm flipH="1">
              <a:off x="4392" y="1008"/>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6" name="Oval 4">
              <a:extLst>
                <a:ext uri="{FF2B5EF4-FFF2-40B4-BE49-F238E27FC236}">
                  <a16:creationId xmlns:a16="http://schemas.microsoft.com/office/drawing/2014/main" id="{AB80A5F7-F564-4122-B8B2-8FE7DFD34E2E}"/>
                </a:ext>
              </a:extLst>
            </p:cNvPr>
            <p:cNvSpPr>
              <a:spLocks noChangeArrowheads="1"/>
            </p:cNvSpPr>
            <p:nvPr/>
          </p:nvSpPr>
          <p:spPr bwMode="hidden">
            <a:xfrm flipH="1">
              <a:off x="3264" y="1008"/>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7" name="Oval 5">
              <a:extLst>
                <a:ext uri="{FF2B5EF4-FFF2-40B4-BE49-F238E27FC236}">
                  <a16:creationId xmlns:a16="http://schemas.microsoft.com/office/drawing/2014/main" id="{FEA55603-A1B5-4DB5-8B6C-E696D7FB461A}"/>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8" name="Oval 6">
              <a:extLst>
                <a:ext uri="{FF2B5EF4-FFF2-40B4-BE49-F238E27FC236}">
                  <a16:creationId xmlns:a16="http://schemas.microsoft.com/office/drawing/2014/main" id="{863138B1-9012-40CC-8973-5FB31D28B9EA}"/>
                </a:ext>
              </a:extLst>
            </p:cNvPr>
            <p:cNvSpPr>
              <a:spLocks noChangeArrowheads="1"/>
            </p:cNvSpPr>
            <p:nvPr/>
          </p:nvSpPr>
          <p:spPr bwMode="hidden">
            <a:xfrm flipH="1">
              <a:off x="2136" y="2064"/>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9" name="Oval 7">
              <a:extLst>
                <a:ext uri="{FF2B5EF4-FFF2-40B4-BE49-F238E27FC236}">
                  <a16:creationId xmlns:a16="http://schemas.microsoft.com/office/drawing/2014/main" id="{2AFBC52A-C2DE-4A41-9C68-C5EF9C5B7EFF}"/>
                </a:ext>
              </a:extLst>
            </p:cNvPr>
            <p:cNvSpPr>
              <a:spLocks noChangeArrowheads="1"/>
            </p:cNvSpPr>
            <p:nvPr/>
          </p:nvSpPr>
          <p:spPr bwMode="hidden">
            <a:xfrm flipH="1">
              <a:off x="1045" y="2064"/>
              <a:ext cx="960" cy="960"/>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 name="Oval 8">
              <a:extLst>
                <a:ext uri="{FF2B5EF4-FFF2-40B4-BE49-F238E27FC236}">
                  <a16:creationId xmlns:a16="http://schemas.microsoft.com/office/drawing/2014/main" id="{434DAB9A-61CB-4139-9DA1-43348C647F54}"/>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grpSp>
      <p:sp>
        <p:nvSpPr>
          <p:cNvPr id="104460" name="Rectangle 12"/>
          <p:cNvSpPr>
            <a:spLocks noGrp="1" noChangeArrowheads="1"/>
          </p:cNvSpPr>
          <p:nvPr>
            <p:ph type="ctrTitle"/>
          </p:nvPr>
        </p:nvSpPr>
        <p:spPr>
          <a:xfrm>
            <a:off x="914400" y="1219201"/>
            <a:ext cx="10363200" cy="1933575"/>
          </a:xfrm>
        </p:spPr>
        <p:txBody>
          <a:bodyPr anchor="b"/>
          <a:lstStyle>
            <a:lvl1pPr algn="r">
              <a:defRPr sz="4400"/>
            </a:lvl1pPr>
          </a:lstStyle>
          <a:p>
            <a:r>
              <a:rPr lang="el-GR"/>
              <a:t>Κάντε κλικ για επεξεργασία του τίτλου</a:t>
            </a:r>
          </a:p>
        </p:txBody>
      </p:sp>
      <p:sp>
        <p:nvSpPr>
          <p:cNvPr id="104461"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r>
              <a:rPr lang="el-GR"/>
              <a:t>Κάντε κλικ για να επεξεργαστείτε τον υπότιτλο του υποδείγματος</a:t>
            </a:r>
          </a:p>
        </p:txBody>
      </p:sp>
      <p:sp>
        <p:nvSpPr>
          <p:cNvPr id="11" name="Rectangle 9">
            <a:extLst>
              <a:ext uri="{FF2B5EF4-FFF2-40B4-BE49-F238E27FC236}">
                <a16:creationId xmlns:a16="http://schemas.microsoft.com/office/drawing/2014/main" id="{2A3FBEFA-6A7F-4A7B-BD13-DEE756B75EBC}"/>
              </a:ext>
            </a:extLst>
          </p:cNvPr>
          <p:cNvSpPr>
            <a:spLocks noGrp="1" noChangeArrowheads="1"/>
          </p:cNvSpPr>
          <p:nvPr>
            <p:ph type="dt" sz="half" idx="10"/>
          </p:nvPr>
        </p:nvSpPr>
        <p:spPr/>
        <p:txBody>
          <a:bodyPr/>
          <a:lstStyle>
            <a:lvl1pPr>
              <a:defRPr/>
            </a:lvl1pPr>
          </a:lstStyle>
          <a:p>
            <a:pPr>
              <a:defRPr/>
            </a:pPr>
            <a:endParaRPr lang="el-GR"/>
          </a:p>
        </p:txBody>
      </p:sp>
      <p:sp>
        <p:nvSpPr>
          <p:cNvPr id="12" name="Rectangle 10">
            <a:extLst>
              <a:ext uri="{FF2B5EF4-FFF2-40B4-BE49-F238E27FC236}">
                <a16:creationId xmlns:a16="http://schemas.microsoft.com/office/drawing/2014/main" id="{B9924351-BA81-4451-9E52-A5B8705CACD7}"/>
              </a:ext>
            </a:extLst>
          </p:cNvPr>
          <p:cNvSpPr>
            <a:spLocks noGrp="1" noChangeArrowheads="1"/>
          </p:cNvSpPr>
          <p:nvPr>
            <p:ph type="ftr" sz="quarter" idx="11"/>
          </p:nvPr>
        </p:nvSpPr>
        <p:spPr/>
        <p:txBody>
          <a:bodyPr/>
          <a:lstStyle>
            <a:lvl1pPr>
              <a:defRPr/>
            </a:lvl1pPr>
          </a:lstStyle>
          <a:p>
            <a:pPr>
              <a:defRPr/>
            </a:pPr>
            <a:endParaRPr lang="el-GR"/>
          </a:p>
        </p:txBody>
      </p:sp>
      <p:sp>
        <p:nvSpPr>
          <p:cNvPr id="13" name="Rectangle 11">
            <a:extLst>
              <a:ext uri="{FF2B5EF4-FFF2-40B4-BE49-F238E27FC236}">
                <a16:creationId xmlns:a16="http://schemas.microsoft.com/office/drawing/2014/main" id="{58D86319-A3C4-4169-9135-05CE10696EE8}"/>
              </a:ext>
            </a:extLst>
          </p:cNvPr>
          <p:cNvSpPr>
            <a:spLocks noGrp="1" noChangeArrowheads="1"/>
          </p:cNvSpPr>
          <p:nvPr>
            <p:ph type="sldNum" sz="quarter" idx="12"/>
          </p:nvPr>
        </p:nvSpPr>
        <p:spPr/>
        <p:txBody>
          <a:bodyPr/>
          <a:lstStyle>
            <a:lvl1pPr>
              <a:defRPr/>
            </a:lvl1pPr>
          </a:lstStyle>
          <a:p>
            <a:fld id="{9C70700B-4F46-4A80-B5BC-CB613E6E2E6D}" type="slidenum">
              <a:rPr lang="el-GR" altLang="el-GR"/>
              <a:pPr/>
              <a:t>‹#›</a:t>
            </a:fld>
            <a:endParaRPr lang="el-GR" altLang="el-GR"/>
          </a:p>
        </p:txBody>
      </p:sp>
    </p:spTree>
    <p:extLst>
      <p:ext uri="{BB962C8B-B14F-4D97-AF65-F5344CB8AC3E}">
        <p14:creationId xmlns:p14="http://schemas.microsoft.com/office/powerpoint/2010/main" val="182716429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a:extLst>
              <a:ext uri="{FF2B5EF4-FFF2-40B4-BE49-F238E27FC236}">
                <a16:creationId xmlns:a16="http://schemas.microsoft.com/office/drawing/2014/main" id="{D8A41947-8580-4DF9-86BE-A2D241038DDE}"/>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A5934321-323C-44D5-8121-26BDCB91508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D46F53F9-EC1D-42FB-AF5C-81D79C00EC93}"/>
              </a:ext>
            </a:extLst>
          </p:cNvPr>
          <p:cNvSpPr>
            <a:spLocks noGrp="1" noChangeArrowheads="1"/>
          </p:cNvSpPr>
          <p:nvPr>
            <p:ph type="sldNum" sz="quarter" idx="12"/>
          </p:nvPr>
        </p:nvSpPr>
        <p:spPr>
          <a:ln/>
        </p:spPr>
        <p:txBody>
          <a:bodyPr/>
          <a:lstStyle>
            <a:lvl1pPr>
              <a:defRPr/>
            </a:lvl1pPr>
          </a:lstStyle>
          <a:p>
            <a:fld id="{3CF6D20A-457C-49F4-9346-E2F2196B5410}" type="slidenum">
              <a:rPr lang="el-GR" altLang="el-GR"/>
              <a:pPr/>
              <a:t>‹#›</a:t>
            </a:fld>
            <a:endParaRPr lang="el-GR" altLang="el-GR"/>
          </a:p>
        </p:txBody>
      </p:sp>
    </p:spTree>
    <p:extLst>
      <p:ext uri="{BB962C8B-B14F-4D97-AF65-F5344CB8AC3E}">
        <p14:creationId xmlns:p14="http://schemas.microsoft.com/office/powerpoint/2010/main" val="312136121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9">
            <a:extLst>
              <a:ext uri="{FF2B5EF4-FFF2-40B4-BE49-F238E27FC236}">
                <a16:creationId xmlns:a16="http://schemas.microsoft.com/office/drawing/2014/main" id="{AA53753F-07C6-4DDD-B3DB-DD828EC8E1C1}"/>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62DF36C3-A5D9-483D-A5C4-CBF1489AA47F}"/>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3435A1C3-DE04-4899-A34E-13AD4FDBB419}"/>
              </a:ext>
            </a:extLst>
          </p:cNvPr>
          <p:cNvSpPr>
            <a:spLocks noGrp="1" noChangeArrowheads="1"/>
          </p:cNvSpPr>
          <p:nvPr>
            <p:ph type="sldNum" sz="quarter" idx="12"/>
          </p:nvPr>
        </p:nvSpPr>
        <p:spPr>
          <a:ln/>
        </p:spPr>
        <p:txBody>
          <a:bodyPr/>
          <a:lstStyle>
            <a:lvl1pPr>
              <a:defRPr/>
            </a:lvl1pPr>
          </a:lstStyle>
          <a:p>
            <a:fld id="{DA0D4B25-978F-46B3-AA29-D0FEB19A2A22}" type="slidenum">
              <a:rPr lang="el-GR" altLang="el-GR"/>
              <a:pPr/>
              <a:t>‹#›</a:t>
            </a:fld>
            <a:endParaRPr lang="el-GR" altLang="el-GR"/>
          </a:p>
        </p:txBody>
      </p:sp>
    </p:spTree>
    <p:extLst>
      <p:ext uri="{BB962C8B-B14F-4D97-AF65-F5344CB8AC3E}">
        <p14:creationId xmlns:p14="http://schemas.microsoft.com/office/powerpoint/2010/main" val="19779675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727448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9">
            <a:extLst>
              <a:ext uri="{FF2B5EF4-FFF2-40B4-BE49-F238E27FC236}">
                <a16:creationId xmlns:a16="http://schemas.microsoft.com/office/drawing/2014/main" id="{2E4D7864-F551-421F-B5E2-A643BD2BD3DD}"/>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
            <a:extLst>
              <a:ext uri="{FF2B5EF4-FFF2-40B4-BE49-F238E27FC236}">
                <a16:creationId xmlns:a16="http://schemas.microsoft.com/office/drawing/2014/main" id="{F709E08D-92E8-427C-A6E4-A4C54260D1B3}"/>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1">
            <a:extLst>
              <a:ext uri="{FF2B5EF4-FFF2-40B4-BE49-F238E27FC236}">
                <a16:creationId xmlns:a16="http://schemas.microsoft.com/office/drawing/2014/main" id="{91B3A324-A597-4395-9FE4-A1AE470C03A8}"/>
              </a:ext>
            </a:extLst>
          </p:cNvPr>
          <p:cNvSpPr>
            <a:spLocks noGrp="1" noChangeArrowheads="1"/>
          </p:cNvSpPr>
          <p:nvPr>
            <p:ph type="sldNum" sz="quarter" idx="12"/>
          </p:nvPr>
        </p:nvSpPr>
        <p:spPr>
          <a:ln/>
        </p:spPr>
        <p:txBody>
          <a:bodyPr/>
          <a:lstStyle>
            <a:lvl1pPr>
              <a:defRPr/>
            </a:lvl1pPr>
          </a:lstStyle>
          <a:p>
            <a:fld id="{DCA0144C-174D-41CC-B1A4-5CFD6D568E0C}" type="slidenum">
              <a:rPr lang="el-GR" altLang="el-GR"/>
              <a:pPr/>
              <a:t>‹#›</a:t>
            </a:fld>
            <a:endParaRPr lang="el-GR" altLang="el-GR"/>
          </a:p>
        </p:txBody>
      </p:sp>
    </p:spTree>
    <p:extLst>
      <p:ext uri="{BB962C8B-B14F-4D97-AF65-F5344CB8AC3E}">
        <p14:creationId xmlns:p14="http://schemas.microsoft.com/office/powerpoint/2010/main" val="28419600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9">
            <a:extLst>
              <a:ext uri="{FF2B5EF4-FFF2-40B4-BE49-F238E27FC236}">
                <a16:creationId xmlns:a16="http://schemas.microsoft.com/office/drawing/2014/main" id="{04BF1AE5-1FA1-41AE-9A40-03003150047F}"/>
              </a:ext>
            </a:extLst>
          </p:cNvPr>
          <p:cNvSpPr>
            <a:spLocks noGrp="1" noChangeArrowheads="1"/>
          </p:cNvSpPr>
          <p:nvPr>
            <p:ph type="dt" sz="half" idx="10"/>
          </p:nvPr>
        </p:nvSpPr>
        <p:spPr>
          <a:ln/>
        </p:spPr>
        <p:txBody>
          <a:bodyPr/>
          <a:lstStyle>
            <a:lvl1pPr>
              <a:defRPr/>
            </a:lvl1pPr>
          </a:lstStyle>
          <a:p>
            <a:pPr>
              <a:defRPr/>
            </a:pPr>
            <a:endParaRPr lang="el-GR"/>
          </a:p>
        </p:txBody>
      </p:sp>
      <p:sp>
        <p:nvSpPr>
          <p:cNvPr id="8" name="Rectangle 10">
            <a:extLst>
              <a:ext uri="{FF2B5EF4-FFF2-40B4-BE49-F238E27FC236}">
                <a16:creationId xmlns:a16="http://schemas.microsoft.com/office/drawing/2014/main" id="{620D7AC3-2DF9-45C3-92C3-0B3DC225C744}"/>
              </a:ext>
            </a:extLst>
          </p:cNvPr>
          <p:cNvSpPr>
            <a:spLocks noGrp="1" noChangeArrowheads="1"/>
          </p:cNvSpPr>
          <p:nvPr>
            <p:ph type="ftr" sz="quarter" idx="11"/>
          </p:nvPr>
        </p:nvSpPr>
        <p:spPr>
          <a:ln/>
        </p:spPr>
        <p:txBody>
          <a:bodyPr/>
          <a:lstStyle>
            <a:lvl1pPr>
              <a:defRPr/>
            </a:lvl1pPr>
          </a:lstStyle>
          <a:p>
            <a:pPr>
              <a:defRPr/>
            </a:pPr>
            <a:endParaRPr lang="el-GR"/>
          </a:p>
        </p:txBody>
      </p:sp>
      <p:sp>
        <p:nvSpPr>
          <p:cNvPr id="9" name="Rectangle 11">
            <a:extLst>
              <a:ext uri="{FF2B5EF4-FFF2-40B4-BE49-F238E27FC236}">
                <a16:creationId xmlns:a16="http://schemas.microsoft.com/office/drawing/2014/main" id="{834ADAB5-8C67-40FF-8473-D174539DC5B1}"/>
              </a:ext>
            </a:extLst>
          </p:cNvPr>
          <p:cNvSpPr>
            <a:spLocks noGrp="1" noChangeArrowheads="1"/>
          </p:cNvSpPr>
          <p:nvPr>
            <p:ph type="sldNum" sz="quarter" idx="12"/>
          </p:nvPr>
        </p:nvSpPr>
        <p:spPr>
          <a:ln/>
        </p:spPr>
        <p:txBody>
          <a:bodyPr/>
          <a:lstStyle>
            <a:lvl1pPr>
              <a:defRPr/>
            </a:lvl1pPr>
          </a:lstStyle>
          <a:p>
            <a:fld id="{F1AC35F2-EBA3-46B7-824A-59AB5FDA4140}" type="slidenum">
              <a:rPr lang="el-GR" altLang="el-GR"/>
              <a:pPr/>
              <a:t>‹#›</a:t>
            </a:fld>
            <a:endParaRPr lang="el-GR" altLang="el-GR"/>
          </a:p>
        </p:txBody>
      </p:sp>
    </p:spTree>
    <p:extLst>
      <p:ext uri="{BB962C8B-B14F-4D97-AF65-F5344CB8AC3E}">
        <p14:creationId xmlns:p14="http://schemas.microsoft.com/office/powerpoint/2010/main" val="443354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9">
            <a:extLst>
              <a:ext uri="{FF2B5EF4-FFF2-40B4-BE49-F238E27FC236}">
                <a16:creationId xmlns:a16="http://schemas.microsoft.com/office/drawing/2014/main" id="{FBA0D7BA-72E4-4BCE-B4B9-03370F12675F}"/>
              </a:ext>
            </a:extLst>
          </p:cNvPr>
          <p:cNvSpPr>
            <a:spLocks noGrp="1" noChangeArrowheads="1"/>
          </p:cNvSpPr>
          <p:nvPr>
            <p:ph type="dt" sz="half" idx="10"/>
          </p:nvPr>
        </p:nvSpPr>
        <p:spPr>
          <a:ln/>
        </p:spPr>
        <p:txBody>
          <a:bodyPr/>
          <a:lstStyle>
            <a:lvl1pPr>
              <a:defRPr/>
            </a:lvl1pPr>
          </a:lstStyle>
          <a:p>
            <a:pPr>
              <a:defRPr/>
            </a:pPr>
            <a:endParaRPr lang="el-GR"/>
          </a:p>
        </p:txBody>
      </p:sp>
      <p:sp>
        <p:nvSpPr>
          <p:cNvPr id="4" name="Rectangle 10">
            <a:extLst>
              <a:ext uri="{FF2B5EF4-FFF2-40B4-BE49-F238E27FC236}">
                <a16:creationId xmlns:a16="http://schemas.microsoft.com/office/drawing/2014/main" id="{53A9CA1B-0664-428D-9E27-4EA6512EF9E8}"/>
              </a:ext>
            </a:extLst>
          </p:cNvPr>
          <p:cNvSpPr>
            <a:spLocks noGrp="1" noChangeArrowheads="1"/>
          </p:cNvSpPr>
          <p:nvPr>
            <p:ph type="ftr" sz="quarter" idx="11"/>
          </p:nvPr>
        </p:nvSpPr>
        <p:spPr>
          <a:ln/>
        </p:spPr>
        <p:txBody>
          <a:bodyPr/>
          <a:lstStyle>
            <a:lvl1pPr>
              <a:defRPr/>
            </a:lvl1pPr>
          </a:lstStyle>
          <a:p>
            <a:pPr>
              <a:defRPr/>
            </a:pPr>
            <a:endParaRPr lang="el-GR"/>
          </a:p>
        </p:txBody>
      </p:sp>
      <p:sp>
        <p:nvSpPr>
          <p:cNvPr id="5" name="Rectangle 11">
            <a:extLst>
              <a:ext uri="{FF2B5EF4-FFF2-40B4-BE49-F238E27FC236}">
                <a16:creationId xmlns:a16="http://schemas.microsoft.com/office/drawing/2014/main" id="{46A4A081-3E7C-4BB7-9575-7F88B4412611}"/>
              </a:ext>
            </a:extLst>
          </p:cNvPr>
          <p:cNvSpPr>
            <a:spLocks noGrp="1" noChangeArrowheads="1"/>
          </p:cNvSpPr>
          <p:nvPr>
            <p:ph type="sldNum" sz="quarter" idx="12"/>
          </p:nvPr>
        </p:nvSpPr>
        <p:spPr>
          <a:ln/>
        </p:spPr>
        <p:txBody>
          <a:bodyPr/>
          <a:lstStyle>
            <a:lvl1pPr>
              <a:defRPr/>
            </a:lvl1pPr>
          </a:lstStyle>
          <a:p>
            <a:fld id="{DB2CC56E-73A2-4FA0-B58A-DC4A5B6142D0}" type="slidenum">
              <a:rPr lang="el-GR" altLang="el-GR"/>
              <a:pPr/>
              <a:t>‹#›</a:t>
            </a:fld>
            <a:endParaRPr lang="el-GR" altLang="el-GR"/>
          </a:p>
        </p:txBody>
      </p:sp>
    </p:spTree>
    <p:extLst>
      <p:ext uri="{BB962C8B-B14F-4D97-AF65-F5344CB8AC3E}">
        <p14:creationId xmlns:p14="http://schemas.microsoft.com/office/powerpoint/2010/main" val="367928464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1C26DA7-3B17-46E0-BA1B-AB69364F3FAA}"/>
              </a:ext>
            </a:extLst>
          </p:cNvPr>
          <p:cNvSpPr>
            <a:spLocks noGrp="1" noChangeArrowheads="1"/>
          </p:cNvSpPr>
          <p:nvPr>
            <p:ph type="dt" sz="half" idx="10"/>
          </p:nvPr>
        </p:nvSpPr>
        <p:spPr>
          <a:ln/>
        </p:spPr>
        <p:txBody>
          <a:bodyPr/>
          <a:lstStyle>
            <a:lvl1pPr>
              <a:defRPr/>
            </a:lvl1pPr>
          </a:lstStyle>
          <a:p>
            <a:pPr>
              <a:defRPr/>
            </a:pPr>
            <a:endParaRPr lang="el-GR"/>
          </a:p>
        </p:txBody>
      </p:sp>
      <p:sp>
        <p:nvSpPr>
          <p:cNvPr id="3" name="Rectangle 10">
            <a:extLst>
              <a:ext uri="{FF2B5EF4-FFF2-40B4-BE49-F238E27FC236}">
                <a16:creationId xmlns:a16="http://schemas.microsoft.com/office/drawing/2014/main" id="{FDF863A7-A524-4D01-BE35-3F99B617B091}"/>
              </a:ext>
            </a:extLst>
          </p:cNvPr>
          <p:cNvSpPr>
            <a:spLocks noGrp="1" noChangeArrowheads="1"/>
          </p:cNvSpPr>
          <p:nvPr>
            <p:ph type="ftr" sz="quarter" idx="11"/>
          </p:nvPr>
        </p:nvSpPr>
        <p:spPr>
          <a:ln/>
        </p:spPr>
        <p:txBody>
          <a:bodyPr/>
          <a:lstStyle>
            <a:lvl1pPr>
              <a:defRPr/>
            </a:lvl1pPr>
          </a:lstStyle>
          <a:p>
            <a:pPr>
              <a:defRPr/>
            </a:pPr>
            <a:endParaRPr lang="el-GR"/>
          </a:p>
        </p:txBody>
      </p:sp>
      <p:sp>
        <p:nvSpPr>
          <p:cNvPr id="4" name="Rectangle 11">
            <a:extLst>
              <a:ext uri="{FF2B5EF4-FFF2-40B4-BE49-F238E27FC236}">
                <a16:creationId xmlns:a16="http://schemas.microsoft.com/office/drawing/2014/main" id="{7E5D4429-071D-4870-8B86-F9BC9D7D7B55}"/>
              </a:ext>
            </a:extLst>
          </p:cNvPr>
          <p:cNvSpPr>
            <a:spLocks noGrp="1" noChangeArrowheads="1"/>
          </p:cNvSpPr>
          <p:nvPr>
            <p:ph type="sldNum" sz="quarter" idx="12"/>
          </p:nvPr>
        </p:nvSpPr>
        <p:spPr>
          <a:ln/>
        </p:spPr>
        <p:txBody>
          <a:bodyPr/>
          <a:lstStyle>
            <a:lvl1pPr>
              <a:defRPr/>
            </a:lvl1pPr>
          </a:lstStyle>
          <a:p>
            <a:fld id="{9976DF09-99AC-4797-BF85-7427DDCCFFF8}" type="slidenum">
              <a:rPr lang="el-GR" altLang="el-GR"/>
              <a:pPr/>
              <a:t>‹#›</a:t>
            </a:fld>
            <a:endParaRPr lang="el-GR" altLang="el-GR"/>
          </a:p>
        </p:txBody>
      </p:sp>
    </p:spTree>
    <p:extLst>
      <p:ext uri="{BB962C8B-B14F-4D97-AF65-F5344CB8AC3E}">
        <p14:creationId xmlns:p14="http://schemas.microsoft.com/office/powerpoint/2010/main" val="224445890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9">
            <a:extLst>
              <a:ext uri="{FF2B5EF4-FFF2-40B4-BE49-F238E27FC236}">
                <a16:creationId xmlns:a16="http://schemas.microsoft.com/office/drawing/2014/main" id="{BDD39771-77AE-4F47-98BC-C5EA270234E2}"/>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
            <a:extLst>
              <a:ext uri="{FF2B5EF4-FFF2-40B4-BE49-F238E27FC236}">
                <a16:creationId xmlns:a16="http://schemas.microsoft.com/office/drawing/2014/main" id="{75DCF257-09EB-48D5-8CA5-FC6CE310295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1">
            <a:extLst>
              <a:ext uri="{FF2B5EF4-FFF2-40B4-BE49-F238E27FC236}">
                <a16:creationId xmlns:a16="http://schemas.microsoft.com/office/drawing/2014/main" id="{1292DE02-933B-4C0A-BEB4-3B10D716651D}"/>
              </a:ext>
            </a:extLst>
          </p:cNvPr>
          <p:cNvSpPr>
            <a:spLocks noGrp="1" noChangeArrowheads="1"/>
          </p:cNvSpPr>
          <p:nvPr>
            <p:ph type="sldNum" sz="quarter" idx="12"/>
          </p:nvPr>
        </p:nvSpPr>
        <p:spPr>
          <a:ln/>
        </p:spPr>
        <p:txBody>
          <a:bodyPr/>
          <a:lstStyle>
            <a:lvl1pPr>
              <a:defRPr/>
            </a:lvl1pPr>
          </a:lstStyle>
          <a:p>
            <a:fld id="{FD9533B1-977A-41D9-B01D-D91263B14D03}" type="slidenum">
              <a:rPr lang="el-GR" altLang="el-GR"/>
              <a:pPr/>
              <a:t>‹#›</a:t>
            </a:fld>
            <a:endParaRPr lang="el-GR" altLang="el-GR"/>
          </a:p>
        </p:txBody>
      </p:sp>
    </p:spTree>
    <p:extLst>
      <p:ext uri="{BB962C8B-B14F-4D97-AF65-F5344CB8AC3E}">
        <p14:creationId xmlns:p14="http://schemas.microsoft.com/office/powerpoint/2010/main" val="153472494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9">
            <a:extLst>
              <a:ext uri="{FF2B5EF4-FFF2-40B4-BE49-F238E27FC236}">
                <a16:creationId xmlns:a16="http://schemas.microsoft.com/office/drawing/2014/main" id="{696A726F-D6D7-404D-A0E6-6A29CC301A53}"/>
              </a:ext>
            </a:extLst>
          </p:cNvPr>
          <p:cNvSpPr>
            <a:spLocks noGrp="1" noChangeArrowheads="1"/>
          </p:cNvSpPr>
          <p:nvPr>
            <p:ph type="dt" sz="half" idx="10"/>
          </p:nvPr>
        </p:nvSpPr>
        <p:spPr>
          <a:ln/>
        </p:spPr>
        <p:txBody>
          <a:bodyPr/>
          <a:lstStyle>
            <a:lvl1pPr>
              <a:defRPr/>
            </a:lvl1pPr>
          </a:lstStyle>
          <a:p>
            <a:pPr>
              <a:defRPr/>
            </a:pPr>
            <a:endParaRPr lang="el-GR"/>
          </a:p>
        </p:txBody>
      </p:sp>
      <p:sp>
        <p:nvSpPr>
          <p:cNvPr id="6" name="Rectangle 10">
            <a:extLst>
              <a:ext uri="{FF2B5EF4-FFF2-40B4-BE49-F238E27FC236}">
                <a16:creationId xmlns:a16="http://schemas.microsoft.com/office/drawing/2014/main" id="{F4F68A92-A61C-4935-BEBE-636E27B3E65D}"/>
              </a:ext>
            </a:extLst>
          </p:cNvPr>
          <p:cNvSpPr>
            <a:spLocks noGrp="1" noChangeArrowheads="1"/>
          </p:cNvSpPr>
          <p:nvPr>
            <p:ph type="ftr" sz="quarter" idx="11"/>
          </p:nvPr>
        </p:nvSpPr>
        <p:spPr>
          <a:ln/>
        </p:spPr>
        <p:txBody>
          <a:bodyPr/>
          <a:lstStyle>
            <a:lvl1pPr>
              <a:defRPr/>
            </a:lvl1pPr>
          </a:lstStyle>
          <a:p>
            <a:pPr>
              <a:defRPr/>
            </a:pPr>
            <a:endParaRPr lang="el-GR"/>
          </a:p>
        </p:txBody>
      </p:sp>
      <p:sp>
        <p:nvSpPr>
          <p:cNvPr id="7" name="Rectangle 11">
            <a:extLst>
              <a:ext uri="{FF2B5EF4-FFF2-40B4-BE49-F238E27FC236}">
                <a16:creationId xmlns:a16="http://schemas.microsoft.com/office/drawing/2014/main" id="{3D00B39E-1FE2-4FF1-B656-5D62F3097F90}"/>
              </a:ext>
            </a:extLst>
          </p:cNvPr>
          <p:cNvSpPr>
            <a:spLocks noGrp="1" noChangeArrowheads="1"/>
          </p:cNvSpPr>
          <p:nvPr>
            <p:ph type="sldNum" sz="quarter" idx="12"/>
          </p:nvPr>
        </p:nvSpPr>
        <p:spPr>
          <a:ln/>
        </p:spPr>
        <p:txBody>
          <a:bodyPr/>
          <a:lstStyle>
            <a:lvl1pPr>
              <a:defRPr/>
            </a:lvl1pPr>
          </a:lstStyle>
          <a:p>
            <a:fld id="{2E54CF33-7FC8-4A66-BE42-EF78D8C3334C}" type="slidenum">
              <a:rPr lang="el-GR" altLang="el-GR"/>
              <a:pPr/>
              <a:t>‹#›</a:t>
            </a:fld>
            <a:endParaRPr lang="el-GR" altLang="el-GR"/>
          </a:p>
        </p:txBody>
      </p:sp>
    </p:spTree>
    <p:extLst>
      <p:ext uri="{BB962C8B-B14F-4D97-AF65-F5344CB8AC3E}">
        <p14:creationId xmlns:p14="http://schemas.microsoft.com/office/powerpoint/2010/main" val="337456153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a:extLst>
              <a:ext uri="{FF2B5EF4-FFF2-40B4-BE49-F238E27FC236}">
                <a16:creationId xmlns:a16="http://schemas.microsoft.com/office/drawing/2014/main" id="{ACE6113E-F4B8-4872-8752-6CB5617B5035}"/>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A0686671-7D02-404A-8B0C-77FEB876397B}"/>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1F8B8D08-20CF-4526-AABB-0E0A645A6051}"/>
              </a:ext>
            </a:extLst>
          </p:cNvPr>
          <p:cNvSpPr>
            <a:spLocks noGrp="1" noChangeArrowheads="1"/>
          </p:cNvSpPr>
          <p:nvPr>
            <p:ph type="sldNum" sz="quarter" idx="12"/>
          </p:nvPr>
        </p:nvSpPr>
        <p:spPr>
          <a:ln/>
        </p:spPr>
        <p:txBody>
          <a:bodyPr/>
          <a:lstStyle>
            <a:lvl1pPr>
              <a:defRPr/>
            </a:lvl1pPr>
          </a:lstStyle>
          <a:p>
            <a:fld id="{3AF33B17-0D8B-4AC1-A1BC-6F162626209B}" type="slidenum">
              <a:rPr lang="el-GR" altLang="el-GR"/>
              <a:pPr/>
              <a:t>‹#›</a:t>
            </a:fld>
            <a:endParaRPr lang="el-GR" altLang="el-GR"/>
          </a:p>
        </p:txBody>
      </p:sp>
    </p:spTree>
    <p:extLst>
      <p:ext uri="{BB962C8B-B14F-4D97-AF65-F5344CB8AC3E}">
        <p14:creationId xmlns:p14="http://schemas.microsoft.com/office/powerpoint/2010/main" val="26025397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6287"/>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6287"/>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9">
            <a:extLst>
              <a:ext uri="{FF2B5EF4-FFF2-40B4-BE49-F238E27FC236}">
                <a16:creationId xmlns:a16="http://schemas.microsoft.com/office/drawing/2014/main" id="{6D8A4706-8323-41F1-AF6D-64681071CE9D}"/>
              </a:ext>
            </a:extLst>
          </p:cNvPr>
          <p:cNvSpPr>
            <a:spLocks noGrp="1" noChangeArrowheads="1"/>
          </p:cNvSpPr>
          <p:nvPr>
            <p:ph type="dt" sz="half" idx="10"/>
          </p:nvPr>
        </p:nvSpPr>
        <p:spPr>
          <a:ln/>
        </p:spPr>
        <p:txBody>
          <a:bodyPr/>
          <a:lstStyle>
            <a:lvl1pPr>
              <a:defRPr/>
            </a:lvl1pPr>
          </a:lstStyle>
          <a:p>
            <a:pPr>
              <a:defRPr/>
            </a:pPr>
            <a:endParaRPr lang="el-GR"/>
          </a:p>
        </p:txBody>
      </p:sp>
      <p:sp>
        <p:nvSpPr>
          <p:cNvPr id="5" name="Rectangle 10">
            <a:extLst>
              <a:ext uri="{FF2B5EF4-FFF2-40B4-BE49-F238E27FC236}">
                <a16:creationId xmlns:a16="http://schemas.microsoft.com/office/drawing/2014/main" id="{0AF9C7FE-38C4-4EB7-A6F8-187D58346389}"/>
              </a:ext>
            </a:extLst>
          </p:cNvPr>
          <p:cNvSpPr>
            <a:spLocks noGrp="1" noChangeArrowheads="1"/>
          </p:cNvSpPr>
          <p:nvPr>
            <p:ph type="ftr" sz="quarter" idx="11"/>
          </p:nvPr>
        </p:nvSpPr>
        <p:spPr>
          <a:ln/>
        </p:spPr>
        <p:txBody>
          <a:bodyPr/>
          <a:lstStyle>
            <a:lvl1pPr>
              <a:defRPr/>
            </a:lvl1pPr>
          </a:lstStyle>
          <a:p>
            <a:pPr>
              <a:defRPr/>
            </a:pPr>
            <a:endParaRPr lang="el-GR"/>
          </a:p>
        </p:txBody>
      </p:sp>
      <p:sp>
        <p:nvSpPr>
          <p:cNvPr id="6" name="Rectangle 11">
            <a:extLst>
              <a:ext uri="{FF2B5EF4-FFF2-40B4-BE49-F238E27FC236}">
                <a16:creationId xmlns:a16="http://schemas.microsoft.com/office/drawing/2014/main" id="{8F5BAF66-1629-4830-B284-6D468C3D0F06}"/>
              </a:ext>
            </a:extLst>
          </p:cNvPr>
          <p:cNvSpPr>
            <a:spLocks noGrp="1" noChangeArrowheads="1"/>
          </p:cNvSpPr>
          <p:nvPr>
            <p:ph type="sldNum" sz="quarter" idx="12"/>
          </p:nvPr>
        </p:nvSpPr>
        <p:spPr>
          <a:ln/>
        </p:spPr>
        <p:txBody>
          <a:bodyPr/>
          <a:lstStyle>
            <a:lvl1pPr>
              <a:defRPr/>
            </a:lvl1pPr>
          </a:lstStyle>
          <a:p>
            <a:fld id="{B5900F9A-CAC5-489A-962A-A8E6DEC15642}" type="slidenum">
              <a:rPr lang="el-GR" altLang="el-GR"/>
              <a:pPr/>
              <a:t>‹#›</a:t>
            </a:fld>
            <a:endParaRPr lang="el-GR" altLang="el-GR"/>
          </a:p>
        </p:txBody>
      </p:sp>
    </p:spTree>
    <p:extLst>
      <p:ext uri="{BB962C8B-B14F-4D97-AF65-F5344CB8AC3E}">
        <p14:creationId xmlns:p14="http://schemas.microsoft.com/office/powerpoint/2010/main" val="426991088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12/5/2025</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32685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654CB50-A9F4-43B5-AD85-2838D4288126}" type="datetimeFigureOut">
              <a:rPr lang="el-GR" smtClean="0"/>
              <a:pPr/>
              <a:t>12/5/2025</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26928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654CB50-A9F4-43B5-AD85-2838D4288126}" type="datetimeFigureOut">
              <a:rPr lang="el-GR" smtClean="0"/>
              <a:pPr/>
              <a:t>12/5/2025</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30436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654CB50-A9F4-43B5-AD85-2838D4288126}" type="datetimeFigureOut">
              <a:rPr lang="el-GR" smtClean="0"/>
              <a:pPr/>
              <a:t>12/5/2025</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55424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4CB50-A9F4-43B5-AD85-2838D4288126}" type="datetimeFigureOut">
              <a:rPr lang="el-GR" smtClean="0"/>
              <a:pPr/>
              <a:t>12/5/2025</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57272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12/5/2025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151510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12/5/2025</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val="14460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54CB50-A9F4-43B5-AD85-2838D4288126}" type="datetimeFigureOut">
              <a:rPr lang="el-GR" smtClean="0"/>
              <a:pPr/>
              <a:t>12/5/2025</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F0612A-214F-48DD-B90D-161AC5ADF09F}" type="slidenum">
              <a:rPr lang="el-GR" smtClean="0"/>
              <a:pPr/>
              <a:t>‹#›</a:t>
            </a:fld>
            <a:endParaRPr lang="el-GR"/>
          </a:p>
        </p:txBody>
      </p:sp>
    </p:spTree>
    <p:extLst>
      <p:ext uri="{BB962C8B-B14F-4D97-AF65-F5344CB8AC3E}">
        <p14:creationId xmlns:p14="http://schemas.microsoft.com/office/powerpoint/2010/main" val="32695727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B917927-D9AE-441A-BC35-168025817D79}"/>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id="{931FA78C-5675-4D08-A665-730B59DF3416}"/>
                </a:ext>
              </a:extLst>
            </p:cNvPr>
            <p:cNvSpPr>
              <a:spLocks noChangeArrowheads="1"/>
            </p:cNvSpPr>
            <p:nvPr/>
          </p:nvSpPr>
          <p:spPr bwMode="hidden">
            <a:xfrm flipH="1">
              <a:off x="3067" y="192"/>
              <a:ext cx="696"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3" name="Oval 4">
              <a:extLst>
                <a:ext uri="{FF2B5EF4-FFF2-40B4-BE49-F238E27FC236}">
                  <a16:creationId xmlns:a16="http://schemas.microsoft.com/office/drawing/2014/main" id="{A1D082AA-4501-48E3-B5DC-09E46C9DAD3C}"/>
                </a:ext>
              </a:extLst>
            </p:cNvPr>
            <p:cNvSpPr>
              <a:spLocks noChangeArrowheads="1"/>
            </p:cNvSpPr>
            <p:nvPr/>
          </p:nvSpPr>
          <p:spPr bwMode="hidden">
            <a:xfrm flipH="1">
              <a:off x="4777" y="192"/>
              <a:ext cx="695"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4" name="Oval 5">
              <a:extLst>
                <a:ext uri="{FF2B5EF4-FFF2-40B4-BE49-F238E27FC236}">
                  <a16:creationId xmlns:a16="http://schemas.microsoft.com/office/drawing/2014/main" id="{8F66488D-DB79-4783-B507-A8E764C54ECF}"/>
                </a:ext>
              </a:extLst>
            </p:cNvPr>
            <p:cNvSpPr>
              <a:spLocks noChangeArrowheads="1"/>
            </p:cNvSpPr>
            <p:nvPr/>
          </p:nvSpPr>
          <p:spPr bwMode="hidden">
            <a:xfrm flipH="1">
              <a:off x="675" y="193"/>
              <a:ext cx="695" cy="696"/>
            </a:xfrm>
            <a:prstGeom prst="ellipse">
              <a:avLst/>
            </a:prstGeom>
            <a:solidFill>
              <a:schemeClr val="accent2"/>
            </a:solidFill>
            <a:ln>
              <a:noFill/>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5" name="Oval 6">
              <a:extLst>
                <a:ext uri="{FF2B5EF4-FFF2-40B4-BE49-F238E27FC236}">
                  <a16:creationId xmlns:a16="http://schemas.microsoft.com/office/drawing/2014/main" id="{C3D8C7D7-AA2E-410D-B7AB-4E5C0F2062AF}"/>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sp>
          <p:nvSpPr>
            <p:cNvPr id="1036" name="Oval 7">
              <a:extLst>
                <a:ext uri="{FF2B5EF4-FFF2-40B4-BE49-F238E27FC236}">
                  <a16:creationId xmlns:a16="http://schemas.microsoft.com/office/drawing/2014/main" id="{4CF14818-5E1D-41B6-8B86-690C5767FD5F}"/>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l-GR" sz="2400">
                <a:latin typeface="Times New Roman" panose="02020603050405020304" pitchFamily="18" charset="0"/>
              </a:endParaRPr>
            </a:p>
          </p:txBody>
        </p:sp>
      </p:grpSp>
      <p:sp>
        <p:nvSpPr>
          <p:cNvPr id="103432" name="Rectangle 8">
            <a:extLst>
              <a:ext uri="{FF2B5EF4-FFF2-40B4-BE49-F238E27FC236}">
                <a16:creationId xmlns:a16="http://schemas.microsoft.com/office/drawing/2014/main" id="{1486F258-F7B8-46C6-9A09-93809852B8F9}"/>
              </a:ext>
            </a:extLst>
          </p:cNvPr>
          <p:cNvSpPr>
            <a:spLocks noGrp="1" noChangeArrowheads="1"/>
          </p:cNvSpPr>
          <p:nvPr>
            <p:ph type="body" idx="1"/>
          </p:nvPr>
        </p:nvSpPr>
        <p:spPr bwMode="auto">
          <a:xfrm>
            <a:off x="609600" y="1600201"/>
            <a:ext cx="109728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Κάντε κλικ για να επεξεργαστείτε τα στυλ κειμένου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p>
        </p:txBody>
      </p:sp>
      <p:sp>
        <p:nvSpPr>
          <p:cNvPr id="103433" name="Rectangle 9">
            <a:extLst>
              <a:ext uri="{FF2B5EF4-FFF2-40B4-BE49-F238E27FC236}">
                <a16:creationId xmlns:a16="http://schemas.microsoft.com/office/drawing/2014/main" id="{E03D5F29-AB00-469B-967F-B9ADDF85F9F1}"/>
              </a:ext>
            </a:extLst>
          </p:cNvPr>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l-GR"/>
          </a:p>
        </p:txBody>
      </p:sp>
      <p:sp>
        <p:nvSpPr>
          <p:cNvPr id="103434" name="Rectangle 10">
            <a:extLst>
              <a:ext uri="{FF2B5EF4-FFF2-40B4-BE49-F238E27FC236}">
                <a16:creationId xmlns:a16="http://schemas.microsoft.com/office/drawing/2014/main" id="{9275DD73-D849-4E47-BFA4-408865C9606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l-GR"/>
          </a:p>
        </p:txBody>
      </p:sp>
      <p:sp>
        <p:nvSpPr>
          <p:cNvPr id="103435" name="Rectangle 11">
            <a:extLst>
              <a:ext uri="{FF2B5EF4-FFF2-40B4-BE49-F238E27FC236}">
                <a16:creationId xmlns:a16="http://schemas.microsoft.com/office/drawing/2014/main" id="{6CB93BDB-0D8E-4562-85AB-61C28B84948E}"/>
              </a:ext>
            </a:extLst>
          </p:cNvPr>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C2F503D7-9B7D-42EE-9F4F-F0DAF9AA0A84}" type="slidenum">
              <a:rPr lang="el-GR" altLang="el-GR"/>
              <a:pPr/>
              <a:t>‹#›</a:t>
            </a:fld>
            <a:endParaRPr lang="el-GR" altLang="el-GR"/>
          </a:p>
        </p:txBody>
      </p:sp>
      <p:sp>
        <p:nvSpPr>
          <p:cNvPr id="103436" name="Rectangle 12">
            <a:extLst>
              <a:ext uri="{FF2B5EF4-FFF2-40B4-BE49-F238E27FC236}">
                <a16:creationId xmlns:a16="http://schemas.microsoft.com/office/drawing/2014/main" id="{B0EC744D-2F8E-4DA0-9EDC-070D2276C71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a:t>Κάντε κλικ για επεξεργασία του τίτλου</a:t>
            </a:r>
          </a:p>
        </p:txBody>
      </p:sp>
    </p:spTree>
    <p:extLst>
      <p:ext uri="{BB962C8B-B14F-4D97-AF65-F5344CB8AC3E}">
        <p14:creationId xmlns:p14="http://schemas.microsoft.com/office/powerpoint/2010/main" val="239199658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436"/>
                                        </p:tgtEl>
                                        <p:attrNameLst>
                                          <p:attrName>style.visibility</p:attrName>
                                        </p:attrNameLst>
                                      </p:cBhvr>
                                      <p:to>
                                        <p:strVal val="visible"/>
                                      </p:to>
                                    </p:set>
                                    <p:animEffect transition="in" filter="fade">
                                      <p:cBhvr>
                                        <p:cTn id="7" dur="2000"/>
                                        <p:tgtEl>
                                          <p:spTgt spid="1034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3432"/>
                                        </p:tgtEl>
                                        <p:attrNameLst>
                                          <p:attrName>style.visibility</p:attrName>
                                        </p:attrNameLst>
                                      </p:cBhvr>
                                      <p:to>
                                        <p:strVal val="visible"/>
                                      </p:to>
                                    </p:set>
                                    <p:animEffect transition="in" filter="fade">
                                      <p:cBhvr>
                                        <p:cTn id="10" dur="2000"/>
                                        <p:tgtEl>
                                          <p:spTgt spid="103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p:tmplLst>
          <p:tmpl>
            <p:tnLst>
              <p:par>
                <p:cTn presetID="10" presetClass="entr" presetSubtype="0" fill="hold" nodeType="withEffect">
                  <p:stCondLst>
                    <p:cond delay="0"/>
                  </p:stCondLst>
                  <p:childTnLst>
                    <p:set>
                      <p:cBhvr>
                        <p:cTn dur="1" fill="hold">
                          <p:stCondLst>
                            <p:cond delay="0"/>
                          </p:stCondLst>
                        </p:cTn>
                        <p:tgtEl>
                          <p:spTgt spid="103432"/>
                        </p:tgtEl>
                        <p:attrNameLst>
                          <p:attrName>style.visibility</p:attrName>
                        </p:attrNameLst>
                      </p:cBhvr>
                      <p:to>
                        <p:strVal val="visible"/>
                      </p:to>
                    </p:set>
                    <p:animEffect transition="in" filter="fade">
                      <p:cBhvr>
                        <p:cTn dur="2000"/>
                        <p:tgtEl>
                          <p:spTgt spid="103432"/>
                        </p:tgtEl>
                      </p:cBhvr>
                    </p:animEffect>
                  </p:childTnLst>
                </p:cTn>
              </p:par>
            </p:tnLst>
          </p:tmpl>
        </p:tmplLst>
      </p:bldP>
      <p:bldP spid="103436" grpId="0"/>
    </p:bld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0F13F4BC-D8D3-41ED-826B-EED2658E05C9}"/>
              </a:ext>
            </a:extLst>
          </p:cNvPr>
          <p:cNvSpPr>
            <a:spLocks noGrp="1"/>
          </p:cNvSpPr>
          <p:nvPr>
            <p:ph type="subTitle" idx="1"/>
          </p:nvPr>
        </p:nvSpPr>
        <p:spPr>
          <a:xfrm>
            <a:off x="1733385" y="2270098"/>
            <a:ext cx="10042496" cy="4357314"/>
          </a:xfrm>
        </p:spPr>
        <p:txBody>
          <a:bodyPr/>
          <a:lstStyle/>
          <a:p>
            <a:endParaRPr lang="el-GR" dirty="0"/>
          </a:p>
          <a:p>
            <a:r>
              <a:rPr lang="el-GR" sz="2400" b="1" dirty="0"/>
              <a:t>ΜΑΘΗΜΑ: Οργάνωση, Διοίκηση και Κοινωνιολογία της Εκπαίδευσης</a:t>
            </a:r>
            <a:endParaRPr lang="el-GR" sz="2400" dirty="0"/>
          </a:p>
          <a:p>
            <a:r>
              <a:rPr lang="el-GR" sz="2400" i="1" dirty="0"/>
              <a:t>Αντώνης </a:t>
            </a:r>
            <a:r>
              <a:rPr lang="el-GR" sz="2400" i="1" dirty="0" err="1"/>
              <a:t>Παπαοικονόμου</a:t>
            </a:r>
            <a:r>
              <a:rPr lang="el-GR" sz="2400" i="1" dirty="0"/>
              <a:t>, </a:t>
            </a:r>
            <a:r>
              <a:rPr lang="en-US" sz="2400" i="1" dirty="0"/>
              <a:t>PhD</a:t>
            </a:r>
            <a:endParaRPr lang="el-GR" sz="2400" i="1" dirty="0"/>
          </a:p>
          <a:p>
            <a:r>
              <a:rPr lang="el-GR" i="1" dirty="0"/>
              <a:t>Τμήμα Πολιτικών Επιστημών ΑΠΘ</a:t>
            </a:r>
          </a:p>
        </p:txBody>
      </p:sp>
      <p:pic>
        <p:nvPicPr>
          <p:cNvPr id="9" name="Εικόνα 8">
            <a:extLst>
              <a:ext uri="{FF2B5EF4-FFF2-40B4-BE49-F238E27FC236}">
                <a16:creationId xmlns:a16="http://schemas.microsoft.com/office/drawing/2014/main" id="{069A6783-5FB8-4F03-8513-563082A4B2D8}"/>
              </a:ext>
            </a:extLst>
          </p:cNvPr>
          <p:cNvPicPr>
            <a:picLocks noChangeAspect="1"/>
          </p:cNvPicPr>
          <p:nvPr/>
        </p:nvPicPr>
        <p:blipFill>
          <a:blip r:embed="rId2"/>
          <a:stretch>
            <a:fillRect/>
          </a:stretch>
        </p:blipFill>
        <p:spPr>
          <a:xfrm>
            <a:off x="2195735" y="230588"/>
            <a:ext cx="8702113" cy="1786895"/>
          </a:xfrm>
          <a:prstGeom prst="rect">
            <a:avLst/>
          </a:prstGeom>
        </p:spPr>
      </p:pic>
    </p:spTree>
    <p:extLst>
      <p:ext uri="{BB962C8B-B14F-4D97-AF65-F5344CB8AC3E}">
        <p14:creationId xmlns:p14="http://schemas.microsoft.com/office/powerpoint/2010/main" val="162542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a:extLst>
              <a:ext uri="{FF2B5EF4-FFF2-40B4-BE49-F238E27FC236}">
                <a16:creationId xmlns:a16="http://schemas.microsoft.com/office/drawing/2014/main" id="{9B0DECC4-A114-4FAD-A6ED-6EBD5883E2B5}"/>
              </a:ext>
            </a:extLst>
          </p:cNvPr>
          <p:cNvSpPr>
            <a:spLocks noGrp="1" noChangeArrowheads="1"/>
          </p:cNvSpPr>
          <p:nvPr>
            <p:ph type="title"/>
          </p:nvPr>
        </p:nvSpPr>
        <p:spPr/>
        <p:txBody>
          <a:bodyPr/>
          <a:lstStyle/>
          <a:p>
            <a:r>
              <a:rPr lang="el-GR" altLang="el-GR" sz="3200">
                <a:solidFill>
                  <a:srgbClr val="002060"/>
                </a:solidFill>
                <a:latin typeface="Candara" panose="020E0502030303020204" pitchFamily="34" charset="0"/>
              </a:rPr>
              <a:t>Η ΙΣΤΟΡΙΑ ΚΑΘΕ ΚΟΙΝΩΝΙΑΣ, ΕΙΝΑΙ Η ΙΣΤΟΡΙΑ ΤΩΝ ΣΥΓΚΡΟΥΣΕΩΝ ΜΕΤΑΞΥ ΚΟΙΝΩΝΙΚΩΝ ΤΑΞΕΩΝ ΜΕ ΔΙΑΦΟΡΕΤΙΚΑ ΣΥΜΦΕΡΟΝΤΑ</a:t>
            </a:r>
          </a:p>
        </p:txBody>
      </p:sp>
      <p:sp>
        <p:nvSpPr>
          <p:cNvPr id="17411" name="Rectangle 9">
            <a:extLst>
              <a:ext uri="{FF2B5EF4-FFF2-40B4-BE49-F238E27FC236}">
                <a16:creationId xmlns:a16="http://schemas.microsoft.com/office/drawing/2014/main" id="{CAF7C952-396D-42D4-BD0F-A95B11460217}"/>
              </a:ext>
            </a:extLst>
          </p:cNvPr>
          <p:cNvSpPr>
            <a:spLocks noGrp="1" noChangeArrowheads="1"/>
          </p:cNvSpPr>
          <p:nvPr>
            <p:ph idx="1"/>
          </p:nvPr>
        </p:nvSpPr>
        <p:spPr>
          <a:xfrm>
            <a:off x="1847850" y="1989138"/>
            <a:ext cx="8496300" cy="4679950"/>
          </a:xfrm>
          <a:solidFill>
            <a:schemeClr val="accent5"/>
          </a:solidFill>
        </p:spPr>
        <p:txBody>
          <a:bodyPr/>
          <a:lstStyle/>
          <a:p>
            <a:pPr eaLnBrk="1" hangingPunct="1">
              <a:lnSpc>
                <a:spcPct val="90000"/>
              </a:lnSpc>
              <a:buFont typeface="Wingdings" panose="05000000000000000000" pitchFamily="2" charset="2"/>
              <a:buNone/>
              <a:defRPr/>
            </a:pPr>
            <a:r>
              <a:rPr lang="en-US" sz="2800" b="1" dirty="0">
                <a:latin typeface="Trebuchet MS" pitchFamily="34" charset="0"/>
              </a:rPr>
              <a:t>  </a:t>
            </a:r>
            <a:r>
              <a:rPr lang="el-GR" sz="2800" b="1" dirty="0">
                <a:latin typeface="Trebuchet MS" pitchFamily="34" charset="0"/>
              </a:rPr>
              <a:t> </a:t>
            </a:r>
            <a:r>
              <a:rPr lang="el-GR" sz="2800" dirty="0">
                <a:latin typeface="Bahnschrift SemiBold Condensed" pitchFamily="34" charset="0"/>
              </a:rPr>
              <a:t>ΙΔΙΟΚΤΗΤΕΣ</a:t>
            </a:r>
            <a:r>
              <a:rPr lang="en-GB" sz="2800" dirty="0">
                <a:latin typeface="Bahnschrift SemiBold Condensed" pitchFamily="34" charset="0"/>
              </a:rPr>
              <a:t>		</a:t>
            </a:r>
            <a:r>
              <a:rPr lang="el-GR" sz="2800" dirty="0">
                <a:latin typeface="Bahnschrift SemiBold Condensed" pitchFamily="34" charset="0"/>
              </a:rPr>
              <a:t>                                                    ΕΡΓΑΤΕΣ</a:t>
            </a:r>
            <a:r>
              <a:rPr lang="en-US" sz="2800" dirty="0">
                <a:latin typeface="Bahnschrift SemiBold Condensed" pitchFamily="34" charset="0"/>
              </a:rPr>
              <a:t> </a:t>
            </a:r>
            <a:r>
              <a:rPr lang="el-GR" sz="2800" dirty="0">
                <a:latin typeface="Bahnschrift SemiBold Condensed" pitchFamily="34" charset="0"/>
              </a:rPr>
              <a:t>-</a:t>
            </a:r>
            <a:r>
              <a:rPr lang="en-US" sz="2800" dirty="0">
                <a:latin typeface="Bahnschrift SemiBold Condensed" pitchFamily="34" charset="0"/>
              </a:rPr>
              <a:t> </a:t>
            </a:r>
            <a:r>
              <a:rPr lang="el-GR" sz="2800" dirty="0">
                <a:latin typeface="Bahnschrift SemiBold Condensed" pitchFamily="34" charset="0"/>
              </a:rPr>
              <a:t>ΜΙΣΘΩΤΕΣ</a:t>
            </a:r>
            <a:r>
              <a:rPr lang="en-US" sz="2800" dirty="0">
                <a:latin typeface="Bahnschrift SemiBold Condensed" pitchFamily="34" charset="0"/>
              </a:rPr>
              <a:t>        </a:t>
            </a:r>
            <a:r>
              <a:rPr lang="el-GR" sz="2800" dirty="0">
                <a:latin typeface="Bahnschrift SemiBold Condensed" pitchFamily="34" charset="0"/>
              </a:rPr>
              <a:t>                                             ΤΩΝ ΜΕΣΩΝ	</a:t>
            </a:r>
            <a:r>
              <a:rPr lang="en-US" sz="2800" dirty="0">
                <a:latin typeface="Bahnschrift SemiBold Condensed" pitchFamily="34" charset="0"/>
              </a:rPr>
              <a:t> </a:t>
            </a:r>
            <a:r>
              <a:rPr lang="el-GR" sz="2800" dirty="0">
                <a:latin typeface="Bahnschrift SemiBold Condensed" pitchFamily="34" charset="0"/>
              </a:rPr>
              <a:t>                          </a:t>
            </a:r>
            <a:r>
              <a:rPr lang="en-US" sz="2800" dirty="0">
                <a:latin typeface="Bahnschrift SemiBold Condensed" pitchFamily="34" charset="0"/>
              </a:rPr>
              <a:t>VS</a:t>
            </a:r>
            <a:r>
              <a:rPr lang="el-GR" sz="2800" dirty="0">
                <a:latin typeface="Bahnschrift SemiBold Condensed" pitchFamily="34" charset="0"/>
              </a:rPr>
              <a:t>   </a:t>
            </a:r>
            <a:r>
              <a:rPr lang="en-US" sz="2800" dirty="0">
                <a:latin typeface="Bahnschrift SemiBold Condensed" pitchFamily="34" charset="0"/>
              </a:rPr>
              <a:t>  </a:t>
            </a:r>
            <a:r>
              <a:rPr lang="el-GR" sz="2800" dirty="0">
                <a:latin typeface="Bahnschrift SemiBold Condensed" pitchFamily="34" charset="0"/>
              </a:rPr>
              <a:t> </a:t>
            </a:r>
            <a:r>
              <a:rPr lang="en-US" sz="2800" dirty="0">
                <a:latin typeface="Bahnschrift SemiBold Condensed" pitchFamily="34" charset="0"/>
              </a:rPr>
              <a:t> </a:t>
            </a:r>
            <a:r>
              <a:rPr lang="el-GR" sz="2800" dirty="0">
                <a:latin typeface="Bahnschrift SemiBold Condensed" pitchFamily="34" charset="0"/>
              </a:rPr>
              <a:t>                               ΤΗΣ  ΕΡΓΑΣΙΑΣ</a:t>
            </a:r>
            <a:r>
              <a:rPr lang="en-US" sz="2800" dirty="0">
                <a:latin typeface="Bahnschrift SemiBold Condensed" pitchFamily="34" charset="0"/>
              </a:rPr>
              <a:t> </a:t>
            </a:r>
            <a:r>
              <a:rPr lang="el-GR" sz="2800" dirty="0">
                <a:latin typeface="Bahnschrift SemiBold Condensed" pitchFamily="34" charset="0"/>
              </a:rPr>
              <a:t>ΤΟΥΣ                                                            ΠΑΡΑΓΩΓΗΣ			 </a:t>
            </a:r>
          </a:p>
          <a:p>
            <a:pPr eaLnBrk="1" hangingPunct="1">
              <a:lnSpc>
                <a:spcPct val="90000"/>
              </a:lnSpc>
              <a:buFont typeface="Wingdings" panose="05000000000000000000" pitchFamily="2" charset="2"/>
              <a:buNone/>
              <a:defRPr/>
            </a:pPr>
            <a:r>
              <a:rPr lang="el-GR" sz="2800" dirty="0">
                <a:latin typeface="Bahnschrift SemiBold Condensed" pitchFamily="34" charset="0"/>
              </a:rPr>
              <a:t>      (ΚΕΦΑΛΑΙΟ) 		</a:t>
            </a:r>
          </a:p>
          <a:p>
            <a:pPr eaLnBrk="1" hangingPunct="1">
              <a:lnSpc>
                <a:spcPct val="90000"/>
              </a:lnSpc>
              <a:buFont typeface="Wingdings" panose="05000000000000000000" pitchFamily="2" charset="2"/>
              <a:buNone/>
              <a:defRPr/>
            </a:pPr>
            <a:r>
              <a:rPr lang="el-GR" sz="2800" dirty="0">
                <a:latin typeface="Bahnschrift SemiBold Condensed" pitchFamily="34" charset="0"/>
              </a:rPr>
              <a:t>				        ▼</a:t>
            </a:r>
          </a:p>
          <a:p>
            <a:pPr eaLnBrk="1" hangingPunct="1">
              <a:lnSpc>
                <a:spcPct val="90000"/>
              </a:lnSpc>
              <a:buFont typeface="Wingdings" panose="05000000000000000000" pitchFamily="2" charset="2"/>
              <a:buNone/>
              <a:defRPr/>
            </a:pPr>
            <a:r>
              <a:rPr lang="el-GR" sz="2800" dirty="0">
                <a:latin typeface="Bahnschrift SemiBold Condensed" pitchFamily="34" charset="0"/>
              </a:rPr>
              <a:t>                                ΠΑΛΗ ΤΩΝ ΤΑΞΕΩΝ (ΤΑΞΙΚΗ ΠΑΛΗ)</a:t>
            </a:r>
          </a:p>
          <a:p>
            <a:pPr eaLnBrk="1" hangingPunct="1">
              <a:lnSpc>
                <a:spcPct val="90000"/>
              </a:lnSpc>
              <a:buFont typeface="Wingdings" panose="05000000000000000000" pitchFamily="2" charset="2"/>
              <a:buNone/>
              <a:defRPr/>
            </a:pPr>
            <a:endParaRPr lang="el-GR" sz="2800" dirty="0">
              <a:latin typeface="Bahnschrift SemiBold Condensed" pitchFamily="34" charset="0"/>
            </a:endParaRPr>
          </a:p>
          <a:p>
            <a:pPr eaLnBrk="1" hangingPunct="1">
              <a:lnSpc>
                <a:spcPct val="90000"/>
              </a:lnSpc>
              <a:buFont typeface="Wingdings" panose="05000000000000000000" pitchFamily="2" charset="2"/>
              <a:buNone/>
              <a:defRPr/>
            </a:pPr>
            <a:r>
              <a:rPr lang="el-GR" sz="2800" dirty="0">
                <a:latin typeface="Bahnschrift SemiBold Condensed" pitchFamily="34" charset="0"/>
              </a:rPr>
              <a:t>                    		       ▼</a:t>
            </a:r>
          </a:p>
          <a:p>
            <a:pPr eaLnBrk="1" hangingPunct="1">
              <a:lnSpc>
                <a:spcPct val="90000"/>
              </a:lnSpc>
              <a:buFont typeface="Wingdings" panose="05000000000000000000" pitchFamily="2" charset="2"/>
              <a:buNone/>
              <a:defRPr/>
            </a:pPr>
            <a:r>
              <a:rPr lang="el-GR" sz="2800" dirty="0">
                <a:latin typeface="Bahnschrift SemiBold Condensed" pitchFamily="34" charset="0"/>
              </a:rPr>
              <a:t>                                     ΚΟΙΝΩΝΙΚΕΣ ΜΕΤΑΒΟΛΕΣ</a:t>
            </a:r>
          </a:p>
          <a:p>
            <a:pPr eaLnBrk="1" hangingPunct="1">
              <a:lnSpc>
                <a:spcPct val="90000"/>
              </a:lnSpc>
              <a:buFont typeface="Wingdings" panose="05000000000000000000" pitchFamily="2" charset="2"/>
              <a:buNone/>
              <a:defRPr/>
            </a:pPr>
            <a:r>
              <a:rPr lang="el-GR" sz="2800" dirty="0">
                <a:latin typeface="Bahnschrift SemiBold Condensed" pitchFamily="34" charset="0"/>
              </a:rPr>
              <a:t>                     (ΜΕΤΑΣΧΗΜΑΤΙΣΜΟΣ ΤΗΣ ΚΟΙΝΩΝΙΑΣ)</a:t>
            </a:r>
          </a:p>
          <a:p>
            <a:pPr eaLnBrk="1" hangingPunct="1">
              <a:lnSpc>
                <a:spcPct val="90000"/>
              </a:lnSpc>
              <a:buFont typeface="Wingdings" panose="05000000000000000000" pitchFamily="2" charset="2"/>
              <a:buNone/>
              <a:defRPr/>
            </a:pPr>
            <a:r>
              <a:rPr lang="el-GR" sz="2800" dirty="0">
                <a:latin typeface="Palatino Linotype" pitchFamily="18" charset="0"/>
              </a:rPr>
              <a:t>           </a:t>
            </a:r>
          </a:p>
        </p:txBody>
      </p:sp>
      <p:sp>
        <p:nvSpPr>
          <p:cNvPr id="3" name="Καμπύλο αριστερό βέλος 2">
            <a:extLst>
              <a:ext uri="{FF2B5EF4-FFF2-40B4-BE49-F238E27FC236}">
                <a16:creationId xmlns:a16="http://schemas.microsoft.com/office/drawing/2014/main" id="{B2C2CFC2-C1D2-4656-9315-DD3E93B4712B}"/>
              </a:ext>
            </a:extLst>
          </p:cNvPr>
          <p:cNvSpPr/>
          <p:nvPr/>
        </p:nvSpPr>
        <p:spPr>
          <a:xfrm rot="20125413">
            <a:off x="5840414" y="1408114"/>
            <a:ext cx="534987" cy="9667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l-GR">
              <a:solidFill>
                <a:srgbClr val="000000"/>
              </a:solidFill>
              <a:latin typeface="Arial"/>
              <a:cs typeface="Arial"/>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53E23B06-9DA3-4E78-9D4E-B1FCFFD96434}"/>
              </a:ext>
            </a:extLst>
          </p:cNvPr>
          <p:cNvSpPr>
            <a:spLocks noGrp="1" noChangeArrowheads="1"/>
          </p:cNvSpPr>
          <p:nvPr>
            <p:ph type="title"/>
          </p:nvPr>
        </p:nvSpPr>
        <p:spPr>
          <a:xfrm>
            <a:off x="1981201" y="273051"/>
            <a:ext cx="3008313" cy="708025"/>
          </a:xfrm>
        </p:spPr>
        <p:txBody>
          <a:bodyPr/>
          <a:lstStyle/>
          <a:p>
            <a:r>
              <a:rPr lang="el-GR" altLang="el-GR" sz="3200">
                <a:latin typeface="Franklin Gothic Book" panose="020B0503020102020204" pitchFamily="34" charset="0"/>
              </a:rPr>
              <a:t>Ταξική Πάλη</a:t>
            </a:r>
            <a:endParaRPr lang="en-US" altLang="el-GR" sz="3200">
              <a:latin typeface="Franklin Gothic Book" panose="020B0503020102020204" pitchFamily="34" charset="0"/>
            </a:endParaRPr>
          </a:p>
        </p:txBody>
      </p:sp>
      <p:sp>
        <p:nvSpPr>
          <p:cNvPr id="28675" name="Text Placeholder 5">
            <a:extLst>
              <a:ext uri="{FF2B5EF4-FFF2-40B4-BE49-F238E27FC236}">
                <a16:creationId xmlns:a16="http://schemas.microsoft.com/office/drawing/2014/main" id="{F5DD80F4-0DEF-4FC4-B757-9B67B764ACA1}"/>
              </a:ext>
            </a:extLst>
          </p:cNvPr>
          <p:cNvSpPr>
            <a:spLocks noGrp="1" noChangeArrowheads="1"/>
          </p:cNvSpPr>
          <p:nvPr>
            <p:ph type="body" sz="half" idx="2"/>
          </p:nvPr>
        </p:nvSpPr>
        <p:spPr>
          <a:xfrm>
            <a:off x="1774825" y="1268414"/>
            <a:ext cx="3214688" cy="5113337"/>
          </a:xfrm>
        </p:spPr>
        <p:txBody>
          <a:bodyPr/>
          <a:lstStyle/>
          <a:p>
            <a:r>
              <a:rPr lang="el-GR" altLang="el-GR" sz="2200">
                <a:latin typeface="Constantia" panose="02030602050306030303" pitchFamily="18" charset="0"/>
              </a:rPr>
              <a:t>«Ολόκληρη η μέχρι τώρα ιστορία είναι η ιστορία των ταξικών αγώνων. Ελεύθερος και δούλος, πατρίκιος και πληβείος, βαρόνος και δουλοπάροικος, μάστορας και κάλφας, με μια λέξη καταπιεστής και καταπιεζόμενος, βρίσκονται σε ακατάπαυστη αντίθεση μεταξύ τους»                             </a:t>
            </a:r>
            <a:r>
              <a:rPr lang="el-GR" altLang="el-GR" sz="1800">
                <a:latin typeface="Constantia" panose="02030602050306030303" pitchFamily="18" charset="0"/>
              </a:rPr>
              <a:t>(Μαρξ &amp; Ένγκελς,                            </a:t>
            </a:r>
            <a:r>
              <a:rPr lang="el-GR" altLang="el-GR" sz="1800" i="1">
                <a:latin typeface="Constantia" panose="02030602050306030303" pitchFamily="18" charset="0"/>
              </a:rPr>
              <a:t>Το Μανιφέστο του Κομμουνιστικού Κόμματος</a:t>
            </a:r>
            <a:r>
              <a:rPr lang="el-GR" altLang="el-GR" sz="1800">
                <a:latin typeface="Constantia" panose="02030602050306030303" pitchFamily="18" charset="0"/>
              </a:rPr>
              <a:t>)</a:t>
            </a:r>
            <a:endParaRPr lang="en-US" altLang="el-GR" sz="1800">
              <a:latin typeface="Constantia" panose="02030602050306030303" pitchFamily="18" charset="0"/>
            </a:endParaRPr>
          </a:p>
        </p:txBody>
      </p:sp>
      <p:pic>
        <p:nvPicPr>
          <p:cNvPr id="28676" name="2 - Εικόνα" descr="1fastfood-workers-protest-low-wages-to-march-in-loop.jpg">
            <a:extLst>
              <a:ext uri="{FF2B5EF4-FFF2-40B4-BE49-F238E27FC236}">
                <a16:creationId xmlns:a16="http://schemas.microsoft.com/office/drawing/2014/main" id="{A7D37043-930E-497D-927F-31C4BD1264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2038" y="2757489"/>
            <a:ext cx="5637212" cy="3756025"/>
          </a:xfrm>
          <a:noFill/>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2 - Εικόνα" descr="1fastfood-workers-protest-low-wages-to-march-in-loop.jpg">
            <a:extLst>
              <a:ext uri="{FF2B5EF4-FFF2-40B4-BE49-F238E27FC236}">
                <a16:creationId xmlns:a16="http://schemas.microsoft.com/office/drawing/2014/main" id="{3CD7CD6F-AB16-43A2-B33B-FF69EA7397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55961649-E0AD-47C3-ABA6-35A57AF1E911}"/>
              </a:ext>
            </a:extLst>
          </p:cNvPr>
          <p:cNvSpPr>
            <a:spLocks noGrp="1" noChangeArrowheads="1"/>
          </p:cNvSpPr>
          <p:nvPr>
            <p:ph type="title"/>
          </p:nvPr>
        </p:nvSpPr>
        <p:spPr>
          <a:xfrm>
            <a:off x="7032626" y="1557338"/>
            <a:ext cx="3349625" cy="785812"/>
          </a:xfrm>
        </p:spPr>
        <p:txBody>
          <a:bodyPr/>
          <a:lstStyle/>
          <a:p>
            <a:pPr eaLnBrk="1" hangingPunct="1">
              <a:defRPr/>
            </a:pPr>
            <a:r>
              <a:rPr lang="el-GR" sz="4000" i="1" dirty="0">
                <a:effectLst>
                  <a:outerShdw blurRad="38100" dist="38100" dir="2700000" algn="tl">
                    <a:srgbClr val="C0C0C0"/>
                  </a:outerShdw>
                </a:effectLst>
                <a:latin typeface="Candara" pitchFamily="34" charset="0"/>
              </a:rPr>
              <a:t>ΥΠΕΡΑΞΙΑ</a:t>
            </a:r>
            <a:r>
              <a:rPr lang="el-GR" sz="4000" dirty="0">
                <a:latin typeface="Candara" pitchFamily="34" charset="0"/>
              </a:rPr>
              <a:t>:</a:t>
            </a:r>
          </a:p>
        </p:txBody>
      </p:sp>
      <p:pic>
        <p:nvPicPr>
          <p:cNvPr id="31747" name="4 - Θέση περιεχομένου" descr="1rainbow_collective_emilie_schultze_blog2.png">
            <a:extLst>
              <a:ext uri="{FF2B5EF4-FFF2-40B4-BE49-F238E27FC236}">
                <a16:creationId xmlns:a16="http://schemas.microsoft.com/office/drawing/2014/main" id="{ABB9F473-EC5B-4975-BC68-0D20AB73E3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727576" y="2636839"/>
            <a:ext cx="5832475" cy="3887787"/>
          </a:xfrm>
        </p:spPr>
      </p:pic>
      <p:sp>
        <p:nvSpPr>
          <p:cNvPr id="31748" name="Rectangle 3">
            <a:extLst>
              <a:ext uri="{FF2B5EF4-FFF2-40B4-BE49-F238E27FC236}">
                <a16:creationId xmlns:a16="http://schemas.microsoft.com/office/drawing/2014/main" id="{35FD7B9C-1D97-44DD-B85D-6EE76091E3E3}"/>
              </a:ext>
            </a:extLst>
          </p:cNvPr>
          <p:cNvSpPr>
            <a:spLocks noGrp="1" noChangeArrowheads="1"/>
          </p:cNvSpPr>
          <p:nvPr>
            <p:ph type="body" sz="half" idx="2"/>
          </p:nvPr>
        </p:nvSpPr>
        <p:spPr>
          <a:xfrm>
            <a:off x="1809751" y="1435101"/>
            <a:ext cx="3179763" cy="5065713"/>
          </a:xfrm>
        </p:spPr>
        <p:txBody>
          <a:bodyPr/>
          <a:lstStyle/>
          <a:p>
            <a:pPr eaLnBrk="1" hangingPunct="1"/>
            <a:r>
              <a:rPr lang="el-GR" altLang="el-GR" sz="2000"/>
              <a:t> </a:t>
            </a:r>
            <a:r>
              <a:rPr lang="el-GR" altLang="el-GR" sz="2000">
                <a:latin typeface="Segoe Script" panose="030B0504020000000003" pitchFamily="66" charset="0"/>
              </a:rPr>
              <a:t>●</a:t>
            </a:r>
            <a:r>
              <a:rPr lang="en-US" altLang="el-GR" sz="2000">
                <a:latin typeface="Segoe Script" panose="030B0504020000000003" pitchFamily="66" charset="0"/>
              </a:rPr>
              <a:t> </a:t>
            </a:r>
            <a:r>
              <a:rPr lang="el-GR" altLang="el-GR" sz="2400">
                <a:latin typeface="Lucida Console" panose="020B0609040504020204" pitchFamily="49" charset="0"/>
              </a:rPr>
              <a:t>η διαφορά μεταξύ της αξίας             της εργατικής αμοιβής και               της αξίας των προϊόντων                  που οι εργάτες παράγουν.</a:t>
            </a:r>
            <a:endParaRPr lang="en-US" altLang="el-GR" sz="2400">
              <a:latin typeface="Lucida Console" panose="020B0609040504020204" pitchFamily="49" charset="0"/>
            </a:endParaRPr>
          </a:p>
          <a:p>
            <a:pPr eaLnBrk="1" hangingPunct="1"/>
            <a:r>
              <a:rPr lang="en-US" altLang="el-GR" sz="2400">
                <a:latin typeface="Lucida Console" panose="020B0609040504020204" pitchFamily="49" charset="0"/>
              </a:rPr>
              <a:t> </a:t>
            </a:r>
            <a:r>
              <a:rPr lang="en-US" altLang="el-GR" sz="2400">
                <a:latin typeface="Segoe Script" panose="030B0504020000000003" pitchFamily="66" charset="0"/>
              </a:rPr>
              <a:t>● </a:t>
            </a:r>
            <a:r>
              <a:rPr lang="el-GR" altLang="el-GR" sz="2400">
                <a:latin typeface="Lucida Console" panose="020B0609040504020204" pitchFamily="49" charset="0"/>
              </a:rPr>
              <a:t>αποτελεί το κέρδος των καπιταλιστών</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3 - Εικόνα" descr="ΑΛΛΟΤΡΙΩΣΗ (2).jpg">
            <a:extLst>
              <a:ext uri="{FF2B5EF4-FFF2-40B4-BE49-F238E27FC236}">
                <a16:creationId xmlns:a16="http://schemas.microsoft.com/office/drawing/2014/main" id="{94C570F5-0F2E-449E-86CB-33B0919C9A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4 - Ορθογώνιο">
            <a:extLst>
              <a:ext uri="{FF2B5EF4-FFF2-40B4-BE49-F238E27FC236}">
                <a16:creationId xmlns:a16="http://schemas.microsoft.com/office/drawing/2014/main" id="{9882DC02-430A-4F43-A3DA-C083024AB989}"/>
              </a:ext>
            </a:extLst>
          </p:cNvPr>
          <p:cNvSpPr>
            <a:spLocks noChangeArrowheads="1"/>
          </p:cNvSpPr>
          <p:nvPr/>
        </p:nvSpPr>
        <p:spPr bwMode="auto">
          <a:xfrm>
            <a:off x="3595688" y="2500313"/>
            <a:ext cx="685800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buClrTx/>
              <a:buNone/>
            </a:pPr>
            <a:r>
              <a:rPr lang="el-GR" altLang="el-GR" i="1">
                <a:solidFill>
                  <a:srgbClr val="FFFFFF"/>
                </a:solidFill>
                <a:latin typeface="Lucida Console" panose="020B0609040504020204" pitchFamily="49" charset="0"/>
              </a:rPr>
              <a:t>ΑΛΛΟΤΡΙΩΣΗ:</a:t>
            </a:r>
          </a:p>
          <a:p>
            <a:pPr defTabSz="914400" fontAlgn="base">
              <a:spcBef>
                <a:spcPct val="0"/>
              </a:spcBef>
              <a:spcAft>
                <a:spcPct val="0"/>
              </a:spcAft>
              <a:buClrTx/>
              <a:buNone/>
            </a:pPr>
            <a:r>
              <a:rPr lang="el-GR" altLang="el-GR" sz="2800">
                <a:solidFill>
                  <a:srgbClr val="FFFFFF"/>
                </a:solidFill>
                <a:latin typeface="Lucida Console" panose="020B0609040504020204" pitchFamily="49" charset="0"/>
              </a:rPr>
              <a:t>η </a:t>
            </a:r>
            <a:r>
              <a:rPr lang="el-GR" altLang="el-GR" sz="2800" b="1" i="1">
                <a:solidFill>
                  <a:srgbClr val="FFFFFF"/>
                </a:solidFill>
                <a:latin typeface="Lucida Console" panose="020B0609040504020204" pitchFamily="49" charset="0"/>
              </a:rPr>
              <a:t>αποξένωση</a:t>
            </a:r>
            <a:r>
              <a:rPr lang="el-GR" altLang="el-GR" sz="2800">
                <a:solidFill>
                  <a:srgbClr val="FFFFFF"/>
                </a:solidFill>
                <a:latin typeface="Lucida Console" panose="020B0609040504020204" pitchFamily="49" charset="0"/>
              </a:rPr>
              <a:t> του ανθρώπου από το προϊόν της εργασίας του (το προϊόν που παράγει δεν ανήκει σ’ αυτόν)…</a:t>
            </a:r>
          </a:p>
          <a:p>
            <a:pPr defTabSz="914400" fontAlgn="base">
              <a:spcBef>
                <a:spcPct val="0"/>
              </a:spcBef>
              <a:spcAft>
                <a:spcPct val="0"/>
              </a:spcAft>
              <a:buClrTx/>
              <a:buNone/>
            </a:pPr>
            <a:r>
              <a:rPr lang="el-GR" altLang="el-GR" sz="2800">
                <a:solidFill>
                  <a:srgbClr val="FFFFFF"/>
                </a:solidFill>
                <a:latin typeface="Lucida Console" panose="020B0609040504020204" pitchFamily="49" charset="0"/>
              </a:rPr>
              <a:t>…που καταλήγει σε αποξένωση από τους άλλους ανθρώπους και…</a:t>
            </a:r>
          </a:p>
          <a:p>
            <a:pPr defTabSz="914400" fontAlgn="base">
              <a:spcBef>
                <a:spcPct val="0"/>
              </a:spcBef>
              <a:spcAft>
                <a:spcPct val="0"/>
              </a:spcAft>
              <a:buClrTx/>
              <a:buNone/>
            </a:pPr>
            <a:r>
              <a:rPr lang="el-GR" altLang="el-GR" sz="2800">
                <a:solidFill>
                  <a:srgbClr val="FFFFFF"/>
                </a:solidFill>
                <a:latin typeface="Lucida Console" panose="020B0609040504020204" pitchFamily="49" charset="0"/>
              </a:rPr>
              <a:t>…στο τέλος από τον ίδιο τον εαυτό του</a:t>
            </a:r>
          </a:p>
          <a:p>
            <a:pPr defTabSz="914400" fontAlgn="base">
              <a:spcBef>
                <a:spcPct val="0"/>
              </a:spcBef>
              <a:spcAft>
                <a:spcPct val="0"/>
              </a:spcAft>
              <a:buClrTx/>
              <a:buNone/>
            </a:pPr>
            <a:endParaRPr lang="en-US" altLang="el-GR" sz="2800">
              <a:solidFill>
                <a:srgbClr val="FFFFFF"/>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a:extLst>
              <a:ext uri="{FF2B5EF4-FFF2-40B4-BE49-F238E27FC236}">
                <a16:creationId xmlns:a16="http://schemas.microsoft.com/office/drawing/2014/main" id="{66332B62-42B4-4459-9F3C-9BC08AD4CAE7}"/>
              </a:ext>
            </a:extLst>
          </p:cNvPr>
          <p:cNvSpPr>
            <a:spLocks noGrp="1" noChangeArrowheads="1"/>
          </p:cNvSpPr>
          <p:nvPr>
            <p:ph type="title"/>
          </p:nvPr>
        </p:nvSpPr>
        <p:spPr>
          <a:xfrm>
            <a:off x="1703389" y="273050"/>
            <a:ext cx="4268787" cy="1162050"/>
          </a:xfrm>
        </p:spPr>
        <p:txBody>
          <a:bodyPr/>
          <a:lstStyle/>
          <a:p>
            <a:r>
              <a:rPr lang="el-GR" altLang="el-GR" sz="2800"/>
              <a:t>Η συμβολή του Μαρξ στην κοινωνιολογία: !</a:t>
            </a:r>
            <a:endParaRPr lang="en-US" altLang="el-GR" sz="2800"/>
          </a:p>
        </p:txBody>
      </p:sp>
      <p:pic>
        <p:nvPicPr>
          <p:cNvPr id="34819" name="1 - Εικόνα" descr="capitalism in crisis.jpg">
            <a:extLst>
              <a:ext uri="{FF2B5EF4-FFF2-40B4-BE49-F238E27FC236}">
                <a16:creationId xmlns:a16="http://schemas.microsoft.com/office/drawing/2014/main" id="{FA9F803E-1453-45A2-9038-1487BE144B7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67288" y="1628776"/>
            <a:ext cx="5568950" cy="4176713"/>
          </a:xfrm>
          <a:noFill/>
        </p:spPr>
      </p:pic>
      <p:sp>
        <p:nvSpPr>
          <p:cNvPr id="34820" name="Text Placeholder 5">
            <a:extLst>
              <a:ext uri="{FF2B5EF4-FFF2-40B4-BE49-F238E27FC236}">
                <a16:creationId xmlns:a16="http://schemas.microsoft.com/office/drawing/2014/main" id="{78629520-ECC7-4446-9787-C0C9A06AD872}"/>
              </a:ext>
            </a:extLst>
          </p:cNvPr>
          <p:cNvSpPr>
            <a:spLocks noGrp="1" noChangeArrowheads="1"/>
          </p:cNvSpPr>
          <p:nvPr>
            <p:ph type="body" sz="half" idx="2"/>
          </p:nvPr>
        </p:nvSpPr>
        <p:spPr>
          <a:xfrm>
            <a:off x="1847851" y="1700213"/>
            <a:ext cx="3141663" cy="4425950"/>
          </a:xfrm>
        </p:spPr>
        <p:txBody>
          <a:bodyPr/>
          <a:lstStyle/>
          <a:p>
            <a:r>
              <a:rPr lang="el-GR" altLang="el-GR" sz="2800">
                <a:latin typeface="Constantia" panose="02030602050306030303" pitchFamily="18" charset="0"/>
              </a:rPr>
              <a:t>«Κάθε πολιτική θεωρία από τον </a:t>
            </a:r>
            <a:r>
              <a:rPr lang="en-US" altLang="el-GR" sz="2800">
                <a:latin typeface="Constantia" panose="02030602050306030303" pitchFamily="18" charset="0"/>
              </a:rPr>
              <a:t>Max Weber </a:t>
            </a:r>
            <a:r>
              <a:rPr lang="el-GR" altLang="el-GR" sz="2800">
                <a:latin typeface="Constantia" panose="02030602050306030303" pitchFamily="18" charset="0"/>
              </a:rPr>
              <a:t>κι εδώ, είτε είναι διάλογος με το μαρξισμό, είτε αναμέτρηση μαζί του»</a:t>
            </a:r>
          </a:p>
          <a:p>
            <a:endParaRPr lang="el-GR" altLang="el-GR" sz="2400">
              <a:latin typeface="Constantia" panose="02030602050306030303" pitchFamily="18" charset="0"/>
            </a:endParaRPr>
          </a:p>
          <a:p>
            <a:r>
              <a:rPr lang="el-GR" altLang="el-GR" sz="2400">
                <a:latin typeface="Constantia" panose="02030602050306030303" pitchFamily="18" charset="0"/>
              </a:rPr>
              <a:t>(Ν. Πουλαντζάς)</a:t>
            </a:r>
            <a:endParaRPr lang="en-US" altLang="el-GR" sz="2400">
              <a:latin typeface="Constantia" panose="02030602050306030303" pitchFamily="18" charset="0"/>
            </a:endParaRPr>
          </a:p>
        </p:txBody>
      </p:sp>
      <p:sp>
        <p:nvSpPr>
          <p:cNvPr id="7" name="Smiley Face 6">
            <a:extLst>
              <a:ext uri="{FF2B5EF4-FFF2-40B4-BE49-F238E27FC236}">
                <a16:creationId xmlns:a16="http://schemas.microsoft.com/office/drawing/2014/main" id="{3F73327A-C552-40F9-AB11-04DEB4D930AF}"/>
              </a:ext>
            </a:extLst>
          </p:cNvPr>
          <p:cNvSpPr/>
          <p:nvPr/>
        </p:nvSpPr>
        <p:spPr>
          <a:xfrm>
            <a:off x="5448300" y="115888"/>
            <a:ext cx="914400" cy="9144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436CBB-01BC-4F24-9588-D4CBA19C2F55}"/>
              </a:ext>
            </a:extLst>
          </p:cNvPr>
          <p:cNvSpPr>
            <a:spLocks noGrp="1"/>
          </p:cNvSpPr>
          <p:nvPr>
            <p:ph type="title"/>
          </p:nvPr>
        </p:nvSpPr>
        <p:spPr>
          <a:xfrm>
            <a:off x="2592925" y="624110"/>
            <a:ext cx="8911687" cy="534130"/>
          </a:xfrm>
        </p:spPr>
        <p:txBody>
          <a:bodyPr>
            <a:normAutofit/>
          </a:bodyPr>
          <a:lstStyle/>
          <a:p>
            <a:r>
              <a:rPr lang="el-GR" sz="2800" b="1" dirty="0"/>
              <a:t>Μαρξισμός - Νεομαρξισμός</a:t>
            </a:r>
          </a:p>
        </p:txBody>
      </p:sp>
      <p:sp>
        <p:nvSpPr>
          <p:cNvPr id="3" name="Θέση περιεχομένου 2">
            <a:extLst>
              <a:ext uri="{FF2B5EF4-FFF2-40B4-BE49-F238E27FC236}">
                <a16:creationId xmlns:a16="http://schemas.microsoft.com/office/drawing/2014/main" id="{D94E75CA-8278-472D-AD0B-1B287DA7BB28}"/>
              </a:ext>
            </a:extLst>
          </p:cNvPr>
          <p:cNvSpPr>
            <a:spLocks noGrp="1"/>
          </p:cNvSpPr>
          <p:nvPr>
            <p:ph idx="1"/>
          </p:nvPr>
        </p:nvSpPr>
        <p:spPr>
          <a:xfrm>
            <a:off x="2081349" y="1558834"/>
            <a:ext cx="9423263" cy="4352388"/>
          </a:xfrm>
        </p:spPr>
        <p:txBody>
          <a:bodyPr/>
          <a:lstStyle/>
          <a:p>
            <a:r>
              <a:rPr lang="el-GR" sz="2800" dirty="0"/>
              <a:t>Σχέση οικονομίας-κοινωνίας</a:t>
            </a:r>
          </a:p>
          <a:p>
            <a:r>
              <a:rPr lang="el-GR" sz="2800" dirty="0"/>
              <a:t>Σχέσεις ανάμεσα σε κοινωνικές τάξεις ( απαραίτητες στο καπιταλιστικό σύστημα)</a:t>
            </a:r>
          </a:p>
          <a:p>
            <a:endParaRPr lang="el-GR" sz="2800" dirty="0"/>
          </a:p>
          <a:p>
            <a:r>
              <a:rPr lang="el-GR" sz="2800" dirty="0"/>
              <a:t>Αναπαράγονται και νομιμοποιούνται σε μη οικονομικές βάσεις αλλά σε πολιτισμικά πλαίσια αναπαραγωγής όπως τα σχολεία</a:t>
            </a:r>
          </a:p>
          <a:p>
            <a:endParaRPr lang="el-GR" dirty="0"/>
          </a:p>
        </p:txBody>
      </p:sp>
      <p:cxnSp>
        <p:nvCxnSpPr>
          <p:cNvPr id="5" name="Γραμμή σύνδεσης: Γωνιώδης 4">
            <a:extLst>
              <a:ext uri="{FF2B5EF4-FFF2-40B4-BE49-F238E27FC236}">
                <a16:creationId xmlns:a16="http://schemas.microsoft.com/office/drawing/2014/main" id="{090AF96F-FDE0-4BE0-8621-95EFC032A1B3}"/>
              </a:ext>
            </a:extLst>
          </p:cNvPr>
          <p:cNvCxnSpPr>
            <a:cxnSpLocks/>
          </p:cNvCxnSpPr>
          <p:nvPr/>
        </p:nvCxnSpPr>
        <p:spPr>
          <a:xfrm rot="5400000">
            <a:off x="7466121" y="1558835"/>
            <a:ext cx="612560" cy="6125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18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3CC5D85-CE94-4444-B2E0-92DB562FE1E0}"/>
              </a:ext>
            </a:extLst>
          </p:cNvPr>
          <p:cNvSpPr>
            <a:spLocks noGrp="1"/>
          </p:cNvSpPr>
          <p:nvPr>
            <p:ph idx="1"/>
          </p:nvPr>
        </p:nvSpPr>
        <p:spPr>
          <a:xfrm>
            <a:off x="2589212" y="457200"/>
            <a:ext cx="8915400" cy="5454022"/>
          </a:xfrm>
        </p:spPr>
        <p:txBody>
          <a:bodyPr>
            <a:normAutofit/>
          </a:bodyPr>
          <a:lstStyle/>
          <a:p>
            <a:r>
              <a:rPr lang="el-GR" sz="2800" dirty="0"/>
              <a:t>Η ιστορία των κοινωνιών:</a:t>
            </a:r>
          </a:p>
          <a:p>
            <a:r>
              <a:rPr lang="el-GR" sz="2800" dirty="0"/>
              <a:t>Ιστορία διαπάλης μεταξύ της επιβολής της εξουσίας από τη μια πλευρά και της αντίστασης από την άλλη</a:t>
            </a:r>
          </a:p>
        </p:txBody>
      </p:sp>
    </p:spTree>
    <p:extLst>
      <p:ext uri="{BB962C8B-B14F-4D97-AF65-F5344CB8AC3E}">
        <p14:creationId xmlns:p14="http://schemas.microsoft.com/office/powerpoint/2010/main" val="42527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C5DB26-8462-4D51-B599-D99B6AC80190}"/>
              </a:ext>
            </a:extLst>
          </p:cNvPr>
          <p:cNvSpPr>
            <a:spLocks noGrp="1"/>
          </p:cNvSpPr>
          <p:nvPr>
            <p:ph type="title"/>
          </p:nvPr>
        </p:nvSpPr>
        <p:spPr>
          <a:xfrm>
            <a:off x="2592925" y="624110"/>
            <a:ext cx="8911687" cy="592131"/>
          </a:xfrm>
        </p:spPr>
        <p:txBody>
          <a:bodyPr>
            <a:normAutofit fontScale="90000"/>
          </a:bodyPr>
          <a:lstStyle/>
          <a:p>
            <a:r>
              <a:rPr lang="el-GR" b="1" dirty="0"/>
              <a:t>ΜΑΡΞ</a:t>
            </a:r>
          </a:p>
        </p:txBody>
      </p:sp>
      <p:sp>
        <p:nvSpPr>
          <p:cNvPr id="3" name="Θέση περιεχομένου 2">
            <a:extLst>
              <a:ext uri="{FF2B5EF4-FFF2-40B4-BE49-F238E27FC236}">
                <a16:creationId xmlns:a16="http://schemas.microsoft.com/office/drawing/2014/main" id="{05812AFB-256A-4C4A-94B0-519B67AF499F}"/>
              </a:ext>
            </a:extLst>
          </p:cNvPr>
          <p:cNvSpPr>
            <a:spLocks noGrp="1"/>
          </p:cNvSpPr>
          <p:nvPr>
            <p:ph idx="1"/>
          </p:nvPr>
        </p:nvSpPr>
        <p:spPr/>
        <p:txBody>
          <a:bodyPr>
            <a:normAutofit/>
          </a:bodyPr>
          <a:lstStyle/>
          <a:p>
            <a:r>
              <a:rPr lang="el-GR" sz="2400" dirty="0"/>
              <a:t>Οι καπιταλιστικές οικονομίες απαιτούν την κυριαρχία και την εκμετάλλευση της εργατικής τάξης από τους καπιταλιστές. Το συγκεκριμένο σύστημα παράγει αλλοτρίωση και δυσαρέσκεια στην εργατική τάξη και αυτό έχει αποσταθεροποιητική επίδραση συνιστώντας απειλή για την ομαλή λειτουργία και την ικανότητα των καπιταλιστών αν συσσωρεύουν πλούτο</a:t>
            </a:r>
          </a:p>
        </p:txBody>
      </p:sp>
      <p:sp>
        <p:nvSpPr>
          <p:cNvPr id="4" name="Βέλος: Κάτω 3">
            <a:extLst>
              <a:ext uri="{FF2B5EF4-FFF2-40B4-BE49-F238E27FC236}">
                <a16:creationId xmlns:a16="http://schemas.microsoft.com/office/drawing/2014/main" id="{94EBDFF3-C9E7-448A-8885-209254DF2085}"/>
              </a:ext>
            </a:extLst>
          </p:cNvPr>
          <p:cNvSpPr/>
          <p:nvPr/>
        </p:nvSpPr>
        <p:spPr>
          <a:xfrm>
            <a:off x="3790765" y="94677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218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B7C592F-8E51-4737-B4FA-C0E335745845}"/>
              </a:ext>
            </a:extLst>
          </p:cNvPr>
          <p:cNvSpPr>
            <a:spLocks noGrp="1"/>
          </p:cNvSpPr>
          <p:nvPr>
            <p:ph idx="1"/>
          </p:nvPr>
        </p:nvSpPr>
        <p:spPr>
          <a:xfrm>
            <a:off x="2589212" y="655320"/>
            <a:ext cx="8915400" cy="5255902"/>
          </a:xfrm>
        </p:spPr>
        <p:txBody>
          <a:bodyPr>
            <a:normAutofit/>
          </a:bodyPr>
          <a:lstStyle/>
          <a:p>
            <a:r>
              <a:rPr lang="el-GR" sz="2800" dirty="0"/>
              <a:t>Αντιφατική φύση σχολείου:</a:t>
            </a:r>
          </a:p>
          <a:p>
            <a:r>
              <a:rPr lang="el-GR" sz="2800" dirty="0"/>
              <a:t>Περιορίζει το ανθρώπινο δυναμικό, αναγκαίο για την κοινωνική πρόοδο</a:t>
            </a:r>
          </a:p>
          <a:p>
            <a:r>
              <a:rPr lang="el-GR" sz="2800" dirty="0"/>
              <a:t>Υπηρετεί τις προτεραιότητες των καπιταλιστών για έλεγχο της αγοράς</a:t>
            </a:r>
          </a:p>
          <a:p>
            <a:r>
              <a:rPr lang="el-GR" sz="2800" dirty="0"/>
              <a:t>Παραγκωνίζει τη βασική του αποστολή: ανάπτυξη της κριτικής συνείδησης</a:t>
            </a:r>
            <a:r>
              <a:rPr lang="en-GB" sz="2800" dirty="0"/>
              <a:t> </a:t>
            </a:r>
            <a:r>
              <a:rPr lang="el-GR" sz="2800" dirty="0"/>
              <a:t>ενώ </a:t>
            </a:r>
          </a:p>
          <a:p>
            <a:r>
              <a:rPr lang="el-GR" sz="2800" dirty="0"/>
              <a:t>Ανάπτυξη δεξιοτήτων</a:t>
            </a:r>
          </a:p>
          <a:p>
            <a:r>
              <a:rPr lang="el-GR" sz="2800" dirty="0" err="1"/>
              <a:t>Γραμματισμός</a:t>
            </a:r>
            <a:endParaRPr lang="el-GR" sz="2800" dirty="0"/>
          </a:p>
        </p:txBody>
      </p:sp>
    </p:spTree>
    <p:extLst>
      <p:ext uri="{BB962C8B-B14F-4D97-AF65-F5344CB8AC3E}">
        <p14:creationId xmlns:p14="http://schemas.microsoft.com/office/powerpoint/2010/main" val="283627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marx01">
            <a:extLst>
              <a:ext uri="{FF2B5EF4-FFF2-40B4-BE49-F238E27FC236}">
                <a16:creationId xmlns:a16="http://schemas.microsoft.com/office/drawing/2014/main" id="{871CFDA3-DB81-4EAD-82C8-5254232B2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F56A3A-4080-4C60-AE71-8066714BB3F1}"/>
              </a:ext>
            </a:extLst>
          </p:cNvPr>
          <p:cNvSpPr>
            <a:spLocks noGrp="1"/>
          </p:cNvSpPr>
          <p:nvPr>
            <p:ph idx="1"/>
          </p:nvPr>
        </p:nvSpPr>
        <p:spPr>
          <a:xfrm>
            <a:off x="2589212" y="1013254"/>
            <a:ext cx="8915400" cy="4897968"/>
          </a:xfrm>
        </p:spPr>
        <p:txBody>
          <a:bodyPr>
            <a:normAutofit/>
          </a:bodyPr>
          <a:lstStyle/>
          <a:p>
            <a:r>
              <a:rPr lang="el-GR" sz="2800" dirty="0"/>
              <a:t>Το σχολείο για τον μαρξισμό:</a:t>
            </a:r>
          </a:p>
          <a:p>
            <a:r>
              <a:rPr lang="el-GR" sz="2800" dirty="0"/>
              <a:t>Βασικός θεσμός για τη μελλοντική κομμουνιστική κοινωνία προσφέροντας:</a:t>
            </a:r>
          </a:p>
          <a:p>
            <a:endParaRPr lang="el-GR" sz="2800" dirty="0"/>
          </a:p>
          <a:p>
            <a:r>
              <a:rPr lang="el-GR" sz="2800" dirty="0"/>
              <a:t>Ευκαιρίες προσωπικής και κοινωνικής προόδου και όχι υπηρεσίες στην καθεστηκυία αστική τάξη</a:t>
            </a:r>
          </a:p>
        </p:txBody>
      </p:sp>
    </p:spTree>
    <p:extLst>
      <p:ext uri="{BB962C8B-B14F-4D97-AF65-F5344CB8AC3E}">
        <p14:creationId xmlns:p14="http://schemas.microsoft.com/office/powerpoint/2010/main" val="26304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048B9C1-4DF1-4C1B-8E3A-B682C9FFC004}"/>
              </a:ext>
            </a:extLst>
          </p:cNvPr>
          <p:cNvSpPr>
            <a:spLocks noGrp="1"/>
          </p:cNvSpPr>
          <p:nvPr>
            <p:ph idx="1"/>
          </p:nvPr>
        </p:nvSpPr>
        <p:spPr>
          <a:xfrm>
            <a:off x="1961965" y="627182"/>
            <a:ext cx="9516014" cy="5307540"/>
          </a:xfrm>
        </p:spPr>
        <p:txBody>
          <a:bodyPr>
            <a:normAutofit/>
          </a:bodyPr>
          <a:lstStyle/>
          <a:p>
            <a:pPr marL="0" indent="0">
              <a:buNone/>
            </a:pPr>
            <a:r>
              <a:rPr lang="el-GR" sz="2800" b="1" dirty="0"/>
              <a:t>2 κατευθύνσεις</a:t>
            </a:r>
          </a:p>
          <a:p>
            <a:pPr marL="0" indent="0">
              <a:buNone/>
            </a:pPr>
            <a:endParaRPr lang="el-GR" sz="2800" b="1" dirty="0"/>
          </a:p>
          <a:p>
            <a:pPr marL="0" indent="0">
              <a:buNone/>
            </a:pPr>
            <a:r>
              <a:rPr lang="el-GR" sz="2800" b="1" dirty="0"/>
              <a:t>Δομικός μαρξισμός</a:t>
            </a:r>
          </a:p>
          <a:p>
            <a:pPr marL="0" indent="0">
              <a:buNone/>
            </a:pPr>
            <a:r>
              <a:rPr lang="el-GR" sz="2800" b="1" dirty="0"/>
              <a:t>  </a:t>
            </a:r>
          </a:p>
          <a:p>
            <a:pPr marL="0" indent="0" algn="r">
              <a:buNone/>
            </a:pPr>
            <a:r>
              <a:rPr lang="el-GR" sz="2800" b="1" dirty="0"/>
              <a:t>Πολιτισμικός μαρξισμός</a:t>
            </a:r>
          </a:p>
          <a:p>
            <a:pPr marL="0" indent="0">
              <a:buNone/>
            </a:pPr>
            <a:r>
              <a:rPr lang="el-GR" sz="2800" b="1" dirty="0"/>
              <a:t>                                                            (</a:t>
            </a:r>
            <a:r>
              <a:rPr lang="el-GR" sz="2800" b="1" dirty="0" err="1"/>
              <a:t>διαντίδραση</a:t>
            </a:r>
            <a:r>
              <a:rPr lang="el-GR" sz="2800" b="1" dirty="0"/>
              <a:t>)</a:t>
            </a:r>
          </a:p>
        </p:txBody>
      </p:sp>
      <p:cxnSp>
        <p:nvCxnSpPr>
          <p:cNvPr id="7" name="Ευθύγραμμο βέλος σύνδεσης 6">
            <a:extLst>
              <a:ext uri="{FF2B5EF4-FFF2-40B4-BE49-F238E27FC236}">
                <a16:creationId xmlns:a16="http://schemas.microsoft.com/office/drawing/2014/main" id="{35349A8C-602A-4F41-B5CE-D343CA3AEDAB}"/>
              </a:ext>
            </a:extLst>
          </p:cNvPr>
          <p:cNvCxnSpPr/>
          <p:nvPr/>
        </p:nvCxnSpPr>
        <p:spPr>
          <a:xfrm flipH="1">
            <a:off x="3240350" y="1105269"/>
            <a:ext cx="1189607" cy="77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a:extLst>
              <a:ext uri="{FF2B5EF4-FFF2-40B4-BE49-F238E27FC236}">
                <a16:creationId xmlns:a16="http://schemas.microsoft.com/office/drawing/2014/main" id="{E39B41B3-3E5F-4323-8CD7-AF4CBDCC5AA3}"/>
              </a:ext>
            </a:extLst>
          </p:cNvPr>
          <p:cNvCxnSpPr/>
          <p:nvPr/>
        </p:nvCxnSpPr>
        <p:spPr>
          <a:xfrm>
            <a:off x="4429957" y="1219372"/>
            <a:ext cx="4057095" cy="1136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948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35F15C5-1DD2-4BBB-A075-35811736D6DA}"/>
              </a:ext>
            </a:extLst>
          </p:cNvPr>
          <p:cNvSpPr>
            <a:spLocks noGrp="1"/>
          </p:cNvSpPr>
          <p:nvPr>
            <p:ph idx="1"/>
          </p:nvPr>
        </p:nvSpPr>
        <p:spPr>
          <a:xfrm>
            <a:off x="2015231" y="355107"/>
            <a:ext cx="9489381" cy="5556115"/>
          </a:xfrm>
        </p:spPr>
        <p:txBody>
          <a:bodyPr>
            <a:normAutofit/>
          </a:bodyPr>
          <a:lstStyle/>
          <a:p>
            <a:pPr marL="0" indent="0">
              <a:buNone/>
            </a:pPr>
            <a:r>
              <a:rPr lang="el-GR" sz="2400" b="1" dirty="0"/>
              <a:t>Δομικός μαρξισμός (</a:t>
            </a:r>
            <a:r>
              <a:rPr lang="el-GR" sz="2400" b="1" dirty="0" err="1"/>
              <a:t>Αλτουσέρ</a:t>
            </a:r>
            <a:r>
              <a:rPr lang="el-GR" sz="2400" b="1" dirty="0"/>
              <a:t>)</a:t>
            </a:r>
          </a:p>
          <a:p>
            <a:pPr marL="0" indent="0">
              <a:buNone/>
            </a:pPr>
            <a:endParaRPr lang="el-GR" sz="2400" b="1" dirty="0"/>
          </a:p>
          <a:p>
            <a:pPr marL="0" indent="0">
              <a:buNone/>
            </a:pPr>
            <a:endParaRPr lang="el-GR" sz="2400" b="1" dirty="0"/>
          </a:p>
          <a:p>
            <a:pPr marL="0" indent="0">
              <a:buNone/>
            </a:pPr>
            <a:endParaRPr lang="el-GR" sz="2400" b="1" dirty="0"/>
          </a:p>
          <a:p>
            <a:pPr marL="0" indent="0">
              <a:buNone/>
            </a:pPr>
            <a:r>
              <a:rPr lang="el-GR" sz="2400" dirty="0"/>
              <a:t>Οι κοινωνικές και πολιτισμικές σχέσεις</a:t>
            </a:r>
          </a:p>
          <a:p>
            <a:pPr marL="0" indent="0">
              <a:buNone/>
            </a:pPr>
            <a:endParaRPr lang="el-GR" sz="2400" dirty="0"/>
          </a:p>
          <a:p>
            <a:pPr marL="0" indent="0" algn="r">
              <a:buNone/>
            </a:pPr>
            <a:r>
              <a:rPr lang="el-GR" sz="2400" dirty="0"/>
              <a:t>Οικονομικό σύστημα</a:t>
            </a:r>
          </a:p>
          <a:p>
            <a:pPr marL="0" indent="0" algn="r">
              <a:buNone/>
            </a:pPr>
            <a:r>
              <a:rPr lang="el-GR" sz="2400" dirty="0"/>
              <a:t>Περιλαμβάνει τα τεχνολογικά και υλικά μέσα παραγωγής</a:t>
            </a:r>
          </a:p>
          <a:p>
            <a:pPr marL="0" indent="0" algn="r">
              <a:buNone/>
            </a:pPr>
            <a:r>
              <a:rPr lang="el-GR" sz="2400" dirty="0"/>
              <a:t>(μοτίβα ιδιοκτησίας και απασχόλησης)</a:t>
            </a:r>
          </a:p>
        </p:txBody>
      </p:sp>
      <p:sp>
        <p:nvSpPr>
          <p:cNvPr id="4" name="Βέλος: Κάτω 3">
            <a:extLst>
              <a:ext uri="{FF2B5EF4-FFF2-40B4-BE49-F238E27FC236}">
                <a16:creationId xmlns:a16="http://schemas.microsoft.com/office/drawing/2014/main" id="{6F8456A1-B85E-4C04-9423-45C5D49D51CF}"/>
              </a:ext>
            </a:extLst>
          </p:cNvPr>
          <p:cNvSpPr/>
          <p:nvPr/>
        </p:nvSpPr>
        <p:spPr>
          <a:xfrm>
            <a:off x="5681709" y="932155"/>
            <a:ext cx="484632" cy="754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Βέλος: Κυκλικό 4">
            <a:extLst>
              <a:ext uri="{FF2B5EF4-FFF2-40B4-BE49-F238E27FC236}">
                <a16:creationId xmlns:a16="http://schemas.microsoft.com/office/drawing/2014/main" id="{ED35FD51-3992-4DAA-B809-E7C135DFE7D7}"/>
              </a:ext>
            </a:extLst>
          </p:cNvPr>
          <p:cNvSpPr/>
          <p:nvPr/>
        </p:nvSpPr>
        <p:spPr>
          <a:xfrm>
            <a:off x="8247355" y="2592280"/>
            <a:ext cx="978408" cy="9784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97726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F32FB7-C30F-4EB8-81F5-DE0B0BD439D7}"/>
              </a:ext>
            </a:extLst>
          </p:cNvPr>
          <p:cNvSpPr>
            <a:spLocks noGrp="1"/>
          </p:cNvSpPr>
          <p:nvPr>
            <p:ph type="title"/>
          </p:nvPr>
        </p:nvSpPr>
        <p:spPr/>
        <p:txBody>
          <a:bodyPr/>
          <a:lstStyle/>
          <a:p>
            <a:r>
              <a:rPr lang="el-GR" b="1" dirty="0" err="1"/>
              <a:t>Αλτουσέρ</a:t>
            </a:r>
            <a:endParaRPr lang="el-GR" b="1" dirty="0"/>
          </a:p>
        </p:txBody>
      </p:sp>
      <p:sp>
        <p:nvSpPr>
          <p:cNvPr id="3" name="Θέση περιεχομένου 2">
            <a:extLst>
              <a:ext uri="{FF2B5EF4-FFF2-40B4-BE49-F238E27FC236}">
                <a16:creationId xmlns:a16="http://schemas.microsoft.com/office/drawing/2014/main" id="{E09D8073-26F8-4612-8670-A8852C074877}"/>
              </a:ext>
            </a:extLst>
          </p:cNvPr>
          <p:cNvSpPr>
            <a:spLocks noGrp="1"/>
          </p:cNvSpPr>
          <p:nvPr>
            <p:ph idx="1"/>
          </p:nvPr>
        </p:nvSpPr>
        <p:spPr/>
        <p:txBody>
          <a:bodyPr>
            <a:normAutofit/>
          </a:bodyPr>
          <a:lstStyle/>
          <a:p>
            <a:r>
              <a:rPr lang="el-GR" sz="2800" dirty="0"/>
              <a:t>Το άτομο είναι υποκείμενο με συνείδηση, του οποίου οι ιδέες αναγνωρίζονται και μορφώνονται «ελεύθερα». Πρόκειται για ιδέες τις οποίες το υποκείμενο επέλεξε να πρεσβεύει «ελεύθερα», σαν ελεύθερο και συνειδητό υποκείμενο και οι οποίες εξαρτώνται από τον αντίστοιχο ιδεολογικό μηχανισμό.</a:t>
            </a:r>
          </a:p>
        </p:txBody>
      </p:sp>
    </p:spTree>
    <p:extLst>
      <p:ext uri="{BB962C8B-B14F-4D97-AF65-F5344CB8AC3E}">
        <p14:creationId xmlns:p14="http://schemas.microsoft.com/office/powerpoint/2010/main" val="2558730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D16A82-89EB-4ECE-9C0C-734DE58D7F90}"/>
              </a:ext>
            </a:extLst>
          </p:cNvPr>
          <p:cNvSpPr>
            <a:spLocks noGrp="1"/>
          </p:cNvSpPr>
          <p:nvPr>
            <p:ph idx="1"/>
          </p:nvPr>
        </p:nvSpPr>
        <p:spPr>
          <a:xfrm>
            <a:off x="1507524" y="691978"/>
            <a:ext cx="9997088" cy="5219244"/>
          </a:xfrm>
        </p:spPr>
        <p:txBody>
          <a:bodyPr/>
          <a:lstStyle/>
          <a:p>
            <a:r>
              <a:rPr lang="el-GR" sz="2800" dirty="0"/>
              <a:t>Για τον </a:t>
            </a:r>
            <a:r>
              <a:rPr lang="el-GR" sz="2800" dirty="0" err="1"/>
              <a:t>Althousser</a:t>
            </a:r>
            <a:r>
              <a:rPr lang="el-GR" sz="2800" dirty="0"/>
              <a:t>  οι σχέσεις παραγωγής ενός καπιταλιστικού κοινωνικού σχηματισμού αναπαράγονται μέσω μηχανισμών συγκαλυμμένων από μια κοινώς αποδεκτή ιδεολογία του σχολείου, μια ιδεολογία:</a:t>
            </a:r>
          </a:p>
          <a:p>
            <a:endParaRPr lang="el-GR" dirty="0"/>
          </a:p>
        </p:txBody>
      </p:sp>
    </p:spTree>
    <p:extLst>
      <p:ext uri="{BB962C8B-B14F-4D97-AF65-F5344CB8AC3E}">
        <p14:creationId xmlns:p14="http://schemas.microsoft.com/office/powerpoint/2010/main" val="1450641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4742CEBF-077B-42CB-8C67-5956283F5E04}"/>
              </a:ext>
            </a:extLst>
          </p:cNvPr>
          <p:cNvSpPr>
            <a:spLocks noGrp="1"/>
          </p:cNvSpPr>
          <p:nvPr>
            <p:ph idx="1"/>
          </p:nvPr>
        </p:nvSpPr>
        <p:spPr>
          <a:xfrm>
            <a:off x="2589212" y="951470"/>
            <a:ext cx="8915400" cy="4959752"/>
          </a:xfrm>
        </p:spPr>
        <p:txBody>
          <a:bodyPr/>
          <a:lstStyle/>
          <a:p>
            <a:r>
              <a:rPr lang="el-GR" sz="2400" dirty="0"/>
              <a:t>«που παριστάνει το σχολείο σαν ουδέτερο έδαφος, χωρίς επίσημη ιδεολογία (αφού είναι λαϊκό), μέσα στο οποίο σεβάσμιοι διδάσκαλοι της «συνείδησης» και της «ελευθερίας» των παιδιών που τους εμπιστεύεται η κοινωνία και οι «γονείς» τους (ελεύθεροι και αυτοί, δηλαδή ιδιοκτήτες των παιδιών τους), τα μυούν στην ελευθερία, την ηθικότητα, στην υπευθυνότητα των ώριμων ανθρώπων με το παράδειγμά τους, με τις γνώσεις τους, με τα βιβλία τους και τις «απελευθερωτικές» αρετές τους».</a:t>
            </a:r>
          </a:p>
          <a:p>
            <a:endParaRPr lang="el-GR" dirty="0"/>
          </a:p>
        </p:txBody>
      </p:sp>
    </p:spTree>
    <p:extLst>
      <p:ext uri="{BB962C8B-B14F-4D97-AF65-F5344CB8AC3E}">
        <p14:creationId xmlns:p14="http://schemas.microsoft.com/office/powerpoint/2010/main" val="2253562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8EB3EF-B3EF-4CC1-AB2E-3BF7D5A2110C}"/>
              </a:ext>
            </a:extLst>
          </p:cNvPr>
          <p:cNvSpPr>
            <a:spLocks noGrp="1"/>
          </p:cNvSpPr>
          <p:nvPr>
            <p:ph idx="1"/>
          </p:nvPr>
        </p:nvSpPr>
        <p:spPr>
          <a:xfrm>
            <a:off x="2589212" y="827903"/>
            <a:ext cx="8915400" cy="5083319"/>
          </a:xfrm>
        </p:spPr>
        <p:txBody>
          <a:bodyPr>
            <a:normAutofit fontScale="92500"/>
          </a:bodyPr>
          <a:lstStyle/>
          <a:p>
            <a:r>
              <a:rPr lang="el-GR" sz="2800" dirty="0"/>
              <a:t>Με τον όρο ιδεολογικοί μηχανισμοί, που εισάγει ο </a:t>
            </a:r>
            <a:r>
              <a:rPr lang="el-GR" sz="2800" dirty="0" err="1"/>
              <a:t>Althousser</a:t>
            </a:r>
            <a:r>
              <a:rPr lang="el-GR" sz="2800" dirty="0"/>
              <a:t>, εννοούνται οι διακριτοί και ειδικευμένοι θεσμοί, όπως είναι ο θρησκευτικός, ο οικογενειακός, ο πολιτικός θεσμός </a:t>
            </a:r>
          </a:p>
          <a:p>
            <a:r>
              <a:rPr lang="el-GR" sz="2800" dirty="0"/>
              <a:t>        εξασφαλίζουν την πολιτισμική αναπαραγωγή.</a:t>
            </a:r>
          </a:p>
          <a:p>
            <a:r>
              <a:rPr lang="el-GR" sz="2800" dirty="0"/>
              <a:t> Ο σχολικός ιδεολογικός μηχανισμός είναι κυρίαρχος στην πολιτισμική αναπαραγωγή, αφού εξασφαλίζει ένα σταθερό ακροατήριο για μεγάλο χρονικό διάστημα, τους μαθητές, στους οποίους μεταβιβάζει μέσω των σχολικών πρακτικών και του επίσημου σχολικού λόγου την κυρίαρχη ιδεολογία.</a:t>
            </a:r>
          </a:p>
          <a:p>
            <a:endParaRPr lang="el-GR" dirty="0"/>
          </a:p>
        </p:txBody>
      </p:sp>
    </p:spTree>
    <p:extLst>
      <p:ext uri="{BB962C8B-B14F-4D97-AF65-F5344CB8AC3E}">
        <p14:creationId xmlns:p14="http://schemas.microsoft.com/office/powerpoint/2010/main" val="42032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a:extLst>
              <a:ext uri="{FF2B5EF4-FFF2-40B4-BE49-F238E27FC236}">
                <a16:creationId xmlns:a16="http://schemas.microsoft.com/office/drawing/2014/main" id="{93CF76B1-0736-4020-8697-0BDF0F44C72A}"/>
              </a:ext>
            </a:extLst>
          </p:cNvPr>
          <p:cNvSpPr>
            <a:spLocks noGrp="1" noChangeArrowheads="1"/>
          </p:cNvSpPr>
          <p:nvPr>
            <p:ph type="title"/>
          </p:nvPr>
        </p:nvSpPr>
        <p:spPr>
          <a:xfrm>
            <a:off x="5591176" y="115889"/>
            <a:ext cx="4900613" cy="1500187"/>
          </a:xfrm>
        </p:spPr>
        <p:txBody>
          <a:bodyPr/>
          <a:lstStyle/>
          <a:p>
            <a:pPr algn="ctr"/>
            <a:r>
              <a:rPr lang="el-GR" altLang="el-GR" sz="4400">
                <a:latin typeface="Lucida Console" panose="020B0609040504020204" pitchFamily="49" charset="0"/>
              </a:rPr>
              <a:t>ΚΑΡΛ ΜΑΡΞ </a:t>
            </a:r>
            <a:r>
              <a:rPr lang="el-GR" altLang="el-GR" sz="4000">
                <a:latin typeface="Lucida Console" panose="020B0609040504020204" pitchFamily="49" charset="0"/>
              </a:rPr>
              <a:t>(1818-1883)</a:t>
            </a:r>
            <a:endParaRPr lang="en-US" altLang="el-GR" sz="4000"/>
          </a:p>
        </p:txBody>
      </p:sp>
      <p:pic>
        <p:nvPicPr>
          <p:cNvPr id="18435" name="4 - Θέση περιεχομένου" descr="1kefalaio1.jpg">
            <a:extLst>
              <a:ext uri="{FF2B5EF4-FFF2-40B4-BE49-F238E27FC236}">
                <a16:creationId xmlns:a16="http://schemas.microsoft.com/office/drawing/2014/main" id="{1327273B-A7A0-418D-915F-20F3591E607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31951" y="68263"/>
            <a:ext cx="4054475" cy="3073400"/>
          </a:xfrm>
        </p:spPr>
      </p:pic>
      <p:sp>
        <p:nvSpPr>
          <p:cNvPr id="18436" name="Θέση περιεχομένου 1">
            <a:extLst>
              <a:ext uri="{FF2B5EF4-FFF2-40B4-BE49-F238E27FC236}">
                <a16:creationId xmlns:a16="http://schemas.microsoft.com/office/drawing/2014/main" id="{E4FB12CE-E601-48E0-8BA0-C8A4B10F9867}"/>
              </a:ext>
            </a:extLst>
          </p:cNvPr>
          <p:cNvSpPr>
            <a:spLocks noGrp="1" noChangeArrowheads="1"/>
          </p:cNvSpPr>
          <p:nvPr>
            <p:ph sz="half" idx="2"/>
          </p:nvPr>
        </p:nvSpPr>
        <p:spPr>
          <a:xfrm>
            <a:off x="7175500" y="1989139"/>
            <a:ext cx="3251200" cy="4530725"/>
          </a:xfrm>
        </p:spPr>
        <p:txBody>
          <a:bodyPr/>
          <a:lstStyle/>
          <a:p>
            <a:r>
              <a:rPr lang="el-GR" altLang="el-GR">
                <a:latin typeface="Candara" panose="020E0502030303020204" pitchFamily="34" charset="0"/>
              </a:rPr>
              <a:t>Ενδιαφέρθηκε ιδιαίτερα για τις κοινωνικές μεταβολές κατά τη βιομηχανική επανάσταση.</a:t>
            </a:r>
          </a:p>
        </p:txBody>
      </p:sp>
      <p:pic>
        <p:nvPicPr>
          <p:cNvPr id="18437" name="5 - Θέση περιεχομένου" descr="communist%20manifesto%20-%20cover%20picture.jpg">
            <a:extLst>
              <a:ext uri="{FF2B5EF4-FFF2-40B4-BE49-F238E27FC236}">
                <a16:creationId xmlns:a16="http://schemas.microsoft.com/office/drawing/2014/main" id="{F11F0351-8291-4DFC-8EDD-2246E0D4DC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2781300"/>
            <a:ext cx="2857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C2A7F1E-CC34-46EB-907D-01BD82168521}"/>
              </a:ext>
            </a:extLst>
          </p:cNvPr>
          <p:cNvSpPr>
            <a:spLocks noGrp="1" noChangeArrowheads="1"/>
          </p:cNvSpPr>
          <p:nvPr>
            <p:ph type="title"/>
          </p:nvPr>
        </p:nvSpPr>
        <p:spPr>
          <a:xfrm>
            <a:off x="1847850" y="188914"/>
            <a:ext cx="8362950" cy="739775"/>
          </a:xfrm>
        </p:spPr>
        <p:txBody>
          <a:bodyPr/>
          <a:lstStyle/>
          <a:p>
            <a:pPr eaLnBrk="1" hangingPunct="1"/>
            <a:r>
              <a:rPr lang="el-GR" altLang="el-GR">
                <a:latin typeface="Lucida Console" panose="020B0609040504020204" pitchFamily="49" charset="0"/>
              </a:rPr>
              <a:t>ΚΑΡΛ ΜΑΡΞ – Βασικές θέσεις</a:t>
            </a:r>
          </a:p>
        </p:txBody>
      </p:sp>
      <p:sp>
        <p:nvSpPr>
          <p:cNvPr id="19459" name="Rectangle 3">
            <a:extLst>
              <a:ext uri="{FF2B5EF4-FFF2-40B4-BE49-F238E27FC236}">
                <a16:creationId xmlns:a16="http://schemas.microsoft.com/office/drawing/2014/main" id="{AE3E9BEC-0700-4817-9207-71ABD52BE616}"/>
              </a:ext>
            </a:extLst>
          </p:cNvPr>
          <p:cNvSpPr>
            <a:spLocks noGrp="1" noChangeArrowheads="1"/>
          </p:cNvSpPr>
          <p:nvPr>
            <p:ph sz="half" idx="1"/>
          </p:nvPr>
        </p:nvSpPr>
        <p:spPr>
          <a:xfrm>
            <a:off x="1703388" y="2133600"/>
            <a:ext cx="3543300" cy="4273550"/>
          </a:xfrm>
        </p:spPr>
        <p:txBody>
          <a:bodyPr/>
          <a:lstStyle/>
          <a:p>
            <a:pPr eaLnBrk="1" hangingPunct="1"/>
            <a:r>
              <a:rPr lang="el-GR" altLang="el-GR">
                <a:latin typeface="Lucida Console" panose="020B0609040504020204" pitchFamily="49" charset="0"/>
              </a:rPr>
              <a:t>Οι κοινωνικές επιστήμες θα πρέπει να στοχεύουν στην </a:t>
            </a:r>
            <a:r>
              <a:rPr lang="el-GR" altLang="el-GR" b="1">
                <a:latin typeface="Lucida Console" panose="020B0609040504020204" pitchFamily="49" charset="0"/>
              </a:rPr>
              <a:t>αλλαγή</a:t>
            </a:r>
            <a:r>
              <a:rPr lang="el-GR" altLang="el-GR">
                <a:latin typeface="Lucida Console" panose="020B0609040504020204" pitchFamily="49" charset="0"/>
              </a:rPr>
              <a:t> του κόσμου και όχι μόνο στη μελέτη του.</a:t>
            </a:r>
            <a:endParaRPr lang="en-US" altLang="el-GR">
              <a:latin typeface="Lucida Console" panose="020B0609040504020204" pitchFamily="49" charset="0"/>
            </a:endParaRPr>
          </a:p>
          <a:p>
            <a:pPr eaLnBrk="1" hangingPunct="1"/>
            <a:endParaRPr lang="el-GR" altLang="el-GR">
              <a:latin typeface="Lucida Console" panose="020B0609040504020204" pitchFamily="49" charset="0"/>
            </a:endParaRPr>
          </a:p>
        </p:txBody>
      </p:sp>
      <p:sp>
        <p:nvSpPr>
          <p:cNvPr id="4" name="3 - Θέση περιεχομένου">
            <a:extLst>
              <a:ext uri="{FF2B5EF4-FFF2-40B4-BE49-F238E27FC236}">
                <a16:creationId xmlns:a16="http://schemas.microsoft.com/office/drawing/2014/main" id="{6B32C51C-38C3-4BB0-B27A-9A0CC6D97163}"/>
              </a:ext>
            </a:extLst>
          </p:cNvPr>
          <p:cNvSpPr>
            <a:spLocks noGrp="1"/>
          </p:cNvSpPr>
          <p:nvPr>
            <p:ph sz="half" idx="2"/>
          </p:nvPr>
        </p:nvSpPr>
        <p:spPr>
          <a:xfrm>
            <a:off x="5519739" y="1484313"/>
            <a:ext cx="4968875" cy="5257800"/>
          </a:xfrm>
          <a:solidFill>
            <a:schemeClr val="bg2">
              <a:lumMod val="20000"/>
              <a:lumOff val="80000"/>
            </a:schemeClr>
          </a:solidFill>
        </p:spPr>
        <p:txBody>
          <a:bodyPr/>
          <a:lstStyle/>
          <a:p>
            <a:pPr eaLnBrk="1" hangingPunct="1">
              <a:defRPr/>
            </a:pPr>
            <a:r>
              <a:rPr lang="el-GR" sz="3600" i="1" dirty="0">
                <a:solidFill>
                  <a:srgbClr val="0070C0"/>
                </a:solidFill>
                <a:effectLst>
                  <a:outerShdw blurRad="38100" dist="38100" dir="2700000" algn="tl">
                    <a:srgbClr val="C0C0C0"/>
                  </a:outerShdw>
                </a:effectLst>
                <a:latin typeface="Palatino Linotype" pitchFamily="18" charset="0"/>
              </a:rPr>
              <a:t>ΚΑΠΙΤΑΛΙΣΜΟΣ</a:t>
            </a:r>
            <a:r>
              <a:rPr lang="el-GR" i="1" dirty="0">
                <a:solidFill>
                  <a:srgbClr val="0070C0"/>
                </a:solidFill>
                <a:effectLst>
                  <a:outerShdw blurRad="38100" dist="38100" dir="2700000" algn="tl">
                    <a:srgbClr val="C0C0C0"/>
                  </a:outerShdw>
                </a:effectLst>
                <a:latin typeface="Palatino Linotype" pitchFamily="18" charset="0"/>
              </a:rPr>
              <a:t>:</a:t>
            </a:r>
          </a:p>
          <a:p>
            <a:pPr eaLnBrk="1" hangingPunct="1">
              <a:buFont typeface="Wingdings" panose="05000000000000000000" pitchFamily="2" charset="2"/>
              <a:buNone/>
              <a:defRPr/>
            </a:pPr>
            <a:r>
              <a:rPr lang="el-GR" dirty="0">
                <a:latin typeface="Palatino Linotype" pitchFamily="18" charset="0"/>
              </a:rPr>
              <a:t>   </a:t>
            </a:r>
            <a:r>
              <a:rPr lang="el-GR" sz="3200" dirty="0">
                <a:latin typeface="Palatino Linotype" pitchFamily="18" charset="0"/>
              </a:rPr>
              <a:t>ο τρόπος παραγωγής,</a:t>
            </a:r>
          </a:p>
          <a:p>
            <a:pPr eaLnBrk="1" hangingPunct="1">
              <a:buFont typeface="Wingdings" panose="05000000000000000000" pitchFamily="2" charset="2"/>
              <a:buNone/>
              <a:defRPr/>
            </a:pPr>
            <a:r>
              <a:rPr lang="el-GR" sz="3200" dirty="0">
                <a:latin typeface="Palatino Linotype" pitchFamily="18" charset="0"/>
              </a:rPr>
              <a:t> η οικονομική οργάνωση </a:t>
            </a:r>
            <a:r>
              <a:rPr lang="en-US" sz="3200" dirty="0">
                <a:latin typeface="Palatino Linotype" pitchFamily="18" charset="0"/>
              </a:rPr>
              <a:t>                  </a:t>
            </a:r>
            <a:r>
              <a:rPr lang="el-GR" sz="3200" dirty="0">
                <a:latin typeface="Palatino Linotype" pitchFamily="18" charset="0"/>
              </a:rPr>
              <a:t>που   στηρίζεται στην ατομική ιδιοκτησία των  μέσων παραγωγής</a:t>
            </a:r>
          </a:p>
          <a:p>
            <a:pPr eaLnBrk="1" hangingPunct="1">
              <a:buFont typeface="Wingdings" panose="05000000000000000000" pitchFamily="2" charset="2"/>
              <a:buNone/>
              <a:defRPr/>
            </a:pPr>
            <a:r>
              <a:rPr lang="el-GR" sz="3200" dirty="0">
                <a:latin typeface="Palatino Linotype" pitchFamily="18" charset="0"/>
              </a:rPr>
              <a:t> και επιδιώκει το μέγιστο δυνατό κέρδος.</a:t>
            </a:r>
          </a:p>
          <a:p>
            <a:pPr>
              <a:defRPr/>
            </a:pP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a:extLst>
              <a:ext uri="{FF2B5EF4-FFF2-40B4-BE49-F238E27FC236}">
                <a16:creationId xmlns:a16="http://schemas.microsoft.com/office/drawing/2014/main" id="{4FE9381F-177B-4B09-8B38-812F3C7FE15B}"/>
              </a:ext>
            </a:extLst>
          </p:cNvPr>
          <p:cNvSpPr>
            <a:spLocks noGrp="1" noChangeArrowheads="1"/>
          </p:cNvSpPr>
          <p:nvPr>
            <p:ph type="title"/>
          </p:nvPr>
        </p:nvSpPr>
        <p:spPr>
          <a:xfrm>
            <a:off x="1774826" y="188913"/>
            <a:ext cx="4176713" cy="1223962"/>
          </a:xfrm>
        </p:spPr>
        <p:txBody>
          <a:bodyPr/>
          <a:lstStyle/>
          <a:p>
            <a:r>
              <a:rPr lang="el-GR" altLang="el-GR">
                <a:solidFill>
                  <a:srgbClr val="002060"/>
                </a:solidFill>
                <a:latin typeface="Candara" panose="020E0502030303020204" pitchFamily="34" charset="0"/>
              </a:rPr>
              <a:t>Καπιταλισμός:</a:t>
            </a:r>
          </a:p>
        </p:txBody>
      </p:sp>
      <p:sp>
        <p:nvSpPr>
          <p:cNvPr id="21507" name="Θέση περιεχομένου 2">
            <a:extLst>
              <a:ext uri="{FF2B5EF4-FFF2-40B4-BE49-F238E27FC236}">
                <a16:creationId xmlns:a16="http://schemas.microsoft.com/office/drawing/2014/main" id="{5FC892CB-F183-4651-9A99-4DE88A09FC18}"/>
              </a:ext>
            </a:extLst>
          </p:cNvPr>
          <p:cNvSpPr>
            <a:spLocks noGrp="1" noChangeArrowheads="1"/>
          </p:cNvSpPr>
          <p:nvPr>
            <p:ph sz="half" idx="1"/>
          </p:nvPr>
        </p:nvSpPr>
        <p:spPr>
          <a:xfrm>
            <a:off x="1524001" y="1600200"/>
            <a:ext cx="4932363" cy="4997450"/>
          </a:xfrm>
        </p:spPr>
        <p:txBody>
          <a:bodyPr/>
          <a:lstStyle/>
          <a:p>
            <a:r>
              <a:rPr lang="el-GR" altLang="el-GR">
                <a:latin typeface="Palatino Linotype" panose="02040502050505030304" pitchFamily="18" charset="0"/>
              </a:rPr>
              <a:t>Τα μέσα παραγωγής (εργαλεία,</a:t>
            </a:r>
            <a:r>
              <a:rPr lang="en-US" altLang="el-GR">
                <a:latin typeface="Palatino Linotype" panose="02040502050505030304" pitchFamily="18" charset="0"/>
              </a:rPr>
              <a:t> </a:t>
            </a:r>
            <a:r>
              <a:rPr lang="el-GR" altLang="el-GR">
                <a:latin typeface="Palatino Linotype" panose="02040502050505030304" pitchFamily="18" charset="0"/>
              </a:rPr>
              <a:t> μηχανήματα, οικοδομήματα-εργοστάσια, γη,                πρώτες ύλες και                         </a:t>
            </a:r>
            <a:r>
              <a:rPr lang="el-GR" altLang="el-GR" i="1">
                <a:latin typeface="Palatino Linotype" panose="02040502050505030304" pitchFamily="18" charset="0"/>
              </a:rPr>
              <a:t>εργατική δύναμη</a:t>
            </a:r>
            <a:r>
              <a:rPr lang="el-GR" altLang="el-GR">
                <a:latin typeface="Palatino Linotype" panose="02040502050505030304" pitchFamily="18" charset="0"/>
              </a:rPr>
              <a:t>) ελέγχονται                         από τους                          </a:t>
            </a:r>
            <a:r>
              <a:rPr lang="el-GR" altLang="el-GR" b="1">
                <a:latin typeface="Palatino Linotype" panose="02040502050505030304" pitchFamily="18" charset="0"/>
              </a:rPr>
              <a:t>καπιταλιστές</a:t>
            </a:r>
          </a:p>
        </p:txBody>
      </p:sp>
      <p:sp>
        <p:nvSpPr>
          <p:cNvPr id="21508" name="Θέση περιεχομένου 3">
            <a:extLst>
              <a:ext uri="{FF2B5EF4-FFF2-40B4-BE49-F238E27FC236}">
                <a16:creationId xmlns:a16="http://schemas.microsoft.com/office/drawing/2014/main" id="{EFD8EBEA-7EF3-4EC8-9631-72C6AADB1674}"/>
              </a:ext>
            </a:extLst>
          </p:cNvPr>
          <p:cNvSpPr>
            <a:spLocks noGrp="1" noChangeArrowheads="1"/>
          </p:cNvSpPr>
          <p:nvPr>
            <p:ph sz="half" idx="2"/>
          </p:nvPr>
        </p:nvSpPr>
        <p:spPr>
          <a:xfrm>
            <a:off x="5880100" y="404814"/>
            <a:ext cx="4679950" cy="2016125"/>
          </a:xfrm>
        </p:spPr>
        <p:txBody>
          <a:bodyPr/>
          <a:lstStyle/>
          <a:p>
            <a:r>
              <a:rPr lang="el-GR" altLang="el-GR">
                <a:solidFill>
                  <a:srgbClr val="0070C0"/>
                </a:solidFill>
                <a:latin typeface="Constantia" panose="02030602050306030303" pitchFamily="18" charset="0"/>
              </a:rPr>
              <a:t>Οι </a:t>
            </a:r>
            <a:r>
              <a:rPr lang="el-GR" altLang="el-GR" b="1">
                <a:solidFill>
                  <a:srgbClr val="0070C0"/>
                </a:solidFill>
                <a:latin typeface="Constantia" panose="02030602050306030303" pitchFamily="18" charset="0"/>
              </a:rPr>
              <a:t>εργάτες</a:t>
            </a:r>
            <a:r>
              <a:rPr lang="el-GR" altLang="el-GR">
                <a:solidFill>
                  <a:srgbClr val="0070C0"/>
                </a:solidFill>
                <a:latin typeface="Constantia" panose="02030602050306030303" pitchFamily="18" charset="0"/>
              </a:rPr>
              <a:t> (μη ιδιοκτήτες μέσων παραγωγής), μισθώνουν την εργασία τους στους καπιταλιστές</a:t>
            </a:r>
          </a:p>
          <a:p>
            <a:endParaRPr lang="el-GR" altLang="el-GR"/>
          </a:p>
        </p:txBody>
      </p:sp>
      <p:pic>
        <p:nvPicPr>
          <p:cNvPr id="21509" name="4 - Εικόνα" descr="01-jones.jpg">
            <a:extLst>
              <a:ext uri="{FF2B5EF4-FFF2-40B4-BE49-F238E27FC236}">
                <a16:creationId xmlns:a16="http://schemas.microsoft.com/office/drawing/2014/main" id="{5178696B-82F7-4900-9361-5C97A320B4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3476" y="2601913"/>
            <a:ext cx="562927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D357E1-30FA-4455-B3E2-3525C0B902A6}"/>
              </a:ext>
            </a:extLst>
          </p:cNvPr>
          <p:cNvSpPr>
            <a:spLocks noGrp="1"/>
          </p:cNvSpPr>
          <p:nvPr>
            <p:ph type="title"/>
          </p:nvPr>
        </p:nvSpPr>
        <p:spPr>
          <a:xfrm>
            <a:off x="1703388" y="4868863"/>
            <a:ext cx="8445500" cy="1503362"/>
          </a:xfrm>
        </p:spPr>
        <p:txBody>
          <a:bodyPr/>
          <a:lstStyle/>
          <a:p>
            <a:pPr>
              <a:defRPr/>
            </a:pPr>
            <a:r>
              <a:rPr lang="el-GR" dirty="0">
                <a:solidFill>
                  <a:schemeClr val="accent5">
                    <a:lumMod val="25000"/>
                  </a:schemeClr>
                </a:solidFill>
                <a:latin typeface="Franklin Gothic Demi" pitchFamily="34" charset="0"/>
              </a:rPr>
              <a:t>Γι’ αυτό, οι καπιταλιστές κεφαλαιοκράτες είναι η κυρίαρχη κοινωνική τάξη στη βιομηχανική κοινωνία</a:t>
            </a:r>
          </a:p>
        </p:txBody>
      </p:sp>
      <p:sp>
        <p:nvSpPr>
          <p:cNvPr id="22531" name="Θέση περιεχομένου 2">
            <a:extLst>
              <a:ext uri="{FF2B5EF4-FFF2-40B4-BE49-F238E27FC236}">
                <a16:creationId xmlns:a16="http://schemas.microsoft.com/office/drawing/2014/main" id="{B2981182-A1A6-418E-9D6F-DD54B50D69AB}"/>
              </a:ext>
            </a:extLst>
          </p:cNvPr>
          <p:cNvSpPr>
            <a:spLocks noGrp="1" noChangeArrowheads="1"/>
          </p:cNvSpPr>
          <p:nvPr>
            <p:ph sz="half" idx="1"/>
          </p:nvPr>
        </p:nvSpPr>
        <p:spPr>
          <a:xfrm>
            <a:off x="1847850" y="115889"/>
            <a:ext cx="4171950" cy="4681537"/>
          </a:xfrm>
        </p:spPr>
        <p:txBody>
          <a:bodyPr/>
          <a:lstStyle/>
          <a:p>
            <a:r>
              <a:rPr lang="el-GR" altLang="el-GR">
                <a:latin typeface="Candara" panose="020E0502030303020204" pitchFamily="34" charset="0"/>
              </a:rPr>
              <a:t>Σαν αποτέλεσμα, ελέγχονται και τα προϊόντα (εμπορεύματα) που παράγονται από τη μίσθωση των εργατών</a:t>
            </a:r>
          </a:p>
          <a:p>
            <a:endParaRPr lang="el-GR" altLang="el-GR"/>
          </a:p>
        </p:txBody>
      </p:sp>
      <p:sp>
        <p:nvSpPr>
          <p:cNvPr id="22532" name="Θέση περιεχομένου 3">
            <a:extLst>
              <a:ext uri="{FF2B5EF4-FFF2-40B4-BE49-F238E27FC236}">
                <a16:creationId xmlns:a16="http://schemas.microsoft.com/office/drawing/2014/main" id="{44B04C38-D17E-45AD-82A4-DE37C6F582E6}"/>
              </a:ext>
            </a:extLst>
          </p:cNvPr>
          <p:cNvSpPr>
            <a:spLocks noGrp="1" noChangeArrowheads="1"/>
          </p:cNvSpPr>
          <p:nvPr>
            <p:ph sz="half" idx="2"/>
          </p:nvPr>
        </p:nvSpPr>
        <p:spPr>
          <a:xfrm>
            <a:off x="6172201" y="188913"/>
            <a:ext cx="4316413" cy="5942012"/>
          </a:xfrm>
        </p:spPr>
        <p:txBody>
          <a:bodyPr/>
          <a:lstStyle/>
          <a:p>
            <a:r>
              <a:rPr lang="el-GR" altLang="el-GR">
                <a:latin typeface="Palatino Linotype" panose="02040502050505030304" pitchFamily="18" charset="0"/>
              </a:rPr>
              <a:t>…τα οποία διοχετεύονται στην αγορά και τους αποφέρουν «κέρδος»</a:t>
            </a:r>
          </a:p>
          <a:p>
            <a:endParaRPr lang="el-GR" altLang="el-GR">
              <a:latin typeface="Palatino Linotype" panose="02040502050505030304" pitchFamily="18" charset="0"/>
            </a:endParaRPr>
          </a:p>
          <a:p>
            <a:r>
              <a:rPr lang="el-GR" altLang="el-GR">
                <a:latin typeface="Palatino Linotype" panose="02040502050505030304" pitchFamily="18" charset="0"/>
              </a:rPr>
              <a:t>…και όλα αποτελούν «κεφάλαιο», δηλαδή, ατομική ιδιοκτησία των κεφαλαιοκρατών</a:t>
            </a:r>
          </a:p>
        </p:txBody>
      </p:sp>
      <p:sp>
        <p:nvSpPr>
          <p:cNvPr id="5" name="Καμπύλο δεξιό βέλος 4">
            <a:extLst>
              <a:ext uri="{FF2B5EF4-FFF2-40B4-BE49-F238E27FC236}">
                <a16:creationId xmlns:a16="http://schemas.microsoft.com/office/drawing/2014/main" id="{40616850-C6EA-4B9A-A9F3-ABFF83B81A00}"/>
              </a:ext>
            </a:extLst>
          </p:cNvPr>
          <p:cNvSpPr/>
          <p:nvPr/>
        </p:nvSpPr>
        <p:spPr>
          <a:xfrm rot="13294185">
            <a:off x="6027739" y="1592264"/>
            <a:ext cx="496887" cy="114458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l-GR">
              <a:solidFill>
                <a:srgbClr val="000000"/>
              </a:solidFill>
              <a:latin typeface="Arial"/>
              <a:cs typeface="Arial"/>
            </a:endParaRPr>
          </a:p>
        </p:txBody>
      </p:sp>
      <p:sp>
        <p:nvSpPr>
          <p:cNvPr id="6" name="Καμπύλο αριστερό βέλος 5">
            <a:extLst>
              <a:ext uri="{FF2B5EF4-FFF2-40B4-BE49-F238E27FC236}">
                <a16:creationId xmlns:a16="http://schemas.microsoft.com/office/drawing/2014/main" id="{CFA96D85-2C71-4598-B889-671FF88C485E}"/>
              </a:ext>
            </a:extLst>
          </p:cNvPr>
          <p:cNvSpPr/>
          <p:nvPr/>
        </p:nvSpPr>
        <p:spPr>
          <a:xfrm rot="2229098">
            <a:off x="9537700" y="4183063"/>
            <a:ext cx="730250" cy="15684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l-GR">
              <a:solidFill>
                <a:srgbClr val="000000"/>
              </a:solidFill>
              <a:latin typeface="Arial"/>
              <a:cs typeface="Aria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CF587B3-47BF-4EF4-8974-DEB0856CE15B}"/>
              </a:ext>
            </a:extLst>
          </p:cNvPr>
          <p:cNvSpPr>
            <a:spLocks noGrp="1" noChangeArrowheads="1"/>
          </p:cNvSpPr>
          <p:nvPr>
            <p:ph type="title"/>
          </p:nvPr>
        </p:nvSpPr>
        <p:spPr>
          <a:xfrm>
            <a:off x="1847850" y="274639"/>
            <a:ext cx="8496300" cy="2217737"/>
          </a:xfrm>
        </p:spPr>
        <p:txBody>
          <a:bodyPr/>
          <a:lstStyle/>
          <a:p>
            <a:r>
              <a:rPr lang="el-GR" altLang="el-GR" sz="3200" b="1">
                <a:latin typeface="Constantia" panose="02030602050306030303" pitchFamily="18" charset="0"/>
              </a:rPr>
              <a:t>Τρόπος παραγωγής</a:t>
            </a:r>
            <a:r>
              <a:rPr lang="el-GR" altLang="el-GR" sz="3200">
                <a:latin typeface="Constantia" panose="02030602050306030303" pitchFamily="18" charset="0"/>
              </a:rPr>
              <a:t>: ο τρόπος με τον οποίο οι άνθρωποι παράγουν τα προϊόντα που τους είναι απαραίτητα (τροφή, ένδυση κλπ). Κάθε τρόπος παραγωγής χαρακτηρίζεται από:</a:t>
            </a:r>
            <a:endParaRPr lang="en-US" altLang="el-GR" sz="3200">
              <a:latin typeface="Constantia" panose="02030602050306030303" pitchFamily="18" charset="0"/>
            </a:endParaRPr>
          </a:p>
        </p:txBody>
      </p:sp>
      <p:sp>
        <p:nvSpPr>
          <p:cNvPr id="23555" name="Content Placeholder 2">
            <a:extLst>
              <a:ext uri="{FF2B5EF4-FFF2-40B4-BE49-F238E27FC236}">
                <a16:creationId xmlns:a16="http://schemas.microsoft.com/office/drawing/2014/main" id="{7152CB5C-3285-4740-9FBF-3EFEFD80BBAF}"/>
              </a:ext>
            </a:extLst>
          </p:cNvPr>
          <p:cNvSpPr>
            <a:spLocks noGrp="1" noChangeArrowheads="1"/>
          </p:cNvSpPr>
          <p:nvPr>
            <p:ph sz="half" idx="1"/>
          </p:nvPr>
        </p:nvSpPr>
        <p:spPr>
          <a:xfrm>
            <a:off x="1847850" y="3644901"/>
            <a:ext cx="4171950" cy="2486025"/>
          </a:xfrm>
        </p:spPr>
        <p:txBody>
          <a:bodyPr/>
          <a:lstStyle/>
          <a:p>
            <a:r>
              <a:rPr lang="el-GR" altLang="el-GR">
                <a:latin typeface="Candara" panose="020E0502030303020204" pitchFamily="34" charset="0"/>
              </a:rPr>
              <a:t>Τις </a:t>
            </a:r>
            <a:r>
              <a:rPr lang="el-GR" altLang="el-GR" b="1">
                <a:latin typeface="Candara" panose="020E0502030303020204" pitchFamily="34" charset="0"/>
              </a:rPr>
              <a:t>παραγωγικές σχέσεις                                  </a:t>
            </a:r>
            <a:r>
              <a:rPr lang="el-GR" altLang="el-GR" sz="2400">
                <a:latin typeface="Candara" panose="020E0502030303020204" pitchFamily="34" charset="0"/>
              </a:rPr>
              <a:t>(σχέσεις που δημιουργούνται ανάμεσα στους ανθρώπους κατά την παραγωγική διαδικασία)</a:t>
            </a:r>
            <a:endParaRPr lang="en-US" altLang="el-GR" sz="2400">
              <a:latin typeface="Candara" panose="020E0502030303020204" pitchFamily="34" charset="0"/>
            </a:endParaRPr>
          </a:p>
        </p:txBody>
      </p:sp>
      <p:sp>
        <p:nvSpPr>
          <p:cNvPr id="4" name="Content Placeholder 3">
            <a:extLst>
              <a:ext uri="{FF2B5EF4-FFF2-40B4-BE49-F238E27FC236}">
                <a16:creationId xmlns:a16="http://schemas.microsoft.com/office/drawing/2014/main" id="{CF29FCAE-120E-4DDC-9072-9E9855EC096D}"/>
              </a:ext>
            </a:extLst>
          </p:cNvPr>
          <p:cNvSpPr>
            <a:spLocks noGrp="1"/>
          </p:cNvSpPr>
          <p:nvPr>
            <p:ph sz="half" idx="2"/>
          </p:nvPr>
        </p:nvSpPr>
        <p:spPr>
          <a:xfrm>
            <a:off x="6172201" y="3270250"/>
            <a:ext cx="4316413" cy="3327400"/>
          </a:xfrm>
        </p:spPr>
        <p:txBody>
          <a:bodyPr/>
          <a:lstStyle/>
          <a:p>
            <a:pPr>
              <a:defRPr/>
            </a:pPr>
            <a:r>
              <a:rPr lang="el-GR" dirty="0">
                <a:latin typeface="Franklin Gothic Book" pitchFamily="34" charset="0"/>
              </a:rPr>
              <a:t>Τις </a:t>
            </a:r>
            <a:r>
              <a:rPr lang="el-GR" b="1" dirty="0">
                <a:latin typeface="Franklin Gothic Book" pitchFamily="34" charset="0"/>
              </a:rPr>
              <a:t>παραγωγικές δυνάμεις                                 </a:t>
            </a:r>
            <a:r>
              <a:rPr lang="el-GR" i="1" dirty="0">
                <a:latin typeface="Franklin Gothic Book" pitchFamily="34" charset="0"/>
              </a:rPr>
              <a:t>(μέσα παραγωγής + εργατική δύναμη)           </a:t>
            </a:r>
          </a:p>
          <a:p>
            <a:pPr marL="0" indent="0">
              <a:buNone/>
              <a:defRPr/>
            </a:pPr>
            <a:endParaRPr lang="el-GR" i="1" dirty="0">
              <a:latin typeface="Franklin Gothic Book" pitchFamily="34" charset="0"/>
            </a:endParaRPr>
          </a:p>
          <a:p>
            <a:pPr marL="0" indent="0">
              <a:buNone/>
              <a:defRPr/>
            </a:pPr>
            <a:r>
              <a:rPr lang="el-GR" sz="3200" i="1" dirty="0">
                <a:latin typeface="Franklin Gothic Book" pitchFamily="34" charset="0"/>
              </a:rPr>
              <a:t>             </a:t>
            </a:r>
            <a:r>
              <a:rPr lang="el-GR" sz="3600" b="1" dirty="0">
                <a:solidFill>
                  <a:srgbClr val="002060"/>
                </a:solidFill>
                <a:latin typeface="Bahnschrift SemiBold Condensed" pitchFamily="34" charset="0"/>
              </a:rPr>
              <a:t>η βάση και 	       	το εποικοδόμημα</a:t>
            </a:r>
            <a:endParaRPr lang="en-US" sz="3600" b="1" dirty="0">
              <a:solidFill>
                <a:srgbClr val="002060"/>
              </a:solidFill>
              <a:latin typeface="Bahnschrift SemiBold Condensed" pitchFamily="34" charset="0"/>
            </a:endParaRPr>
          </a:p>
        </p:txBody>
      </p:sp>
      <p:sp>
        <p:nvSpPr>
          <p:cNvPr id="5" name="Down Arrow 4">
            <a:extLst>
              <a:ext uri="{FF2B5EF4-FFF2-40B4-BE49-F238E27FC236}">
                <a16:creationId xmlns:a16="http://schemas.microsoft.com/office/drawing/2014/main" id="{C8329AEB-F97D-4D7A-A955-E4BEDE1A110E}"/>
              </a:ext>
            </a:extLst>
          </p:cNvPr>
          <p:cNvSpPr/>
          <p:nvPr/>
        </p:nvSpPr>
        <p:spPr>
          <a:xfrm>
            <a:off x="3713164" y="2492375"/>
            <a:ext cx="485775" cy="979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
        <p:nvSpPr>
          <p:cNvPr id="6" name="Down Arrow 5">
            <a:extLst>
              <a:ext uri="{FF2B5EF4-FFF2-40B4-BE49-F238E27FC236}">
                <a16:creationId xmlns:a16="http://schemas.microsoft.com/office/drawing/2014/main" id="{D9FF24BB-BA89-4062-ACB5-16E0ADD1C226}"/>
              </a:ext>
            </a:extLst>
          </p:cNvPr>
          <p:cNvSpPr/>
          <p:nvPr/>
        </p:nvSpPr>
        <p:spPr>
          <a:xfrm>
            <a:off x="8120064" y="2292350"/>
            <a:ext cx="485775"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latin typeface="Arial"/>
              <a:cs typeface="Arial"/>
            </a:endParaRPr>
          </a:p>
        </p:txBody>
      </p:sp>
      <p:sp>
        <p:nvSpPr>
          <p:cNvPr id="7" name="Curved Up Arrow 6">
            <a:extLst>
              <a:ext uri="{FF2B5EF4-FFF2-40B4-BE49-F238E27FC236}">
                <a16:creationId xmlns:a16="http://schemas.microsoft.com/office/drawing/2014/main" id="{18FF9ED4-AFEF-4CFE-B9D1-5E7451EF1C91}"/>
              </a:ext>
            </a:extLst>
          </p:cNvPr>
          <p:cNvSpPr/>
          <p:nvPr/>
        </p:nvSpPr>
        <p:spPr>
          <a:xfrm rot="17820368">
            <a:off x="9513095" y="5282408"/>
            <a:ext cx="1216025" cy="7318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000000"/>
              </a:solidFill>
              <a:latin typeface="Arial"/>
              <a:cs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a:extLst>
              <a:ext uri="{FF2B5EF4-FFF2-40B4-BE49-F238E27FC236}">
                <a16:creationId xmlns:a16="http://schemas.microsoft.com/office/drawing/2014/main" id="{D753786E-5F13-4E34-93D3-152A1AAE37B1}"/>
              </a:ext>
            </a:extLst>
          </p:cNvPr>
          <p:cNvSpPr>
            <a:spLocks noGrp="1" noChangeArrowheads="1"/>
          </p:cNvSpPr>
          <p:nvPr>
            <p:ph type="title"/>
          </p:nvPr>
        </p:nvSpPr>
        <p:spPr>
          <a:xfrm>
            <a:off x="1981200" y="274638"/>
            <a:ext cx="8229600" cy="850900"/>
          </a:xfrm>
        </p:spPr>
        <p:txBody>
          <a:bodyPr/>
          <a:lstStyle/>
          <a:p>
            <a:pPr algn="ctr"/>
            <a:r>
              <a:rPr lang="el-GR" altLang="el-GR">
                <a:latin typeface="Franklin Gothic Demi" panose="020B0604020202020204" pitchFamily="34" charset="0"/>
              </a:rPr>
              <a:t>                                                                         Η βάση και το εποικοδόμημα</a:t>
            </a:r>
          </a:p>
        </p:txBody>
      </p:sp>
      <p:sp>
        <p:nvSpPr>
          <p:cNvPr id="24579" name="Θέση περιεχομένου 2">
            <a:extLst>
              <a:ext uri="{FF2B5EF4-FFF2-40B4-BE49-F238E27FC236}">
                <a16:creationId xmlns:a16="http://schemas.microsoft.com/office/drawing/2014/main" id="{64B33071-4297-40E2-88C6-8E83B24F0AA1}"/>
              </a:ext>
            </a:extLst>
          </p:cNvPr>
          <p:cNvSpPr>
            <a:spLocks noGrp="1" noChangeArrowheads="1"/>
          </p:cNvSpPr>
          <p:nvPr>
            <p:ph sz="half" idx="1"/>
          </p:nvPr>
        </p:nvSpPr>
        <p:spPr>
          <a:xfrm>
            <a:off x="1703388" y="1989139"/>
            <a:ext cx="4038600" cy="4530725"/>
          </a:xfrm>
        </p:spPr>
        <p:txBody>
          <a:bodyPr/>
          <a:lstStyle/>
          <a:p>
            <a:r>
              <a:rPr lang="el-GR" altLang="el-GR">
                <a:latin typeface="Candara" panose="020E0502030303020204" pitchFamily="34" charset="0"/>
              </a:rPr>
              <a:t>Ο εκάστοτε </a:t>
            </a:r>
            <a:r>
              <a:rPr lang="el-GR" altLang="el-GR" i="1">
                <a:latin typeface="Candara" panose="020E0502030303020204" pitchFamily="34" charset="0"/>
              </a:rPr>
              <a:t>τρόπος παραγωγής</a:t>
            </a:r>
            <a:r>
              <a:rPr lang="el-GR" altLang="el-GR">
                <a:latin typeface="Candara" panose="020E0502030303020204" pitchFamily="34" charset="0"/>
              </a:rPr>
              <a:t> (η οικονομική </a:t>
            </a:r>
            <a:r>
              <a:rPr lang="el-GR" altLang="el-GR" b="1">
                <a:latin typeface="Candara" panose="020E0502030303020204" pitchFamily="34" charset="0"/>
              </a:rPr>
              <a:t>βάση</a:t>
            </a:r>
            <a:r>
              <a:rPr lang="el-GR" altLang="el-GR">
                <a:latin typeface="Candara" panose="020E0502030303020204" pitchFamily="34" charset="0"/>
              </a:rPr>
              <a:t>) καθορίζει τις </a:t>
            </a:r>
            <a:r>
              <a:rPr lang="el-GR" altLang="el-GR" i="1">
                <a:latin typeface="Candara" panose="020E0502030303020204" pitchFamily="34" charset="0"/>
              </a:rPr>
              <a:t>κοινωνικές, πολιτικές και πνευματικές διαδικασίες </a:t>
            </a:r>
            <a:r>
              <a:rPr lang="el-GR" altLang="el-GR">
                <a:latin typeface="Candara" panose="020E0502030303020204" pitchFamily="34" charset="0"/>
              </a:rPr>
              <a:t>της κοινωνίας (</a:t>
            </a:r>
            <a:r>
              <a:rPr lang="el-GR" altLang="el-GR" b="1">
                <a:latin typeface="Candara" panose="020E0502030303020204" pitchFamily="34" charset="0"/>
              </a:rPr>
              <a:t>εποικοδόμημα</a:t>
            </a:r>
            <a:r>
              <a:rPr lang="el-GR" altLang="el-GR">
                <a:latin typeface="Candara" panose="020E0502030303020204" pitchFamily="34" charset="0"/>
              </a:rPr>
              <a:t>)</a:t>
            </a:r>
          </a:p>
        </p:txBody>
      </p:sp>
      <p:sp>
        <p:nvSpPr>
          <p:cNvPr id="24580" name="Θέση περιεχομένου 3">
            <a:extLst>
              <a:ext uri="{FF2B5EF4-FFF2-40B4-BE49-F238E27FC236}">
                <a16:creationId xmlns:a16="http://schemas.microsoft.com/office/drawing/2014/main" id="{BEA29353-B8DB-4898-B8A8-D08B35165711}"/>
              </a:ext>
            </a:extLst>
          </p:cNvPr>
          <p:cNvSpPr>
            <a:spLocks noGrp="1" noChangeArrowheads="1"/>
          </p:cNvSpPr>
          <p:nvPr>
            <p:ph sz="half" idx="2"/>
          </p:nvPr>
        </p:nvSpPr>
        <p:spPr>
          <a:xfrm>
            <a:off x="5951538" y="1600201"/>
            <a:ext cx="4392612" cy="4924425"/>
          </a:xfrm>
        </p:spPr>
        <p:txBody>
          <a:bodyPr/>
          <a:lstStyle/>
          <a:p>
            <a:r>
              <a:rPr lang="el-GR" altLang="el-GR">
                <a:latin typeface="Constantia" panose="02030602050306030303" pitchFamily="18" charset="0"/>
              </a:rPr>
              <a:t>Στον καπιταλιστικό τρόπο παραγωγής η οικονομική (υλική) βάση εκφράζεται από τις παραγωγικές σχέσεις των καπιταλιστών και των εργατών</a:t>
            </a:r>
          </a:p>
          <a:p>
            <a:endParaRPr lang="el-GR" altLang="el-GR">
              <a:latin typeface="Constantia" panose="02030602050306030303" pitchFamily="18" charset="0"/>
            </a:endParaRPr>
          </a:p>
          <a:p>
            <a:r>
              <a:rPr lang="el-GR" altLang="el-GR" i="1">
                <a:latin typeface="Constantia" panose="02030602050306030303" pitchFamily="18" charset="0"/>
              </a:rPr>
              <a:t>Το κράτος αποτελεί όργανο των καπιταλιστών</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 Εικόνα" descr="base-superstructure.jpg">
            <a:extLst>
              <a:ext uri="{FF2B5EF4-FFF2-40B4-BE49-F238E27FC236}">
                <a16:creationId xmlns:a16="http://schemas.microsoft.com/office/drawing/2014/main" id="{F0A6FC6C-0EA0-4CA7-952F-939E527229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8314" y="0"/>
            <a:ext cx="8715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Υδατογράφημα">
  <a:themeElements>
    <a:clrScheme name="Υδατογράφημα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Υδατογράφημα">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Υδατογράφημα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Υδατογράφημα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Υδατογράφημα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Υδατογράφημα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Υδατογράφημα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Υδατογράφημα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Υδατογράφημα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Υδατογράφημα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Υδατογράφημα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971</Words>
  <Application>Microsoft Office PowerPoint</Application>
  <PresentationFormat>Ευρεία οθόνη</PresentationFormat>
  <Paragraphs>99</Paragraphs>
  <Slides>26</Slides>
  <Notes>5</Notes>
  <HiddenSlides>0</HiddenSlides>
  <MMClips>0</MMClips>
  <ScaleCrop>false</ScaleCrop>
  <HeadingPairs>
    <vt:vector size="6" baseType="variant">
      <vt:variant>
        <vt:lpstr>Γραμματοσειρές που χρησιμοποιούνται</vt:lpstr>
      </vt:variant>
      <vt:variant>
        <vt:i4>15</vt:i4>
      </vt:variant>
      <vt:variant>
        <vt:lpstr>Θέμα</vt:lpstr>
      </vt:variant>
      <vt:variant>
        <vt:i4>2</vt:i4>
      </vt:variant>
      <vt:variant>
        <vt:lpstr>Τίτλοι διαφανειών</vt:lpstr>
      </vt:variant>
      <vt:variant>
        <vt:i4>26</vt:i4>
      </vt:variant>
    </vt:vector>
  </HeadingPairs>
  <TitlesOfParts>
    <vt:vector size="43" baseType="lpstr">
      <vt:lpstr>Arial</vt:lpstr>
      <vt:lpstr>Bahnschrift SemiBold Condensed</vt:lpstr>
      <vt:lpstr>Calibri</vt:lpstr>
      <vt:lpstr>Candara</vt:lpstr>
      <vt:lpstr>Century Gothic</vt:lpstr>
      <vt:lpstr>Constantia</vt:lpstr>
      <vt:lpstr>Franklin Gothic Book</vt:lpstr>
      <vt:lpstr>Franklin Gothic Demi</vt:lpstr>
      <vt:lpstr>Lucida Console</vt:lpstr>
      <vt:lpstr>Palatino Linotype</vt:lpstr>
      <vt:lpstr>Segoe Script</vt:lpstr>
      <vt:lpstr>Times New Roman</vt:lpstr>
      <vt:lpstr>Trebuchet MS</vt:lpstr>
      <vt:lpstr>Wingdings</vt:lpstr>
      <vt:lpstr>Wingdings 3</vt:lpstr>
      <vt:lpstr>Θρόισμα</vt:lpstr>
      <vt:lpstr>Υδατογράφημα</vt:lpstr>
      <vt:lpstr>Παρουσίαση του PowerPoint</vt:lpstr>
      <vt:lpstr>Παρουσίαση του PowerPoint</vt:lpstr>
      <vt:lpstr>ΚΑΡΛ ΜΑΡΞ (1818-1883)</vt:lpstr>
      <vt:lpstr>ΚΑΡΛ ΜΑΡΞ – Βασικές θέσεις</vt:lpstr>
      <vt:lpstr>Καπιταλισμός:</vt:lpstr>
      <vt:lpstr>Γι’ αυτό, οι καπιταλιστές κεφαλαιοκράτες είναι η κυρίαρχη κοινωνική τάξη στη βιομηχανική κοινωνία</vt:lpstr>
      <vt:lpstr>Τρόπος παραγωγής: ο τρόπος με τον οποίο οι άνθρωποι παράγουν τα προϊόντα που τους είναι απαραίτητα (τροφή, ένδυση κλπ). Κάθε τρόπος παραγωγής χαρακτηρίζεται από:</vt:lpstr>
      <vt:lpstr>                                                                         Η βάση και το εποικοδόμημα</vt:lpstr>
      <vt:lpstr>Παρουσίαση του PowerPoint</vt:lpstr>
      <vt:lpstr>Η ΙΣΤΟΡΙΑ ΚΑΘΕ ΚΟΙΝΩΝΙΑΣ, ΕΙΝΑΙ Η ΙΣΤΟΡΙΑ ΤΩΝ ΣΥΓΚΡΟΥΣΕΩΝ ΜΕΤΑΞΥ ΚΟΙΝΩΝΙΚΩΝ ΤΑΞΕΩΝ ΜΕ ΔΙΑΦΟΡΕΤΙΚΑ ΣΥΜΦΕΡΟΝΤΑ</vt:lpstr>
      <vt:lpstr>Ταξική Πάλη</vt:lpstr>
      <vt:lpstr>Παρουσίαση του PowerPoint</vt:lpstr>
      <vt:lpstr>ΥΠΕΡΑΞΙΑ:</vt:lpstr>
      <vt:lpstr>Παρουσίαση του PowerPoint</vt:lpstr>
      <vt:lpstr>Η συμβολή του Μαρξ στην κοινωνιολογία: !</vt:lpstr>
      <vt:lpstr>Μαρξισμός - Νεομαρξισμός</vt:lpstr>
      <vt:lpstr>Παρουσίαση του PowerPoint</vt:lpstr>
      <vt:lpstr>ΜΑΡΞ</vt:lpstr>
      <vt:lpstr>Παρουσίαση του PowerPoint</vt:lpstr>
      <vt:lpstr>Παρουσίαση του PowerPoint</vt:lpstr>
      <vt:lpstr>Παρουσίαση του PowerPoint</vt:lpstr>
      <vt:lpstr>Παρουσίαση του PowerPoint</vt:lpstr>
      <vt:lpstr>Αλτουσέρ</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kipouropoulou@gmail.com</dc:creator>
  <cp:lastModifiedBy>Administrator</cp:lastModifiedBy>
  <cp:revision>43</cp:revision>
  <dcterms:created xsi:type="dcterms:W3CDTF">2018-10-15T09:17:48Z</dcterms:created>
  <dcterms:modified xsi:type="dcterms:W3CDTF">2025-05-12T09:18:21Z</dcterms:modified>
</cp:coreProperties>
</file>