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61" r:id="rId3"/>
    <p:sldId id="262" r:id="rId4"/>
    <p:sldId id="263" r:id="rId5"/>
    <p:sldId id="264" r:id="rId6"/>
    <p:sldId id="269" r:id="rId7"/>
    <p:sldId id="266" r:id="rId8"/>
    <p:sldId id="270" r:id="rId9"/>
    <p:sldId id="267" r:id="rId10"/>
    <p:sldId id="268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37138-2849-41DF-B971-14E4F850C402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BAF1C-5038-47A3-B5B6-9D4AD65C88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5270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2BF147-966E-457E-9948-253C81C6C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F8A3EE9-66C7-46E7-C197-09791DF36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6E46037-D914-58E6-6C3C-C6D44E02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2C95730-0A33-405A-8B1F-1B5439AB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8AB1676-840B-0B30-EF7C-C3CCB6744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481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00AC46-B8FE-F4E3-E5D5-8D207C745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31E1A03-FE31-A93F-40BB-20950B908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2554050-3900-C6A1-8EBA-B2AA14ECA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5CB4CE1-3E2B-9926-3F0F-5CE4981D6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300A794-27B0-B0F9-06EA-554E9AFC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846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BDA0B65-14C1-DC70-0CB3-7905BB7687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563E7B5-7FBA-8441-C825-7BF8D438A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12D8698-876E-ADF8-4032-D90B47136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6B0A278-5F43-99DB-3758-9664EBFCF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7AF762D-158C-0E46-F466-58FD5A1DC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987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49EBAA-3FFD-A653-98EE-E64A0C01F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DC9523-F650-54C5-3089-05317F5BC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E339081-A5A5-B62B-2B4C-E13096065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1E7ABE4-0CF6-A027-3683-1408BA85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4B214F3-BBC9-5529-9647-30DCC9206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305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DDE871-A800-D5A4-4146-FC5C2B421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A1F910F-2645-4E9D-47F4-8DE78EC93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7C6AB0D-A0C5-FC49-0EFF-399347D5F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32A50B5-50F1-C355-ACAD-0DC6C1B50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510ECD8-B64E-346F-2807-F32F5C347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322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9110A5-526B-8B49-DA5E-AD87D65A5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7715D3-111A-3FA4-B09B-4DF6A85AF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E4D944E-B2F8-E4B0-DA9F-0A10C3F4D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485CAA1-3CCE-099A-21BD-33CA1962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20A9072-9180-79A4-5FC1-DAEFA1A94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A13EB1C-B68C-6AA3-3CC7-232E8FA86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420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2D982E-9827-4B49-7855-2135CFF4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10060E6-BA61-06C5-75E3-BBA67E273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2A82172-2586-BD3D-BAAD-903BB7365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69B81A0C-C09A-8225-4D40-1BDA7C11A7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39DAD1F-5308-CBDF-9DB1-5EE278CEA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CE33999-6FE8-CFDF-6371-4BC69BB00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CE05A7A2-6A5E-0A71-73A3-74ECF67BE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19687EB-C05D-18CE-AA81-365A74934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58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E53DA6-1690-6880-1CD7-B11FB5332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ACDC4BC-E58C-2BAC-20CD-373C10953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6A4CEA5-9E60-7304-6FB2-B163DFD1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EB5EE71-25C1-D3A4-AEBE-A422DA96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056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49DEB3D-3786-935E-823E-4EDB9B462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58AEF04-61FE-3779-CC95-956BF8F8C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D0179DA-C4A3-8A6F-E5EF-C35CAF0D9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637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9654DA-2D17-7E20-8C43-894BA5625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44C3EC-B939-7B96-DAD7-41C8BC2A6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C58134D-58B1-7616-36B9-0AB27A397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E0B26F5-17EA-244D-8B54-D6056C6E0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8ABD2D8-67B6-D7B6-B0E6-DCE644FE0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A385BDF-E366-EEA7-247D-03A016FC0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8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40A470-5377-4219-8EF2-CC2E5610B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1176862-2147-4864-119C-7FD64B728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05FD4AB-12D8-C8C6-26B2-123C76CF1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89A10AB-9CC0-9F36-D4FC-BA185CAA4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0F2C17A-8BA6-47D4-0F9D-504E5545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2D29075-42FD-38FC-E5FA-ED9419CEA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20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A63AC67-6C9D-005D-4238-A882589D6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FD6C4F-BA37-F86F-73DA-991A9A11D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5EF5864-9F8F-68E4-988C-96E6BEDE9F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75CFC57-69E9-832B-25EE-EA83584A94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183D759-0206-D635-7809-A891138AC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1838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385864" y="1412776"/>
            <a:ext cx="7772400" cy="1800200"/>
          </a:xfrm>
        </p:spPr>
        <p:txBody>
          <a:bodyPr>
            <a:noAutofit/>
          </a:bodyPr>
          <a:lstStyle/>
          <a:p>
            <a:r>
              <a:rPr lang="el-GR" sz="3700" b="1" dirty="0"/>
              <a:t>ΠΑΙΔΑΓΩΓΙΚΕΣ ΕΦΑΡΜΟΓΕΣ Η/Υ</a:t>
            </a:r>
            <a:br>
              <a:rPr lang="el-GR" sz="3700" dirty="0"/>
            </a:br>
            <a:r>
              <a:rPr lang="el-GR" sz="3700" dirty="0"/>
              <a:t>ΑΣΠΑΙΤΕ</a:t>
            </a:r>
            <a:r>
              <a:rPr lang="el-GR" sz="3800" dirty="0"/>
              <a:t> Πατρών</a:t>
            </a:r>
            <a:br>
              <a:rPr lang="el-GR" sz="3800" dirty="0"/>
            </a:br>
            <a:r>
              <a:rPr lang="el-GR" sz="3800" b="1" dirty="0"/>
              <a:t>Μάθημα </a:t>
            </a:r>
            <a:r>
              <a:rPr lang="en-US" sz="3800" b="1" dirty="0"/>
              <a:t>8</a:t>
            </a:r>
            <a:r>
              <a:rPr lang="el-GR" sz="3800" b="1" baseline="30000" dirty="0"/>
              <a:t>ο</a:t>
            </a:r>
            <a:r>
              <a:rPr lang="el-GR" sz="3800" b="1" dirty="0"/>
              <a:t> </a:t>
            </a:r>
            <a:br>
              <a:rPr lang="el-GR" sz="3800" dirty="0"/>
            </a:br>
            <a:br>
              <a:rPr lang="el-GR" sz="3800" dirty="0"/>
            </a:br>
            <a:r>
              <a:rPr lang="el-GR" sz="3800" dirty="0"/>
              <a:t>Τεχνητή Νοημοσύνη και μεγάλα γλωσσικά μοντέλα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215680" y="5877272"/>
            <a:ext cx="6112768" cy="980728"/>
          </a:xfrm>
        </p:spPr>
        <p:txBody>
          <a:bodyPr>
            <a:normAutofit/>
          </a:bodyPr>
          <a:lstStyle/>
          <a:p>
            <a:r>
              <a:rPr lang="el-GR" dirty="0"/>
              <a:t>Δρ Αθανασία Μπαλωμένου</a:t>
            </a:r>
          </a:p>
          <a:p>
            <a:r>
              <a:rPr lang="en-US" dirty="0"/>
              <a:t>smpalom@upatras.gr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A34FAB-248C-FE0E-5ED6-9A98428EF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Συμπεράσματα &amp; Συζήτηση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FB3AA89-2E73-3E8F-96D7-4C9DEE80F8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800966"/>
            <a:ext cx="10792326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Η ΤΝ  δεν αντικαθιστά τον εκπαιδευτικό – τον ενδυναμώνει.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Αναγκαία η ανάπτυξη ψηφιακής παιδείας &amp; κριτικής σκέψης.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Συζήτηση: Πώς φαντάζεστε τη χρήση AI στην τάξη σας;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l-GR" altLang="el-GR" sz="25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l-GR" altLang="el-GR" sz="2500" dirty="0">
                <a:latin typeface="Arial" panose="020B0604020202020204" pitchFamily="34" charset="0"/>
              </a:rPr>
              <a:t>Η ΤΝ δεν πρέπει να περιορίζει την ανθρώπινη νοημοσύνη, αλλά να την αναπτύσσει δημιουργικά</a:t>
            </a:r>
            <a:endParaRPr kumimoji="0" lang="el-GR" altLang="el-GR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294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18DA41-2374-DC62-5B8D-B1C76B4A7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η Τεχνητή Νοημοσύνη (AI);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C792F6A-3AF4-232B-9491-A2AA53CBA8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893299"/>
            <a:ext cx="9412705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Προσομοίωση της ανθρώπινης νοημοσύνης από υπολογιστικά συστήματα.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Εφαρμογές: αναγνώριση φωνής, αυτόματη μετάφραση, εκπαιδευτικά </a:t>
            </a:r>
            <a:r>
              <a:rPr kumimoji="0" lang="el-GR" altLang="el-GR" sz="2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chatbots</a:t>
            </a:r>
            <a:r>
              <a:rPr lang="el-GR" altLang="el-GR" sz="2300" dirty="0">
                <a:latin typeface="Arial" panose="020B0604020202020204" pitchFamily="34" charset="0"/>
              </a:rPr>
              <a:t> κ.α.</a:t>
            </a:r>
            <a:endParaRPr kumimoji="0" lang="el-GR" altLang="el-GR" sz="2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Χρήση στην εκπαίδευση: εξατομικευμένη μάθηση, υποστήριξη διδασκαλίας, αξιολόγηση κ.α.</a:t>
            </a:r>
          </a:p>
        </p:txBody>
      </p:sp>
    </p:spTree>
    <p:extLst>
      <p:ext uri="{BB962C8B-B14F-4D97-AF65-F5344CB8AC3E}">
        <p14:creationId xmlns:p14="http://schemas.microsoft.com/office/powerpoint/2010/main" val="4182606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5A30E0-5A54-0DAD-C129-23B38FB4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το </a:t>
            </a:r>
            <a:r>
              <a:rPr lang="en-US" dirty="0"/>
              <a:t>ChatGPT;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236B3AD-8E58-D809-92EA-AB7EBEDBE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Μεγάλο γλωσσικό μοντέλο που δημιουργεί κείμενα, απαντήσεις, ιδέες.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Αναπτύχθηκε από την </a:t>
            </a:r>
            <a:r>
              <a:rPr lang="el-GR" dirty="0" err="1"/>
              <a:t>OpenAI</a:t>
            </a:r>
            <a:r>
              <a:rPr lang="el-GR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Μπορεί να λειτουργήσει ως βοηθός εκπαιδευτικού ή μαθητή.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4721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F37100-CDFB-C851-66E6-B3C21B70D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Εκπαιδευτικές Εφαρμογές του </a:t>
            </a:r>
            <a:r>
              <a:rPr lang="en-US" dirty="0"/>
              <a:t>ChatGPT</a:t>
            </a:r>
            <a:endParaRPr lang="el-GR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715BD23-F9CC-0856-197B-0AD9EDD0BA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247241"/>
            <a:ext cx="930306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Δημιουργία εκπαιδευτικού υλικού (ασκήσεις, σενάρια, παρουσιάσεις).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Παροχή άμεσης βοήθειας σε μαθητές (π.χ. απορίες).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Σύνταξη σχεδίων μαθήματος.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Διδασκαλία δεξιοτήτων κριτικής σκέψης μέσω αλληλεπίδρασης.</a:t>
            </a:r>
          </a:p>
        </p:txBody>
      </p:sp>
    </p:spTree>
    <p:extLst>
      <p:ext uri="{BB962C8B-B14F-4D97-AF65-F5344CB8AC3E}">
        <p14:creationId xmlns:p14="http://schemas.microsoft.com/office/powerpoint/2010/main" val="1565821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64A7E2-12C9-4FD9-5362-F4FA625F0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Ενδεικτικά Οφέλη για τον Εκπαιδευτικό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E7C5224-F6C1-11B5-32FC-12960602D9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247241"/>
            <a:ext cx="6524928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Εξοικονόμηση χρόνου στην προετοιμασία.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Ενίσχυση δημιουργικότητας.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Υποστήριξη διαφοροποιημένης διδασκαλίας.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l-GR" altLang="el-GR" sz="2300" dirty="0">
                <a:latin typeface="Arial" panose="020B0604020202020204" pitchFamily="34" charset="0"/>
              </a:rPr>
              <a:t>Υποστήριξη διαδικασιών αξιολόγησης μαθητών</a:t>
            </a:r>
            <a:r>
              <a:rPr kumimoji="0" lang="el-GR" altLang="el-GR" sz="2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3616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02B5CF0-847E-408C-14FE-2C4C13DA5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Ενδεικτικά οφέλη για τον μαθητή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942F82B-8AAE-CFFA-06D5-F57D18C985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1" y="1800691"/>
            <a:ext cx="1077628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Η </a:t>
            </a:r>
            <a:r>
              <a:rPr lang="el-GR" altLang="el-GR" sz="2000" dirty="0">
                <a:latin typeface="Arial" panose="020B0604020202020204" pitchFamily="34" charset="0"/>
              </a:rPr>
              <a:t>ΤΝ</a:t>
            </a: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μπορεί να προσαρμόσει το περιεχόμενο στο επίπεδο και στις ανάγκες του κάθε μαθητή.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Άμεση Ανατροφοδότηση:</a:t>
            </a:r>
            <a:endParaRPr kumimoji="0" lang="el-GR" altLang="el-G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Οι μαθητές λαμβάνουν άμεσα απαντήσεις ή διορθώσεις, κάτι που ενισχύει τη μάθηση σε πραγματικό χρόνο.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Ενίσχυση της Αυτονομίας:</a:t>
            </a:r>
            <a:endParaRPr kumimoji="0" lang="el-GR" altLang="el-G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Δίνεται η δυνατότητα στους μαθητές να αναζητούν και να δοκιμάζουν μόνοι τους λύσεις και πληροφορίες.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Βοήθεια σε Πολλαπλά Γνωστικά Αντικείμενα:</a:t>
            </a:r>
            <a:endParaRPr kumimoji="0" lang="el-GR" altLang="el-G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Από μαθηματικά και φυσική μέχρι ιστορία και ξένες γλώσσες, η ΤΝ μπορεί να υποστηρίξει τη μελέτη.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Ανάπτυξη Δεξιοτήτων Κριτικής Σκέψης:</a:t>
            </a:r>
            <a:endParaRPr kumimoji="0" lang="el-GR" altLang="el-G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Εάν χρησιμοποιηθεί σωστά, μπορεί να ενισχύσει την ικανότητα των μαθητών να αξιολογούν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πληροφορίες και να διασταυρώνουν πηγές.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973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3482A7-51F4-06EE-8614-8E9DA5611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Προβληματισμοί &amp; Περιορισμοί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5EFFFF3-6A25-9DF2-B13F-5CF6B87207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993326"/>
            <a:ext cx="6770251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Εγκυρότητα &amp; αξιοπιστία των απαντήσεων.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Πιθανότητα </a:t>
            </a:r>
            <a:r>
              <a:rPr kumimoji="0" lang="el-GR" altLang="el-GR" sz="2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υπερ</a:t>
            </a: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-εξάρτησης από το εργαλείο.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Ζητήματα δεοντολογίας και λογοκλοπής.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Χρήση με κριτικό πνεύμα και καθοδήγηση.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Ηθικά και δεοντολογικά ζητήματα</a:t>
            </a:r>
          </a:p>
        </p:txBody>
      </p:sp>
    </p:spTree>
    <p:extLst>
      <p:ext uri="{BB962C8B-B14F-4D97-AF65-F5344CB8AC3E}">
        <p14:creationId xmlns:p14="http://schemas.microsoft.com/office/powerpoint/2010/main" val="3311369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EE92CB-4F4E-22D8-53CD-D2C086570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Ηθικά και Δεοντολογικά Ζητήματα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31ED277-D269-F11E-2670-2C2313D3C2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323638"/>
            <a:ext cx="8867274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Αξιοπιστία Περιεχομένου:</a:t>
            </a: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Τα εργαλεία ΑΙ μπορεί να δώσουν ανακριβείς ή παραπλανητικές πληροφορίες, γεγονός που απαιτεί κριτική σκέψη.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Ζήτημα Λογοκλοπής:</a:t>
            </a: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Η άκριτη χρήση των απαντήσεων ή των κειμένων που παράγει το AI μπορεί να οδηγήσει σε ακαδημαϊκή ανεντιμότητα.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Εξάρτηση από την Τεχνολογία:</a:t>
            </a: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Οι μαθητές μπορεί να βασίζονται υπερβολικά στο AI, μειώνοντας την αυτενέργεια και την προσπάθεια.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Προστασία Προσωπικών Δεδομένων:</a:t>
            </a: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Η χρήση εργαλείων AI συνεπάγεται την καταχώριση δεδομένων. Πρέπει να διασφαλίζεται ότι δεν γίνεται κακή χρήση τους.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Πρόσβαση και Ισότητα:</a:t>
            </a: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Όχι όλοι οι μαθητές έχουν ίση πρόσβαση σε τέτοια εργαλεία ή τη γνώση να τα χρησιμοποιήσουν σωστά (ψηφιακό χάσμα).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Ρόλος του Εκπαιδευτικού:</a:t>
            </a: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Ποιος είναι υπεύθυνος για την ερμηνεία και αξιολόγηση της πληροφορίας που παράγει η ΑΙ; Ο ανθρώπινος εκπαιδευτής παραμένει κρίσιμος.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626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1C5F77-7248-70CE-7DB2-6669AF98A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Παραδείγματα Χρήσης στην Εκπαίδευση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E9D185C-DA74-9BEE-E9A2-13C65C1AF4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378046"/>
            <a:ext cx="9941568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Φιλολογικά μαθήματα:</a:t>
            </a: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Ανάλυση κειμένων, δημιουργία ερωτήσεων.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STEM:</a:t>
            </a: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Επεξήγηση εννοιών, δημιουργία </a:t>
            </a:r>
            <a:r>
              <a:rPr kumimoji="0" lang="el-GR" altLang="el-GR" sz="2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quiz</a:t>
            </a: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Ξένες γλώσσες:</a:t>
            </a: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Προσομοίωση διαλόγων, διόρθωση γραπτών.</a:t>
            </a:r>
          </a:p>
        </p:txBody>
      </p:sp>
    </p:spTree>
    <p:extLst>
      <p:ext uri="{BB962C8B-B14F-4D97-AF65-F5344CB8AC3E}">
        <p14:creationId xmlns:p14="http://schemas.microsoft.com/office/powerpoint/2010/main" val="114790523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520</Words>
  <Application>Microsoft Office PowerPoint</Application>
  <PresentationFormat>Ευρεία οθόνη</PresentationFormat>
  <Paragraphs>61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Θέμα του Office</vt:lpstr>
      <vt:lpstr>ΠΑΙΔΑΓΩΓΙΚΕΣ ΕΦΑΡΜΟΓΕΣ Η/Υ ΑΣΠΑΙΤΕ Πατρών Μάθημα 8ο   Τεχνητή Νοημοσύνη και μεγάλα γλωσσικά μοντέλα</vt:lpstr>
      <vt:lpstr>Τι Είναι η Τεχνητή Νοημοσύνη (AI);</vt:lpstr>
      <vt:lpstr>Τι Είναι το ChatGPT;</vt:lpstr>
      <vt:lpstr>Εκπαιδευτικές Εφαρμογές του ChatGPT</vt:lpstr>
      <vt:lpstr>Ενδεικτικά Οφέλη για τον Εκπαιδευτικό</vt:lpstr>
      <vt:lpstr>Ενδεικτικά οφέλη για τον μαθητή</vt:lpstr>
      <vt:lpstr>Προβληματισμοί &amp; Περιορισμοί</vt:lpstr>
      <vt:lpstr>Ηθικά και Δεοντολογικά Ζητήματα</vt:lpstr>
      <vt:lpstr>Παραδείγματα Χρήσης στην Εκπαίδευση</vt:lpstr>
      <vt:lpstr>Συμπεράσματα &amp; Συζήτηση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Αθανασία Μπαλωμένου</dc:creator>
  <cp:lastModifiedBy>Αθανασία Μπαλωμένου</cp:lastModifiedBy>
  <cp:revision>21</cp:revision>
  <dcterms:created xsi:type="dcterms:W3CDTF">2024-02-11T13:55:44Z</dcterms:created>
  <dcterms:modified xsi:type="dcterms:W3CDTF">2025-05-15T14:57:48Z</dcterms:modified>
</cp:coreProperties>
</file>