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29B6DF-D76C-4394-82E5-AD1ADD9FF66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155E61D-5D1D-4BE9-9A70-6EF2838F940F}" type="datetimeFigureOut">
              <a:rPr lang="el-GR" smtClean="0"/>
              <a:pPr/>
              <a:t>23/3/2022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5929B6DF-D76C-4394-82E5-AD1ADD9FF66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55E61D-5D1D-4BE9-9A70-6EF2838F940F}" type="datetimeFigureOut">
              <a:rPr lang="el-GR" smtClean="0"/>
              <a:pPr/>
              <a:t>23/3/2022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29B6DF-D76C-4394-82E5-AD1ADD9FF66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smtClean="0">
                <a:solidFill>
                  <a:srgbClr val="FFC000"/>
                </a:solidFill>
              </a:rPr>
              <a:t>ΚΟΙΝΩΝΙΚΗ ΨΥΧΟΛΟΓΙΑ</a:t>
            </a:r>
            <a:endParaRPr lang="el-GR" dirty="0">
              <a:solidFill>
                <a:srgbClr val="FFC000"/>
              </a:solidFill>
            </a:endParaRPr>
          </a:p>
        </p:txBody>
      </p:sp>
      <p:sp>
        <p:nvSpPr>
          <p:cNvPr id="3" name="2 - Υπότιτλος"/>
          <p:cNvSpPr>
            <a:spLocks noGrp="1"/>
          </p:cNvSpPr>
          <p:nvPr>
            <p:ph type="subTitle" idx="1"/>
          </p:nvPr>
        </p:nvSpPr>
        <p:spPr/>
        <p:txBody>
          <a:bodyPr>
            <a:normAutofit/>
          </a:bodyPr>
          <a:lstStyle/>
          <a:p>
            <a:pPr algn="ctr"/>
            <a:r>
              <a:rPr lang="el-GR" sz="5400" dirty="0" smtClean="0">
                <a:latin typeface="+mj-lt"/>
              </a:rPr>
              <a:t>ΕΑΥΤΟΣ</a:t>
            </a:r>
            <a:endParaRPr lang="el-GR" sz="5400"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ΑΤΟΜΙΚΟΣ ΕΑΥΤΟΣ ΕΝΑΝΤΙ ΣΥΛΛΟΓΙΚΟΥ ΕΑΥΤΟΥ</a:t>
            </a:r>
            <a:endParaRPr lang="el-GR" dirty="0"/>
          </a:p>
        </p:txBody>
      </p:sp>
      <p:sp>
        <p:nvSpPr>
          <p:cNvPr id="3" name="2 - Θέση περιεχομένου"/>
          <p:cNvSpPr>
            <a:spLocks noGrp="1"/>
          </p:cNvSpPr>
          <p:nvPr>
            <p:ph idx="1"/>
          </p:nvPr>
        </p:nvSpPr>
        <p:spPr/>
        <p:txBody>
          <a:bodyPr/>
          <a:lstStyle/>
          <a:p>
            <a:pPr algn="just"/>
            <a:r>
              <a:rPr lang="el-GR" dirty="0" smtClean="0"/>
              <a:t>Ο </a:t>
            </a:r>
            <a:r>
              <a:rPr lang="en-US" dirty="0" smtClean="0"/>
              <a:t>Freud </a:t>
            </a:r>
            <a:r>
              <a:rPr lang="el-GR" dirty="0" smtClean="0"/>
              <a:t>όπως και πολλοί άλλοι ψυχολόγοι αντιμετώπιζε τον εαυτό ως κάτι πολύ προσωπικό και ιδιωτικό – η αποθέωση της ατομικότητας, κάτι που μοναδικά περιγράφει ένα ξεχωριστό ανθρώπινο ον. Όταν κάποιος λέει, ‘Είμαι Έλληνας’, ‘Είμαι από το Βόλο’,  ‘Είμαι ειδικός της ειδικής αγωγής’ – όλα αυτά μπορεί να είναι περιγραφές του εαυτού μου, αλλά είναι και περιγραφές των εαυτών πολλών ανθρώπων.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ΕΑΥΤΟΣ ΤΗΣ ΣΥΜΒΟΛΙΚΗΣ ΑΛΛΗΛΕΠΙΔΡΑΣΗΣ</a:t>
            </a:r>
            <a:endParaRPr lang="el-GR" dirty="0"/>
          </a:p>
        </p:txBody>
      </p:sp>
      <p:sp>
        <p:nvSpPr>
          <p:cNvPr id="3" name="2 - Θέση περιεχομένου"/>
          <p:cNvSpPr>
            <a:spLocks noGrp="1"/>
          </p:cNvSpPr>
          <p:nvPr>
            <p:ph idx="1"/>
          </p:nvPr>
        </p:nvSpPr>
        <p:spPr/>
        <p:txBody>
          <a:bodyPr/>
          <a:lstStyle/>
          <a:p>
            <a:pPr algn="just"/>
            <a:r>
              <a:rPr lang="el-GR" dirty="0" smtClean="0"/>
              <a:t>Μια παραλλαγή της ιδέας του συλλογικού εαυτού είναι η αναγνώριση ότι ο εαυτός αναδύεται και διαμορφώνεται από την κοινωνική αλληλεπίδραση. Οι πρώτοι ψυχολόγοι όπως ο </a:t>
            </a:r>
            <a:r>
              <a:rPr lang="en-US" dirty="0" smtClean="0"/>
              <a:t>James </a:t>
            </a:r>
            <a:r>
              <a:rPr lang="el-GR" dirty="0" smtClean="0"/>
              <a:t>διέκριναν μεταξύ του εαυτού ως αγωγού συνείδησης, δηλαδή του ‘εγώ’, και του εαυτού ως αντικειμένου αντίληψης, δηλαδή του ‘εμένα’. Με αυτόν τον τρόπο η </a:t>
            </a:r>
            <a:r>
              <a:rPr lang="el-GR" dirty="0" err="1" smtClean="0"/>
              <a:t>αναστοχαστική</a:t>
            </a:r>
            <a:r>
              <a:rPr lang="el-GR" dirty="0" smtClean="0"/>
              <a:t> γνώση καθίσταται δυνατή γιατί το ‘εγώ’ μπορεί να αντιλαμβάνεται το ‘εμένα’ και, επομένως, οι άνθρωποι μπορούν να αντιλαμβάνονται τους εαυτούς τους.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Αυτό όμως δεν σημαίνει ότι η αυτεπίγνωση των ατόμων είναι ιδιαίτερα ακριβής. Οι άνθρωποι τείνουν να επαναδομούν το ποιοι είναι χωρίς να έχουν επίγνωση ότι το κάνουν και, γενικά, αν και οι άνθρωποι μπορεί να έχουν επίγνωση του ποιοι είναι αναφορικά με τις στάσεις και τις προτιμήσεις τους, δεν είναι αρκετά καλοί στο να καταλάβουν πως έφτασαν σε αυτή τη γνώση. Παρόλα αυτά οι άνθρωποι έχουν μια αίσθηση του ‘εμένα’, και σύμφωνα με τη συμβολική αλληλεπίδραση ο εαυτός προκύπτει από την ανθρώπινη αλληλεπίδραση.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ΣΥΜΒΟΛΙΚΗ ΑΛΛΗΛΕΠΙΔΡΑΣΗ</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θεωρία του τρόπου με τον οποίο ο εαυτός αναδύεται μέσα από την ανθρώπινη αλληλεπίδραση η οποία αναφέρεται στην ανταλλαγή συμβόλων (μέσα από τη γλώσσα και τις χειρονομίες) που είναι συνήθως προϊόντα συναίνεσης και αναπαριστούν αφηρημένες ιδιότητες παρά απτά αντικείμενα.</a:t>
            </a:r>
          </a:p>
          <a:p>
            <a:pPr algn="just"/>
            <a:r>
              <a:rPr lang="el-GR" dirty="0" smtClean="0"/>
              <a:t>Ο </a:t>
            </a:r>
            <a:r>
              <a:rPr lang="en-US" dirty="0" smtClean="0"/>
              <a:t>Mead </a:t>
            </a:r>
            <a:r>
              <a:rPr lang="el-GR" dirty="0" smtClean="0"/>
              <a:t>πίστευε ότι η ανθρώπινη αλληλεπίδραση είναι κατά μεγάλο βαθμό συμβολική. Όταν αλληλεπιδρούμε με ανθρώπους το κάνουμε κυρίως μέσω λέξεων και μη λεκτικών νύξεων που είναι πλούσιες σε νόημα γιατί μπορούν να συμβολίζουν πολύ περισσότερα από αυτά που είναι επιφανειακώς διαθέσιμα στην ίδια τη συμπεριφορά.</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lvl="1" algn="just"/>
            <a:r>
              <a:rPr lang="el-GR" dirty="0" smtClean="0"/>
              <a:t>Ο </a:t>
            </a:r>
            <a:r>
              <a:rPr lang="en-US" dirty="0" smtClean="0"/>
              <a:t>Mead </a:t>
            </a:r>
            <a:r>
              <a:rPr lang="el-GR" dirty="0" smtClean="0"/>
              <a:t>πίστευε ότι η κοινωνία επηρεάζει τα άτομα μέσα από την αυτό[θεώρηση, και ότι η αυτό-θεώρηση αναδύεται και μεταβάλλεται συνεχώς μέσα από την αλληλεπίδραση μεταξύ των ανθρώπων. Αυτή η αλληλεπίδραση εμπεριέχει σύμβολα που πρέπει να έχουν κοινό νόημα προκειμένου να </a:t>
            </a:r>
            <a:r>
              <a:rPr lang="el-GR" dirty="0" err="1" smtClean="0"/>
              <a:t>επικοινωνούνται</a:t>
            </a:r>
            <a:r>
              <a:rPr lang="el-GR" dirty="0" smtClean="0"/>
              <a:t> αποτελεσματικά.</a:t>
            </a:r>
          </a:p>
          <a:p>
            <a:pPr lvl="1" algn="just"/>
            <a:r>
              <a:rPr lang="el-GR" dirty="0" smtClean="0"/>
              <a:t>Η αποτελεσματική αλληλεπίδραση επίσης βασίζεται στη δυνατότητα ανάληψης του ρόλου του άλλου ατόμου, που φυσικά περιλαμβάνει το να βλέπει κάποιος τον εαυτό του όπως τον βλέπουν οι άλλοι – ως ένα κοινωνικό αντικείμενο, δηλαδή ως ‘εμένα’, και όχι ως κοινωνικό υποκείμενο, δηλαδή ως εγώ.</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ΑΥΤΕΠΙΓΝΩΣΗ</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Οι άνθρωποι δεν περνούν όλο το χρόνο τους σκεπτόμενοι για τον εαυτό. Η αυτεπίγνωση  έρχεται και φεύγει για διάφορους λόγους και έχει μια σειρά από επιπτώσεις. Οι </a:t>
            </a:r>
            <a:r>
              <a:rPr lang="en-US" dirty="0" smtClean="0"/>
              <a:t>Duval </a:t>
            </a:r>
            <a:r>
              <a:rPr lang="el-GR" dirty="0" smtClean="0"/>
              <a:t>και </a:t>
            </a:r>
            <a:r>
              <a:rPr lang="en-US" dirty="0" err="1" smtClean="0"/>
              <a:t>Wicklund</a:t>
            </a:r>
            <a:r>
              <a:rPr lang="en-US" dirty="0" smtClean="0"/>
              <a:t> </a:t>
            </a:r>
            <a:r>
              <a:rPr lang="el-GR" dirty="0" smtClean="0"/>
              <a:t>πιστεύουν ότι η αυτεπίγνωση είναι μια κατάσταση κατά την οποία έχεις επίγνωση του εαυτού σου ως αντικειμένου, όπως περίπου θα είχες επίγνωση ενός δέντρου ή ενός άλλου ατόμου. Συνεπώς μιλούν για αντικειμενική αυτεπίγνωση. Όταν έχεις αντικειμενική αυτεπίγνωση κάνεις συγκρίσεις του πως πραγματικά είσαι και του πως θα ήθελες να είσαι, σύμφωνα με ένα ιδανικό, ένα στόχο ή κάποιο άλλο μέτρο.</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Το αποτέλεσμα αυτής της σύγκρισης είναι συχνά μια αίσθηση ότι έχεις ανεπάρκειες – και αρνητικά συναισθήματα που σχετίζονται με αυτή την επίγνωση. Οι άνθρωποι τότε προσπαθούν  να ξεπεράσουν τις ανεπάρκειες τους φέρνοντας τον εαυτό πιο κοντά στα μέτρα του ιδανικού. Αυτό συχνά μπορεί να είναι πολύ δύσκολο και οι άνθρωποι μπορεί να εγκαταλείψουν την προσπάθεια, να βιώσουν μειωμένα κίνητρα και να νιώσουν ακόμα χειρότερα για τον εαυτό τους.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αντικειμενική αυτεπίγνωση παράγεται από οποιεσδήποτε συνθήκες που εστιάζουν την προσοχή μας στον εαυτό μας ως αντικείμενο, για παράδειγμα το να είσαι μπροστά σε κοινό ή το να βλέπεις τον εαυτό σου στον καθρέφτη. Μάλιστα μια πολύ δημοφιλής μέθοδος για την αύξηση της αυτεπίγνωσης σε εργαστηριακές έρευνες είναι ακριβώς η τοποθέτηση συμμετεχόντων μπροστά σε έναν καθρέφτη.</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a:t>
            </a:r>
            <a:r>
              <a:rPr lang="en-US" dirty="0" smtClean="0"/>
              <a:t>Carver </a:t>
            </a:r>
            <a:r>
              <a:rPr lang="el-GR" dirty="0" smtClean="0"/>
              <a:t>και </a:t>
            </a:r>
            <a:r>
              <a:rPr lang="en-US" dirty="0" err="1" smtClean="0"/>
              <a:t>Scheier</a:t>
            </a:r>
            <a:r>
              <a:rPr lang="en-US" dirty="0" smtClean="0"/>
              <a:t> </a:t>
            </a:r>
            <a:r>
              <a:rPr lang="el-GR" dirty="0" smtClean="0"/>
              <a:t>εισάγουν μια προϋπόθεση για τη θεωρία της αυτεπίγνωσης. Διακρίνουν μεταξύ δύο τύπων εαυτού, των οποίων μπορεί κάποιος να έχει επίγνωση, 1. </a:t>
            </a:r>
            <a:r>
              <a:rPr lang="el-GR" i="1" dirty="0" smtClean="0"/>
              <a:t>ο ιδιωτικός εαυτός </a:t>
            </a:r>
            <a:r>
              <a:rPr lang="el-GR" dirty="0" smtClean="0"/>
              <a:t>-  οι ιδιωτικές μας σκέψεις, συναισθήματα και στάσεις και 2. </a:t>
            </a:r>
            <a:r>
              <a:rPr lang="el-GR" i="1" dirty="0" smtClean="0"/>
              <a:t>ο δημόσιος εαυτός </a:t>
            </a:r>
            <a:r>
              <a:rPr lang="el-GR" dirty="0" smtClean="0"/>
              <a:t>– πως σε βλέπουν οι άλλοι άνθρωποι, η δημόσια εικόνα μας. Η ιδιωτική αυτεπίγνωση παράγει συμπεριφορά που στοχεύει στην ανταπόκριση στα </a:t>
            </a:r>
            <a:r>
              <a:rPr lang="el-GR" dirty="0" err="1" smtClean="0"/>
              <a:t>εσωτερικευμένα</a:t>
            </a:r>
            <a:r>
              <a:rPr lang="el-GR" dirty="0" smtClean="0"/>
              <a:t> πρότυπα ενώ η δημόσια αυτεπίγνωση είναι προσανατολισμένη στη θετική παρουσίαση του εαυτού προς τους άλλους.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Η αυτεπίγνωση μπορεί να είναι πολύ δυσάρεστη. Όλοι νιώθουν μια αυτό-συνειδητοποίηση από καιρό σε καιρό και μας είναι υπερβολικά γνώριμος ο τρόπος που επηρεάζει τη συμπεριφορά μας – νιώθουμε ανήσυχοι, δένεται η γλώσσα μας ή κάνουμε λάθη σε εργασίες.  Μπορούμε ακόμα και να νιώθουμε ελαφρώς παρανοϊκοί. Παρ’ όλα αυτά μερικές φορές η αυτεπίγνωση μπορεί να είναι κάτι θαυμάσιο ειδικά σε εκείνες τις περιπτώσεις που έχουμε πετύχει ένα σπουδαίο επίτευγμα.  Η αυτεπίγνωση μπορεί επίσης να μας κάνει να νιώθουμε καλά όταν τα πρότυπα απέναντι στα οποία συγκρινόμαστε δεν είναι τόσο απαιτητικά,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ΟΡΙΣΜΟΣ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Η κοινωνική ψυχολογία έχει οριστεί ως ‘η επιστημονική διερεύνηση του πως οι σκέψεις, τα συναισθήματα και οι συμπεριφορές των ατόμων επηρεάζονται από την πραγματική, φανταστική ή υπαινισσόμενη παρουσία των άλλων’. (</a:t>
            </a:r>
            <a:r>
              <a:rPr lang="en-US" dirty="0" err="1" smtClean="0"/>
              <a:t>Allport</a:t>
            </a:r>
            <a:r>
              <a:rPr lang="en-US" dirty="0" smtClean="0"/>
              <a:t>, 1954, </a:t>
            </a:r>
            <a:r>
              <a:rPr lang="el-GR" dirty="0" smtClean="0"/>
              <a:t>σ</a:t>
            </a:r>
            <a:r>
              <a:rPr lang="en-US" dirty="0" smtClean="0"/>
              <a:t>.5).</a:t>
            </a:r>
            <a:endParaRPr lang="el-GR" dirty="0" smtClean="0"/>
          </a:p>
          <a:p>
            <a:pPr algn="just"/>
            <a:r>
              <a:rPr lang="el-GR" dirty="0" smtClean="0"/>
              <a:t>Οι κοινωνικοί ψυχολόγοι μελετούν ένα τεράστιο εύρος θεμάτων συμπεριλαμβανομένης της συμμόρφωσης, της πειθούς, της δύναμης, της επιρροής, της υπακοής, της προκατάληψης, της μείωσης της προκατάληψης, των διακρίσεων, της </a:t>
            </a:r>
            <a:r>
              <a:rPr lang="el-GR" dirty="0" err="1" smtClean="0"/>
              <a:t>στερεοτυποποίησης</a:t>
            </a:r>
            <a:r>
              <a:rPr lang="el-GR" dirty="0" smtClean="0"/>
              <a:t>, της διαπραγμάτευσης, του σεξισμού και του ρατσισμού,</a:t>
            </a:r>
          </a:p>
          <a:p>
            <a:pPr algn="just"/>
            <a:endParaRPr lang="el-GR" dirty="0" smtClean="0"/>
          </a:p>
          <a:p>
            <a:pPr algn="just"/>
            <a:endParaRPr lang="el-GR" dirty="0" smtClean="0"/>
          </a:p>
          <a:p>
            <a:pPr algn="just"/>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Για παράδειγμα εάν συγκρίνουμε τους εαυτούς μας με πρότυπα που αντλούμε από την πλειοψηφία ή από ανθρώπους που είναι λιγότερο τυχεροί από εμάς. Η αυτεπίγνωση μπορεί ακόμα να βελτιώσει την ενδοσκόπηση, να επιτείνει συναισθήματα και να βελτιώσει την απόδοση σε ελεγχόμενα, ευαίσθητα στην προσπάθεια έργα που δεν απαιτούν υπερβολική δεξιότητα, όπως η διόρθωση ενός δοκιμίου που έχουμε γράψει. Η αντίθετη όψη του να έχεις αντικειμενική αυτεπίγνωση είναι να είσαι σε μια κατάσταση ελαττωμένης αντικειμενικής αυτεπίγνωσης. Επειδή η υψηλή αυτεπίγνωση μπορεί να προκαλέσει άγχος ή αποστροφή οι άνθρωποι προσπαθούν να αποφύγουν αυτή την κατάσταση με το να πίνουν αλκοόλ ή με πιο ακραία μέτρα όπως η αυτοκτονία.</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Η μειωμένη αυτεπίγνωση έχει προσδιοριστεί ως στοιχείο-κλειδί της </a:t>
            </a:r>
            <a:r>
              <a:rPr lang="el-GR" dirty="0" err="1" smtClean="0"/>
              <a:t>απεξατομίκευσης</a:t>
            </a:r>
            <a:r>
              <a:rPr lang="el-GR" dirty="0" smtClean="0"/>
              <a:t> – οι </a:t>
            </a:r>
            <a:r>
              <a:rPr lang="el-GR" dirty="0" err="1" smtClean="0"/>
              <a:t>απεξατομικευμένοι</a:t>
            </a:r>
            <a:r>
              <a:rPr lang="el-GR" dirty="0" smtClean="0"/>
              <a:t> άνθρωποι εμποδίζονται από την επίγνωση των εαυτών τους ως ξεχωριστών ατόμων και από την παρακολούθηση της συμπεριφοράς τους και συνεπώς μπορούν να συμπεριφέρονται χωρίς αναστολές, με παρορμητικότητα και αντίθετους προς τις νόρμες τρόπους. Επομένως η μειωμένη αυτεπίγνωση μπορεί να είναι υπεύθυνη για τη συμπεριφορά του πλήθους και για άλλες μορφές κοινωνικής αναταραχής/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ΑΥΤΟΓΝΩΣΙΑ</a:t>
            </a:r>
            <a:endParaRPr lang="el-GR" dirty="0"/>
          </a:p>
        </p:txBody>
      </p:sp>
      <p:sp>
        <p:nvSpPr>
          <p:cNvPr id="3" name="2 - Θέση περιεχομένου"/>
          <p:cNvSpPr>
            <a:spLocks noGrp="1"/>
          </p:cNvSpPr>
          <p:nvPr>
            <p:ph idx="1"/>
          </p:nvPr>
        </p:nvSpPr>
        <p:spPr/>
        <p:txBody>
          <a:bodyPr/>
          <a:lstStyle/>
          <a:p>
            <a:pPr algn="just"/>
            <a:r>
              <a:rPr lang="el-GR" dirty="0" smtClean="0"/>
              <a:t>Όταν οι άνθρωποι έχουν αυτεπίγνωση τι είναι αυτό για το οποίο έχουν επίγνωση? Τι ξέρουμε για τους εαυτούς μας και πως κατασκευάζουμε την αντίληψη του ποιοι είμαστε? Η αυτογνωσία κατασκευάζεται περίπου με τον ίδιο τρόπο και μέσα από πολλές από τις ίδιες διαδικασίες που χρησιμοποιούνται για την κατασκευή αναπαραστάσεων για τους άλλους ανθρώπους.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ΣΧΗΜΑΤΑ ΓΙΑ ΤΟΝ ΕΑΥΤΌ</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Οι πληροφορίες για τους άλλους αποθηκεύονται στη μορφή ενός </a:t>
            </a:r>
            <a:r>
              <a:rPr lang="el-GR" b="1" dirty="0" smtClean="0"/>
              <a:t>σχήματος. </a:t>
            </a:r>
            <a:r>
              <a:rPr lang="el-GR" dirty="0" smtClean="0"/>
              <a:t>Η έρευνα υποδεικνύει ότι αποθηκεύουμε πληροφορίες για τον εαυτό με έναν παρόμοιο αλλά πιο πολύπλοκο και διαφοροποιημένο τρόπο. Οι πληροφορίες για τον εαυτό αποθηκεύονται ως ξέχωροι κόμβοι εντοπισμένο σε ένα πλαίσιο έτσι ώστε διαφορετικά πλαίσια να ενεργοποιούν διαφορετικούς κόμβους και άρα ουσιαστικά διαφορετικές πτυχές του εαυτού. Οι άνθρωποι τείνουν να έχουν ξεκάθαρες ιδέες για τον εαυτό τους(δηλαδή σχήματα για τον εαυτό) για κάποιες διαστάσεις αλλά όχι για άλλες -  δηλαδή είναι σχηματικοί αναφορικά με κάποιες διαστάσεις και μη σχηματικοί αναφορικά με άλλες.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άνθρωποι είναι σχηματικοί για τον εαυτό τους σε διαστάσεις που είναι σημαντικές για τους ίδιους, στις οποίες πιστεύουν και σε αυτές στις οποίες είναι σίγουροι ότι δεν ισχύει το αντίθετο (</a:t>
            </a:r>
            <a:r>
              <a:rPr lang="en-US" dirty="0" smtClean="0"/>
              <a:t>Markus, 1977). </a:t>
            </a:r>
            <a:r>
              <a:rPr lang="el-GR" dirty="0" smtClean="0"/>
              <a:t>Για παράδειγμα αν πιστεύεις ότι είσαι ‘ψαγμένος’ και σίγουρα όχι το αντίθετο, και ότι το να είσαι ‘ψαγμένος’ είναι σημαντικό για σένα τότε είσαι σχηματικός για τον εαυτό αναφορικά με αυτή τη διάσταση (είναι μέρος της αυτό-αντίληψής σου). Αν δεν θεωρείς τον εαυτό σου ‘ψαγμένο’  και δεν σε ενδιαφέρει ιδιαίτερα το να είσαι ‘ψαγμένος’ ή το χαρακτηριστικό ‘ψαγμένος, τότε είσαι μη σχηματικός σε αυτή τη διάσταση.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Οι περισσότεροι άνθρωποι έχουν πολύπλοκη αυτό – αντίληψη με έναν σχετικά μεγάλο αριθμό διακριτών σχημάτων για τον εαυτό. Η </a:t>
            </a:r>
            <a:r>
              <a:rPr lang="en-US" dirty="0" smtClean="0"/>
              <a:t>Linville (1985) </a:t>
            </a:r>
            <a:r>
              <a:rPr lang="el-GR" dirty="0" smtClean="0"/>
              <a:t>έχει υποστηρίξει ότι αυτή η ποικιλία φαίνεται ότι θωρακίζει από τις αρνητικές επιπτώσεις των γεγονότων της ζωής με τα να εξασφαλίζει ότι θα υπάρχουν πάντα σχήματα για τον εαυτό από  τα οποία θα αντλούμε μια αίσθηση ικανοποίησης. Ο </a:t>
            </a:r>
            <a:r>
              <a:rPr lang="en-US" dirty="0" smtClean="0"/>
              <a:t>Showers (1992) </a:t>
            </a:r>
            <a:r>
              <a:rPr lang="el-GR" dirty="0" smtClean="0"/>
              <a:t>υποστήριξε ότι τα σχήματα για τον εαυτό που είναι σε μεγάλο  βαθμό </a:t>
            </a:r>
            <a:r>
              <a:rPr lang="el-GR" dirty="0" err="1" smtClean="0"/>
              <a:t>τμηματοποιημένα</a:t>
            </a:r>
            <a:r>
              <a:rPr lang="el-GR" dirty="0" smtClean="0"/>
              <a:t> μπορεί να έχουν μειονεκτήματα. Συγκεκριμένα, αν κάποια σχήματα για τον εαυτό είναι πολύ  αρνητικά και κάποια πολύ θετικά τα γεγονότα μπορεί  να προκαλέσουν ακραίες μεταβολής διάθεσης ανάλογα με το αν ενεργοποιείται ένα θετικό ή ένα αρνητικό  σχήμα για </a:t>
            </a:r>
            <a:r>
              <a:rPr lang="el-GR" smtClean="0"/>
              <a:t>τον εαυτό.</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ΘΕΩΡΙΑ ΑΥΤΌ-ΑΝΑΚΟΛΟΥΘΙΑΣ ΤΟΥ </a:t>
            </a:r>
            <a:r>
              <a:rPr lang="en-US" dirty="0" smtClean="0"/>
              <a:t>HIGGINS (1987)</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θεωρία αυτό-ανακολουθίας του </a:t>
            </a:r>
            <a:r>
              <a:rPr lang="en-US" dirty="0" smtClean="0"/>
              <a:t>Higgins (1987) </a:t>
            </a:r>
            <a:r>
              <a:rPr lang="el-GR" dirty="0" smtClean="0"/>
              <a:t>προσφέρει μια άλλη οπτική. Ο </a:t>
            </a:r>
            <a:r>
              <a:rPr lang="en-US" dirty="0" smtClean="0"/>
              <a:t>Higgins </a:t>
            </a:r>
            <a:r>
              <a:rPr lang="el-GR" dirty="0" smtClean="0"/>
              <a:t>υποστηρίζει ότι υπάρχουν τρεις τύποι σχημάτων για τον εαυτό</a:t>
            </a:r>
            <a:r>
              <a:rPr lang="en-US" dirty="0" smtClean="0"/>
              <a:t>:</a:t>
            </a:r>
            <a:endParaRPr lang="el-GR" dirty="0" smtClean="0"/>
          </a:p>
          <a:p>
            <a:pPr algn="just"/>
            <a:r>
              <a:rPr lang="el-GR" dirty="0" smtClean="0"/>
              <a:t>1. πραγματικός εαυτός – πως είμαστε τώρα</a:t>
            </a:r>
          </a:p>
          <a:p>
            <a:pPr algn="just"/>
            <a:r>
              <a:rPr lang="el-GR" dirty="0" smtClean="0"/>
              <a:t>2. ιδανικός εαυτός – πως θα θέλαμε να είμαστε</a:t>
            </a:r>
          </a:p>
          <a:p>
            <a:pPr algn="just"/>
            <a:r>
              <a:rPr lang="el-GR" dirty="0" smtClean="0"/>
              <a:t>3. πρέπων εαυτός – πως πιστεύουμε ότι πρέπει να είμαστε</a:t>
            </a:r>
          </a:p>
          <a:p>
            <a:pPr algn="just">
              <a:buNone/>
            </a:pPr>
            <a:r>
              <a:rPr lang="el-GR" dirty="0" smtClean="0"/>
              <a:t>Οι δύο τελευταίοι τύποι αποτελούν  ‘οδηγούς του εαυτού’ που κινητοποιούν διάφορους τύπους συμπεριφοράς που σχετίζονται με τον εαυτό. Ο ίδιος στόχος – για παράδειγμα , η ευημερία – μπορεί να κατασκευαστεί ως ένα ιδανικό (αγωνίζεσαι για την ευημερία) ή ως ένα ‘πρέπει’ (αγωνίζεσαι να αποφύγεις την έλλειψη ευημερίας.)</a:t>
            </a:r>
          </a:p>
          <a:p>
            <a:pPr algn="just"/>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Οι ανακολουθίες μεταξύ του πραγματικού και του ιδανικού ή ‘πρέποντος’ εαυτού δημιουργούν κίνητρο για αλλαγή με στόχο τη μείωση της ανακολουθίας – με αυτόν τον τρόπο επιδιδόμαστε σε </a:t>
            </a:r>
            <a:r>
              <a:rPr lang="el-GR" dirty="0" err="1" smtClean="0"/>
              <a:t>αυτο</a:t>
            </a:r>
            <a:r>
              <a:rPr lang="el-GR" dirty="0" smtClean="0"/>
              <a:t>-ρύθμιση, δηλαδή, στρατηγικές που χρησιμοποιούμε για να προσαρμόσουμε τη συμπεριφορά μας σε έναν ιδανικό ή ‘πρέπον’ πρότυπο. Η αποτυχία στην επίλυση της ανακολουθίας πραγματικού-ιδανικού εαυτού δημιουργεί συναισθήματα δυσθυμίας (π.χ. απογοήτευση, δυσαρέσκεια, λύπη), ενώ η αποτυχία στην επίλυση της ανακολουθίας πραγματικού – ‘πρέποντος’ εαυτού δημιουργεί συναισθήματα αναστάτωσης (π.χ. ανησυχία, απειλή, φόβο).</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ΘΕΩΡΙΑ ΡΥΘΜΙΣΤΙΚΗΣ ΕΠΙΚΕΝΤΡΩΣΗΣ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Η θεωρία της αυτό-ανακολουθίας και η γενική ιδέα της αυτό-ρύθμισης έχουν πρόσφατα επεκταθεί στη θεωρία ρυθμιστικής επικέντρωσης (</a:t>
            </a:r>
            <a:r>
              <a:rPr lang="en-US" dirty="0" smtClean="0"/>
              <a:t>Higgins, 1997, 1998). </a:t>
            </a:r>
            <a:r>
              <a:rPr lang="el-GR" dirty="0" smtClean="0"/>
              <a:t>Ο </a:t>
            </a:r>
            <a:r>
              <a:rPr lang="en-US" dirty="0" smtClean="0"/>
              <a:t>Higgins </a:t>
            </a:r>
            <a:r>
              <a:rPr lang="el-GR" dirty="0" smtClean="0"/>
              <a:t>υποστηρίζει ότι οι άνθρωποι φαίνεται να έχουν δύο χωριστά αυτό-ρυθμιστικά συστήματα, αποκαλούμενα προώθηση και αποτροπή, που αφορούν στην επιδίωξη διαφορετικών τύπων στόχων.</a:t>
            </a:r>
          </a:p>
          <a:p>
            <a:pPr algn="just">
              <a:buNone/>
            </a:pPr>
            <a:r>
              <a:rPr lang="el-GR" dirty="0" smtClean="0"/>
              <a:t>Το </a:t>
            </a:r>
            <a:r>
              <a:rPr lang="el-GR" i="1" dirty="0" smtClean="0"/>
              <a:t>σύστημα προώθησης </a:t>
            </a:r>
            <a:r>
              <a:rPr lang="el-GR" dirty="0" smtClean="0"/>
              <a:t>αφορά στην επίτευξη ελπίδων και φιλοδοξιών – των ιδανικών του ατόμου. Δημιουργεί ευαισθησία στην παρουσία ή στην απουσία θετικών γεγονότων.</a:t>
            </a:r>
            <a:endParaRPr lang="el-GR"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άνθρωποι με επικέντρωση προώθησης υιοθετούν στρατηγικά μέσα προσέγγισης για να πετύχουν τους στόχους τους. Για παράδειγμα  οι φοιτητές με επικέντρωση προώθησης θα αναζητήσουν τρόπους να βελτιώσουν τους βαθμούς τους, να βρουν νέες προκλήσεις και να αντιμετωπίσουν τα προβλήματα ως ενδιαφέροντα εμπόδια που πρέπει να ξεπεραστούν. Το σύστημα αποτροπής αφορά στην εκπλήρωση των καθηκόντων και των υποχρεώσεων του ατόμου – των ‘πρέπει’ του ατόμου. Δημιουργεί ευαισθησία στην παρουσία ή στην απουσία αρνητικών γεγονότων.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Των μικρών ομάδων, των κοινωνικών κατηγοριών, των </a:t>
            </a:r>
            <a:r>
              <a:rPr lang="el-GR" dirty="0" err="1" smtClean="0"/>
              <a:t>δυομαδικών</a:t>
            </a:r>
            <a:r>
              <a:rPr lang="el-GR" dirty="0" smtClean="0"/>
              <a:t> σχέσεων, της συμπεριφοράς του πλήθους, της κοινωνικής σύγκρουσης και αρμονίας, της κοινωνικής αλλαγής, του υπερπληθυσμού, τους άγχους, του φυσικού περιβάλλοντος, της λήψης αποφάσεων, του σώματος ενόρκων, της ηγεσίας, της επικοινωνίας, της γλώσσας, της ομιλίας, των στάσεων, του σχηματισμού εντυπώσεων, της διαχείρισης εντυπώσεων, της </a:t>
            </a:r>
            <a:r>
              <a:rPr lang="el-GR" dirty="0" err="1" smtClean="0"/>
              <a:t>αυτοπαρουσίασης</a:t>
            </a:r>
            <a:r>
              <a:rPr lang="el-GR" dirty="0" smtClean="0"/>
              <a:t>, της ταυτότητας, του εαυτού, της κουλτούρας, του συναισθήματος της έλξης, της φιλίας, της οικογένειας, της αγάπης, του ρομαντισμού, του σεξ, της βίας, της επιθετικότητας.</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άνθρωποι με επικέντρωση αποτροπής υιοθετούν στρατηγικά μέσα αποφυγής για να πετύχουν τους στόχους τους. Για παράδειγμα οι φοιτητές με επικέντρωση αποτροπής θα απέφευγαν νέες καταστάσεις ή νέους ανθρώπους και θα επικεντρώνονταν περισσότερο στην αποφυγή της αποτυχίας παρά στην επίτευξη του υψηλότερου δυνατού βαθμού. Κάποιοι άνθρωποι είναι συστηματικά περισσότερο επικεντρωμένοι στην προώθηση και κάποιοι άλλοι είναι περισσότερο επικεντρωμένοι στην αποφυγή – είναι μια ατομική διαφορά που μπορεί να εμφανιστεί στην παιδική ηλικία.</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Η επικέντρωση προώθησης μπορεί να εμφανιστεί αν τα παιδιά δέχονται συστηματικά αγκαλιές και φιλιά όταν εμφανίζουν επιθυμητές συμπεριφορές (ένα θετικό γεγονός) ενώ η αγάπη αποσύρεται σαν μια μορφή πειθαρχίας (απουσία ενός θετικού γεγονότος). Η επικέντρωση αποτροπής μπορεί να εμφανιστεί αν τα παιδιά ενθαρρύνονται να είναι σε εγρήγορση σχετικά με πιθανούς κινδύνους (απουσία ενός αρνητικού γεγονότος) ενώ τιμωρούνται και δέχονται φωνές όταν συμπεριφέρονται  με μη επιθυμητό τρόπο (ένα αρνητικό γεγονός). Στο πλαίσιο των ατομικών διαφορών, η ρυθμιστική επικέντρωση μπορεί επίσης να επηρεαστεί από το άμεσο πλαίσιο, για παράδειγμα, με το να δομήσει κανείς την κατάσταση έτσι ώστε οι άνθρωποι να επικεντρώνονται στην αποτροπή ή στην προώθηση.</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dirty="0" smtClean="0"/>
              <a:t>Η ΚΟΙΝΩΝΙΚΗ ΣΥΓΚΡΙΣΗ ΚΑΙ Η ΑΥΤΟΓΝΩΣΙΑ</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Αν και μπορούμε να μάθουμε για τους εαυτούς μας μέσα από ενδοσκόπηση και αυτό-αντίληψη, μπορούμε επίσης να μάθουμε για τους εαυτούς μας με το να συγκρινόμαστε με άλλους ανθρώπους. Πράγματι ο </a:t>
            </a:r>
            <a:r>
              <a:rPr lang="en-US" dirty="0" err="1" smtClean="0"/>
              <a:t>Festinger</a:t>
            </a:r>
            <a:r>
              <a:rPr lang="en-US" dirty="0" smtClean="0"/>
              <a:t> (1954) </a:t>
            </a:r>
            <a:r>
              <a:rPr lang="el-GR" dirty="0" smtClean="0"/>
              <a:t>ανέπτυξε τη θεωρία κοινωνικής σύγκρισης για να περιγράψει πως οι άνθρωποι μαθαίνουν για τους εαυτούς τους μέσα από σύγκριση με άλλους, δηλαδή τη σύγκριση των συμπεριφορών και των απόψεών μας με εκείνες των άλλων με σκοπό τη διαπίστωση του ορθού ή κοινωνικά αποδεκτού τρόπου σκέψης και συμπεριφοράς.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άνθρωποι έχουν ανάγκη να έχουν εμπιστοσύνη στην εγκυρότητα των αντιλήψεων, των στάσεων, των συναισθημάτων και των συμπεριφορών τους, και επειδή σπάνια υπάρχει αντικειμενικό μέτρο της εγκυρότητας, οι άνθρωποι θεμελιώνουν τις νοητικές διεργασίες, τα συναισθήματα και τις συμπεριφορές σε αυτές άλλων ανθρώπων. Συγκεκριμένα  αναζητούν όμοιους άλλους για να επικυρώσουν τις αντιλήψεις και τις στάσεις τους γεγονός το οποίο σε κάποιο βαθμό μπορεί να ερμηνευτεί ότι σημαίνει πως οι άνθρωποι στηρίζουν τις στάσεις και την αυτό-αντίληψή τους στις ομάδες που νιώθουν ότι ανήκουν.</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Στην περίπτωση της συμπεριφοράς, οι άνθρωποι δεν αναζητούν όμοιους άλλους. Αντί αυτού αναζητούν ανθρώπους που αποδίδουν ελαφρώς χειρότερα από ότι οι ίδιοι. – πραγματοποιούν καθοδικές κοινωνικές συγκρίσεις οι οποίες καταλήγουν σε μια αξιολογικά θετική αυτό-αντίληψη. Συχνά όμως δεν μπορούμε να επιλέξουμε με ποιους θα κάνουμε συγκρίσεις</a:t>
            </a:r>
            <a:r>
              <a:rPr lang="en-US" dirty="0" smtClean="0"/>
              <a:t>: </a:t>
            </a:r>
            <a:r>
              <a:rPr lang="el-GR" dirty="0" smtClean="0"/>
              <a:t>για παράδειγμα τα μικρότερα αδέρφια σε οικογένειες συχνά δεν έχουν άλλη επιλογή από το να συγκρίνουν τους εαυτούς τους με τους πιο </a:t>
            </a:r>
            <a:r>
              <a:rPr lang="el-GR" smtClean="0"/>
              <a:t>ικανούς </a:t>
            </a:r>
            <a:r>
              <a:rPr lang="el-GR" smtClean="0"/>
              <a:t>αδερφούς.</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Αν είμαστε αναγκασμένοι να κάνουμε μια ανοδική σύγκριση, αυτό μπορεί να έχει </a:t>
            </a:r>
            <a:r>
              <a:rPr lang="el-GR" dirty="0" err="1" smtClean="0"/>
              <a:t>φθοροποιές</a:t>
            </a:r>
            <a:r>
              <a:rPr lang="el-GR" dirty="0" smtClean="0"/>
              <a:t> επιπτώσεις στην αυτοεκτίμηση. Για να αποφύγουν αυτό, οι άνθρωποι μπορούν σύμφωνα με το μοντέλο διατήρησης της αυτό-αξιολόγησης του </a:t>
            </a:r>
            <a:r>
              <a:rPr lang="en-US" dirty="0" err="1" smtClean="0"/>
              <a:t>Tesser</a:t>
            </a:r>
            <a:r>
              <a:rPr lang="en-US" dirty="0" smtClean="0"/>
              <a:t> (1988) </a:t>
            </a:r>
            <a:r>
              <a:rPr lang="el-GR" dirty="0" smtClean="0"/>
              <a:t>να προσπαθήσουν να υποβαθμίσουν την ομοιότητά τους με το άλλο άτομο ή να αποσυρθούν από τη σχέση τους με το άτομο αυτό. Οι καθοδικές συγκρίσεις εμφανίζονται επίσης και μεταξύ ομάδων. Οι ομάδες προσπαθούν να συγκρίνουν τους εαυτούς τους με κατώτερες ομάδες για να νιώσουν ότι εμείς είμαστε καλύτεροι από αυτούς.</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Πραγματικά, οι </a:t>
            </a:r>
            <a:r>
              <a:rPr lang="el-GR" dirty="0" err="1" smtClean="0"/>
              <a:t>διομαδικές</a:t>
            </a:r>
            <a:r>
              <a:rPr lang="el-GR" dirty="0" smtClean="0"/>
              <a:t> σχέσεις είναι σε μεγάλο βαθμό ένας αγώνας για την αξιολογική υπεροχή της ομάδας στην οποία ανήκει το άτομο έναντι σχετικών </a:t>
            </a:r>
            <a:r>
              <a:rPr lang="el-GR" dirty="0" err="1" smtClean="0"/>
              <a:t>εξω</a:t>
            </a:r>
            <a:r>
              <a:rPr lang="el-GR" dirty="0" smtClean="0"/>
              <a:t>-ομάδων. Αυτό με τη σειρά του επηρεάζει την </a:t>
            </a:r>
            <a:r>
              <a:rPr lang="el-GR" dirty="0" err="1" smtClean="0"/>
              <a:t>αυτο</a:t>
            </a:r>
            <a:r>
              <a:rPr lang="el-GR" dirty="0" smtClean="0"/>
              <a:t>-αντίληψη του ατόμου ως μέλους ομάδας – δηλαδή την κοινωνική ταυτότητα. Σύμφωνα με τη θεωρία αυτό-κατηγοριοποίησης (</a:t>
            </a:r>
            <a:r>
              <a:rPr lang="en-US" dirty="0" smtClean="0"/>
              <a:t>Turner et al, 1987), </a:t>
            </a:r>
            <a:r>
              <a:rPr lang="el-GR" dirty="0" smtClean="0"/>
              <a:t>μια προέκταση της θεωρίας της κοινωνικής ταυτότητας, η υποκείμενη διαδικασία είναι αυτή κατά την οποία οι άνθρωποι που νιώθουν ότι ανήκουν σε μια ομάδα κατηγοριοποιούν  τους εαυτούς τους ως μέλη της ομάδας και αυτόματα εσωτερικεύουν ως αυτό-αξιολόγηση τα χαρακτηριστικά που περιγράφουν την ομάδα – αν η </a:t>
            </a:r>
            <a:r>
              <a:rPr lang="en-US" dirty="0" smtClean="0"/>
              <a:t>o</a:t>
            </a:r>
            <a:r>
              <a:rPr lang="el-GR" dirty="0" smtClean="0"/>
              <a:t>μάδα είναι θετική τα χαρακτηριστικά είναι θετικά επομένως και ο εαυτός τους είναι θετικός.</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 αθλητισμός παρέχει το ιδανικό πλαίσιο στο οποίο μπορεί να φανεί το αποτέλεσμα της διαδικασίας. Λίγοι Ιταλοί δεν θα ένιωσαν εξαιρετικά θετικά όταν η ομάδα τους νίκησε τη Γερμανία στον τελικό του Παγκόσμιου Κυπέλλου το 2006. Ο </a:t>
            </a:r>
            <a:r>
              <a:rPr lang="en-US" dirty="0" err="1" smtClean="0"/>
              <a:t>Gialdini</a:t>
            </a:r>
            <a:r>
              <a:rPr lang="en-US" dirty="0" smtClean="0"/>
              <a:t> </a:t>
            </a:r>
            <a:r>
              <a:rPr lang="el-GR" dirty="0" smtClean="0"/>
              <a:t>και οι συνεργάτες του αναφέρονται σε αυτό το φαινόμενο ως ‘</a:t>
            </a:r>
            <a:r>
              <a:rPr lang="el-GR" dirty="0" err="1" smtClean="0"/>
              <a:t>ετεροφωτισμό</a:t>
            </a:r>
            <a:r>
              <a:rPr lang="el-GR" dirty="0" smtClean="0"/>
              <a:t>’. Για να εξηγήσουν αυτό το φαινόμενο  διεξήγαγαν πειράματα στα οποία αύξησαν ή μείωσαν την αυτοεκτίμηση δίνοντας στους συμμετέχοντες πληροφορίες για την επίδοσή τους σε ένα γενικό τεστ γνώσεων. Οι συμμετέχοντες φοιτητές τότε, φαινομενικά τυχαία, ερωτήθηκαν για το αποτέλεσμα ενός αγώνα ποδοσφαίρου.</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Ο </a:t>
            </a:r>
            <a:r>
              <a:rPr lang="en-US" dirty="0" err="1" smtClean="0"/>
              <a:t>Gialdini</a:t>
            </a:r>
            <a:r>
              <a:rPr lang="en-US" dirty="0" smtClean="0"/>
              <a:t> </a:t>
            </a:r>
            <a:r>
              <a:rPr lang="el-GR" dirty="0" smtClean="0"/>
              <a:t>και οι συνεργάτες του διαπίστωσαν ότι οι συμμετέχοντες των οποίων η αυτοεκτίμηση είχε μειωθεί έτειναν να συσχετίζουν τους εαυτούς τους με τις ομάδες που κέρδιζαν και όχι με αυτές που έχαναν – έτειναν να αναφέρονται στις ομάδες με το εμείς στην πρώτη περίπτωση και με το αυτοί στη δεύτερη.</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smtClean="0"/>
              <a:t>Πως ξέρεις τι είδους άνθρωπος είσαι – μέσα από ενδοσκόπηση, ερωτήσεις προς άλλους, παρατήρηση του τι κάνεις? Κατά πάσα πιθανότητα θα επεδίωκες ακριβή πληροφόρηση πάνω από όλα. Αυτό, άραγε, κάνουν οι άνθρωποι στην πραγματικότητα?</a:t>
            </a:r>
          </a:p>
          <a:p>
            <a:pPr algn="just"/>
            <a:r>
              <a:rPr lang="el-GR" dirty="0" smtClean="0"/>
              <a:t>Υπάρχει η δημοφιλής αντίληψη ότι η χαμηλή αυτοεκτίμηση κάνει τους ανθρώπους επιθετικούς και αντικοινωνικούς, επομένως, πρέπει οι κοινωνικοί θεσμοί να κάνουν ότι είναι δυνατό για να καλλιεργήσουν την υψηλή αυτοεκτίμηση, ειδικά στα παιδιά. Είναι αλήθεια ότι η υψηλή αυτοεκτίμηση είναι πανάκεια για το στραβά της κοινωνίας?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Του αλτρουισμού και της </a:t>
            </a:r>
            <a:r>
              <a:rPr lang="el-GR" dirty="0" err="1" smtClean="0"/>
              <a:t>προκοινωνικής</a:t>
            </a:r>
            <a:r>
              <a:rPr lang="el-GR" dirty="0" smtClean="0"/>
              <a:t> συμπεριφοράς (πράξεις που εκτιμώνται θετικά από </a:t>
            </a:r>
            <a:r>
              <a:rPr lang="el-GR" smtClean="0"/>
              <a:t>την κοινωνία).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ΕΠΙΠΕΔΑ ΕΡΜΗΝΕΙΑΣ ΣΤΗΝ ΚΟΙΝΩΝΙΚΗ ΨΥΧΟΛΟΓΊΑ</a:t>
            </a:r>
            <a:endParaRPr lang="el-GR" dirty="0"/>
          </a:p>
        </p:txBody>
      </p:sp>
      <p:sp>
        <p:nvSpPr>
          <p:cNvPr id="3" name="2 - Θέση περιεχομένου"/>
          <p:cNvSpPr>
            <a:spLocks noGrp="1"/>
          </p:cNvSpPr>
          <p:nvPr>
            <p:ph idx="1"/>
          </p:nvPr>
        </p:nvSpPr>
        <p:spPr/>
        <p:txBody>
          <a:bodyPr/>
          <a:lstStyle/>
          <a:p>
            <a:r>
              <a:rPr lang="el-GR" dirty="0" err="1" smtClean="0"/>
              <a:t>Ενδο</a:t>
            </a:r>
            <a:r>
              <a:rPr lang="el-GR" dirty="0" smtClean="0"/>
              <a:t>-ατομικό</a:t>
            </a:r>
          </a:p>
          <a:p>
            <a:pPr algn="just">
              <a:buNone/>
            </a:pPr>
            <a:r>
              <a:rPr lang="el-GR" dirty="0" smtClean="0"/>
              <a:t>   Η ανάλυση ψυχολογικών διαδικασιών που έχουν να κάνουν με την οργάνωση της εμπειρίας του κοινωνικού περιβάλλοντος εκ μέρους του ατόμου (π.χ. έρευνα πάνω στην γνωστική ισορροπία.)</a:t>
            </a:r>
          </a:p>
          <a:p>
            <a:r>
              <a:rPr lang="el-GR" dirty="0" err="1" smtClean="0"/>
              <a:t>Διατομικό</a:t>
            </a:r>
            <a:r>
              <a:rPr lang="el-GR" dirty="0" smtClean="0"/>
              <a:t> και σχετικό με την κατάσταση</a:t>
            </a:r>
          </a:p>
          <a:p>
            <a:pPr algn="just">
              <a:buNone/>
            </a:pPr>
            <a:r>
              <a:rPr lang="el-GR" dirty="0" smtClean="0"/>
              <a:t>Η ανάλυση της διαπροσωπικής αλληλεπίδρασης μέσα σε προδιαγεγραμμένες καταστάσεις.  Οι παράγοντες κοινωνικής τοποθέτησης που πηγάζουν εκτός της κατάστασης δεν λαμβάνονται υπόψη.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buNone/>
            </a:pPr>
            <a:r>
              <a:rPr lang="el-GR" dirty="0" smtClean="0"/>
              <a:t>Το αντικείμενο μελέτης είναι η δυναμική των σχέσεων που συνάπτονται σε μια δεδομένη στιγμή από δεδομένα άτομα σε μια δεδομένη κατάσταση (π.χ. κάποιες έρευνες πάνω στην απόδοση, έρευνες που χρησιμοποιούν  πίνακες παιγνίων).</a:t>
            </a:r>
          </a:p>
          <a:p>
            <a:pPr algn="just">
              <a:buFont typeface="Arial" pitchFamily="34" charset="0"/>
              <a:buChar char="•"/>
            </a:pPr>
            <a:r>
              <a:rPr lang="el-GR" dirty="0" err="1" smtClean="0"/>
              <a:t>Διομαδικό</a:t>
            </a:r>
            <a:endParaRPr lang="el-GR" dirty="0" smtClean="0"/>
          </a:p>
          <a:p>
            <a:pPr algn="just">
              <a:buNone/>
            </a:pPr>
            <a:r>
              <a:rPr lang="el-GR" dirty="0" smtClean="0"/>
              <a:t>Η ανάλυση της διαπροσωπικής αλληλεπίδρασης σε συγκεκριμένες καταστάσεις, όπου όμως λαμβάνεται υπόψη ο ρόλος της κοινωνικής τοποθέτησης (π.χ. </a:t>
            </a:r>
            <a:r>
              <a:rPr lang="en-US" dirty="0" smtClean="0"/>
              <a:t>Status, </a:t>
            </a:r>
            <a:r>
              <a:rPr lang="el-GR" dirty="0" smtClean="0"/>
              <a:t>ταυτότητα) εκτός της κατάστασης (π.χ. κάποιες έρευνες πάνω στην ισχύ και την κοινωνική ταυτότητα).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Ιδεολογικό</a:t>
            </a:r>
          </a:p>
          <a:p>
            <a:pPr algn="just">
              <a:buNone/>
            </a:pPr>
            <a:r>
              <a:rPr lang="el-GR" dirty="0" smtClean="0"/>
              <a:t>Η ανάλυση της διαπροσωπικής αλληλεπίδρασης που λαμβάνει υπόψη το ρόλο των γενικών κοινωνικών πεποιθήσεων και των κοινωνικών σχέσεων μεταξύ ομάδων (π.χ. κάποιες έρευνες πάνω στην κοινωνική ταυτότητα, τις κοινωνικές αναπαραστάσεις και τη μειονοτική επιρροή, οι μελέτες που λαμβάνουν υπόψη το ρόλο των πολιτισμικών νορμών και αξιών).</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ΕΑΥΤΟΣ ΚΑΙ Η ΤΑΥΤΌΤΗΤΑ ΣΕ ΙΣΤΟΡΙΚΟ ΠΛΑΙΣΙΟ</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Οι δυνάμεις της αλλαγής περιλαμβάνουν τα παρακάτω</a:t>
            </a:r>
          </a:p>
          <a:p>
            <a:pPr algn="just"/>
            <a:r>
              <a:rPr lang="el-GR" dirty="0" err="1" smtClean="0"/>
              <a:t>Εκκοσμίκευση</a:t>
            </a:r>
            <a:r>
              <a:rPr lang="el-GR" dirty="0" smtClean="0"/>
              <a:t> – η ιδέα ότι η πραγμάτωση θα ελάμβανε χώρα στη μετά θάνατον ζωή αντικαταστάθηκε από την ιδέα ότι πρέπει να αναζητείται ενεργά η προσωπική πραγμάτωση σε αυτή τη ζωή.</a:t>
            </a:r>
          </a:p>
          <a:p>
            <a:pPr algn="just"/>
            <a:r>
              <a:rPr lang="el-GR" dirty="0" smtClean="0"/>
              <a:t>Βιομηχανοποίηση – οι άνθρωποι αντιμετωπίζονταν όλο και περισσότερο ως μονάδες παραγωγής που μπορούσαν να μεταφέρονται από τόπο σε τόπο για να εργαστούν, επομένως είχαν μια φορητή προσωπική ταυτότητα που δεν ήταν κλειδωμένη σε στατικές κοινωνικές δομές όπως η ευρύτερη οικογένεια.</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Διαφωτισμός – οι άνθρωποι ένιωθαν ότι θα μπορούσαν να οργανώσουν και να κατασκευάσουν διαφορετικές και καλύτερες ταυτότητες και ζωές για τους εαυτούς τους ανατρέποντας ορθόδοξα συστήματα αξιών και καταπιεστικά καθεστώτα (π.χ. η γαλλική και αμερικανική επανάσταση στο τέλος του δέκατου όγδοου αιώνα)</a:t>
            </a:r>
          </a:p>
          <a:p>
            <a:pPr algn="just"/>
            <a:r>
              <a:rPr lang="el-GR" dirty="0" smtClean="0"/>
              <a:t>Ψυχανάλυση – Η θεωρία του ανθρώπινου μυαλού του </a:t>
            </a:r>
            <a:r>
              <a:rPr lang="en-US" dirty="0" smtClean="0"/>
              <a:t>Freud </a:t>
            </a:r>
            <a:r>
              <a:rPr lang="el-GR" dirty="0" smtClean="0"/>
              <a:t>αποκρυστάλλωσε την αντίληψη ότι ο εαυτός είναι ανεξιχνίαστος γιατί ελλοχεύει στα ζοφερά βάθη του υποσυνείδητου).</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1102</TotalTime>
  <Words>3285</Words>
  <Application>Microsoft Office PowerPoint</Application>
  <PresentationFormat>Προβολή στην οθόνη (4:3)</PresentationFormat>
  <Paragraphs>71</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Ροή</vt:lpstr>
      <vt:lpstr>ΚΟΙΝΩΝΙΚΗ ΨΥΧΟΛΟΓΙΑ</vt:lpstr>
      <vt:lpstr>ΟΡΙΣΜΟΣ</vt:lpstr>
      <vt:lpstr>Διαφάνεια 3</vt:lpstr>
      <vt:lpstr>Διαφάνεια 4</vt:lpstr>
      <vt:lpstr>ΤΑ ΕΠΙΠΕΔΑ ΕΡΜΗΝΕΙΑΣ ΣΤΗΝ ΚΟΙΝΩΝΙΚΗ ΨΥΧΟΛΟΓΊΑ</vt:lpstr>
      <vt:lpstr>Διαφάνεια 6</vt:lpstr>
      <vt:lpstr>Διαφάνεια 7</vt:lpstr>
      <vt:lpstr>Ο ΕΑΥΤΟΣ ΚΑΙ Η ΤΑΥΤΌΤΗΤΑ ΣΕ ΙΣΤΟΡΙΚΟ ΠΛΑΙΣΙΟ</vt:lpstr>
      <vt:lpstr>Διαφάνεια 9</vt:lpstr>
      <vt:lpstr>ΑΤΟΜΙΚΟΣ ΕΑΥΤΟΣ ΕΝΑΝΤΙ ΣΥΛΛΟΓΙΚΟΥ ΕΑΥΤΟΥ</vt:lpstr>
      <vt:lpstr>Ο ΕΑΥΤΟΣ ΤΗΣ ΣΥΜΒΟΛΙΚΗΣ ΑΛΛΗΛΕΠΙΔΡΑΣΗΣ</vt:lpstr>
      <vt:lpstr>Διαφάνεια 12</vt:lpstr>
      <vt:lpstr>ΣΥΜΒΟΛΙΚΗ ΑΛΛΗΛΕΠΙΔΡΑΣΗ</vt:lpstr>
      <vt:lpstr>Διαφάνεια 14</vt:lpstr>
      <vt:lpstr>ΑΥΤΕΠΙΓΝΩΣΗ</vt:lpstr>
      <vt:lpstr>Διαφάνεια 16</vt:lpstr>
      <vt:lpstr>Διαφάνεια 17</vt:lpstr>
      <vt:lpstr>Διαφάνεια 18</vt:lpstr>
      <vt:lpstr>Διαφάνεια 19</vt:lpstr>
      <vt:lpstr>Διαφάνεια 20</vt:lpstr>
      <vt:lpstr>Διαφάνεια 21</vt:lpstr>
      <vt:lpstr>ΑΥΤΟΓΝΩΣΙΑ</vt:lpstr>
      <vt:lpstr>ΣΧΗΜΑΤΑ ΓΙΑ ΤΟΝ ΕΑΥΤΌ</vt:lpstr>
      <vt:lpstr>Διαφάνεια 24</vt:lpstr>
      <vt:lpstr>Διαφάνεια 25</vt:lpstr>
      <vt:lpstr>Η ΘΕΩΡΙΑ ΑΥΤΌ-ΑΝΑΚΟΛΟΥΘΙΑΣ ΤΟΥ HIGGINS (1987)</vt:lpstr>
      <vt:lpstr>Διαφάνεια 27</vt:lpstr>
      <vt:lpstr>ΘΕΩΡΙΑ ΡΥΘΜΙΣΤΙΚΗΣ ΕΠΙΚΕΝΤΡΩΣΗΣ</vt:lpstr>
      <vt:lpstr>Διαφάνεια 29</vt:lpstr>
      <vt:lpstr>Διαφάνεια 30</vt:lpstr>
      <vt:lpstr>Διαφάνεια 31</vt:lpstr>
      <vt:lpstr>Η ΚΟΙΝΩΝΙΚΗ ΣΥΓΚΡΙΣΗ ΚΑΙ Η ΑΥΤΟΓΝΩΣΙΑ</vt:lpstr>
      <vt:lpstr>Διαφάνεια 33</vt:lpstr>
      <vt:lpstr>Διαφάνεια 34</vt:lpstr>
      <vt:lpstr>Διαφάνεια 35</vt:lpstr>
      <vt:lpstr>Διαφάνεια 36</vt:lpstr>
      <vt:lpstr>Διαφάνεια 37</vt:lpstr>
      <vt:lpstr>Διαφάνεια 38</vt:lpstr>
      <vt:lpstr>Διαφάνεια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ΚΟΙΝΩΝΙΚΗ ΨΥΧΟΛΟΓΙΑ</dc:title>
  <dc:creator>User</dc:creator>
  <cp:lastModifiedBy>User</cp:lastModifiedBy>
  <cp:revision>142</cp:revision>
  <dcterms:created xsi:type="dcterms:W3CDTF">2020-09-26T14:36:47Z</dcterms:created>
  <dcterms:modified xsi:type="dcterms:W3CDTF">2022-03-23T15:35:07Z</dcterms:modified>
</cp:coreProperties>
</file>