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343" r:id="rId2"/>
    <p:sldId id="260" r:id="rId3"/>
    <p:sldId id="324" r:id="rId4"/>
    <p:sldId id="325" r:id="rId5"/>
    <p:sldId id="326" r:id="rId6"/>
    <p:sldId id="327" r:id="rId7"/>
    <p:sldId id="328" r:id="rId8"/>
    <p:sldId id="329" r:id="rId9"/>
    <p:sldId id="330" r:id="rId10"/>
    <p:sldId id="331" r:id="rId11"/>
    <p:sldId id="332" r:id="rId12"/>
    <p:sldId id="333" r:id="rId13"/>
    <p:sldId id="334" r:id="rId14"/>
    <p:sldId id="335" r:id="rId15"/>
    <p:sldId id="337" r:id="rId16"/>
    <p:sldId id="338" r:id="rId17"/>
    <p:sldId id="339" r:id="rId18"/>
    <p:sldId id="340" r:id="rId19"/>
    <p:sldId id="341" r:id="rId20"/>
    <p:sldId id="342" r:id="rId21"/>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Georgia" pitchFamily="18" charset="0"/>
        <a:ea typeface="+mn-ea"/>
        <a:cs typeface="+mn-cs"/>
      </a:defRPr>
    </a:lvl1pPr>
    <a:lvl2pPr marL="457200" algn="l" rtl="0" eaLnBrk="0" fontAlgn="base" hangingPunct="0">
      <a:spcBef>
        <a:spcPct val="0"/>
      </a:spcBef>
      <a:spcAft>
        <a:spcPct val="0"/>
      </a:spcAft>
      <a:defRPr kern="1200">
        <a:solidFill>
          <a:schemeClr val="tx1"/>
        </a:solidFill>
        <a:latin typeface="Georgia" pitchFamily="18" charset="0"/>
        <a:ea typeface="+mn-ea"/>
        <a:cs typeface="+mn-cs"/>
      </a:defRPr>
    </a:lvl2pPr>
    <a:lvl3pPr marL="914400" algn="l" rtl="0" eaLnBrk="0" fontAlgn="base" hangingPunct="0">
      <a:spcBef>
        <a:spcPct val="0"/>
      </a:spcBef>
      <a:spcAft>
        <a:spcPct val="0"/>
      </a:spcAft>
      <a:defRPr kern="1200">
        <a:solidFill>
          <a:schemeClr val="tx1"/>
        </a:solidFill>
        <a:latin typeface="Georgia" pitchFamily="18" charset="0"/>
        <a:ea typeface="+mn-ea"/>
        <a:cs typeface="+mn-cs"/>
      </a:defRPr>
    </a:lvl3pPr>
    <a:lvl4pPr marL="1371600" algn="l" rtl="0" eaLnBrk="0" fontAlgn="base" hangingPunct="0">
      <a:spcBef>
        <a:spcPct val="0"/>
      </a:spcBef>
      <a:spcAft>
        <a:spcPct val="0"/>
      </a:spcAft>
      <a:defRPr kern="1200">
        <a:solidFill>
          <a:schemeClr val="tx1"/>
        </a:solidFill>
        <a:latin typeface="Georgia" pitchFamily="18" charset="0"/>
        <a:ea typeface="+mn-ea"/>
        <a:cs typeface="+mn-cs"/>
      </a:defRPr>
    </a:lvl4pPr>
    <a:lvl5pPr marL="1828800" algn="l" rtl="0" eaLnBrk="0" fontAlgn="base" hangingPunct="0">
      <a:spcBef>
        <a:spcPct val="0"/>
      </a:spcBef>
      <a:spcAft>
        <a:spcPct val="0"/>
      </a:spcAft>
      <a:defRPr kern="1200">
        <a:solidFill>
          <a:schemeClr val="tx1"/>
        </a:solidFill>
        <a:latin typeface="Georgia" pitchFamily="18" charset="0"/>
        <a:ea typeface="+mn-ea"/>
        <a:cs typeface="+mn-cs"/>
      </a:defRPr>
    </a:lvl5pPr>
    <a:lvl6pPr marL="2286000" algn="l" defTabSz="914400" rtl="0" eaLnBrk="1" latinLnBrk="0" hangingPunct="1">
      <a:defRPr kern="1200">
        <a:solidFill>
          <a:schemeClr val="tx1"/>
        </a:solidFill>
        <a:latin typeface="Georgia" pitchFamily="18" charset="0"/>
        <a:ea typeface="+mn-ea"/>
        <a:cs typeface="+mn-cs"/>
      </a:defRPr>
    </a:lvl6pPr>
    <a:lvl7pPr marL="2743200" algn="l" defTabSz="914400" rtl="0" eaLnBrk="1" latinLnBrk="0" hangingPunct="1">
      <a:defRPr kern="1200">
        <a:solidFill>
          <a:schemeClr val="tx1"/>
        </a:solidFill>
        <a:latin typeface="Georgia" pitchFamily="18" charset="0"/>
        <a:ea typeface="+mn-ea"/>
        <a:cs typeface="+mn-cs"/>
      </a:defRPr>
    </a:lvl7pPr>
    <a:lvl8pPr marL="3200400" algn="l" defTabSz="914400" rtl="0" eaLnBrk="1" latinLnBrk="0" hangingPunct="1">
      <a:defRPr kern="1200">
        <a:solidFill>
          <a:schemeClr val="tx1"/>
        </a:solidFill>
        <a:latin typeface="Georgia" pitchFamily="18" charset="0"/>
        <a:ea typeface="+mn-ea"/>
        <a:cs typeface="+mn-cs"/>
      </a:defRPr>
    </a:lvl8pPr>
    <a:lvl9pPr marL="3657600" algn="l" defTabSz="914400" rtl="0" eaLnBrk="1" latinLnBrk="0" hangingPunct="1">
      <a:defRPr kern="1200">
        <a:solidFill>
          <a:schemeClr val="tx1"/>
        </a:solidFill>
        <a:latin typeface="Georgi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9999"/>
    <a:srgbClr val="CCECFF"/>
    <a:srgbClr val="FFFFCC"/>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34" autoAdjust="0"/>
    <p:restoredTop sz="94660" autoAdjust="0"/>
  </p:normalViewPr>
  <p:slideViewPr>
    <p:cSldViewPr>
      <p:cViewPr varScale="1">
        <p:scale>
          <a:sx n="88" d="100"/>
          <a:sy n="88" d="100"/>
        </p:scale>
        <p:origin x="-1282"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C051C72-D4E0-499F-8231-8D3F3DE361CD}" type="datetimeFigureOut">
              <a:rPr lang="el-GR"/>
              <a:pPr>
                <a:defRPr/>
              </a:pPr>
              <a:t>28/4/2025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a:t>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694A9BE7-D388-422E-89B7-65846159CFA7}" type="slidenum">
              <a:rPr lang="el-GR" altLang="el-GR"/>
              <a:pPr/>
              <a:t>‹#›</a:t>
            </a:fld>
            <a:endParaRPr lang="el-GR" alt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8195"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8196" name="Θέση αριθμού διαφάνειας 3"/>
          <p:cNvSpPr>
            <a:spLocks noGrp="1"/>
          </p:cNvSpPr>
          <p:nvPr>
            <p:ph type="sldNum" sz="quarter" idx="5"/>
          </p:nvPr>
        </p:nvSpPr>
        <p:spPr bwMode="auto">
          <a:noFill/>
          <a:ln>
            <a:miter lim="800000"/>
            <a:headEnd/>
            <a:tailEnd/>
          </a:ln>
        </p:spPr>
        <p:txBody>
          <a:bodyPr/>
          <a:lstStyle/>
          <a:p>
            <a:fld id="{A704A778-4FEF-4369-BAEC-DAE9005BC30A}" type="slidenum">
              <a:rPr lang="el-GR" altLang="el-GR"/>
              <a:pPr/>
              <a:t>2</a:t>
            </a:fld>
            <a:endParaRPr lang="el-GR" alt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26627"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26628" name="Θέση αριθμού διαφάνειας 3"/>
          <p:cNvSpPr>
            <a:spLocks noGrp="1"/>
          </p:cNvSpPr>
          <p:nvPr>
            <p:ph type="sldNum" sz="quarter" idx="5"/>
          </p:nvPr>
        </p:nvSpPr>
        <p:spPr bwMode="auto">
          <a:noFill/>
          <a:ln>
            <a:miter lim="800000"/>
            <a:headEnd/>
            <a:tailEnd/>
          </a:ln>
        </p:spPr>
        <p:txBody>
          <a:bodyPr/>
          <a:lstStyle/>
          <a:p>
            <a:fld id="{49DF323C-5491-43E1-8826-06E3C0A21303}" type="slidenum">
              <a:rPr lang="el-GR" altLang="el-GR"/>
              <a:pPr/>
              <a:t>11</a:t>
            </a:fld>
            <a:endParaRPr lang="el-GR" alt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28675"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28676" name="Θέση αριθμού διαφάνειας 3"/>
          <p:cNvSpPr>
            <a:spLocks noGrp="1"/>
          </p:cNvSpPr>
          <p:nvPr>
            <p:ph type="sldNum" sz="quarter" idx="5"/>
          </p:nvPr>
        </p:nvSpPr>
        <p:spPr bwMode="auto">
          <a:noFill/>
          <a:ln>
            <a:miter lim="800000"/>
            <a:headEnd/>
            <a:tailEnd/>
          </a:ln>
        </p:spPr>
        <p:txBody>
          <a:bodyPr/>
          <a:lstStyle/>
          <a:p>
            <a:fld id="{A509DE5B-A0C3-4E47-A160-B587B5875D5E}" type="slidenum">
              <a:rPr lang="el-GR" altLang="el-GR"/>
              <a:pPr/>
              <a:t>12</a:t>
            </a:fld>
            <a:endParaRPr lang="el-GR" alt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30723"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30724" name="Θέση αριθμού διαφάνειας 3"/>
          <p:cNvSpPr>
            <a:spLocks noGrp="1"/>
          </p:cNvSpPr>
          <p:nvPr>
            <p:ph type="sldNum" sz="quarter" idx="5"/>
          </p:nvPr>
        </p:nvSpPr>
        <p:spPr bwMode="auto">
          <a:noFill/>
          <a:ln>
            <a:miter lim="800000"/>
            <a:headEnd/>
            <a:tailEnd/>
          </a:ln>
        </p:spPr>
        <p:txBody>
          <a:bodyPr/>
          <a:lstStyle/>
          <a:p>
            <a:fld id="{28786D73-0E3E-42A7-96A7-6B55449B671B}" type="slidenum">
              <a:rPr lang="el-GR" altLang="el-GR"/>
              <a:pPr/>
              <a:t>13</a:t>
            </a:fld>
            <a:endParaRPr lang="el-GR" alt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32771"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32772" name="Θέση αριθμού διαφάνειας 3"/>
          <p:cNvSpPr>
            <a:spLocks noGrp="1"/>
          </p:cNvSpPr>
          <p:nvPr>
            <p:ph type="sldNum" sz="quarter" idx="5"/>
          </p:nvPr>
        </p:nvSpPr>
        <p:spPr bwMode="auto">
          <a:noFill/>
          <a:ln>
            <a:miter lim="800000"/>
            <a:headEnd/>
            <a:tailEnd/>
          </a:ln>
        </p:spPr>
        <p:txBody>
          <a:bodyPr/>
          <a:lstStyle/>
          <a:p>
            <a:fld id="{A36CA87A-04B9-4329-BE43-BC1C1D1C84B1}" type="slidenum">
              <a:rPr lang="el-GR" altLang="el-GR"/>
              <a:pPr/>
              <a:t>14</a:t>
            </a:fld>
            <a:endParaRPr lang="el-GR" alt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36867"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36868" name="Θέση αριθμού διαφάνειας 3"/>
          <p:cNvSpPr>
            <a:spLocks noGrp="1"/>
          </p:cNvSpPr>
          <p:nvPr>
            <p:ph type="sldNum" sz="quarter" idx="5"/>
          </p:nvPr>
        </p:nvSpPr>
        <p:spPr bwMode="auto">
          <a:noFill/>
          <a:ln>
            <a:miter lim="800000"/>
            <a:headEnd/>
            <a:tailEnd/>
          </a:ln>
        </p:spPr>
        <p:txBody>
          <a:bodyPr/>
          <a:lstStyle/>
          <a:p>
            <a:fld id="{124D6D26-4087-4571-8A0B-B414855300F9}" type="slidenum">
              <a:rPr lang="el-GR" altLang="el-GR"/>
              <a:pPr/>
              <a:t>15</a:t>
            </a:fld>
            <a:endParaRPr lang="el-GR" alt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38915"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38916" name="Θέση αριθμού διαφάνειας 3"/>
          <p:cNvSpPr>
            <a:spLocks noGrp="1"/>
          </p:cNvSpPr>
          <p:nvPr>
            <p:ph type="sldNum" sz="quarter" idx="5"/>
          </p:nvPr>
        </p:nvSpPr>
        <p:spPr bwMode="auto">
          <a:noFill/>
          <a:ln>
            <a:miter lim="800000"/>
            <a:headEnd/>
            <a:tailEnd/>
          </a:ln>
        </p:spPr>
        <p:txBody>
          <a:bodyPr/>
          <a:lstStyle/>
          <a:p>
            <a:fld id="{B9B6C557-28CE-4572-A3C8-67F7D45C7177}" type="slidenum">
              <a:rPr lang="el-GR" altLang="el-GR"/>
              <a:pPr/>
              <a:t>16</a:t>
            </a:fld>
            <a:endParaRPr lang="el-GR" alt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40963"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40964" name="Θέση αριθμού διαφάνειας 3"/>
          <p:cNvSpPr>
            <a:spLocks noGrp="1"/>
          </p:cNvSpPr>
          <p:nvPr>
            <p:ph type="sldNum" sz="quarter" idx="5"/>
          </p:nvPr>
        </p:nvSpPr>
        <p:spPr bwMode="auto">
          <a:noFill/>
          <a:ln>
            <a:miter lim="800000"/>
            <a:headEnd/>
            <a:tailEnd/>
          </a:ln>
        </p:spPr>
        <p:txBody>
          <a:bodyPr/>
          <a:lstStyle/>
          <a:p>
            <a:fld id="{9EC3DF1A-F5B6-48BB-91FE-C009D93402BB}" type="slidenum">
              <a:rPr lang="el-GR" altLang="el-GR"/>
              <a:pPr/>
              <a:t>17</a:t>
            </a:fld>
            <a:endParaRPr lang="el-GR" alt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43011"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43012" name="Θέση αριθμού διαφάνειας 3"/>
          <p:cNvSpPr>
            <a:spLocks noGrp="1"/>
          </p:cNvSpPr>
          <p:nvPr>
            <p:ph type="sldNum" sz="quarter" idx="5"/>
          </p:nvPr>
        </p:nvSpPr>
        <p:spPr bwMode="auto">
          <a:noFill/>
          <a:ln>
            <a:miter lim="800000"/>
            <a:headEnd/>
            <a:tailEnd/>
          </a:ln>
        </p:spPr>
        <p:txBody>
          <a:bodyPr/>
          <a:lstStyle/>
          <a:p>
            <a:fld id="{E2913B83-FAF2-4D9B-B21B-948880939D95}" type="slidenum">
              <a:rPr lang="el-GR" altLang="el-GR"/>
              <a:pPr/>
              <a:t>18</a:t>
            </a:fld>
            <a:endParaRPr lang="el-GR" alt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45059"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45060" name="Θέση αριθμού διαφάνειας 3"/>
          <p:cNvSpPr>
            <a:spLocks noGrp="1"/>
          </p:cNvSpPr>
          <p:nvPr>
            <p:ph type="sldNum" sz="quarter" idx="5"/>
          </p:nvPr>
        </p:nvSpPr>
        <p:spPr bwMode="auto">
          <a:noFill/>
          <a:ln>
            <a:miter lim="800000"/>
            <a:headEnd/>
            <a:tailEnd/>
          </a:ln>
        </p:spPr>
        <p:txBody>
          <a:bodyPr/>
          <a:lstStyle/>
          <a:p>
            <a:fld id="{758F706F-D086-420B-AAD3-E0924DFEBE9F}" type="slidenum">
              <a:rPr lang="el-GR" altLang="el-GR"/>
              <a:pPr/>
              <a:t>19</a:t>
            </a:fld>
            <a:endParaRPr lang="el-GR" alt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10243"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0244" name="Θέση αριθμού διαφάνειας 3"/>
          <p:cNvSpPr>
            <a:spLocks noGrp="1"/>
          </p:cNvSpPr>
          <p:nvPr>
            <p:ph type="sldNum" sz="quarter" idx="5"/>
          </p:nvPr>
        </p:nvSpPr>
        <p:spPr bwMode="auto">
          <a:noFill/>
          <a:ln>
            <a:miter lim="800000"/>
            <a:headEnd/>
            <a:tailEnd/>
          </a:ln>
        </p:spPr>
        <p:txBody>
          <a:bodyPr/>
          <a:lstStyle/>
          <a:p>
            <a:fld id="{60E4752A-1088-49C6-92A6-68E6E8B27FE4}" type="slidenum">
              <a:rPr lang="el-GR" altLang="el-GR"/>
              <a:pPr/>
              <a:t>3</a:t>
            </a:fld>
            <a:endParaRPr lang="el-GR" alt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12291"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2292" name="Θέση αριθμού διαφάνειας 3"/>
          <p:cNvSpPr>
            <a:spLocks noGrp="1"/>
          </p:cNvSpPr>
          <p:nvPr>
            <p:ph type="sldNum" sz="quarter" idx="5"/>
          </p:nvPr>
        </p:nvSpPr>
        <p:spPr bwMode="auto">
          <a:noFill/>
          <a:ln>
            <a:miter lim="800000"/>
            <a:headEnd/>
            <a:tailEnd/>
          </a:ln>
        </p:spPr>
        <p:txBody>
          <a:bodyPr/>
          <a:lstStyle/>
          <a:p>
            <a:fld id="{20FE5737-F66C-4A50-A427-23A9F719FFD1}" type="slidenum">
              <a:rPr lang="el-GR" altLang="el-GR"/>
              <a:pPr/>
              <a:t>4</a:t>
            </a:fld>
            <a:endParaRPr lang="el-GR" alt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14339"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4340" name="Θέση αριθμού διαφάνειας 3"/>
          <p:cNvSpPr>
            <a:spLocks noGrp="1"/>
          </p:cNvSpPr>
          <p:nvPr>
            <p:ph type="sldNum" sz="quarter" idx="5"/>
          </p:nvPr>
        </p:nvSpPr>
        <p:spPr bwMode="auto">
          <a:noFill/>
          <a:ln>
            <a:miter lim="800000"/>
            <a:headEnd/>
            <a:tailEnd/>
          </a:ln>
        </p:spPr>
        <p:txBody>
          <a:bodyPr/>
          <a:lstStyle/>
          <a:p>
            <a:fld id="{E93BF639-DC34-4081-9644-C51118D86DC0}" type="slidenum">
              <a:rPr lang="el-GR" altLang="el-GR"/>
              <a:pPr/>
              <a:t>5</a:t>
            </a:fld>
            <a:endParaRPr lang="el-GR" alt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16387"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6388" name="Θέση αριθμού διαφάνειας 3"/>
          <p:cNvSpPr>
            <a:spLocks noGrp="1"/>
          </p:cNvSpPr>
          <p:nvPr>
            <p:ph type="sldNum" sz="quarter" idx="5"/>
          </p:nvPr>
        </p:nvSpPr>
        <p:spPr bwMode="auto">
          <a:noFill/>
          <a:ln>
            <a:miter lim="800000"/>
            <a:headEnd/>
            <a:tailEnd/>
          </a:ln>
        </p:spPr>
        <p:txBody>
          <a:bodyPr/>
          <a:lstStyle/>
          <a:p>
            <a:fld id="{ABD7F0EC-9150-493C-B49D-E3C8D1173903}" type="slidenum">
              <a:rPr lang="el-GR" altLang="el-GR"/>
              <a:pPr/>
              <a:t>6</a:t>
            </a:fld>
            <a:endParaRPr lang="el-GR" alt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18435"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18436" name="Θέση αριθμού διαφάνειας 3"/>
          <p:cNvSpPr>
            <a:spLocks noGrp="1"/>
          </p:cNvSpPr>
          <p:nvPr>
            <p:ph type="sldNum" sz="quarter" idx="5"/>
          </p:nvPr>
        </p:nvSpPr>
        <p:spPr bwMode="auto">
          <a:noFill/>
          <a:ln>
            <a:miter lim="800000"/>
            <a:headEnd/>
            <a:tailEnd/>
          </a:ln>
        </p:spPr>
        <p:txBody>
          <a:bodyPr/>
          <a:lstStyle/>
          <a:p>
            <a:fld id="{52461EE6-6012-4570-AEEE-CD9A58DF9B1D}" type="slidenum">
              <a:rPr lang="el-GR" altLang="el-GR"/>
              <a:pPr/>
              <a:t>7</a:t>
            </a:fld>
            <a:endParaRPr lang="el-GR" alt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20483"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20484" name="Θέση αριθμού διαφάνειας 3"/>
          <p:cNvSpPr>
            <a:spLocks noGrp="1"/>
          </p:cNvSpPr>
          <p:nvPr>
            <p:ph type="sldNum" sz="quarter" idx="5"/>
          </p:nvPr>
        </p:nvSpPr>
        <p:spPr bwMode="auto">
          <a:noFill/>
          <a:ln>
            <a:miter lim="800000"/>
            <a:headEnd/>
            <a:tailEnd/>
          </a:ln>
        </p:spPr>
        <p:txBody>
          <a:bodyPr/>
          <a:lstStyle/>
          <a:p>
            <a:fld id="{EE958C7F-2040-420F-9780-03009F3FF6B4}" type="slidenum">
              <a:rPr lang="el-GR" altLang="el-GR"/>
              <a:pPr/>
              <a:t>8</a:t>
            </a:fld>
            <a:endParaRPr lang="el-GR" alt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22531"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22532" name="Θέση αριθμού διαφάνειας 3"/>
          <p:cNvSpPr>
            <a:spLocks noGrp="1"/>
          </p:cNvSpPr>
          <p:nvPr>
            <p:ph type="sldNum" sz="quarter" idx="5"/>
          </p:nvPr>
        </p:nvSpPr>
        <p:spPr bwMode="auto">
          <a:noFill/>
          <a:ln>
            <a:miter lim="800000"/>
            <a:headEnd/>
            <a:tailEnd/>
          </a:ln>
        </p:spPr>
        <p:txBody>
          <a:bodyPr/>
          <a:lstStyle/>
          <a:p>
            <a:fld id="{990743E5-D52E-4082-A16E-05DCC36E48FB}" type="slidenum">
              <a:rPr lang="el-GR" altLang="el-GR"/>
              <a:pPr/>
              <a:t>9</a:t>
            </a:fld>
            <a:endParaRPr lang="el-GR" alt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Θέση εικόνας διαφάνειας 1"/>
          <p:cNvSpPr>
            <a:spLocks noGrp="1" noRot="1" noChangeAspect="1" noTextEdit="1"/>
          </p:cNvSpPr>
          <p:nvPr>
            <p:ph type="sldImg"/>
          </p:nvPr>
        </p:nvSpPr>
        <p:spPr bwMode="auto">
          <a:noFill/>
          <a:ln>
            <a:solidFill>
              <a:srgbClr val="000000"/>
            </a:solidFill>
            <a:miter lim="800000"/>
            <a:headEnd/>
            <a:tailEnd/>
          </a:ln>
        </p:spPr>
      </p:sp>
      <p:sp>
        <p:nvSpPr>
          <p:cNvPr id="24579" name="Θέση σημειώσεων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24580" name="Θέση αριθμού διαφάνειας 3"/>
          <p:cNvSpPr>
            <a:spLocks noGrp="1"/>
          </p:cNvSpPr>
          <p:nvPr>
            <p:ph type="sldNum" sz="quarter" idx="5"/>
          </p:nvPr>
        </p:nvSpPr>
        <p:spPr bwMode="auto">
          <a:noFill/>
          <a:ln>
            <a:miter lim="800000"/>
            <a:headEnd/>
            <a:tailEnd/>
          </a:ln>
        </p:spPr>
        <p:txBody>
          <a:bodyPr/>
          <a:lstStyle/>
          <a:p>
            <a:fld id="{1FD34E06-4374-43C5-AE36-F9C0594D27CC}" type="slidenum">
              <a:rPr lang="el-GR" altLang="el-GR"/>
              <a:pPr/>
              <a:t>10</a:t>
            </a:fld>
            <a:endParaRPr lang="el-GR" alt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bg1"/>
        </a:solidFill>
        <a:effectLst/>
      </p:bgPr>
    </p:bg>
    <p:spTree>
      <p:nvGrpSpPr>
        <p:cNvPr id="1" name=""/>
        <p:cNvGrpSpPr/>
        <p:nvPr/>
      </p:nvGrpSpPr>
      <p:grpSpPr>
        <a:xfrm>
          <a:off x="0" y="0"/>
          <a:ext cx="0" cy="0"/>
          <a:chOff x="0" y="0"/>
          <a:chExt cx="0" cy="0"/>
        </a:xfrm>
      </p:grpSpPr>
      <p:sp>
        <p:nvSpPr>
          <p:cNvPr id="4" name="Ορθογώνιο 1"/>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Ορθογώνιο 3"/>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Ορθογώνιο 4"/>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Ορθογώνιο 5"/>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Ορθογώνιο 6"/>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11" name="Στρογγυλεμένο ορθογώνιο 25"/>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12" name="Στρογγυλεμένο ορθογώνιο 26"/>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Ορθογώνιο 9"/>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Ορθογώνιο 10"/>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Ορθογώνιο 11"/>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Ορθογώνιο 12"/>
          <p:cNvSpPr/>
          <p:nvPr/>
        </p:nvSpPr>
        <p:spPr>
          <a:xfrm>
            <a:off x="0" y="3971925"/>
            <a:ext cx="9144000" cy="29130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Τίτλος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l-GR"/>
              <a:t>Στυλ κύριου τίτλου</a:t>
            </a:r>
            <a:endParaRPr lang="en-US"/>
          </a:p>
        </p:txBody>
      </p:sp>
      <p:sp>
        <p:nvSpPr>
          <p:cNvPr id="9" name="Υπότιτλος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Στυλ κύριου υπότιτλου</a:t>
            </a:r>
            <a:endParaRPr lang="en-US"/>
          </a:p>
        </p:txBody>
      </p:sp>
      <p:sp>
        <p:nvSpPr>
          <p:cNvPr id="17" name="Θέση ημερομηνίας 27"/>
          <p:cNvSpPr>
            <a:spLocks noGrp="1"/>
          </p:cNvSpPr>
          <p:nvPr>
            <p:ph type="dt" sz="half" idx="10"/>
          </p:nvPr>
        </p:nvSpPr>
        <p:spPr>
          <a:xfrm>
            <a:off x="6705600" y="4206875"/>
            <a:ext cx="960438" cy="457200"/>
          </a:xfrm>
        </p:spPr>
        <p:txBody>
          <a:bodyPr/>
          <a:lstStyle>
            <a:lvl1pPr>
              <a:defRPr/>
            </a:lvl1pPr>
          </a:lstStyle>
          <a:p>
            <a:pPr>
              <a:defRPr/>
            </a:pPr>
            <a:fld id="{EABB5DB0-2FF5-41A8-A701-91329F563BC4}" type="datetime1">
              <a:rPr lang="el-GR"/>
              <a:pPr>
                <a:defRPr/>
              </a:pPr>
              <a:t>28/4/2025</a:t>
            </a:fld>
            <a:endParaRPr lang="el-GR"/>
          </a:p>
        </p:txBody>
      </p:sp>
      <p:sp>
        <p:nvSpPr>
          <p:cNvPr id="18" name="Θέση υποσέλιδου 16"/>
          <p:cNvSpPr>
            <a:spLocks noGrp="1"/>
          </p:cNvSpPr>
          <p:nvPr>
            <p:ph type="ftr" sz="quarter" idx="11"/>
          </p:nvPr>
        </p:nvSpPr>
        <p:spPr>
          <a:xfrm>
            <a:off x="5410200" y="4205288"/>
            <a:ext cx="1295400" cy="457200"/>
          </a:xfrm>
        </p:spPr>
        <p:txBody>
          <a:bodyPr/>
          <a:lstStyle>
            <a:lvl1pPr>
              <a:defRPr/>
            </a:lvl1pPr>
          </a:lstStyle>
          <a:p>
            <a:pPr>
              <a:defRPr/>
            </a:pPr>
            <a:endParaRPr lang="el-GR"/>
          </a:p>
        </p:txBody>
      </p:sp>
      <p:sp>
        <p:nvSpPr>
          <p:cNvPr id="19" name="Θέση αριθμού διαφάνειας 28"/>
          <p:cNvSpPr>
            <a:spLocks noGrp="1"/>
          </p:cNvSpPr>
          <p:nvPr>
            <p:ph type="sldNum" sz="quarter" idx="12"/>
          </p:nvPr>
        </p:nvSpPr>
        <p:spPr>
          <a:xfrm>
            <a:off x="8320088" y="1588"/>
            <a:ext cx="747712" cy="365125"/>
          </a:xfrm>
        </p:spPr>
        <p:txBody>
          <a:bodyPr/>
          <a:lstStyle>
            <a:lvl1pPr>
              <a:defRPr>
                <a:solidFill>
                  <a:schemeClr val="bg1"/>
                </a:solidFill>
              </a:defRPr>
            </a:lvl1pPr>
          </a:lstStyle>
          <a:p>
            <a:fld id="{37041AC8-A87C-498F-A8FA-D2D8D9D38B8E}" type="slidenum">
              <a:rPr lang="el-GR" altLang="el-GR"/>
              <a:pPr/>
              <a:t>‹#›</a:t>
            </a:fld>
            <a:endParaRPr lang="el-GR" altLang="el-GR"/>
          </a:p>
        </p:txBody>
      </p:sp>
    </p:spTree>
  </p:cSld>
  <p:clrMapOvr>
    <a:overrideClrMapping bg1="lt1" tx1="dk1" bg2="lt2" tx2="dk2" accent1="accent1" accent2="accent2" accent3="accent3" accent4="accent4" accent5="accent5" accent6="accent6" hlink="hlink" folHlink="folHlink"/>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13"/>
          <p:cNvSpPr>
            <a:spLocks noGrp="1"/>
          </p:cNvSpPr>
          <p:nvPr>
            <p:ph type="dt" sz="half" idx="10"/>
          </p:nvPr>
        </p:nvSpPr>
        <p:spPr/>
        <p:txBody>
          <a:bodyPr/>
          <a:lstStyle>
            <a:lvl1pPr>
              <a:defRPr/>
            </a:lvl1pPr>
          </a:lstStyle>
          <a:p>
            <a:pPr>
              <a:defRPr/>
            </a:pPr>
            <a:fld id="{6256FED0-D478-4A17-9EAE-AFCFF839DD13}" type="datetime1">
              <a:rPr lang="el-GR"/>
              <a:pPr>
                <a:defRPr/>
              </a:pPr>
              <a:t>28/4/2025</a:t>
            </a:fld>
            <a:endParaRPr lang="el-GR"/>
          </a:p>
        </p:txBody>
      </p:sp>
      <p:sp>
        <p:nvSpPr>
          <p:cNvPr id="5" name="Θέση υποσέλιδου 2"/>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22"/>
          <p:cNvSpPr>
            <a:spLocks noGrp="1"/>
          </p:cNvSpPr>
          <p:nvPr>
            <p:ph type="sldNum" sz="quarter" idx="12"/>
          </p:nvPr>
        </p:nvSpPr>
        <p:spPr/>
        <p:txBody>
          <a:bodyPr/>
          <a:lstStyle>
            <a:lvl1pPr>
              <a:defRPr/>
            </a:lvl1pPr>
          </a:lstStyle>
          <a:p>
            <a:fld id="{FE740657-5698-457E-A148-12D5EDFEB65A}" type="slidenum">
              <a:rPr lang="el-GR" altLang="el-GR"/>
              <a:pPr/>
              <a:t>‹#›</a:t>
            </a:fld>
            <a:endParaRPr lang="el-GR" altLang="el-GR"/>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781800" y="1143000"/>
            <a:ext cx="1905000" cy="5486400"/>
          </a:xfrm>
        </p:spPr>
        <p:txBody>
          <a:bodyPr vert="eaVert"/>
          <a:lstStyle/>
          <a:p>
            <a:r>
              <a:rPr lang="el-GR"/>
              <a:t>Στυλ κύριου τίτλου</a:t>
            </a:r>
            <a:endParaRPr lang="en-US"/>
          </a:p>
        </p:txBody>
      </p:sp>
      <p:sp>
        <p:nvSpPr>
          <p:cNvPr id="3" name="Θέση κατακόρυφου κειμένου 2"/>
          <p:cNvSpPr>
            <a:spLocks noGrp="1"/>
          </p:cNvSpPr>
          <p:nvPr>
            <p:ph type="body" orient="vert" idx="1"/>
          </p:nvPr>
        </p:nvSpPr>
        <p:spPr>
          <a:xfrm>
            <a:off x="457200" y="1143000"/>
            <a:ext cx="6248400" cy="5486400"/>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13"/>
          <p:cNvSpPr>
            <a:spLocks noGrp="1"/>
          </p:cNvSpPr>
          <p:nvPr>
            <p:ph type="dt" sz="half" idx="10"/>
          </p:nvPr>
        </p:nvSpPr>
        <p:spPr/>
        <p:txBody>
          <a:bodyPr/>
          <a:lstStyle>
            <a:lvl1pPr>
              <a:defRPr/>
            </a:lvl1pPr>
          </a:lstStyle>
          <a:p>
            <a:pPr>
              <a:defRPr/>
            </a:pPr>
            <a:fld id="{CCCFA597-4DA0-4073-8B80-00F84BD1380E}" type="datetime1">
              <a:rPr lang="el-GR"/>
              <a:pPr>
                <a:defRPr/>
              </a:pPr>
              <a:t>28/4/2025</a:t>
            </a:fld>
            <a:endParaRPr lang="el-GR"/>
          </a:p>
        </p:txBody>
      </p:sp>
      <p:sp>
        <p:nvSpPr>
          <p:cNvPr id="5" name="Θέση υποσέλιδου 2"/>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22"/>
          <p:cNvSpPr>
            <a:spLocks noGrp="1"/>
          </p:cNvSpPr>
          <p:nvPr>
            <p:ph type="sldNum" sz="quarter" idx="12"/>
          </p:nvPr>
        </p:nvSpPr>
        <p:spPr/>
        <p:txBody>
          <a:bodyPr/>
          <a:lstStyle>
            <a:lvl1pPr>
              <a:defRPr/>
            </a:lvl1pPr>
          </a:lstStyle>
          <a:p>
            <a:fld id="{F1E9B811-E29C-4594-8E6F-6D352854FC15}" type="slidenum">
              <a:rPr lang="el-GR" altLang="el-GR"/>
              <a:pPr/>
              <a:t>‹#›</a:t>
            </a:fld>
            <a:endParaRPr lang="el-GR" altLang="el-GR"/>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13"/>
          <p:cNvSpPr>
            <a:spLocks noGrp="1"/>
          </p:cNvSpPr>
          <p:nvPr>
            <p:ph type="dt" sz="half" idx="10"/>
          </p:nvPr>
        </p:nvSpPr>
        <p:spPr/>
        <p:txBody>
          <a:bodyPr/>
          <a:lstStyle>
            <a:lvl1pPr>
              <a:defRPr/>
            </a:lvl1pPr>
          </a:lstStyle>
          <a:p>
            <a:pPr>
              <a:defRPr/>
            </a:pPr>
            <a:fld id="{484FD2DF-B7AF-4974-98ED-8F64A80298B8}" type="datetime1">
              <a:rPr lang="el-GR"/>
              <a:pPr>
                <a:defRPr/>
              </a:pPr>
              <a:t>28/4/2025</a:t>
            </a:fld>
            <a:endParaRPr lang="el-GR"/>
          </a:p>
        </p:txBody>
      </p:sp>
      <p:sp>
        <p:nvSpPr>
          <p:cNvPr id="5" name="Θέση υποσέλιδου 2"/>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22"/>
          <p:cNvSpPr>
            <a:spLocks noGrp="1"/>
          </p:cNvSpPr>
          <p:nvPr>
            <p:ph type="sldNum" sz="quarter" idx="12"/>
          </p:nvPr>
        </p:nvSpPr>
        <p:spPr/>
        <p:txBody>
          <a:bodyPr/>
          <a:lstStyle>
            <a:lvl1pPr>
              <a:defRPr/>
            </a:lvl1pPr>
          </a:lstStyle>
          <a:p>
            <a:fld id="{5AF1C5DD-7262-4EE0-8C67-D0AB9793066F}" type="slidenum">
              <a:rPr lang="el-GR" altLang="el-GR"/>
              <a:pPr/>
              <a:t>‹#›</a:t>
            </a:fld>
            <a:endParaRPr lang="el-GR" altLang="el-GR"/>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l-GR"/>
              <a:t>Στυλ κύριου τίτλου</a:t>
            </a:r>
            <a:endParaRPr lang="en-US"/>
          </a:p>
        </p:txBody>
      </p:sp>
      <p:sp>
        <p:nvSpPr>
          <p:cNvPr id="3" name="Θέση κειμένου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Στυλ υποδείγματος κειμένου</a:t>
            </a:r>
          </a:p>
        </p:txBody>
      </p:sp>
      <p:sp>
        <p:nvSpPr>
          <p:cNvPr id="4" name="Θέση ημερομηνίας 13"/>
          <p:cNvSpPr>
            <a:spLocks noGrp="1"/>
          </p:cNvSpPr>
          <p:nvPr>
            <p:ph type="dt" sz="half" idx="10"/>
          </p:nvPr>
        </p:nvSpPr>
        <p:spPr/>
        <p:txBody>
          <a:bodyPr/>
          <a:lstStyle>
            <a:lvl1pPr>
              <a:defRPr/>
            </a:lvl1pPr>
          </a:lstStyle>
          <a:p>
            <a:pPr>
              <a:defRPr/>
            </a:pPr>
            <a:fld id="{46C654A8-A7D0-47A8-A6CB-EE5D1260A931}" type="datetime1">
              <a:rPr lang="el-GR"/>
              <a:pPr>
                <a:defRPr/>
              </a:pPr>
              <a:t>28/4/2025</a:t>
            </a:fld>
            <a:endParaRPr lang="el-GR"/>
          </a:p>
        </p:txBody>
      </p:sp>
      <p:sp>
        <p:nvSpPr>
          <p:cNvPr id="5" name="Θέση υποσέλιδου 2"/>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22"/>
          <p:cNvSpPr>
            <a:spLocks noGrp="1"/>
          </p:cNvSpPr>
          <p:nvPr>
            <p:ph type="sldNum" sz="quarter" idx="12"/>
          </p:nvPr>
        </p:nvSpPr>
        <p:spPr/>
        <p:txBody>
          <a:bodyPr/>
          <a:lstStyle>
            <a:lvl1pPr>
              <a:defRPr/>
            </a:lvl1pPr>
          </a:lstStyle>
          <a:p>
            <a:fld id="{67278A20-9078-4F87-9C74-52E039DF3163}" type="slidenum">
              <a:rPr lang="el-GR" altLang="el-GR"/>
              <a:pPr/>
              <a:t>‹#›</a:t>
            </a:fld>
            <a:endParaRPr lang="el-GR" altLang="el-GR"/>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περιεχομένου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περιεχομένου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13"/>
          <p:cNvSpPr>
            <a:spLocks noGrp="1"/>
          </p:cNvSpPr>
          <p:nvPr>
            <p:ph type="dt" sz="half" idx="10"/>
          </p:nvPr>
        </p:nvSpPr>
        <p:spPr/>
        <p:txBody>
          <a:bodyPr/>
          <a:lstStyle>
            <a:lvl1pPr>
              <a:defRPr/>
            </a:lvl1pPr>
          </a:lstStyle>
          <a:p>
            <a:pPr>
              <a:defRPr/>
            </a:pPr>
            <a:fld id="{FC96261B-4E57-42B3-B665-577CA3B41A88}" type="datetime1">
              <a:rPr lang="el-GR"/>
              <a:pPr>
                <a:defRPr/>
              </a:pPr>
              <a:t>28/4/2025</a:t>
            </a:fld>
            <a:endParaRPr lang="el-GR"/>
          </a:p>
        </p:txBody>
      </p:sp>
      <p:sp>
        <p:nvSpPr>
          <p:cNvPr id="6" name="Θέση υποσέλιδου 2"/>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22"/>
          <p:cNvSpPr>
            <a:spLocks noGrp="1"/>
          </p:cNvSpPr>
          <p:nvPr>
            <p:ph type="sldNum" sz="quarter" idx="12"/>
          </p:nvPr>
        </p:nvSpPr>
        <p:spPr/>
        <p:txBody>
          <a:bodyPr/>
          <a:lstStyle>
            <a:lvl1pPr>
              <a:defRPr/>
            </a:lvl1pPr>
          </a:lstStyle>
          <a:p>
            <a:fld id="{0F2CB5FE-6C7A-44F1-8D91-C4EF466EE012}" type="slidenum">
              <a:rPr lang="el-GR" altLang="el-GR"/>
              <a:pPr/>
              <a:t>‹#›</a:t>
            </a:fld>
            <a:endParaRPr lang="el-GR" altLang="el-GR"/>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381000" y="1143000"/>
            <a:ext cx="8382000" cy="1069848"/>
          </a:xfrm>
        </p:spPr>
        <p:txBody>
          <a:bodyPr/>
          <a:lstStyle>
            <a:lvl1pPr>
              <a:defRPr sz="4000" b="0" i="0" cap="none" baseline="0"/>
            </a:lvl1pPr>
          </a:lstStyle>
          <a:p>
            <a:r>
              <a:rPr lang="el-GR"/>
              <a:t>Στυλ κύριου τίτλου</a:t>
            </a:r>
            <a:endParaRPr lang="en-US"/>
          </a:p>
        </p:txBody>
      </p:sp>
      <p:sp>
        <p:nvSpPr>
          <p:cNvPr id="3" name="Θέση κειμένου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a:t>Στυλ υποδείγματος κειμένου</a:t>
            </a:r>
          </a:p>
        </p:txBody>
      </p:sp>
      <p:sp>
        <p:nvSpPr>
          <p:cNvPr id="4" name="Θέση κειμένου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a:t>Στυλ υποδείγματος κειμένου</a:t>
            </a:r>
          </a:p>
        </p:txBody>
      </p:sp>
      <p:sp>
        <p:nvSpPr>
          <p:cNvPr id="5" name="Θέση περιεχομένου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περιεχομένου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25"/>
          <p:cNvSpPr>
            <a:spLocks noGrp="1"/>
          </p:cNvSpPr>
          <p:nvPr>
            <p:ph type="dt" sz="half" idx="10"/>
          </p:nvPr>
        </p:nvSpPr>
        <p:spPr/>
        <p:txBody>
          <a:bodyPr rtlCol="0"/>
          <a:lstStyle>
            <a:lvl1pPr>
              <a:defRPr/>
            </a:lvl1pPr>
          </a:lstStyle>
          <a:p>
            <a:pPr>
              <a:defRPr/>
            </a:pPr>
            <a:fld id="{3A0AB290-7965-491A-9FF1-B45D2E64F157}" type="datetime1">
              <a:rPr lang="el-GR"/>
              <a:pPr>
                <a:defRPr/>
              </a:pPr>
              <a:t>28/4/2025</a:t>
            </a:fld>
            <a:endParaRPr lang="el-GR"/>
          </a:p>
        </p:txBody>
      </p:sp>
      <p:sp>
        <p:nvSpPr>
          <p:cNvPr id="8" name="Θέση αριθμού διαφάνειας 26"/>
          <p:cNvSpPr>
            <a:spLocks noGrp="1"/>
          </p:cNvSpPr>
          <p:nvPr>
            <p:ph type="sldNum" sz="quarter" idx="11"/>
          </p:nvPr>
        </p:nvSpPr>
        <p:spPr/>
        <p:txBody>
          <a:bodyPr/>
          <a:lstStyle>
            <a:lvl1pPr>
              <a:defRPr/>
            </a:lvl1pPr>
          </a:lstStyle>
          <a:p>
            <a:fld id="{95E79DA8-7C63-45F0-BA62-C3BF05F5149B}" type="slidenum">
              <a:rPr lang="el-GR" altLang="el-GR"/>
              <a:pPr/>
              <a:t>‹#›</a:t>
            </a:fld>
            <a:endParaRPr lang="el-GR" altLang="el-GR"/>
          </a:p>
        </p:txBody>
      </p:sp>
      <p:sp>
        <p:nvSpPr>
          <p:cNvPr id="9" name="Θέση υποσέλιδου 27"/>
          <p:cNvSpPr>
            <a:spLocks noGrp="1"/>
          </p:cNvSpPr>
          <p:nvPr>
            <p:ph type="ftr" sz="quarter" idx="12"/>
          </p:nvPr>
        </p:nvSpPr>
        <p:spPr/>
        <p:txBody>
          <a:bodyPr rtlCol="0"/>
          <a:lstStyle>
            <a:lvl1pPr>
              <a:defRPr/>
            </a:lvl1pPr>
          </a:lstStyle>
          <a:p>
            <a:pPr>
              <a:defRPr/>
            </a:pPr>
            <a:endParaRPr lang="el-GR"/>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43000"/>
            <a:ext cx="8229600" cy="1069848"/>
          </a:xfrm>
        </p:spPr>
        <p:txBody>
          <a:bodyPr/>
          <a:lstStyle>
            <a:lvl1pPr>
              <a:defRPr sz="4000">
                <a:solidFill>
                  <a:schemeClr val="tx2"/>
                </a:solidFill>
              </a:defRPr>
            </a:lvl1pPr>
          </a:lstStyle>
          <a:p>
            <a:r>
              <a:rPr lang="el-GR"/>
              <a:t>Στυλ κύριου τίτλου</a:t>
            </a:r>
            <a:endParaRPr lang="en-US"/>
          </a:p>
        </p:txBody>
      </p:sp>
      <p:sp>
        <p:nvSpPr>
          <p:cNvPr id="3" name="Θέση ημερομηνίας 2"/>
          <p:cNvSpPr>
            <a:spLocks noGrp="1"/>
          </p:cNvSpPr>
          <p:nvPr>
            <p:ph type="dt" sz="half" idx="10"/>
          </p:nvPr>
        </p:nvSpPr>
        <p:spPr>
          <a:xfrm>
            <a:off x="6583363" y="612775"/>
            <a:ext cx="957262" cy="457200"/>
          </a:xfrm>
        </p:spPr>
        <p:txBody>
          <a:bodyPr/>
          <a:lstStyle>
            <a:lvl1pPr>
              <a:defRPr/>
            </a:lvl1pPr>
          </a:lstStyle>
          <a:p>
            <a:pPr>
              <a:defRPr/>
            </a:pPr>
            <a:fld id="{2D90E8CD-9D8B-448B-A0C7-1DC95701AA39}" type="datetime1">
              <a:rPr lang="el-GR"/>
              <a:pPr>
                <a:defRPr/>
              </a:pPr>
              <a:t>28/4/2025</a:t>
            </a:fld>
            <a:endParaRPr lang="el-GR"/>
          </a:p>
        </p:txBody>
      </p:sp>
      <p:sp>
        <p:nvSpPr>
          <p:cNvPr id="4" name="Θέση υποσέλιδου 3"/>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4"/>
          <p:cNvSpPr>
            <a:spLocks noGrp="1"/>
          </p:cNvSpPr>
          <p:nvPr>
            <p:ph type="sldNum" sz="quarter" idx="12"/>
          </p:nvPr>
        </p:nvSpPr>
        <p:spPr/>
        <p:txBody>
          <a:bodyPr/>
          <a:lstStyle>
            <a:lvl1pPr>
              <a:defRPr/>
            </a:lvl1pPr>
          </a:lstStyle>
          <a:p>
            <a:fld id="{4B5A7490-51C0-4308-9DE5-001A1D59A0FD}" type="slidenum">
              <a:rPr lang="el-GR" altLang="el-GR"/>
              <a:pPr/>
              <a:t>‹#›</a:t>
            </a:fld>
            <a:endParaRPr lang="el-GR" altLang="el-GR"/>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3"/>
          <p:cNvSpPr>
            <a:spLocks noGrp="1"/>
          </p:cNvSpPr>
          <p:nvPr>
            <p:ph type="dt" sz="half" idx="10"/>
          </p:nvPr>
        </p:nvSpPr>
        <p:spPr/>
        <p:txBody>
          <a:bodyPr/>
          <a:lstStyle>
            <a:lvl1pPr>
              <a:defRPr/>
            </a:lvl1pPr>
          </a:lstStyle>
          <a:p>
            <a:pPr>
              <a:defRPr/>
            </a:pPr>
            <a:fld id="{EC95C1DC-5DD4-4FE3-AAC8-71475E5B4CAD}" type="datetime1">
              <a:rPr lang="el-GR"/>
              <a:pPr>
                <a:defRPr/>
              </a:pPr>
              <a:t>28/4/2025</a:t>
            </a:fld>
            <a:endParaRPr lang="el-GR"/>
          </a:p>
        </p:txBody>
      </p:sp>
      <p:sp>
        <p:nvSpPr>
          <p:cNvPr id="3" name="Θέση υποσέλιδου 2"/>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22"/>
          <p:cNvSpPr>
            <a:spLocks noGrp="1"/>
          </p:cNvSpPr>
          <p:nvPr>
            <p:ph type="sldNum" sz="quarter" idx="12"/>
          </p:nvPr>
        </p:nvSpPr>
        <p:spPr/>
        <p:txBody>
          <a:bodyPr/>
          <a:lstStyle>
            <a:lvl1pPr>
              <a:defRPr/>
            </a:lvl1pPr>
          </a:lstStyle>
          <a:p>
            <a:fld id="{FBB1A168-2F74-452A-881A-4AED3399903D}" type="slidenum">
              <a:rPr lang="el-GR" altLang="el-GR"/>
              <a:pPr/>
              <a:t>‹#›</a:t>
            </a:fld>
            <a:endParaRPr lang="el-GR" altLang="el-GR"/>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353496" y="1101970"/>
            <a:ext cx="3383280" cy="877824"/>
          </a:xfrm>
        </p:spPr>
        <p:txBody>
          <a:bodyPr anchor="b"/>
          <a:lstStyle>
            <a:lvl1pPr algn="l">
              <a:buNone/>
              <a:defRPr sz="1800" b="1"/>
            </a:lvl1pPr>
          </a:lstStyle>
          <a:p>
            <a:r>
              <a:rPr lang="el-GR"/>
              <a:t>Στυλ κύριου τίτλου</a:t>
            </a:r>
            <a:endParaRPr lang="en-US"/>
          </a:p>
        </p:txBody>
      </p:sp>
      <p:sp>
        <p:nvSpPr>
          <p:cNvPr id="3" name="Θέση κειμένου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l-GR"/>
              <a:t>Στυλ υποδείγματος κειμένου</a:t>
            </a:r>
          </a:p>
        </p:txBody>
      </p:sp>
      <p:sp>
        <p:nvSpPr>
          <p:cNvPr id="4" name="Θέση περιεχομένου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13"/>
          <p:cNvSpPr>
            <a:spLocks noGrp="1"/>
          </p:cNvSpPr>
          <p:nvPr>
            <p:ph type="dt" sz="half" idx="10"/>
          </p:nvPr>
        </p:nvSpPr>
        <p:spPr/>
        <p:txBody>
          <a:bodyPr/>
          <a:lstStyle>
            <a:lvl1pPr>
              <a:defRPr/>
            </a:lvl1pPr>
          </a:lstStyle>
          <a:p>
            <a:pPr>
              <a:defRPr/>
            </a:pPr>
            <a:fld id="{7AEB70EA-CDC1-42B1-8444-8634597E3FB7}" type="datetime1">
              <a:rPr lang="el-GR"/>
              <a:pPr>
                <a:defRPr/>
              </a:pPr>
              <a:t>28/4/2025</a:t>
            </a:fld>
            <a:endParaRPr lang="el-GR"/>
          </a:p>
        </p:txBody>
      </p:sp>
      <p:sp>
        <p:nvSpPr>
          <p:cNvPr id="6" name="Θέση υποσέλιδου 2"/>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22"/>
          <p:cNvSpPr>
            <a:spLocks noGrp="1"/>
          </p:cNvSpPr>
          <p:nvPr>
            <p:ph type="sldNum" sz="quarter" idx="12"/>
          </p:nvPr>
        </p:nvSpPr>
        <p:spPr/>
        <p:txBody>
          <a:bodyPr/>
          <a:lstStyle>
            <a:lvl1pPr>
              <a:defRPr/>
            </a:lvl1pPr>
          </a:lstStyle>
          <a:p>
            <a:fld id="{22088F7A-8439-4EE5-9603-E8FF459D9A46}" type="slidenum">
              <a:rPr lang="el-GR" altLang="el-GR"/>
              <a:pPr/>
              <a:t>‹#›</a:t>
            </a:fld>
            <a:endParaRPr lang="el-GR" altLang="el-GR"/>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l-GR"/>
              <a:t>Στυλ κύριου τίτλου</a:t>
            </a:r>
            <a:endParaRPr lang="en-US"/>
          </a:p>
        </p:txBody>
      </p:sp>
      <p:sp>
        <p:nvSpPr>
          <p:cNvPr id="3" name="Θέση εικόνας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l-GR" noProof="0"/>
              <a:t>Κάντε κλικ στο εικονίδιο για να προσθέσετε μια εικόνα</a:t>
            </a:r>
            <a:endParaRPr lang="en-US" noProof="0" dirty="0"/>
          </a:p>
        </p:txBody>
      </p:sp>
      <p:sp>
        <p:nvSpPr>
          <p:cNvPr id="4" name="Θέση κειμένου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l-GR"/>
              <a:t>Στυλ υποδείγματος κειμένου</a:t>
            </a:r>
          </a:p>
        </p:txBody>
      </p:sp>
      <p:sp>
        <p:nvSpPr>
          <p:cNvPr id="5" name="Θέση ημερομηνίας 13"/>
          <p:cNvSpPr>
            <a:spLocks noGrp="1"/>
          </p:cNvSpPr>
          <p:nvPr>
            <p:ph type="dt" sz="half" idx="10"/>
          </p:nvPr>
        </p:nvSpPr>
        <p:spPr/>
        <p:txBody>
          <a:bodyPr/>
          <a:lstStyle>
            <a:lvl1pPr>
              <a:defRPr/>
            </a:lvl1pPr>
          </a:lstStyle>
          <a:p>
            <a:pPr>
              <a:defRPr/>
            </a:pPr>
            <a:fld id="{5C0818C7-1B0A-4964-9D1C-27AA0BDF9A7A}" type="datetime1">
              <a:rPr lang="el-GR"/>
              <a:pPr>
                <a:defRPr/>
              </a:pPr>
              <a:t>28/4/2025</a:t>
            </a:fld>
            <a:endParaRPr lang="el-GR"/>
          </a:p>
        </p:txBody>
      </p:sp>
      <p:sp>
        <p:nvSpPr>
          <p:cNvPr id="6" name="Θέση υποσέλιδου 2"/>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22"/>
          <p:cNvSpPr>
            <a:spLocks noGrp="1"/>
          </p:cNvSpPr>
          <p:nvPr>
            <p:ph type="sldNum" sz="quarter" idx="12"/>
          </p:nvPr>
        </p:nvSpPr>
        <p:spPr/>
        <p:txBody>
          <a:bodyPr/>
          <a:lstStyle>
            <a:lvl1pPr>
              <a:defRPr/>
            </a:lvl1pPr>
          </a:lstStyle>
          <a:p>
            <a:fld id="{D4836F5F-6B63-4D2C-8D80-A1B0059C483A}" type="slidenum">
              <a:rPr lang="el-GR" altLang="el-GR"/>
              <a:pPr/>
              <a:t>‹#›</a:t>
            </a:fld>
            <a:endParaRPr lang="el-GR" altLang="el-GR"/>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BED3E1"/>
            </a:gs>
            <a:gs pos="100000">
              <a:srgbClr val="FFFFFF"/>
            </a:gs>
          </a:gsLst>
          <a:lin ang="5400000"/>
        </a:gradFill>
        <a:effectLst/>
      </p:bgPr>
    </p:bg>
    <p:spTree>
      <p:nvGrpSpPr>
        <p:cNvPr id="1" name=""/>
        <p:cNvGrpSpPr/>
        <p:nvPr/>
      </p:nvGrpSpPr>
      <p:grpSpPr>
        <a:xfrm>
          <a:off x="0" y="0"/>
          <a:ext cx="0" cy="0"/>
          <a:chOff x="0" y="0"/>
          <a:chExt cx="0" cy="0"/>
        </a:xfrm>
      </p:grpSpPr>
      <p:sp>
        <p:nvSpPr>
          <p:cNvPr id="28" name="Ορθογώνιο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9" name="Ορθογώνιο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 name="Ορθογώνιο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Ορθογώνιο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Ορθογώνιο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33" name="Στρογγυλεμένο ορθογώνιο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34" name="Στρογγυλεμένο ορθογώνιο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5" name="Ορθογώνιο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6" name="Ορθογώνιο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7" name="Ορθογώνιο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8" name="Ορθογώνιο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Ορθογώνιο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Ορθογώνιο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39" name="Θέση τίτλου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altLang="el-GR" smtClean="0"/>
              <a:t>Στυλ κύριου τίτλου</a:t>
            </a:r>
            <a:endParaRPr lang="en-US" altLang="el-GR" smtClean="0"/>
          </a:p>
        </p:txBody>
      </p:sp>
      <p:sp>
        <p:nvSpPr>
          <p:cNvPr id="1040" name="Θέση κειμένου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endParaRPr lang="en-US" altLang="el-GR" smtClean="0"/>
          </a:p>
        </p:txBody>
      </p:sp>
      <p:sp>
        <p:nvSpPr>
          <p:cNvPr id="14" name="Θέση ημερομηνίας 13"/>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a:solidFill>
                  <a:schemeClr val="accent2"/>
                </a:solidFill>
                <a:latin typeface="+mn-lt"/>
              </a:defRPr>
            </a:lvl1pPr>
          </a:lstStyle>
          <a:p>
            <a:pPr>
              <a:defRPr/>
            </a:pPr>
            <a:fld id="{AACA7013-DFC0-42E8-B437-BF3E4DFC0DEF}" type="datetime1">
              <a:rPr lang="el-GR"/>
              <a:pPr>
                <a:defRPr/>
              </a:pPr>
              <a:t>28/4/2025</a:t>
            </a:fld>
            <a:endParaRPr lang="el-GR"/>
          </a:p>
        </p:txBody>
      </p:sp>
      <p:sp>
        <p:nvSpPr>
          <p:cNvPr id="3" name="Θέση υποσέλιδου 2"/>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chemeClr val="accent2"/>
                </a:solidFill>
                <a:latin typeface="+mn-lt"/>
              </a:defRPr>
            </a:lvl1pPr>
          </a:lstStyle>
          <a:p>
            <a:pPr>
              <a:defRPr/>
            </a:pPr>
            <a:endParaRPr lang="el-GR"/>
          </a:p>
        </p:txBody>
      </p:sp>
      <p:sp>
        <p:nvSpPr>
          <p:cNvPr id="23" name="Θέση αριθμού διαφάνειας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a:solidFill>
                  <a:srgbClr val="FFFFFF"/>
                </a:solidFill>
              </a:defRPr>
            </a:lvl1pPr>
          </a:lstStyle>
          <a:p>
            <a:fld id="{D4129DF4-35E6-46C9-AE83-C6B2EA258D95}" type="slidenum">
              <a:rPr lang="el-GR" altLang="el-GR"/>
              <a:pPr/>
              <a:t>‹#›</a:t>
            </a:fld>
            <a:endParaRPr lang="el-GR" altLang="el-GR"/>
          </a:p>
        </p:txBody>
      </p:sp>
    </p:spTree>
  </p:cSld>
  <p:clrMap bg1="lt1" tx1="dk1" bg2="lt2" tx2="dk2" accent1="accent1" accent2="accent2" accent3="accent3" accent4="accent4" accent5="accent5" accent6="accent6" hlink="hlink" folHlink="folHlink"/>
  <p:sldLayoutIdLst>
    <p:sldLayoutId id="2147483767" r:id="rId1"/>
    <p:sldLayoutId id="2147483759" r:id="rId2"/>
    <p:sldLayoutId id="2147483760" r:id="rId3"/>
    <p:sldLayoutId id="2147483761" r:id="rId4"/>
    <p:sldLayoutId id="2147483768" r:id="rId5"/>
    <p:sldLayoutId id="2147483769" r:id="rId6"/>
    <p:sldLayoutId id="2147483762" r:id="rId7"/>
    <p:sldLayoutId id="2147483763" r:id="rId8"/>
    <p:sldLayoutId id="2147483764" r:id="rId9"/>
    <p:sldLayoutId id="2147483765" r:id="rId10"/>
    <p:sldLayoutId id="2147483766" r:id="rId11"/>
  </p:sldLayoutIdLst>
  <p:transition spd="slow">
    <p:wipe/>
  </p:transition>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anose="020B0603020202020204" pitchFamily="34" charset="0"/>
        </a:defRPr>
      </a:lvl2pPr>
      <a:lvl3pPr algn="l" rtl="0" eaLnBrk="0" fontAlgn="base" hangingPunct="0">
        <a:spcBef>
          <a:spcPct val="0"/>
        </a:spcBef>
        <a:spcAft>
          <a:spcPct val="0"/>
        </a:spcAft>
        <a:defRPr sz="4000">
          <a:solidFill>
            <a:schemeClr val="tx2"/>
          </a:solidFill>
          <a:latin typeface="Trebuchet MS" panose="020B0603020202020204" pitchFamily="34" charset="0"/>
        </a:defRPr>
      </a:lvl3pPr>
      <a:lvl4pPr algn="l" rtl="0" eaLnBrk="0" fontAlgn="base" hangingPunct="0">
        <a:spcBef>
          <a:spcPct val="0"/>
        </a:spcBef>
        <a:spcAft>
          <a:spcPct val="0"/>
        </a:spcAft>
        <a:defRPr sz="4000">
          <a:solidFill>
            <a:schemeClr val="tx2"/>
          </a:solidFill>
          <a:latin typeface="Trebuchet MS" panose="020B0603020202020204" pitchFamily="34" charset="0"/>
        </a:defRPr>
      </a:lvl4pPr>
      <a:lvl5pPr algn="l" rtl="0" eaLnBrk="0" fontAlgn="base" hangingPunct="0">
        <a:spcBef>
          <a:spcPct val="0"/>
        </a:spcBef>
        <a:spcAft>
          <a:spcPct val="0"/>
        </a:spcAft>
        <a:defRPr sz="4000">
          <a:solidFill>
            <a:schemeClr val="tx2"/>
          </a:solidFill>
          <a:latin typeface="Trebuchet MS" panose="020B0603020202020204" pitchFamily="34" charset="0"/>
        </a:defRPr>
      </a:lvl5pPr>
      <a:lvl6pPr marL="457200" algn="l" rtl="0" fontAlgn="base">
        <a:spcBef>
          <a:spcPct val="0"/>
        </a:spcBef>
        <a:spcAft>
          <a:spcPct val="0"/>
        </a:spcAft>
        <a:defRPr sz="4000">
          <a:solidFill>
            <a:schemeClr val="tx2"/>
          </a:solidFill>
          <a:latin typeface="Trebuchet MS" panose="020B0603020202020204" pitchFamily="34" charset="0"/>
        </a:defRPr>
      </a:lvl6pPr>
      <a:lvl7pPr marL="914400" algn="l" rtl="0" fontAlgn="base">
        <a:spcBef>
          <a:spcPct val="0"/>
        </a:spcBef>
        <a:spcAft>
          <a:spcPct val="0"/>
        </a:spcAft>
        <a:defRPr sz="4000">
          <a:solidFill>
            <a:schemeClr val="tx2"/>
          </a:solidFill>
          <a:latin typeface="Trebuchet MS" panose="020B0603020202020204" pitchFamily="34" charset="0"/>
        </a:defRPr>
      </a:lvl7pPr>
      <a:lvl8pPr marL="1371600" algn="l" rtl="0" fontAlgn="base">
        <a:spcBef>
          <a:spcPct val="0"/>
        </a:spcBef>
        <a:spcAft>
          <a:spcPct val="0"/>
        </a:spcAft>
        <a:defRPr sz="4000">
          <a:solidFill>
            <a:schemeClr val="tx2"/>
          </a:solidFill>
          <a:latin typeface="Trebuchet MS" panose="020B0603020202020204" pitchFamily="34" charset="0"/>
        </a:defRPr>
      </a:lvl8pPr>
      <a:lvl9pPr marL="1828800" algn="l" rtl="0" fontAlgn="base">
        <a:spcBef>
          <a:spcPct val="0"/>
        </a:spcBef>
        <a:spcAft>
          <a:spcPct val="0"/>
        </a:spcAft>
        <a:defRPr sz="4000">
          <a:solidFill>
            <a:schemeClr val="tx2"/>
          </a:solidFill>
          <a:latin typeface="Trebuchet MS" panose="020B0603020202020204"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0" y="404665"/>
            <a:ext cx="9143999" cy="2016224"/>
          </a:xfrm>
        </p:spPr>
        <p:txBody>
          <a:bodyPr/>
          <a:lstStyle/>
          <a:p>
            <a:pPr algn="ctr">
              <a:defRPr/>
            </a:pPr>
            <a:r>
              <a:rPr lang="el-GR" sz="2400" dirty="0">
                <a:solidFill>
                  <a:schemeClr val="tx1"/>
                </a:solidFill>
                <a:effectLst/>
                <a:latin typeface="Calibri" panose="020F0502020204030204" pitchFamily="34" charset="0"/>
                <a:cs typeface="Calibri" panose="020F0502020204030204" pitchFamily="34" charset="0"/>
              </a:rPr>
              <a:t>Ανώτατη Σχολή ΠΑΙδαγωγικής και Τεχνολογικής Εκπαίδευσης (Α.Σ.ΠΑΙ.Τ.Ε.)</a:t>
            </a:r>
            <a:br>
              <a:rPr lang="el-GR" sz="2400" dirty="0">
                <a:solidFill>
                  <a:schemeClr val="tx1"/>
                </a:solidFill>
                <a:effectLst/>
                <a:latin typeface="Calibri" panose="020F0502020204030204" pitchFamily="34" charset="0"/>
                <a:cs typeface="Calibri" panose="020F0502020204030204" pitchFamily="34" charset="0"/>
              </a:rPr>
            </a:br>
            <a:r>
              <a:rPr lang="el-GR" sz="2800" dirty="0">
                <a:solidFill>
                  <a:schemeClr val="tx1"/>
                </a:solidFill>
                <a:effectLst/>
                <a:latin typeface="Calibri" panose="020F0502020204030204" pitchFamily="34" charset="0"/>
                <a:cs typeface="Calibri" panose="020F0502020204030204" pitchFamily="34" charset="0"/>
              </a:rPr>
              <a:t>Παράρτημα Σαπών Ροδόπης</a:t>
            </a:r>
            <a:br>
              <a:rPr lang="el-GR" sz="2800" dirty="0">
                <a:solidFill>
                  <a:schemeClr val="tx1"/>
                </a:solidFill>
                <a:effectLst/>
                <a:latin typeface="Calibri" panose="020F0502020204030204" pitchFamily="34" charset="0"/>
                <a:cs typeface="Calibri" panose="020F0502020204030204" pitchFamily="34" charset="0"/>
              </a:rPr>
            </a:br>
            <a:r>
              <a:rPr lang="el-GR" sz="2400" dirty="0">
                <a:solidFill>
                  <a:schemeClr val="tx1"/>
                </a:solidFill>
                <a:effectLst/>
                <a:latin typeface="Calibri" panose="020F0502020204030204" pitchFamily="34" charset="0"/>
                <a:cs typeface="Calibri" panose="020F0502020204030204" pitchFamily="34" charset="0"/>
              </a:rPr>
              <a:t>Ετήσιο Πρόγραμμα ΠΑΙδαγωγικής Κατάρτισης (Ε.Π.ΠΑΙ.Κ.)</a:t>
            </a:r>
          </a:p>
        </p:txBody>
      </p:sp>
      <p:sp>
        <p:nvSpPr>
          <p:cNvPr id="6147" name="Θέση κειμένου 4"/>
          <p:cNvSpPr>
            <a:spLocks noGrp="1"/>
          </p:cNvSpPr>
          <p:nvPr>
            <p:ph type="body" idx="1"/>
          </p:nvPr>
        </p:nvSpPr>
        <p:spPr>
          <a:xfrm>
            <a:off x="722313" y="2744788"/>
            <a:ext cx="7772400" cy="3708400"/>
          </a:xfrm>
        </p:spPr>
        <p:txBody>
          <a:bodyPr/>
          <a:lstStyle/>
          <a:p>
            <a:pPr marL="44450" algn="ctr"/>
            <a:r>
              <a:rPr lang="el-GR" sz="2000" dirty="0" smtClean="0">
                <a:solidFill>
                  <a:schemeClr val="accent1"/>
                </a:solidFill>
                <a:latin typeface="Calibri" pitchFamily="34" charset="0"/>
                <a:cs typeface="Calibri" pitchFamily="34" charset="0"/>
              </a:rPr>
              <a:t>Ακαδημαϊκό έτος </a:t>
            </a:r>
            <a:r>
              <a:rPr lang="el-GR" sz="2000" dirty="0" smtClean="0">
                <a:solidFill>
                  <a:schemeClr val="accent1"/>
                </a:solidFill>
                <a:latin typeface="Calibri" pitchFamily="34" charset="0"/>
                <a:cs typeface="Calibri" pitchFamily="34" charset="0"/>
              </a:rPr>
              <a:t>2024-2025 </a:t>
            </a:r>
            <a:r>
              <a:rPr lang="el-GR" sz="2000" dirty="0" smtClean="0">
                <a:solidFill>
                  <a:schemeClr val="accent1"/>
                </a:solidFill>
                <a:latin typeface="Calibri" pitchFamily="34" charset="0"/>
                <a:cs typeface="Calibri" pitchFamily="34" charset="0"/>
              </a:rPr>
              <a:t>Εαρινό εξάμηνο</a:t>
            </a:r>
          </a:p>
          <a:p>
            <a:pPr marL="44450" algn="ctr"/>
            <a:r>
              <a:rPr lang="el-GR" sz="4400" b="1" dirty="0" smtClean="0">
                <a:solidFill>
                  <a:schemeClr val="accent1"/>
                </a:solidFill>
                <a:latin typeface="Calibri" pitchFamily="34" charset="0"/>
                <a:cs typeface="Calibri" pitchFamily="34" charset="0"/>
              </a:rPr>
              <a:t>Οργάνωση, Διοίκηση και Κοινωνιολογία της Εκπαίδευσης</a:t>
            </a:r>
          </a:p>
          <a:p>
            <a:pPr marL="44450" algn="ctr"/>
            <a:r>
              <a:rPr lang="el-GR" altLang="el-GR" sz="2800" b="1" dirty="0" smtClean="0">
                <a:solidFill>
                  <a:srgbClr val="C00000"/>
                </a:solidFill>
                <a:ea typeface="Calibri" pitchFamily="34" charset="0"/>
                <a:cs typeface="Times New Roman" pitchFamily="18" charset="0"/>
              </a:rPr>
              <a:t>Η σχολική τάξη ως αντικείμενο </a:t>
            </a:r>
            <a:r>
              <a:rPr lang="el-GR" altLang="el-GR" sz="2800" b="1" dirty="0" err="1" smtClean="0">
                <a:solidFill>
                  <a:srgbClr val="C00000"/>
                </a:solidFill>
                <a:ea typeface="Calibri" pitchFamily="34" charset="0"/>
                <a:cs typeface="Times New Roman" pitchFamily="18" charset="0"/>
              </a:rPr>
              <a:t>μικροκοινωνιολογικής</a:t>
            </a:r>
            <a:r>
              <a:rPr lang="el-GR" altLang="el-GR" sz="2800" b="1" dirty="0" smtClean="0">
                <a:solidFill>
                  <a:srgbClr val="C00000"/>
                </a:solidFill>
                <a:ea typeface="Calibri" pitchFamily="34" charset="0"/>
                <a:cs typeface="Times New Roman" pitchFamily="18" charset="0"/>
              </a:rPr>
              <a:t> προσέγγισης</a:t>
            </a:r>
          </a:p>
          <a:p>
            <a:pPr marL="44450" algn="ctr"/>
            <a:endParaRPr lang="el-GR" sz="2400" b="1" dirty="0" smtClean="0">
              <a:solidFill>
                <a:schemeClr val="tx1"/>
              </a:solidFill>
              <a:latin typeface="Calibri" pitchFamily="34" charset="0"/>
              <a:cs typeface="Calibri" pitchFamily="34" charset="0"/>
            </a:endParaRPr>
          </a:p>
          <a:p>
            <a:pPr marL="44450" algn="ctr"/>
            <a:r>
              <a:rPr lang="el-GR" sz="2400" b="1" dirty="0" smtClean="0">
                <a:solidFill>
                  <a:schemeClr val="tx1"/>
                </a:solidFill>
                <a:latin typeface="Calibri" pitchFamily="34" charset="0"/>
                <a:cs typeface="Calibri" pitchFamily="34" charset="0"/>
              </a:rPr>
              <a:t>Εισήγηση: </a:t>
            </a:r>
            <a:r>
              <a:rPr lang="el-GR" sz="2400" b="1" dirty="0" smtClean="0">
                <a:solidFill>
                  <a:schemeClr val="tx1"/>
                </a:solidFill>
                <a:latin typeface="Calibri" pitchFamily="34" charset="0"/>
                <a:cs typeface="Calibri" pitchFamily="34" charset="0"/>
              </a:rPr>
              <a:t>Δρ. Ευμορφία Στυλιανίδου</a:t>
            </a:r>
          </a:p>
        </p:txBody>
      </p:sp>
      <p:sp>
        <p:nvSpPr>
          <p:cNvPr id="6148" name="Θέση αριθμού διαφάνειας 1"/>
          <p:cNvSpPr>
            <a:spLocks noGrp="1" noChangeArrowheads="1"/>
          </p:cNvSpPr>
          <p:nvPr>
            <p:ph type="sldNum" sz="quarter" idx="12"/>
          </p:nvPr>
        </p:nvSpPr>
        <p:spPr bwMode="auto">
          <a:noFill/>
          <a:ln>
            <a:miter lim="800000"/>
            <a:headEnd/>
            <a:tailEnd/>
          </a:ln>
        </p:spPr>
        <p:txBody>
          <a:bodyPr/>
          <a:lstStyle/>
          <a:p>
            <a:fld id="{161313FC-2C43-48B6-B435-A6015A47FBC8}" type="slidenum">
              <a:rPr lang="el-GR" altLang="el-GR"/>
              <a:pPr/>
              <a:t>1</a:t>
            </a:fld>
            <a:endParaRPr lang="el-GR" altLang="el-GR"/>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Θέση αριθμού διαφάνειας 2"/>
          <p:cNvSpPr>
            <a:spLocks noGrp="1"/>
          </p:cNvSpPr>
          <p:nvPr>
            <p:ph type="sldNum" sz="quarter" idx="12"/>
          </p:nvPr>
        </p:nvSpPr>
        <p:spPr bwMode="auto">
          <a:noFill/>
          <a:ln>
            <a:miter lim="800000"/>
            <a:headEnd/>
            <a:tailEnd/>
          </a:ln>
        </p:spPr>
        <p:txBody>
          <a:bodyPr/>
          <a:lstStyle/>
          <a:p>
            <a:fld id="{1BF6E454-0CCB-4A3D-A96E-6214F0B69435}" type="slidenum">
              <a:rPr lang="el-GR" altLang="el-GR"/>
              <a:pPr/>
              <a:t>10</a:t>
            </a:fld>
            <a:endParaRPr lang="el-GR" altLang="el-GR"/>
          </a:p>
        </p:txBody>
      </p:sp>
      <p:sp>
        <p:nvSpPr>
          <p:cNvPr id="23555"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7" name="Ορθογώνιο 6"/>
          <p:cNvSpPr/>
          <p:nvPr/>
        </p:nvSpPr>
        <p:spPr>
          <a:xfrm>
            <a:off x="683568" y="1628800"/>
            <a:ext cx="7704856" cy="5016758"/>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1200"/>
              </a:spcAft>
              <a:buFont typeface="Wingdings" panose="05000000000000000000" pitchFamily="2" charset="2"/>
              <a:buChar char="v"/>
              <a:defRPr/>
            </a:pPr>
            <a:r>
              <a:rPr lang="el-GR" altLang="el-GR" sz="2000" b="1">
                <a:latin typeface="+mn-lt"/>
              </a:rPr>
              <a:t>Τον τύπο που θεωρεί την </a:t>
            </a:r>
            <a:r>
              <a:rPr lang="el-GR" altLang="el-GR" sz="2000" b="1">
                <a:solidFill>
                  <a:srgbClr val="C00000"/>
                </a:solidFill>
                <a:latin typeface="+mn-lt"/>
              </a:rPr>
              <a:t>οργάνωση του μαθήματος </a:t>
            </a:r>
            <a:r>
              <a:rPr lang="el-GR" altLang="el-GR" sz="2000" b="1">
                <a:latin typeface="+mn-lt"/>
              </a:rPr>
              <a:t>πρωταρχικό στοιχείο της εκπαιδευτικής διαδικασίας:</a:t>
            </a:r>
            <a:endParaRPr lang="el-GR" altLang="el-GR" sz="2000">
              <a:latin typeface="+mn-lt"/>
            </a:endParaRPr>
          </a:p>
          <a:p>
            <a:pPr lvl="1">
              <a:spcAft>
                <a:spcPts val="1200"/>
              </a:spcAft>
              <a:buFont typeface="Wingdings" panose="05000000000000000000" pitchFamily="2" charset="2"/>
              <a:buChar char="Ø"/>
              <a:defRPr/>
            </a:pPr>
            <a:r>
              <a:rPr lang="el-GR" altLang="el-GR" sz="2000">
                <a:latin typeface="+mn-lt"/>
              </a:rPr>
              <a:t>Οι μαθητές του </a:t>
            </a:r>
            <a:r>
              <a:rPr lang="el-GR" altLang="el-GR" sz="2000" b="1">
                <a:latin typeface="+mn-lt"/>
              </a:rPr>
              <a:t>δεν ενδιαφέρονται ιδιαίτερα για τη γνώση</a:t>
            </a:r>
            <a:r>
              <a:rPr lang="el-GR" altLang="el-GR" sz="2000">
                <a:latin typeface="+mn-lt"/>
              </a:rPr>
              <a:t> που τους προσφέρει το σχολείο. </a:t>
            </a:r>
          </a:p>
          <a:p>
            <a:pPr lvl="1">
              <a:spcAft>
                <a:spcPts val="1200"/>
              </a:spcAft>
              <a:buFont typeface="Wingdings" panose="05000000000000000000" pitchFamily="2" charset="2"/>
              <a:buChar char="Ø"/>
              <a:defRPr/>
            </a:pPr>
            <a:r>
              <a:rPr lang="el-GR" altLang="el-GR" sz="2000">
                <a:latin typeface="+mn-lt"/>
              </a:rPr>
              <a:t>Με βάση την έννοια της ανάληψης ρόλου, </a:t>
            </a:r>
            <a:r>
              <a:rPr lang="el-GR" altLang="el-GR" sz="2000" b="1">
                <a:latin typeface="+mn-lt"/>
              </a:rPr>
              <a:t>αναμένει αντίστοιχες συμπεριφορές</a:t>
            </a:r>
            <a:r>
              <a:rPr lang="el-GR" altLang="el-GR" sz="2000">
                <a:latin typeface="+mn-lt"/>
              </a:rPr>
              <a:t> από τους μαθητές, οι οποίες υποβάλλονται, προκαλούνται και εκδηλώνονται. </a:t>
            </a:r>
          </a:p>
          <a:p>
            <a:pPr lvl="1">
              <a:spcAft>
                <a:spcPts val="1200"/>
              </a:spcAft>
              <a:buFont typeface="Wingdings" panose="05000000000000000000" pitchFamily="2" charset="2"/>
              <a:buChar char="Ø"/>
              <a:defRPr/>
            </a:pPr>
            <a:r>
              <a:rPr lang="el-GR" altLang="el-GR" sz="2000">
                <a:latin typeface="+mn-lt"/>
              </a:rPr>
              <a:t>Θεωρεί </a:t>
            </a:r>
            <a:r>
              <a:rPr lang="el-GR" altLang="el-GR" sz="2000" b="1">
                <a:latin typeface="+mn-lt"/>
              </a:rPr>
              <a:t>υποχρέωσή του να οργανώνει το μάθημα</a:t>
            </a:r>
            <a:r>
              <a:rPr lang="el-GR" altLang="el-GR" sz="2000">
                <a:latin typeface="+mn-lt"/>
              </a:rPr>
              <a:t>, να σχεδιάζει τη μέθοδο διδασκαλίας και να δημιουργεί ένα κλίμα που να κάνει το μάθημα ευχάριστο και ενδιαφέρον. </a:t>
            </a:r>
          </a:p>
          <a:p>
            <a:pPr lvl="1">
              <a:spcAft>
                <a:spcPts val="1200"/>
              </a:spcAft>
              <a:buFont typeface="Wingdings" panose="05000000000000000000" pitchFamily="2" charset="2"/>
              <a:buChar char="Ø"/>
              <a:defRPr/>
            </a:pPr>
            <a:r>
              <a:rPr lang="el-GR" altLang="el-GR" sz="2000">
                <a:latin typeface="+mn-lt"/>
              </a:rPr>
              <a:t>Ωστόσο, </a:t>
            </a:r>
            <a:r>
              <a:rPr lang="el-GR" altLang="el-GR" sz="2000" b="1">
                <a:latin typeface="+mn-lt"/>
              </a:rPr>
              <a:t>η πίστη του</a:t>
            </a:r>
            <a:r>
              <a:rPr lang="el-GR" altLang="el-GR" sz="2000">
                <a:latin typeface="+mn-lt"/>
              </a:rPr>
              <a:t> ότι οι μαθητές δεν ενδιαφέρονται για τη γνώση </a:t>
            </a:r>
            <a:r>
              <a:rPr lang="el-GR" altLang="el-GR" sz="2000" b="1">
                <a:latin typeface="+mn-lt"/>
              </a:rPr>
              <a:t>αποκωδικοποιείται από τους μαθητές</a:t>
            </a:r>
            <a:r>
              <a:rPr lang="el-GR" altLang="el-GR" sz="2000">
                <a:latin typeface="+mn-lt"/>
              </a:rPr>
              <a:t> οι οποίοι και </a:t>
            </a:r>
            <a:r>
              <a:rPr lang="el-GR" altLang="el-GR" sz="2000" b="1">
                <a:latin typeface="+mn-lt"/>
              </a:rPr>
              <a:t>ρυθμίζουν ανάλογα τις δράσεις και τις αντιδράσεις τους. </a:t>
            </a:r>
            <a:endParaRPr lang="el-GR" altLang="el-GR" sz="2000" dirty="0">
              <a:latin typeface="+mn-lt"/>
            </a:endParaRPr>
          </a:p>
        </p:txBody>
      </p:sp>
      <p:sp>
        <p:nvSpPr>
          <p:cNvPr id="6" name="Ορθογώνιο 6"/>
          <p:cNvSpPr>
            <a:spLocks noChangeArrowheads="1"/>
          </p:cNvSpPr>
          <p:nvPr/>
        </p:nvSpPr>
        <p:spPr bwMode="auto">
          <a:xfrm>
            <a:off x="0" y="1125538"/>
            <a:ext cx="8243888" cy="368300"/>
          </a:xfrm>
          <a:prstGeom prst="rect">
            <a:avLst/>
          </a:prstGeom>
          <a:solidFill>
            <a:srgbClr val="000099"/>
          </a:solidFill>
          <a:ln>
            <a:noFill/>
          </a:ln>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9pPr>
          </a:lstStyle>
          <a:p>
            <a:pPr algn="ctr">
              <a:spcBef>
                <a:spcPct val="0"/>
              </a:spcBef>
              <a:buClrTx/>
              <a:buSzTx/>
              <a:buFontTx/>
              <a:buNone/>
              <a:defRPr/>
            </a:pPr>
            <a:r>
              <a:rPr lang="el-GR" altLang="el-GR" sz="1800" b="1" dirty="0">
                <a:solidFill>
                  <a:schemeClr val="bg2"/>
                </a:solidFill>
                <a:latin typeface="+mn-lt"/>
              </a:rPr>
              <a:t>Τρόπος με τον οποίο ορίζουν το ρόλο τους οι εκπαιδευτικοί</a:t>
            </a:r>
          </a:p>
        </p:txBody>
      </p:sp>
      <p:sp>
        <p:nvSpPr>
          <p:cNvPr id="8" name="Ορθογώνιο 4"/>
          <p:cNvSpPr>
            <a:spLocks noChangeArrowheads="1"/>
          </p:cNvSpPr>
          <p:nvPr/>
        </p:nvSpPr>
        <p:spPr bwMode="auto">
          <a:xfrm>
            <a:off x="0" y="466725"/>
            <a:ext cx="5435600" cy="646113"/>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a:defRPr/>
            </a:pPr>
            <a:r>
              <a:rPr lang="el-GR" altLang="el-GR" b="1">
                <a:solidFill>
                  <a:srgbClr val="C00000"/>
                </a:solidFill>
                <a:latin typeface="+mn-lt"/>
              </a:rPr>
              <a:t>Διαπροσωπικές σχέσεις και εκπαίδευση </a:t>
            </a:r>
          </a:p>
          <a:p>
            <a:pPr algn="ctr">
              <a:defRPr/>
            </a:pPr>
            <a:r>
              <a:rPr lang="el-GR" altLang="el-GR" b="1">
                <a:solidFill>
                  <a:srgbClr val="C00000"/>
                </a:solidFill>
                <a:latin typeface="+mn-lt"/>
              </a:rPr>
              <a:t>σύμφωνα με τον David Hargreaves</a:t>
            </a:r>
            <a:endParaRPr lang="el-GR" altLang="el-GR" b="1" dirty="0">
              <a:solidFill>
                <a:srgbClr val="C00000"/>
              </a:solidFill>
              <a:latin typeface="+mn-lt"/>
            </a:endParaRPr>
          </a:p>
        </p:txBody>
      </p:sp>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Θέση αριθμού διαφάνειας 2"/>
          <p:cNvSpPr>
            <a:spLocks noGrp="1"/>
          </p:cNvSpPr>
          <p:nvPr>
            <p:ph type="sldNum" sz="quarter" idx="12"/>
          </p:nvPr>
        </p:nvSpPr>
        <p:spPr bwMode="auto">
          <a:noFill/>
          <a:ln>
            <a:miter lim="800000"/>
            <a:headEnd/>
            <a:tailEnd/>
          </a:ln>
        </p:spPr>
        <p:txBody>
          <a:bodyPr/>
          <a:lstStyle/>
          <a:p>
            <a:fld id="{D06A567B-A3EE-45F5-90FD-241BA9021345}" type="slidenum">
              <a:rPr lang="el-GR" altLang="el-GR"/>
              <a:pPr/>
              <a:t>11</a:t>
            </a:fld>
            <a:endParaRPr lang="el-GR" altLang="el-GR"/>
          </a:p>
        </p:txBody>
      </p:sp>
      <p:sp>
        <p:nvSpPr>
          <p:cNvPr id="25603"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7" name="Ορθογώνιο 6"/>
          <p:cNvSpPr/>
          <p:nvPr/>
        </p:nvSpPr>
        <p:spPr>
          <a:xfrm>
            <a:off x="683568" y="1691516"/>
            <a:ext cx="7704856" cy="4708981"/>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1200"/>
              </a:spcAft>
              <a:buFont typeface="Wingdings" panose="05000000000000000000" pitchFamily="2" charset="2"/>
              <a:buChar char="v"/>
              <a:defRPr/>
            </a:pPr>
            <a:r>
              <a:rPr lang="el-GR" altLang="el-GR" sz="2000" b="1">
                <a:latin typeface="+mn-lt"/>
              </a:rPr>
              <a:t>Τον </a:t>
            </a:r>
            <a:r>
              <a:rPr lang="el-GR" altLang="el-GR" sz="2000" b="1">
                <a:solidFill>
                  <a:srgbClr val="C00000"/>
                </a:solidFill>
                <a:latin typeface="+mn-lt"/>
              </a:rPr>
              <a:t>ρομαντικό</a:t>
            </a:r>
            <a:r>
              <a:rPr lang="el-GR" altLang="el-GR" sz="2000" b="1">
                <a:latin typeface="+mn-lt"/>
              </a:rPr>
              <a:t> εκπαιδευτικό:</a:t>
            </a:r>
            <a:endParaRPr lang="el-GR" altLang="el-GR" sz="2000">
              <a:latin typeface="+mn-lt"/>
            </a:endParaRPr>
          </a:p>
          <a:p>
            <a:pPr lvl="1">
              <a:spcAft>
                <a:spcPts val="1200"/>
              </a:spcAft>
              <a:buFont typeface="Wingdings" panose="05000000000000000000" pitchFamily="2" charset="2"/>
              <a:buChar char="Ø"/>
              <a:defRPr/>
            </a:pPr>
            <a:r>
              <a:rPr lang="el-GR" altLang="el-GR" sz="2000">
                <a:latin typeface="+mn-lt"/>
              </a:rPr>
              <a:t>Οι μαθητές </a:t>
            </a:r>
            <a:r>
              <a:rPr lang="el-GR" altLang="el-GR" sz="2000" b="1">
                <a:latin typeface="+mn-lt"/>
              </a:rPr>
              <a:t>είναι καλοί και αγαπούν τη γνώση</a:t>
            </a:r>
            <a:r>
              <a:rPr lang="el-GR" altLang="el-GR" sz="2000">
                <a:latin typeface="+mn-lt"/>
              </a:rPr>
              <a:t>. </a:t>
            </a:r>
          </a:p>
          <a:p>
            <a:pPr lvl="1">
              <a:spcAft>
                <a:spcPts val="1200"/>
              </a:spcAft>
              <a:buFont typeface="Wingdings" panose="05000000000000000000" pitchFamily="2" charset="2"/>
              <a:buChar char="Ø"/>
              <a:defRPr/>
            </a:pPr>
            <a:r>
              <a:rPr lang="el-GR" altLang="el-GR" sz="2000">
                <a:latin typeface="+mn-lt"/>
              </a:rPr>
              <a:t>Θεωρεί υποχρέωσή του να προσφέρει στους μαθητές του </a:t>
            </a:r>
            <a:r>
              <a:rPr lang="el-GR" altLang="el-GR" sz="2000" b="1">
                <a:latin typeface="+mn-lt"/>
              </a:rPr>
              <a:t>εναλλακτικές δυνατότητες</a:t>
            </a:r>
            <a:r>
              <a:rPr lang="el-GR" altLang="el-GR" sz="2000">
                <a:latin typeface="+mn-lt"/>
              </a:rPr>
              <a:t>. Τους παροτρύνει π.χ. να </a:t>
            </a:r>
            <a:r>
              <a:rPr lang="el-GR" altLang="el-GR" sz="2000" b="1">
                <a:latin typeface="+mn-lt"/>
              </a:rPr>
              <a:t>επιλέγουν από κοινού τη σχολική γνώση, διευκολύνοντας απλώς τις επιλογές τους. </a:t>
            </a:r>
            <a:endParaRPr lang="el-GR" altLang="el-GR" sz="2000">
              <a:latin typeface="+mn-lt"/>
            </a:endParaRPr>
          </a:p>
          <a:p>
            <a:pPr lvl="1">
              <a:spcAft>
                <a:spcPts val="1200"/>
              </a:spcAft>
              <a:buFont typeface="Wingdings" panose="05000000000000000000" pitchFamily="2" charset="2"/>
              <a:buChar char="Ø"/>
              <a:defRPr/>
            </a:pPr>
            <a:r>
              <a:rPr lang="el-GR" altLang="el-GR" sz="2000">
                <a:latin typeface="+mn-lt"/>
              </a:rPr>
              <a:t>Σε κάθε περίπτωση </a:t>
            </a:r>
            <a:r>
              <a:rPr lang="el-GR" altLang="el-GR" sz="2000" b="1">
                <a:latin typeface="+mn-lt"/>
              </a:rPr>
              <a:t>θεωρεί τις επιλογές των μαθητών του αξιόπιστες και ενδιαφέρουσες. </a:t>
            </a:r>
            <a:endParaRPr lang="el-GR" altLang="el-GR" sz="2000">
              <a:latin typeface="+mn-lt"/>
            </a:endParaRPr>
          </a:p>
          <a:p>
            <a:pPr lvl="1">
              <a:spcAft>
                <a:spcPts val="1200"/>
              </a:spcAft>
              <a:buFont typeface="Wingdings" panose="05000000000000000000" pitchFamily="2" charset="2"/>
              <a:buChar char="Ø"/>
              <a:defRPr/>
            </a:pPr>
            <a:r>
              <a:rPr lang="el-GR" altLang="el-GR" sz="2000">
                <a:latin typeface="+mn-lt"/>
              </a:rPr>
              <a:t>Με βάση τη λογική της αλληλόδρασης και της έννοιας της ανάληψης ρόλου, </a:t>
            </a:r>
            <a:r>
              <a:rPr lang="el-GR" altLang="el-GR" sz="2000" b="1">
                <a:latin typeface="+mn-lt"/>
              </a:rPr>
              <a:t>οι μαθητές αντιλαμβάνονται τη θέση του δασκάλου τους</a:t>
            </a:r>
            <a:r>
              <a:rPr lang="el-GR" altLang="el-GR" sz="2000">
                <a:latin typeface="+mn-lt"/>
              </a:rPr>
              <a:t> και ρυθμίζουν ανάλογα τις δράσεις και τις αντιδράσεις τους, διαμορφώνοντας αντίστοιχο κλίμα στη σχολική τάξη. </a:t>
            </a:r>
            <a:endParaRPr lang="el-GR" altLang="el-GR" sz="2000" dirty="0">
              <a:latin typeface="+mn-lt"/>
            </a:endParaRPr>
          </a:p>
        </p:txBody>
      </p:sp>
      <p:sp>
        <p:nvSpPr>
          <p:cNvPr id="6" name="Ορθογώνιο 6"/>
          <p:cNvSpPr>
            <a:spLocks noChangeArrowheads="1"/>
          </p:cNvSpPr>
          <p:nvPr/>
        </p:nvSpPr>
        <p:spPr bwMode="auto">
          <a:xfrm>
            <a:off x="0" y="1125538"/>
            <a:ext cx="8243888" cy="368300"/>
          </a:xfrm>
          <a:prstGeom prst="rect">
            <a:avLst/>
          </a:prstGeom>
          <a:solidFill>
            <a:srgbClr val="000099"/>
          </a:solidFill>
          <a:ln>
            <a:noFill/>
          </a:ln>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9pPr>
          </a:lstStyle>
          <a:p>
            <a:pPr algn="ctr">
              <a:spcBef>
                <a:spcPct val="0"/>
              </a:spcBef>
              <a:buClrTx/>
              <a:buSzTx/>
              <a:buFontTx/>
              <a:buNone/>
              <a:defRPr/>
            </a:pPr>
            <a:r>
              <a:rPr lang="el-GR" altLang="el-GR" sz="1800" b="1" dirty="0">
                <a:solidFill>
                  <a:schemeClr val="bg2"/>
                </a:solidFill>
                <a:latin typeface="+mn-lt"/>
              </a:rPr>
              <a:t>Τρόπος με τον οποίο ορίζουν το ρόλο τους οι εκπαιδευτικοί</a:t>
            </a:r>
          </a:p>
        </p:txBody>
      </p:sp>
      <p:sp>
        <p:nvSpPr>
          <p:cNvPr id="8" name="Ορθογώνιο 4"/>
          <p:cNvSpPr>
            <a:spLocks noChangeArrowheads="1"/>
          </p:cNvSpPr>
          <p:nvPr/>
        </p:nvSpPr>
        <p:spPr bwMode="auto">
          <a:xfrm>
            <a:off x="0" y="466725"/>
            <a:ext cx="5435600" cy="646113"/>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a:defRPr/>
            </a:pPr>
            <a:r>
              <a:rPr lang="el-GR" altLang="el-GR" b="1">
                <a:solidFill>
                  <a:srgbClr val="C00000"/>
                </a:solidFill>
                <a:latin typeface="+mn-lt"/>
              </a:rPr>
              <a:t>Διαπροσωπικές σχέσεις και εκπαίδευση </a:t>
            </a:r>
          </a:p>
          <a:p>
            <a:pPr algn="ctr">
              <a:defRPr/>
            </a:pPr>
            <a:r>
              <a:rPr lang="el-GR" altLang="el-GR" b="1">
                <a:solidFill>
                  <a:srgbClr val="C00000"/>
                </a:solidFill>
                <a:latin typeface="+mn-lt"/>
              </a:rPr>
              <a:t>σύμφωνα με τον David Hargreaves</a:t>
            </a:r>
            <a:endParaRPr lang="el-GR" altLang="el-GR" b="1" dirty="0">
              <a:solidFill>
                <a:srgbClr val="C00000"/>
              </a:solidFill>
              <a:latin typeface="+mn-lt"/>
            </a:endParaRPr>
          </a:p>
        </p:txBody>
      </p:sp>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Θέση αριθμού διαφάνειας 2"/>
          <p:cNvSpPr>
            <a:spLocks noGrp="1"/>
          </p:cNvSpPr>
          <p:nvPr>
            <p:ph type="sldNum" sz="quarter" idx="12"/>
          </p:nvPr>
        </p:nvSpPr>
        <p:spPr bwMode="auto">
          <a:noFill/>
          <a:ln>
            <a:miter lim="800000"/>
            <a:headEnd/>
            <a:tailEnd/>
          </a:ln>
        </p:spPr>
        <p:txBody>
          <a:bodyPr/>
          <a:lstStyle/>
          <a:p>
            <a:fld id="{2EC21F56-B5D8-4FDA-9953-DF261D29C4BD}" type="slidenum">
              <a:rPr lang="el-GR" altLang="el-GR"/>
              <a:pPr/>
              <a:t>12</a:t>
            </a:fld>
            <a:endParaRPr lang="el-GR" altLang="el-GR"/>
          </a:p>
        </p:txBody>
      </p:sp>
      <p:sp>
        <p:nvSpPr>
          <p:cNvPr id="27651"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7" name="Ορθογώνιο 6"/>
          <p:cNvSpPr/>
          <p:nvPr/>
        </p:nvSpPr>
        <p:spPr>
          <a:xfrm>
            <a:off x="683568" y="1652602"/>
            <a:ext cx="7704856" cy="4401205"/>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1200"/>
              </a:spcAft>
              <a:buFont typeface="Wingdings" panose="05000000000000000000" pitchFamily="2" charset="2"/>
              <a:buChar char="v"/>
              <a:defRPr/>
            </a:pPr>
            <a:r>
              <a:rPr lang="el-GR" altLang="el-GR" sz="2000" b="1" dirty="0">
                <a:latin typeface="+mn-lt"/>
              </a:rPr>
              <a:t>Σε όλους τους τύπους των εκπαιδευτικών μπορούμε να διακρίνουμε υποχρεωτικές </a:t>
            </a:r>
            <a:r>
              <a:rPr lang="el-GR" altLang="el-GR" sz="2000" b="1" dirty="0" smtClean="0">
                <a:latin typeface="+mn-lt"/>
              </a:rPr>
              <a:t>λειτουργίες</a:t>
            </a:r>
            <a:r>
              <a:rPr lang="el-GR" altLang="el-GR" sz="2000" b="1" dirty="0">
                <a:latin typeface="+mn-lt"/>
              </a:rPr>
              <a:t>:</a:t>
            </a:r>
            <a:endParaRPr lang="el-GR" altLang="el-GR" sz="2000" dirty="0">
              <a:latin typeface="+mn-lt"/>
            </a:endParaRPr>
          </a:p>
          <a:p>
            <a:pPr>
              <a:spcAft>
                <a:spcPts val="1200"/>
              </a:spcAft>
              <a:buFont typeface="Wingdings" panose="05000000000000000000" pitchFamily="2" charset="2"/>
              <a:buChar char="v"/>
              <a:defRPr/>
            </a:pPr>
            <a:r>
              <a:rPr lang="el-GR" altLang="el-GR" sz="2000" dirty="0">
                <a:latin typeface="+mn-lt"/>
              </a:rPr>
              <a:t>Ο ρόλος του κάθε εκπαιδευτικού έχει δύο υποχρεωτικές όψεις:</a:t>
            </a:r>
          </a:p>
          <a:p>
            <a:pPr lvl="1">
              <a:spcAft>
                <a:spcPts val="1200"/>
              </a:spcAft>
              <a:buFont typeface="Wingdings" panose="05000000000000000000" pitchFamily="2" charset="2"/>
              <a:buChar char="Ø"/>
              <a:defRPr/>
            </a:pPr>
            <a:r>
              <a:rPr lang="el-GR" altLang="el-GR" sz="2000" b="1" dirty="0">
                <a:latin typeface="+mn-lt"/>
              </a:rPr>
              <a:t>Να οργανώνει την εκπαιδευτική διαδικασία</a:t>
            </a:r>
            <a:r>
              <a:rPr lang="el-GR" altLang="el-GR" sz="2000" dirty="0">
                <a:latin typeface="+mn-lt"/>
              </a:rPr>
              <a:t> και να επιβάλλει τους κανόνες λειτουργίας της σχολικής τάξης.</a:t>
            </a:r>
          </a:p>
          <a:p>
            <a:pPr lvl="1">
              <a:spcAft>
                <a:spcPts val="1200"/>
              </a:spcAft>
              <a:buFont typeface="Wingdings" panose="05000000000000000000" pitchFamily="2" charset="2"/>
              <a:buChar char="Ø"/>
              <a:defRPr/>
            </a:pPr>
            <a:r>
              <a:rPr lang="el-GR" altLang="el-GR" sz="2000" b="1" dirty="0">
                <a:latin typeface="+mn-lt"/>
              </a:rPr>
              <a:t>Να ορίζει τι θα διδαχθεί</a:t>
            </a:r>
            <a:r>
              <a:rPr lang="el-GR" altLang="el-GR" sz="2000" dirty="0">
                <a:latin typeface="+mn-lt"/>
              </a:rPr>
              <a:t>, πώς θα διδαχθεί και πώς θα διαπιστωθεί το αποτέλεσμα της προσπάθειας του μαθητή (αξιολόγηση).</a:t>
            </a:r>
          </a:p>
          <a:p>
            <a:pPr>
              <a:spcAft>
                <a:spcPts val="1200"/>
              </a:spcAft>
              <a:buFont typeface="Wingdings" panose="05000000000000000000" pitchFamily="2" charset="2"/>
              <a:buChar char="v"/>
              <a:defRPr/>
            </a:pPr>
            <a:r>
              <a:rPr lang="el-GR" altLang="el-GR" sz="2000" b="1" dirty="0">
                <a:latin typeface="+mn-lt"/>
              </a:rPr>
              <a:t>Τελικά, ο </a:t>
            </a:r>
            <a:r>
              <a:rPr lang="el-GR" altLang="el-GR" sz="2000" b="1" dirty="0" err="1">
                <a:latin typeface="+mn-lt"/>
              </a:rPr>
              <a:t>Hargreaves</a:t>
            </a:r>
            <a:r>
              <a:rPr lang="el-GR" altLang="el-GR" sz="2000" b="1" dirty="0">
                <a:latin typeface="+mn-lt"/>
              </a:rPr>
              <a:t>, μολονότι αποδέχεται ότι ο εκπαιδευτικός έχει κάποια περιθώρια να ορίσει την κατάσταση, ταυτόχρονα λειτουργεί στα πλαίσια που του επιβάλλει η κοινωνία.</a:t>
            </a:r>
            <a:endParaRPr lang="el-GR" altLang="el-GR" sz="2000" dirty="0">
              <a:latin typeface="+mn-lt"/>
            </a:endParaRPr>
          </a:p>
        </p:txBody>
      </p:sp>
      <p:sp>
        <p:nvSpPr>
          <p:cNvPr id="6" name="Ορθογώνιο 6"/>
          <p:cNvSpPr>
            <a:spLocks noChangeArrowheads="1"/>
          </p:cNvSpPr>
          <p:nvPr/>
        </p:nvSpPr>
        <p:spPr bwMode="auto">
          <a:xfrm>
            <a:off x="0" y="1125538"/>
            <a:ext cx="8243888" cy="368300"/>
          </a:xfrm>
          <a:prstGeom prst="rect">
            <a:avLst/>
          </a:prstGeom>
          <a:solidFill>
            <a:srgbClr val="000099"/>
          </a:solidFill>
          <a:ln>
            <a:noFill/>
          </a:ln>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9pPr>
          </a:lstStyle>
          <a:p>
            <a:pPr algn="ctr">
              <a:spcBef>
                <a:spcPct val="0"/>
              </a:spcBef>
              <a:buClrTx/>
              <a:buSzTx/>
              <a:buFontTx/>
              <a:buNone/>
              <a:defRPr/>
            </a:pPr>
            <a:r>
              <a:rPr lang="el-GR" altLang="el-GR" sz="1800" b="1" dirty="0">
                <a:solidFill>
                  <a:schemeClr val="bg2"/>
                </a:solidFill>
                <a:latin typeface="+mn-lt"/>
              </a:rPr>
              <a:t>Τρόπος με τον οποίο ορίζουν το ρόλο τους οι εκπαιδευτικοί</a:t>
            </a:r>
          </a:p>
        </p:txBody>
      </p:sp>
      <p:sp>
        <p:nvSpPr>
          <p:cNvPr id="8" name="Ορθογώνιο 4"/>
          <p:cNvSpPr>
            <a:spLocks noChangeArrowheads="1"/>
          </p:cNvSpPr>
          <p:nvPr/>
        </p:nvSpPr>
        <p:spPr bwMode="auto">
          <a:xfrm>
            <a:off x="0" y="466725"/>
            <a:ext cx="5435600" cy="646113"/>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a:defRPr/>
            </a:pPr>
            <a:r>
              <a:rPr lang="el-GR" altLang="el-GR" b="1">
                <a:solidFill>
                  <a:srgbClr val="C00000"/>
                </a:solidFill>
                <a:latin typeface="+mn-lt"/>
              </a:rPr>
              <a:t>Διαπροσωπικές σχέσεις και εκπαίδευση </a:t>
            </a:r>
          </a:p>
          <a:p>
            <a:pPr algn="ctr">
              <a:defRPr/>
            </a:pPr>
            <a:r>
              <a:rPr lang="el-GR" altLang="el-GR" b="1">
                <a:solidFill>
                  <a:srgbClr val="C00000"/>
                </a:solidFill>
                <a:latin typeface="+mn-lt"/>
              </a:rPr>
              <a:t>σύμφωνα με τον David Hargreaves</a:t>
            </a:r>
            <a:endParaRPr lang="el-GR" altLang="el-GR" b="1" dirty="0">
              <a:solidFill>
                <a:srgbClr val="C00000"/>
              </a:solidFill>
              <a:latin typeface="+mn-lt"/>
            </a:endParaRPr>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Θέση αριθμού διαφάνειας 2"/>
          <p:cNvSpPr>
            <a:spLocks noGrp="1"/>
          </p:cNvSpPr>
          <p:nvPr>
            <p:ph type="sldNum" sz="quarter" idx="12"/>
          </p:nvPr>
        </p:nvSpPr>
        <p:spPr bwMode="auto">
          <a:noFill/>
          <a:ln>
            <a:miter lim="800000"/>
            <a:headEnd/>
            <a:tailEnd/>
          </a:ln>
        </p:spPr>
        <p:txBody>
          <a:bodyPr/>
          <a:lstStyle/>
          <a:p>
            <a:fld id="{0CE4F99B-638C-49DE-BCD5-8DDEA98D4CE7}" type="slidenum">
              <a:rPr lang="el-GR" altLang="el-GR"/>
              <a:pPr/>
              <a:t>13</a:t>
            </a:fld>
            <a:endParaRPr lang="el-GR" altLang="el-GR"/>
          </a:p>
        </p:txBody>
      </p:sp>
      <p:sp>
        <p:nvSpPr>
          <p:cNvPr id="27651"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7" name="Ορθογώνιο 6"/>
          <p:cNvSpPr/>
          <p:nvPr/>
        </p:nvSpPr>
        <p:spPr>
          <a:xfrm>
            <a:off x="179512" y="1483905"/>
            <a:ext cx="8828534" cy="5124480"/>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1200"/>
              </a:spcAft>
              <a:buFont typeface="Wingdings" panose="05000000000000000000" pitchFamily="2" charset="2"/>
              <a:buChar char="v"/>
              <a:defRPr/>
            </a:pPr>
            <a:r>
              <a:rPr lang="el-GR" altLang="el-GR" sz="1900" dirty="0">
                <a:latin typeface="+mn-lt"/>
              </a:rPr>
              <a:t>Οι μαθητές ανακαλύπτουν πολύ πιο </a:t>
            </a:r>
            <a:r>
              <a:rPr lang="el-GR" altLang="el-GR" sz="1900" b="1" dirty="0">
                <a:latin typeface="+mn-lt"/>
              </a:rPr>
              <a:t>σύνθετους τρόπους</a:t>
            </a:r>
            <a:r>
              <a:rPr lang="el-GR" altLang="el-GR" sz="1900" dirty="0">
                <a:latin typeface="+mn-lt"/>
              </a:rPr>
              <a:t>. </a:t>
            </a:r>
          </a:p>
          <a:p>
            <a:pPr>
              <a:spcAft>
                <a:spcPts val="1200"/>
              </a:spcAft>
              <a:buFont typeface="Wingdings" panose="05000000000000000000" pitchFamily="2" charset="2"/>
              <a:buChar char="v"/>
              <a:defRPr/>
            </a:pPr>
            <a:r>
              <a:rPr lang="el-GR" altLang="el-GR" sz="1900" b="1" dirty="0">
                <a:latin typeface="+mn-lt"/>
              </a:rPr>
              <a:t>Επιθυμούν</a:t>
            </a:r>
            <a:r>
              <a:rPr lang="el-GR" altLang="el-GR" sz="1900" dirty="0">
                <a:latin typeface="+mn-lt"/>
              </a:rPr>
              <a:t> </a:t>
            </a:r>
            <a:r>
              <a:rPr lang="el-GR" altLang="el-GR" sz="1900" b="1" dirty="0">
                <a:latin typeface="+mn-lt"/>
              </a:rPr>
              <a:t>έναν καλό και με κατανόηση εκπαιδευτικό</a:t>
            </a:r>
            <a:r>
              <a:rPr lang="el-GR" altLang="el-GR" sz="1900" dirty="0">
                <a:latin typeface="+mn-lt"/>
              </a:rPr>
              <a:t>. </a:t>
            </a:r>
          </a:p>
          <a:p>
            <a:pPr>
              <a:spcAft>
                <a:spcPts val="1200"/>
              </a:spcAft>
              <a:buFont typeface="Wingdings" pitchFamily="2" charset="2"/>
              <a:buChar char="§"/>
              <a:defRPr/>
            </a:pPr>
            <a:r>
              <a:rPr lang="el-GR" altLang="el-GR" sz="1900" dirty="0" smtClean="0">
                <a:latin typeface="+mn-lt"/>
              </a:rPr>
              <a:t>Κατανοούν τις </a:t>
            </a:r>
            <a:r>
              <a:rPr lang="el-GR" altLang="el-GR" sz="1900" b="1" dirty="0">
                <a:latin typeface="+mn-lt"/>
              </a:rPr>
              <a:t>δύο υποχρεωτικές όψεις του ρόλου του </a:t>
            </a:r>
            <a:r>
              <a:rPr lang="el-GR" altLang="el-GR" sz="1900" b="1" dirty="0" smtClean="0">
                <a:latin typeface="+mn-lt"/>
              </a:rPr>
              <a:t>εκπαιδευτικού:</a:t>
            </a:r>
            <a:r>
              <a:rPr lang="el-GR" altLang="el-GR" sz="1900" dirty="0" smtClean="0">
                <a:latin typeface="+mn-lt"/>
              </a:rPr>
              <a:t> </a:t>
            </a:r>
          </a:p>
          <a:p>
            <a:pPr>
              <a:spcAft>
                <a:spcPts val="1200"/>
              </a:spcAft>
              <a:buFont typeface="Wingdings" pitchFamily="2" charset="2"/>
              <a:buChar char="ü"/>
              <a:defRPr/>
            </a:pPr>
            <a:r>
              <a:rPr lang="el-GR" altLang="el-GR" sz="1900" dirty="0" smtClean="0">
                <a:latin typeface="+mn-lt"/>
              </a:rPr>
              <a:t>ότι </a:t>
            </a:r>
            <a:r>
              <a:rPr lang="el-GR" altLang="el-GR" sz="1900" dirty="0">
                <a:latin typeface="+mn-lt"/>
              </a:rPr>
              <a:t>ο εκπαιδευτικός πρέπει και να εφαρμόζει με δικαιοσύνη και αυστηρότητα τους κανόνες λειτουργίας της σχολικής τάξης και </a:t>
            </a:r>
            <a:endParaRPr lang="el-GR" altLang="el-GR" sz="1900" dirty="0" smtClean="0">
              <a:latin typeface="+mn-lt"/>
            </a:endParaRPr>
          </a:p>
          <a:p>
            <a:pPr>
              <a:spcAft>
                <a:spcPts val="1200"/>
              </a:spcAft>
              <a:buFont typeface="Wingdings" pitchFamily="2" charset="2"/>
              <a:buChar char="ü"/>
              <a:defRPr/>
            </a:pPr>
            <a:r>
              <a:rPr lang="el-GR" altLang="el-GR" sz="1900" dirty="0" smtClean="0">
                <a:latin typeface="+mn-lt"/>
              </a:rPr>
              <a:t>να </a:t>
            </a:r>
            <a:r>
              <a:rPr lang="el-GR" altLang="el-GR" sz="1900" dirty="0">
                <a:latin typeface="+mn-lt"/>
              </a:rPr>
              <a:t>διδάσκει </a:t>
            </a:r>
            <a:r>
              <a:rPr lang="el-GR" altLang="el-GR" sz="1900" dirty="0" smtClean="0">
                <a:latin typeface="+mn-lt"/>
              </a:rPr>
              <a:t>έτσι </a:t>
            </a:r>
            <a:r>
              <a:rPr lang="el-GR" altLang="el-GR" sz="1900" dirty="0">
                <a:latin typeface="+mn-lt"/>
              </a:rPr>
              <a:t>ώστε να γίνεται κατανοητός από τους μαθητές.</a:t>
            </a:r>
          </a:p>
          <a:p>
            <a:pPr>
              <a:spcAft>
                <a:spcPts val="1200"/>
              </a:spcAft>
              <a:buFont typeface="Wingdings" panose="05000000000000000000" pitchFamily="2" charset="2"/>
              <a:buChar char="v"/>
              <a:defRPr/>
            </a:pPr>
            <a:r>
              <a:rPr lang="el-GR" altLang="el-GR" sz="1900" dirty="0">
                <a:latin typeface="+mn-lt"/>
              </a:rPr>
              <a:t>Οι μαθητές αντιμετωπίζουν </a:t>
            </a:r>
            <a:r>
              <a:rPr lang="el-GR" altLang="el-GR" sz="1900" b="1" dirty="0">
                <a:latin typeface="+mn-lt"/>
              </a:rPr>
              <a:t>δύσκολα διλήμματα</a:t>
            </a:r>
            <a:r>
              <a:rPr lang="el-GR" altLang="el-GR" sz="1900" dirty="0">
                <a:latin typeface="+mn-lt"/>
              </a:rPr>
              <a:t>:</a:t>
            </a:r>
          </a:p>
          <a:p>
            <a:pPr lvl="1">
              <a:spcAft>
                <a:spcPts val="1200"/>
              </a:spcAft>
              <a:buFont typeface="Wingdings" panose="05000000000000000000" pitchFamily="2" charset="2"/>
              <a:buChar char="Ø"/>
              <a:defRPr/>
            </a:pPr>
            <a:r>
              <a:rPr lang="el-GR" altLang="el-GR" sz="1900" dirty="0">
                <a:latin typeface="+mn-lt"/>
              </a:rPr>
              <a:t>Αντιλαμβάνονται ότι πρέπει να ρυθμίζουν έτσι τη δράση τους, ώστε </a:t>
            </a:r>
            <a:r>
              <a:rPr lang="el-GR" altLang="el-GR" sz="1900" b="1" dirty="0">
                <a:latin typeface="+mn-lt"/>
              </a:rPr>
              <a:t>να μένει ευχαριστημένος ο δάσκαλος τους </a:t>
            </a:r>
            <a:endParaRPr lang="el-GR" altLang="el-GR" sz="1900" dirty="0">
              <a:latin typeface="+mn-lt"/>
            </a:endParaRPr>
          </a:p>
          <a:p>
            <a:pPr lvl="1">
              <a:spcAft>
                <a:spcPts val="1200"/>
              </a:spcAft>
              <a:buFont typeface="Wingdings" panose="05000000000000000000" pitchFamily="2" charset="2"/>
              <a:buChar char="Ø"/>
              <a:defRPr/>
            </a:pPr>
            <a:r>
              <a:rPr lang="el-GR" altLang="el-GR" sz="1900" dirty="0">
                <a:latin typeface="+mn-lt"/>
              </a:rPr>
              <a:t>Η δράση τους αυτή πρέπει να βρίσκεται σε </a:t>
            </a:r>
            <a:r>
              <a:rPr lang="el-GR" altLang="el-GR" sz="1900" b="1" dirty="0">
                <a:latin typeface="+mn-lt"/>
              </a:rPr>
              <a:t>αντιστοιχία</a:t>
            </a:r>
            <a:r>
              <a:rPr lang="el-GR" altLang="el-GR" sz="1900" dirty="0">
                <a:latin typeface="+mn-lt"/>
              </a:rPr>
              <a:t> με το </a:t>
            </a:r>
            <a:r>
              <a:rPr lang="el-GR" altLang="el-GR" sz="1900" b="1" dirty="0">
                <a:latin typeface="+mn-lt"/>
              </a:rPr>
              <a:t>κοινό αίσθημα της παρέας</a:t>
            </a:r>
            <a:r>
              <a:rPr lang="el-GR" altLang="el-GR" sz="1900" dirty="0">
                <a:latin typeface="+mn-lt"/>
              </a:rPr>
              <a:t> των συμμαθητών τους. </a:t>
            </a:r>
          </a:p>
          <a:p>
            <a:pPr>
              <a:spcAft>
                <a:spcPts val="1200"/>
              </a:spcAft>
              <a:buFont typeface="Wingdings" panose="05000000000000000000" pitchFamily="2" charset="2"/>
              <a:buChar char="v"/>
              <a:defRPr/>
            </a:pPr>
            <a:r>
              <a:rPr lang="el-GR" altLang="el-GR" sz="1900" dirty="0" smtClean="0">
                <a:latin typeface="+mn-lt"/>
              </a:rPr>
              <a:t>Οφείλουν </a:t>
            </a:r>
            <a:r>
              <a:rPr lang="el-GR" altLang="el-GR" sz="1900" dirty="0">
                <a:latin typeface="+mn-lt"/>
              </a:rPr>
              <a:t>να οργανώνουν στρατηγικές δράσεων και </a:t>
            </a:r>
            <a:r>
              <a:rPr lang="el-GR" altLang="el-GR" sz="1900" dirty="0" smtClean="0">
                <a:latin typeface="+mn-lt"/>
              </a:rPr>
              <a:t>αντιδράσεων, </a:t>
            </a:r>
            <a:r>
              <a:rPr lang="el-GR" altLang="el-GR" sz="1900" dirty="0">
                <a:latin typeface="+mn-lt"/>
              </a:rPr>
              <a:t>ώστε να μην δυσαρεστούν ούτε τους δασκάλους τους, ούτε τους φίλους τους. </a:t>
            </a:r>
          </a:p>
        </p:txBody>
      </p:sp>
      <p:sp>
        <p:nvSpPr>
          <p:cNvPr id="6" name="Ορθογώνιο 6"/>
          <p:cNvSpPr>
            <a:spLocks noChangeArrowheads="1"/>
          </p:cNvSpPr>
          <p:nvPr/>
        </p:nvSpPr>
        <p:spPr bwMode="auto">
          <a:xfrm>
            <a:off x="0" y="1125538"/>
            <a:ext cx="8243888" cy="368300"/>
          </a:xfrm>
          <a:prstGeom prst="rect">
            <a:avLst/>
          </a:prstGeom>
          <a:solidFill>
            <a:srgbClr val="000099"/>
          </a:solidFill>
          <a:ln>
            <a:noFill/>
          </a:ln>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9pPr>
          </a:lstStyle>
          <a:p>
            <a:pPr algn="ctr">
              <a:spcBef>
                <a:spcPct val="0"/>
              </a:spcBef>
              <a:buClrTx/>
              <a:buSzTx/>
              <a:buFontTx/>
              <a:buNone/>
              <a:defRPr/>
            </a:pPr>
            <a:r>
              <a:rPr lang="el-GR" altLang="el-GR" sz="1800" b="1" dirty="0">
                <a:solidFill>
                  <a:schemeClr val="bg2"/>
                </a:solidFill>
                <a:latin typeface="+mn-lt"/>
              </a:rPr>
              <a:t>Τρόπος με τον οποίο ορίζουν το ρόλο τους οι μαθητές</a:t>
            </a:r>
          </a:p>
        </p:txBody>
      </p:sp>
      <p:sp>
        <p:nvSpPr>
          <p:cNvPr id="8" name="Ορθογώνιο 4"/>
          <p:cNvSpPr>
            <a:spLocks noChangeArrowheads="1"/>
          </p:cNvSpPr>
          <p:nvPr/>
        </p:nvSpPr>
        <p:spPr bwMode="auto">
          <a:xfrm>
            <a:off x="0" y="466725"/>
            <a:ext cx="5435600" cy="646113"/>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a:defRPr/>
            </a:pPr>
            <a:r>
              <a:rPr lang="el-GR" altLang="el-GR" b="1">
                <a:solidFill>
                  <a:srgbClr val="C00000"/>
                </a:solidFill>
                <a:latin typeface="+mn-lt"/>
              </a:rPr>
              <a:t>Διαπροσωπικές σχέσεις και εκπαίδευση </a:t>
            </a:r>
          </a:p>
          <a:p>
            <a:pPr algn="ctr">
              <a:defRPr/>
            </a:pPr>
            <a:r>
              <a:rPr lang="el-GR" altLang="el-GR" b="1">
                <a:solidFill>
                  <a:srgbClr val="C00000"/>
                </a:solidFill>
                <a:latin typeface="+mn-lt"/>
              </a:rPr>
              <a:t>σύμφωνα με τον David Hargreaves</a:t>
            </a:r>
            <a:endParaRPr lang="el-GR" altLang="el-GR" b="1" dirty="0">
              <a:solidFill>
                <a:srgbClr val="C00000"/>
              </a:solidFill>
              <a:latin typeface="+mn-lt"/>
            </a:endParaRPr>
          </a:p>
        </p:txBody>
      </p:sp>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Θέση αριθμού διαφάνειας 2"/>
          <p:cNvSpPr>
            <a:spLocks noGrp="1"/>
          </p:cNvSpPr>
          <p:nvPr>
            <p:ph type="sldNum" sz="quarter" idx="12"/>
          </p:nvPr>
        </p:nvSpPr>
        <p:spPr bwMode="auto">
          <a:noFill/>
          <a:ln>
            <a:miter lim="800000"/>
            <a:headEnd/>
            <a:tailEnd/>
          </a:ln>
        </p:spPr>
        <p:txBody>
          <a:bodyPr/>
          <a:lstStyle/>
          <a:p>
            <a:fld id="{F67198D5-242F-422A-A6E6-6536673C0330}" type="slidenum">
              <a:rPr lang="el-GR" altLang="el-GR"/>
              <a:pPr/>
              <a:t>14</a:t>
            </a:fld>
            <a:endParaRPr lang="el-GR" altLang="el-GR"/>
          </a:p>
        </p:txBody>
      </p:sp>
      <p:sp>
        <p:nvSpPr>
          <p:cNvPr id="27651"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7" name="Ορθογώνιο 6"/>
          <p:cNvSpPr/>
          <p:nvPr/>
        </p:nvSpPr>
        <p:spPr>
          <a:xfrm>
            <a:off x="179512" y="1556792"/>
            <a:ext cx="8828534" cy="5262979"/>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1200"/>
              </a:spcAft>
              <a:defRPr/>
            </a:pPr>
            <a:r>
              <a:rPr lang="el-GR" altLang="el-GR" sz="1900">
                <a:latin typeface="+mn-lt"/>
              </a:rPr>
              <a:t>Ο Hargreaves Διακρίνει τρεις πιθανές εκδοχές, με ισχυρότερη την τρίτη:</a:t>
            </a:r>
          </a:p>
          <a:p>
            <a:pPr>
              <a:spcAft>
                <a:spcPts val="1200"/>
              </a:spcAft>
              <a:buFont typeface="Wingdings" panose="05000000000000000000" pitchFamily="2" charset="2"/>
              <a:buChar char="v"/>
              <a:defRPr/>
            </a:pPr>
            <a:r>
              <a:rPr lang="el-GR" altLang="el-GR" sz="1900" b="1">
                <a:solidFill>
                  <a:srgbClr val="C00000"/>
                </a:solidFill>
                <a:latin typeface="+mn-lt"/>
              </a:rPr>
              <a:t>1η Εκδοχή: </a:t>
            </a:r>
            <a:r>
              <a:rPr lang="el-GR" altLang="el-GR" sz="1900" b="1">
                <a:latin typeface="+mn-lt"/>
              </a:rPr>
              <a:t>Εκπαιδευτικοί και μαθητές ορίζουν με τον ίδιο τρόπο την κατάσταση:</a:t>
            </a:r>
            <a:endParaRPr lang="el-GR" altLang="el-GR" sz="1900">
              <a:latin typeface="+mn-lt"/>
            </a:endParaRPr>
          </a:p>
          <a:p>
            <a:pPr lvl="1">
              <a:spcAft>
                <a:spcPts val="1200"/>
              </a:spcAft>
              <a:buFont typeface="Wingdings" panose="05000000000000000000" pitchFamily="2" charset="2"/>
              <a:buChar char="v"/>
              <a:defRPr/>
            </a:pPr>
            <a:r>
              <a:rPr lang="el-GR" altLang="el-GR" sz="1900">
                <a:latin typeface="+mn-lt"/>
              </a:rPr>
              <a:t>Ο </a:t>
            </a:r>
            <a:r>
              <a:rPr lang="el-GR" altLang="el-GR" sz="1900" b="1">
                <a:latin typeface="+mn-lt"/>
              </a:rPr>
              <a:t>καθένας αντιλαμβάνεται</a:t>
            </a:r>
            <a:r>
              <a:rPr lang="el-GR" altLang="el-GR" sz="1900">
                <a:latin typeface="+mn-lt"/>
              </a:rPr>
              <a:t> το ρόλο και τις προσδοκίες του άλλου. </a:t>
            </a:r>
          </a:p>
          <a:p>
            <a:pPr lvl="1">
              <a:spcAft>
                <a:spcPts val="1200"/>
              </a:spcAft>
              <a:buFont typeface="Wingdings" panose="05000000000000000000" pitchFamily="2" charset="2"/>
              <a:buChar char="v"/>
              <a:defRPr/>
            </a:pPr>
            <a:r>
              <a:rPr lang="el-GR" altLang="el-GR" sz="1900">
                <a:latin typeface="+mn-lt"/>
              </a:rPr>
              <a:t>Οι δράσεις και οι αντιδράσεις τους </a:t>
            </a:r>
            <a:r>
              <a:rPr lang="el-GR" altLang="el-GR" sz="1900" b="1">
                <a:latin typeface="+mn-lt"/>
              </a:rPr>
              <a:t>προγραμματίζονται με ευκολία</a:t>
            </a:r>
            <a:r>
              <a:rPr lang="el-GR" altLang="el-GR" sz="1900">
                <a:latin typeface="+mn-lt"/>
              </a:rPr>
              <a:t> και η κατάσταση είναι ήρεμη και ομαλή.</a:t>
            </a:r>
          </a:p>
          <a:p>
            <a:pPr>
              <a:spcAft>
                <a:spcPts val="1200"/>
              </a:spcAft>
              <a:buFont typeface="Wingdings" panose="05000000000000000000" pitchFamily="2" charset="2"/>
              <a:buChar char="v"/>
              <a:defRPr/>
            </a:pPr>
            <a:r>
              <a:rPr lang="el-GR" altLang="el-GR" sz="1900" b="1">
                <a:solidFill>
                  <a:srgbClr val="C00000"/>
                </a:solidFill>
                <a:latin typeface="+mn-lt"/>
              </a:rPr>
              <a:t>2η Εκδοχή: </a:t>
            </a:r>
            <a:r>
              <a:rPr lang="el-GR" altLang="el-GR" sz="1900" b="1">
                <a:latin typeface="+mn-lt"/>
              </a:rPr>
              <a:t>Εκπαιδευτικοί και μαθητές ορίζουν με διαφορετικούς τρόπους την κατάσταση:</a:t>
            </a:r>
            <a:endParaRPr lang="el-GR" altLang="el-GR" sz="1900">
              <a:latin typeface="+mn-lt"/>
            </a:endParaRPr>
          </a:p>
          <a:p>
            <a:pPr lvl="1">
              <a:spcAft>
                <a:spcPts val="1200"/>
              </a:spcAft>
              <a:buFont typeface="Wingdings" panose="05000000000000000000" pitchFamily="2" charset="2"/>
              <a:buChar char="v"/>
              <a:defRPr/>
            </a:pPr>
            <a:r>
              <a:rPr lang="el-GR" altLang="el-GR" sz="1900">
                <a:latin typeface="+mn-lt"/>
              </a:rPr>
              <a:t>Η κάθε πλευρά </a:t>
            </a:r>
            <a:r>
              <a:rPr lang="el-GR" altLang="el-GR" sz="1900" b="1">
                <a:latin typeface="+mn-lt"/>
              </a:rPr>
              <a:t>δεν κατανοεί τον διαφοροποιημένο ρόλο</a:t>
            </a:r>
            <a:r>
              <a:rPr lang="el-GR" altLang="el-GR" sz="1900">
                <a:latin typeface="+mn-lt"/>
              </a:rPr>
              <a:t> της άλλης, ούτε αντιλαμβάνεται τις προσδοκίες της άλλης. </a:t>
            </a:r>
          </a:p>
          <a:p>
            <a:pPr lvl="1">
              <a:spcAft>
                <a:spcPts val="1200"/>
              </a:spcAft>
              <a:buFont typeface="Wingdings" panose="05000000000000000000" pitchFamily="2" charset="2"/>
              <a:buChar char="v"/>
              <a:defRPr/>
            </a:pPr>
            <a:r>
              <a:rPr lang="el-GR" altLang="el-GR" sz="1900" b="1">
                <a:latin typeface="+mn-lt"/>
              </a:rPr>
              <a:t>Η ανάληψη ρόλου δεν λειτουργεί αποτελεσματικά</a:t>
            </a:r>
            <a:r>
              <a:rPr lang="el-GR" altLang="el-GR" sz="1900">
                <a:latin typeface="+mn-lt"/>
              </a:rPr>
              <a:t> και οι δράσεις και οι αντιδράσεις είναι δύσκολο να ρυθμιστούν. </a:t>
            </a:r>
          </a:p>
          <a:p>
            <a:pPr lvl="1">
              <a:spcAft>
                <a:spcPts val="1200"/>
              </a:spcAft>
              <a:buFont typeface="Wingdings" panose="05000000000000000000" pitchFamily="2" charset="2"/>
              <a:buChar char="v"/>
              <a:defRPr/>
            </a:pPr>
            <a:r>
              <a:rPr lang="el-GR" altLang="el-GR" sz="1900">
                <a:latin typeface="+mn-lt"/>
              </a:rPr>
              <a:t>Δημιουργείται μια </a:t>
            </a:r>
            <a:r>
              <a:rPr lang="el-GR" altLang="el-GR" sz="1900" b="1">
                <a:latin typeface="+mn-lt"/>
              </a:rPr>
              <a:t>δύσκολη κατάσταση</a:t>
            </a:r>
            <a:r>
              <a:rPr lang="el-GR" altLang="el-GR" sz="1900">
                <a:latin typeface="+mn-lt"/>
              </a:rPr>
              <a:t>, στο πλαίσιο της οποίας εκδηλώνονται </a:t>
            </a:r>
            <a:r>
              <a:rPr lang="el-GR" altLang="el-GR" sz="1900" b="1">
                <a:latin typeface="+mn-lt"/>
              </a:rPr>
              <a:t>αντιπαραθέσεις</a:t>
            </a:r>
            <a:r>
              <a:rPr lang="el-GR" altLang="el-GR" sz="1900">
                <a:latin typeface="+mn-lt"/>
              </a:rPr>
              <a:t>. </a:t>
            </a:r>
            <a:endParaRPr lang="el-GR" altLang="el-GR" sz="1900" dirty="0">
              <a:latin typeface="+mn-lt"/>
            </a:endParaRPr>
          </a:p>
        </p:txBody>
      </p:sp>
      <p:sp>
        <p:nvSpPr>
          <p:cNvPr id="8" name="Ορθογώνιο 4"/>
          <p:cNvSpPr>
            <a:spLocks noChangeArrowheads="1"/>
          </p:cNvSpPr>
          <p:nvPr/>
        </p:nvSpPr>
        <p:spPr bwMode="auto">
          <a:xfrm>
            <a:off x="0" y="325438"/>
            <a:ext cx="5435600" cy="646112"/>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a:defRPr/>
            </a:pPr>
            <a:r>
              <a:rPr lang="el-GR" altLang="el-GR" b="1">
                <a:solidFill>
                  <a:srgbClr val="C00000"/>
                </a:solidFill>
                <a:latin typeface="+mn-lt"/>
              </a:rPr>
              <a:t>Διαπροσωπικές σχέσεις και εκπαίδευση </a:t>
            </a:r>
          </a:p>
          <a:p>
            <a:pPr algn="ctr">
              <a:defRPr/>
            </a:pPr>
            <a:r>
              <a:rPr lang="el-GR" altLang="el-GR" b="1">
                <a:solidFill>
                  <a:srgbClr val="C00000"/>
                </a:solidFill>
                <a:latin typeface="+mn-lt"/>
              </a:rPr>
              <a:t>σύμφωνα με τον David Hargreaves</a:t>
            </a:r>
            <a:endParaRPr lang="el-GR" altLang="el-GR" b="1" dirty="0">
              <a:solidFill>
                <a:srgbClr val="C00000"/>
              </a:solidFill>
              <a:latin typeface="+mn-lt"/>
            </a:endParaRPr>
          </a:p>
        </p:txBody>
      </p:sp>
      <p:sp>
        <p:nvSpPr>
          <p:cNvPr id="9" name="Ορθογώνιο 6"/>
          <p:cNvSpPr>
            <a:spLocks noChangeArrowheads="1"/>
          </p:cNvSpPr>
          <p:nvPr/>
        </p:nvSpPr>
        <p:spPr bwMode="auto">
          <a:xfrm>
            <a:off x="0" y="911225"/>
            <a:ext cx="7451725" cy="646113"/>
          </a:xfrm>
          <a:prstGeom prst="rect">
            <a:avLst/>
          </a:prstGeom>
          <a:solidFill>
            <a:srgbClr val="000099"/>
          </a:solidFill>
          <a:ln>
            <a:noFill/>
          </a:ln>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9pPr>
          </a:lstStyle>
          <a:p>
            <a:pPr algn="ctr">
              <a:spcBef>
                <a:spcPct val="0"/>
              </a:spcBef>
              <a:buClrTx/>
              <a:buSzTx/>
              <a:buFontTx/>
              <a:buNone/>
              <a:defRPr/>
            </a:pPr>
            <a:r>
              <a:rPr lang="el-GR" altLang="el-GR" sz="1800" b="1" dirty="0">
                <a:solidFill>
                  <a:schemeClr val="bg2"/>
                </a:solidFill>
                <a:latin typeface="+mn-lt"/>
              </a:rPr>
              <a:t>Δυναμική που αναπτύσσεται μεταξύ εκπαιδευτικών </a:t>
            </a:r>
          </a:p>
          <a:p>
            <a:pPr algn="ctr">
              <a:spcBef>
                <a:spcPct val="0"/>
              </a:spcBef>
              <a:buClrTx/>
              <a:buSzTx/>
              <a:buFontTx/>
              <a:buNone/>
              <a:defRPr/>
            </a:pPr>
            <a:r>
              <a:rPr lang="el-GR" altLang="el-GR" sz="1800" b="1" dirty="0">
                <a:solidFill>
                  <a:schemeClr val="bg2"/>
                </a:solidFill>
                <a:latin typeface="+mn-lt"/>
              </a:rPr>
              <a:t>και μαθητών στο πεδίο της </a:t>
            </a:r>
            <a:r>
              <a:rPr lang="el-GR" altLang="el-GR" sz="1800" b="1" dirty="0" err="1">
                <a:solidFill>
                  <a:schemeClr val="bg2"/>
                </a:solidFill>
                <a:latin typeface="+mn-lt"/>
              </a:rPr>
              <a:t>αλληλόδρασης</a:t>
            </a:r>
            <a:endParaRPr lang="el-GR" altLang="el-GR" sz="1800" b="1" dirty="0">
              <a:solidFill>
                <a:schemeClr val="bg2"/>
              </a:solidFill>
              <a:latin typeface="+mn-lt"/>
            </a:endParaRPr>
          </a:p>
        </p:txBody>
      </p:sp>
    </p:spTree>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Θέση αριθμού διαφάνειας 2"/>
          <p:cNvSpPr>
            <a:spLocks noGrp="1"/>
          </p:cNvSpPr>
          <p:nvPr>
            <p:ph type="sldNum" sz="quarter" idx="12"/>
          </p:nvPr>
        </p:nvSpPr>
        <p:spPr bwMode="auto">
          <a:noFill/>
          <a:ln>
            <a:miter lim="800000"/>
            <a:headEnd/>
            <a:tailEnd/>
          </a:ln>
        </p:spPr>
        <p:txBody>
          <a:bodyPr/>
          <a:lstStyle/>
          <a:p>
            <a:fld id="{D9406891-18C8-4BF7-92E3-2320621918A9}" type="slidenum">
              <a:rPr lang="el-GR" altLang="el-GR"/>
              <a:pPr/>
              <a:t>15</a:t>
            </a:fld>
            <a:endParaRPr lang="el-GR" altLang="el-GR"/>
          </a:p>
        </p:txBody>
      </p:sp>
      <p:sp>
        <p:nvSpPr>
          <p:cNvPr id="27651"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27652" name="Ορθογώνιο 4"/>
          <p:cNvSpPr>
            <a:spLocks noChangeArrowheads="1"/>
          </p:cNvSpPr>
          <p:nvPr/>
        </p:nvSpPr>
        <p:spPr bwMode="auto">
          <a:xfrm>
            <a:off x="0" y="404813"/>
            <a:ext cx="5580063" cy="646112"/>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a:defRPr/>
            </a:pPr>
            <a:r>
              <a:rPr lang="el-GR" altLang="el-GR" b="1">
                <a:solidFill>
                  <a:srgbClr val="C00000"/>
                </a:solidFill>
                <a:latin typeface="+mn-lt"/>
              </a:rPr>
              <a:t>Στοιχεία συνθηκών λειτουργίας </a:t>
            </a:r>
          </a:p>
          <a:p>
            <a:pPr algn="ctr">
              <a:defRPr/>
            </a:pPr>
            <a:r>
              <a:rPr lang="el-GR" altLang="el-GR" b="1">
                <a:solidFill>
                  <a:srgbClr val="C00000"/>
                </a:solidFill>
                <a:latin typeface="+mn-lt"/>
              </a:rPr>
              <a:t>του εκπαιδευτικού επαγγέλματος</a:t>
            </a:r>
            <a:endParaRPr lang="el-GR" altLang="el-GR" b="1" dirty="0">
              <a:solidFill>
                <a:srgbClr val="C00000"/>
              </a:solidFill>
              <a:latin typeface="+mn-lt"/>
            </a:endParaRPr>
          </a:p>
        </p:txBody>
      </p:sp>
      <p:sp>
        <p:nvSpPr>
          <p:cNvPr id="7" name="Ορθογώνιο 6"/>
          <p:cNvSpPr/>
          <p:nvPr/>
        </p:nvSpPr>
        <p:spPr>
          <a:xfrm>
            <a:off x="179512" y="1052736"/>
            <a:ext cx="8756526" cy="4770537"/>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1200"/>
              </a:spcAft>
              <a:buFont typeface="Wingdings" panose="05000000000000000000" pitchFamily="2" charset="2"/>
              <a:buChar char="v"/>
              <a:defRPr/>
            </a:pPr>
            <a:endParaRPr lang="el-GR" altLang="el-GR" sz="2200" dirty="0" smtClean="0">
              <a:latin typeface="+mn-lt"/>
            </a:endParaRPr>
          </a:p>
          <a:p>
            <a:pPr>
              <a:spcAft>
                <a:spcPts val="1200"/>
              </a:spcAft>
              <a:buFont typeface="Wingdings" panose="05000000000000000000" pitchFamily="2" charset="2"/>
              <a:buChar char="v"/>
              <a:defRPr/>
            </a:pPr>
            <a:r>
              <a:rPr lang="el-GR" altLang="el-GR" sz="2200" dirty="0" smtClean="0">
                <a:latin typeface="+mn-lt"/>
              </a:rPr>
              <a:t>Σύμφωνα </a:t>
            </a:r>
            <a:r>
              <a:rPr lang="el-GR" altLang="el-GR" sz="2200" dirty="0">
                <a:latin typeface="+mn-lt"/>
              </a:rPr>
              <a:t>με πολλούς μελετητές οι εκπαιδευτικοί </a:t>
            </a:r>
            <a:r>
              <a:rPr lang="el-GR" altLang="el-GR" sz="2200" dirty="0" smtClean="0">
                <a:latin typeface="+mn-lt"/>
              </a:rPr>
              <a:t>τείνουν </a:t>
            </a:r>
            <a:r>
              <a:rPr lang="el-GR" altLang="el-GR" sz="2200" dirty="0">
                <a:latin typeface="+mn-lt"/>
              </a:rPr>
              <a:t>να περνούν από </a:t>
            </a:r>
            <a:r>
              <a:rPr lang="el-GR" altLang="el-GR" sz="2200" b="1" dirty="0">
                <a:latin typeface="+mn-lt"/>
              </a:rPr>
              <a:t>συγκεκριμένες </a:t>
            </a:r>
            <a:r>
              <a:rPr lang="el-GR" altLang="el-GR" sz="2200" b="1" dirty="0" smtClean="0">
                <a:latin typeface="+mn-lt"/>
              </a:rPr>
              <a:t>φάσεις: </a:t>
            </a:r>
            <a:r>
              <a:rPr lang="el-GR" altLang="el-GR" sz="2200" dirty="0" smtClean="0">
                <a:latin typeface="+mn-lt"/>
              </a:rPr>
              <a:t>από </a:t>
            </a:r>
            <a:r>
              <a:rPr lang="el-GR" altLang="el-GR" sz="2200" dirty="0">
                <a:latin typeface="+mn-lt"/>
              </a:rPr>
              <a:t>τη φάση του νεοδιόριστου </a:t>
            </a:r>
            <a:r>
              <a:rPr lang="el-GR" altLang="el-GR" sz="2200" dirty="0" smtClean="0">
                <a:latin typeface="+mn-lt"/>
              </a:rPr>
              <a:t>ως τη </a:t>
            </a:r>
            <a:r>
              <a:rPr lang="el-GR" altLang="el-GR" sz="2200" dirty="0">
                <a:latin typeface="+mn-lt"/>
              </a:rPr>
              <a:t>φάση του έμπειρου και καταξιωμένου "ειδικού" της διδακτικής πράξης. </a:t>
            </a:r>
          </a:p>
          <a:p>
            <a:pPr>
              <a:spcAft>
                <a:spcPts val="1200"/>
              </a:spcAft>
              <a:buFont typeface="Wingdings" panose="05000000000000000000" pitchFamily="2" charset="2"/>
              <a:buChar char="v"/>
              <a:defRPr/>
            </a:pPr>
            <a:r>
              <a:rPr lang="el-GR" altLang="el-GR" sz="2200" dirty="0">
                <a:latin typeface="+mn-lt"/>
              </a:rPr>
              <a:t>Με βάση τη βιβλιογραφία, η </a:t>
            </a:r>
            <a:r>
              <a:rPr lang="el-GR" altLang="el-GR" sz="2200" b="1" dirty="0">
                <a:latin typeface="+mn-lt"/>
              </a:rPr>
              <a:t>σημαντικότερη από αυτές ης φάσεις</a:t>
            </a:r>
            <a:r>
              <a:rPr lang="el-GR" altLang="el-GR" sz="2200" dirty="0">
                <a:latin typeface="+mn-lt"/>
              </a:rPr>
              <a:t> είναι η αρχική φάση, η λεγόμενη </a:t>
            </a:r>
            <a:r>
              <a:rPr lang="el-GR" altLang="el-GR" sz="2200" b="1" dirty="0">
                <a:latin typeface="+mn-lt"/>
              </a:rPr>
              <a:t>φάση </a:t>
            </a:r>
            <a:r>
              <a:rPr lang="el-GR" altLang="el-GR" sz="2200" b="1" dirty="0" smtClean="0">
                <a:latin typeface="+mn-lt"/>
              </a:rPr>
              <a:t>προσαρμογής</a:t>
            </a:r>
          </a:p>
          <a:p>
            <a:pPr>
              <a:spcAft>
                <a:spcPts val="1200"/>
              </a:spcAft>
              <a:buFont typeface="Wingdings" panose="05000000000000000000" pitchFamily="2" charset="2"/>
              <a:buChar char="v"/>
              <a:defRPr/>
            </a:pPr>
            <a:endParaRPr lang="el-GR" altLang="el-GR" sz="2200" dirty="0">
              <a:latin typeface="+mn-lt"/>
            </a:endParaRPr>
          </a:p>
          <a:p>
            <a:pPr>
              <a:spcAft>
                <a:spcPts val="1200"/>
              </a:spcAft>
              <a:buFont typeface="Wingdings" panose="05000000000000000000" pitchFamily="2" charset="2"/>
              <a:buChar char="v"/>
              <a:defRPr/>
            </a:pPr>
            <a:r>
              <a:rPr lang="el-GR" altLang="el-GR" sz="2200" dirty="0">
                <a:latin typeface="+mn-lt"/>
              </a:rPr>
              <a:t>Η </a:t>
            </a:r>
            <a:r>
              <a:rPr lang="el-GR" altLang="el-GR" sz="2200" b="1" dirty="0">
                <a:latin typeface="+mn-lt"/>
              </a:rPr>
              <a:t>θέση</a:t>
            </a:r>
            <a:r>
              <a:rPr lang="el-GR" altLang="el-GR" sz="2200" dirty="0">
                <a:latin typeface="+mn-lt"/>
              </a:rPr>
              <a:t> του εκπαιδευτικού σε κάθε φάση της καριέρας του (νεοδιορισμένος, υποδιευθυντής, διευθυντής κλπ) </a:t>
            </a:r>
            <a:r>
              <a:rPr lang="el-GR" altLang="el-GR" sz="2200" b="1" dirty="0">
                <a:latin typeface="+mn-lt"/>
              </a:rPr>
              <a:t>επηρεάζεται από το βαθμό εξουσίας</a:t>
            </a:r>
            <a:r>
              <a:rPr lang="el-GR" altLang="el-GR" sz="2200" dirty="0">
                <a:latin typeface="+mn-lt"/>
              </a:rPr>
              <a:t> που έχει, ο οποίος αντανακλά, σύμφωνα και με τη δομή του εκπαιδευτικού </a:t>
            </a:r>
            <a:r>
              <a:rPr lang="el-GR" altLang="el-GR" sz="2200" dirty="0" smtClean="0">
                <a:latin typeface="+mn-lt"/>
              </a:rPr>
              <a:t>συστήματος</a:t>
            </a:r>
            <a:endParaRPr lang="el-GR" altLang="el-GR" sz="2200" dirty="0">
              <a:latin typeface="+mn-lt"/>
            </a:endParaRPr>
          </a:p>
        </p:txBody>
      </p:sp>
    </p:spTree>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Θέση αριθμού διαφάνειας 2"/>
          <p:cNvSpPr>
            <a:spLocks noGrp="1"/>
          </p:cNvSpPr>
          <p:nvPr>
            <p:ph type="sldNum" sz="quarter" idx="12"/>
          </p:nvPr>
        </p:nvSpPr>
        <p:spPr bwMode="auto">
          <a:noFill/>
          <a:ln>
            <a:miter lim="800000"/>
            <a:headEnd/>
            <a:tailEnd/>
          </a:ln>
        </p:spPr>
        <p:txBody>
          <a:bodyPr/>
          <a:lstStyle/>
          <a:p>
            <a:fld id="{53B65017-A817-45D2-8682-48C294767185}" type="slidenum">
              <a:rPr lang="el-GR" altLang="el-GR"/>
              <a:pPr/>
              <a:t>16</a:t>
            </a:fld>
            <a:endParaRPr lang="el-GR" altLang="el-GR"/>
          </a:p>
        </p:txBody>
      </p:sp>
      <p:sp>
        <p:nvSpPr>
          <p:cNvPr id="27651"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7" name="Ορθογώνιο 6"/>
          <p:cNvSpPr/>
          <p:nvPr/>
        </p:nvSpPr>
        <p:spPr>
          <a:xfrm>
            <a:off x="683568" y="1272817"/>
            <a:ext cx="7704856" cy="4278094"/>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1200"/>
              </a:spcAft>
              <a:buFont typeface="Wingdings" panose="05000000000000000000" pitchFamily="2" charset="2"/>
              <a:buChar char="v"/>
              <a:defRPr/>
            </a:pPr>
            <a:endParaRPr lang="el-GR" altLang="el-GR" sz="2200" dirty="0" smtClean="0">
              <a:latin typeface="+mn-lt"/>
            </a:endParaRPr>
          </a:p>
          <a:p>
            <a:pPr>
              <a:spcAft>
                <a:spcPts val="1200"/>
              </a:spcAft>
              <a:buFont typeface="Wingdings" panose="05000000000000000000" pitchFamily="2" charset="2"/>
              <a:buChar char="v"/>
              <a:defRPr/>
            </a:pPr>
            <a:r>
              <a:rPr lang="el-GR" altLang="el-GR" sz="2200" dirty="0" smtClean="0">
                <a:latin typeface="+mn-lt"/>
              </a:rPr>
              <a:t>Α</a:t>
            </a:r>
            <a:r>
              <a:rPr lang="el-GR" altLang="el-GR" sz="2200" b="1" dirty="0" smtClean="0">
                <a:latin typeface="+mn-lt"/>
              </a:rPr>
              <a:t>παιτείται </a:t>
            </a:r>
            <a:r>
              <a:rPr lang="el-GR" altLang="el-GR" sz="2200" b="1" dirty="0">
                <a:latin typeface="+mn-lt"/>
              </a:rPr>
              <a:t>από το </a:t>
            </a:r>
            <a:r>
              <a:rPr lang="el-GR" altLang="el-GR" sz="2200" b="1" dirty="0" smtClean="0">
                <a:latin typeface="+mn-lt"/>
              </a:rPr>
              <a:t>νεοδιόριστο εκπαιδευτικό </a:t>
            </a:r>
            <a:r>
              <a:rPr lang="el-GR" altLang="el-GR" sz="2200" b="1" dirty="0">
                <a:latin typeface="+mn-lt"/>
              </a:rPr>
              <a:t>να εφαρμόσει άμεσα όσα, ή και περισσότερα, από όσα εφαρμόζει ένας εμπειρότερος συνάδελφός </a:t>
            </a:r>
            <a:r>
              <a:rPr lang="el-GR" altLang="el-GR" sz="2200" b="1" dirty="0" smtClean="0">
                <a:latin typeface="+mn-lt"/>
              </a:rPr>
              <a:t>του.</a:t>
            </a:r>
          </a:p>
          <a:p>
            <a:pPr>
              <a:spcAft>
                <a:spcPts val="1200"/>
              </a:spcAft>
              <a:defRPr/>
            </a:pPr>
            <a:endParaRPr lang="el-GR" altLang="el-GR" sz="2200" dirty="0">
              <a:latin typeface="+mn-lt"/>
            </a:endParaRPr>
          </a:p>
          <a:p>
            <a:pPr>
              <a:spcAft>
                <a:spcPts val="1200"/>
              </a:spcAft>
              <a:buFont typeface="Wingdings" panose="05000000000000000000" pitchFamily="2" charset="2"/>
              <a:buChar char="v"/>
              <a:defRPr/>
            </a:pPr>
            <a:r>
              <a:rPr lang="el-GR" altLang="el-GR" sz="2200" dirty="0" smtClean="0">
                <a:latin typeface="+mn-lt"/>
              </a:rPr>
              <a:t>Καλούνται </a:t>
            </a:r>
            <a:r>
              <a:rPr lang="el-GR" altLang="el-GR" sz="2200" dirty="0">
                <a:latin typeface="+mn-lt"/>
              </a:rPr>
              <a:t>να καταβάλουν </a:t>
            </a:r>
            <a:r>
              <a:rPr lang="el-GR" altLang="el-GR" sz="2200" b="1" dirty="0">
                <a:latin typeface="+mn-lt"/>
              </a:rPr>
              <a:t>διαρκείς </a:t>
            </a:r>
            <a:r>
              <a:rPr lang="el-GR" altLang="el-GR" sz="2200" b="1" dirty="0" smtClean="0">
                <a:latin typeface="+mn-lt"/>
              </a:rPr>
              <a:t>προσπάθειες</a:t>
            </a:r>
            <a:r>
              <a:rPr lang="el-GR" altLang="el-GR" sz="2200" dirty="0" smtClean="0">
                <a:latin typeface="+mn-lt"/>
              </a:rPr>
              <a:t>, ώστε </a:t>
            </a:r>
            <a:r>
              <a:rPr lang="el-GR" altLang="el-GR" sz="2200" dirty="0">
                <a:latin typeface="+mn-lt"/>
              </a:rPr>
              <a:t>να ανταποκριθούν από τη μια στα </a:t>
            </a:r>
            <a:r>
              <a:rPr lang="el-GR" altLang="el-GR" sz="2200" b="1" dirty="0">
                <a:latin typeface="+mn-lt"/>
              </a:rPr>
              <a:t>διδακτικά τους καθήκοντα</a:t>
            </a:r>
            <a:r>
              <a:rPr lang="el-GR" altLang="el-GR" sz="2200" dirty="0">
                <a:latin typeface="+mn-lt"/>
              </a:rPr>
              <a:t> και από την άλλη, να </a:t>
            </a:r>
            <a:r>
              <a:rPr lang="el-GR" altLang="el-GR" sz="2200" b="1" dirty="0">
                <a:latin typeface="+mn-lt"/>
              </a:rPr>
              <a:t>δημιουργήσουν μια εικόνα που θα είναι αποδεκτή από τους μαθητές, τους συναδέλφους, τους γονείς και τη διεύθυνση του σχολείου. </a:t>
            </a:r>
            <a:endParaRPr lang="el-GR" altLang="el-GR" sz="2200" dirty="0">
              <a:latin typeface="+mn-lt"/>
            </a:endParaRPr>
          </a:p>
        </p:txBody>
      </p:sp>
      <p:sp>
        <p:nvSpPr>
          <p:cNvPr id="6" name="Ορθογώνιο 4"/>
          <p:cNvSpPr>
            <a:spLocks noChangeArrowheads="1"/>
          </p:cNvSpPr>
          <p:nvPr/>
        </p:nvSpPr>
        <p:spPr bwMode="auto">
          <a:xfrm>
            <a:off x="0" y="404813"/>
            <a:ext cx="5580063" cy="646112"/>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a:defRPr/>
            </a:pPr>
            <a:r>
              <a:rPr lang="el-GR" altLang="el-GR" b="1">
                <a:solidFill>
                  <a:srgbClr val="C00000"/>
                </a:solidFill>
                <a:latin typeface="+mn-lt"/>
              </a:rPr>
              <a:t>Στοιχεία συνθηκών λειτουργίας </a:t>
            </a:r>
          </a:p>
          <a:p>
            <a:pPr algn="ctr">
              <a:defRPr/>
            </a:pPr>
            <a:r>
              <a:rPr lang="el-GR" altLang="el-GR" b="1">
                <a:solidFill>
                  <a:srgbClr val="C00000"/>
                </a:solidFill>
                <a:latin typeface="+mn-lt"/>
              </a:rPr>
              <a:t>του εκπαιδευτικού επαγγέλματος</a:t>
            </a:r>
            <a:endParaRPr lang="el-GR" altLang="el-GR" b="1" dirty="0">
              <a:solidFill>
                <a:srgbClr val="C00000"/>
              </a:solidFill>
              <a:latin typeface="+mn-lt"/>
            </a:endParaRPr>
          </a:p>
        </p:txBody>
      </p:sp>
    </p:spTree>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Θέση αριθμού διαφάνειας 2"/>
          <p:cNvSpPr>
            <a:spLocks noGrp="1"/>
          </p:cNvSpPr>
          <p:nvPr>
            <p:ph type="sldNum" sz="quarter" idx="12"/>
          </p:nvPr>
        </p:nvSpPr>
        <p:spPr bwMode="auto">
          <a:noFill/>
          <a:ln>
            <a:miter lim="800000"/>
            <a:headEnd/>
            <a:tailEnd/>
          </a:ln>
        </p:spPr>
        <p:txBody>
          <a:bodyPr/>
          <a:lstStyle/>
          <a:p>
            <a:fld id="{54423BC4-1729-4B36-968E-55EA951F0D0B}" type="slidenum">
              <a:rPr lang="el-GR" altLang="el-GR"/>
              <a:pPr/>
              <a:t>17</a:t>
            </a:fld>
            <a:endParaRPr lang="el-GR" altLang="el-GR"/>
          </a:p>
        </p:txBody>
      </p:sp>
      <p:sp>
        <p:nvSpPr>
          <p:cNvPr id="27651"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7" name="Ορθογώνιο 6"/>
          <p:cNvSpPr/>
          <p:nvPr/>
        </p:nvSpPr>
        <p:spPr>
          <a:xfrm>
            <a:off x="683568" y="1128801"/>
            <a:ext cx="7704856" cy="5632311"/>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1200"/>
              </a:spcAft>
              <a:buFont typeface="Wingdings" panose="05000000000000000000" pitchFamily="2" charset="2"/>
              <a:buChar char="v"/>
              <a:defRPr/>
            </a:pPr>
            <a:r>
              <a:rPr lang="el-GR" altLang="el-GR" sz="2000">
                <a:latin typeface="+mn-lt"/>
              </a:rPr>
              <a:t>Σε μια εποχή ταχύτατης εξέλιξης των επιστημών, οι </a:t>
            </a:r>
            <a:r>
              <a:rPr lang="el-GR" altLang="el-GR" sz="2000" b="1">
                <a:latin typeface="+mn-lt"/>
              </a:rPr>
              <a:t>γνώσεις και οι δεξιότητες</a:t>
            </a:r>
            <a:r>
              <a:rPr lang="el-GR" altLang="el-GR" sz="2000">
                <a:latin typeface="+mn-lt"/>
              </a:rPr>
              <a:t> που κατέχουν οι άνθρωποι, καθώς και των εκπαιδευτικών που είναι επιφορτισμένοι με τη μετάδοση της γνώσης (αναπλαισίωση σύμφωνα με τον </a:t>
            </a:r>
            <a:r>
              <a:rPr lang="en-US" altLang="el-GR" sz="2000">
                <a:latin typeface="+mn-lt"/>
              </a:rPr>
              <a:t>Basil Bernstein</a:t>
            </a:r>
            <a:r>
              <a:rPr lang="el-GR" altLang="el-GR" sz="2000">
                <a:latin typeface="+mn-lt"/>
              </a:rPr>
              <a:t>), αποτελούν </a:t>
            </a:r>
            <a:r>
              <a:rPr lang="el-GR" altLang="el-GR" sz="2000" b="1">
                <a:latin typeface="+mn-lt"/>
              </a:rPr>
              <a:t>απαραίτητες προϋποθέσεις ανάπτυξης των κρατών</a:t>
            </a:r>
            <a:r>
              <a:rPr lang="el-GR" altLang="el-GR" sz="2000">
                <a:latin typeface="+mn-lt"/>
              </a:rPr>
              <a:t>. Η διαχείριση επομένως των πόρων που σχετίζονται με την εκπαίδευση αποτελεί ζήτημα θεμελιώδους σημασίας και αναδεικνύει την </a:t>
            </a:r>
            <a:r>
              <a:rPr lang="el-GR" altLang="el-GR" sz="2000" b="1">
                <a:latin typeface="+mn-lt"/>
              </a:rPr>
              <a:t>επαγγελματική ανέλιξη του εκπαιδευτικού ως αναγκαιότητα όχι μόνο για τον ίδιο αλλά και για το θεσμικό του περιβάλλον και την κοινωνία.</a:t>
            </a:r>
            <a:endParaRPr lang="el-GR" altLang="el-GR" sz="2000">
              <a:latin typeface="+mn-lt"/>
            </a:endParaRPr>
          </a:p>
          <a:p>
            <a:pPr>
              <a:spcAft>
                <a:spcPts val="1200"/>
              </a:spcAft>
              <a:buFont typeface="Wingdings" panose="05000000000000000000" pitchFamily="2" charset="2"/>
              <a:buChar char="v"/>
              <a:defRPr/>
            </a:pPr>
            <a:r>
              <a:rPr lang="el-GR" altLang="el-GR" sz="2000">
                <a:latin typeface="+mn-lt"/>
              </a:rPr>
              <a:t>Το μοντέλο του εκπαιδευτικού ως "</a:t>
            </a:r>
            <a:r>
              <a:rPr lang="el-GR" altLang="el-GR" sz="2000" b="1">
                <a:latin typeface="+mn-lt"/>
              </a:rPr>
              <a:t>επαγγελματία</a:t>
            </a:r>
            <a:r>
              <a:rPr lang="el-GR" altLang="el-GR" sz="2000">
                <a:latin typeface="+mn-lt"/>
              </a:rPr>
              <a:t>" περιλαμβάνει, μεταξύ άλλων, τις εξής βασικές </a:t>
            </a:r>
            <a:r>
              <a:rPr lang="el-GR" altLang="el-GR" sz="2000" b="1">
                <a:latin typeface="+mn-lt"/>
              </a:rPr>
              <a:t>παραμέτρους</a:t>
            </a:r>
            <a:r>
              <a:rPr lang="el-GR" altLang="el-GR" sz="2000">
                <a:latin typeface="+mn-lt"/>
              </a:rPr>
              <a:t>:</a:t>
            </a:r>
          </a:p>
          <a:p>
            <a:pPr lvl="1">
              <a:spcAft>
                <a:spcPts val="1200"/>
              </a:spcAft>
              <a:buFont typeface="Wingdings" panose="05000000000000000000" pitchFamily="2" charset="2"/>
              <a:buChar char="Ø"/>
              <a:defRPr/>
            </a:pPr>
            <a:r>
              <a:rPr lang="el-GR" altLang="el-GR" sz="2000" b="1">
                <a:latin typeface="+mn-lt"/>
              </a:rPr>
              <a:t>Γνώση της επιστημονικής βάσης της διδασκαλίας.</a:t>
            </a:r>
            <a:endParaRPr lang="el-GR" altLang="el-GR" sz="2000">
              <a:latin typeface="+mn-lt"/>
            </a:endParaRPr>
          </a:p>
          <a:p>
            <a:pPr lvl="1">
              <a:spcAft>
                <a:spcPts val="1200"/>
              </a:spcAft>
              <a:buFont typeface="Wingdings" panose="05000000000000000000" pitchFamily="2" charset="2"/>
              <a:buChar char="Ø"/>
              <a:defRPr/>
            </a:pPr>
            <a:r>
              <a:rPr lang="el-GR" altLang="el-GR" sz="2000" b="1">
                <a:latin typeface="+mn-lt"/>
              </a:rPr>
              <a:t>Ικανότητα του εκπαιδευτικού να παράγει έρευνα.</a:t>
            </a:r>
            <a:endParaRPr lang="el-GR" altLang="el-GR" sz="2000">
              <a:latin typeface="+mn-lt"/>
            </a:endParaRPr>
          </a:p>
          <a:p>
            <a:pPr lvl="1">
              <a:spcAft>
                <a:spcPts val="1200"/>
              </a:spcAft>
              <a:buFont typeface="Wingdings" panose="05000000000000000000" pitchFamily="2" charset="2"/>
              <a:buChar char="Ø"/>
              <a:defRPr/>
            </a:pPr>
            <a:r>
              <a:rPr lang="el-GR" altLang="el-GR" sz="2000" b="1">
                <a:latin typeface="+mn-lt"/>
              </a:rPr>
              <a:t>Κριτική και αυτοκριτική διάθεση του εκπαιδευτικού για την δουλειά του.</a:t>
            </a:r>
            <a:endParaRPr lang="el-GR" altLang="el-GR" sz="2000" dirty="0">
              <a:latin typeface="+mn-lt"/>
            </a:endParaRPr>
          </a:p>
        </p:txBody>
      </p:sp>
      <p:sp>
        <p:nvSpPr>
          <p:cNvPr id="6" name="Ορθογώνιο 4"/>
          <p:cNvSpPr>
            <a:spLocks noChangeArrowheads="1"/>
          </p:cNvSpPr>
          <p:nvPr/>
        </p:nvSpPr>
        <p:spPr bwMode="auto">
          <a:xfrm>
            <a:off x="0" y="404813"/>
            <a:ext cx="5580063" cy="646112"/>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a:defRPr/>
            </a:pPr>
            <a:r>
              <a:rPr lang="el-GR" altLang="el-GR" b="1">
                <a:solidFill>
                  <a:srgbClr val="C00000"/>
                </a:solidFill>
                <a:latin typeface="+mn-lt"/>
              </a:rPr>
              <a:t>Στοιχεία συνθηκών λειτουργίας </a:t>
            </a:r>
          </a:p>
          <a:p>
            <a:pPr algn="ctr">
              <a:defRPr/>
            </a:pPr>
            <a:r>
              <a:rPr lang="el-GR" altLang="el-GR" b="1">
                <a:solidFill>
                  <a:srgbClr val="C00000"/>
                </a:solidFill>
                <a:latin typeface="+mn-lt"/>
              </a:rPr>
              <a:t>του εκπαιδευτικού επαγγέλματος</a:t>
            </a:r>
            <a:endParaRPr lang="el-GR" altLang="el-GR" b="1" dirty="0">
              <a:solidFill>
                <a:srgbClr val="C00000"/>
              </a:solidFill>
              <a:latin typeface="+mn-lt"/>
            </a:endParaRPr>
          </a:p>
        </p:txBody>
      </p:sp>
    </p:spTree>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Θέση αριθμού διαφάνειας 2"/>
          <p:cNvSpPr>
            <a:spLocks noGrp="1"/>
          </p:cNvSpPr>
          <p:nvPr>
            <p:ph type="sldNum" sz="quarter" idx="12"/>
          </p:nvPr>
        </p:nvSpPr>
        <p:spPr bwMode="auto">
          <a:noFill/>
          <a:ln>
            <a:miter lim="800000"/>
            <a:headEnd/>
            <a:tailEnd/>
          </a:ln>
        </p:spPr>
        <p:txBody>
          <a:bodyPr/>
          <a:lstStyle/>
          <a:p>
            <a:fld id="{7C7826CB-3DBA-4EB2-8CC7-BFFF0CDAE000}" type="slidenum">
              <a:rPr lang="el-GR" altLang="el-GR"/>
              <a:pPr/>
              <a:t>18</a:t>
            </a:fld>
            <a:endParaRPr lang="el-GR" altLang="el-GR"/>
          </a:p>
        </p:txBody>
      </p:sp>
      <p:sp>
        <p:nvSpPr>
          <p:cNvPr id="27651"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7" name="Ορθογώνιο 6"/>
          <p:cNvSpPr/>
          <p:nvPr/>
        </p:nvSpPr>
        <p:spPr>
          <a:xfrm>
            <a:off x="179512" y="1128801"/>
            <a:ext cx="8756526" cy="3370090"/>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1200"/>
              </a:spcAft>
              <a:buFont typeface="Wingdings" panose="05000000000000000000" pitchFamily="2" charset="2"/>
              <a:buChar char="v"/>
              <a:defRPr/>
            </a:pPr>
            <a:endParaRPr lang="el-GR" altLang="el-GR" sz="2200" dirty="0" smtClean="0">
              <a:latin typeface="+mn-lt"/>
            </a:endParaRPr>
          </a:p>
          <a:p>
            <a:pPr>
              <a:lnSpc>
                <a:spcPct val="150000"/>
              </a:lnSpc>
              <a:spcAft>
                <a:spcPts val="1200"/>
              </a:spcAft>
              <a:buFont typeface="Wingdings" panose="05000000000000000000" pitchFamily="2" charset="2"/>
              <a:buChar char="v"/>
              <a:defRPr/>
            </a:pPr>
            <a:r>
              <a:rPr lang="el-GR" altLang="el-GR" sz="2200" dirty="0" smtClean="0">
                <a:latin typeface="+mn-lt"/>
              </a:rPr>
              <a:t>Ένα </a:t>
            </a:r>
            <a:r>
              <a:rPr lang="el-GR" altLang="el-GR" sz="2200" dirty="0">
                <a:latin typeface="+mn-lt"/>
              </a:rPr>
              <a:t>μεγάλο μέρος της </a:t>
            </a:r>
            <a:r>
              <a:rPr lang="el-GR" altLang="el-GR" sz="2200" b="1" dirty="0">
                <a:latin typeface="+mn-lt"/>
              </a:rPr>
              <a:t>ανάπτυξης του εκπαιδευτικού</a:t>
            </a:r>
            <a:r>
              <a:rPr lang="el-GR" altLang="el-GR" sz="2200" dirty="0">
                <a:latin typeface="+mn-lt"/>
              </a:rPr>
              <a:t> μπορεί να αποκτηθεί από </a:t>
            </a:r>
            <a:r>
              <a:rPr lang="el-GR" altLang="el-GR" sz="2200" b="1" dirty="0">
                <a:latin typeface="+mn-lt"/>
              </a:rPr>
              <a:t>Εθνικά και Διεθνή σεμινάρια και συνέδρια</a:t>
            </a:r>
            <a:r>
              <a:rPr lang="el-GR" altLang="el-GR" sz="2200" dirty="0">
                <a:latin typeface="+mn-lt"/>
              </a:rPr>
              <a:t>. </a:t>
            </a:r>
            <a:endParaRPr lang="el-GR" altLang="el-GR" sz="2200" dirty="0" smtClean="0">
              <a:latin typeface="+mn-lt"/>
            </a:endParaRPr>
          </a:p>
          <a:p>
            <a:pPr>
              <a:lnSpc>
                <a:spcPct val="150000"/>
              </a:lnSpc>
              <a:spcAft>
                <a:spcPts val="1200"/>
              </a:spcAft>
              <a:defRPr/>
            </a:pPr>
            <a:endParaRPr lang="el-GR" altLang="el-GR" sz="2200" dirty="0">
              <a:latin typeface="+mn-lt"/>
            </a:endParaRPr>
          </a:p>
          <a:p>
            <a:pPr>
              <a:lnSpc>
                <a:spcPct val="150000"/>
              </a:lnSpc>
              <a:spcAft>
                <a:spcPts val="1200"/>
              </a:spcAft>
              <a:buFont typeface="Wingdings" panose="05000000000000000000" pitchFamily="2" charset="2"/>
              <a:buChar char="v"/>
              <a:defRPr/>
            </a:pPr>
            <a:r>
              <a:rPr lang="el-GR" altLang="el-GR" sz="2200" dirty="0">
                <a:latin typeface="+mn-lt"/>
              </a:rPr>
              <a:t>Για την επαγγελματική ανέλιξή του ο εκπαιδευτικός χρειάζεται </a:t>
            </a:r>
            <a:r>
              <a:rPr lang="el-GR" altLang="el-GR" sz="2200" b="1" dirty="0">
                <a:latin typeface="+mn-lt"/>
              </a:rPr>
              <a:t>στήριξη και ιδιαίτερα στα αρχικά χρόνια της καριέρας του</a:t>
            </a:r>
            <a:r>
              <a:rPr lang="el-GR" altLang="el-GR" sz="2200" dirty="0">
                <a:latin typeface="+mn-lt"/>
              </a:rPr>
              <a:t>. </a:t>
            </a:r>
            <a:endParaRPr lang="el-GR" altLang="el-GR" sz="2200" dirty="0">
              <a:latin typeface="+mn-lt"/>
            </a:endParaRPr>
          </a:p>
        </p:txBody>
      </p:sp>
      <p:sp>
        <p:nvSpPr>
          <p:cNvPr id="6" name="Ορθογώνιο 4"/>
          <p:cNvSpPr>
            <a:spLocks noChangeArrowheads="1"/>
          </p:cNvSpPr>
          <p:nvPr/>
        </p:nvSpPr>
        <p:spPr bwMode="auto">
          <a:xfrm>
            <a:off x="0" y="404813"/>
            <a:ext cx="5580063" cy="646112"/>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a:defRPr/>
            </a:pPr>
            <a:r>
              <a:rPr lang="el-GR" altLang="el-GR" b="1">
                <a:solidFill>
                  <a:srgbClr val="C00000"/>
                </a:solidFill>
                <a:latin typeface="+mn-lt"/>
              </a:rPr>
              <a:t>Στοιχεία συνθηκών λειτουργίας </a:t>
            </a:r>
          </a:p>
          <a:p>
            <a:pPr algn="ctr">
              <a:defRPr/>
            </a:pPr>
            <a:r>
              <a:rPr lang="el-GR" altLang="el-GR" b="1">
                <a:solidFill>
                  <a:srgbClr val="C00000"/>
                </a:solidFill>
                <a:latin typeface="+mn-lt"/>
              </a:rPr>
              <a:t>του εκπαιδευτικού επαγγέλματος</a:t>
            </a:r>
            <a:endParaRPr lang="el-GR" altLang="el-GR" b="1" dirty="0">
              <a:solidFill>
                <a:srgbClr val="C00000"/>
              </a:solidFill>
              <a:latin typeface="+mn-lt"/>
            </a:endParaRPr>
          </a:p>
        </p:txBody>
      </p:sp>
    </p:spTree>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Θέση αριθμού διαφάνειας 2"/>
          <p:cNvSpPr>
            <a:spLocks noGrp="1"/>
          </p:cNvSpPr>
          <p:nvPr>
            <p:ph type="sldNum" sz="quarter" idx="12"/>
          </p:nvPr>
        </p:nvSpPr>
        <p:spPr bwMode="auto">
          <a:noFill/>
          <a:ln>
            <a:miter lim="800000"/>
            <a:headEnd/>
            <a:tailEnd/>
          </a:ln>
        </p:spPr>
        <p:txBody>
          <a:bodyPr/>
          <a:lstStyle/>
          <a:p>
            <a:fld id="{00179E8A-9587-4081-9A12-1EC5DC318A72}" type="slidenum">
              <a:rPr lang="el-GR" altLang="el-GR"/>
              <a:pPr/>
              <a:t>19</a:t>
            </a:fld>
            <a:endParaRPr lang="el-GR" altLang="el-GR"/>
          </a:p>
        </p:txBody>
      </p:sp>
      <p:sp>
        <p:nvSpPr>
          <p:cNvPr id="27651"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27652" name="Ορθογώνιο 4"/>
          <p:cNvSpPr>
            <a:spLocks noChangeArrowheads="1"/>
          </p:cNvSpPr>
          <p:nvPr/>
        </p:nvSpPr>
        <p:spPr bwMode="auto">
          <a:xfrm>
            <a:off x="0" y="466725"/>
            <a:ext cx="3779838" cy="369888"/>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eaLnBrk="1" hangingPunct="1">
              <a:defRPr/>
            </a:pPr>
            <a:r>
              <a:rPr lang="el-GR" altLang="el-GR" b="1">
                <a:solidFill>
                  <a:srgbClr val="C00000"/>
                </a:solidFill>
                <a:latin typeface="+mn-lt"/>
              </a:rPr>
              <a:t>Πηγές</a:t>
            </a:r>
            <a:endParaRPr lang="el-GR" altLang="el-GR">
              <a:solidFill>
                <a:srgbClr val="C00000"/>
              </a:solidFill>
              <a:latin typeface="+mn-lt"/>
            </a:endParaRPr>
          </a:p>
        </p:txBody>
      </p:sp>
      <p:sp>
        <p:nvSpPr>
          <p:cNvPr id="7" name="Ορθογώνιο 6"/>
          <p:cNvSpPr/>
          <p:nvPr/>
        </p:nvSpPr>
        <p:spPr>
          <a:xfrm>
            <a:off x="683568" y="1128801"/>
            <a:ext cx="7704856" cy="5478423"/>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1200"/>
              </a:spcAft>
              <a:buFont typeface="Wingdings" panose="05000000000000000000" pitchFamily="2" charset="2"/>
              <a:buChar char="v"/>
              <a:defRPr/>
            </a:pPr>
            <a:r>
              <a:rPr lang="el-GR" altLang="el-GR" sz="2000" dirty="0" err="1">
                <a:latin typeface="+mn-lt"/>
              </a:rPr>
              <a:t>Αθανασούλα</a:t>
            </a:r>
            <a:r>
              <a:rPr lang="el-GR" altLang="el-GR" sz="2000" dirty="0">
                <a:latin typeface="+mn-lt"/>
              </a:rPr>
              <a:t>-Ρέππα, Α. (</a:t>
            </a:r>
            <a:r>
              <a:rPr lang="el-GR" altLang="el-GR" sz="2000" dirty="0" err="1">
                <a:latin typeface="+mn-lt"/>
              </a:rPr>
              <a:t>χ.χ</a:t>
            </a:r>
            <a:r>
              <a:rPr lang="el-GR" altLang="el-GR" sz="2000" dirty="0">
                <a:latin typeface="+mn-lt"/>
              </a:rPr>
              <a:t>.) </a:t>
            </a:r>
            <a:r>
              <a:rPr lang="el-GR" altLang="el-GR" sz="2000" i="1" dirty="0">
                <a:latin typeface="+mn-lt"/>
              </a:rPr>
              <a:t>Βασικές κοινωνιολογικές έννοιες – Κοινωνιολογία της εκπαίδευσης. </a:t>
            </a:r>
            <a:r>
              <a:rPr lang="el-GR" altLang="el-GR" sz="2000" dirty="0">
                <a:latin typeface="+mn-lt"/>
              </a:rPr>
              <a:t>Αθήνα: Εθνικό και Καποδιστριακό Πανεπιστήμιο Αθηνών – Ανώτατη Σχολή Παιδαγωγικής και Τεχνολογικής Εκπαίδευσης (</a:t>
            </a:r>
            <a:r>
              <a:rPr lang="el-GR" altLang="el-GR" sz="2000" dirty="0" err="1">
                <a:latin typeface="+mn-lt"/>
              </a:rPr>
              <a:t>ΑΣΠΑΙΤΕ</a:t>
            </a:r>
            <a:r>
              <a:rPr lang="el-GR" altLang="el-GR" sz="2000" dirty="0">
                <a:latin typeface="+mn-lt"/>
              </a:rPr>
              <a:t>). Ανακτημένο στις 06/03/2015 από το δικτυακό τόπο: http://repository.edulll.gr/edulll/retrieve/3685/1089_01_oaed_enotita03a_v01.pdf</a:t>
            </a:r>
          </a:p>
          <a:p>
            <a:pPr>
              <a:spcAft>
                <a:spcPts val="1200"/>
              </a:spcAft>
              <a:buFont typeface="Wingdings" panose="05000000000000000000" pitchFamily="2" charset="2"/>
              <a:buChar char="v"/>
              <a:defRPr/>
            </a:pPr>
            <a:r>
              <a:rPr lang="el-GR" altLang="el-GR" sz="2000" dirty="0" err="1">
                <a:latin typeface="+mn-lt"/>
              </a:rPr>
              <a:t>Λάμνιας</a:t>
            </a:r>
            <a:r>
              <a:rPr lang="el-GR" altLang="el-GR" sz="2000" dirty="0">
                <a:latin typeface="+mn-lt"/>
              </a:rPr>
              <a:t>, Κ. (2002). </a:t>
            </a:r>
            <a:r>
              <a:rPr lang="el-GR" altLang="el-GR" sz="2000" i="1" dirty="0">
                <a:latin typeface="+mn-lt"/>
              </a:rPr>
              <a:t>Κοινωνιολογική θεωρία και εκπαίδευση. Διακριτές προσεγγίσεις.</a:t>
            </a:r>
            <a:r>
              <a:rPr lang="el-GR" altLang="el-GR" sz="2000" dirty="0">
                <a:latin typeface="+mn-lt"/>
              </a:rPr>
              <a:t> Αθήνα: ΜΕΤΑΙΧΜΙΟ</a:t>
            </a:r>
          </a:p>
          <a:p>
            <a:pPr>
              <a:spcAft>
                <a:spcPts val="1200"/>
              </a:spcAft>
              <a:buFont typeface="Wingdings" panose="05000000000000000000" pitchFamily="2" charset="2"/>
              <a:buChar char="v"/>
              <a:defRPr/>
            </a:pPr>
            <a:r>
              <a:rPr lang="el-GR" altLang="el-GR" sz="2000" dirty="0">
                <a:latin typeface="+mn-lt"/>
              </a:rPr>
              <a:t>Μαρκοπούλου, Α., (2007) Σημειώσεις για το μάθημα: Φιλοσοφική και Κοινωνιολογική θεώρηση της Παιδείας. </a:t>
            </a:r>
            <a:r>
              <a:rPr lang="el-GR" altLang="el-GR" sz="2000" dirty="0" err="1">
                <a:latin typeface="+mn-lt"/>
              </a:rPr>
              <a:t>ΑΣΠΑΙΤΕ</a:t>
            </a:r>
            <a:endParaRPr lang="el-GR" altLang="el-GR" sz="2000" dirty="0">
              <a:latin typeface="+mn-lt"/>
            </a:endParaRPr>
          </a:p>
          <a:p>
            <a:pPr>
              <a:spcAft>
                <a:spcPts val="1200"/>
              </a:spcAft>
              <a:buFont typeface="Wingdings" panose="05000000000000000000" pitchFamily="2" charset="2"/>
              <a:buChar char="v"/>
              <a:defRPr/>
            </a:pPr>
            <a:r>
              <a:rPr lang="el-GR" altLang="el-GR" sz="2000" dirty="0">
                <a:latin typeface="+mn-lt"/>
              </a:rPr>
              <a:t>Ντακούμης, Β. (2013) </a:t>
            </a:r>
            <a:r>
              <a:rPr lang="el-GR" altLang="el-GR" sz="2000" i="1" dirty="0">
                <a:latin typeface="+mn-lt"/>
              </a:rPr>
              <a:t>Κοινωνιολογία της Εκπαίδευσης. Η θεωρία της Συμβολικής </a:t>
            </a:r>
            <a:r>
              <a:rPr lang="el-GR" altLang="el-GR" sz="2000" i="1" dirty="0" err="1">
                <a:latin typeface="+mn-lt"/>
              </a:rPr>
              <a:t>Αλληλόδρασης</a:t>
            </a:r>
            <a:r>
              <a:rPr lang="el-GR" altLang="el-GR" sz="2000" dirty="0">
                <a:latin typeface="+mn-lt"/>
              </a:rPr>
              <a:t>. Ανακτημένο στις 20/04/2015 από το δικτυακό τόπο: http://eclass.uth.gr/eclass/modules/document/file.php/SEAC223/10%20Symbolikh%20Allhlodrash.pdf</a:t>
            </a:r>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Θέση αριθμού διαφάνειας 2"/>
          <p:cNvSpPr>
            <a:spLocks noGrp="1"/>
          </p:cNvSpPr>
          <p:nvPr>
            <p:ph type="sldNum" sz="quarter" idx="12"/>
          </p:nvPr>
        </p:nvSpPr>
        <p:spPr bwMode="auto">
          <a:noFill/>
          <a:ln>
            <a:miter lim="800000"/>
            <a:headEnd/>
            <a:tailEnd/>
          </a:ln>
        </p:spPr>
        <p:txBody>
          <a:bodyPr/>
          <a:lstStyle/>
          <a:p>
            <a:fld id="{9E1E8945-3373-4ED7-94D4-9D0A2FB62C87}" type="slidenum">
              <a:rPr lang="el-GR" altLang="el-GR"/>
              <a:pPr/>
              <a:t>2</a:t>
            </a:fld>
            <a:endParaRPr lang="el-GR" altLang="el-GR"/>
          </a:p>
        </p:txBody>
      </p:sp>
      <p:sp>
        <p:nvSpPr>
          <p:cNvPr id="7171"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7172" name="Ορθογώνιο 4"/>
          <p:cNvSpPr>
            <a:spLocks noChangeArrowheads="1"/>
          </p:cNvSpPr>
          <p:nvPr/>
        </p:nvSpPr>
        <p:spPr bwMode="auto">
          <a:xfrm>
            <a:off x="0" y="466725"/>
            <a:ext cx="3779838" cy="369888"/>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eaLnBrk="1" hangingPunct="1">
              <a:defRPr/>
            </a:pPr>
            <a:r>
              <a:rPr lang="el-GR" altLang="el-GR" b="1" dirty="0">
                <a:solidFill>
                  <a:schemeClr val="tx2"/>
                </a:solidFill>
                <a:latin typeface="+mn-lt"/>
              </a:rPr>
              <a:t>Περιεχόμενα της παρουσίασης</a:t>
            </a:r>
            <a:endParaRPr lang="el-GR" altLang="el-GR" dirty="0">
              <a:solidFill>
                <a:schemeClr val="tx2"/>
              </a:solidFill>
              <a:latin typeface="+mn-lt"/>
            </a:endParaRPr>
          </a:p>
        </p:txBody>
      </p:sp>
      <p:sp>
        <p:nvSpPr>
          <p:cNvPr id="7" name="Ορθογώνιο 6"/>
          <p:cNvSpPr/>
          <p:nvPr/>
        </p:nvSpPr>
        <p:spPr>
          <a:xfrm>
            <a:off x="683568" y="1128801"/>
            <a:ext cx="7704856" cy="5355312"/>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600"/>
              </a:spcAft>
              <a:buFontTx/>
              <a:buBlip>
                <a:blip r:embed="rId3"/>
              </a:buBlip>
              <a:defRPr/>
            </a:pPr>
            <a:r>
              <a:rPr lang="el-GR" altLang="el-GR" sz="2400" dirty="0">
                <a:latin typeface="+mn-lt"/>
              </a:rPr>
              <a:t>Εισαγωγικά στοιχεία</a:t>
            </a:r>
          </a:p>
          <a:p>
            <a:pPr>
              <a:spcAft>
                <a:spcPts val="600"/>
              </a:spcAft>
              <a:buFontTx/>
              <a:buBlip>
                <a:blip r:embed="rId3"/>
              </a:buBlip>
              <a:defRPr/>
            </a:pPr>
            <a:r>
              <a:rPr lang="el-GR" altLang="el-GR" sz="2400" dirty="0">
                <a:latin typeface="+mn-lt"/>
              </a:rPr>
              <a:t>Χαρακτηριστικά</a:t>
            </a:r>
          </a:p>
          <a:p>
            <a:pPr>
              <a:spcAft>
                <a:spcPts val="600"/>
              </a:spcAft>
              <a:buFontTx/>
              <a:buBlip>
                <a:blip r:embed="rId3"/>
              </a:buBlip>
              <a:defRPr/>
            </a:pPr>
            <a:r>
              <a:rPr lang="el-GR" altLang="el-GR" sz="2400" dirty="0">
                <a:latin typeface="+mn-lt"/>
              </a:rPr>
              <a:t>Διαπροσωπικές σχέσεις και εκπαίδευση σύμφωνα με τον </a:t>
            </a:r>
            <a:r>
              <a:rPr lang="en-US" altLang="el-GR" sz="2400" dirty="0">
                <a:latin typeface="+mn-lt"/>
              </a:rPr>
              <a:t>David</a:t>
            </a:r>
            <a:r>
              <a:rPr lang="el-GR" altLang="el-GR" sz="2400" dirty="0">
                <a:latin typeface="+mn-lt"/>
              </a:rPr>
              <a:t> </a:t>
            </a:r>
            <a:r>
              <a:rPr lang="el-GR" altLang="el-GR" sz="2400" dirty="0" err="1">
                <a:latin typeface="+mn-lt"/>
              </a:rPr>
              <a:t>Hargreaves</a:t>
            </a:r>
            <a:endParaRPr lang="el-GR" altLang="el-GR" sz="2400" dirty="0">
              <a:latin typeface="+mn-lt"/>
            </a:endParaRPr>
          </a:p>
          <a:p>
            <a:pPr lvl="1">
              <a:spcAft>
                <a:spcPts val="600"/>
              </a:spcAft>
              <a:buFontTx/>
              <a:buBlip>
                <a:blip r:embed="rId4"/>
              </a:buBlip>
              <a:defRPr/>
            </a:pPr>
            <a:r>
              <a:rPr lang="el-GR" altLang="el-GR" sz="2400" dirty="0">
                <a:latin typeface="+mn-lt"/>
              </a:rPr>
              <a:t>Τρόπος με τον οποίο ορίζουν το ρόλο τους οι εκπαιδευτικοί</a:t>
            </a:r>
          </a:p>
          <a:p>
            <a:pPr lvl="1">
              <a:spcAft>
                <a:spcPts val="600"/>
              </a:spcAft>
              <a:buFontTx/>
              <a:buBlip>
                <a:blip r:embed="rId4"/>
              </a:buBlip>
              <a:defRPr/>
            </a:pPr>
            <a:r>
              <a:rPr lang="el-GR" altLang="el-GR" sz="2400" dirty="0">
                <a:latin typeface="+mn-lt"/>
              </a:rPr>
              <a:t>Τρόπος με τον οποίο ορίζουν το ρόλο τους οι μαθητές</a:t>
            </a:r>
          </a:p>
          <a:p>
            <a:pPr lvl="1">
              <a:spcAft>
                <a:spcPts val="600"/>
              </a:spcAft>
              <a:buFontTx/>
              <a:buBlip>
                <a:blip r:embed="rId4"/>
              </a:buBlip>
              <a:defRPr/>
            </a:pPr>
            <a:r>
              <a:rPr lang="el-GR" altLang="el-GR" sz="2400" dirty="0">
                <a:latin typeface="+mn-lt"/>
              </a:rPr>
              <a:t>Δυναμική που αναπτύσσεται μεταξύ εκπαιδευτικών και μαθητών στο πεδίο της </a:t>
            </a:r>
            <a:r>
              <a:rPr lang="el-GR" altLang="el-GR" sz="2400" dirty="0" err="1">
                <a:latin typeface="+mn-lt"/>
              </a:rPr>
              <a:t>αλληλόδρασης</a:t>
            </a:r>
            <a:r>
              <a:rPr lang="el-GR" altLang="el-GR" sz="2400" dirty="0">
                <a:latin typeface="+mn-lt"/>
              </a:rPr>
              <a:t>.</a:t>
            </a:r>
          </a:p>
          <a:p>
            <a:pPr>
              <a:spcAft>
                <a:spcPts val="600"/>
              </a:spcAft>
              <a:buFontTx/>
              <a:buBlip>
                <a:blip r:embed="rId3"/>
              </a:buBlip>
              <a:defRPr/>
            </a:pPr>
            <a:r>
              <a:rPr lang="el-GR" altLang="el-GR" sz="2400" dirty="0">
                <a:latin typeface="+mn-lt"/>
              </a:rPr>
              <a:t>Στοιχεία συνθηκών λειτουργίας του εκπαιδευτικού επαγγέλματος.</a:t>
            </a:r>
          </a:p>
        </p:txBody>
      </p:sp>
    </p:spTree>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Θέση αριθμού διαφάνειας 2"/>
          <p:cNvSpPr>
            <a:spLocks noGrp="1"/>
          </p:cNvSpPr>
          <p:nvPr>
            <p:ph type="sldNum" sz="quarter" idx="12"/>
          </p:nvPr>
        </p:nvSpPr>
        <p:spPr bwMode="auto">
          <a:noFill/>
          <a:ln>
            <a:miter lim="800000"/>
            <a:headEnd/>
            <a:tailEnd/>
          </a:ln>
        </p:spPr>
        <p:txBody>
          <a:bodyPr/>
          <a:lstStyle/>
          <a:p>
            <a:fld id="{62289777-36F3-4C92-BE0A-C6D516AFEB24}" type="slidenum">
              <a:rPr lang="el-GR" altLang="el-GR"/>
              <a:pPr/>
              <a:t>20</a:t>
            </a:fld>
            <a:endParaRPr lang="el-GR" altLang="el-GR"/>
          </a:p>
        </p:txBody>
      </p:sp>
      <p:sp>
        <p:nvSpPr>
          <p:cNvPr id="7" name="Ορθογώνιο 6"/>
          <p:cNvSpPr/>
          <p:nvPr/>
        </p:nvSpPr>
        <p:spPr>
          <a:xfrm>
            <a:off x="683568" y="3255367"/>
            <a:ext cx="7704856" cy="461665"/>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lgn="ctr" eaLnBrk="1" fontAlgn="auto" hangingPunct="1">
              <a:spcBef>
                <a:spcPts val="0"/>
              </a:spcBef>
              <a:spcAft>
                <a:spcPts val="0"/>
              </a:spcAft>
              <a:defRPr/>
            </a:pPr>
            <a:r>
              <a:rPr lang="el-GR" sz="2400" b="1" dirty="0">
                <a:solidFill>
                  <a:srgbClr val="C00000"/>
                </a:solidFill>
                <a:latin typeface="+mn-lt"/>
              </a:rPr>
              <a:t>Ευχαριστώ για την προσοχή σας</a:t>
            </a:r>
          </a:p>
        </p:txBody>
      </p:sp>
      <p:sp>
        <p:nvSpPr>
          <p:cNvPr id="29702" name="Ορθογώνιο 8"/>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Θέση αριθμού διαφάνειας 2"/>
          <p:cNvSpPr>
            <a:spLocks noGrp="1"/>
          </p:cNvSpPr>
          <p:nvPr>
            <p:ph type="sldNum" sz="quarter" idx="12"/>
          </p:nvPr>
        </p:nvSpPr>
        <p:spPr bwMode="auto">
          <a:noFill/>
          <a:ln>
            <a:miter lim="800000"/>
            <a:headEnd/>
            <a:tailEnd/>
          </a:ln>
        </p:spPr>
        <p:txBody>
          <a:bodyPr/>
          <a:lstStyle/>
          <a:p>
            <a:fld id="{77D2B034-B413-4DB7-9EE7-D31D2A5FF46F}" type="slidenum">
              <a:rPr lang="el-GR" altLang="el-GR"/>
              <a:pPr/>
              <a:t>3</a:t>
            </a:fld>
            <a:endParaRPr lang="el-GR" altLang="el-GR"/>
          </a:p>
        </p:txBody>
      </p:sp>
      <p:sp>
        <p:nvSpPr>
          <p:cNvPr id="9219"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9220" name="Ορθογώνιο 4"/>
          <p:cNvSpPr>
            <a:spLocks noChangeArrowheads="1"/>
          </p:cNvSpPr>
          <p:nvPr/>
        </p:nvSpPr>
        <p:spPr bwMode="auto">
          <a:xfrm>
            <a:off x="0" y="466725"/>
            <a:ext cx="3779838" cy="369888"/>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a:defRPr/>
            </a:pPr>
            <a:r>
              <a:rPr lang="el-GR" altLang="el-GR" b="1">
                <a:solidFill>
                  <a:srgbClr val="C00000"/>
                </a:solidFill>
                <a:latin typeface="+mn-lt"/>
              </a:rPr>
              <a:t>Εισαγωγικά στοιχεία</a:t>
            </a:r>
            <a:endParaRPr lang="el-GR" altLang="el-GR" b="1" dirty="0">
              <a:solidFill>
                <a:srgbClr val="C00000"/>
              </a:solidFill>
              <a:latin typeface="+mn-lt"/>
            </a:endParaRPr>
          </a:p>
        </p:txBody>
      </p:sp>
      <p:sp>
        <p:nvSpPr>
          <p:cNvPr id="7" name="Ορθογώνιο 6"/>
          <p:cNvSpPr/>
          <p:nvPr/>
        </p:nvSpPr>
        <p:spPr>
          <a:xfrm>
            <a:off x="683568" y="1128801"/>
            <a:ext cx="7704856" cy="5509200"/>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lgn="just">
              <a:buFont typeface="Wingdings" panose="05000000000000000000" pitchFamily="2" charset="2"/>
              <a:buChar char="v"/>
              <a:defRPr/>
            </a:pPr>
            <a:r>
              <a:rPr lang="el-GR" altLang="el-GR" sz="2200" dirty="0">
                <a:latin typeface="+mn-lt"/>
              </a:rPr>
              <a:t>Η σχολική τάξη, ως υποσύστημα του σχολικού συστήματος, λειτουργεί με κανόνες και νόρμες που αφορούν τόσο το </a:t>
            </a:r>
            <a:r>
              <a:rPr lang="el-GR" altLang="el-GR" sz="2200" b="1" dirty="0" err="1">
                <a:latin typeface="+mn-lt"/>
              </a:rPr>
              <a:t>μακροκοινωνιολογικό</a:t>
            </a:r>
            <a:r>
              <a:rPr lang="el-GR" altLang="el-GR" sz="2200" b="1" dirty="0">
                <a:latin typeface="+mn-lt"/>
              </a:rPr>
              <a:t> επίπεδο</a:t>
            </a:r>
            <a:r>
              <a:rPr lang="el-GR" altLang="el-GR" sz="2200" dirty="0">
                <a:latin typeface="+mn-lt"/>
              </a:rPr>
              <a:t>: Υπουργείο </a:t>
            </a:r>
            <a:r>
              <a:rPr lang="el-GR" altLang="el-GR" sz="2200" dirty="0" smtClean="0">
                <a:latin typeface="+mn-lt"/>
              </a:rPr>
              <a:t>Παιδείας, Θρησκευμάτων και Αθλητισμού, </a:t>
            </a:r>
            <a:r>
              <a:rPr lang="el-GR" altLang="el-GR" sz="2200" dirty="0">
                <a:latin typeface="+mn-lt"/>
              </a:rPr>
              <a:t>κυβέρνηση, κράτος κ.α., όσο και το </a:t>
            </a:r>
            <a:r>
              <a:rPr lang="el-GR" altLang="el-GR" sz="2200" b="1" dirty="0" err="1">
                <a:latin typeface="+mn-lt"/>
              </a:rPr>
              <a:t>μικροκοινωνιολογικό</a:t>
            </a:r>
            <a:r>
              <a:rPr lang="el-GR" altLang="el-GR" sz="2200" dirty="0">
                <a:latin typeface="+mn-lt"/>
              </a:rPr>
              <a:t>: Κανόνες και πρακτικές του σχολείου και της τοπικής κοινωνίας στην οποία λειτουργεί κ.α.</a:t>
            </a:r>
          </a:p>
          <a:p>
            <a:pPr>
              <a:buFont typeface="Wingdings" panose="05000000000000000000" pitchFamily="2" charset="2"/>
              <a:buChar char="v"/>
              <a:defRPr/>
            </a:pPr>
            <a:r>
              <a:rPr lang="el-GR" altLang="el-GR" sz="2200" dirty="0">
                <a:latin typeface="+mn-lt"/>
              </a:rPr>
              <a:t>Η σχολική τάξη ως αντικείμενο </a:t>
            </a:r>
            <a:r>
              <a:rPr lang="el-GR" altLang="el-GR" sz="2200" dirty="0" err="1">
                <a:latin typeface="+mn-lt"/>
              </a:rPr>
              <a:t>μικροκοινωνιολογικής</a:t>
            </a:r>
            <a:r>
              <a:rPr lang="el-GR" altLang="el-GR" sz="2200" dirty="0">
                <a:latin typeface="+mn-lt"/>
              </a:rPr>
              <a:t> προσέγγισης έχει τα παρακάτω χαρακτηριστικά (Μαρκοπούλου 2007):</a:t>
            </a:r>
          </a:p>
          <a:p>
            <a:pPr lvl="1">
              <a:buFont typeface="Wingdings" pitchFamily="2" charset="2"/>
              <a:buChar char="Ø"/>
              <a:defRPr/>
            </a:pPr>
            <a:r>
              <a:rPr lang="el-GR" altLang="el-GR" sz="2200" b="1" dirty="0">
                <a:latin typeface="+mn-lt"/>
              </a:rPr>
              <a:t>Καθημερινή Δραστηριότητα.</a:t>
            </a:r>
            <a:r>
              <a:rPr lang="el-GR" altLang="el-GR" sz="2200" dirty="0">
                <a:latin typeface="+mn-lt"/>
              </a:rPr>
              <a:t> </a:t>
            </a:r>
          </a:p>
          <a:p>
            <a:pPr lvl="1">
              <a:buFont typeface="Wingdings" pitchFamily="2" charset="2"/>
              <a:buChar char="Ø"/>
              <a:defRPr/>
            </a:pPr>
            <a:r>
              <a:rPr lang="el-GR" altLang="el-GR" sz="2200" b="1" dirty="0">
                <a:latin typeface="+mn-lt"/>
              </a:rPr>
              <a:t>Ελευθερία.</a:t>
            </a:r>
            <a:r>
              <a:rPr lang="el-GR" altLang="el-GR" sz="2200" dirty="0">
                <a:latin typeface="+mn-lt"/>
              </a:rPr>
              <a:t> </a:t>
            </a:r>
          </a:p>
          <a:p>
            <a:pPr lvl="1">
              <a:buFont typeface="Wingdings" pitchFamily="2" charset="2"/>
              <a:buChar char="Ø"/>
              <a:defRPr/>
            </a:pPr>
            <a:r>
              <a:rPr lang="el-GR" altLang="el-GR" sz="2200" b="1" dirty="0">
                <a:latin typeface="+mn-lt"/>
              </a:rPr>
              <a:t>Νόημα.</a:t>
            </a:r>
            <a:r>
              <a:rPr lang="el-GR" altLang="el-GR" sz="2200" dirty="0">
                <a:latin typeface="+mn-lt"/>
              </a:rPr>
              <a:t> </a:t>
            </a:r>
          </a:p>
          <a:p>
            <a:pPr lvl="1">
              <a:buFont typeface="Wingdings" pitchFamily="2" charset="2"/>
              <a:buChar char="Ø"/>
              <a:defRPr/>
            </a:pPr>
            <a:r>
              <a:rPr lang="el-GR" altLang="el-GR" sz="2200" b="1" dirty="0" err="1">
                <a:latin typeface="+mn-lt"/>
              </a:rPr>
              <a:t>Διαντίδραση</a:t>
            </a:r>
            <a:r>
              <a:rPr lang="el-GR" altLang="el-GR" sz="2200" b="1" dirty="0">
                <a:latin typeface="+mn-lt"/>
              </a:rPr>
              <a:t>. </a:t>
            </a:r>
            <a:endParaRPr lang="el-GR" altLang="el-GR" sz="2200" dirty="0">
              <a:latin typeface="+mn-lt"/>
            </a:endParaRPr>
          </a:p>
          <a:p>
            <a:pPr lvl="1">
              <a:buFont typeface="Wingdings" pitchFamily="2" charset="2"/>
              <a:buChar char="Ø"/>
              <a:defRPr/>
            </a:pPr>
            <a:r>
              <a:rPr lang="el-GR" altLang="el-GR" sz="2200" b="1" dirty="0">
                <a:latin typeface="+mn-lt"/>
              </a:rPr>
              <a:t>Διαπραγμάτευση</a:t>
            </a:r>
            <a:r>
              <a:rPr lang="el-GR" altLang="el-GR" sz="2200" dirty="0">
                <a:latin typeface="+mn-lt"/>
              </a:rPr>
              <a:t>. </a:t>
            </a:r>
          </a:p>
          <a:p>
            <a:pPr lvl="1">
              <a:buFont typeface="Wingdings" pitchFamily="2" charset="2"/>
              <a:buChar char="Ø"/>
              <a:defRPr/>
            </a:pPr>
            <a:r>
              <a:rPr lang="el-GR" altLang="el-GR" sz="2200" b="1" dirty="0">
                <a:latin typeface="+mn-lt"/>
              </a:rPr>
              <a:t>Υποκειμενική προσέγγιση</a:t>
            </a:r>
            <a:r>
              <a:rPr lang="el-GR" altLang="el-GR" sz="2200" dirty="0">
                <a:latin typeface="+mn-lt"/>
              </a:rPr>
              <a:t>. </a:t>
            </a:r>
            <a:endParaRPr lang="el-GR" altLang="el-GR" sz="2200" dirty="0">
              <a:latin typeface="+mn-lt"/>
            </a:endParaRPr>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Θέση αριθμού διαφάνειας 2"/>
          <p:cNvSpPr>
            <a:spLocks noGrp="1"/>
          </p:cNvSpPr>
          <p:nvPr>
            <p:ph type="sldNum" sz="quarter" idx="12"/>
          </p:nvPr>
        </p:nvSpPr>
        <p:spPr bwMode="auto">
          <a:noFill/>
          <a:ln>
            <a:miter lim="800000"/>
            <a:headEnd/>
            <a:tailEnd/>
          </a:ln>
        </p:spPr>
        <p:txBody>
          <a:bodyPr/>
          <a:lstStyle/>
          <a:p>
            <a:fld id="{82AEE040-0C94-41CB-9BCC-FADF925F7C4F}" type="slidenum">
              <a:rPr lang="el-GR" altLang="el-GR"/>
              <a:pPr/>
              <a:t>4</a:t>
            </a:fld>
            <a:endParaRPr lang="el-GR" altLang="el-GR"/>
          </a:p>
        </p:txBody>
      </p:sp>
      <p:sp>
        <p:nvSpPr>
          <p:cNvPr id="11267"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11268" name="Ορθογώνιο 4"/>
          <p:cNvSpPr>
            <a:spLocks noChangeArrowheads="1"/>
          </p:cNvSpPr>
          <p:nvPr/>
        </p:nvSpPr>
        <p:spPr bwMode="auto">
          <a:xfrm>
            <a:off x="0" y="466725"/>
            <a:ext cx="3779838" cy="369888"/>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eaLnBrk="1" hangingPunct="1">
              <a:defRPr/>
            </a:pPr>
            <a:r>
              <a:rPr lang="el-GR" altLang="el-GR" b="1">
                <a:solidFill>
                  <a:srgbClr val="C00000"/>
                </a:solidFill>
                <a:latin typeface="+mn-lt"/>
              </a:rPr>
              <a:t>Χαρακτηριστικά</a:t>
            </a:r>
            <a:endParaRPr lang="el-GR" altLang="el-GR">
              <a:solidFill>
                <a:srgbClr val="C00000"/>
              </a:solidFill>
              <a:latin typeface="+mn-lt"/>
            </a:endParaRPr>
          </a:p>
        </p:txBody>
      </p:sp>
      <p:sp>
        <p:nvSpPr>
          <p:cNvPr id="7" name="Ορθογώνιο 6"/>
          <p:cNvSpPr/>
          <p:nvPr/>
        </p:nvSpPr>
        <p:spPr>
          <a:xfrm>
            <a:off x="683568" y="1128801"/>
            <a:ext cx="7704856" cy="4247317"/>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lgn="just">
              <a:spcAft>
                <a:spcPts val="1200"/>
              </a:spcAft>
              <a:buFont typeface="Wingdings" panose="05000000000000000000" pitchFamily="2" charset="2"/>
              <a:buChar char="v"/>
              <a:defRPr/>
            </a:pPr>
            <a:r>
              <a:rPr lang="el-GR" altLang="el-GR" sz="2000" b="1" dirty="0">
                <a:solidFill>
                  <a:srgbClr val="C00000"/>
                </a:solidFill>
                <a:latin typeface="+mn-lt"/>
              </a:rPr>
              <a:t>Καθημερινή Δραστηριότητα.</a:t>
            </a:r>
            <a:r>
              <a:rPr lang="el-GR" altLang="el-GR" sz="2000" dirty="0">
                <a:solidFill>
                  <a:srgbClr val="C00000"/>
                </a:solidFill>
                <a:latin typeface="+mn-lt"/>
              </a:rPr>
              <a:t> </a:t>
            </a:r>
            <a:r>
              <a:rPr lang="el-GR" altLang="el-GR" sz="2000" dirty="0">
                <a:latin typeface="+mn-lt"/>
              </a:rPr>
              <a:t>Αυτό που κρατάει "ζωντανό" το εκπαιδευτικό σύστημα είναι η καθημερινή δραστηριότητα των δασκάλων, των μαθητών </a:t>
            </a:r>
            <a:r>
              <a:rPr lang="el-GR" altLang="el-GR" sz="2000" dirty="0" smtClean="0">
                <a:latin typeface="+mn-lt"/>
              </a:rPr>
              <a:t>που </a:t>
            </a:r>
            <a:r>
              <a:rPr lang="el-GR" altLang="el-GR" sz="2000" b="1" dirty="0">
                <a:latin typeface="+mn-lt"/>
              </a:rPr>
              <a:t>δρουν και διαμορφώνουν την καθημερινή εκπαιδευτική πραγματικότητα. </a:t>
            </a:r>
            <a:endParaRPr lang="el-GR" altLang="el-GR" sz="2000" dirty="0">
              <a:latin typeface="+mn-lt"/>
            </a:endParaRPr>
          </a:p>
          <a:p>
            <a:pPr algn="just">
              <a:spcAft>
                <a:spcPts val="1200"/>
              </a:spcAft>
              <a:buFont typeface="Wingdings" panose="05000000000000000000" pitchFamily="2" charset="2"/>
              <a:buChar char="v"/>
              <a:defRPr/>
            </a:pPr>
            <a:r>
              <a:rPr lang="el-GR" altLang="el-GR" sz="2000" b="1" dirty="0">
                <a:solidFill>
                  <a:srgbClr val="C00000"/>
                </a:solidFill>
                <a:latin typeface="+mn-lt"/>
              </a:rPr>
              <a:t>Ελευθερία.</a:t>
            </a:r>
            <a:r>
              <a:rPr lang="el-GR" altLang="el-GR" sz="2000" dirty="0">
                <a:solidFill>
                  <a:srgbClr val="C00000"/>
                </a:solidFill>
                <a:latin typeface="+mn-lt"/>
              </a:rPr>
              <a:t> </a:t>
            </a:r>
            <a:r>
              <a:rPr lang="el-GR" altLang="el-GR" sz="2000" dirty="0">
                <a:latin typeface="+mn-lt"/>
              </a:rPr>
              <a:t>Η καθημερινή δραστηριότητα δεν είναι </a:t>
            </a:r>
            <a:r>
              <a:rPr lang="el-GR" altLang="el-GR" sz="2000" dirty="0" smtClean="0">
                <a:latin typeface="+mn-lt"/>
              </a:rPr>
              <a:t>εξ’ ολοκλήρου επιβεβλημένη </a:t>
            </a:r>
            <a:r>
              <a:rPr lang="el-GR" altLang="el-GR" sz="2000" dirty="0">
                <a:latin typeface="+mn-lt"/>
              </a:rPr>
              <a:t>υπάρχει κάποια αυτονομία και ελευθερία. </a:t>
            </a:r>
            <a:r>
              <a:rPr lang="el-GR" altLang="el-GR" sz="2000" dirty="0" smtClean="0">
                <a:latin typeface="+mn-lt"/>
              </a:rPr>
              <a:t>Όμως, υπάρχουν </a:t>
            </a:r>
            <a:r>
              <a:rPr lang="el-GR" altLang="el-GR" sz="2000" dirty="0">
                <a:latin typeface="+mn-lt"/>
              </a:rPr>
              <a:t>περιορισμοί στον τρόπο που </a:t>
            </a:r>
            <a:r>
              <a:rPr lang="el-GR" altLang="el-GR" sz="2000" dirty="0" smtClean="0">
                <a:latin typeface="+mn-lt"/>
              </a:rPr>
              <a:t>δρουν. Επηρεάζονται </a:t>
            </a:r>
            <a:r>
              <a:rPr lang="el-GR" altLang="el-GR" sz="2000" dirty="0">
                <a:latin typeface="+mn-lt"/>
              </a:rPr>
              <a:t>από το κοινωνικό, πολιτισμικό, ή άλλο </a:t>
            </a:r>
            <a:r>
              <a:rPr lang="el-GR" altLang="el-GR" sz="2000" dirty="0" smtClean="0">
                <a:latin typeface="+mn-lt"/>
              </a:rPr>
              <a:t>υπόβαθρο. </a:t>
            </a:r>
          </a:p>
          <a:p>
            <a:pPr algn="just">
              <a:spcAft>
                <a:spcPts val="1200"/>
              </a:spcAft>
              <a:buFont typeface="Wingdings" pitchFamily="2" charset="2"/>
              <a:buChar char="§"/>
              <a:defRPr/>
            </a:pPr>
            <a:r>
              <a:rPr lang="el-GR" altLang="el-GR" sz="2000" b="1" dirty="0" smtClean="0">
                <a:latin typeface="+mn-lt"/>
              </a:rPr>
              <a:t>Οι </a:t>
            </a:r>
            <a:r>
              <a:rPr lang="el-GR" altLang="el-GR" sz="2000" b="1" dirty="0">
                <a:latin typeface="+mn-lt"/>
              </a:rPr>
              <a:t>άνθρωποι μπορούν να δημιουργήσουν και δημιουργούν ως ένα βαθμό, τη δική τους δραστηριότητα.</a:t>
            </a:r>
            <a:r>
              <a:rPr lang="el-GR" altLang="el-GR" sz="2000" dirty="0">
                <a:latin typeface="+mn-lt"/>
              </a:rPr>
              <a:t> </a:t>
            </a:r>
            <a:endParaRPr lang="el-GR" altLang="el-GR" sz="2000" dirty="0" smtClean="0">
              <a:latin typeface="+mn-lt"/>
            </a:endParaRPr>
          </a:p>
          <a:p>
            <a:pPr algn="just">
              <a:spcAft>
                <a:spcPts val="1200"/>
              </a:spcAft>
              <a:buFont typeface="Wingdings" pitchFamily="2" charset="2"/>
              <a:buChar char="§"/>
              <a:defRPr/>
            </a:pPr>
            <a:r>
              <a:rPr lang="el-GR" altLang="el-GR" sz="2000" b="1" dirty="0" smtClean="0">
                <a:latin typeface="+mn-lt"/>
              </a:rPr>
              <a:t>Η </a:t>
            </a:r>
            <a:r>
              <a:rPr lang="el-GR" altLang="el-GR" sz="2000" b="1" dirty="0">
                <a:latin typeface="+mn-lt"/>
              </a:rPr>
              <a:t>σχολική τάξη ως σύνολο διαφορετικών ατόμων έχει αυτή τη δυναμική της σχετικής αυτονομίας.</a:t>
            </a:r>
            <a:endParaRPr lang="el-GR" altLang="el-GR" sz="2000" b="1" dirty="0">
              <a:latin typeface="+mn-lt"/>
            </a:endParaRPr>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Θέση αριθμού διαφάνειας 2"/>
          <p:cNvSpPr>
            <a:spLocks noGrp="1"/>
          </p:cNvSpPr>
          <p:nvPr>
            <p:ph type="sldNum" sz="quarter" idx="12"/>
          </p:nvPr>
        </p:nvSpPr>
        <p:spPr bwMode="auto">
          <a:noFill/>
          <a:ln>
            <a:miter lim="800000"/>
            <a:headEnd/>
            <a:tailEnd/>
          </a:ln>
        </p:spPr>
        <p:txBody>
          <a:bodyPr/>
          <a:lstStyle/>
          <a:p>
            <a:fld id="{B1582533-6AEF-4BBE-A6C4-0E7DF3F9B147}" type="slidenum">
              <a:rPr lang="el-GR" altLang="el-GR"/>
              <a:pPr/>
              <a:t>5</a:t>
            </a:fld>
            <a:endParaRPr lang="el-GR" altLang="el-GR"/>
          </a:p>
        </p:txBody>
      </p:sp>
      <p:sp>
        <p:nvSpPr>
          <p:cNvPr id="13315"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13316" name="Ορθογώνιο 4"/>
          <p:cNvSpPr>
            <a:spLocks noChangeArrowheads="1"/>
          </p:cNvSpPr>
          <p:nvPr/>
        </p:nvSpPr>
        <p:spPr bwMode="auto">
          <a:xfrm>
            <a:off x="0" y="466725"/>
            <a:ext cx="3779838" cy="369888"/>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eaLnBrk="1" hangingPunct="1">
              <a:defRPr/>
            </a:pPr>
            <a:r>
              <a:rPr lang="el-GR" altLang="el-GR" b="1">
                <a:solidFill>
                  <a:srgbClr val="C00000"/>
                </a:solidFill>
                <a:latin typeface="+mn-lt"/>
              </a:rPr>
              <a:t>Χαρακτηριστικά</a:t>
            </a:r>
            <a:endParaRPr lang="el-GR" altLang="el-GR">
              <a:solidFill>
                <a:srgbClr val="C00000"/>
              </a:solidFill>
              <a:latin typeface="+mn-lt"/>
            </a:endParaRPr>
          </a:p>
        </p:txBody>
      </p:sp>
      <p:sp>
        <p:nvSpPr>
          <p:cNvPr id="7" name="Ορθογώνιο 6"/>
          <p:cNvSpPr/>
          <p:nvPr/>
        </p:nvSpPr>
        <p:spPr>
          <a:xfrm>
            <a:off x="683568" y="1515556"/>
            <a:ext cx="7704856" cy="3785652"/>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600"/>
              </a:spcAft>
              <a:buFont typeface="Wingdings" panose="05000000000000000000" pitchFamily="2" charset="2"/>
              <a:buChar char="v"/>
              <a:defRPr/>
            </a:pPr>
            <a:r>
              <a:rPr lang="el-GR" altLang="el-GR" sz="2400" b="1">
                <a:solidFill>
                  <a:srgbClr val="C00000"/>
                </a:solidFill>
                <a:latin typeface="+mn-lt"/>
              </a:rPr>
              <a:t>Νόημα.</a:t>
            </a:r>
            <a:r>
              <a:rPr lang="el-GR" altLang="el-GR" sz="2400">
                <a:solidFill>
                  <a:srgbClr val="C00000"/>
                </a:solidFill>
                <a:latin typeface="+mn-lt"/>
              </a:rPr>
              <a:t> </a:t>
            </a:r>
            <a:r>
              <a:rPr lang="el-GR" altLang="el-GR" sz="2400">
                <a:latin typeface="+mn-lt"/>
              </a:rPr>
              <a:t>Για να κατανοήσουμε την καθημερινή δραστηριότητα των ατόμων πρέπει να συλλάβουμε τα </a:t>
            </a:r>
            <a:r>
              <a:rPr lang="el-GR" altLang="el-GR" sz="2400" b="1">
                <a:latin typeface="+mn-lt"/>
              </a:rPr>
              <a:t>νοήματα που δίνουν αυτά τα άτομα στη συμπεριφορά τους</a:t>
            </a:r>
            <a:r>
              <a:rPr lang="el-GR" altLang="el-GR" sz="2400">
                <a:latin typeface="+mn-lt"/>
              </a:rPr>
              <a:t>. Ο όρος "</a:t>
            </a:r>
            <a:r>
              <a:rPr lang="el-GR" altLang="el-GR" sz="2400" b="1">
                <a:latin typeface="+mn-lt"/>
              </a:rPr>
              <a:t>νόημα</a:t>
            </a:r>
            <a:r>
              <a:rPr lang="el-GR" altLang="el-GR" sz="2400">
                <a:latin typeface="+mn-lt"/>
              </a:rPr>
              <a:t>" περιλαμβάνει τους </a:t>
            </a:r>
            <a:r>
              <a:rPr lang="el-GR" altLang="el-GR" sz="2400" b="1">
                <a:latin typeface="+mn-lt"/>
              </a:rPr>
              <a:t>στόχους</a:t>
            </a:r>
            <a:r>
              <a:rPr lang="el-GR" altLang="el-GR" sz="2400">
                <a:latin typeface="+mn-lt"/>
              </a:rPr>
              <a:t> ή τις </a:t>
            </a:r>
            <a:r>
              <a:rPr lang="el-GR" altLang="el-GR" sz="2400" b="1">
                <a:latin typeface="+mn-lt"/>
              </a:rPr>
              <a:t>προθέσεις των ατόμων</a:t>
            </a:r>
            <a:r>
              <a:rPr lang="el-GR" altLang="el-GR" sz="2400">
                <a:latin typeface="+mn-lt"/>
              </a:rPr>
              <a:t>, την έννοια της </a:t>
            </a:r>
            <a:r>
              <a:rPr lang="el-GR" altLang="el-GR" sz="2400" b="1">
                <a:latin typeface="+mn-lt"/>
              </a:rPr>
              <a:t>σημασίας</a:t>
            </a:r>
            <a:r>
              <a:rPr lang="el-GR" altLang="el-GR" sz="2400">
                <a:latin typeface="+mn-lt"/>
              </a:rPr>
              <a:t> που έχει για τα άτομα ένα γεγονός της καθημερινής του ζωής και, τέλος, την έννοια της </a:t>
            </a:r>
            <a:r>
              <a:rPr lang="el-GR" altLang="el-GR" sz="2400" b="1">
                <a:latin typeface="+mn-lt"/>
              </a:rPr>
              <a:t>αιτίας</a:t>
            </a:r>
            <a:r>
              <a:rPr lang="el-GR" altLang="el-GR" sz="2400">
                <a:latin typeface="+mn-lt"/>
              </a:rPr>
              <a:t> που επικαλείται κάποιος για μια δραστηριότητα. Όλα αυτά μπορεί κανείς να τα παρατηρήσει μέσα σε μια σχολική τάξη.</a:t>
            </a:r>
            <a:endParaRPr lang="el-GR" altLang="el-GR" sz="2400" dirty="0">
              <a:latin typeface="+mn-lt"/>
            </a:endParaRPr>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Θέση αριθμού διαφάνειας 2"/>
          <p:cNvSpPr>
            <a:spLocks noGrp="1"/>
          </p:cNvSpPr>
          <p:nvPr>
            <p:ph type="sldNum" sz="quarter" idx="12"/>
          </p:nvPr>
        </p:nvSpPr>
        <p:spPr bwMode="auto">
          <a:noFill/>
          <a:ln>
            <a:miter lim="800000"/>
            <a:headEnd/>
            <a:tailEnd/>
          </a:ln>
        </p:spPr>
        <p:txBody>
          <a:bodyPr/>
          <a:lstStyle/>
          <a:p>
            <a:fld id="{880707F9-E189-4AF1-AF6B-A40281C2F4B3}" type="slidenum">
              <a:rPr lang="el-GR" altLang="el-GR"/>
              <a:pPr/>
              <a:t>6</a:t>
            </a:fld>
            <a:endParaRPr lang="el-GR" altLang="el-GR"/>
          </a:p>
        </p:txBody>
      </p:sp>
      <p:sp>
        <p:nvSpPr>
          <p:cNvPr id="15363"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7" name="Ορθογώνιο 6"/>
          <p:cNvSpPr/>
          <p:nvPr/>
        </p:nvSpPr>
        <p:spPr>
          <a:xfrm>
            <a:off x="107504" y="764704"/>
            <a:ext cx="8828534" cy="6063198"/>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1200"/>
              </a:spcAft>
              <a:buFont typeface="Wingdings" panose="05000000000000000000" pitchFamily="2" charset="2"/>
              <a:buChar char="v"/>
              <a:defRPr/>
            </a:pPr>
            <a:r>
              <a:rPr lang="el-GR" altLang="el-GR" b="1">
                <a:solidFill>
                  <a:srgbClr val="C00000"/>
                </a:solidFill>
                <a:latin typeface="+mn-lt"/>
              </a:rPr>
              <a:t>Διαντίδραση. </a:t>
            </a:r>
            <a:r>
              <a:rPr lang="el-GR" altLang="el-GR">
                <a:latin typeface="+mn-lt"/>
              </a:rPr>
              <a:t>Η καθημερινή δραστηριότητα σπάνια αφορά ένα άτομο που δρα μεμονωμένα' συνίσταται μάλλον στη διαντίδραση με άλλους ανθρώπους. Συνεπώς </a:t>
            </a:r>
            <a:r>
              <a:rPr lang="el-GR" altLang="el-GR" b="1">
                <a:latin typeface="+mn-lt"/>
              </a:rPr>
              <a:t>δεν δίνουμε μόνο νόημα στις δικές μας πράξεις, αλλά δίνουμε νόημα και στις πράξεις των άλλων</a:t>
            </a:r>
            <a:r>
              <a:rPr lang="el-GR" altLang="el-GR">
                <a:latin typeface="+mn-lt"/>
              </a:rPr>
              <a:t>. Ας εξετάσουμε, π.χ, μια κατάσταση όπου ο δάσκαλος κάνει μια ερώτηση και οι μαθητές σηκώνουν τα χέρια τους. Ο δάσκαλος πρέπει να ερμηνεύσει τι εννοεί ένας μαθητής όταν σηκώσει το χέρι του. Σημαίνει ότι ο μαθητής γνωρίζει την απάντηση; Σημαίνει ότι ο μαθητής προσπαθεί να κρυφτεί; Σημαίνει ότι ο μαθητής δεν θέλει να φανεί κουτός; Όλες αυτές οι ερμηνείες είναι πιθανές. Και, φυσικά, είναι επίσης γεγονός ότι οι μαθητές ερμηνεύουν τη συμπεριφορά του δασκάλου όταν αποφασίζουν να σηκώσουν ή να μη σηκώσουν το χέρι τους.</a:t>
            </a:r>
          </a:p>
          <a:p>
            <a:pPr>
              <a:spcAft>
                <a:spcPts val="1200"/>
              </a:spcAft>
              <a:defRPr/>
            </a:pPr>
            <a:r>
              <a:rPr lang="el-GR" altLang="el-GR">
                <a:latin typeface="+mn-lt"/>
              </a:rPr>
              <a:t>Πολλές σημαντικές παρατηρήσεις προκύπτουν αν αναγνωρίσουμε ότι κάθε άνθρωπος ερμηνεύει τη δραστηριότητα των άλλων: </a:t>
            </a:r>
            <a:r>
              <a:rPr lang="el-GR" altLang="el-GR" b="1">
                <a:latin typeface="+mn-lt"/>
              </a:rPr>
              <a:t>Η μετέπειτα συμπεριφορά μας εξαρτάται από τις ερμηνείες μας.</a:t>
            </a:r>
            <a:r>
              <a:rPr lang="el-GR" altLang="el-GR">
                <a:latin typeface="+mn-lt"/>
              </a:rPr>
              <a:t> Στο παράδειγμα, μας, αν υποθέσουμε ότι ο δάσκαλος αποφασίζει πως ο μαθητής προσπαθεί να κρυφτεί, είναι πολύ πιθανό να του ζητήσει να απαντήσει. Επίσης, </a:t>
            </a:r>
            <a:r>
              <a:rPr lang="el-GR" altLang="el-GR" b="1">
                <a:latin typeface="+mn-lt"/>
              </a:rPr>
              <a:t>η ερμηνεία που θα δώσουμε στη συμπεριφορά του άλλου εξαρτάται από "όσα ήδη ξέρουμε" γι' αυτόν. </a:t>
            </a:r>
            <a:r>
              <a:rPr lang="el-GR" altLang="el-GR">
                <a:latin typeface="+mn-lt"/>
              </a:rPr>
              <a:t>Αυτό περιλαμβάνει στοιχεία όπως το φύλο, η φυλή, η ευφυΐα, τα κίνητρα κ.λ.π. Για να ξαναγυρίσουμε στο παράδειγμά μας, αν ο δάσκαλος "ξέρει" ότι ο μαθητής είναι έξυπνος και έχει κίνητρα να δουλέψει, αυτό θα επηρεάσει την ερμηνεία που θα δώσει στη συμπεριφορά του. Σύμφωνα με την ορολογία, υπάρχουν "τυποποιήσεις" ανθρώπων, τις οποίες χρησιμοποιούμε όταν ερμηνεύουμε τη συμπεριφορά τους</a:t>
            </a:r>
            <a:endParaRPr lang="el-GR" dirty="0">
              <a:latin typeface="+mn-lt"/>
            </a:endParaRPr>
          </a:p>
        </p:txBody>
      </p:sp>
      <p:sp>
        <p:nvSpPr>
          <p:cNvPr id="6" name="Ορθογώνιο 4"/>
          <p:cNvSpPr>
            <a:spLocks noChangeArrowheads="1"/>
          </p:cNvSpPr>
          <p:nvPr/>
        </p:nvSpPr>
        <p:spPr bwMode="auto">
          <a:xfrm>
            <a:off x="0" y="404813"/>
            <a:ext cx="3779838" cy="369887"/>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eaLnBrk="1" hangingPunct="1">
              <a:defRPr/>
            </a:pPr>
            <a:r>
              <a:rPr lang="el-GR" altLang="el-GR" b="1">
                <a:solidFill>
                  <a:srgbClr val="C00000"/>
                </a:solidFill>
                <a:latin typeface="+mn-lt"/>
              </a:rPr>
              <a:t>Χαρακτηριστικά</a:t>
            </a:r>
            <a:endParaRPr lang="el-GR" altLang="el-GR">
              <a:solidFill>
                <a:srgbClr val="C00000"/>
              </a:solidFill>
              <a:latin typeface="+mn-lt"/>
            </a:endParaRPr>
          </a:p>
        </p:txBody>
      </p:sp>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Θέση αριθμού διαφάνειας 2"/>
          <p:cNvSpPr>
            <a:spLocks noGrp="1"/>
          </p:cNvSpPr>
          <p:nvPr>
            <p:ph type="sldNum" sz="quarter" idx="12"/>
          </p:nvPr>
        </p:nvSpPr>
        <p:spPr bwMode="auto">
          <a:noFill/>
          <a:ln>
            <a:miter lim="800000"/>
            <a:headEnd/>
            <a:tailEnd/>
          </a:ln>
        </p:spPr>
        <p:txBody>
          <a:bodyPr/>
          <a:lstStyle/>
          <a:p>
            <a:fld id="{E221A636-E85A-4A5F-98A8-8DDDD66E5224}" type="slidenum">
              <a:rPr lang="el-GR" altLang="el-GR"/>
              <a:pPr/>
              <a:t>7</a:t>
            </a:fld>
            <a:endParaRPr lang="el-GR" altLang="el-GR"/>
          </a:p>
        </p:txBody>
      </p:sp>
      <p:sp>
        <p:nvSpPr>
          <p:cNvPr id="17411"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7" name="Ορθογώνιο 6"/>
          <p:cNvSpPr/>
          <p:nvPr/>
        </p:nvSpPr>
        <p:spPr>
          <a:xfrm>
            <a:off x="323528" y="1128801"/>
            <a:ext cx="8612510" cy="5509200"/>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1200"/>
              </a:spcAft>
              <a:buFont typeface="Wingdings" panose="05000000000000000000" pitchFamily="2" charset="2"/>
              <a:buChar char="v"/>
              <a:defRPr/>
            </a:pPr>
            <a:r>
              <a:rPr lang="el-GR" altLang="el-GR" b="1">
                <a:solidFill>
                  <a:srgbClr val="C00000"/>
                </a:solidFill>
                <a:latin typeface="+mn-lt"/>
              </a:rPr>
              <a:t>Διαπραγμάτευση</a:t>
            </a:r>
            <a:r>
              <a:rPr lang="el-GR" altLang="el-GR">
                <a:solidFill>
                  <a:srgbClr val="C00000"/>
                </a:solidFill>
                <a:latin typeface="+mn-lt"/>
              </a:rPr>
              <a:t>. </a:t>
            </a:r>
            <a:r>
              <a:rPr lang="el-GR" altLang="el-GR">
                <a:latin typeface="+mn-lt"/>
              </a:rPr>
              <a:t>Μια ανάλυση της πράξης πρέπει να περιλαμβάνει και τη μελέτη των νοημάτων και των ερμηνειών που δίνουν τα υποκείμενα. Θα ήταν όμως σφάλμα να θεωρήσουμε ότι τα νοήματα και οι ερμηνείες παραμένουν αμετάβλητα. Είναι φανερό ότι </a:t>
            </a:r>
            <a:r>
              <a:rPr lang="el-GR" altLang="el-GR" b="1">
                <a:latin typeface="+mn-lt"/>
              </a:rPr>
              <a:t>οι άνθρωποι συχνά αλλάζουν απόψεις</a:t>
            </a:r>
            <a:r>
              <a:rPr lang="el-GR" altLang="el-GR">
                <a:latin typeface="+mn-lt"/>
              </a:rPr>
              <a:t>. Η ερμηνευτική κοινωνιολογία υποδεικνύει ότι με τον καιρό τα υποκείμενα διαμορφώνουν κοινές αντιλήψεις και ερμηνείες. Αυτή </a:t>
            </a:r>
            <a:r>
              <a:rPr lang="el-GR" altLang="el-GR" b="1">
                <a:latin typeface="+mn-lt"/>
              </a:rPr>
              <a:t>η "κοινότητα ερμηνειών" είναι αποτέλεσμα μιας διαδικασίας "διαπραγμάτευσης" του νοήματος</a:t>
            </a:r>
            <a:r>
              <a:rPr lang="el-GR" altLang="el-GR">
                <a:latin typeface="+mn-lt"/>
              </a:rPr>
              <a:t>, η οποία διαπραγμάτευση, με τη σειρά της, είναι μια </a:t>
            </a:r>
            <a:r>
              <a:rPr lang="el-GR" altLang="el-GR" b="1">
                <a:latin typeface="+mn-lt"/>
              </a:rPr>
              <a:t>εξελικτική και μεταβαλλόμενη διαδικασία με την οποία τα άτομα διαμορφώνουν κοινές αντιλήψεις γι' αυτά που συμβαίνουν γύρω τους. </a:t>
            </a:r>
            <a:r>
              <a:rPr lang="el-GR" altLang="el-GR">
                <a:latin typeface="+mn-lt"/>
              </a:rPr>
              <a:t>Η σχολική τάξη προσφέρει ένα πλούσιο πεδίο κοινωνικής διαπραγμάτευσης καθημερινά. </a:t>
            </a:r>
          </a:p>
          <a:p>
            <a:pPr>
              <a:spcAft>
                <a:spcPts val="1200"/>
              </a:spcAft>
              <a:buFont typeface="Wingdings" panose="05000000000000000000" pitchFamily="2" charset="2"/>
              <a:buChar char="v"/>
              <a:defRPr/>
            </a:pPr>
            <a:r>
              <a:rPr lang="el-GR" altLang="el-GR" b="1">
                <a:solidFill>
                  <a:srgbClr val="C00000"/>
                </a:solidFill>
                <a:latin typeface="+mn-lt"/>
              </a:rPr>
              <a:t>Υποκειμενική προσέγγιση</a:t>
            </a:r>
            <a:r>
              <a:rPr lang="el-GR" altLang="el-GR">
                <a:solidFill>
                  <a:srgbClr val="C00000"/>
                </a:solidFill>
                <a:latin typeface="+mn-lt"/>
              </a:rPr>
              <a:t>. </a:t>
            </a:r>
            <a:r>
              <a:rPr lang="el-GR" altLang="el-GR">
                <a:latin typeface="+mn-lt"/>
              </a:rPr>
              <a:t>Αυτή αφορά στο πώς ανακαλύπτουμε τα νοήματα των υποκειμένων. Η ερμηνευτική προσέγγιση απαιτεί να υιοθετήσουμε τη λεγόμενη "υποκειμενική" μέθοδο. Αυτό σημαίνει ότι </a:t>
            </a:r>
            <a:r>
              <a:rPr lang="el-GR" altLang="el-GR" b="1">
                <a:latin typeface="+mn-lt"/>
              </a:rPr>
              <a:t>πρέπει να προσπαθήσουμε να εισχωρήσουμε στη θέση των άλλων υποκειμένου και να δούμε πώς ορίζουν οι ίδιοι μια κατάσταση. </a:t>
            </a:r>
            <a:r>
              <a:rPr lang="el-GR" altLang="el-GR">
                <a:latin typeface="+mn-lt"/>
              </a:rPr>
              <a:t>Το πρόβλημα, σ' αυτή την περίπτωση, είναι ότι κι εμείς έχουμε τις δικές μας αντιλήψεις και κατηγορίες. </a:t>
            </a:r>
            <a:r>
              <a:rPr lang="el-GR" altLang="el-GR" b="1">
                <a:latin typeface="+mn-lt"/>
              </a:rPr>
              <a:t>Είναι πολύ πιθανό, όταν αναφέρουμε όσα έχουμε παρατηρήσει, να δώσουμε τη δική μας ερμηνεία και όχι εκείνη των υποκειμένων που παρατηρούμε. </a:t>
            </a:r>
            <a:endParaRPr lang="el-GR" altLang="el-GR" dirty="0">
              <a:latin typeface="+mn-lt"/>
            </a:endParaRPr>
          </a:p>
        </p:txBody>
      </p:sp>
      <p:sp>
        <p:nvSpPr>
          <p:cNvPr id="6" name="Ορθογώνιο 4"/>
          <p:cNvSpPr>
            <a:spLocks noChangeArrowheads="1"/>
          </p:cNvSpPr>
          <p:nvPr/>
        </p:nvSpPr>
        <p:spPr bwMode="auto">
          <a:xfrm>
            <a:off x="0" y="404813"/>
            <a:ext cx="3779838" cy="369887"/>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eaLnBrk="1" hangingPunct="1">
              <a:defRPr/>
            </a:pPr>
            <a:r>
              <a:rPr lang="el-GR" altLang="el-GR" b="1">
                <a:solidFill>
                  <a:srgbClr val="C00000"/>
                </a:solidFill>
                <a:latin typeface="+mn-lt"/>
              </a:rPr>
              <a:t>Χαρακτηριστικά</a:t>
            </a:r>
            <a:endParaRPr lang="el-GR" altLang="el-GR">
              <a:solidFill>
                <a:srgbClr val="C00000"/>
              </a:solidFill>
              <a:latin typeface="+mn-lt"/>
            </a:endParaRPr>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Θέση αριθμού διαφάνειας 2"/>
          <p:cNvSpPr>
            <a:spLocks noGrp="1"/>
          </p:cNvSpPr>
          <p:nvPr>
            <p:ph type="sldNum" sz="quarter" idx="12"/>
          </p:nvPr>
        </p:nvSpPr>
        <p:spPr bwMode="auto">
          <a:noFill/>
          <a:ln>
            <a:miter lim="800000"/>
            <a:headEnd/>
            <a:tailEnd/>
          </a:ln>
        </p:spPr>
        <p:txBody>
          <a:bodyPr/>
          <a:lstStyle/>
          <a:p>
            <a:fld id="{90DF5131-0EF8-4640-B175-0017758FDB16}" type="slidenum">
              <a:rPr lang="el-GR" altLang="el-GR"/>
              <a:pPr/>
              <a:t>8</a:t>
            </a:fld>
            <a:endParaRPr lang="el-GR" altLang="el-GR"/>
          </a:p>
        </p:txBody>
      </p:sp>
      <p:sp>
        <p:nvSpPr>
          <p:cNvPr id="19459"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19460" name="Ορθογώνιο 4"/>
          <p:cNvSpPr>
            <a:spLocks noChangeArrowheads="1"/>
          </p:cNvSpPr>
          <p:nvPr/>
        </p:nvSpPr>
        <p:spPr bwMode="auto">
          <a:xfrm>
            <a:off x="0" y="466725"/>
            <a:ext cx="5435600" cy="646113"/>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a:defRPr/>
            </a:pPr>
            <a:r>
              <a:rPr lang="el-GR" altLang="el-GR" b="1">
                <a:solidFill>
                  <a:srgbClr val="C00000"/>
                </a:solidFill>
                <a:latin typeface="+mn-lt"/>
              </a:rPr>
              <a:t>Διαπροσωπικές σχέσεις και εκπαίδευση </a:t>
            </a:r>
          </a:p>
          <a:p>
            <a:pPr algn="ctr">
              <a:defRPr/>
            </a:pPr>
            <a:r>
              <a:rPr lang="el-GR" altLang="el-GR" b="1">
                <a:solidFill>
                  <a:srgbClr val="C00000"/>
                </a:solidFill>
                <a:latin typeface="+mn-lt"/>
              </a:rPr>
              <a:t>σύμφωνα με τον David Hargreaves</a:t>
            </a:r>
            <a:endParaRPr lang="el-GR" altLang="el-GR" b="1" dirty="0">
              <a:solidFill>
                <a:srgbClr val="C00000"/>
              </a:solidFill>
              <a:latin typeface="+mn-lt"/>
            </a:endParaRPr>
          </a:p>
        </p:txBody>
      </p:sp>
      <p:sp>
        <p:nvSpPr>
          <p:cNvPr id="7" name="Ορθογώνιο 6"/>
          <p:cNvSpPr/>
          <p:nvPr/>
        </p:nvSpPr>
        <p:spPr>
          <a:xfrm>
            <a:off x="683568" y="1667703"/>
            <a:ext cx="7704856" cy="3570208"/>
          </a:xfrm>
          <a:prstGeom prst="rect">
            <a:avLst/>
          </a:prstGeom>
          <a:solidFill>
            <a:schemeClr val="accent3">
              <a:lumMod val="20000"/>
              <a:lumOff val="80000"/>
            </a:schemeClr>
          </a:solidFill>
          <a:scene3d>
            <a:camera prst="orthographicFront"/>
            <a:lightRig rig="threePt" dir="t"/>
          </a:scene3d>
          <a:sp3d>
            <a:bevelT/>
          </a:sp3d>
        </p:spPr>
        <p:txBody>
          <a:bodyPr>
            <a:spAutoFit/>
          </a:bodyPr>
          <a:lstStyle/>
          <a:p>
            <a:pPr>
              <a:spcAft>
                <a:spcPts val="1200"/>
              </a:spcAft>
              <a:defRPr/>
            </a:pPr>
            <a:r>
              <a:rPr lang="el-GR" altLang="el-GR" sz="2800" dirty="0">
                <a:latin typeface="+mn-lt"/>
              </a:rPr>
              <a:t>Ο </a:t>
            </a:r>
            <a:r>
              <a:rPr lang="el-GR" altLang="el-GR" sz="2800" dirty="0" err="1">
                <a:latin typeface="+mn-lt"/>
              </a:rPr>
              <a:t>Hargreaves</a:t>
            </a:r>
            <a:r>
              <a:rPr lang="el-GR" altLang="el-GR" sz="2800" dirty="0">
                <a:latin typeface="+mn-lt"/>
              </a:rPr>
              <a:t> προσπαθεί να διερευνήσει: </a:t>
            </a:r>
          </a:p>
          <a:p>
            <a:pPr lvl="1">
              <a:spcAft>
                <a:spcPts val="1200"/>
              </a:spcAft>
              <a:buFont typeface="Wingdings" panose="05000000000000000000" pitchFamily="2" charset="2"/>
              <a:buChar char="v"/>
              <a:defRPr/>
            </a:pPr>
            <a:r>
              <a:rPr lang="el-GR" altLang="el-GR" sz="2800" dirty="0">
                <a:latin typeface="+mn-lt"/>
              </a:rPr>
              <a:t>Τον </a:t>
            </a:r>
            <a:r>
              <a:rPr lang="el-GR" altLang="el-GR" sz="2800" b="1" dirty="0">
                <a:latin typeface="+mn-lt"/>
              </a:rPr>
              <a:t>τρόπο</a:t>
            </a:r>
            <a:r>
              <a:rPr lang="el-GR" altLang="el-GR" sz="2800" dirty="0">
                <a:latin typeface="+mn-lt"/>
              </a:rPr>
              <a:t> με τον οποίο </a:t>
            </a:r>
            <a:r>
              <a:rPr lang="el-GR" altLang="el-GR" sz="2800" b="1" dirty="0">
                <a:latin typeface="+mn-lt"/>
              </a:rPr>
              <a:t>ορίζουν το ρόλο </a:t>
            </a:r>
            <a:r>
              <a:rPr lang="el-GR" altLang="el-GR" sz="2800" dirty="0">
                <a:latin typeface="+mn-lt"/>
              </a:rPr>
              <a:t>τους οι εκπαιδευτικοί και οι μαθητές. </a:t>
            </a:r>
            <a:endParaRPr lang="el-GR" altLang="el-GR" sz="2800" dirty="0" smtClean="0">
              <a:latin typeface="+mn-lt"/>
            </a:endParaRPr>
          </a:p>
          <a:p>
            <a:pPr lvl="1">
              <a:spcAft>
                <a:spcPts val="1200"/>
              </a:spcAft>
              <a:defRPr/>
            </a:pPr>
            <a:endParaRPr lang="el-GR" altLang="el-GR" sz="2800" dirty="0">
              <a:latin typeface="+mn-lt"/>
            </a:endParaRPr>
          </a:p>
          <a:p>
            <a:pPr lvl="1">
              <a:spcAft>
                <a:spcPts val="1200"/>
              </a:spcAft>
              <a:buFont typeface="Wingdings" panose="05000000000000000000" pitchFamily="2" charset="2"/>
              <a:buChar char="v"/>
              <a:defRPr/>
            </a:pPr>
            <a:r>
              <a:rPr lang="el-GR" altLang="el-GR" sz="2800" dirty="0">
                <a:latin typeface="+mn-lt"/>
              </a:rPr>
              <a:t>Τη </a:t>
            </a:r>
            <a:r>
              <a:rPr lang="el-GR" altLang="el-GR" sz="2800" b="1" dirty="0">
                <a:latin typeface="+mn-lt"/>
              </a:rPr>
              <a:t>δυναμική</a:t>
            </a:r>
            <a:r>
              <a:rPr lang="el-GR" altLang="el-GR" sz="2800" dirty="0">
                <a:latin typeface="+mn-lt"/>
              </a:rPr>
              <a:t> που αναπτύσσεται μεταξύ εκπαιδευτικών και μαθητών στο πεδίο της </a:t>
            </a:r>
            <a:r>
              <a:rPr lang="el-GR" altLang="el-GR" sz="2800" dirty="0" smtClean="0">
                <a:latin typeface="+mn-lt"/>
              </a:rPr>
              <a:t>αλληλεπίδρασης</a:t>
            </a:r>
            <a:r>
              <a:rPr lang="el-GR" altLang="el-GR" sz="2800" dirty="0">
                <a:latin typeface="+mn-lt"/>
              </a:rPr>
              <a:t>.</a:t>
            </a:r>
            <a:endParaRPr lang="el-GR" altLang="el-GR" sz="2800" dirty="0">
              <a:latin typeface="+mn-lt"/>
            </a:endParaRPr>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Θέση αριθμού διαφάνειας 2"/>
          <p:cNvSpPr>
            <a:spLocks noGrp="1"/>
          </p:cNvSpPr>
          <p:nvPr>
            <p:ph type="sldNum" sz="quarter" idx="12"/>
          </p:nvPr>
        </p:nvSpPr>
        <p:spPr bwMode="auto">
          <a:noFill/>
          <a:ln>
            <a:miter lim="800000"/>
            <a:headEnd/>
            <a:tailEnd/>
          </a:ln>
        </p:spPr>
        <p:txBody>
          <a:bodyPr/>
          <a:lstStyle/>
          <a:p>
            <a:fld id="{497B5DF9-317B-418C-9685-60EC9546110B}" type="slidenum">
              <a:rPr lang="el-GR" altLang="el-GR"/>
              <a:pPr/>
              <a:t>9</a:t>
            </a:fld>
            <a:endParaRPr lang="el-GR" altLang="el-GR"/>
          </a:p>
        </p:txBody>
      </p:sp>
      <p:sp>
        <p:nvSpPr>
          <p:cNvPr id="21507" name="Ορθογώνιο 3"/>
          <p:cNvSpPr>
            <a:spLocks noChangeArrowheads="1"/>
          </p:cNvSpPr>
          <p:nvPr/>
        </p:nvSpPr>
        <p:spPr bwMode="auto">
          <a:xfrm>
            <a:off x="0" y="3175"/>
            <a:ext cx="5435600" cy="276225"/>
          </a:xfrm>
          <a:prstGeom prst="rect">
            <a:avLst/>
          </a:prstGeom>
          <a:no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eaLnBrk="1" hangingPunct="1">
              <a:defRPr/>
            </a:pPr>
            <a:r>
              <a:rPr lang="el-GR" altLang="el-GR" sz="1200" b="1">
                <a:solidFill>
                  <a:srgbClr val="FFC000"/>
                </a:solidFill>
                <a:latin typeface="+mn-lt"/>
              </a:rPr>
              <a:t>Οργάνωση, Διοίκηση και Κοινωνιολογία της Εκπαίδευσης</a:t>
            </a:r>
          </a:p>
        </p:txBody>
      </p:sp>
      <p:sp>
        <p:nvSpPr>
          <p:cNvPr id="7" name="Ορθογώνιο 6"/>
          <p:cNvSpPr/>
          <p:nvPr/>
        </p:nvSpPr>
        <p:spPr>
          <a:xfrm>
            <a:off x="179512" y="1484784"/>
            <a:ext cx="8756526" cy="4524315"/>
          </a:xfrm>
          <a:prstGeom prst="rect">
            <a:avLst/>
          </a:prstGeom>
          <a:solidFill>
            <a:schemeClr val="accent3">
              <a:lumMod val="20000"/>
              <a:lumOff val="80000"/>
            </a:schemeClr>
          </a:solidFill>
          <a:scene3d>
            <a:camera prst="orthographicFront"/>
            <a:lightRig rig="threePt" dir="t"/>
          </a:scene3d>
          <a:sp3d>
            <a:bevelT/>
          </a:sp3d>
        </p:spPr>
        <p:txBody>
          <a:bodyPr wrap="square">
            <a:spAutoFit/>
          </a:bodyPr>
          <a:lstStyle/>
          <a:p>
            <a:pPr>
              <a:spcAft>
                <a:spcPts val="1200"/>
              </a:spcAft>
              <a:defRPr/>
            </a:pPr>
            <a:r>
              <a:rPr lang="el-GR" altLang="el-GR" sz="1900" dirty="0" smtClean="0">
                <a:latin typeface="+mn-lt"/>
              </a:rPr>
              <a:t>Ο </a:t>
            </a:r>
            <a:r>
              <a:rPr lang="el-GR" altLang="el-GR" sz="1900" dirty="0" err="1" smtClean="0">
                <a:latin typeface="+mn-lt"/>
              </a:rPr>
              <a:t>Hargreaves</a:t>
            </a:r>
            <a:r>
              <a:rPr lang="el-GR" altLang="el-GR" sz="1900" dirty="0" smtClean="0">
                <a:latin typeface="+mn-lt"/>
              </a:rPr>
              <a:t> </a:t>
            </a:r>
            <a:r>
              <a:rPr lang="el-GR" altLang="el-GR" sz="1900" dirty="0">
                <a:latin typeface="+mn-lt"/>
              </a:rPr>
              <a:t>διακρίνει τους παρακάτω </a:t>
            </a:r>
            <a:r>
              <a:rPr lang="el-GR" altLang="el-GR" sz="1900" b="1" dirty="0">
                <a:latin typeface="+mn-lt"/>
              </a:rPr>
              <a:t>τύπους εκπαιδευτικών</a:t>
            </a:r>
            <a:r>
              <a:rPr lang="el-GR" altLang="el-GR" sz="1900" dirty="0">
                <a:latin typeface="+mn-lt"/>
              </a:rPr>
              <a:t>:</a:t>
            </a:r>
          </a:p>
          <a:p>
            <a:pPr>
              <a:spcAft>
                <a:spcPts val="1200"/>
              </a:spcAft>
              <a:buFont typeface="Wingdings" panose="05000000000000000000" pitchFamily="2" charset="2"/>
              <a:buChar char="v"/>
              <a:defRPr/>
            </a:pPr>
            <a:r>
              <a:rPr lang="el-GR" altLang="el-GR" sz="1900" b="1" dirty="0">
                <a:latin typeface="+mn-lt"/>
              </a:rPr>
              <a:t>Τον τύπο που θεωρεί την </a:t>
            </a:r>
            <a:r>
              <a:rPr lang="el-GR" altLang="el-GR" sz="1900" b="1" dirty="0">
                <a:solidFill>
                  <a:srgbClr val="C00000"/>
                </a:solidFill>
                <a:latin typeface="+mn-lt"/>
              </a:rPr>
              <a:t>πειθαρχία</a:t>
            </a:r>
            <a:r>
              <a:rPr lang="el-GR" altLang="el-GR" sz="1900" b="1" dirty="0">
                <a:latin typeface="+mn-lt"/>
              </a:rPr>
              <a:t> πρωταρχικό στοιχείο της εκπαιδευτικής διαδικασίας:</a:t>
            </a:r>
            <a:endParaRPr lang="el-GR" altLang="el-GR" sz="1900" dirty="0">
              <a:latin typeface="+mn-lt"/>
            </a:endParaRPr>
          </a:p>
          <a:p>
            <a:pPr lvl="1">
              <a:spcAft>
                <a:spcPts val="1200"/>
              </a:spcAft>
              <a:buFont typeface="Wingdings" panose="05000000000000000000" pitchFamily="2" charset="2"/>
              <a:buChar char="Ø"/>
              <a:defRPr/>
            </a:pPr>
            <a:r>
              <a:rPr lang="el-GR" altLang="el-GR" sz="1900" dirty="0">
                <a:latin typeface="+mn-lt"/>
              </a:rPr>
              <a:t>Οι μαθητές είναι </a:t>
            </a:r>
            <a:r>
              <a:rPr lang="el-GR" altLang="el-GR" sz="1900" b="1" dirty="0">
                <a:latin typeface="+mn-lt"/>
              </a:rPr>
              <a:t>συνήθως άτακτοι</a:t>
            </a:r>
            <a:r>
              <a:rPr lang="el-GR" altLang="el-GR" sz="1900" dirty="0">
                <a:latin typeface="+mn-lt"/>
              </a:rPr>
              <a:t> και </a:t>
            </a:r>
            <a:r>
              <a:rPr lang="el-GR" altLang="el-GR" sz="1900" b="1" dirty="0">
                <a:latin typeface="+mn-lt"/>
              </a:rPr>
              <a:t>δεν ενδιαφέρονται για τη γνώση</a:t>
            </a:r>
            <a:r>
              <a:rPr lang="el-GR" altLang="el-GR" sz="1900" dirty="0">
                <a:latin typeface="+mn-lt"/>
              </a:rPr>
              <a:t>. </a:t>
            </a:r>
            <a:endParaRPr lang="el-GR" altLang="el-GR" sz="1900" dirty="0" smtClean="0">
              <a:latin typeface="+mn-lt"/>
            </a:endParaRPr>
          </a:p>
          <a:p>
            <a:pPr lvl="1">
              <a:spcAft>
                <a:spcPts val="1200"/>
              </a:spcAft>
              <a:defRPr/>
            </a:pPr>
            <a:endParaRPr lang="el-GR" altLang="el-GR" sz="1900" dirty="0">
              <a:latin typeface="+mn-lt"/>
            </a:endParaRPr>
          </a:p>
          <a:p>
            <a:pPr lvl="1">
              <a:spcAft>
                <a:spcPts val="1200"/>
              </a:spcAft>
              <a:buFont typeface="Wingdings" panose="05000000000000000000" pitchFamily="2" charset="2"/>
              <a:buChar char="Ø"/>
              <a:defRPr/>
            </a:pPr>
            <a:r>
              <a:rPr lang="el-GR" altLang="el-GR" sz="1900" dirty="0" smtClean="0">
                <a:latin typeface="+mn-lt"/>
              </a:rPr>
              <a:t>Ο εκπαιδευτικός </a:t>
            </a:r>
            <a:r>
              <a:rPr lang="el-GR" altLang="el-GR" sz="1900" b="1" dirty="0">
                <a:latin typeface="+mn-lt"/>
              </a:rPr>
              <a:t>αναμένει αντίστοιχες συμπεριφορές</a:t>
            </a:r>
            <a:r>
              <a:rPr lang="el-GR" altLang="el-GR" sz="1900" dirty="0">
                <a:latin typeface="+mn-lt"/>
              </a:rPr>
              <a:t> από τους μαθητές, </a:t>
            </a:r>
            <a:r>
              <a:rPr lang="el-GR" altLang="el-GR" sz="1900" b="1" dirty="0">
                <a:latin typeface="+mn-lt"/>
              </a:rPr>
              <a:t>τις οποίες όπως είναι φυσικό εισπράττει</a:t>
            </a:r>
            <a:r>
              <a:rPr lang="el-GR" altLang="el-GR" sz="1900" dirty="0">
                <a:latin typeface="+mn-lt"/>
              </a:rPr>
              <a:t>. </a:t>
            </a:r>
            <a:endParaRPr lang="el-GR" altLang="el-GR" sz="1900" dirty="0" smtClean="0">
              <a:latin typeface="+mn-lt"/>
            </a:endParaRPr>
          </a:p>
          <a:p>
            <a:pPr lvl="1">
              <a:spcAft>
                <a:spcPts val="1200"/>
              </a:spcAft>
              <a:defRPr/>
            </a:pPr>
            <a:endParaRPr lang="el-GR" altLang="el-GR" sz="1900" dirty="0">
              <a:latin typeface="+mn-lt"/>
            </a:endParaRPr>
          </a:p>
          <a:p>
            <a:pPr lvl="1">
              <a:spcAft>
                <a:spcPts val="1200"/>
              </a:spcAft>
              <a:buFont typeface="Wingdings" panose="05000000000000000000" pitchFamily="2" charset="2"/>
              <a:buChar char="Ø"/>
              <a:defRPr/>
            </a:pPr>
            <a:r>
              <a:rPr lang="el-GR" altLang="el-GR" sz="1900" dirty="0" smtClean="0">
                <a:latin typeface="+mn-lt"/>
              </a:rPr>
              <a:t>Ο εκπαιδευτικός θεωρεί </a:t>
            </a:r>
            <a:r>
              <a:rPr lang="el-GR" altLang="el-GR" sz="1900" dirty="0">
                <a:latin typeface="+mn-lt"/>
              </a:rPr>
              <a:t>ότι </a:t>
            </a:r>
            <a:r>
              <a:rPr lang="el-GR" altLang="el-GR" sz="1900" b="1" dirty="0">
                <a:latin typeface="+mn-lt"/>
              </a:rPr>
              <a:t>ο ίδιος είναι υποχρεωμένος</a:t>
            </a:r>
            <a:r>
              <a:rPr lang="el-GR" altLang="el-GR" sz="1900" dirty="0">
                <a:latin typeface="+mn-lt"/>
              </a:rPr>
              <a:t> </a:t>
            </a:r>
            <a:r>
              <a:rPr lang="el-GR" altLang="el-GR" sz="1900" b="1" dirty="0">
                <a:latin typeface="+mn-lt"/>
              </a:rPr>
              <a:t>να τους πιέσει</a:t>
            </a:r>
            <a:r>
              <a:rPr lang="el-GR" altLang="el-GR" sz="1900" dirty="0">
                <a:latin typeface="+mn-lt"/>
              </a:rPr>
              <a:t>, προκειμένου να μάθουν </a:t>
            </a:r>
            <a:r>
              <a:rPr lang="el-GR" altLang="el-GR" sz="1900" b="1" dirty="0">
                <a:latin typeface="+mn-lt"/>
              </a:rPr>
              <a:t>μια συγκεκριμένη ποσότητα </a:t>
            </a:r>
            <a:r>
              <a:rPr lang="el-GR" altLang="el-GR" sz="1900" b="1" dirty="0" smtClean="0">
                <a:latin typeface="+mn-lt"/>
              </a:rPr>
              <a:t>γνώσης και</a:t>
            </a:r>
            <a:r>
              <a:rPr lang="el-GR" altLang="el-GR" sz="1900" dirty="0" smtClean="0">
                <a:latin typeface="+mn-lt"/>
              </a:rPr>
              <a:t> </a:t>
            </a:r>
            <a:r>
              <a:rPr lang="el-GR" altLang="el-GR" sz="1900" b="1" dirty="0">
                <a:latin typeface="+mn-lt"/>
              </a:rPr>
              <a:t>προσπαθεί να επιβάλει την </a:t>
            </a:r>
            <a:r>
              <a:rPr lang="el-GR" altLang="el-GR" sz="1900" b="1" dirty="0" smtClean="0">
                <a:latin typeface="+mn-lt"/>
              </a:rPr>
              <a:t>πειθαρχία.</a:t>
            </a:r>
          </a:p>
        </p:txBody>
      </p:sp>
      <p:sp>
        <p:nvSpPr>
          <p:cNvPr id="6" name="Ορθογώνιο 6"/>
          <p:cNvSpPr>
            <a:spLocks noChangeArrowheads="1"/>
          </p:cNvSpPr>
          <p:nvPr/>
        </p:nvSpPr>
        <p:spPr bwMode="auto">
          <a:xfrm>
            <a:off x="0" y="1125538"/>
            <a:ext cx="8243888" cy="368300"/>
          </a:xfrm>
          <a:prstGeom prst="rect">
            <a:avLst/>
          </a:prstGeom>
          <a:solidFill>
            <a:srgbClr val="000099"/>
          </a:solidFill>
          <a:ln>
            <a:noFill/>
          </a:ln>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Arial" panose="020B0604020202020204" pitchFamily="34" charset="0"/>
              </a:defRPr>
            </a:lvl9pPr>
          </a:lstStyle>
          <a:p>
            <a:pPr algn="ctr">
              <a:spcBef>
                <a:spcPct val="0"/>
              </a:spcBef>
              <a:buClrTx/>
              <a:buSzTx/>
              <a:buFontTx/>
              <a:buNone/>
              <a:defRPr/>
            </a:pPr>
            <a:r>
              <a:rPr lang="el-GR" altLang="el-GR" sz="1800" b="1" dirty="0">
                <a:solidFill>
                  <a:schemeClr val="bg2"/>
                </a:solidFill>
                <a:latin typeface="+mn-lt"/>
              </a:rPr>
              <a:t>Τρόπος με τον οποίο ορίζουν το ρόλο τους οι εκπαιδευτικοί</a:t>
            </a:r>
          </a:p>
        </p:txBody>
      </p:sp>
      <p:sp>
        <p:nvSpPr>
          <p:cNvPr id="8" name="Ορθογώνιο 4"/>
          <p:cNvSpPr>
            <a:spLocks noChangeArrowheads="1"/>
          </p:cNvSpPr>
          <p:nvPr/>
        </p:nvSpPr>
        <p:spPr bwMode="auto">
          <a:xfrm>
            <a:off x="0" y="466725"/>
            <a:ext cx="5435600" cy="646113"/>
          </a:xfrm>
          <a:prstGeom prst="rect">
            <a:avLst/>
          </a:prstGeom>
          <a:solidFill>
            <a:srgbClr val="FFC000"/>
          </a:solidFill>
          <a:ln>
            <a:noFill/>
          </a:ln>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eaLnBrk="0" fontAlgn="base" hangingPunct="0">
              <a:spcBef>
                <a:spcPct val="0"/>
              </a:spcBef>
              <a:spcAft>
                <a:spcPct val="0"/>
              </a:spcAft>
              <a:defRPr>
                <a:solidFill>
                  <a:schemeClr val="tx1"/>
                </a:solidFill>
                <a:latin typeface="Georgia" panose="02040502050405020303" pitchFamily="18" charset="0"/>
              </a:defRPr>
            </a:lvl6pPr>
            <a:lvl7pPr marL="2971800" indent="-228600" eaLnBrk="0" fontAlgn="base" hangingPunct="0">
              <a:spcBef>
                <a:spcPct val="0"/>
              </a:spcBef>
              <a:spcAft>
                <a:spcPct val="0"/>
              </a:spcAft>
              <a:defRPr>
                <a:solidFill>
                  <a:schemeClr val="tx1"/>
                </a:solidFill>
                <a:latin typeface="Georgia" panose="02040502050405020303" pitchFamily="18" charset="0"/>
              </a:defRPr>
            </a:lvl7pPr>
            <a:lvl8pPr marL="3429000" indent="-228600" eaLnBrk="0" fontAlgn="base" hangingPunct="0">
              <a:spcBef>
                <a:spcPct val="0"/>
              </a:spcBef>
              <a:spcAft>
                <a:spcPct val="0"/>
              </a:spcAft>
              <a:defRPr>
                <a:solidFill>
                  <a:schemeClr val="tx1"/>
                </a:solidFill>
                <a:latin typeface="Georgia" panose="02040502050405020303" pitchFamily="18" charset="0"/>
              </a:defRPr>
            </a:lvl8pPr>
            <a:lvl9pPr marL="3886200" indent="-228600" eaLnBrk="0" fontAlgn="base" hangingPunct="0">
              <a:spcBef>
                <a:spcPct val="0"/>
              </a:spcBef>
              <a:spcAft>
                <a:spcPct val="0"/>
              </a:spcAft>
              <a:defRPr>
                <a:solidFill>
                  <a:schemeClr val="tx1"/>
                </a:solidFill>
                <a:latin typeface="Georgia" panose="02040502050405020303" pitchFamily="18" charset="0"/>
              </a:defRPr>
            </a:lvl9pPr>
          </a:lstStyle>
          <a:p>
            <a:pPr algn="ctr">
              <a:defRPr/>
            </a:pPr>
            <a:r>
              <a:rPr lang="el-GR" altLang="el-GR" b="1">
                <a:solidFill>
                  <a:srgbClr val="C00000"/>
                </a:solidFill>
                <a:latin typeface="+mn-lt"/>
              </a:rPr>
              <a:t>Διαπροσωπικές σχέσεις και εκπαίδευση </a:t>
            </a:r>
          </a:p>
          <a:p>
            <a:pPr algn="ctr">
              <a:defRPr/>
            </a:pPr>
            <a:r>
              <a:rPr lang="el-GR" altLang="el-GR" b="1">
                <a:solidFill>
                  <a:srgbClr val="C00000"/>
                </a:solidFill>
                <a:latin typeface="+mn-lt"/>
              </a:rPr>
              <a:t>σύμφωνα με τον David Hargreaves</a:t>
            </a:r>
            <a:endParaRPr lang="el-GR" altLang="el-GR" b="1" dirty="0">
              <a:solidFill>
                <a:srgbClr val="C00000"/>
              </a:solidFill>
              <a:latin typeface="+mn-lt"/>
            </a:endParaRPr>
          </a:p>
        </p:txBody>
      </p:sp>
    </p:spTree>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1594</TotalTime>
  <Words>2233</Words>
  <Application>Microsoft Office PowerPoint</Application>
  <PresentationFormat>Προβολή στην οθόνη (4:3)</PresentationFormat>
  <Paragraphs>189</Paragraphs>
  <Slides>20</Slides>
  <Notes>18</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20</vt:i4>
      </vt:variant>
    </vt:vector>
  </HeadingPairs>
  <TitlesOfParts>
    <vt:vector size="29" baseType="lpstr">
      <vt:lpstr>Georgia</vt:lpstr>
      <vt:lpstr>Arial</vt:lpstr>
      <vt:lpstr>Trebuchet MS</vt:lpstr>
      <vt:lpstr>Wingdings 2</vt:lpstr>
      <vt:lpstr>Calibri</vt:lpstr>
      <vt:lpstr>Times New Roman</vt:lpstr>
      <vt:lpstr>Wingdings</vt:lpstr>
      <vt:lpstr>Courier New</vt:lpstr>
      <vt:lpstr>Αστικό</vt:lpstr>
      <vt:lpstr>Ανώτατη Σχολή ΠΑΙδαγωγικής και Τεχνολογικής Εκπαίδευσης (Α.Σ.ΠΑΙ.Τ.Ε.) Παράρτημα Σαπών Ροδόπης Ετήσιο Πρόγραμμα ΠΑΙδαγωγικής Κατάρτισης (Ε.Π.ΠΑΙ.Κ.)</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Βασίλειος Ντακούμης</dc:creator>
  <cp:lastModifiedBy>Dell</cp:lastModifiedBy>
  <cp:revision>134</cp:revision>
  <dcterms:created xsi:type="dcterms:W3CDTF">2014-09-24T10:26:05Z</dcterms:created>
  <dcterms:modified xsi:type="dcterms:W3CDTF">2025-04-28T20:49:02Z</dcterms:modified>
</cp:coreProperties>
</file>