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9" r:id="rId1"/>
  </p:sldMasterIdLst>
  <p:notesMasterIdLst>
    <p:notesMasterId r:id="rId30"/>
  </p:notesMasterIdLst>
  <p:sldIdLst>
    <p:sldId id="256" r:id="rId2"/>
    <p:sldId id="427" r:id="rId3"/>
    <p:sldId id="426" r:id="rId4"/>
    <p:sldId id="475" r:id="rId5"/>
    <p:sldId id="476" r:id="rId6"/>
    <p:sldId id="477" r:id="rId7"/>
    <p:sldId id="478" r:id="rId8"/>
    <p:sldId id="479" r:id="rId9"/>
    <p:sldId id="421" r:id="rId10"/>
    <p:sldId id="465" r:id="rId11"/>
    <p:sldId id="322" r:id="rId12"/>
    <p:sldId id="323" r:id="rId13"/>
    <p:sldId id="339" r:id="rId14"/>
    <p:sldId id="324" r:id="rId15"/>
    <p:sldId id="325" r:id="rId16"/>
    <p:sldId id="326" r:id="rId17"/>
    <p:sldId id="267" r:id="rId18"/>
    <p:sldId id="334" r:id="rId19"/>
    <p:sldId id="337" r:id="rId20"/>
    <p:sldId id="331" r:id="rId21"/>
    <p:sldId id="332" r:id="rId22"/>
    <p:sldId id="328" r:id="rId23"/>
    <p:sldId id="329" r:id="rId24"/>
    <p:sldId id="327" r:id="rId25"/>
    <p:sldId id="330" r:id="rId26"/>
    <p:sldId id="318" r:id="rId27"/>
    <p:sldId id="319" r:id="rId28"/>
    <p:sldId id="32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FCA90-62DA-4343-9C93-533B9F2E02BC}" type="datetimeFigureOut">
              <a:rPr lang="en-US" smtClean="0"/>
              <a:t>11/2/2023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CBDA8-476B-457D-8BDC-C8547F2DBCAA}" type="slidenum">
              <a:rPr lang="en-US" smtClean="0"/>
              <a:t>‹#›</a:t>
            </a:fld>
            <a:endParaRPr lang="en-US"/>
          </a:p>
        </p:txBody>
      </p:sp>
    </p:spTree>
    <p:extLst>
      <p:ext uri="{BB962C8B-B14F-4D97-AF65-F5344CB8AC3E}">
        <p14:creationId xmlns:p14="http://schemas.microsoft.com/office/powerpoint/2010/main" val="58251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Θέση εικόνας διαφάνειας 1">
            <a:extLst>
              <a:ext uri="{FF2B5EF4-FFF2-40B4-BE49-F238E27FC236}">
                <a16:creationId xmlns:a16="http://schemas.microsoft.com/office/drawing/2014/main" id="{7C7EEA36-EACE-6982-27D7-C7AE9CAF776D}"/>
              </a:ext>
            </a:extLst>
          </p:cNvPr>
          <p:cNvSpPr>
            <a:spLocks noGrp="1" noRot="1" noChangeAspect="1" noChangeArrowheads="1" noTextEdit="1"/>
          </p:cNvSpPr>
          <p:nvPr>
            <p:ph type="sldImg"/>
          </p:nvPr>
        </p:nvSpPr>
        <p:spPr>
          <a:ln/>
        </p:spPr>
      </p:sp>
      <p:sp>
        <p:nvSpPr>
          <p:cNvPr id="3" name="Θέση σημειώσεων 2">
            <a:extLst>
              <a:ext uri="{FF2B5EF4-FFF2-40B4-BE49-F238E27FC236}">
                <a16:creationId xmlns:a16="http://schemas.microsoft.com/office/drawing/2014/main" id="{FCC31A93-E3A8-40F3-69BF-85A88507544F}"/>
              </a:ext>
            </a:extLst>
          </p:cNvPr>
          <p:cNvSpPr>
            <a:spLocks noGrp="1"/>
          </p:cNvSpPr>
          <p:nvPr>
            <p:ph type="body" idx="1"/>
          </p:nvPr>
        </p:nvSpPr>
        <p:spPr/>
        <p:txBody>
          <a:bodyPr/>
          <a:lstStyle/>
          <a:p>
            <a:pPr>
              <a:defRPr/>
            </a:pPr>
            <a:r>
              <a:rPr lang="el-GR" b="1" dirty="0">
                <a:solidFill>
                  <a:srgbClr val="000066"/>
                </a:solidFill>
                <a:effectLst>
                  <a:outerShdw blurRad="38100" dist="38100" dir="2700000" algn="tl">
                    <a:srgbClr val="C0C0C0"/>
                  </a:outerShdw>
                </a:effectLst>
                <a:latin typeface="Times New Roman" pitchFamily="18" charset="0"/>
                <a:cs typeface="Times New Roman" pitchFamily="18" charset="0"/>
              </a:rPr>
              <a:t>Τα παιδιά που έχουν αναπτύξει ενσυναίσθηση έχουν λάβει διαφορετική διαπαιδαγώγηση στο νηπιαγωγείο</a:t>
            </a:r>
          </a:p>
        </p:txBody>
      </p:sp>
      <p:sp>
        <p:nvSpPr>
          <p:cNvPr id="75780" name="Θέση αριθμού διαφάνειας 3">
            <a:extLst>
              <a:ext uri="{FF2B5EF4-FFF2-40B4-BE49-F238E27FC236}">
                <a16:creationId xmlns:a16="http://schemas.microsoft.com/office/drawing/2014/main" id="{BC2A1112-7B29-4171-81D8-A61E04772A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ea typeface="MS PGothic" panose="020B0600070205080204" pitchFamily="34" charset="-128"/>
              </a:defRPr>
            </a:lvl1pPr>
            <a:lvl2pPr marL="742950" indent="-285750">
              <a:defRPr sz="3600">
                <a:solidFill>
                  <a:schemeClr val="tx1"/>
                </a:solidFill>
                <a:latin typeface="Times New Roman" panose="02020603050405020304" pitchFamily="18" charset="0"/>
                <a:ea typeface="MS PGothic" panose="020B0600070205080204" pitchFamily="34" charset="-128"/>
              </a:defRPr>
            </a:lvl2pPr>
            <a:lvl3pPr marL="1143000" indent="-228600">
              <a:defRPr sz="3600">
                <a:solidFill>
                  <a:schemeClr val="tx1"/>
                </a:solidFill>
                <a:latin typeface="Times New Roman" panose="02020603050405020304" pitchFamily="18" charset="0"/>
                <a:ea typeface="MS PGothic" panose="020B0600070205080204" pitchFamily="34" charset="-128"/>
              </a:defRPr>
            </a:lvl3pPr>
            <a:lvl4pPr marL="1600200" indent="-228600">
              <a:defRPr sz="3600">
                <a:solidFill>
                  <a:schemeClr val="tx1"/>
                </a:solidFill>
                <a:latin typeface="Times New Roman" panose="02020603050405020304" pitchFamily="18" charset="0"/>
                <a:ea typeface="MS PGothic" panose="020B0600070205080204" pitchFamily="34" charset="-128"/>
              </a:defRPr>
            </a:lvl4pPr>
            <a:lvl5pPr marL="2057400" indent="-228600">
              <a:defRPr sz="3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9pPr>
          </a:lstStyle>
          <a:p>
            <a:fld id="{9816BF9C-E891-4C82-97F9-9D0F707265E3}" type="slidenum">
              <a:rPr lang="el-GR" altLang="en-US" sz="1200" smtClean="0">
                <a:latin typeface="Arial" panose="020B0604020202020204" pitchFamily="34" charset="0"/>
              </a:rPr>
              <a:pPr/>
              <a:t>12</a:t>
            </a:fld>
            <a:endParaRPr lang="el-GR"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24205C-649D-8003-CD02-960CB8D3081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AB37265B-23A2-A20A-C5E8-27441F50A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FD606BD2-882D-D28B-B52C-B935D18A6104}"/>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5" name="Θέση υποσέλιδου 4">
            <a:extLst>
              <a:ext uri="{FF2B5EF4-FFF2-40B4-BE49-F238E27FC236}">
                <a16:creationId xmlns:a16="http://schemas.microsoft.com/office/drawing/2014/main" id="{7A20C56B-478D-F31E-A29A-4C028847589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3C08754-FC88-2247-7CA7-960A7B391975}"/>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403385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25D2E4-05EF-3998-41C6-0719CCDB85EA}"/>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EECB717D-82EF-A388-E742-E8053521747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82D2EB10-98DD-3276-5C30-6C916AB83092}"/>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5" name="Θέση υποσέλιδου 4">
            <a:extLst>
              <a:ext uri="{FF2B5EF4-FFF2-40B4-BE49-F238E27FC236}">
                <a16:creationId xmlns:a16="http://schemas.microsoft.com/office/drawing/2014/main" id="{A4C30F1B-8BC9-BD0B-9C90-224058FBF941}"/>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DE45BB2-2053-20CC-7F2A-A57F1E8AC453}"/>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399282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C12F958-3A16-E942-D71D-288BEA5D575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299A2049-AEEA-C594-CB47-C0059E85537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064ED107-3AE7-C955-F53A-92FC5A847247}"/>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5" name="Θέση υποσέλιδου 4">
            <a:extLst>
              <a:ext uri="{FF2B5EF4-FFF2-40B4-BE49-F238E27FC236}">
                <a16:creationId xmlns:a16="http://schemas.microsoft.com/office/drawing/2014/main" id="{78402BD1-3521-D759-B99E-C089249E941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485650F4-9843-311E-E977-92904C4B612E}"/>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418457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09600" y="1600201"/>
            <a:ext cx="53848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Date Placeholder 3">
            <a:extLst>
              <a:ext uri="{FF2B5EF4-FFF2-40B4-BE49-F238E27FC236}">
                <a16:creationId xmlns:a16="http://schemas.microsoft.com/office/drawing/2014/main" id="{4FE12CE2-29B1-1D7D-1428-F28C8B8D1F03}"/>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65C53D91-B707-0AF1-16AB-CA73C5DBABFF}"/>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8C194A6F-6805-093E-65BD-473EF9DE7BC8}"/>
              </a:ext>
            </a:extLst>
          </p:cNvPr>
          <p:cNvSpPr>
            <a:spLocks noGrp="1"/>
          </p:cNvSpPr>
          <p:nvPr>
            <p:ph type="sldNum" sz="quarter" idx="12"/>
          </p:nvPr>
        </p:nvSpPr>
        <p:spPr/>
        <p:txBody>
          <a:bodyPr/>
          <a:lstStyle>
            <a:lvl1pPr>
              <a:defRPr/>
            </a:lvl1pPr>
          </a:lstStyle>
          <a:p>
            <a:pPr>
              <a:defRPr/>
            </a:pPr>
            <a:fld id="{2B11CCD1-80BB-49FC-8F6F-57F001ED4125}" type="slidenum">
              <a:rPr lang="el-GR" altLang="en-US"/>
              <a:pPr>
                <a:defRPr/>
              </a:pPr>
              <a:t>‹#›</a:t>
            </a:fld>
            <a:endParaRPr lang="el-GR" altLang="en-US"/>
          </a:p>
        </p:txBody>
      </p:sp>
    </p:spTree>
    <p:extLst>
      <p:ext uri="{BB962C8B-B14F-4D97-AF65-F5344CB8AC3E}">
        <p14:creationId xmlns:p14="http://schemas.microsoft.com/office/powerpoint/2010/main" val="350090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4B1D36-3F2E-A04A-4775-BF10F15DCFBA}"/>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FD895311-4F2E-9D16-F507-F754C6E2A26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88D4E478-5D53-BBC9-C8CA-BA2CEF906322}"/>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5" name="Θέση υποσέλιδου 4">
            <a:extLst>
              <a:ext uri="{FF2B5EF4-FFF2-40B4-BE49-F238E27FC236}">
                <a16:creationId xmlns:a16="http://schemas.microsoft.com/office/drawing/2014/main" id="{9D764B9A-AFFA-47CF-FB5B-2C5EB1BA998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5310072-20B4-78D0-51B0-4F300525BC1D}"/>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413370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9A93E3-7EA4-2C0F-D7BC-A779A0CC54D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5FF06294-6220-C057-8258-494323381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A3AA2A5-C2AD-BEE7-7584-CA8C39CE9B30}"/>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5" name="Θέση υποσέλιδου 4">
            <a:extLst>
              <a:ext uri="{FF2B5EF4-FFF2-40B4-BE49-F238E27FC236}">
                <a16:creationId xmlns:a16="http://schemas.microsoft.com/office/drawing/2014/main" id="{EBFEF944-17B1-1AE5-556F-506EA0C19DDA}"/>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F97BB22E-3F1C-ECC8-8ECC-B0518721FB0A}"/>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219718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B8B5B6-21CC-D39D-6433-938565D0EE0B}"/>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C50A66F6-CACA-CADB-8017-EC6E7E040B9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2E69BCF2-AA21-1516-458C-E497DF4AB13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5CB02F61-8866-EAD7-B715-8F634D43C1B4}"/>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6" name="Θέση υποσέλιδου 5">
            <a:extLst>
              <a:ext uri="{FF2B5EF4-FFF2-40B4-BE49-F238E27FC236}">
                <a16:creationId xmlns:a16="http://schemas.microsoft.com/office/drawing/2014/main" id="{097FF1F0-8C36-375A-B87A-91C4121E93A2}"/>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3FB0BBAF-8CDE-B23E-640B-561EAE552924}"/>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21484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1E1E78-1F84-5594-2692-454429DF41C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0919D742-16D7-6954-FC5E-21DBE23C6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6717F3C-8699-1689-4A48-CE119A39FD2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1D0605DA-3B57-1266-B5A6-08087395F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BE6257A-46E3-C393-C3B7-1B6D1A94456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A3D29742-D942-5FEB-07DF-CA3FC7DABAC6}"/>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8" name="Θέση υποσέλιδου 7">
            <a:extLst>
              <a:ext uri="{FF2B5EF4-FFF2-40B4-BE49-F238E27FC236}">
                <a16:creationId xmlns:a16="http://schemas.microsoft.com/office/drawing/2014/main" id="{0D1973A6-5088-FAEA-BB6C-96F6E4ADFE5E}"/>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88FF5561-9810-EBE8-86FC-F71DFC8D4405}"/>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160534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50AE26-BFC7-7C6F-9102-2317E8DD475B}"/>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928997BA-9C65-C779-2EDD-8E8876D95426}"/>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4" name="Θέση υποσέλιδου 3">
            <a:extLst>
              <a:ext uri="{FF2B5EF4-FFF2-40B4-BE49-F238E27FC236}">
                <a16:creationId xmlns:a16="http://schemas.microsoft.com/office/drawing/2014/main" id="{6E87E569-6FFF-1267-FBAD-B8C05E136157}"/>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4D467D7C-AC30-B143-A54C-4A58DAEDF288}"/>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60127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A8887C3-043E-CCC3-9341-5DC1D8E6FAC8}"/>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3" name="Θέση υποσέλιδου 2">
            <a:extLst>
              <a:ext uri="{FF2B5EF4-FFF2-40B4-BE49-F238E27FC236}">
                <a16:creationId xmlns:a16="http://schemas.microsoft.com/office/drawing/2014/main" id="{D79EB0BF-EF03-3F06-435C-1DA9E7D35541}"/>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29582A99-B58E-891E-F749-AA12F977B1BC}"/>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108394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440EDE-195A-B119-30D4-C2A6F6402F4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64D5DA98-D84F-96E9-82A8-B46AB7A5A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F095F4C5-D3A4-50F6-D8CA-AC4EA3302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0E5A91B-9AE0-1BF6-A05C-E22DF241A8ED}"/>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6" name="Θέση υποσέλιδου 5">
            <a:extLst>
              <a:ext uri="{FF2B5EF4-FFF2-40B4-BE49-F238E27FC236}">
                <a16:creationId xmlns:a16="http://schemas.microsoft.com/office/drawing/2014/main" id="{F9A4712C-0B28-FC53-1D62-3B5C574499FC}"/>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A62B853F-F3F7-70B4-5FFE-3DDFB522D915}"/>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335195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E0132F-FF08-D001-09CA-2D86F219D3D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446A377B-CAB7-C2A5-AEBD-433B77A6BD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D029F9E1-6388-0063-D2A9-6092D051E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DFA51D4-1C97-F7AF-65E3-A49DD3BF66B5}"/>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6" name="Θέση υποσέλιδου 5">
            <a:extLst>
              <a:ext uri="{FF2B5EF4-FFF2-40B4-BE49-F238E27FC236}">
                <a16:creationId xmlns:a16="http://schemas.microsoft.com/office/drawing/2014/main" id="{83CEC39A-2530-2FBD-61F5-5CF89919BEA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D58BF58B-C6C3-F058-F50B-BB59F9B85C11}"/>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69283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C09B56A-0040-6403-7512-B6E062726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2EDDF5CC-EEAA-5AAC-DF9C-383DD61AC4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7CB6D3B1-7998-1F36-99C1-AAA093222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CFDED-7720-4F97-9973-54B005C21112}" type="datetimeFigureOut">
              <a:rPr lang="en-US" smtClean="0"/>
              <a:t>11/2/2023</a:t>
            </a:fld>
            <a:endParaRPr lang="en-US"/>
          </a:p>
        </p:txBody>
      </p:sp>
      <p:sp>
        <p:nvSpPr>
          <p:cNvPr id="5" name="Θέση υποσέλιδου 4">
            <a:extLst>
              <a:ext uri="{FF2B5EF4-FFF2-40B4-BE49-F238E27FC236}">
                <a16:creationId xmlns:a16="http://schemas.microsoft.com/office/drawing/2014/main" id="{A5CFFF93-66F7-EB98-12CF-22A279B58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9ABD01A9-BEB2-E087-8870-D88B64B10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6B1D6-290C-4EB4-A12D-EB0FE8B8C85F}" type="slidenum">
              <a:rPr lang="en-US" smtClean="0"/>
              <a:t>‹#›</a:t>
            </a:fld>
            <a:endParaRPr lang="en-US"/>
          </a:p>
        </p:txBody>
      </p:sp>
    </p:spTree>
    <p:extLst>
      <p:ext uri="{BB962C8B-B14F-4D97-AF65-F5344CB8AC3E}">
        <p14:creationId xmlns:p14="http://schemas.microsoft.com/office/powerpoint/2010/main" val="29556784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392095-EABA-4DAE-82C0-6152D8D88FBA}"/>
              </a:ext>
            </a:extLst>
          </p:cNvPr>
          <p:cNvSpPr>
            <a:spLocks noGrp="1"/>
          </p:cNvSpPr>
          <p:nvPr>
            <p:ph type="ctrTitle"/>
          </p:nvPr>
        </p:nvSpPr>
        <p:spPr/>
        <p:txBody>
          <a:bodyPr>
            <a:normAutofit/>
          </a:bodyPr>
          <a:lstStyle/>
          <a:p>
            <a:r>
              <a:rPr lang="el-GR" dirty="0"/>
              <a:t>Αναπτυξιακή Ψυχολογία</a:t>
            </a:r>
            <a:br>
              <a:rPr lang="el-GR" dirty="0"/>
            </a:br>
            <a:r>
              <a:rPr lang="el-GR" dirty="0"/>
              <a:t>Γέννηση – Παιδική Ηλικία</a:t>
            </a:r>
            <a:endParaRPr lang="en-US" dirty="0"/>
          </a:p>
        </p:txBody>
      </p:sp>
      <p:sp>
        <p:nvSpPr>
          <p:cNvPr id="3" name="Υπότιτλος 2">
            <a:extLst>
              <a:ext uri="{FF2B5EF4-FFF2-40B4-BE49-F238E27FC236}">
                <a16:creationId xmlns:a16="http://schemas.microsoft.com/office/drawing/2014/main" id="{9B4BF46F-FE65-4547-932D-0762C1AFA09F}"/>
              </a:ext>
            </a:extLst>
          </p:cNvPr>
          <p:cNvSpPr>
            <a:spLocks noGrp="1"/>
          </p:cNvSpPr>
          <p:nvPr>
            <p:ph type="subTitle" idx="1"/>
          </p:nvPr>
        </p:nvSpPr>
        <p:spPr/>
        <p:txBody>
          <a:bodyPr/>
          <a:lstStyle/>
          <a:p>
            <a:r>
              <a:rPr lang="el-GR" dirty="0"/>
              <a:t>Δημήτρης Ταχματζίδης</a:t>
            </a:r>
            <a:endParaRPr lang="en-US" dirty="0"/>
          </a:p>
        </p:txBody>
      </p:sp>
      <p:pic>
        <p:nvPicPr>
          <p:cNvPr id="9" name="Εικόνα 8">
            <a:extLst>
              <a:ext uri="{FF2B5EF4-FFF2-40B4-BE49-F238E27FC236}">
                <a16:creationId xmlns:a16="http://schemas.microsoft.com/office/drawing/2014/main" id="{A4F14877-DD59-43E4-ABAE-23CD6711A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398" y="5523704"/>
            <a:ext cx="941203" cy="1128404"/>
          </a:xfrm>
          <a:prstGeom prst="rect">
            <a:avLst/>
          </a:prstGeom>
        </p:spPr>
      </p:pic>
      <p:pic>
        <p:nvPicPr>
          <p:cNvPr id="1026" name="Picture 2" descr="Αιτήσεις για φοίτηση στην ΑΣΠΑΙΤΕ Κοζάνης - SieraFM">
            <a:extLst>
              <a:ext uri="{FF2B5EF4-FFF2-40B4-BE49-F238E27FC236}">
                <a16:creationId xmlns:a16="http://schemas.microsoft.com/office/drawing/2014/main" id="{BA1B5295-2964-C823-FCDB-DFF4126F83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99" r="11827" b="18350"/>
          <a:stretch/>
        </p:blipFill>
        <p:spPr bwMode="auto">
          <a:xfrm>
            <a:off x="895194" y="4429919"/>
            <a:ext cx="4123645" cy="22501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ΝΩΤΑΤΗ ΣΧΟΛΗ ΠΑΙΔΑΓΩΓΙΚΗΣ ΚΑΙ ΤΕΧΝΟΛΟΓΙΚΗΣ ΕΚΠΑΙΔΕΥΣΗΣ - Παράρτημα Κοζάνης  - Home">
            <a:extLst>
              <a:ext uri="{FF2B5EF4-FFF2-40B4-BE49-F238E27FC236}">
                <a16:creationId xmlns:a16="http://schemas.microsoft.com/office/drawing/2014/main" id="{DF243E44-73F9-E8AC-D898-906742AE2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5345" y="4778829"/>
            <a:ext cx="5237214" cy="183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9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595FDBFC-E807-EDB4-5685-EEFDD809A6CB}"/>
              </a:ext>
            </a:extLst>
          </p:cNvPr>
          <p:cNvSpPr>
            <a:spLocks noGrp="1" noChangeArrowheads="1"/>
          </p:cNvSpPr>
          <p:nvPr>
            <p:ph type="ctrTitle"/>
          </p:nvPr>
        </p:nvSpPr>
        <p:spPr>
          <a:xfrm>
            <a:off x="2626156" y="2924175"/>
            <a:ext cx="6939687" cy="1009650"/>
          </a:xfrm>
          <a:gradFill rotWithShape="1">
            <a:gsLst>
              <a:gs pos="0">
                <a:schemeClr val="hlink"/>
              </a:gs>
              <a:gs pos="50000">
                <a:schemeClr val="bg1"/>
              </a:gs>
              <a:gs pos="100000">
                <a:schemeClr val="hlink"/>
              </a:gs>
            </a:gsLst>
            <a:lin ang="5400000" scaled="1"/>
          </a:gradFill>
          <a:ln>
            <a:solidFill>
              <a:srgbClr val="003366"/>
            </a:solidFill>
          </a:ln>
        </p:spPr>
        <p:txBody>
          <a:bodyPr rtlCol="0"/>
          <a:lstStyle/>
          <a:p>
            <a:pPr>
              <a:defRPr/>
            </a:pPr>
            <a:r>
              <a:rPr lang="el-GR" sz="3200" b="1" dirty="0">
                <a:solidFill>
                  <a:srgbClr val="A50021"/>
                </a:solidFill>
                <a:effectLst>
                  <a:outerShdw blurRad="38100" dist="38100" dir="2700000" algn="tl">
                    <a:srgbClr val="C0C0C0"/>
                  </a:outerShdw>
                </a:effectLst>
                <a:latin typeface="Times New Roman" pitchFamily="18" charset="0"/>
              </a:rPr>
              <a:t>Η ανάπτυξη της προ-κοινωνικής συμπεριφοράς</a:t>
            </a:r>
            <a:endParaRPr lang="el-GR" sz="3200" b="1" dirty="0">
              <a:solidFill>
                <a:srgbClr val="003366"/>
              </a:solidFill>
              <a:latin typeface="Times New Roman"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1BE4E594-70B5-802F-FA14-77C1D9E4B354}"/>
              </a:ext>
            </a:extLst>
          </p:cNvPr>
          <p:cNvSpPr>
            <a:spLocks noGrp="1" noChangeArrowheads="1"/>
          </p:cNvSpPr>
          <p:nvPr>
            <p:ph type="title" idx="4294967295"/>
          </p:nvPr>
        </p:nvSpPr>
        <p:spPr>
          <a:xfrm>
            <a:off x="2063750" y="549275"/>
            <a:ext cx="8064500" cy="719138"/>
          </a:xfrm>
        </p:spPr>
        <p:txBody>
          <a:bodyPr rtlCol="0">
            <a:normAutofit/>
          </a:bodyPr>
          <a:lstStyle/>
          <a:p>
            <a:pPr>
              <a:defRPr/>
            </a:pPr>
            <a:r>
              <a:rPr lang="en-US" sz="2800" b="1" dirty="0">
                <a:solidFill>
                  <a:srgbClr val="990000"/>
                </a:solidFill>
                <a:effectLst>
                  <a:outerShdw blurRad="38100" dist="38100" dir="2700000" algn="tl">
                    <a:srgbClr val="C0C0C0"/>
                  </a:outerShdw>
                </a:effectLst>
              </a:rPr>
              <a:t>1. </a:t>
            </a:r>
            <a:r>
              <a:rPr lang="el-GR" sz="2800" b="1" dirty="0">
                <a:solidFill>
                  <a:srgbClr val="990000"/>
                </a:solidFill>
                <a:effectLst>
                  <a:outerShdw blurRad="38100" dist="38100" dir="2700000" algn="tl">
                    <a:srgbClr val="C0C0C0"/>
                  </a:outerShdw>
                </a:effectLst>
              </a:rPr>
              <a:t>Η Ανάπτυξη της Προ-κοινωνικής Συμπεριφοράς</a:t>
            </a:r>
          </a:p>
        </p:txBody>
      </p:sp>
      <p:sp>
        <p:nvSpPr>
          <p:cNvPr id="216067" name="Rectangle 3">
            <a:extLst>
              <a:ext uri="{FF2B5EF4-FFF2-40B4-BE49-F238E27FC236}">
                <a16:creationId xmlns:a16="http://schemas.microsoft.com/office/drawing/2014/main" id="{8BA5EE28-AB71-B99E-C682-555BCE8AD3BE}"/>
              </a:ext>
            </a:extLst>
          </p:cNvPr>
          <p:cNvSpPr>
            <a:spLocks noGrp="1" noChangeArrowheads="1"/>
          </p:cNvSpPr>
          <p:nvPr>
            <p:ph idx="4294967295"/>
          </p:nvPr>
        </p:nvSpPr>
        <p:spPr>
          <a:xfrm>
            <a:off x="2063750" y="1196975"/>
            <a:ext cx="8064500" cy="2160588"/>
          </a:xfrm>
        </p:spPr>
        <p:txBody>
          <a:bodyPr rtlCol="0">
            <a:normAutofit/>
          </a:bodyPr>
          <a:lstStyle/>
          <a:p>
            <a:pPr>
              <a:buFont typeface="Arial"/>
              <a:buChar char="•"/>
              <a:defRPr/>
            </a:pPr>
            <a:r>
              <a:rPr lang="el-GR" sz="2200" b="1" dirty="0">
                <a:solidFill>
                  <a:srgbClr val="003366"/>
                </a:solidFill>
                <a:effectLst>
                  <a:outerShdw blurRad="38100" dist="38100" dir="2700000" algn="tl">
                    <a:srgbClr val="C0C0C0"/>
                  </a:outerShdw>
                </a:effectLst>
              </a:rPr>
              <a:t>Η προ-κοινωνική συμπεριφορά περιλαμβάνει πράξεις, οι οποίες έχουν σαν στόχο να ωφελήσουν τους άλλους χωρίς να αναμένεται άμεσο προσωπικό κέρδος και ανταμοιβή (</a:t>
            </a:r>
            <a:r>
              <a:rPr lang="en-US" sz="2200" b="1" dirty="0">
                <a:solidFill>
                  <a:srgbClr val="003366"/>
                </a:solidFill>
                <a:effectLst>
                  <a:outerShdw blurRad="38100" dist="38100" dir="2700000" algn="tl">
                    <a:srgbClr val="C0C0C0"/>
                  </a:outerShdw>
                </a:effectLst>
              </a:rPr>
              <a:t>Eisenberg, 19</a:t>
            </a:r>
            <a:r>
              <a:rPr lang="el-GR" sz="2200" b="1" dirty="0">
                <a:solidFill>
                  <a:srgbClr val="003366"/>
                </a:solidFill>
                <a:effectLst>
                  <a:outerShdw blurRad="38100" dist="38100" dir="2700000" algn="tl">
                    <a:srgbClr val="C0C0C0"/>
                  </a:outerShdw>
                </a:effectLst>
              </a:rPr>
              <a:t>92</a:t>
            </a:r>
            <a:r>
              <a:rPr lang="en-US" sz="2200" b="1" dirty="0">
                <a:solidFill>
                  <a:srgbClr val="003366"/>
                </a:solidFill>
                <a:effectLst>
                  <a:outerShdw blurRad="38100" dist="38100" dir="2700000" algn="tl">
                    <a:srgbClr val="C0C0C0"/>
                  </a:outerShdw>
                </a:effectLst>
              </a:rPr>
              <a:t>).</a:t>
            </a:r>
            <a:endParaRPr lang="el-GR" sz="2200" b="1" dirty="0">
              <a:solidFill>
                <a:srgbClr val="003366"/>
              </a:solidFill>
              <a:effectLst>
                <a:outerShdw blurRad="38100" dist="38100" dir="2700000" algn="tl">
                  <a:srgbClr val="C0C0C0"/>
                </a:outerShdw>
              </a:effectLst>
            </a:endParaRPr>
          </a:p>
          <a:p>
            <a:pPr>
              <a:buFont typeface="Arial"/>
              <a:buChar char="•"/>
              <a:defRPr/>
            </a:pPr>
            <a:r>
              <a:rPr lang="el-GR" sz="2200" b="1" dirty="0">
                <a:solidFill>
                  <a:srgbClr val="A50021"/>
                </a:solidFill>
                <a:effectLst>
                  <a:outerShdw blurRad="38100" dist="38100" dir="2700000" algn="tl">
                    <a:srgbClr val="C0C0C0"/>
                  </a:outerShdw>
                </a:effectLst>
              </a:rPr>
              <a:t>Ο αλτρουισμός, η συνεργασία και η βοήθεια</a:t>
            </a:r>
            <a:r>
              <a:rPr lang="el-GR" sz="2200" b="1" dirty="0">
                <a:solidFill>
                  <a:srgbClr val="003366"/>
                </a:solidFill>
                <a:effectLst>
                  <a:outerShdw blurRad="38100" dist="38100" dir="2700000" algn="tl">
                    <a:srgbClr val="C0C0C0"/>
                  </a:outerShdw>
                </a:effectLst>
              </a:rPr>
              <a:t> είναι μορφές προ-κοινωνικής συμπεριφοράς</a:t>
            </a:r>
          </a:p>
        </p:txBody>
      </p:sp>
      <p:sp>
        <p:nvSpPr>
          <p:cNvPr id="4" name="Rectangle 2">
            <a:extLst>
              <a:ext uri="{FF2B5EF4-FFF2-40B4-BE49-F238E27FC236}">
                <a16:creationId xmlns:a16="http://schemas.microsoft.com/office/drawing/2014/main" id="{FE7E12FE-7299-CDBE-6E97-22A3DE444EAC}"/>
              </a:ext>
            </a:extLst>
          </p:cNvPr>
          <p:cNvSpPr txBox="1">
            <a:spLocks noChangeArrowheads="1"/>
          </p:cNvSpPr>
          <p:nvPr/>
        </p:nvSpPr>
        <p:spPr>
          <a:xfrm>
            <a:off x="1992313" y="3214689"/>
            <a:ext cx="8064500" cy="719137"/>
          </a:xfrm>
          <a:prstGeom prst="rect">
            <a:avLst/>
          </a:prstGeom>
          <a:effectLst/>
        </p:spPr>
        <p:txBody>
          <a:bodyPr anchor="ctr">
            <a:normAutofit fontScale="85000" lnSpcReduction="200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l-GR" sz="2800" dirty="0">
                <a:solidFill>
                  <a:srgbClr val="990000"/>
                </a:solidFill>
                <a:effectLst>
                  <a:outerShdw blurRad="38100" dist="38100" dir="2700000" algn="tl">
                    <a:srgbClr val="000000"/>
                  </a:outerShdw>
                </a:effectLst>
                <a:latin typeface="Times New Roman" pitchFamily="18" charset="0"/>
              </a:rPr>
              <a:t>1.</a:t>
            </a:r>
            <a:r>
              <a:rPr lang="en-US" sz="2800" dirty="0">
                <a:solidFill>
                  <a:srgbClr val="990000"/>
                </a:solidFill>
                <a:effectLst>
                  <a:outerShdw blurRad="38100" dist="38100" dir="2700000" algn="tl">
                    <a:srgbClr val="000000"/>
                  </a:outerShdw>
                </a:effectLst>
                <a:latin typeface="Times New Roman" pitchFamily="18" charset="0"/>
              </a:rPr>
              <a:t>2. </a:t>
            </a:r>
            <a:r>
              <a:rPr lang="el-GR" sz="2800" dirty="0">
                <a:solidFill>
                  <a:srgbClr val="990000"/>
                </a:solidFill>
                <a:effectLst>
                  <a:outerShdw blurRad="38100" dist="38100" dir="2700000" algn="tl">
                    <a:srgbClr val="000000"/>
                  </a:outerShdw>
                </a:effectLst>
                <a:latin typeface="Times New Roman" pitchFamily="18" charset="0"/>
              </a:rPr>
              <a:t>Γιατί υπάρχουν οι προ-κοινωνικές συμπεριφορές και πως αναπτύσσονται;</a:t>
            </a:r>
            <a:endParaRPr lang="el-GR" sz="2800" b="1" dirty="0">
              <a:solidFill>
                <a:srgbClr val="990000"/>
              </a:solidFill>
              <a:effectLst>
                <a:outerShdw blurRad="38100" dist="38100" dir="2700000" algn="tl">
                  <a:srgbClr val="C0C0C0"/>
                </a:outerShdw>
              </a:effectLst>
            </a:endParaRPr>
          </a:p>
        </p:txBody>
      </p:sp>
      <p:sp>
        <p:nvSpPr>
          <p:cNvPr id="5" name="Rectangle 3">
            <a:extLst>
              <a:ext uri="{FF2B5EF4-FFF2-40B4-BE49-F238E27FC236}">
                <a16:creationId xmlns:a16="http://schemas.microsoft.com/office/drawing/2014/main" id="{81B90352-3DF4-D5A3-D0F6-AEB5FE1EA9BE}"/>
              </a:ext>
            </a:extLst>
          </p:cNvPr>
          <p:cNvSpPr txBox="1">
            <a:spLocks noChangeArrowheads="1"/>
          </p:cNvSpPr>
          <p:nvPr/>
        </p:nvSpPr>
        <p:spPr>
          <a:xfrm>
            <a:off x="2063750" y="3908426"/>
            <a:ext cx="8064500" cy="2328863"/>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Aft>
                <a:spcPts val="0"/>
              </a:spcAft>
              <a:defRPr/>
            </a:pPr>
            <a:r>
              <a:rPr lang="el-GR" sz="2200" b="1" dirty="0">
                <a:solidFill>
                  <a:srgbClr val="990000"/>
                </a:solidFill>
                <a:effectLst>
                  <a:outerShdw blurRad="38100" dist="38100" dir="2700000" algn="tl">
                    <a:srgbClr val="C0C0C0"/>
                  </a:outerShdw>
                </a:effectLst>
              </a:rPr>
              <a:t> </a:t>
            </a:r>
            <a:r>
              <a:rPr lang="el-GR" sz="2200" dirty="0">
                <a:solidFill>
                  <a:srgbClr val="003366"/>
                </a:solidFill>
                <a:effectLst>
                  <a:outerShdw blurRad="38100" dist="38100" dir="2700000" algn="tl">
                    <a:srgbClr val="C0C0C0"/>
                  </a:outerShdw>
                </a:effectLst>
              </a:rPr>
              <a:t>Η προ-κοινωνική συμπεριφορά, όπως και η επιθετικότητα δεν είναι αποκλειστικά ανθρώπινο χαρακτηριστικό.</a:t>
            </a:r>
          </a:p>
          <a:p>
            <a:pPr>
              <a:spcAft>
                <a:spcPts val="0"/>
              </a:spcAft>
              <a:defRPr/>
            </a:pPr>
            <a:r>
              <a:rPr lang="el-GR" sz="2200" dirty="0">
                <a:solidFill>
                  <a:srgbClr val="003366"/>
                </a:solidFill>
                <a:effectLst>
                  <a:outerShdw blurRad="38100" dist="38100" dir="2700000" algn="tl">
                    <a:srgbClr val="C0C0C0"/>
                  </a:outerShdw>
                </a:effectLst>
              </a:rPr>
              <a:t> </a:t>
            </a:r>
            <a:r>
              <a:rPr lang="el-GR" sz="2200" dirty="0">
                <a:solidFill>
                  <a:srgbClr val="A50021"/>
                </a:solidFill>
                <a:effectLst>
                  <a:outerShdw blurRad="38100" dist="38100" dir="2700000" algn="tl">
                    <a:srgbClr val="C0C0C0"/>
                  </a:outerShdw>
                </a:effectLst>
              </a:rPr>
              <a:t>Γενετική βάση αλτρουισμού</a:t>
            </a:r>
            <a:r>
              <a:rPr lang="el-GR" sz="2200" dirty="0">
                <a:solidFill>
                  <a:srgbClr val="003366"/>
                </a:solidFill>
                <a:effectLst>
                  <a:outerShdw blurRad="38100" dist="38100" dir="2700000" algn="tl">
                    <a:srgbClr val="C0C0C0"/>
                  </a:outerShdw>
                </a:effectLst>
              </a:rPr>
              <a:t> (</a:t>
            </a:r>
            <a:r>
              <a:rPr lang="en-US" sz="2200" dirty="0">
                <a:solidFill>
                  <a:srgbClr val="003366"/>
                </a:solidFill>
                <a:effectLst>
                  <a:outerShdw blurRad="38100" dist="38100" dir="2700000" algn="tl">
                    <a:srgbClr val="C0C0C0"/>
                  </a:outerShdw>
                </a:effectLst>
              </a:rPr>
              <a:t>Wilson</a:t>
            </a:r>
            <a:r>
              <a:rPr lang="el-GR" sz="2200" dirty="0">
                <a:solidFill>
                  <a:srgbClr val="003366"/>
                </a:solidFill>
                <a:effectLst>
                  <a:outerShdw blurRad="38100" dist="38100" dir="2700000" algn="tl">
                    <a:srgbClr val="C0C0C0"/>
                  </a:outerShdw>
                </a:effectLst>
              </a:rPr>
              <a:t>, 1975</a:t>
            </a:r>
            <a:r>
              <a:rPr lang="en-US" sz="2200" dirty="0">
                <a:solidFill>
                  <a:srgbClr val="003366"/>
                </a:solidFill>
                <a:effectLst>
                  <a:outerShdw blurRad="38100" dist="38100" dir="2700000" algn="tl">
                    <a:srgbClr val="C0C0C0"/>
                  </a:outerShdw>
                </a:effectLst>
              </a:rPr>
              <a:t>)</a:t>
            </a:r>
            <a:r>
              <a:rPr lang="el-GR" sz="2200" dirty="0">
                <a:solidFill>
                  <a:srgbClr val="003366"/>
                </a:solidFill>
                <a:effectLst>
                  <a:outerShdw blurRad="38100" dist="38100" dir="2700000" algn="tl">
                    <a:srgbClr val="C0C0C0"/>
                  </a:outerShdw>
                </a:effectLst>
              </a:rPr>
              <a:t>: δεν επεξηγεί την εκδήλωση αλτρουιστικής συμπεριφοράς προς τους ξένους.</a:t>
            </a:r>
          </a:p>
          <a:p>
            <a:pPr>
              <a:spcAft>
                <a:spcPts val="0"/>
              </a:spcAft>
              <a:defRPr/>
            </a:pPr>
            <a:r>
              <a:rPr lang="el-GR" sz="2200" dirty="0">
                <a:solidFill>
                  <a:srgbClr val="A50021"/>
                </a:solidFill>
                <a:effectLst>
                  <a:outerShdw blurRad="38100" dist="38100" dir="2700000" algn="tl">
                    <a:srgbClr val="C0C0C0"/>
                  </a:outerShdw>
                </a:effectLst>
              </a:rPr>
              <a:t>Διαδικασία κοινωνικοποίησης:</a:t>
            </a:r>
            <a:r>
              <a:rPr lang="el-GR" sz="2200" dirty="0">
                <a:solidFill>
                  <a:srgbClr val="003366"/>
                </a:solidFill>
                <a:effectLst>
                  <a:outerShdw blurRad="38100" dist="38100" dir="2700000" algn="tl">
                    <a:srgbClr val="C0C0C0"/>
                  </a:outerShdw>
                </a:effectLst>
              </a:rPr>
              <a:t> τόσο η προ-κοινωνική συμπεριφορά, όσο και η αντικοινωνική αναπτύσσονται μέσα σε ένα οργανωμένο κοινωνικό σύνολο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6066"/>
                                        </p:tgtEl>
                                        <p:attrNameLst>
                                          <p:attrName>style.visibility</p:attrName>
                                        </p:attrNameLst>
                                      </p:cBhvr>
                                      <p:to>
                                        <p:strVal val="visible"/>
                                      </p:to>
                                    </p:set>
                                    <p:animEffect transition="in" filter="blinds(horizontal)">
                                      <p:cBhvr>
                                        <p:cTn id="7" dur="500"/>
                                        <p:tgtEl>
                                          <p:spTgt spid="216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6067">
                                            <p:txEl>
                                              <p:pRg st="0" end="0"/>
                                            </p:txEl>
                                          </p:spTgt>
                                        </p:tgtEl>
                                        <p:attrNameLst>
                                          <p:attrName>style.visibility</p:attrName>
                                        </p:attrNameLst>
                                      </p:cBhvr>
                                      <p:to>
                                        <p:strVal val="visible"/>
                                      </p:to>
                                    </p:set>
                                    <p:animEffect transition="in" filter="blinds(horizontal)">
                                      <p:cBhvr>
                                        <p:cTn id="12" dur="500"/>
                                        <p:tgtEl>
                                          <p:spTgt spid="2160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6067">
                                            <p:txEl>
                                              <p:pRg st="1" end="1"/>
                                            </p:txEl>
                                          </p:spTgt>
                                        </p:tgtEl>
                                        <p:attrNameLst>
                                          <p:attrName>style.visibility</p:attrName>
                                        </p:attrNameLst>
                                      </p:cBhvr>
                                      <p:to>
                                        <p:strVal val="visible"/>
                                      </p:to>
                                    </p:set>
                                    <p:animEffect transition="in" filter="blinds(horizontal)">
                                      <p:cBhvr>
                                        <p:cTn id="17" dur="500"/>
                                        <p:tgtEl>
                                          <p:spTgt spid="2160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linds(horizontal)">
                                      <p:cBhvr>
                                        <p:cTn id="32" dur="500"/>
                                        <p:tgtEl>
                                          <p:spTgt spid="5">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linds(horizontal)">
                                      <p:cBhvr>
                                        <p:cTn id="3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p:bldP spid="216067" grpId="0" build="p"/>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a:extLst>
              <a:ext uri="{FF2B5EF4-FFF2-40B4-BE49-F238E27FC236}">
                <a16:creationId xmlns:a16="http://schemas.microsoft.com/office/drawing/2014/main" id="{3B7AE56F-5E99-ADB9-32D3-FBF0E2F10FEF}"/>
              </a:ext>
            </a:extLst>
          </p:cNvPr>
          <p:cNvSpPr>
            <a:spLocks noGrp="1" noChangeArrowheads="1"/>
          </p:cNvSpPr>
          <p:nvPr>
            <p:ph idx="4294967295"/>
          </p:nvPr>
        </p:nvSpPr>
        <p:spPr>
          <a:xfrm>
            <a:off x="2279650" y="1268413"/>
            <a:ext cx="7704138" cy="793750"/>
          </a:xfrm>
          <a:gradFill rotWithShape="1">
            <a:gsLst>
              <a:gs pos="0">
                <a:srgbClr val="FFFFCC"/>
              </a:gs>
              <a:gs pos="50000">
                <a:schemeClr val="bg1"/>
              </a:gs>
              <a:gs pos="100000">
                <a:srgbClr val="FFFFCC"/>
              </a:gs>
            </a:gsLst>
            <a:lin ang="5400000" scaled="1"/>
          </a:gradFill>
          <a:ln>
            <a:solidFill>
              <a:srgbClr val="003366"/>
            </a:solidFill>
          </a:ln>
        </p:spPr>
        <p:txBody>
          <a:bodyPr rtlCol="0">
            <a:normAutofit lnSpcReduction="10000"/>
          </a:bodyPr>
          <a:lstStyle/>
          <a:p>
            <a:pPr>
              <a:buFont typeface="Arial"/>
              <a:buChar char="•"/>
              <a:defRPr/>
            </a:pPr>
            <a:r>
              <a:rPr lang="el-GR" dirty="0">
                <a:solidFill>
                  <a:srgbClr val="003366"/>
                </a:solidFill>
                <a:effectLst>
                  <a:outerShdw blurRad="38100" dist="38100" dir="2700000" algn="tl">
                    <a:srgbClr val="000000"/>
                  </a:outerShdw>
                </a:effectLst>
                <a:latin typeface="Times New Roman" pitchFamily="18" charset="0"/>
              </a:rPr>
              <a:t>Ενσυναίσθηση: η συμμετοχή στη συναισθηματική εμπειρία ενός άλλου ατόμου.</a:t>
            </a:r>
          </a:p>
        </p:txBody>
      </p:sp>
      <p:sp>
        <p:nvSpPr>
          <p:cNvPr id="217093" name="Rectangle 5">
            <a:extLst>
              <a:ext uri="{FF2B5EF4-FFF2-40B4-BE49-F238E27FC236}">
                <a16:creationId xmlns:a16="http://schemas.microsoft.com/office/drawing/2014/main" id="{6FACB2C2-515C-14BD-63B3-B5A9318CAE78}"/>
              </a:ext>
            </a:extLst>
          </p:cNvPr>
          <p:cNvSpPr>
            <a:spLocks noChangeArrowheads="1"/>
          </p:cNvSpPr>
          <p:nvPr/>
        </p:nvSpPr>
        <p:spPr bwMode="auto">
          <a:xfrm>
            <a:off x="2279650" y="2060576"/>
            <a:ext cx="7704138" cy="1368425"/>
          </a:xfrm>
          <a:prstGeom prst="rect">
            <a:avLst/>
          </a:prstGeom>
          <a:noFill/>
          <a:ln w="9525">
            <a:solidFill>
              <a:srgbClr val="003366"/>
            </a:solidFill>
            <a:miter lim="800000"/>
            <a:headEnd/>
            <a:tailEnd/>
          </a:ln>
          <a:effectLst/>
        </p:spPr>
        <p:txBody>
          <a:bodyPr/>
          <a:lstStyle/>
          <a:p>
            <a:pPr marL="342900" indent="-342900">
              <a:spcBef>
                <a:spcPct val="20000"/>
              </a:spcBef>
              <a:buClr>
                <a:schemeClr val="accent1"/>
              </a:buClr>
              <a:buFont typeface="Wingdings" pitchFamily="2" charset="2"/>
              <a:buChar char="l"/>
              <a:defRPr/>
            </a:pPr>
            <a:r>
              <a:rPr lang="el-GR" sz="2200" dirty="0">
                <a:solidFill>
                  <a:srgbClr val="003366"/>
                </a:solidFill>
                <a:effectLst>
                  <a:outerShdw blurRad="38100" dist="38100" dir="2700000" algn="tl">
                    <a:srgbClr val="C0C0C0"/>
                  </a:outerShdw>
                </a:effectLst>
              </a:rPr>
              <a:t>Τα συναισθήματα </a:t>
            </a:r>
            <a:r>
              <a:rPr lang="el-GR" sz="2200" dirty="0" err="1">
                <a:solidFill>
                  <a:srgbClr val="003366"/>
                </a:solidFill>
                <a:effectLst>
                  <a:outerShdw blurRad="38100" dist="38100" dir="2700000" algn="tl">
                    <a:srgbClr val="C0C0C0"/>
                  </a:outerShdw>
                </a:effectLst>
              </a:rPr>
              <a:t>ενσυναίσθησης</a:t>
            </a:r>
            <a:r>
              <a:rPr lang="el-GR" sz="2200" dirty="0">
                <a:solidFill>
                  <a:srgbClr val="003366"/>
                </a:solidFill>
                <a:effectLst>
                  <a:outerShdw blurRad="38100" dist="38100" dir="2700000" algn="tl">
                    <a:srgbClr val="C0C0C0"/>
                  </a:outerShdw>
                </a:effectLst>
              </a:rPr>
              <a:t> εμφανίζονται από πολύ νωρίς και εκδηλώνονται σε κάθε ηλικία με διαφορετικό τρόπο, ακολουθώντας ένα αναπτυξιακό μοντέλο που συνάδει με αυτό της γνωστικής ανάπτυξης (</a:t>
            </a:r>
            <a:r>
              <a:rPr lang="en-US" sz="2200" dirty="0">
                <a:solidFill>
                  <a:srgbClr val="003366"/>
                </a:solidFill>
                <a:effectLst>
                  <a:outerShdw blurRad="38100" dist="38100" dir="2700000" algn="tl">
                    <a:srgbClr val="C0C0C0"/>
                  </a:outerShdw>
                </a:effectLst>
              </a:rPr>
              <a:t>Hoffman, 1991).</a:t>
            </a:r>
            <a:endParaRPr lang="el-GR" sz="2200" dirty="0">
              <a:solidFill>
                <a:srgbClr val="003366"/>
              </a:solidFill>
              <a:effectLst>
                <a:outerShdw blurRad="38100" dist="38100" dir="2700000" algn="tl">
                  <a:srgbClr val="C0C0C0"/>
                </a:outerShdw>
              </a:effectLst>
            </a:endParaRPr>
          </a:p>
        </p:txBody>
      </p:sp>
      <p:sp>
        <p:nvSpPr>
          <p:cNvPr id="217094" name="Text Box 6">
            <a:extLst>
              <a:ext uri="{FF2B5EF4-FFF2-40B4-BE49-F238E27FC236}">
                <a16:creationId xmlns:a16="http://schemas.microsoft.com/office/drawing/2014/main" id="{F54CC33C-BCDA-8915-2818-E327DD09E23E}"/>
              </a:ext>
            </a:extLst>
          </p:cNvPr>
          <p:cNvSpPr txBox="1">
            <a:spLocks noChangeArrowheads="1"/>
          </p:cNvSpPr>
          <p:nvPr/>
        </p:nvSpPr>
        <p:spPr bwMode="auto">
          <a:xfrm>
            <a:off x="2279650" y="3429000"/>
            <a:ext cx="7704138" cy="769938"/>
          </a:xfrm>
          <a:prstGeom prst="rect">
            <a:avLst/>
          </a:prstGeom>
          <a:noFill/>
          <a:ln w="9525">
            <a:solidFill>
              <a:srgbClr val="003366"/>
            </a:solidFill>
            <a:miter lim="800000"/>
            <a:headEnd/>
            <a:tailEnd/>
          </a:ln>
          <a:effectLst/>
        </p:spPr>
        <p:txBody>
          <a:bodyPr wrap="square">
            <a:spAutoFit/>
          </a:bodyPr>
          <a:lstStyle/>
          <a:p>
            <a:pPr algn="ctr">
              <a:spcBef>
                <a:spcPct val="50000"/>
              </a:spcBef>
              <a:defRPr/>
            </a:pPr>
            <a:r>
              <a:rPr lang="el-GR" sz="2200" dirty="0">
                <a:solidFill>
                  <a:srgbClr val="A50021"/>
                </a:solidFill>
                <a:effectLst>
                  <a:outerShdw blurRad="38100" dist="38100" dir="2700000" algn="tl">
                    <a:srgbClr val="C0C0C0"/>
                  </a:outerShdw>
                </a:effectLst>
              </a:rPr>
              <a:t>Καθώς τα παιδιά μεγαλώνουν διευρύνεται η ικανότητα τους για ενσυναίσθηση           ερμηνεία συναισθημάτων</a:t>
            </a:r>
          </a:p>
        </p:txBody>
      </p:sp>
      <p:sp>
        <p:nvSpPr>
          <p:cNvPr id="74757" name="Line 7">
            <a:extLst>
              <a:ext uri="{FF2B5EF4-FFF2-40B4-BE49-F238E27FC236}">
                <a16:creationId xmlns:a16="http://schemas.microsoft.com/office/drawing/2014/main" id="{D7DA9641-269A-DBD8-AD61-3EC5C45523EB}"/>
              </a:ext>
            </a:extLst>
          </p:cNvPr>
          <p:cNvSpPr>
            <a:spLocks noChangeShapeType="1"/>
          </p:cNvSpPr>
          <p:nvPr/>
        </p:nvSpPr>
        <p:spPr bwMode="auto">
          <a:xfrm>
            <a:off x="5167314" y="4005263"/>
            <a:ext cx="720725" cy="0"/>
          </a:xfrm>
          <a:prstGeom prst="line">
            <a:avLst/>
          </a:prstGeom>
          <a:noFill/>
          <a:ln w="57150" cmpd="thinThick">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 name="Rectangle 2">
            <a:extLst>
              <a:ext uri="{FF2B5EF4-FFF2-40B4-BE49-F238E27FC236}">
                <a16:creationId xmlns:a16="http://schemas.microsoft.com/office/drawing/2014/main" id="{BC0624D3-FE42-4762-3805-06D4B4C4A646}"/>
              </a:ext>
            </a:extLst>
          </p:cNvPr>
          <p:cNvSpPr txBox="1">
            <a:spLocks noChangeArrowheads="1"/>
          </p:cNvSpPr>
          <p:nvPr/>
        </p:nvSpPr>
        <p:spPr>
          <a:xfrm>
            <a:off x="2063750" y="549275"/>
            <a:ext cx="8064500" cy="719138"/>
          </a:xfrm>
          <a:prstGeom prst="rect">
            <a:avLst/>
          </a:prstGeom>
          <a:effectLst/>
        </p:spPr>
        <p:txBody>
          <a:bodyPr anchor="ctr">
            <a:normAutofit fontScale="85000" lnSpcReduction="200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l-GR" sz="2800" dirty="0">
                <a:solidFill>
                  <a:srgbClr val="990000"/>
                </a:solidFill>
                <a:effectLst>
                  <a:outerShdw blurRad="38100" dist="38100" dir="2700000" algn="tl">
                    <a:srgbClr val="000000"/>
                  </a:outerShdw>
                </a:effectLst>
                <a:latin typeface="Times New Roman" pitchFamily="18" charset="0"/>
              </a:rPr>
              <a:t>1.</a:t>
            </a:r>
            <a:r>
              <a:rPr lang="en-US" sz="2800" dirty="0">
                <a:solidFill>
                  <a:srgbClr val="990000"/>
                </a:solidFill>
                <a:effectLst>
                  <a:outerShdw blurRad="38100" dist="38100" dir="2700000" algn="tl">
                    <a:srgbClr val="000000"/>
                  </a:outerShdw>
                </a:effectLst>
                <a:latin typeface="Times New Roman" pitchFamily="18" charset="0"/>
              </a:rPr>
              <a:t>3. </a:t>
            </a:r>
            <a:r>
              <a:rPr lang="el-GR" sz="2800" dirty="0">
                <a:solidFill>
                  <a:srgbClr val="990000"/>
                </a:solidFill>
                <a:effectLst>
                  <a:outerShdw blurRad="38100" dist="38100" dir="2700000" algn="tl">
                    <a:srgbClr val="000000"/>
                  </a:outerShdw>
                </a:effectLst>
                <a:latin typeface="Times New Roman" pitchFamily="18" charset="0"/>
              </a:rPr>
              <a:t>Το συναίσθημα που αντιστοιχεί στην εμφάνιση προ-κοινωνικής συμπεριφοράς είναι η ενσυναίσθηση</a:t>
            </a:r>
            <a:endParaRPr lang="el-GR" sz="2800" b="1" dirty="0">
              <a:solidFill>
                <a:srgbClr val="990000"/>
              </a:solidFill>
              <a:effectLst>
                <a:outerShdw blurRad="38100" dist="38100" dir="2700000" algn="tl">
                  <a:srgbClr val="C0C0C0"/>
                </a:outerShdw>
              </a:effectLst>
            </a:endParaRPr>
          </a:p>
        </p:txBody>
      </p:sp>
      <p:sp>
        <p:nvSpPr>
          <p:cNvPr id="10" name="Rectangle 2">
            <a:extLst>
              <a:ext uri="{FF2B5EF4-FFF2-40B4-BE49-F238E27FC236}">
                <a16:creationId xmlns:a16="http://schemas.microsoft.com/office/drawing/2014/main" id="{67766920-2328-17A2-6288-FBC895BD8155}"/>
              </a:ext>
            </a:extLst>
          </p:cNvPr>
          <p:cNvSpPr txBox="1">
            <a:spLocks noChangeArrowheads="1"/>
          </p:cNvSpPr>
          <p:nvPr/>
        </p:nvSpPr>
        <p:spPr>
          <a:xfrm>
            <a:off x="2279649" y="4222750"/>
            <a:ext cx="7704137" cy="719138"/>
          </a:xfrm>
          <a:prstGeom prst="rect">
            <a:avLst/>
          </a:prstGeom>
          <a:effectLst/>
        </p:spPr>
        <p:txBody>
          <a:bodyPr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buClr>
                <a:schemeClr val="accent2"/>
              </a:buClr>
              <a:defRPr/>
            </a:pPr>
            <a:r>
              <a:rPr lang="el-GR" sz="2200" b="1" dirty="0">
                <a:solidFill>
                  <a:srgbClr val="CBA137"/>
                </a:solidFill>
                <a:effectLst>
                  <a:outerShdw blurRad="38100" dist="38100" dir="2700000" algn="tl">
                    <a:srgbClr val="000000"/>
                  </a:outerShdw>
                </a:effectLst>
              </a:rPr>
              <a:t>1.4</a:t>
            </a:r>
            <a:r>
              <a:rPr lang="en-US" sz="2200" b="1" dirty="0">
                <a:solidFill>
                  <a:srgbClr val="CBA137"/>
                </a:solidFill>
                <a:effectLst>
                  <a:outerShdw blurRad="38100" dist="38100" dir="2700000" algn="tl">
                    <a:srgbClr val="000000"/>
                  </a:outerShdw>
                </a:effectLst>
              </a:rPr>
              <a:t>. </a:t>
            </a:r>
            <a:r>
              <a:rPr lang="el-GR" sz="2200" b="1" dirty="0">
                <a:solidFill>
                  <a:srgbClr val="CBA137"/>
                </a:solidFill>
                <a:effectLst>
                  <a:outerShdw blurRad="38100" dist="38100" dir="2700000" algn="tl">
                    <a:srgbClr val="000000"/>
                  </a:outerShdw>
                </a:effectLst>
              </a:rPr>
              <a:t>ΕΝΣΥΝΑΙΣΘΗΣΗ</a:t>
            </a:r>
          </a:p>
          <a:p>
            <a:pPr>
              <a:lnSpc>
                <a:spcPct val="90000"/>
              </a:lnSpc>
              <a:buClr>
                <a:schemeClr val="accent2"/>
              </a:buClr>
              <a:defRPr/>
            </a:pPr>
            <a:r>
              <a:rPr lang="el-GR" sz="2200" dirty="0">
                <a:solidFill>
                  <a:srgbClr val="000066"/>
                </a:solidFill>
                <a:effectLst>
                  <a:outerShdw blurRad="38100" dist="38100" dir="2700000" algn="tl">
                    <a:srgbClr val="000000"/>
                  </a:outerShdw>
                </a:effectLst>
              </a:rPr>
              <a:t>Δομείται πάνω στην αυτοεπίγνωση συναισθημάτων</a:t>
            </a:r>
            <a:r>
              <a:rPr lang="el-GR" sz="2200" b="1" dirty="0">
                <a:solidFill>
                  <a:srgbClr val="000066"/>
                </a:solidFill>
                <a:effectLst>
                  <a:outerShdw blurRad="38100" dist="38100" dir="2700000" algn="tl">
                    <a:srgbClr val="000000"/>
                  </a:outerShdw>
                </a:effectLst>
              </a:rPr>
              <a:t>.</a:t>
            </a:r>
          </a:p>
        </p:txBody>
      </p:sp>
      <p:sp>
        <p:nvSpPr>
          <p:cNvPr id="11" name="Text Box 3">
            <a:extLst>
              <a:ext uri="{FF2B5EF4-FFF2-40B4-BE49-F238E27FC236}">
                <a16:creationId xmlns:a16="http://schemas.microsoft.com/office/drawing/2014/main" id="{8D250D17-30D8-03F3-0368-11BE58B4A7BE}"/>
              </a:ext>
            </a:extLst>
          </p:cNvPr>
          <p:cNvSpPr txBox="1">
            <a:spLocks noChangeArrowheads="1"/>
          </p:cNvSpPr>
          <p:nvPr/>
        </p:nvSpPr>
        <p:spPr bwMode="auto">
          <a:xfrm>
            <a:off x="2063750" y="4868863"/>
            <a:ext cx="2952750" cy="1754326"/>
          </a:xfrm>
          <a:prstGeom prst="rect">
            <a:avLst/>
          </a:prstGeom>
          <a:noFill/>
          <a:ln w="9525">
            <a:solidFill>
              <a:srgbClr val="003366"/>
            </a:solidFill>
            <a:miter lim="800000"/>
            <a:headEnd/>
            <a:tailEnd/>
          </a:ln>
          <a:effectLst/>
        </p:spPr>
        <p:txBody>
          <a:bodyPr>
            <a:spAutoFit/>
          </a:bodyPr>
          <a:lstStyle/>
          <a:p>
            <a:pPr eaLnBrk="1" hangingPunct="1">
              <a:spcBef>
                <a:spcPct val="50000"/>
              </a:spcBef>
              <a:buClr>
                <a:schemeClr val="accent2"/>
              </a:buClr>
              <a:buFont typeface="Wingdings" pitchFamily="2" charset="2"/>
              <a:buChar char="Ø"/>
              <a:defRPr/>
            </a:pPr>
            <a:r>
              <a:rPr lang="el-GR" dirty="0">
                <a:solidFill>
                  <a:srgbClr val="000066"/>
                </a:solidFill>
                <a:effectLst>
                  <a:outerShdw blurRad="38100" dist="38100" dir="2700000" algn="tl">
                    <a:srgbClr val="C0C0C0"/>
                  </a:outerShdw>
                </a:effectLst>
                <a:cs typeface="Arial" charset="0"/>
              </a:rPr>
              <a:t>Όσο περισσότερο δεκτικοί είμαστε στις ίδιες μας τις συγκινήσεις, τόσο περισσότερο είμαστε ικανοί να αντιληφθούμε τα συναισθήματα των άλλων</a:t>
            </a:r>
          </a:p>
        </p:txBody>
      </p:sp>
      <p:sp>
        <p:nvSpPr>
          <p:cNvPr id="12" name="Text Box 5">
            <a:extLst>
              <a:ext uri="{FF2B5EF4-FFF2-40B4-BE49-F238E27FC236}">
                <a16:creationId xmlns:a16="http://schemas.microsoft.com/office/drawing/2014/main" id="{66012B0A-2508-E044-A473-631EF7E2402F}"/>
              </a:ext>
            </a:extLst>
          </p:cNvPr>
          <p:cNvSpPr txBox="1">
            <a:spLocks noChangeArrowheads="1"/>
          </p:cNvSpPr>
          <p:nvPr/>
        </p:nvSpPr>
        <p:spPr bwMode="auto">
          <a:xfrm>
            <a:off x="5087938" y="4868863"/>
            <a:ext cx="2736850" cy="1754326"/>
          </a:xfrm>
          <a:prstGeom prst="rect">
            <a:avLst/>
          </a:prstGeom>
          <a:noFill/>
          <a:ln w="9525">
            <a:solidFill>
              <a:srgbClr val="006666"/>
            </a:solidFill>
            <a:miter lim="800000"/>
            <a:headEnd/>
            <a:tailEnd/>
          </a:ln>
          <a:effectLst/>
        </p:spPr>
        <p:txBody>
          <a:bodyPr>
            <a:spAutoFit/>
          </a:bodyPr>
          <a:lstStyle/>
          <a:p>
            <a:pPr eaLnBrk="1" hangingPunct="1">
              <a:spcBef>
                <a:spcPct val="50000"/>
              </a:spcBef>
              <a:defRPr/>
            </a:pPr>
            <a:r>
              <a:rPr lang="el-GR" b="1" dirty="0">
                <a:solidFill>
                  <a:srgbClr val="006666"/>
                </a:solidFill>
                <a:effectLst>
                  <a:outerShdw blurRad="38100" dist="38100" dir="2700000" algn="tl">
                    <a:srgbClr val="C0C0C0"/>
                  </a:outerShdw>
                </a:effectLst>
                <a:cs typeface="Times New Roman" pitchFamily="18" charset="0"/>
              </a:rPr>
              <a:t>Τα υψηλά επίπεδα </a:t>
            </a:r>
            <a:r>
              <a:rPr lang="el-GR" b="1" dirty="0" err="1">
                <a:solidFill>
                  <a:srgbClr val="006666"/>
                </a:solidFill>
                <a:effectLst>
                  <a:outerShdw blurRad="38100" dist="38100" dir="2700000" algn="tl">
                    <a:srgbClr val="C0C0C0"/>
                  </a:outerShdw>
                </a:effectLst>
                <a:cs typeface="Times New Roman" pitchFamily="18" charset="0"/>
              </a:rPr>
              <a:t>ενσυναισθητικής</a:t>
            </a:r>
            <a:r>
              <a:rPr lang="el-GR" b="1" dirty="0">
                <a:solidFill>
                  <a:srgbClr val="006666"/>
                </a:solidFill>
                <a:effectLst>
                  <a:outerShdw blurRad="38100" dist="38100" dir="2700000" algn="tl">
                    <a:srgbClr val="C0C0C0"/>
                  </a:outerShdw>
                </a:effectLst>
                <a:cs typeface="Times New Roman" pitchFamily="18" charset="0"/>
              </a:rPr>
              <a:t> ικανότητας δημιουργεί προϋποθέσεις για καλύτερες επιδόσεις στα πλαίσια του σχολείου</a:t>
            </a:r>
          </a:p>
        </p:txBody>
      </p:sp>
      <p:sp>
        <p:nvSpPr>
          <p:cNvPr id="13" name="Text Box 4">
            <a:extLst>
              <a:ext uri="{FF2B5EF4-FFF2-40B4-BE49-F238E27FC236}">
                <a16:creationId xmlns:a16="http://schemas.microsoft.com/office/drawing/2014/main" id="{FF9274DB-99FE-0FDE-1D68-4A1628195140}"/>
              </a:ext>
            </a:extLst>
          </p:cNvPr>
          <p:cNvSpPr txBox="1">
            <a:spLocks noChangeArrowheads="1"/>
          </p:cNvSpPr>
          <p:nvPr/>
        </p:nvSpPr>
        <p:spPr bwMode="auto">
          <a:xfrm>
            <a:off x="7986759" y="4905075"/>
            <a:ext cx="2016124" cy="1477328"/>
          </a:xfrm>
          <a:prstGeom prst="rect">
            <a:avLst/>
          </a:prstGeom>
          <a:noFill/>
          <a:ln w="9525">
            <a:solidFill>
              <a:srgbClr val="003366"/>
            </a:solidFill>
            <a:miter lim="800000"/>
            <a:headEnd/>
            <a:tailEnd/>
          </a:ln>
          <a:effectLst/>
        </p:spPr>
        <p:txBody>
          <a:bodyPr wrap="square">
            <a:spAutoFit/>
          </a:bodyPr>
          <a:lstStyle/>
          <a:p>
            <a:pPr eaLnBrk="1" hangingPunct="1">
              <a:defRPr/>
            </a:pPr>
            <a:r>
              <a:rPr lang="el-GR" b="1" dirty="0">
                <a:solidFill>
                  <a:srgbClr val="003366"/>
                </a:solidFill>
                <a:effectLst>
                  <a:outerShdw blurRad="38100" dist="38100" dir="2700000" algn="tl">
                    <a:srgbClr val="C0C0C0"/>
                  </a:outerShdw>
                </a:effectLst>
                <a:cs typeface="Times New Roman" pitchFamily="18" charset="0"/>
              </a:rPr>
              <a:t>Η απουσία </a:t>
            </a:r>
            <a:r>
              <a:rPr lang="el-GR" b="1" dirty="0" err="1">
                <a:solidFill>
                  <a:srgbClr val="003366"/>
                </a:solidFill>
                <a:effectLst>
                  <a:outerShdw blurRad="38100" dist="38100" dir="2700000" algn="tl">
                    <a:srgbClr val="C0C0C0"/>
                  </a:outerShdw>
                </a:effectLst>
                <a:cs typeface="Times New Roman" pitchFamily="18" charset="0"/>
              </a:rPr>
              <a:t>ενσυναίσθησης</a:t>
            </a:r>
            <a:r>
              <a:rPr lang="el-GR" b="1" dirty="0">
                <a:solidFill>
                  <a:srgbClr val="003366"/>
                </a:solidFill>
                <a:effectLst>
                  <a:outerShdw blurRad="38100" dist="38100" dir="2700000" algn="tl">
                    <a:srgbClr val="C0C0C0"/>
                  </a:outerShdw>
                </a:effectLst>
                <a:cs typeface="Times New Roman" pitchFamily="18" charset="0"/>
              </a:rPr>
              <a:t> γίνεται αισθητή σε άτομα με ψυχικά προβλήματα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7091">
                                            <p:bg/>
                                          </p:spTgt>
                                        </p:tgtEl>
                                        <p:attrNameLst>
                                          <p:attrName>style.visibility</p:attrName>
                                        </p:attrNameLst>
                                      </p:cBhvr>
                                      <p:to>
                                        <p:strVal val="visible"/>
                                      </p:to>
                                    </p:set>
                                    <p:animEffect transition="in" filter="blinds(horizontal)">
                                      <p:cBhvr>
                                        <p:cTn id="7" dur="500"/>
                                        <p:tgtEl>
                                          <p:spTgt spid="21709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7091">
                                            <p:txEl>
                                              <p:pRg st="0" end="0"/>
                                            </p:txEl>
                                          </p:spTgt>
                                        </p:tgtEl>
                                        <p:attrNameLst>
                                          <p:attrName>style.visibility</p:attrName>
                                        </p:attrNameLst>
                                      </p:cBhvr>
                                      <p:to>
                                        <p:strVal val="visible"/>
                                      </p:to>
                                    </p:set>
                                    <p:animEffect transition="in" filter="blinds(horizontal)">
                                      <p:cBhvr>
                                        <p:cTn id="12" dur="500"/>
                                        <p:tgtEl>
                                          <p:spTgt spid="2170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17093"/>
                                        </p:tgtEl>
                                        <p:attrNameLst>
                                          <p:attrName>style.visibility</p:attrName>
                                        </p:attrNameLst>
                                      </p:cBhvr>
                                      <p:to>
                                        <p:strVal val="visible"/>
                                      </p:to>
                                    </p:set>
                                    <p:animEffect transition="in" filter="box(in)">
                                      <p:cBhvr>
                                        <p:cTn id="17" dur="500"/>
                                        <p:tgtEl>
                                          <p:spTgt spid="2170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7094"/>
                                        </p:tgtEl>
                                        <p:attrNameLst>
                                          <p:attrName>style.visibility</p:attrName>
                                        </p:attrNameLst>
                                      </p:cBhvr>
                                      <p:to>
                                        <p:strVal val="visible"/>
                                      </p:to>
                                    </p:set>
                                    <p:animEffect transition="in" filter="blinds(horizontal)">
                                      <p:cBhvr>
                                        <p:cTn id="22" dur="500"/>
                                        <p:tgtEl>
                                          <p:spTgt spid="2170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nimBg="1"/>
      <p:bldP spid="217093" grpId="0" animBg="1"/>
      <p:bldP spid="217094" grpId="0" animBg="1"/>
      <p:bldP spid="7" grpId="0"/>
      <p:bldP spid="10" grpId="0"/>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a:extLst>
              <a:ext uri="{FF2B5EF4-FFF2-40B4-BE49-F238E27FC236}">
                <a16:creationId xmlns:a16="http://schemas.microsoft.com/office/drawing/2014/main" id="{FFFAE566-DBED-55B8-8BED-647984E147CF}"/>
              </a:ext>
            </a:extLst>
          </p:cNvPr>
          <p:cNvSpPr>
            <a:spLocks noGrp="1" noChangeArrowheads="1"/>
          </p:cNvSpPr>
          <p:nvPr>
            <p:ph type="body" sz="half" idx="1"/>
          </p:nvPr>
        </p:nvSpPr>
        <p:spPr>
          <a:xfrm>
            <a:off x="688063" y="549275"/>
            <a:ext cx="10882266" cy="5759450"/>
          </a:xfrm>
          <a:gradFill rotWithShape="1">
            <a:gsLst>
              <a:gs pos="0">
                <a:srgbClr val="E3E3FF"/>
              </a:gs>
              <a:gs pos="50000">
                <a:schemeClr val="bg1"/>
              </a:gs>
              <a:gs pos="100000">
                <a:srgbClr val="E3E3FF"/>
              </a:gs>
            </a:gsLst>
            <a:lin ang="5400000" scaled="1"/>
          </a:gradFill>
          <a:ln>
            <a:solidFill>
              <a:srgbClr val="003366"/>
            </a:solidFill>
          </a:ln>
        </p:spPr>
        <p:txBody>
          <a:bodyPr rtlCol="0">
            <a:noAutofit/>
          </a:bodyPr>
          <a:lstStyle/>
          <a:p>
            <a:pPr marL="533400" indent="-533400">
              <a:buClr>
                <a:srgbClr val="990099"/>
              </a:buClr>
              <a:buNone/>
              <a:defRPr/>
            </a:pPr>
            <a:r>
              <a:rPr lang="en-US" sz="2600" dirty="0">
                <a:solidFill>
                  <a:srgbClr val="A50021"/>
                </a:solidFill>
              </a:rPr>
              <a:t>…</a:t>
            </a:r>
            <a:r>
              <a:rPr lang="el-GR" sz="2600" dirty="0">
                <a:solidFill>
                  <a:srgbClr val="A50021"/>
                </a:solidFill>
              </a:rPr>
              <a:t> η Αλίκη επιστρέφοντας στο σπίτι, κατακλύστηκε από την αίσθηση ότι είναι μια κακή δασκάλα, ανεπαρκής επιστήμων και αυστηρή μητέρα. Ένας από τους μαθητές της αμφισβήτησε το βαθμό που του έδωσε στο διαγώνισμα, η πρόταση της για ένα ερευνητικό πρόγραμμα που κατέθεσε απορρίφθηκε και το κοτόπουλο που σκόπευε να μαγειρέψει βρισκόταν ακόμα στην κατάψυξη. Η Αλίκη κατέρρευσε στον καναπέ και άρχισε να κλαίει. </a:t>
            </a:r>
          </a:p>
          <a:p>
            <a:pPr marL="533400" indent="-533400">
              <a:buClr>
                <a:srgbClr val="990099"/>
              </a:buClr>
              <a:buNone/>
              <a:defRPr/>
            </a:pPr>
            <a:r>
              <a:rPr lang="el-GR" sz="2600" dirty="0">
                <a:solidFill>
                  <a:srgbClr val="A50021"/>
                </a:solidFill>
              </a:rPr>
              <a:t>Ο γιος της, 2 χρονών πήρε την κατάσταση στα χέρια του σαν σωστός επαγγελματίας. Έτρεξε στο μπάνιο, βρήκε ότι χρειαζόταν και επέστρεψε στη μητέρα του, κρατώντας αυτοκόλλητες γάζες, τις οποίες άρχισε να κολλάει πάνω στη στεναχωρημένη-και τώρα αιφνιδιασμένη - μητέρα του, πιστεύοντας ότι θα βρει το σημείο που πονούσε (</a:t>
            </a:r>
            <a:r>
              <a:rPr lang="en-US" sz="2600" dirty="0">
                <a:solidFill>
                  <a:srgbClr val="A50021"/>
                </a:solidFill>
              </a:rPr>
              <a:t>Begley, 2000).</a:t>
            </a:r>
            <a:endParaRPr lang="el-GR" sz="2600" dirty="0">
              <a:solidFill>
                <a:srgbClr val="A5002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6547">
                                            <p:bg/>
                                          </p:spTgt>
                                        </p:tgtEl>
                                        <p:attrNameLst>
                                          <p:attrName>style.visibility</p:attrName>
                                        </p:attrNameLst>
                                      </p:cBhvr>
                                      <p:to>
                                        <p:strVal val="visible"/>
                                      </p:to>
                                    </p:set>
                                    <p:animEffect transition="in" filter="blinds(horizontal)">
                                      <p:cBhvr>
                                        <p:cTn id="7" dur="500"/>
                                        <p:tgtEl>
                                          <p:spTgt spid="23654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6547">
                                            <p:txEl>
                                              <p:pRg st="0" end="0"/>
                                            </p:txEl>
                                          </p:spTgt>
                                        </p:tgtEl>
                                        <p:attrNameLst>
                                          <p:attrName>style.visibility</p:attrName>
                                        </p:attrNameLst>
                                      </p:cBhvr>
                                      <p:to>
                                        <p:strVal val="visible"/>
                                      </p:to>
                                    </p:set>
                                    <p:animEffect transition="in" filter="blinds(horizontal)">
                                      <p:cBhvr>
                                        <p:cTn id="12" dur="500"/>
                                        <p:tgtEl>
                                          <p:spTgt spid="2365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6547">
                                            <p:txEl>
                                              <p:pRg st="1" end="1"/>
                                            </p:txEl>
                                          </p:spTgt>
                                        </p:tgtEl>
                                        <p:attrNameLst>
                                          <p:attrName>style.visibility</p:attrName>
                                        </p:attrNameLst>
                                      </p:cBhvr>
                                      <p:to>
                                        <p:strVal val="visible"/>
                                      </p:to>
                                    </p:set>
                                    <p:animEffect transition="in" filter="blinds(horizontal)">
                                      <p:cBhvr>
                                        <p:cTn id="17" dur="500"/>
                                        <p:tgtEl>
                                          <p:spTgt spid="2365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C67CBCAF-308F-E7B8-ABC8-08CD24CA21E5}"/>
              </a:ext>
            </a:extLst>
          </p:cNvPr>
          <p:cNvSpPr>
            <a:spLocks noGrp="1" noChangeArrowheads="1"/>
          </p:cNvSpPr>
          <p:nvPr>
            <p:ph type="title"/>
          </p:nvPr>
        </p:nvSpPr>
        <p:spPr>
          <a:xfrm>
            <a:off x="2279651" y="620714"/>
            <a:ext cx="5832475" cy="1208087"/>
          </a:xfrm>
          <a:gradFill rotWithShape="1">
            <a:gsLst>
              <a:gs pos="0">
                <a:schemeClr val="accent1"/>
              </a:gs>
              <a:gs pos="50000">
                <a:schemeClr val="bg1"/>
              </a:gs>
              <a:gs pos="100000">
                <a:schemeClr val="accent1"/>
              </a:gs>
            </a:gsLst>
            <a:lin ang="5400000" scaled="1"/>
          </a:gradFill>
        </p:spPr>
        <p:txBody>
          <a:bodyPr rtlCol="0">
            <a:normAutofit fontScale="90000"/>
          </a:bodyPr>
          <a:lstStyle/>
          <a:p>
            <a:pPr>
              <a:defRPr/>
            </a:pPr>
            <a:r>
              <a:rPr lang="el-GR" sz="3200" dirty="0">
                <a:solidFill>
                  <a:srgbClr val="003366"/>
                </a:solidFill>
                <a:effectLst>
                  <a:outerShdw blurRad="38100" dist="38100" dir="2700000" algn="tl">
                    <a:srgbClr val="000000"/>
                  </a:outerShdw>
                </a:effectLst>
                <a:latin typeface="Times New Roman" pitchFamily="18" charset="0"/>
              </a:rPr>
              <a:t>1.5</a:t>
            </a:r>
            <a:r>
              <a:rPr lang="en-US" sz="3200" dirty="0">
                <a:solidFill>
                  <a:srgbClr val="003366"/>
                </a:solidFill>
                <a:effectLst>
                  <a:outerShdw blurRad="38100" dist="38100" dir="2700000" algn="tl">
                    <a:srgbClr val="000000"/>
                  </a:outerShdw>
                </a:effectLst>
                <a:latin typeface="Times New Roman" pitchFamily="18" charset="0"/>
              </a:rPr>
              <a:t>. </a:t>
            </a:r>
            <a:r>
              <a:rPr lang="el-GR" sz="3200" dirty="0">
                <a:solidFill>
                  <a:srgbClr val="003366"/>
                </a:solidFill>
                <a:effectLst>
                  <a:outerShdw blurRad="38100" dist="38100" dir="2700000" algn="tl">
                    <a:srgbClr val="000000"/>
                  </a:outerShdw>
                </a:effectLst>
                <a:latin typeface="Times New Roman" pitchFamily="18" charset="0"/>
              </a:rPr>
              <a:t>Τέσσερα στάδια ανάπτυξης της </a:t>
            </a:r>
            <a:r>
              <a:rPr lang="el-GR" sz="3200" dirty="0" err="1">
                <a:solidFill>
                  <a:srgbClr val="003366"/>
                </a:solidFill>
                <a:effectLst>
                  <a:outerShdw blurRad="38100" dist="38100" dir="2700000" algn="tl">
                    <a:srgbClr val="000000"/>
                  </a:outerShdw>
                </a:effectLst>
                <a:latin typeface="Times New Roman" pitchFamily="18" charset="0"/>
              </a:rPr>
              <a:t>ενσυναίσθησης</a:t>
            </a:r>
            <a:r>
              <a:rPr lang="el-GR" sz="3200" dirty="0">
                <a:solidFill>
                  <a:srgbClr val="003366"/>
                </a:solidFill>
                <a:effectLst>
                  <a:outerShdw blurRad="38100" dist="38100" dir="2700000" algn="tl">
                    <a:srgbClr val="000000"/>
                  </a:outerShdw>
                </a:effectLst>
                <a:latin typeface="Times New Roman" pitchFamily="18" charset="0"/>
              </a:rPr>
              <a:t> </a:t>
            </a:r>
            <a:r>
              <a:rPr lang="el-GR" sz="3200" dirty="0">
                <a:solidFill>
                  <a:srgbClr val="990099"/>
                </a:solidFill>
                <a:effectLst>
                  <a:outerShdw blurRad="38100" dist="38100" dir="2700000" algn="tl">
                    <a:srgbClr val="000000"/>
                  </a:outerShdw>
                </a:effectLst>
                <a:latin typeface="Times New Roman" pitchFamily="18" charset="0"/>
              </a:rPr>
              <a:t>(</a:t>
            </a:r>
            <a:r>
              <a:rPr lang="en-US" sz="3200" dirty="0">
                <a:solidFill>
                  <a:srgbClr val="990099"/>
                </a:solidFill>
                <a:effectLst>
                  <a:outerShdw blurRad="38100" dist="38100" dir="2700000" algn="tl">
                    <a:srgbClr val="000000"/>
                  </a:outerShdw>
                </a:effectLst>
                <a:latin typeface="Times New Roman" pitchFamily="18" charset="0"/>
              </a:rPr>
              <a:t>Hoffman, 1991)</a:t>
            </a:r>
            <a:endParaRPr lang="el-GR" sz="3200" dirty="0">
              <a:solidFill>
                <a:srgbClr val="990099"/>
              </a:solidFill>
              <a:effectLst>
                <a:outerShdw blurRad="38100" dist="38100" dir="2700000" algn="tl">
                  <a:srgbClr val="000000"/>
                </a:outerShdw>
              </a:effectLst>
              <a:latin typeface="Times New Roman" pitchFamily="18" charset="0"/>
            </a:endParaRPr>
          </a:p>
        </p:txBody>
      </p:sp>
      <p:sp>
        <p:nvSpPr>
          <p:cNvPr id="218115" name="Rectangle 3">
            <a:extLst>
              <a:ext uri="{FF2B5EF4-FFF2-40B4-BE49-F238E27FC236}">
                <a16:creationId xmlns:a16="http://schemas.microsoft.com/office/drawing/2014/main" id="{2AE6B3E8-7B70-F37A-34C2-589DB7530CDC}"/>
              </a:ext>
            </a:extLst>
          </p:cNvPr>
          <p:cNvSpPr>
            <a:spLocks noGrp="1" noChangeArrowheads="1"/>
          </p:cNvSpPr>
          <p:nvPr>
            <p:ph type="body" sz="half" idx="1"/>
          </p:nvPr>
        </p:nvSpPr>
        <p:spPr>
          <a:xfrm>
            <a:off x="2279650" y="2060576"/>
            <a:ext cx="7632700" cy="4176713"/>
          </a:xfrm>
          <a:ln>
            <a:solidFill>
              <a:srgbClr val="003366"/>
            </a:solidFill>
          </a:ln>
        </p:spPr>
        <p:txBody>
          <a:bodyPr rtlCol="0">
            <a:normAutofit fontScale="85000" lnSpcReduction="20000"/>
          </a:bodyPr>
          <a:lstStyle/>
          <a:p>
            <a:pPr marL="533400" indent="-533400">
              <a:lnSpc>
                <a:spcPct val="80000"/>
              </a:lnSpc>
              <a:buClr>
                <a:srgbClr val="990099"/>
              </a:buClr>
              <a:buFont typeface="Wingdings" pitchFamily="2" charset="2"/>
              <a:buAutoNum type="arabicPeriod"/>
              <a:defRPr/>
            </a:pPr>
            <a:r>
              <a:rPr lang="en-US" dirty="0">
                <a:solidFill>
                  <a:srgbClr val="A50021"/>
                </a:solidFill>
                <a:effectLst>
                  <a:outerShdw blurRad="38100" dist="38100" dir="2700000" algn="tl">
                    <a:srgbClr val="C0C0C0"/>
                  </a:outerShdw>
                </a:effectLst>
              </a:rPr>
              <a:t>1</a:t>
            </a:r>
            <a:r>
              <a:rPr lang="el-GR" dirty="0">
                <a:solidFill>
                  <a:srgbClr val="A50021"/>
                </a:solidFill>
                <a:effectLst>
                  <a:outerShdw blurRad="38100" dist="38100" dir="2700000" algn="tl">
                    <a:srgbClr val="C0C0C0"/>
                  </a:outerShdw>
                </a:effectLst>
              </a:rPr>
              <a:t>ο έτος:</a:t>
            </a:r>
            <a:r>
              <a:rPr lang="el-GR" dirty="0">
                <a:solidFill>
                  <a:srgbClr val="003366"/>
                </a:solidFill>
                <a:effectLst>
                  <a:outerShdw blurRad="38100" dist="38100" dir="2700000" algn="tl">
                    <a:srgbClr val="C0C0C0"/>
                  </a:outerShdw>
                </a:effectLst>
              </a:rPr>
              <a:t> «μεταδοτική συγκίνηση», ενιαία συναισθήματα</a:t>
            </a:r>
          </a:p>
          <a:p>
            <a:pPr marL="533400" indent="-533400">
              <a:lnSpc>
                <a:spcPct val="80000"/>
              </a:lnSpc>
              <a:buClr>
                <a:srgbClr val="990099"/>
              </a:buClr>
              <a:buFont typeface="Wingdings" pitchFamily="2" charset="2"/>
              <a:buAutoNum type="arabicPeriod"/>
              <a:defRPr/>
            </a:pPr>
            <a:r>
              <a:rPr lang="el-GR" dirty="0">
                <a:solidFill>
                  <a:srgbClr val="A50021"/>
                </a:solidFill>
                <a:effectLst>
                  <a:outerShdw blurRad="38100" dist="38100" dir="2700000" algn="tl">
                    <a:srgbClr val="C0C0C0"/>
                  </a:outerShdw>
                </a:effectLst>
              </a:rPr>
              <a:t>2ο έτος:</a:t>
            </a:r>
            <a:r>
              <a:rPr lang="el-GR" dirty="0">
                <a:solidFill>
                  <a:srgbClr val="003366"/>
                </a:solidFill>
                <a:effectLst>
                  <a:outerShdw blurRad="38100" dist="38100" dir="2700000" algn="tl">
                    <a:srgbClr val="C0C0C0"/>
                  </a:outerShdw>
                </a:effectLst>
              </a:rPr>
              <a:t> αντιλαμβάνονται τα συναισθήματα των άλλων ως ξεχωριστά από τα δικά τους. </a:t>
            </a:r>
            <a:r>
              <a:rPr lang="el-GR" dirty="0">
                <a:solidFill>
                  <a:srgbClr val="660066"/>
                </a:solidFill>
                <a:effectLst>
                  <a:outerShdw blurRad="38100" dist="38100" dir="2700000" algn="tl">
                    <a:srgbClr val="C0C0C0"/>
                  </a:outerShdw>
                </a:effectLst>
              </a:rPr>
              <a:t>Άστοχες ενέργειες να βοηθήσουν τους άλλους.</a:t>
            </a:r>
          </a:p>
          <a:p>
            <a:pPr marL="533400" indent="-533400">
              <a:lnSpc>
                <a:spcPct val="80000"/>
              </a:lnSpc>
              <a:buClr>
                <a:srgbClr val="990099"/>
              </a:buClr>
              <a:buFont typeface="Wingdings" pitchFamily="2" charset="2"/>
              <a:buAutoNum type="arabicPeriod"/>
              <a:defRPr/>
            </a:pPr>
            <a:r>
              <a:rPr lang="el-GR" dirty="0">
                <a:solidFill>
                  <a:srgbClr val="A50021"/>
                </a:solidFill>
                <a:effectLst>
                  <a:outerShdw blurRad="38100" dist="38100" dir="2700000" algn="tl">
                    <a:srgbClr val="C0C0C0"/>
                  </a:outerShdw>
                </a:effectLst>
              </a:rPr>
              <a:t>3-5 ετών:</a:t>
            </a:r>
            <a:r>
              <a:rPr lang="el-GR" dirty="0">
                <a:solidFill>
                  <a:srgbClr val="003366"/>
                </a:solidFill>
                <a:effectLst>
                  <a:outerShdw blurRad="38100" dist="38100" dir="2700000" algn="tl">
                    <a:srgbClr val="C0C0C0"/>
                  </a:outerShdw>
                </a:effectLst>
              </a:rPr>
              <a:t> Η ανάπτυξη λεκτικής ικανότητας βοηθά στην έκφραση των συναισθημάτων. </a:t>
            </a:r>
            <a:r>
              <a:rPr lang="el-GR" dirty="0">
                <a:solidFill>
                  <a:srgbClr val="660066"/>
                </a:solidFill>
                <a:effectLst>
                  <a:outerShdw blurRad="38100" dist="38100" dir="2700000" algn="tl">
                    <a:srgbClr val="C0C0C0"/>
                  </a:outerShdw>
                </a:effectLst>
              </a:rPr>
              <a:t>Ενσυναίσθηση για ανθρώπους που δεν έχουν συναντήσει ποτέ.</a:t>
            </a:r>
          </a:p>
          <a:p>
            <a:pPr marL="533400" indent="-533400">
              <a:lnSpc>
                <a:spcPct val="80000"/>
              </a:lnSpc>
              <a:buClr>
                <a:srgbClr val="990099"/>
              </a:buClr>
              <a:buFont typeface="Wingdings" pitchFamily="2" charset="2"/>
              <a:buAutoNum type="arabicPeriod"/>
              <a:defRPr/>
            </a:pPr>
            <a:r>
              <a:rPr lang="el-GR" dirty="0">
                <a:solidFill>
                  <a:srgbClr val="A50021"/>
                </a:solidFill>
                <a:effectLst>
                  <a:outerShdw blurRad="38100" dist="38100" dir="2700000" algn="tl">
                    <a:srgbClr val="C0C0C0"/>
                  </a:outerShdw>
                </a:effectLst>
              </a:rPr>
              <a:t>6-9 ετών:</a:t>
            </a:r>
            <a:r>
              <a:rPr lang="el-GR" dirty="0">
                <a:solidFill>
                  <a:srgbClr val="003366"/>
                </a:solidFill>
                <a:effectLst>
                  <a:outerShdw blurRad="38100" dist="38100" dir="2700000" algn="tl">
                    <a:srgbClr val="C0C0C0"/>
                  </a:outerShdw>
                </a:effectLst>
              </a:rPr>
              <a:t> Τα παιδιά αντιλαμβάνονται πως τα συναισθήματα των άλλων απορρέουν από τις δικές τους εμπειρίες. </a:t>
            </a:r>
            <a:r>
              <a:rPr lang="el-GR" dirty="0">
                <a:solidFill>
                  <a:srgbClr val="660066"/>
                </a:solidFill>
                <a:effectLst>
                  <a:outerShdw blurRad="38100" dist="38100" dir="2700000" algn="tl">
                    <a:srgbClr val="C0C0C0"/>
                  </a:outerShdw>
                </a:effectLst>
              </a:rPr>
              <a:t>Ενδιαφέρον για συνθήκες ζωής των άλλων: φτώχεια, αρρώστια, καταπίεση. Ενδιαφέρον για κοινωνικά και πολιτικά θέματα.</a:t>
            </a:r>
          </a:p>
          <a:p>
            <a:pPr marL="533400" indent="-533400">
              <a:lnSpc>
                <a:spcPct val="80000"/>
              </a:lnSpc>
              <a:buClr>
                <a:srgbClr val="990099"/>
              </a:buClr>
              <a:buNone/>
              <a:defRPr/>
            </a:pPr>
            <a:r>
              <a:rPr lang="el-GR" dirty="0">
                <a:solidFill>
                  <a:srgbClr val="A50021"/>
                </a:solidFill>
                <a:effectLst>
                  <a:outerShdw blurRad="38100" dist="38100" dir="2700000" algn="tl">
                    <a:srgbClr val="C0C0C0"/>
                  </a:outerShdw>
                </a:effectLst>
              </a:rPr>
              <a:t>Κάθε στάδιο αντιστοιχεί σε μία νέα γνωστική ικανότητα</a:t>
            </a:r>
          </a:p>
        </p:txBody>
      </p:sp>
      <p:pic>
        <p:nvPicPr>
          <p:cNvPr id="77828" name="Picture 9" descr="ep-3-thumb-large">
            <a:extLst>
              <a:ext uri="{FF2B5EF4-FFF2-40B4-BE49-F238E27FC236}">
                <a16:creationId xmlns:a16="http://schemas.microsoft.com/office/drawing/2014/main" id="{45646E4B-277B-D22C-8F67-58EC1EF3EC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6588" y="620714"/>
            <a:ext cx="1611312" cy="1208087"/>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8114"/>
                                        </p:tgtEl>
                                        <p:attrNameLst>
                                          <p:attrName>style.visibility</p:attrName>
                                        </p:attrNameLst>
                                      </p:cBhvr>
                                      <p:to>
                                        <p:strVal val="visible"/>
                                      </p:to>
                                    </p:set>
                                    <p:animEffect transition="in" filter="blinds(horizontal)">
                                      <p:cBhvr>
                                        <p:cTn id="7" dur="500"/>
                                        <p:tgtEl>
                                          <p:spTgt spid="218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8115">
                                            <p:bg/>
                                          </p:spTgt>
                                        </p:tgtEl>
                                        <p:attrNameLst>
                                          <p:attrName>style.visibility</p:attrName>
                                        </p:attrNameLst>
                                      </p:cBhvr>
                                      <p:to>
                                        <p:strVal val="visible"/>
                                      </p:to>
                                    </p:set>
                                    <p:animEffect transition="in" filter="blinds(horizontal)">
                                      <p:cBhvr>
                                        <p:cTn id="12" dur="500"/>
                                        <p:tgtEl>
                                          <p:spTgt spid="218115">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8115">
                                            <p:txEl>
                                              <p:pRg st="0" end="0"/>
                                            </p:txEl>
                                          </p:spTgt>
                                        </p:tgtEl>
                                        <p:attrNameLst>
                                          <p:attrName>style.visibility</p:attrName>
                                        </p:attrNameLst>
                                      </p:cBhvr>
                                      <p:to>
                                        <p:strVal val="visible"/>
                                      </p:to>
                                    </p:set>
                                    <p:animEffect transition="in" filter="blinds(horizontal)">
                                      <p:cBhvr>
                                        <p:cTn id="17" dur="500"/>
                                        <p:tgtEl>
                                          <p:spTgt spid="21811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8115">
                                            <p:txEl>
                                              <p:pRg st="1" end="1"/>
                                            </p:txEl>
                                          </p:spTgt>
                                        </p:tgtEl>
                                        <p:attrNameLst>
                                          <p:attrName>style.visibility</p:attrName>
                                        </p:attrNameLst>
                                      </p:cBhvr>
                                      <p:to>
                                        <p:strVal val="visible"/>
                                      </p:to>
                                    </p:set>
                                    <p:animEffect transition="in" filter="blinds(horizontal)">
                                      <p:cBhvr>
                                        <p:cTn id="22" dur="500"/>
                                        <p:tgtEl>
                                          <p:spTgt spid="21811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18115">
                                            <p:txEl>
                                              <p:pRg st="2" end="2"/>
                                            </p:txEl>
                                          </p:spTgt>
                                        </p:tgtEl>
                                        <p:attrNameLst>
                                          <p:attrName>style.visibility</p:attrName>
                                        </p:attrNameLst>
                                      </p:cBhvr>
                                      <p:to>
                                        <p:strVal val="visible"/>
                                      </p:to>
                                    </p:set>
                                    <p:animEffect transition="in" filter="blinds(horizontal)">
                                      <p:cBhvr>
                                        <p:cTn id="27" dur="500"/>
                                        <p:tgtEl>
                                          <p:spTgt spid="21811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18115">
                                            <p:txEl>
                                              <p:pRg st="3" end="3"/>
                                            </p:txEl>
                                          </p:spTgt>
                                        </p:tgtEl>
                                        <p:attrNameLst>
                                          <p:attrName>style.visibility</p:attrName>
                                        </p:attrNameLst>
                                      </p:cBhvr>
                                      <p:to>
                                        <p:strVal val="visible"/>
                                      </p:to>
                                    </p:set>
                                    <p:animEffect transition="in" filter="blinds(horizontal)">
                                      <p:cBhvr>
                                        <p:cTn id="32" dur="500"/>
                                        <p:tgtEl>
                                          <p:spTgt spid="21811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18115">
                                            <p:txEl>
                                              <p:pRg st="4" end="4"/>
                                            </p:txEl>
                                          </p:spTgt>
                                        </p:tgtEl>
                                        <p:attrNameLst>
                                          <p:attrName>style.visibility</p:attrName>
                                        </p:attrNameLst>
                                      </p:cBhvr>
                                      <p:to>
                                        <p:strVal val="visible"/>
                                      </p:to>
                                    </p:set>
                                    <p:animEffect transition="in" filter="blinds(horizontal)">
                                      <p:cBhvr>
                                        <p:cTn id="37" dur="500"/>
                                        <p:tgtEl>
                                          <p:spTgt spid="218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animBg="1"/>
      <p:bldP spid="21811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6942BEAA-5CA9-0167-790D-23090D4AF8E7}"/>
              </a:ext>
            </a:extLst>
          </p:cNvPr>
          <p:cNvSpPr>
            <a:spLocks noGrp="1" noChangeArrowheads="1"/>
          </p:cNvSpPr>
          <p:nvPr>
            <p:ph type="title"/>
          </p:nvPr>
        </p:nvSpPr>
        <p:spPr>
          <a:xfrm>
            <a:off x="2135189" y="549276"/>
            <a:ext cx="7921625" cy="720725"/>
          </a:xfrm>
          <a:gradFill rotWithShape="1">
            <a:gsLst>
              <a:gs pos="0">
                <a:schemeClr val="accent1"/>
              </a:gs>
              <a:gs pos="50000">
                <a:schemeClr val="bg1"/>
              </a:gs>
              <a:gs pos="100000">
                <a:schemeClr val="accent1"/>
              </a:gs>
            </a:gsLst>
            <a:lin ang="5400000" scaled="1"/>
          </a:gradFill>
        </p:spPr>
        <p:txBody>
          <a:bodyPr rtlCol="0">
            <a:normAutofit fontScale="90000"/>
          </a:bodyPr>
          <a:lstStyle/>
          <a:p>
            <a:pPr>
              <a:defRPr/>
            </a:pPr>
            <a:r>
              <a:rPr lang="el-GR" sz="2400" dirty="0">
                <a:solidFill>
                  <a:srgbClr val="003366"/>
                </a:solidFill>
                <a:effectLst>
                  <a:outerShdw blurRad="38100" dist="38100" dir="2700000" algn="tl">
                    <a:srgbClr val="000000"/>
                  </a:outerShdw>
                </a:effectLst>
                <a:latin typeface="+mn-lt"/>
              </a:rPr>
              <a:t>1.6</a:t>
            </a:r>
            <a:r>
              <a:rPr lang="en-US" sz="2400" dirty="0">
                <a:solidFill>
                  <a:srgbClr val="003366"/>
                </a:solidFill>
                <a:effectLst>
                  <a:outerShdw blurRad="38100" dist="38100" dir="2700000" algn="tl">
                    <a:srgbClr val="000000"/>
                  </a:outerShdw>
                </a:effectLst>
                <a:latin typeface="+mn-lt"/>
              </a:rPr>
              <a:t>. </a:t>
            </a:r>
            <a:r>
              <a:rPr lang="el-GR" sz="2400" dirty="0">
                <a:solidFill>
                  <a:srgbClr val="003366"/>
                </a:solidFill>
                <a:effectLst>
                  <a:outerShdw blurRad="38100" dist="38100" dir="2700000" algn="tl">
                    <a:srgbClr val="000000"/>
                  </a:outerShdw>
                </a:effectLst>
                <a:latin typeface="+mn-lt"/>
              </a:rPr>
              <a:t>Ευρήματα για την ανάπτυξη της προ-κοινωνικής συμπεριφοράς</a:t>
            </a:r>
            <a:endParaRPr lang="el-GR" sz="2400" dirty="0">
              <a:solidFill>
                <a:srgbClr val="990099"/>
              </a:solidFill>
              <a:effectLst>
                <a:outerShdw blurRad="38100" dist="38100" dir="2700000" algn="tl">
                  <a:srgbClr val="000000"/>
                </a:outerShdw>
              </a:effectLst>
              <a:latin typeface="+mn-lt"/>
            </a:endParaRPr>
          </a:p>
        </p:txBody>
      </p:sp>
      <p:sp>
        <p:nvSpPr>
          <p:cNvPr id="220163" name="Rectangle 3">
            <a:extLst>
              <a:ext uri="{FF2B5EF4-FFF2-40B4-BE49-F238E27FC236}">
                <a16:creationId xmlns:a16="http://schemas.microsoft.com/office/drawing/2014/main" id="{C323DB1A-EADC-31A8-DFA2-B81E98E0E461}"/>
              </a:ext>
            </a:extLst>
          </p:cNvPr>
          <p:cNvSpPr>
            <a:spLocks noGrp="1" noChangeArrowheads="1"/>
          </p:cNvSpPr>
          <p:nvPr>
            <p:ph type="body" sz="half" idx="1"/>
          </p:nvPr>
        </p:nvSpPr>
        <p:spPr>
          <a:xfrm>
            <a:off x="2208213" y="1328738"/>
            <a:ext cx="7848600" cy="2963862"/>
          </a:xfrm>
          <a:ln>
            <a:solidFill>
              <a:srgbClr val="003366"/>
            </a:solidFill>
          </a:ln>
        </p:spPr>
        <p:txBody>
          <a:bodyPr rtlCol="0">
            <a:normAutofit fontScale="62500" lnSpcReduction="20000"/>
          </a:bodyPr>
          <a:lstStyle/>
          <a:p>
            <a:pPr marL="533400" indent="-533400">
              <a:lnSpc>
                <a:spcPct val="80000"/>
              </a:lnSpc>
              <a:buClr>
                <a:srgbClr val="990099"/>
              </a:buClr>
              <a:buNone/>
              <a:defRPr/>
            </a:pPr>
            <a:r>
              <a:rPr lang="el-GR" b="1" dirty="0">
                <a:solidFill>
                  <a:srgbClr val="990099"/>
                </a:solidFill>
                <a:effectLst>
                  <a:outerShdw blurRad="38100" dist="38100" dir="2700000" algn="tl">
                    <a:srgbClr val="C0C0C0"/>
                  </a:outerShdw>
                </a:effectLst>
              </a:rPr>
              <a:t>Μελέτες σε βρέφη 10, 15 και 20 μηνών (</a:t>
            </a:r>
            <a:r>
              <a:rPr lang="en-US" b="1" dirty="0" err="1">
                <a:solidFill>
                  <a:srgbClr val="990099"/>
                </a:solidFill>
                <a:effectLst>
                  <a:outerShdw blurRad="38100" dist="38100" dir="2700000" algn="tl">
                    <a:srgbClr val="C0C0C0"/>
                  </a:outerShdw>
                </a:effectLst>
              </a:rPr>
              <a:t>Zahn-Waxler</a:t>
            </a:r>
            <a:r>
              <a:rPr lang="en-US" b="1" dirty="0">
                <a:solidFill>
                  <a:srgbClr val="990099"/>
                </a:solidFill>
                <a:effectLst>
                  <a:outerShdw blurRad="38100" dist="38100" dir="2700000" algn="tl">
                    <a:srgbClr val="C0C0C0"/>
                  </a:outerShdw>
                </a:effectLst>
              </a:rPr>
              <a:t> &amp; Yarrow, 1982</a:t>
            </a:r>
            <a:r>
              <a:rPr lang="el-GR" b="1" dirty="0">
                <a:solidFill>
                  <a:srgbClr val="990099"/>
                </a:solidFill>
                <a:effectLst>
                  <a:outerShdw blurRad="38100" dist="38100" dir="2700000" algn="tl">
                    <a:srgbClr val="C0C0C0"/>
                  </a:outerShdw>
                </a:effectLst>
              </a:rPr>
              <a:t>. </a:t>
            </a:r>
            <a:r>
              <a:rPr lang="en-US" b="1" dirty="0" err="1">
                <a:solidFill>
                  <a:srgbClr val="990099"/>
                </a:solidFill>
                <a:effectLst>
                  <a:outerShdw blurRad="38100" dist="38100" dir="2700000" algn="tl">
                    <a:srgbClr val="C0C0C0"/>
                  </a:outerShdw>
                </a:effectLst>
              </a:rPr>
              <a:t>Waxler</a:t>
            </a:r>
            <a:r>
              <a:rPr lang="el-GR" b="1" dirty="0">
                <a:solidFill>
                  <a:srgbClr val="990099"/>
                </a:solidFill>
                <a:effectLst>
                  <a:outerShdw blurRad="38100" dist="38100" dir="2700000" algn="tl">
                    <a:srgbClr val="C0C0C0"/>
                  </a:outerShdw>
                </a:effectLst>
              </a:rPr>
              <a:t> </a:t>
            </a:r>
            <a:r>
              <a:rPr lang="en-US" b="1" dirty="0">
                <a:solidFill>
                  <a:srgbClr val="990099"/>
                </a:solidFill>
                <a:effectLst>
                  <a:outerShdw blurRad="38100" dist="38100" dir="2700000" algn="tl">
                    <a:srgbClr val="C0C0C0"/>
                  </a:outerShdw>
                </a:effectLst>
              </a:rPr>
              <a:t>et al., 1992)</a:t>
            </a:r>
            <a:endParaRPr lang="el-GR" b="1" dirty="0">
              <a:solidFill>
                <a:srgbClr val="990099"/>
              </a:solidFill>
              <a:effectLst>
                <a:outerShdw blurRad="38100" dist="38100" dir="2700000" algn="tl">
                  <a:srgbClr val="C0C0C0"/>
                </a:outerShdw>
              </a:effectLst>
            </a:endParaRPr>
          </a:p>
          <a:p>
            <a:pPr marL="533400" indent="-533400">
              <a:lnSpc>
                <a:spcPct val="80000"/>
              </a:lnSpc>
              <a:buClr>
                <a:srgbClr val="990099"/>
              </a:buClr>
              <a:buNone/>
              <a:defRPr/>
            </a:pPr>
            <a:r>
              <a:rPr lang="el-GR" dirty="0">
                <a:solidFill>
                  <a:srgbClr val="002060"/>
                </a:solidFill>
                <a:effectLst>
                  <a:outerShdw blurRad="38100" dist="38100" dir="2700000" algn="tl">
                    <a:srgbClr val="C0C0C0"/>
                  </a:outerShdw>
                </a:effectLst>
              </a:rPr>
              <a:t>Διάρκεια παρατηρήσεων: 9 μήνες</a:t>
            </a:r>
          </a:p>
          <a:p>
            <a:pPr marL="533400" indent="-533400">
              <a:lnSpc>
                <a:spcPct val="80000"/>
              </a:lnSpc>
              <a:buClr>
                <a:srgbClr val="990099"/>
              </a:buClr>
              <a:buNone/>
              <a:defRPr/>
            </a:pPr>
            <a:r>
              <a:rPr lang="el-GR" dirty="0">
                <a:solidFill>
                  <a:srgbClr val="002060"/>
                </a:solidFill>
                <a:effectLst>
                  <a:outerShdw blurRad="38100" dist="38100" dir="2700000" algn="tl">
                    <a:srgbClr val="C0C0C0"/>
                  </a:outerShdw>
                </a:effectLst>
              </a:rPr>
              <a:t>Στοιχεία αναφοράς: δηλώσεις μητέρων</a:t>
            </a:r>
          </a:p>
          <a:p>
            <a:pPr marL="533400" indent="-533400">
              <a:lnSpc>
                <a:spcPct val="80000"/>
              </a:lnSpc>
              <a:buClr>
                <a:srgbClr val="990099"/>
              </a:buClr>
              <a:buNone/>
              <a:defRPr/>
            </a:pPr>
            <a:r>
              <a:rPr lang="el-GR" dirty="0">
                <a:solidFill>
                  <a:srgbClr val="002060"/>
                </a:solidFill>
                <a:effectLst>
                  <a:outerShdw blurRad="38100" dist="38100" dir="2700000" algn="tl">
                    <a:srgbClr val="C0C0C0"/>
                  </a:outerShdw>
                </a:effectLst>
              </a:rPr>
              <a:t>Συνθήκη: Θλίψη ενός άλλου παιδιού</a:t>
            </a:r>
          </a:p>
          <a:p>
            <a:pPr marL="533400" indent="-533400">
              <a:lnSpc>
                <a:spcPct val="80000"/>
              </a:lnSpc>
              <a:buClr>
                <a:srgbClr val="990099"/>
              </a:buClr>
              <a:buNone/>
              <a:defRPr/>
            </a:pPr>
            <a:r>
              <a:rPr lang="el-GR" dirty="0">
                <a:solidFill>
                  <a:srgbClr val="002060"/>
                </a:solidFill>
                <a:effectLst>
                  <a:outerShdw blurRad="38100" dist="38100" dir="2700000" algn="tl">
                    <a:srgbClr val="C0C0C0"/>
                  </a:outerShdw>
                </a:effectLst>
              </a:rPr>
              <a:t>Αποτελέσματα: </a:t>
            </a:r>
          </a:p>
          <a:p>
            <a:pPr marL="533400" indent="-533400">
              <a:lnSpc>
                <a:spcPct val="80000"/>
              </a:lnSpc>
              <a:buClr>
                <a:srgbClr val="990099"/>
              </a:buClr>
              <a:buNone/>
              <a:defRPr/>
            </a:pPr>
            <a:r>
              <a:rPr lang="el-GR" dirty="0">
                <a:solidFill>
                  <a:srgbClr val="002060"/>
                </a:solidFill>
                <a:effectLst>
                  <a:outerShdw blurRad="38100" dist="38100" dir="2700000" algn="tl">
                    <a:srgbClr val="C0C0C0"/>
                  </a:outerShdw>
                </a:effectLst>
              </a:rPr>
              <a:t>- Τα βρέφη (&gt;12 μηνών): διάχυτη συναισθηματική ανταπόκριση</a:t>
            </a:r>
          </a:p>
          <a:p>
            <a:pPr marL="533400" indent="-533400">
              <a:lnSpc>
                <a:spcPct val="80000"/>
              </a:lnSpc>
              <a:buClr>
                <a:srgbClr val="990099"/>
              </a:buClr>
              <a:buNone/>
              <a:defRPr/>
            </a:pPr>
            <a:r>
              <a:rPr lang="el-GR" dirty="0">
                <a:solidFill>
                  <a:srgbClr val="002060"/>
                </a:solidFill>
                <a:effectLst>
                  <a:outerShdw blurRad="38100" dist="38100" dir="2700000" algn="tl">
                    <a:srgbClr val="C0C0C0"/>
                  </a:outerShdw>
                </a:effectLst>
              </a:rPr>
              <a:t>- Τα βρέφη 12-18 μηνών: παρηγορητική συμπεριφορά, ενεργός φροντίδα</a:t>
            </a:r>
          </a:p>
          <a:p>
            <a:pPr marL="533400" indent="-533400">
              <a:lnSpc>
                <a:spcPct val="80000"/>
              </a:lnSpc>
              <a:buClr>
                <a:srgbClr val="990099"/>
              </a:buClr>
              <a:buNone/>
              <a:defRPr/>
            </a:pPr>
            <a:r>
              <a:rPr lang="el-GR" dirty="0">
                <a:solidFill>
                  <a:srgbClr val="002060"/>
                </a:solidFill>
                <a:effectLst>
                  <a:outerShdw blurRad="38100" dist="38100" dir="2700000" algn="tl">
                    <a:srgbClr val="C0C0C0"/>
                  </a:outerShdw>
                </a:effectLst>
              </a:rPr>
              <a:t>- Τα βρέφη 2 ετών και πάνω: επεξεργασμένη παρηγορητική συμπεριφορά</a:t>
            </a:r>
          </a:p>
          <a:p>
            <a:pPr marL="533400" indent="-533400">
              <a:lnSpc>
                <a:spcPct val="80000"/>
              </a:lnSpc>
              <a:buClr>
                <a:srgbClr val="990099"/>
              </a:buClr>
              <a:buNone/>
              <a:defRPr/>
            </a:pPr>
            <a:r>
              <a:rPr lang="el-GR" dirty="0">
                <a:solidFill>
                  <a:srgbClr val="002060"/>
                </a:solidFill>
                <a:effectLst>
                  <a:outerShdw blurRad="38100" dist="38100" dir="2700000" algn="tl">
                    <a:srgbClr val="C0C0C0"/>
                  </a:outerShdw>
                </a:effectLst>
              </a:rPr>
              <a:t>- Τα βρέφη καθώς μεγαλώνουν εκφράζουν ενσυναίσθηση με μεγαλύτερη συχνότητα και ποικιλία στις αντιδράσεις</a:t>
            </a:r>
          </a:p>
        </p:txBody>
      </p:sp>
      <p:sp>
        <p:nvSpPr>
          <p:cNvPr id="4" name="Rectangle 2">
            <a:extLst>
              <a:ext uri="{FF2B5EF4-FFF2-40B4-BE49-F238E27FC236}">
                <a16:creationId xmlns:a16="http://schemas.microsoft.com/office/drawing/2014/main" id="{E0026D01-D8D4-071A-FECD-277EE0C16F26}"/>
              </a:ext>
            </a:extLst>
          </p:cNvPr>
          <p:cNvSpPr txBox="1">
            <a:spLocks noChangeArrowheads="1"/>
          </p:cNvSpPr>
          <p:nvPr/>
        </p:nvSpPr>
        <p:spPr>
          <a:xfrm>
            <a:off x="2208213" y="4292600"/>
            <a:ext cx="7848600" cy="565150"/>
          </a:xfrm>
          <a:prstGeom prst="rect">
            <a:avLst/>
          </a:prstGeom>
          <a:gradFill rotWithShape="1">
            <a:gsLst>
              <a:gs pos="0">
                <a:schemeClr val="accent1"/>
              </a:gs>
              <a:gs pos="50000">
                <a:schemeClr val="bg1"/>
              </a:gs>
              <a:gs pos="100000">
                <a:schemeClr val="accent1"/>
              </a:gs>
            </a:gsLst>
            <a:lin ang="5400000" scaled="1"/>
          </a:gradFill>
          <a:effectLst/>
        </p:spPr>
        <p:txBody>
          <a:bodyPr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l-GR" sz="2200">
                <a:solidFill>
                  <a:srgbClr val="006666"/>
                </a:solidFill>
                <a:effectLst>
                  <a:outerShdw blurRad="38100" dist="38100" dir="2700000" algn="tl">
                    <a:srgbClr val="000000"/>
                  </a:outerShdw>
                </a:effectLst>
                <a:latin typeface="+mn-lt"/>
              </a:rPr>
              <a:t>1.7. Ενσυναίσθηση: Ερμηνεία</a:t>
            </a:r>
            <a:endParaRPr lang="el-GR" sz="2200" dirty="0">
              <a:solidFill>
                <a:srgbClr val="006666"/>
              </a:solidFill>
              <a:effectLst>
                <a:outerShdw blurRad="38100" dist="38100" dir="2700000" algn="tl">
                  <a:srgbClr val="000000"/>
                </a:outerShdw>
              </a:effectLst>
              <a:latin typeface="+mn-lt"/>
            </a:endParaRPr>
          </a:p>
        </p:txBody>
      </p:sp>
      <p:sp>
        <p:nvSpPr>
          <p:cNvPr id="5" name="Rectangle 3">
            <a:extLst>
              <a:ext uri="{FF2B5EF4-FFF2-40B4-BE49-F238E27FC236}">
                <a16:creationId xmlns:a16="http://schemas.microsoft.com/office/drawing/2014/main" id="{71C059ED-1DA3-4FAA-7B01-4FA1732632FC}"/>
              </a:ext>
            </a:extLst>
          </p:cNvPr>
          <p:cNvSpPr txBox="1">
            <a:spLocks noChangeArrowheads="1"/>
          </p:cNvSpPr>
          <p:nvPr/>
        </p:nvSpPr>
        <p:spPr>
          <a:xfrm>
            <a:off x="2208213" y="4868863"/>
            <a:ext cx="7848600" cy="1439862"/>
          </a:xfrm>
          <a:prstGeom prst="rect">
            <a:avLst/>
          </a:prstGeom>
          <a:ln>
            <a:solidFill>
              <a:srgbClr val="003366"/>
            </a:solidFill>
          </a:ln>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nSpc>
                <a:spcPct val="120000"/>
              </a:lnSpc>
              <a:spcBef>
                <a:spcPts val="0"/>
              </a:spcBef>
              <a:spcAft>
                <a:spcPts val="0"/>
              </a:spcAft>
              <a:buClr>
                <a:srgbClr val="990099"/>
              </a:buClr>
              <a:buNone/>
              <a:defRPr/>
            </a:pPr>
            <a:r>
              <a:rPr lang="el-GR" sz="1600" dirty="0">
                <a:solidFill>
                  <a:srgbClr val="002060"/>
                </a:solidFill>
                <a:effectLst>
                  <a:outerShdw blurRad="38100" dist="38100" dir="2700000" algn="tl">
                    <a:srgbClr val="C0C0C0"/>
                  </a:outerShdw>
                </a:effectLst>
              </a:rPr>
              <a:t>Αρνητικά συναισθήματα, όπως ο θυμός ή οι τύψεις, μπορούν να προαγάγουν την ανάπτυξη ενσυναίσθησης. Ευρήματα δείχνουν ότι το παιδί στη προσπάθεια του να αποφύγει να βιώσει, ή να μειώσει τα αρνητικά συναισθήματα που νιώθει όταν έρχεται αντιμέτωπο με την λύπη των άλλων αναπτύσσει θετική κοινωνική συμπεριφορά και βοηθά τους άλλους (</a:t>
            </a:r>
            <a:r>
              <a:rPr lang="en-US" sz="1600" dirty="0" err="1">
                <a:solidFill>
                  <a:srgbClr val="002060"/>
                </a:solidFill>
                <a:effectLst>
                  <a:outerShdw blurRad="38100" dist="38100" dir="2700000" algn="tl">
                    <a:srgbClr val="C0C0C0"/>
                  </a:outerShdw>
                </a:effectLst>
              </a:rPr>
              <a:t>Baliente</a:t>
            </a:r>
            <a:r>
              <a:rPr lang="en-US" sz="1600" dirty="0">
                <a:solidFill>
                  <a:srgbClr val="002060"/>
                </a:solidFill>
                <a:effectLst>
                  <a:outerShdw blurRad="38100" dist="38100" dir="2700000" algn="tl">
                    <a:srgbClr val="C0C0C0"/>
                  </a:outerShdw>
                </a:effectLst>
              </a:rPr>
              <a:t>, Eisenberg &amp; </a:t>
            </a:r>
            <a:r>
              <a:rPr lang="en-US" sz="1600" dirty="0" err="1">
                <a:solidFill>
                  <a:srgbClr val="002060"/>
                </a:solidFill>
                <a:effectLst>
                  <a:outerShdw blurRad="38100" dist="38100" dir="2700000" algn="tl">
                    <a:srgbClr val="C0C0C0"/>
                  </a:outerShdw>
                </a:effectLst>
              </a:rPr>
              <a:t>Fabes</a:t>
            </a:r>
            <a:r>
              <a:rPr lang="en-US" sz="1600" dirty="0">
                <a:solidFill>
                  <a:srgbClr val="002060"/>
                </a:solidFill>
                <a:effectLst>
                  <a:outerShdw blurRad="38100" dist="38100" dir="2700000" algn="tl">
                    <a:srgbClr val="C0C0C0"/>
                  </a:outerShdw>
                </a:effectLst>
              </a:rPr>
              <a:t>, 2004).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blinds(horizontal)">
                                      <p:cBhvr>
                                        <p:cTn id="7" dur="500"/>
                                        <p:tgtEl>
                                          <p:spTgt spid="220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0163">
                                            <p:bg/>
                                          </p:spTgt>
                                        </p:tgtEl>
                                        <p:attrNameLst>
                                          <p:attrName>style.visibility</p:attrName>
                                        </p:attrNameLst>
                                      </p:cBhvr>
                                      <p:to>
                                        <p:strVal val="visible"/>
                                      </p:to>
                                    </p:set>
                                    <p:animEffect transition="in" filter="blinds(horizontal)">
                                      <p:cBhvr>
                                        <p:cTn id="12" dur="500"/>
                                        <p:tgtEl>
                                          <p:spTgt spid="220163">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0163">
                                            <p:txEl>
                                              <p:pRg st="0" end="0"/>
                                            </p:txEl>
                                          </p:spTgt>
                                        </p:tgtEl>
                                        <p:attrNameLst>
                                          <p:attrName>style.visibility</p:attrName>
                                        </p:attrNameLst>
                                      </p:cBhvr>
                                      <p:to>
                                        <p:strVal val="visible"/>
                                      </p:to>
                                    </p:set>
                                    <p:animEffect transition="in" filter="blinds(horizontal)">
                                      <p:cBhvr>
                                        <p:cTn id="17" dur="500"/>
                                        <p:tgtEl>
                                          <p:spTgt spid="22016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0163">
                                            <p:txEl>
                                              <p:pRg st="1" end="1"/>
                                            </p:txEl>
                                          </p:spTgt>
                                        </p:tgtEl>
                                        <p:attrNameLst>
                                          <p:attrName>style.visibility</p:attrName>
                                        </p:attrNameLst>
                                      </p:cBhvr>
                                      <p:to>
                                        <p:strVal val="visible"/>
                                      </p:to>
                                    </p:set>
                                    <p:animEffect transition="in" filter="blinds(horizontal)">
                                      <p:cBhvr>
                                        <p:cTn id="22" dur="500"/>
                                        <p:tgtEl>
                                          <p:spTgt spid="22016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0163">
                                            <p:txEl>
                                              <p:pRg st="2" end="2"/>
                                            </p:txEl>
                                          </p:spTgt>
                                        </p:tgtEl>
                                        <p:attrNameLst>
                                          <p:attrName>style.visibility</p:attrName>
                                        </p:attrNameLst>
                                      </p:cBhvr>
                                      <p:to>
                                        <p:strVal val="visible"/>
                                      </p:to>
                                    </p:set>
                                    <p:animEffect transition="in" filter="blinds(horizontal)">
                                      <p:cBhvr>
                                        <p:cTn id="27" dur="500"/>
                                        <p:tgtEl>
                                          <p:spTgt spid="22016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0163">
                                            <p:txEl>
                                              <p:pRg st="3" end="3"/>
                                            </p:txEl>
                                          </p:spTgt>
                                        </p:tgtEl>
                                        <p:attrNameLst>
                                          <p:attrName>style.visibility</p:attrName>
                                        </p:attrNameLst>
                                      </p:cBhvr>
                                      <p:to>
                                        <p:strVal val="visible"/>
                                      </p:to>
                                    </p:set>
                                    <p:animEffect transition="in" filter="blinds(horizontal)">
                                      <p:cBhvr>
                                        <p:cTn id="32" dur="500"/>
                                        <p:tgtEl>
                                          <p:spTgt spid="22016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20163">
                                            <p:txEl>
                                              <p:pRg st="4" end="4"/>
                                            </p:txEl>
                                          </p:spTgt>
                                        </p:tgtEl>
                                        <p:attrNameLst>
                                          <p:attrName>style.visibility</p:attrName>
                                        </p:attrNameLst>
                                      </p:cBhvr>
                                      <p:to>
                                        <p:strVal val="visible"/>
                                      </p:to>
                                    </p:set>
                                    <p:animEffect transition="in" filter="blinds(horizontal)">
                                      <p:cBhvr>
                                        <p:cTn id="37" dur="500"/>
                                        <p:tgtEl>
                                          <p:spTgt spid="22016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20163">
                                            <p:txEl>
                                              <p:pRg st="5" end="5"/>
                                            </p:txEl>
                                          </p:spTgt>
                                        </p:tgtEl>
                                        <p:attrNameLst>
                                          <p:attrName>style.visibility</p:attrName>
                                        </p:attrNameLst>
                                      </p:cBhvr>
                                      <p:to>
                                        <p:strVal val="visible"/>
                                      </p:to>
                                    </p:set>
                                    <p:animEffect transition="in" filter="blinds(horizontal)">
                                      <p:cBhvr>
                                        <p:cTn id="42" dur="500"/>
                                        <p:tgtEl>
                                          <p:spTgt spid="220163">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20163">
                                            <p:txEl>
                                              <p:pRg st="6" end="6"/>
                                            </p:txEl>
                                          </p:spTgt>
                                        </p:tgtEl>
                                        <p:attrNameLst>
                                          <p:attrName>style.visibility</p:attrName>
                                        </p:attrNameLst>
                                      </p:cBhvr>
                                      <p:to>
                                        <p:strVal val="visible"/>
                                      </p:to>
                                    </p:set>
                                    <p:animEffect transition="in" filter="blinds(horizontal)">
                                      <p:cBhvr>
                                        <p:cTn id="47" dur="500"/>
                                        <p:tgtEl>
                                          <p:spTgt spid="220163">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20163">
                                            <p:txEl>
                                              <p:pRg st="7" end="7"/>
                                            </p:txEl>
                                          </p:spTgt>
                                        </p:tgtEl>
                                        <p:attrNameLst>
                                          <p:attrName>style.visibility</p:attrName>
                                        </p:attrNameLst>
                                      </p:cBhvr>
                                      <p:to>
                                        <p:strVal val="visible"/>
                                      </p:to>
                                    </p:set>
                                    <p:animEffect transition="in" filter="blinds(horizontal)">
                                      <p:cBhvr>
                                        <p:cTn id="52" dur="500"/>
                                        <p:tgtEl>
                                          <p:spTgt spid="220163">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20163">
                                            <p:txEl>
                                              <p:pRg st="8" end="8"/>
                                            </p:txEl>
                                          </p:spTgt>
                                        </p:tgtEl>
                                        <p:attrNameLst>
                                          <p:attrName>style.visibility</p:attrName>
                                        </p:attrNameLst>
                                      </p:cBhvr>
                                      <p:to>
                                        <p:strVal val="visible"/>
                                      </p:to>
                                    </p:set>
                                    <p:animEffect transition="in" filter="blinds(horizontal)">
                                      <p:cBhvr>
                                        <p:cTn id="57" dur="500"/>
                                        <p:tgtEl>
                                          <p:spTgt spid="220163">
                                            <p:txEl>
                                              <p:pRg st="8" end="8"/>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5">
                                            <p:bg/>
                                          </p:spTgt>
                                        </p:tgtEl>
                                        <p:attrNameLst>
                                          <p:attrName>style.visibility</p:attrName>
                                        </p:attrNameLst>
                                      </p:cBhvr>
                                      <p:to>
                                        <p:strVal val="visible"/>
                                      </p:to>
                                    </p:set>
                                    <p:animEffect transition="in" filter="blinds(horizontal)">
                                      <p:cBhvr>
                                        <p:cTn id="67" dur="500"/>
                                        <p:tgtEl>
                                          <p:spTgt spid="5">
                                            <p:bg/>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5">
                                            <p:txEl>
                                              <p:pRg st="0" end="0"/>
                                            </p:txEl>
                                          </p:spTgt>
                                        </p:tgtEl>
                                        <p:attrNameLst>
                                          <p:attrName>style.visibility</p:attrName>
                                        </p:attrNameLst>
                                      </p:cBhvr>
                                      <p:to>
                                        <p:strVal val="visible"/>
                                      </p:to>
                                    </p:set>
                                    <p:animEffect transition="in" filter="blinds(horizontal)">
                                      <p:cBhvr>
                                        <p:cTn id="7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animBg="1"/>
      <p:bldP spid="220163" grpId="0" build="p" animBg="1"/>
      <p:bldP spid="4" grpId="0" animBg="1"/>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8FB4B401-A2F2-75F8-812D-0B03FE931562}"/>
              </a:ext>
            </a:extLst>
          </p:cNvPr>
          <p:cNvSpPr>
            <a:spLocks noGrp="1" noChangeArrowheads="1"/>
          </p:cNvSpPr>
          <p:nvPr>
            <p:ph type="title"/>
          </p:nvPr>
        </p:nvSpPr>
        <p:spPr>
          <a:xfrm>
            <a:off x="2279650" y="574676"/>
            <a:ext cx="7632700" cy="550863"/>
          </a:xfrm>
          <a:gradFill rotWithShape="1">
            <a:gsLst>
              <a:gs pos="0">
                <a:schemeClr val="accent1"/>
              </a:gs>
              <a:gs pos="50000">
                <a:schemeClr val="bg1"/>
              </a:gs>
              <a:gs pos="100000">
                <a:schemeClr val="accent1"/>
              </a:gs>
            </a:gsLst>
            <a:lin ang="5400000" scaled="1"/>
          </a:gradFill>
        </p:spPr>
        <p:txBody>
          <a:bodyPr rtlCol="0">
            <a:normAutofit/>
          </a:bodyPr>
          <a:lstStyle/>
          <a:p>
            <a:pPr>
              <a:defRPr/>
            </a:pPr>
            <a:r>
              <a:rPr lang="el-GR" sz="2800" dirty="0">
                <a:solidFill>
                  <a:srgbClr val="003366"/>
                </a:solidFill>
                <a:effectLst>
                  <a:outerShdw blurRad="38100" dist="38100" dir="2700000" algn="tl">
                    <a:srgbClr val="000000"/>
                  </a:outerShdw>
                </a:effectLst>
                <a:latin typeface="Times New Roman" pitchFamily="18" charset="0"/>
              </a:rPr>
              <a:t>2. Η προώθηση της προ-κοινωνικής συμπεριφοράς</a:t>
            </a:r>
            <a:endParaRPr lang="el-GR" sz="2800" dirty="0">
              <a:solidFill>
                <a:srgbClr val="990099"/>
              </a:solidFill>
              <a:effectLst>
                <a:outerShdw blurRad="38100" dist="38100" dir="2700000" algn="tl">
                  <a:srgbClr val="000000"/>
                </a:outerShdw>
              </a:effectLst>
              <a:latin typeface="Times New Roman" pitchFamily="18" charset="0"/>
            </a:endParaRPr>
          </a:p>
        </p:txBody>
      </p:sp>
      <p:sp>
        <p:nvSpPr>
          <p:cNvPr id="221187" name="Rectangle 3">
            <a:extLst>
              <a:ext uri="{FF2B5EF4-FFF2-40B4-BE49-F238E27FC236}">
                <a16:creationId xmlns:a16="http://schemas.microsoft.com/office/drawing/2014/main" id="{783CF61D-7F93-CFD5-DBF9-A5924A44FF68}"/>
              </a:ext>
            </a:extLst>
          </p:cNvPr>
          <p:cNvSpPr>
            <a:spLocks noGrp="1" noChangeArrowheads="1"/>
          </p:cNvSpPr>
          <p:nvPr>
            <p:ph type="body" sz="half" idx="1"/>
          </p:nvPr>
        </p:nvSpPr>
        <p:spPr>
          <a:xfrm>
            <a:off x="2279650" y="1196975"/>
            <a:ext cx="7632700" cy="2592388"/>
          </a:xfrm>
          <a:ln>
            <a:solidFill>
              <a:srgbClr val="006666"/>
            </a:solidFill>
          </a:ln>
        </p:spPr>
        <p:txBody>
          <a:bodyPr rtlCol="0">
            <a:normAutofit lnSpcReduction="10000"/>
          </a:bodyPr>
          <a:lstStyle/>
          <a:p>
            <a:pPr marL="533400" indent="-533400">
              <a:lnSpc>
                <a:spcPct val="80000"/>
              </a:lnSpc>
              <a:buClr>
                <a:srgbClr val="003366"/>
              </a:buClr>
              <a:buFont typeface="Wingdings" pitchFamily="2" charset="2"/>
              <a:buChar char="Ø"/>
              <a:defRPr/>
            </a:pPr>
            <a:r>
              <a:rPr lang="el-GR" sz="2200" dirty="0">
                <a:solidFill>
                  <a:srgbClr val="002060"/>
                </a:solidFill>
                <a:effectLst>
                  <a:outerShdw blurRad="38100" dist="38100" dir="2700000" algn="tl">
                    <a:srgbClr val="C0C0C0"/>
                  </a:outerShdw>
                </a:effectLst>
              </a:rPr>
              <a:t>Μελέτες δείχνουν ότι για τα παιδιά νηπιακής ηλικίας οι προηγούμενες σχέσεις είναι προγνωστικός παράγοντας της εκδήλωσης προ-κοινωνικής συμπεριφοράς.</a:t>
            </a:r>
          </a:p>
          <a:p>
            <a:pPr marL="533400" indent="-533400">
              <a:lnSpc>
                <a:spcPct val="80000"/>
              </a:lnSpc>
              <a:buClr>
                <a:srgbClr val="003366"/>
              </a:buClr>
              <a:buFont typeface="Wingdings" pitchFamily="2" charset="2"/>
              <a:buChar char="Ø"/>
              <a:defRPr/>
            </a:pPr>
            <a:r>
              <a:rPr lang="el-GR" sz="2200" dirty="0">
                <a:solidFill>
                  <a:srgbClr val="002060"/>
                </a:solidFill>
                <a:effectLst>
                  <a:outerShdw blurRad="38100" dist="38100" dir="2700000" algn="tl">
                    <a:srgbClr val="C0C0C0"/>
                  </a:outerShdw>
                </a:effectLst>
              </a:rPr>
              <a:t>Η αμοιβή δεν ενισχύει την προ-κοινωνική συμπεριφορά σε παιδιά νηπιακής ηλικίας (</a:t>
            </a:r>
            <a:r>
              <a:rPr lang="en-US" sz="2200" dirty="0" err="1">
                <a:solidFill>
                  <a:srgbClr val="002060"/>
                </a:solidFill>
                <a:effectLst>
                  <a:outerShdw blurRad="38100" dist="38100" dir="2700000" algn="tl">
                    <a:srgbClr val="C0C0C0"/>
                  </a:outerShdw>
                </a:effectLst>
              </a:rPr>
              <a:t>Grusec</a:t>
            </a:r>
            <a:r>
              <a:rPr lang="en-US" sz="2200" dirty="0">
                <a:solidFill>
                  <a:srgbClr val="002060"/>
                </a:solidFill>
                <a:effectLst>
                  <a:outerShdw blurRad="38100" dist="38100" dir="2700000" algn="tl">
                    <a:srgbClr val="C0C0C0"/>
                  </a:outerShdw>
                </a:effectLst>
              </a:rPr>
              <a:t>, 1991).</a:t>
            </a:r>
          </a:p>
          <a:p>
            <a:pPr marL="533400" indent="-533400">
              <a:lnSpc>
                <a:spcPct val="80000"/>
              </a:lnSpc>
              <a:buClr>
                <a:srgbClr val="003366"/>
              </a:buClr>
              <a:buFont typeface="Wingdings" pitchFamily="2" charset="2"/>
              <a:buChar char="Ø"/>
              <a:defRPr/>
            </a:pPr>
            <a:r>
              <a:rPr lang="el-GR" sz="2200" dirty="0">
                <a:solidFill>
                  <a:srgbClr val="002060"/>
                </a:solidFill>
                <a:effectLst>
                  <a:outerShdw blurRad="38100" dist="38100" dir="2700000" algn="tl">
                    <a:srgbClr val="C0C0C0"/>
                  </a:outerShdw>
                </a:effectLst>
              </a:rPr>
              <a:t>Αποτελεσματικές μέθοδοι:</a:t>
            </a:r>
          </a:p>
          <a:p>
            <a:pPr marL="533400" indent="-533400">
              <a:lnSpc>
                <a:spcPct val="80000"/>
              </a:lnSpc>
              <a:buClr>
                <a:srgbClr val="003366"/>
              </a:buClr>
              <a:buNone/>
              <a:defRPr/>
            </a:pPr>
            <a:r>
              <a:rPr lang="el-GR" sz="2200" i="1" dirty="0">
                <a:solidFill>
                  <a:srgbClr val="002060"/>
                </a:solidFill>
                <a:effectLst>
                  <a:outerShdw blurRad="38100" dist="38100" dir="2700000" algn="tl">
                    <a:srgbClr val="C0C0C0"/>
                  </a:outerShdw>
                </a:effectLst>
              </a:rPr>
              <a:t>1. Σαφής δημιουργία μοντέλου</a:t>
            </a:r>
          </a:p>
          <a:p>
            <a:pPr marL="533400" indent="-533400">
              <a:lnSpc>
                <a:spcPct val="80000"/>
              </a:lnSpc>
              <a:buClr>
                <a:srgbClr val="003366"/>
              </a:buClr>
              <a:buNone/>
              <a:defRPr/>
            </a:pPr>
            <a:r>
              <a:rPr lang="el-GR" sz="2200" i="1" dirty="0">
                <a:solidFill>
                  <a:srgbClr val="002060"/>
                </a:solidFill>
                <a:effectLst>
                  <a:outerShdw blurRad="38100" dist="38100" dir="2700000" algn="tl">
                    <a:srgbClr val="C0C0C0"/>
                  </a:outerShdw>
                </a:effectLst>
              </a:rPr>
              <a:t>2. Παρακίνηση</a:t>
            </a:r>
          </a:p>
        </p:txBody>
      </p:sp>
      <p:sp>
        <p:nvSpPr>
          <p:cNvPr id="4" name="Rectangle 3">
            <a:extLst>
              <a:ext uri="{FF2B5EF4-FFF2-40B4-BE49-F238E27FC236}">
                <a16:creationId xmlns:a16="http://schemas.microsoft.com/office/drawing/2014/main" id="{50B2CCFF-7AF1-4C48-DA40-1EA80E56C4F2}"/>
              </a:ext>
            </a:extLst>
          </p:cNvPr>
          <p:cNvSpPr txBox="1">
            <a:spLocks noChangeArrowheads="1"/>
          </p:cNvSpPr>
          <p:nvPr/>
        </p:nvSpPr>
        <p:spPr>
          <a:xfrm>
            <a:off x="2279650" y="3860801"/>
            <a:ext cx="7632700" cy="2447925"/>
          </a:xfrm>
          <a:prstGeom prst="rect">
            <a:avLst/>
          </a:prstGeom>
          <a:gradFill rotWithShape="1">
            <a:gsLst>
              <a:gs pos="0">
                <a:srgbClr val="E3E3FF"/>
              </a:gs>
              <a:gs pos="50000">
                <a:schemeClr val="bg1"/>
              </a:gs>
              <a:gs pos="100000">
                <a:srgbClr val="E3E3FF"/>
              </a:gs>
            </a:gsLst>
            <a:lin ang="5400000" scaled="1"/>
          </a:gradFill>
        </p:spPr>
        <p:txBody>
          <a:bodyPr>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Aft>
                <a:spcPts val="0"/>
              </a:spcAft>
              <a:buClr>
                <a:srgbClr val="990033"/>
              </a:buClr>
              <a:buNone/>
              <a:defRPr/>
            </a:pPr>
            <a:r>
              <a:rPr lang="el-GR" sz="2200" dirty="0">
                <a:solidFill>
                  <a:srgbClr val="660033"/>
                </a:solidFill>
                <a:effectLst>
                  <a:outerShdw blurRad="38100" dist="38100" dir="2700000" algn="tl">
                    <a:srgbClr val="000000"/>
                  </a:outerShdw>
                </a:effectLst>
              </a:rPr>
              <a:t>Α. Σαφής δημιουργία μοντέλου:</a:t>
            </a:r>
            <a:r>
              <a:rPr lang="el-GR" sz="2200" dirty="0">
                <a:effectLst>
                  <a:outerShdw blurRad="38100" dist="38100" dir="2700000" algn="tl">
                    <a:srgbClr val="FFFFFF"/>
                  </a:outerShdw>
                </a:effectLst>
              </a:rPr>
              <a:t> </a:t>
            </a:r>
            <a:r>
              <a:rPr lang="el-GR" sz="2200" dirty="0">
                <a:solidFill>
                  <a:srgbClr val="003366"/>
                </a:solidFill>
                <a:effectLst>
                  <a:outerShdw blurRad="38100" dist="38100" dir="2700000" algn="tl">
                    <a:srgbClr val="000000"/>
                  </a:outerShdw>
                </a:effectLst>
              </a:rPr>
              <a:t>Οι ενήλικες συμπεριφέρονται με τρόπους τους οποίους θα επιθυμούσαν τα παιδιά τους</a:t>
            </a:r>
            <a:r>
              <a:rPr lang="el-GR" sz="2200" dirty="0">
                <a:solidFill>
                  <a:srgbClr val="003366"/>
                </a:solidFill>
              </a:rPr>
              <a:t> </a:t>
            </a:r>
            <a:r>
              <a:rPr lang="el-GR" sz="2200" dirty="0">
                <a:solidFill>
                  <a:srgbClr val="003366"/>
                </a:solidFill>
                <a:effectLst>
                  <a:outerShdw blurRad="38100" dist="38100" dir="2700000" algn="tl">
                    <a:srgbClr val="000000"/>
                  </a:outerShdw>
                </a:effectLst>
              </a:rPr>
              <a:t>να μιμηθούν.</a:t>
            </a:r>
          </a:p>
          <a:p>
            <a:pPr>
              <a:spcAft>
                <a:spcPts val="0"/>
              </a:spcAft>
              <a:buClr>
                <a:srgbClr val="990033"/>
              </a:buClr>
              <a:buNone/>
              <a:defRPr/>
            </a:pPr>
            <a:r>
              <a:rPr lang="el-GR" sz="2200" dirty="0">
                <a:solidFill>
                  <a:srgbClr val="A50021"/>
                </a:solidFill>
                <a:effectLst>
                  <a:outerShdw blurRad="38100" dist="38100" dir="2700000" algn="tl">
                    <a:srgbClr val="000000"/>
                  </a:outerShdw>
                </a:effectLst>
              </a:rPr>
              <a:t>Μέθοδος:</a:t>
            </a:r>
            <a:r>
              <a:rPr lang="el-GR" sz="2200" dirty="0">
                <a:solidFill>
                  <a:srgbClr val="003366"/>
                </a:solidFill>
                <a:effectLst>
                  <a:outerShdw blurRad="38100" dist="38100" dir="2700000" algn="tl">
                    <a:srgbClr val="000000"/>
                  </a:outerShdw>
                </a:effectLst>
              </a:rPr>
              <a:t> </a:t>
            </a:r>
            <a:r>
              <a:rPr lang="el-GR" sz="2200" dirty="0">
                <a:solidFill>
                  <a:srgbClr val="006666"/>
                </a:solidFill>
                <a:effectLst>
                  <a:outerShdw blurRad="38100" dist="38100" dir="2700000" algn="tl">
                    <a:srgbClr val="000000"/>
                  </a:outerShdw>
                </a:effectLst>
              </a:rPr>
              <a:t>επίδειξη προ-κοινωνικής συμπεριφοράς, χωρίς καμία παρακίνηση.</a:t>
            </a:r>
          </a:p>
          <a:p>
            <a:pPr>
              <a:spcAft>
                <a:spcPts val="0"/>
              </a:spcAft>
              <a:buClr>
                <a:srgbClr val="990033"/>
              </a:buClr>
              <a:buNone/>
              <a:defRPr/>
            </a:pPr>
            <a:r>
              <a:rPr lang="el-GR" sz="2200" dirty="0">
                <a:solidFill>
                  <a:srgbClr val="660033"/>
                </a:solidFill>
                <a:effectLst>
                  <a:outerShdw blurRad="38100" dist="38100" dir="2700000" algn="tl">
                    <a:srgbClr val="000000"/>
                  </a:outerShdw>
                </a:effectLst>
              </a:rPr>
              <a:t>Β. Παρακίνηση:</a:t>
            </a:r>
            <a:r>
              <a:rPr lang="el-GR" sz="2200" dirty="0">
                <a:effectLst>
                  <a:outerShdw blurRad="38100" dist="38100" dir="2700000" algn="tl">
                    <a:srgbClr val="FFFFFF"/>
                  </a:outerShdw>
                </a:effectLst>
              </a:rPr>
              <a:t> </a:t>
            </a:r>
            <a:r>
              <a:rPr lang="el-GR" sz="2200" dirty="0">
                <a:solidFill>
                  <a:srgbClr val="003366"/>
                </a:solidFill>
                <a:effectLst>
                  <a:outerShdw blurRad="38100" dist="38100" dir="2700000" algn="tl">
                    <a:srgbClr val="000000"/>
                  </a:outerShdw>
                </a:effectLst>
              </a:rPr>
              <a:t>Λεκτική προτροπή η οποία στοχεύει στο ενδιαφέρον των παιδιών για τους άλλους και στην επιθυμία τους να είναι μεγάλοι.</a:t>
            </a:r>
          </a:p>
          <a:p>
            <a:pPr>
              <a:spcAft>
                <a:spcPts val="0"/>
              </a:spcAft>
              <a:buClr>
                <a:srgbClr val="990033"/>
              </a:buClr>
              <a:buNone/>
              <a:defRPr/>
            </a:pPr>
            <a:r>
              <a:rPr lang="el-GR" sz="2200" dirty="0">
                <a:solidFill>
                  <a:srgbClr val="A50021"/>
                </a:solidFill>
                <a:effectLst>
                  <a:outerShdw blurRad="38100" dist="38100" dir="2700000" algn="tl">
                    <a:srgbClr val="000000"/>
                  </a:outerShdw>
                </a:effectLst>
              </a:rPr>
              <a:t>Μέθοδος:</a:t>
            </a:r>
            <a:r>
              <a:rPr lang="el-GR" sz="2200" dirty="0">
                <a:solidFill>
                  <a:srgbClr val="003366"/>
                </a:solidFill>
                <a:effectLst>
                  <a:outerShdw blurRad="38100" dist="38100" dir="2700000" algn="tl">
                    <a:srgbClr val="000000"/>
                  </a:outerShdw>
                </a:effectLst>
              </a:rPr>
              <a:t> </a:t>
            </a:r>
            <a:r>
              <a:rPr lang="el-GR" sz="2200" dirty="0">
                <a:solidFill>
                  <a:srgbClr val="006666"/>
                </a:solidFill>
                <a:effectLst>
                  <a:outerShdw blurRad="38100" dist="38100" dir="2700000" algn="tl">
                    <a:srgbClr val="000000"/>
                  </a:outerShdw>
                </a:effectLst>
              </a:rPr>
              <a:t>Λογική συζήτηση, σε συνδυασμό με αγάπη και φροντίδα.</a:t>
            </a:r>
          </a:p>
          <a:p>
            <a:pPr>
              <a:spcAft>
                <a:spcPts val="0"/>
              </a:spcAft>
              <a:buClr>
                <a:srgbClr val="660033"/>
              </a:buClr>
              <a:buFont typeface="Wingdings" pitchFamily="2" charset="2"/>
              <a:buChar char="Ø"/>
              <a:defRPr/>
            </a:pPr>
            <a:r>
              <a:rPr lang="el-GR" sz="2200" dirty="0">
                <a:solidFill>
                  <a:srgbClr val="660033"/>
                </a:solidFill>
                <a:effectLst>
                  <a:outerShdw blurRad="38100" dist="38100" dir="2700000" algn="tl">
                    <a:srgbClr val="000000"/>
                  </a:outerShdw>
                </a:effectLst>
              </a:rPr>
              <a:t>Συνολικά πρότυπα κοινωνικοποίησης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blinds(horizontal)">
                                      <p:cBhvr>
                                        <p:cTn id="7" dur="500"/>
                                        <p:tgtEl>
                                          <p:spTgt spid="221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1187">
                                            <p:bg/>
                                          </p:spTgt>
                                        </p:tgtEl>
                                        <p:attrNameLst>
                                          <p:attrName>style.visibility</p:attrName>
                                        </p:attrNameLst>
                                      </p:cBhvr>
                                      <p:to>
                                        <p:strVal val="visible"/>
                                      </p:to>
                                    </p:set>
                                    <p:animEffect transition="in" filter="blinds(horizontal)">
                                      <p:cBhvr>
                                        <p:cTn id="12" dur="500"/>
                                        <p:tgtEl>
                                          <p:spTgt spid="221187">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1187">
                                            <p:txEl>
                                              <p:pRg st="0" end="0"/>
                                            </p:txEl>
                                          </p:spTgt>
                                        </p:tgtEl>
                                        <p:attrNameLst>
                                          <p:attrName>style.visibility</p:attrName>
                                        </p:attrNameLst>
                                      </p:cBhvr>
                                      <p:to>
                                        <p:strVal val="visible"/>
                                      </p:to>
                                    </p:set>
                                    <p:animEffect transition="in" filter="blinds(horizontal)">
                                      <p:cBhvr>
                                        <p:cTn id="17" dur="500"/>
                                        <p:tgtEl>
                                          <p:spTgt spid="22118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1187">
                                            <p:txEl>
                                              <p:pRg st="1" end="1"/>
                                            </p:txEl>
                                          </p:spTgt>
                                        </p:tgtEl>
                                        <p:attrNameLst>
                                          <p:attrName>style.visibility</p:attrName>
                                        </p:attrNameLst>
                                      </p:cBhvr>
                                      <p:to>
                                        <p:strVal val="visible"/>
                                      </p:to>
                                    </p:set>
                                    <p:animEffect transition="in" filter="blinds(horizontal)">
                                      <p:cBhvr>
                                        <p:cTn id="22" dur="500"/>
                                        <p:tgtEl>
                                          <p:spTgt spid="22118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1187">
                                            <p:txEl>
                                              <p:pRg st="2" end="2"/>
                                            </p:txEl>
                                          </p:spTgt>
                                        </p:tgtEl>
                                        <p:attrNameLst>
                                          <p:attrName>style.visibility</p:attrName>
                                        </p:attrNameLst>
                                      </p:cBhvr>
                                      <p:to>
                                        <p:strVal val="visible"/>
                                      </p:to>
                                    </p:set>
                                    <p:animEffect transition="in" filter="blinds(horizontal)">
                                      <p:cBhvr>
                                        <p:cTn id="27" dur="500"/>
                                        <p:tgtEl>
                                          <p:spTgt spid="22118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1187">
                                            <p:txEl>
                                              <p:pRg st="3" end="3"/>
                                            </p:txEl>
                                          </p:spTgt>
                                        </p:tgtEl>
                                        <p:attrNameLst>
                                          <p:attrName>style.visibility</p:attrName>
                                        </p:attrNameLst>
                                      </p:cBhvr>
                                      <p:to>
                                        <p:strVal val="visible"/>
                                      </p:to>
                                    </p:set>
                                    <p:animEffect transition="in" filter="blinds(horizontal)">
                                      <p:cBhvr>
                                        <p:cTn id="32" dur="500"/>
                                        <p:tgtEl>
                                          <p:spTgt spid="221187">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21187">
                                            <p:txEl>
                                              <p:pRg st="4" end="4"/>
                                            </p:txEl>
                                          </p:spTgt>
                                        </p:tgtEl>
                                        <p:attrNameLst>
                                          <p:attrName>style.visibility</p:attrName>
                                        </p:attrNameLst>
                                      </p:cBhvr>
                                      <p:to>
                                        <p:strVal val="visible"/>
                                      </p:to>
                                    </p:set>
                                    <p:animEffect transition="in" filter="blinds(horizontal)">
                                      <p:cBhvr>
                                        <p:cTn id="37" dur="500"/>
                                        <p:tgtEl>
                                          <p:spTgt spid="22118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blinds(horizontal)">
                                      <p:cBhvr>
                                        <p:cTn id="42" dur="500"/>
                                        <p:tgtEl>
                                          <p:spTgt spid="4">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blinds(horizontal)">
                                      <p:cBhvr>
                                        <p:cTn id="47" dur="500"/>
                                        <p:tgtEl>
                                          <p:spTgt spid="4">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blinds(horizontal)">
                                      <p:cBhvr>
                                        <p:cTn id="52" dur="500"/>
                                        <p:tgtEl>
                                          <p:spTgt spid="4">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blinds(horizontal)">
                                      <p:cBhvr>
                                        <p:cTn id="57" dur="500"/>
                                        <p:tgtEl>
                                          <p:spTgt spid="4">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blinds(horizontal)">
                                      <p:cBhvr>
                                        <p:cTn id="6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nimBg="1"/>
      <p:bldP spid="22118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E5E3DE2-7843-5455-3D10-1F76FBF35291}"/>
              </a:ext>
            </a:extLst>
          </p:cNvPr>
          <p:cNvSpPr>
            <a:spLocks noGrp="1" noChangeArrowheads="1"/>
          </p:cNvSpPr>
          <p:nvPr>
            <p:ph type="title" idx="4294967295"/>
          </p:nvPr>
        </p:nvSpPr>
        <p:spPr>
          <a:xfrm>
            <a:off x="0" y="8731"/>
            <a:ext cx="3911097" cy="1557338"/>
          </a:xfrm>
          <a:gradFill rotWithShape="1">
            <a:gsLst>
              <a:gs pos="0">
                <a:srgbClr val="CCFFFF"/>
              </a:gs>
              <a:gs pos="50000">
                <a:schemeClr val="bg1"/>
              </a:gs>
              <a:gs pos="100000">
                <a:srgbClr val="CCFFFF"/>
              </a:gs>
            </a:gsLst>
            <a:lin ang="5400000" scaled="1"/>
          </a:gradFill>
        </p:spPr>
        <p:txBody>
          <a:bodyPr rtlCol="0">
            <a:normAutofit/>
          </a:bodyPr>
          <a:lstStyle/>
          <a:p>
            <a:pPr>
              <a:defRPr/>
            </a:pPr>
            <a:r>
              <a:rPr lang="el-GR" dirty="0">
                <a:solidFill>
                  <a:srgbClr val="990000"/>
                </a:solidFill>
                <a:effectLst>
                  <a:outerShdw blurRad="38100" dist="38100" dir="2700000" algn="tl">
                    <a:srgbClr val="000000"/>
                  </a:outerShdw>
                </a:effectLst>
                <a:latin typeface="Times New Roman" pitchFamily="18" charset="0"/>
              </a:rPr>
              <a:t>Σωστό ή Λάθος;</a:t>
            </a:r>
          </a:p>
        </p:txBody>
      </p:sp>
      <p:sp>
        <p:nvSpPr>
          <p:cNvPr id="73731" name="Rectangle 3">
            <a:extLst>
              <a:ext uri="{FF2B5EF4-FFF2-40B4-BE49-F238E27FC236}">
                <a16:creationId xmlns:a16="http://schemas.microsoft.com/office/drawing/2014/main" id="{32B7F564-4251-7F84-2E47-AD77A04AD416}"/>
              </a:ext>
            </a:extLst>
          </p:cNvPr>
          <p:cNvSpPr>
            <a:spLocks noGrp="1" noChangeArrowheads="1"/>
          </p:cNvSpPr>
          <p:nvPr>
            <p:ph idx="4294967295"/>
          </p:nvPr>
        </p:nvSpPr>
        <p:spPr>
          <a:xfrm>
            <a:off x="0" y="1665839"/>
            <a:ext cx="3911097" cy="5183430"/>
          </a:xfrm>
        </p:spPr>
        <p:txBody>
          <a:bodyPr rtlCol="0">
            <a:normAutofit fontScale="92500" lnSpcReduction="10000"/>
          </a:bodyPr>
          <a:lstStyle/>
          <a:p>
            <a:pPr>
              <a:buClr>
                <a:srgbClr val="990033"/>
              </a:buClr>
              <a:buFont typeface="Arial"/>
              <a:buChar char="•"/>
              <a:defRPr/>
            </a:pPr>
            <a:r>
              <a:rPr lang="el-GR" dirty="0">
                <a:solidFill>
                  <a:schemeClr val="accent4">
                    <a:lumMod val="75000"/>
                  </a:schemeClr>
                </a:solidFill>
                <a:effectLst>
                  <a:outerShdw blurRad="38100" dist="38100" dir="2700000" algn="tl">
                    <a:srgbClr val="C0C0C0"/>
                  </a:outerShdw>
                </a:effectLst>
                <a:latin typeface="Times New Roman" pitchFamily="18" charset="0"/>
              </a:rPr>
              <a:t>Ο αλτρουισμός, η ενσυναίσθηση και άλλες μορφές </a:t>
            </a:r>
            <a:r>
              <a:rPr lang="el-GR" dirty="0" err="1">
                <a:solidFill>
                  <a:schemeClr val="accent4">
                    <a:lumMod val="75000"/>
                  </a:schemeClr>
                </a:solidFill>
                <a:effectLst>
                  <a:outerShdw blurRad="38100" dist="38100" dir="2700000" algn="tl">
                    <a:srgbClr val="C0C0C0"/>
                  </a:outerShdw>
                </a:effectLst>
                <a:latin typeface="Times New Roman" pitchFamily="18" charset="0"/>
              </a:rPr>
              <a:t>προκοινωνικής</a:t>
            </a:r>
            <a:r>
              <a:rPr lang="el-GR" dirty="0">
                <a:solidFill>
                  <a:schemeClr val="accent4">
                    <a:lumMod val="75000"/>
                  </a:schemeClr>
                </a:solidFill>
                <a:effectLst>
                  <a:outerShdw blurRad="38100" dist="38100" dir="2700000" algn="tl">
                    <a:srgbClr val="C0C0C0"/>
                  </a:outerShdw>
                </a:effectLst>
                <a:latin typeface="Times New Roman" pitchFamily="18" charset="0"/>
              </a:rPr>
              <a:t> συμπεριφοράς μπορούν να διδαχθούν μέσω της κοινωνικής μάθησης μέσω προτύπων μίμησης.</a:t>
            </a:r>
          </a:p>
          <a:p>
            <a:pPr>
              <a:buClr>
                <a:srgbClr val="990033"/>
              </a:buClr>
              <a:buFont typeface="Arial"/>
              <a:buChar char="•"/>
              <a:defRPr/>
            </a:pPr>
            <a:r>
              <a:rPr lang="el-GR" dirty="0">
                <a:solidFill>
                  <a:schemeClr val="accent4">
                    <a:lumMod val="75000"/>
                  </a:schemeClr>
                </a:solidFill>
                <a:effectLst>
                  <a:outerShdw blurRad="38100" dist="38100" dir="2700000" algn="tl">
                    <a:srgbClr val="C0C0C0"/>
                  </a:outerShdw>
                </a:effectLst>
                <a:latin typeface="Times New Roman" pitchFamily="18" charset="0"/>
              </a:rPr>
              <a:t>Δύο τεχνικές οι οποίες μπορούν να ενισχύσουν την </a:t>
            </a:r>
            <a:r>
              <a:rPr lang="el-GR" dirty="0" err="1">
                <a:solidFill>
                  <a:schemeClr val="accent4">
                    <a:lumMod val="75000"/>
                  </a:schemeClr>
                </a:solidFill>
                <a:effectLst>
                  <a:outerShdw blurRad="38100" dist="38100" dir="2700000" algn="tl">
                    <a:srgbClr val="C0C0C0"/>
                  </a:outerShdw>
                </a:effectLst>
                <a:latin typeface="Times New Roman" pitchFamily="18" charset="0"/>
              </a:rPr>
              <a:t>προκοινωνική</a:t>
            </a:r>
            <a:r>
              <a:rPr lang="el-GR" dirty="0">
                <a:solidFill>
                  <a:schemeClr val="accent4">
                    <a:lumMod val="75000"/>
                  </a:schemeClr>
                </a:solidFill>
                <a:effectLst>
                  <a:outerShdw blurRad="38100" dist="38100" dir="2700000" algn="tl">
                    <a:srgbClr val="C0C0C0"/>
                  </a:outerShdw>
                </a:effectLst>
                <a:latin typeface="Times New Roman" pitchFamily="18" charset="0"/>
              </a:rPr>
              <a:t> συμπεριφορά είναι η δραματοποίηση ρόλων και προτροπή-αμοιβή αυτής της συμπεριφοράς.</a:t>
            </a:r>
          </a:p>
        </p:txBody>
      </p:sp>
      <p:pic>
        <p:nvPicPr>
          <p:cNvPr id="3" name="Εικόνα 2">
            <a:extLst>
              <a:ext uri="{FF2B5EF4-FFF2-40B4-BE49-F238E27FC236}">
                <a16:creationId xmlns:a16="http://schemas.microsoft.com/office/drawing/2014/main" id="{CA2B71B3-CDF2-1CB5-1524-0D468D7857BB}"/>
              </a:ext>
            </a:extLst>
          </p:cNvPr>
          <p:cNvPicPr>
            <a:picLocks noChangeAspect="1"/>
          </p:cNvPicPr>
          <p:nvPr/>
        </p:nvPicPr>
        <p:blipFill rotWithShape="1">
          <a:blip r:embed="rId2"/>
          <a:srcRect l="7129" t="21348" r="65173" b="13305"/>
          <a:stretch/>
        </p:blipFill>
        <p:spPr>
          <a:xfrm>
            <a:off x="4010684" y="1127064"/>
            <a:ext cx="8181315" cy="5790530"/>
          </a:xfrm>
          <a:prstGeom prst="rect">
            <a:avLst/>
          </a:prstGeom>
        </p:spPr>
      </p:pic>
      <p:sp>
        <p:nvSpPr>
          <p:cNvPr id="7" name="TextBox 6">
            <a:extLst>
              <a:ext uri="{FF2B5EF4-FFF2-40B4-BE49-F238E27FC236}">
                <a16:creationId xmlns:a16="http://schemas.microsoft.com/office/drawing/2014/main" id="{2B611C07-AC3A-19B6-CA2A-CEF97D8104DA}"/>
              </a:ext>
            </a:extLst>
          </p:cNvPr>
          <p:cNvSpPr txBox="1"/>
          <p:nvPr/>
        </p:nvSpPr>
        <p:spPr>
          <a:xfrm>
            <a:off x="4852656" y="27226"/>
            <a:ext cx="7306146" cy="1107996"/>
          </a:xfrm>
          <a:prstGeom prst="rect">
            <a:avLst/>
          </a:prstGeom>
          <a:noFill/>
        </p:spPr>
        <p:txBody>
          <a:bodyPr wrap="square">
            <a:spAutoFit/>
          </a:bodyPr>
          <a:lstStyle/>
          <a:p>
            <a:r>
              <a:rPr lang="en-GB" sz="2200" b="0" i="0" dirty="0">
                <a:solidFill>
                  <a:srgbClr val="70757A"/>
                </a:solidFill>
                <a:effectLst/>
                <a:latin typeface="arial" panose="020B0604020202020204" pitchFamily="34" charset="0"/>
              </a:rPr>
              <a:t>Jun 13, 2021 — </a:t>
            </a:r>
            <a:r>
              <a:rPr lang="en-GB" sz="2200" b="1" i="0" dirty="0">
                <a:solidFill>
                  <a:srgbClr val="5F6368"/>
                </a:solidFill>
                <a:effectLst/>
                <a:latin typeface="arial" panose="020B0604020202020204" pitchFamily="34" charset="0"/>
              </a:rPr>
              <a:t>Denmark's players</a:t>
            </a:r>
            <a:r>
              <a:rPr lang="en-GB" sz="2200" b="0" i="0" dirty="0">
                <a:solidFill>
                  <a:srgbClr val="4D5156"/>
                </a:solidFill>
                <a:effectLst/>
                <a:latin typeface="arial" panose="020B0604020202020204" pitchFamily="34" charset="0"/>
              </a:rPr>
              <a:t> formed a </a:t>
            </a:r>
            <a:r>
              <a:rPr lang="en-GB" sz="2200" b="1" i="0" dirty="0">
                <a:solidFill>
                  <a:srgbClr val="5F6368"/>
                </a:solidFill>
                <a:effectLst/>
                <a:latin typeface="arial" panose="020B0604020202020204" pitchFamily="34" charset="0"/>
              </a:rPr>
              <a:t>protective circle</a:t>
            </a:r>
            <a:r>
              <a:rPr lang="en-GB" sz="2200" b="0" i="0" dirty="0">
                <a:solidFill>
                  <a:srgbClr val="4D5156"/>
                </a:solidFill>
                <a:effectLst/>
                <a:latin typeface="arial" panose="020B0604020202020204" pitchFamily="34" charset="0"/>
              </a:rPr>
              <a:t> to shield their teammate from the cameras?</a:t>
            </a:r>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box(in)">
                                      <p:cBhvr>
                                        <p:cTn id="7" dur="500"/>
                                        <p:tgtEl>
                                          <p:spTgt spid="73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blinds(horizontal)">
                                      <p:cBhvr>
                                        <p:cTn id="12" dur="500"/>
                                        <p:tgtEl>
                                          <p:spTgt spid="737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blinds(horizontal)">
                                      <p:cBhvr>
                                        <p:cTn id="17" dur="500"/>
                                        <p:tgtEl>
                                          <p:spTgt spid="737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7373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5ED9056C-B3A1-BAE0-8F43-18CFAF24DE0C}"/>
              </a:ext>
            </a:extLst>
          </p:cNvPr>
          <p:cNvSpPr>
            <a:spLocks noGrp="1" noChangeArrowheads="1"/>
          </p:cNvSpPr>
          <p:nvPr>
            <p:ph type="subTitle" idx="4294967295"/>
          </p:nvPr>
        </p:nvSpPr>
        <p:spPr>
          <a:xfrm>
            <a:off x="2135189" y="549275"/>
            <a:ext cx="7921625" cy="935038"/>
          </a:xfrm>
          <a:gradFill rotWithShape="1">
            <a:gsLst>
              <a:gs pos="0">
                <a:srgbClr val="DDDDDD"/>
              </a:gs>
              <a:gs pos="50000">
                <a:schemeClr val="bg1"/>
              </a:gs>
              <a:gs pos="100000">
                <a:srgbClr val="DDDDDD"/>
              </a:gs>
            </a:gsLst>
            <a:lin ang="5400000" scaled="1"/>
          </a:gradFill>
          <a:ln>
            <a:solidFill>
              <a:schemeClr val="accent2"/>
            </a:solidFill>
          </a:ln>
        </p:spPr>
        <p:txBody>
          <a:bodyPr rtlCol="0">
            <a:normAutofit fontScale="92500"/>
          </a:bodyPr>
          <a:lstStyle/>
          <a:p>
            <a:pPr algn="ctr">
              <a:buClr>
                <a:schemeClr val="accent2"/>
              </a:buClr>
              <a:buFont typeface="Arial"/>
              <a:buChar char="•"/>
              <a:defRPr/>
            </a:pPr>
            <a:r>
              <a:rPr lang="el-GR" dirty="0">
                <a:solidFill>
                  <a:srgbClr val="000066"/>
                </a:solidFill>
                <a:effectLst>
                  <a:outerShdw blurRad="38100" dist="38100" dir="2700000" algn="tl">
                    <a:srgbClr val="000000"/>
                  </a:outerShdw>
                </a:effectLst>
              </a:rPr>
              <a:t>3. ΣΥΝΑΙΣΘΗΜΑΤΑ</a:t>
            </a:r>
          </a:p>
          <a:p>
            <a:pPr algn="ctr">
              <a:buClr>
                <a:schemeClr val="accent2"/>
              </a:buClr>
              <a:buFont typeface="Arial"/>
              <a:buChar char="•"/>
              <a:defRPr/>
            </a:pPr>
            <a:r>
              <a:rPr lang="el-GR" dirty="0">
                <a:solidFill>
                  <a:srgbClr val="000066"/>
                </a:solidFill>
                <a:effectLst>
                  <a:outerShdw blurRad="38100" dist="38100" dir="2700000" algn="tl">
                    <a:srgbClr val="000000"/>
                  </a:outerShdw>
                </a:effectLst>
              </a:rPr>
              <a:t>Ατομικά και αυτά που αναβλύζουν από τις σχέσεις μας</a:t>
            </a:r>
          </a:p>
        </p:txBody>
      </p:sp>
      <p:sp>
        <p:nvSpPr>
          <p:cNvPr id="230403" name="Text Box 3">
            <a:extLst>
              <a:ext uri="{FF2B5EF4-FFF2-40B4-BE49-F238E27FC236}">
                <a16:creationId xmlns:a16="http://schemas.microsoft.com/office/drawing/2014/main" id="{F2577572-8838-197B-D1AD-9F83EED7B461}"/>
              </a:ext>
            </a:extLst>
          </p:cNvPr>
          <p:cNvSpPr txBox="1">
            <a:spLocks noChangeArrowheads="1"/>
          </p:cNvSpPr>
          <p:nvPr/>
        </p:nvSpPr>
        <p:spPr bwMode="auto">
          <a:xfrm>
            <a:off x="2279650" y="1517651"/>
            <a:ext cx="7632700" cy="2246313"/>
          </a:xfrm>
          <a:prstGeom prst="rect">
            <a:avLst/>
          </a:prstGeom>
          <a:noFill/>
          <a:ln w="9525">
            <a:solidFill>
              <a:schemeClr val="accent2"/>
            </a:solidFill>
            <a:miter lim="800000"/>
            <a:headEnd/>
            <a:tailEnd/>
          </a:ln>
          <a:effectLst/>
        </p:spPr>
        <p:txBody>
          <a:bodyPr>
            <a:spAutoFit/>
          </a:bodyPr>
          <a:lstStyle/>
          <a:p>
            <a:pPr eaLnBrk="1" hangingPunct="1">
              <a:spcBef>
                <a:spcPct val="50000"/>
              </a:spcBef>
              <a:buClr>
                <a:schemeClr val="accent2"/>
              </a:buClr>
              <a:buFont typeface="Wingdings" pitchFamily="2" charset="2"/>
              <a:buChar char="Ø"/>
              <a:defRPr/>
            </a:pPr>
            <a:r>
              <a:rPr lang="el-GR" sz="2800" b="1" dirty="0">
                <a:solidFill>
                  <a:srgbClr val="003366"/>
                </a:solidFill>
                <a:effectLst>
                  <a:outerShdw blurRad="38100" dist="38100" dir="2700000" algn="tl">
                    <a:srgbClr val="C0C0C0"/>
                  </a:outerShdw>
                </a:effectLst>
                <a:cs typeface="Arial" charset="0"/>
              </a:rPr>
              <a:t> </a:t>
            </a:r>
            <a:r>
              <a:rPr lang="el-GR" sz="2800" dirty="0">
                <a:solidFill>
                  <a:srgbClr val="003366"/>
                </a:solidFill>
                <a:effectLst>
                  <a:outerShdw blurRad="38100" dist="38100" dir="2700000" algn="tl">
                    <a:srgbClr val="C0C0C0"/>
                  </a:outerShdw>
                </a:effectLst>
                <a:cs typeface="Arial" charset="0"/>
              </a:rPr>
              <a:t>Ως συναίσθημα ορίζεται οποιαδήποτε αναταραχή ή αναστάτωση του νου, αίσθημα, πάθος. Οποιαδήποτε σφοδρή ψυχική κατάσταση. Υπάρχουν περισσότερες αποχρώσεις συναισθημάτων από τις λέξεις που τα ορίζουν.</a:t>
            </a:r>
          </a:p>
        </p:txBody>
      </p:sp>
      <p:sp>
        <p:nvSpPr>
          <p:cNvPr id="230405" name="Rectangle 5">
            <a:extLst>
              <a:ext uri="{FF2B5EF4-FFF2-40B4-BE49-F238E27FC236}">
                <a16:creationId xmlns:a16="http://schemas.microsoft.com/office/drawing/2014/main" id="{A1C4432F-06C1-A78C-5348-3EAA7D631403}"/>
              </a:ext>
            </a:extLst>
          </p:cNvPr>
          <p:cNvSpPr>
            <a:spLocks noChangeArrowheads="1"/>
          </p:cNvSpPr>
          <p:nvPr/>
        </p:nvSpPr>
        <p:spPr bwMode="auto">
          <a:xfrm>
            <a:off x="2279650" y="3933825"/>
            <a:ext cx="76327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just" eaLnBrk="1" hangingPunct="1">
              <a:spcBef>
                <a:spcPct val="0"/>
              </a:spcBef>
              <a:spcAft>
                <a:spcPct val="0"/>
              </a:spcAft>
              <a:buSzTx/>
              <a:buFont typeface="Wingdings" panose="05000000000000000000" pitchFamily="2" charset="2"/>
              <a:buNone/>
            </a:pPr>
            <a:r>
              <a:rPr lang="el-GR" altLang="en-US" sz="2800">
                <a:solidFill>
                  <a:srgbClr val="990099"/>
                </a:solidFill>
                <a:latin typeface="Times New Roman" panose="02020603050405020304" pitchFamily="18" charset="0"/>
                <a:cs typeface="Arial" panose="020B0604020202020204" pitchFamily="34" charset="0"/>
              </a:rPr>
              <a:t>Ένα πραγματικό συναίσθημα εμπεριέχει τρία στοιχεία: </a:t>
            </a:r>
            <a:r>
              <a:rPr lang="el-GR" altLang="en-US" sz="2800">
                <a:solidFill>
                  <a:srgbClr val="002060"/>
                </a:solidFill>
                <a:latin typeface="Times New Roman" panose="02020603050405020304" pitchFamily="18" charset="0"/>
                <a:cs typeface="Arial" panose="020B0604020202020204" pitchFamily="34" charset="0"/>
              </a:rPr>
              <a:t>το στοιχείο βιολογικής διέγερσης, το γνωστικό στοιχείο, το συμπεριφορικό</a:t>
            </a:r>
            <a:r>
              <a:rPr lang="el-GR" altLang="en-US" sz="3200">
                <a:solidFill>
                  <a:srgbClr val="002060"/>
                </a:solidFill>
                <a:latin typeface="Times New Roman" panose="02020603050405020304" pitchFamily="18" charset="0"/>
                <a:cs typeface="Arial" panose="020B0604020202020204" pitchFamily="34" charset="0"/>
              </a:rPr>
              <a:t> </a:t>
            </a:r>
            <a:r>
              <a:rPr lang="el-GR" altLang="en-US" sz="2800">
                <a:solidFill>
                  <a:srgbClr val="002060"/>
                </a:solidFill>
                <a:latin typeface="Times New Roman" panose="02020603050405020304" pitchFamily="18" charset="0"/>
                <a:cs typeface="Arial" panose="020B0604020202020204" pitchFamily="34" charset="0"/>
              </a:rPr>
              <a:t>στοιχείο</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0402">
                                            <p:bg/>
                                          </p:spTgt>
                                        </p:tgtEl>
                                        <p:attrNameLst>
                                          <p:attrName>style.visibility</p:attrName>
                                        </p:attrNameLst>
                                      </p:cBhvr>
                                      <p:to>
                                        <p:strVal val="visible"/>
                                      </p:to>
                                    </p:set>
                                    <p:animEffect transition="in" filter="fade">
                                      <p:cBhvr>
                                        <p:cTn id="7" dur="2000"/>
                                        <p:tgtEl>
                                          <p:spTgt spid="230402">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0402">
                                            <p:txEl>
                                              <p:pRg st="0" end="0"/>
                                            </p:txEl>
                                          </p:spTgt>
                                        </p:tgtEl>
                                        <p:attrNameLst>
                                          <p:attrName>style.visibility</p:attrName>
                                        </p:attrNameLst>
                                      </p:cBhvr>
                                      <p:to>
                                        <p:strVal val="visible"/>
                                      </p:to>
                                    </p:set>
                                    <p:animEffect transition="in" filter="fade">
                                      <p:cBhvr>
                                        <p:cTn id="10" dur="2000"/>
                                        <p:tgtEl>
                                          <p:spTgt spid="23040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0402">
                                            <p:txEl>
                                              <p:pRg st="1" end="1"/>
                                            </p:txEl>
                                          </p:spTgt>
                                        </p:tgtEl>
                                        <p:attrNameLst>
                                          <p:attrName>style.visibility</p:attrName>
                                        </p:attrNameLst>
                                      </p:cBhvr>
                                      <p:to>
                                        <p:strVal val="visible"/>
                                      </p:to>
                                    </p:set>
                                    <p:animEffect transition="in" filter="fade">
                                      <p:cBhvr>
                                        <p:cTn id="13" dur="2000"/>
                                        <p:tgtEl>
                                          <p:spTgt spid="23040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30402">
                                            <p:txEl>
                                              <p:pRg st="0" end="0"/>
                                            </p:txEl>
                                          </p:spTgt>
                                        </p:tgtEl>
                                        <p:attrNameLst>
                                          <p:attrName>style.visibility</p:attrName>
                                        </p:attrNameLst>
                                      </p:cBhvr>
                                      <p:to>
                                        <p:strVal val="visible"/>
                                      </p:to>
                                    </p:set>
                                    <p:animEffect transition="in" filter="blinds(horizontal)">
                                      <p:cBhvr>
                                        <p:cTn id="18" dur="500"/>
                                        <p:tgtEl>
                                          <p:spTgt spid="230402">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30402">
                                            <p:txEl>
                                              <p:pRg st="1" end="1"/>
                                            </p:txEl>
                                          </p:spTgt>
                                        </p:tgtEl>
                                        <p:attrNameLst>
                                          <p:attrName>style.visibility</p:attrName>
                                        </p:attrNameLst>
                                      </p:cBhvr>
                                      <p:to>
                                        <p:strVal val="visible"/>
                                      </p:to>
                                    </p:set>
                                    <p:animEffect transition="in" filter="blinds(horizontal)">
                                      <p:cBhvr>
                                        <p:cTn id="23" dur="500"/>
                                        <p:tgtEl>
                                          <p:spTgt spid="230402">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30403">
                                            <p:txEl>
                                              <p:pRg st="0" end="0"/>
                                            </p:txEl>
                                          </p:spTgt>
                                        </p:tgtEl>
                                        <p:attrNameLst>
                                          <p:attrName>style.visibility</p:attrName>
                                        </p:attrNameLst>
                                      </p:cBhvr>
                                      <p:to>
                                        <p:strVal val="visible"/>
                                      </p:to>
                                    </p:set>
                                    <p:animEffect transition="in" filter="blinds(horizontal)">
                                      <p:cBhvr>
                                        <p:cTn id="28" dur="500"/>
                                        <p:tgtEl>
                                          <p:spTgt spid="230403">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30405">
                                            <p:txEl>
                                              <p:pRg st="0" end="0"/>
                                            </p:txEl>
                                          </p:spTgt>
                                        </p:tgtEl>
                                        <p:attrNameLst>
                                          <p:attrName>style.visibility</p:attrName>
                                        </p:attrNameLst>
                                      </p:cBhvr>
                                      <p:to>
                                        <p:strVal val="visible"/>
                                      </p:to>
                                    </p:set>
                                    <p:animEffect transition="in" filter="blinds(horizontal)">
                                      <p:cBhvr>
                                        <p:cTn id="33" dur="500"/>
                                        <p:tgtEl>
                                          <p:spTgt spid="2304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build="allAtOnce" animBg="1"/>
      <p:bldP spid="23040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69F5E492-C7F5-CD20-3048-D9E457E34ECF}"/>
              </a:ext>
            </a:extLst>
          </p:cNvPr>
          <p:cNvSpPr>
            <a:spLocks noGrp="1" noChangeArrowheads="1"/>
          </p:cNvSpPr>
          <p:nvPr>
            <p:ph type="title" idx="4294967295"/>
          </p:nvPr>
        </p:nvSpPr>
        <p:spPr>
          <a:xfrm>
            <a:off x="3935414" y="620714"/>
            <a:ext cx="4643437" cy="581025"/>
          </a:xfrm>
          <a:gradFill rotWithShape="1">
            <a:gsLst>
              <a:gs pos="0">
                <a:srgbClr val="E3E3FF"/>
              </a:gs>
              <a:gs pos="50000">
                <a:schemeClr val="bg1"/>
              </a:gs>
              <a:gs pos="100000">
                <a:srgbClr val="E3E3FF"/>
              </a:gs>
            </a:gsLst>
            <a:lin ang="5400000" scaled="1"/>
          </a:gradFill>
        </p:spPr>
        <p:txBody>
          <a:bodyPr rtlCol="0">
            <a:normAutofit fontScale="90000"/>
          </a:bodyPr>
          <a:lstStyle/>
          <a:p>
            <a:pPr>
              <a:defRPr/>
            </a:pPr>
            <a:r>
              <a:rPr lang="el-GR" sz="2200" dirty="0">
                <a:solidFill>
                  <a:schemeClr val="tx1">
                    <a:lumMod val="85000"/>
                    <a:lumOff val="15000"/>
                  </a:schemeClr>
                </a:solidFill>
                <a:effectLst>
                  <a:outerShdw blurRad="38100" dist="38100" dir="2700000" algn="tl">
                    <a:srgbClr val="FFFFFF"/>
                  </a:outerShdw>
                </a:effectLst>
                <a:latin typeface="+mn-lt"/>
              </a:rPr>
              <a:t>3.1. Βασικά και κοινωνικά συναισθήματα</a:t>
            </a:r>
            <a:endParaRPr lang="en-US" sz="2200" dirty="0">
              <a:solidFill>
                <a:schemeClr val="tx1">
                  <a:lumMod val="85000"/>
                  <a:lumOff val="15000"/>
                </a:schemeClr>
              </a:solidFill>
              <a:effectLst>
                <a:outerShdw blurRad="38100" dist="38100" dir="2700000" algn="tl">
                  <a:srgbClr val="FFFFFF"/>
                </a:outerShdw>
              </a:effectLst>
              <a:latin typeface="+mn-lt"/>
            </a:endParaRPr>
          </a:p>
        </p:txBody>
      </p:sp>
      <p:sp>
        <p:nvSpPr>
          <p:cNvPr id="233475" name="Rectangle 3">
            <a:extLst>
              <a:ext uri="{FF2B5EF4-FFF2-40B4-BE49-F238E27FC236}">
                <a16:creationId xmlns:a16="http://schemas.microsoft.com/office/drawing/2014/main" id="{EBB22E6C-E88F-F498-A1BE-2199A28193C1}"/>
              </a:ext>
            </a:extLst>
          </p:cNvPr>
          <p:cNvSpPr>
            <a:spLocks noGrp="1" noChangeArrowheads="1"/>
          </p:cNvSpPr>
          <p:nvPr>
            <p:ph idx="4294967295"/>
          </p:nvPr>
        </p:nvSpPr>
        <p:spPr>
          <a:xfrm>
            <a:off x="2279650" y="1341438"/>
            <a:ext cx="7632700" cy="4824412"/>
          </a:xfrm>
        </p:spPr>
        <p:txBody>
          <a:bodyPr rtlCol="0">
            <a:noAutofit/>
          </a:bodyPr>
          <a:lstStyle/>
          <a:p>
            <a:pPr>
              <a:lnSpc>
                <a:spcPct val="130000"/>
              </a:lnSpc>
              <a:buFont typeface="Arial"/>
              <a:buChar char="•"/>
              <a:defRPr/>
            </a:pPr>
            <a:r>
              <a:rPr lang="el-GR" sz="2200" dirty="0">
                <a:solidFill>
                  <a:srgbClr val="FF3399"/>
                </a:solidFill>
                <a:effectLst>
                  <a:outerShdw blurRad="38100" dist="38100" dir="2700000" algn="tl">
                    <a:srgbClr val="C0C0C0"/>
                  </a:outerShdw>
                </a:effectLst>
              </a:rPr>
              <a:t>Βασικά </a:t>
            </a:r>
            <a:r>
              <a:rPr lang="el-GR" sz="2200" dirty="0">
                <a:solidFill>
                  <a:schemeClr val="tx1">
                    <a:lumMod val="85000"/>
                    <a:lumOff val="15000"/>
                  </a:schemeClr>
                </a:solidFill>
                <a:effectLst>
                  <a:outerShdw blurRad="38100" dist="38100" dir="2700000" algn="tl">
                    <a:srgbClr val="C0C0C0"/>
                  </a:outerShdw>
                </a:effectLst>
              </a:rPr>
              <a:t>– αυθόρμητα συναισθήματα</a:t>
            </a:r>
            <a:r>
              <a:rPr lang="en-US" sz="2200" dirty="0">
                <a:solidFill>
                  <a:schemeClr val="tx1">
                    <a:lumMod val="85000"/>
                    <a:lumOff val="15000"/>
                  </a:schemeClr>
                </a:solidFill>
                <a:effectLst>
                  <a:outerShdw blurRad="38100" dist="38100" dir="2700000" algn="tl">
                    <a:srgbClr val="C0C0C0"/>
                  </a:outerShdw>
                </a:effectLst>
              </a:rPr>
              <a:t>,</a:t>
            </a:r>
          </a:p>
          <a:p>
            <a:pPr>
              <a:lnSpc>
                <a:spcPct val="130000"/>
              </a:lnSpc>
              <a:buFont typeface="Arial"/>
              <a:buChar char="•"/>
              <a:defRPr/>
            </a:pPr>
            <a:r>
              <a:rPr lang="el-GR" sz="2200" dirty="0">
                <a:solidFill>
                  <a:schemeClr val="tx1">
                    <a:lumMod val="85000"/>
                    <a:lumOff val="15000"/>
                  </a:schemeClr>
                </a:solidFill>
                <a:effectLst>
                  <a:outerShdw blurRad="38100" dist="38100" dir="2700000" algn="tl">
                    <a:srgbClr val="C0C0C0"/>
                  </a:outerShdw>
                </a:effectLst>
              </a:rPr>
              <a:t>Ο άνθρωπος γεννιέται με την ικανότητα να εκφράζει βασικά συναισθήματα</a:t>
            </a:r>
          </a:p>
          <a:p>
            <a:pPr>
              <a:lnSpc>
                <a:spcPct val="130000"/>
              </a:lnSpc>
              <a:buFont typeface="Arial"/>
              <a:buChar char="•"/>
              <a:defRPr/>
            </a:pPr>
            <a:r>
              <a:rPr lang="el-GR" sz="2200" dirty="0">
                <a:solidFill>
                  <a:schemeClr val="tx1">
                    <a:lumMod val="85000"/>
                    <a:lumOff val="15000"/>
                  </a:schemeClr>
                </a:solidFill>
                <a:effectLst>
                  <a:outerShdw blurRad="38100" dist="38100" dir="2700000" algn="tl">
                    <a:srgbClr val="C0C0C0"/>
                  </a:outerShdw>
                </a:effectLst>
              </a:rPr>
              <a:t>Έχουν επικοινωνιακή αξία ως προς την εξωτερίκευση της κατάστασης του ατόμου (π.χ., χαρά γιατί κερδίσαμε ένα λαχείο, πόνος-δάγκωμα από σκύλο). Δεν αποσκοπούν σε κάτι</a:t>
            </a:r>
          </a:p>
          <a:p>
            <a:pPr>
              <a:lnSpc>
                <a:spcPct val="130000"/>
              </a:lnSpc>
              <a:buFont typeface="Arial"/>
              <a:buChar char="•"/>
              <a:defRPr/>
            </a:pPr>
            <a:r>
              <a:rPr lang="el-GR" sz="2200" dirty="0">
                <a:solidFill>
                  <a:srgbClr val="FF3399"/>
                </a:solidFill>
                <a:effectLst>
                  <a:outerShdw blurRad="38100" dist="38100" dir="2700000" algn="tl">
                    <a:srgbClr val="C0C0C0"/>
                  </a:outerShdw>
                </a:effectLst>
              </a:rPr>
              <a:t>Κοινωνικά</a:t>
            </a:r>
            <a:r>
              <a:rPr lang="el-GR" sz="2200" dirty="0">
                <a:solidFill>
                  <a:schemeClr val="tx1">
                    <a:lumMod val="85000"/>
                    <a:lumOff val="15000"/>
                  </a:schemeClr>
                </a:solidFill>
                <a:effectLst>
                  <a:outerShdw blurRad="38100" dist="38100" dir="2700000" algn="tl">
                    <a:srgbClr val="C0C0C0"/>
                  </a:outerShdw>
                </a:effectLst>
              </a:rPr>
              <a:t> συναισθήματα</a:t>
            </a:r>
          </a:p>
          <a:p>
            <a:pPr>
              <a:lnSpc>
                <a:spcPct val="130000"/>
              </a:lnSpc>
              <a:buFont typeface="Arial"/>
              <a:buChar char="•"/>
              <a:defRPr/>
            </a:pPr>
            <a:r>
              <a:rPr lang="el-GR" sz="2200" dirty="0">
                <a:solidFill>
                  <a:schemeClr val="tx1">
                    <a:lumMod val="85000"/>
                    <a:lumOff val="15000"/>
                  </a:schemeClr>
                </a:solidFill>
                <a:effectLst>
                  <a:outerShdw blurRad="38100" dist="38100" dir="2700000" algn="tl">
                    <a:srgbClr val="C0C0C0"/>
                  </a:outerShdw>
                </a:effectLst>
              </a:rPr>
              <a:t>Προέρχονται από ρόλους, κανόνες, κοινωνικές καταστάσεις (π.χ., κατήφεια σε μία κηδεία) και συνδέονται με κάποιες προσδοκίες.</a:t>
            </a:r>
            <a:endParaRPr lang="en-US" sz="2200" dirty="0">
              <a:solidFill>
                <a:schemeClr val="tx1">
                  <a:lumMod val="85000"/>
                  <a:lumOff val="15000"/>
                </a:schemeClr>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34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34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34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3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7B86D8E4-A73F-5724-BB60-DEEE02E02BEC}"/>
              </a:ext>
            </a:extLst>
          </p:cNvPr>
          <p:cNvSpPr>
            <a:spLocks noGrp="1" noChangeArrowheads="1"/>
          </p:cNvSpPr>
          <p:nvPr>
            <p:ph type="ctrTitle"/>
          </p:nvPr>
        </p:nvSpPr>
        <p:spPr>
          <a:xfrm>
            <a:off x="2527183" y="3055213"/>
            <a:ext cx="7137633" cy="747574"/>
          </a:xfrm>
          <a:gradFill rotWithShape="1">
            <a:gsLst>
              <a:gs pos="0">
                <a:schemeClr val="hlink"/>
              </a:gs>
              <a:gs pos="50000">
                <a:schemeClr val="bg1"/>
              </a:gs>
              <a:gs pos="100000">
                <a:schemeClr val="hlink"/>
              </a:gs>
            </a:gsLst>
            <a:lin ang="5400000" scaled="1"/>
          </a:gradFill>
          <a:ln>
            <a:solidFill>
              <a:srgbClr val="003366"/>
            </a:solidFill>
          </a:ln>
        </p:spPr>
        <p:txBody>
          <a:bodyPr rtlCol="0"/>
          <a:lstStyle/>
          <a:p>
            <a:pPr>
              <a:defRPr/>
            </a:pPr>
            <a:r>
              <a:rPr lang="el-GR" sz="4000" b="1" dirty="0">
                <a:solidFill>
                  <a:srgbClr val="003366"/>
                </a:solidFill>
                <a:latin typeface="Times New Roman" pitchFamily="18" charset="0"/>
              </a:rPr>
              <a:t>Ατομικές διαφορές στα βρέφη</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79469DB6-253A-D4A6-8362-F9F31A0914DB}"/>
              </a:ext>
            </a:extLst>
          </p:cNvPr>
          <p:cNvSpPr>
            <a:spLocks noGrp="1" noChangeArrowheads="1"/>
          </p:cNvSpPr>
          <p:nvPr>
            <p:ph type="title" idx="4294967295"/>
          </p:nvPr>
        </p:nvSpPr>
        <p:spPr>
          <a:xfrm>
            <a:off x="2208214" y="557213"/>
            <a:ext cx="7775575" cy="639762"/>
          </a:xfrm>
        </p:spPr>
        <p:txBody>
          <a:bodyPr rtlCol="0">
            <a:normAutofit/>
          </a:bodyPr>
          <a:lstStyle/>
          <a:p>
            <a:pPr>
              <a:defRPr/>
            </a:pPr>
            <a:r>
              <a:rPr lang="el-GR" sz="2200" dirty="0">
                <a:solidFill>
                  <a:schemeClr val="tx1">
                    <a:lumMod val="85000"/>
                    <a:lumOff val="15000"/>
                  </a:schemeClr>
                </a:solidFill>
                <a:effectLst>
                  <a:outerShdw blurRad="38100" dist="38100" dir="2700000" algn="tl">
                    <a:srgbClr val="C0C0C0"/>
                  </a:outerShdw>
                </a:effectLst>
                <a:latin typeface="+mn-lt"/>
              </a:rPr>
              <a:t>3.2. ΡΥΘΜΙΣΗ ΣΥΝΑΙΣΘΗΜΑΤΩΝ</a:t>
            </a:r>
          </a:p>
        </p:txBody>
      </p:sp>
      <p:sp>
        <p:nvSpPr>
          <p:cNvPr id="227331" name="Rectangle 3">
            <a:extLst>
              <a:ext uri="{FF2B5EF4-FFF2-40B4-BE49-F238E27FC236}">
                <a16:creationId xmlns:a16="http://schemas.microsoft.com/office/drawing/2014/main" id="{7ED8AF9E-3226-1915-D7FC-FD2B2B9B7FE5}"/>
              </a:ext>
            </a:extLst>
          </p:cNvPr>
          <p:cNvSpPr>
            <a:spLocks noGrp="1" noChangeArrowheads="1"/>
          </p:cNvSpPr>
          <p:nvPr>
            <p:ph idx="4294967295"/>
          </p:nvPr>
        </p:nvSpPr>
        <p:spPr>
          <a:xfrm>
            <a:off x="2208213" y="1268413"/>
            <a:ext cx="7632700" cy="3168650"/>
          </a:xfrm>
        </p:spPr>
        <p:txBody>
          <a:bodyPr/>
          <a:lstStyle/>
          <a:p>
            <a:pPr eaLnBrk="1" hangingPunct="1">
              <a:buClr>
                <a:srgbClr val="FF3399"/>
              </a:buClr>
              <a:buFont typeface="Wingdings" panose="05000000000000000000" pitchFamily="2" charset="2"/>
              <a:buChar char="§"/>
            </a:pPr>
            <a:r>
              <a:rPr lang="el-GR" altLang="en-US" sz="2200"/>
              <a:t>Ικανότητα του ατόμου να εντοπίζει, να αξιολογεί και να τροποποιεί τις συναισθηματικές του αντιδράσεις με σκοπό να πετύχει τους στόχους του (</a:t>
            </a:r>
            <a:r>
              <a:rPr lang="en-US" altLang="en-US" sz="2200"/>
              <a:t>Thomson, 1994).</a:t>
            </a:r>
          </a:p>
          <a:p>
            <a:pPr eaLnBrk="1" hangingPunct="1">
              <a:buClr>
                <a:srgbClr val="FF3399"/>
              </a:buClr>
              <a:buFont typeface="Wingdings" panose="05000000000000000000" pitchFamily="2" charset="2"/>
              <a:buChar char="§"/>
            </a:pPr>
            <a:r>
              <a:rPr lang="el-GR" altLang="en-US" sz="2200"/>
              <a:t>Αναχαίτιση συναισθημάτων αλλά και ενδυνάμωση ή διατήρηση της συναισθηματικής διέγερσης ώστε να επιτευχθεί ο επιδιωκόμενος στόχος.</a:t>
            </a:r>
          </a:p>
          <a:p>
            <a:pPr eaLnBrk="1" hangingPunct="1">
              <a:buClr>
                <a:srgbClr val="FF3399"/>
              </a:buClr>
              <a:buFont typeface="Wingdings" panose="05000000000000000000" pitchFamily="2" charset="2"/>
              <a:buChar char="§"/>
            </a:pPr>
            <a:r>
              <a:rPr lang="el-GR" altLang="en-US" sz="2200"/>
              <a:t>Η ρύθμιση του συναισθήματος επιτρέπει στο παιδί να εμπλακεί στην αυτό-διαχείριση του, να γίνει «αφεντικό του εαυτού του».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blinds(horizontal)">
                                      <p:cBhvr>
                                        <p:cTn id="7" dur="500"/>
                                        <p:tgtEl>
                                          <p:spTgt spid="227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blinds(horizontal)">
                                      <p:cBhvr>
                                        <p:cTn id="12" dur="500"/>
                                        <p:tgtEl>
                                          <p:spTgt spid="227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blinds(horizontal)">
                                      <p:cBhvr>
                                        <p:cTn id="17" dur="500"/>
                                        <p:tgtEl>
                                          <p:spTgt spid="227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9749EAE8-7B04-5306-BB29-4ED8E55DF631}"/>
              </a:ext>
            </a:extLst>
          </p:cNvPr>
          <p:cNvSpPr>
            <a:spLocks noGrp="1" noChangeArrowheads="1"/>
          </p:cNvSpPr>
          <p:nvPr>
            <p:ph type="title" idx="4294967295"/>
          </p:nvPr>
        </p:nvSpPr>
        <p:spPr>
          <a:xfrm>
            <a:off x="2135188" y="620713"/>
            <a:ext cx="7993062" cy="1052512"/>
          </a:xfrm>
        </p:spPr>
        <p:txBody>
          <a:bodyPr rtlCol="0">
            <a:normAutofit/>
          </a:bodyPr>
          <a:lstStyle/>
          <a:p>
            <a:pPr>
              <a:defRPr/>
            </a:pPr>
            <a:r>
              <a:rPr lang="el-GR" sz="3400" dirty="0">
                <a:solidFill>
                  <a:schemeClr val="tx1">
                    <a:lumMod val="85000"/>
                    <a:lumOff val="15000"/>
                  </a:schemeClr>
                </a:solidFill>
                <a:effectLst>
                  <a:outerShdw blurRad="38100" dist="38100" dir="2700000" algn="tl">
                    <a:srgbClr val="C0C0C0"/>
                  </a:outerShdw>
                </a:effectLst>
                <a:latin typeface="Times New Roman" pitchFamily="18" charset="0"/>
              </a:rPr>
              <a:t>3.3. ΑΠΟΚΛΙΣΕΙΣ ΣΤΗ ΡΥΘΜΙΣΗ ΤΩΝ ΣΥΝΑΙΣΘΗΜΑΤΩΝ</a:t>
            </a:r>
          </a:p>
        </p:txBody>
      </p:sp>
      <p:sp>
        <p:nvSpPr>
          <p:cNvPr id="228355" name="Rectangle 3">
            <a:extLst>
              <a:ext uri="{FF2B5EF4-FFF2-40B4-BE49-F238E27FC236}">
                <a16:creationId xmlns:a16="http://schemas.microsoft.com/office/drawing/2014/main" id="{4CA84B32-DDC6-C0C7-C8A3-B9757AFD2796}"/>
              </a:ext>
            </a:extLst>
          </p:cNvPr>
          <p:cNvSpPr>
            <a:spLocks noGrp="1" noChangeArrowheads="1"/>
          </p:cNvSpPr>
          <p:nvPr>
            <p:ph idx="4294967295"/>
          </p:nvPr>
        </p:nvSpPr>
        <p:spPr>
          <a:xfrm>
            <a:off x="2279650" y="1917700"/>
            <a:ext cx="7704138" cy="4319588"/>
          </a:xfrm>
        </p:spPr>
        <p:txBody>
          <a:bodyPr/>
          <a:lstStyle/>
          <a:p>
            <a:pPr eaLnBrk="1" hangingPunct="1">
              <a:buFont typeface="Wingdings" panose="05000000000000000000" pitchFamily="2" charset="2"/>
              <a:buNone/>
            </a:pPr>
            <a:r>
              <a:rPr lang="el-GR" altLang="en-US">
                <a:solidFill>
                  <a:srgbClr val="CC00CC"/>
                </a:solidFill>
                <a:latin typeface="Times New Roman" panose="02020603050405020304" pitchFamily="18" charset="0"/>
              </a:rPr>
              <a:t>Υπερ-ρύθμιση συναισθήματος:</a:t>
            </a:r>
            <a:r>
              <a:rPr lang="el-GR" altLang="en-US">
                <a:solidFill>
                  <a:srgbClr val="0000CC"/>
                </a:solidFill>
                <a:latin typeface="Times New Roman" panose="02020603050405020304" pitchFamily="18" charset="0"/>
              </a:rPr>
              <a:t> </a:t>
            </a:r>
            <a:r>
              <a:rPr lang="el-GR" altLang="en-US">
                <a:solidFill>
                  <a:srgbClr val="003366"/>
                </a:solidFill>
                <a:latin typeface="Times New Roman" panose="02020603050405020304" pitchFamily="18" charset="0"/>
              </a:rPr>
              <a:t>ελλιπής ικανότητα έκφρασης συναισθημάτων</a:t>
            </a:r>
          </a:p>
          <a:p>
            <a:pPr eaLnBrk="1" hangingPunct="1">
              <a:buFont typeface="Wingdings" panose="05000000000000000000" pitchFamily="2" charset="2"/>
              <a:buNone/>
            </a:pPr>
            <a:r>
              <a:rPr lang="el-GR" altLang="en-US">
                <a:solidFill>
                  <a:srgbClr val="CC00CC"/>
                </a:solidFill>
                <a:latin typeface="Times New Roman" panose="02020603050405020304" pitchFamily="18" charset="0"/>
              </a:rPr>
              <a:t>Υπο-ρύθμιση συναισθήματος:</a:t>
            </a:r>
            <a:r>
              <a:rPr lang="el-GR" altLang="en-US">
                <a:solidFill>
                  <a:srgbClr val="0000CC"/>
                </a:solidFill>
                <a:latin typeface="Times New Roman" panose="02020603050405020304" pitchFamily="18" charset="0"/>
              </a:rPr>
              <a:t> </a:t>
            </a:r>
            <a:r>
              <a:rPr lang="el-GR" altLang="en-US">
                <a:solidFill>
                  <a:srgbClr val="003366"/>
                </a:solidFill>
                <a:latin typeface="Times New Roman" panose="02020603050405020304" pitchFamily="18" charset="0"/>
              </a:rPr>
              <a:t>ελλιπής ικανότητα ελέγχου των συναισθημάτων</a:t>
            </a:r>
            <a:endParaRPr lang="en-US" altLang="en-US">
              <a:solidFill>
                <a:srgbClr val="003366"/>
              </a:solidFill>
              <a:latin typeface="Times New Roman" panose="02020603050405020304" pitchFamily="18" charset="0"/>
            </a:endParaRPr>
          </a:p>
          <a:p>
            <a:pPr algn="ctr" eaLnBrk="1" hangingPunct="1">
              <a:buFont typeface="Wingdings" panose="05000000000000000000" pitchFamily="2" charset="2"/>
              <a:buNone/>
            </a:pPr>
            <a:r>
              <a:rPr lang="el-GR" altLang="en-US">
                <a:solidFill>
                  <a:srgbClr val="003366"/>
                </a:solidFill>
                <a:latin typeface="Times New Roman" panose="02020603050405020304" pitchFamily="18" charset="0"/>
              </a:rPr>
              <a:t>Η ρύθμιση των συναισθημάτων διαδραματίζει κεντρικό ρόλο στην αντιμετώπιση του άγχους και στο μετριασμό των επιθετικών αντιδράσεων</a:t>
            </a:r>
          </a:p>
          <a:p>
            <a:pPr algn="ctr" eaLnBrk="1" hangingPunct="1">
              <a:buFont typeface="Wingdings" panose="05000000000000000000" pitchFamily="2" charset="2"/>
              <a:buNone/>
            </a:pPr>
            <a:r>
              <a:rPr lang="el-GR" altLang="en-US">
                <a:solidFill>
                  <a:srgbClr val="003366"/>
                </a:solidFill>
                <a:latin typeface="Times New Roman" panose="02020603050405020304" pitchFamily="18" charset="0"/>
              </a:rPr>
              <a:t>Η ικανότητα του παιδιού να ελέγχει καταστάσεις θετικής και αρνητικής υπερδιέγερσης, ευνοεί την ομαλή πορεία στις σχέσεις με συνομηλίκους.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blinds(horizontal)">
                                      <p:cBhvr>
                                        <p:cTn id="7" dur="500"/>
                                        <p:tgtEl>
                                          <p:spTgt spid="228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blinds(horizontal)">
                                      <p:cBhvr>
                                        <p:cTn id="12" dur="500"/>
                                        <p:tgtEl>
                                          <p:spTgt spid="228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8355">
                                            <p:txEl>
                                              <p:pRg st="2" end="2"/>
                                            </p:txEl>
                                          </p:spTgt>
                                        </p:tgtEl>
                                        <p:attrNameLst>
                                          <p:attrName>style.visibility</p:attrName>
                                        </p:attrNameLst>
                                      </p:cBhvr>
                                      <p:to>
                                        <p:strVal val="visible"/>
                                      </p:to>
                                    </p:set>
                                    <p:animEffect transition="in" filter="blinds(horizontal)">
                                      <p:cBhvr>
                                        <p:cTn id="17" dur="500"/>
                                        <p:tgtEl>
                                          <p:spTgt spid="228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8355">
                                            <p:txEl>
                                              <p:pRg st="3" end="3"/>
                                            </p:txEl>
                                          </p:spTgt>
                                        </p:tgtEl>
                                        <p:attrNameLst>
                                          <p:attrName>style.visibility</p:attrName>
                                        </p:attrNameLst>
                                      </p:cBhvr>
                                      <p:to>
                                        <p:strVal val="visible"/>
                                      </p:to>
                                    </p:set>
                                    <p:animEffect transition="in" filter="blinds(horizontal)">
                                      <p:cBhvr>
                                        <p:cTn id="22" dur="500"/>
                                        <p:tgtEl>
                                          <p:spTgt spid="228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CBD28A33-3DCE-AB25-E970-7DF69775DA05}"/>
              </a:ext>
            </a:extLst>
          </p:cNvPr>
          <p:cNvSpPr>
            <a:spLocks noGrp="1" noChangeArrowheads="1"/>
          </p:cNvSpPr>
          <p:nvPr>
            <p:ph type="title" idx="4294967295"/>
          </p:nvPr>
        </p:nvSpPr>
        <p:spPr>
          <a:xfrm>
            <a:off x="2063750" y="557213"/>
            <a:ext cx="8064500" cy="1143000"/>
          </a:xfrm>
        </p:spPr>
        <p:txBody>
          <a:bodyPr rtlCol="0">
            <a:normAutofit/>
          </a:bodyPr>
          <a:lstStyle/>
          <a:p>
            <a:pPr>
              <a:defRPr/>
            </a:pPr>
            <a:r>
              <a:rPr lang="el-GR" dirty="0">
                <a:solidFill>
                  <a:srgbClr val="FF3399"/>
                </a:solidFill>
                <a:effectLst>
                  <a:outerShdw blurRad="38100" dist="38100" dir="2700000" algn="tl">
                    <a:srgbClr val="C0C0C0"/>
                  </a:outerShdw>
                </a:effectLst>
                <a:latin typeface="+mn-lt"/>
              </a:rPr>
              <a:t>3.4. ΑΝΑΠΤΥΞΗ ΣΥΝΑΙΣΘΗΜΑΤΩΝ</a:t>
            </a:r>
          </a:p>
        </p:txBody>
      </p:sp>
      <p:sp>
        <p:nvSpPr>
          <p:cNvPr id="223235" name="Rectangle 3">
            <a:extLst>
              <a:ext uri="{FF2B5EF4-FFF2-40B4-BE49-F238E27FC236}">
                <a16:creationId xmlns:a16="http://schemas.microsoft.com/office/drawing/2014/main" id="{4489D4E6-0CF4-1A07-4E2B-D8EAB88CD242}"/>
              </a:ext>
            </a:extLst>
          </p:cNvPr>
          <p:cNvSpPr>
            <a:spLocks noGrp="1" noChangeArrowheads="1"/>
          </p:cNvSpPr>
          <p:nvPr>
            <p:ph idx="4294967295"/>
          </p:nvPr>
        </p:nvSpPr>
        <p:spPr>
          <a:xfrm>
            <a:off x="2279650" y="1628776"/>
            <a:ext cx="7704138" cy="4672013"/>
          </a:xfrm>
        </p:spPr>
        <p:txBody>
          <a:bodyPr rtlCol="0">
            <a:normAutofit fontScale="85000" lnSpcReduction="20000"/>
          </a:bodyPr>
          <a:lstStyle/>
          <a:p>
            <a:pPr eaLnBrk="1" fontAlgn="auto" hangingPunct="1">
              <a:lnSpc>
                <a:spcPct val="90000"/>
              </a:lnSpc>
              <a:buFont typeface="Wingdings" panose="05000000000000000000" pitchFamily="2" charset="2"/>
              <a:buNone/>
              <a:defRPr/>
            </a:pPr>
            <a:r>
              <a:rPr lang="el-GR" altLang="en-US" dirty="0">
                <a:solidFill>
                  <a:srgbClr val="FF0066"/>
                </a:solidFill>
              </a:rPr>
              <a:t>Έκφραση και κατανόηση</a:t>
            </a:r>
            <a:r>
              <a:rPr lang="el-GR" altLang="en-US" dirty="0">
                <a:solidFill>
                  <a:schemeClr val="tx1">
                    <a:lumMod val="85000"/>
                    <a:lumOff val="15000"/>
                  </a:schemeClr>
                </a:solidFill>
              </a:rPr>
              <a:t> </a:t>
            </a:r>
            <a:r>
              <a:rPr lang="el-GR" altLang="en-US" dirty="0">
                <a:solidFill>
                  <a:srgbClr val="FF0066"/>
                </a:solidFill>
              </a:rPr>
              <a:t>των συναισθημάτων</a:t>
            </a:r>
            <a:r>
              <a:rPr lang="el-GR" altLang="en-US" dirty="0">
                <a:solidFill>
                  <a:schemeClr val="tx1">
                    <a:lumMod val="85000"/>
                    <a:lumOff val="15000"/>
                  </a:schemeClr>
                </a:solidFill>
              </a:rPr>
              <a:t> </a:t>
            </a:r>
            <a:r>
              <a:rPr lang="el-GR" altLang="en-US" dirty="0">
                <a:solidFill>
                  <a:srgbClr val="FF0066"/>
                </a:solidFill>
              </a:rPr>
              <a:t>των άλλων</a:t>
            </a:r>
          </a:p>
          <a:p>
            <a:pPr eaLnBrk="1" fontAlgn="auto" hangingPunct="1">
              <a:lnSpc>
                <a:spcPct val="90000"/>
              </a:lnSpc>
              <a:buFont typeface="Arial"/>
              <a:buChar char="•"/>
              <a:defRPr/>
            </a:pPr>
            <a:r>
              <a:rPr lang="el-GR" altLang="en-US" dirty="0">
                <a:solidFill>
                  <a:srgbClr val="D60093"/>
                </a:solidFill>
              </a:rPr>
              <a:t>6-7 μηνών</a:t>
            </a:r>
            <a:r>
              <a:rPr lang="el-GR" altLang="en-US" dirty="0">
                <a:solidFill>
                  <a:schemeClr val="tx1">
                    <a:lumMod val="85000"/>
                    <a:lumOff val="15000"/>
                  </a:schemeClr>
                </a:solidFill>
              </a:rPr>
              <a:t>: τα παιδιά «διαβάζουν» το πρόσωπο της μητέρας. </a:t>
            </a:r>
          </a:p>
          <a:p>
            <a:pPr eaLnBrk="1" fontAlgn="auto" hangingPunct="1">
              <a:lnSpc>
                <a:spcPct val="90000"/>
              </a:lnSpc>
              <a:buFont typeface="Arial"/>
              <a:buChar char="•"/>
              <a:defRPr/>
            </a:pPr>
            <a:r>
              <a:rPr lang="el-GR" altLang="en-US" dirty="0">
                <a:solidFill>
                  <a:srgbClr val="D60093"/>
                </a:solidFill>
              </a:rPr>
              <a:t>2 χρονών</a:t>
            </a:r>
            <a:r>
              <a:rPr lang="el-GR" altLang="en-US" dirty="0">
                <a:solidFill>
                  <a:schemeClr val="tx1">
                    <a:lumMod val="85000"/>
                    <a:lumOff val="15000"/>
                  </a:schemeClr>
                </a:solidFill>
              </a:rPr>
              <a:t>: τα παιδιά αντιλαμβάνονται πως μπορούν να προκαλέσουν συναισθήματα στους άλλους. Κατανοούν τα βασικά συναισθήματα των άλλων.</a:t>
            </a:r>
          </a:p>
          <a:p>
            <a:pPr eaLnBrk="1" fontAlgn="auto" hangingPunct="1">
              <a:lnSpc>
                <a:spcPct val="90000"/>
              </a:lnSpc>
              <a:buFont typeface="Arial"/>
              <a:buChar char="•"/>
              <a:defRPr/>
            </a:pPr>
            <a:r>
              <a:rPr lang="el-GR" altLang="en-US" dirty="0">
                <a:solidFill>
                  <a:schemeClr val="tx1">
                    <a:lumMod val="85000"/>
                    <a:lumOff val="15000"/>
                  </a:schemeClr>
                </a:solidFill>
              </a:rPr>
              <a:t>Το βρέφος, καθώς μεγαλώνει </a:t>
            </a:r>
            <a:r>
              <a:rPr lang="el-GR" altLang="en-US" i="1" dirty="0">
                <a:solidFill>
                  <a:schemeClr val="tx1">
                    <a:lumMod val="85000"/>
                    <a:lumOff val="15000"/>
                  </a:schemeClr>
                </a:solidFill>
              </a:rPr>
              <a:t>εκφράζει</a:t>
            </a:r>
            <a:r>
              <a:rPr lang="el-GR" altLang="en-US" dirty="0">
                <a:solidFill>
                  <a:schemeClr val="tx1">
                    <a:lumMod val="85000"/>
                    <a:lumOff val="15000"/>
                  </a:schemeClr>
                </a:solidFill>
              </a:rPr>
              <a:t> και </a:t>
            </a:r>
            <a:r>
              <a:rPr lang="el-GR" altLang="en-US" i="1" dirty="0">
                <a:solidFill>
                  <a:schemeClr val="tx1">
                    <a:lumMod val="85000"/>
                    <a:lumOff val="15000"/>
                  </a:schemeClr>
                </a:solidFill>
              </a:rPr>
              <a:t>βιώνει</a:t>
            </a:r>
            <a:r>
              <a:rPr lang="el-GR" altLang="en-US" dirty="0">
                <a:solidFill>
                  <a:schemeClr val="tx1">
                    <a:lumMod val="85000"/>
                    <a:lumOff val="15000"/>
                  </a:schemeClr>
                </a:solidFill>
              </a:rPr>
              <a:t> την πραγματική εμπειρία όλο και περισσότερων και πολυπλοκότερων συναισθημάτων. </a:t>
            </a:r>
          </a:p>
          <a:p>
            <a:pPr eaLnBrk="1" fontAlgn="auto" hangingPunct="1">
              <a:buFont typeface="Arial"/>
              <a:buChar char="•"/>
              <a:defRPr/>
            </a:pPr>
            <a:r>
              <a:rPr lang="el-GR" altLang="en-US" dirty="0">
                <a:solidFill>
                  <a:srgbClr val="D60093"/>
                </a:solidFill>
              </a:rPr>
              <a:t>3 χρονών</a:t>
            </a:r>
            <a:r>
              <a:rPr lang="el-GR" altLang="en-US" dirty="0">
                <a:solidFill>
                  <a:schemeClr val="tx1">
                    <a:lumMod val="85000"/>
                    <a:lumOff val="15000"/>
                  </a:schemeClr>
                </a:solidFill>
              </a:rPr>
              <a:t>: τα παιδιά ερμηνεύουν με ακρίβεια τα συναισθήματα των άλλων, τόσο τα βασικά όσο και τα κοινωνικά.</a:t>
            </a:r>
          </a:p>
          <a:p>
            <a:pPr eaLnBrk="1" fontAlgn="auto" hangingPunct="1">
              <a:buFont typeface="Arial"/>
              <a:buChar char="•"/>
              <a:defRPr/>
            </a:pPr>
            <a:r>
              <a:rPr lang="el-GR" altLang="en-US" dirty="0">
                <a:solidFill>
                  <a:srgbClr val="D60093"/>
                </a:solidFill>
              </a:rPr>
              <a:t>4-6 χρονών</a:t>
            </a:r>
            <a:r>
              <a:rPr lang="el-GR" altLang="en-US" dirty="0">
                <a:solidFill>
                  <a:schemeClr val="tx1">
                    <a:lumMod val="85000"/>
                    <a:lumOff val="15000"/>
                  </a:schemeClr>
                </a:solidFill>
              </a:rPr>
              <a:t>: τα παιδιά αντιλαμβάνονται με ακρίβεια τόσο τα συναισθήματα, όσο και τις </a:t>
            </a:r>
            <a:r>
              <a:rPr lang="el-GR" altLang="en-US" dirty="0">
                <a:solidFill>
                  <a:srgbClr val="FF0066"/>
                </a:solidFill>
              </a:rPr>
              <a:t>αιτίες</a:t>
            </a:r>
            <a:r>
              <a:rPr lang="el-GR" altLang="en-US" dirty="0">
                <a:solidFill>
                  <a:schemeClr val="tx1">
                    <a:lumMod val="85000"/>
                    <a:lumOff val="15000"/>
                  </a:schemeClr>
                </a:solidFill>
              </a:rPr>
              <a:t> που τα προκάλεσαν, σε ποσοστό 80% (</a:t>
            </a:r>
            <a:r>
              <a:rPr lang="en-US" altLang="en-US" dirty="0" err="1">
                <a:solidFill>
                  <a:schemeClr val="tx1">
                    <a:lumMod val="85000"/>
                    <a:lumOff val="15000"/>
                  </a:schemeClr>
                </a:solidFill>
              </a:rPr>
              <a:t>Fabes</a:t>
            </a:r>
            <a:r>
              <a:rPr lang="en-US" altLang="en-US" dirty="0">
                <a:solidFill>
                  <a:schemeClr val="tx1">
                    <a:lumMod val="85000"/>
                    <a:lumOff val="15000"/>
                  </a:schemeClr>
                </a:solidFill>
              </a:rPr>
              <a:t> et al., 1991)</a:t>
            </a:r>
            <a:r>
              <a:rPr lang="el-GR" altLang="en-US" dirty="0">
                <a:solidFill>
                  <a:schemeClr val="tx1">
                    <a:lumMod val="85000"/>
                    <a:lumOff val="15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blinds(horizontal)">
                                      <p:cBhvr>
                                        <p:cTn id="7" dur="500"/>
                                        <p:tgtEl>
                                          <p:spTgt spid="223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blinds(horizontal)">
                                      <p:cBhvr>
                                        <p:cTn id="12" dur="500"/>
                                        <p:tgtEl>
                                          <p:spTgt spid="223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235">
                                            <p:txEl>
                                              <p:pRg st="2" end="2"/>
                                            </p:txEl>
                                          </p:spTgt>
                                        </p:tgtEl>
                                        <p:attrNameLst>
                                          <p:attrName>style.visibility</p:attrName>
                                        </p:attrNameLst>
                                      </p:cBhvr>
                                      <p:to>
                                        <p:strVal val="visible"/>
                                      </p:to>
                                    </p:set>
                                    <p:animEffect transition="in" filter="blinds(horizontal)">
                                      <p:cBhvr>
                                        <p:cTn id="17" dur="500"/>
                                        <p:tgtEl>
                                          <p:spTgt spid="2232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3235">
                                            <p:txEl>
                                              <p:pRg st="3" end="3"/>
                                            </p:txEl>
                                          </p:spTgt>
                                        </p:tgtEl>
                                        <p:attrNameLst>
                                          <p:attrName>style.visibility</p:attrName>
                                        </p:attrNameLst>
                                      </p:cBhvr>
                                      <p:to>
                                        <p:strVal val="visible"/>
                                      </p:to>
                                    </p:set>
                                    <p:animEffect transition="in" filter="blinds(horizontal)">
                                      <p:cBhvr>
                                        <p:cTn id="22" dur="500"/>
                                        <p:tgtEl>
                                          <p:spTgt spid="2232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3235">
                                            <p:txEl>
                                              <p:pRg st="4" end="4"/>
                                            </p:txEl>
                                          </p:spTgt>
                                        </p:tgtEl>
                                        <p:attrNameLst>
                                          <p:attrName>style.visibility</p:attrName>
                                        </p:attrNameLst>
                                      </p:cBhvr>
                                      <p:to>
                                        <p:strVal val="visible"/>
                                      </p:to>
                                    </p:set>
                                    <p:animEffect transition="in" filter="blinds(horizontal)">
                                      <p:cBhvr>
                                        <p:cTn id="27" dur="500"/>
                                        <p:tgtEl>
                                          <p:spTgt spid="2232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3235">
                                            <p:txEl>
                                              <p:pRg st="5" end="5"/>
                                            </p:txEl>
                                          </p:spTgt>
                                        </p:tgtEl>
                                        <p:attrNameLst>
                                          <p:attrName>style.visibility</p:attrName>
                                        </p:attrNameLst>
                                      </p:cBhvr>
                                      <p:to>
                                        <p:strVal val="visible"/>
                                      </p:to>
                                    </p:set>
                                    <p:animEffect transition="in" filter="blinds(horizontal)">
                                      <p:cBhvr>
                                        <p:cTn id="32" dur="500"/>
                                        <p:tgtEl>
                                          <p:spTgt spid="223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EC4A1C45-CA2B-F7BA-F397-E73220BCFB57}"/>
              </a:ext>
            </a:extLst>
          </p:cNvPr>
          <p:cNvSpPr>
            <a:spLocks noGrp="1" noChangeArrowheads="1"/>
          </p:cNvSpPr>
          <p:nvPr>
            <p:ph type="title"/>
          </p:nvPr>
        </p:nvSpPr>
        <p:spPr>
          <a:xfrm>
            <a:off x="2063751" y="504826"/>
            <a:ext cx="7993063" cy="836613"/>
          </a:xfrm>
        </p:spPr>
        <p:txBody>
          <a:bodyPr rtlCol="0">
            <a:noAutofit/>
          </a:bodyPr>
          <a:lstStyle/>
          <a:p>
            <a:pPr>
              <a:defRPr/>
            </a:pPr>
            <a:r>
              <a:rPr lang="el-GR" sz="2800" dirty="0">
                <a:solidFill>
                  <a:srgbClr val="0000CC"/>
                </a:solidFill>
                <a:effectLst>
                  <a:outerShdw blurRad="38100" dist="38100" dir="2700000" algn="tl">
                    <a:srgbClr val="C0C0C0"/>
                  </a:outerShdw>
                </a:effectLst>
                <a:latin typeface="Times New Roman" pitchFamily="18" charset="0"/>
              </a:rPr>
              <a:t>3.5. Πρόβλεψη συναισθημάτων σε υποθετικές καταστάσεις </a:t>
            </a:r>
            <a:r>
              <a:rPr lang="en-US" sz="2800" dirty="0" err="1">
                <a:solidFill>
                  <a:srgbClr val="0000CC"/>
                </a:solidFill>
                <a:effectLst>
                  <a:outerShdw blurRad="38100" dist="38100" dir="2700000" algn="tl">
                    <a:srgbClr val="C0C0C0"/>
                  </a:outerShdw>
                </a:effectLst>
                <a:latin typeface="Times New Roman" pitchFamily="18" charset="0"/>
              </a:rPr>
              <a:t>Michalson</a:t>
            </a:r>
            <a:r>
              <a:rPr lang="en-US" sz="2800" dirty="0">
                <a:solidFill>
                  <a:srgbClr val="0000CC"/>
                </a:solidFill>
                <a:effectLst>
                  <a:outerShdw blurRad="38100" dist="38100" dir="2700000" algn="tl">
                    <a:srgbClr val="C0C0C0"/>
                  </a:outerShdw>
                </a:effectLst>
                <a:latin typeface="Times New Roman" pitchFamily="18" charset="0"/>
              </a:rPr>
              <a:t> &amp; Lewis, 1985)</a:t>
            </a:r>
            <a:endParaRPr lang="el-GR" sz="2800" dirty="0">
              <a:solidFill>
                <a:srgbClr val="0000CC"/>
              </a:solidFill>
              <a:effectLst>
                <a:outerShdw blurRad="38100" dist="38100" dir="2700000" algn="tl">
                  <a:srgbClr val="C0C0C0"/>
                </a:outerShdw>
              </a:effectLst>
              <a:latin typeface="Times New Roman" pitchFamily="18" charset="0"/>
            </a:endParaRPr>
          </a:p>
        </p:txBody>
      </p:sp>
      <p:pic>
        <p:nvPicPr>
          <p:cNvPr id="87043" name="Εικόνα 4">
            <a:extLst>
              <a:ext uri="{FF2B5EF4-FFF2-40B4-BE49-F238E27FC236}">
                <a16:creationId xmlns:a16="http://schemas.microsoft.com/office/drawing/2014/main" id="{4D7588A6-8B98-8977-574D-9DC51D030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4" y="1484313"/>
            <a:ext cx="7534275"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2E72B733-4F86-A012-5C52-510B1E343662}"/>
              </a:ext>
            </a:extLst>
          </p:cNvPr>
          <p:cNvSpPr>
            <a:spLocks noGrp="1" noChangeArrowheads="1"/>
          </p:cNvSpPr>
          <p:nvPr>
            <p:ph type="title" idx="4294967295"/>
          </p:nvPr>
        </p:nvSpPr>
        <p:spPr>
          <a:xfrm>
            <a:off x="1086417" y="576263"/>
            <a:ext cx="8970398" cy="692150"/>
          </a:xfrm>
        </p:spPr>
        <p:txBody>
          <a:bodyPr rtlCol="0">
            <a:normAutofit fontScale="90000"/>
          </a:bodyPr>
          <a:lstStyle/>
          <a:p>
            <a:pPr>
              <a:defRPr/>
            </a:pPr>
            <a:r>
              <a:rPr lang="el-GR" dirty="0">
                <a:solidFill>
                  <a:schemeClr val="accent4">
                    <a:lumMod val="75000"/>
                  </a:schemeClr>
                </a:solidFill>
                <a:effectLst>
                  <a:outerShdw blurRad="38100" dist="38100" dir="2700000" algn="tl">
                    <a:srgbClr val="C0C0C0"/>
                  </a:outerShdw>
                </a:effectLst>
                <a:latin typeface="Times New Roman" pitchFamily="18" charset="0"/>
              </a:rPr>
              <a:t>3.6. </a:t>
            </a:r>
            <a:r>
              <a:rPr lang="el-GR" dirty="0" err="1">
                <a:solidFill>
                  <a:schemeClr val="accent4">
                    <a:lumMod val="75000"/>
                  </a:schemeClr>
                </a:solidFill>
                <a:effectLst>
                  <a:outerShdw blurRad="38100" dist="38100" dir="2700000" algn="tl">
                    <a:srgbClr val="C0C0C0"/>
                  </a:outerShdw>
                </a:effectLst>
                <a:latin typeface="Times New Roman" pitchFamily="18" charset="0"/>
              </a:rPr>
              <a:t>Αυτο</a:t>
            </a:r>
            <a:r>
              <a:rPr lang="el-GR" dirty="0">
                <a:solidFill>
                  <a:schemeClr val="accent4">
                    <a:lumMod val="75000"/>
                  </a:schemeClr>
                </a:solidFill>
                <a:effectLst>
                  <a:outerShdw blurRad="38100" dist="38100" dir="2700000" algn="tl">
                    <a:srgbClr val="C0C0C0"/>
                  </a:outerShdw>
                </a:effectLst>
                <a:latin typeface="Times New Roman" pitchFamily="18" charset="0"/>
              </a:rPr>
              <a:t>-ρύθμιση των συναισθημάτων</a:t>
            </a:r>
          </a:p>
        </p:txBody>
      </p:sp>
      <p:sp>
        <p:nvSpPr>
          <p:cNvPr id="222211" name="Rectangle 3">
            <a:extLst>
              <a:ext uri="{FF2B5EF4-FFF2-40B4-BE49-F238E27FC236}">
                <a16:creationId xmlns:a16="http://schemas.microsoft.com/office/drawing/2014/main" id="{75AFE881-51A0-6680-4C19-3F4F1506291A}"/>
              </a:ext>
            </a:extLst>
          </p:cNvPr>
          <p:cNvSpPr>
            <a:spLocks noGrp="1" noChangeArrowheads="1"/>
          </p:cNvSpPr>
          <p:nvPr>
            <p:ph idx="4294967295"/>
          </p:nvPr>
        </p:nvSpPr>
        <p:spPr>
          <a:xfrm>
            <a:off x="2208213" y="1412875"/>
            <a:ext cx="7848600" cy="4319588"/>
          </a:xfrm>
        </p:spPr>
        <p:txBody>
          <a:bodyPr rtlCol="0">
            <a:normAutofit fontScale="92500" lnSpcReduction="10000"/>
          </a:bodyPr>
          <a:lstStyle/>
          <a:p>
            <a:pPr eaLnBrk="1" fontAlgn="auto" hangingPunct="1">
              <a:lnSpc>
                <a:spcPct val="90000"/>
              </a:lnSpc>
              <a:buFont typeface="Arial" charset="0"/>
              <a:buChar char="•"/>
              <a:defRPr/>
            </a:pPr>
            <a:r>
              <a:rPr lang="el-GR" dirty="0">
                <a:solidFill>
                  <a:srgbClr val="FF0066"/>
                </a:solidFill>
                <a:latin typeface="Times New Roman" pitchFamily="18" charset="0"/>
              </a:rPr>
              <a:t>2-6 χρονών:</a:t>
            </a:r>
            <a:r>
              <a:rPr lang="el-GR" dirty="0">
                <a:solidFill>
                  <a:schemeClr val="tx1">
                    <a:lumMod val="85000"/>
                    <a:lumOff val="15000"/>
                  </a:schemeClr>
                </a:solidFill>
                <a:latin typeface="Times New Roman" pitchFamily="18" charset="0"/>
              </a:rPr>
              <a:t> ανάπτυξη στρατηγικών που βοηθούν στη ρύθμιση των συναισθημάτων</a:t>
            </a:r>
          </a:p>
          <a:p>
            <a:pPr eaLnBrk="1" fontAlgn="auto" hangingPunct="1">
              <a:lnSpc>
                <a:spcPct val="90000"/>
              </a:lnSpc>
              <a:buFont typeface="Arial" charset="0"/>
              <a:buChar char="•"/>
              <a:defRPr/>
            </a:pPr>
            <a:r>
              <a:rPr lang="el-GR" dirty="0">
                <a:solidFill>
                  <a:schemeClr val="accent4">
                    <a:lumMod val="75000"/>
                  </a:schemeClr>
                </a:solidFill>
                <a:latin typeface="Times New Roman" pitchFamily="18" charset="0"/>
              </a:rPr>
              <a:t>Για παράδειγμα, αποφυγή συναισθηματικά φορτισμένης πληροφορίας (π.χ. κλείσιμο ματιών), καθησυχασμός εαυτού, ερμηνεία γεγονότων. </a:t>
            </a:r>
          </a:p>
          <a:p>
            <a:pPr eaLnBrk="1" fontAlgn="auto" hangingPunct="1">
              <a:lnSpc>
                <a:spcPct val="90000"/>
              </a:lnSpc>
              <a:buFont typeface="Arial" charset="0"/>
              <a:buChar char="•"/>
              <a:defRPr/>
            </a:pPr>
            <a:r>
              <a:rPr lang="el-GR" dirty="0">
                <a:solidFill>
                  <a:srgbClr val="FF0066"/>
                </a:solidFill>
                <a:latin typeface="Times New Roman" pitchFamily="18" charset="0"/>
              </a:rPr>
              <a:t>Ανταπόκριση σε προσδοκίες:</a:t>
            </a:r>
            <a:r>
              <a:rPr lang="el-GR" dirty="0">
                <a:solidFill>
                  <a:schemeClr val="tx1">
                    <a:lumMod val="85000"/>
                    <a:lumOff val="15000"/>
                  </a:schemeClr>
                </a:solidFill>
                <a:latin typeface="Times New Roman" pitchFamily="18" charset="0"/>
              </a:rPr>
              <a:t> Τα παιδιά νηπιακής ηλικίας ελέγχουν τα συναισθήματα τους, όταν θα πρέπει να επιδείξουν αυτοέλεγχο, μέσω της ενεργούς απασχόλησης και της απόσπασης προσοχής</a:t>
            </a:r>
            <a:r>
              <a:rPr lang="el-GR" dirty="0">
                <a:solidFill>
                  <a:srgbClr val="0000CC"/>
                </a:solidFill>
                <a:latin typeface="Times New Roman" pitchFamily="18" charset="0"/>
              </a:rPr>
              <a:t> </a:t>
            </a:r>
            <a:r>
              <a:rPr lang="el-GR" dirty="0">
                <a:solidFill>
                  <a:schemeClr val="tx1">
                    <a:lumMod val="85000"/>
                    <a:lumOff val="15000"/>
                  </a:schemeClr>
                </a:solidFill>
                <a:latin typeface="Times New Roman" pitchFamily="18" charset="0"/>
              </a:rPr>
              <a:t>(</a:t>
            </a:r>
            <a:r>
              <a:rPr lang="en-US" dirty="0" err="1">
                <a:solidFill>
                  <a:schemeClr val="tx1">
                    <a:lumMod val="85000"/>
                    <a:lumOff val="15000"/>
                  </a:schemeClr>
                </a:solidFill>
                <a:latin typeface="Times New Roman" pitchFamily="18" charset="0"/>
              </a:rPr>
              <a:t>Grolnik</a:t>
            </a:r>
            <a:r>
              <a:rPr lang="en-US" dirty="0">
                <a:solidFill>
                  <a:schemeClr val="tx1">
                    <a:lumMod val="85000"/>
                    <a:lumOff val="15000"/>
                  </a:schemeClr>
                </a:solidFill>
                <a:latin typeface="Times New Roman" pitchFamily="18" charset="0"/>
              </a:rPr>
              <a:t>, 1995).</a:t>
            </a:r>
            <a:r>
              <a:rPr lang="el-GR" dirty="0">
                <a:solidFill>
                  <a:schemeClr val="tx1">
                    <a:lumMod val="85000"/>
                    <a:lumOff val="15000"/>
                  </a:schemeClr>
                </a:solidFill>
                <a:latin typeface="Times New Roman" pitchFamily="18" charset="0"/>
              </a:rPr>
              <a:t> </a:t>
            </a:r>
          </a:p>
          <a:p>
            <a:pPr eaLnBrk="1" fontAlgn="auto" hangingPunct="1">
              <a:lnSpc>
                <a:spcPct val="90000"/>
              </a:lnSpc>
              <a:buFont typeface="Arial" charset="0"/>
              <a:buChar char="•"/>
              <a:defRPr/>
            </a:pPr>
            <a:r>
              <a:rPr lang="el-GR" dirty="0">
                <a:solidFill>
                  <a:srgbClr val="FF0066"/>
                </a:solidFill>
                <a:latin typeface="Times New Roman" pitchFamily="18" charset="0"/>
              </a:rPr>
              <a:t>Η περίοδος σχολικής ηλικίας</a:t>
            </a:r>
            <a:r>
              <a:rPr lang="el-GR" dirty="0">
                <a:solidFill>
                  <a:schemeClr val="tx1">
                    <a:lumMod val="85000"/>
                    <a:lumOff val="15000"/>
                  </a:schemeClr>
                </a:solidFill>
                <a:latin typeface="Times New Roman" pitchFamily="18" charset="0"/>
              </a:rPr>
              <a:t>, αποτελεί το σημείο-απόγειο του αυτοελέγχου.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2210"/>
                                        </p:tgtEl>
                                        <p:attrNameLst>
                                          <p:attrName>style.visibility</p:attrName>
                                        </p:attrNameLst>
                                      </p:cBhvr>
                                      <p:to>
                                        <p:strVal val="visible"/>
                                      </p:to>
                                    </p:set>
                                    <p:animEffect transition="in" filter="blinds(horizontal)">
                                      <p:cBhvr>
                                        <p:cTn id="7" dur="500"/>
                                        <p:tgtEl>
                                          <p:spTgt spid="222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2211">
                                            <p:txEl>
                                              <p:pRg st="0" end="0"/>
                                            </p:txEl>
                                          </p:spTgt>
                                        </p:tgtEl>
                                        <p:attrNameLst>
                                          <p:attrName>style.visibility</p:attrName>
                                        </p:attrNameLst>
                                      </p:cBhvr>
                                      <p:to>
                                        <p:strVal val="visible"/>
                                      </p:to>
                                    </p:set>
                                    <p:animEffect transition="in" filter="blinds(horizontal)">
                                      <p:cBhvr>
                                        <p:cTn id="12" dur="500"/>
                                        <p:tgtEl>
                                          <p:spTgt spid="2222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2211">
                                            <p:txEl>
                                              <p:pRg st="1" end="1"/>
                                            </p:txEl>
                                          </p:spTgt>
                                        </p:tgtEl>
                                        <p:attrNameLst>
                                          <p:attrName>style.visibility</p:attrName>
                                        </p:attrNameLst>
                                      </p:cBhvr>
                                      <p:to>
                                        <p:strVal val="visible"/>
                                      </p:to>
                                    </p:set>
                                    <p:animEffect transition="in" filter="blinds(horizontal)">
                                      <p:cBhvr>
                                        <p:cTn id="17" dur="500"/>
                                        <p:tgtEl>
                                          <p:spTgt spid="2222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2211">
                                            <p:txEl>
                                              <p:pRg st="2" end="2"/>
                                            </p:txEl>
                                          </p:spTgt>
                                        </p:tgtEl>
                                        <p:attrNameLst>
                                          <p:attrName>style.visibility</p:attrName>
                                        </p:attrNameLst>
                                      </p:cBhvr>
                                      <p:to>
                                        <p:strVal val="visible"/>
                                      </p:to>
                                    </p:set>
                                    <p:animEffect transition="in" filter="blinds(horizontal)">
                                      <p:cBhvr>
                                        <p:cTn id="22" dur="500"/>
                                        <p:tgtEl>
                                          <p:spTgt spid="2222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2211">
                                            <p:txEl>
                                              <p:pRg st="3" end="3"/>
                                            </p:txEl>
                                          </p:spTgt>
                                        </p:tgtEl>
                                        <p:attrNameLst>
                                          <p:attrName>style.visibility</p:attrName>
                                        </p:attrNameLst>
                                      </p:cBhvr>
                                      <p:to>
                                        <p:strVal val="visible"/>
                                      </p:to>
                                    </p:set>
                                    <p:animEffect transition="in" filter="blinds(horizontal)">
                                      <p:cBhvr>
                                        <p:cTn id="27" dur="500"/>
                                        <p:tgtEl>
                                          <p:spTgt spid="222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56F09EEC-7AF3-6A1B-AA2B-7B5551B21DF5}"/>
              </a:ext>
            </a:extLst>
          </p:cNvPr>
          <p:cNvSpPr>
            <a:spLocks noGrp="1" noChangeArrowheads="1"/>
          </p:cNvSpPr>
          <p:nvPr>
            <p:ph type="title" idx="4294967295"/>
          </p:nvPr>
        </p:nvSpPr>
        <p:spPr>
          <a:xfrm>
            <a:off x="2135189" y="576263"/>
            <a:ext cx="7921625" cy="692150"/>
          </a:xfrm>
        </p:spPr>
        <p:txBody>
          <a:bodyPr rtlCol="0">
            <a:normAutofit fontScale="90000"/>
          </a:bodyPr>
          <a:lstStyle/>
          <a:p>
            <a:pPr>
              <a:defRPr/>
            </a:pPr>
            <a:r>
              <a:rPr lang="el-GR" sz="3400" dirty="0">
                <a:solidFill>
                  <a:srgbClr val="FF3399"/>
                </a:solidFill>
                <a:effectLst>
                  <a:outerShdw blurRad="38100" dist="38100" dir="2700000" algn="tl">
                    <a:srgbClr val="C0C0C0"/>
                  </a:outerShdw>
                </a:effectLst>
                <a:latin typeface="Times New Roman" pitchFamily="18" charset="0"/>
              </a:rPr>
              <a:t>3.7. Κατάλληλη εκδήλωση των συναισθημάτων</a:t>
            </a:r>
          </a:p>
        </p:txBody>
      </p:sp>
      <p:sp>
        <p:nvSpPr>
          <p:cNvPr id="226307" name="Rectangle 3">
            <a:extLst>
              <a:ext uri="{FF2B5EF4-FFF2-40B4-BE49-F238E27FC236}">
                <a16:creationId xmlns:a16="http://schemas.microsoft.com/office/drawing/2014/main" id="{36660591-C92B-1751-7475-56922C7C1C42}"/>
              </a:ext>
            </a:extLst>
          </p:cNvPr>
          <p:cNvSpPr>
            <a:spLocks noGrp="1" noChangeArrowheads="1"/>
          </p:cNvSpPr>
          <p:nvPr>
            <p:ph idx="4294967295"/>
          </p:nvPr>
        </p:nvSpPr>
        <p:spPr>
          <a:xfrm>
            <a:off x="2208213" y="1341438"/>
            <a:ext cx="7848600" cy="4895850"/>
          </a:xfrm>
        </p:spPr>
        <p:txBody>
          <a:bodyPr rtlCol="0">
            <a:normAutofit fontScale="92500"/>
          </a:bodyPr>
          <a:lstStyle/>
          <a:p>
            <a:pPr eaLnBrk="1" fontAlgn="auto" hangingPunct="1">
              <a:buFont typeface="Arial"/>
              <a:buChar char="•"/>
              <a:defRPr/>
            </a:pPr>
            <a:r>
              <a:rPr lang="el-GR" altLang="en-US" dirty="0">
                <a:solidFill>
                  <a:srgbClr val="FF0066"/>
                </a:solidFill>
                <a:latin typeface="Times New Roman" panose="02020603050405020304" pitchFamily="18" charset="0"/>
              </a:rPr>
              <a:t>Εκδήλωση συναισθημάτων με κοινωνικά αποδεκτό τρόπο</a:t>
            </a:r>
            <a:endParaRPr lang="el-GR" altLang="en-US" dirty="0">
              <a:solidFill>
                <a:schemeClr val="tx1">
                  <a:lumMod val="85000"/>
                  <a:lumOff val="15000"/>
                </a:schemeClr>
              </a:solidFill>
              <a:latin typeface="Times New Roman" panose="02020603050405020304" pitchFamily="18" charset="0"/>
            </a:endParaRPr>
          </a:p>
          <a:p>
            <a:pPr eaLnBrk="1" fontAlgn="auto" hangingPunct="1">
              <a:buFont typeface="Arial"/>
              <a:buChar char="•"/>
              <a:defRPr/>
            </a:pPr>
            <a:r>
              <a:rPr lang="el-GR" altLang="en-US" dirty="0">
                <a:solidFill>
                  <a:srgbClr val="FF0066"/>
                </a:solidFill>
                <a:latin typeface="Times New Roman" panose="02020603050405020304" pitchFamily="18" charset="0"/>
              </a:rPr>
              <a:t>Τα βρέφη</a:t>
            </a:r>
            <a:r>
              <a:rPr lang="el-GR" altLang="en-US" dirty="0">
                <a:solidFill>
                  <a:schemeClr val="tx1">
                    <a:lumMod val="85000"/>
                    <a:lumOff val="15000"/>
                  </a:schemeClr>
                </a:solidFill>
                <a:latin typeface="Times New Roman" panose="02020603050405020304" pitchFamily="18" charset="0"/>
              </a:rPr>
              <a:t> εκδηλώνουν τα συναισθήματα τους άμεσα, σε οποιεσδήποτε συνθήκες. Ωστόσο, η συναισθηματική τους έκφραση διαμορφώνεται από τους τροφούς. </a:t>
            </a:r>
          </a:p>
          <a:p>
            <a:pPr eaLnBrk="1" fontAlgn="auto" hangingPunct="1">
              <a:buFont typeface="Arial"/>
              <a:buChar char="•"/>
              <a:defRPr/>
            </a:pPr>
            <a:r>
              <a:rPr lang="el-GR" altLang="en-US" dirty="0">
                <a:solidFill>
                  <a:srgbClr val="FF0066"/>
                </a:solidFill>
                <a:latin typeface="Times New Roman" panose="02020603050405020304" pitchFamily="18" charset="0"/>
              </a:rPr>
              <a:t>Τα νήπια, μετά τα 3 τους χρόνια</a:t>
            </a:r>
            <a:r>
              <a:rPr lang="el-GR" altLang="en-US" dirty="0">
                <a:solidFill>
                  <a:schemeClr val="tx1">
                    <a:lumMod val="85000"/>
                    <a:lumOff val="15000"/>
                  </a:schemeClr>
                </a:solidFill>
                <a:latin typeface="Times New Roman" panose="02020603050405020304" pitchFamily="18" charset="0"/>
              </a:rPr>
              <a:t> μαθαίνουν κοινωνικά αποδεκτούς τρόπους έκφρασης των συναισθημάτων τους, καθώς αποκτούν σταδιακά την ικανότητα της συναισθηματικής αυτό-ρύθμισης.</a:t>
            </a:r>
          </a:p>
          <a:p>
            <a:pPr eaLnBrk="1" fontAlgn="auto" hangingPunct="1">
              <a:buFont typeface="Arial"/>
              <a:buChar char="•"/>
              <a:defRPr/>
            </a:pPr>
            <a:r>
              <a:rPr lang="el-GR" altLang="en-US" dirty="0">
                <a:solidFill>
                  <a:schemeClr val="tx1">
                    <a:lumMod val="85000"/>
                    <a:lumOff val="15000"/>
                  </a:schemeClr>
                </a:solidFill>
                <a:latin typeface="Times New Roman" panose="02020603050405020304" pitchFamily="18" charset="0"/>
              </a:rPr>
              <a:t>Η ικανότητα να ελέγχουμε την εκδήλωση των συναισθημάτων μας αυξάνεται με την πάροδο της ηλικίας, ποτέ όμως δεν επιτυγχάνεται απόλυτα.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6306"/>
                                        </p:tgtEl>
                                        <p:attrNameLst>
                                          <p:attrName>style.visibility</p:attrName>
                                        </p:attrNameLst>
                                      </p:cBhvr>
                                      <p:to>
                                        <p:strVal val="visible"/>
                                      </p:to>
                                    </p:set>
                                    <p:animEffect transition="in" filter="blinds(horizontal)">
                                      <p:cBhvr>
                                        <p:cTn id="7" dur="500"/>
                                        <p:tgtEl>
                                          <p:spTgt spid="226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6307">
                                            <p:txEl>
                                              <p:pRg st="0" end="0"/>
                                            </p:txEl>
                                          </p:spTgt>
                                        </p:tgtEl>
                                        <p:attrNameLst>
                                          <p:attrName>style.visibility</p:attrName>
                                        </p:attrNameLst>
                                      </p:cBhvr>
                                      <p:to>
                                        <p:strVal val="visible"/>
                                      </p:to>
                                    </p:set>
                                    <p:animEffect transition="in" filter="blinds(horizontal)">
                                      <p:cBhvr>
                                        <p:cTn id="12" dur="500"/>
                                        <p:tgtEl>
                                          <p:spTgt spid="2263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6307">
                                            <p:txEl>
                                              <p:pRg st="1" end="1"/>
                                            </p:txEl>
                                          </p:spTgt>
                                        </p:tgtEl>
                                        <p:attrNameLst>
                                          <p:attrName>style.visibility</p:attrName>
                                        </p:attrNameLst>
                                      </p:cBhvr>
                                      <p:to>
                                        <p:strVal val="visible"/>
                                      </p:to>
                                    </p:set>
                                    <p:animEffect transition="in" filter="blinds(horizontal)">
                                      <p:cBhvr>
                                        <p:cTn id="17" dur="500"/>
                                        <p:tgtEl>
                                          <p:spTgt spid="2263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6307">
                                            <p:txEl>
                                              <p:pRg st="2" end="2"/>
                                            </p:txEl>
                                          </p:spTgt>
                                        </p:tgtEl>
                                        <p:attrNameLst>
                                          <p:attrName>style.visibility</p:attrName>
                                        </p:attrNameLst>
                                      </p:cBhvr>
                                      <p:to>
                                        <p:strVal val="visible"/>
                                      </p:to>
                                    </p:set>
                                    <p:animEffect transition="in" filter="blinds(horizontal)">
                                      <p:cBhvr>
                                        <p:cTn id="22" dur="500"/>
                                        <p:tgtEl>
                                          <p:spTgt spid="2263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6307">
                                            <p:txEl>
                                              <p:pRg st="3" end="3"/>
                                            </p:txEl>
                                          </p:spTgt>
                                        </p:tgtEl>
                                        <p:attrNameLst>
                                          <p:attrName>style.visibility</p:attrName>
                                        </p:attrNameLst>
                                      </p:cBhvr>
                                      <p:to>
                                        <p:strVal val="visible"/>
                                      </p:to>
                                    </p:set>
                                    <p:animEffect transition="in" filter="blinds(horizontal)">
                                      <p:cBhvr>
                                        <p:cTn id="27" dur="500"/>
                                        <p:tgtEl>
                                          <p:spTgt spid="226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C14423D6-6EBC-F7CB-9852-DDC83E97F704}"/>
              </a:ext>
            </a:extLst>
          </p:cNvPr>
          <p:cNvSpPr>
            <a:spLocks noGrp="1" noChangeArrowheads="1"/>
          </p:cNvSpPr>
          <p:nvPr>
            <p:ph type="title" idx="4294967295"/>
          </p:nvPr>
        </p:nvSpPr>
        <p:spPr>
          <a:xfrm>
            <a:off x="2135188" y="4249739"/>
            <a:ext cx="7848600" cy="547687"/>
          </a:xfrm>
          <a:ln>
            <a:solidFill>
              <a:srgbClr val="006666"/>
            </a:solidFill>
            <a:miter lim="800000"/>
            <a:headEnd/>
            <a:tailEnd/>
          </a:ln>
        </p:spPr>
        <p:txBody>
          <a:bodyPr rtlCol="0">
            <a:normAutofit fontScale="90000"/>
          </a:bodyPr>
          <a:lstStyle/>
          <a:p>
            <a:pPr>
              <a:defRPr/>
            </a:pPr>
            <a:r>
              <a:rPr lang="el-GR" altLang="en-US" sz="3400" dirty="0">
                <a:solidFill>
                  <a:srgbClr val="FF0066"/>
                </a:solidFill>
                <a:latin typeface="Times New Roman" panose="02020603050405020304" pitchFamily="18" charset="0"/>
              </a:rPr>
              <a:t>3.9. </a:t>
            </a:r>
            <a:r>
              <a:rPr lang="el-GR" altLang="en-US" sz="3400" dirty="0" err="1">
                <a:solidFill>
                  <a:srgbClr val="FF0066"/>
                </a:solidFill>
                <a:latin typeface="Times New Roman" panose="02020603050405020304" pitchFamily="18" charset="0"/>
              </a:rPr>
              <a:t>Κοινωνικο</a:t>
            </a:r>
            <a:r>
              <a:rPr lang="el-GR" altLang="en-US" sz="3400" dirty="0">
                <a:solidFill>
                  <a:srgbClr val="FF0066"/>
                </a:solidFill>
                <a:latin typeface="Times New Roman" panose="02020603050405020304" pitchFamily="18" charset="0"/>
              </a:rPr>
              <a:t>-συναισθηματική ικανότητα</a:t>
            </a:r>
          </a:p>
        </p:txBody>
      </p:sp>
      <p:sp>
        <p:nvSpPr>
          <p:cNvPr id="171011" name="Rectangle 3">
            <a:extLst>
              <a:ext uri="{FF2B5EF4-FFF2-40B4-BE49-F238E27FC236}">
                <a16:creationId xmlns:a16="http://schemas.microsoft.com/office/drawing/2014/main" id="{88582F29-74EF-F611-D622-34E1E04491A0}"/>
              </a:ext>
            </a:extLst>
          </p:cNvPr>
          <p:cNvSpPr>
            <a:spLocks noGrp="1" noChangeArrowheads="1"/>
          </p:cNvSpPr>
          <p:nvPr>
            <p:ph idx="4294967295"/>
          </p:nvPr>
        </p:nvSpPr>
        <p:spPr>
          <a:xfrm>
            <a:off x="2135189" y="4841875"/>
            <a:ext cx="7921625" cy="1466850"/>
          </a:xfrm>
        </p:spPr>
        <p:txBody>
          <a:bodyPr rtlCol="0">
            <a:normAutofit fontScale="85000" lnSpcReduction="20000"/>
          </a:bodyPr>
          <a:lstStyle/>
          <a:p>
            <a:pPr eaLnBrk="1" fontAlgn="auto" hangingPunct="1">
              <a:lnSpc>
                <a:spcPct val="90000"/>
              </a:lnSpc>
              <a:buFont typeface="Wingdings" panose="05000000000000000000" pitchFamily="2" charset="2"/>
              <a:buNone/>
              <a:defRPr/>
            </a:pPr>
            <a:r>
              <a:rPr lang="el-GR" altLang="en-US" dirty="0">
                <a:solidFill>
                  <a:schemeClr val="tx1">
                    <a:lumMod val="85000"/>
                    <a:lumOff val="15000"/>
                  </a:schemeClr>
                </a:solidFill>
                <a:latin typeface="Times New Roman" panose="02020603050405020304" pitchFamily="18" charset="0"/>
              </a:rPr>
              <a:t>Υποδηλώνει </a:t>
            </a:r>
            <a:r>
              <a:rPr lang="el-GR" altLang="en-US" dirty="0">
                <a:solidFill>
                  <a:srgbClr val="0000CC"/>
                </a:solidFill>
                <a:latin typeface="Times New Roman" panose="02020603050405020304" pitchFamily="18" charset="0"/>
              </a:rPr>
              <a:t>υψηλά επίπεδα ανάπτυξης</a:t>
            </a:r>
            <a:r>
              <a:rPr lang="el-GR" altLang="en-US" dirty="0">
                <a:solidFill>
                  <a:schemeClr val="tx1">
                    <a:lumMod val="85000"/>
                    <a:lumOff val="15000"/>
                  </a:schemeClr>
                </a:solidFill>
                <a:latin typeface="Times New Roman" panose="02020603050405020304" pitchFamily="18" charset="0"/>
              </a:rPr>
              <a:t>, τόσο στη κοινωνική όσο και στη συναισθηματική σφαίρα, καθώς και την ικανότητα αποτελεσματικής εφαρμογής αυτών των προσόντων στις καταστάσεις πραγματικής ζωής </a:t>
            </a:r>
            <a:r>
              <a:rPr lang="el-GR" altLang="en-US" dirty="0">
                <a:solidFill>
                  <a:srgbClr val="FF0066"/>
                </a:solidFill>
                <a:latin typeface="Times New Roman" panose="02020603050405020304" pitchFamily="18" charset="0"/>
              </a:rPr>
              <a:t>(</a:t>
            </a:r>
            <a:r>
              <a:rPr lang="en-US" altLang="en-US" dirty="0">
                <a:solidFill>
                  <a:srgbClr val="FF0066"/>
                </a:solidFill>
                <a:latin typeface="Times New Roman" panose="02020603050405020304" pitchFamily="18" charset="0"/>
              </a:rPr>
              <a:t>Thomson, 1990)</a:t>
            </a:r>
            <a:r>
              <a:rPr lang="el-GR" altLang="en-US" dirty="0">
                <a:solidFill>
                  <a:schemeClr val="tx1">
                    <a:lumMod val="85000"/>
                    <a:lumOff val="15000"/>
                  </a:schemeClr>
                </a:solidFill>
                <a:latin typeface="Times New Roman" panose="02020603050405020304" pitchFamily="18" charset="0"/>
              </a:rPr>
              <a:t>.</a:t>
            </a:r>
          </a:p>
        </p:txBody>
      </p:sp>
      <p:sp>
        <p:nvSpPr>
          <p:cNvPr id="171012" name="Rectangle 4">
            <a:extLst>
              <a:ext uri="{FF2B5EF4-FFF2-40B4-BE49-F238E27FC236}">
                <a16:creationId xmlns:a16="http://schemas.microsoft.com/office/drawing/2014/main" id="{4E1F55ED-9C15-F5CD-FD61-13681D4A0327}"/>
              </a:ext>
            </a:extLst>
          </p:cNvPr>
          <p:cNvSpPr>
            <a:spLocks noChangeArrowheads="1"/>
          </p:cNvSpPr>
          <p:nvPr/>
        </p:nvSpPr>
        <p:spPr bwMode="auto">
          <a:xfrm>
            <a:off x="2135189" y="549276"/>
            <a:ext cx="7921625" cy="836613"/>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el-GR" altLang="en-US" sz="3200">
                <a:solidFill>
                  <a:srgbClr val="FF0066"/>
                </a:solidFill>
                <a:latin typeface="Times New Roman" panose="02020603050405020304" pitchFamily="18" charset="0"/>
                <a:cs typeface="Arial" panose="020B0604020202020204" pitchFamily="34" charset="0"/>
              </a:rPr>
              <a:t>3.8. Ρύθμιση συναισθημάτων και κοινωνική ικανότητα</a:t>
            </a:r>
          </a:p>
        </p:txBody>
      </p:sp>
      <p:sp>
        <p:nvSpPr>
          <p:cNvPr id="171014" name="Rectangle 6">
            <a:extLst>
              <a:ext uri="{FF2B5EF4-FFF2-40B4-BE49-F238E27FC236}">
                <a16:creationId xmlns:a16="http://schemas.microsoft.com/office/drawing/2014/main" id="{C6E7A4F0-784D-9787-FBA2-D36C80D8FE90}"/>
              </a:ext>
            </a:extLst>
          </p:cNvPr>
          <p:cNvSpPr>
            <a:spLocks noChangeArrowheads="1"/>
          </p:cNvSpPr>
          <p:nvPr/>
        </p:nvSpPr>
        <p:spPr bwMode="auto">
          <a:xfrm>
            <a:off x="2351089" y="1341439"/>
            <a:ext cx="748982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lnSpc>
                <a:spcPct val="90000"/>
              </a:lnSpc>
              <a:spcAft>
                <a:spcPct val="0"/>
              </a:spcAft>
              <a:buSzTx/>
              <a:buFont typeface="Wingdings" panose="05000000000000000000" pitchFamily="2" charset="2"/>
              <a:buNone/>
            </a:pPr>
            <a:r>
              <a:rPr lang="el-GR" altLang="en-US" sz="2800" b="1">
                <a:solidFill>
                  <a:srgbClr val="FF0066"/>
                </a:solidFill>
                <a:latin typeface="Times New Roman" panose="02020603050405020304" pitchFamily="18" charset="0"/>
                <a:cs typeface="Arial" panose="020B0604020202020204" pitchFamily="34" charset="0"/>
              </a:rPr>
              <a:t>1.</a:t>
            </a:r>
            <a:r>
              <a:rPr lang="el-GR" altLang="en-US" sz="2800" b="1">
                <a:solidFill>
                  <a:schemeClr val="tx1"/>
                </a:solidFill>
                <a:latin typeface="Times New Roman" panose="02020603050405020304" pitchFamily="18" charset="0"/>
                <a:cs typeface="Arial" panose="020B0604020202020204" pitchFamily="34" charset="0"/>
              </a:rPr>
              <a:t> </a:t>
            </a:r>
            <a:r>
              <a:rPr lang="el-GR" altLang="en-US" sz="2800">
                <a:solidFill>
                  <a:schemeClr val="tx1"/>
                </a:solidFill>
                <a:latin typeface="Times New Roman" panose="02020603050405020304" pitchFamily="18" charset="0"/>
                <a:cs typeface="Arial" panose="020B0604020202020204" pitchFamily="34" charset="0"/>
              </a:rPr>
              <a:t>Οι πλευρές συναισθηματικής ανάπτυξης διέρχονται μέσα από αναπτυξιακά </a:t>
            </a:r>
            <a:r>
              <a:rPr lang="el-GR" altLang="en-US" sz="2800">
                <a:solidFill>
                  <a:srgbClr val="0000CC"/>
                </a:solidFill>
                <a:latin typeface="Times New Roman" panose="02020603050405020304" pitchFamily="18" charset="0"/>
                <a:cs typeface="Arial" panose="020B0604020202020204" pitchFamily="34" charset="0"/>
              </a:rPr>
              <a:t>στάδια</a:t>
            </a:r>
            <a:r>
              <a:rPr lang="el-GR" altLang="en-US" sz="2800">
                <a:solidFill>
                  <a:schemeClr val="tx1"/>
                </a:solidFill>
                <a:latin typeface="Times New Roman" panose="02020603050405020304" pitchFamily="18" charset="0"/>
                <a:cs typeface="Arial" panose="020B0604020202020204" pitchFamily="34" charset="0"/>
              </a:rPr>
              <a:t> και βελτιώνονται με την εξέλιξη της ανάπτυξης.</a:t>
            </a:r>
          </a:p>
          <a:p>
            <a:pPr eaLnBrk="1" hangingPunct="1">
              <a:lnSpc>
                <a:spcPct val="90000"/>
              </a:lnSpc>
              <a:spcAft>
                <a:spcPct val="0"/>
              </a:spcAft>
              <a:buSzTx/>
              <a:buFont typeface="Wingdings" panose="05000000000000000000" pitchFamily="2" charset="2"/>
              <a:buNone/>
            </a:pPr>
            <a:r>
              <a:rPr lang="el-GR" altLang="en-US" sz="2800">
                <a:solidFill>
                  <a:srgbClr val="FF0066"/>
                </a:solidFill>
                <a:latin typeface="Times New Roman" panose="02020603050405020304" pitchFamily="18" charset="0"/>
                <a:cs typeface="Arial" panose="020B0604020202020204" pitchFamily="34" charset="0"/>
              </a:rPr>
              <a:t>2.</a:t>
            </a:r>
            <a:r>
              <a:rPr lang="el-GR" altLang="en-US" sz="2800">
                <a:solidFill>
                  <a:schemeClr val="tx1"/>
                </a:solidFill>
                <a:latin typeface="Times New Roman" panose="02020603050405020304" pitchFamily="18" charset="0"/>
                <a:cs typeface="Arial" panose="020B0604020202020204" pitchFamily="34" charset="0"/>
              </a:rPr>
              <a:t> Η </a:t>
            </a:r>
            <a:r>
              <a:rPr lang="el-GR" altLang="en-US" sz="2800">
                <a:solidFill>
                  <a:srgbClr val="0000CC"/>
                </a:solidFill>
                <a:latin typeface="Times New Roman" panose="02020603050405020304" pitchFamily="18" charset="0"/>
                <a:cs typeface="Arial" panose="020B0604020202020204" pitchFamily="34" charset="0"/>
              </a:rPr>
              <a:t>συναισθηματική</a:t>
            </a:r>
            <a:r>
              <a:rPr lang="el-GR" altLang="en-US" sz="2800">
                <a:solidFill>
                  <a:schemeClr val="tx1"/>
                </a:solidFill>
                <a:latin typeface="Times New Roman" panose="02020603050405020304" pitchFamily="18" charset="0"/>
                <a:cs typeface="Arial" panose="020B0604020202020204" pitchFamily="34" charset="0"/>
              </a:rPr>
              <a:t> ανάπτυξη, </a:t>
            </a:r>
            <a:r>
              <a:rPr lang="el-GR" altLang="en-US" sz="2800">
                <a:solidFill>
                  <a:srgbClr val="0000CC"/>
                </a:solidFill>
                <a:latin typeface="Times New Roman" panose="02020603050405020304" pitchFamily="18" charset="0"/>
                <a:cs typeface="Arial" panose="020B0604020202020204" pitchFamily="34" charset="0"/>
              </a:rPr>
              <a:t>η γνωστική</a:t>
            </a:r>
            <a:r>
              <a:rPr lang="el-GR" altLang="en-US" sz="2800">
                <a:solidFill>
                  <a:schemeClr val="tx1"/>
                </a:solidFill>
                <a:latin typeface="Times New Roman" panose="02020603050405020304" pitchFamily="18" charset="0"/>
                <a:cs typeface="Arial" panose="020B0604020202020204" pitchFamily="34" charset="0"/>
              </a:rPr>
              <a:t> και η </a:t>
            </a:r>
            <a:r>
              <a:rPr lang="el-GR" altLang="en-US" sz="2800">
                <a:solidFill>
                  <a:srgbClr val="0000CC"/>
                </a:solidFill>
                <a:latin typeface="Times New Roman" panose="02020603050405020304" pitchFamily="18" charset="0"/>
                <a:cs typeface="Arial" panose="020B0604020202020204" pitchFamily="34" charset="0"/>
              </a:rPr>
              <a:t>κοινωνική</a:t>
            </a:r>
            <a:r>
              <a:rPr lang="el-GR" altLang="en-US" sz="2800">
                <a:solidFill>
                  <a:schemeClr val="tx1"/>
                </a:solidFill>
                <a:latin typeface="Times New Roman" panose="02020603050405020304" pitchFamily="18" charset="0"/>
                <a:cs typeface="Arial" panose="020B0604020202020204" pitchFamily="34" charset="0"/>
              </a:rPr>
              <a:t> συνδέονται άρρηκτα μεταξύ τους.</a:t>
            </a:r>
          </a:p>
          <a:p>
            <a:pPr algn="ctr" eaLnBrk="1" hangingPunct="1">
              <a:lnSpc>
                <a:spcPct val="90000"/>
              </a:lnSpc>
              <a:spcAft>
                <a:spcPct val="0"/>
              </a:spcAft>
              <a:buSzTx/>
              <a:buFont typeface="Wingdings" panose="05000000000000000000" pitchFamily="2" charset="2"/>
              <a:buNone/>
            </a:pPr>
            <a:r>
              <a:rPr lang="el-GR" altLang="en-US" sz="2800">
                <a:solidFill>
                  <a:srgbClr val="0000CC"/>
                </a:solidFill>
                <a:latin typeface="Times New Roman" panose="02020603050405020304" pitchFamily="18" charset="0"/>
                <a:cs typeface="Arial" panose="020B0604020202020204" pitchFamily="34" charset="0"/>
              </a:rPr>
              <a:t>Η νόηση και το συναίσθημα είναι στενά δεμένες ψυχολογικές διεργασίες.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1012"/>
                                        </p:tgtEl>
                                        <p:attrNameLst>
                                          <p:attrName>style.visibility</p:attrName>
                                        </p:attrNameLst>
                                      </p:cBhvr>
                                      <p:to>
                                        <p:strVal val="visible"/>
                                      </p:to>
                                    </p:set>
                                    <p:animEffect transition="in" filter="box(in)">
                                      <p:cBhvr>
                                        <p:cTn id="7" dur="500"/>
                                        <p:tgtEl>
                                          <p:spTgt spid="171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1014">
                                            <p:txEl>
                                              <p:pRg st="0" end="0"/>
                                            </p:txEl>
                                          </p:spTgt>
                                        </p:tgtEl>
                                        <p:attrNameLst>
                                          <p:attrName>style.visibility</p:attrName>
                                        </p:attrNameLst>
                                      </p:cBhvr>
                                      <p:to>
                                        <p:strVal val="visible"/>
                                      </p:to>
                                    </p:set>
                                    <p:animEffect transition="in" filter="box(in)">
                                      <p:cBhvr>
                                        <p:cTn id="12" dur="500"/>
                                        <p:tgtEl>
                                          <p:spTgt spid="1710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1014">
                                            <p:txEl>
                                              <p:pRg st="1" end="1"/>
                                            </p:txEl>
                                          </p:spTgt>
                                        </p:tgtEl>
                                        <p:attrNameLst>
                                          <p:attrName>style.visibility</p:attrName>
                                        </p:attrNameLst>
                                      </p:cBhvr>
                                      <p:to>
                                        <p:strVal val="visible"/>
                                      </p:to>
                                    </p:set>
                                    <p:animEffect transition="in" filter="box(in)">
                                      <p:cBhvr>
                                        <p:cTn id="17" dur="500"/>
                                        <p:tgtEl>
                                          <p:spTgt spid="171014">
                                            <p:txEl>
                                              <p:pRg st="1" end="1"/>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71014">
                                            <p:txEl>
                                              <p:pRg st="2" end="2"/>
                                            </p:txEl>
                                          </p:spTgt>
                                        </p:tgtEl>
                                        <p:attrNameLst>
                                          <p:attrName>style.visibility</p:attrName>
                                        </p:attrNameLst>
                                      </p:cBhvr>
                                      <p:to>
                                        <p:strVal val="visible"/>
                                      </p:to>
                                    </p:set>
                                    <p:animEffect transition="in" filter="box(in)">
                                      <p:cBhvr>
                                        <p:cTn id="20" dur="500"/>
                                        <p:tgtEl>
                                          <p:spTgt spid="171014">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71010"/>
                                        </p:tgtEl>
                                        <p:attrNameLst>
                                          <p:attrName>style.visibility</p:attrName>
                                        </p:attrNameLst>
                                      </p:cBhvr>
                                      <p:to>
                                        <p:strVal val="visible"/>
                                      </p:to>
                                    </p:set>
                                    <p:animEffect transition="in" filter="box(in)">
                                      <p:cBhvr>
                                        <p:cTn id="25" dur="500"/>
                                        <p:tgtEl>
                                          <p:spTgt spid="1710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71011">
                                            <p:txEl>
                                              <p:pRg st="0" end="0"/>
                                            </p:txEl>
                                          </p:spTgt>
                                        </p:tgtEl>
                                        <p:attrNameLst>
                                          <p:attrName>style.visibility</p:attrName>
                                        </p:attrNameLst>
                                      </p:cBhvr>
                                      <p:to>
                                        <p:strVal val="visible"/>
                                      </p:to>
                                    </p:set>
                                    <p:animEffect transition="in" filter="blinds(horizontal)">
                                      <p:cBhvr>
                                        <p:cTn id="30" dur="500"/>
                                        <p:tgtEl>
                                          <p:spTgt spid="171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nimBg="1"/>
      <p:bldP spid="1710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16C45290-E4A6-B546-1089-3C338D68325D}"/>
              </a:ext>
            </a:extLst>
          </p:cNvPr>
          <p:cNvSpPr>
            <a:spLocks noGrp="1" noChangeArrowheads="1"/>
          </p:cNvSpPr>
          <p:nvPr>
            <p:ph type="title" idx="4294967295"/>
          </p:nvPr>
        </p:nvSpPr>
        <p:spPr>
          <a:xfrm>
            <a:off x="2135188" y="620713"/>
            <a:ext cx="7993062" cy="1339850"/>
          </a:xfrm>
        </p:spPr>
        <p:txBody>
          <a:bodyPr rtlCol="0">
            <a:normAutofit fontScale="90000"/>
          </a:bodyPr>
          <a:lstStyle/>
          <a:p>
            <a:pPr>
              <a:defRPr/>
            </a:pPr>
            <a:r>
              <a:rPr lang="el-GR" sz="3400" dirty="0">
                <a:solidFill>
                  <a:schemeClr val="accent4">
                    <a:lumMod val="75000"/>
                  </a:schemeClr>
                </a:solidFill>
                <a:effectLst>
                  <a:outerShdw blurRad="38100" dist="38100" dir="2700000" algn="tl">
                    <a:srgbClr val="C0C0C0"/>
                  </a:outerShdw>
                </a:effectLst>
                <a:latin typeface="Times New Roman" pitchFamily="18" charset="0"/>
              </a:rPr>
              <a:t>3.10. Εννέα δεξιότητες που συμβάλουν στη </a:t>
            </a:r>
            <a:r>
              <a:rPr lang="el-GR" sz="3400" dirty="0" err="1">
                <a:solidFill>
                  <a:schemeClr val="accent4">
                    <a:lumMod val="75000"/>
                  </a:schemeClr>
                </a:solidFill>
                <a:effectLst>
                  <a:outerShdw blurRad="38100" dist="38100" dir="2700000" algn="tl">
                    <a:srgbClr val="C0C0C0"/>
                  </a:outerShdw>
                </a:effectLst>
                <a:latin typeface="Times New Roman" pitchFamily="18" charset="0"/>
              </a:rPr>
              <a:t>κοινωνικο</a:t>
            </a:r>
            <a:r>
              <a:rPr lang="el-GR" sz="3400" dirty="0">
                <a:solidFill>
                  <a:schemeClr val="accent4">
                    <a:lumMod val="75000"/>
                  </a:schemeClr>
                </a:solidFill>
                <a:effectLst>
                  <a:outerShdw blurRad="38100" dist="38100" dir="2700000" algn="tl">
                    <a:srgbClr val="C0C0C0"/>
                  </a:outerShdw>
                </a:effectLst>
                <a:latin typeface="Times New Roman" pitchFamily="18" charset="0"/>
              </a:rPr>
              <a:t>-συναισθηματική ικανότητα, με απαρχή στη νηπιακή ηλικία (</a:t>
            </a:r>
            <a:r>
              <a:rPr lang="en-US" sz="3400" dirty="0" err="1">
                <a:solidFill>
                  <a:schemeClr val="accent4">
                    <a:lumMod val="75000"/>
                  </a:schemeClr>
                </a:solidFill>
                <a:effectLst>
                  <a:outerShdw blurRad="38100" dist="38100" dir="2700000" algn="tl">
                    <a:srgbClr val="C0C0C0"/>
                  </a:outerShdw>
                </a:effectLst>
                <a:latin typeface="Times New Roman" pitchFamily="18" charset="0"/>
              </a:rPr>
              <a:t>Saarni</a:t>
            </a:r>
            <a:r>
              <a:rPr lang="en-US" sz="3400" dirty="0">
                <a:solidFill>
                  <a:schemeClr val="accent4">
                    <a:lumMod val="75000"/>
                  </a:schemeClr>
                </a:solidFill>
                <a:effectLst>
                  <a:outerShdw blurRad="38100" dist="38100" dir="2700000" algn="tl">
                    <a:srgbClr val="C0C0C0"/>
                  </a:outerShdw>
                </a:effectLst>
                <a:latin typeface="Times New Roman" pitchFamily="18" charset="0"/>
              </a:rPr>
              <a:t>, 1990)</a:t>
            </a:r>
            <a:endParaRPr lang="el-GR" sz="3400" dirty="0">
              <a:solidFill>
                <a:schemeClr val="accent4">
                  <a:lumMod val="75000"/>
                </a:schemeClr>
              </a:solidFill>
              <a:effectLst>
                <a:outerShdw blurRad="38100" dist="38100" dir="2700000" algn="tl">
                  <a:srgbClr val="C0C0C0"/>
                </a:outerShdw>
              </a:effectLst>
              <a:latin typeface="Times New Roman" pitchFamily="18" charset="0"/>
            </a:endParaRPr>
          </a:p>
        </p:txBody>
      </p:sp>
      <p:sp>
        <p:nvSpPr>
          <p:cNvPr id="172035" name="Rectangle 3">
            <a:extLst>
              <a:ext uri="{FF2B5EF4-FFF2-40B4-BE49-F238E27FC236}">
                <a16:creationId xmlns:a16="http://schemas.microsoft.com/office/drawing/2014/main" id="{E342619E-0C3C-867C-DB74-3CDC09D4799E}"/>
              </a:ext>
            </a:extLst>
          </p:cNvPr>
          <p:cNvSpPr>
            <a:spLocks noGrp="1" noChangeArrowheads="1"/>
          </p:cNvSpPr>
          <p:nvPr>
            <p:ph idx="4294967295"/>
          </p:nvPr>
        </p:nvSpPr>
        <p:spPr>
          <a:xfrm>
            <a:off x="2135188" y="1989139"/>
            <a:ext cx="7993062" cy="4319587"/>
          </a:xfrm>
          <a:ln>
            <a:solidFill>
              <a:srgbClr val="D60093"/>
            </a:solidFill>
          </a:ln>
        </p:spPr>
        <p:txBody>
          <a:bodyPr rtlCol="0">
            <a:normAutofit lnSpcReduction="10000"/>
          </a:bodyPr>
          <a:lstStyle/>
          <a:p>
            <a:pPr>
              <a:buFont typeface="Arial"/>
              <a:buChar char="•"/>
              <a:defRPr/>
            </a:pPr>
            <a:r>
              <a:rPr lang="el-GR" dirty="0">
                <a:solidFill>
                  <a:srgbClr val="990099"/>
                </a:solidFill>
                <a:effectLst>
                  <a:outerShdw blurRad="38100" dist="38100" dir="2700000" algn="tl">
                    <a:srgbClr val="C0C0C0"/>
                  </a:outerShdw>
                </a:effectLst>
                <a:latin typeface="Times New Roman" pitchFamily="18" charset="0"/>
              </a:rPr>
              <a:t>1.</a:t>
            </a:r>
            <a:r>
              <a:rPr lang="el-GR" dirty="0">
                <a:solidFill>
                  <a:schemeClr val="tx1">
                    <a:lumMod val="85000"/>
                    <a:lumOff val="15000"/>
                  </a:schemeClr>
                </a:solidFill>
                <a:effectLst>
                  <a:outerShdw blurRad="38100" dist="38100" dir="2700000" algn="tl">
                    <a:srgbClr val="C0C0C0"/>
                  </a:outerShdw>
                </a:effectLst>
                <a:latin typeface="Times New Roman" pitchFamily="18" charset="0"/>
              </a:rPr>
              <a:t> </a:t>
            </a:r>
            <a:r>
              <a:rPr lang="el-GR" dirty="0">
                <a:solidFill>
                  <a:srgbClr val="003366"/>
                </a:solidFill>
                <a:effectLst>
                  <a:outerShdw blurRad="38100" dist="38100" dir="2700000" algn="tl">
                    <a:srgbClr val="C0C0C0"/>
                  </a:outerShdw>
                </a:effectLst>
                <a:latin typeface="Times New Roman" pitchFamily="18" charset="0"/>
              </a:rPr>
              <a:t>Επίγνωση της προσωπικής συναισθηματικής κατάστασης</a:t>
            </a:r>
          </a:p>
          <a:p>
            <a:pPr>
              <a:buFont typeface="Arial"/>
              <a:buChar char="•"/>
              <a:defRPr/>
            </a:pPr>
            <a:r>
              <a:rPr lang="el-GR" dirty="0">
                <a:solidFill>
                  <a:srgbClr val="990099"/>
                </a:solidFill>
                <a:effectLst>
                  <a:outerShdw blurRad="38100" dist="38100" dir="2700000" algn="tl">
                    <a:srgbClr val="C0C0C0"/>
                  </a:outerShdw>
                </a:effectLst>
                <a:latin typeface="Times New Roman" pitchFamily="18" charset="0"/>
              </a:rPr>
              <a:t>2.</a:t>
            </a:r>
            <a:r>
              <a:rPr lang="el-GR" dirty="0">
                <a:solidFill>
                  <a:srgbClr val="003366"/>
                </a:solidFill>
                <a:effectLst>
                  <a:outerShdw blurRad="38100" dist="38100" dir="2700000" algn="tl">
                    <a:srgbClr val="C0C0C0"/>
                  </a:outerShdw>
                </a:effectLst>
                <a:latin typeface="Times New Roman" pitchFamily="18" charset="0"/>
              </a:rPr>
              <a:t> Ικανότητα διάκρισης των συναισθημάτων των άλλων</a:t>
            </a:r>
            <a:r>
              <a:rPr lang="en-US" dirty="0">
                <a:solidFill>
                  <a:srgbClr val="003366"/>
                </a:solidFill>
                <a:effectLst>
                  <a:outerShdw blurRad="38100" dist="38100" dir="2700000" algn="tl">
                    <a:srgbClr val="C0C0C0"/>
                  </a:outerShdw>
                </a:effectLst>
                <a:latin typeface="Times New Roman" pitchFamily="18" charset="0"/>
              </a:rPr>
              <a:t>.</a:t>
            </a:r>
            <a:endParaRPr lang="el-GR" dirty="0">
              <a:solidFill>
                <a:srgbClr val="003366"/>
              </a:solidFill>
              <a:effectLst>
                <a:outerShdw blurRad="38100" dist="38100" dir="2700000" algn="tl">
                  <a:srgbClr val="C0C0C0"/>
                </a:outerShdw>
              </a:effectLst>
              <a:latin typeface="Times New Roman" pitchFamily="18" charset="0"/>
            </a:endParaRPr>
          </a:p>
          <a:p>
            <a:pPr>
              <a:buFont typeface="Arial"/>
              <a:buChar char="•"/>
              <a:defRPr/>
            </a:pPr>
            <a:r>
              <a:rPr lang="el-GR" dirty="0">
                <a:solidFill>
                  <a:srgbClr val="990099"/>
                </a:solidFill>
                <a:effectLst>
                  <a:outerShdw blurRad="38100" dist="38100" dir="2700000" algn="tl">
                    <a:srgbClr val="C0C0C0"/>
                  </a:outerShdw>
                </a:effectLst>
                <a:latin typeface="Times New Roman" pitchFamily="18" charset="0"/>
              </a:rPr>
              <a:t>3.</a:t>
            </a:r>
            <a:r>
              <a:rPr lang="el-GR" dirty="0">
                <a:solidFill>
                  <a:srgbClr val="003366"/>
                </a:solidFill>
                <a:effectLst>
                  <a:outerShdw blurRad="38100" dist="38100" dir="2700000" algn="tl">
                    <a:srgbClr val="C0C0C0"/>
                  </a:outerShdw>
                </a:effectLst>
                <a:latin typeface="Times New Roman" pitchFamily="18" charset="0"/>
              </a:rPr>
              <a:t> Ικανότητα κάποιου να μιλάει για τα συναισθήματα του.</a:t>
            </a:r>
          </a:p>
          <a:p>
            <a:pPr>
              <a:buFont typeface="Arial"/>
              <a:buChar char="•"/>
              <a:defRPr/>
            </a:pPr>
            <a:r>
              <a:rPr lang="el-GR" dirty="0">
                <a:solidFill>
                  <a:srgbClr val="990099"/>
                </a:solidFill>
                <a:effectLst>
                  <a:outerShdw blurRad="38100" dist="38100" dir="2700000" algn="tl">
                    <a:srgbClr val="C0C0C0"/>
                  </a:outerShdw>
                </a:effectLst>
                <a:latin typeface="Times New Roman" pitchFamily="18" charset="0"/>
              </a:rPr>
              <a:t>4.</a:t>
            </a:r>
            <a:r>
              <a:rPr lang="el-GR" dirty="0">
                <a:solidFill>
                  <a:srgbClr val="003366"/>
                </a:solidFill>
                <a:effectLst>
                  <a:outerShdw blurRad="38100" dist="38100" dir="2700000" algn="tl">
                    <a:srgbClr val="C0C0C0"/>
                  </a:outerShdw>
                </a:effectLst>
                <a:latin typeface="Times New Roman" pitchFamily="18" charset="0"/>
              </a:rPr>
              <a:t> Ικανότητα </a:t>
            </a:r>
            <a:r>
              <a:rPr lang="el-GR" dirty="0" err="1">
                <a:solidFill>
                  <a:srgbClr val="003366"/>
                </a:solidFill>
                <a:effectLst>
                  <a:outerShdw blurRad="38100" dist="38100" dir="2700000" algn="tl">
                    <a:srgbClr val="C0C0C0"/>
                  </a:outerShdw>
                </a:effectLst>
                <a:latin typeface="Times New Roman" pitchFamily="18" charset="0"/>
              </a:rPr>
              <a:t>ενσυναισθητικής</a:t>
            </a:r>
            <a:r>
              <a:rPr lang="el-GR" dirty="0">
                <a:solidFill>
                  <a:srgbClr val="003366"/>
                </a:solidFill>
                <a:effectLst>
                  <a:outerShdw blurRad="38100" dist="38100" dir="2700000" algn="tl">
                    <a:srgbClr val="C0C0C0"/>
                  </a:outerShdw>
                </a:effectLst>
                <a:latin typeface="Times New Roman" pitchFamily="18" charset="0"/>
              </a:rPr>
              <a:t> εμπλοκής.</a:t>
            </a:r>
          </a:p>
          <a:p>
            <a:pPr>
              <a:buFont typeface="Arial"/>
              <a:buChar char="•"/>
              <a:defRPr/>
            </a:pPr>
            <a:r>
              <a:rPr lang="el-GR" dirty="0">
                <a:solidFill>
                  <a:srgbClr val="990099"/>
                </a:solidFill>
                <a:effectLst>
                  <a:outerShdw blurRad="38100" dist="38100" dir="2700000" algn="tl">
                    <a:srgbClr val="C0C0C0"/>
                  </a:outerShdw>
                </a:effectLst>
                <a:latin typeface="Times New Roman" pitchFamily="18" charset="0"/>
              </a:rPr>
              <a:t>5.</a:t>
            </a:r>
            <a:r>
              <a:rPr lang="el-GR" dirty="0">
                <a:solidFill>
                  <a:srgbClr val="003366"/>
                </a:solidFill>
                <a:effectLst>
                  <a:outerShdw blurRad="38100" dist="38100" dir="2700000" algn="tl">
                    <a:srgbClr val="C0C0C0"/>
                  </a:outerShdw>
                </a:effectLst>
                <a:latin typeface="Times New Roman" pitchFamily="18" charset="0"/>
              </a:rPr>
              <a:t> Συνειδητοποίηση ότι μία εσωτερική συναισθηματική κατάσταση μπορεί να αντιστοιχεί στην εξωτερική της έκφραση</a:t>
            </a:r>
            <a:r>
              <a:rPr lang="el-GR" dirty="0">
                <a:solidFill>
                  <a:srgbClr val="3333CC"/>
                </a:solidFill>
                <a:effectLst>
                  <a:outerShdw blurRad="38100" dist="38100" dir="2700000" algn="tl">
                    <a:srgbClr val="C0C0C0"/>
                  </a:outerShdw>
                </a:effectLst>
                <a:latin typeface="Times New Roman" pitchFamily="18" charset="0"/>
              </a:rPr>
              <a:t>.</a:t>
            </a:r>
            <a:endParaRPr lang="el-GR"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500" fill="hold"/>
                                        <p:tgtEl>
                                          <p:spTgt spid="172034"/>
                                        </p:tgtEl>
                                        <p:attrNameLst>
                                          <p:attrName>ppt_x</p:attrName>
                                        </p:attrNameLst>
                                      </p:cBhvr>
                                      <p:tavLst>
                                        <p:tav tm="0">
                                          <p:val>
                                            <p:strVal val="#ppt_x"/>
                                          </p:val>
                                        </p:tav>
                                        <p:tav tm="100000">
                                          <p:val>
                                            <p:strVal val="#ppt_x"/>
                                          </p:val>
                                        </p:tav>
                                      </p:tavLst>
                                    </p:anim>
                                    <p:anim calcmode="lin" valueType="num">
                                      <p:cBhvr additive="base">
                                        <p:cTn id="8" dur="500" fill="hold"/>
                                        <p:tgtEl>
                                          <p:spTgt spid="1720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72035">
                                            <p:txEl>
                                              <p:pRg st="0" end="0"/>
                                            </p:txEl>
                                          </p:spTgt>
                                        </p:tgtEl>
                                        <p:attrNameLst>
                                          <p:attrName>style.visibility</p:attrName>
                                        </p:attrNameLst>
                                      </p:cBhvr>
                                      <p:to>
                                        <p:strVal val="visible"/>
                                      </p:to>
                                    </p:set>
                                    <p:animEffect transition="in" filter="blinds(horizontal)">
                                      <p:cBhvr>
                                        <p:cTn id="13" dur="500"/>
                                        <p:tgtEl>
                                          <p:spTgt spid="17203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72035">
                                            <p:txEl>
                                              <p:pRg st="1" end="1"/>
                                            </p:txEl>
                                          </p:spTgt>
                                        </p:tgtEl>
                                        <p:attrNameLst>
                                          <p:attrName>style.visibility</p:attrName>
                                        </p:attrNameLst>
                                      </p:cBhvr>
                                      <p:to>
                                        <p:strVal val="visible"/>
                                      </p:to>
                                    </p:set>
                                    <p:animEffect transition="in" filter="blinds(horizontal)">
                                      <p:cBhvr>
                                        <p:cTn id="18" dur="500"/>
                                        <p:tgtEl>
                                          <p:spTgt spid="17203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72035">
                                            <p:txEl>
                                              <p:pRg st="2" end="2"/>
                                            </p:txEl>
                                          </p:spTgt>
                                        </p:tgtEl>
                                        <p:attrNameLst>
                                          <p:attrName>style.visibility</p:attrName>
                                        </p:attrNameLst>
                                      </p:cBhvr>
                                      <p:to>
                                        <p:strVal val="visible"/>
                                      </p:to>
                                    </p:set>
                                    <p:animEffect transition="in" filter="blinds(horizontal)">
                                      <p:cBhvr>
                                        <p:cTn id="23" dur="500"/>
                                        <p:tgtEl>
                                          <p:spTgt spid="17203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72035">
                                            <p:txEl>
                                              <p:pRg st="3" end="3"/>
                                            </p:txEl>
                                          </p:spTgt>
                                        </p:tgtEl>
                                        <p:attrNameLst>
                                          <p:attrName>style.visibility</p:attrName>
                                        </p:attrNameLst>
                                      </p:cBhvr>
                                      <p:to>
                                        <p:strVal val="visible"/>
                                      </p:to>
                                    </p:set>
                                    <p:animEffect transition="in" filter="blinds(horizontal)">
                                      <p:cBhvr>
                                        <p:cTn id="28" dur="500"/>
                                        <p:tgtEl>
                                          <p:spTgt spid="17203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72035">
                                            <p:txEl>
                                              <p:pRg st="4" end="4"/>
                                            </p:txEl>
                                          </p:spTgt>
                                        </p:tgtEl>
                                        <p:attrNameLst>
                                          <p:attrName>style.visibility</p:attrName>
                                        </p:attrNameLst>
                                      </p:cBhvr>
                                      <p:to>
                                        <p:strVal val="visible"/>
                                      </p:to>
                                    </p:set>
                                    <p:animEffect transition="in" filter="blinds(horizontal)">
                                      <p:cBhvr>
                                        <p:cTn id="33" dur="500"/>
                                        <p:tgtEl>
                                          <p:spTgt spid="172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a:extLst>
              <a:ext uri="{FF2B5EF4-FFF2-40B4-BE49-F238E27FC236}">
                <a16:creationId xmlns:a16="http://schemas.microsoft.com/office/drawing/2014/main" id="{DFB8D50F-6B06-4115-7C6E-EC0D1253CC91}"/>
              </a:ext>
            </a:extLst>
          </p:cNvPr>
          <p:cNvSpPr>
            <a:spLocks noGrp="1" noChangeArrowheads="1"/>
          </p:cNvSpPr>
          <p:nvPr>
            <p:ph idx="4294967295"/>
          </p:nvPr>
        </p:nvSpPr>
        <p:spPr>
          <a:xfrm>
            <a:off x="1524000" y="549275"/>
            <a:ext cx="7920038" cy="4032250"/>
          </a:xfrm>
          <a:ln>
            <a:solidFill>
              <a:srgbClr val="D60093"/>
            </a:solidFill>
          </a:ln>
        </p:spPr>
        <p:txBody>
          <a:bodyPr rtlCol="0">
            <a:normAutofit lnSpcReduction="10000"/>
          </a:bodyPr>
          <a:lstStyle/>
          <a:p>
            <a:pPr>
              <a:lnSpc>
                <a:spcPct val="80000"/>
              </a:lnSpc>
              <a:buFont typeface="Arial"/>
              <a:buChar char="•"/>
              <a:defRPr/>
            </a:pPr>
            <a:r>
              <a:rPr lang="el-GR" dirty="0">
                <a:solidFill>
                  <a:srgbClr val="D60093"/>
                </a:solidFill>
                <a:effectLst>
                  <a:outerShdw blurRad="38100" dist="38100" dir="2700000" algn="tl">
                    <a:srgbClr val="C0C0C0"/>
                  </a:outerShdw>
                </a:effectLst>
                <a:latin typeface="Times New Roman" pitchFamily="18" charset="0"/>
              </a:rPr>
              <a:t>6.</a:t>
            </a:r>
            <a:r>
              <a:rPr lang="el-GR" dirty="0">
                <a:solidFill>
                  <a:schemeClr val="tx1">
                    <a:lumMod val="85000"/>
                    <a:lumOff val="15000"/>
                  </a:schemeClr>
                </a:solidFill>
                <a:latin typeface="Times New Roman" pitchFamily="18" charset="0"/>
              </a:rPr>
              <a:t> </a:t>
            </a:r>
            <a:r>
              <a:rPr lang="el-GR" dirty="0">
                <a:solidFill>
                  <a:srgbClr val="003366"/>
                </a:solidFill>
                <a:effectLst>
                  <a:outerShdw blurRad="38100" dist="38100" dir="2700000" algn="tl">
                    <a:srgbClr val="C0C0C0"/>
                  </a:outerShdw>
                </a:effectLst>
                <a:latin typeface="Times New Roman" pitchFamily="18" charset="0"/>
              </a:rPr>
              <a:t>Επίγνωση των πολιτισμικών κανόνων έκφρασης.</a:t>
            </a:r>
          </a:p>
          <a:p>
            <a:pPr>
              <a:lnSpc>
                <a:spcPct val="80000"/>
              </a:lnSpc>
              <a:buFont typeface="Arial"/>
              <a:buChar char="•"/>
              <a:defRPr/>
            </a:pPr>
            <a:r>
              <a:rPr lang="el-GR" dirty="0">
                <a:solidFill>
                  <a:srgbClr val="990099"/>
                </a:solidFill>
                <a:effectLst>
                  <a:outerShdw blurRad="38100" dist="38100" dir="2700000" algn="tl">
                    <a:srgbClr val="C0C0C0"/>
                  </a:outerShdw>
                </a:effectLst>
                <a:latin typeface="Times New Roman" pitchFamily="18" charset="0"/>
              </a:rPr>
              <a:t>7.</a:t>
            </a:r>
            <a:r>
              <a:rPr lang="el-GR" dirty="0">
                <a:solidFill>
                  <a:srgbClr val="003366"/>
                </a:solidFill>
                <a:effectLst>
                  <a:outerShdw blurRad="38100" dist="38100" dir="2700000" algn="tl">
                    <a:srgbClr val="C0C0C0"/>
                  </a:outerShdw>
                </a:effectLst>
                <a:latin typeface="Times New Roman" pitchFamily="18" charset="0"/>
              </a:rPr>
              <a:t> Ικανότητα να αντιλαμβάνεται τις μοναδικές προσωπικές πληροφορίες για τους άλλους, όταν συμπεραίνει τη συναισθηματική του κατάσταση.</a:t>
            </a:r>
          </a:p>
          <a:p>
            <a:pPr>
              <a:lnSpc>
                <a:spcPct val="80000"/>
              </a:lnSpc>
              <a:buFont typeface="Arial"/>
              <a:buChar char="•"/>
              <a:defRPr/>
            </a:pPr>
            <a:r>
              <a:rPr lang="el-GR" dirty="0">
                <a:solidFill>
                  <a:srgbClr val="990099"/>
                </a:solidFill>
                <a:effectLst>
                  <a:outerShdw blurRad="38100" dist="38100" dir="2700000" algn="tl">
                    <a:srgbClr val="C0C0C0"/>
                  </a:outerShdw>
                </a:effectLst>
                <a:latin typeface="Times New Roman" pitchFamily="18" charset="0"/>
              </a:rPr>
              <a:t>8.</a:t>
            </a:r>
            <a:r>
              <a:rPr lang="el-GR" dirty="0">
                <a:solidFill>
                  <a:srgbClr val="003366"/>
                </a:solidFill>
                <a:effectLst>
                  <a:outerShdw blurRad="38100" dist="38100" dir="2700000" algn="tl">
                    <a:srgbClr val="C0C0C0"/>
                  </a:outerShdw>
                </a:effectLst>
                <a:latin typeface="Times New Roman" pitchFamily="18" charset="0"/>
              </a:rPr>
              <a:t> Ικανότητα να κατανοεί ότι η έκφραση των συναισθημάτων του μπορεί να επηρεάσει το άλλο πρόσωπο και να το λαμβάνει αυτό υπόψη του κατά την παρουσίαση του εαυτού του.</a:t>
            </a:r>
          </a:p>
          <a:p>
            <a:pPr>
              <a:lnSpc>
                <a:spcPct val="80000"/>
              </a:lnSpc>
              <a:buFont typeface="Arial"/>
              <a:buChar char="•"/>
              <a:defRPr/>
            </a:pPr>
            <a:r>
              <a:rPr lang="el-GR" dirty="0">
                <a:solidFill>
                  <a:srgbClr val="990099"/>
                </a:solidFill>
                <a:effectLst>
                  <a:outerShdw blurRad="38100" dist="38100" dir="2700000" algn="tl">
                    <a:srgbClr val="C0C0C0"/>
                  </a:outerShdw>
                </a:effectLst>
                <a:latin typeface="Times New Roman" pitchFamily="18" charset="0"/>
              </a:rPr>
              <a:t>9.</a:t>
            </a:r>
            <a:r>
              <a:rPr lang="el-GR" dirty="0">
                <a:solidFill>
                  <a:srgbClr val="003366"/>
                </a:solidFill>
                <a:effectLst>
                  <a:outerShdw blurRad="38100" dist="38100" dir="2700000" algn="tl">
                    <a:srgbClr val="C0C0C0"/>
                  </a:outerShdw>
                </a:effectLst>
                <a:latin typeface="Times New Roman" pitchFamily="18" charset="0"/>
              </a:rPr>
              <a:t> Ικανότητα να χρησιμοποιεί </a:t>
            </a:r>
            <a:r>
              <a:rPr lang="el-GR" dirty="0" err="1">
                <a:solidFill>
                  <a:srgbClr val="003366"/>
                </a:solidFill>
                <a:effectLst>
                  <a:outerShdw blurRad="38100" dist="38100" dir="2700000" algn="tl">
                    <a:srgbClr val="C0C0C0"/>
                  </a:outerShdw>
                </a:effectLst>
                <a:latin typeface="Times New Roman" pitchFamily="18" charset="0"/>
              </a:rPr>
              <a:t>αυτο</a:t>
            </a:r>
            <a:r>
              <a:rPr lang="el-GR" dirty="0">
                <a:solidFill>
                  <a:srgbClr val="003366"/>
                </a:solidFill>
                <a:effectLst>
                  <a:outerShdw blurRad="38100" dist="38100" dir="2700000" algn="tl">
                    <a:srgbClr val="C0C0C0"/>
                  </a:outerShdw>
                </a:effectLst>
                <a:latin typeface="Times New Roman" pitchFamily="18" charset="0"/>
              </a:rPr>
              <a:t>-ρυθμιστικές στρατηγικές και να τροποποιεί συναισθηματικές καταστάσεις.</a:t>
            </a:r>
          </a:p>
        </p:txBody>
      </p:sp>
      <p:sp>
        <p:nvSpPr>
          <p:cNvPr id="173060" name="Rectangle 4">
            <a:extLst>
              <a:ext uri="{FF2B5EF4-FFF2-40B4-BE49-F238E27FC236}">
                <a16:creationId xmlns:a16="http://schemas.microsoft.com/office/drawing/2014/main" id="{FF791713-F0A8-7734-2468-7EAA21B0A8FF}"/>
              </a:ext>
            </a:extLst>
          </p:cNvPr>
          <p:cNvSpPr>
            <a:spLocks noChangeArrowheads="1"/>
          </p:cNvSpPr>
          <p:nvPr/>
        </p:nvSpPr>
        <p:spPr bwMode="auto">
          <a:xfrm>
            <a:off x="2063751" y="4797426"/>
            <a:ext cx="7993063" cy="1196975"/>
          </a:xfrm>
          <a:prstGeom prst="rect">
            <a:avLst/>
          </a:prstGeom>
          <a:noFill/>
          <a:ln w="9525">
            <a:solidFill>
              <a:srgbClr val="D60093"/>
            </a:solidFill>
            <a:miter lim="800000"/>
            <a:headEnd/>
            <a:tailEnd/>
          </a:ln>
          <a:effectLst/>
        </p:spPr>
        <p:txBody>
          <a:bodyPr/>
          <a:lstStyle/>
          <a:p>
            <a:pPr marL="342900" indent="-342900">
              <a:lnSpc>
                <a:spcPct val="80000"/>
              </a:lnSpc>
              <a:spcBef>
                <a:spcPct val="20000"/>
              </a:spcBef>
              <a:buClr>
                <a:schemeClr val="accent1"/>
              </a:buClr>
              <a:defRPr/>
            </a:pPr>
            <a:r>
              <a:rPr lang="el-GR" sz="2800" dirty="0">
                <a:solidFill>
                  <a:srgbClr val="003366"/>
                </a:solidFill>
                <a:effectLst>
                  <a:outerShdw blurRad="38100" dist="38100" dir="2700000" algn="tl">
                    <a:srgbClr val="C0C0C0"/>
                  </a:outerShdw>
                </a:effectLst>
              </a:rPr>
              <a:t>Τα παιδιά που επιδεικνύουν αυτές τις ικανότητες είναι περισσότερο αγαπητά από τους συνομηλίκους και τους δασκάλους τους (</a:t>
            </a:r>
            <a:r>
              <a:rPr lang="en-US" sz="2800" dirty="0">
                <a:solidFill>
                  <a:srgbClr val="003366"/>
                </a:solidFill>
                <a:effectLst>
                  <a:outerShdw blurRad="38100" dist="38100" dir="2700000" algn="tl">
                    <a:srgbClr val="C0C0C0"/>
                  </a:outerShdw>
                </a:effectLst>
              </a:rPr>
              <a:t>Eisenberg, 1993)</a:t>
            </a:r>
            <a:endParaRPr lang="el-GR" sz="2800" dirty="0">
              <a:solidFill>
                <a:srgbClr val="003366"/>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linds(horizontal)">
                                      <p:cBhvr>
                                        <p:cTn id="7" dur="500"/>
                                        <p:tgtEl>
                                          <p:spTgt spid="173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3059">
                                            <p:txEl>
                                              <p:pRg st="1" end="1"/>
                                            </p:txEl>
                                          </p:spTgt>
                                        </p:tgtEl>
                                        <p:attrNameLst>
                                          <p:attrName>style.visibility</p:attrName>
                                        </p:attrNameLst>
                                      </p:cBhvr>
                                      <p:to>
                                        <p:strVal val="visible"/>
                                      </p:to>
                                    </p:set>
                                    <p:animEffect transition="in" filter="blinds(horizontal)">
                                      <p:cBhvr>
                                        <p:cTn id="12" dur="500"/>
                                        <p:tgtEl>
                                          <p:spTgt spid="173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blinds(horizontal)">
                                      <p:cBhvr>
                                        <p:cTn id="17" dur="500"/>
                                        <p:tgtEl>
                                          <p:spTgt spid="173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3059">
                                            <p:txEl>
                                              <p:pRg st="3" end="3"/>
                                            </p:txEl>
                                          </p:spTgt>
                                        </p:tgtEl>
                                        <p:attrNameLst>
                                          <p:attrName>style.visibility</p:attrName>
                                        </p:attrNameLst>
                                      </p:cBhvr>
                                      <p:to>
                                        <p:strVal val="visible"/>
                                      </p:to>
                                    </p:set>
                                    <p:animEffect transition="in" filter="blinds(horizontal)">
                                      <p:cBhvr>
                                        <p:cTn id="22" dur="500"/>
                                        <p:tgtEl>
                                          <p:spTgt spid="173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3060">
                                            <p:txEl>
                                              <p:pRg st="0" end="0"/>
                                            </p:txEl>
                                          </p:spTgt>
                                        </p:tgtEl>
                                        <p:attrNameLst>
                                          <p:attrName>style.visibility</p:attrName>
                                        </p:attrNameLst>
                                      </p:cBhvr>
                                      <p:to>
                                        <p:strVal val="visible"/>
                                      </p:to>
                                    </p:set>
                                    <p:animEffect transition="in" filter="blinds(horizontal)">
                                      <p:cBhvr>
                                        <p:cTn id="27" dur="500"/>
                                        <p:tgtEl>
                                          <p:spTgt spid="1730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042" name="Object 2">
            <a:extLst>
              <a:ext uri="{FF2B5EF4-FFF2-40B4-BE49-F238E27FC236}">
                <a16:creationId xmlns:a16="http://schemas.microsoft.com/office/drawing/2014/main" id="{884A534F-3AED-FDCB-9C72-9E674A002606}"/>
              </a:ext>
            </a:extLst>
          </p:cNvPr>
          <p:cNvGraphicFramePr>
            <a:graphicFrameLocks noGrp="1" noChangeAspect="1"/>
          </p:cNvGraphicFramePr>
          <p:nvPr>
            <p:ph idx="4294967295"/>
            <p:extLst>
              <p:ext uri="{D42A27DB-BD31-4B8C-83A1-F6EECF244321}">
                <p14:modId xmlns:p14="http://schemas.microsoft.com/office/powerpoint/2010/main" val="1302383580"/>
              </p:ext>
            </p:extLst>
          </p:nvPr>
        </p:nvGraphicFramePr>
        <p:xfrm>
          <a:off x="2314574" y="184120"/>
          <a:ext cx="8054543" cy="5981732"/>
        </p:xfrm>
        <a:graphic>
          <a:graphicData uri="http://schemas.openxmlformats.org/presentationml/2006/ole">
            <mc:AlternateContent xmlns:mc="http://schemas.openxmlformats.org/markup-compatibility/2006">
              <mc:Choice xmlns:v="urn:schemas-microsoft-com:vml" Requires="v">
                <p:oleObj name="Έγγραφο" r:id="rId2" imgW="6123822" imgH="5775210" progId="Word.Document.8">
                  <p:embed/>
                </p:oleObj>
              </mc:Choice>
              <mc:Fallback>
                <p:oleObj name="Έγγραφο" r:id="rId2" imgW="6123822" imgH="5775210" progId="Word.Document.8">
                  <p:embed/>
                  <p:pic>
                    <p:nvPicPr>
                      <p:cNvPr id="343042" name="Object 2">
                        <a:extLst>
                          <a:ext uri="{FF2B5EF4-FFF2-40B4-BE49-F238E27FC236}">
                            <a16:creationId xmlns:a16="http://schemas.microsoft.com/office/drawing/2014/main" id="{884A534F-3AED-FDCB-9C72-9E674A002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4" y="184120"/>
                        <a:ext cx="8054543" cy="5981732"/>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3042"/>
                                        </p:tgtEl>
                                        <p:attrNameLst>
                                          <p:attrName>style.visibility</p:attrName>
                                        </p:attrNameLst>
                                      </p:cBhvr>
                                      <p:to>
                                        <p:strVal val="visible"/>
                                      </p:to>
                                    </p:set>
                                    <p:animEffect transition="in" filter="box(in)">
                                      <p:cBhvr>
                                        <p:cTn id="7" dur="500"/>
                                        <p:tgtEl>
                                          <p:spTgt spid="343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842225-1F40-DABD-E42B-7B03CF568E87}"/>
              </a:ext>
            </a:extLst>
          </p:cNvPr>
          <p:cNvSpPr>
            <a:spLocks noGrp="1"/>
          </p:cNvSpPr>
          <p:nvPr>
            <p:ph type="title"/>
          </p:nvPr>
        </p:nvSpPr>
        <p:spPr/>
        <p:txBody>
          <a:bodyPr/>
          <a:lstStyle/>
          <a:p>
            <a:r>
              <a:rPr lang="el-GR" dirty="0"/>
              <a:t>Ιδιοσυγκρασία, προσωπικότητα, χαρακτήρας</a:t>
            </a:r>
            <a:endParaRPr lang="en-GB" dirty="0"/>
          </a:p>
        </p:txBody>
      </p:sp>
      <p:sp>
        <p:nvSpPr>
          <p:cNvPr id="3" name="Θέση περιεχομένου 2">
            <a:extLst>
              <a:ext uri="{FF2B5EF4-FFF2-40B4-BE49-F238E27FC236}">
                <a16:creationId xmlns:a16="http://schemas.microsoft.com/office/drawing/2014/main" id="{D4096180-3FEA-3D35-7363-0C05658BD7AE}"/>
              </a:ext>
            </a:extLst>
          </p:cNvPr>
          <p:cNvSpPr>
            <a:spLocks noGrp="1"/>
          </p:cNvSpPr>
          <p:nvPr>
            <p:ph idx="1"/>
          </p:nvPr>
        </p:nvSpPr>
        <p:spPr>
          <a:xfrm>
            <a:off x="72429" y="1825624"/>
            <a:ext cx="12050162" cy="5032376"/>
          </a:xfrm>
        </p:spPr>
        <p:txBody>
          <a:bodyPr>
            <a:noAutofit/>
          </a:bodyPr>
          <a:lstStyle/>
          <a:p>
            <a:r>
              <a:rPr lang="el-GR" sz="2200" dirty="0"/>
              <a:t>Οι όροι σχετίζονται με την ανθρώπινη φύση και τον τρόπο που αντιλαμβανόμαστε και </a:t>
            </a:r>
            <a:r>
              <a:rPr lang="el-GR" sz="2200" dirty="0" err="1"/>
              <a:t>αλληλεπιδρούμε</a:t>
            </a:r>
            <a:r>
              <a:rPr lang="el-GR" sz="2200" dirty="0"/>
              <a:t> με τον κόσμο γύρω μας. </a:t>
            </a:r>
          </a:p>
          <a:p>
            <a:r>
              <a:rPr lang="el-GR" sz="2200" dirty="0"/>
              <a:t>1. Ιδιοσυγκρασία:</a:t>
            </a:r>
          </a:p>
          <a:p>
            <a:r>
              <a:rPr lang="el-GR" sz="2200" dirty="0"/>
              <a:t>Περιλαμβάνει τις </a:t>
            </a:r>
            <a:r>
              <a:rPr lang="el-GR" sz="2200" b="1" dirty="0">
                <a:solidFill>
                  <a:srgbClr val="FF0000"/>
                </a:solidFill>
              </a:rPr>
              <a:t>τάσεις</a:t>
            </a:r>
            <a:r>
              <a:rPr lang="el-GR" sz="2200" dirty="0"/>
              <a:t>, τις </a:t>
            </a:r>
            <a:r>
              <a:rPr lang="el-GR" sz="2200" b="1" dirty="0">
                <a:solidFill>
                  <a:srgbClr val="FF0000"/>
                </a:solidFill>
              </a:rPr>
              <a:t>αντιδράσεις</a:t>
            </a:r>
            <a:r>
              <a:rPr lang="el-GR" sz="2200" dirty="0"/>
              <a:t>, τις </a:t>
            </a:r>
            <a:r>
              <a:rPr lang="el-GR" sz="2200" b="1" dirty="0">
                <a:solidFill>
                  <a:srgbClr val="FF0000"/>
                </a:solidFill>
              </a:rPr>
              <a:t>προτιμήσεις</a:t>
            </a:r>
            <a:r>
              <a:rPr lang="el-GR" sz="2200" dirty="0"/>
              <a:t> και τα συναισθηματικά χαρακτηριστικά που καθορίζουν τον τρόπο που κάποιος αντιδρά σε διάφορες καταστάσεις.</a:t>
            </a:r>
          </a:p>
          <a:p>
            <a:r>
              <a:rPr lang="el-GR" sz="2200" dirty="0"/>
              <a:t>2. Προσωπικότητα:</a:t>
            </a:r>
          </a:p>
          <a:p>
            <a:r>
              <a:rPr lang="el-GR" sz="2200" b="1" dirty="0">
                <a:solidFill>
                  <a:schemeClr val="accent5">
                    <a:lumMod val="75000"/>
                  </a:schemeClr>
                </a:solidFill>
              </a:rPr>
              <a:t>Σύνολο</a:t>
            </a:r>
            <a:r>
              <a:rPr lang="el-GR" sz="2200" dirty="0"/>
              <a:t> </a:t>
            </a:r>
            <a:r>
              <a:rPr lang="el-GR" sz="2200" dirty="0" err="1"/>
              <a:t>συμπεριφορικών</a:t>
            </a:r>
            <a:r>
              <a:rPr lang="el-GR" sz="2200" dirty="0"/>
              <a:t>, συναισθηματικών, νοητικών και ψυχολογικών </a:t>
            </a:r>
            <a:r>
              <a:rPr lang="el-GR" sz="2200" b="1" dirty="0">
                <a:solidFill>
                  <a:schemeClr val="accent5">
                    <a:lumMod val="75000"/>
                  </a:schemeClr>
                </a:solidFill>
              </a:rPr>
              <a:t>χαρακτηριστικών</a:t>
            </a:r>
            <a:r>
              <a:rPr lang="el-GR" sz="2200" dirty="0"/>
              <a:t> που καθορίζουν τον τρόπο που ένα άτομο </a:t>
            </a:r>
            <a:r>
              <a:rPr lang="el-GR" sz="2200" dirty="0" err="1"/>
              <a:t>αλληλεπιδρά</a:t>
            </a:r>
            <a:r>
              <a:rPr lang="el-GR" sz="2200" dirty="0"/>
              <a:t> με τον κόσμο και τους άλλους ανθρώπους. Η προσωπικότητα περιλαμβάνει πτυχές όπως οι πεποιθήσεις, οι αξίες, οι στόχοι, οι συνήθειες και οι κοινωνικές σχέσεις.</a:t>
            </a:r>
          </a:p>
          <a:p>
            <a:r>
              <a:rPr lang="el-GR" sz="2200" dirty="0"/>
              <a:t>3. Χαρακτήρας:</a:t>
            </a:r>
          </a:p>
          <a:p>
            <a:r>
              <a:rPr lang="el-GR" sz="2200" dirty="0"/>
              <a:t>Ο χαρακτήρας αναφέρεται στον </a:t>
            </a:r>
            <a:r>
              <a:rPr lang="el-GR" sz="2200" b="1" dirty="0">
                <a:solidFill>
                  <a:schemeClr val="accent6">
                    <a:lumMod val="75000"/>
                  </a:schemeClr>
                </a:solidFill>
              </a:rPr>
              <a:t>ηθικό πυρήνα ενός ατόμου</a:t>
            </a:r>
            <a:r>
              <a:rPr lang="el-GR" sz="2200" dirty="0"/>
              <a:t>. Περιλαμβάνει τις καθοδηγητικές αρχές, τις ηθικές αξίες, την εντιμότητα, την αξιοπρέπεια και την ακεραιότητα που καθορίζουν τη συμπεριφορά ενός ατόμου σε δεδομένες καταστάσεις.</a:t>
            </a:r>
          </a:p>
          <a:p>
            <a:endParaRPr lang="el-GR" sz="2200" dirty="0"/>
          </a:p>
          <a:p>
            <a:r>
              <a:rPr lang="el-GR" sz="2200" dirty="0"/>
              <a:t>Οι τρεις αυτοί όροι είναι συνυφασμένοι και αλληλοεπηρεάζονται, αλλά περιγράφουν διαφορετικές πτυχές της ανθρώπινης φύσης. Η ιδιοσυγκρασία αναφέρεται στις φυσικές και ψυχολογικές τάσεις, η προσωπικότητα σχετίζεται με τη συμπεριφορά και τις σχέσεις, ενώ ο χαρακτήρας αναφέρεται στις ηθικές αξίες και τις ηθικές πεποιθήσεις ενός ατόμου.</a:t>
            </a:r>
            <a:endParaRPr lang="en-GB" sz="2200" dirty="0"/>
          </a:p>
        </p:txBody>
      </p:sp>
    </p:spTree>
    <p:extLst>
      <p:ext uri="{BB962C8B-B14F-4D97-AF65-F5344CB8AC3E}">
        <p14:creationId xmlns:p14="http://schemas.microsoft.com/office/powerpoint/2010/main" val="311537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AB4BC2-6428-E81F-ADFE-325172CE3992}"/>
              </a:ext>
            </a:extLst>
          </p:cNvPr>
          <p:cNvSpPr>
            <a:spLocks noGrp="1"/>
          </p:cNvSpPr>
          <p:nvPr>
            <p:ph type="title"/>
          </p:nvPr>
        </p:nvSpPr>
        <p:spPr/>
        <p:txBody>
          <a:bodyPr/>
          <a:lstStyle/>
          <a:p>
            <a:r>
              <a:rPr lang="el-GR" dirty="0"/>
              <a:t>Παράδειγμα</a:t>
            </a:r>
            <a:r>
              <a:rPr lang="en-US" dirty="0"/>
              <a:t> 1</a:t>
            </a:r>
            <a:endParaRPr lang="en-GB" dirty="0"/>
          </a:p>
        </p:txBody>
      </p:sp>
      <p:sp>
        <p:nvSpPr>
          <p:cNvPr id="3" name="Θέση περιεχομένου 2">
            <a:extLst>
              <a:ext uri="{FF2B5EF4-FFF2-40B4-BE49-F238E27FC236}">
                <a16:creationId xmlns:a16="http://schemas.microsoft.com/office/drawing/2014/main" id="{63FCF625-5D7B-0D4D-9CDF-753896D25E2B}"/>
              </a:ext>
            </a:extLst>
          </p:cNvPr>
          <p:cNvSpPr>
            <a:spLocks noGrp="1"/>
          </p:cNvSpPr>
          <p:nvPr>
            <p:ph idx="1"/>
          </p:nvPr>
        </p:nvSpPr>
        <p:spPr>
          <a:xfrm>
            <a:off x="0" y="1690688"/>
            <a:ext cx="12113537" cy="5167312"/>
          </a:xfrm>
        </p:spPr>
        <p:txBody>
          <a:bodyPr>
            <a:noAutofit/>
          </a:bodyPr>
          <a:lstStyle/>
          <a:p>
            <a:r>
              <a:rPr lang="el-GR" sz="2400" dirty="0"/>
              <a:t>Ένα άτομο με </a:t>
            </a:r>
            <a:r>
              <a:rPr lang="el-GR" sz="2400" b="1" u="sng" dirty="0"/>
              <a:t>ιδιοσυγκρασία</a:t>
            </a:r>
            <a:r>
              <a:rPr lang="el-GR" sz="2400" dirty="0"/>
              <a:t> που χαρακτηρίζεται από ευαισθησία και συναισθηματική αστάθεια μπορεί να έχει προβλήματα με την αντιμετώπιση του στρες. </a:t>
            </a:r>
          </a:p>
          <a:p>
            <a:r>
              <a:rPr lang="el-GR" sz="2400" dirty="0"/>
              <a:t>Αυτό το άτομο μπορεί να αντιδρά έντονα σε δυσάρεστες καταστάσεις και να έχει δυσκολία στο να αντιμετωπίσει τις πιέσεις της καθημερινότητας λόγω της φυσικής του διάθεσης.</a:t>
            </a:r>
          </a:p>
          <a:p>
            <a:r>
              <a:rPr lang="el-GR" sz="2400" dirty="0"/>
              <a:t>Η </a:t>
            </a:r>
            <a:r>
              <a:rPr lang="el-GR" sz="2400" b="1" u="sng" dirty="0"/>
              <a:t>προσωπικότητα</a:t>
            </a:r>
            <a:r>
              <a:rPr lang="el-GR" sz="2400" dirty="0"/>
              <a:t> αυτού του ατόμου μπορεί να είναι εκκεντρική και προκλητική, με έντονες αντιδράσεις σε καθημερινές καταστάσεις. Ενδεχομένως να έχει μια έντονη ανάγκη για επιβεβαίωση από τους άλλους, και να επιδεικνύει ένα ευρύ φάσμα συμπεριφορών σε κοινωνικά περιβάλλοντα.</a:t>
            </a:r>
          </a:p>
          <a:p>
            <a:r>
              <a:rPr lang="el-GR" sz="2400" dirty="0"/>
              <a:t>Ο </a:t>
            </a:r>
            <a:r>
              <a:rPr lang="el-GR" sz="2400" b="1" u="sng" dirty="0"/>
              <a:t>χαρακτήρας</a:t>
            </a:r>
            <a:r>
              <a:rPr lang="el-GR" sz="2400" dirty="0"/>
              <a:t> του ατόμου αυτού, ανεξάρτητα από την ιδιοσυγκρασία και την προσωπικότητά του, μπορεί να είναι ενδεχομένως ακέραιος και εντιμότατος. Αυτό το άτομο μπορεί να έχει βαθιές ηθικές αξίες και να διατηρεί την ακεραιότητά του ακόμη και σε δύσκολες καταστάσεις.</a:t>
            </a:r>
          </a:p>
          <a:p>
            <a:r>
              <a:rPr lang="el-GR" sz="2400" dirty="0"/>
              <a:t>Σε αυτό το παράδειγμα, η </a:t>
            </a:r>
            <a:r>
              <a:rPr lang="el-GR" sz="2400" b="1" dirty="0">
                <a:solidFill>
                  <a:srgbClr val="FF0000"/>
                </a:solidFill>
              </a:rPr>
              <a:t>ιδιοσυγκρασία είναι η ευαισθησία και η συναισθηματική αστάθεια</a:t>
            </a:r>
            <a:r>
              <a:rPr lang="el-GR" sz="2400" dirty="0"/>
              <a:t>, </a:t>
            </a:r>
            <a:r>
              <a:rPr lang="el-GR" sz="2400" b="1" dirty="0">
                <a:solidFill>
                  <a:schemeClr val="accent5">
                    <a:lumMod val="75000"/>
                  </a:schemeClr>
                </a:solidFill>
              </a:rPr>
              <a:t>η προσωπικότητα είναι η εκκεντρικότητα και η ανάγκη για επιβεβαίωση</a:t>
            </a:r>
            <a:r>
              <a:rPr lang="el-GR" sz="2400" dirty="0"/>
              <a:t>, ενώ ο </a:t>
            </a:r>
            <a:r>
              <a:rPr lang="el-GR" sz="2400" b="1" dirty="0">
                <a:solidFill>
                  <a:schemeClr val="accent6">
                    <a:lumMod val="75000"/>
                  </a:schemeClr>
                </a:solidFill>
              </a:rPr>
              <a:t>χαρακτήρας είναι η ακεραιότητα και η εντιμότητα του ατόμου</a:t>
            </a:r>
            <a:r>
              <a:rPr lang="el-GR" sz="2400" dirty="0"/>
              <a:t>.</a:t>
            </a:r>
            <a:endParaRPr lang="en-GB" sz="2400" dirty="0"/>
          </a:p>
        </p:txBody>
      </p:sp>
    </p:spTree>
    <p:extLst>
      <p:ext uri="{BB962C8B-B14F-4D97-AF65-F5344CB8AC3E}">
        <p14:creationId xmlns:p14="http://schemas.microsoft.com/office/powerpoint/2010/main" val="139719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AA2A13-52D9-E9F9-9C8E-58CB124FDAD5}"/>
              </a:ext>
            </a:extLst>
          </p:cNvPr>
          <p:cNvSpPr>
            <a:spLocks noGrp="1"/>
          </p:cNvSpPr>
          <p:nvPr>
            <p:ph type="title"/>
          </p:nvPr>
        </p:nvSpPr>
        <p:spPr/>
        <p:txBody>
          <a:bodyPr/>
          <a:lstStyle/>
          <a:p>
            <a:r>
              <a:rPr lang="el-GR" dirty="0"/>
              <a:t>Παράδειγμα</a:t>
            </a:r>
            <a:r>
              <a:rPr lang="en-US" dirty="0"/>
              <a:t> 2</a:t>
            </a:r>
            <a:endParaRPr lang="en-GB" dirty="0"/>
          </a:p>
        </p:txBody>
      </p:sp>
      <p:sp>
        <p:nvSpPr>
          <p:cNvPr id="3" name="Θέση περιεχομένου 2">
            <a:extLst>
              <a:ext uri="{FF2B5EF4-FFF2-40B4-BE49-F238E27FC236}">
                <a16:creationId xmlns:a16="http://schemas.microsoft.com/office/drawing/2014/main" id="{04F2F5D6-8AC1-75C0-B372-E67B8C3B519C}"/>
              </a:ext>
            </a:extLst>
          </p:cNvPr>
          <p:cNvSpPr>
            <a:spLocks noGrp="1"/>
          </p:cNvSpPr>
          <p:nvPr>
            <p:ph idx="1"/>
          </p:nvPr>
        </p:nvSpPr>
        <p:spPr>
          <a:xfrm>
            <a:off x="172016" y="1825624"/>
            <a:ext cx="6699564" cy="4810565"/>
          </a:xfrm>
        </p:spPr>
        <p:txBody>
          <a:bodyPr>
            <a:normAutofit fontScale="92500" lnSpcReduction="20000"/>
          </a:bodyPr>
          <a:lstStyle/>
          <a:p>
            <a:r>
              <a:rPr lang="el-GR" dirty="0"/>
              <a:t>Ένα άτομο έχει την ιδιοσυγκρασία να αντιδρά με χαρά και ενέργεια στα ερεθίσματα του περιβάλλοντος.</a:t>
            </a:r>
          </a:p>
          <a:p>
            <a:r>
              <a:rPr lang="el-GR" dirty="0"/>
              <a:t>Αυτό το άτομο σε ένα πάρτι θα θεωρηθεί ότι έχει κοινωνική και ευχάριστη προσωπικότητα.</a:t>
            </a:r>
          </a:p>
          <a:p>
            <a:r>
              <a:rPr lang="el-GR" dirty="0"/>
              <a:t>Γνωρίζοντας το καλύτερα θα διαπιστώσουμε ότι ο χαρακτήρας του είναι επιθετικός.</a:t>
            </a:r>
          </a:p>
          <a:p>
            <a:r>
              <a:rPr lang="el-GR" dirty="0"/>
              <a:t>Ιδιοσυγκρασία είναι ο τρόπος με τον οποίο αντιδράμε στα ερεθίσματα.</a:t>
            </a:r>
          </a:p>
          <a:p>
            <a:r>
              <a:rPr lang="el-GR" dirty="0"/>
              <a:t>Προσωπικότητα είναι η </a:t>
            </a:r>
            <a:r>
              <a:rPr lang="el-GR" dirty="0" err="1"/>
              <a:t>παρατηρήσιμη</a:t>
            </a:r>
            <a:r>
              <a:rPr lang="el-GR" dirty="0"/>
              <a:t> συμπεριφορά.</a:t>
            </a:r>
          </a:p>
          <a:p>
            <a:r>
              <a:rPr lang="el-GR" dirty="0"/>
              <a:t>Χαρακτήρας είναι ο τρόπος που αντιδράμε στις συγκρούσεις.</a:t>
            </a:r>
            <a:endParaRPr lang="en-GB" dirty="0"/>
          </a:p>
        </p:txBody>
      </p:sp>
      <p:pic>
        <p:nvPicPr>
          <p:cNvPr id="1026" name="Picture 2" descr="What Is an Extrovert? Personality, Characteristics, Type, and More">
            <a:extLst>
              <a:ext uri="{FF2B5EF4-FFF2-40B4-BE49-F238E27FC236}">
                <a16:creationId xmlns:a16="http://schemas.microsoft.com/office/drawing/2014/main" id="{0B2D1A61-12A5-BCFE-75A6-CC6792007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875" y="111734"/>
            <a:ext cx="4044108" cy="2241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 Things Only Passive-Aggressive People Do | Inc.com">
            <a:extLst>
              <a:ext uri="{FF2B5EF4-FFF2-40B4-BE49-F238E27FC236}">
                <a16:creationId xmlns:a16="http://schemas.microsoft.com/office/drawing/2014/main" id="{F40B912D-C587-C5A1-360A-7C582917E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873" y="2443202"/>
            <a:ext cx="4044109" cy="22748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Cope With a Passive-Aggressive Coworker">
            <a:extLst>
              <a:ext uri="{FF2B5EF4-FFF2-40B4-BE49-F238E27FC236}">
                <a16:creationId xmlns:a16="http://schemas.microsoft.com/office/drawing/2014/main" id="{4BD7947B-ECDA-DFB9-D59C-F372AC9E8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5873" y="4781285"/>
            <a:ext cx="4044109" cy="203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73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176D51-362C-3DAC-3FFB-90F90F3A7E7C}"/>
              </a:ext>
            </a:extLst>
          </p:cNvPr>
          <p:cNvSpPr>
            <a:spLocks noGrp="1"/>
          </p:cNvSpPr>
          <p:nvPr>
            <p:ph type="title"/>
          </p:nvPr>
        </p:nvSpPr>
        <p:spPr>
          <a:xfrm>
            <a:off x="108642" y="365125"/>
            <a:ext cx="11986788" cy="1325563"/>
          </a:xfrm>
        </p:spPr>
        <p:txBody>
          <a:bodyPr/>
          <a:lstStyle/>
          <a:p>
            <a:r>
              <a:rPr lang="el-GR" dirty="0"/>
              <a:t>Ιδιοσυγκρασία, προσωπικότητα, χαρακτήρας</a:t>
            </a:r>
            <a:r>
              <a:rPr lang="en-US" dirty="0"/>
              <a:t> </a:t>
            </a:r>
            <a:r>
              <a:rPr lang="el-GR" dirty="0"/>
              <a:t>αναπτυξιακά</a:t>
            </a:r>
            <a:endParaRPr lang="en-GB" dirty="0"/>
          </a:p>
        </p:txBody>
      </p:sp>
      <p:sp>
        <p:nvSpPr>
          <p:cNvPr id="3" name="Θέση περιεχομένου 2">
            <a:extLst>
              <a:ext uri="{FF2B5EF4-FFF2-40B4-BE49-F238E27FC236}">
                <a16:creationId xmlns:a16="http://schemas.microsoft.com/office/drawing/2014/main" id="{FD1E14A8-5156-1806-29BF-CC3403E1BAAE}"/>
              </a:ext>
            </a:extLst>
          </p:cNvPr>
          <p:cNvSpPr>
            <a:spLocks noGrp="1"/>
          </p:cNvSpPr>
          <p:nvPr>
            <p:ph idx="1"/>
          </p:nvPr>
        </p:nvSpPr>
        <p:spPr>
          <a:xfrm>
            <a:off x="108642" y="1825625"/>
            <a:ext cx="6165410" cy="4928260"/>
          </a:xfrm>
        </p:spPr>
        <p:txBody>
          <a:bodyPr>
            <a:noAutofit/>
          </a:bodyPr>
          <a:lstStyle/>
          <a:p>
            <a:pPr>
              <a:lnSpc>
                <a:spcPct val="100000"/>
              </a:lnSpc>
              <a:spcBef>
                <a:spcPts val="0"/>
              </a:spcBef>
            </a:pPr>
            <a:r>
              <a:rPr lang="el-GR" sz="2200" dirty="0"/>
              <a:t>Η ιδιοσυγκρασία, η προσωπικότητα και ο χαρακτήρας </a:t>
            </a:r>
            <a:r>
              <a:rPr lang="el-GR" sz="2200" dirty="0" err="1"/>
              <a:t>αλληλεπιδρούν</a:t>
            </a:r>
            <a:r>
              <a:rPr lang="el-GR" sz="2200" dirty="0"/>
              <a:t> στην ανάπτυξη του ανθρώπου, αλλά δεν υπάρχει συγκεκριμένη σειρά ως προς το ποιο εμφανίζεται πρώτο ή τελευταίο, καθώς εξελίσσονται ταυτόχρονα κατά τη διάρκεια της ζωής του ατόμου.</a:t>
            </a:r>
          </a:p>
          <a:p>
            <a:pPr>
              <a:lnSpc>
                <a:spcPct val="100000"/>
              </a:lnSpc>
              <a:spcBef>
                <a:spcPts val="0"/>
              </a:spcBef>
            </a:pPr>
            <a:endParaRPr lang="el-GR" sz="2200" dirty="0"/>
          </a:p>
          <a:p>
            <a:pPr>
              <a:lnSpc>
                <a:spcPct val="100000"/>
              </a:lnSpc>
              <a:spcBef>
                <a:spcPts val="0"/>
              </a:spcBef>
            </a:pPr>
            <a:r>
              <a:rPr lang="el-GR" sz="2200" dirty="0"/>
              <a:t>Στην παιδική ηλικία, η ιδιοσυγκρασία είναι πιο εμφανής. Τα παιδιά γεννιούνται με συγκεκριμένες τάσεις και χαρακτηριστικά, που αποτελούν τη βάση της ιδιοσυγκρασίας τους. Καθώς μεγαλώνουν, αναπτύσσονται οι πτυχές της προσωπικότητάς τους μέσω των εμπειριών τους και των αλληλεπιδράσεών τους με το περιβάλλον.</a:t>
            </a:r>
          </a:p>
          <a:p>
            <a:pPr>
              <a:lnSpc>
                <a:spcPct val="100000"/>
              </a:lnSpc>
              <a:spcBef>
                <a:spcPts val="0"/>
              </a:spcBef>
            </a:pPr>
            <a:endParaRPr lang="el-GR" sz="2200" dirty="0"/>
          </a:p>
        </p:txBody>
      </p:sp>
      <p:pic>
        <p:nvPicPr>
          <p:cNvPr id="2050" name="Picture 2" descr="Γιατί αγαπάμε το κυριακάτικο τραπέζι με την οικογένεια">
            <a:extLst>
              <a:ext uri="{FF2B5EF4-FFF2-40B4-BE49-F238E27FC236}">
                <a16:creationId xmlns:a16="http://schemas.microsoft.com/office/drawing/2014/main" id="{936FFD43-7751-5FB4-7B84-7633DEFA5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359" y="2362717"/>
            <a:ext cx="5714999" cy="321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53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176D51-362C-3DAC-3FFB-90F90F3A7E7C}"/>
              </a:ext>
            </a:extLst>
          </p:cNvPr>
          <p:cNvSpPr>
            <a:spLocks noGrp="1"/>
          </p:cNvSpPr>
          <p:nvPr>
            <p:ph type="title"/>
          </p:nvPr>
        </p:nvSpPr>
        <p:spPr>
          <a:xfrm>
            <a:off x="18110" y="21100"/>
            <a:ext cx="12173890" cy="1325563"/>
          </a:xfrm>
        </p:spPr>
        <p:txBody>
          <a:bodyPr/>
          <a:lstStyle/>
          <a:p>
            <a:r>
              <a:rPr lang="el-GR" dirty="0"/>
              <a:t>Ιδιοσυγκρασία, προσωπικότητα, χαρακτήρας</a:t>
            </a:r>
            <a:r>
              <a:rPr lang="en-US" dirty="0"/>
              <a:t> </a:t>
            </a:r>
            <a:r>
              <a:rPr lang="el-GR" dirty="0"/>
              <a:t>αναπτυξιακά</a:t>
            </a:r>
            <a:endParaRPr lang="en-GB" dirty="0"/>
          </a:p>
        </p:txBody>
      </p:sp>
      <p:sp>
        <p:nvSpPr>
          <p:cNvPr id="3" name="Θέση περιεχομένου 2">
            <a:extLst>
              <a:ext uri="{FF2B5EF4-FFF2-40B4-BE49-F238E27FC236}">
                <a16:creationId xmlns:a16="http://schemas.microsoft.com/office/drawing/2014/main" id="{FD1E14A8-5156-1806-29BF-CC3403E1BAAE}"/>
              </a:ext>
            </a:extLst>
          </p:cNvPr>
          <p:cNvSpPr>
            <a:spLocks noGrp="1"/>
          </p:cNvSpPr>
          <p:nvPr>
            <p:ph idx="1"/>
          </p:nvPr>
        </p:nvSpPr>
        <p:spPr>
          <a:xfrm>
            <a:off x="0" y="1346664"/>
            <a:ext cx="7559643" cy="5511336"/>
          </a:xfrm>
        </p:spPr>
        <p:txBody>
          <a:bodyPr>
            <a:noAutofit/>
          </a:bodyPr>
          <a:lstStyle/>
          <a:p>
            <a:pPr>
              <a:lnSpc>
                <a:spcPct val="100000"/>
              </a:lnSpc>
              <a:spcBef>
                <a:spcPts val="0"/>
              </a:spcBef>
            </a:pPr>
            <a:r>
              <a:rPr lang="el-GR" sz="2000" dirty="0"/>
              <a:t>Ο χαρακτήρας, αν και είναι επίσης επηρεασμένος από τη γενετική κληρονομιά και την ιδιοσυγκρασία, αναπτύσσεται κυρίως μέσω των ηθικών και κοινωνικών εμπειριών του ατόμου κατά τη διάρκεια της παιδικής ηλικίας και της εφηβείας.</a:t>
            </a:r>
          </a:p>
          <a:p>
            <a:pPr>
              <a:lnSpc>
                <a:spcPct val="100000"/>
              </a:lnSpc>
              <a:spcBef>
                <a:spcPts val="0"/>
              </a:spcBef>
            </a:pPr>
            <a:endParaRPr lang="el-GR" sz="2000" dirty="0"/>
          </a:p>
          <a:p>
            <a:pPr>
              <a:lnSpc>
                <a:spcPct val="100000"/>
              </a:lnSpc>
              <a:spcBef>
                <a:spcPts val="0"/>
              </a:spcBef>
            </a:pPr>
            <a:r>
              <a:rPr lang="el-GR" sz="2000" dirty="0"/>
              <a:t>Στη διάρκεια της ενήλικης ζωής, όλοι αυτοί οι παράγοντες συνεχίζουν να </a:t>
            </a:r>
            <a:r>
              <a:rPr lang="el-GR" sz="2000" dirty="0" err="1"/>
              <a:t>αλληλεπιδρούν</a:t>
            </a:r>
            <a:r>
              <a:rPr lang="el-GR" sz="2000" dirty="0"/>
              <a:t> και να εξελίσσονται, επηρεάζοντας τη συμπεριφορά και την αντίδραση του ατόμου σε διάφορες καταστάσεις.</a:t>
            </a:r>
          </a:p>
          <a:p>
            <a:pPr>
              <a:lnSpc>
                <a:spcPct val="100000"/>
              </a:lnSpc>
              <a:spcBef>
                <a:spcPts val="0"/>
              </a:spcBef>
            </a:pPr>
            <a:endParaRPr lang="el-GR" sz="2000" dirty="0"/>
          </a:p>
          <a:p>
            <a:pPr>
              <a:lnSpc>
                <a:spcPct val="100000"/>
              </a:lnSpc>
              <a:spcBef>
                <a:spcPts val="0"/>
              </a:spcBef>
            </a:pPr>
            <a:r>
              <a:rPr lang="el-GR" sz="2000" dirty="0"/>
              <a:t>Συνοψίζοντας, και τα τρία αναπτύσσονται ταυτόχρονα κατά τη διάρκεια της ανθρώπινης ζωής και </a:t>
            </a:r>
            <a:r>
              <a:rPr lang="el-GR" sz="2000" dirty="0" err="1"/>
              <a:t>αλληλεπιδρούν</a:t>
            </a:r>
            <a:r>
              <a:rPr lang="el-GR" sz="2000" dirty="0"/>
              <a:t> για να διαμορφώσουν τον τρόπο που αντιδράμε σε διάφορες καταστάσεις και πώς αναπτύσσουμε τις σχέσεις μας με τους άλλους.</a:t>
            </a:r>
            <a:endParaRPr lang="en-GB" sz="2000" dirty="0"/>
          </a:p>
        </p:txBody>
      </p:sp>
      <p:pic>
        <p:nvPicPr>
          <p:cNvPr id="3074" name="Picture 2" descr="Ζακ Κωστόπουλος: «Αθώοι» και από το Πειθαρχικό της ΕΛ.ΑΣ. οι αστυνομικοί  που εμπλέκονται στο θάνατό του">
            <a:extLst>
              <a:ext uri="{FF2B5EF4-FFF2-40B4-BE49-F238E27FC236}">
                <a16:creationId xmlns:a16="http://schemas.microsoft.com/office/drawing/2014/main" id="{D7EEE489-5FF5-792D-2C9E-3F75846C9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646" y="801992"/>
            <a:ext cx="3084213" cy="17282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ribune.gr | Φέρι Μποτ">
            <a:extLst>
              <a:ext uri="{FF2B5EF4-FFF2-40B4-BE49-F238E27FC236}">
                <a16:creationId xmlns:a16="http://schemas.microsoft.com/office/drawing/2014/main" id="{C97A052D-775E-06E8-7F46-9F51DD837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646" y="2646415"/>
            <a:ext cx="3084214" cy="18692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Η στιγμή που η 8χρονη εγκλωβίστηκε σε συρόμενη πόρτα εργοστασίου και βρήκε  τραγικό θάνατο - Την έβλεπαν νεκρή και περνούσαν απο΄κει σαν να μην  συμβαίνει τίποτα (ΒΙΝΤΕΟ) | EviaZoom.gr - Εύβοια News">
            <a:extLst>
              <a:ext uri="{FF2B5EF4-FFF2-40B4-BE49-F238E27FC236}">
                <a16:creationId xmlns:a16="http://schemas.microsoft.com/office/drawing/2014/main" id="{4C5575B6-90AD-8F63-7B22-4235E4A39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3508" y="4631836"/>
            <a:ext cx="4528491" cy="218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61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1EA663B4-A8B1-6842-690D-41A658A4A1A8}"/>
              </a:ext>
            </a:extLst>
          </p:cNvPr>
          <p:cNvSpPr>
            <a:spLocks noGrp="1" noChangeArrowheads="1"/>
          </p:cNvSpPr>
          <p:nvPr>
            <p:ph type="title" idx="4294967295"/>
          </p:nvPr>
        </p:nvSpPr>
        <p:spPr>
          <a:xfrm>
            <a:off x="1" y="0"/>
            <a:ext cx="6731306" cy="431800"/>
          </a:xfrm>
          <a:ln>
            <a:solidFill>
              <a:srgbClr val="993366"/>
            </a:solidFill>
          </a:ln>
        </p:spPr>
        <p:txBody>
          <a:bodyPr rtlCol="0">
            <a:normAutofit fontScale="90000"/>
          </a:bodyPr>
          <a:lstStyle/>
          <a:p>
            <a:pPr>
              <a:defRPr/>
            </a:pPr>
            <a:r>
              <a:rPr lang="el-GR" sz="2600" b="1" dirty="0">
                <a:solidFill>
                  <a:srgbClr val="CC0066"/>
                </a:solidFill>
                <a:effectLst>
                  <a:outerShdw blurRad="38100" dist="38100" dir="2700000" algn="tl">
                    <a:srgbClr val="C0C0C0"/>
                  </a:outerShdw>
                </a:effectLst>
                <a:latin typeface="Times New Roman" pitchFamily="18" charset="0"/>
              </a:rPr>
              <a:t>1. Ατομικές διαφορές στα βρέφη: Ιδιοσυγκρασία</a:t>
            </a:r>
          </a:p>
        </p:txBody>
      </p:sp>
      <p:sp>
        <p:nvSpPr>
          <p:cNvPr id="334851" name="Rectangle 3">
            <a:extLst>
              <a:ext uri="{FF2B5EF4-FFF2-40B4-BE49-F238E27FC236}">
                <a16:creationId xmlns:a16="http://schemas.microsoft.com/office/drawing/2014/main" id="{055C75F5-697E-A669-84A8-0DBCFDB477C0}"/>
              </a:ext>
            </a:extLst>
          </p:cNvPr>
          <p:cNvSpPr>
            <a:spLocks noGrp="1" noChangeArrowheads="1"/>
          </p:cNvSpPr>
          <p:nvPr>
            <p:ph type="body" idx="4294967295"/>
          </p:nvPr>
        </p:nvSpPr>
        <p:spPr>
          <a:xfrm>
            <a:off x="1" y="431801"/>
            <a:ext cx="6731306" cy="1859707"/>
          </a:xfrm>
          <a:ln>
            <a:solidFill>
              <a:srgbClr val="993366"/>
            </a:solidFill>
          </a:ln>
        </p:spPr>
        <p:txBody>
          <a:bodyPr rtlCol="0">
            <a:normAutofit lnSpcReduction="10000"/>
          </a:bodyPr>
          <a:lstStyle/>
          <a:p>
            <a:pPr marL="0" indent="-609600">
              <a:spcBef>
                <a:spcPts val="0"/>
              </a:spcBef>
              <a:buClr>
                <a:srgbClr val="FF0066"/>
              </a:buClr>
              <a:buNone/>
              <a:defRPr/>
            </a:pPr>
            <a:r>
              <a:rPr lang="el-GR" sz="1800" i="1" dirty="0">
                <a:solidFill>
                  <a:srgbClr val="006666"/>
                </a:solidFill>
                <a:effectLst>
                  <a:outerShdw blurRad="38100" dist="38100" dir="2700000" algn="tl">
                    <a:srgbClr val="C0C0C0"/>
                  </a:outerShdw>
                </a:effectLst>
              </a:rPr>
              <a:t>Χαρακτηριστικά </a:t>
            </a:r>
            <a:r>
              <a:rPr lang="el-GR" sz="1800" i="1" u="sng" dirty="0">
                <a:solidFill>
                  <a:schemeClr val="tx1">
                    <a:lumMod val="85000"/>
                    <a:lumOff val="15000"/>
                  </a:schemeClr>
                </a:solidFill>
                <a:effectLst>
                  <a:outerShdw blurRad="38100" dist="38100" dir="2700000" algn="tl">
                    <a:srgbClr val="C0C0C0"/>
                  </a:outerShdw>
                </a:effectLst>
              </a:rPr>
              <a:t>διέγερση</a:t>
            </a:r>
            <a:r>
              <a:rPr lang="el-GR" sz="1800" i="1" dirty="0">
                <a:solidFill>
                  <a:schemeClr val="tx1">
                    <a:lumMod val="85000"/>
                    <a:lumOff val="15000"/>
                  </a:schemeClr>
                </a:solidFill>
                <a:effectLst>
                  <a:outerShdw blurRad="38100" dist="38100" dir="2700000" algn="tl">
                    <a:srgbClr val="C0C0C0"/>
                  </a:outerShdw>
                </a:effectLst>
              </a:rPr>
              <a:t>ς </a:t>
            </a:r>
            <a:r>
              <a:rPr lang="el-GR" sz="1800" i="1" dirty="0">
                <a:solidFill>
                  <a:srgbClr val="006666"/>
                </a:solidFill>
                <a:effectLst>
                  <a:outerShdw blurRad="38100" dist="38100" dir="2700000" algn="tl">
                    <a:srgbClr val="C0C0C0"/>
                  </a:outerShdw>
                </a:effectLst>
              </a:rPr>
              <a:t>και </a:t>
            </a:r>
            <a:r>
              <a:rPr lang="el-GR" sz="1800" i="1" u="sng" dirty="0">
                <a:solidFill>
                  <a:schemeClr val="tx1">
                    <a:lumMod val="85000"/>
                    <a:lumOff val="15000"/>
                  </a:schemeClr>
                </a:solidFill>
                <a:effectLst>
                  <a:outerShdw blurRad="38100" dist="38100" dir="2700000" algn="tl">
                    <a:srgbClr val="C0C0C0"/>
                  </a:outerShdw>
                </a:effectLst>
              </a:rPr>
              <a:t>συναισθηματικότητας</a:t>
            </a:r>
            <a:r>
              <a:rPr lang="el-GR" sz="1800" i="1" dirty="0">
                <a:solidFill>
                  <a:srgbClr val="006666"/>
                </a:solidFill>
                <a:effectLst>
                  <a:outerShdw blurRad="38100" dist="38100" dir="2700000" algn="tl">
                    <a:srgbClr val="C0C0C0"/>
                  </a:outerShdw>
                </a:effectLst>
              </a:rPr>
              <a:t> που αντιπροσωπεύουν σταθερά και μόνιμα γνωρίσματα του ατόμου</a:t>
            </a:r>
          </a:p>
          <a:p>
            <a:pPr marL="0" indent="-609600">
              <a:spcBef>
                <a:spcPts val="0"/>
              </a:spcBef>
              <a:buClr>
                <a:srgbClr val="FF0066"/>
              </a:buClr>
              <a:buNone/>
              <a:defRPr/>
            </a:pPr>
            <a:r>
              <a:rPr lang="el-GR" sz="1800" i="1" dirty="0">
                <a:solidFill>
                  <a:srgbClr val="006666"/>
                </a:solidFill>
                <a:effectLst>
                  <a:outerShdw blurRad="38100" dist="38100" dir="2700000" algn="tl">
                    <a:srgbClr val="C0C0C0"/>
                  </a:outerShdw>
                </a:effectLst>
              </a:rPr>
              <a:t>Αναφέρεται στο </a:t>
            </a:r>
            <a:r>
              <a:rPr lang="el-GR" sz="1800" b="1" i="1" u="sng" dirty="0">
                <a:solidFill>
                  <a:srgbClr val="006666"/>
                </a:solidFill>
                <a:effectLst>
                  <a:outerShdw blurRad="38100" dist="38100" dir="2700000" algn="tl">
                    <a:srgbClr val="C0C0C0"/>
                  </a:outerShdw>
                </a:effectLst>
              </a:rPr>
              <a:t>πώς</a:t>
            </a:r>
            <a:r>
              <a:rPr lang="el-GR" sz="1800" i="1" dirty="0">
                <a:solidFill>
                  <a:srgbClr val="006666"/>
                </a:solidFill>
                <a:effectLst>
                  <a:outerShdw blurRad="38100" dist="38100" dir="2700000" algn="tl">
                    <a:srgbClr val="C0C0C0"/>
                  </a:outerShdw>
                </a:effectLst>
              </a:rPr>
              <a:t> συμπεριφέρεται ένα παιδί, σε αντίθεση με το τι κάνει και γιατί το κάνει</a:t>
            </a:r>
          </a:p>
          <a:p>
            <a:pPr marL="0" indent="-609600">
              <a:spcBef>
                <a:spcPts val="0"/>
              </a:spcBef>
              <a:buClr>
                <a:srgbClr val="FF0066"/>
              </a:buClr>
              <a:buNone/>
              <a:defRPr/>
            </a:pPr>
            <a:r>
              <a:rPr lang="el-GR" sz="1800" i="1" dirty="0">
                <a:solidFill>
                  <a:srgbClr val="006666"/>
                </a:solidFill>
                <a:effectLst>
                  <a:outerShdw blurRad="38100" dist="38100" dir="2700000" algn="tl">
                    <a:srgbClr val="C0C0C0"/>
                  </a:outerShdw>
                </a:effectLst>
              </a:rPr>
              <a:t>Οι ιδιοσυγκρασιακές διαφορές είναι εμφανείς από τη βρεφική ηλικία και οφείλονται σε μεγάλο βαθμό σε γενετικούς παράγοντες</a:t>
            </a:r>
            <a:endParaRPr lang="el-GR" sz="1800" b="1" dirty="0">
              <a:solidFill>
                <a:srgbClr val="006666"/>
              </a:solidFill>
              <a:effectLst>
                <a:outerShdw blurRad="38100" dist="38100" dir="2700000" algn="tl">
                  <a:srgbClr val="C0C0C0"/>
                </a:outerShdw>
              </a:effectLst>
            </a:endParaRPr>
          </a:p>
          <a:p>
            <a:pPr marL="0" indent="-609600">
              <a:spcBef>
                <a:spcPts val="0"/>
              </a:spcBef>
              <a:buClr>
                <a:srgbClr val="FF0066"/>
              </a:buClr>
              <a:buNone/>
              <a:defRPr/>
            </a:pPr>
            <a:r>
              <a:rPr lang="el-GR" sz="1800" dirty="0">
                <a:solidFill>
                  <a:srgbClr val="003366"/>
                </a:solidFill>
                <a:effectLst>
                  <a:outerShdw blurRad="38100" dist="38100" dir="2700000" algn="tl">
                    <a:srgbClr val="C0C0C0"/>
                  </a:outerShdw>
                </a:effectLst>
              </a:rPr>
              <a:t>Επιδέχονται περιβαλλοντικών επιδράσεων αλλά σε όλη τη διάρκεια της ζωής προδιαθέτουν τη συμπεριφορά</a:t>
            </a:r>
          </a:p>
        </p:txBody>
      </p:sp>
      <p:sp>
        <p:nvSpPr>
          <p:cNvPr id="4" name="Rectangle 2">
            <a:extLst>
              <a:ext uri="{FF2B5EF4-FFF2-40B4-BE49-F238E27FC236}">
                <a16:creationId xmlns:a16="http://schemas.microsoft.com/office/drawing/2014/main" id="{3C6AC1A9-50D2-2A73-7DCE-DF760141BCD4}"/>
              </a:ext>
            </a:extLst>
          </p:cNvPr>
          <p:cNvSpPr txBox="1">
            <a:spLocks noChangeArrowheads="1"/>
          </p:cNvSpPr>
          <p:nvPr/>
        </p:nvSpPr>
        <p:spPr>
          <a:xfrm>
            <a:off x="1" y="2304704"/>
            <a:ext cx="6731306" cy="431800"/>
          </a:xfrm>
          <a:prstGeom prst="rect">
            <a:avLst/>
          </a:prstGeom>
          <a:ln>
            <a:solidFill>
              <a:srgbClr val="993366"/>
            </a:solidFill>
          </a:ln>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l-GR" sz="2200" b="1" dirty="0">
                <a:solidFill>
                  <a:srgbClr val="006666"/>
                </a:solidFill>
                <a:effectLst>
                  <a:outerShdw blurRad="38100" dist="38100" dir="2700000" algn="tl">
                    <a:srgbClr val="C0C0C0"/>
                  </a:outerShdw>
                </a:effectLst>
                <a:latin typeface="+mn-lt"/>
              </a:rPr>
              <a:t>2. Θεμελιώδεις Διαστάσεις της Ιδιοσυγκρασίας</a:t>
            </a:r>
          </a:p>
        </p:txBody>
      </p:sp>
      <p:sp>
        <p:nvSpPr>
          <p:cNvPr id="5" name="Rectangle 3">
            <a:extLst>
              <a:ext uri="{FF2B5EF4-FFF2-40B4-BE49-F238E27FC236}">
                <a16:creationId xmlns:a16="http://schemas.microsoft.com/office/drawing/2014/main" id="{8A5B1775-1A31-7162-6A64-D596470081EF}"/>
              </a:ext>
            </a:extLst>
          </p:cNvPr>
          <p:cNvSpPr txBox="1">
            <a:spLocks noChangeArrowheads="1"/>
          </p:cNvSpPr>
          <p:nvPr/>
        </p:nvSpPr>
        <p:spPr>
          <a:xfrm>
            <a:off x="1" y="2736504"/>
            <a:ext cx="6731306" cy="4121495"/>
          </a:xfrm>
          <a:prstGeom prst="rect">
            <a:avLst/>
          </a:prstGeom>
          <a:ln>
            <a:solidFill>
              <a:srgbClr val="993366"/>
            </a:solidFill>
          </a:ln>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609600">
              <a:spcBef>
                <a:spcPts val="0"/>
              </a:spcBef>
              <a:spcAft>
                <a:spcPts val="0"/>
              </a:spcAft>
              <a:buClr>
                <a:srgbClr val="FF0066"/>
              </a:buClr>
              <a:buNone/>
              <a:defRPr/>
            </a:pPr>
            <a:r>
              <a:rPr lang="el-GR" sz="1800" dirty="0">
                <a:solidFill>
                  <a:schemeClr val="accent2"/>
                </a:solidFill>
                <a:effectLst>
                  <a:outerShdw blurRad="38100" dist="38100" dir="2700000" algn="tl">
                    <a:srgbClr val="C0C0C0"/>
                  </a:outerShdw>
                </a:effectLst>
              </a:rPr>
              <a:t>Τα ιδιοσυγκρασιακά χαρακτηριστικά συνθέτουν τον πυρήνα της προσωπικότητας και παίζουν ουσιώδη ρόλο στη μελλοντική ανάπτυξη του ατόμου </a:t>
            </a:r>
          </a:p>
          <a:p>
            <a:pPr marL="0" indent="-609600">
              <a:spcBef>
                <a:spcPts val="0"/>
              </a:spcBef>
              <a:spcAft>
                <a:spcPts val="0"/>
              </a:spcAft>
              <a:buClr>
                <a:srgbClr val="FF0066"/>
              </a:buClr>
              <a:buNone/>
              <a:defRPr/>
            </a:pPr>
            <a:r>
              <a:rPr lang="el-GR" sz="1800" b="1" dirty="0">
                <a:solidFill>
                  <a:srgbClr val="006666"/>
                </a:solidFill>
                <a:effectLst>
                  <a:outerShdw blurRad="38100" dist="38100" dir="2700000" algn="tl">
                    <a:srgbClr val="C0C0C0"/>
                  </a:outerShdw>
                </a:effectLst>
              </a:rPr>
              <a:t>Α.</a:t>
            </a:r>
            <a:r>
              <a:rPr lang="el-GR" sz="1800" dirty="0">
                <a:solidFill>
                  <a:srgbClr val="990033"/>
                </a:solidFill>
                <a:effectLst>
                  <a:outerShdw blurRad="38100" dist="38100" dir="2700000" algn="tl">
                    <a:srgbClr val="C0C0C0"/>
                  </a:outerShdw>
                </a:effectLst>
              </a:rPr>
              <a:t> </a:t>
            </a:r>
            <a:r>
              <a:rPr lang="el-GR" sz="1800" b="1" dirty="0">
                <a:solidFill>
                  <a:srgbClr val="CC0066"/>
                </a:solidFill>
                <a:effectLst>
                  <a:outerShdw blurRad="38100" dist="38100" dir="2700000" algn="tl">
                    <a:srgbClr val="C0C0C0"/>
                  </a:outerShdw>
                </a:effectLst>
              </a:rPr>
              <a:t>Επίπεδο δραστηριότητας:</a:t>
            </a:r>
            <a:r>
              <a:rPr lang="el-GR" sz="1800" dirty="0">
                <a:solidFill>
                  <a:srgbClr val="006666"/>
                </a:solidFill>
                <a:effectLst>
                  <a:outerShdw blurRad="38100" dist="38100" dir="2700000" algn="tl">
                    <a:srgbClr val="C0C0C0"/>
                  </a:outerShdw>
                </a:effectLst>
              </a:rPr>
              <a:t> αντανακλά το βαθμό της συνολικής κινητικότητας</a:t>
            </a:r>
          </a:p>
          <a:p>
            <a:pPr marL="0" indent="-609600">
              <a:spcBef>
                <a:spcPts val="0"/>
              </a:spcBef>
              <a:spcAft>
                <a:spcPts val="0"/>
              </a:spcAft>
              <a:buClr>
                <a:srgbClr val="FF0066"/>
              </a:buClr>
              <a:buNone/>
              <a:defRPr/>
            </a:pPr>
            <a:r>
              <a:rPr lang="el-GR" sz="1800" b="1" dirty="0">
                <a:solidFill>
                  <a:srgbClr val="003366"/>
                </a:solidFill>
                <a:effectLst>
                  <a:outerShdw blurRad="38100" dist="38100" dir="2700000" algn="tl">
                    <a:srgbClr val="C0C0C0"/>
                  </a:outerShdw>
                </a:effectLst>
              </a:rPr>
              <a:t>Β.</a:t>
            </a:r>
            <a:r>
              <a:rPr lang="el-GR" sz="1800" dirty="0">
                <a:solidFill>
                  <a:srgbClr val="003366"/>
                </a:solidFill>
                <a:effectLst>
                  <a:outerShdw blurRad="38100" dist="38100" dir="2700000" algn="tl">
                    <a:srgbClr val="C0C0C0"/>
                  </a:outerShdw>
                </a:effectLst>
              </a:rPr>
              <a:t> Φύση και ποιότητα της συναισθηματικής κατάστασης και συγκεκριμένα ο </a:t>
            </a:r>
            <a:r>
              <a:rPr lang="el-GR" sz="1800" b="1" dirty="0">
                <a:solidFill>
                  <a:srgbClr val="CC0066"/>
                </a:solidFill>
                <a:effectLst>
                  <a:outerShdw blurRad="38100" dist="38100" dir="2700000" algn="tl">
                    <a:srgbClr val="C0C0C0"/>
                  </a:outerShdw>
                </a:effectLst>
              </a:rPr>
              <a:t>βαθμός ευερεθιστότητας</a:t>
            </a:r>
            <a:r>
              <a:rPr lang="el-GR" sz="1800" dirty="0">
                <a:solidFill>
                  <a:srgbClr val="003366"/>
                </a:solidFill>
                <a:effectLst>
                  <a:outerShdw blurRad="38100" dist="38100" dir="2700000" algn="tl">
                    <a:srgbClr val="C0C0C0"/>
                  </a:outerShdw>
                </a:effectLst>
              </a:rPr>
              <a:t> του βρέφους.</a:t>
            </a:r>
          </a:p>
          <a:p>
            <a:pPr marL="0" indent="-609600" algn="ctr">
              <a:spcBef>
                <a:spcPts val="0"/>
              </a:spcBef>
              <a:spcAft>
                <a:spcPts val="0"/>
              </a:spcAft>
              <a:buClr>
                <a:srgbClr val="FF0066"/>
              </a:buClr>
              <a:buNone/>
              <a:defRPr/>
            </a:pPr>
            <a:r>
              <a:rPr lang="el-GR" sz="1800" b="1" u="sng" dirty="0">
                <a:solidFill>
                  <a:srgbClr val="CC0066"/>
                </a:solidFill>
                <a:effectLst>
                  <a:outerShdw blurRad="38100" dist="38100" dir="2700000" algn="tl">
                    <a:srgbClr val="C0C0C0"/>
                  </a:outerShdw>
                </a:effectLst>
              </a:rPr>
              <a:t>Κατηγορίες ιδιοσυγκρασίας</a:t>
            </a:r>
          </a:p>
          <a:p>
            <a:pPr marL="0" indent="-609600">
              <a:spcBef>
                <a:spcPts val="0"/>
              </a:spcBef>
              <a:spcAft>
                <a:spcPts val="0"/>
              </a:spcAft>
              <a:buClr>
                <a:srgbClr val="FF0066"/>
              </a:buClr>
              <a:buNone/>
              <a:defRPr/>
            </a:pPr>
            <a:r>
              <a:rPr lang="el-GR" sz="1800" b="1" dirty="0">
                <a:solidFill>
                  <a:srgbClr val="CC0066"/>
                </a:solidFill>
                <a:effectLst>
                  <a:outerShdw blurRad="38100" dist="38100" dir="2700000" algn="tl">
                    <a:srgbClr val="C0C0C0"/>
                  </a:outerShdw>
                </a:effectLst>
              </a:rPr>
              <a:t>Τα εύκολα βρέφη (40%):</a:t>
            </a:r>
            <a:r>
              <a:rPr lang="el-GR" sz="1800" dirty="0">
                <a:solidFill>
                  <a:srgbClr val="003366"/>
                </a:solidFill>
                <a:effectLst>
                  <a:outerShdw blurRad="38100" dist="38100" dir="2700000" algn="tl">
                    <a:srgbClr val="C0C0C0"/>
                  </a:outerShdw>
                </a:effectLst>
              </a:rPr>
              <a:t> θετική ψυχική διάθεση, εύκολη προσαρμογή)</a:t>
            </a:r>
          </a:p>
          <a:p>
            <a:pPr marL="0" indent="0">
              <a:spcBef>
                <a:spcPts val="0"/>
              </a:spcBef>
              <a:spcAft>
                <a:spcPts val="0"/>
              </a:spcAft>
              <a:buClr>
                <a:srgbClr val="FF0066"/>
              </a:buClr>
              <a:buNone/>
              <a:defRPr/>
            </a:pPr>
            <a:r>
              <a:rPr lang="el-GR" sz="1800" b="1" dirty="0">
                <a:solidFill>
                  <a:srgbClr val="CC0066"/>
                </a:solidFill>
                <a:effectLst>
                  <a:outerShdw blurRad="38100" dist="38100" dir="2700000" algn="tl">
                    <a:srgbClr val="C0C0C0"/>
                  </a:outerShdw>
                </a:effectLst>
              </a:rPr>
              <a:t>Τα δύσκολα βρέφη (10%):</a:t>
            </a:r>
            <a:r>
              <a:rPr lang="el-GR" sz="1800" dirty="0">
                <a:solidFill>
                  <a:srgbClr val="003366"/>
                </a:solidFill>
                <a:effectLst>
                  <a:outerShdw blurRad="38100" dist="38100" dir="2700000" algn="tl">
                    <a:srgbClr val="C0C0C0"/>
                  </a:outerShdw>
                </a:effectLst>
              </a:rPr>
              <a:t> αρνητική ψυχική διάθεση, αργή προσαρμογή σε άγνωστες καταστάσεις. Τάσεις απόσυρσης.</a:t>
            </a:r>
          </a:p>
          <a:p>
            <a:pPr marL="0" indent="0">
              <a:spcBef>
                <a:spcPts val="0"/>
              </a:spcBef>
              <a:spcAft>
                <a:spcPts val="0"/>
              </a:spcAft>
              <a:buClr>
                <a:srgbClr val="FF0066"/>
              </a:buClr>
              <a:buNone/>
              <a:defRPr/>
            </a:pPr>
            <a:r>
              <a:rPr lang="el-GR" sz="1800" b="1" dirty="0">
                <a:solidFill>
                  <a:srgbClr val="CC0066"/>
                </a:solidFill>
                <a:effectLst>
                  <a:outerShdw blurRad="38100" dist="38100" dir="2700000" algn="tl">
                    <a:srgbClr val="C0C0C0"/>
                  </a:outerShdw>
                </a:effectLst>
              </a:rPr>
              <a:t>Τα </a:t>
            </a:r>
            <a:r>
              <a:rPr lang="el-GR" sz="1800" b="1" dirty="0" err="1">
                <a:solidFill>
                  <a:srgbClr val="CC0066"/>
                </a:solidFill>
                <a:effectLst>
                  <a:outerShdw blurRad="38100" dist="38100" dir="2700000" algn="tl">
                    <a:srgbClr val="C0C0C0"/>
                  </a:outerShdw>
                </a:effectLst>
              </a:rPr>
              <a:t>βραδυψυχικά</a:t>
            </a:r>
            <a:r>
              <a:rPr lang="el-GR" sz="1800" b="1" dirty="0">
                <a:solidFill>
                  <a:srgbClr val="CC0066"/>
                </a:solidFill>
                <a:effectLst>
                  <a:outerShdw blurRad="38100" dist="38100" dir="2700000" algn="tl">
                    <a:srgbClr val="C0C0C0"/>
                  </a:outerShdw>
                </a:effectLst>
              </a:rPr>
              <a:t> βρέφη (15%):</a:t>
            </a:r>
            <a:r>
              <a:rPr lang="el-GR" sz="1800" dirty="0">
                <a:solidFill>
                  <a:srgbClr val="003366"/>
                </a:solidFill>
                <a:effectLst>
                  <a:outerShdw blurRad="38100" dist="38100" dir="2700000" algn="tl">
                    <a:srgbClr val="C0C0C0"/>
                  </a:outerShdw>
                </a:effectLst>
              </a:rPr>
              <a:t> αδρανή με ήπιες αντιδράσεις προς το περιβάλλον. Αρνητική συναισθηματική κατάσταση και απόσυρση. Αργή προσαρμογή.</a:t>
            </a:r>
          </a:p>
        </p:txBody>
      </p:sp>
      <p:sp>
        <p:nvSpPr>
          <p:cNvPr id="2" name="Rectangle 3">
            <a:extLst>
              <a:ext uri="{FF2B5EF4-FFF2-40B4-BE49-F238E27FC236}">
                <a16:creationId xmlns:a16="http://schemas.microsoft.com/office/drawing/2014/main" id="{AD11E261-8F5D-7945-3BE7-B4FBA0F3A278}"/>
              </a:ext>
            </a:extLst>
          </p:cNvPr>
          <p:cNvSpPr txBox="1">
            <a:spLocks noChangeArrowheads="1"/>
          </p:cNvSpPr>
          <p:nvPr/>
        </p:nvSpPr>
        <p:spPr>
          <a:xfrm>
            <a:off x="7342360" y="1282605"/>
            <a:ext cx="4579468" cy="4121494"/>
          </a:xfrm>
          <a:prstGeom prst="rect">
            <a:avLst/>
          </a:prstGeom>
          <a:ln>
            <a:solidFill>
              <a:srgbClr val="993366"/>
            </a:solidFill>
          </a:ln>
        </p:spPr>
        <p:txBody>
          <a:bodyPr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Clr>
                <a:srgbClr val="FF0066"/>
              </a:buClr>
              <a:buFont typeface="Wingdings" pitchFamily="2" charset="2"/>
              <a:buChar char="§"/>
              <a:defRPr/>
            </a:pPr>
            <a:r>
              <a:rPr lang="el-GR" b="1">
                <a:solidFill>
                  <a:schemeClr val="accent2"/>
                </a:solidFill>
                <a:effectLst>
                  <a:outerShdw blurRad="38100" dist="38100" dir="2700000" algn="tl">
                    <a:srgbClr val="C0C0C0"/>
                  </a:outerShdw>
                </a:effectLst>
                <a:latin typeface="Times New Roman" pitchFamily="18" charset="0"/>
              </a:rPr>
              <a:t>Συνέπειες Ιδιοσυγκρασίας</a:t>
            </a:r>
          </a:p>
          <a:p>
            <a:pPr marL="609600" indent="-609600">
              <a:buClr>
                <a:srgbClr val="FF0066"/>
              </a:buClr>
              <a:buFont typeface="Arial" panose="020B0604020202020204" pitchFamily="34" charset="0"/>
              <a:buNone/>
              <a:defRPr/>
            </a:pPr>
            <a:r>
              <a:rPr lang="el-GR" b="1">
                <a:solidFill>
                  <a:srgbClr val="006666"/>
                </a:solidFill>
                <a:effectLst>
                  <a:outerShdw blurRad="38100" dist="38100" dir="2700000" algn="tl">
                    <a:srgbClr val="C0C0C0"/>
                  </a:outerShdw>
                </a:effectLst>
                <a:latin typeface="Times New Roman" pitchFamily="18" charset="0"/>
              </a:rPr>
              <a:t>Η μακροπρόθεσμη προσαρμογή του παιδιού εξαρτάται από το πόσο ευνοϊκό είναι το ταίριασμα ανάμεσα στο είδος της ιδιοσυγκρασίας και των απαιτήσεων του περιβάλλοντος μέσα στο οποίο ζει και αναπτύσσεται..</a:t>
            </a:r>
          </a:p>
          <a:p>
            <a:pPr marL="609600" indent="-609600">
              <a:buClr>
                <a:srgbClr val="FF0066"/>
              </a:buClr>
              <a:buFont typeface="Wingdings" pitchFamily="2" charset="2"/>
              <a:buChar char="§"/>
              <a:defRPr/>
            </a:pPr>
            <a:r>
              <a:rPr lang="el-GR" b="1">
                <a:solidFill>
                  <a:schemeClr val="accent2"/>
                </a:solidFill>
                <a:effectLst>
                  <a:outerShdw blurRad="38100" dist="38100" dir="2700000" algn="tl">
                    <a:srgbClr val="C0C0C0"/>
                  </a:outerShdw>
                </a:effectLst>
                <a:latin typeface="Times New Roman" pitchFamily="18" charset="0"/>
              </a:rPr>
              <a:t>Βιολογική Βάση Ιδιοσυγκρασίας</a:t>
            </a:r>
            <a:endParaRPr lang="el-GR" b="1" dirty="0">
              <a:solidFill>
                <a:srgbClr val="006666"/>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4851">
                                            <p:bg/>
                                          </p:spTgt>
                                        </p:tgtEl>
                                        <p:attrNameLst>
                                          <p:attrName>style.visibility</p:attrName>
                                        </p:attrNameLst>
                                      </p:cBhvr>
                                      <p:to>
                                        <p:strVal val="visible"/>
                                      </p:to>
                                    </p:set>
                                    <p:animEffect transition="in" filter="blinds(horizontal)">
                                      <p:cBhvr>
                                        <p:cTn id="7" dur="500"/>
                                        <p:tgtEl>
                                          <p:spTgt spid="33485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34851">
                                            <p:txEl>
                                              <p:pRg st="0" end="0"/>
                                            </p:txEl>
                                          </p:spTgt>
                                        </p:tgtEl>
                                        <p:attrNameLst>
                                          <p:attrName>style.visibility</p:attrName>
                                        </p:attrNameLst>
                                      </p:cBhvr>
                                      <p:to>
                                        <p:strVal val="visible"/>
                                      </p:to>
                                    </p:set>
                                    <p:animEffect transition="in" filter="blinds(horizontal)">
                                      <p:cBhvr>
                                        <p:cTn id="12" dur="500"/>
                                        <p:tgtEl>
                                          <p:spTgt spid="3348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34851">
                                            <p:txEl>
                                              <p:pRg st="1" end="1"/>
                                            </p:txEl>
                                          </p:spTgt>
                                        </p:tgtEl>
                                        <p:attrNameLst>
                                          <p:attrName>style.visibility</p:attrName>
                                        </p:attrNameLst>
                                      </p:cBhvr>
                                      <p:to>
                                        <p:strVal val="visible"/>
                                      </p:to>
                                    </p:set>
                                    <p:animEffect transition="in" filter="blinds(horizontal)">
                                      <p:cBhvr>
                                        <p:cTn id="17" dur="500"/>
                                        <p:tgtEl>
                                          <p:spTgt spid="3348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34851">
                                            <p:txEl>
                                              <p:pRg st="2" end="2"/>
                                            </p:txEl>
                                          </p:spTgt>
                                        </p:tgtEl>
                                        <p:attrNameLst>
                                          <p:attrName>style.visibility</p:attrName>
                                        </p:attrNameLst>
                                      </p:cBhvr>
                                      <p:to>
                                        <p:strVal val="visible"/>
                                      </p:to>
                                    </p:set>
                                    <p:animEffect transition="in" filter="blinds(horizontal)">
                                      <p:cBhvr>
                                        <p:cTn id="22" dur="500"/>
                                        <p:tgtEl>
                                          <p:spTgt spid="3348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34851">
                                            <p:txEl>
                                              <p:pRg st="3" end="3"/>
                                            </p:txEl>
                                          </p:spTgt>
                                        </p:tgtEl>
                                        <p:attrNameLst>
                                          <p:attrName>style.visibility</p:attrName>
                                        </p:attrNameLst>
                                      </p:cBhvr>
                                      <p:to>
                                        <p:strVal val="visible"/>
                                      </p:to>
                                    </p:set>
                                    <p:animEffect transition="in" filter="blinds(horizontal)">
                                      <p:cBhvr>
                                        <p:cTn id="27" dur="500"/>
                                        <p:tgtEl>
                                          <p:spTgt spid="3348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blinds(horizontal)">
                                      <p:cBhvr>
                                        <p:cTn id="32" dur="500"/>
                                        <p:tgtEl>
                                          <p:spTgt spid="5">
                                            <p:bg/>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linds(horizontal)">
                                      <p:cBhvr>
                                        <p:cTn id="37" dur="500"/>
                                        <p:tgtEl>
                                          <p:spTgt spid="5">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blinds(horizontal)">
                                      <p:cBhvr>
                                        <p:cTn id="42" dur="500"/>
                                        <p:tgtEl>
                                          <p:spTgt spid="5">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blinds(horizontal)">
                                      <p:cBhvr>
                                        <p:cTn id="47" dur="500"/>
                                        <p:tgtEl>
                                          <p:spTgt spid="5">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blinds(horizontal)">
                                      <p:cBhvr>
                                        <p:cTn id="52" dur="500"/>
                                        <p:tgtEl>
                                          <p:spTgt spid="5">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blinds(horizontal)">
                                      <p:cBhvr>
                                        <p:cTn id="57" dur="500"/>
                                        <p:tgtEl>
                                          <p:spTgt spid="5">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blinds(horizontal)">
                                      <p:cBhvr>
                                        <p:cTn id="62" dur="500"/>
                                        <p:tgtEl>
                                          <p:spTgt spid="5">
                                            <p:txEl>
                                              <p:pRg st="5" end="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Effect transition="in" filter="blinds(horizontal)">
                                      <p:cBhvr>
                                        <p:cTn id="67" dur="500"/>
                                        <p:tgtEl>
                                          <p:spTgt spid="5">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
                                            <p:bg/>
                                          </p:spTgt>
                                        </p:tgtEl>
                                        <p:attrNameLst>
                                          <p:attrName>style.visibility</p:attrName>
                                        </p:attrNameLst>
                                      </p:cBhvr>
                                      <p:to>
                                        <p:strVal val="visible"/>
                                      </p:to>
                                    </p:set>
                                    <p:animEffect transition="in" filter="blinds(horizontal)">
                                      <p:cBhvr>
                                        <p:cTn id="72" dur="500"/>
                                        <p:tgtEl>
                                          <p:spTgt spid="2">
                                            <p:bg/>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
                                            <p:txEl>
                                              <p:pRg st="0" end="0"/>
                                            </p:txEl>
                                          </p:spTgt>
                                        </p:tgtEl>
                                        <p:attrNameLst>
                                          <p:attrName>style.visibility</p:attrName>
                                        </p:attrNameLst>
                                      </p:cBhvr>
                                      <p:to>
                                        <p:strVal val="visible"/>
                                      </p:to>
                                    </p:set>
                                    <p:animEffect transition="in" filter="blinds(horizontal)">
                                      <p:cBhvr>
                                        <p:cTn id="77" dur="500"/>
                                        <p:tgtEl>
                                          <p:spTgt spid="2">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
                                            <p:txEl>
                                              <p:pRg st="1" end="1"/>
                                            </p:txEl>
                                          </p:spTgt>
                                        </p:tgtEl>
                                        <p:attrNameLst>
                                          <p:attrName>style.visibility</p:attrName>
                                        </p:attrNameLst>
                                      </p:cBhvr>
                                      <p:to>
                                        <p:strVal val="visible"/>
                                      </p:to>
                                    </p:set>
                                    <p:animEffect transition="in" filter="blinds(horizontal)">
                                      <p:cBhvr>
                                        <p:cTn id="82" dur="500"/>
                                        <p:tgtEl>
                                          <p:spTgt spid="2">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
                                            <p:txEl>
                                              <p:pRg st="2" end="2"/>
                                            </p:txEl>
                                          </p:spTgt>
                                        </p:tgtEl>
                                        <p:attrNameLst>
                                          <p:attrName>style.visibility</p:attrName>
                                        </p:attrNameLst>
                                      </p:cBhvr>
                                      <p:to>
                                        <p:strVal val="visible"/>
                                      </p:to>
                                    </p:set>
                                    <p:animEffect transition="in" filter="blinds(horizontal)">
                                      <p:cBhvr>
                                        <p:cTn id="8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animBg="1"/>
      <p:bldP spid="5" grpId="0" build="p" animBg="1"/>
      <p:bldP spid="2" grpId="0" build="p"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2962</TotalTime>
  <Words>2518</Words>
  <Application>Microsoft Office PowerPoint</Application>
  <PresentationFormat>Ευρεία οθόνη</PresentationFormat>
  <Paragraphs>160</Paragraphs>
  <Slides>28</Slides>
  <Notes>1</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28</vt:i4>
      </vt:variant>
    </vt:vector>
  </HeadingPairs>
  <TitlesOfParts>
    <vt:vector size="36" baseType="lpstr">
      <vt:lpstr>arial</vt:lpstr>
      <vt:lpstr>arial</vt:lpstr>
      <vt:lpstr>Calibri</vt:lpstr>
      <vt:lpstr>Calibri Light</vt:lpstr>
      <vt:lpstr>Times New Roman</vt:lpstr>
      <vt:lpstr>Wingdings</vt:lpstr>
      <vt:lpstr>Θέμα του Office</vt:lpstr>
      <vt:lpstr>Έγγραφο</vt:lpstr>
      <vt:lpstr>Αναπτυξιακή Ψυχολογία Γέννηση – Παιδική Ηλικία</vt:lpstr>
      <vt:lpstr>Ατομικές διαφορές στα βρέφη</vt:lpstr>
      <vt:lpstr>Παρουσίαση του PowerPoint</vt:lpstr>
      <vt:lpstr>Ιδιοσυγκρασία, προσωπικότητα, χαρακτήρας</vt:lpstr>
      <vt:lpstr>Παράδειγμα 1</vt:lpstr>
      <vt:lpstr>Παράδειγμα 2</vt:lpstr>
      <vt:lpstr>Ιδιοσυγκρασία, προσωπικότητα, χαρακτήρας αναπτυξιακά</vt:lpstr>
      <vt:lpstr>Ιδιοσυγκρασία, προσωπικότητα, χαρακτήρας αναπτυξιακά</vt:lpstr>
      <vt:lpstr>1. Ατομικές διαφορές στα βρέφη: Ιδιοσυγκρασία</vt:lpstr>
      <vt:lpstr>Η ανάπτυξη της προ-κοινωνικής συμπεριφοράς</vt:lpstr>
      <vt:lpstr>1. Η Ανάπτυξη της Προ-κοινωνικής Συμπεριφοράς</vt:lpstr>
      <vt:lpstr>Παρουσίαση του PowerPoint</vt:lpstr>
      <vt:lpstr>Παρουσίαση του PowerPoint</vt:lpstr>
      <vt:lpstr>1.5. Τέσσερα στάδια ανάπτυξης της ενσυναίσθησης (Hoffman, 1991)</vt:lpstr>
      <vt:lpstr>1.6. Ευρήματα για την ανάπτυξη της προ-κοινωνικής συμπεριφοράς</vt:lpstr>
      <vt:lpstr>2. Η προώθηση της προ-κοινωνικής συμπεριφοράς</vt:lpstr>
      <vt:lpstr>Σωστό ή Λάθος;</vt:lpstr>
      <vt:lpstr>Παρουσίαση του PowerPoint</vt:lpstr>
      <vt:lpstr>3.1. Βασικά και κοινωνικά συναισθήματα</vt:lpstr>
      <vt:lpstr>3.2. ΡΥΘΜΙΣΗ ΣΥΝΑΙΣΘΗΜΑΤΩΝ</vt:lpstr>
      <vt:lpstr>3.3. ΑΠΟΚΛΙΣΕΙΣ ΣΤΗ ΡΥΘΜΙΣΗ ΤΩΝ ΣΥΝΑΙΣΘΗΜΑΤΩΝ</vt:lpstr>
      <vt:lpstr>3.4. ΑΝΑΠΤΥΞΗ ΣΥΝΑΙΣΘΗΜΑΤΩΝ</vt:lpstr>
      <vt:lpstr>3.5. Πρόβλεψη συναισθημάτων σε υποθετικές καταστάσεις Michalson &amp; Lewis, 1985)</vt:lpstr>
      <vt:lpstr>3.6. Αυτο-ρύθμιση των συναισθημάτων</vt:lpstr>
      <vt:lpstr>3.7. Κατάλληλη εκδήλωση των συναισθημάτων</vt:lpstr>
      <vt:lpstr>3.9. Κοινωνικο-συναισθηματική ικανότητα</vt:lpstr>
      <vt:lpstr>3.10. Εννέα δεξιότητες που συμβάλουν στη κοινωνικο-συναισθηματική ικανότητα, με απαρχή στη νηπιακή ηλικία (Saarni, 1990)</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Ηθική ανάπτυξη του παιδιού</dc:title>
  <dc:creator>Dimitris Tahmatzidis</dc:creator>
  <cp:lastModifiedBy>Dimitris Tahmatzidis</cp:lastModifiedBy>
  <cp:revision>62</cp:revision>
  <dcterms:created xsi:type="dcterms:W3CDTF">2020-09-15T11:36:40Z</dcterms:created>
  <dcterms:modified xsi:type="dcterms:W3CDTF">2023-11-02T20:37:33Z</dcterms:modified>
</cp:coreProperties>
</file>