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E024CC-2111-4A7B-8E64-3FF32B6DE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157A834-49DA-451F-89D7-C5AC21FC3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CA4CA6C-1928-416B-818C-54A7BB280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0C263A-4649-4091-A18B-A6A45DE0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0E4E05-AFAA-45E1-BFEF-413BE778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36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EFBC61-1F70-447A-B995-323674B0D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A270AF6-2768-4A6C-96B8-BE8DF213D4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6DE41D0-8B5E-4B39-8979-EEBFDDA28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A0451B1-82BC-4061-BA02-270EE77D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7C71FE-235A-4CA8-BCDC-3F4D554BE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401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158F36D-1C6A-4690-A888-DB462CFF3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4C90C5C-0437-4279-A092-A86D89C27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AD9F850-C2D5-4423-8B2E-CBDCCFC4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5C55EF3-C08F-4AEB-B4C2-288EC61EE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FF7F36-2C5B-48A5-B517-A278FD1A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797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B0D038-1EA6-4B92-946A-D17A3AC9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C62286-1A48-46EE-BEF2-0F5208B42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4A27BF-5A91-4CD1-8A32-3F1923A74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E9A2735-C4F7-4276-A822-2C0CD0D97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5A6F0E6-9271-4DF0-AD81-9CCDA91BA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51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80BFE9-5226-40B8-81C5-65EB1E11B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F1DD2F1-8F1E-4ACA-A4C8-4D5BBABEA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781E189-6C46-4E7E-B6C4-BC57FE540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12D80DD-B7C0-4297-AE21-CEE0D13B5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923E13-92BE-4C2B-9C74-64AAFCB7F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193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9FF53B-8B7D-4DC8-8557-BDEF8B1D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B071C3-00A8-496C-9AB1-D467AA0969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E83EED1-A292-482A-B87C-D736AECCE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EEA127F-0175-4FAF-AF95-741A9BBF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5E14A5-D526-4659-9706-9D43AB35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D05A9E1-8648-4E04-9AFD-8AB252967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39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E898D7-3355-4AA3-AE21-7A089258B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FAF04-857F-4D2E-99B7-4D6DD5EDE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577FA1B-382B-4A42-8947-58D2D050F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AE02B70-97CE-4CFB-9C9A-B34A30B4C5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A34DF34-705D-417B-8E68-825B5F58A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4A508CB1-8849-40EC-9D08-924AC3B22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DA01033-E082-4748-B3AA-40C44049A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386CF33-A707-4567-9D21-FF1E4135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76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EE2587-383F-4290-8A2D-0725FE838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F4A4C8B-870D-46E6-A305-8FCA711CA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D0EA28B-9BF4-4E4C-BDFC-E2886A55B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92ACCC0-0668-4AF8-96A8-6627C033D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394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6220357-4053-443C-925F-EAE9C4D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9C5646A-C686-4C03-A139-DDF2B337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62F1DE8-D431-4392-B0C8-A9D3BB9BC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07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A3F8CC-1491-4EF1-958F-CCCEB70E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E7523E-FC15-4186-BE5C-E73688A4C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4E5B9C9-7740-4A20-834F-1328AAB96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205F1FC-D8A9-4071-946D-5DECC6CED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6D27605-16EB-4753-87F3-6A1F49E0A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DE10BF-7122-4F70-8FFC-AD777DB7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607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6BB2F6-F922-4E4B-85DC-E1F9362E5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E13A26E-FA3E-43CD-8F5B-2F3BC3E0C5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8EF4AF8-5E59-4082-92EE-20C132B13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F1F3732-D159-44E8-B7C6-C3D3B49D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68843CA-690D-484E-A694-F6198658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5B1BC1A-84AF-4691-A80D-AFE8474E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237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FE6F435-C1FD-4468-9E08-AC4BACC5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A2D7961-7C99-4D13-8D86-C5BEDA574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8BFF23C-03A5-4230-BFEE-C65B448CA9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FBD2-1C0B-4D13-BA30-82F3258FB6BA}" type="datetimeFigureOut">
              <a:rPr lang="el-GR" smtClean="0"/>
              <a:t>19/3/2024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28C4086-7DB0-4E77-B34A-6D6CB1DA0C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2151874-792C-4519-B7C8-63125A2C5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8B3C4-AFB5-410F-80FB-DDAB766ED44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516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8E0022-12D0-485D-A55F-AE55FDC88B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6412"/>
            <a:ext cx="9144000" cy="274320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b="1" dirty="0"/>
              <a:t>ΕΡΓΑΣΙΑ ΓΙΑ ΤΟ ΜΑΘΗΜΑ ΔΙΔΑΚΤΙΚΗ ΜΑΘΗΜΑΤΩΝ ΕΙΔΙΚΟΤΗΤΑΣ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9D0B64-E82C-4BDA-8C17-F433401C0D4A}"/>
              </a:ext>
            </a:extLst>
          </p:cNvPr>
          <p:cNvSpPr txBox="1"/>
          <p:nvPr/>
        </p:nvSpPr>
        <p:spPr>
          <a:xfrm>
            <a:off x="2435327" y="5449216"/>
            <a:ext cx="7321345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dirty="0"/>
              <a:t>Ομάδες των δύο (2) ατόμων), της ίδιας ειδικότητας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97970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6C52E7-D299-474B-ABA9-B6A1AC394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2802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l-GR" sz="3600" dirty="0"/>
              <a:t>Πρόγραμμα Σπουδών για το γνωστικό αντικείμενο διδασκαλίας (1</a:t>
            </a:r>
            <a:r>
              <a:rPr lang="el-GR" sz="3600" baseline="30000" dirty="0"/>
              <a:t>η</a:t>
            </a:r>
            <a:r>
              <a:rPr lang="el-GR" sz="3600" dirty="0"/>
              <a:t> ή 2</a:t>
            </a:r>
            <a:r>
              <a:rPr lang="el-GR" sz="3600" baseline="30000" dirty="0"/>
              <a:t>η</a:t>
            </a:r>
            <a:r>
              <a:rPr lang="el-GR" sz="3600" dirty="0"/>
              <a:t> ανάθεση)</a:t>
            </a:r>
          </a:p>
          <a:p>
            <a:r>
              <a:rPr lang="el-GR" sz="3600" dirty="0"/>
              <a:t>Σύντομη παρουσίαση του Π.Σ.</a:t>
            </a:r>
          </a:p>
          <a:p>
            <a:r>
              <a:rPr lang="el-GR" sz="3600" dirty="0"/>
              <a:t>Ανάδειξη των ιδιαίτερων στοιχείων/ χαρακτηριστικών του Π.Σ. </a:t>
            </a:r>
          </a:p>
          <a:p>
            <a:r>
              <a:rPr lang="el-GR" sz="3600" dirty="0"/>
              <a:t>Ιδιαίτερη εστίαση σε διδακτική/</a:t>
            </a:r>
            <a:r>
              <a:rPr lang="el-GR" sz="3600" dirty="0" err="1"/>
              <a:t>ές</a:t>
            </a:r>
            <a:r>
              <a:rPr lang="el-GR" sz="3600" dirty="0"/>
              <a:t> μέθοδο/</a:t>
            </a:r>
            <a:r>
              <a:rPr lang="el-GR" sz="3600" dirty="0" err="1"/>
              <a:t>ους</a:t>
            </a:r>
            <a:r>
              <a:rPr lang="el-GR" sz="3600" dirty="0"/>
              <a:t>, τεχνική/</a:t>
            </a:r>
            <a:r>
              <a:rPr lang="el-GR" sz="3600" dirty="0" err="1"/>
              <a:t>ές</a:t>
            </a:r>
            <a:r>
              <a:rPr lang="el-GR" sz="3600" dirty="0"/>
              <a:t> διδασκαλίας, ρόλο μαθητή/</a:t>
            </a:r>
            <a:r>
              <a:rPr lang="el-GR" sz="3600" dirty="0" err="1"/>
              <a:t>ριάς</a:t>
            </a:r>
            <a:r>
              <a:rPr lang="el-GR" sz="3600" dirty="0"/>
              <a:t>, ρόλο εκπαιδευτικού, αξιολόγηση, κ.ά.</a:t>
            </a:r>
          </a:p>
          <a:p>
            <a:endParaRPr lang="el-GR" sz="3600" dirty="0"/>
          </a:p>
        </p:txBody>
      </p:sp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650EC04A-1E28-4757-9210-90B085FF3C4C}"/>
              </a:ext>
            </a:extLst>
          </p:cNvPr>
          <p:cNvSpPr txBox="1">
            <a:spLocks/>
          </p:cNvSpPr>
          <p:nvPr/>
        </p:nvSpPr>
        <p:spPr>
          <a:xfrm>
            <a:off x="1524000" y="752169"/>
            <a:ext cx="9144000" cy="6194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3200" b="1"/>
              <a:t>1</a:t>
            </a:r>
            <a:r>
              <a:rPr lang="el-GR" sz="3200" b="1" baseline="30000"/>
              <a:t>ο</a:t>
            </a:r>
            <a:r>
              <a:rPr lang="el-GR" sz="3200" b="1"/>
              <a:t> ΜΕΡΟΣ: ΠΡΟΓΡΑΜΜΑ ΣΠΟΥΔΩΝ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415079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0990E1B3-C87B-44A3-95D6-31DEB7ECC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819"/>
            <a:ext cx="10515600" cy="45867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dirty="0" err="1"/>
              <a:t>Παραπρόγραμμα</a:t>
            </a:r>
            <a:endParaRPr lang="el-GR" sz="3600" dirty="0"/>
          </a:p>
          <a:p>
            <a:pPr lvl="1"/>
            <a:r>
              <a:rPr lang="el-GR" sz="3200" dirty="0"/>
              <a:t>Κρυφό αναλυτικό πρόγραμμα</a:t>
            </a:r>
          </a:p>
          <a:p>
            <a:pPr lvl="1"/>
            <a:r>
              <a:rPr lang="el-GR" sz="3200" dirty="0"/>
              <a:t>Λανθάνον αναλυτικό πρόγραμμα ή πρόγραμμα σπουδών</a:t>
            </a:r>
          </a:p>
          <a:p>
            <a:pPr lvl="1"/>
            <a:r>
              <a:rPr lang="el-GR" sz="3200" dirty="0"/>
              <a:t>Ανεπίσημο πρόγραμμα σπουδών</a:t>
            </a:r>
          </a:p>
          <a:p>
            <a:pPr marL="265113" lvl="1" indent="-265113"/>
            <a:r>
              <a:rPr lang="el-GR" sz="3200" dirty="0"/>
              <a:t>Σύντομη περιγραφή</a:t>
            </a:r>
          </a:p>
          <a:p>
            <a:pPr marL="265113" lvl="1" indent="-265113"/>
            <a:r>
              <a:rPr lang="el-GR" sz="3200" dirty="0"/>
              <a:t>Παραδείγματα κρυφού αναλυτικού προγράμματος</a:t>
            </a:r>
          </a:p>
          <a:p>
            <a:pPr marL="265113" lvl="1" indent="-265113"/>
            <a:r>
              <a:rPr lang="el-GR" sz="3200" dirty="0"/>
              <a:t>Ποια είναι η γνώμη σας για τον τρόπο με τον οποίο επηρεάζει το </a:t>
            </a:r>
            <a:r>
              <a:rPr lang="el-GR" sz="3200" dirty="0" err="1"/>
              <a:t>παραπρόγραμμα</a:t>
            </a:r>
            <a:r>
              <a:rPr lang="el-GR" sz="3200" dirty="0"/>
              <a:t> το σύνολο της μαθησιακής διαδικασίας</a:t>
            </a:r>
          </a:p>
        </p:txBody>
      </p:sp>
      <p:sp>
        <p:nvSpPr>
          <p:cNvPr id="6" name="Υπότιτλος 2">
            <a:extLst>
              <a:ext uri="{FF2B5EF4-FFF2-40B4-BE49-F238E27FC236}">
                <a16:creationId xmlns:a16="http://schemas.microsoft.com/office/drawing/2014/main" id="{D5A17F4E-A4E7-4CED-A52D-4A2A8E45EBE7}"/>
              </a:ext>
            </a:extLst>
          </p:cNvPr>
          <p:cNvSpPr txBox="1">
            <a:spLocks/>
          </p:cNvSpPr>
          <p:nvPr/>
        </p:nvSpPr>
        <p:spPr>
          <a:xfrm>
            <a:off x="1524000" y="663677"/>
            <a:ext cx="9144000" cy="6194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3200" b="1" dirty="0"/>
              <a:t>1</a:t>
            </a:r>
            <a:r>
              <a:rPr lang="el-GR" sz="3200" b="1" baseline="30000" dirty="0"/>
              <a:t>ο</a:t>
            </a:r>
            <a:r>
              <a:rPr lang="el-GR" sz="3200" b="1" dirty="0"/>
              <a:t> ΜΕΡΟΣ: </a:t>
            </a:r>
            <a:r>
              <a:rPr lang="el-GR" sz="3200" b="1" dirty="0" err="1"/>
              <a:t>Παραπρόγραμμα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170200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DF6127FE-1F13-470E-BA27-06162B70E711}"/>
              </a:ext>
            </a:extLst>
          </p:cNvPr>
          <p:cNvSpPr txBox="1">
            <a:spLocks/>
          </p:cNvSpPr>
          <p:nvPr/>
        </p:nvSpPr>
        <p:spPr>
          <a:xfrm>
            <a:off x="1524000" y="85094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3200" b="1" dirty="0"/>
              <a:t>2</a:t>
            </a:r>
            <a:r>
              <a:rPr lang="el-GR" sz="3200" b="1" baseline="30000" dirty="0"/>
              <a:t>ο</a:t>
            </a:r>
            <a:r>
              <a:rPr lang="el-GR" sz="3200" b="1" dirty="0"/>
              <a:t> ΜΕΡΟΣ: Φύλλο Εργασίας</a:t>
            </a: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D2910E0E-53B8-4B12-B04B-CFB7B138E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820"/>
            <a:ext cx="10515600" cy="340687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dirty="0"/>
              <a:t>Επιλογή ενότητας διδασκαλίας</a:t>
            </a:r>
          </a:p>
          <a:p>
            <a:r>
              <a:rPr lang="el-GR" sz="3600" dirty="0"/>
              <a:t>Ανάπτυξη ολοκληρωμένου φύλλου εργασίας για το σύνολο μιας </a:t>
            </a:r>
            <a:r>
              <a:rPr lang="el-GR" sz="3600" u="sng" dirty="0"/>
              <a:t>ωριαίας</a:t>
            </a:r>
            <a:r>
              <a:rPr lang="el-GR" sz="3600" dirty="0"/>
              <a:t> εκπαιδευτικής διαδικασίας (ατομικές εργασίες, ομαδικές δραστηριότητες, συζήτηση στην ολομέλεια, βιωματικές δράσεις, διερευνητικού τύπου εργασίες, κ.ά.)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473224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Υπότιτλος 2">
            <a:extLst>
              <a:ext uri="{FF2B5EF4-FFF2-40B4-BE49-F238E27FC236}">
                <a16:creationId xmlns:a16="http://schemas.microsoft.com/office/drawing/2014/main" id="{42852342-9BE6-4AE3-AF7F-FEC31AC02A48}"/>
              </a:ext>
            </a:extLst>
          </p:cNvPr>
          <p:cNvSpPr txBox="1">
            <a:spLocks/>
          </p:cNvSpPr>
          <p:nvPr/>
        </p:nvSpPr>
        <p:spPr>
          <a:xfrm>
            <a:off x="1524000" y="85094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3200" b="1" dirty="0"/>
              <a:t>3</a:t>
            </a:r>
            <a:r>
              <a:rPr lang="el-GR" sz="3200" b="1" baseline="30000" dirty="0"/>
              <a:t>ο</a:t>
            </a:r>
            <a:r>
              <a:rPr lang="el-GR" sz="3200" b="1" dirty="0"/>
              <a:t> ΜΕΡΟΣ: Οπτικός </a:t>
            </a:r>
            <a:r>
              <a:rPr lang="el-GR" sz="3200" b="1" dirty="0" err="1"/>
              <a:t>Εγγραμματισμός</a:t>
            </a:r>
            <a:endParaRPr lang="el-GR" sz="3200" b="1" dirty="0"/>
          </a:p>
        </p:txBody>
      </p:sp>
      <p:sp>
        <p:nvSpPr>
          <p:cNvPr id="7" name="Θέση περιεχομένου 2">
            <a:extLst>
              <a:ext uri="{FF2B5EF4-FFF2-40B4-BE49-F238E27FC236}">
                <a16:creationId xmlns:a16="http://schemas.microsoft.com/office/drawing/2014/main" id="{3CE4C446-4DCA-4357-B66E-DE3726733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820"/>
            <a:ext cx="10515600" cy="334788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dirty="0"/>
              <a:t>Επιλογή ενότητας διδασκαλίας (μπορεί να είναι η ίδια ενότητα που επιλέχθηκε στο 2</a:t>
            </a:r>
            <a:r>
              <a:rPr lang="el-GR" sz="3600" baseline="30000" dirty="0"/>
              <a:t>ο</a:t>
            </a:r>
            <a:r>
              <a:rPr lang="el-GR" sz="3600" dirty="0"/>
              <a:t> μέρος της εργασίας)</a:t>
            </a:r>
          </a:p>
          <a:p>
            <a:r>
              <a:rPr lang="el-GR" sz="3600" dirty="0"/>
              <a:t>Σχολιασμός εικόνων της ενότητας που έχει επιλεγεί από το υφιστάμενο Πρόγραμμα Σπουδών και το διδακτικό εγχειρίδιο που αξιοποιείται κατά την τρέχουσα χρονική περίοδο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805242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407255CB-FD49-4158-9E40-624E5855254E}"/>
              </a:ext>
            </a:extLst>
          </p:cNvPr>
          <p:cNvSpPr txBox="1">
            <a:spLocks/>
          </p:cNvSpPr>
          <p:nvPr/>
        </p:nvSpPr>
        <p:spPr>
          <a:xfrm>
            <a:off x="1524000" y="85094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3200" b="1" dirty="0"/>
              <a:t>4</a:t>
            </a:r>
            <a:r>
              <a:rPr lang="el-GR" sz="3200" b="1" baseline="30000" dirty="0"/>
              <a:t>ο</a:t>
            </a:r>
            <a:r>
              <a:rPr lang="el-GR" sz="3200" b="1" dirty="0"/>
              <a:t> ΜΕΡΟΣ: Τράπεζα Θεμάτων</a:t>
            </a:r>
          </a:p>
        </p:txBody>
      </p:sp>
      <p:sp>
        <p:nvSpPr>
          <p:cNvPr id="5" name="Θέση περιεχομένου 2">
            <a:extLst>
              <a:ext uri="{FF2B5EF4-FFF2-40B4-BE49-F238E27FC236}">
                <a16:creationId xmlns:a16="http://schemas.microsoft.com/office/drawing/2014/main" id="{9D1A4428-1675-4F85-9D72-76914A19E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1819"/>
            <a:ext cx="10515600" cy="435523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dirty="0"/>
              <a:t>Επιλογή </a:t>
            </a:r>
            <a:r>
              <a:rPr lang="el-GR" sz="3600" u="sng" dirty="0"/>
              <a:t>ενός</a:t>
            </a:r>
            <a:r>
              <a:rPr lang="el-GR" sz="3600" dirty="0"/>
              <a:t> θέματος από την τράπεζα θεμάτων Α΄ ή Β΄ Λυκείου για θέμα της </a:t>
            </a:r>
            <a:r>
              <a:rPr lang="el-GR" sz="3600" dirty="0" err="1"/>
              <a:t>ειδικότητάς</a:t>
            </a:r>
            <a:r>
              <a:rPr lang="el-GR" sz="3600" dirty="0"/>
              <a:t> σας (ή θέμα της επιλογής σας)</a:t>
            </a:r>
          </a:p>
          <a:p>
            <a:r>
              <a:rPr lang="el-GR" sz="3600" dirty="0"/>
              <a:t>Κριτική προσέγγιση του εν λόγω θέματος</a:t>
            </a:r>
          </a:p>
          <a:p>
            <a:r>
              <a:rPr lang="el-GR" sz="3600" dirty="0"/>
              <a:t>Ανάπτυξη νέου θέματος που θα μπορούσε να συμπεριληφθεί στην τράπεζα θεμάτων με βάση τη φιλοσοφία και το περιεχόμενο αυτών που έχουν ήδη συμπεριληφθεί στην πλατφόρμα</a:t>
            </a:r>
          </a:p>
        </p:txBody>
      </p:sp>
    </p:spTree>
    <p:extLst>
      <p:ext uri="{BB962C8B-B14F-4D97-AF65-F5344CB8AC3E}">
        <p14:creationId xmlns:p14="http://schemas.microsoft.com/office/powerpoint/2010/main" val="183174118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273</Words>
  <Application>Microsoft Office PowerPoint</Application>
  <PresentationFormat>Ευρεία οθόνη</PresentationFormat>
  <Paragraphs>25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ΕΡΓΑΣΙΑ ΓΙΑ ΤΟ ΜΑΘΗΜΑ ΔΙΔΑΚΤΙΚΗ ΜΑΘΗΜΑΤΩΝ ΕΙΔΙΚΟΤΗΤΑΣ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ΕΡΓΑΣΙΑ ΓΙΑ ΤΟ ΜΑΘΗΜΑ ΔΙΔΑΚΤΙΚΗ ΜΑΘΗΜΑΤΩΝ ΕΙΔΙΚΟΤΗΤΑΣ</dc:title>
  <dc:creator>USER</dc:creator>
  <cp:lastModifiedBy>USER</cp:lastModifiedBy>
  <cp:revision>36</cp:revision>
  <dcterms:created xsi:type="dcterms:W3CDTF">2024-03-12T07:18:33Z</dcterms:created>
  <dcterms:modified xsi:type="dcterms:W3CDTF">2024-03-19T09:44:37Z</dcterms:modified>
</cp:coreProperties>
</file>