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83" r:id="rId3"/>
    <p:sldId id="385" r:id="rId4"/>
    <p:sldId id="386" r:id="rId5"/>
    <p:sldId id="387" r:id="rId6"/>
    <p:sldId id="390" r:id="rId7"/>
    <p:sldId id="393" r:id="rId8"/>
    <p:sldId id="415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3" r:id="rId35"/>
    <p:sldId id="444" r:id="rId36"/>
    <p:sldId id="445" r:id="rId37"/>
    <p:sldId id="442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71" autoAdjust="0"/>
  </p:normalViewPr>
  <p:slideViewPr>
    <p:cSldViewPr>
      <p:cViewPr varScale="1">
        <p:scale>
          <a:sx n="69" d="100"/>
          <a:sy n="69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5E51-C775-4615-AA11-53BDD44C70E5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EC0D-6167-4C18-A6C0-17BFA0BFF3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89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134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008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706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9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22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325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588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27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932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15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49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46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0571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66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119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010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679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338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7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717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344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459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277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725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349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052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06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367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79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81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74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15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8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88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17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55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80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48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2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54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0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6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44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3691-1614-428D-A707-4A5108673B3D}" type="datetimeFigureOut">
              <a:rPr lang="el-GR" smtClean="0"/>
              <a:t>13/11/2022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0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opeana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otodentro.edu.gr/jspui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ourses.gr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edx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ursera.org/" TargetMode="External"/><Relationship Id="rId5" Type="http://schemas.openxmlformats.org/officeDocument/2006/relationships/hyperlink" Target="https://el.wikipedia.org/wiki/%CE%A0%CE%B1%CE%B3%CE%BA%CF%8C%CF%83%CE%BC%CE%B9%CE%BF%CF%82_%CE%99%CF%83%CF%84%CF%8C%CF%82" TargetMode="External"/><Relationship Id="rId10" Type="http://schemas.openxmlformats.org/officeDocument/2006/relationships/hyperlink" Target="https://coursity.gr/" TargetMode="External"/><Relationship Id="rId4" Type="http://schemas.openxmlformats.org/officeDocument/2006/relationships/hyperlink" Target="https://el.wikipedia.org/wiki/%CE%95%CE%BA%CF%80%CE%B1%CE%B9%CE%B4%CE%B5%CF%85%CF%84%CE%B9%CE%BA%CE%AE_%CF%84%CE%B5%CF%87%CE%BD%CE%BF%CE%BB%CE%BF%CE%B3%CE%AF%CE%B1" TargetMode="External"/><Relationship Id="rId9" Type="http://schemas.openxmlformats.org/officeDocument/2006/relationships/hyperlink" Target="https://mathesis.cup.g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dl.handle.net/11419/22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Εκπαιδευτική </a:t>
            </a:r>
            <a:r>
              <a:rPr lang="el-GR" b="1" dirty="0"/>
              <a:t>Τεχνολογία-Πολυμέσα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Σπύρος Λ. </a:t>
            </a:r>
            <a:r>
              <a:rPr lang="el-GR" dirty="0" err="1" smtClean="0">
                <a:solidFill>
                  <a:schemeClr val="tx2"/>
                </a:solidFill>
              </a:rPr>
              <a:t>Πανέτσος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Καθηγητής ΑΣΠΑΙΤΕ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spanetsos@aspete.gr</a:t>
            </a:r>
            <a:endParaRPr lang="el-GR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38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406988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77632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Υπολογιστικό Νέφος (ΥΝ) ονομάζεται η μετά από αίτηση, διαδικτυακή διάθεση κεντρικών υπολογιστικών πόρων (όπως δίκτυο, εξυπηρετητές, εφαρμογές και υπηρεσίες) με υψηλή ευελιξία, ελάχιστη προσπάθεια από τον χρήστη και υψηλή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αυτοματοποίηση. 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ΥΝ η αποθήκευση, η επεξεργασία και η χρήση δεδομένων, λογισμικού και υπηρεσιών γίνεται διαδικτυακά, μέσω απομακρυσμένων υπολογιστών σε κεντρικά υπολογιστικά κέντρα.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Υπηρεσίες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όπως η κατ’ αίτηση παροχή εικονικών μηχανών, το διαδικτυακό ηλεκτρονικό ταχυδρομείο ή τα κοινωνικά δίκτυα συχνά βασίζονται στην τεχνολογία του ΥΝ. </a:t>
            </a:r>
          </a:p>
        </p:txBody>
      </p:sp>
    </p:spTree>
    <p:extLst>
      <p:ext uri="{BB962C8B-B14F-4D97-AF65-F5344CB8AC3E}">
        <p14:creationId xmlns:p14="http://schemas.microsoft.com/office/powerpoint/2010/main" val="41434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67544" y="202353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ορισμός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απαριθμεί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πέντε βασικά χαρακτηριστικά του ΥΝ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: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Είναι διαθέσιμο κατ’ απαίτηση (on-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demand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),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χρήστες αυτοεξυπηρετούνται (</a:t>
            </a:r>
            <a:r>
              <a:rPr lang="en-US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self-service),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Παρέχεται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ευρυζωνική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πρόσβαση στο διαδίκτυο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broadband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),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υπολογιστικοί πόροι είναι συγκεντρωμένοι κεντρικά,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Παρέχει ελαστικότητα στην παροχή των πόρων, ενώ οι παρεχόμενες υπηρεσίες παρέχονται σε εγγυημένο επίπεδο (χρήση SLA).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457200" indent="-457200">
              <a:buFont typeface="+mj-lt"/>
              <a:buAutoNum type="arabicPeriod"/>
            </a:pP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0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825908" y="227687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Υπάρχουν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τέσσερις τύποι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ΥΝ,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τέσσερα «μοντέλα ανάπτυξης» που κατηγοριοποιούν τους τρόπους για την παροχή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υπηρεσιών: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δημόσια ΥΝ,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ιδιωτικά ΥΝ,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ΥΝ κοινοτήτων χρηστών και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υβριδικά ΥΝ. </a:t>
            </a:r>
          </a:p>
        </p:txBody>
      </p:sp>
    </p:spTree>
    <p:extLst>
      <p:ext uri="{BB962C8B-B14F-4D97-AF65-F5344CB8AC3E}">
        <p14:creationId xmlns:p14="http://schemas.microsoft.com/office/powerpoint/2010/main" val="1393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3528" y="174279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δημόσια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είναι γενικά αρκετά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μεγάλα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στην εγκατάστασή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τους,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ώστε 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παρέχουν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επαρκείς πόρους και 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δίνουν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 δυνατότητα σε όποιον χρήστη επιθυμεί να έχει πρόσβαση στους πόρους του υπολογιστικού νέφους μέσω διαδικτύου και συνήθως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προσφέρονται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επί πληρωμή.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endParaRPr lang="el-GR" sz="12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Τα ιδιωτικά 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είναι γενικά μικρότερα σε κλίμακα σε σχέση με τα αντίστοιχα δημόσια,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μπορούν όμως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να γίνουν αρκετά μεγάλα αναφορικά με τις φυσικές μηχανές που χρησιμοποιούνται για τους εξυπηρετητές.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ιδιωτικά ΥΝ είναι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είναι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προσβάσιμα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μόνο εντός των ορίων που καθορίζονται από την πολιτική της εταιρείας η οποία λειτουργεί το υπολογιστικό νέφος. </a:t>
            </a:r>
          </a:p>
        </p:txBody>
      </p:sp>
    </p:spTree>
    <p:extLst>
      <p:ext uri="{BB962C8B-B14F-4D97-AF65-F5344CB8AC3E}">
        <p14:creationId xmlns:p14="http://schemas.microsoft.com/office/powerpoint/2010/main" val="10089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3528" y="174279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ΥΝ κοινότητας χρηστών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παρέχεται για αποκλειστική χρήση από μία συγκεκριμένη κοινότητα καταναλωτών από οργανισμούς που έχουν κοινές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πολιτικές.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endParaRPr lang="el-GR" sz="12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Στα υβριδικά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ΥΝ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ένας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ή περισσότεροι οργανισμοί κατέχουν, διαχειρίζονται και λειτουργούν το ΥΝ, ενώ ένα τρίτο μέρος ή κάποιος συνδυασμός όλων αυτών, μπορεί επίσης να λειτουργεί εντός ή εκτός των εγκαταστάσεων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8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3528" y="214011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βασικά χαρακτηριστικά του ΥΝ είναι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Αποϋλοποίηση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Ευκολία πρόσβασης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Κλιμακωσιμότητα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Κοινή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Τιμολόγηση ανάλογη με τη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χρήση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3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62880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ΥΝ εφαρμόζεται με τη χρήση ενός από τα τρία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πρότυπα: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1.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IaaS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Infrastructure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as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a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Service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), όπου παρέχεται ως υπηρεσία μέσω του νέφους η χρήση των υποδομών, κυρίως υλικού. Οι μεγαλύτεροι πάροχοι τέτοιων υπηρεσιών είναι οι εταιρείες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indent="357188"/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Amazon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web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services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(aws.amazon.com),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indent="357188"/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Microsoft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azure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(https:// azure.microsoft.com) και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indent="357188"/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Google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compute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engine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(https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://cloud.google.com/compute). </a:t>
            </a:r>
          </a:p>
          <a:p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2.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PaaS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Platform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as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a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Service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), όπου τόσο οι υποδομές όσο και τα βασικά λογισμικά συστημάτων προσφέρονται μέσω του νέφους. </a:t>
            </a:r>
          </a:p>
          <a:p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9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)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90937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3.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SaaS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(Software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as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a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Service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), όπου η συνολική λύση παρέχεται πλήρως από το νέφος, συμπεριλαμβανομένων των εφαρμογών, και απευθύνεται σε τελικούς χρήστες που δεν είναι απαραιτήτως ειδικοί στον τομέα της πληροφορικής. Παραδείγματα τέτοιων υπηρεσιών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υπηρεσία SAP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Business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By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Design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(http://scn.sap.com/community/business-bydesign),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 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υπηρεσία της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ORACLE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(https://cloud.oracle.com/) κ.ά. </a:t>
            </a:r>
          </a:p>
        </p:txBody>
      </p:sp>
    </p:spTree>
    <p:extLst>
      <p:ext uri="{BB962C8B-B14F-4D97-AF65-F5344CB8AC3E}">
        <p14:creationId xmlns:p14="http://schemas.microsoft.com/office/powerpoint/2010/main" val="14688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Υπολογιστικό Νέφος (ΥΝ)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241711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Πλεονεκτήματα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για τον χρήστη αναφέρονται τα ακόλουθα: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Μικρότερο ύψος αρχικής επένδυσης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Άμεση λειτουργία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Μείωση του κόστους λειτουργίας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Υψηλή διαθεσιμότητα: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Διαθεσιμότητα μέσω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διαδικτύου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Μεγάλα Δεδομένα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95536" y="140086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μεγάλα δεδομένα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big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data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είναι ένας νέος δημοφιλής όρος που χρησιμοποιείται για να περιγράψει την εκπληκτικά γρήγορη αύξηση του όγκου των δεδομένων, σε δομημένη και αδόμητη μορφή.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Ως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δομημένα δεδομένα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ορίζουμε αυτά που έχουν προκαθορισμένη δομή (π.χ. τα δεδομένα στους πίνακες μιας βάσης δεδομένων), ενώ ως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αδόμητα δεδομένα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ορίζουμε τα δεδομένα που είναι συνήθως με μορφή κειμένου (π.χ. μια ιστοσελίδα, ένα έγγραφο).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μεγάλα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δεδομένα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είναι ιδιαίτερα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σημαντικά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αφού μπορούν να αναλυθούν και να αξιοποιηθούν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λήψη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αποφάσεων  και χρησιμοποιούνται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για να δημιουργήσουν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νέα γνώση.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3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2"/>
            <a:ext cx="6300192" cy="191683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Στοιχεία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που θα πρέπει να λαμβάνουμε υπόψη στην χρήση της  εκπαιδευτικής τεχνολογίας 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70646" y="2566377"/>
            <a:ext cx="8892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5" dirty="0" smtClean="0">
                <a:solidFill>
                  <a:srgbClr val="001F5F"/>
                </a:solidFill>
                <a:latin typeface="Carlito"/>
                <a:cs typeface="Carlito"/>
              </a:rPr>
              <a:t>Α</a:t>
            </a:r>
            <a:r>
              <a:rPr lang="el-GR" sz="2000" b="1" spc="-10" dirty="0" smtClean="0">
                <a:solidFill>
                  <a:srgbClr val="001F5F"/>
                </a:solidFill>
                <a:latin typeface="Carlito"/>
                <a:cs typeface="Carlito"/>
              </a:rPr>
              <a:t>λγόριθμοι</a:t>
            </a:r>
            <a:endParaRPr lang="el-GR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5" dirty="0" smtClean="0">
                <a:solidFill>
                  <a:srgbClr val="001F5F"/>
                </a:solidFill>
                <a:latin typeface="Carlito"/>
                <a:cs typeface="Carlito"/>
              </a:rPr>
              <a:t>Π</a:t>
            </a:r>
            <a:r>
              <a:rPr lang="el-GR" sz="2000" b="1" spc="-10" dirty="0" smtClean="0">
                <a:solidFill>
                  <a:srgbClr val="001F5F"/>
                </a:solidFill>
                <a:latin typeface="Carlito"/>
                <a:cs typeface="Carlito"/>
              </a:rPr>
              <a:t>ροσομοιώσεις</a:t>
            </a:r>
            <a:endParaRPr lang="el-GR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5" dirty="0" smtClean="0">
                <a:solidFill>
                  <a:srgbClr val="001F5F"/>
                </a:solidFill>
                <a:latin typeface="Carlito"/>
                <a:cs typeface="Carlito"/>
              </a:rPr>
              <a:t>Π</a:t>
            </a:r>
            <a:r>
              <a:rPr lang="el-GR" sz="2000" b="1" spc="-10" dirty="0" smtClean="0">
                <a:solidFill>
                  <a:srgbClr val="001F5F"/>
                </a:solidFill>
                <a:latin typeface="Carlito"/>
                <a:cs typeface="Carlito"/>
              </a:rPr>
              <a:t>ρογραμματισμός </a:t>
            </a:r>
            <a:r>
              <a:rPr lang="el-GR"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(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αλγόριθμοι </a:t>
            </a:r>
            <a:r>
              <a:rPr lang="el-GR" sz="2000" spc="-25" dirty="0">
                <a:solidFill>
                  <a:srgbClr val="001F5F"/>
                </a:solidFill>
                <a:latin typeface="Carlito"/>
                <a:cs typeface="Carlito"/>
              </a:rPr>
              <a:t>και 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επίλυση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προβλήματος,</a:t>
            </a:r>
            <a:r>
              <a:rPr lang="el-GR" sz="2000" spc="1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5" dirty="0">
                <a:solidFill>
                  <a:srgbClr val="001F5F"/>
                </a:solidFill>
                <a:latin typeface="Carlito"/>
                <a:cs typeface="Carlito"/>
              </a:rPr>
              <a:t>αναδρομικότητα</a:t>
            </a:r>
            <a:r>
              <a:rPr lang="el-GR" sz="2000" spc="-15" dirty="0" smtClean="0">
                <a:solidFill>
                  <a:srgbClr val="001F5F"/>
                </a:solidFill>
                <a:latin typeface="Carlito"/>
                <a:cs typeface="Carlito"/>
              </a:rPr>
              <a:t>,  </a:t>
            </a:r>
            <a:r>
              <a:rPr lang="el-GR"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αντικειμενοστραφής </a:t>
            </a:r>
            <a:r>
              <a:rPr lang="el-GR"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- </a:t>
            </a:r>
            <a:r>
              <a:rPr lang="el-GR" sz="2000" spc="-15" dirty="0" smtClean="0">
                <a:solidFill>
                  <a:srgbClr val="001F5F"/>
                </a:solidFill>
                <a:latin typeface="Carlito"/>
                <a:cs typeface="Carlito"/>
              </a:rPr>
              <a:t>οπτικός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προγραμματισμός,</a:t>
            </a:r>
            <a:r>
              <a:rPr lang="el-GR" sz="2000" spc="1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),</a:t>
            </a:r>
            <a:endParaRPr lang="el-GR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15" dirty="0" smtClean="0">
                <a:solidFill>
                  <a:srgbClr val="001F5F"/>
                </a:solidFill>
                <a:latin typeface="Carlito"/>
                <a:cs typeface="Carlito"/>
              </a:rPr>
              <a:t>Ε</a:t>
            </a:r>
            <a:r>
              <a:rPr lang="el-GR" sz="2000" b="1" spc="-5" dirty="0" smtClean="0">
                <a:solidFill>
                  <a:srgbClr val="001F5F"/>
                </a:solidFill>
                <a:latin typeface="Carlito"/>
                <a:cs typeface="Carlito"/>
              </a:rPr>
              <a:t>ργαλεία </a:t>
            </a:r>
            <a:r>
              <a:rPr lang="el-GR" sz="2000" b="1" spc="-5" dirty="0">
                <a:solidFill>
                  <a:srgbClr val="001F5F"/>
                </a:solidFill>
                <a:latin typeface="Carlito"/>
                <a:cs typeface="Carlito"/>
              </a:rPr>
              <a:t>WEB</a:t>
            </a:r>
            <a:r>
              <a:rPr lang="el-GR" sz="2000" b="1" spc="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b="1" spc="-5" dirty="0">
                <a:solidFill>
                  <a:srgbClr val="001F5F"/>
                </a:solidFill>
                <a:latin typeface="Carlito"/>
                <a:cs typeface="Carlito"/>
              </a:rPr>
              <a:t>2.0</a:t>
            </a:r>
            <a:endParaRPr lang="el-GR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5" dirty="0" smtClean="0">
                <a:solidFill>
                  <a:srgbClr val="001F5F"/>
                </a:solidFill>
                <a:latin typeface="Carlito"/>
                <a:cs typeface="Carlito"/>
              </a:rPr>
              <a:t>Διεπαφή </a:t>
            </a:r>
            <a:r>
              <a:rPr lang="el-GR" sz="2000" b="1" spc="-10" dirty="0" smtClean="0">
                <a:solidFill>
                  <a:srgbClr val="001F5F"/>
                </a:solidFill>
                <a:latin typeface="Carlito"/>
                <a:cs typeface="Carlito"/>
              </a:rPr>
              <a:t>ανθρώπου-μηχανής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( Human-Computer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Interaction</a:t>
            </a:r>
            <a:r>
              <a:rPr lang="el-GR" sz="2000" spc="9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(HCI)</a:t>
            </a:r>
            <a:endParaRPr lang="el-GR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5" dirty="0" smtClean="0">
                <a:solidFill>
                  <a:srgbClr val="001F5F"/>
                </a:solidFill>
                <a:latin typeface="Carlito"/>
                <a:cs typeface="Carlito"/>
              </a:rPr>
              <a:t>Δόμηση </a:t>
            </a:r>
            <a:r>
              <a:rPr lang="el-GR" sz="2000" b="1" spc="-20" dirty="0">
                <a:solidFill>
                  <a:srgbClr val="001F5F"/>
                </a:solidFill>
                <a:latin typeface="Carlito"/>
                <a:cs typeface="Carlito"/>
              </a:rPr>
              <a:t>των </a:t>
            </a:r>
            <a:r>
              <a:rPr lang="el-GR" sz="2000" b="1" spc="-15" dirty="0">
                <a:solidFill>
                  <a:srgbClr val="001F5F"/>
                </a:solidFill>
                <a:latin typeface="Carlito"/>
                <a:cs typeface="Carlito"/>
              </a:rPr>
              <a:t>γραφικών </a:t>
            </a:r>
            <a:r>
              <a:rPr lang="el-GR" sz="2000" b="1" spc="-5" dirty="0" err="1">
                <a:solidFill>
                  <a:srgbClr val="001F5F"/>
                </a:solidFill>
                <a:latin typeface="Carlito"/>
                <a:cs typeface="Carlito"/>
              </a:rPr>
              <a:t>διεπιφανειών</a:t>
            </a:r>
            <a:r>
              <a:rPr lang="el-GR" sz="2000" b="1" spc="17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(GUI</a:t>
            </a:r>
            <a:r>
              <a:rPr lang="el-GR" sz="2000" spc="-5" dirty="0" smtClean="0">
                <a:solidFill>
                  <a:srgbClr val="001F5F"/>
                </a:solidFill>
                <a:latin typeface="Carlito"/>
                <a:cs typeface="Carlito"/>
              </a:rPr>
              <a:t>),</a:t>
            </a:r>
          </a:p>
          <a:p>
            <a:pPr marL="355600" marR="254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000" b="1" spc="-5" dirty="0">
                <a:solidFill>
                  <a:srgbClr val="001F5F"/>
                </a:solidFill>
                <a:latin typeface="Carlito"/>
                <a:cs typeface="Carlito"/>
              </a:rPr>
              <a:t>Διαχείριση της πληροφορίας 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(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Information </a:t>
            </a:r>
            <a:r>
              <a:rPr lang="el-GR" sz="2000" spc="-5" dirty="0" err="1">
                <a:solidFill>
                  <a:srgbClr val="001F5F"/>
                </a:solidFill>
                <a:latin typeface="Carlito"/>
                <a:cs typeface="Carlito"/>
              </a:rPr>
              <a:t>Management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), βάσεις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δεδομένων,  </a:t>
            </a:r>
            <a:r>
              <a:rPr lang="el-GR" sz="2000" spc="-5" dirty="0" err="1">
                <a:solidFill>
                  <a:srgbClr val="001F5F"/>
                </a:solidFill>
                <a:latin typeface="Carlito"/>
                <a:cs typeface="Carlito"/>
              </a:rPr>
              <a:t>μοντελοποίηση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δεδομένων, εξόρυξη δεδομένων, </a:t>
            </a:r>
            <a:r>
              <a:rPr lang="el-GR" sz="2000" spc="-5" dirty="0" err="1">
                <a:solidFill>
                  <a:srgbClr val="001F5F"/>
                </a:solidFill>
                <a:latin typeface="Carlito"/>
                <a:cs typeface="Carlito"/>
              </a:rPr>
              <a:t>learner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5" dirty="0" err="1">
                <a:solidFill>
                  <a:srgbClr val="001F5F"/>
                </a:solidFill>
                <a:latin typeface="Carlito"/>
                <a:cs typeface="Carlito"/>
              </a:rPr>
              <a:t>analytics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 ,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ψηφιακές  βιβλιοθήκες / αποθετήρια</a:t>
            </a:r>
            <a:r>
              <a:rPr lang="el-GR" sz="2000" spc="5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5" dirty="0" err="1">
                <a:solidFill>
                  <a:srgbClr val="001F5F"/>
                </a:solidFill>
                <a:latin typeface="Carlito"/>
                <a:cs typeface="Carlito"/>
              </a:rPr>
              <a:t>κλπ</a:t>
            </a:r>
            <a:endParaRPr lang="el-GR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15" dirty="0">
                <a:solidFill>
                  <a:srgbClr val="001F5F"/>
                </a:solidFill>
                <a:latin typeface="Carlito"/>
                <a:cs typeface="Carlito"/>
              </a:rPr>
              <a:t>Ε</a:t>
            </a:r>
            <a:r>
              <a:rPr lang="el-GR" sz="2000" b="1" spc="-10" dirty="0">
                <a:solidFill>
                  <a:srgbClr val="001F5F"/>
                </a:solidFill>
                <a:latin typeface="Carlito"/>
                <a:cs typeface="Carlito"/>
              </a:rPr>
              <a:t>υφυή </a:t>
            </a:r>
            <a:r>
              <a:rPr lang="el-GR" sz="2000" b="1" spc="-5" dirty="0">
                <a:solidFill>
                  <a:srgbClr val="001F5F"/>
                </a:solidFill>
                <a:latin typeface="Carlito"/>
                <a:cs typeface="Carlito"/>
              </a:rPr>
              <a:t>συστήματα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-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Intelligent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5" dirty="0">
                <a:solidFill>
                  <a:srgbClr val="001F5F"/>
                </a:solidFill>
                <a:latin typeface="Carlito"/>
                <a:cs typeface="Carlito"/>
              </a:rPr>
              <a:t>Systems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, ρομποτική, </a:t>
            </a:r>
            <a:r>
              <a:rPr lang="el-GR" sz="2000" spc="-15" dirty="0">
                <a:solidFill>
                  <a:srgbClr val="001F5F"/>
                </a:solidFill>
                <a:latin typeface="Carlito"/>
                <a:cs typeface="Carlito"/>
              </a:rPr>
              <a:t>μηχανική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μάθηση</a:t>
            </a:r>
            <a:r>
              <a:rPr lang="el-GR" sz="2000" spc="20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κλπ</a:t>
            </a:r>
            <a:endParaRPr lang="el-GR" sz="20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000" b="1" spc="-20" dirty="0">
                <a:solidFill>
                  <a:srgbClr val="001F5F"/>
                </a:solidFill>
                <a:latin typeface="Carlito"/>
                <a:cs typeface="Carlito"/>
              </a:rPr>
              <a:t>Κοινωνικά και </a:t>
            </a:r>
            <a:r>
              <a:rPr lang="el-GR" sz="2000" b="1" spc="-10" dirty="0">
                <a:solidFill>
                  <a:srgbClr val="001F5F"/>
                </a:solidFill>
                <a:latin typeface="Carlito"/>
                <a:cs typeface="Carlito"/>
              </a:rPr>
              <a:t>επαγγελματικά θέματα 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– </a:t>
            </a:r>
            <a:r>
              <a:rPr lang="el-GR" sz="2000" spc="-5" dirty="0" err="1">
                <a:solidFill>
                  <a:srgbClr val="001F5F"/>
                </a:solidFill>
                <a:latin typeface="Carlito"/>
                <a:cs typeface="Carlito"/>
              </a:rPr>
              <a:t>Responsible</a:t>
            </a:r>
            <a:r>
              <a:rPr lang="el-GR" sz="2000" spc="-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5" dirty="0">
                <a:solidFill>
                  <a:srgbClr val="001F5F"/>
                </a:solidFill>
                <a:latin typeface="Carlito"/>
                <a:cs typeface="Carlito"/>
              </a:rPr>
              <a:t>Research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, δεοντολογία,</a:t>
            </a:r>
            <a:r>
              <a:rPr lang="el-GR" sz="2000" spc="2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κλπ</a:t>
            </a:r>
            <a:r>
              <a:rPr lang="el-GR"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lang="el-GR" sz="2000" dirty="0">
              <a:latin typeface="Carlito"/>
              <a:cs typeface="Carlito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81389" y="2014346"/>
            <a:ext cx="9070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https://www.tonybates.ca/2014/12/10/a-short-history-of-educational-technology/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460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Μεγάλα Δεδομένα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95536" y="164179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Tα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μεγάλα δεδομένα έχουν τα παρακάτω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χαρακτηριστικά:</a:t>
            </a:r>
          </a:p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Όγκος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b="1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Volume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).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Είναι πολλοί οι παράγοντες που συμβάλλουν στη συνεχή αύξηση του όγκου των δεδομένων. Συνήθως τα δεδομένα παράγονται από πολλές πηγές όπως: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Δεδομένα συναλλαγών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που αποθηκεύονται για χρόνια,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Αδόμητα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δεδομένα συνεχούς ροής από τα κοινωνικά δίκτυα,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Δεδομένα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που συλλέγονται από αισθητήρες καταγραφής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sensors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καθώς και από επικοινωνία μεταξύ υπολογιστικών συστημάτων ή μηχανών,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Επιστημονικά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δεδομένα που προέρχονται από παρατήρηση, πειραματισμό ή άλλες πηγές. </a:t>
            </a:r>
          </a:p>
        </p:txBody>
      </p:sp>
    </p:spTree>
    <p:extLst>
      <p:ext uri="{BB962C8B-B14F-4D97-AF65-F5344CB8AC3E}">
        <p14:creationId xmlns:p14="http://schemas.microsoft.com/office/powerpoint/2010/main" val="3749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Μεγάλα Δεδομένα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3528" y="148478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Αποθήκευση,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 υπερβολικός όγκος δεδομένων δημιουργούσε προβλήματα στην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αποθήκευση, σήμερα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 τη μείωση του κόστους αποθήκευσης το πρόβλημα αυτό δεν υφίσταται. Προκύπτουν, όμως, νέα προβλήματα, όπως η διαχείριση και η ανάλυση των δεδομένων ώστε να εξαχθούν συμπεράσματα καθώς και γενικότερα χρήσιμη πληροφορία.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endParaRPr lang="el-GR" sz="2400" b="1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Ταχύτητα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b="1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Velocity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).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δεδομένα παράγονται με πολύ μεγάλη ταχύτητα και πρέπει να τα χειριστούμε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έγκαιρα.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αισθητήρες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έξυπνα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συστήματα,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ετικέτες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RFID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Radio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Frequency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IDs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οδηγούν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στην ανάγκη να αντιμετωπίσουμε μεγάλους όγκους δεδομένων σε σχεδόν πραγματικό χρόνο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Μεγάλα Δεδομένα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95536" y="140086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Ποικιλία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b="1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Variety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).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δεδομένα σήμερα παράγονται σε πολλές διαφορετικές μορφές: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δομημένα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δεδομένα,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αριθμητικά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δεδομένα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αποθηκευμένα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σε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ΒΔ,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πληροφορίες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που δημιουργούνται από ποικίλες εφαρμογές,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έγγραφα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κειμένου,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email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εικόνας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ήχου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δεδομένα διάφορων  συναλλαγών. 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διαχείριση, η συγχώνευση και η αξιοποίηση όλων αυτών των διαφορετικών ειδών δεδομένων είναι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θέμα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σύνθετο που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παρουσιάζει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τεχνικά προβλήματα στην αντιμετώπισή του. </a:t>
            </a:r>
          </a:p>
        </p:txBody>
      </p:sp>
    </p:spTree>
    <p:extLst>
      <p:ext uri="{BB962C8B-B14F-4D97-AF65-F5344CB8AC3E}">
        <p14:creationId xmlns:p14="http://schemas.microsoft.com/office/powerpoint/2010/main" val="8035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Μεγάλα Δεδομένα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67544" y="198413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Μεταβλητότητα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b="1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Variability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).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Αναφέρεται στην ασυνέπεια την οποία παρουσιάζει η μορφή των δεδομένων η οποία μπορεί να εμποδίσει σημαντικά την ανάλυση και γενικότερα την αξιοποίηση των δεδομένων. Δεν θα πρέπει να συγχέουμε την ποικιλία με τη μεταβλητότητα. Η ποικιλία αναφέρεται στους διαφορετικούς τύπους δεδομένων, ενώ η μεταβλητότητα αναφέρεται στην ασυνέπεια που εμφανίζεται στον συγκεκριμένο τύπο δεδομένων. </a:t>
            </a:r>
          </a:p>
        </p:txBody>
      </p:sp>
    </p:spTree>
    <p:extLst>
      <p:ext uri="{BB962C8B-B14F-4D97-AF65-F5344CB8AC3E}">
        <p14:creationId xmlns:p14="http://schemas.microsoft.com/office/powerpoint/2010/main" val="18157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Μεγάλα Δεδομένα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95536" y="19554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Ορθότητα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b="1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Veracity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).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Αναφέρεται στην ορθότητα των δεδομένων που συλλέγονται.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Πολυπλοκότητα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l-GR" sz="2400" b="1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Complexity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).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διαχείριση των δεδομένων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γίνεται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πολύ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περίπλοκη όταν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έχουμε μεγάλους όγκους δεδομένων προερχόμενα από πολλαπλές πηγές. 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αξία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value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καθορίζει την αξία της ανάλυσης των μεγάλων δεδομένων για την επιχείρηση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4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Μεγάλα Δεδομένα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23528" y="143924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Για τη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διαχείριση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και την υπολογιστική επεξεργασία μεγάλου όγκου δεδομένων, το πιο δημοφιλές αλγοριθμικό μοντέλο είναι το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MapReduce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το οποίο διαμερίζει το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αλγοριθμικό πρόβλημα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τα δεδομένα σε μικρότερα τμήματα και τα αναθέτει προς εκτέλεση σε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διαφορετικό υπολογιστή.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0" y="3378238"/>
            <a:ext cx="83629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Διαδίκτυο των Πραγμάτων</a:t>
            </a:r>
            <a:b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Internet of Things - </a:t>
            </a:r>
            <a:r>
              <a:rPr lang="en-US" altLang="en-US" sz="2800" dirty="0" err="1" smtClean="0">
                <a:solidFill>
                  <a:srgbClr val="000000"/>
                </a:solidFill>
                <a:latin typeface="RRAIVN+Calibri"/>
                <a:cs typeface="RRAIVN+Calibri"/>
              </a:rPr>
              <a:t>IoT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1683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Διαδίκτυο των Πραγμάτων είναι Δίκτυο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επικοινωνίας πληθώρας συσκευών, (οικιακών συσκευών, αυτοκινήτων, </a:t>
            </a:r>
            <a:r>
              <a:rPr lang="el-GR" alt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κλπ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καθώς και κάθε αντικειμένου που ενσωματώνει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ηλεκτρονικά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μέσα,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λογισμικό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αισθητήρες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συνδεσιμότητα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σε δίκτυο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ώστε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να επιτρέπεται η σύνδεση και η ανταλλαγή δεδομένων</a:t>
            </a:r>
          </a:p>
          <a:p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φιλοσοφία του </a:t>
            </a:r>
            <a:r>
              <a:rPr lang="el-GR" alt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IoT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είναι η σύνδεση όλων των ηλεκτρονικών συσκευών μεταξύ τους ή στο διαδίκτυο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0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Διαδίκτυο των Πραγμάτων</a:t>
            </a:r>
            <a:b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Internet of Things - </a:t>
            </a:r>
            <a:r>
              <a:rPr lang="en-US" altLang="en-US" sz="2800" dirty="0" err="1" smtClean="0">
                <a:solidFill>
                  <a:srgbClr val="000000"/>
                </a:solidFill>
                <a:latin typeface="RRAIVN+Calibri"/>
                <a:cs typeface="RRAIVN+Calibri"/>
              </a:rPr>
              <a:t>IoT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1683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Πράγμα - </a:t>
            </a:r>
            <a:r>
              <a:rPr lang="en-US" altLang="en-US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Thing</a:t>
            </a:r>
            <a:r>
              <a:rPr lang="el-GR" altLang="en-US" sz="2400" dirty="0" smtClean="0">
                <a:solidFill>
                  <a:srgbClr val="000000"/>
                </a:solidFill>
                <a:latin typeface="RRAIVN+Calibri"/>
                <a:cs typeface="RRAIVN+Calibri"/>
              </a:rPr>
              <a:t> </a:t>
            </a: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 ευρεία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ποικιλία διαφορετικών μεταξύ τους </a:t>
            </a:r>
            <a:r>
              <a:rPr lang="el-GR" alt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συσκευών.Π.χ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αυτοκίνητα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 ενσωματωμένους αισθητήρες,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κάμερες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κλιματιστικά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φώτα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συστήματα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ασφαλείας,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smartwatches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alt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wearables</a:t>
            </a:r>
            <a:r>
              <a:rPr lang="en-US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κλπ.</a:t>
            </a:r>
          </a:p>
          <a:p>
            <a:r>
              <a:rPr lang="el-GR" alt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Βασικό χαρακτηριστικό όλων είναι η σύνδεση μεταξύ τους με απώτερο σκοπό την δυνατότητα του χρήστη να τα ελέγχει από έναν υπολογιστή ή κινητό. </a:t>
            </a:r>
            <a:endParaRPr lang="en-US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8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Διαδίκτυο των Πραγμάτων</a:t>
            </a:r>
            <a:b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Internet of Things - </a:t>
            </a:r>
            <a:r>
              <a:rPr lang="en-US" altLang="en-US" sz="2800" dirty="0" err="1" smtClean="0">
                <a:solidFill>
                  <a:srgbClr val="000000"/>
                </a:solidFill>
                <a:latin typeface="RRAIVN+Calibri"/>
                <a:cs typeface="RRAIVN+Calibri"/>
              </a:rPr>
              <a:t>IoT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1683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</a:t>
            </a:r>
            <a:r>
              <a:rPr lang="en-US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IoT</a:t>
            </a: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αποτελείται από: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πράγματα ή αντικείμενα,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δίκτυα επικοινωνιών που τα συνδέουν,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υπολογιστικά συστήματα που χρησιμοποιούν τα δεδομένα που ρέουν προς και από τα αντικείμενα. </a:t>
            </a:r>
          </a:p>
          <a:p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2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Διαδίκτυο των Πραγμάτων</a:t>
            </a:r>
            <a:b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Internet of Things - </a:t>
            </a:r>
            <a:r>
              <a:rPr lang="en-US" altLang="en-US" sz="2800" dirty="0" err="1" smtClean="0">
                <a:solidFill>
                  <a:srgbClr val="000000"/>
                </a:solidFill>
                <a:latin typeface="RRAIVN+Calibri"/>
                <a:cs typeface="RRAIVN+Calibri"/>
              </a:rPr>
              <a:t>IoT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16832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πράγματα έχουν βασικά χαρακτηριστικά 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ιδιότητες: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Είναι είτε φυσικά αντικείμενα είτε εικονικές οντότητες,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Έχουν ταυτότητα και παρέχουν λειτουργικότητα για τον αυτόματο εντοπισμό τους,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Είναι ασφαλή για το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περιβάλλον,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Σέβονται την ιδιωτικότητα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privacy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και την ασφάλεια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security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άλλων πραγμάτων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οποία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αλληλεπιδρούν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Χρησιμοποιούν πρωτοκόλλα για να επικοινωνούν μεταξύ τους καθώς και με την πληροφοριακή υποδομή,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Ανταλλάσσουν πληροφορίες μεταξύ των πραγματικών και ψηφιακών οντοτήτων. </a:t>
            </a:r>
          </a:p>
        </p:txBody>
      </p:sp>
    </p:spTree>
    <p:extLst>
      <p:ext uri="{BB962C8B-B14F-4D97-AF65-F5344CB8AC3E}">
        <p14:creationId xmlns:p14="http://schemas.microsoft.com/office/powerpoint/2010/main" val="6268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100001"/>
            <a:ext cx="6300192" cy="1374123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n-US" sz="2800" dirty="0" err="1" smtClean="0">
                <a:solidFill>
                  <a:srgbClr val="000000"/>
                </a:solidFill>
                <a:latin typeface="RRAIVN+Calibri"/>
                <a:cs typeface="RRAIVN+Calibri"/>
              </a:rPr>
              <a:t>Ψηφι</a:t>
            </a:r>
            <a:r>
              <a:rPr lang="en-US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ακές Βιβλιοθήκες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020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503040" y="1942112"/>
            <a:ext cx="8101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3030" lvl="0" indent="51435">
              <a:spcBef>
                <a:spcPts val="5"/>
              </a:spcBef>
            </a:pPr>
            <a:r>
              <a:rPr lang="en-US" sz="2400" b="1" spc="-5" dirty="0" err="1" smtClean="0">
                <a:solidFill>
                  <a:srgbClr val="FF0000"/>
                </a:solidFill>
                <a:latin typeface="Carlito"/>
                <a:cs typeface="Carlito"/>
              </a:rPr>
              <a:t>Ψηφι</a:t>
            </a:r>
            <a:r>
              <a:rPr lang="en-US" sz="2400" b="1" spc="-5" dirty="0" smtClean="0">
                <a:solidFill>
                  <a:srgbClr val="FF0000"/>
                </a:solidFill>
                <a:latin typeface="Carlito"/>
                <a:cs typeface="Carlito"/>
              </a:rPr>
              <a:t>ακές </a:t>
            </a:r>
            <a:r>
              <a:rPr lang="en-US" sz="2400" b="1" spc="-5" dirty="0">
                <a:solidFill>
                  <a:srgbClr val="FF0000"/>
                </a:solidFill>
                <a:latin typeface="Carlito"/>
                <a:cs typeface="Carlito"/>
              </a:rPr>
              <a:t>Βιβλιοθήκες </a:t>
            </a:r>
            <a:r>
              <a:rPr lang="en-US" sz="2400" b="1" dirty="0">
                <a:solidFill>
                  <a:srgbClr val="FF0000"/>
                </a:solidFill>
                <a:latin typeface="Carlito"/>
                <a:cs typeface="Carlito"/>
              </a:rPr>
              <a:t>στην </a:t>
            </a:r>
            <a:r>
              <a:rPr lang="en-US" sz="2400" b="1" spc="-5" dirty="0">
                <a:solidFill>
                  <a:srgbClr val="FF0000"/>
                </a:solidFill>
                <a:latin typeface="Carlito"/>
                <a:cs typeface="Carlito"/>
              </a:rPr>
              <a:t>Ευρωπαϊκή </a:t>
            </a:r>
            <a:r>
              <a:rPr lang="en-US" sz="2400" b="1" dirty="0" smtClean="0">
                <a:solidFill>
                  <a:srgbClr val="FF0000"/>
                </a:solidFill>
                <a:latin typeface="Carlito"/>
                <a:cs typeface="Carlito"/>
              </a:rPr>
              <a:t>Ένωση</a:t>
            </a:r>
            <a:r>
              <a:rPr lang="el-GR" sz="2400" b="1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el-GR" alt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Ψηφιακό </a:t>
            </a:r>
            <a:r>
              <a:rPr lang="el-GR" alt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θεματολόγιο για την Ευρώπη: Πρωτοβουλία για ψηφιακές βιβλιοθήκες - πολιτιστικός και επιστημονικός πλούτος της Ευρώπης με ένα κλικ του ποντικιού 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l-GR" sz="240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400" dirty="0">
              <a:latin typeface="Carlito"/>
              <a:cs typeface="Carlito"/>
            </a:endParaRPr>
          </a:p>
          <a:p>
            <a:pPr marL="12700" marR="5080"/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Στην αρχαιότητα, λέγεται ότι η βιβλιοθήκη της Αλεξάνδρειας ότι  περιλάμβανε το 70% της ανθρώπινης γνώσης. </a:t>
            </a:r>
          </a:p>
          <a:p>
            <a:pPr marL="12700" marR="5080"/>
            <a:r>
              <a:rPr lang="el-GR" alt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Η πρόκληση για την ψηφιακή εποχή είναι να τα καταφέρουμε ακόμα καλύτερα και το αποτέλεσμα να διαρκέσει περισσότερο </a:t>
            </a:r>
            <a:endParaRPr lang="en-US" sz="2400" spc="-10" dirty="0">
              <a:solidFill>
                <a:srgbClr val="001F5F"/>
              </a:solidFill>
              <a:latin typeface="Carlito"/>
              <a:cs typeface="Carlito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666191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Διαδίκτυο των Πραγμάτων</a:t>
            </a:r>
            <a:b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Internet of Things - </a:t>
            </a:r>
            <a:r>
              <a:rPr lang="en-US" altLang="en-US" sz="2800" dirty="0" err="1" smtClean="0">
                <a:solidFill>
                  <a:srgbClr val="000000"/>
                </a:solidFill>
                <a:latin typeface="RRAIVN+Calibri"/>
                <a:cs typeface="RRAIVN+Calibri"/>
              </a:rPr>
              <a:t>IoT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168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IoT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δεν είναι μια νέα ενιαία τεχνολογία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αλλά 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σύνολο πολλών συμπληρωματικών τεχνολογιών που συμβάλλουν στο τελικό αποτέλεσμα. Οι τεχνολογίες αυτές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περιλαμβάνουν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τεχνολογίες: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Επικοινωνίας και συνεργασίας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Διευθυνσιοδότηση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Addressability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Ταυτότητα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Identity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Τηλεπισκόπηση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sensing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Ενεργοποίηση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Actuation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Ενσωματωμένη επεξεργασία πληροφοριών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Εντοπισμός θέσης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positioning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Διεπαφές χρήστη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user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interfaces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8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Διαδίκτυο των Πραγμάτων</a:t>
            </a:r>
            <a:br>
              <a:rPr lang="el-GR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n-US" alt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Internet of Things - </a:t>
            </a:r>
            <a:r>
              <a:rPr lang="en-US" altLang="en-US" sz="2800" dirty="0" err="1" smtClean="0">
                <a:solidFill>
                  <a:srgbClr val="000000"/>
                </a:solidFill>
                <a:latin typeface="RRAIVN+Calibri"/>
                <a:cs typeface="RRAIVN+Calibri"/>
              </a:rPr>
              <a:t>IoT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1683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IoT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αποτελεί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σημαντική ευκαιρία καινοτομίας, αφού τα δεδομένα συνεχούς ροής θα δημιουργήσουν νέες αγορές, θα εμπνεύσουν θετικές αλλαγές ή θα βελτιώσουν υφιστάμενες υπηρεσίες.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Παραδείγματα :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Έξυπνες λύσεις στον κλάδο των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μεταφορών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Έξυπνα ηλεκτρικά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δίκτυα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Απομακρυσμένη παρακολούθηση ασθενών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Αισθητήρες σε σπίτια και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αεροδρόμια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Αισθητήρες μηχανών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παρακολούθησης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1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1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Οι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δεξιότητες για την 4η βιομηχανική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επανάσταση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95536" y="2011132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1965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τέταρτη βιομηχανική επανάσταση(Industry 4.0) χαρακτηρίζεται από την ολοκλήρωση των τεχνολογιών με τις Φυσικές  Επιστήμες, τις Επιστήμες Υγειάς, την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Μηχανική (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Engineering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) και την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Τεχνολογία.</a:t>
            </a: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6858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Για την βιώσιμη ανάπτυξη θα πρέπει οι εκπαιδευόμενοι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6858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είναι εφοδιασμένοι με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τις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δεξιότητες του 21ου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αιώνα, </a:t>
            </a:r>
          </a:p>
          <a:p>
            <a:pPr marL="355600" marR="6858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εμπλακούν στην επιστημονική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εγγραμματοσύνη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και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6858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εφοδιασθούν με τις λεγόμενες δεξιότητες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STEM (Deloitte Access  </a:t>
            </a:r>
            <a:r>
              <a:rPr lang="el-GR" sz="24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Economics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, 2014).</a:t>
            </a: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r>
              <a:rPr lang="en-US" sz="1600" spc="-10" dirty="0">
                <a:solidFill>
                  <a:srgbClr val="001F5F"/>
                </a:solidFill>
                <a:latin typeface="Carlito"/>
                <a:cs typeface="Carlito"/>
              </a:rPr>
              <a:t>Deloitte Access Economics. (2014). Australia's STEM workforce:  A survey of employers. Office of the Chief Scientist, Australian Government</a:t>
            </a:r>
            <a:r>
              <a:rPr lang="en-US" sz="1600" spc="-10" dirty="0" smtClean="0">
                <a:solidFill>
                  <a:srgbClr val="001F5F"/>
                </a:solidFill>
                <a:latin typeface="Carlito"/>
                <a:cs typeface="Carlito"/>
              </a:rPr>
              <a:t>.</a:t>
            </a:r>
            <a:endParaRPr lang="el-GR" sz="1600" spc="-10" dirty="0">
              <a:solidFill>
                <a:srgbClr val="001F5F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8653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Οι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δεξιότητες για την 4η βιομηχανική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επανάσταση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641799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Οι </a:t>
            </a:r>
            <a:r>
              <a:rPr lang="el-GR" sz="2400" b="1" spc="-10" dirty="0">
                <a:solidFill>
                  <a:srgbClr val="001F5F"/>
                </a:solidFill>
                <a:latin typeface="Carlito"/>
                <a:cs typeface="Carlito"/>
              </a:rPr>
              <a:t>δεξιότητες του 21ου αιώνα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είναι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κριτική σκέψη,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επίλυση προβλήματος,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επικοινωνία,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συνεργασία,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δημιουργικότητα  και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1143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καινοτομία (P21, 2009).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r>
              <a:rPr lang="en-US" sz="1600" spc="-10" dirty="0">
                <a:solidFill>
                  <a:srgbClr val="001F5F"/>
                </a:solidFill>
                <a:latin typeface="Carlito"/>
                <a:cs typeface="Carlito"/>
              </a:rPr>
              <a:t>P21 (2009). P21 framework definitions. Partnership for 21st Century </a:t>
            </a:r>
            <a:r>
              <a:rPr lang="en-US" sz="1600" spc="-10" dirty="0" smtClean="0">
                <a:solidFill>
                  <a:srgbClr val="001F5F"/>
                </a:solidFill>
                <a:latin typeface="Carlito"/>
                <a:cs typeface="Carlito"/>
              </a:rPr>
              <a:t>Skills.</a:t>
            </a:r>
            <a:endParaRPr lang="el-GR" sz="16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endParaRPr lang="el-GR" sz="16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r>
              <a:rPr lang="en-US" sz="1600" spc="-10" dirty="0" smtClean="0">
                <a:solidFill>
                  <a:srgbClr val="001F5F"/>
                </a:solidFill>
                <a:latin typeface="Carlito"/>
                <a:cs typeface="Carlito"/>
              </a:rPr>
              <a:t>Office </a:t>
            </a:r>
            <a:r>
              <a:rPr lang="en-US" sz="1600" spc="-10" dirty="0">
                <a:solidFill>
                  <a:srgbClr val="001F5F"/>
                </a:solidFill>
                <a:latin typeface="Carlito"/>
                <a:cs typeface="Carlito"/>
              </a:rPr>
              <a:t>of the Chief Scientist. (2016). Australia’s STEM workforce: Science, Technology,  Engineering and Mathematics. </a:t>
            </a:r>
            <a:r>
              <a:rPr lang="el-GR" sz="1600" spc="-10" dirty="0" err="1">
                <a:solidFill>
                  <a:srgbClr val="001F5F"/>
                </a:solidFill>
                <a:latin typeface="Carlito"/>
                <a:cs typeface="Carlito"/>
              </a:rPr>
              <a:t>Australian</a:t>
            </a:r>
            <a:r>
              <a:rPr lang="el-GR" sz="16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1600" spc="-10" dirty="0" err="1">
                <a:solidFill>
                  <a:srgbClr val="001F5F"/>
                </a:solidFill>
                <a:latin typeface="Carlito"/>
                <a:cs typeface="Carlito"/>
              </a:rPr>
              <a:t>Government</a:t>
            </a:r>
            <a:r>
              <a:rPr lang="el-GR" sz="1600" spc="-1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lang="el-GR" sz="1600" spc="-10" dirty="0" err="1">
                <a:solidFill>
                  <a:srgbClr val="001F5F"/>
                </a:solidFill>
                <a:latin typeface="Carlito"/>
                <a:cs typeface="Carlito"/>
              </a:rPr>
              <a:t>Canberra</a:t>
            </a:r>
            <a:r>
              <a:rPr lang="el-GR" sz="1600" spc="-10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72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Οι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δεξιότητες για την 4η βιομηχανική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επανάσταση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641799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5410" indent="3810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400" b="1" spc="-10" dirty="0">
                <a:solidFill>
                  <a:srgbClr val="001F5F"/>
                </a:solidFill>
                <a:latin typeface="Carlito"/>
                <a:cs typeface="Carlito"/>
              </a:rPr>
              <a:t>επιστημονική </a:t>
            </a:r>
            <a:r>
              <a:rPr lang="el-GR" sz="2400" b="1" spc="-10" dirty="0" err="1">
                <a:solidFill>
                  <a:srgbClr val="001F5F"/>
                </a:solidFill>
                <a:latin typeface="Carlito"/>
                <a:cs typeface="Carlito"/>
              </a:rPr>
              <a:t>εγγραμματοσύνη</a:t>
            </a:r>
            <a:r>
              <a:rPr lang="el-GR" sz="2400" b="1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περιλαμβάνει την ικανότητα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10541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κατανοούμε την επιστημονική γνώση,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10541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προσδιορίζουμε τα  επιστημονικά θέματα,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10541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εξάγουμε επιστημονικά συμπεράσματα και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10541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λαμβάνουμε αποφάσεις σχετικά με τις δράσεις των  ανθρώπων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για το περιβάλλον. </a:t>
            </a:r>
          </a:p>
          <a:p>
            <a:pPr marL="12700" marR="257175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Οι </a:t>
            </a:r>
            <a:r>
              <a:rPr lang="el-GR" sz="2400" b="1" spc="-10" dirty="0">
                <a:solidFill>
                  <a:srgbClr val="001F5F"/>
                </a:solidFill>
                <a:latin typeface="Carlito"/>
                <a:cs typeface="Carlito"/>
              </a:rPr>
              <a:t>δεξιότητες STEM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περιλαμβάνουν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257175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την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αναλυτική και λογική σκέψη,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257175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την 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ποιοτική ανάλυση,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355600" marR="257175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την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δημιουργικότητα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r>
              <a:rPr lang="en-US" sz="1600" spc="-10" dirty="0" smtClean="0">
                <a:solidFill>
                  <a:srgbClr val="001F5F"/>
                </a:solidFill>
                <a:latin typeface="Carlito"/>
                <a:cs typeface="Carlito"/>
              </a:rPr>
              <a:t>Office </a:t>
            </a:r>
            <a:r>
              <a:rPr lang="en-US" sz="1600" spc="-10" dirty="0">
                <a:solidFill>
                  <a:srgbClr val="001F5F"/>
                </a:solidFill>
                <a:latin typeface="Carlito"/>
                <a:cs typeface="Carlito"/>
              </a:rPr>
              <a:t>of the Chief Scientist. (2016). Australia’s STEM workforce: Science, Technology,  Engineering and Mathematics. </a:t>
            </a:r>
            <a:r>
              <a:rPr lang="el-GR" sz="1600" spc="-10" dirty="0" err="1">
                <a:solidFill>
                  <a:srgbClr val="001F5F"/>
                </a:solidFill>
                <a:latin typeface="Carlito"/>
                <a:cs typeface="Carlito"/>
              </a:rPr>
              <a:t>Australian</a:t>
            </a:r>
            <a:r>
              <a:rPr lang="el-GR" sz="16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1600" spc="-10" dirty="0" err="1">
                <a:solidFill>
                  <a:srgbClr val="001F5F"/>
                </a:solidFill>
                <a:latin typeface="Carlito"/>
                <a:cs typeface="Carlito"/>
              </a:rPr>
              <a:t>Government</a:t>
            </a:r>
            <a:r>
              <a:rPr lang="el-GR" sz="1600" spc="-10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lang="el-GR" sz="1600" spc="-10" dirty="0" err="1">
                <a:solidFill>
                  <a:srgbClr val="001F5F"/>
                </a:solidFill>
                <a:latin typeface="Carlito"/>
                <a:cs typeface="Carlito"/>
              </a:rPr>
              <a:t>Canberra</a:t>
            </a:r>
            <a:r>
              <a:rPr lang="el-GR" sz="1600" spc="-10" dirty="0">
                <a:solidFill>
                  <a:srgbClr val="001F5F"/>
                </a:solidFill>
                <a:latin typeface="Carlito"/>
                <a:cs typeface="Carli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0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Δραστηριότητες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95536" y="1989673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Να εξερευνήσετε τις ψηφιακές Βιβλιοθήκες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Eurpeana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, ,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Φωτόδεντρο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, Αίσωπος,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Phet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κλπ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και να βρείτε ψηφιακά αντικείμενα και ψηφιακές μαθησιακές  δραστηριότητες σχετικές με την ειδικότητά σας</a:t>
            </a:r>
          </a:p>
          <a:p>
            <a:pPr marL="469900" marR="5080" indent="-457200">
              <a:buFont typeface="+mj-lt"/>
              <a:buAutoNum type="arabicPeriod"/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Να αναζητήσετε στοιχεία για τη χρήση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Big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Data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στην εκπαίδευση.  </a:t>
            </a:r>
          </a:p>
          <a:p>
            <a:pPr marL="469900" marR="5080" indent="-457200">
              <a:buFont typeface="+mj-lt"/>
              <a:buAutoNum type="arabicPeriod"/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Να αναφέρετε τι είναι το υπολογιστικό νέφος και να δώσετε παραδείγματα</a:t>
            </a:r>
          </a:p>
          <a:p>
            <a:pPr marL="469900" marR="12700" indent="-457200">
              <a:buFont typeface="+mj-lt"/>
              <a:buAutoNum type="arabicPeriod"/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Να αναζητήσετε βιβλιογραφικές αναφορές για την αξιοποίηση του Internet of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Things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 στην εκπαίδευση </a:t>
            </a:r>
          </a:p>
        </p:txBody>
      </p:sp>
    </p:spTree>
    <p:extLst>
      <p:ext uri="{BB962C8B-B14F-4D97-AF65-F5344CB8AC3E}">
        <p14:creationId xmlns:p14="http://schemas.microsoft.com/office/powerpoint/2010/main" val="35421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n-US" sz="2800" dirty="0" err="1">
                <a:solidFill>
                  <a:srgbClr val="000000"/>
                </a:solidFill>
                <a:latin typeface="RRAIVN+Calibri"/>
                <a:cs typeface="RRAIVN+Calibri"/>
              </a:rPr>
              <a:t>Ψηφι</a:t>
            </a:r>
            <a:r>
              <a:rPr lang="en-US" sz="2800" dirty="0">
                <a:solidFill>
                  <a:srgbClr val="000000"/>
                </a:solidFill>
                <a:latin typeface="RRAIVN+Calibri"/>
                <a:cs typeface="RRAIVN+Calibri"/>
              </a:rPr>
              <a:t>ακές </a:t>
            </a:r>
            <a:r>
              <a:rPr lang="en-US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Βιβλιοθήκες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 στην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Ευρωπαϊκή Ένωση</a:t>
            </a:r>
            <a:r>
              <a:rPr lang="el-GR" sz="2800" dirty="0">
                <a:latin typeface="Carlito"/>
                <a:cs typeface="Carlito"/>
              </a:rPr>
              <a:t/>
            </a:r>
            <a:br>
              <a:rPr lang="el-GR" sz="2800" dirty="0">
                <a:latin typeface="Carlito"/>
                <a:cs typeface="Carlito"/>
              </a:rPr>
            </a:b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43000" y="1641799"/>
            <a:ext cx="8749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Στο δικτυακό τόπο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  <a:hlinkClick r:id="rId4"/>
              </a:rPr>
              <a:t>www.europeana.eu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, οι χρήστες του Διαδικτύου μπορούν  να έχουν πρόσβαση σε εκατομμύρια </a:t>
            </a:r>
          </a:p>
          <a:p>
            <a:pPr marL="127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βιβλία, </a:t>
            </a:r>
          </a:p>
          <a:p>
            <a:pPr marL="127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χάρτες,  </a:t>
            </a:r>
          </a:p>
          <a:p>
            <a:pPr marL="127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ηχογραφήσεις, </a:t>
            </a:r>
          </a:p>
          <a:p>
            <a:pPr marL="127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φωτογραφίες, </a:t>
            </a:r>
          </a:p>
          <a:p>
            <a:pPr marL="127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αρχειακά έγγραφα, </a:t>
            </a:r>
          </a:p>
          <a:p>
            <a:pPr marL="127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πίνακες και </a:t>
            </a:r>
          </a:p>
          <a:p>
            <a:pPr marL="127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10025" algn="l"/>
              </a:tabLst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ταινίες,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προερχόμενα από τις εθνικές βιβλιοθήκες και τα πολιτιστικά ιδρύματα των 27  κρατών μελών της ΕΕ.</a:t>
            </a:r>
          </a:p>
          <a:p>
            <a:pPr marL="12700" marR="5080"/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5080"/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Επισκεφθείτε το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Link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 </a:t>
            </a:r>
            <a:r>
              <a:rPr lang="en-US" sz="2400" spc="-10" dirty="0">
                <a:solidFill>
                  <a:srgbClr val="001F5F"/>
                </a:solidFill>
                <a:latin typeface="Carlito"/>
                <a:cs typeface="Carlito"/>
              </a:rPr>
              <a:t>https://classic.europeana.eu/portal/el</a:t>
            </a: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561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Ψηφιακές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Βιβλιοθήκες στην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Ελλάδα</a:t>
            </a:r>
            <a:b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MOOC</a:t>
            </a:r>
            <a:r>
              <a:rPr lang="el-GR" sz="2800" dirty="0">
                <a:latin typeface="Carlito"/>
                <a:cs typeface="Carlito"/>
              </a:rPr>
              <a:t/>
            </a:r>
            <a:br>
              <a:rPr lang="el-GR" sz="2800" dirty="0">
                <a:latin typeface="Carlito"/>
                <a:cs typeface="Carlito"/>
              </a:rPr>
            </a:b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916832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Στην</a:t>
            </a:r>
            <a:r>
              <a:rPr lang="el-GR" sz="2400" spc="-15" dirty="0" smtClean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διεύθυνση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  <a:hlinkClick r:id="rId4"/>
              </a:rPr>
              <a:t>http://photodentro.edu.gr/jspui/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παρουσιάζεται η ψηφιακή βιβλιοθήκη  </a:t>
            </a:r>
            <a:r>
              <a:rPr lang="el-GR" sz="2400" spc="-10" dirty="0" err="1">
                <a:solidFill>
                  <a:srgbClr val="FF0000"/>
                </a:solidFill>
                <a:latin typeface="Carlito"/>
                <a:cs typeface="Carlito"/>
              </a:rPr>
              <a:t>Φωτόδεντρο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, που είναι </a:t>
            </a:r>
            <a:r>
              <a:rPr lang="el-GR" sz="2400" b="1" spc="-10" dirty="0">
                <a:solidFill>
                  <a:srgbClr val="001F5F"/>
                </a:solidFill>
                <a:latin typeface="Carlito"/>
                <a:cs typeface="Carlito"/>
              </a:rPr>
              <a:t>Αποθετήριο Μαθησιακών Αντικειμένων</a:t>
            </a:r>
            <a:r>
              <a:rPr lang="el-GR" sz="2400" b="1" spc="-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για την  Πρωτοβάθμια και τη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Δευτεροβάθμια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εκπαίδευση.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Σχεδιάστηκε και αναπτύσσεται από το  ΙΤΥΕ – ΔΙΟΦΑΝΤΟΣ στο πλαίσιο του «Ψηφιακού Σχολείου» για να αποτελέσει το κεντρικό  σημείο πρόσβασης στο ψηφιακό εκπαιδευτικό περιεχόμενο και είναι ανοιχτό σε όλους,  μαθητές, δασκάλους, γονείς αλλά και κάθε ενδιαφερόμενο.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l-GR"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229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1"/>
            <a:ext cx="6300192" cy="16418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Ψηφιακές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Βιβλιοθήκες στην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Ελλάδα</a:t>
            </a:r>
            <a:b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</a:b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MOOC</a:t>
            </a:r>
            <a:r>
              <a:rPr lang="el-GR" sz="2800" dirty="0">
                <a:latin typeface="Carlito"/>
                <a:cs typeface="Carlito"/>
              </a:rPr>
              <a:t/>
            </a:r>
            <a:br>
              <a:rPr lang="el-GR" sz="2800" dirty="0">
                <a:latin typeface="Carlito"/>
                <a:cs typeface="Carlito"/>
              </a:rPr>
            </a:b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146355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el-GR" sz="24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Massive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4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Open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4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Online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400" spc="-10" dirty="0" err="1" smtClean="0">
                <a:solidFill>
                  <a:srgbClr val="001F5F"/>
                </a:solidFill>
                <a:latin typeface="Carlito"/>
                <a:cs typeface="Carlito"/>
              </a:rPr>
              <a:t>Course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 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MOOC (Μαζικά Ανοικτά Διαδικτυακά Μαθήματα ΜΑΔΜ)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είναι 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  <a:hlinkClick r:id="rId4" tooltip="Εκπαιδευτική τεχνολογία"/>
              </a:rPr>
              <a:t>διαδικτυακά μαθήματα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 τα οποία σκοπεύουν σε συμμετοχή χωρίς όρια και ανοικτή πρόσβαση μέσω 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  <a:hlinkClick r:id="rId5" tooltip="Παγκόσμιος Ιστός"/>
              </a:rPr>
              <a:t>διαδικτύου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. Εκτός από τα παραδοσιακά υλικά εκμάθησης, όπως βιντεοσκοπημένες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ομιλίες και υλικά μελέτης,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πολλά ΜΑΔΜ παρέχουν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διαδραστικά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</a:rPr>
              <a:t>forums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 χρηστών για την υποστήριξη αλληλεπιδράσεων μεταξύ των σπουδαστών, καθηγητών και βοηθών διδασκαλίας.  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Δημοφιλείς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διεθνείς πλατφόρμες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MOOC: </a:t>
            </a:r>
            <a:r>
              <a:rPr lang="el-GR" sz="2400" spc="-10" dirty="0" err="1" smtClean="0">
                <a:solidFill>
                  <a:srgbClr val="001F5F"/>
                </a:solidFill>
                <a:latin typeface="Carlito"/>
                <a:cs typeface="Carlito"/>
                <a:hlinkClick r:id="rId6"/>
              </a:rPr>
              <a:t>Coursera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 και </a:t>
            </a:r>
            <a:r>
              <a:rPr lang="el-GR" sz="2400" spc="-10" dirty="0" err="1">
                <a:solidFill>
                  <a:srgbClr val="001F5F"/>
                </a:solidFill>
                <a:latin typeface="Carlito"/>
                <a:cs typeface="Carlito"/>
                <a:hlinkClick r:id="rId7"/>
              </a:rPr>
              <a:t>edX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.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Δημοφιλείς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Ελληνικές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πλατφόρμες 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ΜΑΔΜ: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 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  <a:hlinkClick r:id="rId8"/>
              </a:rPr>
              <a:t>http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  <a:hlinkClick r:id="rId8"/>
              </a:rPr>
              <a:t>://www.opencourses.gr/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  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  <a:hlinkClick r:id="rId9"/>
              </a:rPr>
              <a:t>https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  <a:hlinkClick r:id="rId9"/>
              </a:rPr>
              <a:t>://mathesis.cup.gr/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.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lang="el-GR" sz="2400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0"/>
              </a:rPr>
              <a:t>https</a:t>
            </a:r>
            <a:r>
              <a:rPr lang="el-GR"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0"/>
              </a:rPr>
              <a:t>://coursity.gr</a:t>
            </a:r>
            <a:r>
              <a:rPr lang="el-GR" sz="2400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0"/>
              </a:rPr>
              <a:t>/</a:t>
            </a: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780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-2"/>
            <a:ext cx="6300192" cy="1364803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Φάσεις Εισαγωγής και Ένταξης των ΤΠΕ στην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Εκπαίδευση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323528" y="1378090"/>
            <a:ext cx="8820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Σύμφωνα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με :</a:t>
            </a:r>
          </a:p>
          <a:p>
            <a:pPr marL="12700">
              <a:spcBef>
                <a:spcPts val="5"/>
              </a:spcBef>
            </a:pPr>
            <a:r>
              <a:rPr lang="el-GR" sz="1400" spc="-10" dirty="0" smtClean="0">
                <a:solidFill>
                  <a:srgbClr val="001F5F"/>
                </a:solidFill>
                <a:latin typeface="Carlito"/>
                <a:cs typeface="Carlito"/>
              </a:rPr>
              <a:t>Κυριαζής </a:t>
            </a:r>
            <a:r>
              <a:rPr lang="el-GR" sz="1400" spc="-10" dirty="0">
                <a:solidFill>
                  <a:srgbClr val="001F5F"/>
                </a:solidFill>
                <a:latin typeface="Carlito"/>
                <a:cs typeface="Carlito"/>
              </a:rPr>
              <a:t>Αθανάσιος, Ψυχάρης Σαράντος &amp; </a:t>
            </a:r>
            <a:r>
              <a:rPr lang="el-GR" sz="1400" spc="-10" dirty="0" err="1">
                <a:solidFill>
                  <a:srgbClr val="001F5F"/>
                </a:solidFill>
                <a:latin typeface="Carlito"/>
                <a:cs typeface="Carlito"/>
              </a:rPr>
              <a:t>Κορρές</a:t>
            </a:r>
            <a:r>
              <a:rPr lang="el-GR" sz="1400" spc="-10" dirty="0">
                <a:solidFill>
                  <a:srgbClr val="001F5F"/>
                </a:solidFill>
                <a:latin typeface="Carlito"/>
                <a:cs typeface="Carlito"/>
              </a:rPr>
              <a:t> Κωνσταντίνος (2012). Η διδασκαλία και μάθηση </a:t>
            </a:r>
            <a:r>
              <a:rPr lang="el-GR" sz="1400" spc="-10" dirty="0" smtClean="0">
                <a:solidFill>
                  <a:srgbClr val="001F5F"/>
                </a:solidFill>
                <a:latin typeface="Carlito"/>
                <a:cs typeface="Carlito"/>
              </a:rPr>
              <a:t>των Θετικών </a:t>
            </a:r>
            <a:r>
              <a:rPr lang="el-GR" sz="1400" spc="-10" dirty="0">
                <a:solidFill>
                  <a:srgbClr val="001F5F"/>
                </a:solidFill>
                <a:latin typeface="Carlito"/>
                <a:cs typeface="Carlito"/>
              </a:rPr>
              <a:t>Επιστημών με τη βοήθεια του Υπολογιστή: </a:t>
            </a:r>
            <a:r>
              <a:rPr lang="el-GR" sz="1400" spc="-10" dirty="0" err="1">
                <a:solidFill>
                  <a:srgbClr val="001F5F"/>
                </a:solidFill>
                <a:latin typeface="Carlito"/>
                <a:cs typeface="Carlito"/>
              </a:rPr>
              <a:t>Μοντελοποίηση</a:t>
            </a:r>
            <a:r>
              <a:rPr lang="el-GR" sz="1400" spc="-10" dirty="0">
                <a:solidFill>
                  <a:srgbClr val="001F5F"/>
                </a:solidFill>
                <a:latin typeface="Carlito"/>
                <a:cs typeface="Carlito"/>
              </a:rPr>
              <a:t>, Προσομοίωση και </a:t>
            </a:r>
            <a:r>
              <a:rPr lang="el-GR" sz="1400" spc="-10" dirty="0" smtClean="0">
                <a:solidFill>
                  <a:srgbClr val="001F5F"/>
                </a:solidFill>
                <a:latin typeface="Carlito"/>
                <a:cs typeface="Carlito"/>
              </a:rPr>
              <a:t>εφαρμογές.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l-GR" sz="2000" dirty="0">
              <a:latin typeface="Carlito"/>
              <a:cs typeface="Carlito"/>
            </a:endParaRPr>
          </a:p>
          <a:p>
            <a:pPr marL="12700" marR="242570">
              <a:spcBef>
                <a:spcPts val="5"/>
              </a:spcBef>
            </a:pP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000" spc="-10" dirty="0">
                <a:solidFill>
                  <a:srgbClr val="FF0000"/>
                </a:solidFill>
                <a:latin typeface="Carlito"/>
                <a:cs typeface="Carlito"/>
              </a:rPr>
              <a:t>πρώτη φάση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είναι η μάθηση από τους υπολογιστές (Computer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Assisted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Instruction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– CAI), όπου ο  υπολογιστής διδάσκει το μαθητή και κατευθύνει τις δραστηριότητες του για γνώσεις-δεξιότητες</a:t>
            </a:r>
            <a:r>
              <a:rPr lang="el-GR"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.</a:t>
            </a:r>
          </a:p>
          <a:p>
            <a:pPr marL="12700" marR="242570">
              <a:spcBef>
                <a:spcPts val="5"/>
              </a:spcBef>
            </a:pPr>
            <a:endParaRPr lang="el-GR" sz="10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5080" indent="39370">
              <a:spcBef>
                <a:spcPts val="5"/>
              </a:spcBef>
            </a:pP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000" spc="-10" dirty="0">
                <a:solidFill>
                  <a:srgbClr val="FF0000"/>
                </a:solidFill>
                <a:latin typeface="Carlito"/>
                <a:cs typeface="Carlito"/>
              </a:rPr>
              <a:t>δεύτερη φάση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είναι η μάθηση σχετικά με τους υπολογιστές (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εναλφαβητισμός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στους Η/Υ), η οποία είχε ως  αποτέλεσμα την εισαγωγή του μαθήματος της Πληροφορικής στην Πρωτοβάθμια και στην  Δευτεροβάθμια Εκπαίδευση, όπου ο «υπολογιστής» έγινε ο ίδιος το γνωστικό αντικείμενο και οι  μαθητές διδάσκονταν σχετικά για τον υπολογιστή</a:t>
            </a:r>
            <a:r>
              <a:rPr lang="el-GR"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.</a:t>
            </a:r>
          </a:p>
          <a:p>
            <a:pPr marL="12700" marR="5080" indent="39370">
              <a:spcBef>
                <a:spcPts val="5"/>
              </a:spcBef>
            </a:pPr>
            <a:endParaRPr lang="el-GR" sz="1000" spc="-10" dirty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151130">
              <a:spcBef>
                <a:spcPts val="5"/>
              </a:spcBef>
            </a:pP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Η </a:t>
            </a:r>
            <a:r>
              <a:rPr lang="el-GR" sz="2000" spc="-10" dirty="0">
                <a:solidFill>
                  <a:srgbClr val="FF0000"/>
                </a:solidFill>
                <a:latin typeface="Carlito"/>
                <a:cs typeface="Carlito"/>
              </a:rPr>
              <a:t>τρίτη φάση 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είναι η χρήση του Η/Υ ως νοητικού ή γνωστικού εργαλείου (Computers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as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Mindtools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or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Cognitive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lang="el-GR" sz="2000" spc="-10" dirty="0" err="1">
                <a:solidFill>
                  <a:srgbClr val="001F5F"/>
                </a:solidFill>
                <a:latin typeface="Carlito"/>
                <a:cs typeface="Carlito"/>
              </a:rPr>
              <a:t>Tools</a:t>
            </a:r>
            <a:r>
              <a:rPr lang="el-GR" sz="2000" spc="-10" dirty="0">
                <a:solidFill>
                  <a:srgbClr val="001F5F"/>
                </a:solidFill>
                <a:latin typeface="Carlito"/>
                <a:cs typeface="Carlito"/>
              </a:rPr>
              <a:t>) στη διδασκαλία των διαφόρων </a:t>
            </a:r>
            <a:r>
              <a:rPr lang="el-GR" sz="2000" spc="-10" dirty="0" smtClean="0">
                <a:solidFill>
                  <a:srgbClr val="001F5F"/>
                </a:solidFill>
                <a:latin typeface="Carlito"/>
                <a:cs typeface="Carlito"/>
              </a:rPr>
              <a:t>μαθημάτων.</a:t>
            </a:r>
            <a:endParaRPr lang="el-GR" sz="2400" spc="-10" dirty="0">
              <a:solidFill>
                <a:srgbClr val="001F5F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444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99792" y="-41564"/>
            <a:ext cx="6696744" cy="1166308"/>
          </a:xfrm>
        </p:spPr>
        <p:txBody>
          <a:bodyPr>
            <a:noAutofit/>
          </a:bodyPr>
          <a:lstStyle/>
          <a:p>
            <a:pPr marR="491490">
              <a:spcBef>
                <a:spcPts val="105"/>
              </a:spcBef>
            </a:pPr>
            <a:r>
              <a:rPr lang="el-GR" b="1" dirty="0">
                <a:solidFill>
                  <a:srgbClr val="000000"/>
                </a:solidFill>
                <a:latin typeface="+mn-lt"/>
                <a:cs typeface="UUMMPF+Calibri"/>
              </a:rPr>
              <a:t>Εκπαιδευτική </a:t>
            </a: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 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Η </a:t>
            </a: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Υπολογιστική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Σκέψη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45662" y="1556792"/>
            <a:ext cx="86764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Υπολογιστικός  τρόπος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σκέψης - </a:t>
            </a:r>
            <a:r>
              <a:rPr lang="el-GR" sz="2400" b="1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Computational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b="1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thinking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μια διαδικασία επίλυσης προβλήματος που περιλαμβάνει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εξής 6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χαρακτηριστικά:</a:t>
            </a:r>
          </a:p>
          <a:p>
            <a:pPr marL="469265" marR="44450" indent="-457200">
              <a:lnSpc>
                <a:spcPct val="100000"/>
              </a:lnSpc>
              <a:buFont typeface="+mj-lt"/>
              <a:buAutoNum type="arabicPeriod"/>
            </a:pPr>
            <a:r>
              <a:rPr lang="el-GR" sz="22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 </a:t>
            </a:r>
            <a:r>
              <a:rPr lang="el-GR" sz="2200" spc="-10" dirty="0">
                <a:solidFill>
                  <a:schemeClr val="tx2"/>
                </a:solidFill>
                <a:latin typeface="UUMMPF+Calibri"/>
                <a:cs typeface="UUMMPF+Calibri"/>
              </a:rPr>
              <a:t>διατύπωση του προβλήματος με τέτοιο τρόπο ώστε να μας επιτρέπει τη χρήση  του ΗΥ και άλλων εργαλείων</a:t>
            </a: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lang="el-GR" sz="22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 </a:t>
            </a:r>
            <a:r>
              <a:rPr lang="el-GR" sz="2200" spc="-10" dirty="0">
                <a:solidFill>
                  <a:schemeClr val="tx2"/>
                </a:solidFill>
                <a:latin typeface="UUMMPF+Calibri"/>
                <a:cs typeface="UUMMPF+Calibri"/>
              </a:rPr>
              <a:t>λογική οργάνωση και ανάλυση δεδομένων</a:t>
            </a: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lang="el-GR" sz="22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 </a:t>
            </a:r>
            <a:r>
              <a:rPr lang="el-GR" sz="2200" spc="-10" dirty="0">
                <a:solidFill>
                  <a:schemeClr val="tx2"/>
                </a:solidFill>
                <a:latin typeface="UUMMPF+Calibri"/>
                <a:cs typeface="UUMMPF+Calibri"/>
              </a:rPr>
              <a:t>αναπαράσταση των δεδομένων μέσω αφαιρετικών δομών όπως τα μοντέλα και οι </a:t>
            </a:r>
            <a:r>
              <a:rPr lang="el-GR" sz="22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προσομοιώσεις</a:t>
            </a:r>
          </a:p>
          <a:p>
            <a:pPr marL="4699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l-GR" sz="2200" spc="-10" dirty="0">
                <a:solidFill>
                  <a:schemeClr val="tx2"/>
                </a:solidFill>
                <a:latin typeface="UUMMPF+Calibri"/>
                <a:cs typeface="UUMMPF+Calibri"/>
              </a:rPr>
              <a:t>Την αυτοματοποιημένη λύση των προβλημάτων μέσω τα αλγοριθμικής σκέψης</a:t>
            </a:r>
          </a:p>
          <a:p>
            <a:pPr marL="469265" marR="343535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l-GR" sz="2200" spc="-10" dirty="0">
                <a:solidFill>
                  <a:schemeClr val="tx2"/>
                </a:solidFill>
                <a:latin typeface="UUMMPF+Calibri"/>
                <a:cs typeface="UUMMPF+Calibri"/>
              </a:rPr>
              <a:t>Τον προσδιορισμό, ανάλυση και την υλοποίησης εναλλακτικών λύσεων και την  αναζήτηση της βέλτιστης λύσης</a:t>
            </a:r>
          </a:p>
          <a:p>
            <a:pPr marL="4699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l-GR" sz="2200" spc="-10" dirty="0">
                <a:solidFill>
                  <a:schemeClr val="tx2"/>
                </a:solidFill>
                <a:latin typeface="UUMMPF+Calibri"/>
                <a:cs typeface="UUMMPF+Calibri"/>
              </a:rPr>
              <a:t>Την γενίκευση και μεταφορά του προβλήματος προς επίλυση σε άλλες παρόμοιες </a:t>
            </a:r>
            <a:r>
              <a:rPr lang="el-GR" sz="22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καταστάσεις</a:t>
            </a:r>
            <a:endParaRPr lang="el-GR" sz="22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1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4" y="85396"/>
            <a:ext cx="6463476" cy="154340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>
                <a:solidFill>
                  <a:srgbClr val="000000"/>
                </a:solidFill>
                <a:latin typeface="RRAIVN+Calibri"/>
                <a:cs typeface="RRAIVN+Calibri"/>
              </a:rPr>
              <a:t>Σύγχρονες Τεχνολογίες </a:t>
            </a:r>
            <a:r>
              <a:rPr lang="el-GR" sz="2800" dirty="0" smtClean="0">
                <a:solidFill>
                  <a:srgbClr val="000000"/>
                </a:solidFill>
                <a:latin typeface="RRAIVN+Calibri"/>
                <a:cs typeface="RRAIVN+Calibri"/>
              </a:rPr>
              <a:t>ΤΠΕ</a:t>
            </a:r>
            <a:endParaRPr lang="el-GR" sz="2800" dirty="0">
              <a:solidFill>
                <a:srgbClr val="000000"/>
              </a:solidFill>
              <a:latin typeface="RRAIVN+Calibri"/>
              <a:cs typeface="RRAIVN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678320" y="1986069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343535">
              <a:spcBef>
                <a:spcPts val="5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Υπολογιστικό Νέφος (ΥΝ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12065" marR="343535">
              <a:spcBef>
                <a:spcPts val="5"/>
              </a:spcBef>
            </a:pP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Big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Data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12065" marR="343535">
              <a:spcBef>
                <a:spcPts val="5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Internet of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Things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94524" y="3933056"/>
            <a:ext cx="799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Αξιοποίηση </a:t>
            </a:r>
            <a:r>
              <a:rPr lang="el-GR"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της</a:t>
            </a:r>
            <a:r>
              <a:rPr lang="el-GR" sz="2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αναφοράς</a:t>
            </a:r>
            <a:endParaRPr lang="el-GR" sz="24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lang="el-GR" sz="2400" spc="-5" dirty="0" err="1">
                <a:solidFill>
                  <a:srgbClr val="001F5F"/>
                </a:solidFill>
                <a:latin typeface="Carlito"/>
                <a:cs typeface="Carlito"/>
              </a:rPr>
              <a:t>Φιτσιλής</a:t>
            </a:r>
            <a:r>
              <a:rPr lang="el-GR" sz="2400" spc="-5" dirty="0">
                <a:solidFill>
                  <a:srgbClr val="001F5F"/>
                </a:solidFill>
                <a:latin typeface="Carlito"/>
                <a:cs typeface="Carlito"/>
              </a:rPr>
              <a:t>, </a:t>
            </a:r>
            <a:r>
              <a:rPr lang="el-GR" sz="2400" dirty="0">
                <a:solidFill>
                  <a:srgbClr val="001F5F"/>
                </a:solidFill>
                <a:latin typeface="Carlito"/>
                <a:cs typeface="Carlito"/>
              </a:rPr>
              <a:t>Π., </a:t>
            </a:r>
            <a:r>
              <a:rPr lang="el-GR" sz="2400" spc="-5" dirty="0">
                <a:solidFill>
                  <a:srgbClr val="001F5F"/>
                </a:solidFill>
                <a:latin typeface="Carlito"/>
                <a:cs typeface="Carlito"/>
              </a:rPr>
              <a:t>2015. </a:t>
            </a:r>
            <a:r>
              <a:rPr lang="el-GR" sz="2400" i="1" dirty="0">
                <a:solidFill>
                  <a:srgbClr val="001F5F"/>
                </a:solidFill>
                <a:latin typeface="Carlito"/>
                <a:cs typeface="Carlito"/>
              </a:rPr>
              <a:t>Σύγχρονα </a:t>
            </a:r>
            <a:r>
              <a:rPr lang="el-GR" sz="2400" i="1" spc="-5" dirty="0">
                <a:solidFill>
                  <a:srgbClr val="001F5F"/>
                </a:solidFill>
                <a:latin typeface="Carlito"/>
                <a:cs typeface="Carlito"/>
              </a:rPr>
              <a:t>πληροφοριακά συστήματα επιχειρήσεων</a:t>
            </a:r>
            <a:r>
              <a:rPr lang="el-GR" sz="2400" spc="-5" dirty="0">
                <a:solidFill>
                  <a:srgbClr val="001F5F"/>
                </a:solidFill>
                <a:latin typeface="Carlito"/>
                <a:cs typeface="Carlito"/>
              </a:rPr>
              <a:t>. [ηλεκτρ. βιβλ.]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Αθήνα</a:t>
            </a: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: Σύνδεσμος 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Ελληνικών </a:t>
            </a:r>
            <a:r>
              <a:rPr lang="el-GR" sz="2400" spc="-15" dirty="0">
                <a:solidFill>
                  <a:srgbClr val="001F5F"/>
                </a:solidFill>
                <a:latin typeface="Carlito"/>
                <a:cs typeface="Carlito"/>
              </a:rPr>
              <a:t>Ακαδημαϊκών </a:t>
            </a:r>
            <a:r>
              <a:rPr lang="el-GR" sz="2400" spc="-10" dirty="0">
                <a:solidFill>
                  <a:srgbClr val="001F5F"/>
                </a:solidFill>
                <a:latin typeface="Carlito"/>
                <a:cs typeface="Carlito"/>
              </a:rPr>
              <a:t>Βιβλιοθηκών. </a:t>
            </a:r>
            <a:endParaRPr lang="el-GR" sz="2400" spc="-10" dirty="0" smtClean="0">
              <a:solidFill>
                <a:srgbClr val="001F5F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lang="el-GR" sz="2400" spc="-10" dirty="0" smtClean="0">
                <a:solidFill>
                  <a:srgbClr val="001F5F"/>
                </a:solidFill>
                <a:latin typeface="Carlito"/>
                <a:cs typeface="Carlito"/>
              </a:rPr>
              <a:t>Διαθέσιμο </a:t>
            </a:r>
            <a:r>
              <a:rPr lang="el-GR" sz="2400" spc="-5" dirty="0">
                <a:solidFill>
                  <a:srgbClr val="001F5F"/>
                </a:solidFill>
                <a:latin typeface="Carlito"/>
                <a:cs typeface="Carlito"/>
              </a:rPr>
              <a:t>στο: </a:t>
            </a:r>
            <a:r>
              <a:rPr lang="el-GR" sz="2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http://hdl.handle.net/11419/2256</a:t>
            </a:r>
            <a:r>
              <a:rPr lang="el-GR" sz="2400" spc="-5" dirty="0">
                <a:solidFill>
                  <a:srgbClr val="0000FF"/>
                </a:solidFill>
                <a:latin typeface="Carlito"/>
                <a:cs typeface="Carlito"/>
                <a:hlinkClick r:id="rId4"/>
              </a:rPr>
              <a:t> </a:t>
            </a:r>
            <a:endParaRPr lang="el-GR" sz="2400" spc="-5" dirty="0" smtClean="0">
              <a:solidFill>
                <a:srgbClr val="0000FF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lang="el-GR" sz="2400" b="1" spc="-5" dirty="0" smtClean="0">
                <a:solidFill>
                  <a:srgbClr val="FF0000"/>
                </a:solidFill>
                <a:latin typeface="Carlito"/>
                <a:cs typeface="Carlito"/>
              </a:rPr>
              <a:t>Ενότητες  </a:t>
            </a:r>
            <a:r>
              <a:rPr lang="el-GR" sz="2400" b="1" spc="-5" dirty="0">
                <a:solidFill>
                  <a:srgbClr val="FF0000"/>
                </a:solidFill>
                <a:latin typeface="Carlito"/>
                <a:cs typeface="Carlito"/>
              </a:rPr>
              <a:t>8.2</a:t>
            </a:r>
            <a:r>
              <a:rPr lang="el-GR" sz="2400" b="1" spc="-5" dirty="0" smtClean="0">
                <a:solidFill>
                  <a:srgbClr val="FF0000"/>
                </a:solidFill>
                <a:latin typeface="Carlito"/>
                <a:cs typeface="Carlito"/>
              </a:rPr>
              <a:t>, 8.3, 8.4</a:t>
            </a:r>
            <a:endParaRPr lang="el-GR"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607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36878</TotalTime>
  <Words>2605</Words>
  <Application>Microsoft Office PowerPoint</Application>
  <PresentationFormat>Προβολή στην οθόνη (4:3)</PresentationFormat>
  <Paragraphs>491</Paragraphs>
  <Slides>37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3" baseType="lpstr">
      <vt:lpstr>Arial</vt:lpstr>
      <vt:lpstr>Calibri</vt:lpstr>
      <vt:lpstr>Carlito</vt:lpstr>
      <vt:lpstr>RRAIVN+Calibri</vt:lpstr>
      <vt:lpstr>UUMMPF+Calibri</vt:lpstr>
      <vt:lpstr>Θέμα του Office</vt:lpstr>
      <vt:lpstr>Εκπαιδευτική Τεχνολογία-Πολυμέσα </vt:lpstr>
      <vt:lpstr>Εκπαιδευτική Τεχνολογία Στοιχεία που θα πρέπει να λαμβάνουμε υπόψη στην χρήση της  εκπαιδευτικής τεχνολογίας </vt:lpstr>
      <vt:lpstr>Εκπαιδευτική Τεχνολογία Ψηφιακές Βιβλιοθήκες</vt:lpstr>
      <vt:lpstr>Εκπαιδευτική Τεχνολογία Ψηφιακές Βιβλιοθήκες στην Ευρωπαϊκή Ένωση </vt:lpstr>
      <vt:lpstr>Εκπαιδευτική Τεχνολογία Ψηφιακές Βιβλιοθήκες στην Ελλάδα MOOC </vt:lpstr>
      <vt:lpstr>Εκπαιδευτική Τεχνολογία Ψηφιακές Βιβλιοθήκες στην Ελλάδα MOOC </vt:lpstr>
      <vt:lpstr>Εκπαιδευτική Τεχνολογία Φάσεις Εισαγωγής και Ένταξης των ΤΠΕ στην Εκπαίδευση</vt:lpstr>
      <vt:lpstr>Εκπαιδευτική Τεχνολογία   Η Υπολογιστική Σκέψη</vt:lpstr>
      <vt:lpstr>Εκπαιδευτική Τεχνολογία Σύγχρονες Τεχνολογίες ΤΠΕ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Υπολογιστικό Νέφος (ΥΝ)</vt:lpstr>
      <vt:lpstr>Εκπαιδευτική Τεχνολογία Μεγάλα Δεδομένα</vt:lpstr>
      <vt:lpstr>Εκπαιδευτική Τεχνολογία Μεγάλα Δεδομένα</vt:lpstr>
      <vt:lpstr>Εκπαιδευτική Τεχνολογία Μεγάλα Δεδομένα</vt:lpstr>
      <vt:lpstr>Εκπαιδευτική Τεχνολογία Μεγάλα Δεδομένα</vt:lpstr>
      <vt:lpstr>Εκπαιδευτική Τεχνολογία Μεγάλα Δεδομένα</vt:lpstr>
      <vt:lpstr>Εκπαιδευτική Τεχνολογία Μεγάλα Δεδομένα</vt:lpstr>
      <vt:lpstr>Εκπαιδευτική Τεχνολογία Μεγάλα Δεδομένα</vt:lpstr>
      <vt:lpstr>Εκπαιδευτική Τεχνολογία Διαδίκτυο των Πραγμάτων Internet of Things - IoT</vt:lpstr>
      <vt:lpstr>Εκπαιδευτική Τεχνολογία Διαδίκτυο των Πραγμάτων Internet of Things - IoT</vt:lpstr>
      <vt:lpstr>Εκπαιδευτική Τεχνολογία Διαδίκτυο των Πραγμάτων Internet of Things - IoT</vt:lpstr>
      <vt:lpstr>Εκπαιδευτική Τεχνολογία Διαδίκτυο των Πραγμάτων Internet of Things - IoT</vt:lpstr>
      <vt:lpstr>Εκπαιδευτική Τεχνολογία Διαδίκτυο των Πραγμάτων Internet of Things - IoT</vt:lpstr>
      <vt:lpstr>Εκπαιδευτική Τεχνολογία Διαδίκτυο των Πραγμάτων Internet of Things - IoT</vt:lpstr>
      <vt:lpstr>Παρουσίαση του PowerPoint</vt:lpstr>
      <vt:lpstr>Παρουσίαση του PowerPoint</vt:lpstr>
      <vt:lpstr>Εκπαιδευτική Τεχνολογία Οι δεξιότητες για την 4η βιομηχανική επανάσταση</vt:lpstr>
      <vt:lpstr>Εκπαιδευτική Τεχνολογία Οι δεξιότητες για την 4η βιομηχανική επανάσταση</vt:lpstr>
      <vt:lpstr>Εκπαιδευτική Τεχνολογία Οι δεξιότητες για την 4η βιομηχανική επανάσταση</vt:lpstr>
      <vt:lpstr>Εκπαιδευτική Τεχνολογία Δραστηριότητες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Εκπαιδευτική Τεχνολογία-Πολυμέσα</dc:title>
  <dc:creator>spanetsos</dc:creator>
  <cp:lastModifiedBy>spanetsos</cp:lastModifiedBy>
  <cp:revision>144</cp:revision>
  <dcterms:created xsi:type="dcterms:W3CDTF">2021-10-11T16:14:56Z</dcterms:created>
  <dcterms:modified xsi:type="dcterms:W3CDTF">2022-11-14T16:41:57Z</dcterms:modified>
</cp:coreProperties>
</file>