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7" r:id="rId2"/>
    <p:sldId id="263" r:id="rId3"/>
    <p:sldId id="305" r:id="rId4"/>
    <p:sldId id="304" r:id="rId5"/>
    <p:sldId id="306" r:id="rId6"/>
    <p:sldId id="307" r:id="rId7"/>
    <p:sldId id="308" r:id="rId8"/>
    <p:sldId id="310" r:id="rId9"/>
    <p:sldId id="309" r:id="rId10"/>
    <p:sldId id="320" r:id="rId11"/>
    <p:sldId id="321" r:id="rId12"/>
    <p:sldId id="322" r:id="rId13"/>
    <p:sldId id="312" r:id="rId14"/>
    <p:sldId id="323" r:id="rId15"/>
    <p:sldId id="324" r:id="rId16"/>
    <p:sldId id="325" r:id="rId17"/>
    <p:sldId id="313" r:id="rId18"/>
    <p:sldId id="326" r:id="rId19"/>
    <p:sldId id="327" r:id="rId20"/>
    <p:sldId id="328" r:id="rId21"/>
    <p:sldId id="329" r:id="rId22"/>
    <p:sldId id="314" r:id="rId23"/>
    <p:sldId id="330" r:id="rId24"/>
    <p:sldId id="331" r:id="rId25"/>
    <p:sldId id="332" r:id="rId26"/>
    <p:sldId id="315" r:id="rId27"/>
    <p:sldId id="333" r:id="rId28"/>
    <p:sldId id="334" r:id="rId29"/>
    <p:sldId id="316" r:id="rId30"/>
    <p:sldId id="335" r:id="rId31"/>
    <p:sldId id="336" r:id="rId32"/>
    <p:sldId id="317" r:id="rId33"/>
    <p:sldId id="337" r:id="rId34"/>
    <p:sldId id="338" r:id="rId35"/>
    <p:sldId id="339" r:id="rId36"/>
    <p:sldId id="340" r:id="rId37"/>
    <p:sldId id="296" r:id="rId38"/>
    <p:sldId id="318" r:id="rId39"/>
    <p:sldId id="341" r:id="rId40"/>
    <p:sldId id="302" r:id="rId41"/>
    <p:sldId id="284" r:id="rId42"/>
    <p:sldId id="342" r:id="rId43"/>
    <p:sldId id="343" r:id="rId44"/>
    <p:sldId id="344" r:id="rId4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p:scale>
          <a:sx n="100" d="100"/>
          <a:sy n="100" d="100"/>
        </p:scale>
        <p:origin x="48"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3A0C6-EB26-4469-8518-F1ECBD83DF3D}" type="datetimeFigureOut">
              <a:rPr lang="el-GR" smtClean="0"/>
              <a:t>26/Μαυ/2023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5CB62-1BB3-4ED7-8018-BCEBBF7193A1}" type="slidenum">
              <a:rPr lang="el-GR" smtClean="0"/>
              <a:t>‹#›</a:t>
            </a:fld>
            <a:endParaRPr lang="el-GR"/>
          </a:p>
        </p:txBody>
      </p:sp>
    </p:spTree>
    <p:extLst>
      <p:ext uri="{BB962C8B-B14F-4D97-AF65-F5344CB8AC3E}">
        <p14:creationId xmlns:p14="http://schemas.microsoft.com/office/powerpoint/2010/main" val="4050123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1733025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691053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116386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4133628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1043880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152718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2450038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54745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27000895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1798050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2790234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38268629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1737426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2043655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22</a:t>
            </a:fld>
            <a:endParaRPr lang="el-GR"/>
          </a:p>
        </p:txBody>
      </p:sp>
    </p:spTree>
    <p:extLst>
      <p:ext uri="{BB962C8B-B14F-4D97-AF65-F5344CB8AC3E}">
        <p14:creationId xmlns:p14="http://schemas.microsoft.com/office/powerpoint/2010/main" val="3653434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23</a:t>
            </a:fld>
            <a:endParaRPr lang="el-GR"/>
          </a:p>
        </p:txBody>
      </p:sp>
    </p:spTree>
    <p:extLst>
      <p:ext uri="{BB962C8B-B14F-4D97-AF65-F5344CB8AC3E}">
        <p14:creationId xmlns:p14="http://schemas.microsoft.com/office/powerpoint/2010/main" val="8052694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24</a:t>
            </a:fld>
            <a:endParaRPr lang="el-GR"/>
          </a:p>
        </p:txBody>
      </p:sp>
    </p:spTree>
    <p:extLst>
      <p:ext uri="{BB962C8B-B14F-4D97-AF65-F5344CB8AC3E}">
        <p14:creationId xmlns:p14="http://schemas.microsoft.com/office/powerpoint/2010/main" val="1977004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25</a:t>
            </a:fld>
            <a:endParaRPr lang="el-GR"/>
          </a:p>
        </p:txBody>
      </p:sp>
    </p:spTree>
    <p:extLst>
      <p:ext uri="{BB962C8B-B14F-4D97-AF65-F5344CB8AC3E}">
        <p14:creationId xmlns:p14="http://schemas.microsoft.com/office/powerpoint/2010/main" val="6700560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26</a:t>
            </a:fld>
            <a:endParaRPr lang="el-GR"/>
          </a:p>
        </p:txBody>
      </p:sp>
    </p:spTree>
    <p:extLst>
      <p:ext uri="{BB962C8B-B14F-4D97-AF65-F5344CB8AC3E}">
        <p14:creationId xmlns:p14="http://schemas.microsoft.com/office/powerpoint/2010/main" val="14981859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27</a:t>
            </a:fld>
            <a:endParaRPr lang="el-GR"/>
          </a:p>
        </p:txBody>
      </p:sp>
    </p:spTree>
    <p:extLst>
      <p:ext uri="{BB962C8B-B14F-4D97-AF65-F5344CB8AC3E}">
        <p14:creationId xmlns:p14="http://schemas.microsoft.com/office/powerpoint/2010/main" val="8133539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28</a:t>
            </a:fld>
            <a:endParaRPr lang="el-GR"/>
          </a:p>
        </p:txBody>
      </p:sp>
    </p:spTree>
    <p:extLst>
      <p:ext uri="{BB962C8B-B14F-4D97-AF65-F5344CB8AC3E}">
        <p14:creationId xmlns:p14="http://schemas.microsoft.com/office/powerpoint/2010/main" val="10808333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29</a:t>
            </a:fld>
            <a:endParaRPr lang="el-GR"/>
          </a:p>
        </p:txBody>
      </p:sp>
    </p:spTree>
    <p:extLst>
      <p:ext uri="{BB962C8B-B14F-4D97-AF65-F5344CB8AC3E}">
        <p14:creationId xmlns:p14="http://schemas.microsoft.com/office/powerpoint/2010/main" val="2728023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8129805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30</a:t>
            </a:fld>
            <a:endParaRPr lang="el-GR"/>
          </a:p>
        </p:txBody>
      </p:sp>
    </p:spTree>
    <p:extLst>
      <p:ext uri="{BB962C8B-B14F-4D97-AF65-F5344CB8AC3E}">
        <p14:creationId xmlns:p14="http://schemas.microsoft.com/office/powerpoint/2010/main" val="15376279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31</a:t>
            </a:fld>
            <a:endParaRPr lang="el-GR"/>
          </a:p>
        </p:txBody>
      </p:sp>
    </p:spTree>
    <p:extLst>
      <p:ext uri="{BB962C8B-B14F-4D97-AF65-F5344CB8AC3E}">
        <p14:creationId xmlns:p14="http://schemas.microsoft.com/office/powerpoint/2010/main" val="6367706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32</a:t>
            </a:fld>
            <a:endParaRPr lang="el-GR"/>
          </a:p>
        </p:txBody>
      </p:sp>
    </p:spTree>
    <p:extLst>
      <p:ext uri="{BB962C8B-B14F-4D97-AF65-F5344CB8AC3E}">
        <p14:creationId xmlns:p14="http://schemas.microsoft.com/office/powerpoint/2010/main" val="1182885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33</a:t>
            </a:fld>
            <a:endParaRPr lang="el-GR"/>
          </a:p>
        </p:txBody>
      </p:sp>
    </p:spTree>
    <p:extLst>
      <p:ext uri="{BB962C8B-B14F-4D97-AF65-F5344CB8AC3E}">
        <p14:creationId xmlns:p14="http://schemas.microsoft.com/office/powerpoint/2010/main" val="17856942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34</a:t>
            </a:fld>
            <a:endParaRPr lang="el-GR"/>
          </a:p>
        </p:txBody>
      </p:sp>
    </p:spTree>
    <p:extLst>
      <p:ext uri="{BB962C8B-B14F-4D97-AF65-F5344CB8AC3E}">
        <p14:creationId xmlns:p14="http://schemas.microsoft.com/office/powerpoint/2010/main" val="38802956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35</a:t>
            </a:fld>
            <a:endParaRPr lang="el-GR"/>
          </a:p>
        </p:txBody>
      </p:sp>
    </p:spTree>
    <p:extLst>
      <p:ext uri="{BB962C8B-B14F-4D97-AF65-F5344CB8AC3E}">
        <p14:creationId xmlns:p14="http://schemas.microsoft.com/office/powerpoint/2010/main" val="23031885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36</a:t>
            </a:fld>
            <a:endParaRPr lang="el-GR"/>
          </a:p>
        </p:txBody>
      </p:sp>
    </p:spTree>
    <p:extLst>
      <p:ext uri="{BB962C8B-B14F-4D97-AF65-F5344CB8AC3E}">
        <p14:creationId xmlns:p14="http://schemas.microsoft.com/office/powerpoint/2010/main" val="2216899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37</a:t>
            </a:fld>
            <a:endParaRPr lang="el-GR"/>
          </a:p>
        </p:txBody>
      </p:sp>
    </p:spTree>
    <p:extLst>
      <p:ext uri="{BB962C8B-B14F-4D97-AF65-F5344CB8AC3E}">
        <p14:creationId xmlns:p14="http://schemas.microsoft.com/office/powerpoint/2010/main" val="32991857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38</a:t>
            </a:fld>
            <a:endParaRPr lang="el-GR"/>
          </a:p>
        </p:txBody>
      </p:sp>
    </p:spTree>
    <p:extLst>
      <p:ext uri="{BB962C8B-B14F-4D97-AF65-F5344CB8AC3E}">
        <p14:creationId xmlns:p14="http://schemas.microsoft.com/office/powerpoint/2010/main" val="18534685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39</a:t>
            </a:fld>
            <a:endParaRPr lang="el-GR"/>
          </a:p>
        </p:txBody>
      </p:sp>
    </p:spTree>
    <p:extLst>
      <p:ext uri="{BB962C8B-B14F-4D97-AF65-F5344CB8AC3E}">
        <p14:creationId xmlns:p14="http://schemas.microsoft.com/office/powerpoint/2010/main" val="1866099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14639344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40</a:t>
            </a:fld>
            <a:endParaRPr lang="el-GR"/>
          </a:p>
        </p:txBody>
      </p:sp>
    </p:spTree>
    <p:extLst>
      <p:ext uri="{BB962C8B-B14F-4D97-AF65-F5344CB8AC3E}">
        <p14:creationId xmlns:p14="http://schemas.microsoft.com/office/powerpoint/2010/main" val="36281324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41</a:t>
            </a:fld>
            <a:endParaRPr lang="el-GR"/>
          </a:p>
        </p:txBody>
      </p:sp>
    </p:spTree>
    <p:extLst>
      <p:ext uri="{BB962C8B-B14F-4D97-AF65-F5344CB8AC3E}">
        <p14:creationId xmlns:p14="http://schemas.microsoft.com/office/powerpoint/2010/main" val="8307052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42</a:t>
            </a:fld>
            <a:endParaRPr lang="el-GR"/>
          </a:p>
        </p:txBody>
      </p:sp>
    </p:spTree>
    <p:extLst>
      <p:ext uri="{BB962C8B-B14F-4D97-AF65-F5344CB8AC3E}">
        <p14:creationId xmlns:p14="http://schemas.microsoft.com/office/powerpoint/2010/main" val="30952207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43</a:t>
            </a:fld>
            <a:endParaRPr lang="el-GR"/>
          </a:p>
        </p:txBody>
      </p:sp>
    </p:spTree>
    <p:extLst>
      <p:ext uri="{BB962C8B-B14F-4D97-AF65-F5344CB8AC3E}">
        <p14:creationId xmlns:p14="http://schemas.microsoft.com/office/powerpoint/2010/main" val="322550742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44</a:t>
            </a:fld>
            <a:endParaRPr lang="el-GR"/>
          </a:p>
        </p:txBody>
      </p:sp>
    </p:spTree>
    <p:extLst>
      <p:ext uri="{BB962C8B-B14F-4D97-AF65-F5344CB8AC3E}">
        <p14:creationId xmlns:p14="http://schemas.microsoft.com/office/powerpoint/2010/main" val="2275424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3183814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1408604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94820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3985553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365455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26/Μαυ/2023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88896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26/Μαυ/2023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26756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26/Μαυ/2023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813180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26/Μαυ/2023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31584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59D49D3-58D7-4587-A6E4-A9799A64BCCF}" type="datetimeFigureOut">
              <a:rPr lang="el-GR" smtClean="0"/>
              <a:t>26/Μαυ/2023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56984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59D49D3-58D7-4587-A6E4-A9799A64BCCF}" type="datetimeFigureOut">
              <a:rPr lang="el-GR" smtClean="0"/>
              <a:t>26/Μαυ/2023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72463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9D49D3-58D7-4587-A6E4-A9799A64BCCF}" type="datetimeFigureOut">
              <a:rPr lang="el-GR" smtClean="0"/>
              <a:t>26/Μαυ/2023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21596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59D49D3-58D7-4587-A6E4-A9799A64BCCF}" type="datetimeFigureOut">
              <a:rPr lang="el-GR" smtClean="0"/>
              <a:t>26/Μαυ/2023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32573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9D49D3-58D7-4587-A6E4-A9799A64BCCF}" type="datetimeFigureOut">
              <a:rPr lang="el-GR" smtClean="0"/>
              <a:t>26/Μαυ/2023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423571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26/Μαυ/2023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091002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26/Μαυ/2023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53590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D49D3-58D7-4587-A6E4-A9799A64BCCF}" type="datetimeFigureOut">
              <a:rPr lang="el-GR" smtClean="0"/>
              <a:t>26/Μαυ/2023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4A29D-92E7-4898-8BD9-E98D749B4445}" type="slidenum">
              <a:rPr lang="el-GR" smtClean="0"/>
              <a:t>‹#›</a:t>
            </a:fld>
            <a:endParaRPr lang="el-GR"/>
          </a:p>
        </p:txBody>
      </p:sp>
    </p:spTree>
    <p:extLst>
      <p:ext uri="{BB962C8B-B14F-4D97-AF65-F5344CB8AC3E}">
        <p14:creationId xmlns:p14="http://schemas.microsoft.com/office/powerpoint/2010/main" val="193215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hyperlink" Target="https://www.doe.mass.edu/frameworks/scitech/2016-04/AppendixI.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48871" y="1776077"/>
            <a:ext cx="10058400" cy="1470025"/>
          </a:xfrm>
        </p:spPr>
        <p:txBody>
          <a:bodyPr>
            <a:normAutofit/>
          </a:bodyPr>
          <a:lstStyle/>
          <a:p>
            <a:r>
              <a:rPr lang="el-GR" b="1" dirty="0" smtClean="0"/>
              <a:t>Παιδαγωγικές Εφαρμογές ΗΥ</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021286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5239896"/>
          </a:xfrm>
          <a:prstGeom prst="rect">
            <a:avLst/>
          </a:prstGeom>
        </p:spPr>
        <p:txBody>
          <a:bodyPr wrap="square">
            <a:spAutoFit/>
          </a:bodyPr>
          <a:lstStyle/>
          <a:p>
            <a:pPr algn="ctr">
              <a:spcAft>
                <a:spcPts val="1200"/>
              </a:spcAft>
            </a:pPr>
            <a:r>
              <a:rPr lang="el-GR" sz="2400" dirty="0" smtClean="0"/>
              <a:t>Μοτίβα</a:t>
            </a:r>
            <a:r>
              <a:rPr lang="el-GR" sz="2400" dirty="0"/>
              <a:t>, ομοιότητα και ποικιλομορφία. </a:t>
            </a:r>
            <a:endParaRPr lang="el-GR" sz="2400" dirty="0" smtClean="0"/>
          </a:p>
          <a:p>
            <a:pPr>
              <a:spcAft>
                <a:spcPts val="900"/>
              </a:spcAft>
            </a:pPr>
            <a:r>
              <a:rPr lang="el-GR" altLang="el-GR" sz="2400" dirty="0" smtClean="0"/>
              <a:t>Η παρατήρηση μοτίβο (</a:t>
            </a:r>
            <a:r>
              <a:rPr lang="el-GR" altLang="el-GR" sz="2400" dirty="0" smtClean="0">
                <a:solidFill>
                  <a:srgbClr val="FF0000"/>
                </a:solidFill>
              </a:rPr>
              <a:t>επαναλαμβανόμενων στοιχείων</a:t>
            </a:r>
            <a:r>
              <a:rPr lang="el-GR" altLang="el-GR" sz="2400" dirty="0" smtClean="0"/>
              <a:t>)  </a:t>
            </a:r>
          </a:p>
          <a:p>
            <a:pPr marL="342900" indent="-342900">
              <a:spcAft>
                <a:spcPts val="900"/>
              </a:spcAft>
              <a:buFont typeface="Arial" panose="020B0604020202020204" pitchFamily="34" charset="0"/>
              <a:buChar char="•"/>
            </a:pPr>
            <a:r>
              <a:rPr lang="el-GR" altLang="el-GR" sz="2400" dirty="0" smtClean="0"/>
              <a:t>είτε </a:t>
            </a:r>
            <a:r>
              <a:rPr lang="el-GR" altLang="el-GR" sz="2400" dirty="0"/>
              <a:t>σε δομές, </a:t>
            </a:r>
            <a:endParaRPr lang="el-GR" altLang="el-GR" sz="2400" dirty="0" smtClean="0"/>
          </a:p>
          <a:p>
            <a:pPr marL="342900" indent="-342900">
              <a:spcAft>
                <a:spcPts val="900"/>
              </a:spcAft>
              <a:buFont typeface="Arial" panose="020B0604020202020204" pitchFamily="34" charset="0"/>
              <a:buChar char="•"/>
            </a:pPr>
            <a:r>
              <a:rPr lang="el-GR" altLang="el-GR" sz="2400" dirty="0" smtClean="0"/>
              <a:t>είτε </a:t>
            </a:r>
            <a:r>
              <a:rPr lang="el-GR" altLang="el-GR" sz="2400" dirty="0"/>
              <a:t>σε γεγονότα </a:t>
            </a:r>
            <a:r>
              <a:rPr lang="el-GR" altLang="el-GR" sz="2400" dirty="0" smtClean="0"/>
              <a:t>,</a:t>
            </a:r>
          </a:p>
          <a:p>
            <a:pPr marL="342900" indent="-342900">
              <a:spcAft>
                <a:spcPts val="900"/>
              </a:spcAft>
              <a:buFont typeface="Arial" panose="020B0604020202020204" pitchFamily="34" charset="0"/>
              <a:buChar char="•"/>
            </a:pPr>
            <a:r>
              <a:rPr lang="el-GR" altLang="el-GR" sz="2400" dirty="0" smtClean="0"/>
              <a:t>είτε </a:t>
            </a:r>
            <a:r>
              <a:rPr lang="el-GR" altLang="el-GR" sz="2400" dirty="0"/>
              <a:t>σε δεδομένα/αριθμούς </a:t>
            </a:r>
            <a:endParaRPr lang="el-GR" altLang="el-GR" sz="2400" dirty="0" smtClean="0"/>
          </a:p>
          <a:p>
            <a:pPr>
              <a:spcAft>
                <a:spcPts val="900"/>
              </a:spcAft>
            </a:pPr>
            <a:r>
              <a:rPr lang="el-GR" altLang="el-GR" sz="2400" dirty="0" smtClean="0"/>
              <a:t>οδηγεί τους εκπαιδευόμενους </a:t>
            </a:r>
          </a:p>
          <a:p>
            <a:pPr marL="342900" indent="-342900">
              <a:spcAft>
                <a:spcPts val="900"/>
              </a:spcAft>
              <a:buFont typeface="Arial" panose="020B0604020202020204" pitchFamily="34" charset="0"/>
              <a:buChar char="•"/>
            </a:pPr>
            <a:r>
              <a:rPr lang="el-GR" altLang="el-GR" sz="2400" dirty="0" smtClean="0">
                <a:solidFill>
                  <a:srgbClr val="FF0000"/>
                </a:solidFill>
              </a:rPr>
              <a:t>σε </a:t>
            </a:r>
            <a:r>
              <a:rPr lang="el-GR" altLang="el-GR" sz="2400" dirty="0">
                <a:solidFill>
                  <a:srgbClr val="FF0000"/>
                </a:solidFill>
              </a:rPr>
              <a:t>οργάνωση και κατηγοριοποίηση </a:t>
            </a:r>
            <a:r>
              <a:rPr lang="el-GR" altLang="el-GR" sz="2400" dirty="0" smtClean="0">
                <a:solidFill>
                  <a:srgbClr val="FF0000"/>
                </a:solidFill>
              </a:rPr>
              <a:t>της γνώσης και </a:t>
            </a:r>
          </a:p>
          <a:p>
            <a:pPr marL="342900" indent="-342900">
              <a:spcAft>
                <a:spcPts val="900"/>
              </a:spcAft>
              <a:buFont typeface="Arial" panose="020B0604020202020204" pitchFamily="34" charset="0"/>
              <a:buChar char="•"/>
            </a:pPr>
            <a:r>
              <a:rPr lang="el-GR" altLang="el-GR" sz="2400" dirty="0" smtClean="0">
                <a:solidFill>
                  <a:srgbClr val="FF0000"/>
                </a:solidFill>
              </a:rPr>
              <a:t>να </a:t>
            </a:r>
            <a:r>
              <a:rPr lang="el-GR" altLang="el-GR" sz="2400" dirty="0">
                <a:solidFill>
                  <a:srgbClr val="FF0000"/>
                </a:solidFill>
              </a:rPr>
              <a:t>κάνουν υποθέσεις και ερωτήσεις σχετικά με τους παράγοντες που προκαλούν τα </a:t>
            </a:r>
            <a:r>
              <a:rPr lang="el-GR" altLang="el-GR" sz="2400" dirty="0" smtClean="0">
                <a:solidFill>
                  <a:srgbClr val="FF0000"/>
                </a:solidFill>
              </a:rPr>
              <a:t>μοτίβο.</a:t>
            </a:r>
          </a:p>
          <a:p>
            <a:pPr>
              <a:defRPr/>
            </a:pPr>
            <a:r>
              <a:rPr lang="en-AU" sz="1400" dirty="0">
                <a:solidFill>
                  <a:srgbClr val="002060"/>
                </a:solidFill>
                <a:latin typeface="Times New Roman" pitchFamily="18" charset="0"/>
                <a:cs typeface="Times New Roman" pitchFamily="18" charset="0"/>
              </a:rPr>
              <a:t>National Research Council. (2012a) A framework for K-12 science education: practices, crosscutting concepts, and core ideas. National Academies Press, Washington, DC </a:t>
            </a:r>
            <a:endParaRPr lang="el-GR" sz="1400" b="1"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National Academies Press, Washington, DC </a:t>
            </a:r>
            <a:endParaRPr lang="el-GR" sz="2400" dirty="0" smtClean="0"/>
          </a:p>
        </p:txBody>
      </p:sp>
    </p:spTree>
    <p:extLst>
      <p:ext uri="{BB962C8B-B14F-4D97-AF65-F5344CB8AC3E}">
        <p14:creationId xmlns:p14="http://schemas.microsoft.com/office/powerpoint/2010/main" val="3921719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4308872"/>
          </a:xfrm>
          <a:prstGeom prst="rect">
            <a:avLst/>
          </a:prstGeom>
        </p:spPr>
        <p:txBody>
          <a:bodyPr wrap="square">
            <a:spAutoFit/>
          </a:bodyPr>
          <a:lstStyle/>
          <a:p>
            <a:pPr algn="ctr">
              <a:spcAft>
                <a:spcPts val="1200"/>
              </a:spcAft>
            </a:pPr>
            <a:r>
              <a:rPr lang="el-GR" sz="2400" dirty="0" smtClean="0"/>
              <a:t>Μοτίβα</a:t>
            </a:r>
            <a:r>
              <a:rPr lang="el-GR" sz="2400" dirty="0"/>
              <a:t>, ομοιότητα και ποικιλομορφία. </a:t>
            </a:r>
            <a:endParaRPr lang="el-GR" sz="2400" dirty="0" smtClean="0"/>
          </a:p>
          <a:p>
            <a:pPr>
              <a:spcBef>
                <a:spcPct val="0"/>
              </a:spcBef>
            </a:pPr>
            <a:r>
              <a:rPr lang="en-US" altLang="el-GR" sz="2000" b="1" dirty="0">
                <a:solidFill>
                  <a:srgbClr val="002060"/>
                </a:solidFill>
                <a:latin typeface="Times New Roman" panose="02020603050405020304" pitchFamily="18" charset="0"/>
              </a:rPr>
              <a:t>“</a:t>
            </a:r>
            <a:r>
              <a:rPr lang="en-US" altLang="el-GR" sz="2000" b="1" i="1" dirty="0">
                <a:solidFill>
                  <a:srgbClr val="002060"/>
                </a:solidFill>
                <a:latin typeface="Times New Roman" panose="02020603050405020304" pitchFamily="18" charset="0"/>
              </a:rPr>
              <a:t>Patterns </a:t>
            </a:r>
            <a:r>
              <a:rPr lang="en-US" altLang="el-GR" sz="2000" i="1" dirty="0">
                <a:solidFill>
                  <a:srgbClr val="002060"/>
                </a:solidFill>
                <a:latin typeface="Times New Roman" panose="02020603050405020304" pitchFamily="18" charset="0"/>
              </a:rPr>
              <a:t>exist everywhere—in regularly occurring shapes or structures and in repeating events and relationships. For example, patterns are discernible in the symmetry of flowers and snowflakes, the cycling of the seasons, and the repeated base pairs of DNA</a:t>
            </a:r>
            <a:r>
              <a:rPr lang="en-US" altLang="el-GR" sz="2000" dirty="0">
                <a:solidFill>
                  <a:srgbClr val="002060"/>
                </a:solidFill>
                <a:latin typeface="Times New Roman" panose="02020603050405020304" pitchFamily="18" charset="0"/>
              </a:rPr>
              <a:t>” (NGSS,2013)</a:t>
            </a:r>
            <a:endParaRPr lang="en-US" altLang="el-GR" sz="2000" b="1" dirty="0">
              <a:solidFill>
                <a:srgbClr val="002060"/>
              </a:solidFill>
              <a:latin typeface="Times New Roman" panose="02020603050405020304" pitchFamily="18" charset="0"/>
              <a:cs typeface="Times New Roman" panose="02020603050405020304" pitchFamily="18" charset="0"/>
            </a:endParaRPr>
          </a:p>
          <a:p>
            <a:pPr>
              <a:spcBef>
                <a:spcPct val="0"/>
              </a:spcBef>
            </a:pPr>
            <a:r>
              <a:rPr lang="en-US" altLang="el-GR" sz="2000" dirty="0">
                <a:solidFill>
                  <a:srgbClr val="002060"/>
                </a:solidFill>
                <a:latin typeface="Times New Roman" panose="02020603050405020304" pitchFamily="18" charset="0"/>
              </a:rPr>
              <a:t>“</a:t>
            </a:r>
            <a:r>
              <a:rPr lang="en-US" altLang="el-GR" sz="2000" i="1" dirty="0">
                <a:solidFill>
                  <a:srgbClr val="002060"/>
                </a:solidFill>
                <a:latin typeface="Times New Roman" panose="02020603050405020304" pitchFamily="18" charset="0"/>
              </a:rPr>
              <a:t>Noticing patterns is often a first step to organizing phenomena and asking scientific questions about why and how the patterns occur.” </a:t>
            </a:r>
            <a:endParaRPr lang="en-US" altLang="el-GR" sz="2000" b="1" i="1" dirty="0">
              <a:solidFill>
                <a:srgbClr val="002060"/>
              </a:solidFill>
              <a:latin typeface="Times New Roman" panose="02020603050405020304" pitchFamily="18" charset="0"/>
              <a:cs typeface="Times New Roman" panose="02020603050405020304" pitchFamily="18" charset="0"/>
            </a:endParaRPr>
          </a:p>
          <a:p>
            <a:pPr>
              <a:spcBef>
                <a:spcPct val="0"/>
              </a:spcBef>
            </a:pPr>
            <a:r>
              <a:rPr lang="en-US" altLang="el-GR" sz="2000" i="1" dirty="0">
                <a:solidFill>
                  <a:srgbClr val="002060"/>
                </a:solidFill>
                <a:latin typeface="Times New Roman" panose="02020603050405020304" pitchFamily="18" charset="0"/>
              </a:rPr>
              <a:t>Students might </a:t>
            </a:r>
            <a:r>
              <a:rPr lang="en-US" altLang="el-GR" sz="2000" i="1" dirty="0">
                <a:solidFill>
                  <a:srgbClr val="FF0000"/>
                </a:solidFill>
                <a:latin typeface="Times New Roman" panose="02020603050405020304" pitchFamily="18" charset="0"/>
              </a:rPr>
              <a:t>look at geographical patterns on a map, plot data values on a chart or graph, or visually inspect the appearance of an organism or mineral</a:t>
            </a:r>
            <a:r>
              <a:rPr lang="en-US" altLang="el-GR" sz="2000" i="1" dirty="0">
                <a:solidFill>
                  <a:srgbClr val="002060"/>
                </a:solidFill>
                <a:latin typeface="Times New Roman" panose="02020603050405020304" pitchFamily="18" charset="0"/>
              </a:rPr>
              <a:t>. The crosscutting concept of patterns is also strongly associated with the practice of “Using Mathematics and Computational Thinking</a:t>
            </a:r>
            <a:r>
              <a:rPr lang="en-US" altLang="el-GR" sz="2000" dirty="0">
                <a:solidFill>
                  <a:srgbClr val="002060"/>
                </a:solidFill>
                <a:latin typeface="Times New Roman" panose="02020603050405020304" pitchFamily="18" charset="0"/>
              </a:rPr>
              <a:t>.” (NGSS,2013)</a:t>
            </a:r>
            <a:endParaRPr lang="en-US" altLang="el-GR" sz="2000" b="1" dirty="0">
              <a:solidFill>
                <a:srgbClr val="002060"/>
              </a:solidFill>
              <a:latin typeface="Times New Roman" panose="02020603050405020304" pitchFamily="18" charset="0"/>
              <a:cs typeface="Times New Roman" panose="02020603050405020304" pitchFamily="18" charset="0"/>
            </a:endParaRPr>
          </a:p>
          <a:p>
            <a:pPr>
              <a:spcBef>
                <a:spcPct val="0"/>
              </a:spcBef>
            </a:pPr>
            <a:r>
              <a:rPr lang="en-US" altLang="el-GR" sz="2000" dirty="0">
                <a:solidFill>
                  <a:srgbClr val="002060"/>
                </a:solidFill>
                <a:latin typeface="Times New Roman" panose="02020603050405020304" pitchFamily="18" charset="0"/>
              </a:rPr>
              <a:t>“</a:t>
            </a:r>
            <a:r>
              <a:rPr lang="en-US" altLang="el-GR" sz="2000" i="1" dirty="0">
                <a:solidFill>
                  <a:srgbClr val="002060"/>
                </a:solidFill>
                <a:latin typeface="Times New Roman" panose="02020603050405020304" pitchFamily="18" charset="0"/>
              </a:rPr>
              <a:t>Analyze and interpret data for patterns in the fossil record that document the existence, diversity, extinction, and change of life forms throughout the history of life on Earth under the assumption that natural laws operate today as in the past</a:t>
            </a:r>
            <a:r>
              <a:rPr lang="en-US" altLang="el-GR" sz="2000" dirty="0">
                <a:solidFill>
                  <a:srgbClr val="002060"/>
                </a:solidFill>
                <a:latin typeface="Times New Roman" panose="02020603050405020304" pitchFamily="18" charset="0"/>
              </a:rPr>
              <a:t>”. (NGSS,2013)</a:t>
            </a:r>
          </a:p>
          <a:p>
            <a:pPr>
              <a:spcAft>
                <a:spcPts val="1200"/>
              </a:spcAft>
            </a:pPr>
            <a:endParaRPr lang="el-GR" sz="2000" dirty="0" smtClean="0"/>
          </a:p>
        </p:txBody>
      </p:sp>
    </p:spTree>
    <p:extLst>
      <p:ext uri="{BB962C8B-B14F-4D97-AF65-F5344CB8AC3E}">
        <p14:creationId xmlns:p14="http://schemas.microsoft.com/office/powerpoint/2010/main" val="2338889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276624" y="1395871"/>
            <a:ext cx="10826804" cy="5293757"/>
          </a:xfrm>
          <a:prstGeom prst="rect">
            <a:avLst/>
          </a:prstGeom>
        </p:spPr>
        <p:txBody>
          <a:bodyPr wrap="square">
            <a:spAutoFit/>
          </a:bodyPr>
          <a:lstStyle/>
          <a:p>
            <a:pPr algn="ctr">
              <a:spcAft>
                <a:spcPts val="1200"/>
              </a:spcAft>
            </a:pPr>
            <a:r>
              <a:rPr lang="el-GR" sz="2400" dirty="0" smtClean="0"/>
              <a:t>Μοτίβα</a:t>
            </a:r>
            <a:r>
              <a:rPr lang="el-GR" sz="2400" dirty="0"/>
              <a:t>, ομοιότητα και ποικιλομορφία. </a:t>
            </a:r>
            <a:endParaRPr lang="el-GR" sz="2400" dirty="0" smtClean="0"/>
          </a:p>
          <a:p>
            <a:r>
              <a:rPr lang="el-GR" sz="2000" i="1" dirty="0">
                <a:solidFill>
                  <a:srgbClr val="002060"/>
                </a:solidFill>
                <a:latin typeface="Times New Roman" panose="02020603050405020304" pitchFamily="18" charset="0"/>
              </a:rPr>
              <a:t>«Τα μοτίβα υπάρχουν παντού - σε σχήματα ή δομές που εμφανίζονται τακτικά και σε επαναλαμβανόμενα γεγονότα και σχέσεις. </a:t>
            </a:r>
            <a:r>
              <a:rPr lang="el-GR" sz="2000" i="1" dirty="0" smtClean="0">
                <a:solidFill>
                  <a:srgbClr val="002060"/>
                </a:solidFill>
                <a:latin typeface="Times New Roman" panose="02020603050405020304" pitchFamily="18" charset="0"/>
              </a:rPr>
              <a:t>Για </a:t>
            </a:r>
            <a:r>
              <a:rPr lang="el-GR" sz="2000" i="1" dirty="0">
                <a:solidFill>
                  <a:srgbClr val="002060"/>
                </a:solidFill>
                <a:latin typeface="Times New Roman" panose="02020603050405020304" pitchFamily="18" charset="0"/>
              </a:rPr>
              <a:t>παράδειγμα, τα μοτίβα είναι ευδιάκριτα στη συμμετρία των λουλουδιών και των νιφάδων χιονιού, στον κύκλο των εποχών και στα επαναλαμβανόμενα ζεύγη βάσεων του DNA» (NGSS, 2013). </a:t>
            </a:r>
          </a:p>
          <a:p>
            <a:endParaRPr lang="el-GR" sz="1200" i="1" dirty="0" smtClean="0">
              <a:solidFill>
                <a:srgbClr val="002060"/>
              </a:solidFill>
              <a:latin typeface="Times New Roman" panose="02020603050405020304" pitchFamily="18" charset="0"/>
            </a:endParaRPr>
          </a:p>
          <a:p>
            <a:r>
              <a:rPr lang="el-GR" sz="2000" i="1" dirty="0" smtClean="0">
                <a:solidFill>
                  <a:srgbClr val="002060"/>
                </a:solidFill>
                <a:latin typeface="Times New Roman" panose="02020603050405020304" pitchFamily="18" charset="0"/>
              </a:rPr>
              <a:t>«</a:t>
            </a:r>
            <a:r>
              <a:rPr lang="el-GR" sz="2000" i="1" dirty="0">
                <a:solidFill>
                  <a:srgbClr val="002060"/>
                </a:solidFill>
                <a:latin typeface="Times New Roman" panose="02020603050405020304" pitchFamily="18" charset="0"/>
              </a:rPr>
              <a:t>Η παρατήρηση των προτύπων είναι συχνά το πρώτο βήμα για την οργάνωση φαινομένων και την υποβολή επιστημονικών ερωτήσεων σχετικά με το γιατί και πώς εμφανίζονται τα μοτίβα». </a:t>
            </a:r>
          </a:p>
          <a:p>
            <a:r>
              <a:rPr lang="el-GR" sz="2000" i="1" dirty="0">
                <a:solidFill>
                  <a:srgbClr val="002060"/>
                </a:solidFill>
                <a:latin typeface="Times New Roman" panose="02020603050405020304" pitchFamily="18" charset="0"/>
              </a:rPr>
              <a:t>Οι μαθητές </a:t>
            </a:r>
            <a:r>
              <a:rPr lang="el-GR" sz="2000" i="1" dirty="0">
                <a:solidFill>
                  <a:srgbClr val="FF0000"/>
                </a:solidFill>
                <a:latin typeface="Times New Roman" panose="02020603050405020304" pitchFamily="18" charset="0"/>
              </a:rPr>
              <a:t>μπορεί να κοιτάξουν γεωγραφικά μοτίβα σε έναν χάρτη, να σχεδιάσουν τις τιμές δεδομένων σε ένα διάγραμμα ή ένα γράφημα ή να επιθεωρήσουν οπτικά την εμφάνιση ενός οργανισμού ή ορυκτού. </a:t>
            </a:r>
            <a:endParaRPr lang="el-GR" sz="2000" i="1" dirty="0" smtClean="0">
              <a:solidFill>
                <a:srgbClr val="FF0000"/>
              </a:solidFill>
              <a:latin typeface="Times New Roman" panose="02020603050405020304" pitchFamily="18" charset="0"/>
            </a:endParaRPr>
          </a:p>
          <a:p>
            <a:r>
              <a:rPr lang="el-GR" sz="2000" i="1" dirty="0" smtClean="0">
                <a:solidFill>
                  <a:srgbClr val="002060"/>
                </a:solidFill>
                <a:latin typeface="Times New Roman" panose="02020603050405020304" pitchFamily="18" charset="0"/>
              </a:rPr>
              <a:t>Η διεπιστημονική </a:t>
            </a:r>
            <a:r>
              <a:rPr lang="el-GR" sz="2000" i="1" dirty="0">
                <a:solidFill>
                  <a:srgbClr val="002060"/>
                </a:solidFill>
                <a:latin typeface="Times New Roman" panose="02020603050405020304" pitchFamily="18" charset="0"/>
              </a:rPr>
              <a:t>έννοια των προτύπων συνδέεται επίσης στενά με την πρακτική της «Χρήσης των Μαθηματικών και της Υπολογιστικής Σκέψης». </a:t>
            </a:r>
            <a:r>
              <a:rPr lang="el-GR" sz="2000" i="1" dirty="0">
                <a:solidFill>
                  <a:srgbClr val="002060"/>
                </a:solidFill>
                <a:latin typeface="Times New Roman" panose="02020603050405020304" pitchFamily="18" charset="0"/>
              </a:rPr>
              <a:t>(NGSS,2013) </a:t>
            </a:r>
          </a:p>
          <a:p>
            <a:endParaRPr lang="el-GR" sz="1200" i="1" dirty="0" smtClean="0">
              <a:solidFill>
                <a:srgbClr val="002060"/>
              </a:solidFill>
              <a:latin typeface="Times New Roman" panose="02020603050405020304" pitchFamily="18" charset="0"/>
            </a:endParaRPr>
          </a:p>
          <a:p>
            <a:r>
              <a:rPr lang="el-GR" sz="2000" i="1" dirty="0" smtClean="0">
                <a:solidFill>
                  <a:srgbClr val="002060"/>
                </a:solidFill>
                <a:latin typeface="Times New Roman" panose="02020603050405020304" pitchFamily="18" charset="0"/>
              </a:rPr>
              <a:t>«</a:t>
            </a:r>
            <a:r>
              <a:rPr lang="el-GR" sz="2000" i="1" dirty="0">
                <a:solidFill>
                  <a:srgbClr val="002060"/>
                </a:solidFill>
                <a:latin typeface="Times New Roman" panose="02020603050405020304" pitchFamily="18" charset="0"/>
              </a:rPr>
              <a:t>Ανάλυση και ερμηνεία δεδομένων για μοτίβα στο αρχείο απολιθωμάτων </a:t>
            </a:r>
            <a:r>
              <a:rPr lang="el-GR" sz="2000" i="1" dirty="0" smtClean="0">
                <a:solidFill>
                  <a:srgbClr val="002060"/>
                </a:solidFill>
                <a:latin typeface="Times New Roman" panose="02020603050405020304" pitchFamily="18" charset="0"/>
              </a:rPr>
              <a:t>τεκμηριώνουν </a:t>
            </a:r>
            <a:r>
              <a:rPr lang="el-GR" sz="2000" i="1" dirty="0">
                <a:solidFill>
                  <a:srgbClr val="002060"/>
                </a:solidFill>
                <a:latin typeface="Times New Roman" panose="02020603050405020304" pitchFamily="18" charset="0"/>
              </a:rPr>
              <a:t>την ύπαρξη, την ποικιλομορφία, την εξαφάνιση και την αλλαγή των μορφών ζωής </a:t>
            </a:r>
            <a:r>
              <a:rPr lang="el-GR" sz="2000" i="1" dirty="0" smtClean="0">
                <a:solidFill>
                  <a:srgbClr val="002060"/>
                </a:solidFill>
                <a:latin typeface="Times New Roman" panose="02020603050405020304" pitchFamily="18" charset="0"/>
              </a:rPr>
              <a:t>με </a:t>
            </a:r>
            <a:r>
              <a:rPr lang="el-GR" sz="2000" i="1" dirty="0">
                <a:solidFill>
                  <a:srgbClr val="002060"/>
                </a:solidFill>
                <a:latin typeface="Times New Roman" panose="02020603050405020304" pitchFamily="18" charset="0"/>
              </a:rPr>
              <a:t>την υπόθεση ότι οι φυσικοί νόμοι λειτουργούν σήμερα όπως και στο παρελθόν». </a:t>
            </a:r>
            <a:r>
              <a:rPr lang="el-GR" sz="2000" i="1" dirty="0">
                <a:solidFill>
                  <a:srgbClr val="002060"/>
                </a:solidFill>
                <a:latin typeface="Times New Roman" panose="02020603050405020304" pitchFamily="18" charset="0"/>
              </a:rPr>
              <a:t>(NGSS,2013) </a:t>
            </a:r>
          </a:p>
          <a:p>
            <a:pPr>
              <a:spcAft>
                <a:spcPts val="1200"/>
              </a:spcAft>
            </a:pPr>
            <a:endParaRPr lang="el-GR" sz="2000" dirty="0" smtClean="0"/>
          </a:p>
        </p:txBody>
      </p:sp>
    </p:spTree>
    <p:extLst>
      <p:ext uri="{BB962C8B-B14F-4D97-AF65-F5344CB8AC3E}">
        <p14:creationId xmlns:p14="http://schemas.microsoft.com/office/powerpoint/2010/main" val="100133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966650" y="1426941"/>
            <a:ext cx="10406743" cy="5293757"/>
          </a:xfrm>
          <a:prstGeom prst="rect">
            <a:avLst/>
          </a:prstGeom>
        </p:spPr>
        <p:txBody>
          <a:bodyPr wrap="square">
            <a:spAutoFit/>
          </a:bodyPr>
          <a:lstStyle/>
          <a:p>
            <a:pPr algn="ctr">
              <a:spcAft>
                <a:spcPts val="1200"/>
              </a:spcAft>
            </a:pPr>
            <a:r>
              <a:rPr lang="el-GR" sz="2400" dirty="0" smtClean="0"/>
              <a:t>Αιτία </a:t>
            </a:r>
            <a:r>
              <a:rPr lang="el-GR" sz="2400" dirty="0"/>
              <a:t>και </a:t>
            </a:r>
            <a:r>
              <a:rPr lang="el-GR" sz="2400" dirty="0" smtClean="0"/>
              <a:t>αποτέλεσμα, μηχανισμός και εξήγηση</a:t>
            </a:r>
            <a:r>
              <a:rPr lang="el-GR" sz="2400" dirty="0"/>
              <a:t> </a:t>
            </a:r>
            <a:endParaRPr lang="el-GR" sz="2400" dirty="0" smtClean="0"/>
          </a:p>
          <a:p>
            <a:pPr>
              <a:spcAft>
                <a:spcPts val="1200"/>
              </a:spcAft>
            </a:pPr>
            <a:endParaRPr lang="el-GR" altLang="el-GR" sz="1600" dirty="0" smtClean="0"/>
          </a:p>
          <a:p>
            <a:pPr>
              <a:spcAft>
                <a:spcPts val="1200"/>
              </a:spcAft>
            </a:pPr>
            <a:r>
              <a:rPr lang="el-GR" altLang="el-GR" sz="2400" dirty="0" smtClean="0"/>
              <a:t>Τα </a:t>
            </a:r>
            <a:r>
              <a:rPr lang="el-GR" altLang="el-GR" sz="2400" dirty="0"/>
              <a:t>γεγονότα έχουν αιτίες και μια βασική πρακτική της Επιστήμης είναι </a:t>
            </a:r>
            <a:endParaRPr lang="el-GR" altLang="el-GR" sz="2400" dirty="0" smtClean="0"/>
          </a:p>
          <a:p>
            <a:pPr marL="457200" indent="-457200">
              <a:spcAft>
                <a:spcPts val="1200"/>
              </a:spcAft>
              <a:buFont typeface="+mj-lt"/>
              <a:buAutoNum type="arabicPeriod"/>
            </a:pPr>
            <a:r>
              <a:rPr lang="el-GR" altLang="el-GR" sz="2400" dirty="0" smtClean="0"/>
              <a:t>η </a:t>
            </a:r>
            <a:r>
              <a:rPr lang="el-GR" altLang="el-GR" sz="2400" dirty="0"/>
              <a:t>αναζήτηση και διερεύνηση των αιτιωδών σχέσεων που προκαλούν τα γεγονότα</a:t>
            </a:r>
            <a:r>
              <a:rPr lang="el-GR" altLang="el-GR" sz="2400" dirty="0" smtClean="0"/>
              <a:t>,</a:t>
            </a:r>
          </a:p>
          <a:p>
            <a:pPr marL="457200" indent="-457200">
              <a:spcAft>
                <a:spcPts val="1200"/>
              </a:spcAft>
              <a:buFont typeface="+mj-lt"/>
              <a:buAutoNum type="arabicPeriod"/>
            </a:pPr>
            <a:r>
              <a:rPr lang="el-GR" altLang="el-GR" sz="2400" dirty="0" smtClean="0"/>
              <a:t>η </a:t>
            </a:r>
            <a:r>
              <a:rPr lang="el-GR" altLang="el-GR" sz="2400" dirty="0"/>
              <a:t>διερεύνηση των μηχανισμών με τους οποίους προκαλούνται τα γεγονότα. </a:t>
            </a:r>
            <a:endParaRPr lang="el-GR" altLang="el-GR" sz="2400" dirty="0" smtClean="0"/>
          </a:p>
          <a:p>
            <a:pPr>
              <a:spcAft>
                <a:spcPts val="1200"/>
              </a:spcAft>
            </a:pPr>
            <a:r>
              <a:rPr lang="el-GR" altLang="el-GR" sz="2400" dirty="0" smtClean="0"/>
              <a:t>Αυτοί </a:t>
            </a:r>
            <a:r>
              <a:rPr lang="el-GR" altLang="el-GR" sz="2400" dirty="0"/>
              <a:t>οι μηχανισμοί μπορούν να ελεγχθούν σε </a:t>
            </a:r>
            <a:r>
              <a:rPr lang="el-GR" altLang="el-GR" sz="2400" dirty="0" smtClean="0"/>
              <a:t>συγκεκριμένες εφαρμογές </a:t>
            </a:r>
            <a:r>
              <a:rPr lang="el-GR" altLang="el-GR" sz="2400" dirty="0"/>
              <a:t>και να χρησιμοποιηθούν για να κάνουν προβλέψεις και να εξηγήσουν άλλα γεγονότα σε </a:t>
            </a:r>
            <a:r>
              <a:rPr lang="el-GR" altLang="el-GR" sz="2400" dirty="0" smtClean="0"/>
              <a:t>άλλες εφαρμογές. </a:t>
            </a:r>
          </a:p>
          <a:p>
            <a:pPr>
              <a:defRPr/>
            </a:pPr>
            <a:endParaRPr lang="el-GR" sz="1400" dirty="0" smtClean="0">
              <a:solidFill>
                <a:srgbClr val="002060"/>
              </a:solidFill>
              <a:latin typeface="Times New Roman" pitchFamily="18" charset="0"/>
              <a:cs typeface="Times New Roman" pitchFamily="18" charset="0"/>
            </a:endParaRPr>
          </a:p>
          <a:p>
            <a:pPr>
              <a:defRPr/>
            </a:pPr>
            <a:r>
              <a:rPr lang="en-AU" sz="1400" dirty="0" smtClean="0">
                <a:solidFill>
                  <a:srgbClr val="002060"/>
                </a:solidFill>
                <a:latin typeface="Times New Roman" pitchFamily="18" charset="0"/>
                <a:cs typeface="Times New Roman" pitchFamily="18" charset="0"/>
              </a:rPr>
              <a:t>National </a:t>
            </a:r>
            <a:r>
              <a:rPr lang="en-AU" sz="1400" dirty="0">
                <a:solidFill>
                  <a:srgbClr val="002060"/>
                </a:solidFill>
                <a:latin typeface="Times New Roman" pitchFamily="18" charset="0"/>
                <a:cs typeface="Times New Roman" pitchFamily="18" charset="0"/>
              </a:rPr>
              <a:t>Research Council. </a:t>
            </a:r>
            <a:r>
              <a:rPr lang="en-AU" sz="1400" dirty="0">
                <a:solidFill>
                  <a:srgbClr val="002060"/>
                </a:solidFill>
                <a:latin typeface="Times New Roman" pitchFamily="18" charset="0"/>
                <a:cs typeface="Times New Roman" pitchFamily="18" charset="0"/>
              </a:rPr>
              <a:t>(2012a) A framework for K-12 science education: practices, crosscutting concepts, and core ideas. National Academies Press, Washington, DC </a:t>
            </a:r>
            <a:endParaRPr lang="el-GR" sz="1400"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a:t>
            </a:r>
            <a:r>
              <a:rPr lang="en-US" sz="1400" dirty="0">
                <a:solidFill>
                  <a:srgbClr val="002060"/>
                </a:solidFill>
                <a:latin typeface="Times New Roman" pitchFamily="18" charset="0"/>
                <a:cs typeface="Times New Roman" pitchFamily="18" charset="0"/>
              </a:rPr>
              <a:t>National Academies Press, Washington, DC </a:t>
            </a:r>
            <a:endParaRPr lang="el-GR" sz="2400" dirty="0" smtClean="0"/>
          </a:p>
        </p:txBody>
      </p:sp>
    </p:spTree>
    <p:extLst>
      <p:ext uri="{BB962C8B-B14F-4D97-AF65-F5344CB8AC3E}">
        <p14:creationId xmlns:p14="http://schemas.microsoft.com/office/powerpoint/2010/main" val="1489881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966650" y="1426941"/>
            <a:ext cx="10406743" cy="4401205"/>
          </a:xfrm>
          <a:prstGeom prst="rect">
            <a:avLst/>
          </a:prstGeom>
        </p:spPr>
        <p:txBody>
          <a:bodyPr wrap="square">
            <a:spAutoFit/>
          </a:bodyPr>
          <a:lstStyle/>
          <a:p>
            <a:pPr algn="ctr">
              <a:spcAft>
                <a:spcPts val="1200"/>
              </a:spcAft>
            </a:pPr>
            <a:r>
              <a:rPr lang="el-GR" sz="2400" dirty="0" smtClean="0"/>
              <a:t>Αιτία </a:t>
            </a:r>
            <a:r>
              <a:rPr lang="el-GR" sz="2400" dirty="0"/>
              <a:t>και </a:t>
            </a:r>
            <a:r>
              <a:rPr lang="el-GR" sz="2400" dirty="0" smtClean="0"/>
              <a:t>αποτέλεσμα, μηχανισμός και εξήγηση</a:t>
            </a:r>
            <a:r>
              <a:rPr lang="el-GR" sz="2400" dirty="0"/>
              <a:t> </a:t>
            </a:r>
            <a:endParaRPr lang="el-GR" sz="2400" dirty="0" smtClean="0"/>
          </a:p>
          <a:p>
            <a:pPr>
              <a:spcAft>
                <a:spcPts val="1200"/>
              </a:spcAft>
            </a:pPr>
            <a:endParaRPr lang="el-GR" altLang="el-GR" sz="1600" dirty="0" smtClean="0"/>
          </a:p>
          <a:p>
            <a:pPr>
              <a:spcBef>
                <a:spcPct val="0"/>
              </a:spcBef>
            </a:pPr>
            <a:r>
              <a:rPr lang="en-US" altLang="el-GR" sz="2000" i="1" dirty="0">
                <a:solidFill>
                  <a:srgbClr val="002060"/>
                </a:solidFill>
                <a:latin typeface="Times New Roman" panose="02020603050405020304" pitchFamily="18" charset="0"/>
              </a:rPr>
              <a:t>“</a:t>
            </a:r>
            <a:r>
              <a:rPr lang="en-US" altLang="el-GR" sz="2000" b="1" i="1" dirty="0">
                <a:solidFill>
                  <a:srgbClr val="002060"/>
                </a:solidFill>
                <a:latin typeface="Times New Roman" panose="02020603050405020304" pitchFamily="18" charset="0"/>
              </a:rPr>
              <a:t>Cause and effect </a:t>
            </a:r>
            <a:r>
              <a:rPr lang="en-US" altLang="el-GR" sz="2000" i="1" dirty="0">
                <a:solidFill>
                  <a:srgbClr val="002060"/>
                </a:solidFill>
                <a:latin typeface="Times New Roman" panose="02020603050405020304" pitchFamily="18" charset="0"/>
              </a:rPr>
              <a:t>is often the next step in science, after a discovery of patterns or events that occur together with regularity. A search for the underlying cause of a phenomenon has sparked some of the most compelling and productive scientific investigations. “Any tentative answer, or ‘hypothesis,’ that A causes B requires a model or mechanism for the chain of interactions that connect A and B. For example, </a:t>
            </a:r>
            <a:r>
              <a:rPr lang="en-US" altLang="el-GR" sz="2000" i="1" dirty="0">
                <a:solidFill>
                  <a:srgbClr val="FF0000"/>
                </a:solidFill>
                <a:latin typeface="Times New Roman" panose="02020603050405020304" pitchFamily="18" charset="0"/>
              </a:rPr>
              <a:t>the notion that diseases can be transmitted by a person’s touch was initially treated with skepticism </a:t>
            </a:r>
            <a:r>
              <a:rPr lang="en-US" altLang="el-GR" sz="2000" i="1" dirty="0">
                <a:solidFill>
                  <a:srgbClr val="002060"/>
                </a:solidFill>
                <a:latin typeface="Times New Roman" panose="02020603050405020304" pitchFamily="18" charset="0"/>
              </a:rPr>
              <a:t>by the medical profession for lack of a plausible mechanism. Today infectious diseases are well understood as being transmitted by the passing of microscopic organisms (bacteria or viruses) between an infected person and another. A major activity of science is to uncover such causal connections, often with the hope that understanding the mechanisms will enable predictions and, in the case of infectious diseases, the design of preventive measures, treatments, and cures.” . (NGSS,2013)</a:t>
            </a:r>
          </a:p>
        </p:txBody>
      </p:sp>
    </p:spTree>
    <p:extLst>
      <p:ext uri="{BB962C8B-B14F-4D97-AF65-F5344CB8AC3E}">
        <p14:creationId xmlns:p14="http://schemas.microsoft.com/office/powerpoint/2010/main" val="1205085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966650" y="1426941"/>
            <a:ext cx="10406743" cy="5016758"/>
          </a:xfrm>
          <a:prstGeom prst="rect">
            <a:avLst/>
          </a:prstGeom>
        </p:spPr>
        <p:txBody>
          <a:bodyPr wrap="square">
            <a:spAutoFit/>
          </a:bodyPr>
          <a:lstStyle/>
          <a:p>
            <a:pPr algn="ctr">
              <a:spcAft>
                <a:spcPts val="1200"/>
              </a:spcAft>
            </a:pPr>
            <a:r>
              <a:rPr lang="el-GR" sz="2400" dirty="0" smtClean="0"/>
              <a:t>Αιτία </a:t>
            </a:r>
            <a:r>
              <a:rPr lang="el-GR" sz="2400" dirty="0"/>
              <a:t>και </a:t>
            </a:r>
            <a:r>
              <a:rPr lang="el-GR" sz="2400" dirty="0" smtClean="0"/>
              <a:t>αποτέλεσμα, μηχανισμός και εξήγηση</a:t>
            </a:r>
            <a:r>
              <a:rPr lang="el-GR" sz="2400" dirty="0"/>
              <a:t> </a:t>
            </a:r>
            <a:endParaRPr lang="el-GR" sz="2400" dirty="0" smtClean="0"/>
          </a:p>
          <a:p>
            <a:pPr>
              <a:spcAft>
                <a:spcPts val="1200"/>
              </a:spcAft>
            </a:pPr>
            <a:endParaRPr lang="el-GR" altLang="el-GR" sz="1600" dirty="0" smtClean="0"/>
          </a:p>
          <a:p>
            <a:r>
              <a:rPr lang="el-GR" sz="2000" i="1" dirty="0">
                <a:solidFill>
                  <a:srgbClr val="002060"/>
                </a:solidFill>
                <a:latin typeface="Times New Roman" panose="02020603050405020304" pitchFamily="18" charset="0"/>
              </a:rPr>
              <a:t>«</a:t>
            </a:r>
            <a:r>
              <a:rPr lang="el-GR" sz="2000" b="1" i="1" dirty="0">
                <a:solidFill>
                  <a:srgbClr val="002060"/>
                </a:solidFill>
                <a:latin typeface="Times New Roman" panose="02020603050405020304" pitchFamily="18" charset="0"/>
              </a:rPr>
              <a:t>Η αιτία και το αποτέλεσμα </a:t>
            </a:r>
            <a:r>
              <a:rPr lang="el-GR" sz="2000" i="1" dirty="0">
                <a:solidFill>
                  <a:srgbClr val="002060"/>
                </a:solidFill>
                <a:latin typeface="Times New Roman" panose="02020603050405020304" pitchFamily="18" charset="0"/>
              </a:rPr>
              <a:t>είναι συχνά το επόμενο βήμα στην επιστήμη, μετά από μια ανακάλυψη προτύπων ή γεγονότων που συμβαίνουν μαζί με την κανονικότητα. Η αναζήτηση για την υποκείμενη αιτία ενός φαινομένου έχει πυροδοτήσει μερικές από τις πιο συναρπαστικές και παραγωγικές επιστημονικές έρευνες. «Οποιαδήποτε δοκιμαστική απάντηση ή «υπόθεση» ότι το Α προκαλεί το Β απαιτεί ένα μοντέλο ή μηχανισμό για την αλυσίδα των αλληλεπιδράσεων που συνδέουν το Α και το Β. Για παράδειγμα, </a:t>
            </a:r>
            <a:r>
              <a:rPr lang="el-GR" sz="2000" i="1" dirty="0">
                <a:solidFill>
                  <a:srgbClr val="FF0000"/>
                </a:solidFill>
                <a:latin typeface="Times New Roman" panose="02020603050405020304" pitchFamily="18" charset="0"/>
              </a:rPr>
              <a:t>η ιδέα ότι οι ασθένειες μπορούν να μεταδοθούν με το άγγιγμα ενός ατόμου αντιμετωπίστηκε αρχικά με σκεπτικισμό </a:t>
            </a:r>
            <a:r>
              <a:rPr lang="el-GR" sz="2000" i="1" dirty="0">
                <a:solidFill>
                  <a:srgbClr val="002060"/>
                </a:solidFill>
                <a:latin typeface="Times New Roman" panose="02020603050405020304" pitchFamily="18" charset="0"/>
              </a:rPr>
              <a:t>από το ιατρικό επάγγελμα λόγω έλλειψης εύλογου μηχανισμού. Σήμερα οι μολυσματικές ασθένειες είναι ευρέως κατανοητό ότι μεταδίδονται με τη διέλευση μικροσκοπικών οργανισμών (βακτηρίων ή ιών) μεταξύ ενός μολυσμένου ατόμου και ενός άλλου. Μια σημαντική δραστηριότητα της επιστήμης είναι η αποκάλυψη τέτοιων </a:t>
            </a:r>
            <a:r>
              <a:rPr lang="el-GR" sz="2000" i="1" dirty="0" err="1">
                <a:solidFill>
                  <a:srgbClr val="002060"/>
                </a:solidFill>
                <a:latin typeface="Times New Roman" panose="02020603050405020304" pitchFamily="18" charset="0"/>
              </a:rPr>
              <a:t>αιτιακών</a:t>
            </a:r>
            <a:r>
              <a:rPr lang="el-GR" sz="2000" i="1" dirty="0">
                <a:solidFill>
                  <a:srgbClr val="002060"/>
                </a:solidFill>
                <a:latin typeface="Times New Roman" panose="02020603050405020304" pitchFamily="18" charset="0"/>
              </a:rPr>
              <a:t> συνδέσεων, συχνά με την ελπίδα ότι η κατανόηση των μηχανισμών θα επιτρέψει τις προβλέψεις και, στην περίπτωση των μολυσματικών ασθενειών, τον σχεδιασμό προληπτικών μέτρων, θεραπειών και θεραπειών». . (NGSS,2013)</a:t>
            </a:r>
          </a:p>
        </p:txBody>
      </p:sp>
    </p:spTree>
    <p:extLst>
      <p:ext uri="{BB962C8B-B14F-4D97-AF65-F5344CB8AC3E}">
        <p14:creationId xmlns:p14="http://schemas.microsoft.com/office/powerpoint/2010/main" val="4120817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966650" y="1426941"/>
            <a:ext cx="10406743" cy="5078313"/>
          </a:xfrm>
          <a:prstGeom prst="rect">
            <a:avLst/>
          </a:prstGeom>
        </p:spPr>
        <p:txBody>
          <a:bodyPr wrap="square">
            <a:spAutoFit/>
          </a:bodyPr>
          <a:lstStyle/>
          <a:p>
            <a:pPr algn="ctr">
              <a:spcAft>
                <a:spcPts val="1200"/>
              </a:spcAft>
            </a:pPr>
            <a:r>
              <a:rPr lang="el-GR" sz="2400" dirty="0" smtClean="0"/>
              <a:t>Αιτία </a:t>
            </a:r>
            <a:r>
              <a:rPr lang="el-GR" sz="2400" dirty="0"/>
              <a:t>και </a:t>
            </a:r>
            <a:r>
              <a:rPr lang="el-GR" sz="2400" dirty="0" smtClean="0"/>
              <a:t>αποτέλεσμα, μηχανισμός και εξήγηση</a:t>
            </a:r>
            <a:r>
              <a:rPr lang="el-GR" sz="2400" dirty="0"/>
              <a:t> </a:t>
            </a:r>
            <a:endParaRPr lang="el-GR" sz="2400" dirty="0" smtClean="0"/>
          </a:p>
          <a:p>
            <a:pPr>
              <a:spcAft>
                <a:spcPts val="1200"/>
              </a:spcAft>
            </a:pPr>
            <a:r>
              <a:rPr lang="el-GR" sz="2000" i="1" dirty="0" smtClean="0">
                <a:solidFill>
                  <a:srgbClr val="002060"/>
                </a:solidFill>
                <a:latin typeface="Times New Roman" panose="02020603050405020304" pitchFamily="18" charset="0"/>
              </a:rPr>
              <a:t>"</a:t>
            </a:r>
            <a:r>
              <a:rPr lang="el-GR" sz="2000" i="1" dirty="0">
                <a:solidFill>
                  <a:srgbClr val="002060"/>
                </a:solidFill>
                <a:latin typeface="Times New Roman" panose="02020603050405020304" pitchFamily="18" charset="0"/>
              </a:rPr>
              <a:t>Παραδείγματα αιτίας και αποτελέσματος."  </a:t>
            </a:r>
            <a:endParaRPr lang="el-GR" sz="2000" i="1" dirty="0" smtClean="0">
              <a:solidFill>
                <a:srgbClr val="002060"/>
              </a:solidFill>
              <a:latin typeface="Times New Roman" panose="02020603050405020304" pitchFamily="18" charset="0"/>
            </a:endParaRPr>
          </a:p>
          <a:p>
            <a:r>
              <a:rPr lang="el-GR" sz="2000" i="1" dirty="0" smtClean="0">
                <a:solidFill>
                  <a:srgbClr val="002060"/>
                </a:solidFill>
                <a:latin typeface="Times New Roman" panose="02020603050405020304" pitchFamily="18" charset="0"/>
              </a:rPr>
              <a:t>«</a:t>
            </a:r>
            <a:r>
              <a:rPr lang="el-GR" sz="2000" i="1" dirty="0">
                <a:solidFill>
                  <a:srgbClr val="002060"/>
                </a:solidFill>
                <a:latin typeface="Times New Roman" panose="02020603050405020304" pitchFamily="18" charset="0"/>
              </a:rPr>
              <a:t>1.Κάντε παρατηρήσεις ή/και μετρήσεις για να παράσχετε στοιχεία για </a:t>
            </a:r>
            <a:endParaRPr lang="el-GR" sz="2000" i="1" dirty="0" smtClean="0">
              <a:solidFill>
                <a:srgbClr val="002060"/>
              </a:solidFill>
              <a:latin typeface="Times New Roman" panose="02020603050405020304" pitchFamily="18" charset="0"/>
            </a:endParaRPr>
          </a:p>
          <a:p>
            <a:pPr marL="914400" lvl="1" indent="-457200">
              <a:buAutoNum type="arabicParenBoth"/>
            </a:pPr>
            <a:r>
              <a:rPr lang="el-GR" sz="2000" i="1" dirty="0" smtClean="0">
                <a:solidFill>
                  <a:srgbClr val="002060"/>
                </a:solidFill>
                <a:latin typeface="Times New Roman" panose="02020603050405020304" pitchFamily="18" charset="0"/>
              </a:rPr>
              <a:t>τις </a:t>
            </a:r>
            <a:r>
              <a:rPr lang="el-GR" sz="2000" i="1" dirty="0">
                <a:solidFill>
                  <a:srgbClr val="002060"/>
                </a:solidFill>
                <a:latin typeface="Times New Roman" panose="02020603050405020304" pitchFamily="18" charset="0"/>
              </a:rPr>
              <a:t>επιπτώσεις των καιρικών </a:t>
            </a:r>
            <a:r>
              <a:rPr lang="el-GR" sz="2000" i="1" dirty="0" smtClean="0">
                <a:solidFill>
                  <a:srgbClr val="002060"/>
                </a:solidFill>
                <a:latin typeface="Times New Roman" panose="02020603050405020304" pitchFamily="18" charset="0"/>
              </a:rPr>
              <a:t>συνθηκών, </a:t>
            </a:r>
          </a:p>
          <a:p>
            <a:pPr marL="914400" lvl="1" indent="-457200">
              <a:spcAft>
                <a:spcPts val="1200"/>
              </a:spcAft>
              <a:buAutoNum type="arabicParenBoth"/>
            </a:pPr>
            <a:r>
              <a:rPr lang="el-GR" sz="2000" i="1" dirty="0" smtClean="0">
                <a:solidFill>
                  <a:srgbClr val="002060"/>
                </a:solidFill>
                <a:latin typeface="Times New Roman" panose="02020603050405020304" pitchFamily="18" charset="0"/>
              </a:rPr>
              <a:t>το </a:t>
            </a:r>
            <a:r>
              <a:rPr lang="el-GR" sz="2000" i="1" dirty="0">
                <a:solidFill>
                  <a:srgbClr val="002060"/>
                </a:solidFill>
                <a:latin typeface="Times New Roman" panose="02020603050405020304" pitchFamily="18" charset="0"/>
              </a:rPr>
              <a:t>ρυθμό διάβρωσης από το νερό, τον πάγο, τον άνεμο ή τη </a:t>
            </a:r>
            <a:r>
              <a:rPr lang="el-GR" sz="2000" i="1" dirty="0" smtClean="0">
                <a:solidFill>
                  <a:srgbClr val="002060"/>
                </a:solidFill>
                <a:latin typeface="Times New Roman" panose="02020603050405020304" pitchFamily="18" charset="0"/>
              </a:rPr>
              <a:t>βλάστηση.</a:t>
            </a:r>
          </a:p>
          <a:p>
            <a:r>
              <a:rPr lang="el-GR" sz="2000" i="1" dirty="0" smtClean="0">
                <a:solidFill>
                  <a:srgbClr val="002060"/>
                </a:solidFill>
                <a:latin typeface="Times New Roman" panose="02020603050405020304" pitchFamily="18" charset="0"/>
              </a:rPr>
              <a:t>2</a:t>
            </a:r>
            <a:r>
              <a:rPr lang="el-GR" sz="2000" i="1" dirty="0">
                <a:solidFill>
                  <a:srgbClr val="002060"/>
                </a:solidFill>
                <a:latin typeface="Times New Roman" panose="02020603050405020304" pitchFamily="18" charset="0"/>
              </a:rPr>
              <a:t>. Αναπτύξτε ένα μοντέλο που προβλέπει και περιγράφει τις αλλαγές </a:t>
            </a:r>
            <a:endParaRPr lang="el-GR" sz="2000" i="1" dirty="0" smtClean="0">
              <a:solidFill>
                <a:srgbClr val="002060"/>
              </a:solidFill>
              <a:latin typeface="Times New Roman" panose="02020603050405020304" pitchFamily="18" charset="0"/>
            </a:endParaRPr>
          </a:p>
          <a:p>
            <a:pPr marL="914400" lvl="1" indent="-457200">
              <a:buAutoNum type="arabicParenBoth"/>
            </a:pPr>
            <a:r>
              <a:rPr lang="el-GR" sz="2000" i="1" dirty="0" smtClean="0">
                <a:solidFill>
                  <a:srgbClr val="002060"/>
                </a:solidFill>
                <a:latin typeface="Times New Roman" panose="02020603050405020304" pitchFamily="18" charset="0"/>
              </a:rPr>
              <a:t>στην </a:t>
            </a:r>
            <a:r>
              <a:rPr lang="el-GR" sz="2000" i="1" dirty="0">
                <a:solidFill>
                  <a:srgbClr val="002060"/>
                </a:solidFill>
                <a:latin typeface="Times New Roman" panose="02020603050405020304" pitchFamily="18" charset="0"/>
              </a:rPr>
              <a:t>κίνηση των σωματιδίων, </a:t>
            </a:r>
            <a:endParaRPr lang="el-GR" sz="2000" i="1" dirty="0" smtClean="0">
              <a:solidFill>
                <a:srgbClr val="002060"/>
              </a:solidFill>
              <a:latin typeface="Times New Roman" panose="02020603050405020304" pitchFamily="18" charset="0"/>
            </a:endParaRPr>
          </a:p>
          <a:p>
            <a:pPr marL="914400" lvl="1" indent="-457200">
              <a:buAutoNum type="arabicParenBoth"/>
            </a:pPr>
            <a:r>
              <a:rPr lang="el-GR" sz="2000" i="1" dirty="0" smtClean="0">
                <a:solidFill>
                  <a:srgbClr val="002060"/>
                </a:solidFill>
                <a:latin typeface="Times New Roman" panose="02020603050405020304" pitchFamily="18" charset="0"/>
              </a:rPr>
              <a:t>τη </a:t>
            </a:r>
            <a:r>
              <a:rPr lang="el-GR" sz="2000" i="1" dirty="0">
                <a:solidFill>
                  <a:srgbClr val="002060"/>
                </a:solidFill>
                <a:latin typeface="Times New Roman" panose="02020603050405020304" pitchFamily="18" charset="0"/>
              </a:rPr>
              <a:t>θερμοκρασία και </a:t>
            </a:r>
            <a:endParaRPr lang="el-GR" sz="2000" i="1" dirty="0" smtClean="0">
              <a:solidFill>
                <a:srgbClr val="002060"/>
              </a:solidFill>
              <a:latin typeface="Times New Roman" panose="02020603050405020304" pitchFamily="18" charset="0"/>
            </a:endParaRPr>
          </a:p>
          <a:p>
            <a:pPr marL="914400" lvl="1" indent="-457200">
              <a:spcAft>
                <a:spcPts val="1200"/>
              </a:spcAft>
              <a:buAutoNum type="arabicParenBoth"/>
            </a:pPr>
            <a:r>
              <a:rPr lang="el-GR" sz="2000" i="1" dirty="0" smtClean="0">
                <a:solidFill>
                  <a:srgbClr val="002060"/>
                </a:solidFill>
                <a:latin typeface="Times New Roman" panose="02020603050405020304" pitchFamily="18" charset="0"/>
              </a:rPr>
              <a:t>την </a:t>
            </a:r>
            <a:r>
              <a:rPr lang="el-GR" sz="2000" i="1" dirty="0">
                <a:solidFill>
                  <a:srgbClr val="002060"/>
                </a:solidFill>
                <a:latin typeface="Times New Roman" panose="02020603050405020304" pitchFamily="18" charset="0"/>
              </a:rPr>
              <a:t>κατάσταση μιας καθαρής ουσίας όταν προστίθεται ή αφαιρείται θερμική ενέργεια</a:t>
            </a:r>
            <a:r>
              <a:rPr lang="el-GR" sz="2000" i="1" dirty="0" smtClean="0">
                <a:solidFill>
                  <a:srgbClr val="002060"/>
                </a:solidFill>
                <a:latin typeface="Times New Roman" panose="02020603050405020304" pitchFamily="18" charset="0"/>
              </a:rPr>
              <a:t>.</a:t>
            </a:r>
          </a:p>
          <a:p>
            <a:r>
              <a:rPr lang="el-GR" sz="2000" i="1" dirty="0" smtClean="0">
                <a:solidFill>
                  <a:srgbClr val="002060"/>
                </a:solidFill>
                <a:latin typeface="Times New Roman" panose="02020603050405020304" pitchFamily="18" charset="0"/>
              </a:rPr>
              <a:t>3</a:t>
            </a:r>
            <a:r>
              <a:rPr lang="el-GR" sz="2000" i="1" dirty="0">
                <a:solidFill>
                  <a:srgbClr val="002060"/>
                </a:solidFill>
                <a:latin typeface="Times New Roman" panose="02020603050405020304" pitchFamily="18" charset="0"/>
              </a:rPr>
              <a:t>. Προβάλετε και υπερασπιστείτε έναν ισχυρισμό με βάση στοιχεία ότι κληρονομήσιμες γενετικές παραλλαγές μπορεί να προκύψουν από: </a:t>
            </a:r>
            <a:endParaRPr lang="el-GR" sz="2000" i="1" dirty="0" smtClean="0">
              <a:solidFill>
                <a:srgbClr val="002060"/>
              </a:solidFill>
              <a:latin typeface="Times New Roman" panose="02020603050405020304" pitchFamily="18" charset="0"/>
            </a:endParaRPr>
          </a:p>
          <a:p>
            <a:pPr marL="914400" lvl="1" indent="-457200">
              <a:buAutoNum type="arabicParenBoth"/>
            </a:pPr>
            <a:r>
              <a:rPr lang="el-GR" sz="2000" i="1" dirty="0" smtClean="0">
                <a:solidFill>
                  <a:srgbClr val="002060"/>
                </a:solidFill>
                <a:latin typeface="Times New Roman" panose="02020603050405020304" pitchFamily="18" charset="0"/>
              </a:rPr>
              <a:t>νέους </a:t>
            </a:r>
            <a:r>
              <a:rPr lang="el-GR" sz="2000" i="1" dirty="0">
                <a:solidFill>
                  <a:srgbClr val="002060"/>
                </a:solidFill>
                <a:latin typeface="Times New Roman" panose="02020603050405020304" pitchFamily="18" charset="0"/>
              </a:rPr>
              <a:t>γενετικούς συνδυασμούς μέσω </a:t>
            </a:r>
            <a:r>
              <a:rPr lang="el-GR" sz="2000" i="1" dirty="0" smtClean="0">
                <a:solidFill>
                  <a:srgbClr val="002060"/>
                </a:solidFill>
                <a:latin typeface="Times New Roman" panose="02020603050405020304" pitchFamily="18" charset="0"/>
              </a:rPr>
              <a:t>μίτωσης/μείωσης</a:t>
            </a:r>
            <a:r>
              <a:rPr lang="el-GR" sz="2000" i="1" dirty="0">
                <a:solidFill>
                  <a:srgbClr val="002060"/>
                </a:solidFill>
                <a:latin typeface="Times New Roman" panose="02020603050405020304" pitchFamily="18" charset="0"/>
              </a:rPr>
              <a:t>, </a:t>
            </a:r>
            <a:endParaRPr lang="el-GR" sz="2000" i="1" dirty="0" smtClean="0">
              <a:solidFill>
                <a:srgbClr val="002060"/>
              </a:solidFill>
              <a:latin typeface="Times New Roman" panose="02020603050405020304" pitchFamily="18" charset="0"/>
            </a:endParaRPr>
          </a:p>
          <a:p>
            <a:pPr marL="914400" lvl="1" indent="-457200">
              <a:buAutoNum type="arabicParenBoth"/>
            </a:pPr>
            <a:r>
              <a:rPr lang="el-GR" sz="2000" i="1" dirty="0" smtClean="0">
                <a:solidFill>
                  <a:srgbClr val="002060"/>
                </a:solidFill>
                <a:latin typeface="Times New Roman" panose="02020603050405020304" pitchFamily="18" charset="0"/>
              </a:rPr>
              <a:t>βιώσιμα </a:t>
            </a:r>
            <a:r>
              <a:rPr lang="el-GR" sz="2000" i="1" dirty="0">
                <a:solidFill>
                  <a:srgbClr val="002060"/>
                </a:solidFill>
                <a:latin typeface="Times New Roman" panose="02020603050405020304" pitchFamily="18" charset="0"/>
              </a:rPr>
              <a:t>σφάλματα που συμβαίνουν κατά την αναπαραγωγή και/ή </a:t>
            </a:r>
            <a:endParaRPr lang="el-GR" sz="2000" i="1" dirty="0" smtClean="0">
              <a:solidFill>
                <a:srgbClr val="002060"/>
              </a:solidFill>
              <a:latin typeface="Times New Roman" panose="02020603050405020304" pitchFamily="18" charset="0"/>
            </a:endParaRPr>
          </a:p>
          <a:p>
            <a:pPr marL="914400" lvl="1" indent="-457200">
              <a:buAutoNum type="arabicParenBoth"/>
            </a:pPr>
            <a:r>
              <a:rPr lang="el-GR" sz="2000" i="1" dirty="0" smtClean="0">
                <a:solidFill>
                  <a:srgbClr val="002060"/>
                </a:solidFill>
                <a:latin typeface="Times New Roman" panose="02020603050405020304" pitchFamily="18" charset="0"/>
              </a:rPr>
              <a:t>μεταλλάξεις </a:t>
            </a:r>
            <a:r>
              <a:rPr lang="el-GR" sz="2000" i="1" dirty="0">
                <a:solidFill>
                  <a:srgbClr val="002060"/>
                </a:solidFill>
                <a:latin typeface="Times New Roman" panose="02020603050405020304" pitchFamily="18" charset="0"/>
              </a:rPr>
              <a:t>που προκαλούνται από περιβαλλοντικούς παράγοντες».</a:t>
            </a:r>
            <a:r>
              <a:rPr lang="el-GR" sz="2000" i="1" dirty="0">
                <a:solidFill>
                  <a:srgbClr val="002060"/>
                </a:solidFill>
                <a:latin typeface="Times New Roman" panose="02020603050405020304" pitchFamily="18" charset="0"/>
              </a:rPr>
              <a:t>. </a:t>
            </a:r>
            <a:r>
              <a:rPr lang="el-GR" sz="2000" i="1" dirty="0">
                <a:solidFill>
                  <a:srgbClr val="002060"/>
                </a:solidFill>
                <a:latin typeface="Times New Roman" panose="02020603050405020304" pitchFamily="18" charset="0"/>
              </a:rPr>
              <a:t>(NGSS,2013)</a:t>
            </a:r>
          </a:p>
        </p:txBody>
      </p:sp>
    </p:spTree>
    <p:extLst>
      <p:ext uri="{BB962C8B-B14F-4D97-AF65-F5344CB8AC3E}">
        <p14:creationId xmlns:p14="http://schemas.microsoft.com/office/powerpoint/2010/main" val="2716749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36320" y="1426941"/>
            <a:ext cx="10337074" cy="5170646"/>
          </a:xfrm>
          <a:prstGeom prst="rect">
            <a:avLst/>
          </a:prstGeom>
        </p:spPr>
        <p:txBody>
          <a:bodyPr wrap="square">
            <a:spAutoFit/>
          </a:bodyPr>
          <a:lstStyle/>
          <a:p>
            <a:pPr algn="ctr">
              <a:spcAft>
                <a:spcPts val="1200"/>
              </a:spcAft>
            </a:pPr>
            <a:r>
              <a:rPr lang="el-GR" sz="2400" dirty="0" smtClean="0"/>
              <a:t>Κλίμακες, αναλογίες </a:t>
            </a:r>
            <a:r>
              <a:rPr lang="el-GR" sz="2400" dirty="0"/>
              <a:t>και </a:t>
            </a:r>
            <a:r>
              <a:rPr lang="el-GR" sz="2400" dirty="0" smtClean="0"/>
              <a:t>ποσότητες.</a:t>
            </a:r>
            <a:r>
              <a:rPr lang="el-GR" sz="2400" dirty="0"/>
              <a:t> </a:t>
            </a:r>
            <a:endParaRPr lang="el-GR" sz="2400" dirty="0" smtClean="0"/>
          </a:p>
          <a:p>
            <a:endParaRPr lang="el-GR" altLang="el-GR" sz="2400" dirty="0" smtClean="0"/>
          </a:p>
          <a:p>
            <a:r>
              <a:rPr lang="el-GR" altLang="el-GR" sz="2400" dirty="0" smtClean="0"/>
              <a:t>Όταν </a:t>
            </a:r>
            <a:r>
              <a:rPr lang="el-GR" altLang="el-GR" sz="2400" dirty="0"/>
              <a:t>παρατηρούμε φαινόμενα είναι σημαντικό </a:t>
            </a:r>
            <a:endParaRPr lang="el-GR" altLang="el-GR" sz="2400" dirty="0" smtClean="0"/>
          </a:p>
          <a:p>
            <a:pPr marL="342900" indent="-342900">
              <a:buFont typeface="Arial" panose="020B0604020202020204" pitchFamily="34" charset="0"/>
              <a:buChar char="•"/>
            </a:pPr>
            <a:r>
              <a:rPr lang="el-GR" altLang="el-GR" sz="2400" dirty="0" smtClean="0"/>
              <a:t>να </a:t>
            </a:r>
            <a:r>
              <a:rPr lang="el-GR" altLang="el-GR" sz="2400" dirty="0"/>
              <a:t>αναγνωρίζουμε τις τάξεις μεγέθους των ποσοτήτων που μετράμε και </a:t>
            </a:r>
            <a:endParaRPr lang="el-GR" altLang="el-GR" sz="2400" dirty="0" smtClean="0"/>
          </a:p>
          <a:p>
            <a:pPr marL="342900" indent="-342900">
              <a:buFont typeface="Arial" panose="020B0604020202020204" pitchFamily="34" charset="0"/>
              <a:buChar char="•"/>
            </a:pPr>
            <a:r>
              <a:rPr lang="el-GR" altLang="el-GR" sz="2400" dirty="0" smtClean="0"/>
              <a:t>πως </a:t>
            </a:r>
            <a:r>
              <a:rPr lang="el-GR" altLang="el-GR" sz="2400" dirty="0"/>
              <a:t>επιδρούν στην δομή του συστήματος, στην ενέργεια </a:t>
            </a:r>
            <a:r>
              <a:rPr lang="el-GR" altLang="el-GR" sz="2400" dirty="0" err="1" smtClean="0"/>
              <a:t>κλπ</a:t>
            </a:r>
            <a:r>
              <a:rPr lang="el-GR" altLang="el-GR" sz="2400" dirty="0" smtClean="0"/>
              <a:t> οι </a:t>
            </a:r>
            <a:r>
              <a:rPr lang="el-GR" altLang="el-GR" sz="2400" dirty="0"/>
              <a:t>αλλαγές </a:t>
            </a:r>
            <a:endParaRPr lang="el-GR" altLang="el-GR" sz="2400" dirty="0" smtClean="0"/>
          </a:p>
          <a:p>
            <a:pPr marL="800100" lvl="1" indent="-342900">
              <a:buFont typeface="Wingdings" panose="05000000000000000000" pitchFamily="2" charset="2"/>
              <a:buChar char="ü"/>
            </a:pPr>
            <a:r>
              <a:rPr lang="el-GR" altLang="el-GR" sz="2400" dirty="0" smtClean="0"/>
              <a:t>στην </a:t>
            </a:r>
            <a:r>
              <a:rPr lang="el-GR" altLang="el-GR" sz="2400" dirty="0"/>
              <a:t>κλίμακα, </a:t>
            </a:r>
            <a:endParaRPr lang="el-GR" altLang="el-GR" sz="2400" dirty="0" smtClean="0"/>
          </a:p>
          <a:p>
            <a:pPr marL="800100" lvl="1" indent="-342900">
              <a:buFont typeface="Wingdings" panose="05000000000000000000" pitchFamily="2" charset="2"/>
              <a:buChar char="ü"/>
            </a:pPr>
            <a:r>
              <a:rPr lang="el-GR" altLang="el-GR" sz="2400" dirty="0" smtClean="0"/>
              <a:t>στις </a:t>
            </a:r>
            <a:r>
              <a:rPr lang="el-GR" altLang="el-GR" sz="2400" dirty="0"/>
              <a:t>αναλογίες ή </a:t>
            </a:r>
            <a:endParaRPr lang="el-GR" altLang="el-GR" sz="2400" dirty="0" smtClean="0"/>
          </a:p>
          <a:p>
            <a:pPr marL="800100" lvl="1" indent="-342900">
              <a:buFont typeface="Wingdings" panose="05000000000000000000" pitchFamily="2" charset="2"/>
              <a:buChar char="ü"/>
            </a:pPr>
            <a:r>
              <a:rPr lang="el-GR" altLang="el-GR" sz="2400" dirty="0" smtClean="0"/>
              <a:t>στις </a:t>
            </a:r>
            <a:r>
              <a:rPr lang="el-GR" altLang="el-GR" sz="2400" dirty="0"/>
              <a:t>ποσότητες </a:t>
            </a:r>
            <a:endParaRPr lang="el-GR" altLang="el-GR" sz="2400" dirty="0" smtClean="0"/>
          </a:p>
          <a:p>
            <a:pPr marL="800100" lvl="1" indent="-342900">
              <a:buFont typeface="Wingdings" panose="05000000000000000000" pitchFamily="2" charset="2"/>
              <a:buChar char="ü"/>
            </a:pPr>
            <a:endParaRPr lang="el-GR" altLang="el-GR" sz="2400" dirty="0" smtClean="0"/>
          </a:p>
          <a:p>
            <a:pPr marL="800100" lvl="1" indent="-342900">
              <a:buFont typeface="Wingdings" panose="05000000000000000000" pitchFamily="2" charset="2"/>
              <a:buChar char="ü"/>
            </a:pPr>
            <a:endParaRPr lang="el-GR" altLang="el-GR" sz="2400" dirty="0"/>
          </a:p>
          <a:p>
            <a:pPr marL="800100" lvl="1" indent="-342900">
              <a:buFont typeface="Wingdings" panose="05000000000000000000" pitchFamily="2" charset="2"/>
              <a:buChar char="ü"/>
            </a:pPr>
            <a:endParaRPr lang="el-GR" altLang="el-GR" sz="2400" dirty="0" smtClean="0"/>
          </a:p>
          <a:p>
            <a:pPr>
              <a:defRPr/>
            </a:pPr>
            <a:r>
              <a:rPr lang="en-AU" sz="1400" dirty="0">
                <a:solidFill>
                  <a:srgbClr val="002060"/>
                </a:solidFill>
                <a:latin typeface="Times New Roman" pitchFamily="18" charset="0"/>
                <a:cs typeface="Times New Roman" pitchFamily="18" charset="0"/>
              </a:rPr>
              <a:t>National Research Council. (2012a) A framework for K-12 science education: practices, crosscutting concepts, and core ideas. National Academies Press, Washington, DC </a:t>
            </a:r>
            <a:endParaRPr lang="el-GR" sz="1400"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National Academies Press, Washington, DC </a:t>
            </a:r>
            <a:endParaRPr lang="el-GR" sz="2400" dirty="0" smtClean="0"/>
          </a:p>
        </p:txBody>
      </p:sp>
    </p:spTree>
    <p:extLst>
      <p:ext uri="{BB962C8B-B14F-4D97-AF65-F5344CB8AC3E}">
        <p14:creationId xmlns:p14="http://schemas.microsoft.com/office/powerpoint/2010/main" val="4239646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36320" y="1426941"/>
            <a:ext cx="10337074" cy="4370427"/>
          </a:xfrm>
          <a:prstGeom prst="rect">
            <a:avLst/>
          </a:prstGeom>
        </p:spPr>
        <p:txBody>
          <a:bodyPr wrap="square">
            <a:spAutoFit/>
          </a:bodyPr>
          <a:lstStyle/>
          <a:p>
            <a:pPr algn="ctr">
              <a:spcAft>
                <a:spcPts val="1200"/>
              </a:spcAft>
            </a:pPr>
            <a:r>
              <a:rPr lang="el-GR" sz="2400" dirty="0" smtClean="0"/>
              <a:t>Κλίμακες, αναλογίες </a:t>
            </a:r>
            <a:r>
              <a:rPr lang="el-GR" sz="2400" dirty="0"/>
              <a:t>και </a:t>
            </a:r>
            <a:r>
              <a:rPr lang="el-GR" sz="2400" dirty="0" smtClean="0"/>
              <a:t>ποσότητες.</a:t>
            </a:r>
            <a:r>
              <a:rPr lang="el-GR" sz="2400" dirty="0"/>
              <a:t> </a:t>
            </a:r>
            <a:endParaRPr lang="el-GR" sz="2400" dirty="0" smtClean="0"/>
          </a:p>
          <a:p>
            <a:r>
              <a:rPr lang="en-US" altLang="el-GR" sz="2000" b="1" i="1" dirty="0">
                <a:solidFill>
                  <a:srgbClr val="002060"/>
                </a:solidFill>
                <a:latin typeface="Times New Roman" panose="02020603050405020304" pitchFamily="18" charset="0"/>
              </a:rPr>
              <a:t>“Scale, Proportion and Quantity </a:t>
            </a:r>
            <a:r>
              <a:rPr lang="en-US" altLang="el-GR" sz="2000" i="1" dirty="0">
                <a:solidFill>
                  <a:srgbClr val="002060"/>
                </a:solidFill>
                <a:latin typeface="Times New Roman" panose="02020603050405020304" pitchFamily="18" charset="0"/>
              </a:rPr>
              <a:t>are important in both science and engineering. These are fundamental assessments of dimension that form the foundation of observations about nature. Before an analysis of function or process can be made (the how or why), </a:t>
            </a:r>
            <a:r>
              <a:rPr lang="en-US" altLang="el-GR" sz="2000" i="1" dirty="0">
                <a:solidFill>
                  <a:srgbClr val="FF0000"/>
                </a:solidFill>
                <a:latin typeface="Times New Roman" panose="02020603050405020304" pitchFamily="18" charset="0"/>
              </a:rPr>
              <a:t>it is necessary to identify the what</a:t>
            </a:r>
            <a:r>
              <a:rPr lang="en-US" altLang="el-GR" sz="2000" i="1" dirty="0">
                <a:solidFill>
                  <a:srgbClr val="002060"/>
                </a:solidFill>
                <a:latin typeface="Times New Roman" panose="02020603050405020304" pitchFamily="18" charset="0"/>
              </a:rPr>
              <a:t>. These concepts are the starting point for scientific understanding</a:t>
            </a:r>
            <a:r>
              <a:rPr lang="en-US" altLang="el-GR" sz="2000" i="1" dirty="0">
                <a:solidFill>
                  <a:srgbClr val="FF0000"/>
                </a:solidFill>
                <a:latin typeface="Times New Roman" panose="02020603050405020304" pitchFamily="18" charset="0"/>
              </a:rPr>
              <a:t>, whether it is of a total system or its individual components</a:t>
            </a:r>
            <a:r>
              <a:rPr lang="en-US" altLang="el-GR" sz="2000" i="1" dirty="0">
                <a:solidFill>
                  <a:srgbClr val="002060"/>
                </a:solidFill>
                <a:latin typeface="Times New Roman" panose="02020603050405020304" pitchFamily="18" charset="0"/>
              </a:rPr>
              <a:t>”(NGSS,2013). </a:t>
            </a:r>
            <a:endParaRPr lang="en-US" altLang="el-GR" sz="2000" b="1" i="1" dirty="0">
              <a:solidFill>
                <a:srgbClr val="002060"/>
              </a:solidFill>
              <a:latin typeface="Times New Roman" panose="02020603050405020304" pitchFamily="18" charset="0"/>
              <a:cs typeface="Times New Roman" panose="02020603050405020304" pitchFamily="18" charset="0"/>
            </a:endParaRPr>
          </a:p>
          <a:p>
            <a:endParaRPr lang="el-GR" altLang="el-GR" sz="2400" dirty="0" smtClean="0"/>
          </a:p>
          <a:p>
            <a:r>
              <a:rPr lang="el-GR" sz="2000" i="1" dirty="0">
                <a:solidFill>
                  <a:srgbClr val="002060"/>
                </a:solidFill>
                <a:latin typeface="Times New Roman" panose="02020603050405020304" pitchFamily="18" charset="0"/>
              </a:rPr>
              <a:t>«</a:t>
            </a:r>
            <a:r>
              <a:rPr lang="el-GR" sz="2000" b="1" i="1" dirty="0">
                <a:solidFill>
                  <a:srgbClr val="002060"/>
                </a:solidFill>
                <a:latin typeface="Times New Roman" panose="02020603050405020304" pitchFamily="18" charset="0"/>
              </a:rPr>
              <a:t>Η κλίμακα, η αναλογία και η ποσότητα </a:t>
            </a:r>
            <a:r>
              <a:rPr lang="el-GR" sz="2000" i="1" dirty="0">
                <a:solidFill>
                  <a:srgbClr val="002060"/>
                </a:solidFill>
                <a:latin typeface="Times New Roman" panose="02020603050405020304" pitchFamily="18" charset="0"/>
              </a:rPr>
              <a:t>είναι σημαντικά τόσο στην επιστήμη όσο και στη μηχανική. </a:t>
            </a:r>
            <a:r>
              <a:rPr lang="el-GR" sz="2000" i="1" dirty="0">
                <a:solidFill>
                  <a:srgbClr val="002060"/>
                </a:solidFill>
                <a:latin typeface="Times New Roman" panose="02020603050405020304" pitchFamily="18" charset="0"/>
              </a:rPr>
              <a:t>Αυτές είναι θεμελιώδεις εκτιμήσεις </a:t>
            </a:r>
            <a:r>
              <a:rPr lang="el-GR" sz="2000" i="1" dirty="0" smtClean="0">
                <a:solidFill>
                  <a:srgbClr val="002060"/>
                </a:solidFill>
                <a:latin typeface="Times New Roman" panose="02020603050405020304" pitchFamily="18" charset="0"/>
              </a:rPr>
              <a:t>και αποτελούν </a:t>
            </a:r>
            <a:r>
              <a:rPr lang="el-GR" sz="2000" i="1" dirty="0">
                <a:solidFill>
                  <a:srgbClr val="002060"/>
                </a:solidFill>
                <a:latin typeface="Times New Roman" panose="02020603050405020304" pitchFamily="18" charset="0"/>
              </a:rPr>
              <a:t>τη βάση των παρατηρήσεων για τη φύση. Πριν </a:t>
            </a:r>
            <a:r>
              <a:rPr lang="el-GR" sz="2000" i="1" dirty="0" smtClean="0">
                <a:solidFill>
                  <a:srgbClr val="002060"/>
                </a:solidFill>
                <a:latin typeface="Times New Roman" panose="02020603050405020304" pitchFamily="18" charset="0"/>
              </a:rPr>
              <a:t>την ανάλυση </a:t>
            </a:r>
            <a:r>
              <a:rPr lang="el-GR" sz="2000" i="1" dirty="0">
                <a:solidFill>
                  <a:srgbClr val="002060"/>
                </a:solidFill>
                <a:latin typeface="Times New Roman" panose="02020603050405020304" pitchFamily="18" charset="0"/>
              </a:rPr>
              <a:t>της λειτουργίας ή της διαδικασίας (το πώς ή γιατί), </a:t>
            </a:r>
            <a:r>
              <a:rPr lang="el-GR" sz="2000" i="1" dirty="0">
                <a:solidFill>
                  <a:srgbClr val="FF0000"/>
                </a:solidFill>
                <a:latin typeface="Times New Roman" panose="02020603050405020304" pitchFamily="18" charset="0"/>
              </a:rPr>
              <a:t>είναι απαραίτητο να προσδιοριστεί το τι</a:t>
            </a:r>
            <a:r>
              <a:rPr lang="el-GR" sz="2000" i="1" dirty="0">
                <a:solidFill>
                  <a:srgbClr val="002060"/>
                </a:solidFill>
                <a:latin typeface="Times New Roman" panose="02020603050405020304" pitchFamily="18" charset="0"/>
              </a:rPr>
              <a:t>. </a:t>
            </a:r>
            <a:r>
              <a:rPr lang="el-GR" sz="2000" i="1" dirty="0">
                <a:solidFill>
                  <a:srgbClr val="002060"/>
                </a:solidFill>
                <a:latin typeface="Times New Roman" panose="02020603050405020304" pitchFamily="18" charset="0"/>
              </a:rPr>
              <a:t>Αυτές οι έννοιες αποτελούν το σημείο εκκίνησης για την επιστημονική κατανόηση, </a:t>
            </a:r>
            <a:r>
              <a:rPr lang="el-GR" sz="2000" i="1" dirty="0">
                <a:solidFill>
                  <a:srgbClr val="FF0000"/>
                </a:solidFill>
                <a:latin typeface="Times New Roman" panose="02020603050405020304" pitchFamily="18" charset="0"/>
              </a:rPr>
              <a:t>είτε πρόκειται για ένα συνολικό σύστημα είτε για τα επιμέρους συστατικά του</a:t>
            </a:r>
            <a:r>
              <a:rPr lang="el-GR" sz="2000" i="1" dirty="0">
                <a:solidFill>
                  <a:srgbClr val="002060"/>
                </a:solidFill>
                <a:latin typeface="Times New Roman" panose="02020603050405020304" pitchFamily="18" charset="0"/>
              </a:rPr>
              <a:t>» (NGSS, 2013).</a:t>
            </a:r>
            <a:endParaRPr lang="el-GR" altLang="el-GR" sz="2000" i="1" dirty="0">
              <a:solidFill>
                <a:srgbClr val="002060"/>
              </a:solidFill>
              <a:latin typeface="Times New Roman" panose="02020603050405020304" pitchFamily="18" charset="0"/>
            </a:endParaRPr>
          </a:p>
        </p:txBody>
      </p:sp>
    </p:spTree>
    <p:extLst>
      <p:ext uri="{BB962C8B-B14F-4D97-AF65-F5344CB8AC3E}">
        <p14:creationId xmlns:p14="http://schemas.microsoft.com/office/powerpoint/2010/main" val="3313886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36320" y="1426941"/>
            <a:ext cx="10337074" cy="3754874"/>
          </a:xfrm>
          <a:prstGeom prst="rect">
            <a:avLst/>
          </a:prstGeom>
        </p:spPr>
        <p:txBody>
          <a:bodyPr wrap="square">
            <a:spAutoFit/>
          </a:bodyPr>
          <a:lstStyle/>
          <a:p>
            <a:pPr algn="ctr">
              <a:spcAft>
                <a:spcPts val="1200"/>
              </a:spcAft>
            </a:pPr>
            <a:r>
              <a:rPr lang="el-GR" sz="2400" dirty="0" smtClean="0"/>
              <a:t>Κλίμακες, αναλογίες </a:t>
            </a:r>
            <a:r>
              <a:rPr lang="el-GR" sz="2400" dirty="0"/>
              <a:t>και </a:t>
            </a:r>
            <a:r>
              <a:rPr lang="el-GR" sz="2400" dirty="0" smtClean="0"/>
              <a:t>ποσότητες.</a:t>
            </a:r>
            <a:r>
              <a:rPr lang="el-GR" sz="2400" dirty="0"/>
              <a:t> </a:t>
            </a:r>
            <a:endParaRPr lang="el-GR" sz="2400" dirty="0" smtClean="0"/>
          </a:p>
          <a:p>
            <a:pPr>
              <a:spcBef>
                <a:spcPct val="0"/>
              </a:spcBef>
            </a:pPr>
            <a:r>
              <a:rPr lang="en-US" altLang="el-GR" sz="2000" i="1" dirty="0">
                <a:solidFill>
                  <a:srgbClr val="002060"/>
                </a:solidFill>
                <a:latin typeface="Times New Roman" panose="02020603050405020304" pitchFamily="18" charset="0"/>
                <a:cs typeface="Times New Roman" panose="02020603050405020304" pitchFamily="18" charset="0"/>
              </a:rPr>
              <a:t>“The crosscutting concept of Scale, Proportion, and Quantity figures prominently in the practices </a:t>
            </a:r>
            <a:r>
              <a:rPr lang="en-US" altLang="el-GR" sz="2000" i="1" dirty="0">
                <a:solidFill>
                  <a:srgbClr val="FF0000"/>
                </a:solidFill>
                <a:latin typeface="Times New Roman" panose="02020603050405020304" pitchFamily="18" charset="0"/>
                <a:cs typeface="Times New Roman" panose="02020603050405020304" pitchFamily="18" charset="0"/>
              </a:rPr>
              <a:t>of “Using Mathematics and Computational Thinking” and in “Analyzing and Interpreting Data.”</a:t>
            </a:r>
            <a:r>
              <a:rPr lang="en-US" altLang="el-GR" sz="2000" i="1" dirty="0">
                <a:solidFill>
                  <a:srgbClr val="002060"/>
                </a:solidFill>
                <a:latin typeface="Times New Roman" panose="02020603050405020304" pitchFamily="18" charset="0"/>
                <a:cs typeface="Times New Roman" panose="02020603050405020304" pitchFamily="18" charset="0"/>
              </a:rPr>
              <a:t> This concept addresses taking measurements of structures and phenomena, and these fundamental observations are usually obtained, analyzed, and interpreted quantitatively. This crosscutting concept also figures prominently in the practice of “Developing and Using Models.” Scale and proportion are often best understood using models. </a:t>
            </a:r>
            <a:r>
              <a:rPr lang="en-US" altLang="el-GR" sz="2000" i="1" dirty="0">
                <a:solidFill>
                  <a:srgbClr val="FF0000"/>
                </a:solidFill>
                <a:latin typeface="Times New Roman" panose="02020603050405020304" pitchFamily="18" charset="0"/>
                <a:cs typeface="Times New Roman" panose="02020603050405020304" pitchFamily="18" charset="0"/>
              </a:rPr>
              <a:t>For example, the relative scales of objects in the solar system or of the components of an atom are difficult to comprehend mathematically </a:t>
            </a:r>
            <a:r>
              <a:rPr lang="en-US" altLang="el-GR" sz="2000" i="1" dirty="0">
                <a:solidFill>
                  <a:srgbClr val="002060"/>
                </a:solidFill>
                <a:latin typeface="Times New Roman" panose="02020603050405020304" pitchFamily="18" charset="0"/>
                <a:cs typeface="Times New Roman" panose="02020603050405020304" pitchFamily="18" charset="0"/>
              </a:rPr>
              <a:t>(because the numbers involved are either so large or so small), but visual or conceptual models make them much more understandable (e.g., if the solar system were the size of a penny, the Milky Way galaxy would be the size of Texas)”.(</a:t>
            </a:r>
            <a:r>
              <a:rPr lang="en-US" altLang="el-GR" sz="2400" i="1" dirty="0">
                <a:solidFill>
                  <a:srgbClr val="002060"/>
                </a:solidFill>
                <a:latin typeface="Times New Roman" panose="02020603050405020304" pitchFamily="18" charset="0"/>
                <a:cs typeface="Times New Roman" panose="02020603050405020304" pitchFamily="18" charset="0"/>
              </a:rPr>
              <a:t>NGSS,2013) </a:t>
            </a:r>
            <a:endParaRPr lang="el-GR" altLang="el-GR" sz="14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029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127540" y="197288"/>
            <a:ext cx="8799037" cy="600891"/>
          </a:xfrm>
        </p:spPr>
        <p:txBody>
          <a:bodyPr>
            <a:noAutofit/>
          </a:bodyPr>
          <a:lstStyle/>
          <a:p>
            <a:pPr algn="l"/>
            <a:r>
              <a:rPr lang="el-GR" altLang="el-GR" sz="4000" b="1" dirty="0"/>
              <a:t>Οι διαστάσεις για την </a:t>
            </a:r>
            <a:r>
              <a:rPr lang="el-GR" altLang="el-GR" sz="4000" b="1" dirty="0" smtClean="0"/>
              <a:t>σχολική εκπαίδευση</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8" name="Ορθογώνιο 7"/>
          <p:cNvSpPr/>
          <p:nvPr/>
        </p:nvSpPr>
        <p:spPr>
          <a:xfrm>
            <a:off x="1567543" y="1746220"/>
            <a:ext cx="9971314" cy="4832092"/>
          </a:xfrm>
          <a:prstGeom prst="rect">
            <a:avLst/>
          </a:prstGeom>
        </p:spPr>
        <p:txBody>
          <a:bodyPr wrap="square">
            <a:spAutoFit/>
          </a:bodyPr>
          <a:lstStyle/>
          <a:p>
            <a:r>
              <a:rPr lang="el-GR" sz="2800" dirty="0"/>
              <a:t>Στο πλαίσιο των Προτύπων Επιστήμης Επόμενης Γενιάς (NGSS), υπάρχουν τρεις διακριτές και εξίσου σημαντικές διαστάσεις για την εκμάθηση της επιστήμης. </a:t>
            </a:r>
            <a:endParaRPr lang="en-US" sz="2800" dirty="0" smtClean="0"/>
          </a:p>
          <a:p>
            <a:pPr marL="457200" indent="-457200">
              <a:buFont typeface="Arial" panose="020B0604020202020204" pitchFamily="34" charset="0"/>
              <a:buChar char="•"/>
            </a:pPr>
            <a:r>
              <a:rPr lang="el-GR" sz="2800" dirty="0" smtClean="0">
                <a:solidFill>
                  <a:srgbClr val="FF0000"/>
                </a:solidFill>
              </a:rPr>
              <a:t>Πρακτικές</a:t>
            </a:r>
          </a:p>
          <a:p>
            <a:pPr marL="457200" indent="-457200">
              <a:buFont typeface="Arial" panose="020B0604020202020204" pitchFamily="34" charset="0"/>
              <a:buChar char="•"/>
            </a:pPr>
            <a:r>
              <a:rPr lang="el-GR" sz="2800" dirty="0" smtClean="0">
                <a:solidFill>
                  <a:srgbClr val="FF0000"/>
                </a:solidFill>
              </a:rPr>
              <a:t>Εγκάρσιες/Διεπιστημονικές/</a:t>
            </a:r>
            <a:r>
              <a:rPr lang="el-GR" sz="2800" dirty="0" err="1" smtClean="0">
                <a:solidFill>
                  <a:srgbClr val="FF0000"/>
                </a:solidFill>
              </a:rPr>
              <a:t>Διατομιακές</a:t>
            </a:r>
            <a:r>
              <a:rPr lang="el-GR" sz="2800" dirty="0" smtClean="0">
                <a:solidFill>
                  <a:srgbClr val="FF0000"/>
                </a:solidFill>
              </a:rPr>
              <a:t> Έννοιες</a:t>
            </a:r>
          </a:p>
          <a:p>
            <a:pPr marL="457200" indent="-457200">
              <a:buFont typeface="Arial" panose="020B0604020202020204" pitchFamily="34" charset="0"/>
              <a:buChar char="•"/>
            </a:pPr>
            <a:r>
              <a:rPr lang="el-GR" sz="2800" dirty="0" smtClean="0">
                <a:solidFill>
                  <a:srgbClr val="FF0000"/>
                </a:solidFill>
              </a:rPr>
              <a:t>Σημαντικές ιδέες – Ιδέες υποβάθρου μιας γνωστικής περιοχής.</a:t>
            </a:r>
            <a:endParaRPr lang="en-US" sz="2800" dirty="0">
              <a:solidFill>
                <a:srgbClr val="FF0000"/>
              </a:solidFill>
            </a:endParaRPr>
          </a:p>
          <a:p>
            <a:r>
              <a:rPr lang="el-GR" sz="2800" dirty="0" smtClean="0"/>
              <a:t>Αυτές </a:t>
            </a:r>
            <a:r>
              <a:rPr lang="el-GR" sz="2800" dirty="0"/>
              <a:t>οι διαστάσεις συνδυάζονται για να σχηματίσουν κάθε πρότυπο - ή προσδοκία απόδοσης - και κάθε διάσταση συνεργάζεται με τις άλλες δύο για να βοηθήσει τους μαθητές να οικοδομήσουν μια συνεκτική κατανόηση της επιστήμης με την πάροδο του χρόνου.</a:t>
            </a:r>
          </a:p>
        </p:txBody>
      </p:sp>
    </p:spTree>
    <p:extLst>
      <p:ext uri="{BB962C8B-B14F-4D97-AF65-F5344CB8AC3E}">
        <p14:creationId xmlns:p14="http://schemas.microsoft.com/office/powerpoint/2010/main" val="3519931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36320" y="1426941"/>
            <a:ext cx="10337074" cy="4001095"/>
          </a:xfrm>
          <a:prstGeom prst="rect">
            <a:avLst/>
          </a:prstGeom>
        </p:spPr>
        <p:txBody>
          <a:bodyPr wrap="square">
            <a:spAutoFit/>
          </a:bodyPr>
          <a:lstStyle/>
          <a:p>
            <a:pPr algn="ctr">
              <a:spcAft>
                <a:spcPts val="1200"/>
              </a:spcAft>
            </a:pPr>
            <a:r>
              <a:rPr lang="el-GR" sz="2400" dirty="0" smtClean="0"/>
              <a:t>Κλίμακες, αναλογίες </a:t>
            </a:r>
            <a:r>
              <a:rPr lang="el-GR" sz="2400" dirty="0"/>
              <a:t>και </a:t>
            </a:r>
            <a:r>
              <a:rPr lang="el-GR" sz="2400" dirty="0" smtClean="0"/>
              <a:t>ποσότητες.</a:t>
            </a:r>
            <a:r>
              <a:rPr lang="el-GR" sz="2400" dirty="0"/>
              <a:t> </a:t>
            </a:r>
            <a:endParaRPr lang="el-GR" sz="2400" dirty="0" smtClean="0"/>
          </a:p>
          <a:p>
            <a:pPr>
              <a:spcBef>
                <a:spcPct val="0"/>
              </a:spcBef>
            </a:pPr>
            <a:r>
              <a:rPr lang="el-GR" sz="2000" i="1" dirty="0" smtClean="0">
                <a:solidFill>
                  <a:srgbClr val="002060"/>
                </a:solidFill>
                <a:latin typeface="Times New Roman" panose="02020603050405020304" pitchFamily="18" charset="0"/>
                <a:cs typeface="Times New Roman" panose="02020603050405020304" pitchFamily="18" charset="0"/>
              </a:rPr>
              <a:t>«</a:t>
            </a:r>
            <a:r>
              <a:rPr lang="el-GR" sz="2000" i="1" dirty="0">
                <a:solidFill>
                  <a:srgbClr val="002060"/>
                </a:solidFill>
                <a:latin typeface="Times New Roman" panose="02020603050405020304" pitchFamily="18" charset="0"/>
                <a:cs typeface="Times New Roman" panose="02020603050405020304" pitchFamily="18" charset="0"/>
              </a:rPr>
              <a:t>Η </a:t>
            </a:r>
            <a:r>
              <a:rPr lang="el-GR" sz="2000" i="1" dirty="0" smtClean="0">
                <a:solidFill>
                  <a:srgbClr val="002060"/>
                </a:solidFill>
                <a:latin typeface="Times New Roman" panose="02020603050405020304" pitchFamily="18" charset="0"/>
                <a:cs typeface="Times New Roman" panose="02020603050405020304" pitchFamily="18" charset="0"/>
              </a:rPr>
              <a:t>διεπιστημονική </a:t>
            </a:r>
            <a:r>
              <a:rPr lang="el-GR" sz="2000" i="1" dirty="0">
                <a:solidFill>
                  <a:srgbClr val="002060"/>
                </a:solidFill>
                <a:latin typeface="Times New Roman" panose="02020603050405020304" pitchFamily="18" charset="0"/>
                <a:cs typeface="Times New Roman" panose="02020603050405020304" pitchFamily="18" charset="0"/>
              </a:rPr>
              <a:t>έννοια της Κλίμακας, της Αναλογίας και της Ποσότητας κατέχει εξέχουσα θέση στις πρακτικές </a:t>
            </a:r>
            <a:r>
              <a:rPr lang="el-GR" sz="2000" i="1" dirty="0">
                <a:solidFill>
                  <a:srgbClr val="FF0000"/>
                </a:solidFill>
                <a:latin typeface="Times New Roman" panose="02020603050405020304" pitchFamily="18" charset="0"/>
                <a:cs typeface="Times New Roman" panose="02020603050405020304" pitchFamily="18" charset="0"/>
              </a:rPr>
              <a:t>της «Χρήσης των Μαθηματικών και της Υπολογιστικής Σκέψης» και στην «Ανάλυση και Ερμηνεία Δεδομένων». </a:t>
            </a:r>
            <a:r>
              <a:rPr lang="el-GR" sz="2000" i="1" dirty="0">
                <a:solidFill>
                  <a:srgbClr val="002060"/>
                </a:solidFill>
                <a:latin typeface="Times New Roman" panose="02020603050405020304" pitchFamily="18" charset="0"/>
                <a:cs typeface="Times New Roman" panose="02020603050405020304" pitchFamily="18" charset="0"/>
              </a:rPr>
              <a:t>Αυτή η έννοια αφορά τη λήψη μετρήσεων δομών και φαινομένων, και αυτές οι θεμελιώδεις παρατηρήσεις συνήθως λαμβάνονται, αναλύονται και ερμηνεύονται ποσοτικά. Αυτή η </a:t>
            </a:r>
            <a:r>
              <a:rPr lang="el-GR" sz="2000" i="1" dirty="0" err="1">
                <a:solidFill>
                  <a:srgbClr val="002060"/>
                </a:solidFill>
                <a:latin typeface="Times New Roman" panose="02020603050405020304" pitchFamily="18" charset="0"/>
                <a:cs typeface="Times New Roman" panose="02020603050405020304" pitchFamily="18" charset="0"/>
              </a:rPr>
              <a:t>διατομεακή</a:t>
            </a:r>
            <a:r>
              <a:rPr lang="el-GR" sz="2000" i="1" dirty="0">
                <a:solidFill>
                  <a:srgbClr val="002060"/>
                </a:solidFill>
                <a:latin typeface="Times New Roman" panose="02020603050405020304" pitchFamily="18" charset="0"/>
                <a:cs typeface="Times New Roman" panose="02020603050405020304" pitchFamily="18" charset="0"/>
              </a:rPr>
              <a:t> έννοια έχει επίσης εξέχουσα θέση στην πρακτική της «Ανάπτυξης και Χρήσης Μοντέλων». Η κλίμακα και η αναλογία συχνά κατανοούνται καλύτερα χρησιμοποιώντας μοντέλα. </a:t>
            </a:r>
            <a:r>
              <a:rPr lang="el-GR" sz="2000" i="1" dirty="0">
                <a:solidFill>
                  <a:srgbClr val="FF0000"/>
                </a:solidFill>
                <a:latin typeface="Times New Roman" panose="02020603050405020304" pitchFamily="18" charset="0"/>
                <a:cs typeface="Times New Roman" panose="02020603050405020304" pitchFamily="18" charset="0"/>
              </a:rPr>
              <a:t>Για παράδειγμα, οι σχετικές κλίμακες των αντικειμένων στο ηλιακό σύστημα ή των συστατικών ενός ατόμου είναι δύσκολο να κατανοηθούν μαθηματικά</a:t>
            </a:r>
            <a:r>
              <a:rPr lang="el-GR" sz="2000" i="1" dirty="0">
                <a:solidFill>
                  <a:srgbClr val="002060"/>
                </a:solidFill>
                <a:latin typeface="Times New Roman" panose="02020603050405020304" pitchFamily="18" charset="0"/>
                <a:cs typeface="Times New Roman" panose="02020603050405020304" pitchFamily="18" charset="0"/>
              </a:rPr>
              <a:t> (επειδή οι αριθμοί που εμπλέκονται είναι είτε τόσο μεγάλοι είτε τόσο μικροί), αλλά τα οπτικά ή εννοιολογικά μοντέλα τα καθιστούν πολύ πιο κατανοητά (π. , αν το ηλιακό σύστημα είχε το μέγεθος μιας δεκάρας, ο γαλαξίας του Γαλαξία θα είχε το μέγεθος του Τέξας)».(NGSS,2013)</a:t>
            </a:r>
            <a:endParaRPr lang="el-GR" altLang="el-GR" sz="20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2795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36320" y="1426941"/>
            <a:ext cx="10337074" cy="4801314"/>
          </a:xfrm>
          <a:prstGeom prst="rect">
            <a:avLst/>
          </a:prstGeom>
        </p:spPr>
        <p:txBody>
          <a:bodyPr wrap="square">
            <a:spAutoFit/>
          </a:bodyPr>
          <a:lstStyle/>
          <a:p>
            <a:pPr algn="ctr">
              <a:spcAft>
                <a:spcPts val="1200"/>
              </a:spcAft>
            </a:pPr>
            <a:r>
              <a:rPr lang="el-GR" sz="2400" dirty="0" smtClean="0"/>
              <a:t>Κλίμακες, αναλογίες </a:t>
            </a:r>
            <a:r>
              <a:rPr lang="el-GR" sz="2400" dirty="0"/>
              <a:t>και </a:t>
            </a:r>
            <a:r>
              <a:rPr lang="el-GR" sz="2400" dirty="0" smtClean="0"/>
              <a:t>ποσότητες.</a:t>
            </a:r>
            <a:r>
              <a:rPr lang="el-GR" sz="2400" dirty="0"/>
              <a:t> </a:t>
            </a:r>
            <a:endParaRPr lang="el-GR" sz="2400" dirty="0" smtClean="0"/>
          </a:p>
          <a:p>
            <a:pPr>
              <a:spcBef>
                <a:spcPct val="0"/>
              </a:spcBef>
              <a:spcAft>
                <a:spcPts val="1200"/>
              </a:spcAft>
            </a:pPr>
            <a:r>
              <a:rPr lang="el-GR" altLang="el-GR" sz="2000" i="1" dirty="0" smtClean="0">
                <a:solidFill>
                  <a:srgbClr val="002060"/>
                </a:solidFill>
                <a:latin typeface="Times New Roman" panose="02020603050405020304" pitchFamily="18" charset="0"/>
              </a:rPr>
              <a:t>«</a:t>
            </a:r>
            <a:r>
              <a:rPr lang="en-US" altLang="el-GR" sz="2000" i="1" dirty="0" smtClean="0">
                <a:solidFill>
                  <a:srgbClr val="002060"/>
                </a:solidFill>
                <a:latin typeface="Times New Roman" panose="02020603050405020304" pitchFamily="18" charset="0"/>
              </a:rPr>
              <a:t>1.Support </a:t>
            </a:r>
            <a:r>
              <a:rPr lang="en-US" altLang="el-GR" sz="2000" i="1" dirty="0">
                <a:solidFill>
                  <a:srgbClr val="002060"/>
                </a:solidFill>
                <a:latin typeface="Times New Roman" panose="02020603050405020304" pitchFamily="18" charset="0"/>
              </a:rPr>
              <a:t>an argument that the apparent brightness of the sun and stars is due to their relative distances from Earth. 	</a:t>
            </a:r>
          </a:p>
          <a:p>
            <a:pPr>
              <a:spcBef>
                <a:spcPct val="0"/>
              </a:spcBef>
              <a:spcAft>
                <a:spcPts val="1200"/>
              </a:spcAft>
            </a:pPr>
            <a:r>
              <a:rPr lang="en-US" altLang="el-GR" sz="2000" i="1" dirty="0" smtClean="0">
                <a:solidFill>
                  <a:srgbClr val="002060"/>
                </a:solidFill>
                <a:latin typeface="Times New Roman" panose="02020603050405020304" pitchFamily="18" charset="0"/>
              </a:rPr>
              <a:t>2.Conduct </a:t>
            </a:r>
            <a:r>
              <a:rPr lang="en-US" altLang="el-GR" sz="2000" i="1" dirty="0">
                <a:solidFill>
                  <a:srgbClr val="002060"/>
                </a:solidFill>
                <a:latin typeface="Times New Roman" panose="02020603050405020304" pitchFamily="18" charset="0"/>
              </a:rPr>
              <a:t>an investigation to provide evidence that living things are made of cells; either one cell or many different numbers and types of </a:t>
            </a:r>
            <a:r>
              <a:rPr lang="en-US" altLang="el-GR" sz="2000" i="1" dirty="0" smtClean="0">
                <a:solidFill>
                  <a:srgbClr val="002060"/>
                </a:solidFill>
                <a:latin typeface="Times New Roman" panose="02020603050405020304" pitchFamily="18" charset="0"/>
              </a:rPr>
              <a:t>cells</a:t>
            </a:r>
            <a:r>
              <a:rPr lang="el-GR" altLang="el-GR" sz="2000" i="1" dirty="0" smtClean="0">
                <a:solidFill>
                  <a:srgbClr val="002060"/>
                </a:solidFill>
                <a:latin typeface="Times New Roman" panose="02020603050405020304" pitchFamily="18" charset="0"/>
              </a:rPr>
              <a:t>»</a:t>
            </a:r>
            <a:r>
              <a:rPr lang="en-US" altLang="el-GR" sz="2000" i="1" dirty="0" smtClean="0">
                <a:solidFill>
                  <a:srgbClr val="002060"/>
                </a:solidFill>
                <a:latin typeface="Times New Roman" panose="02020603050405020304" pitchFamily="18" charset="0"/>
              </a:rPr>
              <a:t>. </a:t>
            </a:r>
            <a:r>
              <a:rPr lang="en-US" altLang="el-GR" sz="2000" i="1" dirty="0">
                <a:solidFill>
                  <a:srgbClr val="002060"/>
                </a:solidFill>
                <a:latin typeface="Times New Roman" panose="02020603050405020304" pitchFamily="18" charset="0"/>
              </a:rPr>
              <a:t>(</a:t>
            </a:r>
            <a:r>
              <a:rPr lang="en-US" altLang="el-GR" sz="2000" i="1" dirty="0">
                <a:solidFill>
                  <a:srgbClr val="002060"/>
                </a:solidFill>
                <a:latin typeface="Times New Roman" panose="02020603050405020304" pitchFamily="18" charset="0"/>
                <a:cs typeface="Times New Roman" panose="02020603050405020304" pitchFamily="18" charset="0"/>
              </a:rPr>
              <a:t>NGSS,2013) </a:t>
            </a:r>
            <a:endParaRPr lang="el-GR" alt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spcAft>
                <a:spcPts val="1200"/>
              </a:spcAft>
            </a:pPr>
            <a:endParaRPr lang="el-GR" altLang="el-GR" sz="2000" i="1" dirty="0">
              <a:solidFill>
                <a:srgbClr val="002060"/>
              </a:solidFill>
              <a:latin typeface="Times New Roman" panose="02020603050405020304" pitchFamily="18" charset="0"/>
              <a:cs typeface="Times New Roman" panose="02020603050405020304" pitchFamily="18" charset="0"/>
            </a:endParaRPr>
          </a:p>
          <a:p>
            <a:pPr>
              <a:spcBef>
                <a:spcPct val="0"/>
              </a:spcBef>
              <a:spcAft>
                <a:spcPts val="1200"/>
              </a:spcAft>
            </a:pPr>
            <a:r>
              <a:rPr lang="el-GR" sz="2000" i="1" dirty="0">
                <a:solidFill>
                  <a:srgbClr val="002060"/>
                </a:solidFill>
                <a:latin typeface="Times New Roman" panose="02020603050405020304" pitchFamily="18" charset="0"/>
              </a:rPr>
              <a:t>«1. </a:t>
            </a:r>
            <a:r>
              <a:rPr lang="el-GR" sz="2000" i="1" dirty="0">
                <a:solidFill>
                  <a:srgbClr val="002060"/>
                </a:solidFill>
                <a:latin typeface="Times New Roman" panose="02020603050405020304" pitchFamily="18" charset="0"/>
              </a:rPr>
              <a:t>Υποστηρίξτε </a:t>
            </a:r>
            <a:r>
              <a:rPr lang="el-GR" sz="2000" i="1" dirty="0" smtClean="0">
                <a:solidFill>
                  <a:srgbClr val="002060"/>
                </a:solidFill>
                <a:latin typeface="Times New Roman" panose="02020603050405020304" pitchFamily="18" charset="0"/>
              </a:rPr>
              <a:t>το </a:t>
            </a:r>
            <a:r>
              <a:rPr lang="el-GR" sz="2000" i="1" dirty="0">
                <a:solidFill>
                  <a:srgbClr val="002060"/>
                </a:solidFill>
                <a:latin typeface="Times New Roman" panose="02020603050405020304" pitchFamily="18" charset="0"/>
              </a:rPr>
              <a:t>επιχείρημα ότι η φαινομενική φωτεινότητα του ήλιου και των αστεριών οφείλεται στις σχετικές αποστάσεις τους από τη Γη</a:t>
            </a:r>
            <a:r>
              <a:rPr lang="el-GR" sz="2000" i="1" dirty="0">
                <a:solidFill>
                  <a:srgbClr val="002060"/>
                </a:solidFill>
                <a:latin typeface="Times New Roman" panose="02020603050405020304" pitchFamily="18" charset="0"/>
              </a:rPr>
              <a:t>.</a:t>
            </a:r>
          </a:p>
          <a:p>
            <a:pPr>
              <a:spcBef>
                <a:spcPct val="0"/>
              </a:spcBef>
              <a:spcAft>
                <a:spcPts val="1200"/>
              </a:spcAft>
            </a:pPr>
            <a:r>
              <a:rPr lang="el-GR" sz="2000" i="1" dirty="0">
                <a:solidFill>
                  <a:srgbClr val="002060"/>
                </a:solidFill>
                <a:latin typeface="Times New Roman" panose="02020603050405020304" pitchFamily="18" charset="0"/>
              </a:rPr>
              <a:t>2</a:t>
            </a:r>
            <a:r>
              <a:rPr lang="el-GR" sz="2000" i="1" dirty="0">
                <a:solidFill>
                  <a:srgbClr val="002060"/>
                </a:solidFill>
                <a:latin typeface="Times New Roman" panose="02020603050405020304" pitchFamily="18" charset="0"/>
              </a:rPr>
              <a:t>. </a:t>
            </a:r>
            <a:r>
              <a:rPr lang="el-GR" sz="2000" i="1" dirty="0" smtClean="0">
                <a:solidFill>
                  <a:srgbClr val="002060"/>
                </a:solidFill>
                <a:latin typeface="Times New Roman" panose="02020603050405020304" pitchFamily="18" charset="0"/>
              </a:rPr>
              <a:t>Διεξάγετε έρευνα </a:t>
            </a:r>
            <a:r>
              <a:rPr lang="el-GR" sz="2000" i="1" dirty="0">
                <a:solidFill>
                  <a:srgbClr val="002060"/>
                </a:solidFill>
                <a:latin typeface="Times New Roman" panose="02020603050405020304" pitchFamily="18" charset="0"/>
              </a:rPr>
              <a:t>για </a:t>
            </a:r>
            <a:r>
              <a:rPr lang="el-GR" sz="2000" i="1" dirty="0" smtClean="0">
                <a:solidFill>
                  <a:srgbClr val="002060"/>
                </a:solidFill>
                <a:latin typeface="Times New Roman" panose="02020603050405020304" pitchFamily="18" charset="0"/>
              </a:rPr>
              <a:t>διαπίστωση ότι </a:t>
            </a:r>
            <a:r>
              <a:rPr lang="el-GR" sz="2000" i="1" dirty="0">
                <a:solidFill>
                  <a:srgbClr val="002060"/>
                </a:solidFill>
                <a:latin typeface="Times New Roman" panose="02020603050405020304" pitchFamily="18" charset="0"/>
              </a:rPr>
              <a:t>τα έμβια όντα αποτελούνται από </a:t>
            </a:r>
            <a:r>
              <a:rPr lang="el-GR" sz="2000" i="1" dirty="0" smtClean="0">
                <a:solidFill>
                  <a:srgbClr val="002060"/>
                </a:solidFill>
                <a:latin typeface="Times New Roman" panose="02020603050405020304" pitchFamily="18" charset="0"/>
              </a:rPr>
              <a:t>κύτταρα, </a:t>
            </a:r>
            <a:r>
              <a:rPr lang="el-GR" sz="2000" i="1" dirty="0">
                <a:solidFill>
                  <a:srgbClr val="002060"/>
                </a:solidFill>
                <a:latin typeface="Times New Roman" panose="02020603050405020304" pitchFamily="18" charset="0"/>
              </a:rPr>
              <a:t>είτε ένα </a:t>
            </a:r>
            <a:r>
              <a:rPr lang="el-GR" sz="2000" i="1" dirty="0" smtClean="0">
                <a:solidFill>
                  <a:srgbClr val="002060"/>
                </a:solidFill>
                <a:latin typeface="Times New Roman" panose="02020603050405020304" pitchFamily="18" charset="0"/>
              </a:rPr>
              <a:t>κύτταρο </a:t>
            </a:r>
            <a:r>
              <a:rPr lang="el-GR" sz="2000" i="1" dirty="0">
                <a:solidFill>
                  <a:srgbClr val="002060"/>
                </a:solidFill>
                <a:latin typeface="Times New Roman" panose="02020603050405020304" pitchFamily="18" charset="0"/>
              </a:rPr>
              <a:t>είτε </a:t>
            </a:r>
            <a:r>
              <a:rPr lang="el-GR" sz="2000" i="1" dirty="0" smtClean="0">
                <a:solidFill>
                  <a:srgbClr val="002060"/>
                </a:solidFill>
                <a:latin typeface="Times New Roman" panose="02020603050405020304" pitchFamily="18" charset="0"/>
              </a:rPr>
              <a:t>πολλά </a:t>
            </a:r>
            <a:r>
              <a:rPr lang="el-GR" sz="2000" i="1" dirty="0">
                <a:solidFill>
                  <a:srgbClr val="002060"/>
                </a:solidFill>
                <a:latin typeface="Times New Roman" panose="02020603050405020304" pitchFamily="18" charset="0"/>
              </a:rPr>
              <a:t>και </a:t>
            </a:r>
            <a:r>
              <a:rPr lang="el-GR" sz="2000" i="1" dirty="0" smtClean="0">
                <a:solidFill>
                  <a:srgbClr val="002060"/>
                </a:solidFill>
                <a:latin typeface="Times New Roman" panose="02020603050405020304" pitchFamily="18" charset="0"/>
              </a:rPr>
              <a:t>διαφορετικών τύπων κύτταρα».</a:t>
            </a:r>
            <a:endParaRPr lang="el-GR" altLang="el-GR" sz="2000" i="1" dirty="0">
              <a:solidFill>
                <a:srgbClr val="002060"/>
              </a:solidFill>
              <a:latin typeface="Times New Roman" panose="02020603050405020304" pitchFamily="18" charset="0"/>
            </a:endParaRPr>
          </a:p>
          <a:p>
            <a:pPr>
              <a:spcBef>
                <a:spcPct val="0"/>
              </a:spcBef>
              <a:spcAft>
                <a:spcPts val="1200"/>
              </a:spcAft>
            </a:pPr>
            <a:endParaRPr lang="el-GR" altLang="el-GR" sz="2000" i="1" dirty="0">
              <a:solidFill>
                <a:srgbClr val="002060"/>
              </a:solidFill>
              <a:latin typeface="Times New Roman" panose="02020603050405020304" pitchFamily="18" charset="0"/>
            </a:endParaRPr>
          </a:p>
          <a:p>
            <a:pPr>
              <a:spcBef>
                <a:spcPct val="0"/>
              </a:spcBef>
              <a:spcAft>
                <a:spcPts val="1200"/>
              </a:spcAft>
            </a:pPr>
            <a:endParaRPr lang="el-GR" altLang="el-GR" sz="12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1207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5416868"/>
          </a:xfrm>
          <a:prstGeom prst="rect">
            <a:avLst/>
          </a:prstGeom>
        </p:spPr>
        <p:txBody>
          <a:bodyPr wrap="square">
            <a:spAutoFit/>
          </a:bodyPr>
          <a:lstStyle/>
          <a:p>
            <a:pPr algn="ctr">
              <a:spcAft>
                <a:spcPts val="1200"/>
              </a:spcAft>
            </a:pPr>
            <a:r>
              <a:rPr lang="el-GR" sz="2400" dirty="0" smtClean="0"/>
              <a:t>Συστήματα </a:t>
            </a:r>
            <a:r>
              <a:rPr lang="el-GR" sz="2400" dirty="0"/>
              <a:t>και μοντέλα συστημάτων. </a:t>
            </a:r>
            <a:endParaRPr lang="el-GR" sz="2400" dirty="0" smtClean="0"/>
          </a:p>
          <a:p>
            <a:endParaRPr lang="el-GR" altLang="el-GR" sz="1200" dirty="0" smtClean="0"/>
          </a:p>
          <a:p>
            <a:r>
              <a:rPr lang="el-GR" altLang="el-GR" sz="2400" dirty="0" smtClean="0"/>
              <a:t>Για </a:t>
            </a:r>
            <a:r>
              <a:rPr lang="el-GR" altLang="el-GR" sz="2400" dirty="0"/>
              <a:t>την μελέτη ενός συστήματος θα πρέπει </a:t>
            </a:r>
            <a:endParaRPr lang="el-GR" altLang="el-GR" sz="2400" dirty="0" smtClean="0"/>
          </a:p>
          <a:p>
            <a:pPr marL="342900" indent="-342900">
              <a:buFont typeface="Arial" panose="020B0604020202020204" pitchFamily="34" charset="0"/>
              <a:buChar char="•"/>
            </a:pPr>
            <a:r>
              <a:rPr lang="el-GR" altLang="el-GR" sz="2400" dirty="0" smtClean="0"/>
              <a:t>να </a:t>
            </a:r>
            <a:r>
              <a:rPr lang="el-GR" altLang="el-GR" sz="2400" dirty="0"/>
              <a:t>καθορίσουμε </a:t>
            </a:r>
            <a:endParaRPr lang="el-GR" altLang="el-GR" sz="2400" dirty="0" smtClean="0"/>
          </a:p>
          <a:p>
            <a:pPr marL="800100" lvl="1" indent="-342900">
              <a:buFont typeface="Wingdings" panose="05000000000000000000" pitchFamily="2" charset="2"/>
              <a:buChar char="ü"/>
            </a:pPr>
            <a:r>
              <a:rPr lang="el-GR" altLang="el-GR" sz="2400" dirty="0" smtClean="0"/>
              <a:t>ποιο </a:t>
            </a:r>
            <a:r>
              <a:rPr lang="el-GR" altLang="el-GR" sz="2400" dirty="0"/>
              <a:t>είναι το σύστημα και τα μέρη του, </a:t>
            </a:r>
            <a:endParaRPr lang="el-GR" altLang="el-GR" sz="2400" dirty="0" smtClean="0"/>
          </a:p>
          <a:p>
            <a:pPr marL="800100" lvl="1" indent="-342900">
              <a:buFont typeface="Wingdings" panose="05000000000000000000" pitchFamily="2" charset="2"/>
              <a:buChar char="ü"/>
            </a:pPr>
            <a:r>
              <a:rPr lang="el-GR" altLang="el-GR" sz="2400" dirty="0" smtClean="0"/>
              <a:t>ποιο </a:t>
            </a:r>
            <a:r>
              <a:rPr lang="el-GR" altLang="el-GR" sz="2400" dirty="0"/>
              <a:t>είναι το περιβάλλον του και </a:t>
            </a:r>
            <a:endParaRPr lang="el-GR" altLang="el-GR" sz="2400" dirty="0" smtClean="0"/>
          </a:p>
          <a:p>
            <a:pPr marL="342900" indent="-342900">
              <a:buFont typeface="Arial" panose="020B0604020202020204" pitchFamily="34" charset="0"/>
              <a:buChar char="•"/>
            </a:pPr>
            <a:r>
              <a:rPr lang="el-GR" altLang="el-GR" sz="2400" dirty="0" smtClean="0"/>
              <a:t>να </a:t>
            </a:r>
            <a:r>
              <a:rPr lang="el-GR" altLang="el-GR" sz="2400" dirty="0"/>
              <a:t>προσδιορίσουμε-συνήθως μέσω αφαιρετικών διαδικασιών- </a:t>
            </a:r>
            <a:endParaRPr lang="el-GR" altLang="el-GR" sz="2400" dirty="0" smtClean="0"/>
          </a:p>
          <a:p>
            <a:pPr marL="800100" lvl="1" indent="-342900">
              <a:buFont typeface="Wingdings" panose="05000000000000000000" pitchFamily="2" charset="2"/>
              <a:buChar char="ü"/>
            </a:pPr>
            <a:r>
              <a:rPr lang="el-GR" altLang="el-GR" sz="2400" dirty="0" smtClean="0"/>
              <a:t>ποιο </a:t>
            </a:r>
            <a:r>
              <a:rPr lang="el-GR" altLang="el-GR" sz="2400" dirty="0"/>
              <a:t>είναι το μοντέλο του συστήματος και </a:t>
            </a:r>
            <a:endParaRPr lang="el-GR" altLang="el-GR" sz="2400" dirty="0" smtClean="0"/>
          </a:p>
          <a:p>
            <a:pPr marL="800100" lvl="1" indent="-342900">
              <a:buFont typeface="Wingdings" panose="05000000000000000000" pitchFamily="2" charset="2"/>
              <a:buChar char="ü"/>
            </a:pPr>
            <a:r>
              <a:rPr lang="el-GR" altLang="el-GR" sz="2400" dirty="0" smtClean="0"/>
              <a:t>πως </a:t>
            </a:r>
            <a:r>
              <a:rPr lang="el-GR" altLang="el-GR" sz="2400" dirty="0"/>
              <a:t>αυτό </a:t>
            </a:r>
            <a:r>
              <a:rPr lang="el-GR" altLang="el-GR" sz="2400" dirty="0" smtClean="0"/>
              <a:t>αλληλοεπιδρά </a:t>
            </a:r>
            <a:r>
              <a:rPr lang="el-GR" altLang="el-GR" sz="2400" dirty="0"/>
              <a:t>με το περιβάλλον του. </a:t>
            </a:r>
            <a:endParaRPr lang="el-GR" altLang="el-GR" sz="2400" dirty="0" smtClean="0"/>
          </a:p>
          <a:p>
            <a:r>
              <a:rPr lang="el-GR" altLang="el-GR" sz="2400" dirty="0" smtClean="0"/>
              <a:t>Αυτό </a:t>
            </a:r>
            <a:r>
              <a:rPr lang="el-GR" altLang="el-GR" sz="2400" dirty="0"/>
              <a:t>μπορεί να οδηγήσει σε έλεγχο των εννοιών που εμπλέκονται ώστε να καταλήξουμε σε εφαρμογές των Επιστημών και της Μηχανικής.</a:t>
            </a: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a:solidFill>
                <a:srgbClr val="002060"/>
              </a:solidFill>
              <a:latin typeface="Times New Roman" pitchFamily="18" charset="0"/>
              <a:cs typeface="Times New Roman" pitchFamily="18" charset="0"/>
            </a:endParaRPr>
          </a:p>
          <a:p>
            <a:pPr>
              <a:defRPr/>
            </a:pPr>
            <a:r>
              <a:rPr lang="en-AU" sz="1400" dirty="0" smtClean="0">
                <a:solidFill>
                  <a:srgbClr val="002060"/>
                </a:solidFill>
                <a:latin typeface="Times New Roman" pitchFamily="18" charset="0"/>
                <a:cs typeface="Times New Roman" pitchFamily="18" charset="0"/>
              </a:rPr>
              <a:t>National </a:t>
            </a:r>
            <a:r>
              <a:rPr lang="en-AU" sz="1400" dirty="0">
                <a:solidFill>
                  <a:srgbClr val="002060"/>
                </a:solidFill>
                <a:latin typeface="Times New Roman" pitchFamily="18" charset="0"/>
                <a:cs typeface="Times New Roman" pitchFamily="18" charset="0"/>
              </a:rPr>
              <a:t>Research Council. </a:t>
            </a:r>
            <a:r>
              <a:rPr lang="en-AU" sz="1400" dirty="0">
                <a:solidFill>
                  <a:srgbClr val="002060"/>
                </a:solidFill>
                <a:latin typeface="Times New Roman" pitchFamily="18" charset="0"/>
                <a:cs typeface="Times New Roman" pitchFamily="18" charset="0"/>
              </a:rPr>
              <a:t>(2012a) A framework for K-12 science education: practices, crosscutting concepts, and core ideas. National Academies Press, Washington, DC </a:t>
            </a:r>
            <a:endParaRPr lang="el-GR" sz="1400"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a:t>
            </a:r>
            <a:r>
              <a:rPr lang="en-US" sz="1400" dirty="0">
                <a:solidFill>
                  <a:srgbClr val="002060"/>
                </a:solidFill>
                <a:latin typeface="Times New Roman" pitchFamily="18" charset="0"/>
                <a:cs typeface="Times New Roman" pitchFamily="18" charset="0"/>
              </a:rPr>
              <a:t>National Academies Press, Washington, DC </a:t>
            </a:r>
            <a:endParaRPr lang="el-GR" sz="2400" dirty="0" smtClean="0"/>
          </a:p>
        </p:txBody>
      </p:sp>
    </p:spTree>
    <p:extLst>
      <p:ext uri="{BB962C8B-B14F-4D97-AF65-F5344CB8AC3E}">
        <p14:creationId xmlns:p14="http://schemas.microsoft.com/office/powerpoint/2010/main" val="17894590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445623" y="1672759"/>
            <a:ext cx="9553303" cy="3693319"/>
          </a:xfrm>
          <a:prstGeom prst="rect">
            <a:avLst/>
          </a:prstGeom>
        </p:spPr>
        <p:txBody>
          <a:bodyPr wrap="square">
            <a:spAutoFit/>
          </a:bodyPr>
          <a:lstStyle/>
          <a:p>
            <a:pPr algn="ctr">
              <a:spcAft>
                <a:spcPts val="1200"/>
              </a:spcAft>
            </a:pPr>
            <a:r>
              <a:rPr lang="el-GR" sz="2400" dirty="0" smtClean="0"/>
              <a:t>Συστήματα </a:t>
            </a:r>
            <a:r>
              <a:rPr lang="el-GR" sz="2400" dirty="0"/>
              <a:t>και μοντέλα συστημάτων. </a:t>
            </a:r>
            <a:endParaRPr lang="el-GR" sz="2400" dirty="0" smtClean="0"/>
          </a:p>
          <a:p>
            <a:pPr>
              <a:spcBef>
                <a:spcPct val="0"/>
              </a:spcBef>
            </a:pPr>
            <a:r>
              <a:rPr lang="en-US" altLang="el-GR" sz="2000" i="1" dirty="0">
                <a:solidFill>
                  <a:srgbClr val="002060"/>
                </a:solidFill>
                <a:latin typeface="Times New Roman" panose="02020603050405020304" pitchFamily="18" charset="0"/>
                <a:cs typeface="Times New Roman" panose="02020603050405020304" pitchFamily="18" charset="0"/>
              </a:rPr>
              <a:t>“Systems and System Models are useful in science and engineering because the world is complex, so it is helpful to isolate a single system and construct a simplified model of it. </a:t>
            </a:r>
            <a:r>
              <a:rPr lang="en-US" altLang="el-GR" sz="2000" i="1" dirty="0" smtClean="0">
                <a:solidFill>
                  <a:srgbClr val="002060"/>
                </a:solidFill>
                <a:latin typeface="Times New Roman" panose="02020603050405020304" pitchFamily="18" charset="0"/>
                <a:cs typeface="Times New Roman" panose="02020603050405020304" pitchFamily="18" charset="0"/>
              </a:rPr>
              <a:t>To </a:t>
            </a:r>
            <a:r>
              <a:rPr lang="en-US" altLang="el-GR" sz="2000" i="1" dirty="0">
                <a:solidFill>
                  <a:srgbClr val="002060"/>
                </a:solidFill>
                <a:latin typeface="Times New Roman" panose="02020603050405020304" pitchFamily="18" charset="0"/>
                <a:cs typeface="Times New Roman" panose="02020603050405020304" pitchFamily="18" charset="0"/>
              </a:rPr>
              <a:t>do this, scientists and engineers imagine an artificial boundary between the system in question and everything else”.(NGSS,2013) </a:t>
            </a:r>
            <a:endParaRPr lang="el-GR" alt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pPr>
            <a:endParaRPr lang="en-US" altLang="el-GR" sz="2000" i="1" dirty="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n-US" altLang="el-GR" sz="2000" i="1" dirty="0" smtClean="0">
                <a:solidFill>
                  <a:srgbClr val="002060"/>
                </a:solidFill>
                <a:latin typeface="Times New Roman" panose="02020603050405020304" pitchFamily="18" charset="0"/>
                <a:cs typeface="Times New Roman" panose="02020603050405020304" pitchFamily="18" charset="0"/>
              </a:rPr>
              <a:t>“</a:t>
            </a:r>
            <a:r>
              <a:rPr lang="en-US" altLang="el-GR" sz="2000" i="1" dirty="0">
                <a:solidFill>
                  <a:srgbClr val="002060"/>
                </a:solidFill>
                <a:latin typeface="Times New Roman" panose="02020603050405020304" pitchFamily="18" charset="0"/>
                <a:cs typeface="Times New Roman" panose="02020603050405020304" pitchFamily="18" charset="0"/>
              </a:rPr>
              <a:t>In more complex systems, it is not always possible or to consider interactions at this detailed mechanical level, yet it is equally important to ask what interactions are occurring (e.g., predator-prey relationships in an ecosystem) and to recognize that they all involve transfers of energy, matter, and (in some cases) information among parts of the system”(NGSS,2013</a:t>
            </a:r>
            <a:r>
              <a:rPr lang="en-US" altLang="el-GR" sz="2000" i="1" dirty="0" smtClean="0">
                <a:solidFill>
                  <a:srgbClr val="002060"/>
                </a:solidFill>
                <a:latin typeface="Times New Roman" panose="02020603050405020304" pitchFamily="18" charset="0"/>
                <a:cs typeface="Times New Roman" panose="02020603050405020304" pitchFamily="18" charset="0"/>
              </a:rPr>
              <a:t>)</a:t>
            </a:r>
            <a:endParaRPr lang="el-GR" altLang="el-GR" sz="2000" i="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79516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132114" y="1594382"/>
            <a:ext cx="10354492" cy="3693319"/>
          </a:xfrm>
          <a:prstGeom prst="rect">
            <a:avLst/>
          </a:prstGeom>
        </p:spPr>
        <p:txBody>
          <a:bodyPr wrap="square">
            <a:spAutoFit/>
          </a:bodyPr>
          <a:lstStyle/>
          <a:p>
            <a:pPr algn="ctr">
              <a:spcAft>
                <a:spcPts val="1200"/>
              </a:spcAft>
            </a:pPr>
            <a:r>
              <a:rPr lang="el-GR" sz="2400" dirty="0" smtClean="0"/>
              <a:t>Συστήματα </a:t>
            </a:r>
            <a:r>
              <a:rPr lang="el-GR" sz="2400" dirty="0"/>
              <a:t>και μοντέλα συστημάτων. </a:t>
            </a:r>
            <a:endParaRPr lang="el-GR" sz="2400" dirty="0" smtClean="0"/>
          </a:p>
          <a:p>
            <a:pPr>
              <a:spcBef>
                <a:spcPct val="0"/>
              </a:spcBef>
              <a:buFontTx/>
              <a:buNone/>
            </a:pPr>
            <a:r>
              <a:rPr lang="el-GR" sz="2000" i="1" dirty="0" smtClean="0">
                <a:solidFill>
                  <a:srgbClr val="002060"/>
                </a:solidFill>
                <a:latin typeface="Times New Roman" panose="02020603050405020304" pitchFamily="18" charset="0"/>
                <a:cs typeface="Times New Roman" panose="02020603050405020304" pitchFamily="18" charset="0"/>
              </a:rPr>
              <a:t>«</a:t>
            </a:r>
            <a:r>
              <a:rPr lang="el-GR" sz="2000" i="1" dirty="0">
                <a:solidFill>
                  <a:srgbClr val="002060"/>
                </a:solidFill>
                <a:latin typeface="Times New Roman" panose="02020603050405020304" pitchFamily="18" charset="0"/>
                <a:cs typeface="Times New Roman" panose="02020603050405020304" pitchFamily="18" charset="0"/>
              </a:rPr>
              <a:t>Τα συστήματα και τα μοντέλα συστημάτων είναι χρήσιμα στην επιστήμη και τη μηχανική επειδή ο κόσμος είναι πολύπλοκος, επομένως είναι χρήσιμο να απομονωθεί ένα ενιαίο σύστημα και να κατασκευαστεί ένα απλοποιημένο μοντέλο του. </a:t>
            </a:r>
            <a:r>
              <a:rPr lang="el-GR" sz="2000" i="1" dirty="0" smtClean="0">
                <a:solidFill>
                  <a:srgbClr val="002060"/>
                </a:solidFill>
                <a:latin typeface="Times New Roman" panose="02020603050405020304" pitchFamily="18" charset="0"/>
                <a:cs typeface="Times New Roman" panose="02020603050405020304" pitchFamily="18" charset="0"/>
              </a:rPr>
              <a:t>Για </a:t>
            </a:r>
            <a:r>
              <a:rPr lang="el-GR" sz="2000" i="1" dirty="0">
                <a:solidFill>
                  <a:srgbClr val="002060"/>
                </a:solidFill>
                <a:latin typeface="Times New Roman" panose="02020603050405020304" pitchFamily="18" charset="0"/>
                <a:cs typeface="Times New Roman" panose="02020603050405020304" pitchFamily="18" charset="0"/>
              </a:rPr>
              <a:t>να γίνει αυτό, επιστήμονες και μηχανικοί φαντάζονται ένα τεχνητό όριο μεταξύ του εν λόγω συστήματος και οτιδήποτε άλλο» (NGSS, 2013) </a:t>
            </a:r>
            <a:endParaRPr 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buFontTx/>
              <a:buNone/>
            </a:pPr>
            <a:endParaRPr lang="el-GR" sz="2000" i="1" dirty="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l-GR" sz="2000" i="1" dirty="0" smtClean="0">
                <a:solidFill>
                  <a:srgbClr val="002060"/>
                </a:solidFill>
                <a:latin typeface="Times New Roman" panose="02020603050405020304" pitchFamily="18" charset="0"/>
                <a:cs typeface="Times New Roman" panose="02020603050405020304" pitchFamily="18" charset="0"/>
              </a:rPr>
              <a:t>«</a:t>
            </a:r>
            <a:r>
              <a:rPr lang="el-GR" sz="2000" i="1" dirty="0">
                <a:solidFill>
                  <a:srgbClr val="002060"/>
                </a:solidFill>
                <a:latin typeface="Times New Roman" panose="02020603050405020304" pitchFamily="18" charset="0"/>
                <a:cs typeface="Times New Roman" panose="02020603050405020304" pitchFamily="18" charset="0"/>
              </a:rPr>
              <a:t>Σε πιο πολύπλοκα συστήματα, δεν είναι πάντα δυνατό ή να εξετάζουμε τις αλληλεπιδράσεις σε </a:t>
            </a:r>
            <a:r>
              <a:rPr lang="el-GR" sz="2000" i="1" dirty="0" smtClean="0">
                <a:solidFill>
                  <a:srgbClr val="002060"/>
                </a:solidFill>
                <a:latin typeface="Times New Roman" panose="02020603050405020304" pitchFamily="18" charset="0"/>
                <a:cs typeface="Times New Roman" panose="02020603050405020304" pitchFamily="18" charset="0"/>
              </a:rPr>
              <a:t>ένα </a:t>
            </a:r>
            <a:r>
              <a:rPr lang="el-GR" sz="2000" i="1" dirty="0">
                <a:solidFill>
                  <a:srgbClr val="002060"/>
                </a:solidFill>
                <a:latin typeface="Times New Roman" panose="02020603050405020304" pitchFamily="18" charset="0"/>
                <a:cs typeface="Times New Roman" panose="02020603050405020304" pitchFamily="18" charset="0"/>
              </a:rPr>
              <a:t>λεπτομερές μηχανικό επίπεδο, ωστόσο είναι εξίσου σημαντικό να ρωτήσουμε ποιες αλληλεπιδράσεις συμβαίνουν (π.χ. σχέσεις αρπακτικών-θηραμάτων σε ένα οικοσύστημα) και να αναγνωρίσουμε ότι όλες περιλαμβάνουν μεταφορές ενέργειας, ύλης και (σε ​​ορισμένες περιπτώσεις) πληροφοριών μεταξύ τμημάτων του συστήματος» (NGSS, 2013</a:t>
            </a:r>
            <a:r>
              <a:rPr lang="el-GR" sz="2000" i="1" dirty="0" smtClean="0">
                <a:solidFill>
                  <a:srgbClr val="002060"/>
                </a:solidFill>
                <a:latin typeface="Times New Roman" panose="02020603050405020304" pitchFamily="18" charset="0"/>
                <a:cs typeface="Times New Roman" panose="02020603050405020304" pitchFamily="18" charset="0"/>
              </a:rPr>
              <a:t>)</a:t>
            </a:r>
            <a:endParaRPr lang="el-GR" altLang="el-GR" sz="1200" dirty="0" smtClean="0"/>
          </a:p>
        </p:txBody>
      </p:sp>
    </p:spTree>
    <p:extLst>
      <p:ext uri="{BB962C8B-B14F-4D97-AF65-F5344CB8AC3E}">
        <p14:creationId xmlns:p14="http://schemas.microsoft.com/office/powerpoint/2010/main" val="24894759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766354" y="1559548"/>
            <a:ext cx="10354492" cy="4585871"/>
          </a:xfrm>
          <a:prstGeom prst="rect">
            <a:avLst/>
          </a:prstGeom>
        </p:spPr>
        <p:txBody>
          <a:bodyPr wrap="square">
            <a:spAutoFit/>
          </a:bodyPr>
          <a:lstStyle/>
          <a:p>
            <a:pPr algn="ctr">
              <a:spcAft>
                <a:spcPts val="1200"/>
              </a:spcAft>
            </a:pPr>
            <a:r>
              <a:rPr lang="el-GR" sz="2400" dirty="0" smtClean="0"/>
              <a:t>Συστήματα </a:t>
            </a:r>
            <a:r>
              <a:rPr lang="el-GR" sz="2400" dirty="0"/>
              <a:t>και μοντέλα συστημάτων. </a:t>
            </a:r>
            <a:endParaRPr lang="el-GR" sz="2400" dirty="0" smtClean="0"/>
          </a:p>
          <a:p>
            <a:pPr>
              <a:spcBef>
                <a:spcPct val="0"/>
              </a:spcBef>
              <a:buFontTx/>
              <a:buNone/>
            </a:pPr>
            <a:r>
              <a:rPr lang="en-US" altLang="el-GR" sz="2000" i="1" dirty="0" smtClean="0">
                <a:solidFill>
                  <a:srgbClr val="002060"/>
                </a:solidFill>
                <a:latin typeface="Times New Roman" panose="02020603050405020304" pitchFamily="18" charset="0"/>
                <a:cs typeface="Times New Roman" panose="02020603050405020304" pitchFamily="18" charset="0"/>
              </a:rPr>
              <a:t>Examples</a:t>
            </a:r>
          </a:p>
          <a:p>
            <a:pPr>
              <a:spcBef>
                <a:spcPct val="0"/>
              </a:spcBef>
            </a:pPr>
            <a:r>
              <a:rPr lang="en-US" altLang="el-GR" sz="2000" i="1" dirty="0">
                <a:solidFill>
                  <a:srgbClr val="002060"/>
                </a:solidFill>
                <a:latin typeface="Times New Roman" panose="02020603050405020304" pitchFamily="18" charset="0"/>
                <a:cs typeface="Times New Roman" panose="02020603050405020304" pitchFamily="18" charset="0"/>
              </a:rPr>
              <a:t>“1. Use a model to represent the relationship between the needs of different plants or animals (including humans) and the places they live 	</a:t>
            </a:r>
          </a:p>
          <a:p>
            <a:pPr>
              <a:spcBef>
                <a:spcPct val="0"/>
              </a:spcBef>
            </a:pPr>
            <a:endParaRPr lang="en-US" alt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pPr>
            <a:r>
              <a:rPr lang="en-US" altLang="el-GR" sz="2000" i="1" dirty="0" smtClean="0">
                <a:solidFill>
                  <a:srgbClr val="002060"/>
                </a:solidFill>
                <a:latin typeface="Times New Roman" panose="02020603050405020304" pitchFamily="18" charset="0"/>
                <a:cs typeface="Times New Roman" panose="02020603050405020304" pitchFamily="18" charset="0"/>
              </a:rPr>
              <a:t>2</a:t>
            </a:r>
            <a:r>
              <a:rPr lang="en-US" altLang="el-GR" sz="2000" i="1" dirty="0">
                <a:solidFill>
                  <a:srgbClr val="002060"/>
                </a:solidFill>
                <a:latin typeface="Times New Roman" panose="02020603050405020304" pitchFamily="18" charset="0"/>
                <a:cs typeface="Times New Roman" panose="02020603050405020304" pitchFamily="18" charset="0"/>
              </a:rPr>
              <a:t>. </a:t>
            </a:r>
            <a:r>
              <a:rPr lang="en-US" altLang="el-GR" sz="2000" i="1" dirty="0">
                <a:solidFill>
                  <a:srgbClr val="002060"/>
                </a:solidFill>
                <a:latin typeface="Times New Roman" panose="02020603050405020304" pitchFamily="18" charset="0"/>
                <a:cs typeface="Times New Roman" panose="02020603050405020304" pitchFamily="18" charset="0"/>
              </a:rPr>
              <a:t>Make a claim about the merit of a solution to a problem caused when the environment changes and the types of plants and animals that live there may change”. (NGSS,2013)</a:t>
            </a:r>
          </a:p>
          <a:p>
            <a:pPr>
              <a:spcBef>
                <a:spcPct val="0"/>
              </a:spcBef>
            </a:pPr>
            <a:endParaRPr lang="en-US" altLang="el-GR" sz="900" dirty="0" smtClean="0">
              <a:solidFill>
                <a:srgbClr val="FF0000"/>
              </a:solidFill>
              <a:latin typeface="Arial" panose="020B0604020202020204" pitchFamily="34" charset="0"/>
            </a:endParaRPr>
          </a:p>
          <a:p>
            <a:pPr>
              <a:spcBef>
                <a:spcPct val="0"/>
              </a:spcBef>
            </a:pPr>
            <a:endParaRPr lang="en-US" altLang="el-GR" sz="900" dirty="0">
              <a:solidFill>
                <a:srgbClr val="FF0000"/>
              </a:solidFill>
              <a:latin typeface="Arial" panose="020B0604020202020204" pitchFamily="34" charset="0"/>
            </a:endParaRPr>
          </a:p>
          <a:p>
            <a:pPr>
              <a:spcBef>
                <a:spcPct val="0"/>
              </a:spcBef>
            </a:pPr>
            <a:r>
              <a:rPr lang="el-GR" altLang="el-GR" sz="2000" i="1" dirty="0" smtClean="0">
                <a:solidFill>
                  <a:srgbClr val="002060"/>
                </a:solidFill>
                <a:latin typeface="Times New Roman" panose="02020603050405020304" pitchFamily="18" charset="0"/>
                <a:cs typeface="Times New Roman" panose="02020603050405020304" pitchFamily="18" charset="0"/>
              </a:rPr>
              <a:t>Παραδείγματα</a:t>
            </a:r>
            <a:endParaRPr lang="el-GR" altLang="el-GR" sz="2000" i="1" dirty="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l-GR" sz="2000" i="1" dirty="0">
                <a:solidFill>
                  <a:srgbClr val="002060"/>
                </a:solidFill>
                <a:latin typeface="Times New Roman" panose="02020603050405020304" pitchFamily="18" charset="0"/>
                <a:cs typeface="Times New Roman" panose="02020603050405020304" pitchFamily="18" charset="0"/>
              </a:rPr>
              <a:t>«1. </a:t>
            </a:r>
            <a:r>
              <a:rPr lang="el-GR" sz="2000" i="1" dirty="0">
                <a:solidFill>
                  <a:srgbClr val="002060"/>
                </a:solidFill>
                <a:latin typeface="Times New Roman" panose="02020603050405020304" pitchFamily="18" charset="0"/>
                <a:cs typeface="Times New Roman" panose="02020603050405020304" pitchFamily="18" charset="0"/>
              </a:rPr>
              <a:t>Χρησιμοποιήστε ένα μοντέλο για να αναπαραστήσετε τη σχέση μεταξύ των αναγκών διαφορετικών φυτών ή ζώων (συμπεριλαμβανομένων των ανθρώπων) και των τόπων που ζουν</a:t>
            </a:r>
            <a:r>
              <a:rPr lang="el-GR" sz="2000" i="1" dirty="0" smtClean="0">
                <a:solidFill>
                  <a:srgbClr val="002060"/>
                </a:solidFill>
                <a:latin typeface="Times New Roman" panose="02020603050405020304" pitchFamily="18" charset="0"/>
                <a:cs typeface="Times New Roman" panose="02020603050405020304" pitchFamily="18" charset="0"/>
              </a:rPr>
              <a:t>.</a:t>
            </a:r>
            <a:endParaRPr lang="en-US"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buFontTx/>
              <a:buNone/>
            </a:pPr>
            <a:endParaRPr lang="en-US" sz="2000" i="1" dirty="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l-GR" sz="2000" i="1" dirty="0" smtClean="0">
                <a:solidFill>
                  <a:srgbClr val="002060"/>
                </a:solidFill>
                <a:latin typeface="Times New Roman" panose="02020603050405020304" pitchFamily="18" charset="0"/>
                <a:cs typeface="Times New Roman" panose="02020603050405020304" pitchFamily="18" charset="0"/>
              </a:rPr>
              <a:t>2</a:t>
            </a:r>
            <a:r>
              <a:rPr lang="el-GR" sz="2000" i="1" dirty="0">
                <a:solidFill>
                  <a:srgbClr val="002060"/>
                </a:solidFill>
                <a:latin typeface="Times New Roman" panose="02020603050405020304" pitchFamily="18" charset="0"/>
                <a:cs typeface="Times New Roman" panose="02020603050405020304" pitchFamily="18" charset="0"/>
              </a:rPr>
              <a:t>. Υποβάλετε ισχυρισμό σχετικά με την αξία μιας λύσης </a:t>
            </a:r>
            <a:r>
              <a:rPr lang="el-GR" sz="2000" i="1" dirty="0" smtClean="0">
                <a:solidFill>
                  <a:srgbClr val="002060"/>
                </a:solidFill>
                <a:latin typeface="Times New Roman" panose="02020603050405020304" pitchFamily="18" charset="0"/>
                <a:cs typeface="Times New Roman" panose="02020603050405020304" pitchFamily="18" charset="0"/>
              </a:rPr>
              <a:t>στο πρόβλημα </a:t>
            </a:r>
            <a:r>
              <a:rPr lang="el-GR" sz="2000" i="1" dirty="0">
                <a:solidFill>
                  <a:srgbClr val="002060"/>
                </a:solidFill>
                <a:latin typeface="Times New Roman" panose="02020603050405020304" pitchFamily="18" charset="0"/>
                <a:cs typeface="Times New Roman" panose="02020603050405020304" pitchFamily="18" charset="0"/>
              </a:rPr>
              <a:t>που προκαλείται όταν </a:t>
            </a:r>
            <a:r>
              <a:rPr lang="el-GR" sz="2000" i="1" dirty="0" smtClean="0">
                <a:solidFill>
                  <a:srgbClr val="002060"/>
                </a:solidFill>
                <a:latin typeface="Times New Roman" panose="02020603050405020304" pitchFamily="18" charset="0"/>
                <a:cs typeface="Times New Roman" panose="02020603050405020304" pitchFamily="18" charset="0"/>
              </a:rPr>
              <a:t>αλλαγές στο </a:t>
            </a:r>
            <a:r>
              <a:rPr lang="el-GR" sz="2000" i="1" dirty="0">
                <a:solidFill>
                  <a:srgbClr val="002060"/>
                </a:solidFill>
                <a:latin typeface="Times New Roman" panose="02020603050405020304" pitchFamily="18" charset="0"/>
                <a:cs typeface="Times New Roman" panose="02020603050405020304" pitchFamily="18" charset="0"/>
              </a:rPr>
              <a:t>περιβάλλον </a:t>
            </a:r>
            <a:r>
              <a:rPr lang="el-GR" sz="2000" i="1" dirty="0" smtClean="0">
                <a:solidFill>
                  <a:srgbClr val="002060"/>
                </a:solidFill>
                <a:latin typeface="Times New Roman" panose="02020603050405020304" pitchFamily="18" charset="0"/>
                <a:cs typeface="Times New Roman" panose="02020603050405020304" pitchFamily="18" charset="0"/>
              </a:rPr>
              <a:t>προκαλούν αλλαγές στα </a:t>
            </a:r>
            <a:r>
              <a:rPr lang="el-GR" sz="2000" i="1" dirty="0">
                <a:solidFill>
                  <a:srgbClr val="002060"/>
                </a:solidFill>
                <a:latin typeface="Times New Roman" panose="02020603050405020304" pitchFamily="18" charset="0"/>
                <a:cs typeface="Times New Roman" panose="02020603050405020304" pitchFamily="18" charset="0"/>
              </a:rPr>
              <a:t>είδη των φυτών και των ζώων που ζουν </a:t>
            </a:r>
            <a:r>
              <a:rPr lang="el-GR" sz="2000" i="1" dirty="0" smtClean="0">
                <a:solidFill>
                  <a:srgbClr val="002060"/>
                </a:solidFill>
                <a:latin typeface="Times New Roman" panose="02020603050405020304" pitchFamily="18" charset="0"/>
                <a:cs typeface="Times New Roman" panose="02020603050405020304" pitchFamily="18" charset="0"/>
              </a:rPr>
              <a:t>εκεί».</a:t>
            </a:r>
            <a:endParaRPr lang="el-GR" altLang="el-GR" sz="20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449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624967" y="1522736"/>
            <a:ext cx="10826804" cy="5170646"/>
          </a:xfrm>
          <a:prstGeom prst="rect">
            <a:avLst/>
          </a:prstGeom>
        </p:spPr>
        <p:txBody>
          <a:bodyPr wrap="square">
            <a:spAutoFit/>
          </a:bodyPr>
          <a:lstStyle/>
          <a:p>
            <a:pPr algn="ctr">
              <a:spcAft>
                <a:spcPts val="1200"/>
              </a:spcAft>
            </a:pPr>
            <a:r>
              <a:rPr lang="el-GR" sz="2400" dirty="0" smtClean="0"/>
              <a:t>Ενέργεια </a:t>
            </a:r>
            <a:r>
              <a:rPr lang="el-GR" sz="2400" dirty="0"/>
              <a:t>και </a:t>
            </a:r>
            <a:r>
              <a:rPr lang="el-GR" sz="2400" dirty="0" smtClean="0"/>
              <a:t>ύλη, ροές κύκλοι και διατήρηση.</a:t>
            </a:r>
            <a:r>
              <a:rPr lang="el-GR" sz="2400" dirty="0"/>
              <a:t> </a:t>
            </a:r>
            <a:endParaRPr lang="el-GR" sz="2400" dirty="0" smtClean="0"/>
          </a:p>
          <a:p>
            <a:endParaRPr lang="el-GR" altLang="el-GR" sz="2400" dirty="0" smtClean="0"/>
          </a:p>
          <a:p>
            <a:r>
              <a:rPr lang="el-GR" altLang="el-GR" sz="2400" dirty="0" smtClean="0"/>
              <a:t>Παρατήρηση </a:t>
            </a:r>
          </a:p>
          <a:p>
            <a:pPr marL="342900" indent="-342900">
              <a:buFont typeface="Arial" panose="020B0604020202020204" pitchFamily="34" charset="0"/>
              <a:buChar char="•"/>
            </a:pPr>
            <a:r>
              <a:rPr lang="el-GR" altLang="el-GR" sz="2400" dirty="0" smtClean="0"/>
              <a:t>της </a:t>
            </a:r>
            <a:r>
              <a:rPr lang="el-GR" altLang="el-GR" sz="2400" dirty="0"/>
              <a:t>ροής της ενέργειας, </a:t>
            </a:r>
            <a:endParaRPr lang="el-GR" altLang="el-GR" sz="2400" dirty="0" smtClean="0"/>
          </a:p>
          <a:p>
            <a:pPr marL="342900" indent="-342900">
              <a:buFont typeface="Arial" panose="020B0604020202020204" pitchFamily="34" charset="0"/>
              <a:buChar char="•"/>
            </a:pPr>
            <a:r>
              <a:rPr lang="el-GR" altLang="el-GR" sz="2400" dirty="0" smtClean="0"/>
              <a:t>της </a:t>
            </a:r>
            <a:r>
              <a:rPr lang="el-GR" altLang="el-GR" sz="2400" dirty="0"/>
              <a:t>μάζας και </a:t>
            </a:r>
            <a:endParaRPr lang="el-GR" altLang="el-GR" sz="2400" dirty="0" smtClean="0"/>
          </a:p>
          <a:p>
            <a:pPr marL="342900" indent="-342900">
              <a:buFont typeface="Arial" panose="020B0604020202020204" pitchFamily="34" charset="0"/>
              <a:buChar char="•"/>
            </a:pPr>
            <a:r>
              <a:rPr lang="el-GR" altLang="el-GR" sz="2400" dirty="0" smtClean="0"/>
              <a:t>αντίστοιχες </a:t>
            </a:r>
            <a:r>
              <a:rPr lang="el-GR" altLang="el-GR" sz="2400" dirty="0"/>
              <a:t>τοπικές  ή ολικές διατηρήσεις </a:t>
            </a:r>
            <a:r>
              <a:rPr lang="el-GR" altLang="el-GR" sz="2400" dirty="0" smtClean="0"/>
              <a:t>ενέργειας</a:t>
            </a:r>
          </a:p>
          <a:p>
            <a:r>
              <a:rPr lang="el-GR" altLang="el-GR" sz="2400" dirty="0" smtClean="0"/>
              <a:t>ώστε </a:t>
            </a:r>
            <a:r>
              <a:rPr lang="el-GR" altLang="el-GR" sz="2400" dirty="0"/>
              <a:t>να κατανοήσουμε τις δυνητικές καταστάσεις των συστημάτων και τους περιορισμούς τους</a:t>
            </a:r>
            <a:r>
              <a:rPr lang="el-GR" altLang="el-GR" sz="2400" dirty="0" smtClean="0"/>
              <a:t>.</a:t>
            </a:r>
          </a:p>
          <a:p>
            <a:endParaRPr lang="el-GR" altLang="el-GR" sz="2400" dirty="0"/>
          </a:p>
          <a:p>
            <a:endParaRPr lang="el-GR" altLang="el-GR" sz="2400" dirty="0" smtClean="0"/>
          </a:p>
          <a:p>
            <a:endParaRPr lang="el-GR" altLang="el-GR" sz="2400" dirty="0"/>
          </a:p>
          <a:p>
            <a:pPr>
              <a:defRPr/>
            </a:pPr>
            <a:r>
              <a:rPr lang="en-AU" sz="1400" dirty="0">
                <a:solidFill>
                  <a:srgbClr val="002060"/>
                </a:solidFill>
                <a:latin typeface="Times New Roman" pitchFamily="18" charset="0"/>
                <a:cs typeface="Times New Roman" pitchFamily="18" charset="0"/>
              </a:rPr>
              <a:t>National Research Council. (2012a) A framework for K-12 science education: practices, crosscutting concepts, and core ideas. National Academies Press, Washington, DC </a:t>
            </a:r>
            <a:endParaRPr lang="el-GR" sz="1400"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a:t>
            </a:r>
            <a:r>
              <a:rPr lang="en-US" sz="1400" dirty="0">
                <a:solidFill>
                  <a:srgbClr val="002060"/>
                </a:solidFill>
                <a:latin typeface="Times New Roman" pitchFamily="18" charset="0"/>
                <a:cs typeface="Times New Roman" pitchFamily="18" charset="0"/>
              </a:rPr>
              <a:t>National Academies Press, Washington, DC </a:t>
            </a:r>
            <a:endParaRPr lang="el-GR" sz="2400" dirty="0" smtClean="0"/>
          </a:p>
        </p:txBody>
      </p:sp>
    </p:spTree>
    <p:extLst>
      <p:ext uri="{BB962C8B-B14F-4D97-AF65-F5344CB8AC3E}">
        <p14:creationId xmlns:p14="http://schemas.microsoft.com/office/powerpoint/2010/main" val="28314092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487679" y="1522736"/>
            <a:ext cx="11268891" cy="5386090"/>
          </a:xfrm>
          <a:prstGeom prst="rect">
            <a:avLst/>
          </a:prstGeom>
        </p:spPr>
        <p:txBody>
          <a:bodyPr wrap="square">
            <a:spAutoFit/>
          </a:bodyPr>
          <a:lstStyle/>
          <a:p>
            <a:pPr algn="ctr">
              <a:spcAft>
                <a:spcPts val="1200"/>
              </a:spcAft>
            </a:pPr>
            <a:r>
              <a:rPr lang="el-GR" sz="2400" dirty="0" smtClean="0"/>
              <a:t>Ενέργεια </a:t>
            </a:r>
            <a:r>
              <a:rPr lang="el-GR" sz="2400" dirty="0"/>
              <a:t>και </a:t>
            </a:r>
            <a:r>
              <a:rPr lang="el-GR" sz="2400" dirty="0" smtClean="0"/>
              <a:t>ύλη, ροές κύκλοι και διατήρηση.</a:t>
            </a:r>
            <a:r>
              <a:rPr lang="el-GR" sz="2400" dirty="0"/>
              <a:t> </a:t>
            </a:r>
            <a:endParaRPr lang="el-GR" sz="2400" dirty="0" smtClean="0"/>
          </a:p>
          <a:p>
            <a:pPr>
              <a:spcBef>
                <a:spcPct val="0"/>
              </a:spcBef>
              <a:buFontTx/>
              <a:buNone/>
            </a:pPr>
            <a:r>
              <a:rPr lang="el-GR" altLang="el-GR" sz="2000" i="1" dirty="0" smtClean="0">
                <a:solidFill>
                  <a:srgbClr val="002060"/>
                </a:solidFill>
                <a:latin typeface="Times New Roman" panose="02020603050405020304" pitchFamily="18" charset="0"/>
                <a:cs typeface="Times New Roman" panose="02020603050405020304" pitchFamily="18" charset="0"/>
              </a:rPr>
              <a:t>«</a:t>
            </a:r>
            <a:r>
              <a:rPr lang="en-US" altLang="el-GR" sz="2000" b="1" i="1" dirty="0">
                <a:solidFill>
                  <a:srgbClr val="002060"/>
                </a:solidFill>
                <a:latin typeface="Times New Roman" panose="02020603050405020304" pitchFamily="18" charset="0"/>
                <a:cs typeface="Times New Roman" panose="02020603050405020304" pitchFamily="18" charset="0"/>
              </a:rPr>
              <a:t>Energy and Matter </a:t>
            </a:r>
            <a:r>
              <a:rPr lang="en-US" altLang="el-GR" sz="2000" i="1" dirty="0">
                <a:solidFill>
                  <a:srgbClr val="002060"/>
                </a:solidFill>
                <a:latin typeface="Times New Roman" panose="02020603050405020304" pitchFamily="18" charset="0"/>
                <a:cs typeface="Times New Roman" panose="02020603050405020304" pitchFamily="18" charset="0"/>
              </a:rPr>
              <a:t>are essential concepts in all disciplines of science and engineering, often in connection with systems. </a:t>
            </a:r>
            <a:r>
              <a:rPr lang="en-US" altLang="el-GR" sz="2000" i="1" dirty="0">
                <a:solidFill>
                  <a:srgbClr val="002060"/>
                </a:solidFill>
                <a:latin typeface="Times New Roman" panose="02020603050405020304" pitchFamily="18" charset="0"/>
                <a:cs typeface="Times New Roman" panose="02020603050405020304" pitchFamily="18" charset="0"/>
              </a:rPr>
              <a:t>“The supply of energy and of each needed chemical element restricts a system’s operation—for example, without inputs of energy (sunlight) and matter (carbon dioxide and water), a plant cannot grow. </a:t>
            </a:r>
            <a:endParaRPr lang="el-GR" alt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buFontTx/>
              <a:buNone/>
            </a:pPr>
            <a:endParaRPr lang="el-GR" altLang="el-GR" sz="1000" i="1" dirty="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n-US" altLang="el-GR" sz="2000" i="1" dirty="0">
                <a:solidFill>
                  <a:srgbClr val="002060"/>
                </a:solidFill>
                <a:latin typeface="Times New Roman" panose="02020603050405020304" pitchFamily="18" charset="0"/>
                <a:cs typeface="Times New Roman" panose="02020603050405020304" pitchFamily="18" charset="0"/>
              </a:rPr>
              <a:t>“In many systems there also are cycles of various types. In some cases, the most readily observable cycling may be of matter—for example, water going back and forth between Earth’s atmosphere and its surface and subsurface reservoirs</a:t>
            </a:r>
            <a:r>
              <a:rPr lang="el-GR" altLang="el-GR" sz="2000" i="1" dirty="0">
                <a:solidFill>
                  <a:srgbClr val="002060"/>
                </a:solidFill>
                <a:latin typeface="Times New Roman" panose="02020603050405020304" pitchFamily="18" charset="0"/>
                <a:cs typeface="Times New Roman" panose="02020603050405020304" pitchFamily="18" charset="0"/>
              </a:rPr>
              <a:t>»(</a:t>
            </a:r>
            <a:r>
              <a:rPr lang="en-US" altLang="el-GR" sz="2000" i="1" dirty="0">
                <a:solidFill>
                  <a:srgbClr val="002060"/>
                </a:solidFill>
                <a:latin typeface="Times New Roman" panose="02020603050405020304" pitchFamily="18" charset="0"/>
                <a:cs typeface="Times New Roman" panose="02020603050405020304" pitchFamily="18" charset="0"/>
              </a:rPr>
              <a:t>NGSS,2013). </a:t>
            </a:r>
          </a:p>
          <a:p>
            <a:pPr>
              <a:spcBef>
                <a:spcPct val="0"/>
              </a:spcBef>
            </a:pPr>
            <a:endParaRPr 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pPr>
            <a:r>
              <a:rPr lang="el-GR" sz="2000" i="1" dirty="0" smtClean="0">
                <a:solidFill>
                  <a:srgbClr val="002060"/>
                </a:solidFill>
                <a:latin typeface="Times New Roman" panose="02020603050405020304" pitchFamily="18" charset="0"/>
                <a:cs typeface="Times New Roman" panose="02020603050405020304" pitchFamily="18" charset="0"/>
              </a:rPr>
              <a:t>«</a:t>
            </a:r>
            <a:r>
              <a:rPr lang="el-GR" sz="2000" b="1" i="1" dirty="0">
                <a:solidFill>
                  <a:srgbClr val="002060"/>
                </a:solidFill>
                <a:latin typeface="Times New Roman" panose="02020603050405020304" pitchFamily="18" charset="0"/>
                <a:cs typeface="Times New Roman" panose="02020603050405020304" pitchFamily="18" charset="0"/>
              </a:rPr>
              <a:t>Η Ενέργεια και η Ύλη </a:t>
            </a:r>
            <a:r>
              <a:rPr lang="el-GR" sz="2000" i="1" dirty="0">
                <a:solidFill>
                  <a:srgbClr val="002060"/>
                </a:solidFill>
                <a:latin typeface="Times New Roman" panose="02020603050405020304" pitchFamily="18" charset="0"/>
                <a:cs typeface="Times New Roman" panose="02020603050405020304" pitchFamily="18" charset="0"/>
              </a:rPr>
              <a:t>είναι βασικές έννοιες σε όλους τους κλάδους της επιστήμης και της μηχανικής, συχνά σε σχέση με συστήματα. «Η παροχή ενέργειας και κάθε απαραίτητο χημικό στοιχείο περιορίζει τη λειτουργία ενός </a:t>
            </a:r>
            <a:r>
              <a:rPr lang="el-GR" sz="2000" i="1" dirty="0" smtClean="0">
                <a:solidFill>
                  <a:srgbClr val="002060"/>
                </a:solidFill>
                <a:latin typeface="Times New Roman" panose="02020603050405020304" pitchFamily="18" charset="0"/>
                <a:cs typeface="Times New Roman" panose="02020603050405020304" pitchFamily="18" charset="0"/>
              </a:rPr>
              <a:t>συστήματος, </a:t>
            </a:r>
            <a:r>
              <a:rPr lang="el-GR" sz="2000" i="1" dirty="0">
                <a:solidFill>
                  <a:srgbClr val="002060"/>
                </a:solidFill>
                <a:latin typeface="Times New Roman" panose="02020603050405020304" pitchFamily="18" charset="0"/>
                <a:cs typeface="Times New Roman" panose="02020603050405020304" pitchFamily="18" charset="0"/>
              </a:rPr>
              <a:t>για παράδειγμα, χωρίς εισροές ενέργειας (ηλιακό φως) και ύλης (διοξείδιο του άνθρακα και νερό), ένα φυτό δεν μπορεί να αναπτυχθεί. </a:t>
            </a:r>
            <a:endParaRPr 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pPr>
            <a:endParaRPr lang="el-GR" sz="1000" i="1" dirty="0" smtClean="0">
              <a:solidFill>
                <a:srgbClr val="002060"/>
              </a:solidFill>
              <a:latin typeface="Times New Roman" panose="02020603050405020304" pitchFamily="18" charset="0"/>
              <a:cs typeface="Times New Roman" panose="02020603050405020304" pitchFamily="18" charset="0"/>
            </a:endParaRPr>
          </a:p>
          <a:p>
            <a:pPr>
              <a:spcBef>
                <a:spcPct val="0"/>
              </a:spcBef>
            </a:pPr>
            <a:r>
              <a:rPr lang="el-GR" sz="2000" i="1" dirty="0" smtClean="0">
                <a:solidFill>
                  <a:srgbClr val="002060"/>
                </a:solidFill>
                <a:latin typeface="Times New Roman" panose="02020603050405020304" pitchFamily="18" charset="0"/>
                <a:cs typeface="Times New Roman" panose="02020603050405020304" pitchFamily="18" charset="0"/>
              </a:rPr>
              <a:t>«</a:t>
            </a:r>
            <a:r>
              <a:rPr lang="el-GR" sz="2000" i="1" dirty="0">
                <a:solidFill>
                  <a:srgbClr val="002060"/>
                </a:solidFill>
                <a:latin typeface="Times New Roman" panose="02020603050405020304" pitchFamily="18" charset="0"/>
                <a:cs typeface="Times New Roman" panose="02020603050405020304" pitchFamily="18" charset="0"/>
              </a:rPr>
              <a:t>Σε πολλά συστήματα υπάρχουν επίσης κύκλοι διαφόρων τύπων. </a:t>
            </a:r>
            <a:r>
              <a:rPr lang="el-GR" sz="2000" i="1" dirty="0">
                <a:solidFill>
                  <a:srgbClr val="002060"/>
                </a:solidFill>
                <a:latin typeface="Times New Roman" panose="02020603050405020304" pitchFamily="18" charset="0"/>
                <a:cs typeface="Times New Roman" panose="02020603050405020304" pitchFamily="18" charset="0"/>
              </a:rPr>
              <a:t>Σε ορισμένες περιπτώσεις, ο πιο εύκολα </a:t>
            </a:r>
            <a:r>
              <a:rPr lang="el-GR" sz="2000" i="1" dirty="0" err="1">
                <a:solidFill>
                  <a:srgbClr val="002060"/>
                </a:solidFill>
                <a:latin typeface="Times New Roman" panose="02020603050405020304" pitchFamily="18" charset="0"/>
                <a:cs typeface="Times New Roman" panose="02020603050405020304" pitchFamily="18" charset="0"/>
              </a:rPr>
              <a:t>παρατηρήσιμος</a:t>
            </a:r>
            <a:r>
              <a:rPr lang="el-GR" sz="2000" i="1" dirty="0">
                <a:solidFill>
                  <a:srgbClr val="002060"/>
                </a:solidFill>
                <a:latin typeface="Times New Roman" panose="02020603050405020304" pitchFamily="18" charset="0"/>
                <a:cs typeface="Times New Roman" panose="02020603050405020304" pitchFamily="18" charset="0"/>
              </a:rPr>
              <a:t> κύκλος μπορεί να είναι της ύλης - για παράδειγμα, το νερό που </a:t>
            </a:r>
            <a:r>
              <a:rPr lang="el-GR" sz="2000" i="1" dirty="0" err="1" smtClean="0">
                <a:solidFill>
                  <a:srgbClr val="002060"/>
                </a:solidFill>
                <a:latin typeface="Times New Roman" panose="02020603050405020304" pitchFamily="18" charset="0"/>
                <a:cs typeface="Times New Roman" panose="02020603050405020304" pitchFamily="18" charset="0"/>
              </a:rPr>
              <a:t>εναλλάσεται</a:t>
            </a:r>
            <a:r>
              <a:rPr lang="el-GR" sz="2000" i="1" dirty="0" smtClean="0">
                <a:solidFill>
                  <a:srgbClr val="002060"/>
                </a:solidFill>
                <a:latin typeface="Times New Roman" panose="02020603050405020304" pitchFamily="18" charset="0"/>
                <a:cs typeface="Times New Roman" panose="02020603050405020304" pitchFamily="18" charset="0"/>
              </a:rPr>
              <a:t> μεταξύ </a:t>
            </a:r>
            <a:r>
              <a:rPr lang="el-GR" sz="2000" i="1" dirty="0">
                <a:solidFill>
                  <a:srgbClr val="002060"/>
                </a:solidFill>
                <a:latin typeface="Times New Roman" panose="02020603050405020304" pitchFamily="18" charset="0"/>
                <a:cs typeface="Times New Roman" panose="02020603050405020304" pitchFamily="18" charset="0"/>
              </a:rPr>
              <a:t>της ατμόσφαιρας της Γης και των επιφανειακών και υπόγειων δεξαμενών της</a:t>
            </a:r>
            <a:r>
              <a:rPr lang="el-GR" sz="2000" i="1"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444834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487679" y="1522736"/>
            <a:ext cx="11268891" cy="5232202"/>
          </a:xfrm>
          <a:prstGeom prst="rect">
            <a:avLst/>
          </a:prstGeom>
        </p:spPr>
        <p:txBody>
          <a:bodyPr wrap="square">
            <a:spAutoFit/>
          </a:bodyPr>
          <a:lstStyle/>
          <a:p>
            <a:pPr algn="ctr">
              <a:spcAft>
                <a:spcPts val="1200"/>
              </a:spcAft>
            </a:pPr>
            <a:r>
              <a:rPr lang="el-GR" sz="2400" dirty="0" smtClean="0"/>
              <a:t>Ενέργεια </a:t>
            </a:r>
            <a:r>
              <a:rPr lang="el-GR" sz="2400" dirty="0"/>
              <a:t>και </a:t>
            </a:r>
            <a:r>
              <a:rPr lang="el-GR" sz="2400" dirty="0" smtClean="0"/>
              <a:t>ύλη, ροές κύκλοι και διατήρηση.</a:t>
            </a:r>
            <a:r>
              <a:rPr lang="el-GR" sz="2400" dirty="0"/>
              <a:t> </a:t>
            </a:r>
            <a:endParaRPr lang="el-GR" sz="2400" dirty="0" smtClean="0"/>
          </a:p>
          <a:p>
            <a:pPr>
              <a:spcBef>
                <a:spcPct val="0"/>
              </a:spcBef>
              <a:buFontTx/>
              <a:buNone/>
            </a:pPr>
            <a:r>
              <a:rPr lang="en-US" altLang="el-GR" sz="2000" dirty="0">
                <a:solidFill>
                  <a:srgbClr val="002060"/>
                </a:solidFill>
                <a:latin typeface="Times New Roman" panose="02020603050405020304" pitchFamily="18" charset="0"/>
              </a:rPr>
              <a:t>Examples</a:t>
            </a:r>
          </a:p>
          <a:p>
            <a:pPr>
              <a:spcBef>
                <a:spcPct val="0"/>
              </a:spcBef>
              <a:buFontTx/>
              <a:buNone/>
            </a:pPr>
            <a:r>
              <a:rPr lang="en-US" altLang="el-GR" sz="2000" dirty="0">
                <a:solidFill>
                  <a:srgbClr val="002060"/>
                </a:solidFill>
                <a:latin typeface="Times New Roman" panose="02020603050405020304" pitchFamily="18" charset="0"/>
              </a:rPr>
              <a:t>“1. Support an argument that plants get the materials they need for growth chiefly from air and water. 	</a:t>
            </a:r>
          </a:p>
          <a:p>
            <a:pPr>
              <a:spcBef>
                <a:spcPct val="0"/>
              </a:spcBef>
              <a:buFontTx/>
              <a:buNone/>
            </a:pPr>
            <a:r>
              <a:rPr lang="en-US" altLang="el-GR" sz="2000" dirty="0">
                <a:solidFill>
                  <a:srgbClr val="002060"/>
                </a:solidFill>
                <a:latin typeface="Times New Roman" panose="02020603050405020304" pitchFamily="18" charset="0"/>
              </a:rPr>
              <a:t>2</a:t>
            </a:r>
            <a:r>
              <a:rPr lang="en-US" altLang="el-GR" sz="2000" dirty="0">
                <a:solidFill>
                  <a:srgbClr val="002060"/>
                </a:solidFill>
                <a:latin typeface="Times New Roman" panose="02020603050405020304" pitchFamily="18" charset="0"/>
              </a:rPr>
              <a:t>. Develop a model to describe the cycling of water through Earth’s systems driven by energy from the sun and the force of gravity. 	</a:t>
            </a:r>
          </a:p>
          <a:p>
            <a:pPr>
              <a:spcBef>
                <a:spcPct val="0"/>
              </a:spcBef>
              <a:buFontTx/>
              <a:buNone/>
            </a:pPr>
            <a:r>
              <a:rPr lang="en-US" altLang="el-GR" sz="2000" dirty="0">
                <a:solidFill>
                  <a:srgbClr val="002060"/>
                </a:solidFill>
                <a:latin typeface="Times New Roman" panose="02020603050405020304" pitchFamily="18" charset="0"/>
              </a:rPr>
              <a:t>3. Develop </a:t>
            </a:r>
            <a:r>
              <a:rPr lang="en-US" altLang="el-GR" sz="2000" dirty="0">
                <a:solidFill>
                  <a:srgbClr val="002060"/>
                </a:solidFill>
                <a:latin typeface="Times New Roman" panose="02020603050405020304" pitchFamily="18" charset="0"/>
              </a:rPr>
              <a:t>models to illustrate the changes in the composition of the nucleus of the atom and the energy released during the processes of fission, fusion, and radioactive decay”. (NGSS,2013)</a:t>
            </a:r>
            <a:r>
              <a:rPr lang="en-US" altLang="el-GR" sz="2000" i="1" dirty="0" smtClean="0">
                <a:solidFill>
                  <a:srgbClr val="002060"/>
                </a:solidFill>
                <a:latin typeface="Times New Roman" panose="02020603050405020304" pitchFamily="18" charset="0"/>
                <a:cs typeface="Times New Roman" panose="02020603050405020304" pitchFamily="18" charset="0"/>
              </a:rPr>
              <a:t> </a:t>
            </a:r>
            <a:endParaRPr lang="en-US" altLang="el-GR" sz="2000" i="1" dirty="0">
              <a:solidFill>
                <a:srgbClr val="002060"/>
              </a:solidFill>
              <a:latin typeface="Times New Roman" panose="02020603050405020304" pitchFamily="18" charset="0"/>
              <a:cs typeface="Times New Roman" panose="02020603050405020304" pitchFamily="18" charset="0"/>
            </a:endParaRPr>
          </a:p>
          <a:p>
            <a:pPr>
              <a:spcBef>
                <a:spcPct val="0"/>
              </a:spcBef>
            </a:pPr>
            <a:endParaRPr lang="el-GR" sz="2000" i="1" dirty="0" smtClean="0">
              <a:solidFill>
                <a:srgbClr val="002060"/>
              </a:solidFill>
              <a:latin typeface="Times New Roman" panose="02020603050405020304" pitchFamily="18" charset="0"/>
              <a:cs typeface="Times New Roman" panose="02020603050405020304" pitchFamily="18" charset="0"/>
            </a:endParaRPr>
          </a:p>
          <a:p>
            <a:pPr>
              <a:spcBef>
                <a:spcPct val="0"/>
              </a:spcBef>
            </a:pPr>
            <a:r>
              <a:rPr lang="el-GR" sz="2000" dirty="0">
                <a:solidFill>
                  <a:srgbClr val="002060"/>
                </a:solidFill>
                <a:latin typeface="Times New Roman" panose="02020603050405020304" pitchFamily="18" charset="0"/>
              </a:rPr>
              <a:t>Παραδείγματα </a:t>
            </a:r>
            <a:endParaRPr lang="el-GR" sz="2000" dirty="0" smtClean="0">
              <a:solidFill>
                <a:srgbClr val="002060"/>
              </a:solidFill>
              <a:latin typeface="Times New Roman" panose="02020603050405020304" pitchFamily="18" charset="0"/>
            </a:endParaRPr>
          </a:p>
          <a:p>
            <a:pPr>
              <a:spcBef>
                <a:spcPct val="0"/>
              </a:spcBef>
            </a:pPr>
            <a:r>
              <a:rPr lang="el-GR" sz="2000" dirty="0" smtClean="0">
                <a:solidFill>
                  <a:srgbClr val="002060"/>
                </a:solidFill>
                <a:latin typeface="Times New Roman" panose="02020603050405020304" pitchFamily="18" charset="0"/>
              </a:rPr>
              <a:t>«</a:t>
            </a:r>
            <a:r>
              <a:rPr lang="el-GR" sz="2000" dirty="0">
                <a:solidFill>
                  <a:srgbClr val="002060"/>
                </a:solidFill>
                <a:latin typeface="Times New Roman" panose="02020603050405020304" pitchFamily="18" charset="0"/>
              </a:rPr>
              <a:t>1. Υποστηρίξτε </a:t>
            </a:r>
            <a:r>
              <a:rPr lang="el-GR" sz="2000" dirty="0" smtClean="0">
                <a:solidFill>
                  <a:srgbClr val="002060"/>
                </a:solidFill>
                <a:latin typeface="Times New Roman" panose="02020603050405020304" pitchFamily="18" charset="0"/>
              </a:rPr>
              <a:t>το </a:t>
            </a:r>
            <a:r>
              <a:rPr lang="el-GR" sz="2000" dirty="0">
                <a:solidFill>
                  <a:srgbClr val="002060"/>
                </a:solidFill>
                <a:latin typeface="Times New Roman" panose="02020603050405020304" pitchFamily="18" charset="0"/>
              </a:rPr>
              <a:t>επιχείρημα ότι τα φυτά λαμβάνουν τα </a:t>
            </a:r>
            <a:r>
              <a:rPr lang="el-GR" sz="2000" dirty="0" smtClean="0">
                <a:solidFill>
                  <a:srgbClr val="002060"/>
                </a:solidFill>
                <a:latin typeface="Times New Roman" panose="02020603050405020304" pitchFamily="18" charset="0"/>
              </a:rPr>
              <a:t>στοιχεία </a:t>
            </a:r>
            <a:r>
              <a:rPr lang="el-GR" sz="2000" dirty="0">
                <a:solidFill>
                  <a:srgbClr val="002060"/>
                </a:solidFill>
                <a:latin typeface="Times New Roman" panose="02020603050405020304" pitchFamily="18" charset="0"/>
              </a:rPr>
              <a:t>που χρειάζονται για την ανάπτυξη </a:t>
            </a:r>
            <a:r>
              <a:rPr lang="el-GR" sz="2000" dirty="0" smtClean="0">
                <a:solidFill>
                  <a:srgbClr val="002060"/>
                </a:solidFill>
                <a:latin typeface="Times New Roman" panose="02020603050405020304" pitchFamily="18" charset="0"/>
              </a:rPr>
              <a:t>τους κυρίως </a:t>
            </a:r>
            <a:r>
              <a:rPr lang="el-GR" sz="2000" dirty="0">
                <a:solidFill>
                  <a:srgbClr val="002060"/>
                </a:solidFill>
                <a:latin typeface="Times New Roman" panose="02020603050405020304" pitchFamily="18" charset="0"/>
              </a:rPr>
              <a:t>από τον αέρα και το νερό</a:t>
            </a:r>
            <a:r>
              <a:rPr lang="el-GR" sz="2000" dirty="0" smtClean="0">
                <a:solidFill>
                  <a:srgbClr val="002060"/>
                </a:solidFill>
                <a:latin typeface="Times New Roman" panose="02020603050405020304" pitchFamily="18" charset="0"/>
              </a:rPr>
              <a:t>.</a:t>
            </a:r>
          </a:p>
          <a:p>
            <a:pPr>
              <a:spcBef>
                <a:spcPct val="0"/>
              </a:spcBef>
            </a:pPr>
            <a:r>
              <a:rPr lang="el-GR" sz="2000" dirty="0" smtClean="0">
                <a:solidFill>
                  <a:srgbClr val="002060"/>
                </a:solidFill>
                <a:latin typeface="Times New Roman" panose="02020603050405020304" pitchFamily="18" charset="0"/>
              </a:rPr>
              <a:t>2</a:t>
            </a:r>
            <a:r>
              <a:rPr lang="el-GR" sz="2000" dirty="0">
                <a:solidFill>
                  <a:srgbClr val="002060"/>
                </a:solidFill>
                <a:latin typeface="Times New Roman" panose="02020603050405020304" pitchFamily="18" charset="0"/>
              </a:rPr>
              <a:t>. Αναπτύξτε ένα μοντέλο για να περιγράψετε τον κύκλο του νερού μέσω των συστημάτων της Γης που </a:t>
            </a:r>
            <a:r>
              <a:rPr lang="el-GR" sz="2000" dirty="0" smtClean="0">
                <a:solidFill>
                  <a:srgbClr val="002060"/>
                </a:solidFill>
                <a:latin typeface="Times New Roman" panose="02020603050405020304" pitchFamily="18" charset="0"/>
              </a:rPr>
              <a:t>καθορίζεται </a:t>
            </a:r>
            <a:r>
              <a:rPr lang="el-GR" sz="2000" dirty="0">
                <a:solidFill>
                  <a:srgbClr val="002060"/>
                </a:solidFill>
                <a:latin typeface="Times New Roman" panose="02020603050405020304" pitchFamily="18" charset="0"/>
              </a:rPr>
              <a:t>από την ενέργεια </a:t>
            </a:r>
            <a:r>
              <a:rPr lang="el-GR" sz="2000" dirty="0" smtClean="0">
                <a:solidFill>
                  <a:srgbClr val="002060"/>
                </a:solidFill>
                <a:latin typeface="Times New Roman" panose="02020603050405020304" pitchFamily="18" charset="0"/>
              </a:rPr>
              <a:t>του ήλιου </a:t>
            </a:r>
            <a:r>
              <a:rPr lang="el-GR" sz="2000" dirty="0">
                <a:solidFill>
                  <a:srgbClr val="002060"/>
                </a:solidFill>
                <a:latin typeface="Times New Roman" panose="02020603050405020304" pitchFamily="18" charset="0"/>
              </a:rPr>
              <a:t>και τη δύναμη της βαρύτητας</a:t>
            </a:r>
            <a:r>
              <a:rPr lang="el-GR" sz="2000" dirty="0" smtClean="0">
                <a:solidFill>
                  <a:srgbClr val="002060"/>
                </a:solidFill>
                <a:latin typeface="Times New Roman" panose="02020603050405020304" pitchFamily="18" charset="0"/>
              </a:rPr>
              <a:t>.</a:t>
            </a:r>
          </a:p>
          <a:p>
            <a:pPr>
              <a:spcBef>
                <a:spcPct val="0"/>
              </a:spcBef>
            </a:pPr>
            <a:r>
              <a:rPr lang="el-GR" sz="2000" dirty="0" smtClean="0">
                <a:solidFill>
                  <a:srgbClr val="002060"/>
                </a:solidFill>
                <a:latin typeface="Times New Roman" panose="02020603050405020304" pitchFamily="18" charset="0"/>
              </a:rPr>
              <a:t>3</a:t>
            </a:r>
            <a:r>
              <a:rPr lang="el-GR" sz="2000" dirty="0">
                <a:solidFill>
                  <a:srgbClr val="002060"/>
                </a:solidFill>
                <a:latin typeface="Times New Roman" panose="02020603050405020304" pitchFamily="18" charset="0"/>
              </a:rPr>
              <a:t>. </a:t>
            </a:r>
            <a:r>
              <a:rPr lang="el-GR" sz="2000" dirty="0">
                <a:solidFill>
                  <a:srgbClr val="002060"/>
                </a:solidFill>
                <a:latin typeface="Times New Roman" panose="02020603050405020304" pitchFamily="18" charset="0"/>
              </a:rPr>
              <a:t>Αναπτύξτε μοντέλα για την απεικόνιση των αλλαγών στη σύνθεση του πυρήνα του ατόμου και της ενέργειας που απελευθερώνεται κατά τις διαδικασίες της σχάσης, της σύντηξης και της ραδιενεργής διάσπασης».</a:t>
            </a:r>
          </a:p>
        </p:txBody>
      </p:sp>
    </p:spTree>
    <p:extLst>
      <p:ext uri="{BB962C8B-B14F-4D97-AF65-F5344CB8AC3E}">
        <p14:creationId xmlns:p14="http://schemas.microsoft.com/office/powerpoint/2010/main" val="884648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81424" y="1395871"/>
            <a:ext cx="10826804" cy="5170646"/>
          </a:xfrm>
          <a:prstGeom prst="rect">
            <a:avLst/>
          </a:prstGeom>
        </p:spPr>
        <p:txBody>
          <a:bodyPr wrap="square">
            <a:spAutoFit/>
          </a:bodyPr>
          <a:lstStyle/>
          <a:p>
            <a:pPr algn="ctr">
              <a:spcAft>
                <a:spcPts val="1200"/>
              </a:spcAft>
            </a:pPr>
            <a:r>
              <a:rPr lang="el-GR" sz="2400" dirty="0" smtClean="0"/>
              <a:t>Δομή </a:t>
            </a:r>
            <a:r>
              <a:rPr lang="el-GR" sz="2400" dirty="0"/>
              <a:t>και </a:t>
            </a:r>
            <a:r>
              <a:rPr lang="el-GR" sz="2400" dirty="0" smtClean="0"/>
              <a:t>λειτουργία.</a:t>
            </a:r>
            <a:r>
              <a:rPr lang="el-GR" sz="2400" dirty="0"/>
              <a:t> </a:t>
            </a:r>
            <a:endParaRPr lang="el-GR" sz="2400" dirty="0" smtClean="0"/>
          </a:p>
          <a:p>
            <a:endParaRPr lang="el-GR" altLang="el-GR" sz="2400" dirty="0" smtClean="0"/>
          </a:p>
          <a:p>
            <a:r>
              <a:rPr lang="el-GR" altLang="el-GR" sz="2400" dirty="0" smtClean="0"/>
              <a:t>Αναφέρεται </a:t>
            </a:r>
          </a:p>
          <a:p>
            <a:pPr marL="342900" indent="-342900">
              <a:buFont typeface="Arial" panose="020B0604020202020204" pitchFamily="34" charset="0"/>
              <a:buChar char="•"/>
            </a:pPr>
            <a:r>
              <a:rPr lang="el-GR" altLang="el-GR" sz="2400" dirty="0" smtClean="0"/>
              <a:t>στον </a:t>
            </a:r>
            <a:r>
              <a:rPr lang="el-GR" altLang="el-GR" sz="2400" dirty="0"/>
              <a:t>τρόπο δόμησης ενός αντικειμένου ή ζωντανού οργανισμού και </a:t>
            </a:r>
            <a:endParaRPr lang="el-GR" altLang="el-GR" sz="2400" dirty="0" smtClean="0"/>
          </a:p>
          <a:p>
            <a:pPr marL="342900" indent="-342900">
              <a:buFont typeface="Arial" panose="020B0604020202020204" pitchFamily="34" charset="0"/>
              <a:buChar char="•"/>
            </a:pPr>
            <a:r>
              <a:rPr lang="el-GR" altLang="el-GR" sz="2400" dirty="0" smtClean="0"/>
              <a:t>στον </a:t>
            </a:r>
            <a:r>
              <a:rPr lang="el-GR" altLang="el-GR" sz="2400" dirty="0"/>
              <a:t>τρόπο που τα υποσυστήματα προσδιορίζουν τις ιδιότητες του </a:t>
            </a:r>
            <a:r>
              <a:rPr lang="el-GR" altLang="el-GR" sz="2400" dirty="0" smtClean="0"/>
              <a:t>συστήματος</a:t>
            </a:r>
          </a:p>
          <a:p>
            <a:pPr marL="342900" indent="-342900">
              <a:buFont typeface="Arial" panose="020B0604020202020204" pitchFamily="34" charset="0"/>
              <a:buChar char="•"/>
            </a:pPr>
            <a:endParaRPr lang="el-GR" sz="2400" dirty="0" smtClean="0"/>
          </a:p>
          <a:p>
            <a:pPr marL="342900" indent="-342900">
              <a:buFont typeface="Arial" panose="020B0604020202020204" pitchFamily="34" charset="0"/>
              <a:buChar char="•"/>
            </a:pPr>
            <a:endParaRPr lang="el-GR" sz="2400" dirty="0"/>
          </a:p>
          <a:p>
            <a:pPr marL="342900" indent="-342900">
              <a:buFont typeface="Arial" panose="020B0604020202020204" pitchFamily="34" charset="0"/>
              <a:buChar char="•"/>
            </a:pPr>
            <a:endParaRPr lang="el-GR" sz="2400" dirty="0" smtClean="0"/>
          </a:p>
          <a:p>
            <a:pPr marL="342900" indent="-342900">
              <a:buFont typeface="Arial" panose="020B0604020202020204" pitchFamily="34" charset="0"/>
              <a:buChar char="•"/>
            </a:pPr>
            <a:endParaRPr lang="el-GR" sz="2400" dirty="0"/>
          </a:p>
          <a:p>
            <a:pPr marL="342900" indent="-342900">
              <a:buFont typeface="Arial" panose="020B0604020202020204" pitchFamily="34" charset="0"/>
              <a:buChar char="•"/>
            </a:pPr>
            <a:endParaRPr lang="el-GR" sz="2400" dirty="0" smtClean="0"/>
          </a:p>
          <a:p>
            <a:pPr marL="342900" indent="-342900">
              <a:buFont typeface="Arial" panose="020B0604020202020204" pitchFamily="34" charset="0"/>
              <a:buChar char="•"/>
            </a:pPr>
            <a:endParaRPr lang="el-GR" sz="2400" dirty="0"/>
          </a:p>
          <a:p>
            <a:pPr>
              <a:defRPr/>
            </a:pPr>
            <a:r>
              <a:rPr lang="en-AU" sz="1400" dirty="0" smtClean="0">
                <a:solidFill>
                  <a:srgbClr val="002060"/>
                </a:solidFill>
                <a:latin typeface="Times New Roman" pitchFamily="18" charset="0"/>
                <a:cs typeface="Times New Roman" pitchFamily="18" charset="0"/>
              </a:rPr>
              <a:t>National </a:t>
            </a:r>
            <a:r>
              <a:rPr lang="en-AU" sz="1400" dirty="0">
                <a:solidFill>
                  <a:srgbClr val="002060"/>
                </a:solidFill>
                <a:latin typeface="Times New Roman" pitchFamily="18" charset="0"/>
                <a:cs typeface="Times New Roman" pitchFamily="18" charset="0"/>
              </a:rPr>
              <a:t>Research Council. </a:t>
            </a:r>
            <a:r>
              <a:rPr lang="en-AU" sz="1400" dirty="0">
                <a:solidFill>
                  <a:srgbClr val="002060"/>
                </a:solidFill>
                <a:latin typeface="Times New Roman" pitchFamily="18" charset="0"/>
                <a:cs typeface="Times New Roman" pitchFamily="18" charset="0"/>
              </a:rPr>
              <a:t>(2012a) A framework for K-12 science education: practices, crosscutting concepts, and core ideas. National Academies Press, Washington, DC </a:t>
            </a:r>
            <a:endParaRPr lang="el-GR" sz="1400"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a:t>
            </a:r>
            <a:r>
              <a:rPr lang="en-US" sz="1400" dirty="0">
                <a:solidFill>
                  <a:srgbClr val="002060"/>
                </a:solidFill>
                <a:latin typeface="Times New Roman" pitchFamily="18" charset="0"/>
                <a:cs typeface="Times New Roman" pitchFamily="18" charset="0"/>
              </a:rPr>
              <a:t>National Academies Press, Washington, DC </a:t>
            </a:r>
            <a:endParaRPr lang="el-GR" sz="2400" dirty="0"/>
          </a:p>
        </p:txBody>
      </p:sp>
    </p:spTree>
    <p:extLst>
      <p:ext uri="{BB962C8B-B14F-4D97-AF65-F5344CB8AC3E}">
        <p14:creationId xmlns:p14="http://schemas.microsoft.com/office/powerpoint/2010/main" val="4115317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127540" y="197288"/>
            <a:ext cx="8799037" cy="600891"/>
          </a:xfrm>
        </p:spPr>
        <p:txBody>
          <a:bodyPr>
            <a:noAutofit/>
          </a:bodyPr>
          <a:lstStyle/>
          <a:p>
            <a:pPr algn="l"/>
            <a:r>
              <a:rPr lang="el-GR" altLang="el-GR" sz="4000" b="1" dirty="0"/>
              <a:t>Οι διαστάσεις για την </a:t>
            </a:r>
            <a:r>
              <a:rPr lang="el-GR" altLang="el-GR" sz="4000" b="1" dirty="0" smtClean="0"/>
              <a:t>σχολική εκπαίδευση</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3" name="Εικόνα 2"/>
          <p:cNvPicPr>
            <a:picLocks noChangeAspect="1"/>
          </p:cNvPicPr>
          <p:nvPr/>
        </p:nvPicPr>
        <p:blipFill>
          <a:blip r:embed="rId4"/>
          <a:stretch>
            <a:fillRect/>
          </a:stretch>
        </p:blipFill>
        <p:spPr>
          <a:xfrm>
            <a:off x="2901043" y="1490118"/>
            <a:ext cx="6477000" cy="4905375"/>
          </a:xfrm>
          <a:prstGeom prst="rect">
            <a:avLst/>
          </a:prstGeom>
        </p:spPr>
      </p:pic>
    </p:spTree>
    <p:extLst>
      <p:ext uri="{BB962C8B-B14F-4D97-AF65-F5344CB8AC3E}">
        <p14:creationId xmlns:p14="http://schemas.microsoft.com/office/powerpoint/2010/main" val="10801517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98841" y="1171273"/>
            <a:ext cx="10826804" cy="5755422"/>
          </a:xfrm>
          <a:prstGeom prst="rect">
            <a:avLst/>
          </a:prstGeom>
        </p:spPr>
        <p:txBody>
          <a:bodyPr wrap="square">
            <a:spAutoFit/>
          </a:bodyPr>
          <a:lstStyle/>
          <a:p>
            <a:pPr algn="ctr">
              <a:spcAft>
                <a:spcPts val="1200"/>
              </a:spcAft>
            </a:pPr>
            <a:r>
              <a:rPr lang="el-GR" sz="2400" dirty="0" smtClean="0"/>
              <a:t>Δομή </a:t>
            </a:r>
            <a:r>
              <a:rPr lang="el-GR" sz="2400" dirty="0"/>
              <a:t>και </a:t>
            </a:r>
            <a:r>
              <a:rPr lang="el-GR" sz="2400" dirty="0" smtClean="0"/>
              <a:t>λειτουργία.</a:t>
            </a:r>
            <a:r>
              <a:rPr lang="el-GR" sz="2400" dirty="0"/>
              <a:t> </a:t>
            </a:r>
            <a:endParaRPr lang="el-GR" sz="2400" dirty="0" smtClean="0"/>
          </a:p>
          <a:p>
            <a:pPr>
              <a:spcBef>
                <a:spcPct val="0"/>
              </a:spcBef>
            </a:pPr>
            <a:r>
              <a:rPr lang="en-US" altLang="el-GR" sz="2000" dirty="0" smtClean="0">
                <a:solidFill>
                  <a:srgbClr val="002060"/>
                </a:solidFill>
                <a:latin typeface="Times New Roman" panose="02020603050405020304" pitchFamily="18" charset="0"/>
              </a:rPr>
              <a:t>“</a:t>
            </a:r>
            <a:r>
              <a:rPr lang="en-US" altLang="el-GR" sz="2000" b="1" dirty="0">
                <a:solidFill>
                  <a:srgbClr val="002060"/>
                </a:solidFill>
                <a:latin typeface="Times New Roman" panose="02020603050405020304" pitchFamily="18" charset="0"/>
              </a:rPr>
              <a:t>Structure and Function </a:t>
            </a:r>
            <a:r>
              <a:rPr lang="en-US" altLang="el-GR" sz="2000" dirty="0">
                <a:solidFill>
                  <a:srgbClr val="002060"/>
                </a:solidFill>
                <a:latin typeface="Times New Roman" panose="02020603050405020304" pitchFamily="18" charset="0"/>
              </a:rPr>
              <a:t>are complementary properties. </a:t>
            </a:r>
            <a:r>
              <a:rPr lang="en-US" altLang="el-GR" sz="2000" dirty="0">
                <a:solidFill>
                  <a:srgbClr val="002060"/>
                </a:solidFill>
                <a:latin typeface="Times New Roman" panose="02020603050405020304" pitchFamily="18" charset="0"/>
              </a:rPr>
              <a:t>“The shape and stability of structures of natural and designed objects are related to their function(s). The functioning of natural and built systems alike depends on the shapes and relationships of certain key parts as well as on the properties of the materials from which they are made. </a:t>
            </a:r>
          </a:p>
          <a:p>
            <a:pPr>
              <a:spcBef>
                <a:spcPct val="0"/>
              </a:spcBef>
            </a:pPr>
            <a:endParaRPr lang="en-US" altLang="el-GR" sz="1000" dirty="0">
              <a:solidFill>
                <a:srgbClr val="002060"/>
              </a:solidFill>
              <a:latin typeface="Times New Roman" panose="02020603050405020304" pitchFamily="18" charset="0"/>
            </a:endParaRPr>
          </a:p>
          <a:p>
            <a:pPr>
              <a:spcBef>
                <a:spcPct val="0"/>
              </a:spcBef>
            </a:pPr>
            <a:r>
              <a:rPr lang="en-US" altLang="el-GR" sz="2000" dirty="0">
                <a:solidFill>
                  <a:srgbClr val="002060"/>
                </a:solidFill>
                <a:latin typeface="Times New Roman" panose="02020603050405020304" pitchFamily="18" charset="0"/>
              </a:rPr>
              <a:t>For example, the substructures of molecules are not particularly important in understanding the phenomenon of pressure, but they are relevant to understanding why the ratio between temperature and pressure at constant volume is different for different substances”.(NGSS,2013) </a:t>
            </a:r>
          </a:p>
          <a:p>
            <a:endParaRPr lang="el-GR" sz="2400" dirty="0" smtClean="0"/>
          </a:p>
          <a:p>
            <a:r>
              <a:rPr lang="el-GR" sz="2000" dirty="0">
                <a:solidFill>
                  <a:srgbClr val="002060"/>
                </a:solidFill>
                <a:latin typeface="Times New Roman" panose="02020603050405020304" pitchFamily="18" charset="0"/>
              </a:rPr>
              <a:t>«</a:t>
            </a:r>
            <a:r>
              <a:rPr lang="el-GR" sz="2000" b="1" dirty="0">
                <a:solidFill>
                  <a:srgbClr val="002060"/>
                </a:solidFill>
                <a:latin typeface="Times New Roman" panose="02020603050405020304" pitchFamily="18" charset="0"/>
              </a:rPr>
              <a:t>Η δομή και η λειτουργία </a:t>
            </a:r>
            <a:r>
              <a:rPr lang="el-GR" sz="2000" dirty="0">
                <a:solidFill>
                  <a:srgbClr val="002060"/>
                </a:solidFill>
                <a:latin typeface="Times New Roman" panose="02020603050405020304" pitchFamily="18" charset="0"/>
              </a:rPr>
              <a:t>είναι συμπληρωματικές ιδιότητες. «Το σχήμα και η σταθερότητα των δομών των φυσικών και σχεδιασμένων αντικειμένων σχετίζονται με τη λειτουργία τους. </a:t>
            </a:r>
            <a:r>
              <a:rPr lang="el-GR" sz="2000" dirty="0">
                <a:solidFill>
                  <a:srgbClr val="002060"/>
                </a:solidFill>
                <a:latin typeface="Times New Roman" panose="02020603050405020304" pitchFamily="18" charset="0"/>
              </a:rPr>
              <a:t>Η λειτουργία των φυσικών και των κατασκευασμένων συστημάτων εξαρτάται </a:t>
            </a:r>
            <a:r>
              <a:rPr lang="el-GR" sz="2000" dirty="0" smtClean="0">
                <a:solidFill>
                  <a:srgbClr val="002060"/>
                </a:solidFill>
                <a:latin typeface="Times New Roman" panose="02020603050405020304" pitchFamily="18" charset="0"/>
              </a:rPr>
              <a:t>από </a:t>
            </a:r>
            <a:r>
              <a:rPr lang="el-GR" sz="2000" dirty="0">
                <a:solidFill>
                  <a:srgbClr val="002060"/>
                </a:solidFill>
                <a:latin typeface="Times New Roman" panose="02020603050405020304" pitchFamily="18" charset="0"/>
              </a:rPr>
              <a:t>τα σχήματα και τις σχέσεις ορισμένων βασικών μερών </a:t>
            </a:r>
            <a:r>
              <a:rPr lang="el-GR" sz="2000" dirty="0" smtClean="0">
                <a:solidFill>
                  <a:srgbClr val="002060"/>
                </a:solidFill>
                <a:latin typeface="Times New Roman" panose="02020603050405020304" pitchFamily="18" charset="0"/>
              </a:rPr>
              <a:t>τους καθώς </a:t>
            </a:r>
            <a:r>
              <a:rPr lang="el-GR" sz="2000" dirty="0">
                <a:solidFill>
                  <a:srgbClr val="002060"/>
                </a:solidFill>
                <a:latin typeface="Times New Roman" panose="02020603050405020304" pitchFamily="18" charset="0"/>
              </a:rPr>
              <a:t>και από τις ιδιότητες των υλικών από τα οποία κατασκευάζονται</a:t>
            </a:r>
            <a:r>
              <a:rPr lang="el-GR" sz="2000" dirty="0" smtClean="0">
                <a:solidFill>
                  <a:srgbClr val="002060"/>
                </a:solidFill>
                <a:latin typeface="Times New Roman" panose="02020603050405020304" pitchFamily="18" charset="0"/>
              </a:rPr>
              <a:t>.</a:t>
            </a:r>
          </a:p>
          <a:p>
            <a:endParaRPr lang="el-GR" sz="1000" dirty="0" smtClean="0">
              <a:solidFill>
                <a:srgbClr val="002060"/>
              </a:solidFill>
              <a:latin typeface="Times New Roman" panose="02020603050405020304" pitchFamily="18" charset="0"/>
            </a:endParaRPr>
          </a:p>
          <a:p>
            <a:r>
              <a:rPr lang="el-GR" sz="2000" dirty="0" smtClean="0">
                <a:solidFill>
                  <a:srgbClr val="002060"/>
                </a:solidFill>
                <a:latin typeface="Times New Roman" panose="02020603050405020304" pitchFamily="18" charset="0"/>
              </a:rPr>
              <a:t>Για </a:t>
            </a:r>
            <a:r>
              <a:rPr lang="el-GR" sz="2000" dirty="0">
                <a:solidFill>
                  <a:srgbClr val="002060"/>
                </a:solidFill>
                <a:latin typeface="Times New Roman" panose="02020603050405020304" pitchFamily="18" charset="0"/>
              </a:rPr>
              <a:t>παράδειγμα, οι </a:t>
            </a:r>
            <a:r>
              <a:rPr lang="el-GR" sz="2000" dirty="0" smtClean="0">
                <a:solidFill>
                  <a:srgbClr val="002060"/>
                </a:solidFill>
                <a:latin typeface="Times New Roman" panose="02020603050405020304" pitchFamily="18" charset="0"/>
              </a:rPr>
              <a:t>δομές </a:t>
            </a:r>
            <a:r>
              <a:rPr lang="el-GR" sz="2000" dirty="0">
                <a:solidFill>
                  <a:srgbClr val="002060"/>
                </a:solidFill>
                <a:latin typeface="Times New Roman" panose="02020603050405020304" pitchFamily="18" charset="0"/>
              </a:rPr>
              <a:t>των μορίων δεν είναι ιδιαίτερα σημαντικές για την κατανόηση του φαινομένου της πίεσης, αλλά είναι σχετικές με την κατανόηση του γιατί </a:t>
            </a:r>
            <a:r>
              <a:rPr lang="el-GR" sz="2000" dirty="0" smtClean="0">
                <a:solidFill>
                  <a:srgbClr val="002060"/>
                </a:solidFill>
                <a:latin typeface="Times New Roman" panose="02020603050405020304" pitchFamily="18" charset="0"/>
              </a:rPr>
              <a:t>ο λόγος θερμοκρασίας </a:t>
            </a:r>
            <a:r>
              <a:rPr lang="el-GR" sz="2000" dirty="0">
                <a:solidFill>
                  <a:srgbClr val="002060"/>
                </a:solidFill>
                <a:latin typeface="Times New Roman" panose="02020603050405020304" pitchFamily="18" charset="0"/>
              </a:rPr>
              <a:t>και πίεσης σε σταθερό όγκο είναι </a:t>
            </a:r>
            <a:r>
              <a:rPr lang="el-GR" sz="2000" dirty="0" smtClean="0">
                <a:solidFill>
                  <a:srgbClr val="002060"/>
                </a:solidFill>
                <a:latin typeface="Times New Roman" panose="02020603050405020304" pitchFamily="18" charset="0"/>
              </a:rPr>
              <a:t>διαφορετικός </a:t>
            </a:r>
            <a:r>
              <a:rPr lang="el-GR" sz="2000" dirty="0">
                <a:solidFill>
                  <a:srgbClr val="002060"/>
                </a:solidFill>
                <a:latin typeface="Times New Roman" panose="02020603050405020304" pitchFamily="18" charset="0"/>
              </a:rPr>
              <a:t>για </a:t>
            </a:r>
            <a:r>
              <a:rPr lang="el-GR" sz="2000" dirty="0" smtClean="0">
                <a:solidFill>
                  <a:srgbClr val="002060"/>
                </a:solidFill>
                <a:latin typeface="Times New Roman" panose="02020603050405020304" pitchFamily="18" charset="0"/>
              </a:rPr>
              <a:t>διαφορετικά στοιχεία» </a:t>
            </a:r>
            <a:endParaRPr lang="el-GR" sz="2400" dirty="0"/>
          </a:p>
        </p:txBody>
      </p:sp>
    </p:spTree>
    <p:extLst>
      <p:ext uri="{BB962C8B-B14F-4D97-AF65-F5344CB8AC3E}">
        <p14:creationId xmlns:p14="http://schemas.microsoft.com/office/powerpoint/2010/main" val="10973363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98841" y="1395871"/>
            <a:ext cx="10826804" cy="4934684"/>
          </a:xfrm>
          <a:prstGeom prst="rect">
            <a:avLst/>
          </a:prstGeom>
        </p:spPr>
        <p:txBody>
          <a:bodyPr wrap="square">
            <a:spAutoFit/>
          </a:bodyPr>
          <a:lstStyle/>
          <a:p>
            <a:pPr algn="ctr">
              <a:spcAft>
                <a:spcPts val="1200"/>
              </a:spcAft>
            </a:pPr>
            <a:r>
              <a:rPr lang="el-GR" sz="2400" dirty="0" smtClean="0"/>
              <a:t>Δομή </a:t>
            </a:r>
            <a:r>
              <a:rPr lang="el-GR" sz="2400" dirty="0"/>
              <a:t>και </a:t>
            </a:r>
            <a:r>
              <a:rPr lang="el-GR" sz="2400" dirty="0" smtClean="0"/>
              <a:t>λειτουργία.</a:t>
            </a:r>
            <a:r>
              <a:rPr lang="el-GR" sz="2400" dirty="0"/>
              <a:t> </a:t>
            </a:r>
            <a:endParaRPr lang="el-GR" sz="2400" dirty="0" smtClean="0"/>
          </a:p>
          <a:p>
            <a:pPr>
              <a:defRPr/>
            </a:pPr>
            <a:r>
              <a:rPr lang="en-US" sz="2000" dirty="0">
                <a:solidFill>
                  <a:srgbClr val="002060"/>
                </a:solidFill>
                <a:latin typeface="Times New Roman" panose="02020603050405020304" pitchFamily="18" charset="0"/>
              </a:rPr>
              <a:t>Examples. </a:t>
            </a:r>
          </a:p>
          <a:p>
            <a:pPr>
              <a:defRPr/>
            </a:pPr>
            <a:endParaRPr lang="en-US" sz="1000" i="1" dirty="0">
              <a:solidFill>
                <a:srgbClr val="002060"/>
              </a:solidFill>
              <a:latin typeface="Times New Roman" panose="02020603050405020304" pitchFamily="18" charset="0"/>
            </a:endParaRPr>
          </a:p>
          <a:p>
            <a:pPr>
              <a:defRPr/>
            </a:pPr>
            <a:r>
              <a:rPr lang="en-US" sz="2000" dirty="0">
                <a:solidFill>
                  <a:srgbClr val="002060"/>
                </a:solidFill>
                <a:latin typeface="Times New Roman" panose="02020603050405020304" pitchFamily="18" charset="0"/>
              </a:rPr>
              <a:t>“</a:t>
            </a:r>
            <a:r>
              <a:rPr lang="el-GR" sz="2000" dirty="0">
                <a:solidFill>
                  <a:srgbClr val="002060"/>
                </a:solidFill>
                <a:latin typeface="Times New Roman" panose="02020603050405020304" pitchFamily="18" charset="0"/>
              </a:rPr>
              <a:t>1.</a:t>
            </a:r>
            <a:r>
              <a:rPr lang="en-US" sz="2000" dirty="0">
                <a:solidFill>
                  <a:srgbClr val="002060"/>
                </a:solidFill>
                <a:latin typeface="Times New Roman" panose="02020603050405020304" pitchFamily="18" charset="0"/>
              </a:rPr>
              <a:t>Develop and use a model to describe that waves are reflected, absorbed, or transmitted through various materials. </a:t>
            </a:r>
          </a:p>
          <a:p>
            <a:pPr marL="342900" indent="-342900">
              <a:buFontTx/>
              <a:buAutoNum type="arabicPeriod"/>
              <a:defRPr/>
            </a:pPr>
            <a:endParaRPr lang="en-US" sz="1000" dirty="0">
              <a:solidFill>
                <a:srgbClr val="002060"/>
              </a:solidFill>
              <a:latin typeface="Times New Roman" panose="02020603050405020304" pitchFamily="18" charset="0"/>
            </a:endParaRPr>
          </a:p>
          <a:p>
            <a:pPr>
              <a:defRPr/>
            </a:pPr>
            <a:r>
              <a:rPr lang="el-GR" sz="2000" dirty="0">
                <a:solidFill>
                  <a:srgbClr val="002060"/>
                </a:solidFill>
                <a:latin typeface="Times New Roman" panose="02020603050405020304" pitchFamily="18" charset="0"/>
              </a:rPr>
              <a:t>2.</a:t>
            </a:r>
            <a:r>
              <a:rPr lang="en-US" sz="2000" dirty="0">
                <a:solidFill>
                  <a:srgbClr val="002060"/>
                </a:solidFill>
                <a:latin typeface="Times New Roman" panose="02020603050405020304" pitchFamily="18" charset="0"/>
              </a:rPr>
              <a:t>Plan and conduct an investigation of the properties of water and its effects on Earth materials and surface processes”. </a:t>
            </a:r>
            <a:r>
              <a:rPr lang="en-US" sz="2000" dirty="0">
                <a:solidFill>
                  <a:srgbClr val="000000"/>
                </a:solidFill>
                <a:latin typeface="Times New Roman" panose="02020603050405020304" pitchFamily="18" charset="0"/>
              </a:rPr>
              <a:t>	</a:t>
            </a:r>
          </a:p>
          <a:p>
            <a:pPr>
              <a:defRPr/>
            </a:pPr>
            <a:r>
              <a:rPr lang="en-US" sz="2000" dirty="0">
                <a:solidFill>
                  <a:srgbClr val="002060"/>
                </a:solidFill>
                <a:latin typeface="Times New Roman" panose="02020603050405020304" pitchFamily="18" charset="0"/>
              </a:rPr>
              <a:t>(NGSS,2013) </a:t>
            </a:r>
            <a:endParaRPr lang="en-US" sz="2000" b="1" dirty="0">
              <a:solidFill>
                <a:srgbClr val="002060"/>
              </a:solidFill>
              <a:latin typeface="Times New Roman" pitchFamily="18" charset="0"/>
              <a:cs typeface="Times New Roman" pitchFamily="18" charset="0"/>
            </a:endParaRPr>
          </a:p>
          <a:p>
            <a:endParaRPr lang="el-GR" sz="2400" dirty="0" smtClean="0"/>
          </a:p>
          <a:p>
            <a:pPr>
              <a:spcAft>
                <a:spcPts val="1000"/>
              </a:spcAft>
            </a:pPr>
            <a:r>
              <a:rPr lang="el-GR" sz="2000" dirty="0">
                <a:solidFill>
                  <a:srgbClr val="002060"/>
                </a:solidFill>
                <a:latin typeface="Times New Roman" panose="02020603050405020304" pitchFamily="18" charset="0"/>
              </a:rPr>
              <a:t>Παραδείγματα</a:t>
            </a:r>
            <a:r>
              <a:rPr lang="el-GR" sz="2000" dirty="0">
                <a:solidFill>
                  <a:srgbClr val="002060"/>
                </a:solidFill>
                <a:latin typeface="Times New Roman" panose="02020603050405020304" pitchFamily="18" charset="0"/>
              </a:rPr>
              <a:t>.</a:t>
            </a:r>
          </a:p>
          <a:p>
            <a:pPr>
              <a:spcAft>
                <a:spcPts val="1000"/>
              </a:spcAft>
            </a:pPr>
            <a:r>
              <a:rPr lang="el-GR" sz="2000" dirty="0">
                <a:solidFill>
                  <a:srgbClr val="002060"/>
                </a:solidFill>
                <a:latin typeface="Times New Roman" panose="02020603050405020304" pitchFamily="18" charset="0"/>
              </a:rPr>
              <a:t>«</a:t>
            </a:r>
            <a:r>
              <a:rPr lang="el-GR" sz="2000" dirty="0">
                <a:solidFill>
                  <a:srgbClr val="002060"/>
                </a:solidFill>
                <a:latin typeface="Times New Roman" panose="02020603050405020304" pitchFamily="18" charset="0"/>
              </a:rPr>
              <a:t>1. Αναπτύξτε και χρησιμοποιήστε ένα μοντέλο για να περιγράψετε ότι τα κύματα αντανακλώνται, </a:t>
            </a:r>
            <a:r>
              <a:rPr lang="el-GR" sz="2000" dirty="0" err="1">
                <a:solidFill>
                  <a:srgbClr val="002060"/>
                </a:solidFill>
                <a:latin typeface="Times New Roman" panose="02020603050405020304" pitchFamily="18" charset="0"/>
              </a:rPr>
              <a:t>απορροφώνται</a:t>
            </a:r>
            <a:r>
              <a:rPr lang="el-GR" sz="2000" dirty="0">
                <a:solidFill>
                  <a:srgbClr val="002060"/>
                </a:solidFill>
                <a:latin typeface="Times New Roman" panose="02020603050405020304" pitchFamily="18" charset="0"/>
              </a:rPr>
              <a:t> ή μεταδίδονται μέσω διαφόρων υλικών</a:t>
            </a:r>
            <a:r>
              <a:rPr lang="el-GR" sz="2000" dirty="0">
                <a:solidFill>
                  <a:srgbClr val="002060"/>
                </a:solidFill>
                <a:latin typeface="Times New Roman" panose="02020603050405020304" pitchFamily="18" charset="0"/>
              </a:rPr>
              <a:t>.</a:t>
            </a:r>
          </a:p>
          <a:p>
            <a:r>
              <a:rPr lang="el-GR" sz="2000" dirty="0">
                <a:solidFill>
                  <a:srgbClr val="002060"/>
                </a:solidFill>
                <a:latin typeface="Times New Roman" panose="02020603050405020304" pitchFamily="18" charset="0"/>
              </a:rPr>
              <a:t>2</a:t>
            </a:r>
            <a:r>
              <a:rPr lang="el-GR" sz="2000" dirty="0">
                <a:solidFill>
                  <a:srgbClr val="002060"/>
                </a:solidFill>
                <a:latin typeface="Times New Roman" panose="02020603050405020304" pitchFamily="18" charset="0"/>
              </a:rPr>
              <a:t>. </a:t>
            </a:r>
            <a:r>
              <a:rPr lang="el-GR" sz="2000" dirty="0">
                <a:solidFill>
                  <a:srgbClr val="002060"/>
                </a:solidFill>
                <a:latin typeface="Times New Roman" panose="02020603050405020304" pitchFamily="18" charset="0"/>
              </a:rPr>
              <a:t>Σχεδιάστε και </a:t>
            </a:r>
            <a:r>
              <a:rPr lang="el-GR" sz="2000" dirty="0" err="1" smtClean="0">
                <a:solidFill>
                  <a:srgbClr val="002060"/>
                </a:solidFill>
                <a:latin typeface="Times New Roman" panose="02020603050405020304" pitchFamily="18" charset="0"/>
              </a:rPr>
              <a:t>πραγματοποιηστε</a:t>
            </a:r>
            <a:r>
              <a:rPr lang="el-GR" sz="2000" dirty="0" smtClean="0">
                <a:solidFill>
                  <a:srgbClr val="002060"/>
                </a:solidFill>
                <a:latin typeface="Times New Roman" panose="02020603050405020304" pitchFamily="18" charset="0"/>
              </a:rPr>
              <a:t> </a:t>
            </a:r>
            <a:r>
              <a:rPr lang="el-GR" sz="2000" dirty="0">
                <a:solidFill>
                  <a:srgbClr val="002060"/>
                </a:solidFill>
                <a:latin typeface="Times New Roman" panose="02020603050405020304" pitchFamily="18" charset="0"/>
              </a:rPr>
              <a:t>μια έρευνα για τις ιδιότητες του νερού και τις επιπτώσεις του στα γήινα υλικά και στις επιφανειακές διεργασίες»</a:t>
            </a:r>
          </a:p>
        </p:txBody>
      </p:sp>
    </p:spTree>
    <p:extLst>
      <p:ext uri="{BB962C8B-B14F-4D97-AF65-F5344CB8AC3E}">
        <p14:creationId xmlns:p14="http://schemas.microsoft.com/office/powerpoint/2010/main" val="40746194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5324535"/>
          </a:xfrm>
          <a:prstGeom prst="rect">
            <a:avLst/>
          </a:prstGeom>
        </p:spPr>
        <p:txBody>
          <a:bodyPr wrap="square">
            <a:spAutoFit/>
          </a:bodyPr>
          <a:lstStyle/>
          <a:p>
            <a:pPr algn="ctr">
              <a:spcAft>
                <a:spcPts val="1200"/>
              </a:spcAft>
            </a:pPr>
            <a:r>
              <a:rPr lang="el-GR" sz="2400" dirty="0" smtClean="0"/>
              <a:t>Σταθερότητα </a:t>
            </a:r>
            <a:r>
              <a:rPr lang="el-GR" sz="2400" dirty="0"/>
              <a:t>και αλλαγή. </a:t>
            </a:r>
            <a:endParaRPr lang="el-GR" sz="2400" dirty="0" smtClean="0"/>
          </a:p>
          <a:p>
            <a:r>
              <a:rPr lang="el-GR" sz="2400" dirty="0"/>
              <a:t>Αφορά </a:t>
            </a:r>
            <a:endParaRPr lang="el-GR" sz="2400" dirty="0" smtClean="0"/>
          </a:p>
          <a:p>
            <a:pPr marL="342900" indent="-342900">
              <a:buFont typeface="Arial" panose="020B0604020202020204" pitchFamily="34" charset="0"/>
              <a:buChar char="•"/>
            </a:pPr>
            <a:r>
              <a:rPr lang="el-GR" sz="2400" dirty="0" smtClean="0"/>
              <a:t>τα </a:t>
            </a:r>
            <a:r>
              <a:rPr lang="el-GR" sz="2400" dirty="0"/>
              <a:t>φυσικά και τεχνητά συστήματα, </a:t>
            </a:r>
            <a:endParaRPr lang="el-GR" sz="2400" dirty="0" smtClean="0"/>
          </a:p>
          <a:p>
            <a:pPr marL="342900" indent="-342900">
              <a:buFont typeface="Arial" panose="020B0604020202020204" pitchFamily="34" charset="0"/>
              <a:buChar char="•"/>
            </a:pPr>
            <a:r>
              <a:rPr lang="el-GR" sz="2400" dirty="0" smtClean="0"/>
              <a:t>τις </a:t>
            </a:r>
            <a:r>
              <a:rPr lang="el-GR" sz="2400" dirty="0"/>
              <a:t>συνθήκες σταθερότητας και </a:t>
            </a:r>
            <a:endParaRPr lang="el-GR" sz="2400" dirty="0" smtClean="0"/>
          </a:p>
          <a:p>
            <a:pPr marL="342900" indent="-342900">
              <a:buFont typeface="Arial" panose="020B0604020202020204" pitchFamily="34" charset="0"/>
              <a:buChar char="•"/>
            </a:pPr>
            <a:r>
              <a:rPr lang="el-GR" sz="2400" dirty="0" smtClean="0"/>
              <a:t>τον </a:t>
            </a:r>
            <a:r>
              <a:rPr lang="el-GR" sz="2400" dirty="0"/>
              <a:t>προσδιορισμό των ρυθμών αλλαγής ή εξέλιξης των συστημάτων </a:t>
            </a: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a:solidFill>
                <a:srgbClr val="002060"/>
              </a:solidFill>
              <a:latin typeface="Times New Roman" pitchFamily="18" charset="0"/>
              <a:cs typeface="Times New Roman" pitchFamily="18" charset="0"/>
            </a:endParaRP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a:solidFill>
                <a:srgbClr val="002060"/>
              </a:solidFill>
              <a:latin typeface="Times New Roman" pitchFamily="18" charset="0"/>
              <a:cs typeface="Times New Roman" pitchFamily="18" charset="0"/>
            </a:endParaRP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a:solidFill>
                <a:srgbClr val="002060"/>
              </a:solidFill>
              <a:latin typeface="Times New Roman" pitchFamily="18" charset="0"/>
              <a:cs typeface="Times New Roman" pitchFamily="18" charset="0"/>
            </a:endParaRP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a:solidFill>
                <a:srgbClr val="002060"/>
              </a:solidFill>
              <a:latin typeface="Times New Roman" pitchFamily="18" charset="0"/>
              <a:cs typeface="Times New Roman" pitchFamily="18" charset="0"/>
            </a:endParaRPr>
          </a:p>
          <a:p>
            <a:pPr>
              <a:defRPr/>
            </a:pPr>
            <a:endParaRPr lang="el-GR" sz="1400" dirty="0" smtClean="0">
              <a:solidFill>
                <a:srgbClr val="002060"/>
              </a:solidFill>
              <a:latin typeface="Times New Roman" pitchFamily="18" charset="0"/>
              <a:cs typeface="Times New Roman" pitchFamily="18" charset="0"/>
            </a:endParaRPr>
          </a:p>
          <a:p>
            <a:pPr>
              <a:defRPr/>
            </a:pPr>
            <a:endParaRPr lang="el-GR" sz="1400" dirty="0">
              <a:solidFill>
                <a:srgbClr val="002060"/>
              </a:solidFill>
              <a:latin typeface="Times New Roman" pitchFamily="18" charset="0"/>
              <a:cs typeface="Times New Roman" pitchFamily="18" charset="0"/>
            </a:endParaRPr>
          </a:p>
          <a:p>
            <a:pPr>
              <a:defRPr/>
            </a:pPr>
            <a:r>
              <a:rPr lang="en-AU" sz="1400" dirty="0" smtClean="0">
                <a:solidFill>
                  <a:srgbClr val="002060"/>
                </a:solidFill>
                <a:latin typeface="Times New Roman" pitchFamily="18" charset="0"/>
                <a:cs typeface="Times New Roman" pitchFamily="18" charset="0"/>
              </a:rPr>
              <a:t>National </a:t>
            </a:r>
            <a:r>
              <a:rPr lang="en-AU" sz="1400" dirty="0">
                <a:solidFill>
                  <a:srgbClr val="002060"/>
                </a:solidFill>
                <a:latin typeface="Times New Roman" pitchFamily="18" charset="0"/>
                <a:cs typeface="Times New Roman" pitchFamily="18" charset="0"/>
              </a:rPr>
              <a:t>Research Council. </a:t>
            </a:r>
            <a:r>
              <a:rPr lang="en-AU" sz="1400" dirty="0">
                <a:solidFill>
                  <a:srgbClr val="002060"/>
                </a:solidFill>
                <a:latin typeface="Times New Roman" pitchFamily="18" charset="0"/>
                <a:cs typeface="Times New Roman" pitchFamily="18" charset="0"/>
              </a:rPr>
              <a:t>(2012a) A framework for K-12 science education: practices, crosscutting concepts, and core ideas. National Academies Press, Washington, DC </a:t>
            </a:r>
            <a:endParaRPr lang="el-GR" sz="1400" dirty="0">
              <a:solidFill>
                <a:srgbClr val="002060"/>
              </a:solidFill>
              <a:latin typeface="Times New Roman" pitchFamily="18" charset="0"/>
              <a:cs typeface="Times New Roman" pitchFamily="18" charset="0"/>
            </a:endParaRPr>
          </a:p>
          <a:p>
            <a:pPr>
              <a:defRPr/>
            </a:pPr>
            <a:r>
              <a:rPr lang="en-US" sz="1400" dirty="0">
                <a:solidFill>
                  <a:srgbClr val="002060"/>
                </a:solidFill>
                <a:latin typeface="Times New Roman" pitchFamily="18" charset="0"/>
                <a:cs typeface="Times New Roman" pitchFamily="18" charset="0"/>
              </a:rPr>
              <a:t>National Research Council. (2012b) Discipline-based education research: understanding and improving learning in undergraduate science and engineering. </a:t>
            </a:r>
            <a:r>
              <a:rPr lang="en-US" sz="1400" dirty="0">
                <a:solidFill>
                  <a:srgbClr val="002060"/>
                </a:solidFill>
                <a:latin typeface="Times New Roman" pitchFamily="18" charset="0"/>
                <a:cs typeface="Times New Roman" pitchFamily="18" charset="0"/>
              </a:rPr>
              <a:t>National Academies Press, Washington, DC </a:t>
            </a:r>
            <a:endParaRPr lang="el-GR" sz="2400" dirty="0" smtClean="0"/>
          </a:p>
        </p:txBody>
      </p:sp>
    </p:spTree>
    <p:extLst>
      <p:ext uri="{BB962C8B-B14F-4D97-AF65-F5344CB8AC3E}">
        <p14:creationId xmlns:p14="http://schemas.microsoft.com/office/powerpoint/2010/main" val="9428414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3385542"/>
          </a:xfrm>
          <a:prstGeom prst="rect">
            <a:avLst/>
          </a:prstGeom>
        </p:spPr>
        <p:txBody>
          <a:bodyPr wrap="square">
            <a:spAutoFit/>
          </a:bodyPr>
          <a:lstStyle/>
          <a:p>
            <a:pPr algn="ctr">
              <a:spcAft>
                <a:spcPts val="1200"/>
              </a:spcAft>
            </a:pPr>
            <a:r>
              <a:rPr lang="el-GR" sz="2400" dirty="0" smtClean="0"/>
              <a:t>Σταθερότητα </a:t>
            </a:r>
            <a:r>
              <a:rPr lang="el-GR" sz="2400" dirty="0"/>
              <a:t>και αλλαγή. </a:t>
            </a:r>
            <a:endParaRPr lang="el-GR" sz="2400" dirty="0" smtClean="0"/>
          </a:p>
          <a:p>
            <a:r>
              <a:rPr lang="en-US" altLang="el-GR" sz="2000" dirty="0">
                <a:solidFill>
                  <a:srgbClr val="002060"/>
                </a:solidFill>
                <a:latin typeface="Times New Roman" panose="02020603050405020304" pitchFamily="18" charset="0"/>
              </a:rPr>
              <a:t>“</a:t>
            </a:r>
            <a:r>
              <a:rPr lang="en-US" altLang="el-GR" sz="2000" dirty="0">
                <a:solidFill>
                  <a:srgbClr val="FF0000"/>
                </a:solidFill>
                <a:latin typeface="Times New Roman" panose="02020603050405020304" pitchFamily="18" charset="0"/>
              </a:rPr>
              <a:t>Stability and Change </a:t>
            </a:r>
            <a:r>
              <a:rPr lang="en-US" altLang="el-GR" sz="2000" dirty="0">
                <a:solidFill>
                  <a:srgbClr val="002060"/>
                </a:solidFill>
                <a:latin typeface="Times New Roman" panose="02020603050405020304" pitchFamily="18" charset="0"/>
              </a:rPr>
              <a:t>are the primary concerns of many, if not most scientific and engineering endeavors. “Stability denotes a condition in which some aspects of a system are unchanging, at least at the scale of observation. Stability means that a small disturbance will fade away—that is, the system will stay in, or return to, the stable condition. Such stability can take different forms, with the simplest being a static equilibrium, such as a ladder leaning on a wall. By contrast, a system with steady inflows and outflows (i.e., constant conditions) is said to be in dynamic equilibrium. For example, a dam may be at a constant level with steady quantities of water coming in and out. . . . </a:t>
            </a:r>
            <a:r>
              <a:rPr lang="en-US" altLang="el-GR" sz="2000" dirty="0">
                <a:solidFill>
                  <a:srgbClr val="002060"/>
                </a:solidFill>
                <a:latin typeface="Times New Roman" panose="02020603050405020304" pitchFamily="18" charset="0"/>
              </a:rPr>
              <a:t>A repeating pattern of cyclic change—such as the moon orbiting Earth—can also be seen as a stable situation, even though it is clearly not static</a:t>
            </a:r>
            <a:r>
              <a:rPr lang="en-US" altLang="el-GR" sz="2000" dirty="0" smtClean="0">
                <a:solidFill>
                  <a:srgbClr val="002060"/>
                </a:solidFill>
                <a:latin typeface="Times New Roman" panose="02020603050405020304" pitchFamily="18" charset="0"/>
              </a:rPr>
              <a:t>”.</a:t>
            </a:r>
            <a:endParaRPr lang="el-GR" sz="2000" dirty="0">
              <a:solidFill>
                <a:srgbClr val="002060"/>
              </a:solidFill>
              <a:latin typeface="Times New Roman" panose="02020603050405020304" pitchFamily="18" charset="0"/>
            </a:endParaRPr>
          </a:p>
        </p:txBody>
      </p:sp>
    </p:spTree>
    <p:extLst>
      <p:ext uri="{BB962C8B-B14F-4D97-AF65-F5344CB8AC3E}">
        <p14:creationId xmlns:p14="http://schemas.microsoft.com/office/powerpoint/2010/main" val="19762393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4001095"/>
          </a:xfrm>
          <a:prstGeom prst="rect">
            <a:avLst/>
          </a:prstGeom>
        </p:spPr>
        <p:txBody>
          <a:bodyPr wrap="square">
            <a:spAutoFit/>
          </a:bodyPr>
          <a:lstStyle/>
          <a:p>
            <a:pPr algn="ctr">
              <a:spcAft>
                <a:spcPts val="1200"/>
              </a:spcAft>
            </a:pPr>
            <a:r>
              <a:rPr lang="el-GR" sz="2400" dirty="0" smtClean="0"/>
              <a:t>Σταθερότητα </a:t>
            </a:r>
            <a:r>
              <a:rPr lang="el-GR" sz="2400" dirty="0"/>
              <a:t>και αλλαγή. </a:t>
            </a:r>
            <a:endParaRPr lang="el-GR" sz="2400" dirty="0" smtClean="0"/>
          </a:p>
          <a:p>
            <a:pPr>
              <a:defRPr/>
            </a:pPr>
            <a:r>
              <a:rPr lang="el-GR" sz="2000" dirty="0" smtClean="0">
                <a:solidFill>
                  <a:srgbClr val="002060"/>
                </a:solidFill>
                <a:latin typeface="Times New Roman" panose="02020603050405020304" pitchFamily="18" charset="0"/>
              </a:rPr>
              <a:t>«</a:t>
            </a:r>
            <a:r>
              <a:rPr lang="el-GR" sz="2000" dirty="0">
                <a:solidFill>
                  <a:srgbClr val="FF0000"/>
                </a:solidFill>
                <a:latin typeface="Times New Roman" panose="02020603050405020304" pitchFamily="18" charset="0"/>
              </a:rPr>
              <a:t>Η σταθερότητα και η αλλαγή </a:t>
            </a:r>
            <a:r>
              <a:rPr lang="el-GR" sz="2000" dirty="0" smtClean="0">
                <a:solidFill>
                  <a:srgbClr val="002060"/>
                </a:solidFill>
                <a:latin typeface="Times New Roman" panose="02020603050405020304" pitchFamily="18" charset="0"/>
              </a:rPr>
              <a:t>αφορούν πρωταρχικά πολλές, </a:t>
            </a:r>
            <a:r>
              <a:rPr lang="el-GR" sz="2000" dirty="0">
                <a:solidFill>
                  <a:srgbClr val="002060"/>
                </a:solidFill>
                <a:latin typeface="Times New Roman" panose="02020603050405020304" pitchFamily="18" charset="0"/>
              </a:rPr>
              <a:t>αν όχι </a:t>
            </a:r>
            <a:r>
              <a:rPr lang="el-GR" sz="2000" dirty="0" smtClean="0">
                <a:solidFill>
                  <a:srgbClr val="002060"/>
                </a:solidFill>
                <a:latin typeface="Times New Roman" panose="02020603050405020304" pitchFamily="18" charset="0"/>
              </a:rPr>
              <a:t>τις περισσότερες επιστημονικές </a:t>
            </a:r>
            <a:r>
              <a:rPr lang="el-GR" sz="2000" dirty="0">
                <a:solidFill>
                  <a:srgbClr val="002060"/>
                </a:solidFill>
                <a:latin typeface="Times New Roman" panose="02020603050405020304" pitchFamily="18" charset="0"/>
              </a:rPr>
              <a:t>και </a:t>
            </a:r>
            <a:r>
              <a:rPr lang="el-GR" sz="2000" dirty="0" smtClean="0">
                <a:solidFill>
                  <a:srgbClr val="002060"/>
                </a:solidFill>
                <a:latin typeface="Times New Roman" panose="02020603050405020304" pitchFamily="18" charset="0"/>
              </a:rPr>
              <a:t>μηχανικές προσπάθειες. </a:t>
            </a:r>
            <a:r>
              <a:rPr lang="el-GR" sz="2000" dirty="0">
                <a:solidFill>
                  <a:srgbClr val="002060"/>
                </a:solidFill>
                <a:latin typeface="Times New Roman" panose="02020603050405020304" pitchFamily="18" charset="0"/>
              </a:rPr>
              <a:t>«Η σταθερότητα υποδηλώνει μια κατάσταση στην οποία ορισμένες πτυχές ενός συστήματος είναι αμετάβλητες, τουλάχιστον </a:t>
            </a:r>
            <a:r>
              <a:rPr lang="el-GR" sz="2000" dirty="0" smtClean="0">
                <a:solidFill>
                  <a:srgbClr val="002060"/>
                </a:solidFill>
                <a:latin typeface="Times New Roman" panose="02020603050405020304" pitchFamily="18" charset="0"/>
              </a:rPr>
              <a:t>στο επίπεδο </a:t>
            </a:r>
            <a:r>
              <a:rPr lang="el-GR" sz="2000" dirty="0">
                <a:solidFill>
                  <a:srgbClr val="002060"/>
                </a:solidFill>
                <a:latin typeface="Times New Roman" panose="02020603050405020304" pitchFamily="18" charset="0"/>
              </a:rPr>
              <a:t>της παρατήρησης. Σταθερότητα σημαίνει ότι μια μικρή διαταραχή θα </a:t>
            </a:r>
            <a:r>
              <a:rPr lang="el-GR" sz="2000" dirty="0" smtClean="0">
                <a:solidFill>
                  <a:srgbClr val="002060"/>
                </a:solidFill>
                <a:latin typeface="Times New Roman" panose="02020603050405020304" pitchFamily="18" charset="0"/>
              </a:rPr>
              <a:t>εξαφανιστεί - δηλαδή</a:t>
            </a:r>
            <a:r>
              <a:rPr lang="el-GR" sz="2000" dirty="0">
                <a:solidFill>
                  <a:srgbClr val="002060"/>
                </a:solidFill>
                <a:latin typeface="Times New Roman" panose="02020603050405020304" pitchFamily="18" charset="0"/>
              </a:rPr>
              <a:t>, το σύστημα θα παραμείνει ή θα επιστρέψει στη σταθερή κατάσταση. </a:t>
            </a:r>
            <a:r>
              <a:rPr lang="el-GR" sz="2000" dirty="0">
                <a:solidFill>
                  <a:srgbClr val="002060"/>
                </a:solidFill>
                <a:latin typeface="Times New Roman" panose="02020603050405020304" pitchFamily="18" charset="0"/>
              </a:rPr>
              <a:t>Μια τέτοια σταθερότητα μπορεί να πάρει διάφορες μορφές, με την απλούστερη να είναι μια στατική ισορροπία, όπως μια σκάλα που ακουμπά σε έναν τοίχο. Αντίθετα, ένα σύστημα με σταθερές εισροές και εκροές (δηλαδή σταθερές συνθήκες) λέγεται ότι βρίσκεται σε δυναμική ισορροπία. Για παράδειγμα, ένα φράγμα μπορεί να βρίσκεται σε σταθερό επίπεδο με σταθερές ποσότητες νερού να μπαίνουν και να βγαίνουν. . . . </a:t>
            </a:r>
            <a:r>
              <a:rPr lang="el-GR" sz="2000" dirty="0">
                <a:solidFill>
                  <a:srgbClr val="002060"/>
                </a:solidFill>
                <a:latin typeface="Times New Roman" panose="02020603050405020304" pitchFamily="18" charset="0"/>
              </a:rPr>
              <a:t>Ένα επαναλαμβανόμενο μοτίβο κυκλικής αλλαγής </a:t>
            </a:r>
            <a:r>
              <a:rPr lang="el-GR" sz="2000" dirty="0" smtClean="0">
                <a:solidFill>
                  <a:srgbClr val="002060"/>
                </a:solidFill>
                <a:latin typeface="Times New Roman" panose="02020603050405020304" pitchFamily="18" charset="0"/>
              </a:rPr>
              <a:t> - όπως </a:t>
            </a:r>
            <a:r>
              <a:rPr lang="el-GR" sz="2000" dirty="0">
                <a:solidFill>
                  <a:srgbClr val="002060"/>
                </a:solidFill>
                <a:latin typeface="Times New Roman" panose="02020603050405020304" pitchFamily="18" charset="0"/>
              </a:rPr>
              <a:t>το φεγγάρι που περιστρέφεται γύρω από τη </a:t>
            </a:r>
            <a:r>
              <a:rPr lang="el-GR" sz="2000" dirty="0" smtClean="0">
                <a:solidFill>
                  <a:srgbClr val="002060"/>
                </a:solidFill>
                <a:latin typeface="Times New Roman" panose="02020603050405020304" pitchFamily="18" charset="0"/>
              </a:rPr>
              <a:t>Γη -  </a:t>
            </a:r>
            <a:r>
              <a:rPr lang="el-GR" sz="2000" dirty="0">
                <a:solidFill>
                  <a:srgbClr val="002060"/>
                </a:solidFill>
                <a:latin typeface="Times New Roman" panose="02020603050405020304" pitchFamily="18" charset="0"/>
              </a:rPr>
              <a:t>μπορεί επίσης να θεωρηθεί ως μια σταθερή κατάσταση, παρόλο που σαφώς δεν είναι στατικό».</a:t>
            </a:r>
            <a:endParaRPr lang="el-GR" sz="2000" dirty="0">
              <a:solidFill>
                <a:srgbClr val="002060"/>
              </a:solidFill>
              <a:latin typeface="Times New Roman" panose="02020603050405020304" pitchFamily="18" charset="0"/>
            </a:endParaRPr>
          </a:p>
        </p:txBody>
      </p:sp>
    </p:spTree>
    <p:extLst>
      <p:ext uri="{BB962C8B-B14F-4D97-AF65-F5344CB8AC3E}">
        <p14:creationId xmlns:p14="http://schemas.microsoft.com/office/powerpoint/2010/main" val="4512687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415961" y="1395871"/>
            <a:ext cx="10826804" cy="5232202"/>
          </a:xfrm>
          <a:prstGeom prst="rect">
            <a:avLst/>
          </a:prstGeom>
        </p:spPr>
        <p:txBody>
          <a:bodyPr wrap="square">
            <a:spAutoFit/>
          </a:bodyPr>
          <a:lstStyle/>
          <a:p>
            <a:pPr algn="ctr">
              <a:spcAft>
                <a:spcPts val="1200"/>
              </a:spcAft>
            </a:pPr>
            <a:r>
              <a:rPr lang="el-GR" sz="2400" dirty="0" smtClean="0"/>
              <a:t>Σταθερότητα </a:t>
            </a:r>
            <a:r>
              <a:rPr lang="el-GR" sz="2400" dirty="0"/>
              <a:t>και αλλαγή. </a:t>
            </a:r>
            <a:endParaRPr lang="el-GR" sz="2400" dirty="0" smtClean="0"/>
          </a:p>
          <a:p>
            <a:pPr>
              <a:spcBef>
                <a:spcPct val="0"/>
              </a:spcBef>
            </a:pPr>
            <a:r>
              <a:rPr lang="en-US" altLang="el-GR" sz="2000" dirty="0">
                <a:solidFill>
                  <a:srgbClr val="002060"/>
                </a:solidFill>
                <a:latin typeface="Times New Roman" panose="02020603050405020304" pitchFamily="18" charset="0"/>
              </a:rPr>
              <a:t>“An understanding of dynamic equilibrium is crucial to understanding the major issues in any complex system—for example, population dynamics in an ecosystem or the relationship between the level of atmospheric carbon dioxide and Earth’s average temperature”. (NGSS,2013)</a:t>
            </a:r>
            <a:endParaRPr lang="en-US" altLang="el-GR" sz="2000" b="1" dirty="0">
              <a:solidFill>
                <a:srgbClr val="002060"/>
              </a:solidFill>
              <a:latin typeface="Times New Roman" panose="02020603050405020304" pitchFamily="18" charset="0"/>
              <a:cs typeface="Times New Roman" panose="02020603050405020304" pitchFamily="18" charset="0"/>
            </a:endParaRPr>
          </a:p>
          <a:p>
            <a:pPr>
              <a:spcBef>
                <a:spcPct val="0"/>
              </a:spcBef>
            </a:pPr>
            <a:r>
              <a:rPr lang="en-US" altLang="el-GR" sz="2000" dirty="0" smtClean="0">
                <a:solidFill>
                  <a:srgbClr val="002060"/>
                </a:solidFill>
                <a:latin typeface="Times New Roman" panose="02020603050405020304" pitchFamily="18" charset="0"/>
              </a:rPr>
              <a:t>“</a:t>
            </a:r>
            <a:r>
              <a:rPr lang="en-US" altLang="el-GR" sz="2000" dirty="0">
                <a:solidFill>
                  <a:srgbClr val="002060"/>
                </a:solidFill>
                <a:latin typeface="Times New Roman" panose="02020603050405020304" pitchFamily="18" charset="0"/>
              </a:rPr>
              <a:t>A system can be stable on a small time scale, but on a larger time scale it may be seen to be changing. For example, when looking at a living organism over the course of an hour or a day, it may maintain stability; over longer periods, the organism grows, ages, and eventually dies</a:t>
            </a:r>
            <a:r>
              <a:rPr lang="en-US" altLang="el-GR" sz="2000" dirty="0" smtClean="0">
                <a:solidFill>
                  <a:srgbClr val="002060"/>
                </a:solidFill>
                <a:latin typeface="Times New Roman" panose="02020603050405020304" pitchFamily="18" charset="0"/>
              </a:rPr>
              <a:t>.”</a:t>
            </a:r>
            <a:endParaRPr lang="el-GR" altLang="el-GR" sz="2000" dirty="0" smtClean="0">
              <a:solidFill>
                <a:srgbClr val="002060"/>
              </a:solidFill>
              <a:latin typeface="Times New Roman" panose="02020603050405020304" pitchFamily="18" charset="0"/>
            </a:endParaRPr>
          </a:p>
          <a:p>
            <a:pPr>
              <a:spcBef>
                <a:spcPct val="0"/>
              </a:spcBef>
            </a:pPr>
            <a:endParaRPr lang="el-GR" sz="2000" dirty="0">
              <a:solidFill>
                <a:srgbClr val="002060"/>
              </a:solidFill>
              <a:latin typeface="Times New Roman" panose="02020603050405020304" pitchFamily="18" charset="0"/>
            </a:endParaRPr>
          </a:p>
          <a:p>
            <a:pPr>
              <a:spcBef>
                <a:spcPct val="0"/>
              </a:spcBef>
            </a:pPr>
            <a:r>
              <a:rPr lang="el-GR" sz="2000" dirty="0">
                <a:solidFill>
                  <a:srgbClr val="002060"/>
                </a:solidFill>
                <a:latin typeface="Times New Roman" panose="02020603050405020304" pitchFamily="18" charset="0"/>
              </a:rPr>
              <a:t>«Η κατανόηση της δυναμικής ισορροπίας είναι ζωτικής σημασίας για την κατανόηση των σημαντικών ζητημάτων σε κάθε περίπλοκο σύστημα - για παράδειγμα, τη δυναμική του πληθυσμού σε ένα οικοσύστημα ή τη σχέση μεταξύ του επιπέδου του ατμοσφαιρικού διοξειδίου του άνθρακα και της μέσης θερμοκρασίας της Γης». </a:t>
            </a:r>
            <a:r>
              <a:rPr lang="el-GR" sz="2000" dirty="0">
                <a:solidFill>
                  <a:srgbClr val="002060"/>
                </a:solidFill>
                <a:latin typeface="Times New Roman" panose="02020603050405020304" pitchFamily="18" charset="0"/>
              </a:rPr>
              <a:t>(NGSS,2013</a:t>
            </a:r>
            <a:r>
              <a:rPr lang="el-GR" sz="2000" dirty="0" smtClean="0">
                <a:solidFill>
                  <a:srgbClr val="002060"/>
                </a:solidFill>
                <a:latin typeface="Times New Roman" panose="02020603050405020304" pitchFamily="18" charset="0"/>
              </a:rPr>
              <a:t>)</a:t>
            </a:r>
          </a:p>
          <a:p>
            <a:pPr>
              <a:spcBef>
                <a:spcPct val="0"/>
              </a:spcBef>
            </a:pPr>
            <a:r>
              <a:rPr lang="el-GR" sz="2000" dirty="0" smtClean="0">
                <a:solidFill>
                  <a:srgbClr val="002060"/>
                </a:solidFill>
                <a:latin typeface="Times New Roman" panose="02020603050405020304" pitchFamily="18" charset="0"/>
              </a:rPr>
              <a:t>«</a:t>
            </a:r>
            <a:r>
              <a:rPr lang="el-GR" sz="2000" dirty="0">
                <a:solidFill>
                  <a:srgbClr val="002060"/>
                </a:solidFill>
                <a:latin typeface="Times New Roman" panose="02020603050405020304" pitchFamily="18" charset="0"/>
              </a:rPr>
              <a:t>Ένα σύστημα μπορεί να είναι σταθερό σε μικρή χρονική κλίμακα, αλλά σε μεγαλύτερη χρονική κλίμακα μπορεί να φαίνεται ότι αλλάζει. Για παράδειγμα, όταν κοιτάτε έναν ζωντανό οργανισμό κατά τη διάρκεια μιας ώρας ή μιας ημέρας, μπορεί να </a:t>
            </a:r>
            <a:r>
              <a:rPr lang="el-GR" sz="2000" dirty="0" smtClean="0">
                <a:solidFill>
                  <a:srgbClr val="002060"/>
                </a:solidFill>
                <a:latin typeface="Times New Roman" panose="02020603050405020304" pitchFamily="18" charset="0"/>
              </a:rPr>
              <a:t>παραμένει σταθερός, </a:t>
            </a:r>
            <a:r>
              <a:rPr lang="el-GR" sz="2000" dirty="0">
                <a:solidFill>
                  <a:srgbClr val="002060"/>
                </a:solidFill>
                <a:latin typeface="Times New Roman" panose="02020603050405020304" pitchFamily="18" charset="0"/>
              </a:rPr>
              <a:t>για μεγαλύτερες περιόδους, ο οργανισμός μεγαλώνει, γερνάει και τελικά πεθαίνει».</a:t>
            </a:r>
          </a:p>
        </p:txBody>
      </p:sp>
    </p:spTree>
    <p:extLst>
      <p:ext uri="{BB962C8B-B14F-4D97-AF65-F5344CB8AC3E}">
        <p14:creationId xmlns:p14="http://schemas.microsoft.com/office/powerpoint/2010/main" val="675976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415961" y="1395871"/>
            <a:ext cx="10826804" cy="4924425"/>
          </a:xfrm>
          <a:prstGeom prst="rect">
            <a:avLst/>
          </a:prstGeom>
        </p:spPr>
        <p:txBody>
          <a:bodyPr wrap="square">
            <a:spAutoFit/>
          </a:bodyPr>
          <a:lstStyle/>
          <a:p>
            <a:pPr algn="ctr">
              <a:spcAft>
                <a:spcPts val="1200"/>
              </a:spcAft>
            </a:pPr>
            <a:r>
              <a:rPr lang="el-GR" sz="2400" dirty="0" smtClean="0"/>
              <a:t>Σταθερότητα </a:t>
            </a:r>
            <a:r>
              <a:rPr lang="el-GR" sz="2400" dirty="0"/>
              <a:t>και αλλαγή. </a:t>
            </a:r>
            <a:endParaRPr lang="el-GR" sz="2400" dirty="0" smtClean="0"/>
          </a:p>
          <a:p>
            <a:pPr>
              <a:spcBef>
                <a:spcPct val="0"/>
              </a:spcBef>
              <a:spcAft>
                <a:spcPts val="1200"/>
              </a:spcAft>
            </a:pPr>
            <a:r>
              <a:rPr lang="en-US" altLang="el-GR" sz="2000" i="1" dirty="0">
                <a:solidFill>
                  <a:srgbClr val="002060"/>
                </a:solidFill>
                <a:latin typeface="Times New Roman" panose="02020603050405020304" pitchFamily="18" charset="0"/>
              </a:rPr>
              <a:t>Examples</a:t>
            </a:r>
            <a:endParaRPr lang="en-US" altLang="el-GR" sz="2000" i="1" dirty="0">
              <a:solidFill>
                <a:srgbClr val="002060"/>
              </a:solidFill>
              <a:latin typeface="Times New Roman" panose="02020603050405020304" pitchFamily="18" charset="0"/>
            </a:endParaRPr>
          </a:p>
          <a:p>
            <a:pPr>
              <a:spcBef>
                <a:spcPct val="0"/>
              </a:spcBef>
              <a:spcAft>
                <a:spcPts val="1200"/>
              </a:spcAft>
            </a:pPr>
            <a:r>
              <a:rPr lang="en-US" altLang="el-GR" sz="2000" b="1" dirty="0">
                <a:solidFill>
                  <a:srgbClr val="002060"/>
                </a:solidFill>
                <a:latin typeface="Times New Roman" panose="02020603050405020304" pitchFamily="18" charset="0"/>
                <a:cs typeface="Times New Roman" panose="02020603050405020304" pitchFamily="18" charset="0"/>
              </a:rPr>
              <a:t> </a:t>
            </a:r>
            <a:r>
              <a:rPr lang="en-US" altLang="el-GR" sz="2000" b="1" i="1" dirty="0" smtClean="0">
                <a:solidFill>
                  <a:srgbClr val="002060"/>
                </a:solidFill>
                <a:latin typeface="Times New Roman" panose="02020603050405020304" pitchFamily="18" charset="0"/>
                <a:cs typeface="Times New Roman" panose="02020603050405020304" pitchFamily="18" charset="0"/>
              </a:rPr>
              <a:t>“</a:t>
            </a:r>
            <a:r>
              <a:rPr lang="en-US" altLang="el-GR" sz="2000" i="1" dirty="0">
                <a:solidFill>
                  <a:srgbClr val="002060"/>
                </a:solidFill>
                <a:latin typeface="Times New Roman" panose="02020603050405020304" pitchFamily="18" charset="0"/>
                <a:cs typeface="Times New Roman" panose="02020603050405020304" pitchFamily="18" charset="0"/>
              </a:rPr>
              <a:t>1. </a:t>
            </a:r>
            <a:r>
              <a:rPr lang="en-US" altLang="el-GR" sz="2000" i="1" dirty="0">
                <a:solidFill>
                  <a:srgbClr val="002060"/>
                </a:solidFill>
                <a:latin typeface="Times New Roman" panose="02020603050405020304" pitchFamily="18" charset="0"/>
              </a:rPr>
              <a:t>Compare multiple solutions designed to slow or prevent wind or water from changing the shape of the land. 	</a:t>
            </a:r>
          </a:p>
          <a:p>
            <a:pPr>
              <a:spcBef>
                <a:spcPct val="0"/>
              </a:spcBef>
              <a:spcAft>
                <a:spcPts val="1200"/>
              </a:spcAft>
            </a:pPr>
            <a:r>
              <a:rPr lang="en-US" altLang="el-GR" sz="2000" i="1" dirty="0" smtClean="0">
                <a:solidFill>
                  <a:srgbClr val="002060"/>
                </a:solidFill>
                <a:latin typeface="Times New Roman" panose="02020603050405020304" pitchFamily="18" charset="0"/>
              </a:rPr>
              <a:t>2</a:t>
            </a:r>
            <a:r>
              <a:rPr lang="en-US" altLang="el-GR" sz="2000" i="1" dirty="0">
                <a:solidFill>
                  <a:srgbClr val="002060"/>
                </a:solidFill>
                <a:latin typeface="Times New Roman" panose="02020603050405020304" pitchFamily="18" charset="0"/>
              </a:rPr>
              <a:t>. Construct an argument supported by empirical evidence that changes to physical or biological components of an ecosystem affect populations</a:t>
            </a:r>
            <a:r>
              <a:rPr lang="en-US" altLang="el-GR" sz="2000" i="1" dirty="0">
                <a:solidFill>
                  <a:srgbClr val="002060"/>
                </a:solidFill>
                <a:latin typeface="Times New Roman" panose="02020603050405020304" pitchFamily="18" charset="0"/>
              </a:rPr>
              <a:t>”(NGSS,2013</a:t>
            </a:r>
            <a:r>
              <a:rPr lang="en-US" altLang="el-GR" sz="2000" i="1" dirty="0" smtClean="0">
                <a:solidFill>
                  <a:srgbClr val="002060"/>
                </a:solidFill>
                <a:latin typeface="Times New Roman" panose="02020603050405020304" pitchFamily="18" charset="0"/>
              </a:rPr>
              <a:t>).</a:t>
            </a:r>
            <a:endParaRPr lang="el-GR" altLang="el-GR" sz="2000" i="1" dirty="0" smtClean="0">
              <a:solidFill>
                <a:srgbClr val="002060"/>
              </a:solidFill>
              <a:latin typeface="Times New Roman" panose="02020603050405020304" pitchFamily="18" charset="0"/>
            </a:endParaRPr>
          </a:p>
          <a:p>
            <a:pPr>
              <a:spcBef>
                <a:spcPct val="0"/>
              </a:spcBef>
              <a:spcAft>
                <a:spcPts val="1200"/>
              </a:spcAft>
            </a:pPr>
            <a:endParaRPr lang="el-GR" altLang="el-GR" sz="2000" i="1" dirty="0">
              <a:solidFill>
                <a:srgbClr val="002060"/>
              </a:solidFill>
              <a:latin typeface="Times New Roman" panose="02020603050405020304" pitchFamily="18" charset="0"/>
            </a:endParaRPr>
          </a:p>
          <a:p>
            <a:pPr>
              <a:spcBef>
                <a:spcPct val="0"/>
              </a:spcBef>
              <a:spcAft>
                <a:spcPts val="1200"/>
              </a:spcAft>
            </a:pPr>
            <a:r>
              <a:rPr lang="el-GR" sz="2000" i="1" dirty="0">
                <a:solidFill>
                  <a:srgbClr val="002060"/>
                </a:solidFill>
                <a:latin typeface="Times New Roman" panose="02020603050405020304" pitchFamily="18" charset="0"/>
              </a:rPr>
              <a:t>Παραδείγματα </a:t>
            </a:r>
            <a:endParaRPr lang="el-GR" sz="2000" i="1" dirty="0" smtClean="0">
              <a:solidFill>
                <a:srgbClr val="002060"/>
              </a:solidFill>
              <a:latin typeface="Times New Roman" panose="02020603050405020304" pitchFamily="18" charset="0"/>
            </a:endParaRPr>
          </a:p>
          <a:p>
            <a:pPr>
              <a:spcBef>
                <a:spcPct val="0"/>
              </a:spcBef>
              <a:spcAft>
                <a:spcPts val="1200"/>
              </a:spcAft>
            </a:pPr>
            <a:r>
              <a:rPr lang="el-GR" sz="2000" i="1" dirty="0" smtClean="0">
                <a:solidFill>
                  <a:srgbClr val="002060"/>
                </a:solidFill>
                <a:latin typeface="Times New Roman" panose="02020603050405020304" pitchFamily="18" charset="0"/>
              </a:rPr>
              <a:t>«</a:t>
            </a:r>
            <a:r>
              <a:rPr lang="el-GR" sz="2000" i="1" dirty="0">
                <a:solidFill>
                  <a:srgbClr val="002060"/>
                </a:solidFill>
                <a:latin typeface="Times New Roman" panose="02020603050405020304" pitchFamily="18" charset="0"/>
              </a:rPr>
              <a:t>1. Συγκρίνετε πολλαπλές λύσεις που έχουν σχεδιαστεί για να επιβραδύνουν ή να εμποδίζουν τον άνεμο ή το νερό να αλλάξουν το σχήμα </a:t>
            </a:r>
            <a:r>
              <a:rPr lang="el-GR" sz="2000" i="1" dirty="0" smtClean="0">
                <a:solidFill>
                  <a:srgbClr val="002060"/>
                </a:solidFill>
                <a:latin typeface="Times New Roman" panose="02020603050405020304" pitchFamily="18" charset="0"/>
              </a:rPr>
              <a:t>του εδάφους.</a:t>
            </a:r>
          </a:p>
          <a:p>
            <a:pPr>
              <a:spcBef>
                <a:spcPct val="0"/>
              </a:spcBef>
              <a:spcAft>
                <a:spcPts val="1200"/>
              </a:spcAft>
            </a:pPr>
            <a:r>
              <a:rPr lang="el-GR" sz="2000" i="1" dirty="0" smtClean="0">
                <a:solidFill>
                  <a:srgbClr val="002060"/>
                </a:solidFill>
                <a:latin typeface="Times New Roman" panose="02020603050405020304" pitchFamily="18" charset="0"/>
              </a:rPr>
              <a:t>2</a:t>
            </a:r>
            <a:r>
              <a:rPr lang="el-GR" sz="2000" i="1" dirty="0">
                <a:solidFill>
                  <a:srgbClr val="002060"/>
                </a:solidFill>
                <a:latin typeface="Times New Roman" panose="02020603050405020304" pitchFamily="18" charset="0"/>
              </a:rPr>
              <a:t>. </a:t>
            </a:r>
            <a:r>
              <a:rPr lang="el-GR" sz="2000" i="1" dirty="0">
                <a:solidFill>
                  <a:srgbClr val="002060"/>
                </a:solidFill>
                <a:latin typeface="Times New Roman" panose="02020603050405020304" pitchFamily="18" charset="0"/>
              </a:rPr>
              <a:t>Κατασκευάστε ένα επιχείρημα που υποστηρίζεται από εμπειρικά στοιχεία ότι οι αλλαγές σε φυσικά ή βιολογικά στοιχεία ενός οικοσυστήματος επηρεάζουν τους πληθυσμούς» </a:t>
            </a:r>
            <a:r>
              <a:rPr lang="en-US" altLang="el-GR" sz="2000" i="1" dirty="0">
                <a:solidFill>
                  <a:srgbClr val="002060"/>
                </a:solidFill>
                <a:latin typeface="Times New Roman" panose="02020603050405020304" pitchFamily="18" charset="0"/>
              </a:rPr>
              <a:t> </a:t>
            </a:r>
            <a:r>
              <a:rPr lang="en-US" altLang="el-GR" sz="2000" i="1" dirty="0">
                <a:solidFill>
                  <a:srgbClr val="002060"/>
                </a:solidFill>
                <a:latin typeface="Times New Roman" panose="02020603050405020304" pitchFamily="18" charset="0"/>
              </a:rPr>
              <a:t>	</a:t>
            </a:r>
          </a:p>
        </p:txBody>
      </p:sp>
    </p:spTree>
    <p:extLst>
      <p:ext uri="{BB962C8B-B14F-4D97-AF65-F5344CB8AC3E}">
        <p14:creationId xmlns:p14="http://schemas.microsoft.com/office/powerpoint/2010/main" val="27256888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317373"/>
          </a:xfrm>
        </p:spPr>
        <p:txBody>
          <a:bodyPr>
            <a:noAutofit/>
          </a:bodyPr>
          <a:lstStyle/>
          <a:p>
            <a:r>
              <a:rPr lang="el-GR" sz="4000" b="1" dirty="0"/>
              <a:t>Σημαντικές </a:t>
            </a:r>
            <a:r>
              <a:rPr lang="el-GR" sz="4000" b="1" dirty="0" smtClean="0"/>
              <a:t>ιδέες</a:t>
            </a:r>
            <a:br>
              <a:rPr lang="el-GR" sz="4000" b="1" dirty="0" smtClean="0"/>
            </a:br>
            <a:r>
              <a:rPr lang="el-GR" sz="4000" b="1" dirty="0" smtClean="0"/>
              <a:t>Ιδέες </a:t>
            </a:r>
            <a:r>
              <a:rPr lang="el-GR" sz="4000" b="1" dirty="0"/>
              <a:t>υποβάθρου μιας γνωστικής περιοχής.</a:t>
            </a:r>
            <a:endParaRPr lang="en-US"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37882" y="1866452"/>
            <a:ext cx="10945458" cy="4031873"/>
          </a:xfrm>
          <a:prstGeom prst="rect">
            <a:avLst/>
          </a:prstGeom>
        </p:spPr>
        <p:txBody>
          <a:bodyPr wrap="square">
            <a:spAutoFit/>
          </a:bodyPr>
          <a:lstStyle/>
          <a:p>
            <a:pPr>
              <a:spcBef>
                <a:spcPct val="0"/>
              </a:spcBef>
            </a:pPr>
            <a:r>
              <a:rPr lang="el-GR" sz="2400" dirty="0"/>
              <a:t>Οι </a:t>
            </a:r>
            <a:r>
              <a:rPr lang="el-GR" sz="2400" dirty="0" smtClean="0"/>
              <a:t>Σημαντικές Ιδέες </a:t>
            </a:r>
            <a:r>
              <a:rPr lang="el-GR" sz="2400" dirty="0"/>
              <a:t>(</a:t>
            </a:r>
            <a:r>
              <a:rPr lang="el-GR" sz="2400" dirty="0" smtClean="0"/>
              <a:t>D</a:t>
            </a:r>
            <a:r>
              <a:rPr lang="en-US" sz="2400" dirty="0" err="1" smtClean="0"/>
              <a:t>isciplinary</a:t>
            </a:r>
            <a:r>
              <a:rPr lang="en-US" sz="2400" dirty="0" smtClean="0"/>
              <a:t> Core </a:t>
            </a:r>
            <a:r>
              <a:rPr lang="el-GR" sz="2400" dirty="0" smtClean="0"/>
              <a:t>I</a:t>
            </a:r>
            <a:r>
              <a:rPr lang="en-US" sz="2400" dirty="0" err="1" smtClean="0"/>
              <a:t>deas</a:t>
            </a:r>
            <a:r>
              <a:rPr lang="el-GR" sz="2400" dirty="0" smtClean="0"/>
              <a:t>) </a:t>
            </a:r>
            <a:r>
              <a:rPr lang="el-GR" sz="2400" dirty="0"/>
              <a:t>είναι οι βασικές ιδέες </a:t>
            </a:r>
            <a:r>
              <a:rPr lang="el-GR" sz="2400" dirty="0" smtClean="0"/>
              <a:t>μιας γνωστικής περιοχής που </a:t>
            </a:r>
            <a:r>
              <a:rPr lang="el-GR" sz="2400" dirty="0"/>
              <a:t>έχουν ευρεία σημασία </a:t>
            </a:r>
            <a:r>
              <a:rPr lang="el-GR" sz="2400" dirty="0" smtClean="0"/>
              <a:t>σε ένα </a:t>
            </a:r>
            <a:r>
              <a:rPr lang="el-GR" sz="2400" dirty="0"/>
              <a:t>ή σε πολλούς κλάδους της </a:t>
            </a:r>
            <a:r>
              <a:rPr lang="el-GR" sz="2400" dirty="0"/>
              <a:t>γνωστικής περιοχής</a:t>
            </a:r>
            <a:r>
              <a:rPr lang="el-GR" sz="2400" dirty="0" smtClean="0"/>
              <a:t> </a:t>
            </a:r>
            <a:r>
              <a:rPr lang="el-GR" sz="2400" dirty="0"/>
              <a:t>ή της μηχανικής. </a:t>
            </a:r>
            <a:endParaRPr lang="en-US" sz="2400" dirty="0" smtClean="0"/>
          </a:p>
          <a:p>
            <a:pPr>
              <a:spcBef>
                <a:spcPct val="0"/>
              </a:spcBef>
            </a:pPr>
            <a:endParaRPr lang="el-GR" sz="2400" dirty="0" smtClean="0"/>
          </a:p>
          <a:p>
            <a:pPr>
              <a:spcBef>
                <a:spcPct val="0"/>
              </a:spcBef>
            </a:pPr>
            <a:r>
              <a:rPr lang="el-GR" sz="2400" dirty="0" smtClean="0"/>
              <a:t>Αυτές </a:t>
            </a:r>
            <a:r>
              <a:rPr lang="el-GR" sz="2400" dirty="0"/>
              <a:t>οι βασικές ιδέες βασίζονται η μία στην άλλη καθώς οι μαθητές προχωρούν </a:t>
            </a:r>
            <a:r>
              <a:rPr lang="el-GR" sz="2400" dirty="0" smtClean="0"/>
              <a:t>από τάξη σε τάξη </a:t>
            </a:r>
            <a:r>
              <a:rPr lang="el-GR" sz="2400" dirty="0"/>
              <a:t>και ομαδοποιούνται στους ακόλουθους τέσσερις τομείς: </a:t>
            </a:r>
            <a:endParaRPr lang="en-US" sz="2400" dirty="0" smtClean="0"/>
          </a:p>
          <a:p>
            <a:pPr marL="457200" indent="-457200">
              <a:spcBef>
                <a:spcPct val="0"/>
              </a:spcBef>
              <a:buFont typeface="Arial" panose="020B0604020202020204" pitchFamily="34" charset="0"/>
              <a:buChar char="•"/>
            </a:pPr>
            <a:r>
              <a:rPr lang="el-GR" sz="2400" dirty="0" smtClean="0"/>
              <a:t>Φυσική </a:t>
            </a:r>
            <a:r>
              <a:rPr lang="el-GR" sz="2400" dirty="0"/>
              <a:t>Επιστήμη, </a:t>
            </a:r>
            <a:endParaRPr lang="en-US" sz="2400" dirty="0" smtClean="0"/>
          </a:p>
          <a:p>
            <a:pPr marL="457200" indent="-457200">
              <a:spcBef>
                <a:spcPct val="0"/>
              </a:spcBef>
              <a:buFont typeface="Arial" panose="020B0604020202020204" pitchFamily="34" charset="0"/>
              <a:buChar char="•"/>
            </a:pPr>
            <a:r>
              <a:rPr lang="el-GR" sz="2400" dirty="0" smtClean="0"/>
              <a:t>Επιστήμη </a:t>
            </a:r>
            <a:r>
              <a:rPr lang="el-GR" sz="2400" dirty="0"/>
              <a:t>της Ζωής, </a:t>
            </a:r>
            <a:endParaRPr lang="en-US" sz="2400" dirty="0" smtClean="0"/>
          </a:p>
          <a:p>
            <a:pPr marL="457200" indent="-457200">
              <a:spcBef>
                <a:spcPct val="0"/>
              </a:spcBef>
              <a:buFont typeface="Arial" panose="020B0604020202020204" pitchFamily="34" charset="0"/>
              <a:buChar char="•"/>
            </a:pPr>
            <a:r>
              <a:rPr lang="el-GR" sz="2400" dirty="0" smtClean="0"/>
              <a:t>Επιστήμη </a:t>
            </a:r>
            <a:r>
              <a:rPr lang="el-GR" sz="2400" dirty="0"/>
              <a:t>της Γης και του </a:t>
            </a:r>
            <a:r>
              <a:rPr lang="el-GR" sz="2400" dirty="0" smtClean="0"/>
              <a:t>Διαστήματος</a:t>
            </a:r>
            <a:endParaRPr lang="en-US" sz="2400" dirty="0" smtClean="0"/>
          </a:p>
          <a:p>
            <a:pPr marL="457200" indent="-457200">
              <a:spcBef>
                <a:spcPct val="0"/>
              </a:spcBef>
              <a:buFont typeface="Arial" panose="020B0604020202020204" pitchFamily="34" charset="0"/>
              <a:buChar char="•"/>
            </a:pPr>
            <a:r>
              <a:rPr lang="el-GR" sz="2400" dirty="0" smtClean="0"/>
              <a:t>Μηχανική</a:t>
            </a:r>
            <a:r>
              <a:rPr lang="el-GR" sz="2400" dirty="0"/>
              <a:t>.</a:t>
            </a:r>
            <a:endParaRPr lang="el-GR" altLang="el-GR" sz="2400" dirty="0"/>
          </a:p>
          <a:p>
            <a:pPr>
              <a:spcBef>
                <a:spcPct val="0"/>
              </a:spcBef>
            </a:pPr>
            <a:endParaRPr lang="el-GR" altLang="el-G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6784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317373"/>
          </a:xfrm>
        </p:spPr>
        <p:txBody>
          <a:bodyPr>
            <a:noAutofit/>
          </a:bodyPr>
          <a:lstStyle/>
          <a:p>
            <a:r>
              <a:rPr lang="el-GR" sz="4000" b="1" dirty="0"/>
              <a:t>Σημαντικές </a:t>
            </a:r>
            <a:r>
              <a:rPr lang="el-GR" sz="4000" b="1" dirty="0" smtClean="0"/>
              <a:t>ιδέες</a:t>
            </a:r>
            <a:br>
              <a:rPr lang="el-GR" sz="4000" b="1" dirty="0" smtClean="0"/>
            </a:br>
            <a:r>
              <a:rPr lang="el-GR" sz="4000" b="1" dirty="0" smtClean="0"/>
              <a:t>Ιδέες </a:t>
            </a:r>
            <a:r>
              <a:rPr lang="el-GR" sz="4000" b="1" dirty="0"/>
              <a:t>υποβάθρου μιας γνωστικής περιοχής.</a:t>
            </a:r>
            <a:endParaRPr lang="en-US"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37882" y="1546412"/>
            <a:ext cx="11582100" cy="3046988"/>
          </a:xfrm>
          <a:prstGeom prst="rect">
            <a:avLst/>
          </a:prstGeom>
        </p:spPr>
        <p:txBody>
          <a:bodyPr wrap="square">
            <a:spAutoFit/>
          </a:bodyPr>
          <a:lstStyle/>
          <a:p>
            <a:r>
              <a:rPr lang="el-GR" sz="2400" dirty="0" smtClean="0"/>
              <a:t>Οι </a:t>
            </a:r>
            <a:r>
              <a:rPr lang="el-GR" sz="2400" dirty="0"/>
              <a:t>Σημαντικές </a:t>
            </a:r>
            <a:r>
              <a:rPr lang="el-GR" sz="2400" dirty="0"/>
              <a:t>ιδέες </a:t>
            </a:r>
            <a:r>
              <a:rPr lang="el-GR" sz="2400" dirty="0"/>
              <a:t>έχουν </a:t>
            </a:r>
            <a:r>
              <a:rPr lang="el-GR" sz="2400" dirty="0"/>
              <a:t>τη δύναμη να επικεντρώσουν </a:t>
            </a:r>
            <a:endParaRPr lang="el-GR" sz="2400" dirty="0" smtClean="0"/>
          </a:p>
          <a:p>
            <a:pPr marL="800100" lvl="1" indent="-342900">
              <a:buFont typeface="Arial" panose="020B0604020202020204" pitchFamily="34" charset="0"/>
              <a:buChar char="•"/>
            </a:pPr>
            <a:r>
              <a:rPr lang="el-GR" sz="2400" dirty="0" smtClean="0"/>
              <a:t>το </a:t>
            </a:r>
            <a:r>
              <a:rPr lang="el-GR" sz="2400" dirty="0"/>
              <a:t>πρόγραμμα σπουδών, </a:t>
            </a:r>
            <a:endParaRPr lang="el-GR" sz="2400" dirty="0" smtClean="0"/>
          </a:p>
          <a:p>
            <a:pPr marL="800100" lvl="1" indent="-342900">
              <a:buFont typeface="Arial" panose="020B0604020202020204" pitchFamily="34" charset="0"/>
              <a:buChar char="•"/>
            </a:pPr>
            <a:r>
              <a:rPr lang="el-GR" sz="2400" dirty="0" smtClean="0"/>
              <a:t>την </a:t>
            </a:r>
            <a:r>
              <a:rPr lang="el-GR" sz="2400" dirty="0"/>
              <a:t>διδασκαλία και </a:t>
            </a:r>
            <a:endParaRPr lang="el-GR" sz="2400" dirty="0" smtClean="0"/>
          </a:p>
          <a:p>
            <a:pPr marL="800100" lvl="1" indent="-342900">
              <a:buFont typeface="Arial" panose="020B0604020202020204" pitchFamily="34" charset="0"/>
              <a:buChar char="•"/>
            </a:pPr>
            <a:r>
              <a:rPr lang="el-GR" sz="2400" dirty="0" smtClean="0"/>
              <a:t>την </a:t>
            </a:r>
            <a:r>
              <a:rPr lang="el-GR" sz="2400" dirty="0"/>
              <a:t>αξιολόγηση </a:t>
            </a:r>
            <a:endParaRPr lang="el-GR" sz="2400" dirty="0" smtClean="0"/>
          </a:p>
          <a:p>
            <a:r>
              <a:rPr lang="el-GR" sz="2400" dirty="0" smtClean="0"/>
              <a:t>στις </a:t>
            </a:r>
            <a:r>
              <a:rPr lang="el-GR" sz="2400" dirty="0"/>
              <a:t>πιο σημαντικές πτυχές της επιστήμης. </a:t>
            </a:r>
            <a:endParaRPr lang="el-GR" sz="2400" dirty="0" smtClean="0"/>
          </a:p>
          <a:p>
            <a:endParaRPr lang="el-GR" sz="2400" dirty="0"/>
          </a:p>
          <a:p>
            <a:r>
              <a:rPr lang="el-GR" sz="2400" dirty="0" smtClean="0"/>
              <a:t>Για </a:t>
            </a:r>
            <a:r>
              <a:rPr lang="el-GR" sz="2400" dirty="0"/>
              <a:t>να θεωρηθούν βασικές, οι ιδέες θα πρέπει να πληρούν τουλάχιστον δύο από τα ακόλουθα κριτήρια και ιδανικά </a:t>
            </a:r>
            <a:r>
              <a:rPr lang="el-GR" sz="2400" dirty="0" smtClean="0"/>
              <a:t>όλα:</a:t>
            </a:r>
            <a:endParaRPr lang="el-GR" sz="2400" dirty="0"/>
          </a:p>
        </p:txBody>
      </p:sp>
    </p:spTree>
    <p:extLst>
      <p:ext uri="{BB962C8B-B14F-4D97-AF65-F5344CB8AC3E}">
        <p14:creationId xmlns:p14="http://schemas.microsoft.com/office/powerpoint/2010/main" val="38157626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317373"/>
          </a:xfrm>
        </p:spPr>
        <p:txBody>
          <a:bodyPr>
            <a:noAutofit/>
          </a:bodyPr>
          <a:lstStyle/>
          <a:p>
            <a:r>
              <a:rPr lang="el-GR" sz="4000" b="1" dirty="0"/>
              <a:t>Σημαντικές </a:t>
            </a:r>
            <a:r>
              <a:rPr lang="el-GR" sz="4000" b="1" dirty="0" smtClean="0"/>
              <a:t>ιδέες</a:t>
            </a:r>
            <a:br>
              <a:rPr lang="el-GR" sz="4000" b="1" dirty="0" smtClean="0"/>
            </a:br>
            <a:r>
              <a:rPr lang="el-GR" sz="4000" b="1" dirty="0" smtClean="0"/>
              <a:t>Ιδέες </a:t>
            </a:r>
            <a:r>
              <a:rPr lang="el-GR" sz="4000" b="1" dirty="0"/>
              <a:t>υποβάθρου μιας γνωστικής περιοχής.</a:t>
            </a:r>
            <a:endParaRPr lang="en-US"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69104" y="1755417"/>
            <a:ext cx="9572769" cy="4170372"/>
          </a:xfrm>
          <a:prstGeom prst="rect">
            <a:avLst/>
          </a:prstGeom>
        </p:spPr>
        <p:txBody>
          <a:bodyPr wrap="square">
            <a:spAutoFit/>
          </a:bodyPr>
          <a:lstStyle/>
          <a:p>
            <a:pPr marL="342900" indent="-342900">
              <a:spcAft>
                <a:spcPts val="1000"/>
              </a:spcAft>
              <a:buFont typeface="+mj-lt"/>
              <a:buAutoNum type="arabicPeriod"/>
            </a:pPr>
            <a:r>
              <a:rPr lang="el-GR" sz="2400" dirty="0" smtClean="0"/>
              <a:t>Να </a:t>
            </a:r>
            <a:r>
              <a:rPr lang="el-GR" sz="2400" dirty="0"/>
              <a:t>αποτελούν βασική οργανωτική ιδέα ενός μόνο </a:t>
            </a:r>
            <a:r>
              <a:rPr lang="el-GR" sz="2400" dirty="0" smtClean="0"/>
              <a:t>κλάδου ή να είναι πολύ σημαντικές σε πολλές </a:t>
            </a:r>
            <a:r>
              <a:rPr lang="el-GR" sz="2400" dirty="0"/>
              <a:t>επιστήμες ή κλάδους </a:t>
            </a:r>
            <a:r>
              <a:rPr lang="el-GR" sz="2400" dirty="0" smtClean="0"/>
              <a:t>μηχανικής.</a:t>
            </a:r>
            <a:r>
              <a:rPr lang="el-GR" sz="2400" dirty="0"/>
              <a:t> </a:t>
            </a:r>
          </a:p>
          <a:p>
            <a:pPr marL="342900" indent="-342900">
              <a:buFont typeface="+mj-lt"/>
              <a:buAutoNum type="arabicPeriod"/>
            </a:pPr>
            <a:r>
              <a:rPr lang="el-GR" sz="2400" dirty="0" smtClean="0"/>
              <a:t>Να παρέχουν </a:t>
            </a:r>
            <a:r>
              <a:rPr lang="el-GR" sz="2400" dirty="0"/>
              <a:t>ένα βασικό εργαλείο </a:t>
            </a:r>
            <a:endParaRPr lang="el-GR" sz="2400" dirty="0" smtClean="0"/>
          </a:p>
          <a:p>
            <a:pPr lvl="2"/>
            <a:r>
              <a:rPr lang="el-GR" sz="2400" dirty="0" smtClean="0"/>
              <a:t>α) για </a:t>
            </a:r>
            <a:r>
              <a:rPr lang="el-GR" sz="2400" dirty="0"/>
              <a:t>την κατανόηση ή τη διερεύνηση πιο περίπλοκων ιδεών και </a:t>
            </a:r>
            <a:endParaRPr lang="el-GR" sz="2400" dirty="0" smtClean="0"/>
          </a:p>
          <a:p>
            <a:pPr lvl="2">
              <a:spcAft>
                <a:spcPts val="1000"/>
              </a:spcAft>
            </a:pPr>
            <a:r>
              <a:rPr lang="el-GR" sz="2400" dirty="0" smtClean="0"/>
              <a:t>β) την </a:t>
            </a:r>
            <a:r>
              <a:rPr lang="el-GR" sz="2400" dirty="0"/>
              <a:t>επίλυση προβλημάτων.</a:t>
            </a:r>
          </a:p>
          <a:p>
            <a:pPr marL="342900" indent="-342900">
              <a:spcAft>
                <a:spcPts val="1000"/>
              </a:spcAft>
              <a:buFont typeface="+mj-lt"/>
              <a:buAutoNum type="arabicPeriod"/>
            </a:pPr>
            <a:r>
              <a:rPr lang="el-GR" sz="2400" dirty="0"/>
              <a:t>Να σχετίζονται με τα ενδιαφέροντα και τις εμπειρίες ζωής των μαθητών ή να συνδέονται με κοινωνικές ή προσωπικές ανησυχίες που απαιτούν επιστημονική ή τεχνολογική γνώση·</a:t>
            </a:r>
          </a:p>
          <a:p>
            <a:pPr marL="342900" indent="-342900">
              <a:spcAft>
                <a:spcPts val="1000"/>
              </a:spcAft>
              <a:buFont typeface="+mj-lt"/>
              <a:buAutoNum type="arabicPeriod"/>
            </a:pPr>
            <a:r>
              <a:rPr lang="el-GR" sz="2400" dirty="0"/>
              <a:t>Να </a:t>
            </a:r>
            <a:r>
              <a:rPr lang="el-GR" sz="2400" dirty="0" smtClean="0"/>
              <a:t>πραγματοποιείται η διδασκαλία και η μάθηση</a:t>
            </a:r>
            <a:r>
              <a:rPr lang="el-GR" sz="2400" dirty="0"/>
              <a:t> </a:t>
            </a:r>
            <a:r>
              <a:rPr lang="el-GR" sz="2400" dirty="0" smtClean="0"/>
              <a:t>όλων των τάξεων σε </a:t>
            </a:r>
            <a:r>
              <a:rPr lang="el-GR" sz="2400" dirty="0"/>
              <a:t>αυξανόμενα επίπεδα βάθους και πολυπλοκότητας</a:t>
            </a:r>
            <a:r>
              <a:rPr lang="el-GR" sz="2400" dirty="0" smtClean="0"/>
              <a:t>.</a:t>
            </a:r>
            <a:endParaRPr lang="el-GR" altLang="el-G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8638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14329" y="213717"/>
            <a:ext cx="9118905" cy="1182154"/>
          </a:xfrm>
        </p:spPr>
        <p:txBody>
          <a:bodyPr>
            <a:noAutofit/>
          </a:bodyPr>
          <a:lstStyle/>
          <a:p>
            <a:r>
              <a:rPr lang="el-GR" altLang="el-GR" sz="4000" b="1" dirty="0" smtClean="0"/>
              <a:t>Πρακτικές</a:t>
            </a:r>
            <a:br>
              <a:rPr lang="el-GR" altLang="el-GR" sz="4000" b="1" dirty="0" smtClean="0"/>
            </a:br>
            <a:r>
              <a:rPr lang="el-GR" altLang="el-GR" sz="4000" b="1" dirty="0" smtClean="0"/>
              <a:t>Ορισμός </a:t>
            </a:r>
            <a:r>
              <a:rPr lang="el-GR" altLang="el-GR" sz="4000" b="1" dirty="0"/>
              <a:t>της </a:t>
            </a:r>
            <a:r>
              <a:rPr lang="el-GR" altLang="el-GR" sz="4000" b="1" dirty="0" smtClean="0"/>
              <a:t>Πρακτικής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839160" y="1426941"/>
            <a:ext cx="11109190" cy="5355312"/>
          </a:xfrm>
          <a:prstGeom prst="rect">
            <a:avLst/>
          </a:prstGeom>
        </p:spPr>
        <p:txBody>
          <a:bodyPr wrap="square">
            <a:spAutoFit/>
          </a:bodyPr>
          <a:lstStyle/>
          <a:p>
            <a:pPr>
              <a:spcBef>
                <a:spcPct val="0"/>
              </a:spcBef>
              <a:spcAft>
                <a:spcPts val="1200"/>
              </a:spcAft>
            </a:pPr>
            <a:r>
              <a:rPr lang="el-GR" altLang="el-GR" sz="2400" dirty="0" smtClean="0"/>
              <a:t>Σύμφωνα </a:t>
            </a:r>
            <a:r>
              <a:rPr lang="el-GR" altLang="el-GR" sz="2400" dirty="0"/>
              <a:t>με την αναφορά (</a:t>
            </a:r>
            <a:r>
              <a:rPr lang="en-AU" altLang="el-GR" sz="2400" dirty="0"/>
              <a:t>NGSS Lead States</a:t>
            </a:r>
            <a:r>
              <a:rPr lang="el-GR" altLang="el-GR" sz="2400" dirty="0"/>
              <a:t> ,2013), η έννοια της πρακτικής </a:t>
            </a:r>
            <a:r>
              <a:rPr lang="el-GR" altLang="el-GR" sz="2400" dirty="0" smtClean="0"/>
              <a:t>περιλαμβάνει </a:t>
            </a:r>
            <a:r>
              <a:rPr lang="el-GR" altLang="el-GR" sz="2400" dirty="0" smtClean="0">
                <a:solidFill>
                  <a:srgbClr val="FF0000"/>
                </a:solidFill>
              </a:rPr>
              <a:t>τις δεξιότητες </a:t>
            </a:r>
            <a:r>
              <a:rPr lang="el-GR" altLang="el-GR" sz="2400" dirty="0"/>
              <a:t>(</a:t>
            </a:r>
            <a:r>
              <a:rPr lang="en-AU" altLang="el-GR" sz="2400" dirty="0"/>
              <a:t>skills</a:t>
            </a:r>
            <a:r>
              <a:rPr lang="el-GR" altLang="el-GR" sz="2400" dirty="0"/>
              <a:t>) </a:t>
            </a:r>
            <a:r>
              <a:rPr lang="el-GR" altLang="el-GR" sz="2400" dirty="0" smtClean="0"/>
              <a:t>και </a:t>
            </a:r>
            <a:r>
              <a:rPr lang="el-GR" altLang="el-GR" sz="2400" dirty="0" smtClean="0">
                <a:solidFill>
                  <a:srgbClr val="FF0000"/>
                </a:solidFill>
              </a:rPr>
              <a:t>την </a:t>
            </a:r>
            <a:r>
              <a:rPr lang="el-GR" altLang="el-GR" sz="2400" dirty="0">
                <a:solidFill>
                  <a:srgbClr val="FF0000"/>
                </a:solidFill>
              </a:rPr>
              <a:t>επιστημονική διερεύνηση </a:t>
            </a:r>
            <a:r>
              <a:rPr lang="el-GR" altLang="el-GR" sz="2400" dirty="0"/>
              <a:t>η οποία απαιτεί </a:t>
            </a:r>
            <a:r>
              <a:rPr lang="el-GR" altLang="el-GR" sz="2400" dirty="0" smtClean="0"/>
              <a:t>την </a:t>
            </a:r>
            <a:r>
              <a:rPr lang="el-GR" altLang="el-GR" sz="2400" dirty="0"/>
              <a:t>γνώση των βασικών εννοιών της γνωστικής περιοχής </a:t>
            </a:r>
            <a:r>
              <a:rPr lang="el-GR" altLang="el-GR" sz="2400" dirty="0" smtClean="0"/>
              <a:t>των </a:t>
            </a:r>
            <a:r>
              <a:rPr lang="el-GR" altLang="el-GR" sz="2400" dirty="0"/>
              <a:t>Επιστημόνων και των Μηχανικών.</a:t>
            </a:r>
            <a:endParaRPr lang="en-US" altLang="el-GR" sz="2400" dirty="0"/>
          </a:p>
          <a:p>
            <a:pPr>
              <a:spcAft>
                <a:spcPts val="1200"/>
              </a:spcAft>
            </a:pPr>
            <a:r>
              <a:rPr lang="el-GR" sz="2400" dirty="0"/>
              <a:t>Το Εθνικό Συμβούλιο Έρευνας (NRC) χρησιμοποιεί τον όρο πρακτικές αντί για έναν όρο όπως «δεξιότητες» για να τονίσει ότι η ενασχόληση με την επιστημονική έρευνα </a:t>
            </a:r>
            <a:r>
              <a:rPr lang="el-GR" sz="2400" dirty="0">
                <a:solidFill>
                  <a:srgbClr val="FF0000"/>
                </a:solidFill>
              </a:rPr>
              <a:t>απαιτεί όχι μόνο δεξιότητες αλλά και γνώσεις</a:t>
            </a:r>
            <a:r>
              <a:rPr lang="el-GR" sz="2400" dirty="0"/>
              <a:t>. </a:t>
            </a:r>
          </a:p>
          <a:p>
            <a:pPr>
              <a:spcAft>
                <a:spcPts val="1200"/>
              </a:spcAft>
            </a:pPr>
            <a:r>
              <a:rPr lang="el-GR" sz="2400" dirty="0"/>
              <a:t>Μέρος της πρόθεσης του NRC είναι να εξηγήσει και να επεκτείνει καλύτερα τι σημαίνει «έρευνα» στην επιστήμη και το φάσμα των γνωστικών, κοινωνικών και φυσικών πρακτικών που απαιτεί.</a:t>
            </a:r>
          </a:p>
          <a:p>
            <a:pPr>
              <a:spcBef>
                <a:spcPct val="0"/>
              </a:spcBef>
            </a:pPr>
            <a:endParaRPr lang="el-GR" altLang="el-GR" dirty="0" smtClean="0">
              <a:latin typeface="Times New Roman" panose="02020603050405020304" pitchFamily="18" charset="0"/>
              <a:cs typeface="Times New Roman" panose="02020603050405020304" pitchFamily="18" charset="0"/>
            </a:endParaRPr>
          </a:p>
          <a:p>
            <a:pPr>
              <a:spcBef>
                <a:spcPct val="0"/>
              </a:spcBef>
            </a:pPr>
            <a:endParaRPr lang="el-GR" altLang="el-GR" dirty="0">
              <a:latin typeface="Times New Roman" panose="02020603050405020304" pitchFamily="18" charset="0"/>
              <a:cs typeface="Times New Roman" panose="02020603050405020304" pitchFamily="18" charset="0"/>
            </a:endParaRPr>
          </a:p>
          <a:p>
            <a:pPr>
              <a:spcBef>
                <a:spcPct val="0"/>
              </a:spcBef>
            </a:pPr>
            <a:r>
              <a:rPr lang="en-US" altLang="el-GR" dirty="0" smtClean="0">
                <a:latin typeface="Times New Roman" panose="02020603050405020304" pitchFamily="18" charset="0"/>
                <a:cs typeface="Times New Roman" panose="02020603050405020304" pitchFamily="18" charset="0"/>
              </a:rPr>
              <a:t>NGSS </a:t>
            </a:r>
            <a:r>
              <a:rPr lang="en-US" altLang="el-GR" dirty="0">
                <a:latin typeface="Times New Roman" panose="02020603050405020304" pitchFamily="18" charset="0"/>
                <a:cs typeface="Times New Roman" panose="02020603050405020304" pitchFamily="18" charset="0"/>
              </a:rPr>
              <a:t>Lead States. (2013). Next generation science standards: for states, by states. The National Academies Press, </a:t>
            </a:r>
            <a:r>
              <a:rPr lang="en-US" altLang="el-GR" dirty="0" err="1">
                <a:latin typeface="Times New Roman" panose="02020603050405020304" pitchFamily="18" charset="0"/>
                <a:cs typeface="Times New Roman" panose="02020603050405020304" pitchFamily="18" charset="0"/>
              </a:rPr>
              <a:t>Washington,DC</a:t>
            </a:r>
            <a:r>
              <a:rPr lang="en-US" altLang="el-GR" dirty="0">
                <a:latin typeface="Times New Roman" panose="02020603050405020304" pitchFamily="18" charset="0"/>
                <a:cs typeface="Times New Roman" panose="02020603050405020304" pitchFamily="18" charset="0"/>
              </a:rPr>
              <a:t>, ISBN </a:t>
            </a:r>
            <a:r>
              <a:rPr lang="en-US" altLang="el-GR" dirty="0" smtClean="0">
                <a:latin typeface="Times New Roman" panose="02020603050405020304" pitchFamily="18" charset="0"/>
                <a:cs typeface="Times New Roman" panose="02020603050405020304" pitchFamily="18" charset="0"/>
              </a:rPr>
              <a:t>978-0-309-27227-8</a:t>
            </a:r>
            <a:endParaRPr lang="el-GR" altLang="el-GR" sz="2200" dirty="0"/>
          </a:p>
        </p:txBody>
      </p:sp>
    </p:spTree>
    <p:extLst>
      <p:ext uri="{BB962C8B-B14F-4D97-AF65-F5344CB8AC3E}">
        <p14:creationId xmlns:p14="http://schemas.microsoft.com/office/powerpoint/2010/main" val="21405044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9151165" cy="1395871"/>
          </a:xfrm>
        </p:spPr>
        <p:txBody>
          <a:bodyPr>
            <a:noAutofit/>
          </a:bodyPr>
          <a:lstStyle/>
          <a:p>
            <a:r>
              <a:rPr lang="el-GR" altLang="el-GR" sz="4000" b="1" dirty="0"/>
              <a:t>Οι Πρακτικές στις Επιστήμες και </a:t>
            </a:r>
            <a:r>
              <a:rPr lang="el-GR" altLang="el-GR" sz="4000" b="1" dirty="0" smtClean="0"/>
              <a:t>στη </a:t>
            </a:r>
            <a:r>
              <a:rPr lang="el-GR" altLang="el-GR" sz="4000" b="1" dirty="0"/>
              <a:t>Μηχανική</a:t>
            </a:r>
            <a:endParaRPr lang="el-GR" sz="4000" b="1" dirty="0"/>
          </a:p>
        </p:txBody>
      </p:sp>
      <p:sp>
        <p:nvSpPr>
          <p:cNvPr id="3" name="Υπότιτλος 2"/>
          <p:cNvSpPr>
            <a:spLocks noGrp="1"/>
          </p:cNvSpPr>
          <p:nvPr>
            <p:ph type="subTitle" idx="1"/>
          </p:nvPr>
        </p:nvSpPr>
        <p:spPr>
          <a:xfrm>
            <a:off x="1915043" y="1395870"/>
            <a:ext cx="9286357" cy="867269"/>
          </a:xfrm>
        </p:spPr>
        <p:txBody>
          <a:bodyPr>
            <a:noAutofit/>
          </a:bodyPr>
          <a:lstStyle/>
          <a:p>
            <a:pPr>
              <a:spcBef>
                <a:spcPct val="0"/>
              </a:spcBef>
            </a:pPr>
            <a:r>
              <a:rPr lang="el-GR" altLang="el-GR" b="1" dirty="0" smtClean="0">
                <a:solidFill>
                  <a:srgbClr val="002060"/>
                </a:solidFill>
                <a:latin typeface="Times New Roman" panose="02020603050405020304" pitchFamily="18" charset="0"/>
                <a:cs typeface="Times New Roman" panose="02020603050405020304" pitchFamily="18" charset="0"/>
              </a:rPr>
              <a:t>Οι βασικές πρακτικές της «Παιδαγωγικής των </a:t>
            </a:r>
            <a:r>
              <a:rPr lang="el-GR" altLang="el-GR" b="1" dirty="0" smtClean="0">
                <a:solidFill>
                  <a:srgbClr val="002060"/>
                </a:solidFill>
                <a:latin typeface="Times New Roman" panose="02020603050405020304" pitchFamily="18" charset="0"/>
                <a:cs typeface="Times New Roman" panose="02020603050405020304" pitchFamily="18" charset="0"/>
              </a:rPr>
              <a:t>Μηχανικών</a:t>
            </a:r>
            <a:r>
              <a:rPr lang="el-GR" altLang="el-GR" b="1" dirty="0" smtClean="0">
                <a:solidFill>
                  <a:srgbClr val="002060"/>
                </a:solidFill>
                <a:latin typeface="Times New Roman" panose="02020603050405020304" pitchFamily="18" charset="0"/>
                <a:cs typeface="Times New Roman" panose="02020603050405020304" pitchFamily="18" charset="0"/>
              </a:rPr>
              <a:t>» ενσωματώνοντας και το </a:t>
            </a:r>
            <a:r>
              <a:rPr lang="en-US" altLang="el-GR" b="1" dirty="0" smtClean="0">
                <a:solidFill>
                  <a:srgbClr val="002060"/>
                </a:solidFill>
                <a:latin typeface="Times New Roman" panose="02020603050405020304" pitchFamily="18" charset="0"/>
                <a:cs typeface="Times New Roman" panose="02020603050405020304" pitchFamily="18" charset="0"/>
              </a:rPr>
              <a:t>computing</a:t>
            </a:r>
            <a:endParaRPr lang="el-GR" altLang="el-GR" b="1" dirty="0" smtClean="0">
              <a:solidFill>
                <a:srgbClr val="002060"/>
              </a:solidFill>
              <a:latin typeface="Times New Roman" panose="02020603050405020304" pitchFamily="18" charset="0"/>
              <a:cs typeface="Times New Roman" panose="02020603050405020304" pitchFamily="18" charset="0"/>
            </a:endParaRPr>
          </a:p>
          <a:p>
            <a:pPr>
              <a:spcBef>
                <a:spcPct val="0"/>
              </a:spcBef>
            </a:pPr>
            <a:endParaRPr lang="el-GR" altLang="el-GR" b="1" dirty="0" smtClean="0">
              <a:solidFill>
                <a:srgbClr val="FF0000"/>
              </a:solidFill>
              <a:latin typeface="Times New Roman" panose="02020603050405020304" pitchFamily="18" charset="0"/>
              <a:cs typeface="Times New Roman" panose="02020603050405020304" pitchFamily="18" charset="0"/>
            </a:endParaRPr>
          </a:p>
          <a:p>
            <a:pPr algn="l">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10" name="Ορθογώνιο 9"/>
          <p:cNvSpPr/>
          <p:nvPr/>
        </p:nvSpPr>
        <p:spPr>
          <a:xfrm>
            <a:off x="1128720" y="2372065"/>
            <a:ext cx="10522260" cy="3631763"/>
          </a:xfrm>
          <a:prstGeom prst="rect">
            <a:avLst/>
          </a:prstGeom>
        </p:spPr>
        <p:txBody>
          <a:bodyPr wrap="square">
            <a:spAutoFit/>
          </a:bodyPr>
          <a:lstStyle/>
          <a:p>
            <a:pPr marL="457200" indent="-457200">
              <a:spcBef>
                <a:spcPct val="0"/>
              </a:spcBef>
              <a:spcAft>
                <a:spcPts val="1200"/>
              </a:spcAft>
              <a:buFont typeface="Arial" panose="020B0604020202020204" pitchFamily="34" charset="0"/>
              <a:buChar char="•"/>
            </a:pPr>
            <a:r>
              <a:rPr lang="el-GR" dirty="0" smtClean="0"/>
              <a:t>Τον ορισμό προβλήματος ( συνήθως ανοικτών και μη σαφώς ορισμένων. </a:t>
            </a:r>
            <a:endParaRPr lang="en-US" dirty="0"/>
          </a:p>
          <a:p>
            <a:pPr marL="457200" indent="-457200">
              <a:spcBef>
                <a:spcPct val="0"/>
              </a:spcBef>
              <a:spcAft>
                <a:spcPts val="1200"/>
              </a:spcAft>
              <a:buFont typeface="Arial" panose="020B0604020202020204" pitchFamily="34" charset="0"/>
              <a:buChar char="•"/>
            </a:pPr>
            <a:r>
              <a:rPr lang="el-GR" dirty="0" smtClean="0"/>
              <a:t>Την ανάπτυξη και αξιοποίηση των μοντέλων – σύνδεση με την αφαιρετική σκέψη (τα μοντέλα ως περιορισμοί της θεωρίας με συγκεκριμένες λειτουργίες). </a:t>
            </a:r>
            <a:endParaRPr lang="en-US" dirty="0"/>
          </a:p>
          <a:p>
            <a:pPr marL="457200" indent="-457200">
              <a:spcBef>
                <a:spcPct val="0"/>
              </a:spcBef>
              <a:spcAft>
                <a:spcPts val="1200"/>
              </a:spcAft>
              <a:buFont typeface="Arial" panose="020B0604020202020204" pitchFamily="34" charset="0"/>
              <a:buChar char="•"/>
            </a:pPr>
            <a:r>
              <a:rPr lang="el-GR" dirty="0" smtClean="0"/>
              <a:t>Τον σχεδιασμό και υλοποίηση ερευνών. </a:t>
            </a:r>
            <a:endParaRPr lang="en-US" dirty="0"/>
          </a:p>
          <a:p>
            <a:pPr marL="457200" indent="-457200">
              <a:spcBef>
                <a:spcPct val="0"/>
              </a:spcBef>
              <a:spcAft>
                <a:spcPts val="1200"/>
              </a:spcAft>
              <a:buFont typeface="Arial" panose="020B0604020202020204" pitchFamily="34" charset="0"/>
              <a:buChar char="•"/>
            </a:pPr>
            <a:r>
              <a:rPr lang="el-GR" dirty="0" smtClean="0"/>
              <a:t>Την συλλογή και ανάλυση δεδομένων, την χρήση και αξιοποίηση των Μαθηματικών των Φυσικών Επιστημών και την Υπολογιστική Σκέψη.</a:t>
            </a:r>
          </a:p>
          <a:p>
            <a:pPr marL="457200" indent="-457200">
              <a:spcBef>
                <a:spcPct val="0"/>
              </a:spcBef>
              <a:spcAft>
                <a:spcPts val="1200"/>
              </a:spcAft>
              <a:buFont typeface="Arial" panose="020B0604020202020204" pitchFamily="34" charset="0"/>
              <a:buChar char="•"/>
            </a:pPr>
            <a:r>
              <a:rPr lang="el-GR" altLang="el-GR" dirty="0" smtClean="0"/>
              <a:t>Την επιχειρηματολογία – </a:t>
            </a:r>
            <a:r>
              <a:rPr lang="el-GR" altLang="el-GR" dirty="0" err="1" smtClean="0"/>
              <a:t>αιτιολογηση</a:t>
            </a:r>
            <a:r>
              <a:rPr lang="el-GR" altLang="el-GR" dirty="0" smtClean="0"/>
              <a:t> με βάση τα δεδομένα που συλλέχθηκαν, τον σχεδιασμό και υλοποίηση λύσεων. </a:t>
            </a:r>
          </a:p>
          <a:p>
            <a:pPr marL="457200" indent="-457200">
              <a:spcBef>
                <a:spcPct val="0"/>
              </a:spcBef>
              <a:spcAft>
                <a:spcPts val="1200"/>
              </a:spcAft>
              <a:buFont typeface="Arial" panose="020B0604020202020204" pitchFamily="34" charset="0"/>
              <a:buChar char="•"/>
            </a:pPr>
            <a:r>
              <a:rPr lang="en-US" altLang="el-GR" dirty="0" smtClean="0"/>
              <a:t>Computing (</a:t>
            </a:r>
            <a:r>
              <a:rPr lang="el-GR" altLang="el-GR" dirty="0" smtClean="0"/>
              <a:t>επιστήμη </a:t>
            </a:r>
            <a:r>
              <a:rPr lang="el-GR" altLang="el-GR" dirty="0"/>
              <a:t>των υπολογιστών (Computer </a:t>
            </a:r>
            <a:r>
              <a:rPr lang="el-GR" altLang="el-GR" dirty="0" err="1"/>
              <a:t>Science</a:t>
            </a:r>
            <a:r>
              <a:rPr lang="el-GR" altLang="el-GR" dirty="0"/>
              <a:t>), </a:t>
            </a:r>
            <a:r>
              <a:rPr lang="el-GR" altLang="el-GR" dirty="0" smtClean="0"/>
              <a:t>Computer </a:t>
            </a:r>
            <a:r>
              <a:rPr lang="el-GR" altLang="el-GR" dirty="0" err="1"/>
              <a:t>Engineering</a:t>
            </a:r>
            <a:r>
              <a:rPr lang="el-GR" altLang="el-GR" dirty="0"/>
              <a:t>, </a:t>
            </a:r>
            <a:r>
              <a:rPr lang="el-GR" altLang="el-GR" dirty="0" smtClean="0"/>
              <a:t>Επιστήμη </a:t>
            </a:r>
            <a:r>
              <a:rPr lang="el-GR" altLang="el-GR" dirty="0"/>
              <a:t>της Πληροφορίας και </a:t>
            </a:r>
            <a:r>
              <a:rPr lang="el-GR" altLang="el-GR" dirty="0" smtClean="0"/>
              <a:t>Τεχνολογία </a:t>
            </a:r>
            <a:r>
              <a:rPr lang="el-GR" altLang="el-GR" dirty="0"/>
              <a:t>της </a:t>
            </a:r>
            <a:r>
              <a:rPr lang="el-GR" altLang="el-GR" dirty="0" smtClean="0"/>
              <a:t>Πληροφορίας</a:t>
            </a:r>
            <a:r>
              <a:rPr lang="en-US" altLang="el-GR" dirty="0" smtClean="0"/>
              <a:t>).</a:t>
            </a:r>
            <a:r>
              <a:rPr lang="el-GR" altLang="el-GR" dirty="0" smtClean="0"/>
              <a:t> </a:t>
            </a:r>
            <a:endParaRPr lang="el-GR" altLang="el-GR" dirty="0"/>
          </a:p>
        </p:txBody>
      </p:sp>
      <p:sp>
        <p:nvSpPr>
          <p:cNvPr id="11" name="Ορθογώνιο 6"/>
          <p:cNvSpPr>
            <a:spLocks noChangeArrowheads="1"/>
          </p:cNvSpPr>
          <p:nvPr/>
        </p:nvSpPr>
        <p:spPr bwMode="auto">
          <a:xfrm>
            <a:off x="1075372" y="6056911"/>
            <a:ext cx="99736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ts val="1200"/>
              </a:spcBef>
              <a:spcAft>
                <a:spcPts val="1200"/>
              </a:spcAft>
              <a:buFontTx/>
              <a:buNone/>
            </a:pPr>
            <a:r>
              <a:rPr lang="en-AU" altLang="el-GR" sz="1200" dirty="0" err="1">
                <a:solidFill>
                  <a:srgbClr val="002060"/>
                </a:solidFill>
                <a:latin typeface="Times New Roman" panose="02020603050405020304" pitchFamily="18" charset="0"/>
                <a:cs typeface="Times New Roman" panose="02020603050405020304" pitchFamily="18" charset="0"/>
              </a:rPr>
              <a:t>Chande</a:t>
            </a:r>
            <a:r>
              <a:rPr lang="en-AU" altLang="el-GR" sz="1200" dirty="0">
                <a:solidFill>
                  <a:srgbClr val="002060"/>
                </a:solidFill>
                <a:latin typeface="Times New Roman" panose="02020603050405020304" pitchFamily="18" charset="0"/>
                <a:cs typeface="Times New Roman" panose="02020603050405020304" pitchFamily="18" charset="0"/>
              </a:rPr>
              <a:t>, S. (2015). A Conceptual Framework for Computational Thinking as a Pedagogical Device. International Journal of Innovative Research in Computer and Communication Engineering, vol. 3, Issue 11, November 2015</a:t>
            </a:r>
            <a:endParaRPr lang="el-GR" altLang="el-GR" sz="1200" b="1" dirty="0">
              <a:solidFill>
                <a:srgbClr val="002060"/>
              </a:solidFill>
              <a:latin typeface="Adobe Caslon Pro"/>
              <a:cs typeface="Times New Roman" panose="02020603050405020304" pitchFamily="18" charset="0"/>
            </a:endParaRPr>
          </a:p>
        </p:txBody>
      </p:sp>
    </p:spTree>
    <p:extLst>
      <p:ext uri="{BB962C8B-B14F-4D97-AF65-F5344CB8AC3E}">
        <p14:creationId xmlns:p14="http://schemas.microsoft.com/office/powerpoint/2010/main" val="6571697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571886"/>
            <a:ext cx="8982635" cy="847165"/>
          </a:xfrm>
        </p:spPr>
        <p:txBody>
          <a:bodyPr>
            <a:noAutofit/>
          </a:bodyPr>
          <a:lstStyle/>
          <a:p>
            <a:r>
              <a:rPr lang="el-GR" altLang="el-GR" sz="5400" b="1" dirty="0"/>
              <a:t>Οι πρακτικές των Επιστημόνων και </a:t>
            </a:r>
            <a:r>
              <a:rPr lang="el-GR" altLang="el-GR" sz="5400" b="1" dirty="0" smtClean="0"/>
              <a:t>των </a:t>
            </a:r>
            <a:r>
              <a:rPr lang="el-GR" altLang="el-GR" sz="5400" b="1" dirty="0"/>
              <a:t>Μηχανικών</a:t>
            </a:r>
            <a:endParaRPr lang="el-GR" sz="54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Rectangle 1"/>
          <p:cNvSpPr>
            <a:spLocks noChangeArrowheads="1"/>
          </p:cNvSpPr>
          <p:nvPr/>
        </p:nvSpPr>
        <p:spPr bwMode="auto">
          <a:xfrm>
            <a:off x="1042988" y="1196975"/>
            <a:ext cx="7845425"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45000"/>
              </a:spcBef>
              <a:buFontTx/>
              <a:buNone/>
            </a:pPr>
            <a:endParaRPr lang="en-US" altLang="el-GR" sz="2100" b="1">
              <a:solidFill>
                <a:schemeClr val="tx2"/>
              </a:solidFill>
              <a:latin typeface="Times New Roman" panose="02020603050405020304" pitchFamily="18" charset="0"/>
            </a:endParaRPr>
          </a:p>
        </p:txBody>
      </p:sp>
      <p:sp>
        <p:nvSpPr>
          <p:cNvPr id="10" name="Rectangle 1"/>
          <p:cNvSpPr>
            <a:spLocks noChangeArrowheads="1"/>
          </p:cNvSpPr>
          <p:nvPr/>
        </p:nvSpPr>
        <p:spPr bwMode="auto">
          <a:xfrm>
            <a:off x="1195388" y="1349375"/>
            <a:ext cx="7845425"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45000"/>
              </a:spcBef>
              <a:buFontTx/>
              <a:buNone/>
            </a:pPr>
            <a:endParaRPr lang="en-US" altLang="el-GR" sz="2100" b="1">
              <a:solidFill>
                <a:schemeClr val="tx2"/>
              </a:solidFill>
              <a:latin typeface="Times New Roman" panose="02020603050405020304" pitchFamily="18" charset="0"/>
            </a:endParaRPr>
          </a:p>
        </p:txBody>
      </p:sp>
      <p:graphicFrame>
        <p:nvGraphicFramePr>
          <p:cNvPr id="11" name="Πίνακας 10"/>
          <p:cNvGraphicFramePr>
            <a:graphicFrameLocks noGrp="1"/>
          </p:cNvGraphicFramePr>
          <p:nvPr>
            <p:extLst>
              <p:ext uri="{D42A27DB-BD31-4B8C-83A1-F6EECF244321}">
                <p14:modId xmlns:p14="http://schemas.microsoft.com/office/powerpoint/2010/main" val="2582558747"/>
              </p:ext>
            </p:extLst>
          </p:nvPr>
        </p:nvGraphicFramePr>
        <p:xfrm>
          <a:off x="251400" y="1589488"/>
          <a:ext cx="11772070" cy="4408171"/>
        </p:xfrm>
        <a:graphic>
          <a:graphicData uri="http://schemas.openxmlformats.org/drawingml/2006/table">
            <a:tbl>
              <a:tblPr/>
              <a:tblGrid>
                <a:gridCol w="1766048">
                  <a:extLst>
                    <a:ext uri="{9D8B030D-6E8A-4147-A177-3AD203B41FA5}">
                      <a16:colId xmlns:a16="http://schemas.microsoft.com/office/drawing/2014/main" val="20000"/>
                    </a:ext>
                  </a:extLst>
                </a:gridCol>
                <a:gridCol w="10006022">
                  <a:extLst>
                    <a:ext uri="{9D8B030D-6E8A-4147-A177-3AD203B41FA5}">
                      <a16:colId xmlns:a16="http://schemas.microsoft.com/office/drawing/2014/main" val="20001"/>
                    </a:ext>
                  </a:extLst>
                </a:gridCol>
              </a:tblGrid>
              <a:tr h="343478">
                <a:tc gridSpan="2">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Οι οκτώ πρακτικές για την Σχολική εκπαίδευση για τις Επιστήμες και την Μηχανική</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l-GR"/>
                    </a:p>
                  </a:txBody>
                  <a:tcPr/>
                </a:tc>
                <a:extLst>
                  <a:ext uri="{0D108BD9-81ED-4DB2-BD59-A6C34878D82A}">
                    <a16:rowId xmlns:a16="http://schemas.microsoft.com/office/drawing/2014/main" val="10000"/>
                  </a:ext>
                </a:extLst>
              </a:tr>
              <a:tr h="68695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Πρακτική 1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θέτουν ερωτήματα (για τις Επιστήμες) και ορίζουν προβλήματα (για την Μηχανική)</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5492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Πρακτική 2</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αναπτύσσουν και χρησιμοποιούν μοντέλα</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4347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Πρακτική 3</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σχεδιάζουν και υλοποιούν έρευνες</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489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Πρακτική 4</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συλλέγουν, αναλύουν και ερμηνεύουν δεδομένα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8860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Πρακτική 5</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χρησιμοποιούν Μαθηματική και Υπολογιστική σκέψη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68695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Πρακτική 6</a:t>
                      </a:r>
                      <a:endParaRPr kumimoji="0" lang="el-GR" altLang="el-GR" sz="2400" b="1" i="0" u="none" strike="noStrike" cap="none" normalizeH="0" baseline="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αναπτύσσουν εξηγήσεις (για Επιστήμες) και να σχεδιάζουν λύσεις (για την Μηχανική)</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9546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Πρακτική 7</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επιχειρηματολογούν αξιοποιώντας δεδομένα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61799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l-GR" altLang="el-GR" sz="24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Πρακτική 8</a:t>
                      </a:r>
                      <a:endParaRPr kumimoji="0" lang="el-GR" altLang="el-GR" sz="2400" b="1" i="0" u="none" strike="noStrike" cap="none" normalizeH="0" baseline="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l-GR" altLang="el-GR" sz="2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Οι εκπαιδευόμενοι  συλλέγουν, αξιολογούν και επικοινωνούν την πληροφορία</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bl>
          </a:graphicData>
        </a:graphic>
      </p:graphicFrame>
      <p:sp>
        <p:nvSpPr>
          <p:cNvPr id="14" name="TextBox 14"/>
          <p:cNvSpPr txBox="1">
            <a:spLocks noChangeArrowheads="1"/>
          </p:cNvSpPr>
          <p:nvPr/>
        </p:nvSpPr>
        <p:spPr bwMode="auto">
          <a:xfrm>
            <a:off x="1350029" y="6100763"/>
            <a:ext cx="95555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l-GR" sz="1800" u="sng" dirty="0">
                <a:solidFill>
                  <a:srgbClr val="1A0DAB"/>
                </a:solidFill>
                <a:latin typeface="Arial" panose="020B0604020202020204" pitchFamily="34" charset="0"/>
                <a:hlinkClick r:id="rId4"/>
              </a:rPr>
              <a:t/>
            </a:r>
            <a:br>
              <a:rPr lang="en-US" altLang="el-GR" sz="1800" u="sng" dirty="0">
                <a:solidFill>
                  <a:srgbClr val="1A0DAB"/>
                </a:solidFill>
                <a:latin typeface="Arial" panose="020B0604020202020204" pitchFamily="34" charset="0"/>
                <a:hlinkClick r:id="rId4"/>
              </a:rPr>
            </a:br>
            <a:r>
              <a:rPr lang="en-US" altLang="el-GR" sz="1800" u="sng" dirty="0">
                <a:latin typeface="Arial" panose="020B0604020202020204" pitchFamily="34" charset="0"/>
                <a:hlinkClick r:id="rId4"/>
              </a:rPr>
              <a:t>Science and Engineering Practices Progression </a:t>
            </a:r>
            <a:r>
              <a:rPr lang="en-US" altLang="el-GR" sz="1800" u="sng" dirty="0" smtClean="0">
                <a:latin typeface="Arial" panose="020B0604020202020204" pitchFamily="34" charset="0"/>
                <a:hlinkClick r:id="rId4"/>
              </a:rPr>
              <a:t>Matrix</a:t>
            </a:r>
            <a:r>
              <a:rPr lang="el-GR" altLang="el-GR" sz="1800" u="sng" dirty="0" smtClean="0">
                <a:latin typeface="Arial" panose="020B0604020202020204" pitchFamily="34" charset="0"/>
                <a:hlinkClick r:id="rId4"/>
              </a:rPr>
              <a:t> </a:t>
            </a:r>
            <a:r>
              <a:rPr lang="en-US" altLang="el-GR" sz="1800" u="sng" dirty="0" smtClean="0">
                <a:latin typeface="Arial" panose="020B0604020202020204" pitchFamily="34" charset="0"/>
                <a:hlinkClick r:id="rId4"/>
              </a:rPr>
              <a:t>https</a:t>
            </a:r>
            <a:r>
              <a:rPr lang="en-US" altLang="el-GR" sz="1800" u="sng" dirty="0">
                <a:latin typeface="Arial" panose="020B0604020202020204" pitchFamily="34" charset="0"/>
                <a:hlinkClick r:id="rId4"/>
              </a:rPr>
              <a:t>://www.doe.mass.edu</a:t>
            </a:r>
            <a:r>
              <a:rPr lang="en-US" altLang="el-GR" sz="1800" u="sng" dirty="0">
                <a:solidFill>
                  <a:srgbClr val="5F6368"/>
                </a:solidFill>
                <a:latin typeface="Arial" panose="020B0604020202020204" pitchFamily="34" charset="0"/>
                <a:hlinkClick r:id="rId4"/>
              </a:rPr>
              <a:t> </a:t>
            </a:r>
            <a:endParaRPr lang="en-US" altLang="el-GR" sz="1800" u="sng" dirty="0">
              <a:solidFill>
                <a:srgbClr val="1A0DAB"/>
              </a:solidFill>
              <a:latin typeface="Arial" panose="020B0604020202020204" pitchFamily="34" charset="0"/>
              <a:hlinkClick r:id="rId4"/>
            </a:endParaRPr>
          </a:p>
        </p:txBody>
      </p:sp>
    </p:spTree>
    <p:extLst>
      <p:ext uri="{BB962C8B-B14F-4D97-AF65-F5344CB8AC3E}">
        <p14:creationId xmlns:p14="http://schemas.microsoft.com/office/powerpoint/2010/main" val="27342679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790182"/>
          </a:xfrm>
        </p:spPr>
        <p:txBody>
          <a:bodyPr>
            <a:noAutofit/>
          </a:bodyPr>
          <a:lstStyle/>
          <a:p>
            <a:r>
              <a:rPr lang="el-GR" altLang="el-GR" sz="4000" b="1" dirty="0"/>
              <a:t>Η Παιδαγωγική της </a:t>
            </a:r>
            <a:r>
              <a:rPr lang="el-GR" altLang="el-GR" sz="4000" b="1" dirty="0" smtClean="0"/>
              <a:t>Μηχανικής</a:t>
            </a:r>
            <a:endParaRPr lang="en-US"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107204" y="1503957"/>
            <a:ext cx="9572769" cy="5201424"/>
          </a:xfrm>
          <a:prstGeom prst="rect">
            <a:avLst/>
          </a:prstGeom>
        </p:spPr>
        <p:txBody>
          <a:bodyPr wrap="square">
            <a:spAutoFit/>
          </a:bodyPr>
          <a:lstStyle/>
          <a:p>
            <a:pPr>
              <a:spcAft>
                <a:spcPts val="1200"/>
              </a:spcAft>
              <a:defRPr/>
            </a:pPr>
            <a:r>
              <a:rPr lang="el-GR" sz="2400" dirty="0"/>
              <a:t>Υπάρχει μεγάλη συζήτηση για το πώς θα μπορούσε </a:t>
            </a:r>
            <a:r>
              <a:rPr lang="el-GR" sz="2400" dirty="0">
                <a:solidFill>
                  <a:srgbClr val="FF0000"/>
                </a:solidFill>
              </a:rPr>
              <a:t>να «ολοκληρωθεί» η επιστημολογία της </a:t>
            </a:r>
            <a:r>
              <a:rPr lang="el-GR" sz="2400" dirty="0" smtClean="0">
                <a:solidFill>
                  <a:srgbClr val="FF0000"/>
                </a:solidFill>
              </a:rPr>
              <a:t>«Μηχανικής</a:t>
            </a:r>
            <a:r>
              <a:rPr lang="el-GR" sz="2400" dirty="0">
                <a:solidFill>
                  <a:srgbClr val="FF0000"/>
                </a:solidFill>
              </a:rPr>
              <a:t>» ως διδακτική/παιδαγωγική στρατηγική </a:t>
            </a:r>
            <a:r>
              <a:rPr lang="el-GR" sz="2400" dirty="0"/>
              <a:t>και να αναφερόμαστε στην «Παιδαγωγική των Μηχανικών» </a:t>
            </a:r>
          </a:p>
          <a:p>
            <a:pPr>
              <a:spcAft>
                <a:spcPts val="1200"/>
              </a:spcAft>
              <a:defRPr/>
            </a:pPr>
            <a:r>
              <a:rPr lang="el-GR" sz="2400" dirty="0"/>
              <a:t>Σε σχετικές έρευνες τονίζεται επίσης η ανάγκη να αποσαφηνισθεί η εισαγωγή της  «Παιδαγωγικής των Μηχανικών» </a:t>
            </a:r>
            <a:r>
              <a:rPr lang="el-GR" sz="2400" dirty="0">
                <a:solidFill>
                  <a:srgbClr val="FF0000"/>
                </a:solidFill>
              </a:rPr>
              <a:t>είτε σαν αυτοτελές μάθημα είτε ως μάθημα που θα διαχυθεί στα υπάρχοντα μαθήματα των Μαθηματικών και των Φ.Ε.</a:t>
            </a:r>
            <a:r>
              <a:rPr lang="el-GR" sz="2400" dirty="0"/>
              <a:t>, χωρίς όμως </a:t>
            </a:r>
            <a:r>
              <a:rPr lang="el-GR" sz="2400" dirty="0" smtClean="0"/>
              <a:t>συγκεκριμένα - μέχρι τώρα - </a:t>
            </a:r>
            <a:r>
              <a:rPr lang="el-GR" sz="2400" dirty="0"/>
              <a:t>αποτελέσματα ως προς το μαθησιακό αποτέλεσμα. </a:t>
            </a:r>
            <a:endParaRPr lang="en-US" sz="2400" dirty="0"/>
          </a:p>
          <a:p>
            <a:pPr>
              <a:defRPr/>
            </a:pPr>
            <a:r>
              <a:rPr lang="el-GR" sz="2400" dirty="0"/>
              <a:t>Ένα άλλο βασικό χαρακτηριστικό που αναφέρεται στην «Παιδαγωγική των Μηχανικών» είναι οι λεγόμενες «εγκάρσιες/διεπιστημονικές» έννοιες, (</a:t>
            </a:r>
            <a:r>
              <a:rPr lang="el-GR" sz="2400" dirty="0" err="1"/>
              <a:t>crosscutting</a:t>
            </a:r>
            <a:r>
              <a:rPr lang="el-GR" sz="2400" dirty="0"/>
              <a:t> </a:t>
            </a:r>
            <a:r>
              <a:rPr lang="el-GR" sz="2400" dirty="0" err="1"/>
              <a:t>concepts</a:t>
            </a:r>
            <a:r>
              <a:rPr lang="el-GR" sz="2400" dirty="0"/>
              <a:t>) (</a:t>
            </a:r>
            <a:r>
              <a:rPr lang="en-US" sz="2400" dirty="0" err="1"/>
              <a:t>Shirey</a:t>
            </a:r>
            <a:r>
              <a:rPr lang="el-GR" sz="2400" dirty="0"/>
              <a:t>,2017), οι οποίες προκαλούν το ερευνητικό ενδιαφέρον για την σύνδεση της «Παιδαγωγικής των Μηχανικών» με το </a:t>
            </a:r>
            <a:r>
              <a:rPr lang="el-GR" sz="2400" dirty="0" smtClean="0"/>
              <a:t>STEM.</a:t>
            </a:r>
            <a:endParaRPr lang="el-GR" sz="2400" dirty="0"/>
          </a:p>
        </p:txBody>
      </p:sp>
    </p:spTree>
    <p:extLst>
      <p:ext uri="{BB962C8B-B14F-4D97-AF65-F5344CB8AC3E}">
        <p14:creationId xmlns:p14="http://schemas.microsoft.com/office/powerpoint/2010/main" val="19569978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790182"/>
          </a:xfrm>
        </p:spPr>
        <p:txBody>
          <a:bodyPr>
            <a:noAutofit/>
          </a:bodyPr>
          <a:lstStyle/>
          <a:p>
            <a:r>
              <a:rPr lang="el-GR" altLang="el-GR" sz="4000" b="1" dirty="0"/>
              <a:t>Η Παιδαγωγική της </a:t>
            </a:r>
            <a:r>
              <a:rPr lang="el-GR" altLang="el-GR" sz="4000" b="1" dirty="0" smtClean="0"/>
              <a:t>Μηχανικής</a:t>
            </a:r>
            <a:endParaRPr lang="en-US"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1020" y="1663977"/>
            <a:ext cx="10995660" cy="4801314"/>
          </a:xfrm>
          <a:prstGeom prst="rect">
            <a:avLst/>
          </a:prstGeom>
        </p:spPr>
        <p:txBody>
          <a:bodyPr wrap="square">
            <a:spAutoFit/>
          </a:bodyPr>
          <a:lstStyle/>
          <a:p>
            <a:pPr lvl="1">
              <a:spcAft>
                <a:spcPts val="1200"/>
              </a:spcAft>
              <a:defRPr/>
            </a:pPr>
            <a:r>
              <a:rPr lang="el-GR" sz="2200" dirty="0">
                <a:solidFill>
                  <a:srgbClr val="FF0000"/>
                </a:solidFill>
              </a:rPr>
              <a:t>Μια </a:t>
            </a:r>
            <a:r>
              <a:rPr lang="el-GR" sz="2200" dirty="0" smtClean="0">
                <a:solidFill>
                  <a:srgbClr val="FF0000"/>
                </a:solidFill>
              </a:rPr>
              <a:t>προσέγγιση </a:t>
            </a:r>
            <a:r>
              <a:rPr lang="el-GR" sz="2200" dirty="0">
                <a:solidFill>
                  <a:srgbClr val="FF0000"/>
                </a:solidFill>
              </a:rPr>
              <a:t>είναι η αξιοποίηση της Μηχανικής ως </a:t>
            </a:r>
            <a:r>
              <a:rPr lang="el-GR" sz="2200" b="1" dirty="0">
                <a:solidFill>
                  <a:srgbClr val="FF0000"/>
                </a:solidFill>
              </a:rPr>
              <a:t>πλαίσιο</a:t>
            </a:r>
            <a:r>
              <a:rPr lang="el-GR" sz="2200" dirty="0">
                <a:solidFill>
                  <a:srgbClr val="FF0000"/>
                </a:solidFill>
              </a:rPr>
              <a:t> για την μάθηση στις </a:t>
            </a:r>
            <a:r>
              <a:rPr lang="el-GR" sz="2200" dirty="0" smtClean="0">
                <a:solidFill>
                  <a:srgbClr val="FF0000"/>
                </a:solidFill>
              </a:rPr>
              <a:t>Επιστήμες </a:t>
            </a:r>
            <a:r>
              <a:rPr lang="el-GR" sz="2200" dirty="0" smtClean="0"/>
              <a:t>(</a:t>
            </a:r>
            <a:r>
              <a:rPr lang="el-GR" sz="2200" dirty="0"/>
              <a:t>π.χ. </a:t>
            </a:r>
            <a:r>
              <a:rPr lang="el-GR" sz="2200" dirty="0" err="1"/>
              <a:t>Kolodner</a:t>
            </a:r>
            <a:r>
              <a:rPr lang="el-GR" sz="2200" dirty="0"/>
              <a:t> </a:t>
            </a:r>
            <a:r>
              <a:rPr lang="el-GR" sz="2200" dirty="0" err="1"/>
              <a:t>et</a:t>
            </a:r>
            <a:r>
              <a:rPr lang="el-GR" sz="2200" dirty="0"/>
              <a:t> </a:t>
            </a:r>
            <a:r>
              <a:rPr lang="el-GR" sz="2200" dirty="0" err="1"/>
              <a:t>al</a:t>
            </a:r>
            <a:r>
              <a:rPr lang="el-GR" sz="2200" dirty="0"/>
              <a:t>. ,2003; NRC, 2012a,b; NGSS, 2013) όπου οι εκπαιδευόμενοι εφαρμόζουν έννοιες από τις Επιστήμες για σχεδιάσουν τεχνουργήματα. </a:t>
            </a:r>
          </a:p>
          <a:p>
            <a:pPr lvl="1">
              <a:spcAft>
                <a:spcPts val="1200"/>
              </a:spcAft>
              <a:defRPr/>
            </a:pPr>
            <a:r>
              <a:rPr lang="el-GR" sz="2200" dirty="0">
                <a:solidFill>
                  <a:srgbClr val="FF0000"/>
                </a:solidFill>
              </a:rPr>
              <a:t>Για παράδειγμα </a:t>
            </a:r>
            <a:r>
              <a:rPr lang="el-GR" sz="2200" dirty="0"/>
              <a:t>στον σχεδιασμό ενός αυτοκινήτου που θα έτρεχε γρηγορότερα θα αξιοποιούσαν έννοιες από τις </a:t>
            </a:r>
            <a:r>
              <a:rPr lang="el-GR" sz="2200" dirty="0" smtClean="0"/>
              <a:t>Επιστήμες (</a:t>
            </a:r>
            <a:r>
              <a:rPr lang="el-GR" sz="2200" dirty="0"/>
              <a:t>π.χ. αντίσταση αέρα, τριβή) και θα πειραματιζόντουσαν με τις τιμές των μεταβλητών για αν βελτιώσουν το </a:t>
            </a:r>
            <a:r>
              <a:rPr lang="el-GR" sz="2200" dirty="0" smtClean="0"/>
              <a:t>τεχνούργημα. </a:t>
            </a:r>
            <a:r>
              <a:rPr lang="el-GR" sz="2200" dirty="0"/>
              <a:t>Οι εκπαιδευόμενοι στην προσέγγιση αυτή εμπλέκονται στην επαναληπτική διαδικασία του σχεδιασμού, σχεδιάζοντας και επανασχεδιάζοντας, ώστε το αρχικό τους «πρωτότυπο» να βελτιωθεί. </a:t>
            </a:r>
          </a:p>
          <a:p>
            <a:pPr lvl="1">
              <a:defRPr/>
            </a:pPr>
            <a:r>
              <a:rPr lang="el-GR" sz="2200" dirty="0"/>
              <a:t>Οι ( </a:t>
            </a:r>
            <a:r>
              <a:rPr lang="el-GR" sz="2200" dirty="0" err="1"/>
              <a:t>Fortus</a:t>
            </a:r>
            <a:r>
              <a:rPr lang="el-GR" sz="2200" dirty="0"/>
              <a:t> </a:t>
            </a:r>
            <a:r>
              <a:rPr lang="el-GR" sz="2200" dirty="0" err="1"/>
              <a:t>et</a:t>
            </a:r>
            <a:r>
              <a:rPr lang="el-GR" sz="2200" dirty="0"/>
              <a:t> </a:t>
            </a:r>
            <a:r>
              <a:rPr lang="el-GR" sz="2200" dirty="0" err="1"/>
              <a:t>al</a:t>
            </a:r>
            <a:r>
              <a:rPr lang="el-GR" sz="2200" dirty="0"/>
              <a:t>, 2004)  είχαν ήδη προτείνει αυτή την προσέγγιση </a:t>
            </a:r>
            <a:r>
              <a:rPr lang="el-GR" sz="2200" dirty="0" smtClean="0"/>
              <a:t>(καλούμενη </a:t>
            </a:r>
            <a:r>
              <a:rPr lang="el-GR" sz="2200" dirty="0"/>
              <a:t>Επιστήμη που βασίζεται στον </a:t>
            </a:r>
            <a:r>
              <a:rPr lang="el-GR" sz="2200" dirty="0" smtClean="0"/>
              <a:t>σχεδιασμό) στην </a:t>
            </a:r>
            <a:r>
              <a:rPr lang="el-GR" sz="2200" dirty="0"/>
              <a:t>οποία οι εκπαιδευόμενοι οικοδομούν την επιστημονική γνώση και αποκτούν δεξιότητες επίλυσης προβλήματος όταν εμπλέκονται στον σχεδιασμό τεχνουργημάτων.</a:t>
            </a:r>
          </a:p>
        </p:txBody>
      </p:sp>
    </p:spTree>
    <p:extLst>
      <p:ext uri="{BB962C8B-B14F-4D97-AF65-F5344CB8AC3E}">
        <p14:creationId xmlns:p14="http://schemas.microsoft.com/office/powerpoint/2010/main" val="24085457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790182"/>
          </a:xfrm>
        </p:spPr>
        <p:txBody>
          <a:bodyPr>
            <a:noAutofit/>
          </a:bodyPr>
          <a:lstStyle/>
          <a:p>
            <a:r>
              <a:rPr lang="el-GR" altLang="el-GR" sz="4000" b="1" dirty="0"/>
              <a:t>Η Παιδαγωγική της </a:t>
            </a:r>
            <a:r>
              <a:rPr lang="el-GR" altLang="el-GR" sz="4000" b="1" dirty="0" smtClean="0"/>
              <a:t>Μηχανικής</a:t>
            </a:r>
            <a:endParaRPr lang="en-US"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1020" y="1663977"/>
            <a:ext cx="10995660" cy="4585871"/>
          </a:xfrm>
          <a:prstGeom prst="rect">
            <a:avLst/>
          </a:prstGeom>
        </p:spPr>
        <p:txBody>
          <a:bodyPr wrap="square">
            <a:spAutoFit/>
          </a:bodyPr>
          <a:lstStyle/>
          <a:p>
            <a:pPr lvl="1">
              <a:defRPr/>
            </a:pPr>
            <a:r>
              <a:rPr lang="el-GR" sz="2400" b="1" dirty="0">
                <a:solidFill>
                  <a:srgbClr val="FF0000"/>
                </a:solidFill>
                <a:latin typeface="Times New Roman" panose="02020603050405020304" pitchFamily="18" charset="0"/>
                <a:cs typeface="Times New Roman" panose="02020603050405020304" pitchFamily="18" charset="0"/>
              </a:rPr>
              <a:t>Η προσέγγιση πλαισίου </a:t>
            </a:r>
          </a:p>
          <a:p>
            <a:pPr lvl="1">
              <a:defRPr/>
            </a:pPr>
            <a:endParaRPr lang="el-GR" sz="1600" b="1" dirty="0">
              <a:solidFill>
                <a:srgbClr val="002060"/>
              </a:solidFill>
              <a:latin typeface="Times New Roman" panose="02020603050405020304" pitchFamily="18" charset="0"/>
              <a:cs typeface="Times New Roman" panose="02020603050405020304" pitchFamily="18" charset="0"/>
            </a:endParaRPr>
          </a:p>
          <a:p>
            <a:pPr lvl="1">
              <a:defRPr/>
            </a:pPr>
            <a:endParaRPr lang="el-GR" sz="1600" dirty="0">
              <a:solidFill>
                <a:srgbClr val="002060"/>
              </a:solidFill>
              <a:latin typeface="Times New Roman" panose="02020603050405020304" pitchFamily="18" charset="0"/>
              <a:cs typeface="Times New Roman" pitchFamily="18" charset="0"/>
            </a:endParaRPr>
          </a:p>
          <a:p>
            <a:pPr>
              <a:defRPr/>
            </a:pPr>
            <a:r>
              <a:rPr lang="el-GR" sz="2200" dirty="0"/>
              <a:t>Ένα άλλο παράδειγμα από τους </a:t>
            </a:r>
            <a:r>
              <a:rPr lang="el-GR" sz="2200" dirty="0" err="1" smtClean="0"/>
              <a:t>Fortus</a:t>
            </a:r>
            <a:r>
              <a:rPr lang="el-GR" sz="2200" dirty="0" smtClean="0"/>
              <a:t> </a:t>
            </a:r>
            <a:r>
              <a:rPr lang="el-GR" sz="2200" dirty="0" err="1"/>
              <a:t>et</a:t>
            </a:r>
            <a:r>
              <a:rPr lang="el-GR" sz="2200" dirty="0"/>
              <a:t> </a:t>
            </a:r>
            <a:r>
              <a:rPr lang="el-GR" sz="2200" dirty="0" err="1" smtClean="0"/>
              <a:t>al</a:t>
            </a:r>
            <a:r>
              <a:rPr lang="el-GR" sz="2200" dirty="0" smtClean="0"/>
              <a:t>. 2004, </a:t>
            </a:r>
            <a:r>
              <a:rPr lang="el-GR" sz="2200" dirty="0"/>
              <a:t>αφορά τον σχεδιασμό ενός αγκώνα, όπως παρουσιάσθηκε από τους  </a:t>
            </a:r>
            <a:r>
              <a:rPr lang="el-GR" sz="2200" dirty="0" err="1" smtClean="0"/>
              <a:t>Penner</a:t>
            </a:r>
            <a:r>
              <a:rPr lang="el-GR" sz="2200" dirty="0" smtClean="0"/>
              <a:t> </a:t>
            </a:r>
            <a:r>
              <a:rPr lang="el-GR" sz="2200" dirty="0" err="1"/>
              <a:t>et</a:t>
            </a:r>
            <a:r>
              <a:rPr lang="el-GR" sz="2200" dirty="0"/>
              <a:t> </a:t>
            </a:r>
            <a:r>
              <a:rPr lang="el-GR" sz="2200" dirty="0" err="1"/>
              <a:t>al</a:t>
            </a:r>
            <a:r>
              <a:rPr lang="el-GR" sz="2200" dirty="0"/>
              <a:t>. </a:t>
            </a:r>
            <a:r>
              <a:rPr lang="el-GR" sz="2200" dirty="0" smtClean="0"/>
              <a:t>1998.</a:t>
            </a:r>
            <a:endParaRPr lang="el-GR" sz="2200" dirty="0"/>
          </a:p>
          <a:p>
            <a:pPr>
              <a:defRPr/>
            </a:pPr>
            <a:endParaRPr lang="el-GR" sz="2200" dirty="0"/>
          </a:p>
          <a:p>
            <a:pPr>
              <a:defRPr/>
            </a:pPr>
            <a:r>
              <a:rPr lang="el-GR" sz="2200" dirty="0"/>
              <a:t>Οι εκπαιδευόμενοι έπρεπε να σχεδιάσουν έναν ανθρώπινο αγκώνα ώστε να διερευνήσουν την βιομηχανική του ανθρώπινου βραχίονα. </a:t>
            </a:r>
          </a:p>
          <a:p>
            <a:pPr>
              <a:defRPr/>
            </a:pPr>
            <a:endParaRPr lang="el-GR" sz="2200" dirty="0"/>
          </a:p>
          <a:p>
            <a:pPr>
              <a:defRPr/>
            </a:pPr>
            <a:r>
              <a:rPr lang="el-GR" sz="2200" dirty="0"/>
              <a:t>Η μελέτη των συγγραφέων εστίασε στην ανάπτυξη μοντέλων όπου στους μαθητές δόθηκε ως στόχος η δημιουργία «κάποιου πράγματος» που θα λειτουργούσε όπως ο </a:t>
            </a:r>
            <a:r>
              <a:rPr lang="el-GR" sz="2200" dirty="0" smtClean="0"/>
              <a:t>αγκώνας (</a:t>
            </a:r>
            <a:r>
              <a:rPr lang="el-GR" sz="2200" dirty="0"/>
              <a:t>χωρίς να δώσουν περισσότερες λεπτομέρειες στους μαθητές ώστε η όλη η διαδικασία να θεωρηθεί ως διαδικασία επίλυσης μη σαφώς ορισμένου προβλήματος).</a:t>
            </a:r>
          </a:p>
          <a:p>
            <a:pPr>
              <a:defRPr/>
            </a:pPr>
            <a:endParaRPr lang="el-GR"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24407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14329" y="213717"/>
            <a:ext cx="9118905" cy="1182154"/>
          </a:xfrm>
        </p:spPr>
        <p:txBody>
          <a:bodyPr>
            <a:noAutofit/>
          </a:bodyPr>
          <a:lstStyle/>
          <a:p>
            <a:r>
              <a:rPr lang="el-GR" altLang="el-GR" sz="4000" b="1" dirty="0" smtClean="0"/>
              <a:t>Πρακτικές</a:t>
            </a:r>
            <a:br>
              <a:rPr lang="el-GR" altLang="el-GR" sz="4000" b="1" dirty="0" smtClean="0"/>
            </a:b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450796" y="1764126"/>
            <a:ext cx="11093823" cy="3847207"/>
          </a:xfrm>
          <a:prstGeom prst="rect">
            <a:avLst/>
          </a:prstGeom>
        </p:spPr>
        <p:txBody>
          <a:bodyPr wrap="square">
            <a:spAutoFit/>
          </a:bodyPr>
          <a:lstStyle/>
          <a:p>
            <a:pPr marL="457200" indent="-457200">
              <a:spcBef>
                <a:spcPct val="0"/>
              </a:spcBef>
              <a:spcAft>
                <a:spcPts val="1200"/>
              </a:spcAft>
              <a:buFont typeface="Arial" panose="020B0604020202020204" pitchFamily="34" charset="0"/>
              <a:buChar char="•"/>
            </a:pPr>
            <a:r>
              <a:rPr lang="el-GR" sz="2400" dirty="0" smtClean="0"/>
              <a:t>Οι </a:t>
            </a:r>
            <a:r>
              <a:rPr lang="el-GR" sz="2400" dirty="0"/>
              <a:t>Πρακτικές Επιστήμης και Μηχανικής περιγράφουν τι κάνουν οι επιστήμονες για να ερευνήσουν τον φυσικό κόσμο και τι κάνουν οι μηχανικοί για να σχεδιάσουν και να κατασκευάσουν συστήματα. </a:t>
            </a:r>
            <a:endParaRPr lang="el-GR" sz="2400" dirty="0" smtClean="0"/>
          </a:p>
          <a:p>
            <a:pPr marL="457200" indent="-457200">
              <a:spcBef>
                <a:spcPct val="0"/>
              </a:spcBef>
              <a:spcAft>
                <a:spcPts val="1200"/>
              </a:spcAft>
              <a:buFont typeface="Arial" panose="020B0604020202020204" pitchFamily="34" charset="0"/>
              <a:buChar char="•"/>
            </a:pPr>
            <a:r>
              <a:rPr lang="el-GR" sz="2400" dirty="0" smtClean="0"/>
              <a:t>Οι </a:t>
            </a:r>
            <a:r>
              <a:rPr lang="el-GR" sz="2400" dirty="0"/>
              <a:t>πρακτικές εξηγούν και επεκτείνουν καλύτερα τι σημαίνει «έρευνα» στην επιστήμη και το εύρος των γνωστικών, κοινωνικών και φυσικών πρακτικών που απαιτεί. </a:t>
            </a:r>
            <a:endParaRPr lang="el-GR" sz="2400" dirty="0" smtClean="0"/>
          </a:p>
          <a:p>
            <a:pPr marL="457200" indent="-457200">
              <a:spcBef>
                <a:spcPct val="0"/>
              </a:spcBef>
              <a:spcAft>
                <a:spcPts val="1200"/>
              </a:spcAft>
              <a:buFont typeface="Arial" panose="020B0604020202020204" pitchFamily="34" charset="0"/>
              <a:buChar char="•"/>
            </a:pPr>
            <a:r>
              <a:rPr lang="el-GR" sz="2400" dirty="0" smtClean="0"/>
              <a:t>Οι </a:t>
            </a:r>
            <a:r>
              <a:rPr lang="el-GR" sz="2400" dirty="0"/>
              <a:t>μαθητές συμμετέχουν σε πρακτικές για να οικοδομήσουν, να εμβαθύνουν και να εφαρμόσουν τις γνώσεις τους για τις βασικές ιδέες και τις εγκάρσιες έννοιες</a:t>
            </a:r>
            <a:r>
              <a:rPr lang="el-GR" sz="2400" dirty="0" smtClean="0"/>
              <a:t>. </a:t>
            </a:r>
            <a:endParaRPr lang="en-US" altLang="el-GR" sz="2400" b="1" dirty="0">
              <a:solidFill>
                <a:srgbClr val="002060"/>
              </a:solidFill>
              <a:latin typeface="Times New Roman" panose="02020603050405020304" pitchFamily="18" charset="0"/>
              <a:cs typeface="Times New Roman" panose="02020603050405020304" pitchFamily="18" charset="0"/>
            </a:endParaRPr>
          </a:p>
          <a:p>
            <a:pPr>
              <a:spcBef>
                <a:spcPct val="0"/>
              </a:spcBef>
              <a:buFontTx/>
              <a:buNone/>
            </a:pPr>
            <a:endParaRPr lang="el-GR" altLang="el-GR" sz="2200" dirty="0"/>
          </a:p>
        </p:txBody>
      </p:sp>
    </p:spTree>
    <p:extLst>
      <p:ext uri="{BB962C8B-B14F-4D97-AF65-F5344CB8AC3E}">
        <p14:creationId xmlns:p14="http://schemas.microsoft.com/office/powerpoint/2010/main" val="3012154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801068"/>
          </a:xfrm>
        </p:spPr>
        <p:txBody>
          <a:bodyPr>
            <a:noAutofit/>
          </a:bodyPr>
          <a:lstStyle/>
          <a:p>
            <a:r>
              <a:rPr lang="el-GR" altLang="el-GR" sz="4000" b="1" dirty="0"/>
              <a:t>Πρακτικές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61830" y="1647921"/>
            <a:ext cx="10826804" cy="4524315"/>
          </a:xfrm>
          <a:prstGeom prst="rect">
            <a:avLst/>
          </a:prstGeom>
        </p:spPr>
        <p:txBody>
          <a:bodyPr wrap="square">
            <a:spAutoFit/>
          </a:bodyPr>
          <a:lstStyle/>
          <a:p>
            <a:r>
              <a:rPr lang="el-GR" sz="2400" dirty="0"/>
              <a:t>Οι πρακτικές περιγράφουν </a:t>
            </a:r>
            <a:endParaRPr lang="el-GR" sz="2400" dirty="0" smtClean="0"/>
          </a:p>
          <a:p>
            <a:pPr marL="457200" indent="-457200">
              <a:buFont typeface="Arial" panose="020B0604020202020204" pitchFamily="34" charset="0"/>
              <a:buChar char="•"/>
            </a:pPr>
            <a:r>
              <a:rPr lang="el-GR" sz="2400" dirty="0" smtClean="0">
                <a:solidFill>
                  <a:srgbClr val="FF0000"/>
                </a:solidFill>
              </a:rPr>
              <a:t>συμπεριφορές των επιστημόνων </a:t>
            </a:r>
            <a:r>
              <a:rPr lang="el-GR" sz="2400" dirty="0"/>
              <a:t>καθώς ερευνούν και </a:t>
            </a:r>
            <a:r>
              <a:rPr lang="el-GR" sz="2400" dirty="0" smtClean="0"/>
              <a:t>κατασκευάζουν </a:t>
            </a:r>
            <a:r>
              <a:rPr lang="el-GR" sz="2400" dirty="0">
                <a:solidFill>
                  <a:srgbClr val="FF0000"/>
                </a:solidFill>
              </a:rPr>
              <a:t>μοντέλα και θεωρίες </a:t>
            </a:r>
            <a:r>
              <a:rPr lang="el-GR" sz="2400" dirty="0"/>
              <a:t>για τον φυσικό κόσμο και </a:t>
            </a:r>
            <a:endParaRPr lang="el-GR" sz="2400" dirty="0" smtClean="0"/>
          </a:p>
          <a:p>
            <a:pPr marL="457200" indent="-457200">
              <a:buFont typeface="Arial" panose="020B0604020202020204" pitchFamily="34" charset="0"/>
              <a:buChar char="•"/>
            </a:pPr>
            <a:r>
              <a:rPr lang="el-GR" sz="2400" dirty="0" smtClean="0"/>
              <a:t>το </a:t>
            </a:r>
            <a:r>
              <a:rPr lang="el-GR" sz="2400" dirty="0"/>
              <a:t>βασικό </a:t>
            </a:r>
            <a:r>
              <a:rPr lang="el-GR" sz="2400" dirty="0">
                <a:solidFill>
                  <a:srgbClr val="FF0000"/>
                </a:solidFill>
              </a:rPr>
              <a:t>σύνολο </a:t>
            </a:r>
            <a:r>
              <a:rPr lang="el-GR" sz="2400" dirty="0" smtClean="0">
                <a:solidFill>
                  <a:srgbClr val="FF0000"/>
                </a:solidFill>
              </a:rPr>
              <a:t>πρακτικών </a:t>
            </a:r>
            <a:r>
              <a:rPr lang="el-GR" sz="2400" dirty="0"/>
              <a:t>που χρησιμοποιούν οι μηχανικοί καθώς σχεδιάζουν και κατασκευάζουν </a:t>
            </a:r>
            <a:r>
              <a:rPr lang="el-GR" sz="2400" dirty="0">
                <a:solidFill>
                  <a:srgbClr val="FF0000"/>
                </a:solidFill>
              </a:rPr>
              <a:t>μοντέλα και συστήματα</a:t>
            </a:r>
            <a:r>
              <a:rPr lang="el-GR" sz="2400" dirty="0"/>
              <a:t>. </a:t>
            </a:r>
            <a:endParaRPr lang="el-GR" sz="2400" dirty="0" smtClean="0"/>
          </a:p>
          <a:p>
            <a:endParaRPr lang="el-GR" sz="2400" dirty="0" smtClean="0"/>
          </a:p>
          <a:p>
            <a:r>
              <a:rPr lang="el-GR" sz="2400" dirty="0" smtClean="0"/>
              <a:t>Αν </a:t>
            </a:r>
            <a:r>
              <a:rPr lang="el-GR" sz="2400" dirty="0"/>
              <a:t>και ο μηχανικός σχεδιασμός είναι παρόμοιος με την επιστημονική έρευνα, υπάρχουν σημαντικές διαφορές</a:t>
            </a:r>
            <a:r>
              <a:rPr lang="el-GR" sz="2400" dirty="0" smtClean="0"/>
              <a:t>. Για </a:t>
            </a:r>
            <a:r>
              <a:rPr lang="el-GR" sz="2400" dirty="0"/>
              <a:t>παράδειγμα, </a:t>
            </a:r>
            <a:endParaRPr lang="el-GR" sz="2400" dirty="0" smtClean="0"/>
          </a:p>
          <a:p>
            <a:pPr marL="457200" indent="-457200">
              <a:buFont typeface="Arial" panose="020B0604020202020204" pitchFamily="34" charset="0"/>
              <a:buChar char="•"/>
            </a:pPr>
            <a:r>
              <a:rPr lang="el-GR" sz="2400" dirty="0" smtClean="0"/>
              <a:t>η </a:t>
            </a:r>
            <a:r>
              <a:rPr lang="el-GR" sz="2400" dirty="0"/>
              <a:t>επιστημονική έρευνα περιλαμβάνει τη διατύπωση μιας ερώτησης που μπορεί να απαντηθεί μέσω της έρευνας, ενώ </a:t>
            </a:r>
            <a:endParaRPr lang="el-GR" sz="2400" dirty="0" smtClean="0"/>
          </a:p>
          <a:p>
            <a:pPr marL="457200" indent="-457200">
              <a:buFont typeface="Arial" panose="020B0604020202020204" pitchFamily="34" charset="0"/>
              <a:buChar char="•"/>
            </a:pPr>
            <a:r>
              <a:rPr lang="el-GR" sz="2400" dirty="0" smtClean="0"/>
              <a:t>ο </a:t>
            </a:r>
            <a:r>
              <a:rPr lang="el-GR" sz="2400" dirty="0"/>
              <a:t>μηχανικός σχεδιασμός περιλαμβάνει τη διατύπωση ενός προβλήματος που μπορεί να λυθεί μέσω του σχεδιασμού. </a:t>
            </a:r>
            <a:endParaRPr lang="el-GR" sz="2400" dirty="0" smtClean="0"/>
          </a:p>
        </p:txBody>
      </p:sp>
    </p:spTree>
    <p:extLst>
      <p:ext uri="{BB962C8B-B14F-4D97-AF65-F5344CB8AC3E}">
        <p14:creationId xmlns:p14="http://schemas.microsoft.com/office/powerpoint/2010/main" val="1914612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98842" y="2027284"/>
            <a:ext cx="10826804" cy="3816429"/>
          </a:xfrm>
          <a:prstGeom prst="rect">
            <a:avLst/>
          </a:prstGeom>
        </p:spPr>
        <p:txBody>
          <a:bodyPr wrap="square">
            <a:spAutoFit/>
          </a:bodyPr>
          <a:lstStyle/>
          <a:p>
            <a:pPr>
              <a:spcAft>
                <a:spcPts val="1200"/>
              </a:spcAft>
            </a:pPr>
            <a:r>
              <a:rPr lang="el-GR" sz="2400" dirty="0"/>
              <a:t>Οι </a:t>
            </a:r>
            <a:r>
              <a:rPr lang="el-GR" sz="2400" dirty="0" smtClean="0"/>
              <a:t>Εγκάρσιες/Διεπιστημονικές/</a:t>
            </a:r>
            <a:r>
              <a:rPr lang="el-GR" sz="2400" dirty="0" err="1" smtClean="0"/>
              <a:t>Διατομιακές</a:t>
            </a:r>
            <a:r>
              <a:rPr lang="el-GR" sz="2400" dirty="0" smtClean="0"/>
              <a:t> Έννοιες (</a:t>
            </a:r>
            <a:r>
              <a:rPr lang="el-GR" sz="2400" dirty="0" err="1" smtClean="0"/>
              <a:t>Crosscutting</a:t>
            </a:r>
            <a:r>
              <a:rPr lang="el-GR" sz="2400" dirty="0" smtClean="0"/>
              <a:t> </a:t>
            </a:r>
            <a:r>
              <a:rPr lang="el-GR" sz="2400" dirty="0" err="1" smtClean="0"/>
              <a:t>Concepts</a:t>
            </a:r>
            <a:r>
              <a:rPr lang="el-GR" sz="2400" dirty="0" smtClean="0"/>
              <a:t>) </a:t>
            </a:r>
            <a:r>
              <a:rPr lang="el-GR" sz="2400" dirty="0"/>
              <a:t>βοηθούν τους μαθητές να εξερευνήσουν τις συνδέσεις στους τέσσερις τομείς της επιστήμης, συμπεριλαμβανομένων </a:t>
            </a:r>
            <a:endParaRPr lang="el-GR" sz="2400" dirty="0" smtClean="0"/>
          </a:p>
          <a:p>
            <a:pPr marL="457200" indent="-457200">
              <a:spcAft>
                <a:spcPts val="1200"/>
              </a:spcAft>
              <a:buFont typeface="Arial" panose="020B0604020202020204" pitchFamily="34" charset="0"/>
              <a:buChar char="•"/>
            </a:pPr>
            <a:r>
              <a:rPr lang="el-GR" sz="2400" dirty="0" smtClean="0"/>
              <a:t>των </a:t>
            </a:r>
            <a:r>
              <a:rPr lang="el-GR" sz="2400" dirty="0"/>
              <a:t>Φυσικών Επιστημών, </a:t>
            </a:r>
            <a:endParaRPr lang="el-GR" sz="2400" dirty="0" smtClean="0"/>
          </a:p>
          <a:p>
            <a:pPr marL="457200" indent="-457200">
              <a:spcAft>
                <a:spcPts val="1200"/>
              </a:spcAft>
              <a:buFont typeface="Arial" panose="020B0604020202020204" pitchFamily="34" charset="0"/>
              <a:buChar char="•"/>
            </a:pPr>
            <a:r>
              <a:rPr lang="el-GR" sz="2400" dirty="0" smtClean="0"/>
              <a:t>της </a:t>
            </a:r>
            <a:r>
              <a:rPr lang="el-GR" sz="2400" dirty="0"/>
              <a:t>Επιστήμης της Ζωής, </a:t>
            </a:r>
            <a:endParaRPr lang="el-GR" sz="2400" dirty="0" smtClean="0"/>
          </a:p>
          <a:p>
            <a:pPr marL="457200" indent="-457200">
              <a:spcAft>
                <a:spcPts val="1200"/>
              </a:spcAft>
              <a:buFont typeface="Arial" panose="020B0604020202020204" pitchFamily="34" charset="0"/>
              <a:buChar char="•"/>
            </a:pPr>
            <a:r>
              <a:rPr lang="el-GR" sz="2400" dirty="0" smtClean="0"/>
              <a:t>της </a:t>
            </a:r>
            <a:r>
              <a:rPr lang="el-GR" sz="2400" dirty="0"/>
              <a:t>Επιστήμης της Γης και του Διαστήματος και </a:t>
            </a:r>
            <a:endParaRPr lang="el-GR" sz="2400" dirty="0" smtClean="0"/>
          </a:p>
          <a:p>
            <a:pPr marL="457200" indent="-457200">
              <a:spcAft>
                <a:spcPts val="1200"/>
              </a:spcAft>
              <a:buFont typeface="Arial" panose="020B0604020202020204" pitchFamily="34" charset="0"/>
              <a:buChar char="•"/>
            </a:pPr>
            <a:r>
              <a:rPr lang="el-GR" sz="2400" dirty="0" smtClean="0"/>
              <a:t>του </a:t>
            </a:r>
            <a:r>
              <a:rPr lang="el-GR" sz="2400" dirty="0"/>
              <a:t>Μηχανικού Σχεδιασμού.</a:t>
            </a:r>
          </a:p>
          <a:p>
            <a:pPr>
              <a:spcAft>
                <a:spcPts val="1200"/>
              </a:spcAft>
            </a:pPr>
            <a:endParaRPr lang="el-GR" sz="2400" dirty="0" smtClean="0"/>
          </a:p>
        </p:txBody>
      </p:sp>
    </p:spTree>
    <p:extLst>
      <p:ext uri="{BB962C8B-B14F-4D97-AF65-F5344CB8AC3E}">
        <p14:creationId xmlns:p14="http://schemas.microsoft.com/office/powerpoint/2010/main" val="1238984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3631763"/>
          </a:xfrm>
          <a:prstGeom prst="rect">
            <a:avLst/>
          </a:prstGeom>
        </p:spPr>
        <p:txBody>
          <a:bodyPr wrap="square">
            <a:spAutoFit/>
          </a:bodyPr>
          <a:lstStyle/>
          <a:p>
            <a:endParaRPr lang="el-GR" sz="2800" dirty="0" smtClean="0"/>
          </a:p>
          <a:p>
            <a:pPr>
              <a:spcAft>
                <a:spcPts val="1200"/>
              </a:spcAft>
            </a:pPr>
            <a:r>
              <a:rPr lang="el-GR" sz="2400" dirty="0" smtClean="0"/>
              <a:t>Όταν </a:t>
            </a:r>
            <a:r>
              <a:rPr lang="el-GR" sz="2400" dirty="0"/>
              <a:t>αυτές οι </a:t>
            </a:r>
            <a:r>
              <a:rPr lang="el-GR" sz="2400" dirty="0" smtClean="0"/>
              <a:t>έννοιες γίνονται </a:t>
            </a:r>
            <a:r>
              <a:rPr lang="el-GR" sz="2400" dirty="0"/>
              <a:t>σαφείς για τους μαθητές, </a:t>
            </a:r>
            <a:endParaRPr lang="el-GR" sz="2400" dirty="0" smtClean="0"/>
          </a:p>
          <a:p>
            <a:pPr marL="457200" indent="-457200">
              <a:spcAft>
                <a:spcPts val="1200"/>
              </a:spcAft>
              <a:buFont typeface="Arial" panose="020B0604020202020204" pitchFamily="34" charset="0"/>
              <a:buChar char="•"/>
            </a:pPr>
            <a:r>
              <a:rPr lang="el-GR" sz="2400" dirty="0" smtClean="0"/>
              <a:t>μπορούν </a:t>
            </a:r>
            <a:r>
              <a:rPr lang="el-GR" sz="2400" dirty="0"/>
              <a:t>να </a:t>
            </a:r>
            <a:r>
              <a:rPr lang="el-GR" sz="2400" dirty="0" smtClean="0"/>
              <a:t>τους βοηθήσουν να </a:t>
            </a:r>
            <a:r>
              <a:rPr lang="el-GR" sz="2400" dirty="0"/>
              <a:t>αναπτύξουν μια συνεκτική και επιστημονικά βασισμένη άποψη για τον κόσμο γύρω </a:t>
            </a:r>
            <a:r>
              <a:rPr lang="el-GR" sz="2400" dirty="0" smtClean="0"/>
              <a:t>τους</a:t>
            </a:r>
          </a:p>
          <a:p>
            <a:pPr marL="457200" indent="-457200">
              <a:spcAft>
                <a:spcPts val="1200"/>
              </a:spcAft>
              <a:buFont typeface="Arial" panose="020B0604020202020204" pitchFamily="34" charset="0"/>
              <a:buChar char="•"/>
            </a:pPr>
            <a:r>
              <a:rPr lang="el-GR" sz="2400" dirty="0" smtClean="0"/>
              <a:t>παρέχουν </a:t>
            </a:r>
            <a:r>
              <a:rPr lang="el-GR" sz="2400" dirty="0"/>
              <a:t>ένα οργανωτικό σχήμα για τη διασύνδεση της γνώσης από διάφορα επιστημονικά πεδία σε μια συνεκτική και επιστημονικά βασισμένη άποψη του κόσμου.</a:t>
            </a:r>
          </a:p>
          <a:p>
            <a:endParaRPr lang="el-GR" sz="2800" dirty="0"/>
          </a:p>
        </p:txBody>
      </p:sp>
    </p:spTree>
    <p:extLst>
      <p:ext uri="{BB962C8B-B14F-4D97-AF65-F5344CB8AC3E}">
        <p14:creationId xmlns:p14="http://schemas.microsoft.com/office/powerpoint/2010/main" val="3125458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9"/>
            <a:ext cx="9118905" cy="1192952"/>
          </a:xfrm>
        </p:spPr>
        <p:txBody>
          <a:bodyPr>
            <a:noAutofit/>
          </a:bodyPr>
          <a:lstStyle/>
          <a:p>
            <a:r>
              <a:rPr lang="el-GR" sz="4000" b="1" dirty="0" smtClean="0"/>
              <a:t>Εγκάρσιες/Διεπιστημονικές/</a:t>
            </a:r>
            <a:r>
              <a:rPr lang="el-GR" altLang="el-GR" sz="4000" b="1" dirty="0" err="1" smtClean="0"/>
              <a:t>Διατομιακές</a:t>
            </a:r>
            <a:r>
              <a:rPr lang="el-GR" altLang="el-GR" sz="4000" b="1" dirty="0" smtClean="0"/>
              <a:t> Έννοιες</a:t>
            </a:r>
            <a:endParaRPr lang="en-US" altLang="el-GR" sz="40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46590" y="1426941"/>
            <a:ext cx="10826804" cy="5386090"/>
          </a:xfrm>
          <a:prstGeom prst="rect">
            <a:avLst/>
          </a:prstGeom>
        </p:spPr>
        <p:txBody>
          <a:bodyPr wrap="square">
            <a:spAutoFit/>
          </a:bodyPr>
          <a:lstStyle/>
          <a:p>
            <a:pPr>
              <a:spcAft>
                <a:spcPts val="1200"/>
              </a:spcAft>
            </a:pPr>
            <a:r>
              <a:rPr lang="el-GR" sz="2400" dirty="0" smtClean="0"/>
              <a:t>Οι </a:t>
            </a:r>
            <a:r>
              <a:rPr lang="el-GR" sz="2400" dirty="0"/>
              <a:t>Εγκάρσιες/Διεπιστημονικές/</a:t>
            </a:r>
            <a:r>
              <a:rPr lang="el-GR" sz="2400" dirty="0" err="1"/>
              <a:t>Διατομιακές</a:t>
            </a:r>
            <a:r>
              <a:rPr lang="el-GR" sz="2400" dirty="0"/>
              <a:t> </a:t>
            </a:r>
            <a:r>
              <a:rPr lang="el-GR" sz="2400" dirty="0" smtClean="0"/>
              <a:t>έννοιες </a:t>
            </a:r>
            <a:r>
              <a:rPr lang="el-GR" sz="2400" dirty="0"/>
              <a:t>έχουν εφαρμογή σε όλους τους τομείς της </a:t>
            </a:r>
            <a:r>
              <a:rPr lang="el-GR" sz="2400" dirty="0" smtClean="0"/>
              <a:t>επιστήμης και αποτελούν </a:t>
            </a:r>
            <a:r>
              <a:rPr lang="el-GR" sz="2400" dirty="0"/>
              <a:t>έναν τρόπο σύνδεσης των διαφορετικών τομέων </a:t>
            </a:r>
            <a:r>
              <a:rPr lang="el-GR" sz="2400" dirty="0" smtClean="0"/>
              <a:t>της.</a:t>
            </a:r>
            <a:r>
              <a:rPr lang="el-GR" sz="2400" dirty="0"/>
              <a:t> </a:t>
            </a:r>
            <a:r>
              <a:rPr lang="el-GR" sz="2400" dirty="0" smtClean="0"/>
              <a:t>Σύμφωνα με το </a:t>
            </a:r>
            <a:r>
              <a:rPr lang="en-US" sz="2400" dirty="0" smtClean="0"/>
              <a:t>NRC </a:t>
            </a:r>
            <a:r>
              <a:rPr lang="el-GR" sz="2400" dirty="0" smtClean="0"/>
              <a:t>περιλαμβάνουν</a:t>
            </a:r>
            <a:r>
              <a:rPr lang="el-GR" sz="2400" dirty="0"/>
              <a:t>: </a:t>
            </a:r>
            <a:endParaRPr lang="el-GR" sz="2400" dirty="0" smtClean="0"/>
          </a:p>
          <a:p>
            <a:pPr marL="342900" indent="-342900">
              <a:spcAft>
                <a:spcPts val="1200"/>
              </a:spcAft>
              <a:buFont typeface="Arial" panose="020B0604020202020204" pitchFamily="34" charset="0"/>
              <a:buChar char="•"/>
            </a:pPr>
            <a:r>
              <a:rPr lang="el-GR" sz="2400" dirty="0" smtClean="0"/>
              <a:t>Μοτίβα</a:t>
            </a:r>
            <a:r>
              <a:rPr lang="el-GR" sz="2400" dirty="0"/>
              <a:t>, ομοιότητα και ποικιλομορφία. </a:t>
            </a:r>
            <a:endParaRPr lang="el-GR" sz="2400" dirty="0" smtClean="0"/>
          </a:p>
          <a:p>
            <a:pPr marL="342900" indent="-342900">
              <a:spcAft>
                <a:spcPts val="1200"/>
              </a:spcAft>
              <a:buFont typeface="Arial" panose="020B0604020202020204" pitchFamily="34" charset="0"/>
              <a:buChar char="•"/>
            </a:pPr>
            <a:r>
              <a:rPr lang="el-GR" sz="2400" dirty="0" smtClean="0"/>
              <a:t>Αιτία </a:t>
            </a:r>
            <a:r>
              <a:rPr lang="el-GR" sz="2400" dirty="0"/>
              <a:t>και </a:t>
            </a:r>
            <a:r>
              <a:rPr lang="el-GR" sz="2400" dirty="0" smtClean="0"/>
              <a:t>αποτέλεσμα, μηχανισμός και εξήγηση.</a:t>
            </a:r>
            <a:r>
              <a:rPr lang="el-GR" sz="2400" dirty="0"/>
              <a:t> </a:t>
            </a:r>
            <a:endParaRPr lang="el-GR" sz="2400" dirty="0" smtClean="0"/>
          </a:p>
          <a:p>
            <a:pPr marL="342900" indent="-342900">
              <a:spcAft>
                <a:spcPts val="1200"/>
              </a:spcAft>
              <a:buFont typeface="Arial" panose="020B0604020202020204" pitchFamily="34" charset="0"/>
              <a:buChar char="•"/>
            </a:pPr>
            <a:r>
              <a:rPr lang="el-GR" sz="2400" dirty="0" smtClean="0"/>
              <a:t>Κλίμακες, αναλογίες </a:t>
            </a:r>
            <a:r>
              <a:rPr lang="el-GR" sz="2400" dirty="0"/>
              <a:t>και </a:t>
            </a:r>
            <a:r>
              <a:rPr lang="el-GR" sz="2400" dirty="0" smtClean="0"/>
              <a:t>ποσότητες.</a:t>
            </a:r>
            <a:r>
              <a:rPr lang="el-GR" sz="2400" dirty="0"/>
              <a:t> </a:t>
            </a:r>
            <a:endParaRPr lang="el-GR" sz="2400" dirty="0" smtClean="0"/>
          </a:p>
          <a:p>
            <a:pPr marL="342900" indent="-342900">
              <a:spcAft>
                <a:spcPts val="1200"/>
              </a:spcAft>
              <a:buFont typeface="Arial" panose="020B0604020202020204" pitchFamily="34" charset="0"/>
              <a:buChar char="•"/>
            </a:pPr>
            <a:r>
              <a:rPr lang="el-GR" sz="2400" dirty="0" smtClean="0"/>
              <a:t>Συστήματα </a:t>
            </a:r>
            <a:r>
              <a:rPr lang="el-GR" sz="2400" dirty="0"/>
              <a:t>και μοντέλα συστημάτων. </a:t>
            </a:r>
            <a:endParaRPr lang="el-GR" sz="2400" dirty="0" smtClean="0"/>
          </a:p>
          <a:p>
            <a:pPr marL="342900" indent="-342900">
              <a:spcAft>
                <a:spcPts val="1200"/>
              </a:spcAft>
              <a:buFont typeface="Arial" panose="020B0604020202020204" pitchFamily="34" charset="0"/>
              <a:buChar char="•"/>
            </a:pPr>
            <a:r>
              <a:rPr lang="el-GR" sz="2400" dirty="0" smtClean="0"/>
              <a:t>Ενέργεια </a:t>
            </a:r>
            <a:r>
              <a:rPr lang="el-GR" sz="2400" dirty="0"/>
              <a:t>και </a:t>
            </a:r>
            <a:r>
              <a:rPr lang="el-GR" sz="2400" dirty="0" smtClean="0"/>
              <a:t>ύλη, ροές κύκλοι και διατήρηση.</a:t>
            </a:r>
            <a:r>
              <a:rPr lang="el-GR" sz="2400" dirty="0"/>
              <a:t> </a:t>
            </a:r>
            <a:endParaRPr lang="el-GR" sz="2400" dirty="0" smtClean="0"/>
          </a:p>
          <a:p>
            <a:pPr marL="342900" indent="-342900">
              <a:spcAft>
                <a:spcPts val="1200"/>
              </a:spcAft>
              <a:buFont typeface="Arial" panose="020B0604020202020204" pitchFamily="34" charset="0"/>
              <a:buChar char="•"/>
            </a:pPr>
            <a:r>
              <a:rPr lang="el-GR" sz="2400" dirty="0" smtClean="0"/>
              <a:t>Δομή </a:t>
            </a:r>
            <a:r>
              <a:rPr lang="el-GR" sz="2400" dirty="0"/>
              <a:t>και </a:t>
            </a:r>
            <a:r>
              <a:rPr lang="el-GR" sz="2400" dirty="0" smtClean="0"/>
              <a:t>λειτουργία.</a:t>
            </a:r>
            <a:r>
              <a:rPr lang="el-GR" sz="2400" dirty="0"/>
              <a:t> </a:t>
            </a:r>
            <a:endParaRPr lang="el-GR" sz="2400" dirty="0" smtClean="0"/>
          </a:p>
          <a:p>
            <a:pPr marL="342900" indent="-342900">
              <a:spcAft>
                <a:spcPts val="1200"/>
              </a:spcAft>
              <a:buFont typeface="Arial" panose="020B0604020202020204" pitchFamily="34" charset="0"/>
              <a:buChar char="•"/>
            </a:pPr>
            <a:r>
              <a:rPr lang="el-GR" sz="2400" dirty="0" smtClean="0"/>
              <a:t>Σταθερότητα </a:t>
            </a:r>
            <a:r>
              <a:rPr lang="el-GR" sz="2400" dirty="0"/>
              <a:t>και αλλαγή. </a:t>
            </a:r>
            <a:endParaRPr lang="el-GR" sz="2400" dirty="0" smtClean="0"/>
          </a:p>
          <a:p>
            <a:endParaRPr lang="el-GR" sz="2400" dirty="0" smtClean="0"/>
          </a:p>
        </p:txBody>
      </p:sp>
    </p:spTree>
    <p:extLst>
      <p:ext uri="{BB962C8B-B14F-4D97-AF65-F5344CB8AC3E}">
        <p14:creationId xmlns:p14="http://schemas.microsoft.com/office/powerpoint/2010/main" val="3823891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13903</TotalTime>
  <Words>1630</Words>
  <Application>Microsoft Office PowerPoint</Application>
  <PresentationFormat>Ευρεία οθόνη</PresentationFormat>
  <Paragraphs>662</Paragraphs>
  <Slides>44</Slides>
  <Notes>44</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44</vt:i4>
      </vt:variant>
    </vt:vector>
  </HeadingPairs>
  <TitlesOfParts>
    <vt:vector size="51" baseType="lpstr">
      <vt:lpstr>Adobe Caslon Pro</vt:lpstr>
      <vt:lpstr>Arial</vt:lpstr>
      <vt:lpstr>Calibri</vt:lpstr>
      <vt:lpstr>Calibri Light</vt:lpstr>
      <vt:lpstr>Times New Roman</vt:lpstr>
      <vt:lpstr>Wingdings</vt:lpstr>
      <vt:lpstr>Θέμα του Office</vt:lpstr>
      <vt:lpstr>Παιδαγωγικές Εφαρμογές ΗΥ</vt:lpstr>
      <vt:lpstr>Οι διαστάσεις για την σχολική εκπαίδευση</vt:lpstr>
      <vt:lpstr>Οι διαστάσεις για την σχολική εκπαίδευση</vt:lpstr>
      <vt:lpstr>Πρακτικές Ορισμός της Πρακτικής</vt:lpstr>
      <vt:lpstr>Πρακτικές </vt:lpstr>
      <vt:lpstr>Πρακτικές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Εγκάρσιες/Διεπιστημονικές/Διατομιακές Έννοιες</vt:lpstr>
      <vt:lpstr>Σημαντικές ιδέες Ιδέες υποβάθρου μιας γνωστικής περιοχής.</vt:lpstr>
      <vt:lpstr>Σημαντικές ιδέες Ιδέες υποβάθρου μιας γνωστικής περιοχής.</vt:lpstr>
      <vt:lpstr>Σημαντικές ιδέες Ιδέες υποβάθρου μιας γνωστικής περιοχής.</vt:lpstr>
      <vt:lpstr>Οι Πρακτικές στις Επιστήμες και στη Μηχανική</vt:lpstr>
      <vt:lpstr>Οι πρακτικές των Επιστημόνων και των Μηχανικών</vt:lpstr>
      <vt:lpstr>Η Παιδαγωγική της Μηχανικής</vt:lpstr>
      <vt:lpstr>Η Παιδαγωγική της Μηχανικής</vt:lpstr>
      <vt:lpstr>Η Παιδαγωγική της Μηχανικής</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Παιδαγωγικές Εφαρμογές ΗΥ</dc:title>
  <dc:creator>spanetsos</dc:creator>
  <cp:lastModifiedBy>spanetsos</cp:lastModifiedBy>
  <cp:revision>156</cp:revision>
  <dcterms:created xsi:type="dcterms:W3CDTF">2022-02-14T19:54:02Z</dcterms:created>
  <dcterms:modified xsi:type="dcterms:W3CDTF">2023-03-28T12:14:04Z</dcterms:modified>
</cp:coreProperties>
</file>