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21"/>
  </p:notesMasterIdLst>
  <p:sldIdLst>
    <p:sldId id="258" r:id="rId2"/>
    <p:sldId id="257" r:id="rId3"/>
    <p:sldId id="259" r:id="rId4"/>
    <p:sldId id="260" r:id="rId5"/>
    <p:sldId id="273" r:id="rId6"/>
    <p:sldId id="277" r:id="rId7"/>
    <p:sldId id="285" r:id="rId8"/>
    <p:sldId id="286" r:id="rId9"/>
    <p:sldId id="261" r:id="rId10"/>
    <p:sldId id="276" r:id="rId11"/>
    <p:sldId id="263" r:id="rId12"/>
    <p:sldId id="274" r:id="rId13"/>
    <p:sldId id="265" r:id="rId14"/>
    <p:sldId id="275" r:id="rId15"/>
    <p:sldId id="270" r:id="rId16"/>
    <p:sldId id="278" r:id="rId17"/>
    <p:sldId id="281" r:id="rId18"/>
    <p:sldId id="279" r:id="rId19"/>
    <p:sldId id="280" r:id="rId2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5B59"/>
    <a:srgbClr val="5070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8466690-C83E-4241-8248-3A27E2DFD88A}" type="datetimeFigureOut">
              <a:rPr lang="el-GR"/>
              <a:pPr>
                <a:defRPr/>
              </a:pPr>
              <a:t>23/1/2024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481458D-3FA6-42B6-BA6C-50A78221847A}"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mtClean="0"/>
              <a:t>Ρικής </a:t>
            </a:r>
          </a:p>
        </p:txBody>
      </p:sp>
      <p:sp>
        <p:nvSpPr>
          <p:cNvPr id="27652"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8498BC-0E08-4643-81E3-AA7CA1C19E13}" type="slidenum">
              <a:rPr lang="el-GR" smtClean="0"/>
              <a:pPr/>
              <a:t>3</a:t>
            </a:fld>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3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5" name="4 - Έλλειψη"/>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lang="el-GR" smtClean="0"/>
              <a:t>Kλικ για επεξεργασία του τίτλου</a:t>
            </a:r>
            <a:endParaRPr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smtClean="0"/>
              <a:t>Κάντε κλικ για να επεξεργαστείτε τον υπότιτλο του υποδείγματος</a:t>
            </a:r>
            <a:endParaRPr lang="en-US"/>
          </a:p>
        </p:txBody>
      </p:sp>
      <p:sp>
        <p:nvSpPr>
          <p:cNvPr id="6" name="6 - Θέση ημερομηνίας"/>
          <p:cNvSpPr>
            <a:spLocks noGrp="1"/>
          </p:cNvSpPr>
          <p:nvPr>
            <p:ph type="dt" sz="half" idx="10"/>
          </p:nvPr>
        </p:nvSpPr>
        <p:spPr/>
        <p:txBody>
          <a:bodyPr/>
          <a:lstStyle>
            <a:lvl1pPr>
              <a:defRPr/>
            </a:lvl1pPr>
            <a:extLst/>
          </a:lstStyle>
          <a:p>
            <a:pPr>
              <a:defRPr/>
            </a:pPr>
            <a:fld id="{354AA5E6-F0F3-4341-9CF0-D482B39977C8}" type="datetimeFigureOut">
              <a:rPr lang="el-GR"/>
              <a:pPr>
                <a:defRPr/>
              </a:pPr>
              <a:t>23/1/2024</a:t>
            </a:fld>
            <a:endParaRPr lang="el-GR"/>
          </a:p>
        </p:txBody>
      </p:sp>
      <p:sp>
        <p:nvSpPr>
          <p:cNvPr id="7" name="19 - Θέση υποσέλιδου"/>
          <p:cNvSpPr>
            <a:spLocks noGrp="1"/>
          </p:cNvSpPr>
          <p:nvPr>
            <p:ph type="ftr" sz="quarter" idx="11"/>
          </p:nvPr>
        </p:nvSpPr>
        <p:spPr/>
        <p:txBody>
          <a:bodyPr/>
          <a:lstStyle>
            <a:lvl1pPr>
              <a:defRPr/>
            </a:lvl1pPr>
            <a:extLst/>
          </a:lstStyle>
          <a:p>
            <a:pPr>
              <a:defRPr/>
            </a:pPr>
            <a:endParaRPr lang="el-GR"/>
          </a:p>
        </p:txBody>
      </p:sp>
      <p:sp>
        <p:nvSpPr>
          <p:cNvPr id="8" name="9 - Θέση αριθμού διαφάνειας"/>
          <p:cNvSpPr>
            <a:spLocks noGrp="1"/>
          </p:cNvSpPr>
          <p:nvPr>
            <p:ph type="sldNum" sz="quarter" idx="12"/>
          </p:nvPr>
        </p:nvSpPr>
        <p:spPr/>
        <p:txBody>
          <a:bodyPr/>
          <a:lstStyle>
            <a:lvl1pPr>
              <a:defRPr/>
            </a:lvl1pPr>
            <a:extLst/>
          </a:lstStyle>
          <a:p>
            <a:pPr>
              <a:defRPr/>
            </a:pPr>
            <a:fld id="{94F7AFAC-AE6A-4C6A-8C9B-30AF3082CFB8}" type="slidenum">
              <a:rPr lang="el-GR"/>
              <a:pPr>
                <a:defRPr/>
              </a:pPr>
              <a:t>‹#›</a:t>
            </a:fld>
            <a:endParaRPr lang="el-G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3 - Θέση ημερομηνίας"/>
          <p:cNvSpPr>
            <a:spLocks noGrp="1"/>
          </p:cNvSpPr>
          <p:nvPr>
            <p:ph type="dt" sz="half" idx="10"/>
          </p:nvPr>
        </p:nvSpPr>
        <p:spPr/>
        <p:txBody>
          <a:bodyPr/>
          <a:lstStyle>
            <a:lvl1pPr>
              <a:defRPr/>
            </a:lvl1pPr>
          </a:lstStyle>
          <a:p>
            <a:pPr>
              <a:defRPr/>
            </a:pPr>
            <a:fld id="{D90A010A-7615-492E-9E3E-F7C58634E638}" type="datetimeFigureOut">
              <a:rPr lang="el-GR"/>
              <a:pPr>
                <a:defRPr/>
              </a:pPr>
              <a:t>23/1/2024</a:t>
            </a:fld>
            <a:endParaRPr lang="el-GR"/>
          </a:p>
        </p:txBody>
      </p:sp>
      <p:sp>
        <p:nvSpPr>
          <p:cNvPr id="5" name="9 - Θέση υποσέλιδου"/>
          <p:cNvSpPr>
            <a:spLocks noGrp="1"/>
          </p:cNvSpPr>
          <p:nvPr>
            <p:ph type="ftr" sz="quarter" idx="11"/>
          </p:nvPr>
        </p:nvSpPr>
        <p:spPr/>
        <p:txBody>
          <a:bodyPr/>
          <a:lstStyle>
            <a:lvl1pPr>
              <a:defRPr/>
            </a:lvl1pPr>
          </a:lstStyle>
          <a:p>
            <a:pPr>
              <a:defRPr/>
            </a:pPr>
            <a:endParaRPr lang="el-GR"/>
          </a:p>
        </p:txBody>
      </p:sp>
      <p:sp>
        <p:nvSpPr>
          <p:cNvPr id="6" name="21 - Θέση αριθμού διαφάνειας"/>
          <p:cNvSpPr>
            <a:spLocks noGrp="1"/>
          </p:cNvSpPr>
          <p:nvPr>
            <p:ph type="sldNum" sz="quarter" idx="12"/>
          </p:nvPr>
        </p:nvSpPr>
        <p:spPr/>
        <p:txBody>
          <a:bodyPr/>
          <a:lstStyle>
            <a:lvl1pPr>
              <a:defRPr/>
            </a:lvl1pPr>
          </a:lstStyle>
          <a:p>
            <a:pPr>
              <a:defRPr/>
            </a:pPr>
            <a:fld id="{2392C884-9E95-4AC4-BF04-F30C323DA7D1}" type="slidenum">
              <a:rPr lang="el-GR"/>
              <a:pPr>
                <a:defRPr/>
              </a:pPr>
              <a:t>‹#›</a:t>
            </a:fld>
            <a:endParaRPr lang="el-G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3 - Θέση ημερομηνίας"/>
          <p:cNvSpPr>
            <a:spLocks noGrp="1"/>
          </p:cNvSpPr>
          <p:nvPr>
            <p:ph type="dt" sz="half" idx="10"/>
          </p:nvPr>
        </p:nvSpPr>
        <p:spPr/>
        <p:txBody>
          <a:bodyPr/>
          <a:lstStyle>
            <a:lvl1pPr>
              <a:defRPr/>
            </a:lvl1pPr>
          </a:lstStyle>
          <a:p>
            <a:pPr>
              <a:defRPr/>
            </a:pPr>
            <a:fld id="{5CC3AE22-1824-4BBF-A7CA-18E61CAFC18F}" type="datetimeFigureOut">
              <a:rPr lang="el-GR"/>
              <a:pPr>
                <a:defRPr/>
              </a:pPr>
              <a:t>23/1/2024</a:t>
            </a:fld>
            <a:endParaRPr lang="el-GR"/>
          </a:p>
        </p:txBody>
      </p:sp>
      <p:sp>
        <p:nvSpPr>
          <p:cNvPr id="5" name="9 - Θέση υποσέλιδου"/>
          <p:cNvSpPr>
            <a:spLocks noGrp="1"/>
          </p:cNvSpPr>
          <p:nvPr>
            <p:ph type="ftr" sz="quarter" idx="11"/>
          </p:nvPr>
        </p:nvSpPr>
        <p:spPr/>
        <p:txBody>
          <a:bodyPr/>
          <a:lstStyle>
            <a:lvl1pPr>
              <a:defRPr/>
            </a:lvl1pPr>
          </a:lstStyle>
          <a:p>
            <a:pPr>
              <a:defRPr/>
            </a:pPr>
            <a:endParaRPr lang="el-GR"/>
          </a:p>
        </p:txBody>
      </p:sp>
      <p:sp>
        <p:nvSpPr>
          <p:cNvPr id="6" name="21 - Θέση αριθμού διαφάνειας"/>
          <p:cNvSpPr>
            <a:spLocks noGrp="1"/>
          </p:cNvSpPr>
          <p:nvPr>
            <p:ph type="sldNum" sz="quarter" idx="12"/>
          </p:nvPr>
        </p:nvSpPr>
        <p:spPr/>
        <p:txBody>
          <a:bodyPr/>
          <a:lstStyle>
            <a:lvl1pPr>
              <a:defRPr/>
            </a:lvl1pPr>
          </a:lstStyle>
          <a:p>
            <a:pPr>
              <a:defRPr/>
            </a:pPr>
            <a:fld id="{58B2E3C7-083F-4BBE-A453-8646F2FFCC17}" type="slidenum">
              <a:rPr lang="el-GR"/>
              <a:pPr>
                <a:defRPr/>
              </a:pPr>
              <a:t>‹#›</a:t>
            </a:fld>
            <a:endParaRPr lang="el-G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3 - Θέση ημερομηνίας"/>
          <p:cNvSpPr>
            <a:spLocks noGrp="1"/>
          </p:cNvSpPr>
          <p:nvPr>
            <p:ph type="dt" sz="half" idx="10"/>
          </p:nvPr>
        </p:nvSpPr>
        <p:spPr/>
        <p:txBody>
          <a:bodyPr/>
          <a:lstStyle>
            <a:lvl1pPr>
              <a:defRPr/>
            </a:lvl1pPr>
          </a:lstStyle>
          <a:p>
            <a:pPr>
              <a:defRPr/>
            </a:pPr>
            <a:fld id="{1F6D22F2-B78A-4BDE-915D-63AC7B93F5DD}" type="datetimeFigureOut">
              <a:rPr lang="el-GR"/>
              <a:pPr>
                <a:defRPr/>
              </a:pPr>
              <a:t>23/1/2024</a:t>
            </a:fld>
            <a:endParaRPr lang="el-GR"/>
          </a:p>
        </p:txBody>
      </p:sp>
      <p:sp>
        <p:nvSpPr>
          <p:cNvPr id="5" name="9 - Θέση υποσέλιδου"/>
          <p:cNvSpPr>
            <a:spLocks noGrp="1"/>
          </p:cNvSpPr>
          <p:nvPr>
            <p:ph type="ftr" sz="quarter" idx="11"/>
          </p:nvPr>
        </p:nvSpPr>
        <p:spPr/>
        <p:txBody>
          <a:bodyPr/>
          <a:lstStyle>
            <a:lvl1pPr>
              <a:defRPr/>
            </a:lvl1pPr>
          </a:lstStyle>
          <a:p>
            <a:pPr>
              <a:defRPr/>
            </a:pPr>
            <a:endParaRPr lang="el-GR"/>
          </a:p>
        </p:txBody>
      </p:sp>
      <p:sp>
        <p:nvSpPr>
          <p:cNvPr id="6" name="21 - Θέση αριθμού διαφάνειας"/>
          <p:cNvSpPr>
            <a:spLocks noGrp="1"/>
          </p:cNvSpPr>
          <p:nvPr>
            <p:ph type="sldNum" sz="quarter" idx="12"/>
          </p:nvPr>
        </p:nvSpPr>
        <p:spPr/>
        <p:txBody>
          <a:bodyPr/>
          <a:lstStyle>
            <a:lvl1pPr>
              <a:defRPr/>
            </a:lvl1pPr>
          </a:lstStyle>
          <a:p>
            <a:pPr>
              <a:defRPr/>
            </a:pPr>
            <a:fld id="{9A6D4140-9110-4D72-9D8F-F2765468E005}" type="slidenum">
              <a:rPr lang="el-GR"/>
              <a:pPr>
                <a:defRPr/>
              </a:pPr>
              <a:t>‹#›</a:t>
            </a:fld>
            <a:endParaRPr lang="el-G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Ορθογώνιο"/>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Ορθογώνιο"/>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 name="6 - Έλλειψη"/>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smtClean="0"/>
              <a:t>Kλικ για επεξεργασία των στυλ του υποδείγματος</a:t>
            </a:r>
          </a:p>
        </p:txBody>
      </p:sp>
      <p:sp>
        <p:nvSpPr>
          <p:cNvPr id="8" name="3 - Θέση ημερομηνίας"/>
          <p:cNvSpPr>
            <a:spLocks noGrp="1"/>
          </p:cNvSpPr>
          <p:nvPr>
            <p:ph type="dt" sz="half" idx="10"/>
          </p:nvPr>
        </p:nvSpPr>
        <p:spPr/>
        <p:txBody>
          <a:bodyPr/>
          <a:lstStyle>
            <a:lvl1pPr>
              <a:defRPr/>
            </a:lvl1pPr>
            <a:extLst/>
          </a:lstStyle>
          <a:p>
            <a:pPr>
              <a:defRPr/>
            </a:pPr>
            <a:fld id="{2A025DE5-6BED-4CAC-B3AE-A4BD721DEBB6}" type="datetimeFigureOut">
              <a:rPr lang="el-GR"/>
              <a:pPr>
                <a:defRPr/>
              </a:pPr>
              <a:t>23/1/2024</a:t>
            </a:fld>
            <a:endParaRPr lang="el-GR"/>
          </a:p>
        </p:txBody>
      </p:sp>
      <p:sp>
        <p:nvSpPr>
          <p:cNvPr id="9" name="4 - Θέση υποσέλιδου"/>
          <p:cNvSpPr>
            <a:spLocks noGrp="1"/>
          </p:cNvSpPr>
          <p:nvPr>
            <p:ph type="ftr" sz="quarter" idx="11"/>
          </p:nvPr>
        </p:nvSpPr>
        <p:spPr/>
        <p:txBody>
          <a:bodyPr/>
          <a:lstStyle>
            <a:lvl1pPr>
              <a:defRPr/>
            </a:lvl1pPr>
            <a:extLst/>
          </a:lstStyle>
          <a:p>
            <a:pPr>
              <a:defRPr/>
            </a:pPr>
            <a:endParaRPr lang="el-GR"/>
          </a:p>
        </p:txBody>
      </p:sp>
      <p:sp>
        <p:nvSpPr>
          <p:cNvPr id="10" name="5 - Θέση αριθμού διαφάνειας"/>
          <p:cNvSpPr>
            <a:spLocks noGrp="1"/>
          </p:cNvSpPr>
          <p:nvPr>
            <p:ph type="sldNum" sz="quarter" idx="12"/>
          </p:nvPr>
        </p:nvSpPr>
        <p:spPr/>
        <p:txBody>
          <a:bodyPr/>
          <a:lstStyle>
            <a:lvl1pPr>
              <a:defRPr/>
            </a:lvl1pPr>
            <a:extLst/>
          </a:lstStyle>
          <a:p>
            <a:pPr>
              <a:defRPr/>
            </a:pPr>
            <a:fld id="{453E799E-64F9-4F79-805E-1AD604DD8E88}" type="slidenum">
              <a:rPr lang="el-GR"/>
              <a:pPr>
                <a:defRPr/>
              </a:pPr>
              <a:t>‹#›</a:t>
            </a:fld>
            <a:endParaRPr lang="el-G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23 - Θέση ημερομηνίας"/>
          <p:cNvSpPr>
            <a:spLocks noGrp="1"/>
          </p:cNvSpPr>
          <p:nvPr>
            <p:ph type="dt" sz="half" idx="10"/>
          </p:nvPr>
        </p:nvSpPr>
        <p:spPr/>
        <p:txBody>
          <a:bodyPr/>
          <a:lstStyle>
            <a:lvl1pPr>
              <a:defRPr/>
            </a:lvl1pPr>
          </a:lstStyle>
          <a:p>
            <a:pPr>
              <a:defRPr/>
            </a:pPr>
            <a:fld id="{04333E43-C87A-4BF3-9DBB-A1E00FB47348}" type="datetimeFigureOut">
              <a:rPr lang="el-GR"/>
              <a:pPr>
                <a:defRPr/>
              </a:pPr>
              <a:t>23/1/2024</a:t>
            </a:fld>
            <a:endParaRPr lang="el-GR"/>
          </a:p>
        </p:txBody>
      </p:sp>
      <p:sp>
        <p:nvSpPr>
          <p:cNvPr id="6" name="9 - Θέση υποσέλιδου"/>
          <p:cNvSpPr>
            <a:spLocks noGrp="1"/>
          </p:cNvSpPr>
          <p:nvPr>
            <p:ph type="ftr" sz="quarter" idx="11"/>
          </p:nvPr>
        </p:nvSpPr>
        <p:spPr/>
        <p:txBody>
          <a:bodyPr/>
          <a:lstStyle>
            <a:lvl1pPr>
              <a:defRPr/>
            </a:lvl1pPr>
          </a:lstStyle>
          <a:p>
            <a:pPr>
              <a:defRPr/>
            </a:pPr>
            <a:endParaRPr lang="el-GR"/>
          </a:p>
        </p:txBody>
      </p:sp>
      <p:sp>
        <p:nvSpPr>
          <p:cNvPr id="7" name="21 - Θέση αριθμού διαφάνειας"/>
          <p:cNvSpPr>
            <a:spLocks noGrp="1"/>
          </p:cNvSpPr>
          <p:nvPr>
            <p:ph type="sldNum" sz="quarter" idx="12"/>
          </p:nvPr>
        </p:nvSpPr>
        <p:spPr/>
        <p:txBody>
          <a:bodyPr/>
          <a:lstStyle>
            <a:lvl1pPr>
              <a:defRPr/>
            </a:lvl1pPr>
          </a:lstStyle>
          <a:p>
            <a:pPr>
              <a:defRPr/>
            </a:pPr>
            <a:fld id="{419F7B4F-48FA-4E55-8E90-3507ED79C48F}" type="slidenum">
              <a:rPr lang="el-GR"/>
              <a:pPr>
                <a:defRPr/>
              </a:pPr>
              <a:t>‹#›</a:t>
            </a:fld>
            <a:endParaRPr lang="el-GR"/>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lstStyle>
            <a:lvl1pPr algn="ctr">
              <a:defRPr sz="4500" b="1" cap="none" baseline="0"/>
            </a:lvl1pPr>
            <a:extLst/>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23 - Θέση ημερομηνίας"/>
          <p:cNvSpPr>
            <a:spLocks noGrp="1"/>
          </p:cNvSpPr>
          <p:nvPr>
            <p:ph type="dt" sz="half" idx="10"/>
          </p:nvPr>
        </p:nvSpPr>
        <p:spPr/>
        <p:txBody>
          <a:bodyPr/>
          <a:lstStyle>
            <a:lvl1pPr>
              <a:defRPr/>
            </a:lvl1pPr>
          </a:lstStyle>
          <a:p>
            <a:pPr>
              <a:defRPr/>
            </a:pPr>
            <a:fld id="{4163ADF6-257E-4F79-B114-DB652BC4F01C}" type="datetimeFigureOut">
              <a:rPr lang="el-GR"/>
              <a:pPr>
                <a:defRPr/>
              </a:pPr>
              <a:t>23/1/2024</a:t>
            </a:fld>
            <a:endParaRPr lang="el-GR"/>
          </a:p>
        </p:txBody>
      </p:sp>
      <p:sp>
        <p:nvSpPr>
          <p:cNvPr id="8" name="9 - Θέση υποσέλιδου"/>
          <p:cNvSpPr>
            <a:spLocks noGrp="1"/>
          </p:cNvSpPr>
          <p:nvPr>
            <p:ph type="ftr" sz="quarter" idx="11"/>
          </p:nvPr>
        </p:nvSpPr>
        <p:spPr/>
        <p:txBody>
          <a:bodyPr/>
          <a:lstStyle>
            <a:lvl1pPr>
              <a:defRPr/>
            </a:lvl1pPr>
          </a:lstStyle>
          <a:p>
            <a:pPr>
              <a:defRPr/>
            </a:pPr>
            <a:endParaRPr lang="el-GR"/>
          </a:p>
        </p:txBody>
      </p:sp>
      <p:sp>
        <p:nvSpPr>
          <p:cNvPr id="9" name="21 - Θέση αριθμού διαφάνειας"/>
          <p:cNvSpPr>
            <a:spLocks noGrp="1"/>
          </p:cNvSpPr>
          <p:nvPr>
            <p:ph type="sldNum" sz="quarter" idx="12"/>
          </p:nvPr>
        </p:nvSpPr>
        <p:spPr/>
        <p:txBody>
          <a:bodyPr/>
          <a:lstStyle>
            <a:lvl1pPr>
              <a:defRPr/>
            </a:lvl1pPr>
          </a:lstStyle>
          <a:p>
            <a:pPr>
              <a:defRPr/>
            </a:pPr>
            <a:fld id="{C7972A27-5C15-4EDC-846D-29C5296EDA2B}" type="slidenum">
              <a:rPr lang="el-GR"/>
              <a:pPr>
                <a:defRPr/>
              </a:pPr>
              <a:t>‹#›</a:t>
            </a:fld>
            <a:endParaRPr lang="el-G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lang="el-GR" smtClean="0"/>
              <a:t>Kλικ για επεξεργασία του τίτλου</a:t>
            </a:r>
            <a:endParaRPr lang="en-US"/>
          </a:p>
        </p:txBody>
      </p:sp>
      <p:sp>
        <p:nvSpPr>
          <p:cNvPr id="3" name="23 - Θέση ημερομηνίας"/>
          <p:cNvSpPr>
            <a:spLocks noGrp="1"/>
          </p:cNvSpPr>
          <p:nvPr>
            <p:ph type="dt" sz="half" idx="10"/>
          </p:nvPr>
        </p:nvSpPr>
        <p:spPr/>
        <p:txBody>
          <a:bodyPr/>
          <a:lstStyle>
            <a:lvl1pPr>
              <a:defRPr/>
            </a:lvl1pPr>
          </a:lstStyle>
          <a:p>
            <a:pPr>
              <a:defRPr/>
            </a:pPr>
            <a:fld id="{A80C180E-A446-4BC3-8F0B-AB17A9FD0AED}" type="datetimeFigureOut">
              <a:rPr lang="el-GR"/>
              <a:pPr>
                <a:defRPr/>
              </a:pPr>
              <a:t>23/1/2024</a:t>
            </a:fld>
            <a:endParaRPr lang="el-GR"/>
          </a:p>
        </p:txBody>
      </p:sp>
      <p:sp>
        <p:nvSpPr>
          <p:cNvPr id="4" name="9 - Θέση υποσέλιδου"/>
          <p:cNvSpPr>
            <a:spLocks noGrp="1"/>
          </p:cNvSpPr>
          <p:nvPr>
            <p:ph type="ftr" sz="quarter" idx="11"/>
          </p:nvPr>
        </p:nvSpPr>
        <p:spPr/>
        <p:txBody>
          <a:bodyPr/>
          <a:lstStyle>
            <a:lvl1pPr>
              <a:defRPr/>
            </a:lvl1pPr>
          </a:lstStyle>
          <a:p>
            <a:pPr>
              <a:defRPr/>
            </a:pPr>
            <a:endParaRPr lang="el-GR"/>
          </a:p>
        </p:txBody>
      </p:sp>
      <p:sp>
        <p:nvSpPr>
          <p:cNvPr id="5" name="21 - Θέση αριθμού διαφάνειας"/>
          <p:cNvSpPr>
            <a:spLocks noGrp="1"/>
          </p:cNvSpPr>
          <p:nvPr>
            <p:ph type="sldNum" sz="quarter" idx="12"/>
          </p:nvPr>
        </p:nvSpPr>
        <p:spPr/>
        <p:txBody>
          <a:bodyPr/>
          <a:lstStyle>
            <a:lvl1pPr>
              <a:defRPr/>
            </a:lvl1pPr>
          </a:lstStyle>
          <a:p>
            <a:pPr>
              <a:defRPr/>
            </a:pPr>
            <a:fld id="{6A3F22D0-3797-4F7F-982E-9908E7B080E0}" type="slidenum">
              <a:rPr lang="el-GR"/>
              <a:pPr>
                <a:defRPr/>
              </a:pPr>
              <a:t>‹#›</a:t>
            </a:fld>
            <a:endParaRPr lang="el-G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Ορθογώνιο"/>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Ορθογώνιο"/>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1 - Θέση ημερομηνίας"/>
          <p:cNvSpPr>
            <a:spLocks noGrp="1"/>
          </p:cNvSpPr>
          <p:nvPr>
            <p:ph type="dt" sz="half" idx="10"/>
          </p:nvPr>
        </p:nvSpPr>
        <p:spPr/>
        <p:txBody>
          <a:bodyPr/>
          <a:lstStyle>
            <a:lvl1pPr>
              <a:defRPr/>
            </a:lvl1pPr>
            <a:extLst/>
          </a:lstStyle>
          <a:p>
            <a:pPr>
              <a:defRPr/>
            </a:pPr>
            <a:fld id="{722984AC-3C3D-4C5B-871A-9FC1DC90592C}" type="datetimeFigureOut">
              <a:rPr lang="el-GR"/>
              <a:pPr>
                <a:defRPr/>
              </a:pPr>
              <a:t>23/1/2024</a:t>
            </a:fld>
            <a:endParaRPr lang="el-GR"/>
          </a:p>
        </p:txBody>
      </p:sp>
      <p:sp>
        <p:nvSpPr>
          <p:cNvPr id="5" name="2 - Θέση υποσέλιδου"/>
          <p:cNvSpPr>
            <a:spLocks noGrp="1"/>
          </p:cNvSpPr>
          <p:nvPr>
            <p:ph type="ftr" sz="quarter" idx="11"/>
          </p:nvPr>
        </p:nvSpPr>
        <p:spPr/>
        <p:txBody>
          <a:bodyPr/>
          <a:lstStyle>
            <a:lvl1pPr>
              <a:defRPr/>
            </a:lvl1pPr>
            <a:extLst/>
          </a:lstStyle>
          <a:p>
            <a:pPr>
              <a:defRPr/>
            </a:pPr>
            <a:endParaRPr lang="el-GR"/>
          </a:p>
        </p:txBody>
      </p:sp>
      <p:sp>
        <p:nvSpPr>
          <p:cNvPr id="6" name="3 - Θέση αριθμού διαφάνειας"/>
          <p:cNvSpPr>
            <a:spLocks noGrp="1"/>
          </p:cNvSpPr>
          <p:nvPr>
            <p:ph type="sldNum" sz="quarter" idx="12"/>
          </p:nvPr>
        </p:nvSpPr>
        <p:spPr/>
        <p:txBody>
          <a:bodyPr/>
          <a:lstStyle>
            <a:lvl1pPr>
              <a:defRPr/>
            </a:lvl1pPr>
            <a:extLst/>
          </a:lstStyle>
          <a:p>
            <a:pPr>
              <a:defRPr/>
            </a:pPr>
            <a:fld id="{A06D8034-5A3C-48E1-A70A-ED0C7D0FAEDB}" type="slidenum">
              <a:rPr lang="el-GR"/>
              <a:pPr>
                <a:defRPr/>
              </a:pPr>
              <a:t>‹#›</a:t>
            </a:fld>
            <a:endParaRPr lang="el-G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23 - Θέση ημερομηνίας"/>
          <p:cNvSpPr>
            <a:spLocks noGrp="1"/>
          </p:cNvSpPr>
          <p:nvPr>
            <p:ph type="dt" sz="half" idx="10"/>
          </p:nvPr>
        </p:nvSpPr>
        <p:spPr/>
        <p:txBody>
          <a:bodyPr/>
          <a:lstStyle>
            <a:lvl1pPr>
              <a:defRPr/>
            </a:lvl1pPr>
          </a:lstStyle>
          <a:p>
            <a:pPr>
              <a:defRPr/>
            </a:pPr>
            <a:fld id="{5E673337-15DA-4868-90F5-EE0B5A11E3DC}" type="datetimeFigureOut">
              <a:rPr lang="el-GR"/>
              <a:pPr>
                <a:defRPr/>
              </a:pPr>
              <a:t>23/1/2024</a:t>
            </a:fld>
            <a:endParaRPr lang="el-GR"/>
          </a:p>
        </p:txBody>
      </p:sp>
      <p:sp>
        <p:nvSpPr>
          <p:cNvPr id="6" name="9 - Θέση υποσέλιδου"/>
          <p:cNvSpPr>
            <a:spLocks noGrp="1"/>
          </p:cNvSpPr>
          <p:nvPr>
            <p:ph type="ftr" sz="quarter" idx="11"/>
          </p:nvPr>
        </p:nvSpPr>
        <p:spPr/>
        <p:txBody>
          <a:bodyPr/>
          <a:lstStyle>
            <a:lvl1pPr>
              <a:defRPr/>
            </a:lvl1pPr>
          </a:lstStyle>
          <a:p>
            <a:pPr>
              <a:defRPr/>
            </a:pPr>
            <a:endParaRPr lang="el-GR"/>
          </a:p>
        </p:txBody>
      </p:sp>
      <p:sp>
        <p:nvSpPr>
          <p:cNvPr id="7" name="21 - Θέση αριθμού διαφάνειας"/>
          <p:cNvSpPr>
            <a:spLocks noGrp="1"/>
          </p:cNvSpPr>
          <p:nvPr>
            <p:ph type="sldNum" sz="quarter" idx="12"/>
          </p:nvPr>
        </p:nvSpPr>
        <p:spPr/>
        <p:txBody>
          <a:bodyPr/>
          <a:lstStyle>
            <a:lvl1pPr>
              <a:defRPr/>
            </a:lvl1pPr>
          </a:lstStyle>
          <a:p>
            <a:pPr>
              <a:defRPr/>
            </a:pPr>
            <a:fld id="{F8517221-DB9E-4E28-97D7-D134D8CD6A65}" type="slidenum">
              <a:rPr lang="el-GR"/>
              <a:pPr>
                <a:defRPr/>
              </a:pPr>
              <a:t>‹#›</a:t>
            </a:fld>
            <a:endParaRPr lang="el-G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4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5 - Διάγραμμα ροής: Διεργασία"/>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 Διάγραμμα ροής: Διεργασία"/>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l-GR" smtClean="0"/>
              <a:t>Kλικ για επεξεργασία των στυλ του υποδείγματος</a:t>
            </a:r>
          </a:p>
        </p:txBody>
      </p:sp>
      <p:sp>
        <p:nvSpPr>
          <p:cNvPr id="8" name="4 - Θέση ημερομηνίας"/>
          <p:cNvSpPr>
            <a:spLocks noGrp="1"/>
          </p:cNvSpPr>
          <p:nvPr>
            <p:ph type="dt" sz="half" idx="10"/>
          </p:nvPr>
        </p:nvSpPr>
        <p:spPr/>
        <p:txBody>
          <a:bodyPr/>
          <a:lstStyle>
            <a:lvl1pPr>
              <a:defRPr/>
            </a:lvl1pPr>
            <a:extLst/>
          </a:lstStyle>
          <a:p>
            <a:pPr>
              <a:defRPr/>
            </a:pPr>
            <a:fld id="{591C49E6-6D50-42F0-A791-1F5894E46F93}" type="datetimeFigureOut">
              <a:rPr lang="el-GR"/>
              <a:pPr>
                <a:defRPr/>
              </a:pPr>
              <a:t>23/1/2024</a:t>
            </a:fld>
            <a:endParaRPr lang="el-GR"/>
          </a:p>
        </p:txBody>
      </p:sp>
      <p:sp>
        <p:nvSpPr>
          <p:cNvPr id="9" name="5 - Θέση υποσέλιδου"/>
          <p:cNvSpPr>
            <a:spLocks noGrp="1"/>
          </p:cNvSpPr>
          <p:nvPr>
            <p:ph type="ftr" sz="quarter" idx="11"/>
          </p:nvPr>
        </p:nvSpPr>
        <p:spPr/>
        <p:txBody>
          <a:bodyPr/>
          <a:lstStyle>
            <a:lvl1pPr>
              <a:defRPr/>
            </a:lvl1pPr>
            <a:extLst/>
          </a:lstStyle>
          <a:p>
            <a:pPr>
              <a:defRPr/>
            </a:pPr>
            <a:endParaRPr lang="el-GR"/>
          </a:p>
        </p:txBody>
      </p:sp>
      <p:sp>
        <p:nvSpPr>
          <p:cNvPr id="10" name="6 - Θέση αριθμού διαφάνειας"/>
          <p:cNvSpPr>
            <a:spLocks noGrp="1"/>
          </p:cNvSpPr>
          <p:nvPr>
            <p:ph type="sldNum" sz="quarter" idx="12"/>
          </p:nvPr>
        </p:nvSpPr>
        <p:spPr/>
        <p:txBody>
          <a:bodyPr/>
          <a:lstStyle>
            <a:lvl1pPr>
              <a:defRPr/>
            </a:lvl1pPr>
            <a:extLst/>
          </a:lstStyle>
          <a:p>
            <a:pPr>
              <a:defRPr/>
            </a:pPr>
            <a:fld id="{4425805C-091A-4A02-9C1A-648AF643C7CA}" type="slidenum">
              <a:rPr lang="el-GR"/>
              <a:pPr>
                <a:defRPr/>
              </a:pPr>
              <a:t>‹#›</a:t>
            </a:fld>
            <a:endParaRPr lang="el-G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6 - Πίτα"/>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Έλλειψη"/>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11 - Ορθογώνιο"/>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Θέση τίτλου"/>
          <p:cNvSpPr>
            <a:spLocks noGrp="1"/>
          </p:cNvSpPr>
          <p:nvPr>
            <p:ph type="title"/>
          </p:nvPr>
        </p:nvSpPr>
        <p:spPr>
          <a:xfrm>
            <a:off x="1435100" y="274638"/>
            <a:ext cx="7499350" cy="1143000"/>
          </a:xfrm>
          <a:prstGeom prst="rect">
            <a:avLst/>
          </a:prstGeom>
        </p:spPr>
        <p:txBody>
          <a:bodyPr anchor="ctr">
            <a:normAutofit/>
          </a:bodyPr>
          <a:lstStyle/>
          <a:p>
            <a:r>
              <a:rPr lang="el-GR" smtClean="0"/>
              <a:t>Kλικ για επεξεργασία του τίτλου</a:t>
            </a:r>
            <a:endParaRPr lang="en-US"/>
          </a:p>
        </p:txBody>
      </p:sp>
      <p:sp>
        <p:nvSpPr>
          <p:cNvPr id="1033" name="8 - Θέση κειμένου"/>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4BFCF726-9E49-4A04-AAFC-776494301BF5}" type="datetimeFigureOut">
              <a:rPr lang="el-GR"/>
              <a:pPr>
                <a:defRPr/>
              </a:pPr>
              <a:t>23/1/2024</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l-GR"/>
          </a:p>
        </p:txBody>
      </p:sp>
      <p:sp>
        <p:nvSpPr>
          <p:cNvPr id="22" name="21 - Θέση αριθμού διαφάνειας"/>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52688615-625A-4C62-AE4A-BFB5E15832D4}" type="slidenum">
              <a:rPr lang="el-GR"/>
              <a:pPr>
                <a:defRPr/>
              </a:pPr>
              <a:t>‹#›</a:t>
            </a:fld>
            <a:endParaRPr lang="el-GR"/>
          </a:p>
        </p:txBody>
      </p:sp>
      <p:sp>
        <p:nvSpPr>
          <p:cNvPr id="15" name="14 - Ορθογώνιο"/>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55" r:id="rId1"/>
    <p:sldLayoutId id="2147483848" r:id="rId2"/>
    <p:sldLayoutId id="2147483856" r:id="rId3"/>
    <p:sldLayoutId id="2147483849" r:id="rId4"/>
    <p:sldLayoutId id="2147483850" r:id="rId5"/>
    <p:sldLayoutId id="2147483851" r:id="rId6"/>
    <p:sldLayoutId id="2147483857" r:id="rId7"/>
    <p:sldLayoutId id="2147483852" r:id="rId8"/>
    <p:sldLayoutId id="2147483858" r:id="rId9"/>
    <p:sldLayoutId id="2147483853" r:id="rId10"/>
    <p:sldLayoutId id="2147483854" r:id="rId11"/>
  </p:sldLayoutIdLst>
  <p:transition>
    <p:wipe dir="r"/>
  </p:transition>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Corbel" pitchFamily="34" charset="0"/>
        </a:defRPr>
      </a:lvl2pPr>
      <a:lvl3pPr algn="l" rtl="0" eaLnBrk="0" fontAlgn="base" hangingPunct="0">
        <a:spcBef>
          <a:spcPct val="0"/>
        </a:spcBef>
        <a:spcAft>
          <a:spcPct val="0"/>
        </a:spcAft>
        <a:defRPr sz="4300">
          <a:solidFill>
            <a:srgbClr val="572314"/>
          </a:solidFill>
          <a:latin typeface="Corbel" pitchFamily="34" charset="0"/>
        </a:defRPr>
      </a:lvl3pPr>
      <a:lvl4pPr algn="l" rtl="0" eaLnBrk="0" fontAlgn="base" hangingPunct="0">
        <a:spcBef>
          <a:spcPct val="0"/>
        </a:spcBef>
        <a:spcAft>
          <a:spcPct val="0"/>
        </a:spcAft>
        <a:defRPr sz="4300">
          <a:solidFill>
            <a:srgbClr val="572314"/>
          </a:solidFill>
          <a:latin typeface="Corbel" pitchFamily="34" charset="0"/>
        </a:defRPr>
      </a:lvl4pPr>
      <a:lvl5pPr algn="l" rtl="0" eaLnBrk="0" fontAlgn="base" hangingPunct="0">
        <a:spcBef>
          <a:spcPct val="0"/>
        </a:spcBef>
        <a:spcAft>
          <a:spcPct val="0"/>
        </a:spcAft>
        <a:defRPr sz="4300">
          <a:solidFill>
            <a:srgbClr val="572314"/>
          </a:solidFill>
          <a:latin typeface="Corbel" pitchFamily="34" charset="0"/>
        </a:defRPr>
      </a:lvl5pPr>
      <a:lvl6pPr marL="457200" algn="l" rtl="0" fontAlgn="base">
        <a:spcBef>
          <a:spcPct val="0"/>
        </a:spcBef>
        <a:spcAft>
          <a:spcPct val="0"/>
        </a:spcAft>
        <a:defRPr sz="4300">
          <a:solidFill>
            <a:srgbClr val="572314"/>
          </a:solidFill>
          <a:latin typeface="Corbel" pitchFamily="34" charset="0"/>
        </a:defRPr>
      </a:lvl6pPr>
      <a:lvl7pPr marL="914400" algn="l" rtl="0" fontAlgn="base">
        <a:spcBef>
          <a:spcPct val="0"/>
        </a:spcBef>
        <a:spcAft>
          <a:spcPct val="0"/>
        </a:spcAft>
        <a:defRPr sz="4300">
          <a:solidFill>
            <a:srgbClr val="572314"/>
          </a:solidFill>
          <a:latin typeface="Corbel" pitchFamily="34" charset="0"/>
        </a:defRPr>
      </a:lvl7pPr>
      <a:lvl8pPr marL="1371600" algn="l" rtl="0" fontAlgn="base">
        <a:spcBef>
          <a:spcPct val="0"/>
        </a:spcBef>
        <a:spcAft>
          <a:spcPct val="0"/>
        </a:spcAft>
        <a:defRPr sz="4300">
          <a:solidFill>
            <a:srgbClr val="572314"/>
          </a:solidFill>
          <a:latin typeface="Corbel" pitchFamily="34" charset="0"/>
        </a:defRPr>
      </a:lvl8pPr>
      <a:lvl9pPr marL="1828800" algn="l" rtl="0" fontAlgn="base">
        <a:spcBef>
          <a:spcPct val="0"/>
        </a:spcBef>
        <a:spcAft>
          <a:spcPct val="0"/>
        </a:spcAft>
        <a:defRPr sz="4300">
          <a:solidFill>
            <a:srgbClr val="572314"/>
          </a:solidFill>
          <a:latin typeface="Corbel"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71550" y="0"/>
            <a:ext cx="8172450" cy="2232025"/>
          </a:xfrm>
        </p:spPr>
        <p:txBody>
          <a:bodyPr>
            <a:noAutofit/>
          </a:bodyPr>
          <a:lstStyle/>
          <a:p>
            <a:pPr algn="ctr" eaLnBrk="1" fontAlgn="auto" hangingPunct="1">
              <a:spcAft>
                <a:spcPts val="0"/>
              </a:spcAft>
              <a:defRPr/>
            </a:pPr>
            <a:r>
              <a:rPr lang="el-GR" sz="3200" b="1" dirty="0" smtClean="0">
                <a:solidFill>
                  <a:schemeClr val="tx2">
                    <a:satMod val="130000"/>
                  </a:schemeClr>
                </a:solidFill>
              </a:rPr>
              <a:t/>
            </a:r>
            <a:br>
              <a:rPr lang="el-GR" sz="3200" b="1" dirty="0" smtClean="0">
                <a:solidFill>
                  <a:schemeClr val="tx2">
                    <a:satMod val="130000"/>
                  </a:schemeClr>
                </a:solidFill>
              </a:rPr>
            </a:br>
            <a:r>
              <a:rPr lang="el-GR" sz="3200" b="1" dirty="0" smtClean="0">
                <a:solidFill>
                  <a:schemeClr val="tx2">
                    <a:satMod val="130000"/>
                  </a:schemeClr>
                </a:solidFill>
              </a:rPr>
              <a:t>Συμβουλευτική σε άτομα με αναπηρία</a:t>
            </a:r>
            <a:br>
              <a:rPr lang="el-GR" sz="3200" b="1" dirty="0" smtClean="0">
                <a:solidFill>
                  <a:schemeClr val="tx2">
                    <a:satMod val="130000"/>
                  </a:schemeClr>
                </a:solidFill>
              </a:rPr>
            </a:br>
            <a:r>
              <a:rPr lang="el-GR" sz="2800" b="1" dirty="0" smtClean="0">
                <a:solidFill>
                  <a:schemeClr val="tx2">
                    <a:satMod val="130000"/>
                  </a:schemeClr>
                </a:solidFill>
              </a:rPr>
              <a:t>Μελέτη περίπτωσης: Άτομο με πρόβλημα όρασης</a:t>
            </a:r>
            <a:r>
              <a:rPr lang="el-GR" sz="3200" b="1" dirty="0" smtClean="0">
                <a:solidFill>
                  <a:schemeClr val="tx2">
                    <a:satMod val="130000"/>
                  </a:schemeClr>
                </a:solidFill>
              </a:rPr>
              <a:t/>
            </a:r>
            <a:br>
              <a:rPr lang="el-GR" sz="3200" b="1" dirty="0" smtClean="0">
                <a:solidFill>
                  <a:schemeClr val="tx2">
                    <a:satMod val="130000"/>
                  </a:schemeClr>
                </a:solidFill>
              </a:rPr>
            </a:br>
            <a:endParaRPr lang="el-GR" sz="3200" b="1" dirty="0">
              <a:solidFill>
                <a:schemeClr val="tx2">
                  <a:satMod val="130000"/>
                </a:schemeClr>
              </a:solidFill>
            </a:endParaRPr>
          </a:p>
        </p:txBody>
      </p:sp>
      <p:pic>
        <p:nvPicPr>
          <p:cNvPr id="8195" name="Picture 2" descr="F:\ΠΕΣΥΠ\ΕΡΓΑΣΙΑ Β ΤΕΤΡΑΜΗΝΟΥ ΦΡΑΓΚΟΥΛΗΣ\images (1).jpg"/>
          <p:cNvPicPr>
            <a:picLocks noGrp="1" noChangeAspect="1" noChangeArrowheads="1"/>
          </p:cNvPicPr>
          <p:nvPr>
            <p:ph idx="1"/>
          </p:nvPr>
        </p:nvPicPr>
        <p:blipFill>
          <a:blip r:embed="rId2" cstate="print"/>
          <a:srcRect/>
          <a:stretch>
            <a:fillRect/>
          </a:stretch>
        </p:blipFill>
        <p:spPr>
          <a:xfrm>
            <a:off x="2916238" y="1916113"/>
            <a:ext cx="4032250" cy="2952750"/>
          </a:xfrm>
        </p:spPr>
      </p:pic>
      <p:sp>
        <p:nvSpPr>
          <p:cNvPr id="6148" name="3 - TextBox"/>
          <p:cNvSpPr txBox="1">
            <a:spLocks noChangeArrowheads="1"/>
          </p:cNvSpPr>
          <p:nvPr/>
        </p:nvSpPr>
        <p:spPr bwMode="auto">
          <a:xfrm>
            <a:off x="1042988" y="5445125"/>
            <a:ext cx="8101012" cy="369332"/>
          </a:xfrm>
          <a:prstGeom prst="rect">
            <a:avLst/>
          </a:prstGeom>
          <a:noFill/>
          <a:ln w="9525">
            <a:noFill/>
            <a:miter lim="800000"/>
            <a:headEnd/>
            <a:tailEnd/>
          </a:ln>
        </p:spPr>
        <p:txBody>
          <a:bodyPr>
            <a:spAutoFit/>
          </a:bodyPr>
          <a:lstStyle/>
          <a:p>
            <a:pPr algn="ctr"/>
            <a:r>
              <a:rPr lang="el-GR" b="1" dirty="0">
                <a:latin typeface="Corbel" pitchFamily="34" charset="0"/>
              </a:rPr>
              <a:t>Συμβουλευτική κοινωνικά ευάλωτων </a:t>
            </a:r>
            <a:r>
              <a:rPr lang="el-GR" b="1" dirty="0" smtClean="0">
                <a:latin typeface="Corbel" pitchFamily="34" charset="0"/>
              </a:rPr>
              <a:t>ομάδων</a:t>
            </a:r>
            <a:endParaRPr lang="el-GR" b="1" dirty="0">
              <a:latin typeface="Corbe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8195"/>
                                        </p:tgtEl>
                                        <p:attrNameLst>
                                          <p:attrName>style.visibility</p:attrName>
                                        </p:attrNameLst>
                                      </p:cBhvr>
                                      <p:to>
                                        <p:strVal val="visible"/>
                                      </p:to>
                                    </p:set>
                                    <p:animEffect transition="in" filter="fade">
                                      <p:cBhvr>
                                        <p:cTn id="7" dur="2000"/>
                                        <p:tgtEl>
                                          <p:spTgt spid="8195"/>
                                        </p:tgtEl>
                                      </p:cBhvr>
                                    </p:animEffect>
                                    <p:anim calcmode="lin" valueType="num">
                                      <p:cBhvr>
                                        <p:cTn id="8" dur="2000" fill="hold"/>
                                        <p:tgtEl>
                                          <p:spTgt spid="8195"/>
                                        </p:tgtEl>
                                        <p:attrNameLst>
                                          <p:attrName>ppt_w</p:attrName>
                                        </p:attrNameLst>
                                      </p:cBhvr>
                                      <p:tavLst>
                                        <p:tav tm="0" fmla="#ppt_w*sin(2.5*pi*$)">
                                          <p:val>
                                            <p:fltVal val="0"/>
                                          </p:val>
                                        </p:tav>
                                        <p:tav tm="100000">
                                          <p:val>
                                            <p:fltVal val="1"/>
                                          </p:val>
                                        </p:tav>
                                      </p:tavLst>
                                    </p:anim>
                                    <p:anim calcmode="lin" valueType="num">
                                      <p:cBhvr>
                                        <p:cTn id="9" dur="2000" fill="hold"/>
                                        <p:tgtEl>
                                          <p:spTgt spid="819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eaLnBrk="1" fontAlgn="auto" hangingPunct="1">
              <a:spcAft>
                <a:spcPts val="0"/>
              </a:spcAft>
              <a:defRPr/>
            </a:pPr>
            <a:r>
              <a:rPr lang="el-GR" sz="3200" b="1" dirty="0" smtClean="0">
                <a:solidFill>
                  <a:schemeClr val="tx2">
                    <a:satMod val="130000"/>
                  </a:schemeClr>
                </a:solidFill>
              </a:rPr>
              <a:t>Ρόλος εκπαιδευτή – συμβούλου  </a:t>
            </a:r>
            <a:br>
              <a:rPr lang="el-GR" sz="3200" b="1" dirty="0" smtClean="0">
                <a:solidFill>
                  <a:schemeClr val="tx2">
                    <a:satMod val="130000"/>
                  </a:schemeClr>
                </a:solidFill>
              </a:rPr>
            </a:br>
            <a:r>
              <a:rPr lang="el-GR" sz="3200" b="1" dirty="0" smtClean="0">
                <a:solidFill>
                  <a:schemeClr val="tx2">
                    <a:satMod val="130000"/>
                  </a:schemeClr>
                </a:solidFill>
              </a:rPr>
              <a:t>σε άτομα με αναπηρία</a:t>
            </a:r>
            <a:r>
              <a:rPr lang="en-US" sz="3200" b="1" dirty="0" smtClean="0">
                <a:solidFill>
                  <a:schemeClr val="tx2">
                    <a:satMod val="130000"/>
                  </a:schemeClr>
                </a:solidFill>
              </a:rPr>
              <a:t>  (2)</a:t>
            </a:r>
            <a:endParaRPr lang="el-GR" sz="3200" b="1" dirty="0">
              <a:solidFill>
                <a:schemeClr val="tx2">
                  <a:satMod val="130000"/>
                </a:schemeClr>
              </a:solidFill>
            </a:endParaRPr>
          </a:p>
        </p:txBody>
      </p:sp>
      <p:sp>
        <p:nvSpPr>
          <p:cNvPr id="13315" name="2 - Θέση περιεχομένου"/>
          <p:cNvSpPr>
            <a:spLocks noGrp="1"/>
          </p:cNvSpPr>
          <p:nvPr>
            <p:ph idx="1"/>
          </p:nvPr>
        </p:nvSpPr>
        <p:spPr>
          <a:xfrm>
            <a:off x="1435100" y="1447800"/>
            <a:ext cx="7499350" cy="5410200"/>
          </a:xfrm>
        </p:spPr>
        <p:txBody>
          <a:bodyPr/>
          <a:lstStyle/>
          <a:p>
            <a:pPr eaLnBrk="1" hangingPunct="1"/>
            <a:r>
              <a:rPr lang="el-GR" sz="2800" smtClean="0"/>
              <a:t>των συνεπειών των κοινωνικών στερεοτύπων στην αυτοεκτίμηση τους</a:t>
            </a:r>
          </a:p>
          <a:p>
            <a:pPr eaLnBrk="1" hangingPunct="1"/>
            <a:r>
              <a:rPr lang="el-GR" sz="2800" smtClean="0"/>
              <a:t>των μοντέλων ανάπτυξης προεπαγγελματικών και κοινωνικών δεξιοτήτων </a:t>
            </a:r>
          </a:p>
          <a:p>
            <a:pPr algn="just" eaLnBrk="1" hangingPunct="1"/>
            <a:r>
              <a:rPr lang="el-GR" sz="2800" smtClean="0"/>
              <a:t>των τρόπων συνεργασίας με άλλους ειδικούς ώστε να διευκολυνθεί η επαγγελματική εξερεύνηση και ο σχεδιασμός σταδιοδρομίας των ατόμων με αναπηρία</a:t>
            </a:r>
            <a:endParaRPr lang="en-US" sz="2800" smtClean="0"/>
          </a:p>
          <a:p>
            <a:pPr algn="just" eaLnBrk="1" hangingPunct="1">
              <a:buFont typeface="Wingdings 2" pitchFamily="18" charset="2"/>
              <a:buNone/>
            </a:pPr>
            <a:r>
              <a:rPr lang="el-GR" sz="2800" smtClean="0"/>
              <a:t>(Σιδηροπούλου- Δημακάκου</a:t>
            </a:r>
            <a:r>
              <a:rPr lang="el-GR" smtClean="0"/>
              <a:t>, 1995).</a:t>
            </a:r>
          </a:p>
          <a:p>
            <a:pPr algn="just" eaLnBrk="1" hangingPunct="1"/>
            <a:endParaRPr lang="el-GR"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3315">
                                            <p:txEl>
                                              <p:pRg st="3" end="3"/>
                                            </p:txEl>
                                          </p:spTgt>
                                        </p:tgtEl>
                                        <p:attrNameLst>
                                          <p:attrName>style.visibility</p:attrName>
                                        </p:attrNameLst>
                                      </p:cBhvr>
                                      <p:to>
                                        <p:strVal val="visible"/>
                                      </p:to>
                                    </p:set>
                                    <p:anim calcmode="lin" valueType="num">
                                      <p:cBhvr additive="base">
                                        <p:cTn id="23"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100" y="274638"/>
            <a:ext cx="7499350" cy="1143000"/>
          </a:xfrm>
        </p:spPr>
        <p:txBody>
          <a:bodyPr/>
          <a:lstStyle/>
          <a:p>
            <a:pPr algn="ctr" eaLnBrk="1" fontAlgn="auto" hangingPunct="1">
              <a:spcAft>
                <a:spcPts val="0"/>
              </a:spcAft>
              <a:defRPr/>
            </a:pPr>
            <a:r>
              <a:rPr lang="el-GR" sz="3200" b="1" dirty="0" smtClean="0">
                <a:solidFill>
                  <a:schemeClr val="tx2">
                    <a:satMod val="130000"/>
                  </a:schemeClr>
                </a:solidFill>
              </a:rPr>
              <a:t>Ενέργειες του συμβούλου όταν εργάζεται με άτομα με αναπηρία</a:t>
            </a:r>
            <a:endParaRPr lang="el-GR" sz="3200" b="1" dirty="0">
              <a:solidFill>
                <a:schemeClr val="tx2">
                  <a:satMod val="130000"/>
                </a:schemeClr>
              </a:solidFill>
            </a:endParaRPr>
          </a:p>
        </p:txBody>
      </p:sp>
      <p:sp>
        <p:nvSpPr>
          <p:cNvPr id="3" name="2 - Θέση περιεχομένου"/>
          <p:cNvSpPr>
            <a:spLocks noGrp="1"/>
          </p:cNvSpPr>
          <p:nvPr>
            <p:ph sz="half" idx="1"/>
          </p:nvPr>
        </p:nvSpPr>
        <p:spPr>
          <a:xfrm>
            <a:off x="1435100" y="1524000"/>
            <a:ext cx="3657600" cy="4664075"/>
          </a:xfrm>
        </p:spPr>
        <p:txBody>
          <a:bodyPr>
            <a:noAutofit/>
          </a:bodyPr>
          <a:lstStyle/>
          <a:p>
            <a:pPr marL="596646" indent="-514350" algn="just" eaLnBrk="1" fontAlgn="auto" hangingPunct="1">
              <a:spcAft>
                <a:spcPts val="0"/>
              </a:spcAft>
              <a:buFont typeface="Wingdings 2" pitchFamily="18" charset="2"/>
              <a:buNone/>
              <a:defRPr/>
            </a:pPr>
            <a:endParaRPr lang="el-GR" dirty="0" smtClean="0"/>
          </a:p>
          <a:p>
            <a:pPr marL="596646" indent="-514350" algn="just" eaLnBrk="1" fontAlgn="auto" hangingPunct="1">
              <a:spcAft>
                <a:spcPts val="0"/>
              </a:spcAft>
              <a:buFont typeface="Wingdings 2" pitchFamily="18" charset="2"/>
              <a:buNone/>
              <a:defRPr/>
            </a:pPr>
            <a:r>
              <a:rPr lang="el-GR" dirty="0" smtClean="0"/>
              <a:t>Ο σύμβουλος δίνει έμφαση:</a:t>
            </a:r>
            <a:endParaRPr lang="el-GR" i="1" dirty="0" smtClean="0"/>
          </a:p>
          <a:p>
            <a:pPr marL="596646" indent="-514350" algn="just" eaLnBrk="1" fontAlgn="auto" hangingPunct="1">
              <a:spcAft>
                <a:spcPts val="0"/>
              </a:spcAft>
              <a:buFont typeface="Wingdings 2"/>
              <a:buChar char=""/>
              <a:defRPr/>
            </a:pPr>
            <a:r>
              <a:rPr lang="el-GR" b="1" i="1" dirty="0" smtClean="0">
                <a:solidFill>
                  <a:srgbClr val="7030A0"/>
                </a:solidFill>
              </a:rPr>
              <a:t>στο «τι μπορούν να κάνουν»</a:t>
            </a:r>
            <a:endParaRPr lang="el-GR" dirty="0" smtClean="0">
              <a:solidFill>
                <a:srgbClr val="7030A0"/>
              </a:solidFill>
            </a:endParaRPr>
          </a:p>
          <a:p>
            <a:pPr marL="596646" indent="-514350" algn="just" eaLnBrk="1" fontAlgn="auto" hangingPunct="1">
              <a:spcAft>
                <a:spcPts val="0"/>
              </a:spcAft>
              <a:buFont typeface="Wingdings 2"/>
              <a:buChar char=""/>
              <a:defRPr/>
            </a:pPr>
            <a:r>
              <a:rPr lang="el-GR" dirty="0" smtClean="0"/>
              <a:t>στην ανάπτυξη δεξιοτήτων λήψης απόφασης </a:t>
            </a:r>
          </a:p>
          <a:p>
            <a:pPr marL="365760" indent="-283464" eaLnBrk="1" fontAlgn="auto" hangingPunct="1">
              <a:spcAft>
                <a:spcPts val="0"/>
              </a:spcAft>
              <a:buFont typeface="Wingdings 2"/>
              <a:buChar char=""/>
              <a:defRPr/>
            </a:pPr>
            <a:endParaRPr lang="el-GR" sz="2400" dirty="0"/>
          </a:p>
        </p:txBody>
      </p:sp>
      <p:pic>
        <p:nvPicPr>
          <p:cNvPr id="7" name="3 - Θέση περιεχομένου" descr="C:\Users\Public\Pictures\Sample Pictures\amea.jpg"/>
          <p:cNvPicPr>
            <a:picLocks noGrp="1" noChangeAspect="1" noChangeArrowheads="1"/>
          </p:cNvPicPr>
          <p:nvPr>
            <p:ph sz="half" idx="2"/>
          </p:nvPr>
        </p:nvPicPr>
        <p:blipFill>
          <a:blip r:embed="rId2" cstate="print"/>
          <a:srcRect/>
          <a:stretch>
            <a:fillRect/>
          </a:stretch>
        </p:blipFill>
        <p:spPr>
          <a:xfrm>
            <a:off x="5219700" y="2565400"/>
            <a:ext cx="3744913" cy="3024188"/>
          </a:xfrm>
          <a:noFill/>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87450" y="0"/>
            <a:ext cx="7818438" cy="1417638"/>
          </a:xfrm>
        </p:spPr>
        <p:txBody>
          <a:bodyPr>
            <a:normAutofit fontScale="90000"/>
          </a:bodyPr>
          <a:lstStyle/>
          <a:p>
            <a:pPr eaLnBrk="1" fontAlgn="auto" hangingPunct="1">
              <a:spcAft>
                <a:spcPts val="0"/>
              </a:spcAft>
              <a:defRPr/>
            </a:pPr>
            <a:r>
              <a:rPr lang="el-GR" sz="3100" b="1" dirty="0" smtClean="0">
                <a:solidFill>
                  <a:schemeClr val="tx2">
                    <a:satMod val="130000"/>
                  </a:schemeClr>
                </a:solidFill>
              </a:rPr>
              <a:t/>
            </a:r>
            <a:br>
              <a:rPr lang="el-GR" sz="3100" b="1" dirty="0" smtClean="0">
                <a:solidFill>
                  <a:schemeClr val="tx2">
                    <a:satMod val="130000"/>
                  </a:schemeClr>
                </a:solidFill>
              </a:rPr>
            </a:br>
            <a:r>
              <a:rPr lang="el-GR" sz="3100" b="1" dirty="0" smtClean="0">
                <a:solidFill>
                  <a:schemeClr val="tx2">
                    <a:satMod val="130000"/>
                  </a:schemeClr>
                </a:solidFill>
              </a:rPr>
              <a:t>Η επαγγελματική συμβουλευτική </a:t>
            </a:r>
            <a:r>
              <a:rPr lang="el-GR" sz="3100" dirty="0" smtClean="0">
                <a:solidFill>
                  <a:schemeClr val="tx2">
                    <a:satMod val="130000"/>
                  </a:schemeClr>
                </a:solidFill>
              </a:rPr>
              <a:t>μπορεί να προσφέρει σημαντική βοήθεια διδάσκοντας στους εφήβους με αναπηρία:</a:t>
            </a:r>
            <a:r>
              <a:rPr lang="el-GR" dirty="0" smtClean="0">
                <a:solidFill>
                  <a:schemeClr val="tx2">
                    <a:satMod val="130000"/>
                  </a:schemeClr>
                </a:solidFill>
              </a:rPr>
              <a:t/>
            </a:r>
            <a:br>
              <a:rPr lang="el-GR" dirty="0" smtClean="0">
                <a:solidFill>
                  <a:schemeClr val="tx2">
                    <a:satMod val="130000"/>
                  </a:schemeClr>
                </a:solidFill>
              </a:rPr>
            </a:br>
            <a:endParaRPr lang="el-GR" dirty="0">
              <a:solidFill>
                <a:schemeClr val="tx2">
                  <a:satMod val="130000"/>
                </a:schemeClr>
              </a:solidFill>
            </a:endParaRPr>
          </a:p>
        </p:txBody>
      </p:sp>
      <p:sp>
        <p:nvSpPr>
          <p:cNvPr id="3" name="2 - Θέση περιεχομένου"/>
          <p:cNvSpPr>
            <a:spLocks noGrp="1"/>
          </p:cNvSpPr>
          <p:nvPr>
            <p:ph idx="1"/>
          </p:nvPr>
        </p:nvSpPr>
        <p:spPr>
          <a:xfrm>
            <a:off x="1116013" y="1484313"/>
            <a:ext cx="7848600" cy="5184775"/>
          </a:xfrm>
        </p:spPr>
        <p:txBody>
          <a:bodyPr>
            <a:normAutofit fontScale="85000" lnSpcReduction="10000"/>
          </a:bodyPr>
          <a:lstStyle/>
          <a:p>
            <a:pPr marL="216000" indent="-514350" algn="just" eaLnBrk="1" fontAlgn="auto" hangingPunct="1">
              <a:spcAft>
                <a:spcPts val="0"/>
              </a:spcAft>
              <a:defRPr/>
            </a:pPr>
            <a:r>
              <a:rPr lang="el-GR" sz="3100" b="1" dirty="0" smtClean="0">
                <a:solidFill>
                  <a:srgbClr val="C00000"/>
                </a:solidFill>
              </a:rPr>
              <a:t>τα είδη των αποφάσεων</a:t>
            </a:r>
            <a:r>
              <a:rPr lang="el-GR" sz="3100" dirty="0" smtClean="0"/>
              <a:t>, τις συνέπειές τους, τα βήματα προς μια ορθολογική απόφαση, τους παράγοντες που τη συνθέτουν και την πορεία προς την απόφαση. </a:t>
            </a:r>
          </a:p>
          <a:p>
            <a:pPr marL="216000" indent="-283464" algn="just" eaLnBrk="1" fontAlgn="auto" hangingPunct="1">
              <a:spcAft>
                <a:spcPts val="0"/>
              </a:spcAft>
              <a:defRPr/>
            </a:pPr>
            <a:r>
              <a:rPr lang="el-GR" sz="3100" b="1" dirty="0" smtClean="0">
                <a:solidFill>
                  <a:srgbClr val="507058"/>
                </a:solidFill>
              </a:rPr>
              <a:t>την</a:t>
            </a:r>
            <a:r>
              <a:rPr lang="el-GR" sz="3100" b="1" i="1" dirty="0" smtClean="0">
                <a:solidFill>
                  <a:srgbClr val="507058"/>
                </a:solidFill>
              </a:rPr>
              <a:t> επαγγελματική προετοιμασία</a:t>
            </a:r>
            <a:r>
              <a:rPr lang="el-GR" sz="3100" i="1" dirty="0" smtClean="0"/>
              <a:t>.</a:t>
            </a:r>
            <a:r>
              <a:rPr lang="el-GR" sz="3100" dirty="0" smtClean="0"/>
              <a:t> Η επαγγελματική προετοιμασία προϋποθέτει την παροχή βοήθειας για αύξηση κινήτρων, απόκτηση δεξιοτήτων αναζήτησης εργασίας</a:t>
            </a:r>
            <a:r>
              <a:rPr lang="en-US" sz="3100" dirty="0" smtClean="0"/>
              <a:t> </a:t>
            </a:r>
            <a:r>
              <a:rPr lang="el-GR" sz="3100" dirty="0" smtClean="0"/>
              <a:t>κλπ.</a:t>
            </a:r>
          </a:p>
          <a:p>
            <a:pPr marL="216000" indent="-283464" algn="just" eaLnBrk="1" fontAlgn="auto" hangingPunct="1">
              <a:spcAft>
                <a:spcPts val="0"/>
              </a:spcAft>
              <a:buFont typeface="Wingdings 2"/>
              <a:buChar char=""/>
              <a:defRPr/>
            </a:pPr>
            <a:r>
              <a:rPr lang="el-GR" sz="3100" b="1" dirty="0" smtClean="0">
                <a:solidFill>
                  <a:srgbClr val="7030A0"/>
                </a:solidFill>
              </a:rPr>
              <a:t>την</a:t>
            </a:r>
            <a:r>
              <a:rPr lang="el-GR" sz="3100" b="1" i="1" dirty="0" smtClean="0">
                <a:solidFill>
                  <a:srgbClr val="7030A0"/>
                </a:solidFill>
              </a:rPr>
              <a:t> τοποθέτηση</a:t>
            </a:r>
            <a:r>
              <a:rPr lang="el-GR" sz="3100" b="1" dirty="0" smtClean="0">
                <a:solidFill>
                  <a:srgbClr val="7030A0"/>
                </a:solidFill>
              </a:rPr>
              <a:t> στην αγορά εργασίας</a:t>
            </a:r>
            <a:r>
              <a:rPr lang="el-GR" sz="3100" dirty="0" smtClean="0"/>
              <a:t>. Στον τομέα αυτό αποδεικνύονται ιδιαίτερα αποτελεσματικά τα προγράμματα</a:t>
            </a:r>
            <a:r>
              <a:rPr lang="el-GR" sz="3100" i="1" dirty="0" smtClean="0"/>
              <a:t> προσωρινής απασχόλησης .</a:t>
            </a:r>
          </a:p>
          <a:p>
            <a:pPr marL="216000" indent="-283464" algn="just" eaLnBrk="1" fontAlgn="auto" hangingPunct="1">
              <a:spcAft>
                <a:spcPts val="0"/>
              </a:spcAft>
              <a:buFont typeface="Wingdings 2" pitchFamily="18" charset="2"/>
              <a:buNone/>
              <a:defRPr/>
            </a:pPr>
            <a:r>
              <a:rPr lang="el-GR" sz="3100" dirty="0" smtClean="0"/>
              <a:t>(Σιδηροπούλου-</a:t>
            </a:r>
            <a:r>
              <a:rPr lang="el-GR" sz="3100" dirty="0" err="1" smtClean="0"/>
              <a:t>Δημακάκο</a:t>
            </a:r>
            <a:r>
              <a:rPr lang="el-GR" sz="3100" dirty="0" smtClean="0"/>
              <a:t>υ, 1998 ).</a:t>
            </a:r>
          </a:p>
          <a:p>
            <a:pPr marL="216000" indent="-283464" eaLnBrk="1" fontAlgn="auto" hangingPunct="1">
              <a:spcAft>
                <a:spcPts val="0"/>
              </a:spcAft>
              <a:buFont typeface="Wingdings 2"/>
              <a:buNone/>
              <a:defRPr/>
            </a:pPr>
            <a:endParaRPr lang="el-GR" dirty="0" smtClean="0"/>
          </a:p>
          <a:p>
            <a:pPr marL="365760" indent="-283464" eaLnBrk="1" fontAlgn="auto" hangingPunct="1">
              <a:spcAft>
                <a:spcPts val="0"/>
              </a:spcAft>
              <a:buFont typeface="Wingdings 2"/>
              <a:buNone/>
              <a:defRPr/>
            </a:pPr>
            <a:endParaRPr lang="el-GR" dirty="0"/>
          </a:p>
        </p:txBody>
      </p:sp>
      <p:pic>
        <p:nvPicPr>
          <p:cNvPr id="17411" name="3 - Εικόνα" descr="C:\Users\Public\Pictures\Sample Pictures\αμεα.jpg"/>
          <p:cNvPicPr>
            <a:picLocks noChangeAspect="1" noChangeArrowheads="1"/>
          </p:cNvPicPr>
          <p:nvPr/>
        </p:nvPicPr>
        <p:blipFill>
          <a:blip r:embed="rId2" cstate="print"/>
          <a:srcRect/>
          <a:stretch>
            <a:fillRect/>
          </a:stretch>
        </p:blipFill>
        <p:spPr bwMode="auto">
          <a:xfrm>
            <a:off x="6659563" y="5589588"/>
            <a:ext cx="2390775" cy="11938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box(in)">
                                      <p:cBhvr>
                                        <p:cTn id="7" dur="500"/>
                                        <p:tgtEl>
                                          <p:spTgt spid="174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checkerboard(across)">
                                      <p:cBhvr>
                                        <p:cTn id="12" dur="500"/>
                                        <p:tgtEl>
                                          <p:spTgt spid="17411"/>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6013" y="115888"/>
            <a:ext cx="7920037" cy="1225550"/>
          </a:xfrm>
        </p:spPr>
        <p:txBody>
          <a:bodyPr>
            <a:noAutofit/>
          </a:bodyPr>
          <a:lstStyle/>
          <a:p>
            <a:pPr eaLnBrk="1" fontAlgn="auto" hangingPunct="1">
              <a:spcAft>
                <a:spcPts val="0"/>
              </a:spcAft>
              <a:defRPr/>
            </a:pPr>
            <a:r>
              <a:rPr lang="el-GR" sz="2800" b="1" dirty="0" smtClean="0">
                <a:solidFill>
                  <a:schemeClr val="tx2">
                    <a:satMod val="130000"/>
                  </a:schemeClr>
                </a:solidFill>
              </a:rPr>
              <a:t>Οδηγίες  που προτείνουν οι </a:t>
            </a:r>
            <a:r>
              <a:rPr lang="en-US" sz="2800" b="1" dirty="0" smtClean="0">
                <a:solidFill>
                  <a:schemeClr val="tx2">
                    <a:satMod val="130000"/>
                  </a:schemeClr>
                </a:solidFill>
              </a:rPr>
              <a:t>Nathan </a:t>
            </a:r>
            <a:r>
              <a:rPr lang="el-GR" sz="2800" b="1" dirty="0" smtClean="0">
                <a:solidFill>
                  <a:schemeClr val="tx2">
                    <a:satMod val="130000"/>
                  </a:schemeClr>
                </a:solidFill>
              </a:rPr>
              <a:t>&amp; </a:t>
            </a:r>
            <a:r>
              <a:rPr lang="en-US" sz="2800" b="1" dirty="0" smtClean="0">
                <a:solidFill>
                  <a:schemeClr val="tx2">
                    <a:satMod val="130000"/>
                  </a:schemeClr>
                </a:solidFill>
              </a:rPr>
              <a:t>Hill </a:t>
            </a:r>
            <a:r>
              <a:rPr lang="el-GR" sz="2800" b="1" dirty="0" smtClean="0">
                <a:solidFill>
                  <a:schemeClr val="tx2">
                    <a:satMod val="130000"/>
                  </a:schemeClr>
                </a:solidFill>
              </a:rPr>
              <a:t> στους επαγγελματικούς συμβούλους που εργάζονται με «μειονοτικές» ομάδες:</a:t>
            </a:r>
            <a:endParaRPr lang="el-GR" sz="2800" b="1" dirty="0">
              <a:solidFill>
                <a:schemeClr val="tx2">
                  <a:satMod val="130000"/>
                </a:schemeClr>
              </a:solidFill>
            </a:endParaRPr>
          </a:p>
        </p:txBody>
      </p:sp>
      <p:sp>
        <p:nvSpPr>
          <p:cNvPr id="18435" name="2 - Θέση περιεχομένου"/>
          <p:cNvSpPr>
            <a:spLocks noGrp="1"/>
          </p:cNvSpPr>
          <p:nvPr>
            <p:ph idx="1"/>
          </p:nvPr>
        </p:nvSpPr>
        <p:spPr>
          <a:xfrm>
            <a:off x="1116013" y="1447800"/>
            <a:ext cx="7818437" cy="3852863"/>
          </a:xfrm>
        </p:spPr>
        <p:txBody>
          <a:bodyPr>
            <a:normAutofit fontScale="85000" lnSpcReduction="20000"/>
          </a:bodyPr>
          <a:lstStyle/>
          <a:p>
            <a:pPr marL="365760" indent="-283464" algn="just" eaLnBrk="1" fontAlgn="auto" hangingPunct="1">
              <a:spcAft>
                <a:spcPts val="0"/>
              </a:spcAft>
              <a:buFont typeface="Wingdings 2"/>
              <a:buChar char=""/>
              <a:defRPr/>
            </a:pPr>
            <a:endParaRPr lang="el-GR" sz="2200" b="1" dirty="0" smtClean="0">
              <a:solidFill>
                <a:srgbClr val="FF0000"/>
              </a:solidFill>
            </a:endParaRPr>
          </a:p>
          <a:p>
            <a:pPr marL="365760" indent="-283464" algn="just" eaLnBrk="1" fontAlgn="auto" hangingPunct="1">
              <a:spcAft>
                <a:spcPts val="0"/>
              </a:spcAft>
              <a:buFont typeface="Wingdings 2"/>
              <a:buChar char=""/>
              <a:defRPr/>
            </a:pPr>
            <a:r>
              <a:rPr lang="el-GR" sz="3000" b="1" dirty="0" smtClean="0">
                <a:solidFill>
                  <a:schemeClr val="accent5">
                    <a:lumMod val="60000"/>
                    <a:lumOff val="40000"/>
                  </a:schemeClr>
                </a:solidFill>
              </a:rPr>
              <a:t>Εξετάστε με ειλικρίνεια τις προκαταλήψεις σας και ρυθμίστε τις</a:t>
            </a:r>
            <a:r>
              <a:rPr lang="el-GR" sz="3000" dirty="0" smtClean="0">
                <a:solidFill>
                  <a:schemeClr val="accent5">
                    <a:lumMod val="60000"/>
                    <a:lumOff val="40000"/>
                  </a:schemeClr>
                </a:solidFill>
              </a:rPr>
              <a:t>.</a:t>
            </a:r>
          </a:p>
          <a:p>
            <a:pPr marL="365760" indent="-283464" algn="just" eaLnBrk="1" fontAlgn="auto" hangingPunct="1">
              <a:spcAft>
                <a:spcPts val="0"/>
              </a:spcAft>
              <a:buFont typeface="Wingdings 2"/>
              <a:buChar char=""/>
              <a:defRPr/>
            </a:pPr>
            <a:r>
              <a:rPr lang="el-GR" sz="3000" b="1" dirty="0" smtClean="0">
                <a:solidFill>
                  <a:srgbClr val="7030A0"/>
                </a:solidFill>
              </a:rPr>
              <a:t>Αποδεχτείτε τα συναισθήματα θυμού και ματαίωσης που νιώθουν οι πελάτες</a:t>
            </a:r>
            <a:r>
              <a:rPr lang="el-GR" sz="3000" dirty="0" smtClean="0">
                <a:solidFill>
                  <a:srgbClr val="7030A0"/>
                </a:solidFill>
              </a:rPr>
              <a:t>.</a:t>
            </a:r>
          </a:p>
          <a:p>
            <a:pPr marL="365760" indent="-283464" algn="just" eaLnBrk="1" fontAlgn="auto" hangingPunct="1">
              <a:spcAft>
                <a:spcPts val="0"/>
              </a:spcAft>
              <a:buFont typeface="Wingdings 2"/>
              <a:buChar char=""/>
              <a:defRPr/>
            </a:pPr>
            <a:r>
              <a:rPr lang="el-GR" sz="3000" b="1" dirty="0" smtClean="0">
                <a:solidFill>
                  <a:schemeClr val="accent5">
                    <a:lumMod val="60000"/>
                    <a:lumOff val="40000"/>
                  </a:schemeClr>
                </a:solidFill>
              </a:rPr>
              <a:t>Βοηθήστε  τους να δομήσουν την αυτοπεποίθησή τους και να αποκτήσουν </a:t>
            </a:r>
            <a:r>
              <a:rPr lang="el-GR" sz="3000" b="1" dirty="0" err="1" smtClean="0">
                <a:solidFill>
                  <a:schemeClr val="accent5">
                    <a:lumMod val="60000"/>
                    <a:lumOff val="40000"/>
                  </a:schemeClr>
                </a:solidFill>
              </a:rPr>
              <a:t>διεκδικητικότητα</a:t>
            </a:r>
            <a:r>
              <a:rPr lang="el-GR" sz="3000" dirty="0" smtClean="0">
                <a:solidFill>
                  <a:schemeClr val="accent5">
                    <a:lumMod val="60000"/>
                    <a:lumOff val="40000"/>
                  </a:schemeClr>
                </a:solidFill>
              </a:rPr>
              <a:t>.</a:t>
            </a:r>
          </a:p>
          <a:p>
            <a:pPr marL="365760" indent="-283464" algn="just" eaLnBrk="1" fontAlgn="auto" hangingPunct="1">
              <a:spcAft>
                <a:spcPts val="0"/>
              </a:spcAft>
              <a:buFont typeface="Wingdings 2"/>
              <a:buChar char=""/>
              <a:defRPr/>
            </a:pPr>
            <a:r>
              <a:rPr lang="el-GR" sz="3000" b="1" dirty="0" smtClean="0">
                <a:solidFill>
                  <a:srgbClr val="7030A0"/>
                </a:solidFill>
              </a:rPr>
              <a:t>Να θυμάστε ότι πολλοί άνθρωποι από μειονοτικές ομάδες θα έχουν βιώσει ένα μεγάλο αριθμό απορρίψεων.</a:t>
            </a:r>
            <a:endParaRPr lang="el-GR" sz="3000" dirty="0" smtClean="0">
              <a:solidFill>
                <a:srgbClr val="FF0000"/>
              </a:solidFill>
            </a:endParaRPr>
          </a:p>
          <a:p>
            <a:pPr marL="365760" indent="-283464" eaLnBrk="1" fontAlgn="auto" hangingPunct="1">
              <a:spcAft>
                <a:spcPts val="0"/>
              </a:spcAft>
              <a:buFont typeface="Wingdings 2"/>
              <a:buChar char=""/>
              <a:defRPr/>
            </a:pPr>
            <a:endParaRPr lang="el-GR" sz="2200" dirty="0" smtClean="0">
              <a:solidFill>
                <a:srgbClr val="7030A0"/>
              </a:solidFill>
            </a:endParaRPr>
          </a:p>
          <a:p>
            <a:pPr marL="365760" indent="-283464" eaLnBrk="1" fontAlgn="auto" hangingPunct="1">
              <a:spcAft>
                <a:spcPts val="0"/>
              </a:spcAft>
              <a:buFont typeface="Wingdings 2"/>
              <a:buChar char=""/>
              <a:defRPr/>
            </a:pPr>
            <a:endParaRPr lang="el-GR" dirty="0" smtClean="0"/>
          </a:p>
        </p:txBody>
      </p:sp>
      <p:pic>
        <p:nvPicPr>
          <p:cNvPr id="18436" name="Picture 4" descr="http://www.kritionline.gr/wp-content/uploads/2014/06/anapiria1.jpg"/>
          <p:cNvPicPr>
            <a:picLocks noChangeAspect="1" noChangeArrowheads="1"/>
          </p:cNvPicPr>
          <p:nvPr/>
        </p:nvPicPr>
        <p:blipFill>
          <a:blip r:embed="rId2" cstate="print"/>
          <a:srcRect/>
          <a:stretch>
            <a:fillRect/>
          </a:stretch>
        </p:blipFill>
        <p:spPr bwMode="auto">
          <a:xfrm>
            <a:off x="3276600" y="4941888"/>
            <a:ext cx="3600450" cy="1916112"/>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box(in)">
                                      <p:cBhvr>
                                        <p:cTn id="7" dur="500"/>
                                        <p:tgtEl>
                                          <p:spTgt spid="1843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8436"/>
                                        </p:tgtEl>
                                        <p:attrNameLst>
                                          <p:attrName>style.visibility</p:attrName>
                                        </p:attrNameLst>
                                      </p:cBhvr>
                                      <p:to>
                                        <p:strVal val="visible"/>
                                      </p:to>
                                    </p:set>
                                    <p:animEffect transition="in" filter="diamond(in)">
                                      <p:cBhvr>
                                        <p:cTn id="12" dur="2000"/>
                                        <p:tgtEl>
                                          <p:spTgt spid="1843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 calcmode="lin" valueType="num">
                                      <p:cBhvr additive="base">
                                        <p:cTn id="17"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8435">
                                            <p:txEl>
                                              <p:pRg st="2" end="2"/>
                                            </p:txEl>
                                          </p:spTgt>
                                        </p:tgtEl>
                                        <p:attrNameLst>
                                          <p:attrName>style.visibility</p:attrName>
                                        </p:attrNameLst>
                                      </p:cBhvr>
                                      <p:to>
                                        <p:strVal val="visible"/>
                                      </p:to>
                                    </p:set>
                                    <p:anim calcmode="lin" valueType="num">
                                      <p:cBhvr additive="base">
                                        <p:cTn id="23"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8435">
                                            <p:txEl>
                                              <p:pRg st="3" end="3"/>
                                            </p:txEl>
                                          </p:spTgt>
                                        </p:tgtEl>
                                        <p:attrNameLst>
                                          <p:attrName>style.visibility</p:attrName>
                                        </p:attrNameLst>
                                      </p:cBhvr>
                                      <p:to>
                                        <p:strVal val="visible"/>
                                      </p:to>
                                    </p:set>
                                    <p:anim calcmode="lin" valueType="num">
                                      <p:cBhvr additive="base">
                                        <p:cTn id="29"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8435">
                                            <p:txEl>
                                              <p:pRg st="4" end="4"/>
                                            </p:txEl>
                                          </p:spTgt>
                                        </p:tgtEl>
                                        <p:attrNameLst>
                                          <p:attrName>style.visibility</p:attrName>
                                        </p:attrNameLst>
                                      </p:cBhvr>
                                      <p:to>
                                        <p:strVal val="visible"/>
                                      </p:to>
                                    </p:set>
                                    <p:anim calcmode="lin" valueType="num">
                                      <p:cBhvr additive="base">
                                        <p:cTn id="35" dur="5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84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F:\ΠΕΣΥΠ\ΕΡΓΑΣΙΑ Β ΤΕΤΡΑΜΗΝΟΥ ΦΡΑΓΚΟΥΛΗΣ\images (4).jpg"/>
          <p:cNvPicPr>
            <a:picLocks noGrp="1" noChangeAspect="1" noChangeArrowheads="1"/>
          </p:cNvPicPr>
          <p:nvPr>
            <p:ph idx="1"/>
          </p:nvPr>
        </p:nvPicPr>
        <p:blipFill>
          <a:blip r:embed="rId2" cstate="print"/>
          <a:srcRect/>
          <a:stretch>
            <a:fillRect/>
          </a:stretch>
        </p:blipFill>
        <p:spPr>
          <a:xfrm>
            <a:off x="2339975" y="908050"/>
            <a:ext cx="5688013" cy="4897438"/>
          </a:xfrm>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100" y="274638"/>
            <a:ext cx="7499350" cy="1143000"/>
          </a:xfrm>
        </p:spPr>
        <p:txBody>
          <a:bodyPr/>
          <a:lstStyle/>
          <a:p>
            <a:pPr eaLnBrk="1" fontAlgn="auto" hangingPunct="1">
              <a:spcAft>
                <a:spcPts val="0"/>
              </a:spcAft>
              <a:defRPr/>
            </a:pPr>
            <a:r>
              <a:rPr lang="el-GR" sz="4400" b="1" dirty="0" smtClean="0">
                <a:solidFill>
                  <a:schemeClr val="tx2">
                    <a:satMod val="130000"/>
                  </a:schemeClr>
                </a:solidFill>
              </a:rPr>
              <a:t>Μελέτη περίπτωσης </a:t>
            </a:r>
            <a:endParaRPr lang="el-GR" sz="4400" b="1" dirty="0">
              <a:solidFill>
                <a:schemeClr val="tx2">
                  <a:satMod val="130000"/>
                </a:schemeClr>
              </a:solidFill>
            </a:endParaRPr>
          </a:p>
        </p:txBody>
      </p:sp>
      <p:pic>
        <p:nvPicPr>
          <p:cNvPr id="20483" name="Picture 2" descr="http://keddyxanthis.gr/wp-content/uploads/2013/03/orasi.jpg"/>
          <p:cNvPicPr>
            <a:picLocks noChangeAspect="1" noChangeArrowheads="1"/>
          </p:cNvPicPr>
          <p:nvPr/>
        </p:nvPicPr>
        <p:blipFill>
          <a:blip r:embed="rId2" cstate="print"/>
          <a:srcRect/>
          <a:stretch>
            <a:fillRect/>
          </a:stretch>
        </p:blipFill>
        <p:spPr bwMode="auto">
          <a:xfrm>
            <a:off x="1258888" y="3284538"/>
            <a:ext cx="2211387" cy="3313112"/>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0 0  L 0.25 0  E" pathEditMode="relative" ptsTypes="">
                                      <p:cBhvr>
                                        <p:cTn id="6" dur="2000" fill="hold"/>
                                        <p:tgtEl>
                                          <p:spTgt spid="2048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sz="4400" b="1" dirty="0" smtClean="0">
                <a:solidFill>
                  <a:schemeClr val="tx2">
                    <a:satMod val="130000"/>
                  </a:schemeClr>
                </a:solidFill>
              </a:rPr>
              <a:t>Μελέτη περίπτωσης</a:t>
            </a:r>
            <a:endParaRPr lang="el-GR" sz="4400" b="1" dirty="0">
              <a:solidFill>
                <a:schemeClr val="tx2">
                  <a:satMod val="130000"/>
                </a:schemeClr>
              </a:solidFill>
            </a:endParaRPr>
          </a:p>
        </p:txBody>
      </p:sp>
      <p:sp>
        <p:nvSpPr>
          <p:cNvPr id="19459" name="2 - Θέση περιεχομένου"/>
          <p:cNvSpPr>
            <a:spLocks noGrp="1"/>
          </p:cNvSpPr>
          <p:nvPr>
            <p:ph idx="1"/>
          </p:nvPr>
        </p:nvSpPr>
        <p:spPr/>
        <p:txBody>
          <a:bodyPr/>
          <a:lstStyle/>
          <a:p>
            <a:pPr algn="just" eaLnBrk="1" hangingPunct="1">
              <a:buFont typeface="Arial" charset="0"/>
              <a:buChar char="•"/>
            </a:pPr>
            <a:r>
              <a:rPr lang="el-GR" sz="2400" smtClean="0"/>
              <a:t>Στέλλα</a:t>
            </a:r>
          </a:p>
          <a:p>
            <a:pPr algn="just" eaLnBrk="1" hangingPunct="1">
              <a:buFont typeface="Arial" charset="0"/>
              <a:buChar char="•"/>
            </a:pPr>
            <a:r>
              <a:rPr lang="el-GR" sz="2400" smtClean="0"/>
              <a:t>17 ετών</a:t>
            </a:r>
          </a:p>
          <a:p>
            <a:pPr algn="just" eaLnBrk="1" hangingPunct="1">
              <a:buFont typeface="Arial" charset="0"/>
              <a:buChar char="•"/>
            </a:pPr>
            <a:r>
              <a:rPr lang="el-GR" sz="2400" smtClean="0"/>
              <a:t>Φοίτησε την Ά λυκείου σε γενικό λύκειο και στη Β΄ λυκείου κατευθύνθηκε  σε ΕΠΑΛ με ειδικότητα στους ηλεκτρονικούς υπολογιστές.</a:t>
            </a:r>
          </a:p>
          <a:p>
            <a:pPr algn="just" eaLnBrk="1" hangingPunct="1">
              <a:buFont typeface="Arial" charset="0"/>
              <a:buChar char="•"/>
            </a:pPr>
            <a:r>
              <a:rPr lang="el-GR" sz="2400" smtClean="0"/>
              <a:t>έχει προβλήματα όρασης</a:t>
            </a:r>
          </a:p>
          <a:p>
            <a:pPr algn="just" eaLnBrk="1" hangingPunct="1">
              <a:buFont typeface="Arial" charset="0"/>
              <a:buChar char="•"/>
            </a:pPr>
            <a:r>
              <a:rPr lang="el-GR" sz="2400" smtClean="0"/>
              <a:t>επάγγελμα μητέρας: ιδιωτικός υπάλληλος</a:t>
            </a:r>
          </a:p>
          <a:p>
            <a:pPr algn="just" eaLnBrk="1" hangingPunct="1">
              <a:buFont typeface="Arial" charset="0"/>
              <a:buChar char="•"/>
            </a:pPr>
            <a:r>
              <a:rPr lang="el-GR" sz="2400" smtClean="0"/>
              <a:t>επάγγελμα  πατέρα: ιδιωτικός υπάλληλος</a:t>
            </a:r>
          </a:p>
          <a:p>
            <a:pPr algn="just" eaLnBrk="1" hangingPunct="1">
              <a:buFont typeface="Arial" charset="0"/>
              <a:buChar char="•"/>
            </a:pPr>
            <a:r>
              <a:rPr lang="el-GR" sz="2400" smtClean="0"/>
              <a:t>έχει έναν αδερφό, 32 ετών. Εργάζεται σε δημόσια υπηρεσία </a:t>
            </a:r>
          </a:p>
          <a:p>
            <a:pPr algn="just" eaLnBrk="1" hangingPunct="1">
              <a:buFont typeface="Arial" charset="0"/>
              <a:buChar char="•"/>
            </a:pPr>
            <a:r>
              <a:rPr lang="el-GR" sz="2400" b="1" smtClean="0"/>
              <a:t>τι λένε οι γονείς: </a:t>
            </a:r>
            <a:r>
              <a:rPr lang="el-GR" sz="2400" smtClean="0"/>
              <a:t>να σπουδάσει και να δουλέψει σε κάποιο γραφείο.</a:t>
            </a:r>
            <a:endParaRPr lang="el-GR" sz="2400" b="1" smtClean="0"/>
          </a:p>
          <a:p>
            <a:pPr eaLnBrk="1" hangingPunct="1">
              <a:buFont typeface="Arial" charset="0"/>
              <a:buChar char="•"/>
            </a:pPr>
            <a:endParaRPr lang="el-GR" sz="2400" b="1" smtClean="0"/>
          </a:p>
          <a:p>
            <a:pPr eaLnBrk="1" hangingPunct="1">
              <a:buFont typeface="Arial" charset="0"/>
              <a:buChar char="•"/>
            </a:pPr>
            <a:endParaRPr lang="el-GR" sz="24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459">
                                            <p:txEl>
                                              <p:pRg st="3" end="3"/>
                                            </p:txEl>
                                          </p:spTgt>
                                        </p:tgtEl>
                                        <p:attrNameLst>
                                          <p:attrName>style.visibility</p:attrName>
                                        </p:attrNameLst>
                                      </p:cBhvr>
                                      <p:to>
                                        <p:strVal val="visible"/>
                                      </p:to>
                                    </p:set>
                                    <p:anim calcmode="lin" valueType="num">
                                      <p:cBhvr additive="base">
                                        <p:cTn id="25"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9459">
                                            <p:txEl>
                                              <p:pRg st="4" end="4"/>
                                            </p:txEl>
                                          </p:spTgt>
                                        </p:tgtEl>
                                        <p:attrNameLst>
                                          <p:attrName>style.visibility</p:attrName>
                                        </p:attrNameLst>
                                      </p:cBhvr>
                                      <p:to>
                                        <p:strVal val="visible"/>
                                      </p:to>
                                    </p:set>
                                    <p:anim calcmode="lin" valueType="num">
                                      <p:cBhvr additive="base">
                                        <p:cTn id="31" dur="500" fill="hold"/>
                                        <p:tgtEl>
                                          <p:spTgt spid="194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9459">
                                            <p:txEl>
                                              <p:pRg st="5" end="5"/>
                                            </p:txEl>
                                          </p:spTgt>
                                        </p:tgtEl>
                                        <p:attrNameLst>
                                          <p:attrName>style.visibility</p:attrName>
                                        </p:attrNameLst>
                                      </p:cBhvr>
                                      <p:to>
                                        <p:strVal val="visible"/>
                                      </p:to>
                                    </p:set>
                                    <p:anim calcmode="lin" valueType="num">
                                      <p:cBhvr additive="base">
                                        <p:cTn id="37" dur="500" fill="hold"/>
                                        <p:tgtEl>
                                          <p:spTgt spid="1945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459">
                                            <p:txEl>
                                              <p:pRg st="6" end="6"/>
                                            </p:txEl>
                                          </p:spTgt>
                                        </p:tgtEl>
                                        <p:attrNameLst>
                                          <p:attrName>style.visibility</p:attrName>
                                        </p:attrNameLst>
                                      </p:cBhvr>
                                      <p:to>
                                        <p:strVal val="visible"/>
                                      </p:to>
                                    </p:set>
                                    <p:anim calcmode="lin" valueType="num">
                                      <p:cBhvr additive="base">
                                        <p:cTn id="43" dur="500" fill="hold"/>
                                        <p:tgtEl>
                                          <p:spTgt spid="1945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9459">
                                            <p:txEl>
                                              <p:pRg st="7" end="7"/>
                                            </p:txEl>
                                          </p:spTgt>
                                        </p:tgtEl>
                                        <p:attrNameLst>
                                          <p:attrName>style.visibility</p:attrName>
                                        </p:attrNameLst>
                                      </p:cBhvr>
                                      <p:to>
                                        <p:strVal val="visible"/>
                                      </p:to>
                                    </p:set>
                                    <p:anim calcmode="lin" valueType="num">
                                      <p:cBhvr additive="base">
                                        <p:cTn id="49" dur="500" fill="hold"/>
                                        <p:tgtEl>
                                          <p:spTgt spid="1945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hangingPunct="1">
              <a:defRPr/>
            </a:pPr>
            <a:r>
              <a:rPr lang="el-GR" sz="4400" b="1" dirty="0" smtClean="0"/>
              <a:t>Μελέτη περίπτωσης</a:t>
            </a:r>
            <a:endParaRPr lang="el-GR" sz="4400" b="1" dirty="0"/>
          </a:p>
        </p:txBody>
      </p:sp>
      <p:sp>
        <p:nvSpPr>
          <p:cNvPr id="20483" name="2 - Θέση περιεχομένου"/>
          <p:cNvSpPr>
            <a:spLocks noGrp="1"/>
          </p:cNvSpPr>
          <p:nvPr>
            <p:ph idx="1"/>
          </p:nvPr>
        </p:nvSpPr>
        <p:spPr/>
        <p:txBody>
          <a:bodyPr/>
          <a:lstStyle/>
          <a:p>
            <a:pPr algn="just" eaLnBrk="1" hangingPunct="1"/>
            <a:r>
              <a:rPr lang="el-GR" sz="2400" b="1" smtClean="0"/>
              <a:t>τι  λένε οι φίλοι: </a:t>
            </a:r>
            <a:r>
              <a:rPr lang="el-GR" sz="2400" smtClean="0"/>
              <a:t>να τελειώσει το σχολείο και να δουλέψει.</a:t>
            </a:r>
            <a:endParaRPr lang="el-GR" sz="2400" b="1" smtClean="0"/>
          </a:p>
          <a:p>
            <a:pPr algn="just" eaLnBrk="1" hangingPunct="1"/>
            <a:r>
              <a:rPr lang="el-GR" sz="2400" b="1" smtClean="0"/>
              <a:t>ενδιαφέροντα: </a:t>
            </a:r>
            <a:r>
              <a:rPr lang="el-GR" sz="2400" smtClean="0"/>
              <a:t>της αρέσει η μουσική, οι ταινίες, τα ταξίδια και να ψάχνει πληροφορίες στον υπολογιστή.</a:t>
            </a:r>
          </a:p>
          <a:p>
            <a:pPr algn="just" eaLnBrk="1" hangingPunct="1"/>
            <a:r>
              <a:rPr lang="el-GR" sz="2400" b="1" smtClean="0"/>
              <a:t>σχολική βαθμολογία: </a:t>
            </a:r>
            <a:r>
              <a:rPr lang="el-GR" sz="2400" smtClean="0"/>
              <a:t>Μέτρια μαθήτρια</a:t>
            </a:r>
            <a:endParaRPr lang="el-GR" sz="2400" b="1" smtClean="0"/>
          </a:p>
          <a:p>
            <a:pPr algn="just" eaLnBrk="1" hangingPunct="1"/>
            <a:r>
              <a:rPr lang="el-GR" sz="2400" b="1" smtClean="0"/>
              <a:t>εξωσχολικές δραστηριότητες: </a:t>
            </a:r>
            <a:r>
              <a:rPr lang="el-GR" sz="2400" smtClean="0"/>
              <a:t> βόλτες  με φίλους</a:t>
            </a:r>
            <a:endParaRPr lang="el-GR" sz="2400" b="1" smtClean="0"/>
          </a:p>
          <a:p>
            <a:pPr algn="just" eaLnBrk="1" hangingPunct="1">
              <a:buFont typeface="Wingdings 2" pitchFamily="18" charset="2"/>
              <a:buNone/>
            </a:pPr>
            <a:endParaRPr lang="el-GR" sz="2400" b="1" smtClean="0"/>
          </a:p>
          <a:p>
            <a:pPr algn="just" eaLnBrk="1" hangingPunct="1">
              <a:buFont typeface="Wingdings 2" pitchFamily="18" charset="2"/>
              <a:buNone/>
            </a:pPr>
            <a:r>
              <a:rPr lang="el-GR" sz="2400" b="1" smtClean="0"/>
              <a:t>   </a:t>
            </a:r>
            <a:r>
              <a:rPr lang="el-GR" sz="2400" smtClean="0"/>
              <a:t> Της Στέλλας της αρέσει η ιδέα μελλοντικά να δουλέψει σε κάποιο γραφείο καθώς είναι κοινωνική, φιλική και της αρέσει να χειρίζεται τον υπολογιστή. Της αρέσει το μάθημα της έκθεσης, λογοτεχνίας και χημείας. Στις προηγούμενες τάξεις ήταν πολύ καλή μαθήτρια στα αρχαία ελληνικά.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483">
                                            <p:txEl>
                                              <p:pRg st="5" end="5"/>
                                            </p:txEl>
                                          </p:spTgt>
                                        </p:tgtEl>
                                        <p:attrNameLst>
                                          <p:attrName>style.visibility</p:attrName>
                                        </p:attrNameLst>
                                      </p:cBhvr>
                                      <p:to>
                                        <p:strVal val="visible"/>
                                      </p:to>
                                    </p:set>
                                    <p:anim calcmode="lin" valueType="num">
                                      <p:cBhvr additive="base">
                                        <p:cTn id="31" dur="5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4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eaLnBrk="1" fontAlgn="auto" hangingPunct="1">
              <a:spcAft>
                <a:spcPts val="0"/>
              </a:spcAft>
              <a:defRPr/>
            </a:pPr>
            <a:r>
              <a:rPr lang="el-GR" sz="3200" b="1" dirty="0" smtClean="0">
                <a:solidFill>
                  <a:schemeClr val="tx2">
                    <a:satMod val="130000"/>
                  </a:schemeClr>
                </a:solidFill>
              </a:rPr>
              <a:t>Διαδικασία επαγγελματικής συμβουλευτικής και προσανατολισμού</a:t>
            </a:r>
            <a:endParaRPr lang="el-GR" sz="3200" b="1" dirty="0">
              <a:solidFill>
                <a:schemeClr val="tx2">
                  <a:satMod val="130000"/>
                </a:schemeClr>
              </a:solidFill>
            </a:endParaRPr>
          </a:p>
        </p:txBody>
      </p:sp>
      <p:sp>
        <p:nvSpPr>
          <p:cNvPr id="3" name="2 - Θέση περιεχομένου"/>
          <p:cNvSpPr>
            <a:spLocks noGrp="1"/>
          </p:cNvSpPr>
          <p:nvPr>
            <p:ph idx="1"/>
          </p:nvPr>
        </p:nvSpPr>
        <p:spPr/>
        <p:txBody>
          <a:bodyPr>
            <a:normAutofit fontScale="92500" lnSpcReduction="10000"/>
          </a:bodyPr>
          <a:lstStyle/>
          <a:p>
            <a:pPr marL="365760" indent="-283464" eaLnBrk="1" fontAlgn="auto" hangingPunct="1">
              <a:spcAft>
                <a:spcPts val="0"/>
              </a:spcAft>
              <a:buFont typeface="Wingdings 2"/>
              <a:buChar char=""/>
              <a:defRPr/>
            </a:pPr>
            <a:r>
              <a:rPr lang="el-GR" sz="2800" dirty="0" smtClean="0">
                <a:solidFill>
                  <a:srgbClr val="7030A0"/>
                </a:solidFill>
                <a:effectLst>
                  <a:outerShdw blurRad="38100" dist="38100" dir="2700000" algn="tl">
                    <a:srgbClr val="000000">
                      <a:alpha val="43137"/>
                    </a:srgbClr>
                  </a:outerShdw>
                </a:effectLst>
              </a:rPr>
              <a:t> </a:t>
            </a:r>
            <a:r>
              <a:rPr lang="el-GR" sz="2800" b="1" dirty="0" smtClean="0">
                <a:solidFill>
                  <a:srgbClr val="507058"/>
                </a:solidFill>
                <a:effectLst>
                  <a:outerShdw blurRad="38100" dist="38100" dir="2700000" algn="tl">
                    <a:srgbClr val="000000">
                      <a:alpha val="43137"/>
                    </a:srgbClr>
                  </a:outerShdw>
                </a:effectLst>
              </a:rPr>
              <a:t>αυτογνωσία του παιδιού</a:t>
            </a:r>
          </a:p>
          <a:p>
            <a:pPr marL="365760" indent="-283464" eaLnBrk="1" fontAlgn="auto" hangingPunct="1">
              <a:spcAft>
                <a:spcPts val="0"/>
              </a:spcAft>
              <a:buFont typeface="Wingdings" pitchFamily="2" charset="2"/>
              <a:buChar char="Ø"/>
              <a:defRPr/>
            </a:pPr>
            <a:r>
              <a:rPr lang="el-GR" sz="2600" dirty="0" smtClean="0"/>
              <a:t>«ποιος είμαι;»</a:t>
            </a:r>
          </a:p>
          <a:p>
            <a:pPr marL="365760" indent="-283464" eaLnBrk="1" fontAlgn="auto" hangingPunct="1">
              <a:spcAft>
                <a:spcPts val="0"/>
              </a:spcAft>
              <a:buFont typeface="Wingdings" pitchFamily="2" charset="2"/>
              <a:buChar char="Ø"/>
              <a:defRPr/>
            </a:pPr>
            <a:r>
              <a:rPr lang="el-GR" sz="2600" dirty="0" smtClean="0"/>
              <a:t>  αναγνώριση των κυριότερων</a:t>
            </a:r>
          </a:p>
          <a:p>
            <a:pPr marL="365760" indent="-283464" eaLnBrk="1" fontAlgn="auto" hangingPunct="1">
              <a:spcAft>
                <a:spcPts val="0"/>
              </a:spcAft>
              <a:buFont typeface="Wingdings 2"/>
              <a:buNone/>
              <a:defRPr/>
            </a:pPr>
            <a:r>
              <a:rPr lang="el-GR" sz="2600" dirty="0" smtClean="0"/>
              <a:t>      χαρακτηριστικών </a:t>
            </a:r>
          </a:p>
          <a:p>
            <a:pPr marL="365760" indent="-283464" eaLnBrk="1" fontAlgn="auto" hangingPunct="1">
              <a:spcAft>
                <a:spcPts val="0"/>
              </a:spcAft>
              <a:buFont typeface="Wingdings" pitchFamily="2" charset="2"/>
              <a:buChar char="Ø"/>
              <a:defRPr/>
            </a:pPr>
            <a:r>
              <a:rPr lang="el-GR" sz="2600" dirty="0" smtClean="0"/>
              <a:t>  αναγνώριση των δυνατών - αδύνατων</a:t>
            </a:r>
          </a:p>
          <a:p>
            <a:pPr marL="365760" indent="-283464" eaLnBrk="1" fontAlgn="auto" hangingPunct="1">
              <a:spcAft>
                <a:spcPts val="0"/>
              </a:spcAft>
              <a:buFont typeface="Wingdings 2"/>
              <a:buNone/>
              <a:defRPr/>
            </a:pPr>
            <a:r>
              <a:rPr lang="el-GR" sz="2600" dirty="0" smtClean="0"/>
              <a:t>      σημείων του εαυτού του και ευκαιρίες  -   </a:t>
            </a:r>
          </a:p>
          <a:p>
            <a:pPr marL="365760" indent="-283464" eaLnBrk="1" fontAlgn="auto" hangingPunct="1">
              <a:spcAft>
                <a:spcPts val="0"/>
              </a:spcAft>
              <a:buFont typeface="Wingdings 2"/>
              <a:buNone/>
              <a:defRPr/>
            </a:pPr>
            <a:r>
              <a:rPr lang="el-GR" sz="2600" dirty="0" smtClean="0"/>
              <a:t>      εμπόδια του περιβάλλοντος του</a:t>
            </a:r>
          </a:p>
          <a:p>
            <a:pPr marL="365760" indent="-283464" eaLnBrk="1" fontAlgn="auto" hangingPunct="1">
              <a:spcAft>
                <a:spcPts val="0"/>
              </a:spcAft>
              <a:buFont typeface="Wingdings 2"/>
              <a:buChar char=""/>
              <a:defRPr/>
            </a:pPr>
            <a:r>
              <a:rPr lang="el-GR" dirty="0" smtClean="0">
                <a:solidFill>
                  <a:srgbClr val="335B59"/>
                </a:solidFill>
              </a:rPr>
              <a:t> </a:t>
            </a:r>
            <a:r>
              <a:rPr lang="el-GR" sz="2800" b="1" dirty="0" smtClean="0">
                <a:solidFill>
                  <a:srgbClr val="335B59"/>
                </a:solidFill>
                <a:effectLst>
                  <a:outerShdw blurRad="38100" dist="38100" dir="2700000" algn="tl">
                    <a:srgbClr val="000000">
                      <a:alpha val="43137"/>
                    </a:srgbClr>
                  </a:outerShdw>
                </a:effectLst>
              </a:rPr>
              <a:t>διερεύνηση δεξιοτήτων</a:t>
            </a:r>
          </a:p>
          <a:p>
            <a:pPr marL="365760" indent="-283464" eaLnBrk="1" fontAlgn="auto" hangingPunct="1">
              <a:spcAft>
                <a:spcPts val="0"/>
              </a:spcAft>
              <a:buFont typeface="Wingdings" pitchFamily="2" charset="2"/>
              <a:buChar char="Ø"/>
              <a:defRPr/>
            </a:pPr>
            <a:r>
              <a:rPr lang="el-GR" sz="2800" dirty="0" smtClean="0"/>
              <a:t> </a:t>
            </a:r>
            <a:r>
              <a:rPr lang="el-GR" sz="2600" dirty="0" smtClean="0"/>
              <a:t>τεστ  δεξιοτήτων</a:t>
            </a:r>
          </a:p>
          <a:p>
            <a:pPr marL="365760" indent="-283464" eaLnBrk="1" fontAlgn="auto" hangingPunct="1">
              <a:spcAft>
                <a:spcPts val="0"/>
              </a:spcAft>
              <a:buFont typeface="Wingdings" pitchFamily="2" charset="2"/>
              <a:buChar char="Ø"/>
              <a:defRPr/>
            </a:pPr>
            <a:r>
              <a:rPr lang="el-GR" sz="2600" dirty="0" smtClean="0"/>
              <a:t> προβολή ιστορίας για την ανάπτυξη δεξιοτήτων</a:t>
            </a:r>
          </a:p>
          <a:p>
            <a:pPr marL="365760" indent="-283464" eaLnBrk="1" fontAlgn="auto" hangingPunct="1">
              <a:spcAft>
                <a:spcPts val="0"/>
              </a:spcAft>
              <a:buFont typeface="Wingdings 2" pitchFamily="18" charset="2"/>
              <a:buNone/>
              <a:defRPr/>
            </a:pPr>
            <a:r>
              <a:rPr lang="el-GR" sz="2600" dirty="0" smtClean="0"/>
              <a:t>      διαχείρισης σταδιοδρομίας </a:t>
            </a:r>
            <a:r>
              <a:rPr lang="el-GR" sz="2600" b="1" dirty="0" smtClean="0">
                <a:solidFill>
                  <a:srgbClr val="335B59"/>
                </a:solidFill>
              </a:rPr>
              <a:t>«Το μονοπάτι»</a:t>
            </a:r>
          </a:p>
          <a:p>
            <a:pPr marL="365760" indent="-283464" eaLnBrk="1" fontAlgn="auto" hangingPunct="1">
              <a:spcAft>
                <a:spcPts val="0"/>
              </a:spcAft>
              <a:buFont typeface="Wingdings 2"/>
              <a:buNone/>
              <a:defRPr/>
            </a:pPr>
            <a:endParaRPr lang="el-GR" sz="2800" dirty="0" smtClean="0">
              <a:solidFill>
                <a:srgbClr val="7030A0"/>
              </a:solidFill>
              <a:effectLst>
                <a:outerShdw blurRad="38100" dist="38100" dir="2700000" algn="tl">
                  <a:srgbClr val="000000">
                    <a:alpha val="43137"/>
                  </a:srgbClr>
                </a:outerShdw>
              </a:effectLs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additive="base">
                                        <p:cTn id="5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eaLnBrk="1" fontAlgn="auto" hangingPunct="1">
              <a:spcAft>
                <a:spcPts val="0"/>
              </a:spcAft>
              <a:defRPr/>
            </a:pPr>
            <a:r>
              <a:rPr lang="el-GR" sz="3200" b="1" dirty="0" smtClean="0">
                <a:solidFill>
                  <a:schemeClr val="tx2">
                    <a:satMod val="130000"/>
                  </a:schemeClr>
                </a:solidFill>
              </a:rPr>
              <a:t>Διαδικασία επαγγελματικής συμβουλευτικής και προσανατολισμού</a:t>
            </a:r>
            <a:endParaRPr lang="el-GR" sz="3200" b="1" dirty="0">
              <a:solidFill>
                <a:schemeClr val="tx2">
                  <a:satMod val="130000"/>
                </a:schemeClr>
              </a:solidFill>
            </a:endParaRPr>
          </a:p>
        </p:txBody>
      </p:sp>
      <p:sp>
        <p:nvSpPr>
          <p:cNvPr id="3" name="2 - Θέση περιεχομένου"/>
          <p:cNvSpPr>
            <a:spLocks noGrp="1"/>
          </p:cNvSpPr>
          <p:nvPr>
            <p:ph idx="1"/>
          </p:nvPr>
        </p:nvSpPr>
        <p:spPr/>
        <p:txBody>
          <a:bodyPr>
            <a:normAutofit/>
          </a:bodyPr>
          <a:lstStyle/>
          <a:p>
            <a:pPr marL="365760" indent="-283464" eaLnBrk="1" fontAlgn="auto" hangingPunct="1">
              <a:spcAft>
                <a:spcPts val="0"/>
              </a:spcAft>
              <a:buFont typeface="Wingdings 2"/>
              <a:buChar char=""/>
              <a:defRPr/>
            </a:pPr>
            <a:endParaRPr lang="el-GR" sz="2800" dirty="0" smtClean="0"/>
          </a:p>
          <a:p>
            <a:pPr marL="365760" indent="-283464" eaLnBrk="1" fontAlgn="auto" hangingPunct="1">
              <a:spcAft>
                <a:spcPts val="0"/>
              </a:spcAft>
              <a:buFont typeface="Wingdings 2"/>
              <a:buChar char=""/>
              <a:defRPr/>
            </a:pPr>
            <a:r>
              <a:rPr lang="el-GR" sz="2800" b="1" dirty="0" smtClean="0">
                <a:solidFill>
                  <a:srgbClr val="507058"/>
                </a:solidFill>
                <a:effectLst>
                  <a:outerShdw blurRad="38100" dist="38100" dir="2700000" algn="tl">
                    <a:srgbClr val="000000">
                      <a:alpha val="43137"/>
                    </a:srgbClr>
                  </a:outerShdw>
                </a:effectLst>
              </a:rPr>
              <a:t>διερεύνηση ικανοτήτων</a:t>
            </a:r>
          </a:p>
          <a:p>
            <a:pPr marL="365760" indent="-283464" eaLnBrk="1" fontAlgn="auto" hangingPunct="1">
              <a:spcAft>
                <a:spcPts val="0"/>
              </a:spcAft>
              <a:buFont typeface="Wingdings" pitchFamily="2" charset="2"/>
              <a:buChar char="Ø"/>
              <a:defRPr/>
            </a:pPr>
            <a:r>
              <a:rPr lang="el-GR" sz="2600" dirty="0" smtClean="0">
                <a:solidFill>
                  <a:srgbClr val="7030A0"/>
                </a:solidFill>
                <a:effectLst>
                  <a:outerShdw blurRad="38100" dist="38100" dir="2700000" algn="tl">
                    <a:srgbClr val="000000">
                      <a:alpha val="43137"/>
                    </a:srgbClr>
                  </a:outerShdw>
                </a:effectLst>
              </a:rPr>
              <a:t> </a:t>
            </a:r>
            <a:r>
              <a:rPr lang="el-GR" sz="2600" dirty="0" smtClean="0"/>
              <a:t>τεστ ικανοτήτων</a:t>
            </a:r>
            <a:endParaRPr lang="el-GR" sz="2600" dirty="0" smtClean="0">
              <a:solidFill>
                <a:srgbClr val="7030A0"/>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pitchFamily="18" charset="2"/>
              <a:buNone/>
              <a:defRPr/>
            </a:pPr>
            <a:endParaRPr lang="el-GR" sz="2800" dirty="0" smtClean="0">
              <a:solidFill>
                <a:srgbClr val="7030A0"/>
              </a:solidFill>
              <a:effectLst>
                <a:outerShdw blurRad="38100" dist="38100" dir="2700000" algn="tl">
                  <a:srgbClr val="000000">
                    <a:alpha val="43137"/>
                  </a:srgbClr>
                </a:outerShdw>
              </a:effectLst>
            </a:endParaRPr>
          </a:p>
          <a:p>
            <a:pPr marL="365760" indent="-283464" eaLnBrk="1" fontAlgn="auto" hangingPunct="1">
              <a:spcAft>
                <a:spcPts val="0"/>
              </a:spcAft>
              <a:defRPr/>
            </a:pPr>
            <a:r>
              <a:rPr lang="el-GR" sz="2800" b="1" dirty="0" smtClean="0">
                <a:solidFill>
                  <a:srgbClr val="507058"/>
                </a:solidFill>
                <a:effectLst>
                  <a:outerShdw blurRad="38100" dist="38100" dir="2700000" algn="tl">
                    <a:srgbClr val="000000">
                      <a:alpha val="43137"/>
                    </a:srgbClr>
                  </a:outerShdw>
                </a:effectLst>
              </a:rPr>
              <a:t>διερεύνηση ενδιαφερόντων</a:t>
            </a:r>
          </a:p>
          <a:p>
            <a:pPr marL="365760" indent="-283464" eaLnBrk="1" fontAlgn="auto" hangingPunct="1">
              <a:spcAft>
                <a:spcPts val="0"/>
              </a:spcAft>
              <a:buFont typeface="Wingdings" pitchFamily="2" charset="2"/>
              <a:buChar char="Ø"/>
              <a:defRPr/>
            </a:pPr>
            <a:r>
              <a:rPr lang="el-GR" sz="2600" dirty="0" smtClean="0">
                <a:effectLst>
                  <a:outerShdw blurRad="38100" dist="38100" dir="2700000" algn="tl">
                    <a:srgbClr val="000000">
                      <a:alpha val="43137"/>
                    </a:srgbClr>
                  </a:outerShdw>
                </a:effectLst>
              </a:rPr>
              <a:t> </a:t>
            </a:r>
            <a:r>
              <a:rPr lang="el-GR" sz="2600" dirty="0" smtClean="0"/>
              <a:t>τεστ ενδιαφερόντων «</a:t>
            </a:r>
            <a:r>
              <a:rPr lang="en-US" sz="2600" dirty="0" smtClean="0"/>
              <a:t>Holland</a:t>
            </a:r>
            <a:r>
              <a:rPr lang="el-GR" sz="2600" dirty="0" smtClean="0"/>
              <a:t>»</a:t>
            </a:r>
          </a:p>
          <a:p>
            <a:pPr marL="365760" indent="-283464" eaLnBrk="1" fontAlgn="auto" hangingPunct="1">
              <a:spcAft>
                <a:spcPts val="0"/>
              </a:spcAft>
              <a:buFont typeface="Wingdings" pitchFamily="2" charset="2"/>
              <a:buChar char="Ø"/>
              <a:defRPr/>
            </a:pPr>
            <a:endParaRPr lang="el-GR" sz="2600" dirty="0" smtClean="0"/>
          </a:p>
          <a:p>
            <a:pPr marL="365760" indent="-283464" eaLnBrk="1" fontAlgn="auto" hangingPunct="1">
              <a:spcAft>
                <a:spcPts val="0"/>
              </a:spcAft>
              <a:buFont typeface="Wingdings 2"/>
              <a:buChar char=""/>
              <a:defRPr/>
            </a:pPr>
            <a:r>
              <a:rPr lang="el-GR" sz="2800" b="1" dirty="0" smtClean="0">
                <a:solidFill>
                  <a:srgbClr val="507058"/>
                </a:solidFill>
                <a:effectLst>
                  <a:outerShdw blurRad="38100" dist="38100" dir="2700000" algn="tl">
                    <a:srgbClr val="000000">
                      <a:alpha val="43137"/>
                    </a:srgbClr>
                  </a:outerShdw>
                </a:effectLst>
              </a:rPr>
              <a:t>αναγνώριση αξιών</a:t>
            </a:r>
          </a:p>
          <a:p>
            <a:pPr marL="365760" indent="-283464" eaLnBrk="1" fontAlgn="auto" hangingPunct="1">
              <a:spcAft>
                <a:spcPts val="0"/>
              </a:spcAft>
              <a:buFont typeface="Wingdings" pitchFamily="2" charset="2"/>
              <a:buChar char="Ø"/>
              <a:defRPr/>
            </a:pPr>
            <a:r>
              <a:rPr lang="el-GR" sz="2600" dirty="0" smtClean="0">
                <a:solidFill>
                  <a:srgbClr val="7030A0"/>
                </a:solidFill>
                <a:effectLst>
                  <a:outerShdw blurRad="38100" dist="38100" dir="2700000" algn="tl">
                    <a:srgbClr val="000000">
                      <a:alpha val="43137"/>
                    </a:srgbClr>
                  </a:outerShdw>
                </a:effectLst>
              </a:rPr>
              <a:t> </a:t>
            </a:r>
            <a:r>
              <a:rPr lang="el-GR" sz="2600" dirty="0" smtClean="0"/>
              <a:t>τεστ αξιών</a:t>
            </a:r>
            <a:endParaRPr lang="el-GR" sz="2600" dirty="0" smtClean="0">
              <a:solidFill>
                <a:srgbClr val="7030A0"/>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pitchFamily="18" charset="2"/>
              <a:buNone/>
              <a:defRPr/>
            </a:pPr>
            <a:endParaRPr lang="el-GR" sz="2600" dirty="0" smtClean="0"/>
          </a:p>
          <a:p>
            <a:pPr marL="365760" indent="-283464" eaLnBrk="1" fontAlgn="auto" hangingPunct="1">
              <a:spcAft>
                <a:spcPts val="0"/>
              </a:spcAft>
              <a:buFont typeface="Wingdings 2"/>
              <a:buNone/>
              <a:defRPr/>
            </a:pPr>
            <a:endParaRPr lang="el-GR" sz="28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6013" y="260350"/>
            <a:ext cx="7704137" cy="1152525"/>
          </a:xfrm>
        </p:spPr>
        <p:txBody>
          <a:bodyPr>
            <a:noAutofit/>
          </a:bodyPr>
          <a:lstStyle/>
          <a:p>
            <a:pPr algn="ctr" eaLnBrk="1" fontAlgn="auto" hangingPunct="1">
              <a:spcAft>
                <a:spcPts val="0"/>
              </a:spcAft>
              <a:defRPr/>
            </a:pPr>
            <a:r>
              <a:rPr lang="el-GR" sz="3600" b="1" dirty="0" smtClean="0">
                <a:solidFill>
                  <a:schemeClr val="tx2">
                    <a:satMod val="130000"/>
                  </a:schemeClr>
                </a:solidFill>
              </a:rPr>
              <a:t>Η έννοια των ατόμων με  ειδικές εκπαιδευτικές ανάγκες / αναπηρία</a:t>
            </a:r>
            <a:endParaRPr lang="el-GR" sz="3600" b="1" dirty="0">
              <a:solidFill>
                <a:schemeClr val="tx2">
                  <a:satMod val="130000"/>
                </a:schemeClr>
              </a:solidFill>
            </a:endParaRPr>
          </a:p>
        </p:txBody>
      </p:sp>
      <p:sp>
        <p:nvSpPr>
          <p:cNvPr id="7171" name="2 - Θέση περιεχομένου"/>
          <p:cNvSpPr>
            <a:spLocks noGrp="1"/>
          </p:cNvSpPr>
          <p:nvPr>
            <p:ph idx="1"/>
          </p:nvPr>
        </p:nvSpPr>
        <p:spPr>
          <a:xfrm>
            <a:off x="1116013" y="2060575"/>
            <a:ext cx="7416800" cy="3743325"/>
          </a:xfrm>
        </p:spPr>
        <p:txBody>
          <a:bodyPr/>
          <a:lstStyle/>
          <a:p>
            <a:pPr marL="0" algn="just" eaLnBrk="1" hangingPunct="1">
              <a:buFont typeface="Wingdings 2" pitchFamily="18" charset="2"/>
              <a:buNone/>
            </a:pPr>
            <a:r>
              <a:rPr lang="el-GR" sz="2800" smtClean="0"/>
              <a:t>Σύμφωνα με το </a:t>
            </a:r>
            <a:r>
              <a:rPr lang="el-GR" sz="2800" b="1" smtClean="0"/>
              <a:t>νόμο</a:t>
            </a:r>
            <a:r>
              <a:rPr lang="el-GR" sz="2800" smtClean="0"/>
              <a:t> </a:t>
            </a:r>
            <a:r>
              <a:rPr lang="el-GR" sz="2800" b="1" smtClean="0"/>
              <a:t>2817/2000, «άτομα με ειδικές εκπαιδευτικές ανάγκες»</a:t>
            </a:r>
            <a:r>
              <a:rPr lang="el-GR" sz="2800" smtClean="0"/>
              <a:t> θεωρούνται τα άτομα που έχουν σημαντική δυσκολία μάθησης και προσαρμογής εξαιτίας σωματικών, διανοητικών, ψυχολογικών, συναισθηματικών και κοινωνικών ιδιαιτεροτήτων. </a:t>
            </a:r>
          </a:p>
        </p:txBody>
      </p:sp>
      <p:pic>
        <p:nvPicPr>
          <p:cNvPr id="9220" name="Picture 2" descr="http://socialpolicy.gr/wp-content/uploads/2014/09/%CE%9F-%CE%9F.%CE%97.%CE%95.-%CE%B1%CE%BE%CE%B9%CE%BF%CE%BB%CE%BF%CE%B3%CE%B5%CE%AF-%CF%84%CE%B7%CE%BD-%CE%B1%CF%81%CF%87%CE%B9%CE%BA%CE%AE-%CE%AD%CE%BA%CE%B8%CE%B5%CF%83%CE%B7-%CF%84%CE%BF%CF%85-%CE%9C%CE%B5%CE%BE%CE%B9%CE%BA%CF%8C-%CE%B1%CE%BD%CE%B1%CF%86%CE%BF%CF%81%CE%B9%CE%BA%CE%AC-%CE%BC%CE%B5-%CF%84%CE%B1-%CE%B4%CE%B9%CE%BA%CE%B1%CE%B9%CF%8E%CE%BC%CE%B1%CF%84%CE%B1-%CF%84%CF%89%CE%BD-%CE%91%CF%84%CF%8C%CE%BC%CF%89%CE%BD-%CE%BC%CE%B5-%CE%91%CE%BD%CE%B1%CF%80%CE%B7%CF%81%CE%AF%CE%B5%CF%82.jpg"/>
          <p:cNvPicPr>
            <a:picLocks noChangeAspect="1" noChangeArrowheads="1"/>
          </p:cNvPicPr>
          <p:nvPr/>
        </p:nvPicPr>
        <p:blipFill>
          <a:blip r:embed="rId2" cstate="print"/>
          <a:srcRect/>
          <a:stretch>
            <a:fillRect/>
          </a:stretch>
        </p:blipFill>
        <p:spPr bwMode="auto">
          <a:xfrm>
            <a:off x="6264275" y="4652963"/>
            <a:ext cx="2879725" cy="220503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ox(in)">
                                      <p:cBhvr>
                                        <p:cTn id="7" dur="500"/>
                                        <p:tgtEl>
                                          <p:spTgt spid="922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calcmode="lin" valueType="num">
                                      <p:cBhvr additive="base">
                                        <p:cTn id="12"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eaLnBrk="1" fontAlgn="auto" hangingPunct="1">
              <a:spcAft>
                <a:spcPts val="0"/>
              </a:spcAft>
              <a:defRPr/>
            </a:pPr>
            <a:r>
              <a:rPr lang="el-GR" sz="3200" b="1" dirty="0" smtClean="0">
                <a:solidFill>
                  <a:schemeClr val="tx2">
                    <a:satMod val="130000"/>
                  </a:schemeClr>
                </a:solidFill>
              </a:rPr>
              <a:t>Κατηγορίες ατόμων με ειδικές ανάγκες ή αναπηρία </a:t>
            </a:r>
            <a:endParaRPr lang="el-GR" sz="3200" b="1" dirty="0">
              <a:solidFill>
                <a:schemeClr val="tx2">
                  <a:satMod val="130000"/>
                </a:schemeClr>
              </a:solidFill>
            </a:endParaRPr>
          </a:p>
        </p:txBody>
      </p:sp>
      <p:sp>
        <p:nvSpPr>
          <p:cNvPr id="8195" name="2 - Θέση περιεχομένου"/>
          <p:cNvSpPr>
            <a:spLocks noGrp="1"/>
          </p:cNvSpPr>
          <p:nvPr>
            <p:ph idx="1"/>
          </p:nvPr>
        </p:nvSpPr>
        <p:spPr/>
        <p:txBody>
          <a:bodyPr/>
          <a:lstStyle/>
          <a:p>
            <a:pPr marL="595313" indent="-514350" algn="just" eaLnBrk="1" hangingPunct="1"/>
            <a:r>
              <a:rPr lang="el-GR" sz="2800" smtClean="0"/>
              <a:t>Άτομα με αισθητηριακές διαταραχές</a:t>
            </a:r>
          </a:p>
          <a:p>
            <a:pPr marL="595313" indent="-514350" algn="just" eaLnBrk="1" hangingPunct="1"/>
            <a:r>
              <a:rPr lang="el-GR" sz="2800" smtClean="0"/>
              <a:t>Άτομα με κινητικά προβλήματα (νευρολογικές μειονεξίες, με ορθοπεδικές ή μυοσκελετικές αναπηρίες και με σοβαρά προβλήματα υγείας)</a:t>
            </a:r>
          </a:p>
          <a:p>
            <a:pPr marL="595313" indent="-514350" algn="just" eaLnBrk="1" hangingPunct="1"/>
            <a:r>
              <a:rPr lang="el-GR" sz="2800" smtClean="0"/>
              <a:t>Άτομα με μαθησιακές δυσκολίες</a:t>
            </a:r>
          </a:p>
          <a:p>
            <a:pPr marL="595313" indent="-514350" algn="just" eaLnBrk="1" hangingPunct="1"/>
            <a:r>
              <a:rPr lang="el-GR" sz="2800" smtClean="0"/>
              <a:t>Άτομα με ιατρικής φύσεως παθήσεις</a:t>
            </a:r>
          </a:p>
          <a:p>
            <a:pPr marL="595313" indent="-514350" algn="just" eaLnBrk="1" hangingPunct="1"/>
            <a:r>
              <a:rPr lang="el-GR" sz="2800" smtClean="0"/>
              <a:t>Άτομα με αναπτυξιακές διαταραχές</a:t>
            </a:r>
          </a:p>
          <a:p>
            <a:pPr marL="595313" indent="-514350" eaLnBrk="1" hangingPunct="1">
              <a:buFont typeface="Wingdings 2" pitchFamily="18" charset="2"/>
              <a:buNone/>
            </a:pPr>
            <a:endParaRPr lang="el-GR" smtClean="0"/>
          </a:p>
          <a:p>
            <a:pPr marL="595313" indent="-514350" eaLnBrk="1" hangingPunct="1">
              <a:buFont typeface="Gill Sans MT" pitchFamily="34" charset="0"/>
              <a:buAutoNum type="arabicPeriod"/>
            </a:pPr>
            <a:endParaRPr lang="el-GR"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2988" y="274638"/>
            <a:ext cx="8101012" cy="1143000"/>
          </a:xfrm>
        </p:spPr>
        <p:txBody>
          <a:bodyPr>
            <a:noAutofit/>
          </a:bodyPr>
          <a:lstStyle/>
          <a:p>
            <a:pPr algn="ctr" eaLnBrk="1" fontAlgn="auto" hangingPunct="1">
              <a:spcAft>
                <a:spcPts val="0"/>
              </a:spcAft>
              <a:defRPr/>
            </a:pPr>
            <a:r>
              <a:rPr lang="el-GR" sz="3200" b="1" dirty="0" smtClean="0">
                <a:solidFill>
                  <a:schemeClr val="tx2">
                    <a:satMod val="130000"/>
                  </a:schemeClr>
                </a:solidFill>
                <a:effectLst>
                  <a:outerShdw blurRad="38100" dist="38100" dir="2700000" algn="tl">
                    <a:srgbClr val="000000">
                      <a:alpha val="43137"/>
                    </a:srgbClr>
                  </a:outerShdw>
                </a:effectLst>
              </a:rPr>
              <a:t>Χαρακτηριστικά</a:t>
            </a:r>
            <a:r>
              <a:rPr lang="el-GR" sz="3200" b="1" dirty="0" smtClean="0">
                <a:solidFill>
                  <a:schemeClr val="tx2">
                    <a:satMod val="130000"/>
                  </a:schemeClr>
                </a:solidFill>
              </a:rPr>
              <a:t> των ατόμων με ειδικές ανάγκες / αναπηρία</a:t>
            </a:r>
            <a:endParaRPr lang="el-GR" sz="3200" b="1" dirty="0">
              <a:solidFill>
                <a:schemeClr val="tx2">
                  <a:satMod val="130000"/>
                </a:schemeClr>
              </a:solidFill>
            </a:endParaRPr>
          </a:p>
        </p:txBody>
      </p:sp>
      <p:sp>
        <p:nvSpPr>
          <p:cNvPr id="3" name="2 - Θέση περιεχομένου"/>
          <p:cNvSpPr>
            <a:spLocks noGrp="1"/>
          </p:cNvSpPr>
          <p:nvPr>
            <p:ph idx="1"/>
          </p:nvPr>
        </p:nvSpPr>
        <p:spPr>
          <a:xfrm>
            <a:off x="1435100" y="1447800"/>
            <a:ext cx="7499350" cy="4573588"/>
          </a:xfrm>
        </p:spPr>
        <p:txBody>
          <a:bodyPr>
            <a:normAutofit/>
          </a:bodyPr>
          <a:lstStyle/>
          <a:p>
            <a:pPr marL="365760" indent="-283464" algn="just" eaLnBrk="1" fontAlgn="auto" hangingPunct="1">
              <a:spcAft>
                <a:spcPts val="0"/>
              </a:spcAft>
              <a:buFont typeface="Wingdings 2"/>
              <a:buNone/>
              <a:defRPr/>
            </a:pPr>
            <a:r>
              <a:rPr lang="el-GR" dirty="0" smtClean="0"/>
              <a:t>   </a:t>
            </a:r>
            <a:r>
              <a:rPr lang="el-GR" sz="2800" dirty="0" smtClean="0"/>
              <a:t>Τα άτομα με αναπηρία διαφοροποιούνται από τα άτομα τυπικής ανάπτυξης σε:</a:t>
            </a:r>
          </a:p>
          <a:p>
            <a:pPr marL="596646" indent="-514350" algn="just" eaLnBrk="1" fontAlgn="auto" hangingPunct="1">
              <a:spcAft>
                <a:spcPts val="0"/>
              </a:spcAft>
              <a:buFont typeface="Wingdings 2"/>
              <a:buChar char=""/>
              <a:defRPr/>
            </a:pPr>
            <a:r>
              <a:rPr lang="el-GR" sz="2800" dirty="0" smtClean="0"/>
              <a:t>Νοητικό επίπεδο</a:t>
            </a:r>
          </a:p>
          <a:p>
            <a:pPr marL="596646" indent="-514350" algn="just" eaLnBrk="1" fontAlgn="auto" hangingPunct="1">
              <a:spcAft>
                <a:spcPts val="0"/>
              </a:spcAft>
              <a:buFont typeface="Wingdings 2"/>
              <a:buChar char=""/>
              <a:defRPr/>
            </a:pPr>
            <a:r>
              <a:rPr lang="el-GR" sz="2800" dirty="0" smtClean="0"/>
              <a:t>Αισθητήριες ικανότητες</a:t>
            </a:r>
          </a:p>
          <a:p>
            <a:pPr marL="596646" indent="-514350" algn="just" eaLnBrk="1" fontAlgn="auto" hangingPunct="1">
              <a:spcAft>
                <a:spcPts val="0"/>
              </a:spcAft>
              <a:buFont typeface="Wingdings 2"/>
              <a:buChar char=""/>
              <a:defRPr/>
            </a:pPr>
            <a:r>
              <a:rPr lang="el-GR" sz="2800" dirty="0" smtClean="0"/>
              <a:t>Ικανότητες επικοινωνίας</a:t>
            </a:r>
          </a:p>
          <a:p>
            <a:pPr marL="596646" indent="-514350" eaLnBrk="1" fontAlgn="auto" hangingPunct="1">
              <a:spcAft>
                <a:spcPts val="0"/>
              </a:spcAft>
              <a:buFont typeface="Wingdings 2"/>
              <a:buChar char=""/>
              <a:defRPr/>
            </a:pPr>
            <a:r>
              <a:rPr lang="el-GR" sz="2800" dirty="0" smtClean="0"/>
              <a:t>Συμπεριφορά και συναισθηματική ανάπτυξη</a:t>
            </a:r>
          </a:p>
          <a:p>
            <a:pPr marL="596646" indent="-514350" algn="just" eaLnBrk="1" fontAlgn="auto" hangingPunct="1">
              <a:spcAft>
                <a:spcPts val="0"/>
              </a:spcAft>
              <a:buFont typeface="Wingdings 2"/>
              <a:buChar char=""/>
              <a:defRPr/>
            </a:pPr>
            <a:r>
              <a:rPr lang="el-GR" sz="2800" dirty="0" smtClean="0"/>
              <a:t>Φυσική κατάσταση</a:t>
            </a:r>
          </a:p>
          <a:p>
            <a:pPr marL="596646" indent="-514350" algn="just" eaLnBrk="1" fontAlgn="auto" hangingPunct="1">
              <a:spcAft>
                <a:spcPts val="0"/>
              </a:spcAft>
              <a:buFont typeface="Wingdings 2"/>
              <a:buNone/>
              <a:defRPr/>
            </a:pPr>
            <a:r>
              <a:rPr lang="el-GR" sz="2800" dirty="0" smtClean="0"/>
              <a:t>(Σιδηροπούλου – </a:t>
            </a:r>
            <a:r>
              <a:rPr lang="el-GR" sz="2800" dirty="0" err="1" smtClean="0"/>
              <a:t>Δημακάκου</a:t>
            </a:r>
            <a:r>
              <a:rPr lang="el-GR" sz="2800" dirty="0" smtClean="0"/>
              <a:t>, 2008)</a:t>
            </a:r>
            <a:endParaRPr lang="el-GR" sz="2800" dirty="0"/>
          </a:p>
        </p:txBody>
      </p:sp>
      <p:pic>
        <p:nvPicPr>
          <p:cNvPr id="9220" name="Picture 2"/>
          <p:cNvPicPr>
            <a:picLocks noChangeAspect="1" noChangeArrowheads="1"/>
          </p:cNvPicPr>
          <p:nvPr/>
        </p:nvPicPr>
        <p:blipFill>
          <a:blip r:embed="rId2" cstate="print"/>
          <a:srcRect/>
          <a:stretch>
            <a:fillRect/>
          </a:stretch>
        </p:blipFill>
        <p:spPr bwMode="auto">
          <a:xfrm>
            <a:off x="6372225" y="2492375"/>
            <a:ext cx="2559050" cy="1584325"/>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F:\ΠΕΣΥΠ\ΕΡΓΑΣΙΑ Β ΤΕΤΡΑΜΗΝΟΥ ΦΡΑΓΚΟΥΛΗΣ\images (5).jpg"/>
          <p:cNvPicPr>
            <a:picLocks noChangeAspect="1" noChangeArrowheads="1"/>
          </p:cNvPicPr>
          <p:nvPr/>
        </p:nvPicPr>
        <p:blipFill>
          <a:blip r:embed="rId2" cstate="print"/>
          <a:srcRect/>
          <a:stretch>
            <a:fillRect/>
          </a:stretch>
        </p:blipFill>
        <p:spPr bwMode="auto">
          <a:xfrm>
            <a:off x="1908175" y="1484313"/>
            <a:ext cx="6119813" cy="403225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amond(in)">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eaLnBrk="1" fontAlgn="auto" hangingPunct="1">
              <a:spcAft>
                <a:spcPts val="0"/>
              </a:spcAft>
              <a:defRPr/>
            </a:pPr>
            <a:r>
              <a:rPr lang="el-GR" sz="3600" b="1" dirty="0" smtClean="0">
                <a:solidFill>
                  <a:schemeClr val="tx2">
                    <a:satMod val="130000"/>
                  </a:schemeClr>
                </a:solidFill>
              </a:rPr>
              <a:t>Στόχος της ειδικής αγωγής</a:t>
            </a:r>
            <a:endParaRPr lang="el-GR" sz="3600" b="1" dirty="0">
              <a:solidFill>
                <a:schemeClr val="tx2">
                  <a:satMod val="130000"/>
                </a:schemeClr>
              </a:solidFill>
            </a:endParaRPr>
          </a:p>
        </p:txBody>
      </p:sp>
      <p:sp>
        <p:nvSpPr>
          <p:cNvPr id="11267" name="2 - Θέση περιεχομένου"/>
          <p:cNvSpPr>
            <a:spLocks noGrp="1"/>
          </p:cNvSpPr>
          <p:nvPr>
            <p:ph idx="1"/>
          </p:nvPr>
        </p:nvSpPr>
        <p:spPr/>
        <p:txBody>
          <a:bodyPr/>
          <a:lstStyle/>
          <a:p>
            <a:pPr eaLnBrk="1" hangingPunct="1"/>
            <a:r>
              <a:rPr lang="el-GR" smtClean="0">
                <a:ea typeface="Calibri" pitchFamily="34" charset="0"/>
                <a:cs typeface="Times New Roman" pitchFamily="18" charset="0"/>
              </a:rPr>
              <a:t>η υποβοήθηση, η υποστήριξη και η βελτίωση της σωματικής, συναισθηματικής, πνευματικής και κοινωνικής κατάστασης των παιδιών και των εφήβων.</a:t>
            </a:r>
          </a:p>
          <a:p>
            <a:pPr algn="just" eaLnBrk="1" hangingPunct="1"/>
            <a:r>
              <a:rPr lang="el-GR" smtClean="0">
                <a:ea typeface="Calibri" pitchFamily="34" charset="0"/>
                <a:cs typeface="Times New Roman" pitchFamily="18" charset="0"/>
              </a:rPr>
              <a:t>η επαγγελματική αποκατάσταση και μέσω αυτής η κοινωνική τους ενσωμάτωση.</a:t>
            </a:r>
          </a:p>
          <a:p>
            <a:pPr eaLnBrk="1" hangingPunct="1"/>
            <a:endParaRPr lang="el-GR" smtClean="0">
              <a:ea typeface="Calibri" pitchFamily="34"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lstStyle/>
          <a:p>
            <a:pPr algn="ctr">
              <a:defRPr/>
            </a:pPr>
            <a:r>
              <a:rPr lang="el-GR" sz="3200" b="1" dirty="0" smtClean="0"/>
              <a:t>Προσωπικά χαρακτηριστικά του επιτυχημένου συμβούλου (1)</a:t>
            </a:r>
            <a:endParaRPr lang="el-GR" sz="3200" b="1" dirty="0"/>
          </a:p>
        </p:txBody>
      </p:sp>
      <p:sp>
        <p:nvSpPr>
          <p:cNvPr id="6" name="5 - Θέση περιεχομένου"/>
          <p:cNvSpPr>
            <a:spLocks noGrp="1"/>
          </p:cNvSpPr>
          <p:nvPr>
            <p:ph idx="1"/>
          </p:nvPr>
        </p:nvSpPr>
        <p:spPr/>
        <p:txBody>
          <a:bodyPr/>
          <a:lstStyle/>
          <a:p>
            <a:pPr algn="just"/>
            <a:r>
              <a:rPr lang="el-GR" sz="2600" smtClean="0"/>
              <a:t>Να έχει ικανότητα για δημιουργία εποικοδομητικής σχέσης και γενικότερα να του αρέσει να εργάζεται με ανθρώπους.</a:t>
            </a:r>
          </a:p>
          <a:p>
            <a:pPr algn="just"/>
            <a:r>
              <a:rPr lang="el-GR" sz="2600" smtClean="0"/>
              <a:t>Να έχει καθαρή εικόνα για την ενδοπροσωπική και διαπροσωπική του ανάπτυξη και να αποδέχεται τον εαυτό του.</a:t>
            </a:r>
          </a:p>
          <a:p>
            <a:pPr algn="just"/>
            <a:r>
              <a:rPr lang="el-GR" sz="2600" smtClean="0"/>
              <a:t>Να έχει ένα προσωπικό σύστημα αξιών με το οποίο να δεσμεύεται αλλά και να κατανοεί και να αναγνωρίζει την επίδραση του στη συμπεριφορά του ως σύμβουλος αλλά και γενικότερα. Επίσης, να έχει την ικανότητα να εξερευνά και να αξιολογεί αυτό το σύστημα σε μια πορεία αυτογνωσίας.</a:t>
            </a:r>
          </a:p>
          <a:p>
            <a:pPr algn="just"/>
            <a:endParaRPr lang="el-GR" sz="2600" smtClean="0"/>
          </a:p>
          <a:p>
            <a:endParaRPr lang="el-GR"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defRPr/>
            </a:pPr>
            <a:r>
              <a:rPr lang="el-GR" sz="3200" b="1" dirty="0" smtClean="0"/>
              <a:t>Προσωπικά χαρακτηριστικά του επιτυχημένου συμβούλου (2)</a:t>
            </a:r>
            <a:endParaRPr lang="el-GR" sz="3200" dirty="0"/>
          </a:p>
        </p:txBody>
      </p:sp>
      <p:sp>
        <p:nvSpPr>
          <p:cNvPr id="3" name="2 - Θέση περιεχομένου"/>
          <p:cNvSpPr>
            <a:spLocks noGrp="1"/>
          </p:cNvSpPr>
          <p:nvPr>
            <p:ph idx="1"/>
          </p:nvPr>
        </p:nvSpPr>
        <p:spPr/>
        <p:txBody>
          <a:bodyPr/>
          <a:lstStyle/>
          <a:p>
            <a:pPr algn="just"/>
            <a:r>
              <a:rPr lang="el-GR" sz="2600" smtClean="0"/>
              <a:t>Να έχει την ικανότητα και το θάρρος να αναγνωρίζει και να καταρρίπτει κατά το δυνατόν προσωπικά στερεότυπα και προκαταλήψεις. Να μην είναι δηλαδή άκαμπτος και δογματικός.</a:t>
            </a:r>
          </a:p>
          <a:p>
            <a:pPr algn="just"/>
            <a:r>
              <a:rPr lang="el-GR" sz="2600" smtClean="0"/>
              <a:t>Να μπορεί να αντιμετωπίζει δυσκολίες και προβλήματα που εμφανίζονται κατά τη διάρκεια της συμβουλευτικής διαδικασίας, χωρίς να αποδιοργανώνεται η εργασία και η ζωή του.</a:t>
            </a:r>
          </a:p>
          <a:p>
            <a:r>
              <a:rPr lang="el-GR" sz="2600" smtClean="0"/>
              <a:t>Να αντιλαμβάνεται τους άλλους ανθρώπους και τις προθέσεις τους με θετική διάθεση. Να έχει εμπιστοσύνη στον εαυτό του και στις ικανότητες του.</a:t>
            </a:r>
          </a:p>
          <a:p>
            <a:pPr>
              <a:buFont typeface="Wingdings 2" pitchFamily="18" charset="2"/>
              <a:buNone/>
            </a:pPr>
            <a:endParaRPr lang="el-GR" sz="2800" smtClean="0"/>
          </a:p>
          <a:p>
            <a:endParaRPr lang="el-GR" sz="26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03350" y="260350"/>
            <a:ext cx="7458075" cy="706438"/>
          </a:xfrm>
        </p:spPr>
        <p:txBody>
          <a:bodyPr>
            <a:normAutofit fontScale="90000"/>
          </a:bodyPr>
          <a:lstStyle/>
          <a:p>
            <a:pPr algn="ctr" eaLnBrk="1" fontAlgn="auto" hangingPunct="1">
              <a:spcAft>
                <a:spcPts val="0"/>
              </a:spcAft>
              <a:defRPr/>
            </a:pPr>
            <a:r>
              <a:rPr lang="el-GR" sz="3600" dirty="0" smtClean="0">
                <a:solidFill>
                  <a:schemeClr val="tx2">
                    <a:satMod val="130000"/>
                  </a:schemeClr>
                </a:solidFill>
              </a:rPr>
              <a:t/>
            </a:r>
            <a:br>
              <a:rPr lang="el-GR" sz="3600" dirty="0" smtClean="0">
                <a:solidFill>
                  <a:schemeClr val="tx2">
                    <a:satMod val="130000"/>
                  </a:schemeClr>
                </a:solidFill>
              </a:rPr>
            </a:br>
            <a:r>
              <a:rPr lang="el-GR" sz="3600" b="1" dirty="0" smtClean="0">
                <a:solidFill>
                  <a:schemeClr val="tx2">
                    <a:satMod val="130000"/>
                  </a:schemeClr>
                </a:solidFill>
              </a:rPr>
              <a:t>Ρόλος εκπαιδευτή – συμβούλου  </a:t>
            </a:r>
            <a:br>
              <a:rPr lang="el-GR" sz="3600" b="1" dirty="0" smtClean="0">
                <a:solidFill>
                  <a:schemeClr val="tx2">
                    <a:satMod val="130000"/>
                  </a:schemeClr>
                </a:solidFill>
              </a:rPr>
            </a:br>
            <a:r>
              <a:rPr lang="el-GR" sz="3600" b="1" dirty="0" smtClean="0">
                <a:solidFill>
                  <a:schemeClr val="tx2">
                    <a:satMod val="130000"/>
                  </a:schemeClr>
                </a:solidFill>
              </a:rPr>
              <a:t>σε άτομα με αναπηρία</a:t>
            </a:r>
            <a:r>
              <a:rPr lang="en-US" sz="3600" b="1" dirty="0" smtClean="0">
                <a:solidFill>
                  <a:schemeClr val="tx2">
                    <a:satMod val="130000"/>
                  </a:schemeClr>
                </a:solidFill>
              </a:rPr>
              <a:t>  </a:t>
            </a:r>
            <a:r>
              <a:rPr lang="el-GR" sz="4000" b="1" dirty="0" smtClean="0">
                <a:solidFill>
                  <a:schemeClr val="tx2">
                    <a:satMod val="130000"/>
                  </a:schemeClr>
                </a:solidFill>
                <a:latin typeface="Arial" pitchFamily="34" charset="0"/>
                <a:cs typeface="Arial" pitchFamily="34" charset="0"/>
              </a:rPr>
              <a:t>(1)</a:t>
            </a:r>
            <a:r>
              <a:rPr lang="el-GR" sz="4000" b="1" dirty="0" smtClean="0">
                <a:solidFill>
                  <a:schemeClr val="tx2">
                    <a:satMod val="130000"/>
                  </a:schemeClr>
                </a:solidFill>
              </a:rPr>
              <a:t/>
            </a:r>
            <a:br>
              <a:rPr lang="el-GR" sz="4000" b="1" dirty="0" smtClean="0">
                <a:solidFill>
                  <a:schemeClr val="tx2">
                    <a:satMod val="130000"/>
                  </a:schemeClr>
                </a:solidFill>
              </a:rPr>
            </a:br>
            <a:endParaRPr lang="el-GR" sz="4000" b="1" dirty="0">
              <a:solidFill>
                <a:schemeClr val="tx2">
                  <a:satMod val="130000"/>
                </a:schemeClr>
              </a:solidFill>
            </a:endParaRPr>
          </a:p>
        </p:txBody>
      </p:sp>
      <p:sp>
        <p:nvSpPr>
          <p:cNvPr id="12291" name="2 - Θέση περιεχομένου"/>
          <p:cNvSpPr>
            <a:spLocks noGrp="1"/>
          </p:cNvSpPr>
          <p:nvPr>
            <p:ph idx="1"/>
          </p:nvPr>
        </p:nvSpPr>
        <p:spPr>
          <a:xfrm>
            <a:off x="1187450" y="1484313"/>
            <a:ext cx="7747000" cy="5040312"/>
          </a:xfrm>
        </p:spPr>
        <p:txBody>
          <a:bodyPr/>
          <a:lstStyle/>
          <a:p>
            <a:pPr algn="just" eaLnBrk="1" hangingPunct="1">
              <a:buFont typeface="Wingdings 2" pitchFamily="18" charset="2"/>
              <a:buNone/>
            </a:pPr>
            <a:r>
              <a:rPr lang="el-GR" smtClean="0"/>
              <a:t>   </a:t>
            </a:r>
            <a:r>
              <a:rPr lang="el-GR" sz="2800" smtClean="0"/>
              <a:t>Οι σύμβουλοι των ατόμων με αναπηρία πρέπει να είναι γνώστες: </a:t>
            </a:r>
          </a:p>
          <a:p>
            <a:pPr algn="just" eaLnBrk="1" hangingPunct="1"/>
            <a:r>
              <a:rPr lang="el-GR" sz="2800" smtClean="0"/>
              <a:t>της ισχύουσας νομοθεσίας και πολιτικής </a:t>
            </a:r>
          </a:p>
          <a:p>
            <a:pPr algn="just" eaLnBrk="1" hangingPunct="1"/>
            <a:r>
              <a:rPr lang="el-GR" sz="2800" smtClean="0"/>
              <a:t>των χαρακτηριστικών των διαφόρων τύπων αναπηρίας </a:t>
            </a:r>
          </a:p>
          <a:p>
            <a:pPr algn="just" eaLnBrk="1" hangingPunct="1"/>
            <a:r>
              <a:rPr lang="el-GR" sz="2800" smtClean="0"/>
              <a:t>των συνεπειών τους στην εργασιακή συμπεριφορά</a:t>
            </a:r>
          </a:p>
          <a:p>
            <a:pPr algn="just" eaLnBrk="1" hangingPunct="1"/>
            <a:r>
              <a:rPr lang="el-GR" sz="2800" smtClean="0"/>
              <a:t>των ευκαιριών της αγοράς εργασίας</a:t>
            </a:r>
          </a:p>
          <a:p>
            <a:pPr eaLnBrk="1" hangingPunct="1"/>
            <a:r>
              <a:rPr lang="el-GR" sz="2800" smtClean="0"/>
              <a:t>των μοντέλων επαγγελματικού προσανατολισμού </a:t>
            </a:r>
          </a:p>
          <a:p>
            <a:pPr algn="just" eaLnBrk="1" hangingPunct="1"/>
            <a:endParaRPr lang="el-GR" sz="2800" smtClean="0"/>
          </a:p>
          <a:p>
            <a:pPr algn="just" eaLnBrk="1" hangingPunct="1"/>
            <a:endParaRPr lang="el-GR" sz="2800" smtClean="0"/>
          </a:p>
          <a:p>
            <a:pPr algn="just" eaLnBrk="1" hangingPunct="1">
              <a:buFont typeface="Wingdings 2" pitchFamily="18" charset="2"/>
              <a:buNone/>
            </a:pPr>
            <a:endParaRPr lang="el-GR" sz="2800" smtClean="0"/>
          </a:p>
          <a:p>
            <a:pPr eaLnBrk="1" hangingPunct="1">
              <a:buFont typeface="Wingdings 2" pitchFamily="18" charset="2"/>
              <a:buNone/>
            </a:pPr>
            <a:endParaRPr lang="el-GR"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calcmode="lin" valueType="num">
                                      <p:cBhvr additive="base">
                                        <p:cTn id="7"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anim calcmode="lin" valueType="num">
                                      <p:cBhvr additive="base">
                                        <p:cTn id="19"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291">
                                            <p:txEl>
                                              <p:pRg st="4" end="4"/>
                                            </p:txEl>
                                          </p:spTgt>
                                        </p:tgtEl>
                                        <p:attrNameLst>
                                          <p:attrName>style.visibility</p:attrName>
                                        </p:attrNameLst>
                                      </p:cBhvr>
                                      <p:to>
                                        <p:strVal val="visible"/>
                                      </p:to>
                                    </p:set>
                                    <p:anim calcmode="lin" valueType="num">
                                      <p:cBhvr additive="base">
                                        <p:cTn id="25"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291">
                                            <p:txEl>
                                              <p:pRg st="5" end="5"/>
                                            </p:txEl>
                                          </p:spTgt>
                                        </p:tgtEl>
                                        <p:attrNameLst>
                                          <p:attrName>style.visibility</p:attrName>
                                        </p:attrNameLst>
                                      </p:cBhvr>
                                      <p:to>
                                        <p:strVal val="visible"/>
                                      </p:to>
                                    </p:set>
                                    <p:anim calcmode="lin" valueType="num">
                                      <p:cBhvr additive="base">
                                        <p:cTn id="31"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881</TotalTime>
  <Words>837</Words>
  <Application>Microsoft Office PowerPoint</Application>
  <PresentationFormat>Προβολή στην οθόνη (4:3)</PresentationFormat>
  <Paragraphs>100</Paragraphs>
  <Slides>19</Slides>
  <Notes>1</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19</vt:i4>
      </vt:variant>
    </vt:vector>
  </HeadingPairs>
  <TitlesOfParts>
    <vt:vector size="28" baseType="lpstr">
      <vt:lpstr>Arial</vt:lpstr>
      <vt:lpstr>Calibri</vt:lpstr>
      <vt:lpstr>Corbel</vt:lpstr>
      <vt:lpstr>Gill Sans MT</vt:lpstr>
      <vt:lpstr>Times New Roman</vt:lpstr>
      <vt:lpstr>Verdana</vt:lpstr>
      <vt:lpstr>Wingdings</vt:lpstr>
      <vt:lpstr>Wingdings 2</vt:lpstr>
      <vt:lpstr>Ηλιοστάσιο</vt:lpstr>
      <vt:lpstr> Συμβουλευτική σε άτομα με αναπηρία Μελέτη περίπτωσης: Άτομο με πρόβλημα όρασης </vt:lpstr>
      <vt:lpstr>Η έννοια των ατόμων με  ειδικές εκπαιδευτικές ανάγκες / αναπηρία</vt:lpstr>
      <vt:lpstr>Κατηγορίες ατόμων με ειδικές ανάγκες ή αναπηρία </vt:lpstr>
      <vt:lpstr>Χαρακτηριστικά των ατόμων με ειδικές ανάγκες / αναπηρία</vt:lpstr>
      <vt:lpstr>Παρουσίαση του PowerPoint</vt:lpstr>
      <vt:lpstr>Στόχος της ειδικής αγωγής</vt:lpstr>
      <vt:lpstr>Προσωπικά χαρακτηριστικά του επιτυχημένου συμβούλου (1)</vt:lpstr>
      <vt:lpstr>Προσωπικά χαρακτηριστικά του επιτυχημένου συμβούλου (2)</vt:lpstr>
      <vt:lpstr> Ρόλος εκπαιδευτή – συμβούλου   σε άτομα με αναπηρία  (1) </vt:lpstr>
      <vt:lpstr>Ρόλος εκπαιδευτή – συμβούλου   σε άτομα με αναπηρία  (2)</vt:lpstr>
      <vt:lpstr>Ενέργειες του συμβούλου όταν εργάζεται με άτομα με αναπηρία</vt:lpstr>
      <vt:lpstr> Η επαγγελματική συμβουλευτική μπορεί να προσφέρει σημαντική βοήθεια διδάσκοντας στους εφήβους με αναπηρία: </vt:lpstr>
      <vt:lpstr>Οδηγίες  που προτείνουν οι Nathan &amp; Hill  στους επαγγελματικούς συμβούλους που εργάζονται με «μειονοτικές» ομάδες:</vt:lpstr>
      <vt:lpstr>Παρουσίαση του PowerPoint</vt:lpstr>
      <vt:lpstr>Μελέτη περίπτωσης </vt:lpstr>
      <vt:lpstr>Μελέτη περίπτωσης</vt:lpstr>
      <vt:lpstr>Μελέτη περίπτωσης</vt:lpstr>
      <vt:lpstr>Διαδικασία επαγγελματικής συμβουλευτικής και προσανατολισμού</vt:lpstr>
      <vt:lpstr>Διαδικασία επαγγελματικής συμβουλευτικής και προσανατολισμού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Άτομα με αναπηρία/ψυχικά πάσχοντες  ως ευάλωτη  κοινωνική  ομάδα.  Μελέτη περίπτωσης : Άτομο με πρόβλημα όρασης.</dc:title>
  <dc:creator>Maria</dc:creator>
  <cp:lastModifiedBy>Γεώργιος Φραγκούλης</cp:lastModifiedBy>
  <cp:revision>79</cp:revision>
  <dcterms:created xsi:type="dcterms:W3CDTF">2015-03-22T11:16:06Z</dcterms:created>
  <dcterms:modified xsi:type="dcterms:W3CDTF">2024-01-23T16:16:06Z</dcterms:modified>
</cp:coreProperties>
</file>