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 autoAdjust="0"/>
    <p:restoredTop sz="94692" autoAdjust="0"/>
  </p:normalViewPr>
  <p:slideViewPr>
    <p:cSldViewPr>
      <p:cViewPr varScale="1">
        <p:scale>
          <a:sx n="67" d="100"/>
          <a:sy n="67" d="100"/>
        </p:scale>
        <p:origin x="-109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4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22/2/2020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22/2/2020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22/2/2020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071547"/>
            <a:ext cx="7772400" cy="1714511"/>
          </a:xfrm>
        </p:spPr>
        <p:txBody>
          <a:bodyPr>
            <a:normAutofit/>
          </a:bodyPr>
          <a:lstStyle/>
          <a:p>
            <a:pPr algn="ctr"/>
            <a:r>
              <a:rPr lang="el-GR" sz="4800" smtClean="0"/>
              <a:t>ΠΕΣΥΠ</a:t>
            </a:r>
            <a:endParaRPr lang="el-GR" sz="48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000372"/>
            <a:ext cx="6400800" cy="2143140"/>
          </a:xfrm>
        </p:spPr>
        <p:txBody>
          <a:bodyPr>
            <a:normAutofit/>
          </a:bodyPr>
          <a:lstStyle/>
          <a:p>
            <a:pPr algn="ctr"/>
            <a:r>
              <a:rPr lang="el-GR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ΕΙΣΗΓΗΣΗ ΟΜΑΔΕΣ ΣΥΓΚΡΟΥΣΕΙΣ</a:t>
            </a:r>
          </a:p>
          <a:p>
            <a:pPr algn="ctr"/>
            <a:r>
              <a:rPr lang="el-GR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ΕΙΣΗΓΗΤΗΣ ΚΥΡΙΑΚΙΔΗΣ ΣΤΑΥΡΟΣ [Β.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Sc., M.Sc., Ph.D.] </a:t>
            </a:r>
            <a:endParaRPr lang="el-GR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skyriak@syros.aegean.gr</a:t>
            </a:r>
            <a:endParaRPr lang="el-GR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 algn="ctr"/>
            <a:endParaRPr lang="el-GR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285720" y="214290"/>
            <a:ext cx="8429684" cy="6698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ΑΙΤΙΑ ΤΗΣ ΕΝΔΟ-ΟΡΓΑΝΩΣΙΑΚΗΣ ΣΥΓΚΡΟΥΣΗΣ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Οριζόντια διαφοροποίηση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Μεταξύ των τμημάτων μπορεί να υπάρχουν διαφορές στόχων, διαφορές προσώπων ή διαφορές χρονοδιαγραμμάτων, π.χ. το τμήμα μάρκετινγκ μπορεί να επιδιώκει την άμεση προώθηση περισσότερων προϊόντων στην αγορά, ενώ το τμήμα παραγωγής να θέλει να διατηρηθεί η ποιότητα χωρίς βιασύνη.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Η αλληλεξάρτηση καθηκόντων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Πρόκειται για την περίπτωση όπου η μια μονάδα της οργάνωσης εξαρτάται από την άλλη, όσον αφορά τα μέσα, τα υλικά και την πληροφόρηση, π.χ. τμήμα παραγωγής-τμήμα προμηθειών.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214282" y="928670"/>
            <a:ext cx="864399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Η έλλειψη πόρων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Πρόκειται για την περίπτωση όπου ομάδες είναι υποχρεωμένες να μοιραστούν κοινούς πόρους (ηλεκτρονικό εξοπλισμό, προσωπικό, κονδύλια ή πληροφορίες). Μπορεί να υπάρχει σύγκρουση αναφορικά με προτεραιότητες, τον τρόπο κατανομής ή χρήσης των πόρων.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Η ασυμβατότητα στόχων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Είναι μια από τις συχνότερες αιτίες σύγκρουσης.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642910" y="214290"/>
            <a:ext cx="8143932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l-GR" sz="2800" b="1" dirty="0" smtClean="0">
                <a:solidFill>
                  <a:schemeClr val="accent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Η αβεβαιότητα</a:t>
            </a:r>
            <a:r>
              <a:rPr lang="el-GR" sz="2800" dirty="0" smtClean="0">
                <a:solidFill>
                  <a:schemeClr val="accent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 Πρόκειται για τις περιπτώσεις όπου, λόγω ανακατατάξεων ή εσωτερικών προβλημάτων, παύει να υπάρχει η προβλέψιμη σταθερότητα που υπήρχε προηγουμένως στην οργάνωση. Τα νέα ή σύνθετα προβλήματα που απαιτούν την ανεύρεση νέων λύσεων είναι αυτά που εμπεριέχουν τον κίνδυνο της σύγκρουσης, κυρίως όσον αφορά τις αρμοδιότητες.</a:t>
            </a:r>
            <a:r>
              <a:rPr lang="el-GR" sz="28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8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sz="28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l-GR" sz="28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Ο χαμηλός βαθμός τυπικότητας</a:t>
            </a:r>
            <a:r>
              <a:rPr lang="el-GR" sz="28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. Όταν υπάρχει τυποποίηση των ρόλων και οι επαφές μεταξύ των ατόμων της οργάνωσης είναι κατά κάποιο τρόπο προγραμματισμένες, δεν υπάρχουν πολλά περιθώρια για προσωπικές ερμηνείες ή παρερμηνείες.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l-GR" sz="28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642910" y="1571612"/>
            <a:ext cx="8072494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Διαφορές στις αμοιβές και στα κριτήρια αξιολόγησης.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l-GR" sz="2800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Ασάφειες ως προς τις αρμοδιότητες. 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l-GR" sz="2800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Εμπόδια στην επικοινωνία, όπως απόσταση, γλωσσικές διαφορές ή πολιτιστικές διαφορές.</a:t>
            </a:r>
            <a:endParaRPr kumimoji="0" lang="el-GR" sz="2800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357158" y="1071546"/>
            <a:ext cx="8429684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Διαφορές κύρους &amp; κοινωνικής θέσης 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status inconsistencies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π.χ. μερικά τμήματα σε ορισμένες οργανώσεις θεωρούνται υποδεέστερα, υπάρχει διαφορετικός βαθμός συμμετοχής στη λήψη αποφάσεων, την κατανομή των πόρων, ή των αμοιβών. Η αδικημένη ομάδα μπορεί να εκδηλώσει επιθετική συμπεριφορά.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Πολιτιστικές διαφορές. 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Π.χ. κουλτούρες και υποκουλτούρες που αναπτύσσονται σε έναν οργανισμό, με διαφορετικές αξίες και πεποιθήσεις.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428596" y="428604"/>
            <a:ext cx="8286808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Η ΔΙΑΔΙΚΑΣΙΑ ΤΗΣ ΣΥΓΚΡΟΥΣΗΣ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ΣΥΝΕΙΔΗΤΟΠΟΙΗΣΗ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Η σύγκρουση ξεκινάει όταν ένα μέλος συνειδητοποιεί ότι το άλλο επιδρά στα συμφέροντά του, συνήθως μετά από κάποιο </a:t>
            </a:r>
            <a:r>
              <a:rPr kumimoji="0" lang="el-GR" sz="2800" b="0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εκλυτικό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επεισόδιο (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triggering event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που κάνει φανερή αυτή την απειλή των συμφερόντων. Μπορεί να αναφέρεται σε στόχους, συμφέροντα, κρίσεις ή αποφάσεις. Διαμάχη ή κανονιστική σύγκρουση.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ΣΚΕΨΕΙΣ &amp; ΣΥΝΑΙΣΘΗΜΑΤΑ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500033" y="642918"/>
            <a:ext cx="8358247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ΠΡΟΘΕΣΕΙΣ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Οι στρατηγικές προθέσεις του ατόμου όσον αφορά το χειρισμό της σύγκρουσης μπορούν να καταταγούν με βάση δύο διαστάσεις: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1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Συνεργατικότητα</a:t>
            </a: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operativeness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προσπάθεια να ικανοποιηθούν τα ενδιαφέροντα και του άλλου μέλους της σύγκρουσης και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Αυτοπεποίθηση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assertiveness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προσπάθεια να ικανοποιηθούν τα δικά του συμφέροντα.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571472" y="1500174"/>
            <a:ext cx="7786742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Υπάρχουν πέντε δυνατές τακτικές προσέγγισης μιας σύγκρουσης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1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Ο ανταγωνισμός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χαρακτηρίζεται από απόλυτη αυτοπεποίθηση και προσπάθεια για ικανοποίηση των δικών μας συμφερόντων, με πλήρη αδιαφορία για τα συμφέροντα του άλλου.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357158" y="2143116"/>
            <a:ext cx="8358246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Η διευκόλυνση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χαρακτηρίζεται από προσπάθεια για ικανοποίηση των αναγκών του άλλου μέλους της σύγκρουσης και παντελή έλλειψη αυτοπεποίθησης και επιθετικότητας όσον αφορά τα συμφέροντα του ατόμου.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285720" y="1785926"/>
            <a:ext cx="857256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Ο συμβιβασμός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ως τακτική εμπεριέχει μέτριο βαθμό αυτοπεποίθησης και συνεργασίας. Γίνεται προσπάθεια να ικανοποιηθούν τα συμφέροντα και των δύο πλευρών, όχι όμως απόλυτα, εφόσον συνεπάγεται κάποια θυσία και από τα δύο μέρη.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14348" y="357166"/>
            <a:ext cx="7786742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800" dirty="0" smtClean="0">
              <a:solidFill>
                <a:schemeClr val="accent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ΟΜΑΔΕΣ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ΟΡΙΣΜΟΣ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Δύο ή περισσότερα άτομα που αλληλοεπηρεάζονται μέσα από τη μεταξύ τους κοινωνική αλληλεπίδραση (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Forsyth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1983).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357158" y="2000240"/>
            <a:ext cx="8358246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Η συνεργασία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ως τακτική αντιμετώπισης μιας σύγκρουσης συνεπάγεται υψηλό βαθμό και στις δύο διαστάσεις: επιθυμία για πλήρη ικανοποίηση των στόχων και των δύο πλευρών ή για σύνθεση απόψεων.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428596" y="2071678"/>
            <a:ext cx="835824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Η αποφυγή, 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χαρακτηρίζεται από πλήρη αδιαφορία για τα συμφέροντα και των δύο πλευρών και προσπάθεια του ατόμου να μην εμπλακεί στην όλη διαδικασία.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571472" y="1571612"/>
            <a:ext cx="8143932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ΣΥΜΠΕΡΙΦΟΡΑ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ΑΝΤΙΔΡΑΣΗ ΤΟΥ ΑΛΛΟΥ ΜΕΛΟΥΣ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Λογική και έλεγχος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Διακοπή της σχέσης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Επιθετικότητα και καταστροφή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500034" y="1643050"/>
            <a:ext cx="800105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ΑΠΟΤΕΛΕΣΜΑΤΑ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Το τελικό αποτέλεσμα μιας σύγκρουσης μπορεί να είναι η εξεύρεση μιας λύσης, το αδιέξοδο ή άλλου είδους συνέπειες. Το αποτέλεσμα ενός επεισοδίου σύγκρουσης μπορεί να είναι η αφετηρία ενός δεύτερου  επεισοδίου, που θα περάσει από τις ίδιες ή παρόμοιες φάσεις.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285719" y="714356"/>
            <a:ext cx="8501123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ΠΕΡΙΣΤΑΣΕΙΣ ΟΠΟΥ ΕΙΝΑΙ ΚΑΤΑΛΛΗΛΕΣ ΟΙ ΔΙΑΦΟΡΕΣ ΤΑΚΤΙΚΕΣ ΑΝΤΙΜΕΤΩΠΙΣΗΣ ΜΙΑΣ ΣΥΓΚΡΟΥΣΗΣ (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Thomas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1977).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ΑΝΤΑΓΩΝΙΣΜΟΣ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Όταν χρειάζεται  γρήγορη και αποφασιστική ενέργεια (π.χ. σε έκτακτες περιστάσεις).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Σε σημαντικές περιστάσεις, όταν χρειάζεται η λήψη μη δημοφιλών μέτρων (π.χ. περικοπή κονδυλίων, εισαγωγή πειθαρχικών μέτρων κ.λπ.).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Σε ζωτικά θέματα για την επιχείρηση και όταν γνωρίζεις ότι έχεις δίκιο.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428596" y="642918"/>
            <a:ext cx="8429684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ΣΥΝΕΡΓΑΣΙΑ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Προκειμένου να εξευρεθεί μια συνθετική λύση, όταν τα συμφέροντα και των δύο πλευρών είναι σημαντικά και δεν μπορούν να αγνοηθούν. 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Όταν ο στόχος σου είναι να μάθεις.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Προκειμένου να συνενωθούν διαφορετικές απόψεις και πληροφορίες.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Προκειμένου να επιτευχθεί η αφοσίωση προς την οργάνωση με την ενοποίηση των συμφερόντων και των δύο πλευρών.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Για την </a:t>
            </a:r>
            <a:r>
              <a:rPr kumimoji="0" lang="el-GR" sz="2800" b="0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απάλυνση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των συναισθημάτων που έχουν δημιουργηθεί και στις δύο πλευρές.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214282" y="214290"/>
            <a:ext cx="8501122" cy="6698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ΣΥΜΒΙΒΑΣΜΟΣ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Όταν οι επιδιωκόμενοι στόχοι είναι σημαντικοί, αλλά δεν αξίζουν τόσο ώστε να ριψοκινδυνεύσεις τη διάσπαση που τυχόν θα επιφέρουν άλλες τακτικές με μεγαλύτερη αυτοπεποίθηση.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Όταν οι δύο αντίπαλοι είναι εξίσου ισχυροί και παράλληλα είναι αφοσιωμένοι σε στόχους αμοιβαία αποκλειόμενους.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Για την επίτευξη μιας προσωρινής διευθέτησης σε σύνθετα προβλήματα.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Για την επίτευξη άμεσων λύσεων, όταν υπάρχει πίεση χρόνου.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Ως τελευταίο καταφύγιο, όταν έχουν αποτύχει οι μέθοδοι του ανταγωνισμού και της συνεργασίας.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0" y="214290"/>
            <a:ext cx="914400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ΑΠΟΦΥΓΗ</a:t>
            </a:r>
            <a:endParaRPr kumimoji="0" lang="el-GR" sz="2800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Όταν το αντικείμενο είναι ασήμαντο ή υπάρχουν άλλα πιο σημαντικά προβλήματα.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Όταν δε βλέπεις καμιά πιθανότητα να ικανοποιήσεις τα δικά σου συμφέροντα.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Όταν η σύγχυση που θα επιφέρει εξουδετερώνει τα πλεονεκτήματα που θα έχει η επίλυση.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Προκειμένου να ηρεμήσουν τα πνεύματα και να δουν τα πράγματα και από άλλη πλευρά.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Όταν είναι πιο σημαντικό να συλλέξεις περισσότερες πληροφορίες από το να πάρεις μια άμεση απόφαση.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Όταν κάποιοι άλλοι μπορούν να επιλύσουν τη σύγκρουση πιο αποτελεσματικά.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Όταν το θέμα φαίνεται να άπτεται άλλων θεμάτων ή να ξεκινάει από αλλού.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214282" y="642918"/>
            <a:ext cx="8715436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4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ΔΙΕΥΚΟΛΥΝΣΗ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Όταν πιστεύεις ότι έχεις άδικο-προκειμένου να αφήσεις να ακουστεί μια πιο καλή τοποθέτηση ή προκειμένου να μάθεις ή να δείξεις ότι από τη δική σου πλευρά μπορεί να επικρατήσει ή λογική.</a:t>
            </a: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Όταν το θέμα είναι πιο σημαντικό για τους άλλους παρά για σένα-προκειμένου να ικανοποιήσεις τους άλλους και να εξασφαλίσεις τη συνεργασία τους.</a:t>
            </a: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Προκειμένου να αποκομίσεις κάποιο κοινωνικό θαυμασμό, που θα αξιοποιήσεις σε μελλοντική περίσταση.</a:t>
            </a: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Για να ελαχιστοποιήσεις τις απώλειες, όταν προβλέπεις ότι θα χάσεις.</a:t>
            </a: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Όταν η αρμονία και η σταθερότητα είναι ιδιαίτερα σημαντικές.</a:t>
            </a: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Για να δώσεις την ευκαιρία στους υφισταμένους να μάθουν από τα λάθη τους.</a:t>
            </a: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214282" y="0"/>
            <a:ext cx="8643998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ΑΝΤΙΜΕΤΩΠΙΣΗ ΤΩΝ ΣΥΓΚΡΟΥΣΕΩΝ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ΠΡΟΛΗΨΗ ΤΩΝ ΕΝΔΟ-ΟΡΓΑΝΩΣΙΑΚΩΝ ΣΥΓΚΡΟΥΣΕΩΝ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Πρέπει να δίνεται έμφαση στην αποδοτικότητα και αποτελεσματικότητα της όλης οργάνωσης και παράλληλα να τονίζεται ο ρόλος των επιμέρους τμημάτων και η συνεισφορά τους στην όλη απόδοση.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Μεταξύ ομάδων της ίδιας οργάνωσης θα πρέπει να υπάρχει επικοινωνία και συνεργασία για την επίλυση κοινών ή </a:t>
            </a:r>
            <a:r>
              <a:rPr kumimoji="0" lang="el-GR" sz="2800" b="0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οργανωσιακών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προβλημάτων.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Θα πρέπει να επιδιώκεται η κυκλική μετακίνηση μελών σε διάφορα τμήματα και η αλλαγή θέσεων εργασίας, για να υπάρξει μεγαλύτερη κατανόηση των ιδιαίτερων προβλημάτων που αντιμετωπίζει το κάθε τμήμα ή η κάθε ομάδα.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571472" y="214290"/>
            <a:ext cx="792961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2800" dirty="0" smtClean="0">
                <a:solidFill>
                  <a:schemeClr val="accent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Χαρακτηριστικά (</a:t>
            </a:r>
            <a:r>
              <a:rPr lang="en-US" sz="2800" dirty="0" smtClean="0">
                <a:solidFill>
                  <a:schemeClr val="accent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Shaw, 1976).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sz="28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l-GR" sz="2800" dirty="0" smtClean="0">
                <a:solidFill>
                  <a:schemeClr val="accent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Η κοινή αντίληψη των ατόμων ότι αποτελούν μια κοινωνική μονάδα, δηλαδή ομάδα.</a:t>
            </a:r>
            <a:endParaRPr lang="en-US" sz="2800" dirty="0" smtClean="0">
              <a:solidFill>
                <a:schemeClr val="accent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l-GR" sz="28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l-GR" sz="2800" dirty="0" smtClean="0">
                <a:solidFill>
                  <a:schemeClr val="accent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Τα κοινά κίνητρα να ικανοποιήσουν με αμοιβαίο τρόπο τις ανάγκες τους.</a:t>
            </a:r>
            <a:endParaRPr lang="en-US" sz="2800" dirty="0" smtClean="0">
              <a:solidFill>
                <a:schemeClr val="accent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l-GR" sz="28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l-GR" sz="2800" dirty="0" smtClean="0">
                <a:solidFill>
                  <a:schemeClr val="accent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Οι κοινοί στόχοι και σκοποί.</a:t>
            </a:r>
            <a:endParaRPr lang="en-US" sz="2800" dirty="0" smtClean="0">
              <a:solidFill>
                <a:schemeClr val="accent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l-GR" sz="28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l-GR" sz="2800" dirty="0" smtClean="0">
                <a:solidFill>
                  <a:schemeClr val="accent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Η οργάνωση: οι σχέσεις δηλαδή των ατόμων ρυθμίζονται από κάποιο σύστημα ρόλων και κοινά αποδεκτών κοινωνικών κανόνων.</a:t>
            </a:r>
            <a:endParaRPr lang="en-US" sz="2800" dirty="0" smtClean="0">
              <a:solidFill>
                <a:schemeClr val="accent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sz="2800" dirty="0" smtClean="0">
              <a:solidFill>
                <a:schemeClr val="accent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l-GR" sz="2800" dirty="0" smtClean="0">
                <a:solidFill>
                  <a:schemeClr val="accent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Η μεταξύ των ατόμων αλληλεξάρτηση.</a:t>
            </a:r>
            <a:endParaRPr lang="el-GR" sz="28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428596" y="1357298"/>
            <a:ext cx="8072494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Να αποφεύγεται η εισαγωγή συνθηκών ανταγωνισμού μεταξύ τμημάτων ή ομάδων.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Να δίνεται έμφαση στο συντονισμό δυνάμεων και ενεργειών με στόχο τη συνολική απόδοση της οργάνωσης.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Οι αμοιβές θα πρέπει να κατανέμονται με βάση την προσπάθεια και τη συνεισφορά.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 noChangeArrowheads="1"/>
          </p:cNvSpPr>
          <p:nvPr/>
        </p:nvSpPr>
        <p:spPr bwMode="auto">
          <a:xfrm>
            <a:off x="285720" y="2000240"/>
            <a:ext cx="857256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ΑΝΤΙΜΕΤΩΠΙΣΗ ΤΟΥ ΑΝΤΑΓΩΝΙΣΜΟΥ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Όταν έχει ξεσπάσει ο ανταγωνισμός μεταξύ ομάδων ή τμημάτων, μπορούν να χρησιμοποιηθούν οι εξής τακτικές για τη μείωση ή καταστολή της σύγκρουσης (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Schein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1980).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357158" y="785794"/>
            <a:ext cx="8358246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Η εξεύρεση άλλου κοινού εχθρού.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Η δημιουργία κάποιου νέου απώτερου στόχου.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Η συνεργασία και η επαφή μεταξύ των ηγετικών στελεχών ή </a:t>
            </a:r>
            <a:r>
              <a:rPr kumimoji="0" lang="el-GR" sz="2800" b="0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υπο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-ομάδων των ανταγωνιζόμενων ομάδων.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Η οργάνωση εκπαιδευτικών σεμιναρίων ή εργαστηρίων με στόχο την επίλυση της σύγκρουσης. Επαφή, συζήτηση, εντοπισμός των γνωστικών διαστρεβλώσεων και από τις δυο πλευρές.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285720" y="285728"/>
            <a:ext cx="8501122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Γιατί δημιουργούνται ομάδες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Γιατί νιώθουν την ανάγκη να δημιουργήσουν κοινωνικές σχέσεις μεταξύ τους.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Γιατί οι ομάδες αποτελούν πηγή πληροφόρησης τόσο όσον αφορά τον εαυτό μας, όσο και τον εξωτερικό κόσμο.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Γιατί οι ομάδες μας δίνουν κάποιες αμοιβές (φιλία, αναγνώριση, κύρος, υλικά αγαθά).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Γιατί η συμμετοχή μας σε μια ομάδα μας δίνει τη δυνατότητα επίτευξης στόχων που δε θα μπορούσαμε να επιτύχουμε μόνοι μας.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Γιατί μας ζητείται ή μας υποδεικνύεται να ενταχθούμε σε μια ομάδα. Αυτές οι ομάδες ονομάζονται τυπικές ομάδες.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428596" y="642918"/>
            <a:ext cx="821537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Πως διαμορφώνονται οι ομάδες (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Tuckman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1965).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Το στάδιο της </a:t>
            </a: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διαμόρφωσης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forming stage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 Στη φάση αυτή θα γίνει προσπάθεια να καθοριστεί το κύρος και η θέση (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status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των μελών της ομάδας, και το κάθε μέλος θα προσπαθήσει να διαπιστώσει σε ποιο βαθμό είναι αποδεκτό από την ομάδα.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Το στάδιο της </a:t>
            </a: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σύγκρουσης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storming stage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 Εμφανίζονται οι πρώτες αρνήσεις, αντιρρήσεις και συγκρούσεις. Γίνονται εμφανείς οι διαφορές μεταξύ των μελών. Διαρκεί μέχρι να καθιερωθεί κάποια στοιχειώδης ιεραρχία στην ομάδα.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357158" y="714356"/>
            <a:ext cx="8358246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Το στάδιο </a:t>
            </a: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δημιουργίας κανόνων 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norming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 Η ομάδα αρχίζει να φτιάχνει τους δικούς της κανόνες συμπεριφοράς.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Το στάδιο της </a:t>
            </a: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επίδοσης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performing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 Στη φάση αυτή η ομάδα αρχίζει να ασχολείται με την υλοποίηση του έργου που της έχει ανατεθεί και την επίλυση των προβλημάτων που υπάρχουν ή ανακύπτουν.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Το στάδιο της </a:t>
            </a: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διάλυσης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adjournment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όταν η ομάδα έχει πλέον επιτελέσει το έργο της και σταματάει πια κάθε δραστηριότητα.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214282" y="285729"/>
            <a:ext cx="8643998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ΛΗΨΗ ΑΠΟΦΑΣΕΩΝ ΑΠΟ ΤΗΝ ΟΜΑΔΑ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Ο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Stoner 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βρήκε ότι οι ομαδικές αποφάσεις ήταν σχεδόν πάντοτε πιο ριψοκίνδυνες από το μέσο όρο των ατομικών αποφάσεων. Στην αρχή το φαινόμενο που παρατηρήθηκε ονομάστηκε ‘στροφή προς το ρίσκο’ (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risky shift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αλλά βρέθηκε ότι η απόφαση της ομάδας θα κινείται σε κάποιο σημείο μεταξύ των δύο ακραίων περιπτώσεων (πόλων). Η προϋπάρχουσα τάση της ομάδας επιτείνεται. Το φαινόμενο αυτό ονομάστηκε πόλωση της ομάδας (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group polarization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 Αλλά όταν πρόκειται για πραγματικές ομάδες εργασίας, φαίνεται ότι υπερισχύουν οι ήδη καθιερωμένες διαδικασίες (π.χ. γραφειοκρατική διεκπεραίωση), καθώς και η προϋπάρχουσα πείρα της ομάδας σε ανάλογες ή παρόμοιες περιπτώσεις.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357158" y="214290"/>
            <a:ext cx="8501122" cy="6267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Η ΣΥΓΚΡΟΥΣΗ ΣΤΟΥΣ ΟΡΓΑΝΙΣΜΟΥΣ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Η σύγκρουση είναι ένα πολύ συχνό φαινόμενο σε όλους τους οργανισμούς. Έχει υπολογιστεί ότι τα διευθυντικά στελέχη ξοδεύουν περίπου το 20% του χρόνου τους για την αντιμετώπιση ή επίλυση κάποιας μορφής σύγκρουσης. Η σύγκρουση εμφανίζεται όταν δύο ή περισσότερα άτομα πρέπει να συνεργαστούν μεταξύ τους για τη λήψη κάποιας απόφασης, την ολοκλήρωση κάποιου έργου ή την επίλυση κάποιου προβλήματος και μεταξύ των ατόμων αυτών: 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Εμφανίζεται σύγκρουση συμφερόντων ή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Οι ενέργειες του ενός προκαλούν τις αρνητικές αντιδράσεις των άλλων (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Stamatis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1987).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357157" y="1714488"/>
            <a:ext cx="8215371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Ορισμός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Το ένα μέλος της σύγκρουσης παρεμποδίζει την επίτευξη των στόχων του άλλου μέλους ή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Το ένα μέλος επιδρά αρνητικά ή πρόκειται να επιδράσει αρνητικά σε αυτά που επιδιώκει, έχει ή επιθυμεί το άλλο μέλος.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58</TotalTime>
  <Words>1871</Words>
  <Application>Microsoft Office PowerPoint</Application>
  <PresentationFormat>Προβολή στην οθόνη (4:3)</PresentationFormat>
  <Paragraphs>158</Paragraphs>
  <Slides>32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32</vt:i4>
      </vt:variant>
    </vt:vector>
  </HeadingPairs>
  <TitlesOfParts>
    <vt:vector size="33" baseType="lpstr">
      <vt:lpstr>Ροή</vt:lpstr>
      <vt:lpstr>ΠΕΣΥΠ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  <vt:lpstr>Διαφάνεια 30</vt:lpstr>
      <vt:lpstr>Διαφάνεια 31</vt:lpstr>
      <vt:lpstr>Διαφάνεια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ΕΘΝΙΚΗ ΣΧΟΛΗ ΔΗΜΟΣΙΑΣ ΔΙΟΙΚΗΣΗΣ</dc:title>
  <dc:creator>STAVROS</dc:creator>
  <cp:lastModifiedBy>User</cp:lastModifiedBy>
  <cp:revision>43</cp:revision>
  <dcterms:created xsi:type="dcterms:W3CDTF">2011-06-30T15:34:08Z</dcterms:created>
  <dcterms:modified xsi:type="dcterms:W3CDTF">2020-02-22T21:18:51Z</dcterms:modified>
</cp:coreProperties>
</file>