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6" r:id="rId24"/>
    <p:sldId id="278" r:id="rId25"/>
    <p:sldId id="279" r:id="rId26"/>
    <p:sldId id="280" r:id="rId27"/>
    <p:sldId id="281" r:id="rId28"/>
    <p:sldId id="282" r:id="rId29"/>
    <p:sldId id="283" r:id="rId30"/>
    <p:sldId id="284" r:id="rId31"/>
    <p:sldId id="285" r:id="rId32"/>
    <p:sldId id="286" r:id="rId33"/>
    <p:sldId id="287" r:id="rId34"/>
    <p:sldId id="288" r:id="rId3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6699"/>
    <a:srgbClr val="FFCCFF"/>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p:scale>
          <a:sx n="70" d="100"/>
          <a:sy n="70" d="100"/>
        </p:scale>
        <p:origin x="132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913DDD75-96F3-4999-A291-6ED08FB25527}" type="datetimeFigureOut">
              <a:rPr lang="el-GR"/>
              <a:pPr>
                <a:defRPr/>
              </a:pPr>
              <a:t>30/10/2024</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0CE2A15-8E61-4F0E-A5A7-076D40493D6C}"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A3E4FE2B-BF94-49B1-BD47-06E01D7C09C0}" type="datetimeFigureOut">
              <a:rPr lang="el-GR"/>
              <a:pPr>
                <a:defRPr/>
              </a:pPr>
              <a:t>30/10/2024</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4E33D7AF-C0F5-4292-9F68-7C810807D810}"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46211166-2293-4378-A6B0-0CBC981F132C}" type="datetimeFigureOut">
              <a:rPr lang="el-GR"/>
              <a:pPr>
                <a:defRPr/>
              </a:pPr>
              <a:t>30/10/2024</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C24A2A74-060C-4C92-8AAD-8D057F218A39}"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pPr>
              <a:defRPr/>
            </a:pPr>
            <a:fld id="{BC43029D-A4A8-4EB7-889F-049BE215D42D}" type="datetimeFigureOut">
              <a:rPr lang="el-GR"/>
              <a:pPr>
                <a:defRPr/>
              </a:pPr>
              <a:t>30/10/2024</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6A5BB7FF-5D7C-48CC-B12F-026B6669E7D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EB5B466-3970-40D2-9660-51C2088E697C}" type="datetimeFigureOut">
              <a:rPr lang="el-GR"/>
              <a:pPr>
                <a:defRPr/>
              </a:pPr>
              <a:t>30/10/2024</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6D9F8ABC-1532-4867-A992-13127A5BD5CA}"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3 - Θέση ημερομηνίας"/>
          <p:cNvSpPr>
            <a:spLocks noGrp="1"/>
          </p:cNvSpPr>
          <p:nvPr>
            <p:ph type="dt" sz="half" idx="10"/>
          </p:nvPr>
        </p:nvSpPr>
        <p:spPr/>
        <p:txBody>
          <a:bodyPr/>
          <a:lstStyle>
            <a:lvl1pPr>
              <a:defRPr/>
            </a:lvl1pPr>
          </a:lstStyle>
          <a:p>
            <a:pPr>
              <a:defRPr/>
            </a:pPr>
            <a:fld id="{DCBB752B-8C73-487C-A637-086E3C6C31B9}" type="datetimeFigureOut">
              <a:rPr lang="el-GR"/>
              <a:pPr>
                <a:defRPr/>
              </a:pPr>
              <a:t>30/10/2024</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FA4ABA31-B9A2-4639-B7AE-8A260BBE26FC}"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3 - Θέση ημερομηνίας"/>
          <p:cNvSpPr>
            <a:spLocks noGrp="1"/>
          </p:cNvSpPr>
          <p:nvPr>
            <p:ph type="dt" sz="half" idx="10"/>
          </p:nvPr>
        </p:nvSpPr>
        <p:spPr/>
        <p:txBody>
          <a:bodyPr/>
          <a:lstStyle>
            <a:lvl1pPr>
              <a:defRPr/>
            </a:lvl1pPr>
          </a:lstStyle>
          <a:p>
            <a:pPr>
              <a:defRPr/>
            </a:pPr>
            <a:fld id="{985856F6-AA0B-4CD1-886B-0902ECDC2CF8}" type="datetimeFigureOut">
              <a:rPr lang="el-GR"/>
              <a:pPr>
                <a:defRPr/>
              </a:pPr>
              <a:t>30/10/2024</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2F9ABFA9-CC1B-437B-9536-C9A426BD414C}"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3 - Θέση ημερομηνίας"/>
          <p:cNvSpPr>
            <a:spLocks noGrp="1"/>
          </p:cNvSpPr>
          <p:nvPr>
            <p:ph type="dt" sz="half" idx="10"/>
          </p:nvPr>
        </p:nvSpPr>
        <p:spPr/>
        <p:txBody>
          <a:bodyPr/>
          <a:lstStyle>
            <a:lvl1pPr>
              <a:defRPr/>
            </a:lvl1pPr>
          </a:lstStyle>
          <a:p>
            <a:pPr>
              <a:defRPr/>
            </a:pPr>
            <a:fld id="{FD7D2945-7821-4F98-9416-9C998CA6B559}" type="datetimeFigureOut">
              <a:rPr lang="el-GR"/>
              <a:pPr>
                <a:defRPr/>
              </a:pPr>
              <a:t>30/10/2024</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13B1547E-78DC-4865-8FBB-228BDF414232}"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9EFF04B0-351B-4B34-A97B-162F316843B2}" type="datetimeFigureOut">
              <a:rPr lang="el-GR"/>
              <a:pPr>
                <a:defRPr/>
              </a:pPr>
              <a:t>30/10/2024</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5088989F-3D14-44E8-BD64-9B48D921488B}"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02AC6D75-5EE0-41A4-8D94-B1F315B919CB}" type="datetimeFigureOut">
              <a:rPr lang="el-GR"/>
              <a:pPr>
                <a:defRPr/>
              </a:pPr>
              <a:t>30/10/2024</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FD096F9-E6C7-4B23-A0E6-0F61414CB6C0}"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01E0C139-BCBC-46E4-8018-D0771E12B027}" type="datetimeFigureOut">
              <a:rPr lang="el-GR"/>
              <a:pPr>
                <a:defRPr/>
              </a:pPr>
              <a:t>30/10/2024</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F8A3A8E0-7589-4F3C-BF2D-FA27F4C4B903}"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a:t>Κάντε κλικ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9E99450-D6B3-4A86-A4C4-9E54489916EF}" type="datetimeFigureOut">
              <a:rPr lang="el-GR"/>
              <a:pPr>
                <a:defRPr/>
              </a:pPr>
              <a:t>30/10/2024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2F22357-300A-4243-8E97-4B115D51A975}"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webp"/><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89EDAB27-75F6-4AF7-8779-6F8A1747F4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836712"/>
            <a:ext cx="3617675" cy="2409428"/>
          </a:xfrm>
          <a:prstGeom prst="rect">
            <a:avLst/>
          </a:prstGeom>
        </p:spPr>
      </p:pic>
      <p:pic>
        <p:nvPicPr>
          <p:cNvPr id="9" name="Εικόνα 8">
            <a:extLst>
              <a:ext uri="{FF2B5EF4-FFF2-40B4-BE49-F238E27FC236}">
                <a16:creationId xmlns:a16="http://schemas.microsoft.com/office/drawing/2014/main" id="{277EA9CB-956E-4E10-A9CA-D3ABE5F7A8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4104456"/>
            <a:ext cx="3739344" cy="2492896"/>
          </a:xfrm>
          <a:prstGeom prst="rect">
            <a:avLst/>
          </a:prstGeom>
        </p:spPr>
      </p:pic>
      <p:sp>
        <p:nvSpPr>
          <p:cNvPr id="2" name="Τίτλος 1">
            <a:extLst>
              <a:ext uri="{FF2B5EF4-FFF2-40B4-BE49-F238E27FC236}">
                <a16:creationId xmlns:a16="http://schemas.microsoft.com/office/drawing/2014/main" id="{620DFFA1-7957-4CC1-8C62-C9C4C46C58B9}"/>
              </a:ext>
            </a:extLst>
          </p:cNvPr>
          <p:cNvSpPr>
            <a:spLocks noGrp="1"/>
          </p:cNvSpPr>
          <p:nvPr>
            <p:ph type="ctrTitle"/>
          </p:nvPr>
        </p:nvSpPr>
        <p:spPr>
          <a:xfrm>
            <a:off x="685800" y="114201"/>
            <a:ext cx="7772400" cy="722511"/>
          </a:xfrm>
          <a:solidFill>
            <a:srgbClr val="FF9900"/>
          </a:solidFill>
          <a:ln>
            <a:solidFill>
              <a:schemeClr val="tx1"/>
            </a:solidFill>
          </a:ln>
        </p:spPr>
        <p:txBody>
          <a:bodyPr/>
          <a:lstStyle/>
          <a:p>
            <a:r>
              <a:rPr lang="el-GR" b="1" dirty="0"/>
              <a:t>Μάθηση και Διδασκαλία</a:t>
            </a:r>
          </a:p>
        </p:txBody>
      </p:sp>
      <p:sp>
        <p:nvSpPr>
          <p:cNvPr id="3" name="Υπότιτλος 2">
            <a:extLst>
              <a:ext uri="{FF2B5EF4-FFF2-40B4-BE49-F238E27FC236}">
                <a16:creationId xmlns:a16="http://schemas.microsoft.com/office/drawing/2014/main" id="{BC12A80C-06DA-45E7-98A0-34AB20B4C7C3}"/>
              </a:ext>
            </a:extLst>
          </p:cNvPr>
          <p:cNvSpPr>
            <a:spLocks noGrp="1"/>
          </p:cNvSpPr>
          <p:nvPr>
            <p:ph type="subTitle" idx="1"/>
          </p:nvPr>
        </p:nvSpPr>
        <p:spPr>
          <a:xfrm>
            <a:off x="611560" y="3179812"/>
            <a:ext cx="7920880" cy="825252"/>
          </a:xfrm>
        </p:spPr>
        <p:txBody>
          <a:bodyPr/>
          <a:lstStyle/>
          <a:p>
            <a:r>
              <a:rPr lang="el-GR" sz="2400" b="1" dirty="0" err="1">
                <a:solidFill>
                  <a:schemeClr val="tx1"/>
                </a:solidFill>
              </a:rPr>
              <a:t>Δρ</a:t>
            </a:r>
            <a:r>
              <a:rPr lang="el-GR" sz="2400" b="1">
                <a:solidFill>
                  <a:schemeClr val="tx1"/>
                </a:solidFill>
              </a:rPr>
              <a:t> Βασιλική </a:t>
            </a:r>
            <a:r>
              <a:rPr lang="el-GR" sz="2400" b="1" dirty="0">
                <a:solidFill>
                  <a:schemeClr val="tx1"/>
                </a:solidFill>
              </a:rPr>
              <a:t>Χ. Πιλάτου</a:t>
            </a:r>
          </a:p>
          <a:p>
            <a:r>
              <a:rPr lang="el-GR" sz="2400" b="1" dirty="0">
                <a:solidFill>
                  <a:schemeClr val="tx1"/>
                </a:solidFill>
              </a:rPr>
              <a:t>Σύμβουλος Εκπαίδευσης, 6</a:t>
            </a:r>
            <a:r>
              <a:rPr lang="el-GR" sz="2400" b="1" baseline="30000" dirty="0">
                <a:solidFill>
                  <a:schemeClr val="tx1"/>
                </a:solidFill>
              </a:rPr>
              <a:t>ης</a:t>
            </a:r>
            <a:r>
              <a:rPr lang="el-GR" sz="2400" b="1" dirty="0">
                <a:solidFill>
                  <a:schemeClr val="tx1"/>
                </a:solidFill>
              </a:rPr>
              <a:t> Θέσης Δασκάλων Π.Ε. Λάρισας</a:t>
            </a:r>
          </a:p>
        </p:txBody>
      </p:sp>
      <p:pic>
        <p:nvPicPr>
          <p:cNvPr id="7" name="Εικόνα 6">
            <a:extLst>
              <a:ext uri="{FF2B5EF4-FFF2-40B4-BE49-F238E27FC236}">
                <a16:creationId xmlns:a16="http://schemas.microsoft.com/office/drawing/2014/main" id="{4410B6F5-376E-4B95-B39E-E65559F70D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2337" y="4104458"/>
            <a:ext cx="3739343" cy="2492894"/>
          </a:xfrm>
          <a:prstGeom prst="rect">
            <a:avLst/>
          </a:prstGeom>
        </p:spPr>
      </p:pic>
      <p:pic>
        <p:nvPicPr>
          <p:cNvPr id="11" name="Εικόνα 10">
            <a:extLst>
              <a:ext uri="{FF2B5EF4-FFF2-40B4-BE49-F238E27FC236}">
                <a16:creationId xmlns:a16="http://schemas.microsoft.com/office/drawing/2014/main" id="{65D07064-0C53-4AA6-A7E1-8F7E414282A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24128" y="852960"/>
            <a:ext cx="3280394" cy="2460296"/>
          </a:xfrm>
          <a:prstGeom prst="rect">
            <a:avLst/>
          </a:prstGeom>
        </p:spPr>
      </p:pic>
    </p:spTree>
    <p:extLst>
      <p:ext uri="{BB962C8B-B14F-4D97-AF65-F5344CB8AC3E}">
        <p14:creationId xmlns:p14="http://schemas.microsoft.com/office/powerpoint/2010/main" val="3366533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2 - Θέση περιεχομένου"/>
          <p:cNvSpPr txBox="1">
            <a:spLocks/>
          </p:cNvSpPr>
          <p:nvPr/>
        </p:nvSpPr>
        <p:spPr bwMode="auto">
          <a:xfrm>
            <a:off x="685800" y="1268760"/>
            <a:ext cx="7772400" cy="5256584"/>
          </a:xfrm>
          <a:prstGeom prst="rect">
            <a:avLst/>
          </a:prstGeom>
          <a:solidFill>
            <a:schemeClr val="bg1">
              <a:lumMod val="95000"/>
            </a:schemeClr>
          </a:solidFill>
          <a:ln w="9525">
            <a:solidFill>
              <a:schemeClr val="tx1"/>
            </a:solidFill>
            <a:miter lim="800000"/>
            <a:headEnd/>
            <a:tailEnd/>
          </a:ln>
        </p:spPr>
        <p:txBody>
          <a:bodyPr/>
          <a:lstStyle/>
          <a:p>
            <a:r>
              <a:rPr lang="el-GR" sz="2300" u="sng" dirty="0">
                <a:latin typeface="+mn-lt"/>
              </a:rPr>
              <a:t>Τα </a:t>
            </a:r>
            <a:r>
              <a:rPr lang="el-GR" sz="2300" b="1" u="sng" dirty="0">
                <a:latin typeface="+mn-lt"/>
              </a:rPr>
              <a:t>είδη</a:t>
            </a:r>
            <a:r>
              <a:rPr lang="el-GR" sz="2300" u="sng" dirty="0">
                <a:latin typeface="+mn-lt"/>
              </a:rPr>
              <a:t> της </a:t>
            </a:r>
            <a:r>
              <a:rPr lang="el-GR" sz="2300" b="1" u="sng" dirty="0">
                <a:latin typeface="+mn-lt"/>
              </a:rPr>
              <a:t>ανθρώπινης</a:t>
            </a:r>
            <a:r>
              <a:rPr lang="el-GR" sz="2300" u="sng" dirty="0">
                <a:latin typeface="+mn-lt"/>
              </a:rPr>
              <a:t>, ειδικά, </a:t>
            </a:r>
            <a:r>
              <a:rPr lang="el-GR" sz="2300" b="1" u="sng" dirty="0">
                <a:latin typeface="+mn-lt"/>
              </a:rPr>
              <a:t>μάθησης</a:t>
            </a:r>
            <a:r>
              <a:rPr lang="el-GR" sz="2300" u="sng" dirty="0">
                <a:latin typeface="+mn-lt"/>
              </a:rPr>
              <a:t> κατατάσσονται, συνήθως, σε </a:t>
            </a:r>
            <a:r>
              <a:rPr lang="el-GR" sz="2300" b="1" u="sng" dirty="0">
                <a:latin typeface="+mn-lt"/>
              </a:rPr>
              <a:t>τρεις</a:t>
            </a:r>
            <a:r>
              <a:rPr lang="el-GR" sz="2300" u="sng" dirty="0">
                <a:latin typeface="+mn-lt"/>
              </a:rPr>
              <a:t> </a:t>
            </a:r>
            <a:r>
              <a:rPr lang="el-GR" sz="2300" b="1" u="sng" dirty="0">
                <a:latin typeface="+mn-lt"/>
              </a:rPr>
              <a:t>μεγάλες</a:t>
            </a:r>
            <a:r>
              <a:rPr lang="el-GR" sz="2300" u="sng" dirty="0">
                <a:latin typeface="+mn-lt"/>
              </a:rPr>
              <a:t> </a:t>
            </a:r>
            <a:r>
              <a:rPr lang="el-GR" sz="2300" b="1" u="sng" dirty="0">
                <a:latin typeface="+mn-lt"/>
              </a:rPr>
              <a:t>κατηγορίες</a:t>
            </a:r>
            <a:r>
              <a:rPr lang="el-GR" sz="2300" dirty="0">
                <a:latin typeface="+mn-lt"/>
              </a:rPr>
              <a:t>: </a:t>
            </a:r>
          </a:p>
          <a:p>
            <a:pPr marL="342900" indent="-342900">
              <a:buFont typeface="Arial" panose="020B0604020202020204" pitchFamily="34" charset="0"/>
              <a:buChar char="•"/>
            </a:pPr>
            <a:r>
              <a:rPr lang="el-GR" sz="2300" dirty="0">
                <a:latin typeface="+mn-lt"/>
              </a:rPr>
              <a:t>στη</a:t>
            </a:r>
            <a:r>
              <a:rPr lang="el-GR" sz="2300" b="1" dirty="0">
                <a:latin typeface="+mn-lt"/>
              </a:rPr>
              <a:t> μάθηση πληροφοριών</a:t>
            </a:r>
            <a:r>
              <a:rPr lang="el-GR" sz="2300" dirty="0">
                <a:latin typeface="+mn-lt"/>
              </a:rPr>
              <a:t> και στην</a:t>
            </a:r>
            <a:r>
              <a:rPr lang="el-GR" sz="2300" b="1" dirty="0">
                <a:latin typeface="+mn-lt"/>
              </a:rPr>
              <a:t> απόκτηση των γνωστικών δεξιοτήτων,</a:t>
            </a:r>
            <a:r>
              <a:rPr lang="el-GR" sz="2300" dirty="0">
                <a:latin typeface="+mn-lt"/>
              </a:rPr>
              <a:t> οι οποίες είναι αναγκαίες για την επεξεργασία τους και την αξιοποίησή τους στην αντιμετώπιση ποικίλων προβλημάτων της καθημερινής ζωής,</a:t>
            </a:r>
          </a:p>
          <a:p>
            <a:pPr marL="273050" indent="-273050">
              <a:buFont typeface="Arial" panose="020B0604020202020204" pitchFamily="34" charset="0"/>
              <a:buChar char="•"/>
            </a:pPr>
            <a:endParaRPr lang="el-GR" sz="800" dirty="0">
              <a:latin typeface="+mn-lt"/>
            </a:endParaRPr>
          </a:p>
          <a:p>
            <a:pPr marL="342900" indent="-342900">
              <a:buFont typeface="Arial" panose="020B0604020202020204" pitchFamily="34" charset="0"/>
              <a:buChar char="•"/>
            </a:pPr>
            <a:r>
              <a:rPr lang="el-GR" sz="2300" b="1" dirty="0">
                <a:latin typeface="+mn-lt"/>
              </a:rPr>
              <a:t>στα συναισθήματα, τα βιώματα, τις στάσεις, τις αξίες και τις πεποιθήσεις</a:t>
            </a:r>
            <a:r>
              <a:rPr lang="el-GR" sz="2300" dirty="0">
                <a:latin typeface="+mn-lt"/>
              </a:rPr>
              <a:t> του ατόμου και</a:t>
            </a:r>
          </a:p>
          <a:p>
            <a:pPr marL="273050" indent="-273050">
              <a:buFont typeface="Arial" panose="020B0604020202020204" pitchFamily="34" charset="0"/>
              <a:buChar char="•"/>
            </a:pPr>
            <a:endParaRPr lang="el-GR" sz="800" dirty="0">
              <a:latin typeface="+mn-lt"/>
            </a:endParaRPr>
          </a:p>
          <a:p>
            <a:pPr marL="342900" indent="-342900">
              <a:buFont typeface="Arial" panose="020B0604020202020204" pitchFamily="34" charset="0"/>
              <a:buChar char="•"/>
            </a:pPr>
            <a:r>
              <a:rPr lang="el-GR" sz="2300" dirty="0">
                <a:latin typeface="+mn-lt"/>
              </a:rPr>
              <a:t>στις</a:t>
            </a:r>
            <a:r>
              <a:rPr lang="el-GR" sz="2300" b="1" dirty="0">
                <a:latin typeface="+mn-lt"/>
              </a:rPr>
              <a:t> κινήσεις και τις κινητικές, γενικά, δεξιότητες.</a:t>
            </a:r>
            <a:r>
              <a:rPr lang="el-GR" sz="2300" dirty="0">
                <a:latin typeface="+mn-lt"/>
              </a:rPr>
              <a:t> Η διάκριση αυτή αποτέλεσε τη βάση για την εκπόνηση του ταξινομικού συστήματος του Β. </a:t>
            </a:r>
            <a:r>
              <a:rPr lang="en-US" sz="2300" dirty="0">
                <a:latin typeface="+mn-lt"/>
              </a:rPr>
              <a:t>Bloom</a:t>
            </a:r>
            <a:r>
              <a:rPr lang="el-GR" sz="2300" dirty="0">
                <a:latin typeface="+mn-lt"/>
              </a:rPr>
              <a:t> και των συνεργατών του, κα­θώς και των διδακτικών συστημάτων άλλων </a:t>
            </a:r>
            <a:r>
              <a:rPr lang="el-GR" sz="2300" dirty="0" err="1">
                <a:latin typeface="+mn-lt"/>
              </a:rPr>
              <a:t>ψυχοπαιδαγωγών</a:t>
            </a:r>
            <a:r>
              <a:rPr lang="el-GR" sz="2300" dirty="0">
                <a:latin typeface="+mn-lt"/>
              </a:rPr>
              <a:t>.</a:t>
            </a:r>
          </a:p>
        </p:txBody>
      </p:sp>
      <p:sp>
        <p:nvSpPr>
          <p:cNvPr id="4" name="1 - Τίτλος">
            <a:extLst>
              <a:ext uri="{FF2B5EF4-FFF2-40B4-BE49-F238E27FC236}">
                <a16:creationId xmlns:a16="http://schemas.microsoft.com/office/drawing/2014/main" id="{2C1D3757-5F8A-4411-A811-BC4CB9374EC5}"/>
              </a:ext>
            </a:extLst>
          </p:cNvPr>
          <p:cNvSpPr txBox="1">
            <a:spLocks/>
          </p:cNvSpPr>
          <p:nvPr/>
        </p:nvSpPr>
        <p:spPr bwMode="auto">
          <a:xfrm>
            <a:off x="685800" y="504056"/>
            <a:ext cx="7772400" cy="569789"/>
          </a:xfrm>
          <a:prstGeom prst="rect">
            <a:avLst/>
          </a:prstGeom>
          <a:solidFill>
            <a:schemeClr val="bg1">
              <a:lumMod val="95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ΤΑ ΕΙΔΗ ΤΗΣ ΜΑΘΗΣΗΣ</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2 - Θέση περιεχομένου"/>
          <p:cNvSpPr txBox="1">
            <a:spLocks/>
          </p:cNvSpPr>
          <p:nvPr/>
        </p:nvSpPr>
        <p:spPr bwMode="auto">
          <a:xfrm>
            <a:off x="685800" y="1268760"/>
            <a:ext cx="7772400" cy="4896544"/>
          </a:xfrm>
          <a:prstGeom prst="rect">
            <a:avLst/>
          </a:prstGeom>
          <a:solidFill>
            <a:schemeClr val="bg1">
              <a:lumMod val="95000"/>
            </a:schemeClr>
          </a:solidFill>
          <a:ln w="9525">
            <a:solidFill>
              <a:schemeClr val="tx1"/>
            </a:solidFill>
            <a:miter lim="800000"/>
            <a:headEnd/>
            <a:tailEnd/>
          </a:ln>
        </p:spPr>
        <p:txBody>
          <a:bodyPr/>
          <a:lstStyle/>
          <a:p>
            <a:r>
              <a:rPr lang="el-GR" sz="2300" dirty="0">
                <a:latin typeface="+mn-lt"/>
              </a:rPr>
              <a:t>Γνωστή</a:t>
            </a:r>
            <a:r>
              <a:rPr lang="el-GR" sz="2300" i="1" dirty="0">
                <a:latin typeface="+mn-lt"/>
              </a:rPr>
              <a:t> είναι,</a:t>
            </a:r>
            <a:r>
              <a:rPr lang="el-GR" sz="2300" dirty="0">
                <a:latin typeface="+mn-lt"/>
              </a:rPr>
              <a:t> επίσης, η κατηγοριοποίηση των </a:t>
            </a:r>
            <a:r>
              <a:rPr lang="el-GR" sz="2300" b="1" dirty="0">
                <a:latin typeface="+mn-lt"/>
              </a:rPr>
              <a:t>ειδών</a:t>
            </a:r>
            <a:r>
              <a:rPr lang="el-GR" sz="2300" dirty="0">
                <a:latin typeface="+mn-lt"/>
              </a:rPr>
              <a:t> </a:t>
            </a:r>
            <a:r>
              <a:rPr lang="el-GR" sz="2300" b="1" dirty="0">
                <a:latin typeface="+mn-lt"/>
              </a:rPr>
              <a:t>μάθησης</a:t>
            </a:r>
            <a:r>
              <a:rPr lang="el-GR" sz="2300" dirty="0">
                <a:latin typeface="+mn-lt"/>
              </a:rPr>
              <a:t> που κάνει ο </a:t>
            </a:r>
            <a:r>
              <a:rPr lang="en-US" sz="2300" b="1" dirty="0">
                <a:latin typeface="+mn-lt"/>
              </a:rPr>
              <a:t>Gagne</a:t>
            </a:r>
            <a:r>
              <a:rPr lang="el-GR" sz="2300" dirty="0">
                <a:latin typeface="+mn-lt"/>
              </a:rPr>
              <a:t>, η οποία, κατά τη γνώμη ορισμένων, αποτελεί την καλύτερη και πληρέστερη από τις αντίστοιχες ταξινομήσεις</a:t>
            </a:r>
          </a:p>
          <a:p>
            <a:r>
              <a:rPr lang="el-GR" sz="800" dirty="0">
                <a:latin typeface="+mn-lt"/>
              </a:rPr>
              <a:t> </a:t>
            </a:r>
          </a:p>
          <a:p>
            <a:endParaRPr lang="el-GR" sz="2300" dirty="0">
              <a:latin typeface="+mn-lt"/>
            </a:endParaRPr>
          </a:p>
          <a:p>
            <a:r>
              <a:rPr lang="el-GR" sz="2300" dirty="0">
                <a:latin typeface="+mn-lt"/>
              </a:rPr>
              <a:t>Ο </a:t>
            </a:r>
            <a:r>
              <a:rPr lang="en-US" sz="2300" dirty="0">
                <a:latin typeface="+mn-lt"/>
              </a:rPr>
              <a:t>Gagne</a:t>
            </a:r>
            <a:r>
              <a:rPr lang="el-GR" sz="2300" dirty="0">
                <a:latin typeface="+mn-lt"/>
              </a:rPr>
              <a:t> (1965) διέκρινε τις ακόλουθες οκτώ κατηγορίες μάθησης:</a:t>
            </a:r>
          </a:p>
          <a:p>
            <a:r>
              <a:rPr lang="el-GR" sz="2300" b="1" i="1" dirty="0">
                <a:latin typeface="+mn-lt"/>
              </a:rPr>
              <a:t>α) Μάθηση σημάτων</a:t>
            </a:r>
            <a:r>
              <a:rPr lang="el-GR" sz="2300" dirty="0">
                <a:latin typeface="+mn-lt"/>
              </a:rPr>
              <a:t> (επιτελείται κατά τρόπο ακούσιο σχεδόν)</a:t>
            </a:r>
          </a:p>
          <a:p>
            <a:r>
              <a:rPr lang="el-GR" sz="800" b="1" i="1" dirty="0">
                <a:latin typeface="+mn-lt"/>
              </a:rPr>
              <a:t> </a:t>
            </a:r>
            <a:endParaRPr lang="el-GR" sz="800" dirty="0">
              <a:latin typeface="+mn-lt"/>
            </a:endParaRPr>
          </a:p>
          <a:p>
            <a:r>
              <a:rPr lang="el-GR" sz="2300" b="1" i="1" dirty="0">
                <a:latin typeface="+mn-lt"/>
              </a:rPr>
              <a:t>β) Μάθηση ερεθίσματος - αντίδρασης</a:t>
            </a:r>
            <a:endParaRPr lang="el-GR" sz="2300" dirty="0">
              <a:latin typeface="+mn-lt"/>
            </a:endParaRPr>
          </a:p>
          <a:p>
            <a:r>
              <a:rPr lang="el-GR" sz="800" b="1" i="1" dirty="0">
                <a:latin typeface="+mn-lt"/>
              </a:rPr>
              <a:t> </a:t>
            </a:r>
            <a:endParaRPr lang="el-GR" sz="800" dirty="0">
              <a:latin typeface="+mn-lt"/>
            </a:endParaRPr>
          </a:p>
          <a:p>
            <a:pPr marL="273050" indent="-273050"/>
            <a:r>
              <a:rPr lang="el-GR" sz="2300" b="1" i="1" dirty="0">
                <a:latin typeface="+mn-lt"/>
              </a:rPr>
              <a:t>γ) Αλυσιδωτή μάθηση</a:t>
            </a:r>
            <a:r>
              <a:rPr lang="el-GR" sz="2300" dirty="0">
                <a:latin typeface="+mn-lt"/>
              </a:rPr>
              <a:t> (αποτελεί συσχέτιση ενοτήτων ερεθισμών-αντιδράσεων).</a:t>
            </a:r>
          </a:p>
          <a:p>
            <a:r>
              <a:rPr lang="el-GR" sz="800" dirty="0">
                <a:latin typeface="+mn-lt"/>
              </a:rPr>
              <a:t> </a:t>
            </a:r>
          </a:p>
          <a:p>
            <a:r>
              <a:rPr lang="el-GR" sz="2300" b="1" i="1" dirty="0">
                <a:latin typeface="+mn-lt"/>
              </a:rPr>
              <a:t>δ)</a:t>
            </a:r>
            <a:r>
              <a:rPr lang="el-GR" sz="2300" dirty="0">
                <a:latin typeface="+mn-lt"/>
              </a:rPr>
              <a:t> Μάθηση απλού </a:t>
            </a:r>
            <a:r>
              <a:rPr lang="el-GR" sz="2300" b="1" i="1" dirty="0">
                <a:latin typeface="+mn-lt"/>
              </a:rPr>
              <a:t>λεξιλογικού</a:t>
            </a:r>
            <a:r>
              <a:rPr lang="el-GR" sz="2300" dirty="0">
                <a:latin typeface="+mn-lt"/>
              </a:rPr>
              <a:t> συνειρμού</a:t>
            </a:r>
          </a:p>
        </p:txBody>
      </p:sp>
      <p:sp>
        <p:nvSpPr>
          <p:cNvPr id="4" name="1 - Τίτλος">
            <a:extLst>
              <a:ext uri="{FF2B5EF4-FFF2-40B4-BE49-F238E27FC236}">
                <a16:creationId xmlns:a16="http://schemas.microsoft.com/office/drawing/2014/main" id="{929A6544-5E97-4BDE-83D5-BA2CC146094A}"/>
              </a:ext>
            </a:extLst>
          </p:cNvPr>
          <p:cNvSpPr txBox="1">
            <a:spLocks/>
          </p:cNvSpPr>
          <p:nvPr/>
        </p:nvSpPr>
        <p:spPr bwMode="auto">
          <a:xfrm>
            <a:off x="685800" y="482947"/>
            <a:ext cx="7772400" cy="569789"/>
          </a:xfrm>
          <a:prstGeom prst="rect">
            <a:avLst/>
          </a:prstGeom>
          <a:solidFill>
            <a:schemeClr val="bg1">
              <a:lumMod val="95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ΤΑ ΕΙΔΗ ΤΗΣ ΜΑΘΗΣΗΣ</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2 - Θέση περιεχομένου"/>
          <p:cNvSpPr txBox="1">
            <a:spLocks/>
          </p:cNvSpPr>
          <p:nvPr/>
        </p:nvSpPr>
        <p:spPr bwMode="auto">
          <a:xfrm>
            <a:off x="685800" y="1124744"/>
            <a:ext cx="7772400" cy="5256584"/>
          </a:xfrm>
          <a:prstGeom prst="rect">
            <a:avLst/>
          </a:prstGeom>
          <a:solidFill>
            <a:schemeClr val="bg1">
              <a:lumMod val="95000"/>
            </a:schemeClr>
          </a:solidFill>
          <a:ln w="9525">
            <a:solidFill>
              <a:schemeClr val="tx1"/>
            </a:solidFill>
            <a:miter lim="800000"/>
            <a:headEnd/>
            <a:tailEnd/>
          </a:ln>
        </p:spPr>
        <p:txBody>
          <a:bodyPr/>
          <a:lstStyle/>
          <a:p>
            <a:r>
              <a:rPr lang="el-GR" sz="2400" dirty="0">
                <a:latin typeface="+mn-lt"/>
              </a:rPr>
              <a:t>ε) Μάθηση πολλαπλής διάκρισης</a:t>
            </a:r>
          </a:p>
          <a:p>
            <a:r>
              <a:rPr lang="el-GR" sz="1000" dirty="0">
                <a:latin typeface="+mn-lt"/>
              </a:rPr>
              <a:t> </a:t>
            </a:r>
          </a:p>
          <a:p>
            <a:r>
              <a:rPr lang="el-GR" sz="2400" dirty="0">
                <a:latin typeface="+mn-lt"/>
              </a:rPr>
              <a:t>στ) Μάθηση εννοιών</a:t>
            </a:r>
          </a:p>
          <a:p>
            <a:r>
              <a:rPr lang="el-GR" sz="1000" dirty="0">
                <a:latin typeface="+mn-lt"/>
              </a:rPr>
              <a:t> </a:t>
            </a:r>
          </a:p>
          <a:p>
            <a:r>
              <a:rPr lang="el-GR" sz="2400" dirty="0">
                <a:latin typeface="+mn-lt"/>
              </a:rPr>
              <a:t>ζ) Μάθηση αρχών</a:t>
            </a:r>
          </a:p>
          <a:p>
            <a:r>
              <a:rPr lang="el-GR" sz="1000" dirty="0">
                <a:latin typeface="+mn-lt"/>
              </a:rPr>
              <a:t> </a:t>
            </a:r>
          </a:p>
          <a:p>
            <a:r>
              <a:rPr lang="el-GR" sz="2400" dirty="0">
                <a:latin typeface="+mn-lt"/>
              </a:rPr>
              <a:t>η) Μάθηση τρόπου επίλυσης προβλημάτων.</a:t>
            </a:r>
          </a:p>
          <a:p>
            <a:r>
              <a:rPr lang="el-GR" sz="1000" dirty="0">
                <a:latin typeface="+mn-lt"/>
              </a:rPr>
              <a:t> </a:t>
            </a:r>
          </a:p>
          <a:p>
            <a:r>
              <a:rPr lang="el-GR" sz="2400" dirty="0">
                <a:latin typeface="+mn-lt"/>
              </a:rPr>
              <a:t>Σε νεότερη εργασία του ο </a:t>
            </a:r>
            <a:r>
              <a:rPr lang="en-US" sz="2400" dirty="0">
                <a:latin typeface="+mn-lt"/>
              </a:rPr>
              <a:t>Gagne</a:t>
            </a:r>
            <a:r>
              <a:rPr lang="el-GR" sz="2400" dirty="0">
                <a:latin typeface="+mn-lt"/>
              </a:rPr>
              <a:t> συνέπτυξε τις οκτώ αυτές κατηγορίες ως εξής:</a:t>
            </a:r>
          </a:p>
          <a:p>
            <a:r>
              <a:rPr lang="el-GR" sz="2400" b="1" i="1" dirty="0">
                <a:latin typeface="+mn-lt"/>
              </a:rPr>
              <a:t>α) Μάθηση πληροφοριών</a:t>
            </a:r>
            <a:endParaRPr lang="el-GR" sz="2400" dirty="0">
              <a:latin typeface="+mn-lt"/>
            </a:endParaRPr>
          </a:p>
          <a:p>
            <a:r>
              <a:rPr lang="el-GR" sz="1000" b="1" i="1" dirty="0">
                <a:latin typeface="+mn-lt"/>
              </a:rPr>
              <a:t> </a:t>
            </a:r>
            <a:endParaRPr lang="el-GR" sz="1000" dirty="0">
              <a:latin typeface="+mn-lt"/>
            </a:endParaRPr>
          </a:p>
          <a:p>
            <a:r>
              <a:rPr lang="el-GR" sz="2400" b="1" i="1" dirty="0">
                <a:latin typeface="+mn-lt"/>
              </a:rPr>
              <a:t>β) Μάθηση νοητικών δεξιοτήτων</a:t>
            </a:r>
            <a:endParaRPr lang="en-US" sz="2400" b="1" i="1" dirty="0">
              <a:latin typeface="+mn-lt"/>
            </a:endParaRPr>
          </a:p>
          <a:p>
            <a:endParaRPr lang="el-GR" sz="1000" dirty="0">
              <a:latin typeface="+mn-lt"/>
            </a:endParaRPr>
          </a:p>
          <a:p>
            <a:r>
              <a:rPr lang="el-GR" sz="2400" b="1" i="1" dirty="0">
                <a:latin typeface="+mn-lt"/>
              </a:rPr>
              <a:t>γ) Μάθηση γνωστικής στρατηγικής</a:t>
            </a:r>
            <a:endParaRPr lang="el-GR" sz="2400" dirty="0">
              <a:latin typeface="+mn-lt"/>
            </a:endParaRPr>
          </a:p>
          <a:p>
            <a:r>
              <a:rPr lang="el-GR" sz="1000" b="1" i="1" dirty="0">
                <a:latin typeface="+mn-lt"/>
              </a:rPr>
              <a:t> </a:t>
            </a:r>
            <a:endParaRPr lang="el-GR" sz="1000" dirty="0">
              <a:latin typeface="+mn-lt"/>
            </a:endParaRPr>
          </a:p>
          <a:p>
            <a:r>
              <a:rPr lang="el-GR" sz="2400" b="1" i="1" dirty="0">
                <a:latin typeface="+mn-lt"/>
              </a:rPr>
              <a:t>δ) Μάθηση στάσεων</a:t>
            </a:r>
          </a:p>
          <a:p>
            <a:endParaRPr lang="el-GR" sz="1000" b="1" i="1" dirty="0">
              <a:latin typeface="+mn-lt"/>
            </a:endParaRPr>
          </a:p>
          <a:p>
            <a:r>
              <a:rPr lang="el-GR" sz="2400" b="1" i="1" dirty="0">
                <a:latin typeface="+mn-lt"/>
              </a:rPr>
              <a:t>ε) Μάθηση κινητικών δεξιοτήτων</a:t>
            </a:r>
            <a:endParaRPr lang="el-GR" sz="2400" dirty="0">
              <a:latin typeface="+mn-lt"/>
            </a:endParaRPr>
          </a:p>
        </p:txBody>
      </p:sp>
      <p:sp>
        <p:nvSpPr>
          <p:cNvPr id="4" name="1 - Τίτλος">
            <a:extLst>
              <a:ext uri="{FF2B5EF4-FFF2-40B4-BE49-F238E27FC236}">
                <a16:creationId xmlns:a16="http://schemas.microsoft.com/office/drawing/2014/main" id="{C3CDADEB-773D-42D0-9840-5404F7C21F3D}"/>
              </a:ext>
            </a:extLst>
          </p:cNvPr>
          <p:cNvSpPr txBox="1">
            <a:spLocks/>
          </p:cNvSpPr>
          <p:nvPr/>
        </p:nvSpPr>
        <p:spPr bwMode="auto">
          <a:xfrm>
            <a:off x="685800" y="338931"/>
            <a:ext cx="7772400" cy="569789"/>
          </a:xfrm>
          <a:prstGeom prst="rect">
            <a:avLst/>
          </a:prstGeom>
          <a:solidFill>
            <a:schemeClr val="bg1">
              <a:lumMod val="95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ΤΑ ΕΙΔΗ ΤΗΣ ΜΑΘΗΣΗΣ</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2 - Θέση περιεχομένου"/>
          <p:cNvSpPr txBox="1">
            <a:spLocks/>
          </p:cNvSpPr>
          <p:nvPr/>
        </p:nvSpPr>
        <p:spPr bwMode="auto">
          <a:xfrm>
            <a:off x="685800" y="980728"/>
            <a:ext cx="7772400" cy="5256584"/>
          </a:xfrm>
          <a:prstGeom prst="rect">
            <a:avLst/>
          </a:prstGeom>
          <a:solidFill>
            <a:schemeClr val="bg1">
              <a:lumMod val="95000"/>
            </a:schemeClr>
          </a:solidFill>
          <a:ln w="9525">
            <a:solidFill>
              <a:schemeClr val="tx1"/>
            </a:solidFill>
            <a:miter lim="800000"/>
            <a:headEnd/>
            <a:tailEnd/>
          </a:ln>
        </p:spPr>
        <p:txBody>
          <a:bodyPr/>
          <a:lstStyle/>
          <a:p>
            <a:r>
              <a:rPr lang="el-GR" sz="2300" dirty="0">
                <a:latin typeface="+mn-lt"/>
              </a:rPr>
              <a:t>Ιδιαίτερη σημασία για τη μάθηση των διαφόρων τύπων γνώσης έχουν οι </a:t>
            </a:r>
            <a:r>
              <a:rPr lang="el-GR" sz="2300" b="1" dirty="0">
                <a:latin typeface="+mn-lt"/>
              </a:rPr>
              <a:t>κατηγοριοποιήσεις</a:t>
            </a:r>
            <a:r>
              <a:rPr lang="el-GR" sz="2300" dirty="0">
                <a:latin typeface="+mn-lt"/>
              </a:rPr>
              <a:t>. Η πιο απλή από της σχετικές ταξινομήσεις είναι η διάκριση των γνώσεων σε</a:t>
            </a:r>
            <a:r>
              <a:rPr lang="el-GR" sz="2300" b="1" dirty="0">
                <a:latin typeface="+mn-lt"/>
              </a:rPr>
              <a:t> γενικές</a:t>
            </a:r>
            <a:r>
              <a:rPr lang="el-GR" sz="2300" dirty="0">
                <a:latin typeface="+mn-lt"/>
              </a:rPr>
              <a:t> και</a:t>
            </a:r>
            <a:r>
              <a:rPr lang="el-GR" sz="2300" b="1" dirty="0">
                <a:latin typeface="+mn-lt"/>
              </a:rPr>
              <a:t> ειδικές.</a:t>
            </a:r>
            <a:endParaRPr lang="el-GR" sz="2300" dirty="0">
              <a:latin typeface="+mn-lt"/>
            </a:endParaRPr>
          </a:p>
          <a:p>
            <a:r>
              <a:rPr lang="el-GR" sz="1000" dirty="0">
                <a:latin typeface="+mn-lt"/>
              </a:rPr>
              <a:t> </a:t>
            </a:r>
          </a:p>
          <a:p>
            <a:r>
              <a:rPr lang="el-GR" sz="2300" dirty="0">
                <a:latin typeface="+mn-lt"/>
              </a:rPr>
              <a:t>Στην </a:t>
            </a:r>
            <a:r>
              <a:rPr lang="el-GR" sz="2300" b="1" dirty="0">
                <a:latin typeface="+mn-lt"/>
              </a:rPr>
              <a:t>πρώτη κατηγορία </a:t>
            </a:r>
            <a:r>
              <a:rPr lang="el-GR" sz="2300" dirty="0">
                <a:latin typeface="+mn-lt"/>
              </a:rPr>
              <a:t>εντάσσεται κάθε μορφή γνώσης που καλύπτει </a:t>
            </a:r>
            <a:r>
              <a:rPr lang="el-GR" sz="2300" b="1" dirty="0">
                <a:latin typeface="+mn-lt"/>
              </a:rPr>
              <a:t>περισσότερους</a:t>
            </a:r>
            <a:r>
              <a:rPr lang="el-GR" sz="2300" dirty="0">
                <a:latin typeface="+mn-lt"/>
              </a:rPr>
              <a:t> από έναν </a:t>
            </a:r>
            <a:r>
              <a:rPr lang="el-GR" sz="2300" b="1" dirty="0">
                <a:latin typeface="+mn-lt"/>
              </a:rPr>
              <a:t>τομείς</a:t>
            </a:r>
            <a:r>
              <a:rPr lang="el-GR" sz="2300" dirty="0">
                <a:latin typeface="+mn-lt"/>
              </a:rPr>
              <a:t> και μπορεί να χρησιμοποιηθεί είτε ως </a:t>
            </a:r>
            <a:r>
              <a:rPr lang="el-GR" sz="2300" b="1" dirty="0">
                <a:latin typeface="+mn-lt"/>
              </a:rPr>
              <a:t>θεωρία</a:t>
            </a:r>
            <a:r>
              <a:rPr lang="el-GR" sz="2300" dirty="0">
                <a:latin typeface="+mn-lt"/>
              </a:rPr>
              <a:t> είτε ως </a:t>
            </a:r>
            <a:r>
              <a:rPr lang="el-GR" sz="2300" b="1" dirty="0">
                <a:latin typeface="+mn-lt"/>
              </a:rPr>
              <a:t>πρακτική</a:t>
            </a:r>
            <a:r>
              <a:rPr lang="el-GR" sz="2300" dirty="0">
                <a:latin typeface="+mn-lt"/>
              </a:rPr>
              <a:t> </a:t>
            </a:r>
            <a:r>
              <a:rPr lang="el-GR" sz="2300" b="1" dirty="0">
                <a:latin typeface="+mn-lt"/>
              </a:rPr>
              <a:t>εφαρμογή</a:t>
            </a:r>
            <a:r>
              <a:rPr lang="el-GR" sz="2300" dirty="0">
                <a:latin typeface="+mn-lt"/>
              </a:rPr>
              <a:t> σε </a:t>
            </a:r>
            <a:r>
              <a:rPr lang="el-GR" sz="2300" b="1" dirty="0">
                <a:latin typeface="+mn-lt"/>
              </a:rPr>
              <a:t>πολλές</a:t>
            </a:r>
            <a:r>
              <a:rPr lang="el-GR" sz="2300" dirty="0">
                <a:latin typeface="+mn-lt"/>
              </a:rPr>
              <a:t> και </a:t>
            </a:r>
            <a:r>
              <a:rPr lang="el-GR" sz="2300" b="1" dirty="0">
                <a:latin typeface="+mn-lt"/>
              </a:rPr>
              <a:t>διαφορετικές</a:t>
            </a:r>
            <a:r>
              <a:rPr lang="el-GR" sz="2300" dirty="0">
                <a:latin typeface="+mn-lt"/>
              </a:rPr>
              <a:t> </a:t>
            </a:r>
            <a:r>
              <a:rPr lang="el-GR" sz="2300" b="1" dirty="0">
                <a:latin typeface="+mn-lt"/>
              </a:rPr>
              <a:t>περιπτώσεις</a:t>
            </a:r>
            <a:r>
              <a:rPr lang="el-GR" sz="2300" dirty="0">
                <a:latin typeface="+mn-lt"/>
              </a:rPr>
              <a:t>.</a:t>
            </a:r>
          </a:p>
          <a:p>
            <a:r>
              <a:rPr lang="el-GR" sz="1000" dirty="0">
                <a:latin typeface="+mn-lt"/>
              </a:rPr>
              <a:t> </a:t>
            </a:r>
          </a:p>
          <a:p>
            <a:r>
              <a:rPr lang="el-GR" sz="2300" dirty="0">
                <a:latin typeface="+mn-lt"/>
              </a:rPr>
              <a:t>Στην κατηγορία αυτή ανήκουν, συνήθως, οι </a:t>
            </a:r>
            <a:r>
              <a:rPr lang="el-GR" sz="2300" b="1" u="sng" dirty="0">
                <a:latin typeface="+mn-lt"/>
              </a:rPr>
              <a:t>γενικές</a:t>
            </a:r>
            <a:r>
              <a:rPr lang="el-GR" sz="2300" dirty="0">
                <a:latin typeface="+mn-lt"/>
              </a:rPr>
              <a:t> πληροφορίες και οι </a:t>
            </a:r>
            <a:r>
              <a:rPr lang="el-GR" sz="2300" b="1" dirty="0">
                <a:latin typeface="+mn-lt"/>
              </a:rPr>
              <a:t>θεωρίες</a:t>
            </a:r>
            <a:r>
              <a:rPr lang="el-GR" sz="2300" dirty="0">
                <a:latin typeface="+mn-lt"/>
              </a:rPr>
              <a:t> που αφορούν διάφορους τομείς του επιστητού, καθώς και οι γενικές </a:t>
            </a:r>
            <a:r>
              <a:rPr lang="el-GR" sz="2300" b="1" dirty="0">
                <a:latin typeface="+mn-lt"/>
              </a:rPr>
              <a:t>γνωστικές</a:t>
            </a:r>
            <a:r>
              <a:rPr lang="el-GR" sz="2300" dirty="0">
                <a:latin typeface="+mn-lt"/>
              </a:rPr>
              <a:t> </a:t>
            </a:r>
            <a:r>
              <a:rPr lang="el-GR" sz="2300" b="1" dirty="0">
                <a:latin typeface="+mn-lt"/>
              </a:rPr>
              <a:t>δεξιότητες</a:t>
            </a:r>
            <a:r>
              <a:rPr lang="el-GR" sz="2300" dirty="0">
                <a:latin typeface="+mn-lt"/>
              </a:rPr>
              <a:t>, όπως είναι η </a:t>
            </a:r>
            <a:r>
              <a:rPr lang="el-GR" sz="2300" b="1" dirty="0">
                <a:latin typeface="+mn-lt"/>
              </a:rPr>
              <a:t>λογική</a:t>
            </a:r>
            <a:r>
              <a:rPr lang="el-GR" sz="2300" dirty="0">
                <a:latin typeface="+mn-lt"/>
              </a:rPr>
              <a:t>, ο </a:t>
            </a:r>
            <a:r>
              <a:rPr lang="el-GR" sz="2300" b="1" dirty="0">
                <a:latin typeface="+mn-lt"/>
              </a:rPr>
              <a:t>προγραμματισμός</a:t>
            </a:r>
            <a:r>
              <a:rPr lang="el-GR" sz="2300" dirty="0">
                <a:latin typeface="+mn-lt"/>
              </a:rPr>
              <a:t>, η </a:t>
            </a:r>
            <a:r>
              <a:rPr lang="el-GR" sz="2300" b="1" dirty="0">
                <a:latin typeface="+mn-lt"/>
              </a:rPr>
              <a:t>λύση</a:t>
            </a:r>
            <a:r>
              <a:rPr lang="el-GR" sz="2300" dirty="0">
                <a:latin typeface="+mn-lt"/>
              </a:rPr>
              <a:t> </a:t>
            </a:r>
            <a:r>
              <a:rPr lang="el-GR" sz="2300" b="1" dirty="0">
                <a:latin typeface="+mn-lt"/>
              </a:rPr>
              <a:t>προβλημάτων</a:t>
            </a:r>
            <a:r>
              <a:rPr lang="el-GR" sz="2300" dirty="0">
                <a:latin typeface="+mn-lt"/>
              </a:rPr>
              <a:t>, η </a:t>
            </a:r>
            <a:r>
              <a:rPr lang="el-GR" sz="2300" b="1" dirty="0">
                <a:latin typeface="+mn-lt"/>
              </a:rPr>
              <a:t>κατανόηση</a:t>
            </a:r>
            <a:r>
              <a:rPr lang="el-GR" sz="2300" dirty="0">
                <a:latin typeface="+mn-lt"/>
              </a:rPr>
              <a:t> της </a:t>
            </a:r>
            <a:r>
              <a:rPr lang="el-GR" sz="2300" b="1" dirty="0">
                <a:latin typeface="+mn-lt"/>
              </a:rPr>
              <a:t>γλώσσας</a:t>
            </a:r>
            <a:r>
              <a:rPr lang="el-GR" sz="2300" dirty="0">
                <a:latin typeface="+mn-lt"/>
              </a:rPr>
              <a:t> και άλλες παρόμοιες</a:t>
            </a:r>
          </a:p>
        </p:txBody>
      </p:sp>
      <p:sp>
        <p:nvSpPr>
          <p:cNvPr id="4" name="1 - Τίτλος">
            <a:extLst>
              <a:ext uri="{FF2B5EF4-FFF2-40B4-BE49-F238E27FC236}">
                <a16:creationId xmlns:a16="http://schemas.microsoft.com/office/drawing/2014/main" id="{06F1042D-120D-4CEC-88B4-FEDAA4290C12}"/>
              </a:ext>
            </a:extLst>
          </p:cNvPr>
          <p:cNvSpPr txBox="1">
            <a:spLocks/>
          </p:cNvSpPr>
          <p:nvPr/>
        </p:nvSpPr>
        <p:spPr bwMode="auto">
          <a:xfrm>
            <a:off x="685800" y="338931"/>
            <a:ext cx="7772400" cy="569789"/>
          </a:xfrm>
          <a:prstGeom prst="rect">
            <a:avLst/>
          </a:prstGeom>
          <a:solidFill>
            <a:schemeClr val="bg1">
              <a:lumMod val="95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ΤΑ ΕΙΔΗ ΤΗΣ ΜΑΘΗΣΗΣ</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2 - Θέση περιεχομένου"/>
          <p:cNvSpPr txBox="1">
            <a:spLocks/>
          </p:cNvSpPr>
          <p:nvPr/>
        </p:nvSpPr>
        <p:spPr bwMode="auto">
          <a:xfrm>
            <a:off x="685800" y="1052736"/>
            <a:ext cx="7772400" cy="5256584"/>
          </a:xfrm>
          <a:prstGeom prst="rect">
            <a:avLst/>
          </a:prstGeom>
          <a:solidFill>
            <a:schemeClr val="bg1">
              <a:lumMod val="95000"/>
            </a:schemeClr>
          </a:solidFill>
          <a:ln w="9525">
            <a:solidFill>
              <a:schemeClr val="tx1"/>
            </a:solidFill>
            <a:miter lim="800000"/>
            <a:headEnd/>
            <a:tailEnd/>
          </a:ln>
        </p:spPr>
        <p:txBody>
          <a:bodyPr/>
          <a:lstStyle/>
          <a:p>
            <a:r>
              <a:rPr lang="el-GR" sz="2400" b="1" dirty="0">
                <a:latin typeface="+mn-lt"/>
              </a:rPr>
              <a:t>Η </a:t>
            </a:r>
            <a:r>
              <a:rPr lang="el-GR" sz="2400" b="1" u="sng" dirty="0">
                <a:latin typeface="+mn-lt"/>
              </a:rPr>
              <a:t>ειδική</a:t>
            </a:r>
            <a:r>
              <a:rPr lang="el-GR" sz="2400" b="1" dirty="0">
                <a:latin typeface="+mn-lt"/>
              </a:rPr>
              <a:t>, αντίθετα, γνώση</a:t>
            </a:r>
            <a:r>
              <a:rPr lang="el-GR" sz="2400" dirty="0">
                <a:latin typeface="+mn-lt"/>
              </a:rPr>
              <a:t> (</a:t>
            </a:r>
            <a:r>
              <a:rPr lang="en-US" sz="2400" dirty="0">
                <a:latin typeface="+mn-lt"/>
              </a:rPr>
              <a:t>domain specific knowledge</a:t>
            </a:r>
            <a:r>
              <a:rPr lang="el-GR" sz="2400" dirty="0">
                <a:latin typeface="+mn-lt"/>
              </a:rPr>
              <a:t>) αναφέρεται σε συγκεκριμένο τομέα ή ακόμη στενότερα σε ορισμένο θέμα και δεν έχει εφαρμογή αλλού. Μεταξύ αυτών των δύο κατηγοριών δεν υπάρχει πάντα αυστηρός διαχωρισμός.</a:t>
            </a:r>
          </a:p>
          <a:p>
            <a:r>
              <a:rPr lang="el-GR" sz="1000" dirty="0">
                <a:latin typeface="+mn-lt"/>
              </a:rPr>
              <a:t> </a:t>
            </a:r>
          </a:p>
          <a:p>
            <a:r>
              <a:rPr lang="el-GR" sz="2400" u="sng" dirty="0">
                <a:latin typeface="+mn-lt"/>
              </a:rPr>
              <a:t>Συχνά, επίσης, χρησιμοποιείται τα τελευταία χρόνια η ταξινόμηση των γνώσεων στις ακόλουθες τρεις κατηγορίες</a:t>
            </a:r>
            <a:r>
              <a:rPr lang="el-GR" sz="2400" dirty="0">
                <a:latin typeface="+mn-lt"/>
              </a:rPr>
              <a:t>:</a:t>
            </a:r>
            <a:endParaRPr lang="en-US" sz="2400" dirty="0">
              <a:latin typeface="+mn-lt"/>
            </a:endParaRPr>
          </a:p>
          <a:p>
            <a:endParaRPr lang="el-GR" sz="1000" dirty="0">
              <a:latin typeface="+mn-lt"/>
            </a:endParaRPr>
          </a:p>
          <a:p>
            <a:pPr marL="273050" indent="-273050"/>
            <a:r>
              <a:rPr lang="el-GR" sz="2400" dirty="0">
                <a:latin typeface="+mn-lt"/>
              </a:rPr>
              <a:t>α) τη</a:t>
            </a:r>
            <a:r>
              <a:rPr lang="el-GR" sz="2400" b="1" dirty="0">
                <a:latin typeface="+mn-lt"/>
              </a:rPr>
              <a:t> δηλωτική γνώση</a:t>
            </a:r>
            <a:r>
              <a:rPr lang="el-GR" sz="2400" dirty="0">
                <a:latin typeface="+mn-lt"/>
              </a:rPr>
              <a:t> (</a:t>
            </a:r>
            <a:r>
              <a:rPr lang="en-US" sz="2400" dirty="0" err="1">
                <a:latin typeface="+mn-lt"/>
              </a:rPr>
              <a:t>decla</a:t>
            </a:r>
            <a:r>
              <a:rPr lang="el-GR" sz="2400" dirty="0">
                <a:latin typeface="+mn-lt"/>
              </a:rPr>
              <a:t>­</a:t>
            </a:r>
            <a:r>
              <a:rPr lang="en-US" sz="2400" dirty="0" err="1">
                <a:latin typeface="+mn-lt"/>
              </a:rPr>
              <a:t>rative</a:t>
            </a:r>
            <a:r>
              <a:rPr lang="en-US" sz="2400" dirty="0">
                <a:latin typeface="+mn-lt"/>
              </a:rPr>
              <a:t> knowledge</a:t>
            </a:r>
            <a:r>
              <a:rPr lang="el-GR" sz="2400" dirty="0">
                <a:latin typeface="+mn-lt"/>
              </a:rPr>
              <a:t>), η οποία αντιστοιχεί στο </a:t>
            </a:r>
            <a:r>
              <a:rPr lang="el-GR" sz="2400" b="1" dirty="0">
                <a:latin typeface="+mn-lt"/>
              </a:rPr>
              <a:t>τι</a:t>
            </a:r>
            <a:r>
              <a:rPr lang="el-GR" sz="2400" dirty="0">
                <a:latin typeface="+mn-lt"/>
              </a:rPr>
              <a:t> </a:t>
            </a:r>
            <a:r>
              <a:rPr lang="el-GR" sz="2400" b="1" dirty="0">
                <a:latin typeface="+mn-lt"/>
              </a:rPr>
              <a:t>γνωρίζει</a:t>
            </a:r>
            <a:r>
              <a:rPr lang="el-GR" sz="2400" dirty="0">
                <a:latin typeface="+mn-lt"/>
              </a:rPr>
              <a:t> ένα </a:t>
            </a:r>
            <a:r>
              <a:rPr lang="el-GR" sz="2400" b="1" dirty="0">
                <a:latin typeface="+mn-lt"/>
              </a:rPr>
              <a:t>άτομο</a:t>
            </a:r>
            <a:r>
              <a:rPr lang="el-GR" sz="2400" dirty="0">
                <a:latin typeface="+mn-lt"/>
              </a:rPr>
              <a:t> και μπορεί να εκφράζεται είτε προφορικά είτε γραπτά</a:t>
            </a:r>
          </a:p>
          <a:p>
            <a:pPr marL="273050" indent="-273050"/>
            <a:r>
              <a:rPr lang="el-GR" sz="1000" dirty="0">
                <a:latin typeface="+mn-lt"/>
              </a:rPr>
              <a:t> </a:t>
            </a:r>
          </a:p>
          <a:p>
            <a:pPr marL="273050" indent="-273050"/>
            <a:r>
              <a:rPr lang="el-GR" sz="2400" dirty="0">
                <a:latin typeface="+mn-lt"/>
              </a:rPr>
              <a:t>β) τη</a:t>
            </a:r>
            <a:r>
              <a:rPr lang="el-GR" sz="2400" b="1" dirty="0">
                <a:latin typeface="+mn-lt"/>
              </a:rPr>
              <a:t> διαδικαστική γνώση</a:t>
            </a:r>
            <a:r>
              <a:rPr lang="el-GR" sz="2400" dirty="0">
                <a:latin typeface="+mn-lt"/>
              </a:rPr>
              <a:t> (</a:t>
            </a:r>
            <a:r>
              <a:rPr lang="en-US" sz="2400" dirty="0">
                <a:latin typeface="+mn-lt"/>
              </a:rPr>
              <a:t>procedural knowledge</a:t>
            </a:r>
            <a:r>
              <a:rPr lang="el-GR" sz="2400" dirty="0">
                <a:latin typeface="+mn-lt"/>
              </a:rPr>
              <a:t>), κατηγορία η οποία περιλαμβάνει τη </a:t>
            </a:r>
            <a:r>
              <a:rPr lang="el-GR" sz="2400" b="1" dirty="0">
                <a:latin typeface="+mn-lt"/>
              </a:rPr>
              <a:t>γνώση</a:t>
            </a:r>
            <a:r>
              <a:rPr lang="el-GR" sz="2400" dirty="0">
                <a:latin typeface="+mn-lt"/>
              </a:rPr>
              <a:t> του </a:t>
            </a:r>
            <a:r>
              <a:rPr lang="el-GR" sz="2400" b="1" dirty="0">
                <a:latin typeface="+mn-lt"/>
              </a:rPr>
              <a:t>τρόπου</a:t>
            </a:r>
            <a:r>
              <a:rPr lang="el-GR" sz="2400" dirty="0">
                <a:latin typeface="+mn-lt"/>
              </a:rPr>
              <a:t>, με βάση τον οποίο </a:t>
            </a:r>
            <a:r>
              <a:rPr lang="el-GR" sz="2400" b="1" dirty="0">
                <a:latin typeface="+mn-lt"/>
              </a:rPr>
              <a:t>εφαρμόζουμε</a:t>
            </a:r>
            <a:r>
              <a:rPr lang="el-GR" sz="2400" dirty="0">
                <a:latin typeface="+mn-lt"/>
              </a:rPr>
              <a:t> όσα μαθαίνουμε κι</a:t>
            </a:r>
          </a:p>
        </p:txBody>
      </p:sp>
      <p:sp>
        <p:nvSpPr>
          <p:cNvPr id="4" name="1 - Τίτλος">
            <a:extLst>
              <a:ext uri="{FF2B5EF4-FFF2-40B4-BE49-F238E27FC236}">
                <a16:creationId xmlns:a16="http://schemas.microsoft.com/office/drawing/2014/main" id="{95B05116-F816-4315-9143-23AC210F1A35}"/>
              </a:ext>
            </a:extLst>
          </p:cNvPr>
          <p:cNvSpPr txBox="1">
            <a:spLocks/>
          </p:cNvSpPr>
          <p:nvPr/>
        </p:nvSpPr>
        <p:spPr bwMode="auto">
          <a:xfrm>
            <a:off x="685800" y="338931"/>
            <a:ext cx="7772400" cy="569789"/>
          </a:xfrm>
          <a:prstGeom prst="rect">
            <a:avLst/>
          </a:prstGeom>
          <a:solidFill>
            <a:schemeClr val="bg1">
              <a:lumMod val="95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ΤΑ ΕΙΔΗ ΤΗΣ ΜΑΘΗΣΗΣ</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2 - Θέση περιεχομένου"/>
          <p:cNvSpPr txBox="1">
            <a:spLocks/>
          </p:cNvSpPr>
          <p:nvPr/>
        </p:nvSpPr>
        <p:spPr bwMode="auto">
          <a:xfrm>
            <a:off x="685800" y="1196752"/>
            <a:ext cx="7772400" cy="4680520"/>
          </a:xfrm>
          <a:prstGeom prst="rect">
            <a:avLst/>
          </a:prstGeom>
          <a:solidFill>
            <a:schemeClr val="bg1">
              <a:lumMod val="95000"/>
            </a:schemeClr>
          </a:solidFill>
          <a:ln w="9525">
            <a:solidFill>
              <a:schemeClr val="tx1"/>
            </a:solidFill>
            <a:miter lim="800000"/>
            <a:headEnd/>
            <a:tailEnd/>
          </a:ln>
        </p:spPr>
        <p:txBody>
          <a:bodyPr/>
          <a:lstStyle/>
          <a:p>
            <a:pPr marL="273050" indent="-273050"/>
            <a:r>
              <a:rPr lang="el-GR" sz="2400" dirty="0">
                <a:latin typeface="+mn-lt"/>
              </a:rPr>
              <a:t>γ)</a:t>
            </a:r>
            <a:r>
              <a:rPr lang="el-GR" sz="2400" b="1" dirty="0">
                <a:latin typeface="+mn-lt"/>
              </a:rPr>
              <a:t> τη γνώση των όρων</a:t>
            </a:r>
            <a:r>
              <a:rPr lang="el-GR" sz="2400" dirty="0">
                <a:latin typeface="+mn-lt"/>
              </a:rPr>
              <a:t> (</a:t>
            </a:r>
            <a:r>
              <a:rPr lang="en-US" sz="2400" dirty="0">
                <a:latin typeface="+mn-lt"/>
              </a:rPr>
              <a:t>conditional knowledge</a:t>
            </a:r>
            <a:r>
              <a:rPr lang="el-GR" sz="2400" dirty="0">
                <a:latin typeface="+mn-lt"/>
              </a:rPr>
              <a:t>), υπό τους οποίους μπορεί να αξιοποιηθεί η </a:t>
            </a:r>
            <a:r>
              <a:rPr lang="el-GR" sz="2400" b="1" dirty="0">
                <a:latin typeface="+mn-lt"/>
              </a:rPr>
              <a:t>δηλωτική</a:t>
            </a:r>
            <a:r>
              <a:rPr lang="el-GR" sz="2400" dirty="0">
                <a:latin typeface="+mn-lt"/>
              </a:rPr>
              <a:t> ή η </a:t>
            </a:r>
            <a:r>
              <a:rPr lang="el-GR" sz="2400" b="1" dirty="0">
                <a:latin typeface="+mn-lt"/>
              </a:rPr>
              <a:t>διαδικαστική</a:t>
            </a:r>
            <a:r>
              <a:rPr lang="el-GR" sz="2400" dirty="0">
                <a:latin typeface="+mn-lt"/>
              </a:rPr>
              <a:t> γνώση. Με άλλα λόγια, στην τελευταία περίπτωση εντάσσεται το </a:t>
            </a:r>
            <a:r>
              <a:rPr lang="el-GR" sz="2400" b="1" dirty="0">
                <a:latin typeface="+mn-lt"/>
              </a:rPr>
              <a:t>πότε</a:t>
            </a:r>
            <a:r>
              <a:rPr lang="el-GR" sz="2400" dirty="0">
                <a:latin typeface="+mn-lt"/>
              </a:rPr>
              <a:t> και το </a:t>
            </a:r>
            <a:r>
              <a:rPr lang="el-GR" sz="2400" b="1" dirty="0">
                <a:latin typeface="+mn-lt"/>
              </a:rPr>
              <a:t>γιατί</a:t>
            </a:r>
            <a:r>
              <a:rPr lang="el-GR" sz="2400" dirty="0">
                <a:latin typeface="+mn-lt"/>
              </a:rPr>
              <a:t> </a:t>
            </a:r>
            <a:r>
              <a:rPr lang="el-GR" sz="2400" b="1" dirty="0">
                <a:latin typeface="+mn-lt"/>
              </a:rPr>
              <a:t>χρησιμοποιούμε</a:t>
            </a:r>
            <a:r>
              <a:rPr lang="el-GR" sz="2400" dirty="0">
                <a:latin typeface="+mn-lt"/>
              </a:rPr>
              <a:t> όσα </a:t>
            </a:r>
            <a:r>
              <a:rPr lang="el-GR" sz="2400" b="1" dirty="0">
                <a:latin typeface="+mn-lt"/>
              </a:rPr>
              <a:t>ξέρουμε</a:t>
            </a:r>
            <a:endParaRPr lang="el-GR" sz="2400" dirty="0">
              <a:latin typeface="+mn-lt"/>
            </a:endParaRPr>
          </a:p>
          <a:p>
            <a:r>
              <a:rPr lang="el-GR" sz="1000" dirty="0">
                <a:latin typeface="+mn-lt"/>
              </a:rPr>
              <a:t> </a:t>
            </a:r>
          </a:p>
          <a:p>
            <a:pPr marL="342900" indent="-342900">
              <a:buFont typeface="Arial" panose="020B0604020202020204" pitchFamily="34" charset="0"/>
              <a:buChar char="•"/>
            </a:pPr>
            <a:r>
              <a:rPr lang="el-GR" sz="2400" dirty="0">
                <a:latin typeface="+mn-lt"/>
              </a:rPr>
              <a:t>Εξυπακούεται ότι η </a:t>
            </a:r>
            <a:r>
              <a:rPr lang="el-GR" sz="2400" b="1" dirty="0">
                <a:latin typeface="+mn-lt"/>
              </a:rPr>
              <a:t>μάθηση</a:t>
            </a:r>
            <a:r>
              <a:rPr lang="el-GR" sz="2400" dirty="0">
                <a:latin typeface="+mn-lt"/>
              </a:rPr>
              <a:t> </a:t>
            </a:r>
            <a:r>
              <a:rPr lang="el-GR" sz="2400" b="1" dirty="0">
                <a:latin typeface="+mn-lt"/>
              </a:rPr>
              <a:t>δεν</a:t>
            </a:r>
            <a:r>
              <a:rPr lang="el-GR" sz="2400" dirty="0">
                <a:latin typeface="+mn-lt"/>
              </a:rPr>
              <a:t> </a:t>
            </a:r>
            <a:r>
              <a:rPr lang="el-GR" sz="2400" b="1" dirty="0">
                <a:latin typeface="+mn-lt"/>
              </a:rPr>
              <a:t>περιορίζεται</a:t>
            </a:r>
            <a:r>
              <a:rPr lang="el-GR" sz="2400" dirty="0">
                <a:latin typeface="+mn-lt"/>
              </a:rPr>
              <a:t> μόνο στο </a:t>
            </a:r>
            <a:r>
              <a:rPr lang="el-GR" sz="2400" b="1" dirty="0">
                <a:latin typeface="+mn-lt"/>
              </a:rPr>
              <a:t>γνωστικό</a:t>
            </a:r>
            <a:r>
              <a:rPr lang="el-GR" sz="2400" dirty="0">
                <a:latin typeface="+mn-lt"/>
              </a:rPr>
              <a:t> τομέα, τον οποίο καλύπτουν οι ταξινομήσεις των γνώσεων που αναφέρθηκαν προηγουμένως</a:t>
            </a:r>
          </a:p>
          <a:p>
            <a:pPr marL="342900" indent="-342900">
              <a:buFont typeface="Arial" panose="020B0604020202020204" pitchFamily="34" charset="0"/>
              <a:buChar char="•"/>
            </a:pPr>
            <a:endParaRPr lang="el-GR" sz="1000" b="1" dirty="0">
              <a:latin typeface="+mn-lt"/>
            </a:endParaRPr>
          </a:p>
          <a:p>
            <a:pPr marL="342900" indent="-342900">
              <a:buFont typeface="Arial" panose="020B0604020202020204" pitchFamily="34" charset="0"/>
              <a:buChar char="•"/>
            </a:pPr>
            <a:r>
              <a:rPr lang="el-GR" sz="2400" b="1" dirty="0">
                <a:latin typeface="+mn-lt"/>
              </a:rPr>
              <a:t>Περιλαμβάνει, όπως έχει τονιστεί, τις </a:t>
            </a:r>
            <a:r>
              <a:rPr lang="el-GR" sz="2400" b="1" dirty="0" err="1">
                <a:latin typeface="+mn-lt"/>
              </a:rPr>
              <a:t>ψυχοσυναισθηματικές</a:t>
            </a:r>
            <a:r>
              <a:rPr lang="el-GR" sz="2400" b="1" dirty="0">
                <a:latin typeface="+mn-lt"/>
              </a:rPr>
              <a:t>, τις </a:t>
            </a:r>
            <a:r>
              <a:rPr lang="el-GR" sz="2400" b="1" dirty="0" err="1">
                <a:latin typeface="+mn-lt"/>
              </a:rPr>
              <a:t>κοινωνικο</a:t>
            </a:r>
            <a:r>
              <a:rPr lang="el-GR" sz="2400" b="1" dirty="0">
                <a:latin typeface="+mn-lt"/>
              </a:rPr>
              <a:t>-συμμετοχικές και τις ψυχοκινητικές συμπεριφορές</a:t>
            </a:r>
            <a:endParaRPr lang="el-GR" sz="2400" dirty="0">
              <a:latin typeface="+mn-lt"/>
            </a:endParaRPr>
          </a:p>
        </p:txBody>
      </p:sp>
      <p:sp>
        <p:nvSpPr>
          <p:cNvPr id="4" name="1 - Τίτλος">
            <a:extLst>
              <a:ext uri="{FF2B5EF4-FFF2-40B4-BE49-F238E27FC236}">
                <a16:creationId xmlns:a16="http://schemas.microsoft.com/office/drawing/2014/main" id="{B8E86863-C34C-40AF-BACB-6D06A8766273}"/>
              </a:ext>
            </a:extLst>
          </p:cNvPr>
          <p:cNvSpPr txBox="1">
            <a:spLocks/>
          </p:cNvSpPr>
          <p:nvPr/>
        </p:nvSpPr>
        <p:spPr bwMode="auto">
          <a:xfrm>
            <a:off x="685800" y="338931"/>
            <a:ext cx="7772400" cy="569789"/>
          </a:xfrm>
          <a:prstGeom prst="rect">
            <a:avLst/>
          </a:prstGeom>
          <a:solidFill>
            <a:schemeClr val="bg1">
              <a:lumMod val="95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ΤΑ ΕΙΔΗ ΤΗΣ ΜΑΘΗΣΗΣ</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2 - Θέση περιεχομένου"/>
          <p:cNvSpPr txBox="1">
            <a:spLocks/>
          </p:cNvSpPr>
          <p:nvPr/>
        </p:nvSpPr>
        <p:spPr bwMode="auto">
          <a:xfrm>
            <a:off x="685799" y="1340769"/>
            <a:ext cx="7772401" cy="4536504"/>
          </a:xfrm>
          <a:prstGeom prst="rect">
            <a:avLst/>
          </a:prstGeom>
          <a:solidFill>
            <a:srgbClr val="FF6699"/>
          </a:solidFill>
          <a:ln w="9525">
            <a:solidFill>
              <a:schemeClr val="tx1"/>
            </a:solidFill>
            <a:miter lim="800000"/>
            <a:headEnd/>
            <a:tailEnd/>
          </a:ln>
        </p:spPr>
        <p:txBody>
          <a:bodyPr/>
          <a:lstStyle/>
          <a:p>
            <a:r>
              <a:rPr lang="el-GR" sz="2400" dirty="0">
                <a:latin typeface="+mn-lt"/>
              </a:rPr>
              <a:t>Η σχέση ανάμεσα στη </a:t>
            </a:r>
            <a:r>
              <a:rPr lang="el-GR" sz="2400" b="1" dirty="0">
                <a:latin typeface="+mn-lt"/>
              </a:rPr>
              <a:t>μάθηση</a:t>
            </a:r>
            <a:r>
              <a:rPr lang="el-GR" sz="2400" dirty="0">
                <a:latin typeface="+mn-lt"/>
              </a:rPr>
              <a:t> και την </a:t>
            </a:r>
            <a:r>
              <a:rPr lang="el-GR" sz="2400" b="1" dirty="0">
                <a:latin typeface="+mn-lt"/>
              </a:rPr>
              <a:t>ανάπτυξη</a:t>
            </a:r>
            <a:r>
              <a:rPr lang="el-GR" sz="2400" dirty="0">
                <a:latin typeface="+mn-lt"/>
              </a:rPr>
              <a:t> εξακολουθεί να παραμένει ασαφής.</a:t>
            </a:r>
          </a:p>
          <a:p>
            <a:r>
              <a:rPr lang="el-GR" sz="1000" dirty="0">
                <a:latin typeface="+mn-lt"/>
              </a:rPr>
              <a:t> </a:t>
            </a:r>
          </a:p>
          <a:p>
            <a:r>
              <a:rPr lang="el-GR" sz="2400" dirty="0">
                <a:latin typeface="+mn-lt"/>
              </a:rPr>
              <a:t>Ορισμένοι μελετητές, όπως ο </a:t>
            </a:r>
            <a:r>
              <a:rPr lang="en-US" sz="2400" dirty="0">
                <a:latin typeface="+mn-lt"/>
              </a:rPr>
              <a:t>Binet</a:t>
            </a:r>
            <a:r>
              <a:rPr lang="el-GR" sz="2400" dirty="0">
                <a:latin typeface="+mn-lt"/>
              </a:rPr>
              <a:t>, ο </a:t>
            </a:r>
            <a:r>
              <a:rPr lang="en-US" sz="2400" dirty="0">
                <a:latin typeface="+mn-lt"/>
              </a:rPr>
              <a:t>Piaget</a:t>
            </a:r>
            <a:r>
              <a:rPr lang="el-GR" sz="2400" dirty="0">
                <a:latin typeface="+mn-lt"/>
              </a:rPr>
              <a:t> (</a:t>
            </a:r>
            <a:r>
              <a:rPr lang="en-US" sz="2400" dirty="0">
                <a:latin typeface="+mn-lt"/>
              </a:rPr>
              <a:t>Piaget</a:t>
            </a:r>
            <a:r>
              <a:rPr lang="el-GR" sz="2400" dirty="0">
                <a:latin typeface="+mn-lt"/>
              </a:rPr>
              <a:t> &amp; </a:t>
            </a:r>
            <a:r>
              <a:rPr lang="en-US" sz="2400" dirty="0" err="1">
                <a:latin typeface="+mn-lt"/>
              </a:rPr>
              <a:t>Inhelder</a:t>
            </a:r>
            <a:r>
              <a:rPr lang="el-GR" sz="2400" dirty="0">
                <a:latin typeface="+mn-lt"/>
              </a:rPr>
              <a:t>, 1975) και άλλοι, υποστηρίζουν ότι </a:t>
            </a:r>
            <a:r>
              <a:rPr lang="el-GR" sz="2400" b="1" dirty="0">
                <a:latin typeface="+mn-lt"/>
              </a:rPr>
              <a:t>η ανάπτυξη του παιδιού είναι ανεξάρτητη από τη μάθηση</a:t>
            </a:r>
            <a:r>
              <a:rPr lang="el-GR" sz="2400" dirty="0">
                <a:latin typeface="+mn-lt"/>
              </a:rPr>
              <a:t>.</a:t>
            </a:r>
          </a:p>
          <a:p>
            <a:r>
              <a:rPr lang="el-GR" sz="1000" dirty="0">
                <a:latin typeface="+mn-lt"/>
              </a:rPr>
              <a:t> </a:t>
            </a:r>
          </a:p>
          <a:p>
            <a:r>
              <a:rPr lang="el-GR" sz="2400" dirty="0">
                <a:latin typeface="+mn-lt"/>
              </a:rPr>
              <a:t>Η </a:t>
            </a:r>
            <a:r>
              <a:rPr lang="el-GR" sz="2400" b="1" dirty="0">
                <a:latin typeface="+mn-lt"/>
              </a:rPr>
              <a:t>ανάπτυξη προηγείται και η μάθηση ακολουθεί</a:t>
            </a:r>
            <a:r>
              <a:rPr lang="el-GR" sz="2400" dirty="0">
                <a:latin typeface="+mn-lt"/>
              </a:rPr>
              <a:t>. Η ανάπτυξη, με άλλα λόγια, δημιουργεί το </a:t>
            </a:r>
            <a:r>
              <a:rPr lang="el-GR" sz="2400" b="1" dirty="0">
                <a:latin typeface="+mn-lt"/>
              </a:rPr>
              <a:t>βιολογικό</a:t>
            </a:r>
            <a:r>
              <a:rPr lang="el-GR" sz="2400" dirty="0">
                <a:latin typeface="+mn-lt"/>
              </a:rPr>
              <a:t> </a:t>
            </a:r>
            <a:r>
              <a:rPr lang="el-GR" sz="2400" b="1" dirty="0">
                <a:latin typeface="+mn-lt"/>
              </a:rPr>
              <a:t>υπόβαθρο</a:t>
            </a:r>
            <a:r>
              <a:rPr lang="el-GR" sz="2400" dirty="0">
                <a:latin typeface="+mn-lt"/>
              </a:rPr>
              <a:t> που είναι αναγκαίο, για να πραγματοποιηθεί η μάθηση, η οποία προσεγγίζεται ως εξωτερική διαδικασία που χρησιμοποιεί τα επιτεύγματα της ανάπτυξης, χωρίς να συμβάλει στην προώθησή της.</a:t>
            </a:r>
          </a:p>
        </p:txBody>
      </p:sp>
      <p:sp>
        <p:nvSpPr>
          <p:cNvPr id="4" name="1 - Τίτλος">
            <a:extLst>
              <a:ext uri="{FF2B5EF4-FFF2-40B4-BE49-F238E27FC236}">
                <a16:creationId xmlns:a16="http://schemas.microsoft.com/office/drawing/2014/main" id="{E8604A4C-43E7-43C2-92B5-E0E4C8E8EE43}"/>
              </a:ext>
            </a:extLst>
          </p:cNvPr>
          <p:cNvSpPr txBox="1">
            <a:spLocks/>
          </p:cNvSpPr>
          <p:nvPr/>
        </p:nvSpPr>
        <p:spPr bwMode="auto">
          <a:xfrm>
            <a:off x="685800" y="482947"/>
            <a:ext cx="7772400" cy="569789"/>
          </a:xfrm>
          <a:prstGeom prst="rect">
            <a:avLst/>
          </a:prstGeom>
          <a:solidFill>
            <a:srgbClr val="FF6699"/>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ΑΝΑΠΤΥΞΗ ΚΑΙ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2 - Θέση περιεχομένου"/>
          <p:cNvSpPr txBox="1">
            <a:spLocks/>
          </p:cNvSpPr>
          <p:nvPr/>
        </p:nvSpPr>
        <p:spPr bwMode="auto">
          <a:xfrm>
            <a:off x="685800" y="1196753"/>
            <a:ext cx="7772400" cy="5184576"/>
          </a:xfrm>
          <a:prstGeom prst="rect">
            <a:avLst/>
          </a:prstGeom>
          <a:solidFill>
            <a:srgbClr val="FFCCFF"/>
          </a:solidFill>
          <a:ln w="9525">
            <a:solidFill>
              <a:schemeClr val="tx1"/>
            </a:solidFill>
            <a:miter lim="800000"/>
            <a:headEnd/>
            <a:tailEnd/>
          </a:ln>
        </p:spPr>
        <p:txBody>
          <a:bodyPr/>
          <a:lstStyle/>
          <a:p>
            <a:pPr marL="342900" indent="-342900">
              <a:buFont typeface="Arial" panose="020B0604020202020204" pitchFamily="34" charset="0"/>
              <a:buChar char="•"/>
            </a:pPr>
            <a:r>
              <a:rPr lang="el-GR" sz="2200" dirty="0">
                <a:latin typeface="+mn-lt"/>
              </a:rPr>
              <a:t>το τι μπορεί να μάθει ο άνθρωπος σε κάθε φάση της ζωής του καθορίζεται από τις </a:t>
            </a:r>
            <a:r>
              <a:rPr lang="el-GR" sz="2200" b="1" dirty="0">
                <a:latin typeface="+mn-lt"/>
              </a:rPr>
              <a:t>μαθησιακές δυνατότητες </a:t>
            </a:r>
            <a:r>
              <a:rPr lang="el-GR" sz="2200" dirty="0">
                <a:latin typeface="+mn-lt"/>
              </a:rPr>
              <a:t>που αντιστοιχούν στο </a:t>
            </a:r>
            <a:r>
              <a:rPr lang="el-GR" sz="2200" b="1" dirty="0">
                <a:latin typeface="+mn-lt"/>
              </a:rPr>
              <a:t>στάδιο νοητικής ανάπτυξης </a:t>
            </a:r>
            <a:r>
              <a:rPr lang="el-GR" sz="2200" dirty="0">
                <a:latin typeface="+mn-lt"/>
              </a:rPr>
              <a:t>στο οποίο βρίσκεται. Αυτό σημαίνει ότι, αν η διδασκαλία δε συμβαδίζει με την αναπτυξιακή πορεία του ατόμου, δεν μπορεί να έχει ικανοποιητικά αποτελέσματα.</a:t>
            </a:r>
          </a:p>
          <a:p>
            <a:pPr marL="342900" indent="-342900">
              <a:buFont typeface="Arial" panose="020B0604020202020204" pitchFamily="34" charset="0"/>
              <a:buChar char="•"/>
            </a:pPr>
            <a:r>
              <a:rPr lang="el-GR" sz="2200" dirty="0">
                <a:latin typeface="+mn-lt"/>
              </a:rPr>
              <a:t>Άλλοι, όμως, όπως ο </a:t>
            </a:r>
            <a:r>
              <a:rPr lang="en-US" sz="2200" dirty="0">
                <a:latin typeface="+mn-lt"/>
              </a:rPr>
              <a:t>James</a:t>
            </a:r>
            <a:r>
              <a:rPr lang="el-GR" sz="2200" dirty="0">
                <a:latin typeface="+mn-lt"/>
              </a:rPr>
              <a:t> (1958) και διάφοροι εκπρόσωποι της Ψυχολογίας της Συμπεριφοράς, υποστήριξαν την άποψη ότι </a:t>
            </a:r>
            <a:r>
              <a:rPr lang="el-GR" sz="2200" b="1" dirty="0">
                <a:latin typeface="+mn-lt"/>
              </a:rPr>
              <a:t>η μάθηση είναι ανάπτυξη</a:t>
            </a:r>
            <a:r>
              <a:rPr lang="el-GR" sz="2200" dirty="0">
                <a:latin typeface="+mn-lt"/>
              </a:rPr>
              <a:t>, αφού η τελευταία δεν είναι, κατά τις απόψεις αυτές, τίποτε άλλο παρά σταδιακή συσσώρευση αντιδράσεων σε εξωτερικά ερεθίσματα και απόκτηση αντίστοιχων συμπεριφορών (υπό μορφή έξεων π.χ.), με τις οποίες αντιμετωπίζονται διάφορες καταστάσεις.</a:t>
            </a:r>
          </a:p>
          <a:p>
            <a:pPr marL="342900" indent="-342900">
              <a:buFont typeface="Arial" panose="020B0604020202020204" pitchFamily="34" charset="0"/>
              <a:buChar char="•"/>
            </a:pPr>
            <a:r>
              <a:rPr lang="el-GR" sz="2200" b="1" dirty="0">
                <a:latin typeface="+mn-lt"/>
              </a:rPr>
              <a:t>Μάθηση, λοιπόν, και ανάπτυξη, σύμφωνα με τις θέσεις αυτές, συμβαδίζουν</a:t>
            </a:r>
            <a:r>
              <a:rPr lang="en-US" sz="2200" dirty="0">
                <a:latin typeface="+mn-lt"/>
              </a:rPr>
              <a:t>.</a:t>
            </a:r>
            <a:endParaRPr lang="el-GR" sz="2200" dirty="0">
              <a:latin typeface="+mn-lt"/>
            </a:endParaRPr>
          </a:p>
        </p:txBody>
      </p:sp>
      <p:sp>
        <p:nvSpPr>
          <p:cNvPr id="6" name="1 - Τίτλος">
            <a:extLst>
              <a:ext uri="{FF2B5EF4-FFF2-40B4-BE49-F238E27FC236}">
                <a16:creationId xmlns:a16="http://schemas.microsoft.com/office/drawing/2014/main" id="{9A8D7551-C4B6-4501-A229-6121011FD64F}"/>
              </a:ext>
            </a:extLst>
          </p:cNvPr>
          <p:cNvSpPr txBox="1">
            <a:spLocks/>
          </p:cNvSpPr>
          <p:nvPr/>
        </p:nvSpPr>
        <p:spPr bwMode="auto">
          <a:xfrm>
            <a:off x="685800" y="338931"/>
            <a:ext cx="7772400" cy="569789"/>
          </a:xfrm>
          <a:prstGeom prst="rect">
            <a:avLst/>
          </a:prstGeom>
          <a:solidFill>
            <a:srgbClr val="FF6699"/>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ΑΝΑΠΤΥΞΗ ΚΑΙ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2 - Θέση περιεχομένου"/>
          <p:cNvSpPr txBox="1">
            <a:spLocks/>
          </p:cNvSpPr>
          <p:nvPr/>
        </p:nvSpPr>
        <p:spPr bwMode="auto">
          <a:xfrm>
            <a:off x="685800" y="1009823"/>
            <a:ext cx="7772400" cy="5371505"/>
          </a:xfrm>
          <a:prstGeom prst="rect">
            <a:avLst/>
          </a:prstGeom>
          <a:solidFill>
            <a:srgbClr val="FFCCFF"/>
          </a:solidFill>
          <a:ln w="9525">
            <a:solidFill>
              <a:schemeClr val="tx1"/>
            </a:solidFill>
            <a:miter lim="800000"/>
            <a:headEnd/>
            <a:tailEnd/>
          </a:ln>
        </p:spPr>
        <p:txBody>
          <a:bodyPr/>
          <a:lstStyle/>
          <a:p>
            <a:r>
              <a:rPr lang="el-GR" sz="2200" dirty="0">
                <a:latin typeface="+mn-lt"/>
              </a:rPr>
              <a:t>Από τους </a:t>
            </a:r>
            <a:r>
              <a:rPr lang="el-GR" sz="2200" b="1" dirty="0">
                <a:latin typeface="+mn-lt"/>
              </a:rPr>
              <a:t>μορφολογικούς</a:t>
            </a:r>
            <a:r>
              <a:rPr lang="el-GR" sz="2200" dirty="0">
                <a:latin typeface="+mn-lt"/>
              </a:rPr>
              <a:t> ψυχολόγους και κυρίως από τον </a:t>
            </a:r>
            <a:r>
              <a:rPr lang="en-US" sz="2200" b="1" dirty="0" err="1">
                <a:latin typeface="+mn-lt"/>
              </a:rPr>
              <a:t>Koffka</a:t>
            </a:r>
            <a:r>
              <a:rPr lang="el-GR" sz="2200" dirty="0">
                <a:latin typeface="+mn-lt"/>
              </a:rPr>
              <a:t> υποστηρίχτηκε μια τρίτη άποψη, η οποία επιδιώκει να συνδυάσει τις δύο προηγούμενες.</a:t>
            </a:r>
          </a:p>
          <a:p>
            <a:r>
              <a:rPr lang="el-GR" sz="1000" dirty="0">
                <a:latin typeface="+mn-lt"/>
              </a:rPr>
              <a:t> </a:t>
            </a:r>
          </a:p>
          <a:p>
            <a:r>
              <a:rPr lang="el-GR" sz="2200" dirty="0">
                <a:latin typeface="+mn-lt"/>
              </a:rPr>
              <a:t>Σύμφωνα μ' αυτή, η </a:t>
            </a:r>
            <a:r>
              <a:rPr lang="el-GR" sz="2200" b="1" dirty="0">
                <a:latin typeface="+mn-lt"/>
              </a:rPr>
              <a:t>ανάπτυξη</a:t>
            </a:r>
            <a:r>
              <a:rPr lang="el-GR" sz="2200" dirty="0">
                <a:latin typeface="+mn-lt"/>
              </a:rPr>
              <a:t> στηρίζεται σε δύο διαφορετικές διαδικασίες που βρίσκονται σε συνεχή αλληλεπίδραση και αλληλεξάρτηση, την</a:t>
            </a:r>
            <a:r>
              <a:rPr lang="el-GR" sz="2200" b="1" dirty="0">
                <a:latin typeface="+mn-lt"/>
              </a:rPr>
              <a:t> ωρίμανση</a:t>
            </a:r>
            <a:r>
              <a:rPr lang="el-GR" sz="2200" dirty="0">
                <a:latin typeface="+mn-lt"/>
              </a:rPr>
              <a:t> και τη</a:t>
            </a:r>
            <a:r>
              <a:rPr lang="el-GR" sz="2200" b="1" dirty="0">
                <a:latin typeface="+mn-lt"/>
              </a:rPr>
              <a:t> μάθηση.</a:t>
            </a:r>
            <a:endParaRPr lang="el-GR" sz="2200" dirty="0">
              <a:latin typeface="+mn-lt"/>
            </a:endParaRPr>
          </a:p>
          <a:p>
            <a:r>
              <a:rPr lang="el-GR" sz="1000" b="1" dirty="0">
                <a:latin typeface="+mn-lt"/>
              </a:rPr>
              <a:t> </a:t>
            </a:r>
            <a:endParaRPr lang="el-GR" sz="1000" dirty="0">
              <a:latin typeface="+mn-lt"/>
            </a:endParaRPr>
          </a:p>
          <a:p>
            <a:r>
              <a:rPr lang="el-GR" sz="2200" dirty="0">
                <a:latin typeface="+mn-lt"/>
              </a:rPr>
              <a:t>Η πρώτη αναφέρεται στη </a:t>
            </a:r>
            <a:r>
              <a:rPr lang="el-GR" sz="2200" b="1" dirty="0">
                <a:latin typeface="+mn-lt"/>
              </a:rPr>
              <a:t>βιολογική</a:t>
            </a:r>
            <a:r>
              <a:rPr lang="el-GR" sz="2200" dirty="0">
                <a:latin typeface="+mn-lt"/>
              </a:rPr>
              <a:t> </a:t>
            </a:r>
            <a:r>
              <a:rPr lang="el-GR" sz="2200" b="1" dirty="0">
                <a:latin typeface="+mn-lt"/>
              </a:rPr>
              <a:t>εξέλιξη</a:t>
            </a:r>
            <a:r>
              <a:rPr lang="el-GR" sz="2200" dirty="0">
                <a:latin typeface="+mn-lt"/>
              </a:rPr>
              <a:t> του νευρικού συστήματος και η δεύτερη αποτελεί καθαρά </a:t>
            </a:r>
            <a:r>
              <a:rPr lang="el-GR" sz="2200" b="1" dirty="0">
                <a:latin typeface="+mn-lt"/>
              </a:rPr>
              <a:t>εξελικτική</a:t>
            </a:r>
            <a:r>
              <a:rPr lang="el-GR" sz="2200" dirty="0">
                <a:latin typeface="+mn-lt"/>
              </a:rPr>
              <a:t> </a:t>
            </a:r>
            <a:r>
              <a:rPr lang="el-GR" sz="2200" b="1" dirty="0">
                <a:latin typeface="+mn-lt"/>
              </a:rPr>
              <a:t>διεργασία</a:t>
            </a:r>
            <a:r>
              <a:rPr lang="el-GR" sz="2200" dirty="0">
                <a:latin typeface="+mn-lt"/>
              </a:rPr>
              <a:t>.</a:t>
            </a:r>
          </a:p>
          <a:p>
            <a:r>
              <a:rPr lang="el-GR" sz="1000" dirty="0">
                <a:latin typeface="+mn-lt"/>
              </a:rPr>
              <a:t> </a:t>
            </a:r>
          </a:p>
          <a:p>
            <a:r>
              <a:rPr lang="el-GR" sz="2200" dirty="0">
                <a:latin typeface="+mn-lt"/>
              </a:rPr>
              <a:t>Παρόμοια θέση υποστηρίζει και ο </a:t>
            </a:r>
            <a:r>
              <a:rPr lang="en-US" sz="2200" b="1" u="sng" dirty="0" err="1">
                <a:latin typeface="+mn-lt"/>
              </a:rPr>
              <a:t>Vygotsky</a:t>
            </a:r>
            <a:r>
              <a:rPr lang="el-GR" sz="2200" dirty="0">
                <a:latin typeface="+mn-lt"/>
              </a:rPr>
              <a:t> ο οποίος δέχεται ότι οι </a:t>
            </a:r>
            <a:r>
              <a:rPr lang="el-GR" sz="2200" b="1" dirty="0">
                <a:latin typeface="+mn-lt"/>
              </a:rPr>
              <a:t>αναπτυξιακές</a:t>
            </a:r>
            <a:r>
              <a:rPr lang="el-GR" sz="2200" dirty="0">
                <a:latin typeface="+mn-lt"/>
              </a:rPr>
              <a:t> </a:t>
            </a:r>
            <a:r>
              <a:rPr lang="el-GR" sz="2200" b="1" dirty="0">
                <a:latin typeface="+mn-lt"/>
              </a:rPr>
              <a:t>διεργασίες</a:t>
            </a:r>
            <a:r>
              <a:rPr lang="el-GR" sz="2200" dirty="0">
                <a:latin typeface="+mn-lt"/>
              </a:rPr>
              <a:t> δεν συμπίπτουν με τις </a:t>
            </a:r>
            <a:r>
              <a:rPr lang="el-GR" sz="2200" b="1" dirty="0">
                <a:latin typeface="+mn-lt"/>
              </a:rPr>
              <a:t>μαθησιακές</a:t>
            </a:r>
            <a:r>
              <a:rPr lang="el-GR" sz="2200" dirty="0">
                <a:latin typeface="+mn-lt"/>
              </a:rPr>
              <a:t>. </a:t>
            </a:r>
          </a:p>
          <a:p>
            <a:endParaRPr lang="el-GR" sz="1000" dirty="0">
              <a:latin typeface="+mn-lt"/>
            </a:endParaRPr>
          </a:p>
          <a:p>
            <a:r>
              <a:rPr lang="el-GR" sz="2200" dirty="0">
                <a:latin typeface="+mn-lt"/>
              </a:rPr>
              <a:t>Ο  </a:t>
            </a:r>
            <a:r>
              <a:rPr lang="en-US" sz="2200" dirty="0" err="1">
                <a:latin typeface="+mn-lt"/>
              </a:rPr>
              <a:t>Vygotsky</a:t>
            </a:r>
            <a:r>
              <a:rPr lang="en-US" sz="2200" dirty="0">
                <a:latin typeface="+mn-lt"/>
              </a:rPr>
              <a:t> </a:t>
            </a:r>
            <a:r>
              <a:rPr lang="el-GR" sz="2200" dirty="0">
                <a:latin typeface="+mn-lt"/>
              </a:rPr>
              <a:t>(1997) προσθέτει στις προηγούμενες απόψεις και μια έννοια </a:t>
            </a:r>
            <a:r>
              <a:rPr lang="el-GR" sz="2200" b="1" dirty="0">
                <a:latin typeface="+mn-lt"/>
              </a:rPr>
              <a:t>τη ζώνη της επικείμενης ανάπτυξης</a:t>
            </a:r>
            <a:r>
              <a:rPr lang="el-GR" sz="2200" dirty="0">
                <a:latin typeface="+mn-lt"/>
              </a:rPr>
              <a:t> (</a:t>
            </a:r>
            <a:r>
              <a:rPr lang="en-US" sz="2200" dirty="0">
                <a:latin typeface="+mn-lt"/>
              </a:rPr>
              <a:t>zone of proximal development</a:t>
            </a:r>
            <a:r>
              <a:rPr lang="el-GR" sz="2200" dirty="0">
                <a:latin typeface="+mn-lt"/>
              </a:rPr>
              <a:t>).</a:t>
            </a:r>
          </a:p>
        </p:txBody>
      </p:sp>
      <p:sp>
        <p:nvSpPr>
          <p:cNvPr id="4" name="1 - Τίτλος">
            <a:extLst>
              <a:ext uri="{FF2B5EF4-FFF2-40B4-BE49-F238E27FC236}">
                <a16:creationId xmlns:a16="http://schemas.microsoft.com/office/drawing/2014/main" id="{D9699933-0E18-4F23-BD5C-DCB8535C045B}"/>
              </a:ext>
            </a:extLst>
          </p:cNvPr>
          <p:cNvSpPr txBox="1">
            <a:spLocks/>
          </p:cNvSpPr>
          <p:nvPr/>
        </p:nvSpPr>
        <p:spPr bwMode="auto">
          <a:xfrm>
            <a:off x="685800" y="338931"/>
            <a:ext cx="7772400" cy="569789"/>
          </a:xfrm>
          <a:prstGeom prst="rect">
            <a:avLst/>
          </a:prstGeom>
          <a:solidFill>
            <a:srgbClr val="FF6699"/>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ΑΝΑΠΤΥΞΗ ΚΑΙ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2 - Θέση περιεχομένου"/>
          <p:cNvSpPr txBox="1">
            <a:spLocks/>
          </p:cNvSpPr>
          <p:nvPr/>
        </p:nvSpPr>
        <p:spPr bwMode="auto">
          <a:xfrm>
            <a:off x="685800" y="1217861"/>
            <a:ext cx="7772400" cy="4875435"/>
          </a:xfrm>
          <a:prstGeom prst="rect">
            <a:avLst/>
          </a:prstGeom>
          <a:solidFill>
            <a:srgbClr val="FFCCFF"/>
          </a:solidFill>
          <a:ln w="9525">
            <a:solidFill>
              <a:schemeClr val="tx1"/>
            </a:solidFill>
            <a:miter lim="800000"/>
            <a:headEnd/>
            <a:tailEnd/>
          </a:ln>
        </p:spPr>
        <p:txBody>
          <a:bodyPr/>
          <a:lstStyle/>
          <a:p>
            <a:r>
              <a:rPr lang="el-GR" sz="2400" b="1" dirty="0">
                <a:latin typeface="+mn-lt"/>
              </a:rPr>
              <a:t>Σύμφωνα με τη θεωρία αυτή, υπάρχει ένα πραγματικό αναπτυξιακό επίπεδο, στο οποίο βρίσκεται το εξελισσόμενο άτομο, και ένα πιθανό επίπεδο, στο οποίο μπορεί να φτάσει με τη βοήθεια άλλων, δηλαδή μέσω της διδακτικής διαδικασίας και της υποστήριξης που του παρέχει ο κοινωνικός περίγυρος</a:t>
            </a:r>
            <a:r>
              <a:rPr lang="el-GR" sz="2400" dirty="0">
                <a:latin typeface="+mn-lt"/>
              </a:rPr>
              <a:t>.</a:t>
            </a:r>
          </a:p>
          <a:p>
            <a:r>
              <a:rPr lang="el-GR" sz="2400" dirty="0">
                <a:latin typeface="+mn-lt"/>
              </a:rPr>
              <a:t> </a:t>
            </a:r>
          </a:p>
          <a:p>
            <a:r>
              <a:rPr lang="el-GR" sz="2400" dirty="0">
                <a:latin typeface="+mn-lt"/>
              </a:rPr>
              <a:t>Το </a:t>
            </a:r>
            <a:r>
              <a:rPr lang="el-GR" sz="2400" b="1" dirty="0">
                <a:latin typeface="+mn-lt"/>
              </a:rPr>
              <a:t>πραγματικό</a:t>
            </a:r>
            <a:r>
              <a:rPr lang="el-GR" sz="2400" dirty="0">
                <a:latin typeface="+mn-lt"/>
              </a:rPr>
              <a:t> </a:t>
            </a:r>
            <a:r>
              <a:rPr lang="el-GR" sz="2400" b="1" dirty="0">
                <a:latin typeface="+mn-lt"/>
              </a:rPr>
              <a:t>αναπτυξιακό</a:t>
            </a:r>
            <a:r>
              <a:rPr lang="el-GR" sz="2400" dirty="0">
                <a:latin typeface="+mn-lt"/>
              </a:rPr>
              <a:t> </a:t>
            </a:r>
            <a:r>
              <a:rPr lang="el-GR" sz="2400" b="1" dirty="0">
                <a:latin typeface="+mn-lt"/>
              </a:rPr>
              <a:t>επίπεδο</a:t>
            </a:r>
            <a:r>
              <a:rPr lang="el-GR" sz="2400" dirty="0">
                <a:latin typeface="+mn-lt"/>
              </a:rPr>
              <a:t> προσδιορίζεται από τα </a:t>
            </a:r>
            <a:r>
              <a:rPr lang="el-GR" sz="2400" b="1" dirty="0">
                <a:latin typeface="+mn-lt"/>
              </a:rPr>
              <a:t>επιτεύγματα</a:t>
            </a:r>
            <a:r>
              <a:rPr lang="el-GR" sz="2400" dirty="0">
                <a:latin typeface="+mn-lt"/>
              </a:rPr>
              <a:t> που το εξελισσόμενο άτομο είναι σε θέση να πραγματοποιήσει αυτόνομα σε ορισμένη χρονική στιγμή. Το επίπεδο αυτό μπορεί να θεωρηθεί ότι αντιστοιχεί σ' εκείνο που προσδιορίζεται από τη νοητική ηλικία των ατόμων.</a:t>
            </a:r>
          </a:p>
          <a:p>
            <a:r>
              <a:rPr lang="el-GR" sz="2400" dirty="0">
                <a:latin typeface="+mn-lt"/>
              </a:rPr>
              <a:t> </a:t>
            </a:r>
          </a:p>
          <a:p>
            <a:r>
              <a:rPr lang="el-GR" sz="2400" dirty="0">
                <a:latin typeface="+mn-lt"/>
              </a:rPr>
              <a:t> </a:t>
            </a:r>
          </a:p>
        </p:txBody>
      </p:sp>
      <p:sp>
        <p:nvSpPr>
          <p:cNvPr id="4" name="1 - Τίτλος">
            <a:extLst>
              <a:ext uri="{FF2B5EF4-FFF2-40B4-BE49-F238E27FC236}">
                <a16:creationId xmlns:a16="http://schemas.microsoft.com/office/drawing/2014/main" id="{0E8D6220-8243-45DD-AD12-4A7F250B202B}"/>
              </a:ext>
            </a:extLst>
          </p:cNvPr>
          <p:cNvSpPr txBox="1">
            <a:spLocks/>
          </p:cNvSpPr>
          <p:nvPr/>
        </p:nvSpPr>
        <p:spPr bwMode="auto">
          <a:xfrm>
            <a:off x="685800" y="410939"/>
            <a:ext cx="7772400" cy="569789"/>
          </a:xfrm>
          <a:prstGeom prst="rect">
            <a:avLst/>
          </a:prstGeom>
          <a:solidFill>
            <a:srgbClr val="FF6699"/>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ΑΝΑΠΤΥΞΗ ΚΑΙ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 Τίτλος"/>
          <p:cNvSpPr>
            <a:spLocks noGrp="1"/>
          </p:cNvSpPr>
          <p:nvPr>
            <p:ph type="ctrTitle"/>
          </p:nvPr>
        </p:nvSpPr>
        <p:spPr>
          <a:xfrm>
            <a:off x="685800" y="332656"/>
            <a:ext cx="7772400" cy="569789"/>
          </a:xfrm>
          <a:solidFill>
            <a:schemeClr val="tx2">
              <a:lumMod val="20000"/>
              <a:lumOff val="80000"/>
            </a:schemeClr>
          </a:solidFill>
        </p:spPr>
        <p:txBody>
          <a:body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ΤΙ ΕΙΝΑΙ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
        <p:nvSpPr>
          <p:cNvPr id="13314" name="2 - Θέση περιεχομένου"/>
          <p:cNvSpPr txBox="1">
            <a:spLocks/>
          </p:cNvSpPr>
          <p:nvPr/>
        </p:nvSpPr>
        <p:spPr bwMode="auto">
          <a:xfrm>
            <a:off x="685800" y="1124744"/>
            <a:ext cx="7772400" cy="4968552"/>
          </a:xfrm>
          <a:prstGeom prst="rect">
            <a:avLst/>
          </a:prstGeom>
          <a:solidFill>
            <a:schemeClr val="tx2">
              <a:lumMod val="20000"/>
              <a:lumOff val="80000"/>
            </a:schemeClr>
          </a:solidFill>
          <a:ln w="9525">
            <a:solidFill>
              <a:schemeClr val="tx1"/>
            </a:solidFill>
            <a:miter lim="800000"/>
            <a:headEnd/>
            <a:tailEnd/>
          </a:ln>
        </p:spPr>
        <p:txBody>
          <a:bodyPr/>
          <a:lstStyle/>
          <a:p>
            <a:pPr marL="342900" indent="-342900">
              <a:buFont typeface="Arial" panose="020B0604020202020204" pitchFamily="34" charset="0"/>
              <a:buChar char="•"/>
            </a:pPr>
            <a:r>
              <a:rPr lang="el-GR" sz="2200" dirty="0">
                <a:latin typeface="+mn-lt"/>
              </a:rPr>
              <a:t>Η </a:t>
            </a:r>
            <a:r>
              <a:rPr lang="el-GR" sz="2200" b="1" dirty="0">
                <a:latin typeface="+mn-lt"/>
              </a:rPr>
              <a:t>διαδικασία που υποβοηθά τους οργανισμούς να τροποποιήσουν τη συμπεριφορά τους μέσα σε σχετικά σύντομο χρονικό διάστημα και με μόνιμο τρόπο έτσι, ώστε η ίδια τροποποίηση να μη χρειαστεί να συμβεί ξανά και ξανά σε κάθε νέα ανάλογη περίπτωση.</a:t>
            </a:r>
          </a:p>
          <a:p>
            <a:pPr marL="342900" indent="-342900">
              <a:buFont typeface="Arial" panose="020B0604020202020204" pitchFamily="34" charset="0"/>
              <a:buChar char="•"/>
            </a:pPr>
            <a:r>
              <a:rPr lang="el-GR" sz="2200" dirty="0">
                <a:latin typeface="+mn-lt"/>
              </a:rPr>
              <a:t>Η τροποποίηση αυτή γίνεται αντιληπτή από τον οργανισμό που μαθαίνει, αφού, μετά την πραγματοποίηση της μάθησης, είναι σε θέση να </a:t>
            </a:r>
            <a:r>
              <a:rPr lang="el-GR" sz="2200" b="1" dirty="0">
                <a:latin typeface="+mn-lt"/>
              </a:rPr>
              <a:t>εκτελεί</a:t>
            </a:r>
            <a:r>
              <a:rPr lang="el-GR" sz="2200" dirty="0">
                <a:latin typeface="+mn-lt"/>
              </a:rPr>
              <a:t> </a:t>
            </a:r>
            <a:r>
              <a:rPr lang="el-GR" sz="2200" b="1" dirty="0">
                <a:latin typeface="+mn-lt"/>
              </a:rPr>
              <a:t>ορισμένες</a:t>
            </a:r>
            <a:r>
              <a:rPr lang="el-GR" sz="2200" dirty="0">
                <a:latin typeface="+mn-lt"/>
              </a:rPr>
              <a:t> </a:t>
            </a:r>
            <a:r>
              <a:rPr lang="el-GR" sz="2200" b="1" dirty="0">
                <a:latin typeface="+mn-lt"/>
              </a:rPr>
              <a:t>πράξεις</a:t>
            </a:r>
            <a:r>
              <a:rPr lang="el-GR" sz="2200" dirty="0">
                <a:latin typeface="+mn-lt"/>
              </a:rPr>
              <a:t>, τις οποίες δεν μπορούσε να κάνει προηγουμένως.</a:t>
            </a:r>
          </a:p>
          <a:p>
            <a:pPr marL="342900" indent="-342900">
              <a:buFont typeface="Arial" panose="020B0604020202020204" pitchFamily="34" charset="0"/>
              <a:buChar char="•"/>
            </a:pPr>
            <a:r>
              <a:rPr lang="el-GR" sz="2200" dirty="0">
                <a:latin typeface="+mn-lt"/>
              </a:rPr>
              <a:t>Το αποτέλεσμα αυτό οφείλεται σε διαδικασίες που συμβαίνουν στο εσωτερικό κάθε οργανισμού.</a:t>
            </a:r>
          </a:p>
          <a:p>
            <a:pPr marL="342900" indent="-342900">
              <a:buFont typeface="Arial" panose="020B0604020202020204" pitchFamily="34" charset="0"/>
              <a:buChar char="•"/>
            </a:pPr>
            <a:r>
              <a:rPr lang="el-GR" sz="2200" dirty="0">
                <a:latin typeface="+mn-lt"/>
              </a:rPr>
              <a:t>Από ορισμένους </a:t>
            </a:r>
            <a:r>
              <a:rPr lang="el-GR" sz="2200" b="1" dirty="0">
                <a:latin typeface="+mn-lt"/>
              </a:rPr>
              <a:t>δεν θεωρούνται μάθηση </a:t>
            </a:r>
            <a:r>
              <a:rPr lang="el-GR" sz="2200" dirty="0">
                <a:latin typeface="+mn-lt"/>
              </a:rPr>
              <a:t>οι τροποποιήσεις της συμπεριφοράς </a:t>
            </a:r>
            <a:r>
              <a:rPr lang="el-GR" sz="2200" b="1" dirty="0">
                <a:latin typeface="+mn-lt"/>
              </a:rPr>
              <a:t>που οφείλονται αποκλειστικά στη βιολογική ωρίμανση.</a:t>
            </a:r>
            <a:endParaRPr lang="el-GR" sz="2200" dirty="0">
              <a:latin typeface="+mn-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2 - Θέση περιεχομένου"/>
          <p:cNvSpPr txBox="1">
            <a:spLocks/>
          </p:cNvSpPr>
          <p:nvPr/>
        </p:nvSpPr>
        <p:spPr bwMode="auto">
          <a:xfrm>
            <a:off x="685799" y="1217861"/>
            <a:ext cx="7772401" cy="4947443"/>
          </a:xfrm>
          <a:prstGeom prst="rect">
            <a:avLst/>
          </a:prstGeom>
          <a:solidFill>
            <a:srgbClr val="FFCCFF"/>
          </a:solidFill>
          <a:ln w="9525">
            <a:solidFill>
              <a:schemeClr val="tx1"/>
            </a:solidFill>
            <a:miter lim="800000"/>
            <a:headEnd/>
            <a:tailEnd/>
          </a:ln>
        </p:spPr>
        <p:txBody>
          <a:bodyPr/>
          <a:lstStyle/>
          <a:p>
            <a:r>
              <a:rPr lang="el-GR" sz="2400" dirty="0">
                <a:latin typeface="+mn-lt"/>
              </a:rPr>
              <a:t>Το </a:t>
            </a:r>
            <a:r>
              <a:rPr lang="el-GR" sz="2400" b="1" dirty="0">
                <a:latin typeface="+mn-lt"/>
              </a:rPr>
              <a:t>δεύτερο</a:t>
            </a:r>
            <a:r>
              <a:rPr lang="el-GR" sz="2400" dirty="0">
                <a:latin typeface="+mn-lt"/>
              </a:rPr>
              <a:t> επίπεδο </a:t>
            </a:r>
            <a:r>
              <a:rPr lang="el-GR" sz="2400" dirty="0" err="1">
                <a:latin typeface="+mn-lt"/>
              </a:rPr>
              <a:t>οριοθετείται</a:t>
            </a:r>
            <a:r>
              <a:rPr lang="el-GR" sz="2400" dirty="0">
                <a:latin typeface="+mn-lt"/>
              </a:rPr>
              <a:t> από τα επιτεύγματα στα οποία μπορεί να φτάσει ένα </a:t>
            </a:r>
            <a:r>
              <a:rPr lang="el-GR" sz="2400" b="1" dirty="0">
                <a:latin typeface="+mn-lt"/>
              </a:rPr>
              <a:t>άτομο</a:t>
            </a:r>
            <a:r>
              <a:rPr lang="el-GR" sz="2400" dirty="0">
                <a:latin typeface="+mn-lt"/>
              </a:rPr>
              <a:t> όχι </a:t>
            </a:r>
            <a:r>
              <a:rPr lang="el-GR" sz="2400" b="1" dirty="0">
                <a:latin typeface="+mn-lt"/>
              </a:rPr>
              <a:t>αυτόνομα</a:t>
            </a:r>
            <a:r>
              <a:rPr lang="el-GR" sz="2400" dirty="0">
                <a:latin typeface="+mn-lt"/>
              </a:rPr>
              <a:t>, αλλά με τη </a:t>
            </a:r>
            <a:r>
              <a:rPr lang="el-GR" sz="2400" b="1" dirty="0">
                <a:latin typeface="+mn-lt"/>
              </a:rPr>
              <a:t>βοήθεια</a:t>
            </a:r>
            <a:r>
              <a:rPr lang="el-GR" sz="2400" dirty="0">
                <a:latin typeface="+mn-lt"/>
              </a:rPr>
              <a:t> </a:t>
            </a:r>
            <a:r>
              <a:rPr lang="el-GR" sz="2400" b="1" dirty="0">
                <a:latin typeface="+mn-lt"/>
              </a:rPr>
              <a:t>δραστηριοτήτων</a:t>
            </a:r>
            <a:r>
              <a:rPr lang="el-GR" sz="2400" dirty="0">
                <a:latin typeface="+mn-lt"/>
              </a:rPr>
              <a:t> που προκαλούν μάθηση, π.χ. με τη σχολική </a:t>
            </a:r>
            <a:r>
              <a:rPr lang="el-GR" sz="2400" b="1" dirty="0">
                <a:latin typeface="+mn-lt"/>
              </a:rPr>
              <a:t>εκπαίδευση</a:t>
            </a:r>
            <a:r>
              <a:rPr lang="el-GR" sz="2400" dirty="0">
                <a:latin typeface="+mn-lt"/>
              </a:rPr>
              <a:t> ή με άλλου είδους υποστήριξη από ενήλικες ή ακόμη και με τη </a:t>
            </a:r>
            <a:r>
              <a:rPr lang="el-GR" sz="2400" b="1" dirty="0">
                <a:latin typeface="+mn-lt"/>
              </a:rPr>
              <a:t>μίμηση</a:t>
            </a:r>
            <a:r>
              <a:rPr lang="el-GR" sz="2400" dirty="0">
                <a:latin typeface="+mn-lt"/>
              </a:rPr>
              <a:t> των άλλων. Η διαφορά ανάμεσα στα δύο αυτά επίπεδα συνιστά τη </a:t>
            </a:r>
            <a:r>
              <a:rPr lang="el-GR" sz="2400" b="1" dirty="0">
                <a:latin typeface="+mn-lt"/>
              </a:rPr>
              <a:t>ζώνη της επικείμενης ανάπτυξης</a:t>
            </a:r>
            <a:r>
              <a:rPr lang="el-GR" sz="2400" dirty="0">
                <a:latin typeface="+mn-lt"/>
              </a:rPr>
              <a:t>, η οποία διαφέρει από άτομο σε άτομο.</a:t>
            </a:r>
          </a:p>
          <a:p>
            <a:r>
              <a:rPr lang="el-GR" sz="2400" i="1" dirty="0">
                <a:latin typeface="+mn-lt"/>
              </a:rPr>
              <a:t> </a:t>
            </a:r>
            <a:endParaRPr lang="el-GR" sz="2400" dirty="0">
              <a:latin typeface="+mn-lt"/>
            </a:endParaRPr>
          </a:p>
          <a:p>
            <a:pPr algn="ctr"/>
            <a:r>
              <a:rPr lang="el-GR" sz="2400" b="1" i="1" dirty="0">
                <a:latin typeface="+mn-lt"/>
              </a:rPr>
              <a:t>Υπό την έννοια αυτή, η σχολική μάθηση μπορεί να υποβοηθήσει την ανάπτυξη, προσέγγιση που παρουσιάζει ιδιαίτερο ενδιαφέρον για τους εκπαιδευτικούς και τη σχολική μαθησιακή διαδικασία, γενικότερα</a:t>
            </a:r>
            <a:endParaRPr lang="el-GR" sz="2400" dirty="0">
              <a:latin typeface="+mn-lt"/>
            </a:endParaRPr>
          </a:p>
          <a:p>
            <a:endParaRPr lang="el-GR" sz="2400" dirty="0">
              <a:latin typeface="+mn-lt"/>
            </a:endParaRPr>
          </a:p>
        </p:txBody>
      </p:sp>
      <p:sp>
        <p:nvSpPr>
          <p:cNvPr id="4" name="1 - Τίτλος">
            <a:extLst>
              <a:ext uri="{FF2B5EF4-FFF2-40B4-BE49-F238E27FC236}">
                <a16:creationId xmlns:a16="http://schemas.microsoft.com/office/drawing/2014/main" id="{1C11C68E-A831-449E-A25E-5E42997B16E7}"/>
              </a:ext>
            </a:extLst>
          </p:cNvPr>
          <p:cNvSpPr txBox="1">
            <a:spLocks/>
          </p:cNvSpPr>
          <p:nvPr/>
        </p:nvSpPr>
        <p:spPr bwMode="auto">
          <a:xfrm>
            <a:off x="688032" y="404664"/>
            <a:ext cx="7772400" cy="569789"/>
          </a:xfrm>
          <a:prstGeom prst="rect">
            <a:avLst/>
          </a:prstGeom>
          <a:solidFill>
            <a:srgbClr val="FF6699"/>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ΑΝΑΠΤΥΞΗ ΚΑΙ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2 - Θέση περιεχομένου"/>
          <p:cNvSpPr txBox="1">
            <a:spLocks/>
          </p:cNvSpPr>
          <p:nvPr/>
        </p:nvSpPr>
        <p:spPr bwMode="auto">
          <a:xfrm>
            <a:off x="685799" y="1124744"/>
            <a:ext cx="7772401" cy="5328592"/>
          </a:xfrm>
          <a:prstGeom prst="rect">
            <a:avLst/>
          </a:prstGeom>
          <a:solidFill>
            <a:srgbClr val="FFCCFF"/>
          </a:solidFill>
          <a:ln w="9525">
            <a:solidFill>
              <a:schemeClr val="tx1"/>
            </a:solidFill>
            <a:miter lim="800000"/>
            <a:headEnd/>
            <a:tailEnd/>
          </a:ln>
        </p:spPr>
        <p:txBody>
          <a:bodyPr/>
          <a:lstStyle/>
          <a:p>
            <a:r>
              <a:rPr lang="el-GR" sz="2200" b="1" dirty="0">
                <a:latin typeface="+mn-lt"/>
              </a:rPr>
              <a:t>«</a:t>
            </a:r>
            <a:r>
              <a:rPr lang="el-GR" sz="2200" b="1" i="1" dirty="0">
                <a:latin typeface="+mn-lt"/>
              </a:rPr>
              <a:t>Η ζώνη της επικείμενης ανάπτυξης</a:t>
            </a:r>
            <a:r>
              <a:rPr lang="el-GR" sz="2200" b="1" dirty="0">
                <a:latin typeface="+mn-lt"/>
              </a:rPr>
              <a:t>»,</a:t>
            </a:r>
            <a:r>
              <a:rPr lang="el-GR" sz="2200" b="1" i="1" dirty="0">
                <a:latin typeface="+mn-lt"/>
              </a:rPr>
              <a:t> γράφει ο </a:t>
            </a:r>
            <a:r>
              <a:rPr lang="en-US" sz="2200" b="1" i="1" dirty="0" err="1">
                <a:latin typeface="+mn-lt"/>
              </a:rPr>
              <a:t>Vygotsky</a:t>
            </a:r>
            <a:r>
              <a:rPr lang="el-GR" sz="2200" b="1" dirty="0">
                <a:latin typeface="+mn-lt"/>
              </a:rPr>
              <a:t> </a:t>
            </a:r>
            <a:r>
              <a:rPr lang="el-GR" sz="2200" dirty="0">
                <a:latin typeface="+mn-lt"/>
              </a:rPr>
              <a:t>«</a:t>
            </a:r>
            <a:r>
              <a:rPr lang="el-GR" sz="2200" i="1" dirty="0">
                <a:latin typeface="+mn-lt"/>
              </a:rPr>
              <a:t>προσφέρει στους ψυχολόγους και στους εκπαιδευτικούς εργαλεία με τα οποία μπορεί να κατανοηθεί η εσωτερική πορεία της ανάπτυξης</a:t>
            </a:r>
            <a:r>
              <a:rPr lang="el-GR" sz="2200" dirty="0">
                <a:latin typeface="+mn-lt"/>
              </a:rPr>
              <a:t>».</a:t>
            </a:r>
          </a:p>
          <a:p>
            <a:r>
              <a:rPr lang="el-GR" sz="1000" dirty="0">
                <a:latin typeface="+mn-lt"/>
              </a:rPr>
              <a:t> </a:t>
            </a:r>
          </a:p>
          <a:p>
            <a:pPr marL="342900" indent="-342900">
              <a:buFont typeface="Arial" panose="020B0604020202020204" pitchFamily="34" charset="0"/>
              <a:buChar char="•"/>
            </a:pPr>
            <a:r>
              <a:rPr lang="el-GR" sz="2200" dirty="0">
                <a:latin typeface="+mn-lt"/>
              </a:rPr>
              <a:t>Με τη χρήση αυτής της μεθόδου μπορούμε να υπολογίσουμε όχι μόνο τους κύκλους και τις διαδικασίες ωρίμασης που έχουν ολοκληρωθεί, αλλά και τις </a:t>
            </a:r>
            <a:r>
              <a:rPr lang="el-GR" sz="2200" b="1" dirty="0">
                <a:latin typeface="+mn-lt"/>
              </a:rPr>
              <a:t>διεργασίες</a:t>
            </a:r>
            <a:r>
              <a:rPr lang="el-GR" sz="2200" dirty="0">
                <a:latin typeface="+mn-lt"/>
              </a:rPr>
              <a:t> που τώρα </a:t>
            </a:r>
            <a:r>
              <a:rPr lang="el-GR" sz="2200" b="1" dirty="0">
                <a:latin typeface="+mn-lt"/>
              </a:rPr>
              <a:t>διαμορφώνονται</a:t>
            </a:r>
            <a:r>
              <a:rPr lang="el-GR" sz="2200" dirty="0">
                <a:latin typeface="+mn-lt"/>
              </a:rPr>
              <a:t>, που έχουν μόλις αρχίσει να ωριμάζουν και να αναπτύσσονται.</a:t>
            </a:r>
          </a:p>
          <a:p>
            <a:pPr marL="342900" indent="-342900">
              <a:buFont typeface="Arial" panose="020B0604020202020204" pitchFamily="34" charset="0"/>
              <a:buChar char="•"/>
            </a:pPr>
            <a:r>
              <a:rPr lang="el-GR" sz="2200" dirty="0">
                <a:latin typeface="+mn-lt"/>
              </a:rPr>
              <a:t>Κατά συνέπεια, η </a:t>
            </a:r>
            <a:r>
              <a:rPr lang="el-GR" sz="2200" b="1" dirty="0">
                <a:latin typeface="+mn-lt"/>
              </a:rPr>
              <a:t>ζώνη</a:t>
            </a:r>
            <a:r>
              <a:rPr lang="el-GR" sz="2200" dirty="0">
                <a:latin typeface="+mn-lt"/>
              </a:rPr>
              <a:t> της </a:t>
            </a:r>
            <a:r>
              <a:rPr lang="el-GR" sz="2200" b="1" dirty="0">
                <a:latin typeface="+mn-lt"/>
              </a:rPr>
              <a:t>επικείμενης</a:t>
            </a:r>
            <a:r>
              <a:rPr lang="el-GR" sz="2200" dirty="0">
                <a:latin typeface="+mn-lt"/>
              </a:rPr>
              <a:t> </a:t>
            </a:r>
            <a:r>
              <a:rPr lang="el-GR" sz="2200" b="1" dirty="0">
                <a:latin typeface="+mn-lt"/>
              </a:rPr>
              <a:t>ανάπτυξης</a:t>
            </a:r>
            <a:r>
              <a:rPr lang="el-GR" sz="2200" dirty="0">
                <a:latin typeface="+mn-lt"/>
              </a:rPr>
              <a:t> μας επιτρέπει να διαγράψουμε το άμεσο μέλλον του παιδιού και το δυναμικό του στην ανάπτυξή του. Μας επιτρέπει να επενδύσουμε όχι μόνο σε ό,τι έχει ήδη επιτευχθεί αναπτυξιακά, αλλά και σε ό,τι ήδη βρίσκεται στην πορεία ωρίμανσης...»</a:t>
            </a:r>
          </a:p>
          <a:p>
            <a:endParaRPr lang="el-GR" sz="2200" dirty="0">
              <a:latin typeface="+mn-lt"/>
            </a:endParaRPr>
          </a:p>
        </p:txBody>
      </p:sp>
      <p:sp>
        <p:nvSpPr>
          <p:cNvPr id="4" name="1 - Τίτλος">
            <a:extLst>
              <a:ext uri="{FF2B5EF4-FFF2-40B4-BE49-F238E27FC236}">
                <a16:creationId xmlns:a16="http://schemas.microsoft.com/office/drawing/2014/main" id="{FD09BCC7-2745-476E-8AAE-6A8AD3A718EB}"/>
              </a:ext>
            </a:extLst>
          </p:cNvPr>
          <p:cNvSpPr txBox="1">
            <a:spLocks/>
          </p:cNvSpPr>
          <p:nvPr/>
        </p:nvSpPr>
        <p:spPr bwMode="auto">
          <a:xfrm>
            <a:off x="685800" y="482947"/>
            <a:ext cx="7772400" cy="608645"/>
          </a:xfrm>
          <a:prstGeom prst="rect">
            <a:avLst/>
          </a:prstGeom>
          <a:solidFill>
            <a:srgbClr val="FF6699"/>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ΑΝΑΠΤΥΞΗ ΚΑΙ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2 - Θέση περιεχομένου"/>
          <p:cNvSpPr txBox="1">
            <a:spLocks/>
          </p:cNvSpPr>
          <p:nvPr/>
        </p:nvSpPr>
        <p:spPr bwMode="auto">
          <a:xfrm>
            <a:off x="685799" y="1217861"/>
            <a:ext cx="7772401" cy="4731419"/>
          </a:xfrm>
          <a:prstGeom prst="rect">
            <a:avLst/>
          </a:prstGeom>
          <a:solidFill>
            <a:srgbClr val="FFCCFF"/>
          </a:solidFill>
          <a:ln w="9525">
            <a:solidFill>
              <a:schemeClr val="tx1"/>
            </a:solidFill>
            <a:miter lim="800000"/>
            <a:headEnd/>
            <a:tailEnd/>
          </a:ln>
        </p:spPr>
        <p:txBody>
          <a:bodyPr/>
          <a:lstStyle/>
          <a:p>
            <a:r>
              <a:rPr lang="el-GR" sz="2400" b="1" dirty="0">
                <a:latin typeface="+mn-lt"/>
              </a:rPr>
              <a:t>Η θεωρία για τη</a:t>
            </a:r>
            <a:r>
              <a:rPr lang="el-GR" sz="2400" b="1" i="1" dirty="0">
                <a:latin typeface="+mn-lt"/>
              </a:rPr>
              <a:t> «ζώνη της επικείμενης ανάπτυξης</a:t>
            </a:r>
            <a:r>
              <a:rPr lang="el-GR" sz="2400" b="1" dirty="0">
                <a:latin typeface="+mn-lt"/>
              </a:rPr>
              <a:t>» υπογραμμίζει το ρόλο που μπορεί να διαδραματίσει το κοινωνικό και πολιτιστικό περιβάλλον του ατόμου στην ανάπτυξή του, η οποία από άλλους μελετητές προσεγγίζεται μόνον ως αποτέλεσμα βιογενετικών παραγόντων.</a:t>
            </a:r>
            <a:endParaRPr lang="el-GR" sz="2400" dirty="0">
              <a:latin typeface="+mn-lt"/>
            </a:endParaRPr>
          </a:p>
          <a:p>
            <a:r>
              <a:rPr lang="el-GR" sz="1000" dirty="0">
                <a:latin typeface="+mn-lt"/>
              </a:rPr>
              <a:t> </a:t>
            </a:r>
          </a:p>
          <a:p>
            <a:r>
              <a:rPr lang="el-GR" sz="2400" dirty="0">
                <a:latin typeface="+mn-lt"/>
              </a:rPr>
              <a:t>Σε κάθε περίπτωση </a:t>
            </a:r>
            <a:r>
              <a:rPr lang="el-GR" sz="2400" b="1" dirty="0">
                <a:latin typeface="+mn-lt"/>
              </a:rPr>
              <a:t>ανάπτυξη</a:t>
            </a:r>
            <a:r>
              <a:rPr lang="el-GR" sz="2400" dirty="0">
                <a:latin typeface="+mn-lt"/>
              </a:rPr>
              <a:t> και </a:t>
            </a:r>
            <a:r>
              <a:rPr lang="el-GR" sz="2400" b="1" dirty="0">
                <a:latin typeface="+mn-lt"/>
              </a:rPr>
              <a:t>μάθηση</a:t>
            </a:r>
            <a:r>
              <a:rPr lang="el-GR" sz="2400" dirty="0">
                <a:latin typeface="+mn-lt"/>
              </a:rPr>
              <a:t> είναι δύο </a:t>
            </a:r>
            <a:r>
              <a:rPr lang="el-GR" sz="2400" b="1" dirty="0">
                <a:latin typeface="+mn-lt"/>
              </a:rPr>
              <a:t>διαπλεκόμενες</a:t>
            </a:r>
            <a:r>
              <a:rPr lang="el-GR" sz="2400" dirty="0">
                <a:latin typeface="+mn-lt"/>
              </a:rPr>
              <a:t> και </a:t>
            </a:r>
            <a:r>
              <a:rPr lang="el-GR" sz="2400" b="1" dirty="0">
                <a:latin typeface="+mn-lt"/>
              </a:rPr>
              <a:t>αλληλοεπηρεαζόμενες</a:t>
            </a:r>
            <a:r>
              <a:rPr lang="el-GR" sz="2400" dirty="0">
                <a:latin typeface="+mn-lt"/>
              </a:rPr>
              <a:t> διαδικασίες.</a:t>
            </a:r>
          </a:p>
          <a:p>
            <a:r>
              <a:rPr lang="el-GR" sz="2400" dirty="0">
                <a:latin typeface="+mn-lt"/>
              </a:rPr>
              <a:t> Στο πλαίσιο αυτό, δεν μπορεί, ασφαλώς, να αγνοηθεί ο ρόλος που διαδραματίζουν οι </a:t>
            </a:r>
            <a:r>
              <a:rPr lang="el-GR" sz="2400" dirty="0" err="1">
                <a:latin typeface="+mn-lt"/>
              </a:rPr>
              <a:t>βιογενετικοί</a:t>
            </a:r>
            <a:r>
              <a:rPr lang="el-GR" sz="2400" dirty="0">
                <a:latin typeface="+mn-lt"/>
              </a:rPr>
              <a:t> παράγοντες στη νοητική εξέλιξη του κάθε ατόμου, η οποία επιτρέπει την κατάκτηση των διαφόρων ειδών μάθησης.</a:t>
            </a:r>
          </a:p>
        </p:txBody>
      </p:sp>
      <p:sp>
        <p:nvSpPr>
          <p:cNvPr id="4" name="1 - Τίτλος">
            <a:extLst>
              <a:ext uri="{FF2B5EF4-FFF2-40B4-BE49-F238E27FC236}">
                <a16:creationId xmlns:a16="http://schemas.microsoft.com/office/drawing/2014/main" id="{FCFF63B6-1553-42A9-8B97-70AD177582A6}"/>
              </a:ext>
            </a:extLst>
          </p:cNvPr>
          <p:cNvSpPr txBox="1">
            <a:spLocks/>
          </p:cNvSpPr>
          <p:nvPr/>
        </p:nvSpPr>
        <p:spPr bwMode="auto">
          <a:xfrm>
            <a:off x="685800" y="548680"/>
            <a:ext cx="7772400" cy="606724"/>
          </a:xfrm>
          <a:prstGeom prst="rect">
            <a:avLst/>
          </a:prstGeom>
          <a:solidFill>
            <a:srgbClr val="FF6699"/>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ΑΝΑΠΤΥΞΗ ΚΑΙ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2 - Θέση περιεχομένου"/>
          <p:cNvSpPr txBox="1">
            <a:spLocks/>
          </p:cNvSpPr>
          <p:nvPr/>
        </p:nvSpPr>
        <p:spPr bwMode="auto">
          <a:xfrm>
            <a:off x="685799" y="1361877"/>
            <a:ext cx="7772401" cy="4515395"/>
          </a:xfrm>
          <a:prstGeom prst="rect">
            <a:avLst/>
          </a:prstGeom>
          <a:solidFill>
            <a:srgbClr val="FFCCFF"/>
          </a:solidFill>
          <a:ln w="9525">
            <a:solidFill>
              <a:schemeClr val="tx1"/>
            </a:solidFill>
            <a:miter lim="800000"/>
            <a:headEnd/>
            <a:tailEnd/>
          </a:ln>
        </p:spPr>
        <p:txBody>
          <a:bodyPr/>
          <a:lstStyle/>
          <a:p>
            <a:pPr marL="342900" indent="-342900">
              <a:buFont typeface="Arial" panose="020B0604020202020204" pitchFamily="34" charset="0"/>
              <a:buChar char="•"/>
            </a:pPr>
            <a:r>
              <a:rPr lang="el-GR" sz="2400" dirty="0">
                <a:latin typeface="+mn-lt"/>
              </a:rPr>
              <a:t>Δεν μπορεί, όμως, να αγνοηθεί η επίδραση που ασκούν στην ανάπτυξη οι </a:t>
            </a:r>
            <a:r>
              <a:rPr lang="el-GR" sz="2400" b="1" dirty="0">
                <a:latin typeface="+mn-lt"/>
              </a:rPr>
              <a:t>εμπειρίες</a:t>
            </a:r>
            <a:r>
              <a:rPr lang="el-GR" sz="2400" dirty="0">
                <a:latin typeface="+mn-lt"/>
              </a:rPr>
              <a:t>, τις οποίες αποκτά το άτομο μέσα στο συγκεκριμένο </a:t>
            </a:r>
            <a:r>
              <a:rPr lang="el-GR" sz="2400" dirty="0" err="1">
                <a:latin typeface="+mn-lt"/>
              </a:rPr>
              <a:t>κοινωνικο</a:t>
            </a:r>
            <a:r>
              <a:rPr lang="el-GR" sz="2400" dirty="0">
                <a:latin typeface="+mn-lt"/>
              </a:rPr>
              <a:t>-πολιτισμικό περιβάλλον στο οποίο ζει, οι οποίες του προσφέρονται μέσω της άτυπης ή της τυπικής μάθησης.</a:t>
            </a:r>
          </a:p>
          <a:p>
            <a:pPr marL="342900" indent="-342900">
              <a:buFont typeface="Arial" panose="020B0604020202020204" pitchFamily="34" charset="0"/>
              <a:buChar char="•"/>
            </a:pPr>
            <a:endParaRPr lang="el-GR" sz="1000" dirty="0">
              <a:latin typeface="+mn-lt"/>
            </a:endParaRPr>
          </a:p>
          <a:p>
            <a:pPr marL="342900" indent="-342900">
              <a:buFont typeface="Arial" panose="020B0604020202020204" pitchFamily="34" charset="0"/>
              <a:buChar char="•"/>
            </a:pPr>
            <a:r>
              <a:rPr lang="el-GR" sz="2400" dirty="0">
                <a:latin typeface="+mn-lt"/>
              </a:rPr>
              <a:t>Οι τελευταίες μπορούν να </a:t>
            </a:r>
            <a:r>
              <a:rPr lang="el-GR" sz="2400" b="1" dirty="0">
                <a:latin typeface="+mn-lt"/>
              </a:rPr>
              <a:t>επιταχύνουν τη νοητική του ανάπτυξη </a:t>
            </a:r>
            <a:r>
              <a:rPr lang="el-GR" sz="2400" dirty="0">
                <a:latin typeface="+mn-lt"/>
              </a:rPr>
              <a:t>και να διευρύνουν τις δυνατότητες κατάκτησης νέων ειδών μάθησης.</a:t>
            </a:r>
          </a:p>
          <a:p>
            <a:pPr marL="342900" indent="-342900">
              <a:buFont typeface="Arial" panose="020B0604020202020204" pitchFamily="34" charset="0"/>
              <a:buChar char="•"/>
            </a:pPr>
            <a:endParaRPr lang="el-GR" sz="1000" dirty="0">
              <a:latin typeface="+mn-lt"/>
            </a:endParaRPr>
          </a:p>
          <a:p>
            <a:pPr marL="342900" indent="-342900">
              <a:buFont typeface="Arial" panose="020B0604020202020204" pitchFamily="34" charset="0"/>
              <a:buChar char="•"/>
            </a:pPr>
            <a:r>
              <a:rPr lang="el-GR" sz="2400" dirty="0">
                <a:latin typeface="+mn-lt"/>
              </a:rPr>
              <a:t>Στο πλαίσιο αυτό η διδασκαλία, ως μια μορφή εμπλουτισμού της πολιτιστικής εμπειρίας και των γνώσεων του ατόμου, αποκτά ιδιαίτερη σημασία.</a:t>
            </a:r>
          </a:p>
        </p:txBody>
      </p:sp>
      <p:sp>
        <p:nvSpPr>
          <p:cNvPr id="4" name="1 - Τίτλος">
            <a:extLst>
              <a:ext uri="{FF2B5EF4-FFF2-40B4-BE49-F238E27FC236}">
                <a16:creationId xmlns:a16="http://schemas.microsoft.com/office/drawing/2014/main" id="{6E06C655-E4A1-4953-8776-390A91EF1AD5}"/>
              </a:ext>
            </a:extLst>
          </p:cNvPr>
          <p:cNvSpPr txBox="1">
            <a:spLocks/>
          </p:cNvSpPr>
          <p:nvPr/>
        </p:nvSpPr>
        <p:spPr bwMode="auto">
          <a:xfrm>
            <a:off x="685800" y="554955"/>
            <a:ext cx="7772400" cy="569789"/>
          </a:xfrm>
          <a:prstGeom prst="rect">
            <a:avLst/>
          </a:prstGeom>
          <a:solidFill>
            <a:srgbClr val="FF6699"/>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ΑΝΑΠΤΥΞΗ ΚΑΙ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2 - Θέση περιεχομένου"/>
          <p:cNvSpPr txBox="1">
            <a:spLocks/>
          </p:cNvSpPr>
          <p:nvPr/>
        </p:nvSpPr>
        <p:spPr bwMode="auto">
          <a:xfrm>
            <a:off x="685799" y="1291010"/>
            <a:ext cx="7772401" cy="3938190"/>
          </a:xfrm>
          <a:prstGeom prst="rect">
            <a:avLst/>
          </a:prstGeom>
          <a:solidFill>
            <a:schemeClr val="accent4">
              <a:lumMod val="20000"/>
              <a:lumOff val="80000"/>
            </a:schemeClr>
          </a:solidFill>
          <a:ln w="9525">
            <a:solidFill>
              <a:schemeClr val="tx1"/>
            </a:solidFill>
            <a:miter lim="800000"/>
            <a:headEnd/>
            <a:tailEnd/>
          </a:ln>
        </p:spPr>
        <p:txBody>
          <a:bodyPr/>
          <a:lstStyle/>
          <a:p>
            <a:r>
              <a:rPr lang="el-GR" sz="2400" dirty="0">
                <a:latin typeface="Calibri" pitchFamily="34" charset="0"/>
              </a:rPr>
              <a:t>Ο αριθμός των παιδαγωγών που προσπάθησαν κατά καιρούς να δώσουν απάντηση στο ερώτημα:</a:t>
            </a:r>
            <a:r>
              <a:rPr lang="el-GR" sz="2400" i="1" dirty="0">
                <a:latin typeface="Calibri" pitchFamily="34" charset="0"/>
              </a:rPr>
              <a:t> τι είναι διδασκαλία,</a:t>
            </a:r>
            <a:r>
              <a:rPr lang="el-GR" sz="2400" dirty="0">
                <a:latin typeface="Calibri" pitchFamily="34" charset="0"/>
              </a:rPr>
              <a:t> είναι αρκετά μεγάλος.</a:t>
            </a:r>
          </a:p>
          <a:p>
            <a:r>
              <a:rPr lang="el-GR" sz="1000" dirty="0">
                <a:latin typeface="Calibri" pitchFamily="34" charset="0"/>
              </a:rPr>
              <a:t> </a:t>
            </a:r>
          </a:p>
          <a:p>
            <a:r>
              <a:rPr lang="el-GR" sz="2400" dirty="0">
                <a:latin typeface="Calibri" pitchFamily="34" charset="0"/>
              </a:rPr>
              <a:t>Διδασκαλία, κατά τον </a:t>
            </a:r>
            <a:r>
              <a:rPr lang="en-US" sz="2400" b="1" dirty="0">
                <a:latin typeface="Calibri" pitchFamily="34" charset="0"/>
              </a:rPr>
              <a:t>Smith</a:t>
            </a:r>
            <a:r>
              <a:rPr lang="el-GR" sz="2400" dirty="0">
                <a:latin typeface="Calibri" pitchFamily="34" charset="0"/>
              </a:rPr>
              <a:t> (1960) είναι ένα </a:t>
            </a:r>
            <a:r>
              <a:rPr lang="el-GR" sz="2400" b="1" dirty="0">
                <a:latin typeface="Calibri" pitchFamily="34" charset="0"/>
              </a:rPr>
              <a:t>σύστημα</a:t>
            </a:r>
            <a:r>
              <a:rPr lang="el-GR" sz="2400" dirty="0">
                <a:latin typeface="Calibri" pitchFamily="34" charset="0"/>
              </a:rPr>
              <a:t> </a:t>
            </a:r>
            <a:r>
              <a:rPr lang="el-GR" sz="2400" b="1" dirty="0">
                <a:latin typeface="Calibri" pitchFamily="34" charset="0"/>
              </a:rPr>
              <a:t>ενεργειών</a:t>
            </a:r>
            <a:r>
              <a:rPr lang="el-GR" sz="2400" dirty="0">
                <a:latin typeface="Calibri" pitchFamily="34" charset="0"/>
              </a:rPr>
              <a:t> που αποσκοπούν στο να προκαλέσουν μάθηση.</a:t>
            </a:r>
          </a:p>
          <a:p>
            <a:r>
              <a:rPr lang="el-GR" sz="1000" dirty="0">
                <a:latin typeface="Calibri" pitchFamily="34" charset="0"/>
              </a:rPr>
              <a:t> </a:t>
            </a:r>
          </a:p>
          <a:p>
            <a:r>
              <a:rPr lang="el-GR" sz="2400" dirty="0">
                <a:latin typeface="Calibri" pitchFamily="34" charset="0"/>
              </a:rPr>
              <a:t>Υπό την έννοια αυτή, η</a:t>
            </a:r>
            <a:r>
              <a:rPr lang="el-GR" sz="2400" b="1" dirty="0">
                <a:latin typeface="Calibri" pitchFamily="34" charset="0"/>
              </a:rPr>
              <a:t> διδασκαλία</a:t>
            </a:r>
            <a:r>
              <a:rPr lang="el-GR" sz="2400" dirty="0">
                <a:latin typeface="Calibri" pitchFamily="34" charset="0"/>
              </a:rPr>
              <a:t> δεν περιορίζεται μόνο στη μετάδοση πληροφοριών, μέσω του προφορικού, κυρίως, λόγου, από κάποιον που τις κατέχει προς κάποιον που τις αγνοεί, αλλά </a:t>
            </a:r>
            <a:r>
              <a:rPr lang="el-GR" sz="2400" b="1" dirty="0">
                <a:latin typeface="Calibri" pitchFamily="34" charset="0"/>
              </a:rPr>
              <a:t>αποκτά ευρύτερο νόημα</a:t>
            </a:r>
            <a:r>
              <a:rPr lang="el-GR" sz="2400" dirty="0">
                <a:latin typeface="Calibri" pitchFamily="34" charset="0"/>
              </a:rPr>
              <a:t>.</a:t>
            </a:r>
          </a:p>
        </p:txBody>
      </p:sp>
      <p:sp>
        <p:nvSpPr>
          <p:cNvPr id="5" name="1 - Τίτλος">
            <a:extLst>
              <a:ext uri="{FF2B5EF4-FFF2-40B4-BE49-F238E27FC236}">
                <a16:creationId xmlns:a16="http://schemas.microsoft.com/office/drawing/2014/main" id="{FEAFBA85-BEA8-40FC-B4C9-5FA57DCD3BE7}"/>
              </a:ext>
            </a:extLst>
          </p:cNvPr>
          <p:cNvSpPr txBox="1">
            <a:spLocks/>
          </p:cNvSpPr>
          <p:nvPr/>
        </p:nvSpPr>
        <p:spPr bwMode="auto">
          <a:xfrm>
            <a:off x="685800" y="476672"/>
            <a:ext cx="7772400" cy="569789"/>
          </a:xfrm>
          <a:prstGeom prst="rect">
            <a:avLst/>
          </a:prstGeom>
          <a:solidFill>
            <a:schemeClr val="accent4">
              <a:lumMod val="60000"/>
              <a:lumOff val="4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Τι Είναι η Διδασκαλία;</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2 - Θέση περιεχομένου"/>
          <p:cNvSpPr txBox="1">
            <a:spLocks/>
          </p:cNvSpPr>
          <p:nvPr/>
        </p:nvSpPr>
        <p:spPr bwMode="auto">
          <a:xfrm>
            <a:off x="685799" y="1124744"/>
            <a:ext cx="7772401" cy="4874294"/>
          </a:xfrm>
          <a:prstGeom prst="rect">
            <a:avLst/>
          </a:prstGeom>
          <a:solidFill>
            <a:schemeClr val="accent4">
              <a:lumMod val="20000"/>
              <a:lumOff val="80000"/>
            </a:schemeClr>
          </a:solidFill>
          <a:ln w="9525">
            <a:solidFill>
              <a:schemeClr val="tx1"/>
            </a:solidFill>
            <a:miter lim="800000"/>
            <a:headEnd/>
            <a:tailEnd/>
          </a:ln>
        </p:spPr>
        <p:txBody>
          <a:bodyPr/>
          <a:lstStyle/>
          <a:p>
            <a:r>
              <a:rPr lang="el-GR" sz="2400" dirty="0">
                <a:latin typeface="+mn-lt"/>
              </a:rPr>
              <a:t>Περιλαμβάνει όλων των ειδών</a:t>
            </a:r>
            <a:r>
              <a:rPr lang="el-GR" sz="2400" b="1" dirty="0">
                <a:latin typeface="+mn-lt"/>
              </a:rPr>
              <a:t> </a:t>
            </a:r>
            <a:r>
              <a:rPr lang="el-GR" sz="2400" dirty="0">
                <a:latin typeface="+mn-lt"/>
              </a:rPr>
              <a:t>τις</a:t>
            </a:r>
            <a:r>
              <a:rPr lang="el-GR" sz="2400" b="1" dirty="0">
                <a:latin typeface="+mn-lt"/>
              </a:rPr>
              <a:t> οργανωμένες ενέργειες</a:t>
            </a:r>
            <a:r>
              <a:rPr lang="el-GR" sz="2400" dirty="0">
                <a:latin typeface="+mn-lt"/>
              </a:rPr>
              <a:t>, στόχος των οποίων είναι η </a:t>
            </a:r>
            <a:r>
              <a:rPr lang="el-GR" sz="2400" b="1" dirty="0">
                <a:latin typeface="+mn-lt"/>
              </a:rPr>
              <a:t>πρόκληση</a:t>
            </a:r>
            <a:r>
              <a:rPr lang="el-GR" sz="2400" dirty="0">
                <a:latin typeface="+mn-lt"/>
              </a:rPr>
              <a:t> </a:t>
            </a:r>
            <a:r>
              <a:rPr lang="el-GR" sz="2400" b="1" dirty="0">
                <a:latin typeface="+mn-lt"/>
              </a:rPr>
              <a:t>μάθησης</a:t>
            </a:r>
            <a:r>
              <a:rPr lang="el-GR" sz="2400" dirty="0">
                <a:latin typeface="+mn-lt"/>
              </a:rPr>
              <a:t>, ανεξάρτητα από το χώρο στον οποίο πραγματοποιούνται και τον τρόπο με τον οποίο γίνονται (</a:t>
            </a:r>
            <a:r>
              <a:rPr lang="en-US" sz="2400" dirty="0" err="1">
                <a:latin typeface="+mn-lt"/>
              </a:rPr>
              <a:t>Massialas</a:t>
            </a:r>
            <a:r>
              <a:rPr lang="el-GR" sz="2400" dirty="0">
                <a:latin typeface="+mn-lt"/>
              </a:rPr>
              <a:t> &amp; </a:t>
            </a:r>
            <a:r>
              <a:rPr lang="en-US" sz="2400" dirty="0">
                <a:latin typeface="+mn-lt"/>
              </a:rPr>
              <a:t>Hurst</a:t>
            </a:r>
            <a:r>
              <a:rPr lang="el-GR" sz="2400" dirty="0">
                <a:latin typeface="+mn-lt"/>
              </a:rPr>
              <a:t>, 1978, Γιαννούλης, 1980, </a:t>
            </a:r>
            <a:r>
              <a:rPr lang="el-GR" sz="2400" dirty="0" err="1">
                <a:latin typeface="+mn-lt"/>
              </a:rPr>
              <a:t>Βερτσέτης</a:t>
            </a:r>
            <a:r>
              <a:rPr lang="el-GR" sz="2400" dirty="0">
                <a:latin typeface="+mn-lt"/>
              </a:rPr>
              <a:t>, 1999, </a:t>
            </a:r>
            <a:r>
              <a:rPr lang="en-US" sz="2400" dirty="0" err="1">
                <a:latin typeface="+mn-lt"/>
              </a:rPr>
              <a:t>Omstein</a:t>
            </a:r>
            <a:r>
              <a:rPr lang="el-GR" sz="2400" dirty="0">
                <a:latin typeface="+mn-lt"/>
              </a:rPr>
              <a:t> &amp; </a:t>
            </a:r>
            <a:r>
              <a:rPr lang="en-US" sz="2400" dirty="0">
                <a:latin typeface="+mn-lt"/>
              </a:rPr>
              <a:t>Levine</a:t>
            </a:r>
            <a:r>
              <a:rPr lang="el-GR" sz="2400" dirty="0">
                <a:latin typeface="+mn-lt"/>
              </a:rPr>
              <a:t>, 1997, </a:t>
            </a:r>
            <a:r>
              <a:rPr lang="en-US" sz="2400" dirty="0" err="1">
                <a:latin typeface="+mn-lt"/>
              </a:rPr>
              <a:t>Sadker</a:t>
            </a:r>
            <a:r>
              <a:rPr lang="el-GR" sz="2400" dirty="0">
                <a:latin typeface="+mn-lt"/>
              </a:rPr>
              <a:t> &amp; </a:t>
            </a:r>
            <a:r>
              <a:rPr lang="en-US" sz="2400" dirty="0" err="1">
                <a:latin typeface="+mn-lt"/>
              </a:rPr>
              <a:t>Sadker</a:t>
            </a:r>
            <a:r>
              <a:rPr lang="el-GR" sz="2400" dirty="0">
                <a:latin typeface="+mn-lt"/>
              </a:rPr>
              <a:t>, 1997, </a:t>
            </a:r>
            <a:r>
              <a:rPr lang="en-US" sz="2400" dirty="0">
                <a:latin typeface="+mn-lt"/>
              </a:rPr>
              <a:t>Ornstein</a:t>
            </a:r>
            <a:r>
              <a:rPr lang="el-GR" sz="2400" dirty="0">
                <a:latin typeface="+mn-lt"/>
              </a:rPr>
              <a:t>, 1990, </a:t>
            </a:r>
            <a:r>
              <a:rPr lang="en-US" sz="2400" dirty="0">
                <a:latin typeface="+mn-lt"/>
              </a:rPr>
              <a:t>Myers</a:t>
            </a:r>
            <a:r>
              <a:rPr lang="el-GR" sz="2400" dirty="0">
                <a:latin typeface="+mn-lt"/>
              </a:rPr>
              <a:t> &amp; </a:t>
            </a:r>
            <a:r>
              <a:rPr lang="en-US" sz="2400" dirty="0">
                <a:latin typeface="+mn-lt"/>
              </a:rPr>
              <a:t>Myers</a:t>
            </a:r>
            <a:r>
              <a:rPr lang="el-GR" sz="2400" dirty="0">
                <a:latin typeface="+mn-lt"/>
              </a:rPr>
              <a:t>, 1995, </a:t>
            </a:r>
            <a:r>
              <a:rPr lang="en-US" sz="2400" dirty="0">
                <a:latin typeface="+mn-lt"/>
              </a:rPr>
              <a:t>O</a:t>
            </a:r>
            <a:r>
              <a:rPr lang="el-GR" sz="2400" dirty="0">
                <a:latin typeface="+mn-lt"/>
              </a:rPr>
              <a:t>'</a:t>
            </a:r>
            <a:r>
              <a:rPr lang="en-US" sz="2400" dirty="0" err="1">
                <a:latin typeface="+mn-lt"/>
              </a:rPr>
              <a:t>brien</a:t>
            </a:r>
            <a:r>
              <a:rPr lang="el-GR" sz="2400" dirty="0">
                <a:latin typeface="+mn-lt"/>
              </a:rPr>
              <a:t> &amp; </a:t>
            </a:r>
            <a:r>
              <a:rPr lang="en-US" sz="2400" dirty="0">
                <a:latin typeface="+mn-lt"/>
              </a:rPr>
              <a:t>Guiney</a:t>
            </a:r>
            <a:r>
              <a:rPr lang="el-GR" sz="2400" dirty="0">
                <a:latin typeface="+mn-lt"/>
              </a:rPr>
              <a:t>, 2006, Μαυρόπουλος, 2004, </a:t>
            </a:r>
            <a:r>
              <a:rPr lang="en-US" sz="2400" dirty="0">
                <a:latin typeface="+mn-lt"/>
              </a:rPr>
              <a:t>Schunk</a:t>
            </a:r>
            <a:r>
              <a:rPr lang="el-GR" sz="2400" dirty="0">
                <a:latin typeface="+mn-lt"/>
              </a:rPr>
              <a:t>, 2010).</a:t>
            </a:r>
          </a:p>
          <a:p>
            <a:r>
              <a:rPr lang="el-GR" sz="1000" dirty="0">
                <a:latin typeface="+mn-lt"/>
              </a:rPr>
              <a:t> </a:t>
            </a:r>
          </a:p>
          <a:p>
            <a:r>
              <a:rPr lang="el-GR" sz="2400" dirty="0">
                <a:latin typeface="+mn-lt"/>
              </a:rPr>
              <a:t>Σύμφωνα με </a:t>
            </a:r>
            <a:r>
              <a:rPr lang="el-GR" sz="2400" b="1" dirty="0">
                <a:latin typeface="+mn-lt"/>
              </a:rPr>
              <a:t>παλαιότερες αντιλήψεις</a:t>
            </a:r>
            <a:r>
              <a:rPr lang="el-GR" sz="2400" i="1" dirty="0">
                <a:latin typeface="+mn-lt"/>
              </a:rPr>
              <a:t>,</a:t>
            </a:r>
            <a:r>
              <a:rPr lang="el-GR" sz="2400" dirty="0">
                <a:latin typeface="+mn-lt"/>
              </a:rPr>
              <a:t> η διδασκαλία είναι μια </a:t>
            </a:r>
            <a:r>
              <a:rPr lang="el-GR" sz="2400" b="1" dirty="0">
                <a:latin typeface="+mn-lt"/>
              </a:rPr>
              <a:t>ενέργεια</a:t>
            </a:r>
            <a:r>
              <a:rPr lang="el-GR" sz="2400" dirty="0">
                <a:latin typeface="+mn-lt"/>
              </a:rPr>
              <a:t> που αφορά κατεξοχήν το δάσκαλο, ο οποίος </a:t>
            </a:r>
            <a:r>
              <a:rPr lang="el-GR" sz="2400" b="1" dirty="0">
                <a:latin typeface="+mn-lt"/>
              </a:rPr>
              <a:t>διδάσκει</a:t>
            </a:r>
            <a:r>
              <a:rPr lang="el-GR" sz="2400" dirty="0">
                <a:latin typeface="+mn-lt"/>
              </a:rPr>
              <a:t>, ενώ ο/η </a:t>
            </a:r>
            <a:r>
              <a:rPr lang="el-GR" sz="2400" b="1" dirty="0">
                <a:latin typeface="+mn-lt"/>
              </a:rPr>
              <a:t>μαθητής/</a:t>
            </a:r>
            <a:r>
              <a:rPr lang="el-GR" sz="2400" b="1" dirty="0" err="1">
                <a:latin typeface="+mn-lt"/>
              </a:rPr>
              <a:t>ρια</a:t>
            </a:r>
            <a:r>
              <a:rPr lang="el-GR" sz="2400" dirty="0">
                <a:latin typeface="+mn-lt"/>
              </a:rPr>
              <a:t> </a:t>
            </a:r>
            <a:r>
              <a:rPr lang="el-GR" sz="2400" b="1" dirty="0">
                <a:latin typeface="+mn-lt"/>
              </a:rPr>
              <a:t>μαθαίνει</a:t>
            </a:r>
            <a:r>
              <a:rPr lang="el-GR" sz="2400" dirty="0">
                <a:latin typeface="+mn-lt"/>
              </a:rPr>
              <a:t>.</a:t>
            </a:r>
          </a:p>
          <a:p>
            <a:endParaRPr lang="el-GR" sz="1000" dirty="0">
              <a:latin typeface="+mn-lt"/>
            </a:endParaRPr>
          </a:p>
          <a:p>
            <a:pPr algn="ctr"/>
            <a:r>
              <a:rPr lang="el-GR" sz="2400" u="sng" dirty="0">
                <a:latin typeface="+mn-lt"/>
              </a:rPr>
              <a:t>Η αντίληψη αυτή απηχεί παλαιές θέσεις, οι οποίες έχουν αναθεωρηθεί!!!</a:t>
            </a:r>
          </a:p>
        </p:txBody>
      </p:sp>
      <p:sp>
        <p:nvSpPr>
          <p:cNvPr id="4" name="1 - Τίτλος">
            <a:extLst>
              <a:ext uri="{FF2B5EF4-FFF2-40B4-BE49-F238E27FC236}">
                <a16:creationId xmlns:a16="http://schemas.microsoft.com/office/drawing/2014/main" id="{33B86F1A-874F-42C6-B4FE-5BF44465BF6D}"/>
              </a:ext>
            </a:extLst>
          </p:cNvPr>
          <p:cNvSpPr txBox="1">
            <a:spLocks/>
          </p:cNvSpPr>
          <p:nvPr/>
        </p:nvSpPr>
        <p:spPr bwMode="auto">
          <a:xfrm>
            <a:off x="685800" y="338931"/>
            <a:ext cx="7772400" cy="569789"/>
          </a:xfrm>
          <a:prstGeom prst="rect">
            <a:avLst/>
          </a:prstGeom>
          <a:solidFill>
            <a:schemeClr val="accent4">
              <a:lumMod val="60000"/>
              <a:lumOff val="4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Τι Είναι η Διδασκαλία;</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2 - Θέση περιεχομένου"/>
          <p:cNvSpPr txBox="1">
            <a:spLocks/>
          </p:cNvSpPr>
          <p:nvPr/>
        </p:nvSpPr>
        <p:spPr bwMode="auto">
          <a:xfrm>
            <a:off x="685800" y="1146994"/>
            <a:ext cx="7772400" cy="4658270"/>
          </a:xfrm>
          <a:prstGeom prst="rect">
            <a:avLst/>
          </a:prstGeom>
          <a:solidFill>
            <a:schemeClr val="accent4">
              <a:lumMod val="20000"/>
              <a:lumOff val="80000"/>
            </a:schemeClr>
          </a:solidFill>
          <a:ln w="9525">
            <a:solidFill>
              <a:schemeClr val="tx1"/>
            </a:solidFill>
            <a:miter lim="800000"/>
            <a:headEnd/>
            <a:tailEnd/>
          </a:ln>
        </p:spPr>
        <p:txBody>
          <a:bodyPr/>
          <a:lstStyle/>
          <a:p>
            <a:r>
              <a:rPr lang="el-GR" sz="2400" dirty="0">
                <a:latin typeface="Calibri" pitchFamily="34" charset="0"/>
              </a:rPr>
              <a:t>Νεότεροι ορισμοί της έννοιας της διδασκαλίας απηχούν αυτή την αλλαγή αντιλήψεων.</a:t>
            </a:r>
            <a:r>
              <a:rPr lang="el-GR" sz="2400" b="1" dirty="0">
                <a:latin typeface="Calibri" pitchFamily="34" charset="0"/>
              </a:rPr>
              <a:t> Διδασκαλία,</a:t>
            </a:r>
            <a:r>
              <a:rPr lang="el-GR" sz="2400" dirty="0">
                <a:latin typeface="Calibri" pitchFamily="34" charset="0"/>
              </a:rPr>
              <a:t> κατά τον </a:t>
            </a:r>
            <a:r>
              <a:rPr lang="en-US" sz="2400" dirty="0">
                <a:latin typeface="Calibri" pitchFamily="34" charset="0"/>
              </a:rPr>
              <a:t>R</a:t>
            </a:r>
            <a:r>
              <a:rPr lang="el-GR" sz="2400" dirty="0">
                <a:latin typeface="Calibri" pitchFamily="34" charset="0"/>
              </a:rPr>
              <a:t>. </a:t>
            </a:r>
            <a:r>
              <a:rPr lang="en-US" sz="2400" dirty="0">
                <a:latin typeface="Calibri" pitchFamily="34" charset="0"/>
              </a:rPr>
              <a:t>Gagne</a:t>
            </a:r>
            <a:r>
              <a:rPr lang="el-GR" sz="2400" dirty="0">
                <a:latin typeface="Calibri" pitchFamily="34" charset="0"/>
              </a:rPr>
              <a:t> (1975: 2),</a:t>
            </a:r>
            <a:r>
              <a:rPr lang="el-GR" sz="2400" b="1" dirty="0">
                <a:latin typeface="Calibri" pitchFamily="34" charset="0"/>
              </a:rPr>
              <a:t> είναι το σύνολο των ενεργειών που κάνει ο δάσκαλος για να προκαλέσει, να ενισχύσει και να προωθήσει τη μάθηση.</a:t>
            </a:r>
            <a:endParaRPr lang="el-GR" sz="2400" dirty="0">
              <a:latin typeface="Calibri" pitchFamily="34" charset="0"/>
            </a:endParaRPr>
          </a:p>
          <a:p>
            <a:r>
              <a:rPr lang="el-GR" sz="1000" dirty="0">
                <a:latin typeface="Calibri" pitchFamily="34" charset="0"/>
              </a:rPr>
              <a:t> </a:t>
            </a:r>
          </a:p>
          <a:p>
            <a:r>
              <a:rPr lang="el-GR" sz="2400" b="1" dirty="0">
                <a:latin typeface="Calibri" pitchFamily="34" charset="0"/>
              </a:rPr>
              <a:t>Είναι χαρακτηριστικό ότι ο </a:t>
            </a:r>
            <a:r>
              <a:rPr lang="en-US" sz="2400" b="1" dirty="0">
                <a:latin typeface="Calibri" pitchFamily="34" charset="0"/>
              </a:rPr>
              <a:t>Gagne</a:t>
            </a:r>
            <a:r>
              <a:rPr lang="el-GR" sz="2400" b="1" dirty="0">
                <a:latin typeface="Calibri" pitchFamily="34" charset="0"/>
              </a:rPr>
              <a:t> δεν κάνει λόγο για απλή μετάδοση της μάθησης, αλλά υπογραμμίζει ότι στόχος της διδασκαλίας είναι να </a:t>
            </a:r>
            <a:r>
              <a:rPr lang="el-GR" sz="2400" b="1" u="sng" dirty="0">
                <a:latin typeface="Calibri" pitchFamily="34" charset="0"/>
              </a:rPr>
              <a:t>προκαλέσει μάθηση</a:t>
            </a:r>
            <a:r>
              <a:rPr lang="el-GR" sz="2400" b="1" dirty="0">
                <a:latin typeface="Calibri" pitchFamily="34" charset="0"/>
              </a:rPr>
              <a:t>, υπονοώντας ότι και ο μαθητής μπορεί με τις </a:t>
            </a:r>
            <a:r>
              <a:rPr lang="el-GR" sz="2400" b="1" u="sng" dirty="0">
                <a:latin typeface="Calibri" pitchFamily="34" charset="0"/>
              </a:rPr>
              <a:t>κατάλληλες</a:t>
            </a:r>
            <a:r>
              <a:rPr lang="el-GR" sz="2400" b="1" dirty="0">
                <a:latin typeface="Calibri" pitchFamily="34" charset="0"/>
              </a:rPr>
              <a:t> </a:t>
            </a:r>
            <a:r>
              <a:rPr lang="el-GR" sz="2400" b="1" u="sng" dirty="0">
                <a:latin typeface="Calibri" pitchFamily="34" charset="0"/>
              </a:rPr>
              <a:t>ενέργειες</a:t>
            </a:r>
            <a:r>
              <a:rPr lang="el-GR" sz="2400" b="1" dirty="0">
                <a:latin typeface="Calibri" pitchFamily="34" charset="0"/>
              </a:rPr>
              <a:t> του δασκάλου και με τη </a:t>
            </a:r>
            <a:r>
              <a:rPr lang="el-GR" sz="2400" b="1" u="sng" dirty="0">
                <a:latin typeface="Calibri" pitchFamily="34" charset="0"/>
              </a:rPr>
              <a:t>δημιουργία</a:t>
            </a:r>
            <a:r>
              <a:rPr lang="el-GR" sz="2400" b="1" dirty="0">
                <a:latin typeface="Calibri" pitchFamily="34" charset="0"/>
              </a:rPr>
              <a:t> των απαραίτητων </a:t>
            </a:r>
            <a:r>
              <a:rPr lang="el-GR" sz="2400" b="1" u="sng" dirty="0">
                <a:latin typeface="Calibri" pitchFamily="34" charset="0"/>
              </a:rPr>
              <a:t>προϋποθέσεων</a:t>
            </a:r>
            <a:r>
              <a:rPr lang="el-GR" sz="2400" b="1" dirty="0">
                <a:latin typeface="Calibri" pitchFamily="34" charset="0"/>
              </a:rPr>
              <a:t> και </a:t>
            </a:r>
            <a:r>
              <a:rPr lang="el-GR" sz="2400" b="1" u="sng" dirty="0">
                <a:latin typeface="Calibri" pitchFamily="34" charset="0"/>
              </a:rPr>
              <a:t>συνθηκών</a:t>
            </a:r>
            <a:r>
              <a:rPr lang="el-GR" sz="2400" b="1" dirty="0">
                <a:latin typeface="Calibri" pitchFamily="34" charset="0"/>
              </a:rPr>
              <a:t> να παράγει και όχι να δέχεται μόνο γνώση</a:t>
            </a:r>
            <a:r>
              <a:rPr lang="el-GR" sz="2400" dirty="0">
                <a:latin typeface="Calibri" pitchFamily="34" charset="0"/>
              </a:rPr>
              <a:t>. </a:t>
            </a:r>
          </a:p>
        </p:txBody>
      </p:sp>
      <p:sp>
        <p:nvSpPr>
          <p:cNvPr id="4" name="1 - Τίτλος">
            <a:extLst>
              <a:ext uri="{FF2B5EF4-FFF2-40B4-BE49-F238E27FC236}">
                <a16:creationId xmlns:a16="http://schemas.microsoft.com/office/drawing/2014/main" id="{370E2FD4-6364-4880-BE07-42111111F123}"/>
              </a:ext>
            </a:extLst>
          </p:cNvPr>
          <p:cNvSpPr txBox="1">
            <a:spLocks/>
          </p:cNvSpPr>
          <p:nvPr/>
        </p:nvSpPr>
        <p:spPr bwMode="auto">
          <a:xfrm>
            <a:off x="685800" y="338931"/>
            <a:ext cx="7772400" cy="569789"/>
          </a:xfrm>
          <a:prstGeom prst="rect">
            <a:avLst/>
          </a:prstGeom>
          <a:solidFill>
            <a:schemeClr val="accent4">
              <a:lumMod val="60000"/>
              <a:lumOff val="4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Τι Είναι η Διδασκαλία;</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2 - Θέση περιεχομένου"/>
          <p:cNvSpPr txBox="1">
            <a:spLocks/>
          </p:cNvSpPr>
          <p:nvPr/>
        </p:nvSpPr>
        <p:spPr bwMode="auto">
          <a:xfrm>
            <a:off x="685800" y="1146994"/>
            <a:ext cx="7772400" cy="5018310"/>
          </a:xfrm>
          <a:prstGeom prst="rect">
            <a:avLst/>
          </a:prstGeom>
          <a:solidFill>
            <a:schemeClr val="accent4">
              <a:lumMod val="20000"/>
              <a:lumOff val="80000"/>
            </a:schemeClr>
          </a:solidFill>
          <a:ln w="9525">
            <a:solidFill>
              <a:schemeClr val="tx1"/>
            </a:solidFill>
            <a:miter lim="800000"/>
            <a:headEnd/>
            <a:tailEnd/>
          </a:ln>
        </p:spPr>
        <p:txBody>
          <a:bodyPr/>
          <a:lstStyle/>
          <a:p>
            <a:pPr marL="342900" indent="-342900">
              <a:buFont typeface="Arial" panose="020B0604020202020204" pitchFamily="34" charset="0"/>
              <a:buChar char="•"/>
            </a:pPr>
            <a:r>
              <a:rPr lang="el-GR" sz="2400" dirty="0">
                <a:latin typeface="+mn-lt"/>
              </a:rPr>
              <a:t>Η παραγωγή γνώσης εκ μέρους του μαθητή έχει την έννοια της </a:t>
            </a:r>
            <a:r>
              <a:rPr lang="el-GR" sz="2400" b="1" dirty="0">
                <a:latin typeface="+mn-lt"/>
              </a:rPr>
              <a:t>ενεργητικής συμμετοχής</a:t>
            </a:r>
            <a:r>
              <a:rPr lang="el-GR" sz="2400" dirty="0">
                <a:latin typeface="+mn-lt"/>
              </a:rPr>
              <a:t> στη διδακτική διαδικασία, της δημιουργικής αξιοποίησης και της αυτόβουλης επέκτασης όσων μαθαίνει στο σχολείο ή αλλού, με στόχο την ικανοποίηση των αναγκών του. </a:t>
            </a:r>
          </a:p>
          <a:p>
            <a:r>
              <a:rPr lang="el-GR" sz="1000" dirty="0">
                <a:latin typeface="+mn-lt"/>
              </a:rPr>
              <a:t> </a:t>
            </a:r>
          </a:p>
          <a:p>
            <a:pPr marL="342900" indent="-342900">
              <a:buFont typeface="Arial" panose="020B0604020202020204" pitchFamily="34" charset="0"/>
              <a:buChar char="•"/>
            </a:pPr>
            <a:r>
              <a:rPr lang="el-GR" sz="2400" dirty="0">
                <a:latin typeface="+mn-lt"/>
              </a:rPr>
              <a:t>Για να λειτουργεί, αποτελεσματικά η διδασκαλία, απαιτείται </a:t>
            </a:r>
            <a:r>
              <a:rPr lang="el-GR" sz="2400" b="1" dirty="0">
                <a:latin typeface="+mn-lt"/>
              </a:rPr>
              <a:t>προγραμματισμός</a:t>
            </a:r>
            <a:r>
              <a:rPr lang="el-GR" sz="2400" dirty="0">
                <a:latin typeface="+mn-lt"/>
              </a:rPr>
              <a:t>. Η διδασκαλία δεν είναι μια </a:t>
            </a:r>
            <a:r>
              <a:rPr lang="el-GR" sz="2400" dirty="0" err="1">
                <a:latin typeface="+mn-lt"/>
              </a:rPr>
              <a:t>συμπτωματική</a:t>
            </a:r>
            <a:r>
              <a:rPr lang="el-GR" sz="2400" dirty="0">
                <a:latin typeface="+mn-lt"/>
              </a:rPr>
              <a:t> και τυχαία ενέργεια, </a:t>
            </a:r>
            <a:r>
              <a:rPr lang="el-GR" sz="2400" b="1" dirty="0">
                <a:latin typeface="+mn-lt"/>
              </a:rPr>
              <a:t>αλλά μια συστηματική και οργανωμένη διαδικασία</a:t>
            </a:r>
            <a:r>
              <a:rPr lang="el-GR" sz="2400" dirty="0">
                <a:latin typeface="+mn-lt"/>
              </a:rPr>
              <a:t>, η οποία επιδιώκει να επιτύχει συγκεκριμένους στόχους που αφορούν άμεσα τα άτομα, τα οποία συμμετέχουν σ' αυτή και, έμμεσα, ολόκληρο το κοινωνικό σύνολο στο οποίο ανήκουν.</a:t>
            </a:r>
          </a:p>
        </p:txBody>
      </p:sp>
      <p:sp>
        <p:nvSpPr>
          <p:cNvPr id="4" name="1 - Τίτλος">
            <a:extLst>
              <a:ext uri="{FF2B5EF4-FFF2-40B4-BE49-F238E27FC236}">
                <a16:creationId xmlns:a16="http://schemas.microsoft.com/office/drawing/2014/main" id="{C43847E3-1E68-4BC2-BFCC-5F54CFFFF1F1}"/>
              </a:ext>
            </a:extLst>
          </p:cNvPr>
          <p:cNvSpPr txBox="1">
            <a:spLocks/>
          </p:cNvSpPr>
          <p:nvPr/>
        </p:nvSpPr>
        <p:spPr bwMode="auto">
          <a:xfrm>
            <a:off x="685800" y="338931"/>
            <a:ext cx="7772400" cy="569789"/>
          </a:xfrm>
          <a:prstGeom prst="rect">
            <a:avLst/>
          </a:prstGeom>
          <a:solidFill>
            <a:schemeClr val="accent4">
              <a:lumMod val="60000"/>
              <a:lumOff val="4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Τι Είναι η Διδασκαλία;</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2 - Θέση περιεχομένου"/>
          <p:cNvSpPr txBox="1">
            <a:spLocks/>
          </p:cNvSpPr>
          <p:nvPr/>
        </p:nvSpPr>
        <p:spPr bwMode="auto">
          <a:xfrm>
            <a:off x="685800" y="1556792"/>
            <a:ext cx="7772400" cy="3744416"/>
          </a:xfrm>
          <a:prstGeom prst="rect">
            <a:avLst/>
          </a:prstGeom>
          <a:solidFill>
            <a:schemeClr val="accent4">
              <a:lumMod val="20000"/>
              <a:lumOff val="80000"/>
            </a:schemeClr>
          </a:solidFill>
          <a:ln w="9525">
            <a:solidFill>
              <a:schemeClr val="tx1"/>
            </a:solidFill>
            <a:miter lim="800000"/>
            <a:headEnd/>
            <a:tailEnd/>
          </a:ln>
        </p:spPr>
        <p:txBody>
          <a:bodyPr/>
          <a:lstStyle/>
          <a:p>
            <a:r>
              <a:rPr lang="el-GR" sz="2400" dirty="0">
                <a:latin typeface="+mn-lt"/>
              </a:rPr>
              <a:t>Σύμφωνα με τα παραπάνω, λέγοντας στο εξής διδασκαλία θα εννοούμε:</a:t>
            </a:r>
          </a:p>
          <a:p>
            <a:pPr marL="342900" indent="-342900">
              <a:buFont typeface="Arial" panose="020B0604020202020204" pitchFamily="34" charset="0"/>
              <a:buChar char="•"/>
            </a:pPr>
            <a:r>
              <a:rPr lang="el-GR" sz="2400" dirty="0">
                <a:latin typeface="+mn-lt"/>
              </a:rPr>
              <a:t>ένα</a:t>
            </a:r>
            <a:r>
              <a:rPr lang="el-GR" sz="2400" b="1" dirty="0">
                <a:latin typeface="+mn-lt"/>
              </a:rPr>
              <a:t> σύνολο από προγραμματισμένες σκόπιμες ενέργειες που γίνονται με πρωτεργάτη το δάσκαλο και συνεργάτη το μαθητή, σκοπός των οποίων είναι η κατάκτηση της γνώσης από τον τελευταίο και η απόκτηση ποικίλων δεξιοτήτων, οι οποίες θα τον καταστήσουν ικανό να μαθαίνει διαρκώς, για να μπορεί να ανταποκρίνεται με επιτυχία στις ανάγκες της ζωής και να ολοκληρωθεί ως προσωπικότητα.</a:t>
            </a:r>
            <a:endParaRPr lang="el-GR" sz="2400" dirty="0">
              <a:latin typeface="+mn-lt"/>
            </a:endParaRPr>
          </a:p>
          <a:p>
            <a:endParaRPr lang="el-GR" sz="2400" dirty="0">
              <a:latin typeface="+mn-lt"/>
            </a:endParaRPr>
          </a:p>
          <a:p>
            <a:r>
              <a:rPr lang="el-GR" sz="2400" dirty="0">
                <a:latin typeface="+mn-lt"/>
              </a:rPr>
              <a:t> </a:t>
            </a:r>
          </a:p>
          <a:p>
            <a:r>
              <a:rPr lang="el-GR" sz="2400" dirty="0">
                <a:latin typeface="+mn-lt"/>
              </a:rPr>
              <a:t> </a:t>
            </a:r>
          </a:p>
        </p:txBody>
      </p:sp>
      <p:sp>
        <p:nvSpPr>
          <p:cNvPr id="4" name="1 - Τίτλος">
            <a:extLst>
              <a:ext uri="{FF2B5EF4-FFF2-40B4-BE49-F238E27FC236}">
                <a16:creationId xmlns:a16="http://schemas.microsoft.com/office/drawing/2014/main" id="{8CD6700C-C5C7-42F2-A264-172179CDCE52}"/>
              </a:ext>
            </a:extLst>
          </p:cNvPr>
          <p:cNvSpPr txBox="1">
            <a:spLocks/>
          </p:cNvSpPr>
          <p:nvPr/>
        </p:nvSpPr>
        <p:spPr bwMode="auto">
          <a:xfrm>
            <a:off x="685800" y="620688"/>
            <a:ext cx="7772400" cy="569789"/>
          </a:xfrm>
          <a:prstGeom prst="rect">
            <a:avLst/>
          </a:prstGeom>
          <a:solidFill>
            <a:schemeClr val="accent4">
              <a:lumMod val="60000"/>
              <a:lumOff val="4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Τι Είναι η Διδασκαλία;</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2 - Θέση περιεχομένου"/>
          <p:cNvSpPr txBox="1">
            <a:spLocks/>
          </p:cNvSpPr>
          <p:nvPr/>
        </p:nvSpPr>
        <p:spPr bwMode="auto">
          <a:xfrm>
            <a:off x="685800" y="1072704"/>
            <a:ext cx="7772400" cy="4948584"/>
          </a:xfrm>
          <a:prstGeom prst="rect">
            <a:avLst/>
          </a:prstGeom>
          <a:solidFill>
            <a:srgbClr val="FFFF99"/>
          </a:solidFill>
          <a:ln w="9525">
            <a:solidFill>
              <a:schemeClr val="tx1"/>
            </a:solidFill>
            <a:miter lim="800000"/>
            <a:headEnd/>
            <a:tailEnd/>
          </a:ln>
        </p:spPr>
        <p:txBody>
          <a:bodyPr/>
          <a:lstStyle/>
          <a:p>
            <a:r>
              <a:rPr lang="el-GR" sz="2400" dirty="0">
                <a:latin typeface="+mn-lt"/>
              </a:rPr>
              <a:t>Από όσα αναφέρθηκαν προηγουμένως προκύπτει ότι η </a:t>
            </a:r>
            <a:r>
              <a:rPr lang="el-GR" sz="2400" b="1" dirty="0">
                <a:latin typeface="+mn-lt"/>
              </a:rPr>
              <a:t>μάθηση</a:t>
            </a:r>
            <a:r>
              <a:rPr lang="el-GR" sz="2400" dirty="0">
                <a:latin typeface="+mn-lt"/>
              </a:rPr>
              <a:t> μπορεί να λάβει χώρα </a:t>
            </a:r>
            <a:r>
              <a:rPr lang="el-GR" sz="2400" u="sng" dirty="0">
                <a:latin typeface="+mn-lt"/>
              </a:rPr>
              <a:t>ανεξάρτητα</a:t>
            </a:r>
            <a:r>
              <a:rPr lang="el-GR" sz="2400" dirty="0">
                <a:latin typeface="+mn-lt"/>
              </a:rPr>
              <a:t> από τη διδασκαλία.</a:t>
            </a:r>
          </a:p>
          <a:p>
            <a:r>
              <a:rPr lang="el-GR" sz="1000" dirty="0">
                <a:latin typeface="+mn-lt"/>
              </a:rPr>
              <a:t> </a:t>
            </a:r>
          </a:p>
          <a:p>
            <a:r>
              <a:rPr lang="el-GR" sz="2400" dirty="0">
                <a:latin typeface="+mn-lt"/>
              </a:rPr>
              <a:t>Τα άτομα </a:t>
            </a:r>
            <a:r>
              <a:rPr lang="el-GR" sz="2400" b="1" dirty="0">
                <a:latin typeface="+mn-lt"/>
              </a:rPr>
              <a:t>καθημερινά εμπλουτίζουν </a:t>
            </a:r>
            <a:r>
              <a:rPr lang="el-GR" sz="2400" dirty="0">
                <a:latin typeface="+mn-lt"/>
              </a:rPr>
              <a:t>την εμπειρία τους, παίρνοντας </a:t>
            </a:r>
            <a:r>
              <a:rPr lang="el-GR" sz="2400" u="sng" dirty="0">
                <a:latin typeface="+mn-lt"/>
              </a:rPr>
              <a:t>πληροφορίες</a:t>
            </a:r>
            <a:r>
              <a:rPr lang="el-GR" sz="2400" dirty="0">
                <a:latin typeface="+mn-lt"/>
              </a:rPr>
              <a:t> μέσα από τα </a:t>
            </a:r>
            <a:r>
              <a:rPr lang="el-GR" sz="2400" u="sng" dirty="0">
                <a:latin typeface="+mn-lt"/>
              </a:rPr>
              <a:t>γεγονότα</a:t>
            </a:r>
            <a:r>
              <a:rPr lang="el-GR" sz="2400" dirty="0">
                <a:latin typeface="+mn-lt"/>
              </a:rPr>
              <a:t> και τα </a:t>
            </a:r>
            <a:r>
              <a:rPr lang="el-GR" sz="2400" u="sng" dirty="0">
                <a:latin typeface="+mn-lt"/>
              </a:rPr>
              <a:t>συμβάντα</a:t>
            </a:r>
            <a:r>
              <a:rPr lang="el-GR" sz="2400" dirty="0">
                <a:latin typeface="+mn-lt"/>
              </a:rPr>
              <a:t> της καθημερινής τους ζωής και αποκτούν ποικίλες </a:t>
            </a:r>
            <a:r>
              <a:rPr lang="el-GR" sz="2400" b="1" dirty="0">
                <a:latin typeface="+mn-lt"/>
              </a:rPr>
              <a:t>δεξιότητες</a:t>
            </a:r>
            <a:r>
              <a:rPr lang="el-GR" sz="2400" dirty="0">
                <a:latin typeface="+mn-lt"/>
              </a:rPr>
              <a:t> για την αντιμετώπιση των προβλημάτων της.</a:t>
            </a:r>
          </a:p>
          <a:p>
            <a:r>
              <a:rPr lang="el-GR" sz="1000" dirty="0">
                <a:latin typeface="+mn-lt"/>
              </a:rPr>
              <a:t> </a:t>
            </a:r>
          </a:p>
          <a:p>
            <a:r>
              <a:rPr lang="el-GR" sz="2400" dirty="0">
                <a:latin typeface="+mn-lt"/>
              </a:rPr>
              <a:t>Χωρίς </a:t>
            </a:r>
            <a:r>
              <a:rPr lang="el-GR" sz="2400" b="1" dirty="0">
                <a:latin typeface="+mn-lt"/>
              </a:rPr>
              <a:t>συστηματική</a:t>
            </a:r>
            <a:r>
              <a:rPr lang="el-GR" sz="2400" dirty="0">
                <a:latin typeface="+mn-lt"/>
              </a:rPr>
              <a:t>, όμως, βοήθεια ο άνθρωπος θα ήταν αδύνατο να μπορέσει στη διάρκεια της ζωής του να μάθει όλα όσα είναι αναγκαία, για να ανταποκριθεί με επιτυχία στις απαιτήσεις της και να </a:t>
            </a:r>
            <a:r>
              <a:rPr lang="el-GR" sz="2400" b="1" dirty="0">
                <a:latin typeface="+mn-lt"/>
              </a:rPr>
              <a:t>ολοκληρωθεί ως προσωπικότητα</a:t>
            </a:r>
            <a:r>
              <a:rPr lang="el-GR" sz="2400" dirty="0">
                <a:latin typeface="+mn-lt"/>
              </a:rPr>
              <a:t>.</a:t>
            </a:r>
          </a:p>
        </p:txBody>
      </p:sp>
      <p:sp>
        <p:nvSpPr>
          <p:cNvPr id="4" name="1 - Τίτλος">
            <a:extLst>
              <a:ext uri="{FF2B5EF4-FFF2-40B4-BE49-F238E27FC236}">
                <a16:creationId xmlns:a16="http://schemas.microsoft.com/office/drawing/2014/main" id="{24B57A28-AD06-4D4E-9041-0DD0AF9059B7}"/>
              </a:ext>
            </a:extLst>
          </p:cNvPr>
          <p:cNvSpPr txBox="1">
            <a:spLocks/>
          </p:cNvSpPr>
          <p:nvPr/>
        </p:nvSpPr>
        <p:spPr bwMode="auto">
          <a:xfrm>
            <a:off x="685800" y="338931"/>
            <a:ext cx="7772400" cy="569789"/>
          </a:xfrm>
          <a:prstGeom prst="rect">
            <a:avLst/>
          </a:prstGeom>
          <a:solidFill>
            <a:schemeClr val="tx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r>
              <a:rPr lang="el-GR" sz="2600" b="1" dirty="0">
                <a:latin typeface="+mn-lt"/>
                <a:cs typeface="Times New Roman" pitchFamily="18" charset="0"/>
              </a:rPr>
              <a:t>ΜΑΘΗΣΗ ΚΑΙ ΔΙΔΑΣΚΑΛΙΑ</a:t>
            </a: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 Θέση περιεχομένου"/>
          <p:cNvSpPr txBox="1">
            <a:spLocks/>
          </p:cNvSpPr>
          <p:nvPr/>
        </p:nvSpPr>
        <p:spPr bwMode="auto">
          <a:xfrm>
            <a:off x="685800" y="1340769"/>
            <a:ext cx="7772400" cy="4608512"/>
          </a:xfrm>
          <a:prstGeom prst="rect">
            <a:avLst/>
          </a:prstGeom>
          <a:solidFill>
            <a:schemeClr val="tx2">
              <a:lumMod val="20000"/>
              <a:lumOff val="80000"/>
            </a:schemeClr>
          </a:solidFill>
          <a:ln w="9525">
            <a:solidFill>
              <a:schemeClr val="tx1"/>
            </a:solidFill>
            <a:miter lim="800000"/>
            <a:headEnd/>
            <a:tailEnd/>
          </a:ln>
        </p:spPr>
        <p:txBody>
          <a:bodyPr/>
          <a:lstStyle/>
          <a:p>
            <a:pPr marL="342900" indent="-342900">
              <a:buFont typeface="Arial" panose="020B0604020202020204" pitchFamily="34" charset="0"/>
              <a:buChar char="•"/>
            </a:pPr>
            <a:r>
              <a:rPr lang="el-GR" sz="2400" b="1" dirty="0">
                <a:latin typeface="+mn-lt"/>
              </a:rPr>
              <a:t>δεν μπορεί να γίνει σαφής </a:t>
            </a:r>
            <a:r>
              <a:rPr lang="el-GR" sz="2400" dirty="0">
                <a:latin typeface="+mn-lt"/>
              </a:rPr>
              <a:t>διάκριση μεταξύ τροποποιήσεων της συμπεριφοράς που οφείλονται σε </a:t>
            </a:r>
            <a:r>
              <a:rPr lang="el-GR" sz="2400" u="sng" dirty="0">
                <a:latin typeface="+mn-lt"/>
              </a:rPr>
              <a:t>αναπτυξιακούς παράγοντες </a:t>
            </a:r>
            <a:r>
              <a:rPr lang="el-GR" sz="2400" dirty="0">
                <a:latin typeface="+mn-lt"/>
              </a:rPr>
              <a:t>και σε τροποποιήσεις που είναι </a:t>
            </a:r>
            <a:r>
              <a:rPr lang="el-GR" sz="2400" u="sng" dirty="0">
                <a:latin typeface="+mn-lt"/>
              </a:rPr>
              <a:t>αποτέλεσμα μάθησης</a:t>
            </a:r>
            <a:endParaRPr lang="el-GR" sz="2400" dirty="0">
              <a:latin typeface="+mn-lt"/>
            </a:endParaRPr>
          </a:p>
          <a:p>
            <a:pPr marL="342900" indent="-342900">
              <a:buFont typeface="Arial" panose="020B0604020202020204" pitchFamily="34" charset="0"/>
              <a:buChar char="•"/>
            </a:pPr>
            <a:r>
              <a:rPr lang="el-GR" sz="2400" dirty="0">
                <a:latin typeface="+mn-lt"/>
              </a:rPr>
              <a:t>στην πρώτη περίπτωση λαμβάνει χώρα </a:t>
            </a:r>
            <a:r>
              <a:rPr lang="el-GR" sz="2400" b="1" dirty="0">
                <a:latin typeface="+mn-lt"/>
              </a:rPr>
              <a:t>μάθηση</a:t>
            </a:r>
            <a:r>
              <a:rPr lang="el-GR" sz="2400" dirty="0">
                <a:latin typeface="+mn-lt"/>
              </a:rPr>
              <a:t>, μέσω της οποίας ο </a:t>
            </a:r>
            <a:r>
              <a:rPr lang="el-GR" sz="2400" b="1" dirty="0">
                <a:latin typeface="+mn-lt"/>
              </a:rPr>
              <a:t>οργανισμός</a:t>
            </a:r>
            <a:r>
              <a:rPr lang="el-GR" sz="2400" dirty="0">
                <a:latin typeface="+mn-lt"/>
              </a:rPr>
              <a:t> αποκτά την </a:t>
            </a:r>
            <a:r>
              <a:rPr lang="el-GR" sz="2400" b="1" dirty="0">
                <a:latin typeface="+mn-lt"/>
              </a:rPr>
              <a:t>ικανότητα</a:t>
            </a:r>
            <a:r>
              <a:rPr lang="el-GR" sz="2400" dirty="0">
                <a:latin typeface="+mn-lt"/>
              </a:rPr>
              <a:t> να </a:t>
            </a:r>
            <a:r>
              <a:rPr lang="el-GR" sz="2400" b="1" dirty="0">
                <a:latin typeface="+mn-lt"/>
              </a:rPr>
              <a:t>χειρίζεται</a:t>
            </a:r>
            <a:r>
              <a:rPr lang="el-GR" sz="2400" dirty="0">
                <a:latin typeface="+mn-lt"/>
              </a:rPr>
              <a:t> </a:t>
            </a:r>
            <a:r>
              <a:rPr lang="el-GR" sz="2400" b="1" dirty="0">
                <a:latin typeface="+mn-lt"/>
              </a:rPr>
              <a:t>σωστότερα</a:t>
            </a:r>
            <a:r>
              <a:rPr lang="el-GR" sz="2400" dirty="0">
                <a:latin typeface="+mn-lt"/>
              </a:rPr>
              <a:t> τις </a:t>
            </a:r>
            <a:r>
              <a:rPr lang="el-GR" sz="2400" b="1" dirty="0">
                <a:latin typeface="+mn-lt"/>
              </a:rPr>
              <a:t>αυξημένες</a:t>
            </a:r>
            <a:r>
              <a:rPr lang="el-GR" sz="2400" dirty="0">
                <a:latin typeface="+mn-lt"/>
              </a:rPr>
              <a:t>, εξαιτίας της </a:t>
            </a:r>
            <a:r>
              <a:rPr lang="el-GR" sz="2400" b="1" dirty="0">
                <a:latin typeface="+mn-lt"/>
              </a:rPr>
              <a:t>ωρίμανσης</a:t>
            </a:r>
            <a:r>
              <a:rPr lang="el-GR" sz="2400" dirty="0">
                <a:latin typeface="+mn-lt"/>
              </a:rPr>
              <a:t>, δυνατότητές του</a:t>
            </a:r>
          </a:p>
          <a:p>
            <a:pPr marL="342900" indent="-342900">
              <a:buFont typeface="Arial" panose="020B0604020202020204" pitchFamily="34" charset="0"/>
              <a:buChar char="•"/>
            </a:pPr>
            <a:r>
              <a:rPr lang="el-GR" sz="2400" dirty="0">
                <a:latin typeface="+mn-lt"/>
              </a:rPr>
              <a:t>ορισμένοι, που έχουν ασχοληθεί με τη μάθηση, αντί να δώσουν έναν ορισμό γι' αυτή, περιορίζονται στο να αναφέρουν μόνο τα </a:t>
            </a:r>
            <a:r>
              <a:rPr lang="el-GR" sz="2400" b="1" dirty="0">
                <a:latin typeface="+mn-lt"/>
              </a:rPr>
              <a:t>σημεία</a:t>
            </a:r>
            <a:r>
              <a:rPr lang="el-GR" sz="2400" dirty="0">
                <a:latin typeface="+mn-lt"/>
              </a:rPr>
              <a:t> εκείνα στα οποία οι </a:t>
            </a:r>
            <a:r>
              <a:rPr lang="el-GR" sz="2400" b="1" dirty="0">
                <a:latin typeface="+mn-lt"/>
              </a:rPr>
              <a:t>ειδικοί</a:t>
            </a:r>
            <a:r>
              <a:rPr lang="el-GR" sz="2400" dirty="0">
                <a:latin typeface="+mn-lt"/>
              </a:rPr>
              <a:t> </a:t>
            </a:r>
            <a:r>
              <a:rPr lang="el-GR" sz="2400" b="1" dirty="0">
                <a:latin typeface="+mn-lt"/>
              </a:rPr>
              <a:t>συμφωνούν</a:t>
            </a:r>
            <a:r>
              <a:rPr lang="el-GR" sz="2400" dirty="0">
                <a:latin typeface="+mn-lt"/>
              </a:rPr>
              <a:t>, λίγο ή πολύ, ως προς το τι είναι μάθηση</a:t>
            </a:r>
          </a:p>
        </p:txBody>
      </p:sp>
      <p:sp>
        <p:nvSpPr>
          <p:cNvPr id="5" name="1 - Τίτλος">
            <a:extLst>
              <a:ext uri="{FF2B5EF4-FFF2-40B4-BE49-F238E27FC236}">
                <a16:creationId xmlns:a16="http://schemas.microsoft.com/office/drawing/2014/main" id="{02033B80-C0D2-452A-8478-5C148732F65D}"/>
              </a:ext>
            </a:extLst>
          </p:cNvPr>
          <p:cNvSpPr txBox="1">
            <a:spLocks/>
          </p:cNvSpPr>
          <p:nvPr/>
        </p:nvSpPr>
        <p:spPr bwMode="auto">
          <a:xfrm>
            <a:off x="685800" y="476672"/>
            <a:ext cx="7772400" cy="569789"/>
          </a:xfrm>
          <a:prstGeom prst="rect">
            <a:avLst/>
          </a:prstGeom>
          <a:solidFill>
            <a:schemeClr val="tx2">
              <a:lumMod val="20000"/>
              <a:lumOff val="8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ΤΙ ΕΙΝΑΙ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2 - Θέση περιεχομένου"/>
          <p:cNvSpPr txBox="1">
            <a:spLocks/>
          </p:cNvSpPr>
          <p:nvPr/>
        </p:nvSpPr>
        <p:spPr bwMode="auto">
          <a:xfrm>
            <a:off x="670205" y="1531912"/>
            <a:ext cx="7772400" cy="4057327"/>
          </a:xfrm>
          <a:prstGeom prst="rect">
            <a:avLst/>
          </a:prstGeom>
          <a:solidFill>
            <a:srgbClr val="FFFF99"/>
          </a:solidFill>
          <a:ln w="9525">
            <a:solidFill>
              <a:schemeClr val="tx1"/>
            </a:solidFill>
            <a:miter lim="800000"/>
            <a:headEnd/>
            <a:tailEnd/>
          </a:ln>
        </p:spPr>
        <p:txBody>
          <a:bodyPr/>
          <a:lstStyle/>
          <a:p>
            <a:r>
              <a:rPr lang="el-GR" sz="2400" dirty="0">
                <a:latin typeface="+mn-lt"/>
              </a:rPr>
              <a:t>Πρέπει, λοιπόν, να βρεθεί ένας </a:t>
            </a:r>
            <a:r>
              <a:rPr lang="el-GR" sz="2400" b="1" dirty="0">
                <a:latin typeface="+mn-lt"/>
              </a:rPr>
              <a:t>τρόπος</a:t>
            </a:r>
            <a:r>
              <a:rPr lang="el-GR" sz="2400" dirty="0">
                <a:latin typeface="+mn-lt"/>
              </a:rPr>
              <a:t>, για να </a:t>
            </a:r>
            <a:r>
              <a:rPr lang="el-GR" sz="2400" b="1" dirty="0">
                <a:latin typeface="+mn-lt"/>
              </a:rPr>
              <a:t>επιταχυνθεί</a:t>
            </a:r>
            <a:r>
              <a:rPr lang="el-GR" sz="2400" dirty="0">
                <a:latin typeface="+mn-lt"/>
              </a:rPr>
              <a:t> η </a:t>
            </a:r>
            <a:r>
              <a:rPr lang="el-GR" sz="2400" b="1" dirty="0">
                <a:latin typeface="+mn-lt"/>
              </a:rPr>
              <a:t>μάθηση</a:t>
            </a:r>
            <a:r>
              <a:rPr lang="el-GR" sz="2400" dirty="0">
                <a:latin typeface="+mn-lt"/>
              </a:rPr>
              <a:t> και να </a:t>
            </a:r>
            <a:r>
              <a:rPr lang="el-GR" sz="2400" b="1" dirty="0">
                <a:latin typeface="+mn-lt"/>
              </a:rPr>
              <a:t>κατακτηθεί</a:t>
            </a:r>
            <a:r>
              <a:rPr lang="el-GR" sz="2400" dirty="0">
                <a:latin typeface="+mn-lt"/>
              </a:rPr>
              <a:t> από το </a:t>
            </a:r>
            <a:r>
              <a:rPr lang="el-GR" sz="2400" b="1" dirty="0">
                <a:latin typeface="+mn-lt"/>
              </a:rPr>
              <a:t>αναπτυσσόμενο</a:t>
            </a:r>
            <a:r>
              <a:rPr lang="el-GR" sz="2400" dirty="0">
                <a:latin typeface="+mn-lt"/>
              </a:rPr>
              <a:t> άτομο η συσσωρευμένη πείρα των προηγούμενων γενεών.</a:t>
            </a:r>
          </a:p>
          <a:p>
            <a:r>
              <a:rPr lang="el-GR" sz="1000" dirty="0">
                <a:latin typeface="+mn-lt"/>
              </a:rPr>
              <a:t> </a:t>
            </a:r>
          </a:p>
          <a:p>
            <a:pPr marL="342900" indent="-342900">
              <a:buFont typeface="Arial" panose="020B0604020202020204" pitchFamily="34" charset="0"/>
              <a:buChar char="•"/>
            </a:pPr>
            <a:r>
              <a:rPr lang="el-GR" sz="2400" b="1" dirty="0">
                <a:latin typeface="+mn-lt"/>
              </a:rPr>
              <a:t>Αυτό επιτυγχάνεται σε μεγάλο βαθμό με τη διδασκαλία,</a:t>
            </a:r>
            <a:r>
              <a:rPr lang="el-GR" sz="2400" dirty="0">
                <a:latin typeface="+mn-lt"/>
              </a:rPr>
              <a:t> η οποία αποσκοπεί στο να υποβοηθήσει το μαθητή να γνωρίσει την πείρα των προγόνων του και να τον καταστήσει ικανό να τη χρησιμοποιήσει, να την επεκτείνει, να τη </a:t>
            </a:r>
            <a:r>
              <a:rPr lang="el-GR" sz="2400" b="1" dirty="0">
                <a:latin typeface="+mn-lt"/>
              </a:rPr>
              <a:t>βελτιώσει</a:t>
            </a:r>
            <a:r>
              <a:rPr lang="el-GR" sz="2400" dirty="0">
                <a:latin typeface="+mn-lt"/>
              </a:rPr>
              <a:t> και να την </a:t>
            </a:r>
            <a:r>
              <a:rPr lang="el-GR" sz="2400" b="1" dirty="0">
                <a:latin typeface="+mn-lt"/>
              </a:rPr>
              <a:t>προσαρμόσει</a:t>
            </a:r>
            <a:r>
              <a:rPr lang="el-GR" sz="2400" dirty="0">
                <a:latin typeface="+mn-lt"/>
              </a:rPr>
              <a:t> στις συνεχώς </a:t>
            </a:r>
            <a:r>
              <a:rPr lang="el-GR" sz="2400" b="1" dirty="0">
                <a:latin typeface="+mn-lt"/>
              </a:rPr>
              <a:t>μεταβαλλόμενες</a:t>
            </a:r>
            <a:r>
              <a:rPr lang="el-GR" sz="2400" dirty="0">
                <a:latin typeface="+mn-lt"/>
              </a:rPr>
              <a:t> </a:t>
            </a:r>
            <a:r>
              <a:rPr lang="el-GR" sz="2400" b="1" dirty="0">
                <a:latin typeface="+mn-lt"/>
              </a:rPr>
              <a:t>συνθήκες</a:t>
            </a:r>
            <a:r>
              <a:rPr lang="el-GR" sz="2400" dirty="0">
                <a:latin typeface="+mn-lt"/>
              </a:rPr>
              <a:t> του </a:t>
            </a:r>
            <a:r>
              <a:rPr lang="el-GR" sz="2400" b="1" dirty="0">
                <a:latin typeface="+mn-lt"/>
              </a:rPr>
              <a:t>περιβάλλοντος</a:t>
            </a:r>
            <a:r>
              <a:rPr lang="el-GR" sz="2400" dirty="0">
                <a:latin typeface="+mn-lt"/>
              </a:rPr>
              <a:t> του </a:t>
            </a:r>
          </a:p>
          <a:p>
            <a:endParaRPr lang="el-GR" sz="2400" dirty="0">
              <a:latin typeface="+mn-lt"/>
            </a:endParaRPr>
          </a:p>
          <a:p>
            <a:r>
              <a:rPr lang="el-GR" sz="2400" dirty="0">
                <a:latin typeface="+mn-lt"/>
              </a:rPr>
              <a:t> </a:t>
            </a:r>
          </a:p>
          <a:p>
            <a:r>
              <a:rPr lang="el-GR" sz="2400" dirty="0">
                <a:latin typeface="+mn-lt"/>
              </a:rPr>
              <a:t> </a:t>
            </a:r>
          </a:p>
        </p:txBody>
      </p:sp>
      <p:sp>
        <p:nvSpPr>
          <p:cNvPr id="6" name="1 - Τίτλος">
            <a:extLst>
              <a:ext uri="{FF2B5EF4-FFF2-40B4-BE49-F238E27FC236}">
                <a16:creationId xmlns:a16="http://schemas.microsoft.com/office/drawing/2014/main" id="{4EAD2550-7040-428D-BF7E-E2A2BA82DD91}"/>
              </a:ext>
            </a:extLst>
          </p:cNvPr>
          <p:cNvSpPr txBox="1">
            <a:spLocks/>
          </p:cNvSpPr>
          <p:nvPr/>
        </p:nvSpPr>
        <p:spPr bwMode="auto">
          <a:xfrm>
            <a:off x="685800" y="698972"/>
            <a:ext cx="7772400" cy="569789"/>
          </a:xfrm>
          <a:prstGeom prst="rect">
            <a:avLst/>
          </a:prstGeom>
          <a:solidFill>
            <a:schemeClr val="tx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r>
              <a:rPr lang="el-GR" sz="2600" b="1" dirty="0">
                <a:latin typeface="+mn-lt"/>
                <a:cs typeface="Times New Roman" pitchFamily="18" charset="0"/>
              </a:rPr>
              <a:t>ΜΑΘΗΣΗ ΚΑΙ ΔΙΔΑΣΚΑΛΙΑ</a:t>
            </a: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2 - Θέση περιεχομένου"/>
          <p:cNvSpPr txBox="1">
            <a:spLocks/>
          </p:cNvSpPr>
          <p:nvPr/>
        </p:nvSpPr>
        <p:spPr bwMode="auto">
          <a:xfrm>
            <a:off x="685800" y="858963"/>
            <a:ext cx="7772400" cy="5450357"/>
          </a:xfrm>
          <a:prstGeom prst="rect">
            <a:avLst/>
          </a:prstGeom>
          <a:solidFill>
            <a:srgbClr val="FFFF99"/>
          </a:solidFill>
          <a:ln w="9525">
            <a:solidFill>
              <a:schemeClr val="tx1"/>
            </a:solidFill>
            <a:miter lim="800000"/>
            <a:headEnd/>
            <a:tailEnd/>
          </a:ln>
        </p:spPr>
        <p:txBody>
          <a:bodyPr/>
          <a:lstStyle/>
          <a:p>
            <a:pPr marL="342900" indent="-342900">
              <a:buFont typeface="Arial" panose="020B0604020202020204" pitchFamily="34" charset="0"/>
              <a:buChar char="•"/>
            </a:pPr>
            <a:r>
              <a:rPr lang="el-GR" sz="2300" b="1" dirty="0">
                <a:latin typeface="+mn-lt"/>
              </a:rPr>
              <a:t>Δεν</a:t>
            </a:r>
            <a:r>
              <a:rPr lang="el-GR" sz="2300" dirty="0">
                <a:latin typeface="+mn-lt"/>
              </a:rPr>
              <a:t> πρέπει, όμως, να </a:t>
            </a:r>
            <a:r>
              <a:rPr lang="el-GR" sz="2300" b="1" dirty="0">
                <a:latin typeface="+mn-lt"/>
              </a:rPr>
              <a:t>θεωρηθεί</a:t>
            </a:r>
            <a:r>
              <a:rPr lang="el-GR" sz="2300" dirty="0">
                <a:latin typeface="+mn-lt"/>
              </a:rPr>
              <a:t> ότι, όπου </a:t>
            </a:r>
            <a:r>
              <a:rPr lang="el-GR" sz="2300" b="1" dirty="0">
                <a:latin typeface="+mn-lt"/>
              </a:rPr>
              <a:t>λαμβάνει</a:t>
            </a:r>
            <a:r>
              <a:rPr lang="el-GR" sz="2300" dirty="0">
                <a:latin typeface="+mn-lt"/>
              </a:rPr>
              <a:t> </a:t>
            </a:r>
            <a:r>
              <a:rPr lang="el-GR" sz="2300" b="1" dirty="0">
                <a:latin typeface="+mn-lt"/>
              </a:rPr>
              <a:t>χώρα</a:t>
            </a:r>
            <a:r>
              <a:rPr lang="el-GR" sz="2300" dirty="0">
                <a:latin typeface="+mn-lt"/>
              </a:rPr>
              <a:t> </a:t>
            </a:r>
            <a:r>
              <a:rPr lang="el-GR" sz="2300" b="1" dirty="0">
                <a:latin typeface="+mn-lt"/>
              </a:rPr>
              <a:t>διδασκαλία</a:t>
            </a:r>
            <a:r>
              <a:rPr lang="el-GR" sz="2300" dirty="0">
                <a:latin typeface="+mn-lt"/>
              </a:rPr>
              <a:t>, πραγματοποιείται υποχρεωτικά </a:t>
            </a:r>
            <a:r>
              <a:rPr lang="el-GR" sz="2300" b="1" dirty="0">
                <a:latin typeface="+mn-lt"/>
              </a:rPr>
              <a:t>μάθηση</a:t>
            </a:r>
            <a:r>
              <a:rPr lang="el-GR" sz="2300" dirty="0">
                <a:latin typeface="+mn-lt"/>
              </a:rPr>
              <a:t>. Η διδασκαλία π.χ. που περιορίζεται στο μονόλογο του διδάσκοντος και στην αναφορά εκ μέρους του πλήθους πληροφοριακών στοιχείων, τα οποία ο μαθητής καλείται να συγκρατήσει, </a:t>
            </a:r>
            <a:r>
              <a:rPr lang="el-GR" sz="2300" u="sng" dirty="0">
                <a:latin typeface="+mn-lt"/>
              </a:rPr>
              <a:t>δεν είναι βέβαιο ότι έχει πάντα τα αναμενόμενα αποτελέσματα</a:t>
            </a:r>
            <a:r>
              <a:rPr lang="el-GR" sz="2300" dirty="0">
                <a:latin typeface="+mn-lt"/>
              </a:rPr>
              <a:t>.</a:t>
            </a:r>
          </a:p>
          <a:p>
            <a:pPr marL="342900" indent="-342900">
              <a:buFont typeface="Arial" panose="020B0604020202020204" pitchFamily="34" charset="0"/>
              <a:buChar char="•"/>
            </a:pPr>
            <a:r>
              <a:rPr lang="el-GR" sz="2300" dirty="0">
                <a:latin typeface="+mn-lt"/>
              </a:rPr>
              <a:t>Για να λάβει χώρα μάθηση, με την έννοια της </a:t>
            </a:r>
            <a:r>
              <a:rPr lang="el-GR" sz="2300" u="sng" dirty="0">
                <a:latin typeface="+mn-lt"/>
              </a:rPr>
              <a:t>μόνιμης</a:t>
            </a:r>
            <a:r>
              <a:rPr lang="el-GR" sz="2300" dirty="0">
                <a:latin typeface="+mn-lt"/>
              </a:rPr>
              <a:t> </a:t>
            </a:r>
            <a:r>
              <a:rPr lang="el-GR" sz="2300" u="sng" dirty="0">
                <a:latin typeface="+mn-lt"/>
              </a:rPr>
              <a:t>τροποποίησης</a:t>
            </a:r>
            <a:r>
              <a:rPr lang="el-GR" sz="2300" dirty="0">
                <a:latin typeface="+mn-lt"/>
              </a:rPr>
              <a:t> της </a:t>
            </a:r>
            <a:r>
              <a:rPr lang="el-GR" sz="2300" u="sng" dirty="0">
                <a:latin typeface="+mn-lt"/>
              </a:rPr>
              <a:t>συμπεριφοράς</a:t>
            </a:r>
            <a:r>
              <a:rPr lang="el-GR" sz="2300" dirty="0">
                <a:latin typeface="+mn-lt"/>
              </a:rPr>
              <a:t>, είναι συχνά απαραίτητες οι πληροφορίες, αλλά σε πολλές περιπτώσεις δεν αρκούν μόνον αυτές.</a:t>
            </a:r>
          </a:p>
          <a:p>
            <a:pPr algn="ctr"/>
            <a:r>
              <a:rPr lang="el-GR" sz="1200" dirty="0">
                <a:latin typeface="+mn-lt"/>
              </a:rPr>
              <a:t> </a:t>
            </a:r>
            <a:r>
              <a:rPr lang="el-GR" sz="2300" b="1" i="1" dirty="0">
                <a:latin typeface="+mn-lt"/>
              </a:rPr>
              <a:t>Για τον παραπάνω λόγο, η διδασκαλία πρέπει να περιλαμβάνει, εκτός από τη μετάδοση πληροφοριών, και άλλες ενέργειες, οι οποίες έχουν σκοπό να υποβοηθήσουν τις εσωτερικές διεργασίες της μάθησης</a:t>
            </a:r>
            <a:r>
              <a:rPr lang="el-GR" sz="2300" b="1" dirty="0">
                <a:latin typeface="+mn-lt"/>
              </a:rPr>
              <a:t>. </a:t>
            </a:r>
            <a:endParaRPr lang="el-GR" sz="2300" dirty="0">
              <a:latin typeface="+mn-lt"/>
            </a:endParaRPr>
          </a:p>
        </p:txBody>
      </p:sp>
      <p:sp>
        <p:nvSpPr>
          <p:cNvPr id="4" name="1 - Τίτλος">
            <a:extLst>
              <a:ext uri="{FF2B5EF4-FFF2-40B4-BE49-F238E27FC236}">
                <a16:creationId xmlns:a16="http://schemas.microsoft.com/office/drawing/2014/main" id="{731E1E4E-A86C-433F-9B74-735EE247DA85}"/>
              </a:ext>
            </a:extLst>
          </p:cNvPr>
          <p:cNvSpPr txBox="1">
            <a:spLocks/>
          </p:cNvSpPr>
          <p:nvPr/>
        </p:nvSpPr>
        <p:spPr bwMode="auto">
          <a:xfrm>
            <a:off x="685800" y="188640"/>
            <a:ext cx="7772400" cy="569789"/>
          </a:xfrm>
          <a:prstGeom prst="rect">
            <a:avLst/>
          </a:prstGeom>
          <a:solidFill>
            <a:schemeClr val="tx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r>
              <a:rPr lang="el-GR" sz="2600" b="1" dirty="0">
                <a:latin typeface="+mn-lt"/>
                <a:cs typeface="Times New Roman" pitchFamily="18" charset="0"/>
              </a:rPr>
              <a:t>ΜΑΘΗΣΗ ΚΑΙ ΔΙΔΑΣΚΑΛΙΑ</a:t>
            </a: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2 - Θέση περιεχομένου"/>
          <p:cNvSpPr txBox="1">
            <a:spLocks/>
          </p:cNvSpPr>
          <p:nvPr/>
        </p:nvSpPr>
        <p:spPr bwMode="auto">
          <a:xfrm>
            <a:off x="685800" y="1124198"/>
            <a:ext cx="7772400" cy="4969098"/>
          </a:xfrm>
          <a:prstGeom prst="rect">
            <a:avLst/>
          </a:prstGeom>
          <a:solidFill>
            <a:srgbClr val="FFFF99"/>
          </a:solidFill>
          <a:ln w="9525">
            <a:solidFill>
              <a:schemeClr val="tx1"/>
            </a:solidFill>
            <a:miter lim="800000"/>
            <a:headEnd/>
            <a:tailEnd/>
          </a:ln>
        </p:spPr>
        <p:txBody>
          <a:bodyPr/>
          <a:lstStyle/>
          <a:p>
            <a:pPr marL="342900" indent="-342900">
              <a:buFont typeface="Arial" panose="020B0604020202020204" pitchFamily="34" charset="0"/>
              <a:buChar char="•"/>
            </a:pPr>
            <a:r>
              <a:rPr lang="el-GR" sz="2400" b="1" dirty="0">
                <a:latin typeface="+mn-lt"/>
              </a:rPr>
              <a:t>Η διδασκαλία, υποστηρίζει ο </a:t>
            </a:r>
            <a:r>
              <a:rPr lang="en-US" sz="2400" b="1" dirty="0">
                <a:latin typeface="+mn-lt"/>
              </a:rPr>
              <a:t>Gagne</a:t>
            </a:r>
            <a:r>
              <a:rPr lang="el-GR" sz="2400" b="1" dirty="0">
                <a:latin typeface="+mn-lt"/>
              </a:rPr>
              <a:t>, δεν είναι μόνο μια διαδικασία μετάδοσης πληροφοριών, αλλά και ένας τρόπος ενεργοποίησης των δυνατοτήτων του ατόμου που μαθαίνει.</a:t>
            </a:r>
            <a:endParaRPr lang="el-GR" sz="2400" dirty="0">
              <a:latin typeface="+mn-lt"/>
            </a:endParaRPr>
          </a:p>
          <a:p>
            <a:r>
              <a:rPr lang="el-GR" sz="1000" dirty="0">
                <a:latin typeface="+mn-lt"/>
              </a:rPr>
              <a:t> </a:t>
            </a:r>
          </a:p>
          <a:p>
            <a:pPr marL="342900" indent="-342900">
              <a:buFont typeface="Arial" panose="020B0604020202020204" pitchFamily="34" charset="0"/>
              <a:buChar char="•"/>
            </a:pPr>
            <a:r>
              <a:rPr lang="el-GR" sz="2400" b="1" dirty="0">
                <a:latin typeface="+mn-lt"/>
              </a:rPr>
              <a:t>Εκείνος, με άλλα λόγια, που μεταβάλλει τη διδασκαλία σε μάθηση δεν είναι ο δάσκαλος αλλά ο μαθητής.</a:t>
            </a:r>
            <a:endParaRPr lang="el-GR" sz="2400" dirty="0">
              <a:latin typeface="+mn-lt"/>
            </a:endParaRPr>
          </a:p>
          <a:p>
            <a:r>
              <a:rPr lang="el-GR" sz="1000" dirty="0">
                <a:latin typeface="+mn-lt"/>
              </a:rPr>
              <a:t> </a:t>
            </a:r>
          </a:p>
          <a:p>
            <a:pPr marL="342900" indent="-342900">
              <a:buFont typeface="Arial" panose="020B0604020202020204" pitchFamily="34" charset="0"/>
              <a:buChar char="•"/>
            </a:pPr>
            <a:r>
              <a:rPr lang="el-GR" sz="2400" dirty="0">
                <a:latin typeface="+mn-lt"/>
              </a:rPr>
              <a:t>Ο πρώτος </a:t>
            </a:r>
            <a:r>
              <a:rPr lang="el-GR" sz="2400" b="1" dirty="0">
                <a:latin typeface="+mn-lt"/>
              </a:rPr>
              <a:t>διαδραματίζει</a:t>
            </a:r>
            <a:r>
              <a:rPr lang="el-GR" sz="2400" dirty="0">
                <a:latin typeface="+mn-lt"/>
              </a:rPr>
              <a:t> το </a:t>
            </a:r>
            <a:r>
              <a:rPr lang="el-GR" sz="2400" b="1" dirty="0">
                <a:latin typeface="+mn-lt"/>
              </a:rPr>
              <a:t>ρόλο</a:t>
            </a:r>
            <a:r>
              <a:rPr lang="el-GR" sz="2400" dirty="0">
                <a:latin typeface="+mn-lt"/>
              </a:rPr>
              <a:t> του </a:t>
            </a:r>
            <a:r>
              <a:rPr lang="el-GR" sz="2400" b="1" dirty="0">
                <a:latin typeface="+mn-lt"/>
              </a:rPr>
              <a:t>βοηθού</a:t>
            </a:r>
            <a:r>
              <a:rPr lang="el-GR" sz="2400" dirty="0">
                <a:latin typeface="+mn-lt"/>
              </a:rPr>
              <a:t> και του </a:t>
            </a:r>
            <a:r>
              <a:rPr lang="el-GR" sz="2400" b="1" dirty="0" err="1">
                <a:latin typeface="+mn-lt"/>
              </a:rPr>
              <a:t>διευκολυντή</a:t>
            </a:r>
            <a:r>
              <a:rPr lang="el-GR" sz="2400" dirty="0">
                <a:latin typeface="+mn-lt"/>
              </a:rPr>
              <a:t> στη επιτέλεση ενός έργου, το οποίο θα υλοποιήσει ουσιαστικά ο δεύτερος.</a:t>
            </a:r>
          </a:p>
          <a:p>
            <a:endParaRPr lang="el-GR" sz="1000" dirty="0">
              <a:latin typeface="+mn-lt"/>
            </a:endParaRPr>
          </a:p>
          <a:p>
            <a:pPr marL="342900" indent="-342900">
              <a:buFont typeface="Arial" panose="020B0604020202020204" pitchFamily="34" charset="0"/>
              <a:buChar char="•"/>
            </a:pPr>
            <a:r>
              <a:rPr lang="el-GR" sz="2400" dirty="0">
                <a:latin typeface="+mn-lt"/>
              </a:rPr>
              <a:t>Αυτό σημαίνει ότι, για να πραγματοποιηθεί μάθηση, θα πρέπει </a:t>
            </a:r>
            <a:r>
              <a:rPr lang="el-GR" sz="2400" b="1" dirty="0">
                <a:latin typeface="+mn-lt"/>
              </a:rPr>
              <a:t>όχι</a:t>
            </a:r>
            <a:r>
              <a:rPr lang="el-GR" sz="2400" dirty="0">
                <a:latin typeface="+mn-lt"/>
              </a:rPr>
              <a:t> </a:t>
            </a:r>
            <a:r>
              <a:rPr lang="el-GR" sz="2400" b="1" dirty="0">
                <a:latin typeface="+mn-lt"/>
              </a:rPr>
              <a:t>μόνον</a:t>
            </a:r>
            <a:r>
              <a:rPr lang="el-GR" sz="2400" dirty="0">
                <a:latin typeface="+mn-lt"/>
              </a:rPr>
              <a:t> ο </a:t>
            </a:r>
            <a:r>
              <a:rPr lang="el-GR" sz="2400" b="1" dirty="0">
                <a:latin typeface="+mn-lt"/>
              </a:rPr>
              <a:t>δάσκαλος</a:t>
            </a:r>
            <a:r>
              <a:rPr lang="el-GR" sz="2400" dirty="0">
                <a:latin typeface="+mn-lt"/>
              </a:rPr>
              <a:t>, αλλά και ο </a:t>
            </a:r>
            <a:r>
              <a:rPr lang="el-GR" sz="2400" b="1" dirty="0">
                <a:latin typeface="+mn-lt"/>
              </a:rPr>
              <a:t>μαθητής</a:t>
            </a:r>
            <a:r>
              <a:rPr lang="el-GR" sz="2400" dirty="0">
                <a:latin typeface="+mn-lt"/>
              </a:rPr>
              <a:t> να έχει κατάλληλα προετοιμαστεί.</a:t>
            </a:r>
          </a:p>
        </p:txBody>
      </p:sp>
      <p:sp>
        <p:nvSpPr>
          <p:cNvPr id="4" name="1 - Τίτλος">
            <a:extLst>
              <a:ext uri="{FF2B5EF4-FFF2-40B4-BE49-F238E27FC236}">
                <a16:creationId xmlns:a16="http://schemas.microsoft.com/office/drawing/2014/main" id="{96CB4B55-C320-47E5-961B-6C8000844BE0}"/>
              </a:ext>
            </a:extLst>
          </p:cNvPr>
          <p:cNvSpPr txBox="1">
            <a:spLocks/>
          </p:cNvSpPr>
          <p:nvPr/>
        </p:nvSpPr>
        <p:spPr bwMode="auto">
          <a:xfrm>
            <a:off x="685800" y="338931"/>
            <a:ext cx="7772400" cy="569789"/>
          </a:xfrm>
          <a:prstGeom prst="rect">
            <a:avLst/>
          </a:prstGeom>
          <a:solidFill>
            <a:schemeClr val="tx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r>
              <a:rPr lang="el-GR" sz="2600" b="1" dirty="0">
                <a:latin typeface="+mn-lt"/>
                <a:cs typeface="Times New Roman" pitchFamily="18" charset="0"/>
              </a:rPr>
              <a:t>ΜΑΘΗΣΗ ΚΑΙ ΔΙΔΑΣΚΑΛΙΑ</a:t>
            </a: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2 - Θέση περιεχομένου"/>
          <p:cNvSpPr txBox="1">
            <a:spLocks/>
          </p:cNvSpPr>
          <p:nvPr/>
        </p:nvSpPr>
        <p:spPr bwMode="auto">
          <a:xfrm>
            <a:off x="685800" y="1124744"/>
            <a:ext cx="7772400" cy="5184576"/>
          </a:xfrm>
          <a:prstGeom prst="rect">
            <a:avLst/>
          </a:prstGeom>
          <a:solidFill>
            <a:srgbClr val="FFFF99"/>
          </a:solidFill>
          <a:ln w="9525">
            <a:solidFill>
              <a:schemeClr val="tx1"/>
            </a:solidFill>
            <a:miter lim="800000"/>
            <a:headEnd/>
            <a:tailEnd/>
          </a:ln>
        </p:spPr>
        <p:txBody>
          <a:bodyPr/>
          <a:lstStyle/>
          <a:p>
            <a:r>
              <a:rPr lang="el-GR" sz="2400" dirty="0">
                <a:latin typeface="+mn-lt"/>
              </a:rPr>
              <a:t>Πρέπει, δηλαδή, να βρίσκεται σε κατάσταση που ευνοεί την </a:t>
            </a:r>
            <a:r>
              <a:rPr lang="el-GR" sz="2400" b="1" dirty="0">
                <a:latin typeface="+mn-lt"/>
              </a:rPr>
              <a:t>πρόσληψη</a:t>
            </a:r>
            <a:r>
              <a:rPr lang="el-GR" sz="2400" dirty="0">
                <a:latin typeface="+mn-lt"/>
              </a:rPr>
              <a:t> και την </a:t>
            </a:r>
            <a:r>
              <a:rPr lang="el-GR" sz="2400" b="1" dirty="0">
                <a:latin typeface="+mn-lt"/>
              </a:rPr>
              <a:t>επεξεργασία</a:t>
            </a:r>
            <a:r>
              <a:rPr lang="el-GR" sz="2400" dirty="0">
                <a:latin typeface="+mn-lt"/>
              </a:rPr>
              <a:t> των </a:t>
            </a:r>
            <a:r>
              <a:rPr lang="el-GR" sz="2400" b="1" dirty="0">
                <a:latin typeface="+mn-lt"/>
              </a:rPr>
              <a:t>ερεθισμάτων</a:t>
            </a:r>
            <a:r>
              <a:rPr lang="el-GR" sz="2400" dirty="0">
                <a:latin typeface="+mn-lt"/>
              </a:rPr>
              <a:t>, τα οποία θα δεχθεί, και να βοηθηθεί με κατάλληλες και σωστά οργανωμένες διδακτικές ενέργειες να επιτύχει τον επιδιωκόμενο στόχο.</a:t>
            </a:r>
          </a:p>
          <a:p>
            <a:r>
              <a:rPr lang="el-GR" sz="1000" dirty="0">
                <a:latin typeface="+mn-lt"/>
              </a:rPr>
              <a:t> </a:t>
            </a:r>
          </a:p>
          <a:p>
            <a:r>
              <a:rPr lang="el-GR" sz="2400" dirty="0">
                <a:latin typeface="+mn-lt"/>
              </a:rPr>
              <a:t>Σύμφωνα με τις </a:t>
            </a:r>
            <a:r>
              <a:rPr lang="el-GR" sz="2400" b="1" dirty="0">
                <a:latin typeface="+mn-lt"/>
              </a:rPr>
              <a:t>σύγχρονες</a:t>
            </a:r>
            <a:r>
              <a:rPr lang="el-GR" sz="2400" dirty="0">
                <a:latin typeface="+mn-lt"/>
              </a:rPr>
              <a:t> </a:t>
            </a:r>
            <a:r>
              <a:rPr lang="el-GR" sz="2400" b="1" dirty="0">
                <a:latin typeface="+mn-lt"/>
              </a:rPr>
              <a:t>θεωρίες</a:t>
            </a:r>
            <a:r>
              <a:rPr lang="el-GR" sz="2400" dirty="0">
                <a:latin typeface="+mn-lt"/>
              </a:rPr>
              <a:t>, η διαδικασία της </a:t>
            </a:r>
            <a:r>
              <a:rPr lang="el-GR" sz="2400" b="1" dirty="0">
                <a:latin typeface="+mn-lt"/>
              </a:rPr>
              <a:t>μάθησης</a:t>
            </a:r>
            <a:r>
              <a:rPr lang="el-GR" sz="2400" dirty="0">
                <a:latin typeface="+mn-lt"/>
              </a:rPr>
              <a:t> υποδιαιρείται σε επιμέρους φάσεις. Κατά τις φάσεις αυτές συντελούνται ποικίλες </a:t>
            </a:r>
            <a:r>
              <a:rPr lang="el-GR" sz="2400" b="1" dirty="0">
                <a:latin typeface="+mn-lt"/>
              </a:rPr>
              <a:t>διεργασίες</a:t>
            </a:r>
            <a:r>
              <a:rPr lang="el-GR" sz="2400" dirty="0">
                <a:latin typeface="+mn-lt"/>
              </a:rPr>
              <a:t> στο κεντρικό νευρικό σύστημα, οι οποίες είναι απαραίτητες για να αποκτήσουν </a:t>
            </a:r>
            <a:r>
              <a:rPr lang="el-GR" sz="2400" b="1" dirty="0">
                <a:latin typeface="+mn-lt"/>
              </a:rPr>
              <a:t>νόημα</a:t>
            </a:r>
            <a:r>
              <a:rPr lang="el-GR" sz="2400" dirty="0">
                <a:latin typeface="+mn-lt"/>
              </a:rPr>
              <a:t> τα </a:t>
            </a:r>
            <a:r>
              <a:rPr lang="el-GR" sz="2400" b="1" dirty="0">
                <a:latin typeface="+mn-lt"/>
              </a:rPr>
              <a:t>εξωτερικά</a:t>
            </a:r>
            <a:r>
              <a:rPr lang="el-GR" sz="2400" dirty="0">
                <a:latin typeface="+mn-lt"/>
              </a:rPr>
              <a:t> </a:t>
            </a:r>
            <a:r>
              <a:rPr lang="el-GR" sz="2400" b="1" dirty="0">
                <a:latin typeface="+mn-lt"/>
              </a:rPr>
              <a:t>ερεθίσματα</a:t>
            </a:r>
            <a:r>
              <a:rPr lang="el-GR" sz="2400" dirty="0">
                <a:latin typeface="+mn-lt"/>
              </a:rPr>
              <a:t> και να συνδεθούν με </a:t>
            </a:r>
            <a:r>
              <a:rPr lang="el-GR" sz="2400" b="1" dirty="0">
                <a:latin typeface="+mn-lt"/>
              </a:rPr>
              <a:t>συγκεκριμένες</a:t>
            </a:r>
            <a:r>
              <a:rPr lang="el-GR" sz="2400" dirty="0">
                <a:latin typeface="+mn-lt"/>
              </a:rPr>
              <a:t> </a:t>
            </a:r>
            <a:r>
              <a:rPr lang="el-GR" sz="2400" b="1" dirty="0">
                <a:latin typeface="+mn-lt"/>
              </a:rPr>
              <a:t>αντιδράσεις</a:t>
            </a:r>
            <a:r>
              <a:rPr lang="el-GR" sz="2400" dirty="0">
                <a:latin typeface="+mn-lt"/>
              </a:rPr>
              <a:t>.</a:t>
            </a:r>
          </a:p>
          <a:p>
            <a:r>
              <a:rPr lang="el-GR" sz="1000" dirty="0">
                <a:latin typeface="+mn-lt"/>
              </a:rPr>
              <a:t> </a:t>
            </a:r>
          </a:p>
          <a:p>
            <a:r>
              <a:rPr lang="el-GR" sz="2400" dirty="0">
                <a:latin typeface="+mn-lt"/>
              </a:rPr>
              <a:t>Οι εσωτερικές αυτές διεργασίες επηρεάζονται τόσο από</a:t>
            </a:r>
            <a:r>
              <a:rPr lang="el-GR" sz="2400" b="1" dirty="0">
                <a:latin typeface="+mn-lt"/>
              </a:rPr>
              <a:t> εσωτερικούς,</a:t>
            </a:r>
            <a:r>
              <a:rPr lang="el-GR" sz="2400" dirty="0">
                <a:latin typeface="+mn-lt"/>
              </a:rPr>
              <a:t> όσο και από</a:t>
            </a:r>
            <a:r>
              <a:rPr lang="el-GR" sz="2400" b="1" dirty="0">
                <a:latin typeface="+mn-lt"/>
              </a:rPr>
              <a:t> εξωτερικούς παράγοντες.</a:t>
            </a:r>
            <a:r>
              <a:rPr lang="el-GR" sz="2400" dirty="0">
                <a:latin typeface="+mn-lt"/>
              </a:rPr>
              <a:t> </a:t>
            </a:r>
          </a:p>
        </p:txBody>
      </p:sp>
      <p:sp>
        <p:nvSpPr>
          <p:cNvPr id="4" name="1 - Τίτλος">
            <a:extLst>
              <a:ext uri="{FF2B5EF4-FFF2-40B4-BE49-F238E27FC236}">
                <a16:creationId xmlns:a16="http://schemas.microsoft.com/office/drawing/2014/main" id="{589B6A2F-9DD9-4E0A-994B-6E0ACAE8E21E}"/>
              </a:ext>
            </a:extLst>
          </p:cNvPr>
          <p:cNvSpPr txBox="1">
            <a:spLocks/>
          </p:cNvSpPr>
          <p:nvPr/>
        </p:nvSpPr>
        <p:spPr bwMode="auto">
          <a:xfrm>
            <a:off x="685800" y="338931"/>
            <a:ext cx="7772400" cy="569789"/>
          </a:xfrm>
          <a:prstGeom prst="rect">
            <a:avLst/>
          </a:prstGeom>
          <a:solidFill>
            <a:schemeClr val="tx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r>
              <a:rPr lang="el-GR" sz="2600" b="1" dirty="0">
                <a:latin typeface="+mn-lt"/>
                <a:cs typeface="Times New Roman" pitchFamily="18" charset="0"/>
              </a:rPr>
              <a:t>ΜΑΘΗΣΗ ΚΑΙ ΔΙΔΑΣΚΑΛΙΑ</a:t>
            </a: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2 - Θέση περιεχομένου"/>
          <p:cNvSpPr txBox="1">
            <a:spLocks/>
          </p:cNvSpPr>
          <p:nvPr/>
        </p:nvSpPr>
        <p:spPr bwMode="auto">
          <a:xfrm>
            <a:off x="685800" y="1627733"/>
            <a:ext cx="7772400" cy="3673475"/>
          </a:xfrm>
          <a:prstGeom prst="rect">
            <a:avLst/>
          </a:prstGeom>
          <a:solidFill>
            <a:srgbClr val="FFFF99"/>
          </a:solidFill>
          <a:ln w="9525">
            <a:solidFill>
              <a:schemeClr val="tx1"/>
            </a:solidFill>
            <a:miter lim="800000"/>
            <a:headEnd/>
            <a:tailEnd/>
          </a:ln>
        </p:spPr>
        <p:txBody>
          <a:bodyPr/>
          <a:lstStyle/>
          <a:p>
            <a:r>
              <a:rPr lang="el-GR" sz="2400" b="1" dirty="0">
                <a:latin typeface="Calibri" pitchFamily="34" charset="0"/>
              </a:rPr>
              <a:t>Στους </a:t>
            </a:r>
            <a:r>
              <a:rPr lang="el-GR" sz="2400" b="1" u="sng" dirty="0">
                <a:latin typeface="Calibri" pitchFamily="34" charset="0"/>
              </a:rPr>
              <a:t>εσωτερικούς</a:t>
            </a:r>
            <a:r>
              <a:rPr lang="el-GR" sz="2400" b="1" dirty="0">
                <a:latin typeface="Calibri" pitchFamily="34" charset="0"/>
              </a:rPr>
              <a:t> συγκαταλέγονται, οι νοητικές ικανότητες του κάθε ατόμου, τα κίνητρά του, η διέγερση του ενδιαφέροντος του, οι αντιληπτικοί του μηχανισμοί, η συναισθηματική του κατάσταση και άλλοι παράγοντες. </a:t>
            </a:r>
            <a:endParaRPr lang="el-GR" sz="2400" dirty="0">
              <a:latin typeface="Calibri" pitchFamily="34" charset="0"/>
            </a:endParaRPr>
          </a:p>
          <a:p>
            <a:r>
              <a:rPr lang="el-GR" sz="2400" dirty="0">
                <a:latin typeface="Calibri" pitchFamily="34" charset="0"/>
              </a:rPr>
              <a:t> </a:t>
            </a:r>
          </a:p>
          <a:p>
            <a:r>
              <a:rPr lang="el-GR" sz="2400" dirty="0">
                <a:latin typeface="Calibri" pitchFamily="34" charset="0"/>
              </a:rPr>
              <a:t>Στους </a:t>
            </a:r>
            <a:r>
              <a:rPr lang="el-GR" sz="2400" b="1" u="sng" dirty="0">
                <a:latin typeface="Calibri" pitchFamily="34" charset="0"/>
              </a:rPr>
              <a:t>εξωτερικούς</a:t>
            </a:r>
            <a:r>
              <a:rPr lang="el-GR" sz="2400" dirty="0">
                <a:latin typeface="Calibri" pitchFamily="34" charset="0"/>
              </a:rPr>
              <a:t> περιλαμβάνονται οι συνθήκες μέσα στις οποίες πραγματοποιείται η μάθηση, το προς μάθηση υλικό, οι υποβοηθητικές ενέργειες του διδάσκοντος και άλλα παρόμοια.</a:t>
            </a:r>
          </a:p>
          <a:p>
            <a:endParaRPr lang="el-GR" sz="2400" dirty="0">
              <a:latin typeface="Calibri" pitchFamily="34" charset="0"/>
            </a:endParaRPr>
          </a:p>
          <a:p>
            <a:r>
              <a:rPr lang="el-GR" sz="2400" dirty="0">
                <a:latin typeface="Calibri" pitchFamily="34" charset="0"/>
              </a:rPr>
              <a:t> </a:t>
            </a:r>
          </a:p>
          <a:p>
            <a:r>
              <a:rPr lang="el-GR" sz="2400" dirty="0">
                <a:latin typeface="Calibri" pitchFamily="34" charset="0"/>
              </a:rPr>
              <a:t> </a:t>
            </a:r>
          </a:p>
        </p:txBody>
      </p:sp>
      <p:sp>
        <p:nvSpPr>
          <p:cNvPr id="4" name="1 - Τίτλος">
            <a:extLst>
              <a:ext uri="{FF2B5EF4-FFF2-40B4-BE49-F238E27FC236}">
                <a16:creationId xmlns:a16="http://schemas.microsoft.com/office/drawing/2014/main" id="{35D1D329-7DC5-4463-9880-D7B6897431E2}"/>
              </a:ext>
            </a:extLst>
          </p:cNvPr>
          <p:cNvSpPr txBox="1">
            <a:spLocks/>
          </p:cNvSpPr>
          <p:nvPr/>
        </p:nvSpPr>
        <p:spPr bwMode="auto">
          <a:xfrm>
            <a:off x="685800" y="769912"/>
            <a:ext cx="7772400" cy="569789"/>
          </a:xfrm>
          <a:prstGeom prst="rect">
            <a:avLst/>
          </a:prstGeom>
          <a:solidFill>
            <a:schemeClr val="tx2">
              <a:lumMod val="40000"/>
              <a:lumOff val="6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r>
              <a:rPr lang="el-GR" sz="2600" b="1" dirty="0">
                <a:latin typeface="+mn-lt"/>
                <a:cs typeface="Times New Roman" pitchFamily="18" charset="0"/>
              </a:rPr>
              <a:t>ΜΑΘΗΣΗ ΚΑΙ ΔΙΔΑΣΚΑΛΙΑ</a:t>
            </a: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2 - Θέση περιεχομένου"/>
          <p:cNvSpPr txBox="1">
            <a:spLocks/>
          </p:cNvSpPr>
          <p:nvPr/>
        </p:nvSpPr>
        <p:spPr bwMode="auto">
          <a:xfrm>
            <a:off x="676441" y="1161918"/>
            <a:ext cx="7781759" cy="4931378"/>
          </a:xfrm>
          <a:prstGeom prst="rect">
            <a:avLst/>
          </a:prstGeom>
          <a:solidFill>
            <a:schemeClr val="tx2">
              <a:lumMod val="20000"/>
              <a:lumOff val="80000"/>
            </a:schemeClr>
          </a:solidFill>
          <a:ln w="9525">
            <a:solidFill>
              <a:schemeClr val="tx1"/>
            </a:solidFill>
            <a:miter lim="800000"/>
            <a:headEnd/>
            <a:tailEnd/>
          </a:ln>
        </p:spPr>
        <p:txBody>
          <a:bodyPr/>
          <a:lstStyle/>
          <a:p>
            <a:r>
              <a:rPr lang="el-GR" sz="2400" dirty="0">
                <a:latin typeface="+mn-lt"/>
              </a:rPr>
              <a:t>Συγκεκριμένα, αναφέρουν τα ακόλουθα:</a:t>
            </a:r>
          </a:p>
          <a:p>
            <a:r>
              <a:rPr lang="el-GR" sz="1000" dirty="0">
                <a:latin typeface="+mn-lt"/>
              </a:rPr>
              <a:t> </a:t>
            </a:r>
          </a:p>
          <a:p>
            <a:pPr marL="342900" indent="-342900">
              <a:buFont typeface="Arial" panose="020B0604020202020204" pitchFamily="34" charset="0"/>
              <a:buChar char="•"/>
            </a:pPr>
            <a:r>
              <a:rPr lang="el-GR" sz="2400" dirty="0">
                <a:latin typeface="+mn-lt"/>
              </a:rPr>
              <a:t>Η </a:t>
            </a:r>
            <a:r>
              <a:rPr lang="el-GR" sz="2400" b="1" dirty="0">
                <a:latin typeface="+mn-lt"/>
              </a:rPr>
              <a:t>μάθηση</a:t>
            </a:r>
            <a:r>
              <a:rPr lang="el-GR" sz="2400" dirty="0">
                <a:latin typeface="+mn-lt"/>
              </a:rPr>
              <a:t> είναι χαρακτηριστικό όχι μόνο των </a:t>
            </a:r>
            <a:r>
              <a:rPr lang="el-GR" sz="2400" b="1" dirty="0">
                <a:latin typeface="+mn-lt"/>
              </a:rPr>
              <a:t>ανθρώπων</a:t>
            </a:r>
            <a:r>
              <a:rPr lang="el-GR" sz="2400" dirty="0">
                <a:latin typeface="+mn-lt"/>
              </a:rPr>
              <a:t>, αλλά και άλλων </a:t>
            </a:r>
            <a:r>
              <a:rPr lang="el-GR" sz="2400" b="1" dirty="0">
                <a:latin typeface="+mn-lt"/>
              </a:rPr>
              <a:t>ζωικών</a:t>
            </a:r>
            <a:r>
              <a:rPr lang="el-GR" sz="2400" dirty="0">
                <a:latin typeface="+mn-lt"/>
              </a:rPr>
              <a:t> </a:t>
            </a:r>
            <a:r>
              <a:rPr lang="el-GR" sz="2400" b="1" dirty="0">
                <a:latin typeface="+mn-lt"/>
              </a:rPr>
              <a:t>οργανισμών</a:t>
            </a:r>
          </a:p>
          <a:p>
            <a:endParaRPr lang="el-GR" sz="1000" dirty="0">
              <a:latin typeface="+mn-lt"/>
            </a:endParaRPr>
          </a:p>
          <a:p>
            <a:pPr marL="342900" indent="-342900">
              <a:buFont typeface="Arial" panose="020B0604020202020204" pitchFamily="34" charset="0"/>
              <a:buChar char="•"/>
            </a:pPr>
            <a:r>
              <a:rPr lang="el-GR" sz="2400" dirty="0">
                <a:latin typeface="+mn-lt"/>
              </a:rPr>
              <a:t>Η διαδικασία της </a:t>
            </a:r>
            <a:r>
              <a:rPr lang="el-GR" sz="2400" b="1" dirty="0">
                <a:latin typeface="+mn-lt"/>
              </a:rPr>
              <a:t>μάθησης</a:t>
            </a:r>
            <a:r>
              <a:rPr lang="el-GR" sz="2400" dirty="0">
                <a:latin typeface="+mn-lt"/>
              </a:rPr>
              <a:t> δεν είναι κάτι που μπορεί να παρατηρηθεί στην ολότητα του </a:t>
            </a:r>
            <a:r>
              <a:rPr lang="el-GR" sz="2400" b="1" dirty="0">
                <a:latin typeface="+mn-lt"/>
              </a:rPr>
              <a:t>άμεσα</a:t>
            </a:r>
            <a:r>
              <a:rPr lang="el-GR" sz="2400" dirty="0">
                <a:latin typeface="+mn-lt"/>
              </a:rPr>
              <a:t>. Εκείνο που γίνεται αντιληπτό είναι το </a:t>
            </a:r>
            <a:r>
              <a:rPr lang="el-GR" sz="2400" b="1" dirty="0">
                <a:latin typeface="+mn-lt"/>
              </a:rPr>
              <a:t>αποτέλεσμά</a:t>
            </a:r>
            <a:r>
              <a:rPr lang="el-GR" sz="2400" dirty="0">
                <a:latin typeface="+mn-lt"/>
              </a:rPr>
              <a:t> της</a:t>
            </a:r>
          </a:p>
          <a:p>
            <a:pPr marL="171450" indent="-171450">
              <a:buFont typeface="Arial" panose="020B0604020202020204" pitchFamily="34" charset="0"/>
              <a:buChar char="•"/>
            </a:pPr>
            <a:endParaRPr lang="el-GR" sz="1000" dirty="0">
              <a:latin typeface="+mn-lt"/>
            </a:endParaRPr>
          </a:p>
          <a:p>
            <a:pPr marL="342900" indent="-342900">
              <a:buFont typeface="Arial" panose="020B0604020202020204" pitchFamily="34" charset="0"/>
              <a:buChar char="•"/>
            </a:pPr>
            <a:r>
              <a:rPr lang="el-GR" sz="2400" dirty="0">
                <a:latin typeface="+mn-lt"/>
              </a:rPr>
              <a:t>Η </a:t>
            </a:r>
            <a:r>
              <a:rPr lang="el-GR" sz="2400" b="1" dirty="0">
                <a:latin typeface="+mn-lt"/>
              </a:rPr>
              <a:t>μάθηση</a:t>
            </a:r>
            <a:r>
              <a:rPr lang="el-GR" sz="2400" dirty="0">
                <a:latin typeface="+mn-lt"/>
              </a:rPr>
              <a:t> </a:t>
            </a:r>
            <a:r>
              <a:rPr lang="el-GR" sz="2400" b="1" dirty="0">
                <a:latin typeface="+mn-lt"/>
              </a:rPr>
              <a:t>διευκολύνεται</a:t>
            </a:r>
            <a:r>
              <a:rPr lang="el-GR" sz="2400" dirty="0">
                <a:latin typeface="+mn-lt"/>
              </a:rPr>
              <a:t>, όταν επιτελείται κάτω από </a:t>
            </a:r>
            <a:r>
              <a:rPr lang="el-GR" sz="2400" b="1" dirty="0">
                <a:latin typeface="+mn-lt"/>
              </a:rPr>
              <a:t>ορισμένες</a:t>
            </a:r>
            <a:r>
              <a:rPr lang="el-GR" sz="2400" dirty="0">
                <a:latin typeface="+mn-lt"/>
              </a:rPr>
              <a:t> </a:t>
            </a:r>
            <a:r>
              <a:rPr lang="el-GR" sz="2400" b="1" dirty="0">
                <a:latin typeface="+mn-lt"/>
              </a:rPr>
              <a:t>συνθήκες</a:t>
            </a:r>
            <a:r>
              <a:rPr lang="el-GR" sz="2400" dirty="0">
                <a:latin typeface="+mn-lt"/>
              </a:rPr>
              <a:t>, όπως π.χ. όταν ενισχύεται η </a:t>
            </a:r>
            <a:r>
              <a:rPr lang="el-GR" sz="2400" b="1" dirty="0">
                <a:latin typeface="+mn-lt"/>
              </a:rPr>
              <a:t>επιθυμητή</a:t>
            </a:r>
            <a:r>
              <a:rPr lang="el-GR" sz="2400" dirty="0">
                <a:latin typeface="+mn-lt"/>
              </a:rPr>
              <a:t> </a:t>
            </a:r>
            <a:r>
              <a:rPr lang="el-GR" sz="2400" b="1" dirty="0">
                <a:latin typeface="+mn-lt"/>
              </a:rPr>
              <a:t>τροποποίηση</a:t>
            </a:r>
            <a:r>
              <a:rPr lang="el-GR" sz="2400" dirty="0">
                <a:latin typeface="+mn-lt"/>
              </a:rPr>
              <a:t> της </a:t>
            </a:r>
            <a:r>
              <a:rPr lang="el-GR" sz="2400" b="1" dirty="0">
                <a:latin typeface="+mn-lt"/>
              </a:rPr>
              <a:t>συμπεριφοράς</a:t>
            </a:r>
            <a:r>
              <a:rPr lang="el-GR" sz="2400" dirty="0">
                <a:latin typeface="+mn-lt"/>
              </a:rPr>
              <a:t>, όταν δημιουργείται μια καλά </a:t>
            </a:r>
            <a:r>
              <a:rPr lang="el-GR" sz="2400" b="1" dirty="0">
                <a:latin typeface="+mn-lt"/>
              </a:rPr>
              <a:t>οργανωμένη</a:t>
            </a:r>
            <a:r>
              <a:rPr lang="el-GR" sz="2400" dirty="0">
                <a:latin typeface="+mn-lt"/>
              </a:rPr>
              <a:t> </a:t>
            </a:r>
            <a:r>
              <a:rPr lang="el-GR" sz="2400" b="1" dirty="0">
                <a:latin typeface="+mn-lt"/>
              </a:rPr>
              <a:t>προβληματική</a:t>
            </a:r>
            <a:r>
              <a:rPr lang="el-GR" sz="2400" dirty="0">
                <a:latin typeface="+mn-lt"/>
              </a:rPr>
              <a:t> κατάσταση, όταν υπάρχει η </a:t>
            </a:r>
            <a:r>
              <a:rPr lang="el-GR" sz="2400" b="1" dirty="0">
                <a:latin typeface="+mn-lt"/>
              </a:rPr>
              <a:t>κατάλληλη</a:t>
            </a:r>
            <a:r>
              <a:rPr lang="el-GR" sz="2400" dirty="0">
                <a:latin typeface="+mn-lt"/>
              </a:rPr>
              <a:t> </a:t>
            </a:r>
            <a:r>
              <a:rPr lang="el-GR" sz="2400" b="1" dirty="0">
                <a:latin typeface="+mn-lt"/>
              </a:rPr>
              <a:t>ανατροφοδότηση</a:t>
            </a:r>
          </a:p>
        </p:txBody>
      </p:sp>
      <p:sp>
        <p:nvSpPr>
          <p:cNvPr id="5" name="1 - Τίτλος">
            <a:extLst>
              <a:ext uri="{FF2B5EF4-FFF2-40B4-BE49-F238E27FC236}">
                <a16:creationId xmlns:a16="http://schemas.microsoft.com/office/drawing/2014/main" id="{C5980812-7470-41F9-8609-45D690EE7109}"/>
              </a:ext>
            </a:extLst>
          </p:cNvPr>
          <p:cNvSpPr txBox="1">
            <a:spLocks/>
          </p:cNvSpPr>
          <p:nvPr/>
        </p:nvSpPr>
        <p:spPr bwMode="auto">
          <a:xfrm>
            <a:off x="685800" y="404664"/>
            <a:ext cx="7772400" cy="569789"/>
          </a:xfrm>
          <a:prstGeom prst="rect">
            <a:avLst/>
          </a:prstGeom>
          <a:solidFill>
            <a:schemeClr val="tx2">
              <a:lumMod val="20000"/>
              <a:lumOff val="8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ΤΙ ΕΙΝΑΙ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2 - Θέση περιεχομένου"/>
          <p:cNvSpPr txBox="1">
            <a:spLocks/>
          </p:cNvSpPr>
          <p:nvPr/>
        </p:nvSpPr>
        <p:spPr bwMode="auto">
          <a:xfrm>
            <a:off x="685800" y="1073845"/>
            <a:ext cx="7772400" cy="5091459"/>
          </a:xfrm>
          <a:prstGeom prst="rect">
            <a:avLst/>
          </a:prstGeom>
          <a:solidFill>
            <a:schemeClr val="tx2">
              <a:lumMod val="20000"/>
              <a:lumOff val="80000"/>
            </a:schemeClr>
          </a:solidFill>
          <a:ln w="9525">
            <a:solidFill>
              <a:schemeClr val="tx1"/>
            </a:solidFill>
            <a:miter lim="800000"/>
            <a:headEnd/>
            <a:tailEnd/>
          </a:ln>
        </p:spPr>
        <p:txBody>
          <a:bodyPr/>
          <a:lstStyle/>
          <a:p>
            <a:pPr marL="342900" indent="-342900">
              <a:buFont typeface="Arial" panose="020B0604020202020204" pitchFamily="34" charset="0"/>
              <a:buChar char="•"/>
            </a:pPr>
            <a:r>
              <a:rPr lang="el-GR" sz="2400" dirty="0">
                <a:latin typeface="+mn-lt"/>
              </a:rPr>
              <a:t>Η </a:t>
            </a:r>
            <a:r>
              <a:rPr lang="el-GR" sz="2400" b="1" dirty="0">
                <a:latin typeface="+mn-lt"/>
              </a:rPr>
              <a:t>μάθηση</a:t>
            </a:r>
            <a:r>
              <a:rPr lang="el-GR" sz="2400" dirty="0">
                <a:latin typeface="+mn-lt"/>
              </a:rPr>
              <a:t> επηρεάζεται από ορισμένους </a:t>
            </a:r>
            <a:r>
              <a:rPr lang="el-GR" sz="2400" b="1" dirty="0">
                <a:latin typeface="+mn-lt"/>
              </a:rPr>
              <a:t>παράγοντες</a:t>
            </a:r>
            <a:r>
              <a:rPr lang="el-GR" sz="2400" dirty="0">
                <a:latin typeface="+mn-lt"/>
              </a:rPr>
              <a:t>, οι οποίοι αφορούν τόσο στο </a:t>
            </a:r>
            <a:r>
              <a:rPr lang="el-GR" sz="2400" b="1" dirty="0">
                <a:latin typeface="+mn-lt"/>
              </a:rPr>
              <a:t>υποκείμενο</a:t>
            </a:r>
            <a:r>
              <a:rPr lang="el-GR" sz="2400" dirty="0">
                <a:latin typeface="+mn-lt"/>
              </a:rPr>
              <a:t> που μαθαίνει (ανάγκες, ενδιαφέροντα, διαθέσεις του ατόμου), όσο και στην κατάσταση, μέσα στην οποία λαμβάνει χώρα (κατάλληλη οργάνωση των αρχικών ερεθισμάτων, δημιουργία προβληματικών καταστάσεων κλπ.)</a:t>
            </a:r>
          </a:p>
          <a:p>
            <a:pPr marL="342900" indent="-342900">
              <a:buFont typeface="Arial" panose="020B0604020202020204" pitchFamily="34" charset="0"/>
              <a:buChar char="•"/>
            </a:pPr>
            <a:endParaRPr lang="el-GR" sz="2400" dirty="0">
              <a:latin typeface="+mn-lt"/>
            </a:endParaRPr>
          </a:p>
          <a:p>
            <a:pPr marL="342900" indent="-342900">
              <a:buFont typeface="Arial" panose="020B0604020202020204" pitchFamily="34" charset="0"/>
              <a:buChar char="•"/>
            </a:pPr>
            <a:r>
              <a:rPr lang="el-GR" sz="2400" dirty="0">
                <a:latin typeface="+mn-lt"/>
              </a:rPr>
              <a:t>Το </a:t>
            </a:r>
            <a:r>
              <a:rPr lang="el-GR" sz="2400" b="1" dirty="0">
                <a:latin typeface="+mn-lt"/>
              </a:rPr>
              <a:t>αποτέλεσμα</a:t>
            </a:r>
            <a:r>
              <a:rPr lang="el-GR" sz="2400" dirty="0">
                <a:latin typeface="+mn-lt"/>
              </a:rPr>
              <a:t>, επίσης, το οποίο προκαλεί ορισμένη αντίδραση (π.χ. ευχαρίστηση, δυσαρέσκεια κλπ.), επηρεάζει την επανάληψή της</a:t>
            </a:r>
          </a:p>
          <a:p>
            <a:pPr marL="342900" indent="-342900">
              <a:buFont typeface="Arial" panose="020B0604020202020204" pitchFamily="34" charset="0"/>
              <a:buChar char="•"/>
            </a:pPr>
            <a:endParaRPr lang="el-GR" sz="2400" dirty="0">
              <a:latin typeface="+mn-lt"/>
            </a:endParaRPr>
          </a:p>
          <a:p>
            <a:pPr marL="342900" indent="-342900">
              <a:buFont typeface="Arial" panose="020B0604020202020204" pitchFamily="34" charset="0"/>
              <a:buChar char="•"/>
            </a:pPr>
            <a:r>
              <a:rPr lang="el-GR" sz="2400" dirty="0">
                <a:latin typeface="+mn-lt"/>
              </a:rPr>
              <a:t>Οι </a:t>
            </a:r>
            <a:r>
              <a:rPr lang="el-GR" sz="2400" b="1" dirty="0" err="1">
                <a:latin typeface="+mn-lt"/>
              </a:rPr>
              <a:t>νευροφυσιολογικοί</a:t>
            </a:r>
            <a:r>
              <a:rPr lang="el-GR" sz="2400" dirty="0">
                <a:latin typeface="+mn-lt"/>
              </a:rPr>
              <a:t> </a:t>
            </a:r>
            <a:r>
              <a:rPr lang="el-GR" sz="2400" b="1" dirty="0">
                <a:latin typeface="+mn-lt"/>
              </a:rPr>
              <a:t>μηχανισμοί</a:t>
            </a:r>
            <a:r>
              <a:rPr lang="el-GR" sz="2400" dirty="0">
                <a:latin typeface="+mn-lt"/>
              </a:rPr>
              <a:t> </a:t>
            </a:r>
            <a:r>
              <a:rPr lang="el-GR" sz="2400" b="1" dirty="0">
                <a:latin typeface="+mn-lt"/>
              </a:rPr>
              <a:t>διαδραματίζουν</a:t>
            </a:r>
            <a:r>
              <a:rPr lang="el-GR" sz="2400" dirty="0">
                <a:latin typeface="+mn-lt"/>
              </a:rPr>
              <a:t>, τέλος, σημαντικό ρόλο στη </a:t>
            </a:r>
            <a:r>
              <a:rPr lang="el-GR" sz="2400" b="1" dirty="0">
                <a:latin typeface="+mn-lt"/>
              </a:rPr>
              <a:t>διαδικασία</a:t>
            </a:r>
            <a:r>
              <a:rPr lang="el-GR" sz="2400" dirty="0">
                <a:latin typeface="+mn-lt"/>
              </a:rPr>
              <a:t> της </a:t>
            </a:r>
            <a:r>
              <a:rPr lang="el-GR" sz="2400" b="1" dirty="0">
                <a:latin typeface="+mn-lt"/>
              </a:rPr>
              <a:t>μάθησης</a:t>
            </a:r>
            <a:endParaRPr lang="el-GR" sz="2200" dirty="0">
              <a:latin typeface="+mn-lt"/>
            </a:endParaRPr>
          </a:p>
        </p:txBody>
      </p:sp>
      <p:sp>
        <p:nvSpPr>
          <p:cNvPr id="4" name="1 - Τίτλος">
            <a:extLst>
              <a:ext uri="{FF2B5EF4-FFF2-40B4-BE49-F238E27FC236}">
                <a16:creationId xmlns:a16="http://schemas.microsoft.com/office/drawing/2014/main" id="{08900C62-F4CF-406A-8C03-07A2EB65E940}"/>
              </a:ext>
            </a:extLst>
          </p:cNvPr>
          <p:cNvSpPr txBox="1">
            <a:spLocks/>
          </p:cNvSpPr>
          <p:nvPr/>
        </p:nvSpPr>
        <p:spPr bwMode="auto">
          <a:xfrm>
            <a:off x="685800" y="266923"/>
            <a:ext cx="7772400" cy="569789"/>
          </a:xfrm>
          <a:prstGeom prst="rect">
            <a:avLst/>
          </a:prstGeom>
          <a:solidFill>
            <a:schemeClr val="tx2">
              <a:lumMod val="20000"/>
              <a:lumOff val="8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ΤΙ ΕΙΝΑΙ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2 - Θέση περιεχομένου"/>
          <p:cNvSpPr txBox="1">
            <a:spLocks/>
          </p:cNvSpPr>
          <p:nvPr/>
        </p:nvSpPr>
        <p:spPr bwMode="auto">
          <a:xfrm>
            <a:off x="685800" y="1217861"/>
            <a:ext cx="7772400" cy="4875435"/>
          </a:xfrm>
          <a:prstGeom prst="rect">
            <a:avLst/>
          </a:prstGeom>
          <a:solidFill>
            <a:schemeClr val="tx2">
              <a:lumMod val="20000"/>
              <a:lumOff val="80000"/>
            </a:schemeClr>
          </a:solidFill>
          <a:ln w="9525">
            <a:solidFill>
              <a:schemeClr val="tx1"/>
            </a:solidFill>
            <a:miter lim="800000"/>
            <a:headEnd/>
            <a:tailEnd/>
          </a:ln>
        </p:spPr>
        <p:txBody>
          <a:bodyPr/>
          <a:lstStyle/>
          <a:p>
            <a:pPr marL="342900" indent="-342900">
              <a:buFont typeface="Arial" panose="020B0604020202020204" pitchFamily="34" charset="0"/>
              <a:buChar char="•"/>
            </a:pPr>
            <a:r>
              <a:rPr lang="el-GR" sz="2400" dirty="0">
                <a:latin typeface="+mn-lt"/>
              </a:rPr>
              <a:t>η </a:t>
            </a:r>
            <a:r>
              <a:rPr lang="el-GR" sz="2400" b="1" dirty="0">
                <a:latin typeface="+mn-lt"/>
              </a:rPr>
              <a:t>διαδικασία</a:t>
            </a:r>
            <a:r>
              <a:rPr lang="el-GR" sz="2400" dirty="0">
                <a:latin typeface="+mn-lt"/>
              </a:rPr>
              <a:t> με την οποία λαμβάνει χώρα η μάθηση πιστεύεται ότι είναι η ίδια περίπου σε όλες τις περιπτώσεις,</a:t>
            </a:r>
            <a:endParaRPr lang="en-US" sz="2400" dirty="0">
              <a:latin typeface="+mn-lt"/>
            </a:endParaRPr>
          </a:p>
          <a:p>
            <a:pPr marL="342900" indent="-342900">
              <a:buFont typeface="Arial" panose="020B0604020202020204" pitchFamily="34" charset="0"/>
              <a:buChar char="•"/>
            </a:pPr>
            <a:r>
              <a:rPr lang="el-GR" sz="2400" dirty="0">
                <a:latin typeface="+mn-lt"/>
              </a:rPr>
              <a:t>οι </a:t>
            </a:r>
            <a:r>
              <a:rPr lang="el-GR" sz="2400" b="1" dirty="0">
                <a:latin typeface="+mn-lt"/>
              </a:rPr>
              <a:t>εκδηλώσεις</a:t>
            </a:r>
            <a:r>
              <a:rPr lang="el-GR" sz="2400" dirty="0">
                <a:latin typeface="+mn-lt"/>
              </a:rPr>
              <a:t> με τις οποίες γίνεται φανερή η πραγματοποίηση της μάθησης μπορεί να είναι διαφορετικές</a:t>
            </a:r>
            <a:endParaRPr lang="en-US" sz="2400" dirty="0">
              <a:latin typeface="+mn-lt"/>
            </a:endParaRPr>
          </a:p>
          <a:p>
            <a:pPr marL="342900" indent="-342900">
              <a:buFont typeface="Arial" panose="020B0604020202020204" pitchFamily="34" charset="0"/>
              <a:buChar char="•"/>
            </a:pPr>
            <a:r>
              <a:rPr lang="en-US" sz="2400" dirty="0">
                <a:latin typeface="+mn-lt"/>
              </a:rPr>
              <a:t>o</a:t>
            </a:r>
            <a:r>
              <a:rPr lang="el-GR" sz="2400" dirty="0">
                <a:latin typeface="+mn-lt"/>
              </a:rPr>
              <a:t>ι </a:t>
            </a:r>
            <a:r>
              <a:rPr lang="el-GR" sz="2400" b="1" dirty="0">
                <a:latin typeface="+mn-lt"/>
              </a:rPr>
              <a:t>δυνατότητες</a:t>
            </a:r>
            <a:r>
              <a:rPr lang="el-GR" sz="2400" dirty="0">
                <a:latin typeface="+mn-lt"/>
              </a:rPr>
              <a:t>, που αποκτούν οι οργανισμοί που μαθαίνουν ποικίλλουν</a:t>
            </a:r>
          </a:p>
          <a:p>
            <a:pPr marL="342900" indent="-342900">
              <a:buFont typeface="Arial" panose="020B0604020202020204" pitchFamily="34" charset="0"/>
              <a:buChar char="•"/>
            </a:pPr>
            <a:r>
              <a:rPr lang="el-GR" sz="2400" dirty="0">
                <a:latin typeface="+mn-lt"/>
              </a:rPr>
              <a:t>αυτές οι δυνατότητες, οι οποίες θεωρούνται αποτέλεσμα μάθησης, ονομάζονται</a:t>
            </a:r>
            <a:r>
              <a:rPr lang="el-GR" sz="2400" b="1" dirty="0">
                <a:latin typeface="+mn-lt"/>
              </a:rPr>
              <a:t> είδη μάθησης</a:t>
            </a:r>
          </a:p>
          <a:p>
            <a:pPr marL="342900" indent="-342900">
              <a:buFont typeface="Arial" panose="020B0604020202020204" pitchFamily="34" charset="0"/>
              <a:buChar char="•"/>
            </a:pPr>
            <a:r>
              <a:rPr lang="el-GR" sz="2400" dirty="0">
                <a:latin typeface="+mn-lt"/>
              </a:rPr>
              <a:t>τα </a:t>
            </a:r>
            <a:r>
              <a:rPr lang="el-GR" sz="2400" b="1" dirty="0">
                <a:latin typeface="+mn-lt"/>
              </a:rPr>
              <a:t>είδη</a:t>
            </a:r>
            <a:r>
              <a:rPr lang="el-GR" sz="2400" dirty="0">
                <a:latin typeface="+mn-lt"/>
              </a:rPr>
              <a:t> αυτά είναι πολλά (π.χ. το ζώο που αναγνωρίζει τον τόπο στον οποίο βρίσκεται ο χώρος διαμονής του (φωλιά, κυψέλη κλπ.) εκδηλώνει μάθηση)</a:t>
            </a:r>
            <a:endParaRPr lang="el-GR" sz="2200" dirty="0">
              <a:latin typeface="+mn-lt"/>
            </a:endParaRPr>
          </a:p>
        </p:txBody>
      </p:sp>
      <p:sp>
        <p:nvSpPr>
          <p:cNvPr id="5" name="1 - Τίτλος">
            <a:extLst>
              <a:ext uri="{FF2B5EF4-FFF2-40B4-BE49-F238E27FC236}">
                <a16:creationId xmlns:a16="http://schemas.microsoft.com/office/drawing/2014/main" id="{34DD50FC-335C-42D1-89A6-D8339169D4C1}"/>
              </a:ext>
            </a:extLst>
          </p:cNvPr>
          <p:cNvSpPr txBox="1">
            <a:spLocks/>
          </p:cNvSpPr>
          <p:nvPr/>
        </p:nvSpPr>
        <p:spPr bwMode="auto">
          <a:xfrm>
            <a:off x="685800" y="410939"/>
            <a:ext cx="7772400" cy="569789"/>
          </a:xfrm>
          <a:prstGeom prst="rect">
            <a:avLst/>
          </a:prstGeom>
          <a:solidFill>
            <a:schemeClr val="tx2">
              <a:lumMod val="20000"/>
              <a:lumOff val="8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ΤΙ ΕΙΝΑΙ ΜΑΘΗΣΗ;</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2 - Θέση περιεχομένου"/>
          <p:cNvSpPr txBox="1">
            <a:spLocks/>
          </p:cNvSpPr>
          <p:nvPr/>
        </p:nvSpPr>
        <p:spPr bwMode="auto">
          <a:xfrm>
            <a:off x="685800" y="1196752"/>
            <a:ext cx="7772401" cy="4741974"/>
          </a:xfrm>
          <a:prstGeom prst="rect">
            <a:avLst/>
          </a:prstGeom>
          <a:solidFill>
            <a:schemeClr val="bg1">
              <a:lumMod val="95000"/>
            </a:schemeClr>
          </a:solidFill>
          <a:ln w="9525">
            <a:solidFill>
              <a:schemeClr val="tx1"/>
            </a:solidFill>
            <a:miter lim="800000"/>
            <a:headEnd/>
            <a:tailEnd/>
          </a:ln>
        </p:spPr>
        <p:txBody>
          <a:bodyPr/>
          <a:lstStyle/>
          <a:p>
            <a:pPr marL="342900" indent="-342900">
              <a:buFont typeface="Arial" panose="020B0604020202020204" pitchFamily="34" charset="0"/>
              <a:buChar char="•"/>
            </a:pPr>
            <a:r>
              <a:rPr lang="el-GR" sz="2300" dirty="0">
                <a:latin typeface="+mn-lt"/>
              </a:rPr>
              <a:t>ο σκύλος μαθαίνει να αναγνωρίζει το αφεντικό του και να εκτελεί ορισμένα παραγγέλματα</a:t>
            </a:r>
          </a:p>
          <a:p>
            <a:pPr marL="342900" indent="-342900">
              <a:buFont typeface="Arial" panose="020B0604020202020204" pitchFamily="34" charset="0"/>
              <a:buChar char="•"/>
            </a:pPr>
            <a:r>
              <a:rPr lang="el-GR" sz="2300" b="1" dirty="0">
                <a:latin typeface="+mn-lt"/>
              </a:rPr>
              <a:t>ο/η μαθητής/</a:t>
            </a:r>
            <a:r>
              <a:rPr lang="el-GR" sz="2300" b="1" dirty="0" err="1">
                <a:latin typeface="+mn-lt"/>
              </a:rPr>
              <a:t>ρια</a:t>
            </a:r>
            <a:r>
              <a:rPr lang="el-GR" sz="2300" b="1" dirty="0">
                <a:latin typeface="+mn-lt"/>
              </a:rPr>
              <a:t> μαθαίνει να προφέρει και να γράφει τα γράμματα του αλφαβήτου</a:t>
            </a:r>
            <a:r>
              <a:rPr lang="el-GR" sz="2300" dirty="0">
                <a:latin typeface="+mn-lt"/>
              </a:rPr>
              <a:t>, </a:t>
            </a:r>
            <a:r>
              <a:rPr lang="el-GR" sz="2300" b="1" dirty="0">
                <a:latin typeface="+mn-lt"/>
              </a:rPr>
              <a:t>να χρησιμοποιεί συμβολικούς ήχους ή εικόνες</a:t>
            </a:r>
            <a:r>
              <a:rPr lang="el-GR" sz="2300" dirty="0">
                <a:latin typeface="+mn-lt"/>
              </a:rPr>
              <a:t>, για να παραστήσει πράγματα ή καταστάσεις, </a:t>
            </a:r>
            <a:r>
              <a:rPr lang="el-GR" sz="2300" b="1" dirty="0">
                <a:latin typeface="+mn-lt"/>
              </a:rPr>
              <a:t>μαθαίνει να λύνει προβλήματα</a:t>
            </a:r>
            <a:r>
              <a:rPr lang="el-GR" sz="2300" dirty="0">
                <a:latin typeface="+mn-lt"/>
              </a:rPr>
              <a:t>, </a:t>
            </a:r>
            <a:r>
              <a:rPr lang="el-GR" sz="2300" b="1" dirty="0">
                <a:latin typeface="+mn-lt"/>
              </a:rPr>
              <a:t>να απαγγέλλει ποιήματα</a:t>
            </a:r>
            <a:r>
              <a:rPr lang="el-GR" sz="2300" dirty="0">
                <a:latin typeface="+mn-lt"/>
              </a:rPr>
              <a:t>, να κατονομάζει τα κυριότερα ιστορικά γεγονότα, </a:t>
            </a:r>
            <a:r>
              <a:rPr lang="el-GR" sz="2300" b="1" dirty="0">
                <a:latin typeface="+mn-lt"/>
              </a:rPr>
              <a:t>να κατασκευάζει διάφορα πράγματα</a:t>
            </a:r>
            <a:r>
              <a:rPr lang="el-GR" sz="2300" dirty="0">
                <a:latin typeface="+mn-lt"/>
              </a:rPr>
              <a:t>, </a:t>
            </a:r>
            <a:r>
              <a:rPr lang="el-GR" sz="2300" b="1" dirty="0">
                <a:latin typeface="+mn-lt"/>
              </a:rPr>
              <a:t>να εφαρμόζει τις γνώσεις του στην αντιμετώπιση διαφόρων καταστάσεων</a:t>
            </a:r>
            <a:r>
              <a:rPr lang="en-US" sz="2300" dirty="0">
                <a:latin typeface="+mn-lt"/>
              </a:rPr>
              <a:t>,</a:t>
            </a:r>
            <a:r>
              <a:rPr lang="el-GR" sz="2300" dirty="0">
                <a:latin typeface="+mn-lt"/>
              </a:rPr>
              <a:t> κλπ.</a:t>
            </a:r>
          </a:p>
          <a:p>
            <a:pPr marL="342900" indent="-342900">
              <a:buFont typeface="Arial" panose="020B0604020202020204" pitchFamily="34" charset="0"/>
              <a:buChar char="•"/>
            </a:pPr>
            <a:r>
              <a:rPr lang="el-GR" sz="2300" dirty="0">
                <a:latin typeface="+mn-lt"/>
              </a:rPr>
              <a:t>οι </a:t>
            </a:r>
            <a:r>
              <a:rPr lang="el-GR" sz="2300" b="1" dirty="0">
                <a:latin typeface="+mn-lt"/>
              </a:rPr>
              <a:t>κινήσεις</a:t>
            </a:r>
            <a:r>
              <a:rPr lang="el-GR" sz="2300" dirty="0">
                <a:latin typeface="+mn-lt"/>
              </a:rPr>
              <a:t>, από την απλή </a:t>
            </a:r>
            <a:r>
              <a:rPr lang="el-GR" sz="2300" b="1" dirty="0">
                <a:latin typeface="+mn-lt"/>
              </a:rPr>
              <a:t>μετατόπιση</a:t>
            </a:r>
            <a:r>
              <a:rPr lang="el-GR" sz="2300" dirty="0">
                <a:latin typeface="+mn-lt"/>
              </a:rPr>
              <a:t> και το </a:t>
            </a:r>
            <a:r>
              <a:rPr lang="el-GR" sz="2300" b="1" dirty="0">
                <a:latin typeface="+mn-lt"/>
              </a:rPr>
              <a:t>βάδισμα</a:t>
            </a:r>
            <a:r>
              <a:rPr lang="el-GR" sz="2300" i="1" dirty="0">
                <a:latin typeface="+mn-lt"/>
              </a:rPr>
              <a:t> ως</a:t>
            </a:r>
            <a:r>
              <a:rPr lang="el-GR" sz="2300" dirty="0">
                <a:latin typeface="+mn-lt"/>
              </a:rPr>
              <a:t> τις </a:t>
            </a:r>
            <a:r>
              <a:rPr lang="el-GR" sz="2300" b="1" dirty="0">
                <a:latin typeface="+mn-lt"/>
              </a:rPr>
              <a:t>επιδέξιες</a:t>
            </a:r>
            <a:r>
              <a:rPr lang="el-GR" sz="2300" dirty="0">
                <a:latin typeface="+mn-lt"/>
              </a:rPr>
              <a:t> </a:t>
            </a:r>
            <a:r>
              <a:rPr lang="el-GR" sz="2300" b="1" dirty="0">
                <a:latin typeface="+mn-lt"/>
              </a:rPr>
              <a:t>φιγούρες</a:t>
            </a:r>
            <a:r>
              <a:rPr lang="el-GR" sz="2300" dirty="0">
                <a:latin typeface="+mn-lt"/>
              </a:rPr>
              <a:t> των χορευτών ενός μπαλέτου και τις θεαματικές κινήσεις ενός ακροβάτη είναι μορφές μάθησης.</a:t>
            </a:r>
          </a:p>
        </p:txBody>
      </p:sp>
      <p:sp>
        <p:nvSpPr>
          <p:cNvPr id="4" name="1 - Τίτλος">
            <a:extLst>
              <a:ext uri="{FF2B5EF4-FFF2-40B4-BE49-F238E27FC236}">
                <a16:creationId xmlns:a16="http://schemas.microsoft.com/office/drawing/2014/main" id="{54F7D838-729E-484F-B7D0-2CA167B4411C}"/>
              </a:ext>
            </a:extLst>
          </p:cNvPr>
          <p:cNvSpPr txBox="1">
            <a:spLocks/>
          </p:cNvSpPr>
          <p:nvPr/>
        </p:nvSpPr>
        <p:spPr bwMode="auto">
          <a:xfrm>
            <a:off x="685800" y="338931"/>
            <a:ext cx="7772400" cy="569789"/>
          </a:xfrm>
          <a:prstGeom prst="rect">
            <a:avLst/>
          </a:prstGeom>
          <a:solidFill>
            <a:schemeClr val="bg1">
              <a:lumMod val="95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ΤΑ ΕΙΔΗ ΤΗΣ ΜΑΘΗΣΗΣ</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2 - Θέση περιεχομένου"/>
          <p:cNvSpPr txBox="1">
            <a:spLocks/>
          </p:cNvSpPr>
          <p:nvPr/>
        </p:nvSpPr>
        <p:spPr bwMode="auto">
          <a:xfrm>
            <a:off x="685800" y="1124744"/>
            <a:ext cx="7772401" cy="4803427"/>
          </a:xfrm>
          <a:prstGeom prst="rect">
            <a:avLst/>
          </a:prstGeom>
          <a:solidFill>
            <a:schemeClr val="bg1">
              <a:lumMod val="95000"/>
            </a:schemeClr>
          </a:solidFill>
          <a:ln w="9525">
            <a:solidFill>
              <a:schemeClr val="tx1"/>
            </a:solidFill>
            <a:miter lim="800000"/>
            <a:headEnd/>
            <a:tailEnd/>
          </a:ln>
        </p:spPr>
        <p:txBody>
          <a:bodyPr/>
          <a:lstStyle/>
          <a:p>
            <a:pPr marL="342900" indent="-342900">
              <a:buFont typeface="Arial" panose="020B0604020202020204" pitchFamily="34" charset="0"/>
              <a:buChar char="•"/>
            </a:pPr>
            <a:r>
              <a:rPr lang="el-GR" sz="2400" dirty="0">
                <a:latin typeface="+mn-lt"/>
              </a:rPr>
              <a:t>Το ίδιο ισχύει και για τις παντός είδους </a:t>
            </a:r>
            <a:r>
              <a:rPr lang="el-GR" sz="2400" b="1" dirty="0">
                <a:latin typeface="+mn-lt"/>
              </a:rPr>
              <a:t>στάσεις</a:t>
            </a:r>
            <a:r>
              <a:rPr lang="el-GR" sz="2400" dirty="0">
                <a:latin typeface="+mn-lt"/>
              </a:rPr>
              <a:t> και </a:t>
            </a:r>
            <a:r>
              <a:rPr lang="el-GR" sz="2400" b="1" dirty="0">
                <a:latin typeface="+mn-lt"/>
              </a:rPr>
              <a:t>αξίες</a:t>
            </a:r>
            <a:r>
              <a:rPr lang="el-GR" sz="2400" dirty="0">
                <a:latin typeface="+mn-lt"/>
              </a:rPr>
              <a:t> που </a:t>
            </a:r>
            <a:r>
              <a:rPr lang="el-GR" sz="2400" b="1" dirty="0">
                <a:latin typeface="+mn-lt"/>
              </a:rPr>
              <a:t>υιοθετούν</a:t>
            </a:r>
            <a:r>
              <a:rPr lang="el-GR" sz="2400" dirty="0">
                <a:latin typeface="+mn-lt"/>
              </a:rPr>
              <a:t> τα άτομα, τον τρόπο που εκδηλώνουν τα </a:t>
            </a:r>
            <a:r>
              <a:rPr lang="el-GR" sz="2400" b="1" dirty="0">
                <a:latin typeface="+mn-lt"/>
              </a:rPr>
              <a:t>συναισθήματά</a:t>
            </a:r>
            <a:r>
              <a:rPr lang="el-GR" sz="2400" dirty="0">
                <a:latin typeface="+mn-lt"/>
              </a:rPr>
              <a:t> τους, την ανάπτυξη των </a:t>
            </a:r>
            <a:r>
              <a:rPr lang="el-GR" sz="2400" b="1" dirty="0">
                <a:latin typeface="+mn-lt"/>
              </a:rPr>
              <a:t>διαπροσωπικών</a:t>
            </a:r>
            <a:r>
              <a:rPr lang="el-GR" sz="2400" dirty="0">
                <a:latin typeface="+mn-lt"/>
              </a:rPr>
              <a:t> τους σχέσεων και άλλα παρόμοια</a:t>
            </a:r>
          </a:p>
          <a:p>
            <a:pPr marL="342900" indent="-342900">
              <a:buFont typeface="Arial" panose="020B0604020202020204" pitchFamily="34" charset="0"/>
              <a:buChar char="•"/>
            </a:pPr>
            <a:r>
              <a:rPr lang="el-GR" sz="2400" dirty="0">
                <a:latin typeface="+mn-lt"/>
              </a:rPr>
              <a:t>Για να υποβοηθηθεί η </a:t>
            </a:r>
            <a:r>
              <a:rPr lang="el-GR" sz="2400" b="1" dirty="0">
                <a:latin typeface="+mn-lt"/>
              </a:rPr>
              <a:t>μελέτη</a:t>
            </a:r>
            <a:r>
              <a:rPr lang="el-GR" sz="2400" dirty="0">
                <a:latin typeface="+mn-lt"/>
              </a:rPr>
              <a:t> του φαινομένου της </a:t>
            </a:r>
            <a:r>
              <a:rPr lang="el-GR" sz="2400" b="1" dirty="0">
                <a:latin typeface="+mn-lt"/>
              </a:rPr>
              <a:t>μάθησης</a:t>
            </a:r>
            <a:r>
              <a:rPr lang="el-GR" sz="2400" dirty="0">
                <a:latin typeface="+mn-lt"/>
              </a:rPr>
              <a:t> καταβλήθηκε προσπάθεια να ταξινομηθούν τα διάφορα είδη της σε κατηγορίες. Η πιο απλή κατηγοριοποίηση τους είναι εκείνη που τα διακρίνει σε</a:t>
            </a:r>
            <a:r>
              <a:rPr lang="el-GR" sz="2400" b="1" dirty="0">
                <a:latin typeface="+mn-lt"/>
              </a:rPr>
              <a:t> κατώτερα </a:t>
            </a:r>
            <a:r>
              <a:rPr lang="el-GR" sz="2400" dirty="0">
                <a:latin typeface="+mn-lt"/>
              </a:rPr>
              <a:t>και</a:t>
            </a:r>
            <a:r>
              <a:rPr lang="el-GR" sz="2400" b="1" dirty="0">
                <a:latin typeface="+mn-lt"/>
              </a:rPr>
              <a:t> ανώτερα</a:t>
            </a:r>
          </a:p>
          <a:p>
            <a:pPr marL="342900" indent="-342900">
              <a:buFont typeface="Arial" panose="020B0604020202020204" pitchFamily="34" charset="0"/>
              <a:buChar char="•"/>
            </a:pPr>
            <a:r>
              <a:rPr lang="el-GR" sz="2400" b="1" dirty="0">
                <a:latin typeface="+mn-lt"/>
              </a:rPr>
              <a:t>Τα </a:t>
            </a:r>
            <a:r>
              <a:rPr lang="el-GR" sz="2400" b="1" u="sng" dirty="0">
                <a:latin typeface="+mn-lt"/>
              </a:rPr>
              <a:t>κατώτερα</a:t>
            </a:r>
            <a:r>
              <a:rPr lang="el-GR" sz="2400" dirty="0">
                <a:latin typeface="+mn-lt"/>
              </a:rPr>
              <a:t> αναφέρονται είτε σε συμπεριφορές, που σχετίζονται με την ικανοποίηση βιολογικών αναγκών, είτε σε στοιχειώδεις νοητικές δεξιότητες που χαρακτηρίζουν τόσο τον άνθρωπο όσο και τα ζώα.</a:t>
            </a:r>
          </a:p>
        </p:txBody>
      </p:sp>
      <p:sp>
        <p:nvSpPr>
          <p:cNvPr id="4" name="1 - Τίτλος">
            <a:extLst>
              <a:ext uri="{FF2B5EF4-FFF2-40B4-BE49-F238E27FC236}">
                <a16:creationId xmlns:a16="http://schemas.microsoft.com/office/drawing/2014/main" id="{C0A9CD09-69BA-482E-A540-4862610D4F1D}"/>
              </a:ext>
            </a:extLst>
          </p:cNvPr>
          <p:cNvSpPr txBox="1">
            <a:spLocks/>
          </p:cNvSpPr>
          <p:nvPr/>
        </p:nvSpPr>
        <p:spPr bwMode="auto">
          <a:xfrm>
            <a:off x="685800" y="338931"/>
            <a:ext cx="7772400" cy="569789"/>
          </a:xfrm>
          <a:prstGeom prst="rect">
            <a:avLst/>
          </a:prstGeom>
          <a:solidFill>
            <a:schemeClr val="bg1">
              <a:lumMod val="95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ΤΑ ΕΙΔΗ ΤΗΣ ΜΑΘΗΣΗΣ</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2 - Θέση περιεχομένου"/>
          <p:cNvSpPr txBox="1">
            <a:spLocks/>
          </p:cNvSpPr>
          <p:nvPr/>
        </p:nvSpPr>
        <p:spPr bwMode="auto">
          <a:xfrm>
            <a:off x="685799" y="1340768"/>
            <a:ext cx="7772401" cy="4659411"/>
          </a:xfrm>
          <a:prstGeom prst="rect">
            <a:avLst/>
          </a:prstGeom>
          <a:solidFill>
            <a:schemeClr val="bg1">
              <a:lumMod val="95000"/>
            </a:schemeClr>
          </a:solidFill>
          <a:ln w="9525">
            <a:solidFill>
              <a:schemeClr val="tx1"/>
            </a:solidFill>
            <a:miter lim="800000"/>
            <a:headEnd/>
            <a:tailEnd/>
          </a:ln>
        </p:spPr>
        <p:txBody>
          <a:bodyPr/>
          <a:lstStyle/>
          <a:p>
            <a:pPr marL="342900" indent="-342900">
              <a:buFont typeface="Arial" panose="020B0604020202020204" pitchFamily="34" charset="0"/>
              <a:buChar char="•"/>
            </a:pPr>
            <a:r>
              <a:rPr lang="el-GR" sz="2400" b="1" dirty="0">
                <a:latin typeface="+mn-lt"/>
              </a:rPr>
              <a:t>Τα </a:t>
            </a:r>
            <a:r>
              <a:rPr lang="el-GR" sz="2400" b="1" u="sng" dirty="0">
                <a:latin typeface="+mn-lt"/>
              </a:rPr>
              <a:t>ανώτερα</a:t>
            </a:r>
            <a:r>
              <a:rPr lang="el-GR" sz="2400" dirty="0">
                <a:latin typeface="+mn-lt"/>
              </a:rPr>
              <a:t>, αντίθετα, είδη μάθησης χαρακτηρίζουν, κυρίως, τον άνθρωπο, αν και υπάρχουν περιπτώσεις, όπου και μερικά είδη ζώων (πίθηκοι, δελφίνια κ.ά.) εκδηλώνουν μαθησιακές συμπεριφορές, που υπερβαίνουν το στοιχειώδες νοητικό επίπεδο των ζώων</a:t>
            </a:r>
          </a:p>
          <a:p>
            <a:pPr marL="342900" indent="-342900">
              <a:buFont typeface="Arial" panose="020B0604020202020204" pitchFamily="34" charset="0"/>
              <a:buChar char="•"/>
            </a:pPr>
            <a:r>
              <a:rPr lang="el-GR" sz="2400" b="1" dirty="0">
                <a:latin typeface="+mn-lt"/>
              </a:rPr>
              <a:t>Στην κατηγορία των ανώτερων ειδών μάθησης ανήκουν οι παντός είδους γνώσεις, οι γνωστικές δεξιότητες (κρίση, ανάλυση, σύνθεση κτλ.), οι ανώτερου επιπέδου </a:t>
            </a:r>
            <a:r>
              <a:rPr lang="el-GR" sz="2400" b="1" dirty="0" err="1">
                <a:latin typeface="+mn-lt"/>
              </a:rPr>
              <a:t>κοινωνικο</a:t>
            </a:r>
            <a:r>
              <a:rPr lang="el-GR" sz="2400" b="1" dirty="0">
                <a:latin typeface="+mn-lt"/>
              </a:rPr>
              <a:t>-συμμετοχικές δεξιότητες και άλλα παρόμοια.</a:t>
            </a:r>
          </a:p>
          <a:p>
            <a:pPr marL="342900" indent="-342900">
              <a:buFont typeface="Arial" panose="020B0604020202020204" pitchFamily="34" charset="0"/>
              <a:buChar char="•"/>
            </a:pPr>
            <a:endParaRPr lang="el-GR" sz="2400" b="1" dirty="0">
              <a:latin typeface="+mn-lt"/>
            </a:endParaRPr>
          </a:p>
          <a:p>
            <a:pPr marL="342900" indent="-342900">
              <a:buFont typeface="Arial" panose="020B0604020202020204" pitchFamily="34" charset="0"/>
              <a:buChar char="•"/>
            </a:pPr>
            <a:r>
              <a:rPr lang="el-GR" sz="2400" dirty="0">
                <a:latin typeface="+mn-lt"/>
              </a:rPr>
              <a:t>Τα </a:t>
            </a:r>
            <a:r>
              <a:rPr lang="el-GR" sz="2400" b="1" dirty="0">
                <a:latin typeface="+mn-lt"/>
              </a:rPr>
              <a:t>είδη</a:t>
            </a:r>
            <a:r>
              <a:rPr lang="el-GR" sz="2400" dirty="0">
                <a:latin typeface="+mn-lt"/>
              </a:rPr>
              <a:t> της </a:t>
            </a:r>
            <a:r>
              <a:rPr lang="el-GR" sz="2400" b="1" dirty="0">
                <a:latin typeface="+mn-lt"/>
              </a:rPr>
              <a:t>ανθρώπινης</a:t>
            </a:r>
            <a:r>
              <a:rPr lang="el-GR" sz="2400" dirty="0">
                <a:latin typeface="+mn-lt"/>
              </a:rPr>
              <a:t>, ειδικά, </a:t>
            </a:r>
            <a:r>
              <a:rPr lang="el-GR" sz="2400" b="1" dirty="0">
                <a:latin typeface="+mn-lt"/>
              </a:rPr>
              <a:t>μάθησης</a:t>
            </a:r>
            <a:r>
              <a:rPr lang="el-GR" sz="2400" dirty="0">
                <a:latin typeface="+mn-lt"/>
              </a:rPr>
              <a:t> κατατάσσονται, συνήθως, σε </a:t>
            </a:r>
            <a:r>
              <a:rPr lang="el-GR" sz="2400" b="1" dirty="0">
                <a:latin typeface="+mn-lt"/>
              </a:rPr>
              <a:t>τρεις</a:t>
            </a:r>
            <a:r>
              <a:rPr lang="el-GR" sz="2400" dirty="0">
                <a:latin typeface="+mn-lt"/>
              </a:rPr>
              <a:t> </a:t>
            </a:r>
            <a:r>
              <a:rPr lang="el-GR" sz="2400" b="1" dirty="0">
                <a:latin typeface="+mn-lt"/>
              </a:rPr>
              <a:t>μεγάλες</a:t>
            </a:r>
            <a:r>
              <a:rPr lang="el-GR" sz="2400" dirty="0">
                <a:latin typeface="+mn-lt"/>
              </a:rPr>
              <a:t> </a:t>
            </a:r>
            <a:r>
              <a:rPr lang="el-GR" sz="2400" b="1" dirty="0">
                <a:latin typeface="+mn-lt"/>
              </a:rPr>
              <a:t>κατηγορίες</a:t>
            </a:r>
            <a:r>
              <a:rPr lang="el-GR" sz="2400" dirty="0">
                <a:latin typeface="+mn-lt"/>
              </a:rPr>
              <a:t>: </a:t>
            </a:r>
          </a:p>
        </p:txBody>
      </p:sp>
      <p:sp>
        <p:nvSpPr>
          <p:cNvPr id="4" name="1 - Τίτλος">
            <a:extLst>
              <a:ext uri="{FF2B5EF4-FFF2-40B4-BE49-F238E27FC236}">
                <a16:creationId xmlns:a16="http://schemas.microsoft.com/office/drawing/2014/main" id="{BBF9007B-A013-4FB2-8653-AB7B4E822275}"/>
              </a:ext>
            </a:extLst>
          </p:cNvPr>
          <p:cNvSpPr txBox="1">
            <a:spLocks/>
          </p:cNvSpPr>
          <p:nvPr/>
        </p:nvSpPr>
        <p:spPr bwMode="auto">
          <a:xfrm>
            <a:off x="685800" y="482947"/>
            <a:ext cx="7772400" cy="569789"/>
          </a:xfrm>
          <a:prstGeom prst="rect">
            <a:avLst/>
          </a:prstGeom>
          <a:solidFill>
            <a:schemeClr val="bg1">
              <a:lumMod val="95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br>
              <a:rPr lang="en-US" sz="2600" b="1" dirty="0">
                <a:latin typeface="+mn-lt"/>
                <a:cs typeface="Times New Roman" pitchFamily="18" charset="0"/>
              </a:rPr>
            </a:br>
            <a:br>
              <a:rPr lang="en-US" sz="2600" b="1" dirty="0">
                <a:latin typeface="+mn-lt"/>
                <a:cs typeface="Times New Roman" pitchFamily="18" charset="0"/>
              </a:rPr>
            </a:br>
            <a:r>
              <a:rPr lang="el-GR" sz="2600" b="1" dirty="0">
                <a:latin typeface="+mn-lt"/>
                <a:cs typeface="Times New Roman" pitchFamily="18" charset="0"/>
              </a:rPr>
              <a:t>ΤΑ ΕΙΔΗ ΤΗΣ ΜΑΘΗΣΗΣ</a:t>
            </a:r>
            <a:br>
              <a:rPr lang="el-GR" sz="2600" dirty="0">
                <a:latin typeface="+mn-lt"/>
                <a:cs typeface="Times New Roman" pitchFamily="18" charset="0"/>
              </a:rPr>
            </a:br>
            <a:r>
              <a:rPr lang="el-GR" sz="2600" dirty="0">
                <a:latin typeface="+mn-lt"/>
                <a:cs typeface="Times New Roman" pitchFamily="18" charset="0"/>
              </a:rPr>
              <a:t> </a:t>
            </a:r>
            <a:br>
              <a:rPr lang="el-GR" sz="2600" dirty="0">
                <a:latin typeface="+mn-lt"/>
                <a:cs typeface="Times New Roman" pitchFamily="18" charset="0"/>
              </a:rPr>
            </a:br>
            <a:endParaRPr lang="el-GR" sz="2600" dirty="0">
              <a:latin typeface="+mn-lt"/>
              <a:cs typeface="Times New Roman"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832</TotalTime>
  <Words>3446</Words>
  <Application>Microsoft Office PowerPoint</Application>
  <PresentationFormat>Προβολή στην οθόνη (4:3)</PresentationFormat>
  <Paragraphs>213</Paragraphs>
  <Slides>34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34</vt:i4>
      </vt:variant>
    </vt:vector>
  </HeadingPairs>
  <TitlesOfParts>
    <vt:vector size="37" baseType="lpstr">
      <vt:lpstr>Arial</vt:lpstr>
      <vt:lpstr>Calibri</vt:lpstr>
      <vt:lpstr>Θέμα του Office</vt:lpstr>
      <vt:lpstr>Μάθηση και Διδασκαλία</vt:lpstr>
      <vt:lpstr>  ΤΙ ΕΙΝΑΙ ΜΑΘΗΣΗ;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 ΕΙΝΑΙ ΜΑΘΗΣΗ;</dc:title>
  <dc:creator>user</dc:creator>
  <cp:lastModifiedBy>ΒΑΣΙΛΙΚΗ ΠΙΛΑΤΟΥ</cp:lastModifiedBy>
  <cp:revision>367</cp:revision>
  <dcterms:created xsi:type="dcterms:W3CDTF">2014-10-22T16:39:09Z</dcterms:created>
  <dcterms:modified xsi:type="dcterms:W3CDTF">2024-10-30T22:15:03Z</dcterms:modified>
</cp:coreProperties>
</file>