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1077" r:id="rId3"/>
    <p:sldId id="262" r:id="rId4"/>
    <p:sldId id="327" r:id="rId5"/>
    <p:sldId id="1078" r:id="rId6"/>
    <p:sldId id="1079" r:id="rId7"/>
    <p:sldId id="375" r:id="rId8"/>
    <p:sldId id="374" r:id="rId9"/>
    <p:sldId id="1081" r:id="rId10"/>
    <p:sldId id="384" r:id="rId11"/>
    <p:sldId id="261" r:id="rId12"/>
    <p:sldId id="282" r:id="rId13"/>
    <p:sldId id="283" r:id="rId14"/>
    <p:sldId id="323" r:id="rId15"/>
    <p:sldId id="284" r:id="rId16"/>
    <p:sldId id="285" r:id="rId17"/>
    <p:sldId id="324" r:id="rId18"/>
    <p:sldId id="369" r:id="rId19"/>
    <p:sldId id="363" r:id="rId20"/>
    <p:sldId id="364" r:id="rId21"/>
    <p:sldId id="365" r:id="rId22"/>
    <p:sldId id="366" r:id="rId23"/>
    <p:sldId id="367" r:id="rId24"/>
    <p:sldId id="368" r:id="rId25"/>
    <p:sldId id="383" r:id="rId26"/>
    <p:sldId id="280" r:id="rId27"/>
    <p:sldId id="286" r:id="rId28"/>
    <p:sldId id="325" r:id="rId29"/>
    <p:sldId id="372" r:id="rId30"/>
    <p:sldId id="1080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94C38-F7D9-4DC2-8702-21B6478E450A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A4DAE-DB30-40EB-A494-BAED2F279C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921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BE199F-FB3C-4EED-9BB3-AD08D4788E1F}" type="slidenum">
              <a:rPr lang="en-GB" altLang="el-GR">
                <a:latin typeface="Calibri" pitchFamily="34" charset="0"/>
              </a:rPr>
              <a:pPr/>
              <a:t>7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E4B89FF-8D56-41AC-B4EF-306B82BEB80B}" type="slidenum">
              <a:rPr lang="en-GB" altLang="el-GR">
                <a:latin typeface="Calibri" pitchFamily="34" charset="0"/>
              </a:rPr>
              <a:pPr/>
              <a:t>20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2744F3-CDFC-4593-AC94-73BB0A1A1889}" type="slidenum">
              <a:rPr lang="en-GB" altLang="el-GR">
                <a:latin typeface="Calibri" pitchFamily="34" charset="0"/>
              </a:rPr>
              <a:pPr/>
              <a:t>21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EC19068-4688-4A36-B550-3CC072B7EA1D}" type="slidenum">
              <a:rPr lang="en-GB" altLang="el-GR">
                <a:latin typeface="Calibri" pitchFamily="34" charset="0"/>
              </a:rPr>
              <a:pPr/>
              <a:t>22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D8B584-8353-475D-A2FF-69A2FC68B56C}" type="slidenum">
              <a:rPr lang="en-GB" altLang="el-GR">
                <a:latin typeface="Calibri" pitchFamily="34" charset="0"/>
              </a:rPr>
              <a:pPr/>
              <a:t>23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DB1F428-F30F-4C0F-B76E-A1529A7A13DD}" type="slidenum">
              <a:rPr lang="en-GB" altLang="el-GR">
                <a:latin typeface="Calibri" pitchFamily="34" charset="0"/>
              </a:rPr>
              <a:pPr/>
              <a:t>24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smpalom@upatras.gr</a:t>
            </a:r>
          </a:p>
          <a:p>
            <a:r>
              <a:rPr lang="en-US"/>
              <a:t>hkjh2323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80DB-A548-4F89-B3DB-A26E7208DB0D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smpalom@upatras.gr</a:t>
            </a:r>
          </a:p>
          <a:p>
            <a:r>
              <a:rPr lang="en-US"/>
              <a:t>hkjh2323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80DB-A548-4F89-B3DB-A26E7208DB0D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92A54C-FBCE-0E83-4B70-D899FD47F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DF279A2-89AE-3F18-67E8-21EDCD2FC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78E48F-0513-B3D7-1C20-555EB0FB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AF3BD8-C951-E433-BF34-0F826305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7A3C8-C925-B22A-1C09-55F399C1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477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AF9FC6-4AFB-9E4B-AF6D-ABF72653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98CB03F-1643-F3F7-8196-C8A528862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E28AB8-D2A9-4ADD-D654-C5E639ADC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5C7D0D-40FB-60E1-2843-7E31DD66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AC9534-BABB-37F1-9B2B-30D1DE74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632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3583A58-59B2-2B9D-84F6-87163D8E2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D0CE04F-906E-8265-8EDF-9085475F9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D39324-8145-5333-8C16-38BFA1EA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0FD991-7766-9955-16C1-FFF70FB4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C15866-4915-1F6E-0823-D73D17EC8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51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4104C6-DE1E-EA1B-4004-AFF6F6A6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504F42-8B22-51E4-39FC-039B69567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423E3A-7F10-B3EC-540B-F2D718A7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BE83A0-3735-AEFC-230F-AC6E49374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82E78C-E1A6-2B45-101E-46A82B14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77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BE15C7-CE6A-4D4D-2907-E5D13BDED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BDD13B7-8E57-6822-D4FF-ABD6C2F07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CB7C59-102E-85F6-8683-EE5B21318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6020E7-413E-8694-F50B-366020E1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CC690D-7330-7D46-48CB-0BDFE7FD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735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0DE8EC-0AE9-2ACF-43E4-B2D3FEC8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130FF0-1F3E-6A71-22E3-43ADB7847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181E93-2473-D590-F4EB-C735A3151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D3E2F9E-3CB9-EE84-1894-EE478E17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26E3760-1FE5-DE1C-D7B0-CE283C7DB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5745D63-F8BD-78FF-C27A-9775ECA1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240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43C2EC-CFEC-6575-AD4F-DB676A20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B92CF3-D666-A8C5-0C7B-4786A89FB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73169D3-8215-2F68-7FAD-801BF6F79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DB510F7-6C47-B274-6DE1-DB91B46C1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712F7FD-B534-7F41-0601-E204130A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0BFC120-A319-13C4-BBC9-EDA6AEB7B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FBB086-E880-DFF2-C286-42359DF6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D2216F8-182D-CD4A-38B2-9BDD0455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43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8CD6C3-5204-8418-BBB3-BA0F6A60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CA6B3DD-932D-D80E-566A-CCE1491B6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D43C69A-7481-6DF9-679E-389D421B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95BDB1C-A952-B177-0D95-0634C580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89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CBC9EE8-30EE-C13D-7DA4-33CE8D9E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4A8E4F9-399A-5658-9C51-2CECEBF4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81D12AA-3E09-0DBC-AF83-5190949E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4DFBE7-05AE-4D4A-EBDD-C7DFC131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7EAE38-58D8-BE4E-57A4-85C3B7F1B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BD8CCF0-9097-33F9-E8A6-05E0EEC37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4FFC7E-BF50-6DFB-976E-645FB50E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49A982-0EFE-B21C-E6FA-11F846A8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871CE0-77FC-819A-1F47-18400C13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519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38C262-550E-2DF7-26EC-3330DBF8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66F9971-B090-4115-4631-0447B7B6A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FD114B2-0E39-F564-58E6-3264AF9A2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D708359-E6E9-1150-E9C5-E461808D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D140B6-8E95-4626-9710-D1D0D7E2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E78B75-F159-1489-1A0C-442CF1C1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7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AFAFF5-6B58-E2B8-AD1C-FA0AC4D3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EE75FE6-0913-7745-6E27-B5C2116F9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B590FB-034C-36D3-83A7-3ACDBFA68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DF121-37D4-418C-9FC6-852DA3412A86}" type="datetimeFigureOut">
              <a:rPr lang="el-GR" smtClean="0"/>
              <a:t>20/3/2023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9BC644-EE11-4F93-D26B-E41F66689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2FA76D3-7164-6B65-52DC-1932892AB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5F90-4A79-4585-9983-9F54170154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556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../Program%20Files/Edmark.com%20Downloads/Virtual%20Labs%20Electricity%20DL/VLabs%20Electricity.ex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gas-properties/latest/gas-properties_en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26E348-1EC9-4654-18E0-A9CDF5CB8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4D8B430-E393-47CA-2277-3492AE1FE7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4950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925" y="2776539"/>
            <a:ext cx="72961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79576" y="1052736"/>
            <a:ext cx="7776864" cy="1228998"/>
          </a:xfrm>
        </p:spPr>
        <p:txBody>
          <a:bodyPr>
            <a:noAutofit/>
          </a:bodyPr>
          <a:lstStyle/>
          <a:p>
            <a:r>
              <a:rPr lang="el-GR" altLang="el-GR" sz="3600" dirty="0" err="1"/>
              <a:t>Εποικοδομισμός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91544" y="2564905"/>
            <a:ext cx="8496944" cy="39933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altLang="el-GR" sz="2400" dirty="0"/>
              <a:t>Η μάθηση: </a:t>
            </a:r>
          </a:p>
          <a:p>
            <a:r>
              <a:rPr lang="el-GR" altLang="el-GR" sz="2400" dirty="0"/>
              <a:t>υποκειμενική &amp; εσωτερική διαδικασία οικοδόμησης νοημάτων και γνώσεων</a:t>
            </a:r>
          </a:p>
          <a:p>
            <a:r>
              <a:rPr lang="el-GR" altLang="el-GR" sz="2400" dirty="0"/>
              <a:t>αποτέλεσμα της οργάνωσης και προσαρμογής των νέων πληροφοριών σε ήδη υπάρχουσες γνώσεις</a:t>
            </a:r>
          </a:p>
          <a:p>
            <a:r>
              <a:rPr lang="el-GR" altLang="el-GR" sz="2400" dirty="0"/>
              <a:t>Κεντρικός ρόλος: </a:t>
            </a:r>
          </a:p>
          <a:p>
            <a:pPr lvl="1"/>
            <a:r>
              <a:rPr lang="el-GR" altLang="el-GR" b="1" dirty="0"/>
              <a:t>Μαθητή: </a:t>
            </a:r>
            <a:r>
              <a:rPr lang="el-GR" altLang="el-GR" dirty="0"/>
              <a:t>αναλαμβάνει ενεργό ρόλο στην οικοδόμηση της γνώσης του</a:t>
            </a:r>
          </a:p>
          <a:p>
            <a:pPr lvl="1"/>
            <a:r>
              <a:rPr lang="el-GR" altLang="el-GR" b="1" dirty="0"/>
              <a:t>Πρότερη γνώση μαθητή</a:t>
            </a:r>
            <a:r>
              <a:rPr lang="el-GR" altLang="el-GR" dirty="0"/>
              <a:t>: τροποποίηση ή επέκταση σύμφωνα με τα νέα δεδομένα</a:t>
            </a:r>
          </a:p>
          <a:p>
            <a:r>
              <a:rPr lang="el-GR" altLang="el-GR" sz="2400" dirty="0"/>
              <a:t>Ρόλος Δάσκαλου: Υποστηρικτικός – Συμβουλευτικός :</a:t>
            </a:r>
            <a:endParaRPr lang="el-GR" altLang="el-GR" sz="2400" b="1" dirty="0">
              <a:solidFill>
                <a:schemeClr val="accent1"/>
              </a:solidFill>
            </a:endParaRPr>
          </a:p>
          <a:p>
            <a:r>
              <a:rPr lang="el-GR" altLang="el-GR" sz="2400" dirty="0"/>
              <a:t>Βασικοί θεωρητικοί της σχολής: </a:t>
            </a:r>
            <a:r>
              <a:rPr lang="en-US" altLang="el-GR" sz="2400" dirty="0"/>
              <a:t>Gagne</a:t>
            </a:r>
            <a:r>
              <a:rPr lang="el-GR" altLang="el-GR" sz="2400" dirty="0"/>
              <a:t> (</a:t>
            </a:r>
            <a:r>
              <a:rPr lang="el-GR" altLang="el-GR" sz="2400" dirty="0">
                <a:sym typeface="Wingdings" pitchFamily="2" charset="2"/>
              </a:rPr>
              <a:t>; )</a:t>
            </a:r>
            <a:r>
              <a:rPr lang="en-US" altLang="el-GR" sz="2400" dirty="0"/>
              <a:t>, </a:t>
            </a:r>
            <a:r>
              <a:rPr lang="es-ES" altLang="el-GR" sz="2400" dirty="0"/>
              <a:t>Piaget, Bruner</a:t>
            </a:r>
            <a:endParaRPr lang="el-GR" altLang="el-GR" sz="2400" dirty="0"/>
          </a:p>
          <a:p>
            <a:pPr lvl="1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0"/>
            <a:ext cx="432774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l-GR" dirty="0">
                <a:solidFill>
                  <a:schemeClr val="folHlink"/>
                </a:solidFill>
              </a:rPr>
              <a:t>Gagne (</a:t>
            </a:r>
            <a:r>
              <a:rPr lang="el-GR" altLang="el-GR" dirty="0">
                <a:solidFill>
                  <a:schemeClr val="folHlink"/>
                </a:solidFill>
              </a:rPr>
              <a:t>επισωρευτική)</a:t>
            </a:r>
            <a:br>
              <a:rPr lang="en-US" altLang="el-GR" dirty="0">
                <a:solidFill>
                  <a:schemeClr val="folHlink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l-GR" altLang="el-GR" sz="2000" dirty="0"/>
              <a:t>Έμφαση στις προαπαιτούμενες γνώσεις</a:t>
            </a:r>
          </a:p>
          <a:p>
            <a:pPr lvl="1">
              <a:lnSpc>
                <a:spcPct val="80000"/>
              </a:lnSpc>
            </a:pPr>
            <a:r>
              <a:rPr lang="el-GR" altLang="el-GR" sz="2000" dirty="0"/>
              <a:t>Ιεραρχία στη μάθηση</a:t>
            </a:r>
          </a:p>
          <a:p>
            <a:pPr lvl="1">
              <a:lnSpc>
                <a:spcPct val="80000"/>
              </a:lnSpc>
            </a:pPr>
            <a:r>
              <a:rPr lang="el-GR" altLang="el-GR" sz="2000" b="1" dirty="0">
                <a:solidFill>
                  <a:schemeClr val="accent1"/>
                </a:solidFill>
              </a:rPr>
              <a:t>‘Ανάλυση θέματος’</a:t>
            </a:r>
            <a:r>
              <a:rPr lang="el-GR" altLang="el-GR" sz="2000" b="1" dirty="0"/>
              <a:t> </a:t>
            </a:r>
            <a:r>
              <a:rPr lang="el-GR" altLang="el-GR" sz="2000" dirty="0"/>
              <a:t>- Ανάλυση πολύπλοκων διδακτικών στόχων σε απλούστερους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>
                <a:solidFill>
                  <a:schemeClr val="folHlink"/>
                </a:solidFill>
              </a:rPr>
              <a:t>Piaget</a:t>
            </a:r>
            <a:r>
              <a:rPr lang="el-GR" altLang="el-GR" dirty="0"/>
              <a:t> </a:t>
            </a:r>
            <a:r>
              <a:rPr lang="en-US" altLang="el-GR" dirty="0">
                <a:solidFill>
                  <a:schemeClr val="folHlink"/>
                </a:solidFill>
              </a:rPr>
              <a:t>(</a:t>
            </a:r>
            <a:r>
              <a:rPr lang="el-GR" altLang="el-GR" dirty="0">
                <a:solidFill>
                  <a:schemeClr val="folHlink"/>
                </a:solidFill>
              </a:rPr>
              <a:t>γενετική επιστημολογία</a:t>
            </a:r>
            <a:r>
              <a:rPr lang="en-US" altLang="el-GR" dirty="0">
                <a:solidFill>
                  <a:schemeClr val="folHlink"/>
                </a:solidFill>
              </a:rPr>
              <a:t>)</a:t>
            </a:r>
            <a:br>
              <a:rPr lang="el-GR" altLang="el-GR" dirty="0">
                <a:solidFill>
                  <a:schemeClr val="folHlink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l-GR" altLang="el-GR" sz="2000" dirty="0"/>
              <a:t>Ερμηνεία εξέλιξης νοητικών ικανοτήτων</a:t>
            </a:r>
          </a:p>
          <a:p>
            <a:pPr lvl="1">
              <a:lnSpc>
                <a:spcPct val="90000"/>
              </a:lnSpc>
            </a:pPr>
            <a:r>
              <a:rPr lang="el-GR" altLang="el-GR" sz="2000" b="1" dirty="0">
                <a:solidFill>
                  <a:schemeClr val="accent1"/>
                </a:solidFill>
              </a:rPr>
              <a:t>Στάδια νοητικής ανάπτυξης</a:t>
            </a:r>
            <a:r>
              <a:rPr lang="el-GR" altLang="el-GR" sz="2000" dirty="0"/>
              <a:t>: </a:t>
            </a:r>
            <a:r>
              <a:rPr lang="el-GR" altLang="el-GR" sz="2000" dirty="0" err="1"/>
              <a:t>αισθησιοκινητικό</a:t>
            </a:r>
            <a:r>
              <a:rPr lang="el-GR" altLang="el-GR" sz="2000" dirty="0"/>
              <a:t> (0-2), προλογικό (2-7), συλλογιστικό (7-12/13), αφαιρετικής σκέψης (13+)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Διανοητική ανάπτυξη είναι η απόκτηση νέων γνωστικών ικανοτήτων που δεν υπήρχαν πριν </a:t>
            </a:r>
            <a:r>
              <a:rPr lang="en-US" altLang="el-GR" sz="2000" dirty="0"/>
              <a:t>- </a:t>
            </a:r>
            <a:r>
              <a:rPr lang="el-GR" altLang="el-GR" sz="2000" dirty="0"/>
              <a:t>κατάκτηση πλέγματος σχημάτων</a:t>
            </a:r>
          </a:p>
          <a:p>
            <a:pPr lvl="1">
              <a:lnSpc>
                <a:spcPct val="90000"/>
              </a:lnSpc>
            </a:pPr>
            <a:r>
              <a:rPr lang="el-GR" altLang="el-GR" sz="2000" b="1" dirty="0">
                <a:solidFill>
                  <a:schemeClr val="accent1"/>
                </a:solidFill>
              </a:rPr>
              <a:t>Σχήμα</a:t>
            </a:r>
            <a:r>
              <a:rPr lang="el-GR" altLang="el-GR" sz="2000" dirty="0"/>
              <a:t>: προσαρμογή σε μια κατάσταση ως αποτέλεσμα σειράς δραστηριοτήτων – μονάδα επίγνωσης &amp; επικοινωνίας οργανισμού με το περιβάλλον</a:t>
            </a:r>
            <a:endParaRPr lang="el-GR" altLang="el-GR" sz="2000" dirty="0">
              <a:solidFill>
                <a:schemeClr val="accent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l-GR" dirty="0">
                <a:solidFill>
                  <a:schemeClr val="folHlink"/>
                </a:solidFill>
              </a:rPr>
              <a:t>Bruner (</a:t>
            </a:r>
            <a:r>
              <a:rPr lang="el-GR" altLang="el-GR" dirty="0" err="1">
                <a:solidFill>
                  <a:schemeClr val="folHlink"/>
                </a:solidFill>
              </a:rPr>
              <a:t>Ανακαλυπτική</a:t>
            </a:r>
            <a:r>
              <a:rPr lang="el-GR" altLang="el-GR" dirty="0">
                <a:solidFill>
                  <a:schemeClr val="folHlink"/>
                </a:solidFill>
              </a:rPr>
              <a:t> μάθηση)</a:t>
            </a:r>
            <a:br>
              <a:rPr lang="el-GR" altLang="el-GR" dirty="0">
                <a:solidFill>
                  <a:schemeClr val="folHlink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altLang="el-GR" sz="2000" dirty="0"/>
              <a:t>Ανακάλυψη – διαδικασίες εξερεύνησης &amp; πειραματισμού</a:t>
            </a:r>
          </a:p>
          <a:p>
            <a:pPr lvl="1"/>
            <a:r>
              <a:rPr lang="el-GR" altLang="el-GR" sz="2000" dirty="0"/>
              <a:t>Καλλιέργεια διαισθητικής σκέψης και μελέτης δομών διαφόρων θεμάτων</a:t>
            </a:r>
          </a:p>
          <a:p>
            <a:pPr lvl="1"/>
            <a:r>
              <a:rPr lang="el-GR" altLang="el-GR" sz="2000" dirty="0"/>
              <a:t>Δομή: βασικές αρχές που συνθέτουν ένα θέμα</a:t>
            </a:r>
          </a:p>
          <a:p>
            <a:pPr lvl="1"/>
            <a:r>
              <a:rPr lang="el-GR" altLang="el-GR" sz="2000" dirty="0"/>
              <a:t>Η </a:t>
            </a:r>
            <a:r>
              <a:rPr lang="el-GR" altLang="el-GR" sz="2000" dirty="0" err="1"/>
              <a:t>ανακαλυπτική</a:t>
            </a:r>
            <a:r>
              <a:rPr lang="el-GR" altLang="el-GR" sz="2000" dirty="0"/>
              <a:t> μάθηση επιτρέπει στους μαθητές να </a:t>
            </a:r>
            <a:r>
              <a:rPr lang="el-GR" altLang="el-GR" sz="2000" b="1" dirty="0">
                <a:solidFill>
                  <a:schemeClr val="accent1"/>
                </a:solidFill>
              </a:rPr>
              <a:t>μαθαίνουν πως να μαθαίνουν</a:t>
            </a:r>
          </a:p>
          <a:p>
            <a:pPr lvl="2"/>
            <a:r>
              <a:rPr lang="el-GR" altLang="el-GR" dirty="0"/>
              <a:t>Ανάπτυξη γνωστικής στρατηγικής και </a:t>
            </a:r>
          </a:p>
          <a:p>
            <a:pPr lvl="2"/>
            <a:r>
              <a:rPr lang="el-GR" altLang="el-GR" dirty="0"/>
              <a:t>δημιουργικής σκέψης</a:t>
            </a:r>
          </a:p>
          <a:p>
            <a:pPr lvl="1"/>
            <a:r>
              <a:rPr lang="el-GR" altLang="el-GR" sz="2000" b="1" dirty="0">
                <a:solidFill>
                  <a:schemeClr val="accent1"/>
                </a:solidFill>
              </a:rPr>
              <a:t>Στάδια νοητικής ανάπτυξης</a:t>
            </a:r>
          </a:p>
          <a:p>
            <a:pPr lvl="2"/>
            <a:r>
              <a:rPr lang="el-GR" altLang="el-GR" dirty="0" err="1"/>
              <a:t>Πραξιακή</a:t>
            </a:r>
            <a:r>
              <a:rPr lang="el-GR" altLang="el-GR" dirty="0"/>
              <a:t> αναπαράσταση</a:t>
            </a:r>
          </a:p>
          <a:p>
            <a:pPr lvl="2"/>
            <a:r>
              <a:rPr lang="el-GR" altLang="el-GR" dirty="0"/>
              <a:t>Εικονική αναπαράσταση</a:t>
            </a:r>
          </a:p>
          <a:p>
            <a:pPr lvl="2"/>
            <a:r>
              <a:rPr lang="el-GR" altLang="el-GR" dirty="0"/>
              <a:t>Συμβολική αναπαράσταση</a:t>
            </a:r>
          </a:p>
          <a:p>
            <a:pPr lvl="1"/>
            <a:r>
              <a:rPr lang="el-GR" altLang="el-GR" sz="2000" dirty="0"/>
              <a:t>Σπειροειδές πρόγραμμα</a:t>
            </a:r>
            <a:r>
              <a:rPr lang="en-US" altLang="el-GR" sz="2000" dirty="0"/>
              <a:t> </a:t>
            </a:r>
            <a:r>
              <a:rPr lang="el-GR" altLang="el-GR" sz="2000" dirty="0"/>
              <a:t>για την εκπαίδευση</a:t>
            </a:r>
            <a:endParaRPr lang="en-US" altLang="el-GR" sz="20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Εποικοδομισμός</a:t>
            </a:r>
            <a:r>
              <a:rPr lang="el-GR" dirty="0"/>
              <a:t>: Βασικές παραδοχές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Η πραγματικότητα έχει διαφορετικές σημασίες για το κάθε άτομο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Το άτομο και τα πράγματα που μαθαίνει βρίσκονται σε αλληλεπίδραση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γνώση δεν έχει τη ίδια απόλυτη αλήθεια για όλους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αξιολόγηση της αλήθειας της γνώσης γίνεται από εσωτερικούς παράγοντες που αφορούν στο άτομο που μαθαίνει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αλήθεια της γνώσης αποκτά ένα σχετικό και μη δογματικό χαρακτήρα</a:t>
            </a:r>
            <a:endParaRPr lang="en-US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Το άτομο μαθαίνει όταν εμπλακεί ενεργητικά στην επίλυση εμπειρικών προβλημάτων προκειμένου να προσαρμοστεί στο φυσικό περιβάλλον και στο περιβάλλον των εννοιών μέσα στις οποίες ζει</a:t>
            </a:r>
            <a:br>
              <a:rPr lang="el-GR" altLang="el-GR" dirty="0"/>
            </a:br>
            <a:r>
              <a:rPr lang="el-GR" altLang="el-GR" dirty="0">
                <a:solidFill>
                  <a:schemeClr val="accent1"/>
                </a:solidFill>
              </a:rPr>
              <a:t>(</a:t>
            </a:r>
            <a:r>
              <a:rPr lang="en-US" altLang="el-GR" dirty="0">
                <a:solidFill>
                  <a:schemeClr val="accent1"/>
                </a:solidFill>
              </a:rPr>
              <a:t>von </a:t>
            </a:r>
            <a:r>
              <a:rPr lang="en-US" altLang="el-GR" dirty="0" err="1">
                <a:solidFill>
                  <a:schemeClr val="accent1"/>
                </a:solidFill>
              </a:rPr>
              <a:t>Glasersfeld</a:t>
            </a:r>
            <a:r>
              <a:rPr lang="en-US" altLang="el-GR" dirty="0">
                <a:solidFill>
                  <a:schemeClr val="accent1"/>
                </a:solidFill>
              </a:rPr>
              <a:t>, 1995)</a:t>
            </a:r>
            <a:endParaRPr lang="el-GR" alt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200" dirty="0"/>
              <a:t>Ο μαθητής έχει πρότερη γνώση όταν έρχεται σχολείο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Ο μαθητής μαθαίνει εμπλεκόμενος ενεργητικά στην κατασκευή της γνώσης του</a:t>
            </a:r>
            <a:endParaRPr lang="en-US" altLang="el-GR" sz="2200" dirty="0"/>
          </a:p>
          <a:p>
            <a:pPr>
              <a:lnSpc>
                <a:spcPct val="90000"/>
              </a:lnSpc>
            </a:pPr>
            <a:r>
              <a:rPr lang="el-GR" altLang="el-GR" sz="2200" dirty="0"/>
              <a:t>Η γνώση κάθε μαθητή έχει υποκειμενικό χαρακτήρα και εξαρτάται από τις πρότερες εμπειρίες του, την ανάπτυξή του και από το πλαίσιο συμφραζομένων στο οποίο μαθαίνει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Ο καθηγητής έχει το ρόλο του εξυπηρετητή της μάθησης του μαθητή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Η μάθηση αποτελεί ολιστική προσέγγιση και όχι μια γραμμική αθροιστική σύνθεση και συνδέεται με: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την αβεβαιότητα, τον προβληματισμό και την αναζήτηση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Τη διαθεσιμότητα εργαλείων</a:t>
            </a:r>
          </a:p>
          <a:p>
            <a:pPr lvl="1">
              <a:lnSpc>
                <a:spcPct val="90000"/>
              </a:lnSpc>
            </a:pPr>
            <a:r>
              <a:rPr lang="el-GR" altLang="el-GR" sz="2200" dirty="0"/>
              <a:t>Το πλαίσιο συμφραζομένων στο οποίο συντελείται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Η αξιολόγηση της γνώσης του ατόμου συνδέεται με το κατά πόσον είναι βιώσιμη</a:t>
            </a:r>
          </a:p>
          <a:p>
            <a:r>
              <a:rPr lang="el-GR" altLang="el-GR" dirty="0"/>
              <a:t>Ως κατανόηση θεωρείται η συνεχής προσπάθεια προσαρμογής της νόησης στην εμπειρία</a:t>
            </a:r>
          </a:p>
          <a:p>
            <a:r>
              <a:rPr lang="el-GR" altLang="el-GR" dirty="0"/>
              <a:t>Ο κόσμος που ζούμε είναι ο κόσμος όπως τον κατανοούμε και τα γεγονότα φτιάχνονται από εμάς και τον τρόπο που ο καθένας μας εμπλέκεται σε αυτά</a:t>
            </a:r>
          </a:p>
          <a:p>
            <a:r>
              <a:rPr lang="el-GR" altLang="el-GR" dirty="0"/>
              <a:t>Η επιστημονική γνώση αμφισβητείται και πολλές φορές ανατρέπεται δίνοντας τη θέση της σε νέα που βοηθά στο καλύτερο ταίριασμα του ανθρώπινου και του τεχνικού πολιτισμού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3632" y="1052736"/>
            <a:ext cx="7581528" cy="1368152"/>
          </a:xfrm>
        </p:spPr>
        <p:txBody>
          <a:bodyPr>
            <a:normAutofit/>
          </a:bodyPr>
          <a:lstStyle/>
          <a:p>
            <a:r>
              <a:rPr lang="el-GR" dirty="0"/>
              <a:t>Εστιάζοντας στους υπολογιστές στην εκπαίδευση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35560" y="2492897"/>
            <a:ext cx="8075240" cy="3633267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Μαθαίνω ΓΙΑ τους υπολογιστές (ο υπολογιστής ως αντικείμενο εκμάθησης): </a:t>
            </a:r>
            <a:r>
              <a:rPr lang="el-GR" dirty="0" err="1">
                <a:solidFill>
                  <a:schemeClr val="bg1">
                    <a:lumMod val="65000"/>
                  </a:schemeClr>
                </a:solidFill>
              </a:rPr>
              <a:t>Τενχοκεντρικό</a:t>
            </a: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 πρότυπο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Μαθαίνω ΑΠΟ τους υπολογιστές (ο υπολογιστής έχει ρόλο «δασκάλου»):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tutorials, drill &amp; practice, CAI, AI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b="1" dirty="0"/>
              <a:t>Μαθαίνω με τους υπολογιστές (ο υπολογιστής σύντροφος του/της μαθητή/</a:t>
            </a:r>
            <a:r>
              <a:rPr lang="el-GR" b="1" dirty="0" err="1"/>
              <a:t>τριας</a:t>
            </a:r>
            <a:r>
              <a:rPr lang="el-GR" b="1" dirty="0"/>
              <a:t> στη διαδικασία της μάθησης)</a:t>
            </a:r>
            <a:r>
              <a:rPr lang="en-US" b="1" dirty="0"/>
              <a:t> CAL </a:t>
            </a:r>
            <a:r>
              <a:rPr lang="el-GR" b="1" dirty="0"/>
              <a:t>: ο υπολογιστής ως γνωστικό εργαλείο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ΤΟΥΣ υπολογιστές (ο υπολογιστής μαθητής &amp; ο μαθητής δάσκαλος του Η/Υ : τον προγραμματίζει, πχ  </a:t>
            </a:r>
            <a:r>
              <a:rPr lang="en-US" dirty="0"/>
              <a:t>Logo, Scratch</a:t>
            </a:r>
            <a:r>
              <a:rPr lang="el-GR" dirty="0"/>
              <a:t>)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4139952" cy="110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Εποικοδομισμός</a:t>
            </a:r>
            <a:r>
              <a:rPr lang="el-GR" dirty="0"/>
              <a:t> και Λογισμικά ανοικτού τύπου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Μικρόκοσμοι</a:t>
            </a:r>
          </a:p>
          <a:p>
            <a:r>
              <a:rPr lang="el-GR" dirty="0"/>
              <a:t>Προσομοιώσεις</a:t>
            </a:r>
          </a:p>
          <a:p>
            <a:r>
              <a:rPr lang="el-GR" dirty="0"/>
              <a:t>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16D933-A7E3-7B6E-2456-5D1D8FDCC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2850" y="42864"/>
            <a:ext cx="7843838" cy="1728787"/>
          </a:xfrm>
        </p:spPr>
        <p:txBody>
          <a:bodyPr/>
          <a:lstStyle/>
          <a:p>
            <a:pPr algn="l"/>
            <a:r>
              <a:rPr lang="el-GR" altLang="el-GR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Οι Θεωρίες Μάθησης και το 				Εκπαιδευτικό Λογισμικό (ΕΛ)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27EF84C-C6B2-224D-7414-0D905C0AF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326" y="1838325"/>
            <a:ext cx="8702675" cy="4724400"/>
          </a:xfrm>
        </p:spPr>
        <p:txBody>
          <a:bodyPr>
            <a:normAutofit lnSpcReduction="10000"/>
          </a:bodyPr>
          <a:lstStyle/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 είναι ΕΛ;</a:t>
            </a:r>
          </a:p>
          <a:p>
            <a:pPr algn="l"/>
            <a:r>
              <a:rPr lang="el-GR" altLang="el-GR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τον (Μικρόπουλος, 2006) το ΕΛ : </a:t>
            </a:r>
          </a:p>
          <a:p>
            <a:pPr algn="l"/>
            <a:r>
              <a:rPr lang="el-GR" altLang="el-GR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altLang="el-GR" sz="16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ακολουθεί ή υποστηρίζει συγκεκριμένη παιδαγωγική θεώρηση, </a:t>
            </a:r>
            <a:endParaRPr lang="el-GR" altLang="el-G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6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υποδεικνύει ή υλοποιεί διδακτικούς στόχους, </a:t>
            </a:r>
            <a:endParaRPr lang="el-GR" altLang="el-G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6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υποστηρίζει αλληλεπιδραστικές μαθησιακές δραστηριότητες, </a:t>
            </a:r>
            <a:endParaRPr lang="el-GR" altLang="el-G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6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περιλαμβάνει διεπαφές και αλληγορίες με παιδαγωγική σημασία, </a:t>
            </a:r>
            <a:endParaRPr lang="el-GR" altLang="el-GR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6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στοχεύει σε συγκεκριμένα μαθησιακά και παιδαγωγικά αποτελέσματα, αξιοποιώντας τα ιδιαίτερα τεχνολογικά χαρακτηριστικά του» </a:t>
            </a:r>
            <a:r>
              <a:rPr lang="el-GR" altLang="el-GR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(όπως αναφέρεται στο Δημητριάδης, 2015).</a:t>
            </a:r>
          </a:p>
          <a:p>
            <a:pPr algn="l"/>
            <a:r>
              <a:rPr lang="el-GR" altLang="el-GR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σχεδιασμός του ΕΛ ακολουθεί κάποια/κάποιες θεωρίες μάθησης και «εμπεριέχεται» και στο αντίστοιχο διδακτικό μοντέλο. </a:t>
            </a:r>
          </a:p>
          <a:p>
            <a:pPr algn="l"/>
            <a:endParaRPr lang="el-GR" altLang="el-GR" sz="17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1200">
                <a:solidFill>
                  <a:srgbClr val="002060"/>
                </a:solidFill>
              </a:rPr>
              <a:t>Δημητριάδης,Σ. (2015) Θεωρίες Μάθησης &amp; Εκπαιδευτικό Λογισμικό. https://repository.kallipos.gr /bitstream /11419 /3397/2/finalpdf.pdf</a:t>
            </a:r>
            <a:endParaRPr lang="el-GR" altLang="el-GR" sz="1200" b="1">
              <a:solidFill>
                <a:srgbClr val="002060"/>
              </a:solidFill>
            </a:endParaRPr>
          </a:p>
          <a:p>
            <a:pPr algn="l"/>
            <a:r>
              <a:rPr lang="el-GR" altLang="el-GR" sz="1200">
                <a:solidFill>
                  <a:srgbClr val="002060"/>
                </a:solidFill>
              </a:rPr>
              <a:t>Μικρόπουλος, Α. (2006). Ο υπολογιστής ως γνωστικό εργαλείο. Αθήνα: Ελληνικά Γράμματα.</a:t>
            </a:r>
            <a:endParaRPr lang="el-GR" altLang="el-GR" sz="1200" b="1">
              <a:solidFill>
                <a:srgbClr val="002060"/>
              </a:solidFill>
            </a:endParaRPr>
          </a:p>
          <a:p>
            <a:pPr algn="l"/>
            <a:endParaRPr lang="el-GR" altLang="el-GR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l-GR" altLang="el-GR" sz="17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1237E1-9066-076E-11C7-738DFBD77DFC}"/>
              </a:ext>
            </a:extLst>
          </p:cNvPr>
          <p:cNvSpPr/>
          <p:nvPr/>
        </p:nvSpPr>
        <p:spPr>
          <a:xfrm>
            <a:off x="1709738" y="328613"/>
            <a:ext cx="755650" cy="8636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EF73D3-804E-2809-8EA8-3FEA9153AB51}"/>
              </a:ext>
            </a:extLst>
          </p:cNvPr>
          <p:cNvSpPr/>
          <p:nvPr/>
        </p:nvSpPr>
        <p:spPr>
          <a:xfrm>
            <a:off x="2779713" y="1506538"/>
            <a:ext cx="7632700" cy="1444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C4A584-B635-DA7A-CA8A-9F034FE3CE29}"/>
              </a:ext>
            </a:extLst>
          </p:cNvPr>
          <p:cNvSpPr/>
          <p:nvPr/>
        </p:nvSpPr>
        <p:spPr>
          <a:xfrm>
            <a:off x="1709738" y="1555750"/>
            <a:ext cx="755650" cy="2159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Λογισμικά «ανοικτού» τύπου (1)</a:t>
            </a:r>
            <a:endParaRPr lang="en-GB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524126" y="1447800"/>
            <a:ext cx="7934325" cy="4800600"/>
          </a:xfrm>
        </p:spPr>
        <p:txBody>
          <a:bodyPr/>
          <a:lstStyle/>
          <a:p>
            <a:r>
              <a:rPr lang="el-GR" altLang="el-GR" dirty="0"/>
              <a:t>Περιβάλλοντα </a:t>
            </a:r>
            <a:r>
              <a:rPr lang="el-GR" altLang="el-GR" dirty="0" err="1"/>
              <a:t>υπερμέσων</a:t>
            </a:r>
            <a:r>
              <a:rPr lang="el-GR" altLang="el-GR" dirty="0"/>
              <a:t>, προσομοίωσης, πειραματισμού, διερεύνησης, ανακάλυψης</a:t>
            </a:r>
          </a:p>
          <a:p>
            <a:r>
              <a:rPr lang="el-GR" altLang="el-GR" dirty="0"/>
              <a:t>Θεωρία μάθησης: </a:t>
            </a:r>
            <a:r>
              <a:rPr lang="el-GR" altLang="el-G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Εποικοδομισμός</a:t>
            </a:r>
            <a:endParaRPr lang="el-GR" alt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l-GR" altLang="el-GR" dirty="0"/>
              <a:t>Διδακτικό μοντέλο: </a:t>
            </a:r>
            <a:r>
              <a:rPr lang="el-GR" altLang="el-GR" u="sng" dirty="0"/>
              <a:t>η γνώση οικοδομείται από τον ίδιο το μαθητή</a:t>
            </a:r>
          </a:p>
          <a:p>
            <a:r>
              <a:rPr lang="el-GR" altLang="el-GR" dirty="0"/>
              <a:t>Ο υπολογιστής είναι εργαλείο για το μαθητή</a:t>
            </a:r>
          </a:p>
          <a:p>
            <a:r>
              <a:rPr lang="el-GR" altLang="el-GR" dirty="0"/>
              <a:t>Ο δάσκαλος είναι σύμβουλος ή βοηθός</a:t>
            </a:r>
          </a:p>
          <a:p>
            <a:endParaRPr lang="en-GB" altLang="el-GR" dirty="0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7BBCF90-55A3-41EE-AF2E-46EC2642D824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20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13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Λογισμικά «ανοικτού» τύπου (2)</a:t>
            </a:r>
            <a:endParaRPr lang="en-GB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2524126" y="1447800"/>
            <a:ext cx="7934325" cy="4800600"/>
          </a:xfrm>
        </p:spPr>
        <p:txBody>
          <a:bodyPr>
            <a:normAutofit/>
          </a:bodyPr>
          <a:lstStyle/>
          <a:p>
            <a:r>
              <a:rPr lang="el-GR" altLang="el-GR" dirty="0"/>
              <a:t>Πρόκειται για υπολογιστικά περιβάλλοντα μάθησης τα οποία ευνοούν τη </a:t>
            </a:r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διερεύνηση</a:t>
            </a:r>
            <a:r>
              <a:rPr lang="el-GR" altLang="el-GR" dirty="0"/>
              <a:t>,  την </a:t>
            </a:r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ανακάλυψη </a:t>
            </a:r>
            <a:r>
              <a:rPr lang="el-GR" altLang="el-GR" dirty="0"/>
              <a:t>και την </a:t>
            </a:r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οικοδόμηση</a:t>
            </a:r>
            <a:r>
              <a:rPr lang="el-GR" altLang="el-GR" dirty="0"/>
              <a:t> της γνώσης</a:t>
            </a:r>
          </a:p>
          <a:p>
            <a:r>
              <a:rPr lang="el-GR" altLang="el-GR" dirty="0"/>
              <a:t>Ο μαθητής χρησιμοποιεί το περιβάλλον ως εργαλείο, διερευνώντας τα «αντικείμενα» που περιέχει </a:t>
            </a:r>
          </a:p>
          <a:p>
            <a:r>
              <a:rPr lang="el-GR" altLang="el-GR" dirty="0"/>
              <a:t>και ανακαλύπτει πληροφορίες και γεγονότα, κατανοεί έννοιες και τις συσχετίζει μεταξύ τους, με άλλα λόγια οικοδομεί γνώσεις μέσω </a:t>
            </a:r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πειραματισμού</a:t>
            </a:r>
            <a:r>
              <a:rPr lang="el-GR" altLang="el-GR" dirty="0"/>
              <a:t> και </a:t>
            </a:r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επίλυσης προβλημάτων</a:t>
            </a:r>
          </a:p>
          <a:p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Πολλαπλές (διασυνδεδεμένες) αναπαραστάσεις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F922E9-3590-4DD9-B77B-3CEA7CCBC714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21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05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84010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Βασικές κατηγορίες λογισμικών «ανοικτού» τύπου</a:t>
            </a:r>
            <a:endParaRPr lang="en-GB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8324850" cy="4800600"/>
          </a:xfrm>
        </p:spPr>
        <p:txBody>
          <a:bodyPr>
            <a:normAutofit/>
          </a:bodyPr>
          <a:lstStyle/>
          <a:p>
            <a:pPr lvl="1">
              <a:buFont typeface="Verdana" pitchFamily="34" charset="0"/>
              <a:buNone/>
            </a:pPr>
            <a:r>
              <a:rPr lang="el-GR" altLang="el-GR" dirty="0"/>
              <a:t>Υπάρχουν πολλές κατηγορίες λογισμικού</a:t>
            </a:r>
          </a:p>
          <a:p>
            <a:pPr lvl="1">
              <a:buFont typeface="Verdana" pitchFamily="34" charset="0"/>
              <a:buNone/>
            </a:pPr>
            <a:r>
              <a:rPr lang="el-GR" altLang="el-GR" dirty="0"/>
              <a:t>«ανοικτού» τύπου, με πιο χαρακτηριστικές</a:t>
            </a:r>
          </a:p>
          <a:p>
            <a:pPr lvl="1"/>
            <a:r>
              <a:rPr lang="el-GR" altLang="el-GR" dirty="0" err="1"/>
              <a:t>Υπερμέσα</a:t>
            </a:r>
            <a:r>
              <a:rPr lang="el-GR" altLang="el-GR" dirty="0"/>
              <a:t> (π.χ. ψηφιακές εγκυκλοπαίδειες)</a:t>
            </a:r>
          </a:p>
          <a:p>
            <a:pPr lvl="2"/>
            <a:r>
              <a:rPr lang="el-GR" altLang="el-GR" dirty="0"/>
              <a:t>Κόμβοι πληροφοριών συνδεμένοι με πολλαπλούς τρόπους. Ο χρήστης πλοηγείται ανάμεσα στους κόμβους χρησιμοποιώντας τους συνδέσμους</a:t>
            </a:r>
            <a:endParaRPr lang="en-US" altLang="el-GR" dirty="0"/>
          </a:p>
          <a:p>
            <a:pPr lvl="2"/>
            <a:r>
              <a:rPr lang="en-US" altLang="el-GR" dirty="0"/>
              <a:t>Wikis (</a:t>
            </a:r>
            <a:r>
              <a:rPr lang="el-GR" altLang="el-GR" dirty="0"/>
              <a:t>ο χρήστης δημιουργεί-παρεμβαίνει)</a:t>
            </a:r>
          </a:p>
          <a:p>
            <a:pPr lvl="1"/>
            <a:r>
              <a:rPr lang="el-GR" altLang="el-GR" dirty="0"/>
              <a:t>Προσομοιώσεις </a:t>
            </a:r>
          </a:p>
          <a:p>
            <a:pPr lvl="2"/>
            <a:r>
              <a:rPr lang="el-GR" altLang="el-GR" dirty="0"/>
              <a:t>Μίμηση της συμπεριφοράς ενός συστήματος από ένα άλλο σύστημα </a:t>
            </a:r>
          </a:p>
          <a:p>
            <a:pPr lvl="2"/>
            <a:r>
              <a:rPr lang="el-GR" altLang="el-GR" dirty="0"/>
              <a:t>ένα μοντέλο κάποιου φαινομένου ή κάποιας δραστηριότητας, το οποίο οι χρήστες χρησιμοποιούν και μαθαίνουν μέσω της αλληλεπίδρασης</a:t>
            </a:r>
          </a:p>
          <a:p>
            <a:pPr lvl="1"/>
            <a:r>
              <a:rPr lang="el-GR" altLang="el-GR" dirty="0"/>
              <a:t>Μικρόκοσμοι </a:t>
            </a:r>
          </a:p>
          <a:p>
            <a:pPr lvl="2"/>
            <a:endParaRPr lang="el-GR" altLang="el-GR" dirty="0"/>
          </a:p>
          <a:p>
            <a:pPr lvl="1"/>
            <a:endParaRPr lang="el-GR" altLang="el-GR" dirty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345A74-8F54-4524-BFE6-1D2E87441BB8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22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63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Παράδειγμα λογισμικού υπερμέσων (</a:t>
            </a:r>
            <a:r>
              <a:rPr lang="en-GB" dirty="0" err="1">
                <a:hlinkClick r:id="rId3"/>
              </a:rPr>
              <a:t>wikipedia</a:t>
            </a:r>
            <a:r>
              <a:rPr lang="el-GR" dirty="0"/>
              <a:t>)</a:t>
            </a:r>
            <a:endParaRPr lang="en-GB" dirty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8F8EB36-0243-4953-8551-83E8FC740B4B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23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pic>
        <p:nvPicPr>
          <p:cNvPr id="54277" name="Picture 5" descr="wikipedia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6" y="1571626"/>
            <a:ext cx="715327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248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Παράδειγμα λογισμικού προσομοίωσης</a:t>
            </a:r>
            <a:r>
              <a:rPr lang="en-GB" sz="3600" dirty="0"/>
              <a:t> (</a:t>
            </a:r>
            <a:r>
              <a:rPr lang="el-GR" sz="3600" dirty="0"/>
              <a:t>κυκλώματα</a:t>
            </a:r>
            <a:r>
              <a:rPr lang="en-GB" sz="3600" dirty="0"/>
              <a:t>)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BE2481-F72E-401D-8ED6-D58C7C431859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24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sp>
        <p:nvSpPr>
          <p:cNvPr id="7" name="Right Arrow 6">
            <a:hlinkClick r:id="rId3" action="ppaction://hlinkfile"/>
          </p:cNvPr>
          <p:cNvSpPr/>
          <p:nvPr/>
        </p:nvSpPr>
        <p:spPr>
          <a:xfrm>
            <a:off x="909637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5302" name="Picture 7" descr="Circuit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4" y="1714500"/>
            <a:ext cx="6872287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172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3AEA24-C429-AF55-B2AB-1C686779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προσομοιώσεις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EBAD5F-E466-87B8-ECBA-1440C1D18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hlinkClick r:id="rId2"/>
              </a:rPr>
              <a:t>Παράδειγμα:</a:t>
            </a:r>
          </a:p>
          <a:p>
            <a:r>
              <a:rPr lang="en-US" dirty="0">
                <a:hlinkClick r:id="rId2"/>
              </a:rPr>
              <a:t>https://phet.colorado.edu/sims/html/gas-properties/latest/gas-properties_en.html</a:t>
            </a:r>
            <a:r>
              <a:rPr lang="en-US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6810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Κοινωνικο</a:t>
            </a:r>
            <a:r>
              <a:rPr lang="el-GR" altLang="el-GR" dirty="0"/>
              <a:t>-πολιτισμική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επίδραση του περιβάλλοντος στο οποίο αναπτύσσεται η δράση και η συμπεριφορά του ατόμου είναι καθοριστικής σημασίας διότι το ίδιο το περιβάλλον θέτει τα πλαίσια ανάπτυξης, ερμηνείας κα κατανόησης γεγονότων. Ως εκ τούτου, η έρευνα για την κατανόηση και τη διδασκαλία μετατοπίζεται από μια συμπεριφοριστική προοπτική σε μια </a:t>
            </a:r>
            <a:r>
              <a:rPr lang="el-GR" dirty="0" err="1"/>
              <a:t>κοινωνικοπολιτιστική</a:t>
            </a:r>
            <a:r>
              <a:rPr lang="el-GR" dirty="0"/>
              <a:t> κατασκευαστική προοπτική όπου στο επίκεντρο της μάθησης τίθενται η σκέψη και οι στρατηγικές των μαθητών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Κοινωνικο</a:t>
            </a:r>
            <a:r>
              <a:rPr lang="el-GR" altLang="el-GR" dirty="0"/>
              <a:t>-πολιτισμική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Η μάθηση θεωρείται ως διαδικασία κοινωνικής αλληλεπίδρασης</a:t>
            </a:r>
          </a:p>
          <a:p>
            <a:r>
              <a:rPr lang="el-GR" altLang="el-GR" sz="2400" dirty="0"/>
              <a:t>Το άτομο μέσα από τη συνεργασία με άλλα άτομα αναπτύσσει ικανότητες και δεξιότητες που διαφορετικά θα βρίσκονταν σε λανθάνουσα κατάσταση εξέλιξης</a:t>
            </a:r>
          </a:p>
          <a:p>
            <a:r>
              <a:rPr lang="el-GR" altLang="el-GR" sz="2400" dirty="0"/>
              <a:t>Κεντρικός ρόλος: </a:t>
            </a:r>
          </a:p>
          <a:p>
            <a:pPr lvl="1"/>
            <a:r>
              <a:rPr lang="el-GR" altLang="el-GR" sz="2000" dirty="0"/>
              <a:t>της </a:t>
            </a:r>
            <a:r>
              <a:rPr lang="el-GR" altLang="el-GR" sz="2000" b="1" dirty="0">
                <a:solidFill>
                  <a:schemeClr val="accent1"/>
                </a:solidFill>
              </a:rPr>
              <a:t>συνεργασίας</a:t>
            </a:r>
            <a:r>
              <a:rPr lang="el-GR" altLang="el-GR" sz="2000" dirty="0"/>
              <a:t> και</a:t>
            </a:r>
          </a:p>
          <a:p>
            <a:pPr lvl="1"/>
            <a:r>
              <a:rPr lang="el-GR" altLang="el-GR" sz="2000" dirty="0"/>
              <a:t>της </a:t>
            </a:r>
            <a:r>
              <a:rPr lang="el-GR" altLang="el-GR" sz="2000" b="1" dirty="0">
                <a:solidFill>
                  <a:schemeClr val="accent1"/>
                </a:solidFill>
              </a:rPr>
              <a:t>γλώσσας</a:t>
            </a:r>
            <a:r>
              <a:rPr lang="el-GR" altLang="el-GR" sz="2000" b="1" dirty="0"/>
              <a:t> </a:t>
            </a:r>
            <a:r>
              <a:rPr lang="el-GR" altLang="el-GR" sz="2000" dirty="0"/>
              <a:t>ως εργαλείου που συμβάλει στη διαμόρφωση της ταυτότητας του ατόμου</a:t>
            </a:r>
          </a:p>
          <a:p>
            <a:r>
              <a:rPr lang="el-GR" altLang="el-GR" sz="2400" dirty="0"/>
              <a:t>Υποστηρικτικός – Συμβουλευτικός ρόλος: </a:t>
            </a:r>
            <a:r>
              <a:rPr lang="el-GR" altLang="el-GR" sz="2400" b="1" dirty="0">
                <a:solidFill>
                  <a:schemeClr val="accent1"/>
                </a:solidFill>
              </a:rPr>
              <a:t>Δάσκαλος</a:t>
            </a:r>
          </a:p>
          <a:p>
            <a:r>
              <a:rPr lang="el-GR" altLang="el-GR" sz="2400" dirty="0"/>
              <a:t>Βασικοί θεωρητικοί της σχολής:</a:t>
            </a:r>
          </a:p>
          <a:p>
            <a:pPr>
              <a:buFont typeface="Wingdings" pitchFamily="2" charset="2"/>
              <a:buNone/>
            </a:pPr>
            <a:r>
              <a:rPr lang="el-GR" altLang="el-GR" sz="2400" dirty="0"/>
              <a:t>	</a:t>
            </a:r>
            <a:r>
              <a:rPr lang="es-ES" altLang="el-GR" sz="2400" dirty="0">
                <a:solidFill>
                  <a:schemeClr val="folHlink"/>
                </a:solidFill>
              </a:rPr>
              <a:t>Vygotsky, von Glasersfeld</a:t>
            </a:r>
            <a:endParaRPr lang="el-GR" altLang="el-GR" sz="2400" dirty="0">
              <a:solidFill>
                <a:schemeClr val="folHlink"/>
              </a:solidFill>
            </a:endParaRPr>
          </a:p>
          <a:p>
            <a:endParaRPr lang="el-GR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Αρχές: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dirty="0"/>
              <a:t>Η ανάπτυξη της νόησης αποτελεί διαδικασία κοινωνικής αλληλεπίδρασης όπου κυρίαρχο ρόλο παίζει η γλώσσα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 μαθητής δεν είναι παθητικός δέκτης, αλλά </a:t>
            </a:r>
            <a:r>
              <a:rPr lang="el-GR" altLang="el-GR" dirty="0" err="1"/>
              <a:t>δρων</a:t>
            </a:r>
            <a:r>
              <a:rPr lang="el-GR" altLang="el-GR" dirty="0"/>
              <a:t> υποκείμενο που με τις πράξεις του διαμορφώνει τη γνωστική του πραγματικότητα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 μαθητής είναι πρόσωπο που διαθέτει κοινωνικά κίνητρα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νοητική ανάπτυξη είναι άρρηκτα δεμένη με την ιστορική διάσταση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Η γνωστική ανάπτυξη επιτυγχάνεται όχι μόνο χάρη στον έμφυτο νοητικό εξοπλισμό αλλά και μέσω της διαμεσολάβησης των κοινωνικών γεγονότων και των πολιτισμικών εργαλείων και της εσωτερίκευσής τους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9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Παράδειγμα αξιοποίησης ψηφιακού εργαλείου σύμφωνα με την </a:t>
            </a:r>
            <a:r>
              <a:rPr lang="el-GR" dirty="0" err="1"/>
              <a:t>κοινωνικοπολιτισμική</a:t>
            </a:r>
            <a:r>
              <a:rPr lang="el-GR" dirty="0"/>
              <a:t> θεωρία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19536" y="2492897"/>
            <a:ext cx="8291264" cy="3633267"/>
          </a:xfrm>
        </p:spPr>
        <p:txBody>
          <a:bodyPr/>
          <a:lstStyle/>
          <a:p>
            <a:r>
              <a:rPr lang="en-US" dirty="0" err="1"/>
              <a:t>Kahoot</a:t>
            </a:r>
            <a:endParaRPr lang="el-GR" dirty="0"/>
          </a:p>
          <a:p>
            <a:r>
              <a:rPr lang="en-US" dirty="0"/>
              <a:t>kahoot.com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 err="1"/>
              <a:t>kahoot.it</a:t>
            </a:r>
            <a:endParaRPr lang="en-US" dirty="0"/>
          </a:p>
          <a:p>
            <a:r>
              <a:rPr lang="el-GR" dirty="0"/>
              <a:t>Να δημιουργήσουν συνεργατικά ένα </a:t>
            </a:r>
            <a:r>
              <a:rPr lang="en-US" dirty="0" err="1"/>
              <a:t>kahoot</a:t>
            </a:r>
            <a:endParaRPr lang="el-GR" dirty="0"/>
          </a:p>
          <a:p>
            <a:r>
              <a:rPr lang="el-GR" dirty="0"/>
              <a:t>ΠΑΙΓΝΙΔΟΠΟΙΗΣΗ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3632" y="1052736"/>
            <a:ext cx="7581528" cy="1368152"/>
          </a:xfrm>
        </p:spPr>
        <p:txBody>
          <a:bodyPr>
            <a:normAutofit/>
          </a:bodyPr>
          <a:lstStyle/>
          <a:p>
            <a:r>
              <a:rPr lang="el-GR" dirty="0"/>
              <a:t>Εστιάζοντας στους υπολογιστές στην εκπαίδευση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35560" y="2492897"/>
            <a:ext cx="8075240" cy="3633267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el-GR" dirty="0"/>
              <a:t>Μαθαίνω ΓΙΑ τους υπολογιστές (ο υπολογιστής ως αντικείμενο εκμάθησης): </a:t>
            </a:r>
            <a:r>
              <a:rPr lang="el-GR" dirty="0" err="1"/>
              <a:t>Τενχοκεντρικό</a:t>
            </a:r>
            <a:r>
              <a:rPr lang="el-GR" dirty="0"/>
              <a:t> πρότυπο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ΑΠΟ τους υπολογιστές (ο υπολογιστής έχει ρόλο «δασκάλου»): </a:t>
            </a:r>
            <a:r>
              <a:rPr lang="en-US" dirty="0"/>
              <a:t>tutorials, drill &amp; practice, CAI, AI</a:t>
            </a: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με τους υπολογιστές (ο υπολογιστής σύντροφος του/της μαθητή/</a:t>
            </a:r>
            <a:r>
              <a:rPr lang="el-GR" dirty="0" err="1"/>
              <a:t>τριας</a:t>
            </a:r>
            <a:r>
              <a:rPr lang="el-GR" dirty="0"/>
              <a:t> στη διαδικασία της μάθησης)</a:t>
            </a:r>
            <a:r>
              <a:rPr lang="en-US" dirty="0"/>
              <a:t> CAL </a:t>
            </a:r>
            <a:r>
              <a:rPr lang="el-GR" dirty="0"/>
              <a:t>: ο υπολογιστής ως γνωστικό εργαλείο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l-GR" dirty="0"/>
              <a:t>Μαθαίνω ΤΟΥΣ υπολογιστές (ο υπολογιστής μαθητής &amp; ο μαθητής δάσκαλος του Η/Υ : τον προγραμματίζει, πχ  </a:t>
            </a:r>
            <a:r>
              <a:rPr lang="en-US" dirty="0"/>
              <a:t>Logo, Scratch</a:t>
            </a:r>
            <a:r>
              <a:rPr lang="el-GR" dirty="0"/>
              <a:t>)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  <a:p>
            <a:pPr marL="514350" indent="-514350" algn="just">
              <a:buAutoNum type="arabicPeriod"/>
            </a:pPr>
            <a:endParaRPr lang="el-GR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19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Παράδειγμα αξιοποίησης ψηφιακού εργαλείου σύμφωνα με την </a:t>
            </a:r>
            <a:r>
              <a:rPr lang="el-GR" dirty="0" err="1"/>
              <a:t>κοινωνικοπολιτισμική</a:t>
            </a:r>
            <a:r>
              <a:rPr lang="el-GR" dirty="0"/>
              <a:t> θεωρία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19536" y="2492897"/>
            <a:ext cx="8291264" cy="3633267"/>
          </a:xfrm>
        </p:spPr>
        <p:txBody>
          <a:bodyPr/>
          <a:lstStyle/>
          <a:p>
            <a:r>
              <a:rPr lang="en-US" dirty="0" err="1"/>
              <a:t>Kahoot</a:t>
            </a:r>
            <a:endParaRPr lang="el-GR" dirty="0"/>
          </a:p>
          <a:p>
            <a:r>
              <a:rPr lang="en-US" dirty="0"/>
              <a:t>kahoot.com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 err="1"/>
              <a:t>kahoot.it</a:t>
            </a:r>
            <a:endParaRPr lang="en-US" dirty="0"/>
          </a:p>
          <a:p>
            <a:r>
              <a:rPr lang="el-GR" dirty="0"/>
              <a:t>Να δημιουργήσουν συνεργατικά ένα </a:t>
            </a:r>
            <a:r>
              <a:rPr lang="en-US" dirty="0" err="1"/>
              <a:t>kahoot</a:t>
            </a:r>
            <a:endParaRPr lang="el-GR" dirty="0"/>
          </a:p>
          <a:p>
            <a:r>
              <a:rPr lang="el-GR" dirty="0"/>
              <a:t>ΠΑΙΓΝΙΔΟΠΟΙΗΣΗ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1340768"/>
            <a:ext cx="7063970" cy="4759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2BF8AA1-7785-82F6-AA00-790BFF920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5200" y="328613"/>
            <a:ext cx="7546975" cy="863600"/>
          </a:xfrm>
        </p:spPr>
        <p:txBody>
          <a:bodyPr/>
          <a:lstStyle/>
          <a:p>
            <a:pPr algn="l"/>
            <a:r>
              <a:rPr lang="el-GR" altLang="el-GR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Οι Θεωρίες Μάθησης και το Εκπαιδευτικό 	Λογισμικό (ΕΛ)</a:t>
            </a:r>
            <a:endParaRPr lang="el-GR" altLang="el-G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D3B7B3-604A-B15C-8753-429151D1D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739" y="2014538"/>
            <a:ext cx="8702675" cy="4724400"/>
          </a:xfrm>
        </p:spPr>
        <p:txBody>
          <a:bodyPr/>
          <a:lstStyle/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altLang="el-G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l-GR" altLang="el-GR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l-GR" altLang="el-GR" sz="17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l-GR" sz="1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854D4F-0D31-8972-F4FB-3DD71B86227B}"/>
              </a:ext>
            </a:extLst>
          </p:cNvPr>
          <p:cNvSpPr/>
          <p:nvPr/>
        </p:nvSpPr>
        <p:spPr>
          <a:xfrm>
            <a:off x="1709738" y="328613"/>
            <a:ext cx="755650" cy="8636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12A5C3-498A-B445-944A-B29562179B12}"/>
              </a:ext>
            </a:extLst>
          </p:cNvPr>
          <p:cNvSpPr/>
          <p:nvPr/>
        </p:nvSpPr>
        <p:spPr>
          <a:xfrm>
            <a:off x="2779713" y="1506538"/>
            <a:ext cx="7632700" cy="1444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C608A-4C7A-8739-58AF-586E9083E03D}"/>
              </a:ext>
            </a:extLst>
          </p:cNvPr>
          <p:cNvSpPr/>
          <p:nvPr/>
        </p:nvSpPr>
        <p:spPr>
          <a:xfrm>
            <a:off x="1709738" y="1555750"/>
            <a:ext cx="755650" cy="2159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4103" name="Εικόνα 1">
            <a:extLst>
              <a:ext uri="{FF2B5EF4-FFF2-40B4-BE49-F238E27FC236}">
                <a16:creationId xmlns:a16="http://schemas.microsoft.com/office/drawing/2014/main" id="{EB0BACBD-FF68-C5B7-9760-451DE5DC6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9" y="2090738"/>
            <a:ext cx="6315075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5D0F6AC-18B8-187B-799B-C5E9EAD46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5389" y="207964"/>
            <a:ext cx="7843837" cy="1443037"/>
          </a:xfrm>
        </p:spPr>
        <p:txBody>
          <a:bodyPr/>
          <a:lstStyle/>
          <a:p>
            <a:pPr algn="l"/>
            <a:r>
              <a:rPr lang="el-GR" altLang="el-GR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Οι Θεωρίες Μάθησης και το Εκπαιδευτικό 		Λογισμικό (ΕΛ)</a:t>
            </a:r>
            <a:endParaRPr lang="el-GR" altLang="el-GR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DD36DF2-73CB-9C11-AD27-ABCDCC16F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739" y="2014538"/>
            <a:ext cx="8702675" cy="4724400"/>
          </a:xfrm>
        </p:spPr>
        <p:txBody>
          <a:bodyPr/>
          <a:lstStyle/>
          <a:p>
            <a:r>
              <a:rPr lang="el-GR" altLang="el-GR" sz="1400">
                <a:solidFill>
                  <a:srgbClr val="002060"/>
                </a:solidFill>
              </a:rPr>
              <a:t>Στυλιάρας, Γ. &amp; Δήμου, Β. (2015).</a:t>
            </a:r>
            <a:r>
              <a:rPr lang="en-US" altLang="el-GR" sz="1400">
                <a:solidFill>
                  <a:srgbClr val="002060"/>
                </a:solidFill>
              </a:rPr>
              <a:t> </a:t>
            </a:r>
            <a:r>
              <a:rPr lang="el-GR" altLang="el-GR" sz="1400">
                <a:solidFill>
                  <a:srgbClr val="002060"/>
                </a:solidFill>
              </a:rPr>
              <a:t>Διδακτική της πληροφορικής. Αθήνα: Σύνδεσμος Ελληνικών Ακαδημαϊκών Βιβλιοθηκών. Διαθέσιμο στο: </a:t>
            </a:r>
            <a:r>
              <a:rPr lang="en-US" altLang="el-GR" sz="1400">
                <a:solidFill>
                  <a:srgbClr val="002060"/>
                </a:solidFill>
              </a:rPr>
              <a:t>http</a:t>
            </a:r>
            <a:r>
              <a:rPr lang="el-GR" altLang="el-GR" sz="1400">
                <a:solidFill>
                  <a:srgbClr val="002060"/>
                </a:solidFill>
              </a:rPr>
              <a:t>://</a:t>
            </a:r>
            <a:r>
              <a:rPr lang="en-US" altLang="el-GR" sz="1400">
                <a:solidFill>
                  <a:srgbClr val="002060"/>
                </a:solidFill>
              </a:rPr>
              <a:t>hdl</a:t>
            </a:r>
            <a:r>
              <a:rPr lang="el-GR" altLang="el-GR" sz="1400">
                <a:solidFill>
                  <a:srgbClr val="002060"/>
                </a:solidFill>
              </a:rPr>
              <a:t>.</a:t>
            </a:r>
            <a:r>
              <a:rPr lang="en-US" altLang="el-GR" sz="1400">
                <a:solidFill>
                  <a:srgbClr val="002060"/>
                </a:solidFill>
              </a:rPr>
              <a:t>handle</a:t>
            </a:r>
            <a:r>
              <a:rPr lang="el-GR" altLang="el-GR" sz="1400">
                <a:solidFill>
                  <a:srgbClr val="002060"/>
                </a:solidFill>
              </a:rPr>
              <a:t>.</a:t>
            </a:r>
            <a:r>
              <a:rPr lang="en-US" altLang="el-GR" sz="1400">
                <a:solidFill>
                  <a:srgbClr val="002060"/>
                </a:solidFill>
              </a:rPr>
              <a:t>net</a:t>
            </a:r>
            <a:r>
              <a:rPr lang="el-GR" altLang="el-GR" sz="1400">
                <a:solidFill>
                  <a:srgbClr val="002060"/>
                </a:solidFill>
              </a:rPr>
              <a:t>/11419/723.</a:t>
            </a:r>
          </a:p>
          <a:p>
            <a:endParaRPr lang="el-GR" altLang="el-GR" sz="1400">
              <a:solidFill>
                <a:srgbClr val="002060"/>
              </a:solidFill>
            </a:endParaRPr>
          </a:p>
          <a:p>
            <a:r>
              <a:rPr lang="el-GR" altLang="el-GR" sz="1400">
                <a:solidFill>
                  <a:srgbClr val="002060"/>
                </a:solidFill>
              </a:rPr>
              <a:t>Κόμης, Β(2004).Εισαγωγή στις Εκπαιδευτικές Εφαρμογές των ΤΠΕ, Εκδόσεις Νέων Τεχνολογιών, Αθήνα </a:t>
            </a:r>
            <a:endParaRPr lang="el-GR" altLang="el-GR" sz="1400" b="1">
              <a:solidFill>
                <a:srgbClr val="002060"/>
              </a:solidFill>
            </a:endParaRPr>
          </a:p>
          <a:p>
            <a:r>
              <a:rPr lang="el-GR" altLang="el-GR" sz="1400">
                <a:solidFill>
                  <a:srgbClr val="002060"/>
                </a:solidFill>
              </a:rPr>
              <a:t> στο: </a:t>
            </a:r>
            <a:r>
              <a:rPr lang="en-US" altLang="el-GR" sz="1400">
                <a:solidFill>
                  <a:srgbClr val="002060"/>
                </a:solidFill>
              </a:rPr>
              <a:t>http</a:t>
            </a:r>
            <a:r>
              <a:rPr lang="el-GR" altLang="el-GR" sz="1400">
                <a:solidFill>
                  <a:srgbClr val="002060"/>
                </a:solidFill>
              </a:rPr>
              <a:t>://</a:t>
            </a:r>
            <a:r>
              <a:rPr lang="en-US" altLang="el-GR" sz="1400">
                <a:solidFill>
                  <a:srgbClr val="002060"/>
                </a:solidFill>
              </a:rPr>
              <a:t>hdl</a:t>
            </a:r>
            <a:r>
              <a:rPr lang="el-GR" altLang="el-GR" sz="1400">
                <a:solidFill>
                  <a:srgbClr val="002060"/>
                </a:solidFill>
              </a:rPr>
              <a:t>.</a:t>
            </a:r>
            <a:r>
              <a:rPr lang="en-US" altLang="el-GR" sz="1400">
                <a:solidFill>
                  <a:srgbClr val="002060"/>
                </a:solidFill>
              </a:rPr>
              <a:t>handle</a:t>
            </a:r>
            <a:r>
              <a:rPr lang="el-GR" altLang="el-GR" sz="1400">
                <a:solidFill>
                  <a:srgbClr val="002060"/>
                </a:solidFill>
              </a:rPr>
              <a:t>.</a:t>
            </a:r>
            <a:r>
              <a:rPr lang="en-US" altLang="el-GR" sz="1400">
                <a:solidFill>
                  <a:srgbClr val="002060"/>
                </a:solidFill>
              </a:rPr>
              <a:t>net</a:t>
            </a:r>
            <a:r>
              <a:rPr lang="el-GR" altLang="el-GR" sz="1400">
                <a:solidFill>
                  <a:srgbClr val="002060"/>
                </a:solidFill>
              </a:rPr>
              <a:t>/11419/723</a:t>
            </a:r>
            <a:endParaRPr lang="en-US" altLang="el-GR" sz="1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FE180C-A73D-3E3E-C746-40DB47C8D415}"/>
              </a:ext>
            </a:extLst>
          </p:cNvPr>
          <p:cNvSpPr/>
          <p:nvPr/>
        </p:nvSpPr>
        <p:spPr>
          <a:xfrm>
            <a:off x="1709738" y="328613"/>
            <a:ext cx="755650" cy="8636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EB74A-56E3-3290-E49D-C5BB5F84F13C}"/>
              </a:ext>
            </a:extLst>
          </p:cNvPr>
          <p:cNvSpPr/>
          <p:nvPr/>
        </p:nvSpPr>
        <p:spPr>
          <a:xfrm>
            <a:off x="2779713" y="1506538"/>
            <a:ext cx="7632700" cy="1444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3EACC0B-1C07-B1FD-EF71-07933B265E46}"/>
              </a:ext>
            </a:extLst>
          </p:cNvPr>
          <p:cNvSpPr/>
          <p:nvPr/>
        </p:nvSpPr>
        <p:spPr>
          <a:xfrm>
            <a:off x="1709738" y="1555750"/>
            <a:ext cx="755650" cy="215900"/>
          </a:xfrm>
          <a:prstGeom prst="rect">
            <a:avLst/>
          </a:prstGeom>
          <a:gradFill flip="none" rotWithShape="1">
            <a:gsLst>
              <a:gs pos="60000">
                <a:srgbClr val="C00000"/>
              </a:gs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127" name="Εικόνα 2">
            <a:extLst>
              <a:ext uri="{FF2B5EF4-FFF2-40B4-BE49-F238E27FC236}">
                <a16:creationId xmlns:a16="http://schemas.microsoft.com/office/drawing/2014/main" id="{6940A5F7-F757-E215-4341-68A020D46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825" y="3716338"/>
            <a:ext cx="55245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1313" y="35718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Γενικές κατηγορίες εκπαιδευτικού λογισμικού &amp; Θεωρίες Μάθησης</a:t>
            </a:r>
            <a:br>
              <a:rPr lang="en-GB" sz="2800" dirty="0"/>
            </a:br>
            <a:endParaRPr lang="en-GB" kern="0" dirty="0">
              <a:effectLst/>
            </a:endParaRP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137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C14BAE-66EB-4617-BC0F-37FA00E73C21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7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pic>
        <p:nvPicPr>
          <p:cNvPr id="4710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8" y="1500189"/>
            <a:ext cx="8964612" cy="4968875"/>
          </a:xfrm>
        </p:spPr>
      </p:pic>
      <p:sp>
        <p:nvSpPr>
          <p:cNvPr id="47110" name="TextBox 6"/>
          <p:cNvSpPr txBox="1">
            <a:spLocks noChangeArrowheads="1"/>
          </p:cNvSpPr>
          <p:nvPr/>
        </p:nvSpPr>
        <p:spPr bwMode="auto">
          <a:xfrm>
            <a:off x="1952625" y="3000375"/>
            <a:ext cx="3070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Λογισμικά κλειστού τύπου</a:t>
            </a:r>
            <a:endParaRPr lang="en-GB" alt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111" name="TextBox 7"/>
          <p:cNvSpPr txBox="1">
            <a:spLocks noChangeArrowheads="1"/>
          </p:cNvSpPr>
          <p:nvPr/>
        </p:nvSpPr>
        <p:spPr bwMode="auto">
          <a:xfrm>
            <a:off x="6810375" y="2928938"/>
            <a:ext cx="30864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Λογισμικά ανοικτού τύπου</a:t>
            </a:r>
            <a:endParaRPr lang="en-GB" alt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2756341">
            <a:off x="2292351" y="2527301"/>
            <a:ext cx="1966913" cy="4094163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0020" y="1916832"/>
            <a:ext cx="49625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692696"/>
            <a:ext cx="889247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12ED11-C6E0-BE4B-2BC3-74FA8215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619EB6-E8D1-97C2-F819-6DD44D8A5B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4737" y="2267744"/>
            <a:ext cx="49625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19049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1431</Words>
  <Application>Microsoft Office PowerPoint</Application>
  <PresentationFormat>Ευρεία οθόνη</PresentationFormat>
  <Paragraphs>178</Paragraphs>
  <Slides>30</Slides>
  <Notes>8</Notes>
  <HiddenSlides>6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Gill Sans MT</vt:lpstr>
      <vt:lpstr>Times New Roman</vt:lpstr>
      <vt:lpstr>Verdana</vt:lpstr>
      <vt:lpstr>Wingdings</vt:lpstr>
      <vt:lpstr>Θέμα του Office</vt:lpstr>
      <vt:lpstr>Παρουσίαση του PowerPoint</vt:lpstr>
      <vt:lpstr>  Οι Θεωρίες Μάθησης και το     Εκπαιδευτικό Λογισμικό (ΕΛ)</vt:lpstr>
      <vt:lpstr>Εστιάζοντας στους υπολογιστές στην εκπαίδευση</vt:lpstr>
      <vt:lpstr>Παρουσίαση του PowerPoint</vt:lpstr>
      <vt:lpstr>  Οι Θεωρίες Μάθησης και το Εκπαιδευτικό  Λογισμικό (ΕΛ)</vt:lpstr>
      <vt:lpstr>  Οι Θεωρίες Μάθησης και το Εκπαιδευτικό   Λογισμικό (ΕΛ)</vt:lpstr>
      <vt:lpstr>Γενικές κατηγορίες εκπαιδευτικού λογισμικού &amp; Θεωρίες Μάθησης </vt:lpstr>
      <vt:lpstr>Παρουσίαση του PowerPoint</vt:lpstr>
      <vt:lpstr>Παρουσίαση του PowerPoint</vt:lpstr>
      <vt:lpstr>Παρουσίαση του PowerPoint</vt:lpstr>
      <vt:lpstr>Εποικοδομισμός</vt:lpstr>
      <vt:lpstr>Gagne (επισωρευτική) </vt:lpstr>
      <vt:lpstr>Piaget (γενετική επιστημολογία) </vt:lpstr>
      <vt:lpstr>Bruner (Ανακαλυπτική μάθηση) </vt:lpstr>
      <vt:lpstr>Εποικοδομισμός: Βασικές παραδοχές</vt:lpstr>
      <vt:lpstr>Παρουσίαση του PowerPoint</vt:lpstr>
      <vt:lpstr>Παρουσίαση του PowerPoint</vt:lpstr>
      <vt:lpstr>Εστιάζοντας στους υπολογιστές στην εκπαίδευση</vt:lpstr>
      <vt:lpstr>Εποικοδομισμός και Λογισμικά ανοικτού τύπου</vt:lpstr>
      <vt:lpstr>Λογισμικά «ανοικτού» τύπου (1)</vt:lpstr>
      <vt:lpstr>Λογισμικά «ανοικτού» τύπου (2)</vt:lpstr>
      <vt:lpstr>Βασικές κατηγορίες λογισμικών «ανοικτού» τύπου</vt:lpstr>
      <vt:lpstr>Παράδειγμα λογισμικού υπερμέσων (wikipedia)</vt:lpstr>
      <vt:lpstr>Παράδειγμα λογισμικού προσομοίωσης (κυκλώματα)</vt:lpstr>
      <vt:lpstr>προσομοιώσεις</vt:lpstr>
      <vt:lpstr>Κοινωνικο-πολιτισμική θεωρία</vt:lpstr>
      <vt:lpstr>Κοινωνικο-πολιτισμική θεωρία</vt:lpstr>
      <vt:lpstr>Αρχές:</vt:lpstr>
      <vt:lpstr>Παράδειγμα αξιοποίησης ψηφιακού εργαλείου σύμφωνα με την κοινωνικοπολιτισμική θεωρία </vt:lpstr>
      <vt:lpstr>Παράδειγμα αξιοποίησης ψηφιακού εργαλείου σύμφωνα με την κοινωνικοπολιτισμική θεωρία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1</cp:revision>
  <dcterms:created xsi:type="dcterms:W3CDTF">2023-03-20T12:02:22Z</dcterms:created>
  <dcterms:modified xsi:type="dcterms:W3CDTF">2023-03-20T12:11:58Z</dcterms:modified>
</cp:coreProperties>
</file>