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2"/>
  </p:notesMasterIdLst>
  <p:sldIdLst>
    <p:sldId id="277" r:id="rId2"/>
    <p:sldId id="278" r:id="rId3"/>
    <p:sldId id="332" r:id="rId4"/>
    <p:sldId id="333" r:id="rId5"/>
    <p:sldId id="334" r:id="rId6"/>
    <p:sldId id="804" r:id="rId7"/>
    <p:sldId id="747" r:id="rId8"/>
    <p:sldId id="808" r:id="rId9"/>
    <p:sldId id="800" r:id="rId10"/>
    <p:sldId id="809" r:id="rId11"/>
    <p:sldId id="810" r:id="rId12"/>
    <p:sldId id="726" r:id="rId13"/>
    <p:sldId id="722" r:id="rId14"/>
    <p:sldId id="715" r:id="rId15"/>
    <p:sldId id="718" r:id="rId16"/>
    <p:sldId id="796" r:id="rId17"/>
    <p:sldId id="727" r:id="rId18"/>
    <p:sldId id="783" r:id="rId19"/>
    <p:sldId id="265"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96272" autoAdjust="0"/>
  </p:normalViewPr>
  <p:slideViewPr>
    <p:cSldViewPr snapToGrid="0" showGuides="1">
      <p:cViewPr varScale="1">
        <p:scale>
          <a:sx n="78" d="100"/>
          <a:sy n="78" d="100"/>
        </p:scale>
        <p:origin x="1094" y="72"/>
      </p:cViewPr>
      <p:guideLst>
        <p:guide orient="horz" pos="2160"/>
        <p:guide pos="3840"/>
      </p:guideLst>
    </p:cSldViewPr>
  </p:slideViewPr>
  <p:notesTextViewPr>
    <p:cViewPr>
      <p:scale>
        <a:sx n="1" d="1"/>
        <a:sy n="1" d="1"/>
      </p:scale>
      <p:origin x="0" y="0"/>
    </p:cViewPr>
  </p:notesTextViewPr>
  <p:sorterViewPr>
    <p:cViewPr>
      <p:scale>
        <a:sx n="100" d="100"/>
        <a:sy n="100" d="100"/>
      </p:scale>
      <p:origin x="0" y="-62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C1304-47AD-41F2-BDD1-04BD5784A545}"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473D6-844A-4164-B971-5E1A7E78ECDC}" type="slidenum">
              <a:rPr lang="en-US" smtClean="0"/>
              <a:t>‹#›</a:t>
            </a:fld>
            <a:endParaRPr lang="en-US"/>
          </a:p>
        </p:txBody>
      </p:sp>
    </p:spTree>
    <p:extLst>
      <p:ext uri="{BB962C8B-B14F-4D97-AF65-F5344CB8AC3E}">
        <p14:creationId xmlns:p14="http://schemas.microsoft.com/office/powerpoint/2010/main" val="419665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55BC1A61-4BFE-1D1C-E82A-489A167F3A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A227FE4-0FCF-4BE7-A334-7B91C6C73EFF}" type="slidenum">
              <a:rPr lang="el-GR" altLang="en-US">
                <a:latin typeface="Arial" panose="020B0604020202020204" pitchFamily="34" charset="0"/>
              </a:rPr>
              <a:pPr/>
              <a:t>3</a:t>
            </a:fld>
            <a:endParaRPr lang="el-GR" altLang="en-US">
              <a:latin typeface="Arial" panose="020B0604020202020204" pitchFamily="34" charset="0"/>
            </a:endParaRPr>
          </a:p>
        </p:txBody>
      </p:sp>
      <p:sp>
        <p:nvSpPr>
          <p:cNvPr id="162818" name="Rectangle 2">
            <a:extLst>
              <a:ext uri="{FF2B5EF4-FFF2-40B4-BE49-F238E27FC236}">
                <a16:creationId xmlns:a16="http://schemas.microsoft.com/office/drawing/2014/main" id="{96F3A28C-B536-4ADF-29BA-1A6476E1F7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a:extLst>
              <a:ext uri="{FF2B5EF4-FFF2-40B4-BE49-F238E27FC236}">
                <a16:creationId xmlns:a16="http://schemas.microsoft.com/office/drawing/2014/main" id="{A3F318D8-D7BA-8EEB-1F58-BF36C9E1AE9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A42B9F6B-900F-E261-6E63-32D2ED0EE0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97274A-C95D-4583-8769-9358258CDA38}" type="slidenum">
              <a:rPr lang="el-GR" altLang="en-US">
                <a:latin typeface="Arial" panose="020B0604020202020204" pitchFamily="34" charset="0"/>
              </a:rPr>
              <a:pPr/>
              <a:t>4</a:t>
            </a:fld>
            <a:endParaRPr lang="el-GR" altLang="en-US">
              <a:latin typeface="Arial" panose="020B0604020202020204" pitchFamily="34" charset="0"/>
            </a:endParaRPr>
          </a:p>
        </p:txBody>
      </p:sp>
      <p:sp>
        <p:nvSpPr>
          <p:cNvPr id="168962" name="Rectangle 2">
            <a:extLst>
              <a:ext uri="{FF2B5EF4-FFF2-40B4-BE49-F238E27FC236}">
                <a16:creationId xmlns:a16="http://schemas.microsoft.com/office/drawing/2014/main" id="{3AF33752-295E-157E-47E7-A784DB5F24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a:extLst>
              <a:ext uri="{FF2B5EF4-FFF2-40B4-BE49-F238E27FC236}">
                <a16:creationId xmlns:a16="http://schemas.microsoft.com/office/drawing/2014/main" id="{99A7F12D-C543-FE48-B4B9-54708C08E71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84C8B2B4-4C28-9525-DEF6-4480822362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0D6C59-5053-46E1-8652-1AB980E4B1D8}" type="slidenum">
              <a:rPr lang="el-GR" altLang="en-US">
                <a:latin typeface="Arial" panose="020B0604020202020204" pitchFamily="34" charset="0"/>
              </a:rPr>
              <a:pPr/>
              <a:t>5</a:t>
            </a:fld>
            <a:endParaRPr lang="el-GR" altLang="en-US">
              <a:latin typeface="Arial" panose="020B0604020202020204" pitchFamily="34" charset="0"/>
            </a:endParaRPr>
          </a:p>
        </p:txBody>
      </p:sp>
      <p:sp>
        <p:nvSpPr>
          <p:cNvPr id="171010" name="Rectangle 2">
            <a:extLst>
              <a:ext uri="{FF2B5EF4-FFF2-40B4-BE49-F238E27FC236}">
                <a16:creationId xmlns:a16="http://schemas.microsoft.com/office/drawing/2014/main" id="{242CE1A1-2077-F53C-CC3C-5A3DB2ADF3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a:extLst>
              <a:ext uri="{FF2B5EF4-FFF2-40B4-BE49-F238E27FC236}">
                <a16:creationId xmlns:a16="http://schemas.microsoft.com/office/drawing/2014/main" id="{B8424ED3-042C-BE44-7165-B6DB4B1242E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l-GR" altLang="en-US">
                <a:latin typeface="Arial" panose="020B0604020202020204" pitchFamily="34" charset="0"/>
                <a:cs typeface="Times New Roman" panose="02020603050405020304" pitchFamily="18" charset="0"/>
              </a:rPr>
              <a:t>γκάιντ</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1 - Θέση εικόνας διαφάνειας">
            <a:extLst>
              <a:ext uri="{FF2B5EF4-FFF2-40B4-BE49-F238E27FC236}">
                <a16:creationId xmlns:a16="http://schemas.microsoft.com/office/drawing/2014/main" id="{FB92926B-31E3-DF09-54CC-FD51C246CE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23" name="2 - Θέση σημειώσεων">
            <a:extLst>
              <a:ext uri="{FF2B5EF4-FFF2-40B4-BE49-F238E27FC236}">
                <a16:creationId xmlns:a16="http://schemas.microsoft.com/office/drawing/2014/main" id="{F356E675-BC12-CE4F-1A21-9A3C9C1A80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40324" name="3 - Θέση αριθμού διαφάνειας">
            <a:extLst>
              <a:ext uri="{FF2B5EF4-FFF2-40B4-BE49-F238E27FC236}">
                <a16:creationId xmlns:a16="http://schemas.microsoft.com/office/drawing/2014/main" id="{FF3245F4-0159-9467-CE68-116DD435E6E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D3686397-CA33-401A-9221-71CBD7CD7841}" type="slidenum">
              <a:rPr lang="el-GR" altLang="en-US" sz="1200"/>
              <a:pPr algn="r"/>
              <a:t>16</a:t>
            </a:fld>
            <a:endParaRPr lang="el-GR"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F0473D6-844A-4164-B971-5E1A7E78ECDC}" type="slidenum">
              <a:rPr lang="en-US" smtClean="0"/>
              <a:t>19</a:t>
            </a:fld>
            <a:endParaRPr lang="en-US"/>
          </a:p>
        </p:txBody>
      </p:sp>
    </p:spTree>
    <p:extLst>
      <p:ext uri="{BB962C8B-B14F-4D97-AF65-F5344CB8AC3E}">
        <p14:creationId xmlns:p14="http://schemas.microsoft.com/office/powerpoint/2010/main" val="395968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F0473D6-844A-4164-B971-5E1A7E78ECDC}" type="slidenum">
              <a:rPr lang="en-US" smtClean="0"/>
              <a:t>20</a:t>
            </a:fld>
            <a:endParaRPr lang="en-US"/>
          </a:p>
        </p:txBody>
      </p:sp>
    </p:spTree>
    <p:extLst>
      <p:ext uri="{BB962C8B-B14F-4D97-AF65-F5344CB8AC3E}">
        <p14:creationId xmlns:p14="http://schemas.microsoft.com/office/powerpoint/2010/main" val="189988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1049207"/>
          </a:xfrm>
        </p:spPr>
        <p:txBody>
          <a:bodyPr anchor="b">
            <a:normAutofit/>
          </a:bodyPr>
          <a:lstStyle>
            <a:lvl1pPr algn="l">
              <a:defRPr sz="6000">
                <a:solidFill>
                  <a:schemeClr val="accent4"/>
                </a:solidFill>
              </a:defRPr>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2359071"/>
            <a:ext cx="11036808" cy="947173"/>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603438" y="2173919"/>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77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333511"/>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solidFill>
                  <a:schemeClr val="accent4"/>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398678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170992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2184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lvl1pPr>
              <a:defRPr>
                <a:solidFill>
                  <a:schemeClr val="accent4"/>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96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12127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121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48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41"/>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a:extLst>
              <a:ext uri="{FF2B5EF4-FFF2-40B4-BE49-F238E27FC236}">
                <a16:creationId xmlns:a16="http://schemas.microsoft.com/office/drawing/2014/main" id="{838EED52-B18E-D490-C9E5-35AD386B241A}"/>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4" name="Rectangle 5">
            <a:extLst>
              <a:ext uri="{FF2B5EF4-FFF2-40B4-BE49-F238E27FC236}">
                <a16:creationId xmlns:a16="http://schemas.microsoft.com/office/drawing/2014/main" id="{E82CFEA9-1277-9F11-B4DE-F977EECDDF7A}"/>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a:extLst>
              <a:ext uri="{FF2B5EF4-FFF2-40B4-BE49-F238E27FC236}">
                <a16:creationId xmlns:a16="http://schemas.microsoft.com/office/drawing/2014/main" id="{2B7744D9-1692-165A-B80A-34BBFFCDDC65}"/>
              </a:ext>
            </a:extLst>
          </p:cNvPr>
          <p:cNvSpPr>
            <a:spLocks noGrp="1" noChangeArrowheads="1"/>
          </p:cNvSpPr>
          <p:nvPr>
            <p:ph type="sldNum" sz="quarter" idx="12"/>
          </p:nvPr>
        </p:nvSpPr>
        <p:spPr>
          <a:ln/>
        </p:spPr>
        <p:txBody>
          <a:bodyPr/>
          <a:lstStyle>
            <a:lvl1pPr>
              <a:defRPr/>
            </a:lvl1pPr>
          </a:lstStyle>
          <a:p>
            <a:pPr>
              <a:defRPr/>
            </a:pPr>
            <a:fld id="{BC594A4C-D31C-498F-86D4-C85A4648EDD6}" type="slidenum">
              <a:rPr lang="el-GR" altLang="en-US"/>
              <a:pPr>
                <a:defRPr/>
              </a:pPr>
              <a:t>‹#›</a:t>
            </a:fld>
            <a:endParaRPr lang="el-GR" altLang="en-US"/>
          </a:p>
        </p:txBody>
      </p:sp>
    </p:spTree>
    <p:extLst>
      <p:ext uri="{BB962C8B-B14F-4D97-AF65-F5344CB8AC3E}">
        <p14:creationId xmlns:p14="http://schemas.microsoft.com/office/powerpoint/2010/main" val="3891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AFD217-4F73-5C43-A67E-830E3F8AC978}"/>
              </a:ext>
            </a:extLst>
          </p:cNvPr>
          <p:cNvSpPr/>
          <p:nvPr userDrawn="1"/>
        </p:nvSpPr>
        <p:spPr>
          <a:xfrm>
            <a:off x="0" y="5536096"/>
            <a:ext cx="12192000" cy="132190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5937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A6DB05-9FB5-4B07-8675-74C23D4FD89D}"/>
              </a:ext>
            </a:extLst>
          </p:cNvPr>
          <p:cNvSpPr/>
          <p:nvPr/>
        </p:nvSpPr>
        <p:spPr>
          <a:xfrm>
            <a:off x="498834" y="448454"/>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210710"/>
            <a:ext cx="10168128" cy="1179576"/>
          </a:xfrm>
        </p:spPr>
        <p:txBody>
          <a:bodyPr>
            <a:normAutofit/>
          </a:bodyPr>
          <a:lstStyle>
            <a:lvl1pPr>
              <a:defRPr sz="3200">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1634523"/>
            <a:ext cx="10168128" cy="39711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950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754880"/>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4892040"/>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3852407"/>
          </a:xfrm>
        </p:spPr>
        <p:txBody>
          <a:bodyPr anchor="b">
            <a:normAutofit/>
          </a:bodyPr>
          <a:lstStyle>
            <a:lvl1pPr>
              <a:defRPr sz="6600">
                <a:solidFill>
                  <a:schemeClr val="accent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4875811"/>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066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0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0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342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solidFill>
                  <a:schemeClr val="accent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33240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332407"/>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5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67329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2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40388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3627385"/>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190831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6596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s://pdeattikis.gr/"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36654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B68937EA-67CD-A94E-82AC-CCC59A1B16E8}"/>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6559" y="5905929"/>
            <a:ext cx="1109926" cy="683714"/>
          </a:xfrm>
          <a:prstGeom prst="rect">
            <a:avLst/>
          </a:prstGeom>
        </p:spPr>
      </p:pic>
      <p:sp>
        <p:nvSpPr>
          <p:cNvPr id="8" name="TextBox 7">
            <a:extLst>
              <a:ext uri="{FF2B5EF4-FFF2-40B4-BE49-F238E27FC236}">
                <a16:creationId xmlns:a16="http://schemas.microsoft.com/office/drawing/2014/main" id="{4BFCB542-BA9A-754F-97EC-2D0683DEB4E7}"/>
              </a:ext>
            </a:extLst>
          </p:cNvPr>
          <p:cNvSpPr txBox="1"/>
          <p:nvPr userDrawn="1"/>
        </p:nvSpPr>
        <p:spPr>
          <a:xfrm>
            <a:off x="1777569" y="6238959"/>
            <a:ext cx="5856090" cy="253916"/>
          </a:xfrm>
          <a:prstGeom prst="rect">
            <a:avLst/>
          </a:prstGeom>
          <a:noFill/>
        </p:spPr>
        <p:txBody>
          <a:bodyPr wrap="none" rtlCol="0">
            <a:spAutoFit/>
          </a:bodyPr>
          <a:lstStyle/>
          <a:p>
            <a:r>
              <a:rPr lang="en-US" sz="1050" dirty="0">
                <a:solidFill>
                  <a:schemeClr val="tx1"/>
                </a:solidFill>
              </a:rPr>
              <a:t>Regional Directorate for Primary and Secondary Education of Attica (RDPSEA) | </a:t>
            </a:r>
            <a:r>
              <a:rPr lang="en-US" sz="1050" b="1" dirty="0" err="1">
                <a:solidFill>
                  <a:schemeClr val="tx1"/>
                </a:solidFill>
                <a:hlinkClick r:id="rId16"/>
              </a:rPr>
              <a:t>pdeattikis.gr</a:t>
            </a:r>
            <a:endParaRPr lang="x-none" sz="1050" b="1" dirty="0">
              <a:solidFill>
                <a:schemeClr val="tx1"/>
              </a:solidFill>
            </a:endParaRPr>
          </a:p>
        </p:txBody>
      </p:sp>
      <p:cxnSp>
        <p:nvCxnSpPr>
          <p:cNvPr id="9" name="Straight Connector 8">
            <a:extLst>
              <a:ext uri="{FF2B5EF4-FFF2-40B4-BE49-F238E27FC236}">
                <a16:creationId xmlns:a16="http://schemas.microsoft.com/office/drawing/2014/main" id="{CFE71E75-4CCC-BD4C-BC0D-90738E74EB15}"/>
              </a:ext>
            </a:extLst>
          </p:cNvPr>
          <p:cNvCxnSpPr>
            <a:cxnSpLocks/>
          </p:cNvCxnSpPr>
          <p:nvPr userDrawn="1"/>
        </p:nvCxnSpPr>
        <p:spPr>
          <a:xfrm flipH="1">
            <a:off x="0" y="5702422"/>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373EC6E-0731-E14B-9ACE-2CD810066CA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9723198" y="5905930"/>
            <a:ext cx="2072243" cy="683713"/>
          </a:xfrm>
          <a:prstGeom prst="rect">
            <a:avLst/>
          </a:prstGeom>
        </p:spPr>
      </p:pic>
      <p:sp>
        <p:nvSpPr>
          <p:cNvPr id="12" name="Rectangle 11">
            <a:extLst>
              <a:ext uri="{FF2B5EF4-FFF2-40B4-BE49-F238E27FC236}">
                <a16:creationId xmlns:a16="http://schemas.microsoft.com/office/drawing/2014/main" id="{E5FCDA8E-31E3-C64C-8096-6D4DC367CA4A}"/>
              </a:ext>
            </a:extLst>
          </p:cNvPr>
          <p:cNvSpPr/>
          <p:nvPr userDrawn="1"/>
        </p:nvSpPr>
        <p:spPr>
          <a:xfrm>
            <a:off x="9358714" y="5702421"/>
            <a:ext cx="45719" cy="1155578"/>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3760712807"/>
      </p:ext>
    </p:extLst>
  </p:cSld>
  <p:clrMap bg1="lt1" tx1="dk1" bg2="lt2" tx2="dk2" accent1="accent1" accent2="accent2" accent3="accent3" accent4="accent4" accent5="accent5" accent6="accent6" hlink="hlink" folHlink="folHlink"/>
  <p:sldLayoutIdLst>
    <p:sldLayoutId id="2147483681" r:id="rId1"/>
    <p:sldLayoutId id="2147483687" r:id="rId2"/>
    <p:sldLayoutId id="2147483682" r:id="rId3"/>
    <p:sldLayoutId id="2147483683" r:id="rId4"/>
    <p:sldLayoutId id="2147483684" r:id="rId5"/>
    <p:sldLayoutId id="2147483685" r:id="rId6"/>
    <p:sldLayoutId id="2147483679" r:id="rId7"/>
    <p:sldLayoutId id="2147483675" r:id="rId8"/>
    <p:sldLayoutId id="2147483676" r:id="rId9"/>
    <p:sldLayoutId id="2147483677" r:id="rId10"/>
    <p:sldLayoutId id="2147483678" r:id="rId11"/>
    <p:sldLayoutId id="2147483680" r:id="rId12"/>
    <p:sldLayoutId id="2147483688" r:id="rId13"/>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v.ioakimidou@iep.edu.gr" TargetMode="External"/><Relationship Id="rId2" Type="http://schemas.openxmlformats.org/officeDocument/2006/relationships/hyperlink" Target="mailto:ppiliouras@iep.edu.gr"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facebook.com/ConnectErasmusProject" TargetMode="External"/><Relationship Id="rId5" Type="http://schemas.openxmlformats.org/officeDocument/2006/relationships/image" Target="../media/image19.emf"/><Relationship Id="rId4" Type="http://schemas.openxmlformats.org/officeDocument/2006/relationships/hyperlink" Target="https://twitter.com/CErasmusprojec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00CF1C-4B05-654E-8C4C-F0E2444A22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653" y="4365823"/>
            <a:ext cx="3245079" cy="1070678"/>
          </a:xfrm>
          <a:prstGeom prst="rect">
            <a:avLst/>
          </a:prstGeom>
        </p:spPr>
      </p:pic>
      <p:sp>
        <p:nvSpPr>
          <p:cNvPr id="8" name="TextBox 7">
            <a:extLst>
              <a:ext uri="{FF2B5EF4-FFF2-40B4-BE49-F238E27FC236}">
                <a16:creationId xmlns:a16="http://schemas.microsoft.com/office/drawing/2014/main" id="{44003634-F48B-CA44-A0C3-A7F4DFAABC2E}"/>
              </a:ext>
            </a:extLst>
          </p:cNvPr>
          <p:cNvSpPr txBox="1"/>
          <p:nvPr/>
        </p:nvSpPr>
        <p:spPr>
          <a:xfrm>
            <a:off x="746331" y="3863123"/>
            <a:ext cx="3191258" cy="369332"/>
          </a:xfrm>
          <a:prstGeom prst="rect">
            <a:avLst/>
          </a:prstGeom>
          <a:noFill/>
        </p:spPr>
        <p:txBody>
          <a:bodyPr wrap="none" rtlCol="0">
            <a:spAutoFit/>
          </a:bodyPr>
          <a:lstStyle/>
          <a:p>
            <a:r>
              <a:rPr lang="en-US" dirty="0"/>
              <a:t>Tuesday, </a:t>
            </a:r>
            <a:r>
              <a:rPr lang="el-GR" dirty="0"/>
              <a:t>14</a:t>
            </a:r>
            <a:r>
              <a:rPr lang="en-US" dirty="0"/>
              <a:t> December 2021</a:t>
            </a:r>
          </a:p>
        </p:txBody>
      </p:sp>
      <p:sp>
        <p:nvSpPr>
          <p:cNvPr id="10" name="TextBox 9">
            <a:extLst>
              <a:ext uri="{FF2B5EF4-FFF2-40B4-BE49-F238E27FC236}">
                <a16:creationId xmlns:a16="http://schemas.microsoft.com/office/drawing/2014/main" id="{0D3B4738-E3E1-B544-93E0-B9EF565E4814}"/>
              </a:ext>
            </a:extLst>
          </p:cNvPr>
          <p:cNvSpPr txBox="1"/>
          <p:nvPr/>
        </p:nvSpPr>
        <p:spPr>
          <a:xfrm>
            <a:off x="604653" y="1747497"/>
            <a:ext cx="4678612" cy="1452642"/>
          </a:xfrm>
          <a:prstGeom prst="rect">
            <a:avLst/>
          </a:prstGeom>
          <a:noFill/>
        </p:spPr>
        <p:txBody>
          <a:bodyPr wrap="square" rtlCol="0">
            <a:spAutoFit/>
          </a:bodyPr>
          <a:lstStyle/>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Calibri" panose="020F0502020204030204" pitchFamily="34" charset="0"/>
              </a:rPr>
              <a:t>Teaching and learning as collaborative inquiry and meaning-making process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Graphical user interface, text, application&#10;&#10;Description automatically generated">
            <a:extLst>
              <a:ext uri="{FF2B5EF4-FFF2-40B4-BE49-F238E27FC236}">
                <a16:creationId xmlns:a16="http://schemas.microsoft.com/office/drawing/2014/main" id="{63E3CF8D-D05B-A445-BA89-88E8870F29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1271" y="310435"/>
            <a:ext cx="2640286" cy="730156"/>
          </a:xfrm>
          <a:prstGeom prst="rect">
            <a:avLst/>
          </a:prstGeom>
        </p:spPr>
      </p:pic>
      <p:sp>
        <p:nvSpPr>
          <p:cNvPr id="11" name="TextBox 10">
            <a:extLst>
              <a:ext uri="{FF2B5EF4-FFF2-40B4-BE49-F238E27FC236}">
                <a16:creationId xmlns:a16="http://schemas.microsoft.com/office/drawing/2014/main" id="{1206CAD9-80BE-3F47-942E-1E7BC711DE55}"/>
              </a:ext>
            </a:extLst>
          </p:cNvPr>
          <p:cNvSpPr txBox="1"/>
          <p:nvPr/>
        </p:nvSpPr>
        <p:spPr>
          <a:xfrm>
            <a:off x="3841690" y="0"/>
            <a:ext cx="5307401" cy="1461454"/>
          </a:xfrm>
          <a:prstGeom prst="rect">
            <a:avLst/>
          </a:prstGeom>
          <a:solidFill>
            <a:srgbClr val="FFFFFF">
              <a:alpha val="0"/>
            </a:srgbClr>
          </a:solidFill>
        </p:spPr>
        <p:txBody>
          <a:bodyPr wrap="square" lIns="360000" tIns="360000" rIns="360000" bIns="432000">
            <a:spAutoFit/>
          </a:bodyPr>
          <a:lstStyle/>
          <a:p>
            <a:r>
              <a:rPr lang="en-US" sz="1600" b="1" dirty="0"/>
              <a:t>CONNECT</a:t>
            </a:r>
            <a:r>
              <a:rPr lang="en-US" sz="1600" dirty="0"/>
              <a:t> - Upskilling of </a:t>
            </a:r>
            <a:r>
              <a:rPr lang="en-US" sz="1600" dirty="0" err="1"/>
              <a:t>s</a:t>
            </a:r>
            <a:r>
              <a:rPr lang="en-US" sz="1600" b="1" dirty="0" err="1"/>
              <a:t>C</a:t>
            </a:r>
            <a:r>
              <a:rPr lang="en-US" sz="1600" dirty="0" err="1"/>
              <a:t>hools’</a:t>
            </a:r>
            <a:r>
              <a:rPr lang="en-US" sz="1600" dirty="0"/>
              <a:t> teachers </a:t>
            </a:r>
            <a:br>
              <a:rPr lang="en-US" sz="1600" dirty="0"/>
            </a:br>
            <a:r>
              <a:rPr lang="en-US" sz="1600" dirty="0"/>
              <a:t>to effectively support </a:t>
            </a:r>
            <a:r>
              <a:rPr lang="en-US" sz="1600" b="1" dirty="0" err="1"/>
              <a:t>ON</a:t>
            </a:r>
            <a:r>
              <a:rPr lang="en-US" sz="1600" dirty="0" err="1"/>
              <a:t>li</a:t>
            </a:r>
            <a:r>
              <a:rPr lang="en-US" sz="1600" b="1" dirty="0" err="1"/>
              <a:t>N</a:t>
            </a:r>
            <a:r>
              <a:rPr lang="en-US" sz="1600" dirty="0" err="1"/>
              <a:t>e</a:t>
            </a:r>
            <a:r>
              <a:rPr lang="en-US" sz="1600" dirty="0"/>
              <a:t> </a:t>
            </a:r>
            <a:r>
              <a:rPr lang="en-US" sz="1600" b="1" dirty="0" err="1"/>
              <a:t>E</a:t>
            </a:r>
            <a:r>
              <a:rPr lang="en-US" sz="1600" dirty="0" err="1"/>
              <a:t>du</a:t>
            </a:r>
            <a:r>
              <a:rPr lang="en-US" sz="1600" b="1" dirty="0" err="1"/>
              <a:t>C</a:t>
            </a:r>
            <a:r>
              <a:rPr lang="en-US" sz="1600" dirty="0" err="1"/>
              <a:t>a</a:t>
            </a:r>
            <a:r>
              <a:rPr lang="en-US" sz="1600" b="1" dirty="0" err="1"/>
              <a:t>T</a:t>
            </a:r>
            <a:r>
              <a:rPr lang="en-US" sz="1600" dirty="0" err="1"/>
              <a:t>ion</a:t>
            </a:r>
            <a:endParaRPr lang="en-US" sz="1600" dirty="0"/>
          </a:p>
          <a:p>
            <a:pPr algn="just"/>
            <a:r>
              <a:rPr lang="en-GB" sz="1100" b="1" dirty="0"/>
              <a:t>KA2 - Agreement Number </a:t>
            </a:r>
            <a:r>
              <a:rPr lang="en-GB" sz="1100" dirty="0"/>
              <a:t>: 2020-1-EL01-KA226-SCH-094578</a:t>
            </a:r>
            <a:endParaRPr lang="en-US" sz="1050" dirty="0"/>
          </a:p>
        </p:txBody>
      </p:sp>
      <p:sp>
        <p:nvSpPr>
          <p:cNvPr id="12" name="Rectangle 11">
            <a:extLst>
              <a:ext uri="{FF2B5EF4-FFF2-40B4-BE49-F238E27FC236}">
                <a16:creationId xmlns:a16="http://schemas.microsoft.com/office/drawing/2014/main" id="{38675538-B23E-7B41-97FD-B39A95F13FC7}"/>
              </a:ext>
            </a:extLst>
          </p:cNvPr>
          <p:cNvSpPr/>
          <p:nvPr/>
        </p:nvSpPr>
        <p:spPr>
          <a:xfrm>
            <a:off x="3765451" y="334945"/>
            <a:ext cx="128016" cy="681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1E7AF16-4C4B-944C-83AB-59E42F3E4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35" y="407258"/>
            <a:ext cx="581836" cy="540388"/>
          </a:xfrm>
          <a:prstGeom prst="rect">
            <a:avLst/>
          </a:prstGeom>
        </p:spPr>
      </p:pic>
      <p:pic>
        <p:nvPicPr>
          <p:cNvPr id="14" name="Picture 13">
            <a:extLst>
              <a:ext uri="{FF2B5EF4-FFF2-40B4-BE49-F238E27FC236}">
                <a16:creationId xmlns:a16="http://schemas.microsoft.com/office/drawing/2014/main" id="{81D830DB-22C4-B744-BD3E-D963A9ACC4C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90782" y="71780"/>
            <a:ext cx="1572745" cy="968811"/>
          </a:xfrm>
          <a:prstGeom prst="rect">
            <a:avLst/>
          </a:prstGeom>
        </p:spPr>
      </p:pic>
      <p:sp>
        <p:nvSpPr>
          <p:cNvPr id="15" name="Rectangle 14">
            <a:extLst>
              <a:ext uri="{FF2B5EF4-FFF2-40B4-BE49-F238E27FC236}">
                <a16:creationId xmlns:a16="http://schemas.microsoft.com/office/drawing/2014/main" id="{97B4257F-33A3-9F45-BED9-AD586A8A2FEF}"/>
              </a:ext>
            </a:extLst>
          </p:cNvPr>
          <p:cNvSpPr/>
          <p:nvPr/>
        </p:nvSpPr>
        <p:spPr>
          <a:xfrm>
            <a:off x="8600209" y="334945"/>
            <a:ext cx="128016" cy="681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B357569-7090-444C-B1EC-30953121DD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765451" y="1477738"/>
            <a:ext cx="8522219" cy="5776170"/>
          </a:xfrm>
          <a:prstGeom prst="rect">
            <a:avLst/>
          </a:prstGeom>
        </p:spPr>
      </p:pic>
    </p:spTree>
    <p:extLst>
      <p:ext uri="{BB962C8B-B14F-4D97-AF65-F5344CB8AC3E}">
        <p14:creationId xmlns:p14="http://schemas.microsoft.com/office/powerpoint/2010/main" val="85182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19D21-1F9B-0346-5962-0BEA6F857BE3}"/>
              </a:ext>
            </a:extLst>
          </p:cNvPr>
          <p:cNvSpPr txBox="1"/>
          <p:nvPr/>
        </p:nvSpPr>
        <p:spPr>
          <a:xfrm>
            <a:off x="1560443" y="98490"/>
            <a:ext cx="8804413" cy="734688"/>
          </a:xfrm>
          <a:prstGeom prst="rect">
            <a:avLst/>
          </a:prstGeom>
          <a:noFill/>
        </p:spPr>
        <p:txBody>
          <a:bodyPr wrap="square">
            <a:spAutoFit/>
          </a:bodyPr>
          <a:lstStyle/>
          <a:p>
            <a:pPr marR="0" lvl="0" algn="just">
              <a:lnSpc>
                <a:spcPct val="107000"/>
              </a:lnSpc>
              <a:spcBef>
                <a:spcPts val="1200"/>
              </a:spcBef>
              <a:spcAft>
                <a:spcPts val="0"/>
              </a:spcAft>
              <a:tabLst>
                <a:tab pos="0" algn="l"/>
              </a:tabLst>
            </a:pPr>
            <a:r>
              <a:rPr lang="el-GR" sz="2000" b="1" kern="0" dirty="0">
                <a:effectLst/>
                <a:latin typeface="Times New Roman" panose="02020603050405020304" pitchFamily="18" charset="0"/>
                <a:ea typeface="Calibri Light" panose="020F0302020204030204" pitchFamily="34" charset="0"/>
                <a:cs typeface="Calibri Light" panose="020F0302020204030204" pitchFamily="34" charset="0"/>
              </a:rPr>
              <a:t>Η μάθηση ως προσπάθεια δημιουργίας νοήματος και συμμετοχή σε κατάλληλα καθοδηγούμενους λόγους στο πλαίσιο συνεργατικών διερευνήσεων</a:t>
            </a:r>
            <a:endParaRPr lang="en-US" sz="2800" b="1" kern="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638C763B-C28A-78BE-2F2F-C89AD7159F56}"/>
              </a:ext>
            </a:extLst>
          </p:cNvPr>
          <p:cNvSpPr txBox="1"/>
          <p:nvPr/>
        </p:nvSpPr>
        <p:spPr>
          <a:xfrm>
            <a:off x="1063487" y="1052881"/>
            <a:ext cx="9968947" cy="923330"/>
          </a:xfrm>
          <a:prstGeom prst="rect">
            <a:avLst/>
          </a:prstGeom>
          <a:noFill/>
          <a:ln w="50800">
            <a:solidFill>
              <a:srgbClr val="002060"/>
            </a:solidFill>
          </a:ln>
        </p:spPr>
        <p:txBody>
          <a:bodyPr wrap="square">
            <a:spAutoFit/>
          </a:bodyPr>
          <a:lstStyle/>
          <a:p>
            <a:r>
              <a:rPr lang="el-GR" sz="1800" dirty="0">
                <a:effectLst/>
                <a:latin typeface="Times New Roman" panose="02020603050405020304" pitchFamily="18" charset="0"/>
                <a:ea typeface="Calibri" panose="020F0502020204030204" pitchFamily="34" charset="0"/>
              </a:rPr>
              <a:t>Η παραδοχή της μάθησης ως προσπάθειας δημιουργίας νοήματος στο πλαίσιο συνεργατικών διερευνήσεων εκπορεύεται από θέσεις των </a:t>
            </a:r>
            <a:r>
              <a:rPr lang="en-US" sz="1800" dirty="0">
                <a:effectLst/>
                <a:latin typeface="Times New Roman" panose="02020603050405020304" pitchFamily="18" charset="0"/>
                <a:ea typeface="Calibri" panose="020F0502020204030204" pitchFamily="34" charset="0"/>
              </a:rPr>
              <a:t>Vygotsky</a:t>
            </a:r>
            <a:r>
              <a:rPr lang="el-GR"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Bruner</a:t>
            </a:r>
            <a:r>
              <a:rPr lang="el-GR"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Bakhtin</a:t>
            </a:r>
            <a:r>
              <a:rPr lang="el-GR"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Wittgenstein</a:t>
            </a:r>
            <a:r>
              <a:rPr lang="el-GR"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Halliday</a:t>
            </a:r>
            <a:r>
              <a:rPr lang="el-GR" sz="1800" dirty="0">
                <a:effectLst/>
                <a:latin typeface="Times New Roman" panose="02020603050405020304" pitchFamily="18" charset="0"/>
                <a:ea typeface="Calibri" panose="020F0502020204030204" pitchFamily="34" charset="0"/>
              </a:rPr>
              <a:t> κ.ά. (</a:t>
            </a:r>
            <a:r>
              <a:rPr lang="el-GR" sz="1800" dirty="0" err="1">
                <a:effectLst/>
                <a:latin typeface="Times New Roman" panose="02020603050405020304" pitchFamily="18" charset="0"/>
                <a:ea typeface="Calibri" panose="020F0502020204030204" pitchFamily="34" charset="0"/>
              </a:rPr>
              <a:t>Πήλιουρας</a:t>
            </a:r>
            <a:r>
              <a:rPr lang="el-GR" sz="1800" dirty="0">
                <a:effectLst/>
                <a:latin typeface="Times New Roman" panose="02020603050405020304" pitchFamily="18" charset="0"/>
                <a:ea typeface="Calibri" panose="020F0502020204030204" pitchFamily="34" charset="0"/>
              </a:rPr>
              <a:t> 2006).</a:t>
            </a:r>
            <a:r>
              <a:rPr lang="el-GR" sz="1800" dirty="0">
                <a:solidFill>
                  <a:srgbClr val="000000"/>
                </a:solidFill>
                <a:effectLst/>
                <a:latin typeface="Times New Roman" panose="02020603050405020304" pitchFamily="18" charset="0"/>
                <a:ea typeface="Calibri" panose="020F0502020204030204" pitchFamily="34" charset="0"/>
              </a:rPr>
              <a:t> </a:t>
            </a:r>
            <a:endParaRPr lang="el-GR" dirty="0">
              <a:solidFill>
                <a:srgbClr val="000000"/>
              </a:solidFill>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3EE4F2D5-4553-957F-F897-822E13F6671C}"/>
              </a:ext>
            </a:extLst>
          </p:cNvPr>
          <p:cNvSpPr txBox="1"/>
          <p:nvPr/>
        </p:nvSpPr>
        <p:spPr>
          <a:xfrm>
            <a:off x="1063486" y="3244518"/>
            <a:ext cx="9968947" cy="923330"/>
          </a:xfrm>
          <a:prstGeom prst="rect">
            <a:avLst/>
          </a:prstGeom>
          <a:noFill/>
          <a:ln w="50800">
            <a:solidFill>
              <a:srgbClr val="002060"/>
            </a:solidFill>
          </a:ln>
        </p:spPr>
        <p:txBody>
          <a:bodyPr wrap="square">
            <a:spAutoFit/>
          </a:bodyPr>
          <a:lstStyle/>
          <a:p>
            <a:r>
              <a:rPr lang="el-GR" sz="1800" dirty="0">
                <a:effectLst/>
                <a:latin typeface="Times New Roman" panose="02020603050405020304" pitchFamily="18" charset="0"/>
                <a:ea typeface="Calibri" panose="020F0502020204030204" pitchFamily="34" charset="0"/>
              </a:rPr>
              <a:t>«Ένας εκπαιδευτικός που διδάσκει το μάθημα των Φυσικών Επιστημών ως επιστήμονας χρειάζεται να ακριβολογεί, και ως εκπαιδευτικός να διαχειρίζεται την εξερεύνηση της ασάφειας» (</a:t>
            </a:r>
            <a:r>
              <a:rPr lang="en-US" sz="1800" dirty="0">
                <a:effectLst/>
                <a:latin typeface="Times New Roman" panose="02020603050405020304" pitchFamily="18" charset="0"/>
                <a:ea typeface="Calibri" panose="020F0502020204030204" pitchFamily="34" charset="0"/>
              </a:rPr>
              <a:t>Sutton</a:t>
            </a:r>
            <a:r>
              <a:rPr lang="el-GR" sz="1800" dirty="0">
                <a:effectLst/>
                <a:latin typeface="Times New Roman" panose="02020603050405020304" pitchFamily="18" charset="0"/>
                <a:ea typeface="Calibri" panose="020F0502020204030204" pitchFamily="34" charset="0"/>
              </a:rPr>
              <a:t>, 2002, σελ. 154). </a:t>
            </a:r>
            <a:endParaRPr lang="en-US" dirty="0"/>
          </a:p>
        </p:txBody>
      </p:sp>
      <p:sp>
        <p:nvSpPr>
          <p:cNvPr id="9" name="TextBox 8">
            <a:extLst>
              <a:ext uri="{FF2B5EF4-FFF2-40B4-BE49-F238E27FC236}">
                <a16:creationId xmlns:a16="http://schemas.microsoft.com/office/drawing/2014/main" id="{2178DB62-C368-75BD-5E22-80F757253C30}"/>
              </a:ext>
            </a:extLst>
          </p:cNvPr>
          <p:cNvSpPr txBox="1"/>
          <p:nvPr/>
        </p:nvSpPr>
        <p:spPr>
          <a:xfrm>
            <a:off x="1063485" y="4332986"/>
            <a:ext cx="9968948" cy="1263166"/>
          </a:xfrm>
          <a:prstGeom prst="rect">
            <a:avLst/>
          </a:prstGeom>
          <a:noFill/>
          <a:ln w="50800">
            <a:solidFill>
              <a:srgbClr val="002060"/>
            </a:solidFill>
          </a:ln>
        </p:spPr>
        <p:txBody>
          <a:bodyPr wrap="square">
            <a:spAutoFit/>
          </a:bodyPr>
          <a:lstStyle/>
          <a:p>
            <a:pPr marL="0" marR="0" indent="228600" algn="just">
              <a:lnSpc>
                <a:spcPct val="107000"/>
              </a:lnSpc>
              <a:spcBef>
                <a:spcPts val="0"/>
              </a:spcBef>
              <a:spcAft>
                <a:spcPts val="800"/>
              </a:spcAft>
            </a:pPr>
            <a:r>
              <a:rPr lang="el-GR" dirty="0">
                <a:latin typeface="Times New Roman" panose="02020603050405020304" pitchFamily="18" charset="0"/>
              </a:rPr>
              <a:t>Οι </a:t>
            </a:r>
            <a:r>
              <a:rPr lang="el-GR" dirty="0" err="1">
                <a:latin typeface="Times New Roman" panose="02020603050405020304" pitchFamily="18" charset="0"/>
              </a:rPr>
              <a:t>Mortimer</a:t>
            </a:r>
            <a:r>
              <a:rPr lang="el-GR" dirty="0">
                <a:latin typeface="Times New Roman" panose="02020603050405020304" pitchFamily="18" charset="0"/>
              </a:rPr>
              <a:t> και </a:t>
            </a:r>
            <a:r>
              <a:rPr lang="el-GR" dirty="0" err="1">
                <a:latin typeface="Times New Roman" panose="02020603050405020304" pitchFamily="18" charset="0"/>
              </a:rPr>
              <a:t>Scott</a:t>
            </a:r>
            <a:r>
              <a:rPr lang="el-GR" dirty="0">
                <a:latin typeface="Times New Roman" panose="02020603050405020304" pitchFamily="18" charset="0"/>
              </a:rPr>
              <a:t> (2003) υιοθετούν την άποψη του </a:t>
            </a:r>
            <a:r>
              <a:rPr lang="en-US" dirty="0">
                <a:latin typeface="Times New Roman" panose="02020603050405020304" pitchFamily="18" charset="0"/>
              </a:rPr>
              <a:t>Vygotsky</a:t>
            </a:r>
            <a:r>
              <a:rPr lang="el-GR" dirty="0">
                <a:latin typeface="Times New Roman" panose="02020603050405020304" pitchFamily="18" charset="0"/>
              </a:rPr>
              <a:t>, ότι η ανάπτυξη και η μάθηση εμπεριέχουν το πέρασμα από το κοινωνικό πλαίσιο στην ατομική κατανόηση και, βασιζόμενοι στον </a:t>
            </a:r>
            <a:r>
              <a:rPr lang="en-US" dirty="0">
                <a:latin typeface="Times New Roman" panose="02020603050405020304" pitchFamily="18" charset="0"/>
              </a:rPr>
              <a:t>Bakhtin</a:t>
            </a:r>
            <a:r>
              <a:rPr lang="el-GR" dirty="0">
                <a:latin typeface="Times New Roman" panose="02020603050405020304" pitchFamily="18" charset="0"/>
              </a:rPr>
              <a:t>, υποστηρίζουν ότι η μαθησιακή διαδικασία είναι μια </a:t>
            </a:r>
            <a:r>
              <a:rPr lang="el-GR" b="1" dirty="0">
                <a:latin typeface="Times New Roman" panose="02020603050405020304" pitchFamily="18" charset="0"/>
              </a:rPr>
              <a:t>διαλογική διαδικασία</a:t>
            </a:r>
            <a:r>
              <a:rPr lang="el-GR" dirty="0">
                <a:latin typeface="Times New Roman" panose="02020603050405020304" pitchFamily="18" charset="0"/>
              </a:rPr>
              <a:t>, μια </a:t>
            </a:r>
            <a:r>
              <a:rPr lang="el-GR" b="1" dirty="0">
                <a:latin typeface="Times New Roman" panose="02020603050405020304" pitchFamily="18" charset="0"/>
              </a:rPr>
              <a:t>διαδικασία δημιουργίας νοημάτων</a:t>
            </a:r>
            <a:r>
              <a:rPr lang="el-GR" dirty="0">
                <a:latin typeface="Times New Roman" panose="02020603050405020304" pitchFamily="18" charset="0"/>
              </a:rPr>
              <a:t>. </a:t>
            </a:r>
            <a:endParaRPr lang="en-US" dirty="0">
              <a:latin typeface="Times New Roman" panose="02020603050405020304" pitchFamily="18" charset="0"/>
            </a:endParaRPr>
          </a:p>
        </p:txBody>
      </p:sp>
      <p:sp>
        <p:nvSpPr>
          <p:cNvPr id="11" name="TextBox 10">
            <a:extLst>
              <a:ext uri="{FF2B5EF4-FFF2-40B4-BE49-F238E27FC236}">
                <a16:creationId xmlns:a16="http://schemas.microsoft.com/office/drawing/2014/main" id="{08BB396B-629F-61B1-C499-CDAAE73C305B}"/>
              </a:ext>
            </a:extLst>
          </p:cNvPr>
          <p:cNvSpPr txBox="1"/>
          <p:nvPr/>
        </p:nvSpPr>
        <p:spPr>
          <a:xfrm>
            <a:off x="1063486" y="2146111"/>
            <a:ext cx="9968947" cy="923330"/>
          </a:xfrm>
          <a:prstGeom prst="rect">
            <a:avLst/>
          </a:prstGeom>
          <a:noFill/>
          <a:ln w="38100">
            <a:solidFill>
              <a:srgbClr val="002060"/>
            </a:solidFill>
          </a:ln>
        </p:spPr>
        <p:txBody>
          <a:bodyPr wrap="square">
            <a:spAutoFit/>
          </a:bodyPr>
          <a:lstStyle/>
          <a:p>
            <a:r>
              <a:rPr lang="el-GR" sz="1800" dirty="0">
                <a:solidFill>
                  <a:srgbClr val="000000"/>
                </a:solidFill>
                <a:effectLst/>
                <a:latin typeface="Times New Roman" panose="02020603050405020304" pitchFamily="18" charset="0"/>
                <a:ea typeface="Calibri" panose="020F0502020204030204" pitchFamily="34" charset="0"/>
              </a:rPr>
              <a:t>Ο </a:t>
            </a:r>
            <a:r>
              <a:rPr lang="en-US" sz="1800" dirty="0">
                <a:solidFill>
                  <a:srgbClr val="000000"/>
                </a:solidFill>
                <a:effectLst/>
                <a:latin typeface="Times New Roman" panose="02020603050405020304" pitchFamily="18" charset="0"/>
                <a:ea typeface="Calibri" panose="020F0502020204030204" pitchFamily="34" charset="0"/>
              </a:rPr>
              <a:t>Lemke</a:t>
            </a:r>
            <a:r>
              <a:rPr lang="el-GR" sz="1800" dirty="0">
                <a:solidFill>
                  <a:srgbClr val="000000"/>
                </a:solidFill>
                <a:effectLst/>
                <a:latin typeface="Times New Roman" panose="02020603050405020304" pitchFamily="18" charset="0"/>
                <a:ea typeface="Calibri" panose="020F0502020204030204" pitchFamily="34" charset="0"/>
              </a:rPr>
              <a:t>, βασικός υποστηριχτής αυτής της θεώρησης, </a:t>
            </a:r>
            <a:r>
              <a:rPr lang="el-GR" sz="1800" dirty="0" err="1">
                <a:effectLst/>
                <a:latin typeface="Times New Roman" panose="02020603050405020304" pitchFamily="18" charset="0"/>
                <a:ea typeface="Calibri" panose="020F0502020204030204" pitchFamily="34" charset="0"/>
              </a:rPr>
              <a:t>αναπλαισιώνοντας</a:t>
            </a:r>
            <a:r>
              <a:rPr lang="el-GR" sz="1800" dirty="0">
                <a:effectLst/>
                <a:latin typeface="Times New Roman" panose="02020603050405020304" pitchFamily="18" charset="0"/>
                <a:ea typeface="Calibri" panose="020F0502020204030204" pitchFamily="34" charset="0"/>
              </a:rPr>
              <a:t> το λόγο του </a:t>
            </a:r>
            <a:r>
              <a:rPr lang="en-US" sz="1800" dirty="0">
                <a:effectLst/>
                <a:latin typeface="Times New Roman" panose="02020603050405020304" pitchFamily="18" charset="0"/>
                <a:ea typeface="Calibri" panose="020F0502020204030204" pitchFamily="34" charset="0"/>
              </a:rPr>
              <a:t>Bakhtin</a:t>
            </a:r>
            <a:r>
              <a:rPr lang="el-GR" sz="1800" dirty="0">
                <a:effectLst/>
                <a:latin typeface="Times New Roman" panose="02020603050405020304" pitchFamily="18" charset="0"/>
                <a:ea typeface="Calibri" panose="020F0502020204030204" pitchFamily="34" charset="0"/>
              </a:rPr>
              <a:t> (1981) αναφέρει: </a:t>
            </a:r>
            <a:r>
              <a:rPr lang="el-GR" sz="1800" b="1" dirty="0">
                <a:effectLst/>
                <a:latin typeface="Times New Roman" panose="02020603050405020304" pitchFamily="18" charset="0"/>
                <a:ea typeface="Calibri" panose="020F0502020204030204" pitchFamily="34" charset="0"/>
              </a:rPr>
              <a:t>«Εάν οι μαθητές δεν μιλήσουν με όρους Φυσικών Επιστημών δεν θα μάθουν Φυσικές Επιστήμες</a:t>
            </a:r>
            <a:r>
              <a:rPr lang="el-GR" sz="1800" b="1" dirty="0">
                <a:solidFill>
                  <a:srgbClr val="000000"/>
                </a:solidFill>
                <a:effectLst/>
                <a:latin typeface="Times New Roman" panose="02020603050405020304" pitchFamily="18" charset="0"/>
                <a:ea typeface="Calibri" panose="020F0502020204030204" pitchFamily="34" charset="0"/>
              </a:rPr>
              <a:t>» </a:t>
            </a:r>
            <a:r>
              <a:rPr lang="el-GR" sz="1800" dirty="0">
                <a:solidFill>
                  <a:srgbClr val="000000"/>
                </a:solidFill>
                <a:effectLst/>
                <a:latin typeface="Times New Roman" panose="02020603050405020304" pitchFamily="18" charset="0"/>
                <a:ea typeface="Calibri" panose="020F0502020204030204" pitchFamily="34" charset="0"/>
              </a:rPr>
              <a:t>(</a:t>
            </a:r>
            <a:r>
              <a:rPr lang="el-GR" sz="1800" dirty="0" err="1">
                <a:solidFill>
                  <a:srgbClr val="000000"/>
                </a:solidFill>
                <a:effectLst/>
                <a:latin typeface="Times New Roman" panose="02020603050405020304" pitchFamily="18" charset="0"/>
                <a:ea typeface="Calibri" panose="020F0502020204030204" pitchFamily="34" charset="0"/>
              </a:rPr>
              <a:t>Lemke</a:t>
            </a:r>
            <a:r>
              <a:rPr lang="el-GR" sz="1800" dirty="0">
                <a:solidFill>
                  <a:srgbClr val="000000"/>
                </a:solidFill>
                <a:effectLst/>
                <a:latin typeface="Times New Roman" panose="02020603050405020304" pitchFamily="18" charset="0"/>
                <a:ea typeface="Calibri" panose="020F0502020204030204" pitchFamily="34" charset="0"/>
              </a:rPr>
              <a:t>, 1990).</a:t>
            </a:r>
            <a:endParaRPr lang="en-US" dirty="0"/>
          </a:p>
        </p:txBody>
      </p:sp>
      <p:grpSp>
        <p:nvGrpSpPr>
          <p:cNvPr id="12" name="Group 4">
            <a:extLst>
              <a:ext uri="{FF2B5EF4-FFF2-40B4-BE49-F238E27FC236}">
                <a16:creationId xmlns:a16="http://schemas.microsoft.com/office/drawing/2014/main" id="{1547C1F6-D753-55E5-C05F-FFF532F531BB}"/>
              </a:ext>
            </a:extLst>
          </p:cNvPr>
          <p:cNvGrpSpPr>
            <a:grpSpLocks/>
          </p:cNvGrpSpPr>
          <p:nvPr/>
        </p:nvGrpSpPr>
        <p:grpSpPr bwMode="auto">
          <a:xfrm>
            <a:off x="2917411" y="5431250"/>
            <a:ext cx="6046788" cy="504825"/>
            <a:chOff x="1429" y="3793"/>
            <a:chExt cx="3809" cy="318"/>
          </a:xfrm>
        </p:grpSpPr>
        <p:sp>
          <p:nvSpPr>
            <p:cNvPr id="13" name="Oval 5">
              <a:extLst>
                <a:ext uri="{FF2B5EF4-FFF2-40B4-BE49-F238E27FC236}">
                  <a16:creationId xmlns:a16="http://schemas.microsoft.com/office/drawing/2014/main" id="{6D7A8C68-38C7-7F65-9B78-1C7F6AF83CB5}"/>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14" name="Oval 6">
              <a:extLst>
                <a:ext uri="{FF2B5EF4-FFF2-40B4-BE49-F238E27FC236}">
                  <a16:creationId xmlns:a16="http://schemas.microsoft.com/office/drawing/2014/main" id="{FB3F8248-F7A4-50FC-58DF-46DABAC23496}"/>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extLst>
      <p:ext uri="{BB962C8B-B14F-4D97-AF65-F5344CB8AC3E}">
        <p14:creationId xmlns:p14="http://schemas.microsoft.com/office/powerpoint/2010/main" val="404117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19D21-1F9B-0346-5962-0BEA6F857BE3}"/>
              </a:ext>
            </a:extLst>
          </p:cNvPr>
          <p:cNvSpPr txBox="1"/>
          <p:nvPr/>
        </p:nvSpPr>
        <p:spPr>
          <a:xfrm>
            <a:off x="1480931" y="142765"/>
            <a:ext cx="8895522" cy="734688"/>
          </a:xfrm>
          <a:prstGeom prst="rect">
            <a:avLst/>
          </a:prstGeom>
          <a:noFill/>
        </p:spPr>
        <p:txBody>
          <a:bodyPr wrap="square">
            <a:spAutoFit/>
          </a:bodyPr>
          <a:lstStyle/>
          <a:p>
            <a:pPr marR="0" lvl="0" algn="just">
              <a:lnSpc>
                <a:spcPct val="107000"/>
              </a:lnSpc>
              <a:spcBef>
                <a:spcPts val="1200"/>
              </a:spcBef>
              <a:spcAft>
                <a:spcPts val="0"/>
              </a:spcAft>
              <a:tabLst>
                <a:tab pos="0" algn="l"/>
              </a:tabLst>
            </a:pPr>
            <a:r>
              <a:rPr lang="el-GR" sz="2000" b="1" kern="0" dirty="0">
                <a:solidFill>
                  <a:srgbClr val="002060"/>
                </a:solidFill>
                <a:effectLst/>
                <a:latin typeface="Times New Roman" panose="02020603050405020304" pitchFamily="18" charset="0"/>
                <a:ea typeface="Calibri Light" panose="020F0302020204030204" pitchFamily="34" charset="0"/>
                <a:cs typeface="Calibri Light" panose="020F0302020204030204" pitchFamily="34" charset="0"/>
              </a:rPr>
              <a:t>Η μάθηση ως προσπάθεια δημιουργίας νοήματος και συμμετοχή σε κατάλληλα καθοδηγούμενους λόγους στο πλαίσιο συνεργατικών διερευνήσεων</a:t>
            </a:r>
            <a:endParaRPr lang="en-US" sz="2800" b="1" kern="0" dirty="0">
              <a:solidFill>
                <a:srgbClr val="002060"/>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2178DB62-C368-75BD-5E22-80F757253C30}"/>
              </a:ext>
            </a:extLst>
          </p:cNvPr>
          <p:cNvSpPr txBox="1"/>
          <p:nvPr/>
        </p:nvSpPr>
        <p:spPr>
          <a:xfrm>
            <a:off x="1111526" y="910079"/>
            <a:ext cx="9968948" cy="3451714"/>
          </a:xfrm>
          <a:prstGeom prst="rect">
            <a:avLst/>
          </a:prstGeom>
          <a:noFill/>
          <a:ln w="63500">
            <a:solidFill>
              <a:srgbClr val="002060"/>
            </a:solidFill>
          </a:ln>
        </p:spPr>
        <p:txBody>
          <a:bodyPr wrap="square">
            <a:spAutoFit/>
          </a:bodyPr>
          <a:lstStyle/>
          <a:p>
            <a:pPr marL="0" marR="0" indent="228600" algn="just">
              <a:lnSpc>
                <a:spcPct val="107000"/>
              </a:lnSpc>
              <a:spcBef>
                <a:spcPts val="0"/>
              </a:spcBef>
              <a:spcAft>
                <a:spcPts val="800"/>
              </a:spcAft>
            </a:pPr>
            <a:r>
              <a:rPr lang="el-GR" sz="1800" dirty="0">
                <a:effectLst/>
                <a:latin typeface="Times New Roman" panose="02020603050405020304" pitchFamily="18" charset="0"/>
                <a:ea typeface="Calibri" panose="020F0502020204030204" pitchFamily="34" charset="0"/>
                <a:cs typeface="Calibri" panose="020F0502020204030204" pitchFamily="34" charset="0"/>
              </a:rPr>
              <a:t>Συμφωνώντας μαζί τους, μπορούμε να σημειώσουμε ότι οι διαδικασίες της μάθησης και της ανάπτυξης και πιο συγκεκριμένα, η διαδικασία εξέλιξης των εννοιών, δεν είναι κάτι που μεταδίδεται αυτόματα  από το δάσκαλο στο μαθητή, αλλά εμπεριέχει, για κάθε συμμετέχοντα, μια συνεχόμενη σύγκριση και έλεγχο των δικών του απόψεων με τις ιδέες που ερευνώνται  και αναδύονται στο κοινωνικό επίπεδο. </a:t>
            </a:r>
          </a:p>
          <a:p>
            <a:pPr marL="0" marR="0" indent="228600" algn="just">
              <a:lnSpc>
                <a:spcPct val="107000"/>
              </a:lnSpc>
              <a:spcBef>
                <a:spcPts val="0"/>
              </a:spcBef>
              <a:spcAft>
                <a:spcPts val="800"/>
              </a:spcAft>
            </a:pPr>
            <a:endParaRPr lang="el-GR" sz="1800" dirty="0">
              <a:effectLst/>
              <a:latin typeface="Times New Roman" panose="02020603050405020304" pitchFamily="18" charset="0"/>
              <a:ea typeface="Calibri" panose="020F0502020204030204" pitchFamily="34" charset="0"/>
              <a:cs typeface="Calibri" panose="020F0502020204030204" pitchFamily="34" charset="0"/>
            </a:endParaRPr>
          </a:p>
          <a:p>
            <a:pPr marL="0" marR="0" indent="228600" algn="just">
              <a:lnSpc>
                <a:spcPct val="107000"/>
              </a:lnSpc>
              <a:spcBef>
                <a:spcPts val="0"/>
              </a:spcBef>
              <a:spcAft>
                <a:spcPts val="800"/>
              </a:spcAft>
            </a:pPr>
            <a:r>
              <a:rPr lang="el-GR" sz="1800" dirty="0">
                <a:effectLst/>
                <a:latin typeface="Times New Roman" panose="02020603050405020304" pitchFamily="18" charset="0"/>
                <a:ea typeface="Calibri" panose="020F0502020204030204" pitchFamily="34" charset="0"/>
                <a:cs typeface="Calibri" panose="020F0502020204030204" pitchFamily="34" charset="0"/>
              </a:rPr>
              <a:t>Αυτή η διαδικασία εξέλιξης των εννοιών ή των σημασιών των λέξεων την ολόπλευρη συμμετοχή του μαθητή σε κατάλληλα σχεδιασμένους και καθοδηγούμενους από έναν ενήμερο διδάσκοντα λόγους. </a:t>
            </a:r>
          </a:p>
          <a:p>
            <a:pPr marL="0" marR="0" indent="228600" algn="just">
              <a:lnSpc>
                <a:spcPct val="107000"/>
              </a:lnSpc>
              <a:spcBef>
                <a:spcPts val="0"/>
              </a:spcBef>
              <a:spcAft>
                <a:spcPts val="80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marL="0" marR="0" indent="228600" algn="just">
              <a:lnSpc>
                <a:spcPct val="107000"/>
              </a:lnSpc>
              <a:spcBef>
                <a:spcPts val="0"/>
              </a:spcBef>
              <a:spcAft>
                <a:spcPts val="800"/>
              </a:spcAft>
            </a:pPr>
            <a:r>
              <a:rPr lang="el-GR" sz="1800" dirty="0">
                <a:effectLst/>
                <a:latin typeface="Times New Roman" panose="02020603050405020304" pitchFamily="18" charset="0"/>
                <a:ea typeface="Calibri" panose="020F0502020204030204" pitchFamily="34" charset="0"/>
                <a:cs typeface="Calibri" panose="020F0502020204030204" pitchFamily="34" charset="0"/>
              </a:rPr>
              <a:t>Είναι αυτή τη διαδικασία της ανάδειξης, της σύγκρισης και της διαφοροποίησης των νοημάτων που την αποκαλούμε </a:t>
            </a:r>
            <a:r>
              <a:rPr lang="el-GR" sz="1800" b="1" dirty="0">
                <a:effectLst/>
                <a:latin typeface="Times New Roman" panose="02020603050405020304" pitchFamily="18" charset="0"/>
                <a:ea typeface="Calibri" panose="020F0502020204030204" pitchFamily="34" charset="0"/>
                <a:cs typeface="Calibri" panose="020F0502020204030204" pitchFamily="34" charset="0"/>
              </a:rPr>
              <a:t>συνεργατική διερεύνηση</a:t>
            </a:r>
            <a:r>
              <a:rPr lang="el-GR" sz="1800" dirty="0">
                <a:effectLst/>
                <a:latin typeface="Times New Roman" panose="02020603050405020304" pitchFamily="18"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8AC9851-F2CE-3006-EB67-E83203638E52}"/>
              </a:ext>
            </a:extLst>
          </p:cNvPr>
          <p:cNvSpPr txBox="1"/>
          <p:nvPr/>
        </p:nvSpPr>
        <p:spPr>
          <a:xfrm>
            <a:off x="998055" y="4759974"/>
            <a:ext cx="10183468" cy="670440"/>
          </a:xfrm>
          <a:prstGeom prst="rect">
            <a:avLst/>
          </a:prstGeom>
          <a:solidFill>
            <a:schemeClr val="accent4">
              <a:lumMod val="60000"/>
              <a:lumOff val="40000"/>
            </a:schemeClr>
          </a:solidFill>
        </p:spPr>
        <p:txBody>
          <a:bodyPr wrap="square">
            <a:spAutoFit/>
          </a:bodyPr>
          <a:lstStyle/>
          <a:p>
            <a:pPr indent="228600"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Calibri" panose="020F0502020204030204" pitchFamily="34" charset="0"/>
              </a:rPr>
              <a:t>«τρίτος χώρος» (</a:t>
            </a:r>
            <a:r>
              <a:rPr lang="el-GR" sz="1800" dirty="0" err="1">
                <a:effectLst/>
                <a:latin typeface="Times New Roman" panose="02020603050405020304" pitchFamily="18" charset="0"/>
                <a:ea typeface="Calibri" panose="020F0502020204030204" pitchFamily="34" charset="0"/>
                <a:cs typeface="Calibri" panose="020F0502020204030204" pitchFamily="34" charset="0"/>
              </a:rPr>
              <a:t>Bhabha</a:t>
            </a:r>
            <a:r>
              <a:rPr lang="el-GR" sz="1800" dirty="0">
                <a:effectLst/>
                <a:latin typeface="Times New Roman" panose="02020603050405020304" pitchFamily="18" charset="0"/>
                <a:ea typeface="Calibri" panose="020F0502020204030204" pitchFamily="34" charset="0"/>
                <a:cs typeface="Calibri" panose="020F0502020204030204" pitchFamily="34" charset="0"/>
              </a:rPr>
              <a:t>, 1994), «υβριδικός λόγος» (</a:t>
            </a:r>
            <a:r>
              <a:rPr lang="el-GR" sz="1800" dirty="0" err="1">
                <a:effectLst/>
                <a:latin typeface="Times New Roman" panose="02020603050405020304" pitchFamily="18" charset="0"/>
                <a:ea typeface="Calibri" panose="020F0502020204030204" pitchFamily="34" charset="0"/>
                <a:cs typeface="Calibri" panose="020F0502020204030204" pitchFamily="34" charset="0"/>
              </a:rPr>
              <a:t>Bakhtin</a:t>
            </a:r>
            <a:r>
              <a:rPr lang="el-GR" sz="1800" dirty="0">
                <a:effectLst/>
                <a:latin typeface="Times New Roman" panose="02020603050405020304" pitchFamily="18" charset="0"/>
                <a:ea typeface="Calibri" panose="020F0502020204030204" pitchFamily="34" charset="0"/>
                <a:cs typeface="Calibri" panose="020F0502020204030204" pitchFamily="34" charset="0"/>
              </a:rPr>
              <a:t>, 1981) «προοδευτικός λόγος» (</a:t>
            </a:r>
            <a:r>
              <a:rPr lang="el-GR" sz="1800" dirty="0" err="1">
                <a:effectLst/>
                <a:latin typeface="Times New Roman" panose="02020603050405020304" pitchFamily="18" charset="0"/>
                <a:ea typeface="Calibri" panose="020F0502020204030204" pitchFamily="34" charset="0"/>
                <a:cs typeface="Calibri" panose="020F0502020204030204" pitchFamily="34" charset="0"/>
              </a:rPr>
              <a:t>Bereiter</a:t>
            </a:r>
            <a:r>
              <a:rPr lang="el-GR" sz="1800" dirty="0">
                <a:effectLst/>
                <a:latin typeface="Times New Roman" panose="02020603050405020304" pitchFamily="18" charset="0"/>
                <a:ea typeface="Calibri" panose="020F0502020204030204" pitchFamily="34" charset="0"/>
                <a:cs typeface="Calibri" panose="020F0502020204030204" pitchFamily="34" charset="0"/>
              </a:rPr>
              <a:t>, 1994), «γλωσσικά παιχνίδια» (</a:t>
            </a:r>
            <a:r>
              <a:rPr lang="en-US" sz="1800" dirty="0">
                <a:effectLst/>
                <a:latin typeface="Times New Roman" panose="02020603050405020304" pitchFamily="18" charset="0"/>
                <a:ea typeface="Calibri" panose="020F0502020204030204" pitchFamily="34" charset="0"/>
                <a:cs typeface="Calibri" panose="020F0502020204030204" pitchFamily="34" charset="0"/>
              </a:rPr>
              <a:t>Roth</a:t>
            </a:r>
            <a:r>
              <a:rPr lang="el-GR" sz="1800" dirty="0">
                <a:effectLst/>
                <a:latin typeface="Times New Roman" panose="02020603050405020304" pitchFamily="18" charset="0"/>
                <a:ea typeface="Calibri" panose="020F0502020204030204" pitchFamily="34" charset="0"/>
                <a:cs typeface="Calibri" panose="020F0502020204030204" pitchFamily="34" charset="0"/>
              </a:rPr>
              <a:t>, 2004</a:t>
            </a:r>
            <a:r>
              <a:rPr lang="el-GR" dirty="0">
                <a:latin typeface="Times New Roman" panose="02020603050405020304" pitchFamily="18" charset="0"/>
                <a:ea typeface="Calibri" panose="020F0502020204030204" pitchFamily="34" charset="0"/>
                <a:cs typeface="Calibri" panose="020F0502020204030204" pitchFamily="34" charset="0"/>
              </a:rPr>
              <a:t>), «διδακτική  συνταύτιση» </a:t>
            </a:r>
            <a:r>
              <a:rPr lang="en-US" sz="1800" dirty="0">
                <a:effectLst/>
                <a:latin typeface="Times New Roman" panose="02020603050405020304" pitchFamily="18" charset="0"/>
                <a:ea typeface="Calibri" panose="020F0502020204030204" pitchFamily="34" charset="0"/>
                <a:cs typeface="Calibri" panose="020F0502020204030204" pitchFamily="34" charset="0"/>
              </a:rPr>
              <a:t>Lee</a:t>
            </a:r>
            <a:r>
              <a:rPr lang="el-GR" sz="1800" dirty="0">
                <a:effectLst/>
                <a:latin typeface="Times New Roman" panose="02020603050405020304" pitchFamily="18" charset="0"/>
                <a:ea typeface="Calibri" panose="020F0502020204030204" pitchFamily="34" charset="0"/>
                <a:cs typeface="Calibri" panose="020F0502020204030204" pitchFamily="34" charset="0"/>
              </a:rPr>
              <a:t> (1997)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4">
            <a:extLst>
              <a:ext uri="{FF2B5EF4-FFF2-40B4-BE49-F238E27FC236}">
                <a16:creationId xmlns:a16="http://schemas.microsoft.com/office/drawing/2014/main" id="{8A46057C-DD5A-3B44-2871-2AB0671058BB}"/>
              </a:ext>
            </a:extLst>
          </p:cNvPr>
          <p:cNvGrpSpPr>
            <a:grpSpLocks/>
          </p:cNvGrpSpPr>
          <p:nvPr/>
        </p:nvGrpSpPr>
        <p:grpSpPr bwMode="auto">
          <a:xfrm>
            <a:off x="2917411" y="5431250"/>
            <a:ext cx="6046788" cy="504825"/>
            <a:chOff x="1429" y="3793"/>
            <a:chExt cx="3809" cy="318"/>
          </a:xfrm>
        </p:grpSpPr>
        <p:sp>
          <p:nvSpPr>
            <p:cNvPr id="8" name="Oval 5">
              <a:extLst>
                <a:ext uri="{FF2B5EF4-FFF2-40B4-BE49-F238E27FC236}">
                  <a16:creationId xmlns:a16="http://schemas.microsoft.com/office/drawing/2014/main" id="{A624B506-EBCB-E5A6-2C48-8BC5EF516AE0}"/>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10" name="Oval 6">
              <a:extLst>
                <a:ext uri="{FF2B5EF4-FFF2-40B4-BE49-F238E27FC236}">
                  <a16:creationId xmlns:a16="http://schemas.microsoft.com/office/drawing/2014/main" id="{69DDBB92-5837-3BE5-12E5-9E215BDF8FAE}"/>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extLst>
      <p:ext uri="{BB962C8B-B14F-4D97-AF65-F5344CB8AC3E}">
        <p14:creationId xmlns:p14="http://schemas.microsoft.com/office/powerpoint/2010/main" val="350064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Group 2">
            <a:extLst>
              <a:ext uri="{FF2B5EF4-FFF2-40B4-BE49-F238E27FC236}">
                <a16:creationId xmlns:a16="http://schemas.microsoft.com/office/drawing/2014/main" id="{735DEFA4-846A-9BBE-15C7-23A466B0CE98}"/>
              </a:ext>
            </a:extLst>
          </p:cNvPr>
          <p:cNvGraphicFramePr>
            <a:graphicFrameLocks noGrp="1"/>
          </p:cNvGraphicFramePr>
          <p:nvPr>
            <p:ph/>
            <p:extLst>
              <p:ext uri="{D42A27DB-BD31-4B8C-83A1-F6EECF244321}">
                <p14:modId xmlns:p14="http://schemas.microsoft.com/office/powerpoint/2010/main" val="3891812288"/>
              </p:ext>
            </p:extLst>
          </p:nvPr>
        </p:nvGraphicFramePr>
        <p:xfrm>
          <a:off x="924339" y="193676"/>
          <a:ext cx="10565296" cy="5387802"/>
        </p:xfrm>
        <a:graphic>
          <a:graphicData uri="http://schemas.openxmlformats.org/drawingml/2006/table">
            <a:tbl>
              <a:tblPr/>
              <a:tblGrid>
                <a:gridCol w="10565296">
                  <a:extLst>
                    <a:ext uri="{9D8B030D-6E8A-4147-A177-3AD203B41FA5}">
                      <a16:colId xmlns:a16="http://schemas.microsoft.com/office/drawing/2014/main" val="20000"/>
                    </a:ext>
                  </a:extLst>
                </a:gridCol>
              </a:tblGrid>
              <a:tr h="135682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cap="none" normalizeH="0" baseline="0" dirty="0" err="1">
                          <a:ln>
                            <a:noFill/>
                          </a:ln>
                          <a:solidFill>
                            <a:srgbClr val="002060"/>
                          </a:solidFill>
                          <a:effectLst/>
                          <a:latin typeface="Arial" pitchFamily="34" charset="0"/>
                          <a:cs typeface="Times New Roman" pitchFamily="18" charset="0"/>
                        </a:rPr>
                        <a:t>Το</a:t>
                      </a:r>
                      <a:r>
                        <a:rPr kumimoji="0" lang="en-GB" sz="4000" b="1" i="0" u="none" strike="noStrike" cap="none" normalizeH="0" baseline="0" dirty="0">
                          <a:ln>
                            <a:noFill/>
                          </a:ln>
                          <a:solidFill>
                            <a:srgbClr val="002060"/>
                          </a:solidFill>
                          <a:effectLst/>
                          <a:latin typeface="Arial" pitchFamily="34" charset="0"/>
                          <a:cs typeface="Times New Roman" pitchFamily="18" charset="0"/>
                        </a:rPr>
                        <a:t> </a:t>
                      </a:r>
                      <a:r>
                        <a:rPr kumimoji="0" lang="en-GB" sz="4000" b="1" i="0" u="none" strike="noStrike" cap="none" normalizeH="0" baseline="0" dirty="0" err="1">
                          <a:ln>
                            <a:noFill/>
                          </a:ln>
                          <a:solidFill>
                            <a:srgbClr val="002060"/>
                          </a:solidFill>
                          <a:effectLst/>
                          <a:latin typeface="Arial" pitchFamily="34" charset="0"/>
                          <a:cs typeface="Times New Roman" pitchFamily="18" charset="0"/>
                        </a:rPr>
                        <a:t>είδος</a:t>
                      </a:r>
                      <a:r>
                        <a:rPr kumimoji="0" lang="en-GB" sz="4000" b="1" i="0" u="none" strike="noStrike" cap="none" normalizeH="0" baseline="0" dirty="0">
                          <a:ln>
                            <a:noFill/>
                          </a:ln>
                          <a:solidFill>
                            <a:srgbClr val="002060"/>
                          </a:solidFill>
                          <a:effectLst/>
                          <a:latin typeface="Arial" pitchFamily="34" charset="0"/>
                          <a:cs typeface="Times New Roman" pitchFamily="18" charset="0"/>
                        </a:rPr>
                        <a:t> </a:t>
                      </a:r>
                      <a:r>
                        <a:rPr kumimoji="0" lang="en-GB" sz="4000" b="1" i="0" u="none" strike="noStrike" cap="none" normalizeH="0" baseline="0" dirty="0" err="1">
                          <a:ln>
                            <a:noFill/>
                          </a:ln>
                          <a:solidFill>
                            <a:srgbClr val="002060"/>
                          </a:solidFill>
                          <a:effectLst/>
                          <a:latin typeface="Arial" pitchFamily="34" charset="0"/>
                          <a:cs typeface="Times New Roman" pitchFamily="18" charset="0"/>
                        </a:rPr>
                        <a:t>των</a:t>
                      </a:r>
                      <a:r>
                        <a:rPr kumimoji="0" lang="en-GB" sz="4000" b="1" i="0" u="none" strike="noStrike" cap="none" normalizeH="0" baseline="0" dirty="0">
                          <a:ln>
                            <a:noFill/>
                          </a:ln>
                          <a:solidFill>
                            <a:srgbClr val="002060"/>
                          </a:solidFill>
                          <a:effectLst/>
                          <a:latin typeface="Arial" pitchFamily="34" charset="0"/>
                          <a:cs typeface="Times New Roman" pitchFamily="18" charset="0"/>
                        </a:rPr>
                        <a:t> </a:t>
                      </a:r>
                      <a:r>
                        <a:rPr kumimoji="0" lang="en-GB" sz="4000" b="1" i="0" u="none" strike="noStrike" cap="none" normalizeH="0" baseline="0" dirty="0" err="1">
                          <a:ln>
                            <a:noFill/>
                          </a:ln>
                          <a:solidFill>
                            <a:srgbClr val="002060"/>
                          </a:solidFill>
                          <a:effectLst/>
                          <a:latin typeface="Arial" pitchFamily="34" charset="0"/>
                          <a:cs typeface="Times New Roman" pitchFamily="18" charset="0"/>
                        </a:rPr>
                        <a:t>δι</a:t>
                      </a:r>
                      <a:r>
                        <a:rPr kumimoji="0" lang="en-GB" sz="4000" b="1" i="0" u="none" strike="noStrike" cap="none" normalizeH="0" baseline="0" dirty="0">
                          <a:ln>
                            <a:noFill/>
                          </a:ln>
                          <a:solidFill>
                            <a:srgbClr val="002060"/>
                          </a:solidFill>
                          <a:effectLst/>
                          <a:latin typeface="Arial" pitchFamily="34" charset="0"/>
                          <a:cs typeface="Times New Roman" pitchFamily="18" charset="0"/>
                        </a:rPr>
                        <a:t>αλόγων</a:t>
                      </a:r>
                      <a:r>
                        <a:rPr kumimoji="0" lang="el-GR" sz="4000" b="1" i="0" u="none" strike="noStrike" cap="none" normalizeH="0" baseline="0" dirty="0">
                          <a:ln>
                            <a:noFill/>
                          </a:ln>
                          <a:solidFill>
                            <a:srgbClr val="002060"/>
                          </a:solidFill>
                          <a:effectLst/>
                          <a:latin typeface="Arial" pitchFamily="34" charset="0"/>
                          <a:cs typeface="Times New Roman" pitchFamily="18" charset="0"/>
                        </a:rPr>
                        <a:t> των ομάδων στο πλαίσιο ομαδικών δραστηριοτήτων</a:t>
                      </a:r>
                      <a:endParaRPr kumimoji="0" lang="en-GB" sz="6000" b="0" i="0" u="none" strike="noStrike" cap="none" normalizeH="0" baseline="0" dirty="0">
                        <a:ln>
                          <a:noFill/>
                        </a:ln>
                        <a:solidFill>
                          <a:srgbClr val="002060"/>
                        </a:solidFill>
                        <a:effectLst/>
                        <a:latin typeface="Arial" pitchFamily="34" charset="0"/>
                      </a:endParaRPr>
                    </a:p>
                  </a:txBody>
                  <a:tcPr marL="68580" marR="68580"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095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Times New Roman" pitchFamily="18" charset="0"/>
                        </a:rPr>
                        <a:t>Ο </a:t>
                      </a:r>
                      <a:r>
                        <a:rPr kumimoji="0" lang="en-GB" sz="2000" b="0" i="0" u="none" strike="noStrike" cap="none" normalizeH="0" baseline="0" dirty="0">
                          <a:ln>
                            <a:noFill/>
                          </a:ln>
                          <a:solidFill>
                            <a:schemeClr val="tx1"/>
                          </a:solidFill>
                          <a:effectLst/>
                          <a:latin typeface="Arial" pitchFamily="34" charset="0"/>
                          <a:cs typeface="Times New Roman" pitchFamily="18" charset="0"/>
                        </a:rPr>
                        <a:t>π</a:t>
                      </a:r>
                      <a:r>
                        <a:rPr kumimoji="0" lang="en-GB" sz="2000" b="0" i="0" u="none" strike="noStrike" cap="none" normalizeH="0" baseline="0" dirty="0" err="1">
                          <a:ln>
                            <a:noFill/>
                          </a:ln>
                          <a:solidFill>
                            <a:schemeClr val="tx1"/>
                          </a:solidFill>
                          <a:effectLst/>
                          <a:latin typeface="Arial" pitchFamily="34" charset="0"/>
                          <a:cs typeface="Times New Roman" pitchFamily="18" charset="0"/>
                        </a:rPr>
                        <a:t>ρώτος</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τρό</a:t>
                      </a:r>
                      <a:r>
                        <a:rPr kumimoji="0" lang="en-GB" sz="2000" b="0" i="0" u="none" strike="noStrike" cap="none" normalizeH="0" baseline="0" dirty="0">
                          <a:ln>
                            <a:noFill/>
                          </a:ln>
                          <a:solidFill>
                            <a:schemeClr val="tx1"/>
                          </a:solidFill>
                          <a:effectLst/>
                          <a:latin typeface="Arial" pitchFamily="34" charset="0"/>
                          <a:cs typeface="Times New Roman" pitchFamily="18" charset="0"/>
                        </a:rPr>
                        <a:t>πος ομιλίας είναι η </a:t>
                      </a:r>
                      <a:r>
                        <a:rPr kumimoji="0" lang="en-GB" sz="2000" b="1" i="0" u="none" strike="noStrike" cap="none" normalizeH="0" baseline="0" dirty="0">
                          <a:ln>
                            <a:noFill/>
                          </a:ln>
                          <a:solidFill>
                            <a:schemeClr val="tx1"/>
                          </a:solidFill>
                          <a:effectLst/>
                          <a:latin typeface="Arial" pitchFamily="34" charset="0"/>
                          <a:cs typeface="Times New Roman" pitchFamily="18" charset="0"/>
                        </a:rPr>
                        <a:t>ομιλία αμφισβήτησης(disputational talk) </a:t>
                      </a:r>
                      <a:r>
                        <a:rPr kumimoji="0" lang="en-GB" sz="2000" b="0" i="0" u="none" strike="noStrike" cap="none" normalizeH="0" baseline="0" dirty="0">
                          <a:ln>
                            <a:noFill/>
                          </a:ln>
                          <a:solidFill>
                            <a:schemeClr val="tx1"/>
                          </a:solidFill>
                          <a:effectLst/>
                          <a:latin typeface="Arial" pitchFamily="34" charset="0"/>
                          <a:cs typeface="Times New Roman" pitchFamily="18" charset="0"/>
                        </a:rPr>
                        <a:t>που χαρακτηρίζεται από διαφωνία και εξατομικευμένη λήψη αποφάσεων. </a:t>
                      </a:r>
                      <a:endParaRPr kumimoji="0" lang="el-GR" sz="2000" b="0" i="0" u="none" strike="noStrike" cap="none" normalizeH="0" baseline="0" dirty="0">
                        <a:ln>
                          <a:noFill/>
                        </a:ln>
                        <a:solidFill>
                          <a:schemeClr val="tx1"/>
                        </a:solidFill>
                        <a:effectLst/>
                        <a:latin typeface="Arial"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Times New Roman" pitchFamily="18" charset="0"/>
                        </a:rPr>
                        <a:t>Ο </a:t>
                      </a:r>
                      <a:r>
                        <a:rPr kumimoji="0" lang="en-GB" sz="2000" b="0" i="0" u="none" strike="noStrike" cap="none" normalizeH="0" baseline="0" dirty="0" err="1">
                          <a:ln>
                            <a:noFill/>
                          </a:ln>
                          <a:solidFill>
                            <a:schemeClr val="tx1"/>
                          </a:solidFill>
                          <a:effectLst/>
                          <a:latin typeface="Arial" pitchFamily="34" charset="0"/>
                          <a:cs typeface="Times New Roman" pitchFamily="18" charset="0"/>
                        </a:rPr>
                        <a:t>δεύτερος</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τρό</a:t>
                      </a:r>
                      <a:r>
                        <a:rPr kumimoji="0" lang="en-GB" sz="2000" b="0" i="0" u="none" strike="noStrike" cap="none" normalizeH="0" baseline="0" dirty="0">
                          <a:ln>
                            <a:noFill/>
                          </a:ln>
                          <a:solidFill>
                            <a:schemeClr val="tx1"/>
                          </a:solidFill>
                          <a:effectLst/>
                          <a:latin typeface="Arial" pitchFamily="34" charset="0"/>
                          <a:cs typeface="Times New Roman" pitchFamily="18" charset="0"/>
                        </a:rPr>
                        <a:t>πος ομιλίας είναι η </a:t>
                      </a:r>
                      <a:r>
                        <a:rPr kumimoji="0" lang="en-GB" sz="2000" b="1" i="0" u="none" strike="noStrike" cap="none" normalizeH="0" baseline="0" dirty="0">
                          <a:ln>
                            <a:noFill/>
                          </a:ln>
                          <a:solidFill>
                            <a:schemeClr val="tx1"/>
                          </a:solidFill>
                          <a:effectLst/>
                          <a:latin typeface="Arial" pitchFamily="34" charset="0"/>
                          <a:cs typeface="Times New Roman" pitchFamily="18" charset="0"/>
                        </a:rPr>
                        <a:t>σωρευτική ομιλία (cumulative talk) </a:t>
                      </a:r>
                      <a:r>
                        <a:rPr kumimoji="0" lang="en-GB" sz="2000" b="0" i="0" u="none" strike="noStrike" cap="none" normalizeH="0" baseline="0" dirty="0">
                          <a:ln>
                            <a:noFill/>
                          </a:ln>
                          <a:solidFill>
                            <a:schemeClr val="tx1"/>
                          </a:solidFill>
                          <a:effectLst/>
                          <a:latin typeface="Arial" pitchFamily="34" charset="0"/>
                          <a:cs typeface="Times New Roman" pitchFamily="18" charset="0"/>
                        </a:rPr>
                        <a:t>στην οποία οι ομιλητές δομούν θετικά την ομιλία τους, αλλά χωρίς να ασκούν κριτική πάνω σε ότι έχει πει ο άλλος. Η </a:t>
                      </a:r>
                      <a:r>
                        <a:rPr kumimoji="0" lang="en-GB" sz="2000" b="0" i="0" u="none" strike="noStrike" cap="none" normalizeH="0" baseline="0" dirty="0" err="1">
                          <a:ln>
                            <a:noFill/>
                          </a:ln>
                          <a:solidFill>
                            <a:schemeClr val="tx1"/>
                          </a:solidFill>
                          <a:effectLst/>
                          <a:latin typeface="Arial" pitchFamily="34" charset="0"/>
                          <a:cs typeface="Times New Roman" pitchFamily="18" charset="0"/>
                        </a:rPr>
                        <a:t>σωρευτική</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ομιλί</a:t>
                      </a:r>
                      <a:r>
                        <a:rPr kumimoji="0" lang="en-GB" sz="2000" b="0" i="0" u="none" strike="noStrike" cap="none" normalizeH="0" baseline="0" dirty="0">
                          <a:ln>
                            <a:noFill/>
                          </a:ln>
                          <a:solidFill>
                            <a:schemeClr val="tx1"/>
                          </a:solidFill>
                          <a:effectLst/>
                          <a:latin typeface="Arial" pitchFamily="34" charset="0"/>
                          <a:cs typeface="Times New Roman" pitchFamily="18" charset="0"/>
                        </a:rPr>
                        <a:t>α χαρακτηρίζεται από επαναλήψεις, επιβεβαιώσεις και επεξεργασμένες διατυπώσεις.</a:t>
                      </a:r>
                      <a:endParaRPr kumimoji="0" lang="el-GR" sz="2000" b="0" i="0" u="none" strike="noStrike" cap="none" normalizeH="0" baseline="0" dirty="0">
                        <a:ln>
                          <a:noFill/>
                        </a:ln>
                        <a:solidFill>
                          <a:schemeClr val="tx1"/>
                        </a:solidFill>
                        <a:effectLst/>
                        <a:latin typeface="Arial"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Times New Roman" pitchFamily="18" charset="0"/>
                        </a:rPr>
                        <a:t>Ο </a:t>
                      </a:r>
                      <a:r>
                        <a:rPr kumimoji="0" lang="en-GB" sz="2000" b="0" i="0" u="none" strike="noStrike" cap="none" normalizeH="0" baseline="0" dirty="0" err="1">
                          <a:ln>
                            <a:noFill/>
                          </a:ln>
                          <a:solidFill>
                            <a:schemeClr val="tx1"/>
                          </a:solidFill>
                          <a:effectLst/>
                          <a:latin typeface="Arial" pitchFamily="34" charset="0"/>
                          <a:cs typeface="Times New Roman" pitchFamily="18" charset="0"/>
                        </a:rPr>
                        <a:t>τρίτος</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τύ</a:t>
                      </a:r>
                      <a:r>
                        <a:rPr kumimoji="0" lang="en-GB" sz="2000" b="0" i="0" u="none" strike="noStrike" cap="none" normalizeH="0" baseline="0" dirty="0">
                          <a:ln>
                            <a:noFill/>
                          </a:ln>
                          <a:solidFill>
                            <a:schemeClr val="tx1"/>
                          </a:solidFill>
                          <a:effectLst/>
                          <a:latin typeface="Arial" pitchFamily="34" charset="0"/>
                          <a:cs typeface="Times New Roman" pitchFamily="18" charset="0"/>
                        </a:rPr>
                        <a:t>πος ομιλίας είναι η </a:t>
                      </a:r>
                      <a:r>
                        <a:rPr kumimoji="0" lang="en-GB" sz="2000" b="1" i="0" u="none" strike="noStrike" cap="none" normalizeH="0" baseline="0" dirty="0">
                          <a:ln>
                            <a:noFill/>
                          </a:ln>
                          <a:solidFill>
                            <a:schemeClr val="tx1"/>
                          </a:solidFill>
                          <a:effectLst/>
                          <a:latin typeface="Arial" pitchFamily="34" charset="0"/>
                          <a:cs typeface="Times New Roman" pitchFamily="18" charset="0"/>
                        </a:rPr>
                        <a:t>διερευνητική ομιλία (explarotary talk), </a:t>
                      </a:r>
                      <a:r>
                        <a:rPr kumimoji="0" lang="en-GB" sz="2000" b="0" i="0" u="none" strike="noStrike" cap="none" normalizeH="0" baseline="0" dirty="0">
                          <a:ln>
                            <a:noFill/>
                          </a:ln>
                          <a:solidFill>
                            <a:schemeClr val="tx1"/>
                          </a:solidFill>
                          <a:effectLst/>
                          <a:latin typeface="Arial" pitchFamily="34" charset="0"/>
                          <a:cs typeface="Times New Roman" pitchFamily="18" charset="0"/>
                        </a:rPr>
                        <a:t>στην οποία οι συνεργαζόμενοι μαθητές συμμετέχουν στην κοινή δραστηριότητα συζητώντας ο ένας τις ιδέες του άλλου κριτικά αλλά εποικοδομητικά. </a:t>
                      </a:r>
                      <a:r>
                        <a:rPr kumimoji="0" lang="en-GB" sz="2000" b="0" i="0" u="none" strike="noStrike" cap="none" normalizeH="0" baseline="0" dirty="0" err="1">
                          <a:ln>
                            <a:noFill/>
                          </a:ln>
                          <a:solidFill>
                            <a:schemeClr val="tx1"/>
                          </a:solidFill>
                          <a:effectLst/>
                          <a:latin typeface="Arial" pitchFamily="34" charset="0"/>
                          <a:cs typeface="Times New Roman" pitchFamily="18" charset="0"/>
                        </a:rPr>
                        <a:t>Οι</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δηλώσεις</a:t>
                      </a:r>
                      <a:r>
                        <a:rPr kumimoji="0" lang="en-GB" sz="2000" b="0" i="0" u="none" strike="noStrike" cap="none" normalizeH="0" baseline="0" dirty="0">
                          <a:ln>
                            <a:noFill/>
                          </a:ln>
                          <a:solidFill>
                            <a:schemeClr val="tx1"/>
                          </a:solidFill>
                          <a:effectLst/>
                          <a:latin typeface="Arial" pitchFamily="34" charset="0"/>
                          <a:cs typeface="Times New Roman" pitchFamily="18" charset="0"/>
                        </a:rPr>
                        <a:t> και </a:t>
                      </a:r>
                      <a:r>
                        <a:rPr kumimoji="0" lang="en-GB" sz="2000" b="0" i="0" u="none" strike="noStrike" cap="none" normalizeH="0" baseline="0" dirty="0" err="1">
                          <a:ln>
                            <a:noFill/>
                          </a:ln>
                          <a:solidFill>
                            <a:schemeClr val="tx1"/>
                          </a:solidFill>
                          <a:effectLst/>
                          <a:latin typeface="Arial" pitchFamily="34" charset="0"/>
                          <a:cs typeface="Times New Roman" pitchFamily="18" charset="0"/>
                        </a:rPr>
                        <a:t>οι</a:t>
                      </a:r>
                      <a:r>
                        <a:rPr kumimoji="0" lang="en-GB" sz="2000" b="0" i="0" u="none" strike="noStrike" cap="none" normalizeH="0" baseline="0" dirty="0">
                          <a:ln>
                            <a:noFill/>
                          </a:ln>
                          <a:solidFill>
                            <a:schemeClr val="tx1"/>
                          </a:solidFill>
                          <a:effectLst/>
                          <a:latin typeface="Arial" pitchFamily="34" charset="0"/>
                          <a:cs typeface="Times New Roman" pitchFamily="18" charset="0"/>
                        </a:rPr>
                        <a:t> π</a:t>
                      </a:r>
                      <a:r>
                        <a:rPr kumimoji="0" lang="en-GB" sz="2000" b="0" i="0" u="none" strike="noStrike" cap="none" normalizeH="0" baseline="0" dirty="0" err="1">
                          <a:ln>
                            <a:noFill/>
                          </a:ln>
                          <a:solidFill>
                            <a:schemeClr val="tx1"/>
                          </a:solidFill>
                          <a:effectLst/>
                          <a:latin typeface="Arial" pitchFamily="34" charset="0"/>
                          <a:cs typeface="Times New Roman" pitchFamily="18" charset="0"/>
                        </a:rPr>
                        <a:t>ροτάσεις</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των</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μελών</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της</a:t>
                      </a:r>
                      <a:r>
                        <a:rPr kumimoji="0" lang="en-GB" sz="2000" b="0" i="0" u="none" strike="noStrike" cap="none" normalizeH="0" baseline="0" dirty="0">
                          <a:ln>
                            <a:noFill/>
                          </a:ln>
                          <a:solidFill>
                            <a:schemeClr val="tx1"/>
                          </a:solidFill>
                          <a:effectLst/>
                          <a:latin typeface="Arial" pitchFamily="34" charset="0"/>
                          <a:cs typeface="Times New Roman" pitchFamily="18" charset="0"/>
                        </a:rPr>
                        <a:t> </a:t>
                      </a:r>
                      <a:r>
                        <a:rPr kumimoji="0" lang="en-GB" sz="2000" b="0" i="0" u="none" strike="noStrike" cap="none" normalizeH="0" baseline="0" dirty="0" err="1">
                          <a:ln>
                            <a:noFill/>
                          </a:ln>
                          <a:solidFill>
                            <a:schemeClr val="tx1"/>
                          </a:solidFill>
                          <a:effectLst/>
                          <a:latin typeface="Arial" pitchFamily="34" charset="0"/>
                          <a:cs typeface="Times New Roman" pitchFamily="18" charset="0"/>
                        </a:rPr>
                        <a:t>ομάδ</a:t>
                      </a:r>
                      <a:r>
                        <a:rPr kumimoji="0" lang="en-GB" sz="2000" b="0" i="0" u="none" strike="noStrike" cap="none" normalizeH="0" baseline="0" dirty="0">
                          <a:ln>
                            <a:noFill/>
                          </a:ln>
                          <a:solidFill>
                            <a:schemeClr val="tx1"/>
                          </a:solidFill>
                          <a:effectLst/>
                          <a:latin typeface="Arial" pitchFamily="34" charset="0"/>
                          <a:cs typeface="Times New Roman" pitchFamily="18" charset="0"/>
                        </a:rPr>
                        <a:t>ας τίθενται στην κρίση όλων. </a:t>
                      </a:r>
                      <a:r>
                        <a:rPr kumimoji="0" lang="el-GR" sz="2000" b="0" i="0" u="none" strike="noStrike" cap="none" normalizeH="0" baseline="0" dirty="0">
                          <a:ln>
                            <a:noFill/>
                          </a:ln>
                          <a:solidFill>
                            <a:schemeClr val="tx1"/>
                          </a:solidFill>
                          <a:effectLst/>
                          <a:latin typeface="Arial" pitchFamily="34" charset="0"/>
                          <a:cs typeface="Times New Roman" pitchFamily="18" charset="0"/>
                        </a:rPr>
                        <a:t>   </a:t>
                      </a:r>
                      <a:endParaRPr kumimoji="0" lang="en-US" sz="2000" b="0" i="0" u="none" strike="noStrike" cap="none" normalizeH="0" baseline="0" dirty="0">
                        <a:ln>
                          <a:noFill/>
                        </a:ln>
                        <a:solidFill>
                          <a:schemeClr val="tx1"/>
                        </a:solidFill>
                        <a:effectLst/>
                        <a:latin typeface="Arial" pitchFamily="34"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Times New Roman" pitchFamily="18" charset="0"/>
                        </a:rPr>
                        <a:t>                                          </a:t>
                      </a:r>
                      <a:r>
                        <a:rPr kumimoji="0" lang="en-US" sz="2000" b="0" i="0" u="none" strike="noStrike" cap="none" normalizeH="0" baseline="0" dirty="0">
                          <a:ln>
                            <a:noFill/>
                          </a:ln>
                          <a:solidFill>
                            <a:schemeClr val="tx1"/>
                          </a:solidFill>
                          <a:effectLst/>
                          <a:latin typeface="Arial" pitchFamily="34" charset="0"/>
                          <a:cs typeface="Times New Roman" pitchFamily="18" charset="0"/>
                        </a:rPr>
                        <a:t>    </a:t>
                      </a:r>
                      <a:r>
                        <a:rPr kumimoji="0" lang="el-GR" sz="2000" b="0" i="0" u="none" strike="noStrike" cap="none" normalizeH="0" baseline="0" dirty="0">
                          <a:ln>
                            <a:noFill/>
                          </a:ln>
                          <a:solidFill>
                            <a:schemeClr val="tx1"/>
                          </a:solidFill>
                          <a:effectLst/>
                          <a:latin typeface="Arial" pitchFamily="34" charset="0"/>
                          <a:cs typeface="Times New Roman" pitchFamily="18" charset="0"/>
                        </a:rPr>
                        <a:t>   </a:t>
                      </a:r>
                      <a:r>
                        <a:rPr kumimoji="0" lang="en-US" sz="1800" b="0" i="0" u="none" strike="noStrike" cap="none" normalizeH="0" baseline="0" dirty="0">
                          <a:ln>
                            <a:noFill/>
                          </a:ln>
                          <a:solidFill>
                            <a:schemeClr val="tx1"/>
                          </a:solidFill>
                          <a:effectLst/>
                          <a:latin typeface="Arial" pitchFamily="34" charset="0"/>
                          <a:cs typeface="Times New Roman" pitchFamily="18" charset="0"/>
                        </a:rPr>
                        <a:t>(Mercer et al. 2005)</a:t>
                      </a:r>
                      <a:endParaRPr kumimoji="0" lang="en-GB" sz="2000" b="0" i="0" u="none" strike="noStrike" cap="none" normalizeH="0" baseline="0" dirty="0">
                        <a:ln>
                          <a:noFill/>
                        </a:ln>
                        <a:solidFill>
                          <a:schemeClr val="tx1"/>
                        </a:solidFill>
                        <a:effectLst/>
                        <a:latin typeface="Arial" pitchFamily="34" charset="0"/>
                      </a:endParaRPr>
                    </a:p>
                  </a:txBody>
                  <a:tcPr marL="68580" marR="68580" marT="34287" marB="34287"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2" name="Group 4">
            <a:extLst>
              <a:ext uri="{FF2B5EF4-FFF2-40B4-BE49-F238E27FC236}">
                <a16:creationId xmlns:a16="http://schemas.microsoft.com/office/drawing/2014/main" id="{756BCE26-570F-ECD3-27A6-8D3642D71EBD}"/>
              </a:ext>
            </a:extLst>
          </p:cNvPr>
          <p:cNvGrpSpPr>
            <a:grpSpLocks/>
          </p:cNvGrpSpPr>
          <p:nvPr/>
        </p:nvGrpSpPr>
        <p:grpSpPr bwMode="auto">
          <a:xfrm>
            <a:off x="2917411" y="5431250"/>
            <a:ext cx="6046788" cy="504825"/>
            <a:chOff x="1429" y="3793"/>
            <a:chExt cx="3809" cy="318"/>
          </a:xfrm>
        </p:grpSpPr>
        <p:sp>
          <p:nvSpPr>
            <p:cNvPr id="3" name="Oval 5">
              <a:extLst>
                <a:ext uri="{FF2B5EF4-FFF2-40B4-BE49-F238E27FC236}">
                  <a16:creationId xmlns:a16="http://schemas.microsoft.com/office/drawing/2014/main" id="{D2B965FD-F9D8-C672-267C-7C5C776A8216}"/>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4" name="Oval 6">
              <a:extLst>
                <a:ext uri="{FF2B5EF4-FFF2-40B4-BE49-F238E27FC236}">
                  <a16:creationId xmlns:a16="http://schemas.microsoft.com/office/drawing/2014/main" id="{9195D973-8639-D27B-5902-817FDDE33826}"/>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Group 2">
            <a:extLst>
              <a:ext uri="{FF2B5EF4-FFF2-40B4-BE49-F238E27FC236}">
                <a16:creationId xmlns:a16="http://schemas.microsoft.com/office/drawing/2014/main" id="{550460D1-15BC-796A-8056-EED93A15D7A6}"/>
              </a:ext>
            </a:extLst>
          </p:cNvPr>
          <p:cNvGraphicFramePr>
            <a:graphicFrameLocks noGrp="1"/>
          </p:cNvGraphicFramePr>
          <p:nvPr>
            <p:ph/>
            <p:extLst>
              <p:ext uri="{D42A27DB-BD31-4B8C-83A1-F6EECF244321}">
                <p14:modId xmlns:p14="http://schemas.microsoft.com/office/powerpoint/2010/main" val="3434021451"/>
              </p:ext>
            </p:extLst>
          </p:nvPr>
        </p:nvGraphicFramePr>
        <p:xfrm>
          <a:off x="576471" y="8147"/>
          <a:ext cx="10883347" cy="5501652"/>
        </p:xfrm>
        <a:graphic>
          <a:graphicData uri="http://schemas.openxmlformats.org/drawingml/2006/table">
            <a:tbl>
              <a:tblPr/>
              <a:tblGrid>
                <a:gridCol w="10883347">
                  <a:extLst>
                    <a:ext uri="{9D8B030D-6E8A-4147-A177-3AD203B41FA5}">
                      <a16:colId xmlns:a16="http://schemas.microsoft.com/office/drawing/2014/main" val="20000"/>
                    </a:ext>
                  </a:extLst>
                </a:gridCol>
              </a:tblGrid>
              <a:tr h="4913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Κοινωνιογνωστικοί</a:t>
                      </a:r>
                      <a:r>
                        <a:rPr kumimoji="0" lang="en-GB"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GB"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ρόλοι</a:t>
                      </a:r>
                      <a:r>
                        <a:rPr kumimoji="0" lang="el-GR"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μαθητών στο πλαίσιο ομαδικής εργασίας</a:t>
                      </a:r>
                      <a:endParaRPr kumimoji="0" lang="en-GB" sz="3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76982">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342900" algn="l"/>
                        </a:tabLst>
                      </a:pP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Όπ</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ως</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υπ</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οστηρίζετ</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αι (</a:t>
                      </a: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Hogan</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1999) </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μερικοί</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από </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τούς</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ρόλους</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π</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ου</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οι</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δάσκ</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αλοι θα πρέπει να ενθαρρύνουν είναι αυτών των μαθητών που:</a:t>
                      </a: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Ζητούν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π</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ληροφορίες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και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διευκρινίσεις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από τα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άλλ</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 μέλη </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Προσφέρουν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π</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ληροφορίες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και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ιδέες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στην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ομάδ</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Ενθ</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αρρύνουν τη συμμετοχή όλων των μελών</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Είν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αι σε θέση μέσα από τις διαφωνίες να συνθέτουν νέες θέσεις</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Αν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αθεωρούν την αρχική τους άποψη αν χρειαστεί</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Αξιολογούν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τις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ιδέες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π</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ου</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π</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ροσφέροντ</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αι με βάση συγκεκριμένα κριτήρια</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Ενθ</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αρρύνουν με τη στάση και τις αντιδράσεις τους άλλους να εκφράσουν την άποψή τους</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Προσφέρουν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β</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οήθει</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 στα άλλα μέλη της ομάδας </a:t>
                      </a:r>
                      <a:endParaRPr kumimoji="0" lang="el-GR"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342900" algn="l"/>
                        </a:tabLst>
                      </a:pP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Yπ</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άρχουν</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ρόλοι</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π</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ου</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οι</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διδάσκοντες</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θα π</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ρέ</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πει να εντοπίζουν και να προσπαθούν για την </a:t>
                      </a:r>
                      <a:r>
                        <a:rPr kumimoji="0" 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GB"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εξάλειψή</a:t>
                      </a:r>
                      <a:r>
                        <a:rPr kumimoji="0" 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τους όπως για παράδειγμα των μαθητών που:</a:t>
                      </a: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Συνεργάζοντ</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αι μόνο με ορισμένα μέλη της ομάδας</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Χαρα</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κτηρίζουν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α</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ρνητικά</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τις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π</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ροσφερόμενες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ιδέες</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Απ</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οφεύγουν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να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συμμετάσχουν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στη</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συλλογική</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δρ</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αστηριότητα</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Απ</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ορρί</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πτουν ιδέες και λύσεις  χωρίς να αιτιολογούν το γιατί</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742950" marR="0" lvl="1" indent="-285750" algn="just" defTabSz="914400" rtl="0" eaLnBrk="0" fontAlgn="base" latinLnBrk="0" hangingPunct="0">
                        <a:lnSpc>
                          <a:spcPct val="100000"/>
                        </a:lnSpc>
                        <a:spcBef>
                          <a:spcPct val="0"/>
                        </a:spcBef>
                        <a:spcAft>
                          <a:spcPct val="0"/>
                        </a:spcAft>
                        <a:buClrTx/>
                        <a:buSzTx/>
                        <a:buFont typeface="Times New Roman" pitchFamily="18" charset="0"/>
                        <a:buChar char="-"/>
                        <a:tabLst>
                          <a:tab pos="342900" algn="l"/>
                        </a:tabLst>
                      </a:pP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Δημιουργούν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εντάσεις</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στην</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1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ομάδ</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 κ</a:t>
                      </a:r>
                      <a:r>
                        <a:rPr kumimoji="0" lang="el-GR"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GB"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λπ.</a:t>
                      </a:r>
                      <a:endParaRPr kumimoji="0" lang="en-GB"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2" name="Group 4">
            <a:extLst>
              <a:ext uri="{FF2B5EF4-FFF2-40B4-BE49-F238E27FC236}">
                <a16:creationId xmlns:a16="http://schemas.microsoft.com/office/drawing/2014/main" id="{BF9E87ED-64F4-C0CE-D90D-5358F9021C35}"/>
              </a:ext>
            </a:extLst>
          </p:cNvPr>
          <p:cNvGrpSpPr>
            <a:grpSpLocks/>
          </p:cNvGrpSpPr>
          <p:nvPr/>
        </p:nvGrpSpPr>
        <p:grpSpPr bwMode="auto">
          <a:xfrm>
            <a:off x="2917411" y="5431250"/>
            <a:ext cx="6046788" cy="504825"/>
            <a:chOff x="1429" y="3793"/>
            <a:chExt cx="3809" cy="318"/>
          </a:xfrm>
        </p:grpSpPr>
        <p:sp>
          <p:nvSpPr>
            <p:cNvPr id="3" name="Oval 5">
              <a:extLst>
                <a:ext uri="{FF2B5EF4-FFF2-40B4-BE49-F238E27FC236}">
                  <a16:creationId xmlns:a16="http://schemas.microsoft.com/office/drawing/2014/main" id="{ED6F3F31-5813-BACC-54EC-EFC37E337856}"/>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4" name="Oval 6">
              <a:extLst>
                <a:ext uri="{FF2B5EF4-FFF2-40B4-BE49-F238E27FC236}">
                  <a16:creationId xmlns:a16="http://schemas.microsoft.com/office/drawing/2014/main" id="{E6C51861-0922-87DB-4D76-90FF17D371FE}"/>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8D108A23-2B5D-EB1A-ED3A-B9CB689092E1}"/>
              </a:ext>
            </a:extLst>
          </p:cNvPr>
          <p:cNvSpPr>
            <a:spLocks noGrp="1" noChangeArrowheads="1"/>
          </p:cNvSpPr>
          <p:nvPr>
            <p:ph type="title"/>
          </p:nvPr>
        </p:nvSpPr>
        <p:spPr>
          <a:xfrm>
            <a:off x="1224898" y="121258"/>
            <a:ext cx="10168128" cy="1179576"/>
          </a:xfrm>
        </p:spPr>
        <p:txBody>
          <a:bodyPr>
            <a:normAutofit fontScale="90000"/>
          </a:bodyPr>
          <a:lstStyle/>
          <a:p>
            <a:pPr indent="228600"/>
            <a:br>
              <a:rPr lang="el-GR" altLang="en-US" sz="3600" dirty="0">
                <a:solidFill>
                  <a:srgbClr val="002060"/>
                </a:solidFill>
                <a:latin typeface="Times New Roman" panose="02020603050405020304" pitchFamily="18" charset="0"/>
              </a:rPr>
            </a:br>
            <a:br>
              <a:rPr lang="el-GR" altLang="en-US" sz="3600" dirty="0">
                <a:solidFill>
                  <a:srgbClr val="002060"/>
                </a:solidFill>
                <a:latin typeface="Times New Roman" panose="02020603050405020304" pitchFamily="18" charset="0"/>
              </a:rPr>
            </a:br>
            <a:br>
              <a:rPr lang="el-GR" altLang="en-US" sz="3600" dirty="0">
                <a:solidFill>
                  <a:srgbClr val="002060"/>
                </a:solidFill>
                <a:latin typeface="Times New Roman" panose="02020603050405020304" pitchFamily="18" charset="0"/>
              </a:rPr>
            </a:br>
            <a:r>
              <a:rPr lang="el-GR" altLang="en-US" sz="3600" dirty="0">
                <a:solidFill>
                  <a:srgbClr val="002060"/>
                </a:solidFill>
                <a:latin typeface="Times New Roman" panose="02020603050405020304" pitchFamily="18" charset="0"/>
              </a:rPr>
              <a:t>Ο ρόλος του εκπαιδευτικού στη συνεργατική διερεύνηση</a:t>
            </a:r>
            <a:br>
              <a:rPr lang="en-US" altLang="en-US" sz="3600" dirty="0">
                <a:solidFill>
                  <a:srgbClr val="002060"/>
                </a:solidFill>
                <a:latin typeface="Times New Roman" panose="02020603050405020304" pitchFamily="18" charset="0"/>
              </a:rPr>
            </a:br>
            <a:r>
              <a:rPr lang="el-GR" altLang="en-US" sz="3600" dirty="0">
                <a:solidFill>
                  <a:srgbClr val="002060"/>
                </a:solidFill>
                <a:latin typeface="Times New Roman" panose="02020603050405020304" pitchFamily="18" charset="0"/>
                <a:cs typeface="Times New Roman" panose="02020603050405020304" pitchFamily="18" charset="0"/>
              </a:rPr>
              <a:t> </a:t>
            </a:r>
            <a:br>
              <a:rPr lang="en-US" altLang="en-US" sz="3600" dirty="0">
                <a:solidFill>
                  <a:srgbClr val="002060"/>
                </a:solidFill>
                <a:latin typeface="Times New Roman" panose="02020603050405020304" pitchFamily="18" charset="0"/>
                <a:cs typeface="Times New Roman" panose="02020603050405020304" pitchFamily="18" charset="0"/>
              </a:rPr>
            </a:br>
            <a:endParaRPr lang="en-US" altLang="en-US" sz="7200" dirty="0">
              <a:solidFill>
                <a:srgbClr val="002060"/>
              </a:solidFill>
            </a:endParaRPr>
          </a:p>
        </p:txBody>
      </p:sp>
      <p:sp>
        <p:nvSpPr>
          <p:cNvPr id="8195" name="Θέση περιεχομένου 2">
            <a:extLst>
              <a:ext uri="{FF2B5EF4-FFF2-40B4-BE49-F238E27FC236}">
                <a16:creationId xmlns:a16="http://schemas.microsoft.com/office/drawing/2014/main" id="{C557B08E-CFE6-04ED-6C63-FA3C6B331A08}"/>
              </a:ext>
            </a:extLst>
          </p:cNvPr>
          <p:cNvSpPr>
            <a:spLocks noGrp="1" noChangeArrowheads="1"/>
          </p:cNvSpPr>
          <p:nvPr>
            <p:ph idx="1"/>
          </p:nvPr>
        </p:nvSpPr>
        <p:spPr>
          <a:xfrm>
            <a:off x="1011936" y="1172221"/>
            <a:ext cx="10168128" cy="4275018"/>
          </a:xfrm>
          <a:ln w="50800">
            <a:solidFill>
              <a:srgbClr val="002060"/>
            </a:solidFill>
            <a:miter lim="800000"/>
            <a:headEnd/>
            <a:tailEnd/>
          </a:ln>
        </p:spPr>
        <p:txBody>
          <a:bodyPr>
            <a:normAutofit fontScale="92500" lnSpcReduction="20000"/>
          </a:bodyPr>
          <a:lstStyle/>
          <a:p>
            <a:pPr algn="just">
              <a:spcBef>
                <a:spcPct val="0"/>
              </a:spcBef>
              <a:buSzPts val="800"/>
              <a:buFont typeface="Wingdings" panose="05000000000000000000" pitchFamily="2" charset="2"/>
              <a:buChar char=""/>
              <a:tabLst>
                <a:tab pos="457200" algn="l"/>
              </a:tabLst>
            </a:pPr>
            <a:r>
              <a:rPr lang="el-GR" altLang="en-US" sz="1800" b="1" dirty="0">
                <a:latin typeface="Times New Roman" panose="02020603050405020304" pitchFamily="18" charset="0"/>
                <a:cs typeface="Times New Roman" panose="02020603050405020304" pitchFamily="18" charset="0"/>
              </a:rPr>
              <a:t>Διαθέτει δεξιότητες και τεχνικές οργάνωσης, συγκρότησης μιας τάξης σε ομάδες.</a:t>
            </a:r>
            <a:endParaRPr lang="en-US" altLang="en-US" sz="1800" dirty="0">
              <a:latin typeface="Times New Roman" panose="02020603050405020304" pitchFamily="18" charset="0"/>
              <a:cs typeface="Times New Roman" panose="02020603050405020304" pitchFamily="18" charset="0"/>
            </a:endParaRPr>
          </a:p>
          <a:p>
            <a:pPr algn="just">
              <a:spcBef>
                <a:spcPct val="0"/>
              </a:spcBef>
              <a:tabLst>
                <a:tab pos="457200" algn="l"/>
              </a:tabLst>
            </a:pPr>
            <a:endParaRPr lang="en-US" altLang="en-US" sz="1800" dirty="0">
              <a:latin typeface="Times New Roman" panose="02020603050405020304" pitchFamily="18" charset="0"/>
              <a:cs typeface="Times New Roman" panose="02020603050405020304" pitchFamily="18" charset="0"/>
            </a:endParaRPr>
          </a:p>
          <a:p>
            <a:pPr algn="just">
              <a:spcBef>
                <a:spcPct val="0"/>
              </a:spcBef>
              <a:buSzPts val="800"/>
              <a:buFont typeface="Wingdings" panose="05000000000000000000" pitchFamily="2" charset="2"/>
              <a:buChar char=""/>
              <a:tabLst>
                <a:tab pos="457200" algn="l"/>
              </a:tabLst>
            </a:pPr>
            <a:r>
              <a:rPr lang="el-GR" altLang="en-US" sz="1800" b="1" dirty="0">
                <a:latin typeface="Times New Roman" panose="02020603050405020304" pitchFamily="18" charset="0"/>
                <a:cs typeface="Times New Roman" panose="02020603050405020304" pitchFamily="18" charset="0"/>
              </a:rPr>
              <a:t>Είναι εξοικειωμένος με τεχνικές καθοδήγησης και συντονισμού των ομάδων σε συνθήκες συνεργατικής μάθησης.</a:t>
            </a:r>
          </a:p>
          <a:p>
            <a:pPr algn="just">
              <a:spcBef>
                <a:spcPct val="0"/>
              </a:spcBef>
              <a:buSzPts val="800"/>
              <a:buFont typeface="Wingdings" panose="05000000000000000000" pitchFamily="2" charset="2"/>
              <a:buChar char=""/>
              <a:tabLst>
                <a:tab pos="457200" algn="l"/>
              </a:tabLst>
            </a:pPr>
            <a:endParaRPr lang="el-GR" altLang="en-US" sz="1800" b="1" dirty="0">
              <a:latin typeface="Times New Roman" panose="02020603050405020304" pitchFamily="18" charset="0"/>
              <a:cs typeface="Times New Roman" panose="02020603050405020304" pitchFamily="18" charset="0"/>
            </a:endParaRPr>
          </a:p>
          <a:p>
            <a:pPr algn="just">
              <a:spcBef>
                <a:spcPct val="0"/>
              </a:spcBef>
              <a:buFont typeface="Symbol" panose="05050102010706020507" pitchFamily="18" charset="2"/>
              <a:buChar char=""/>
              <a:tabLst>
                <a:tab pos="457200" algn="l"/>
              </a:tabLst>
            </a:pPr>
            <a:r>
              <a:rPr lang="el-GR" altLang="en-US" sz="1800" b="1" dirty="0">
                <a:latin typeface="Times New Roman" panose="02020603050405020304" pitchFamily="18" charset="0"/>
                <a:cs typeface="Times New Roman" panose="02020603050405020304" pitchFamily="18" charset="0"/>
              </a:rPr>
              <a:t>Προάγει το διάλογο ή δίνει ευκαιρίες στους μαθητές να μιλήσουν.</a:t>
            </a:r>
            <a:endParaRPr lang="en-US" altLang="en-US" sz="1800" dirty="0">
              <a:latin typeface="Times New Roman" panose="02020603050405020304" pitchFamily="18" charset="0"/>
              <a:cs typeface="Times New Roman" panose="02020603050405020304" pitchFamily="18" charset="0"/>
            </a:endParaRPr>
          </a:p>
          <a:p>
            <a:pPr marL="0" indent="0" algn="just">
              <a:spcBef>
                <a:spcPct val="0"/>
              </a:spcBef>
              <a:buNone/>
              <a:tabLst>
                <a:tab pos="457200" algn="l"/>
              </a:tabLst>
            </a:pPr>
            <a:r>
              <a:rPr lang="el-GR" altLang="en-US" sz="1800" i="1" dirty="0">
                <a:latin typeface="Times New Roman" panose="02020603050405020304" pitchFamily="18" charset="0"/>
                <a:cs typeface="Times New Roman" panose="02020603050405020304" pitchFamily="18" charset="0"/>
              </a:rPr>
              <a:t>«Η πρώτη και βασική αλλαγή στη διδασκαλία των Φυσικών Επιστημών που περισσότερο από κάθε άλλη θα βελτιώσει την ικανότητα των μαθητών να μιλούν με όρους Φυσικών Επιστημών είναι να τους δίνεται η δυνατότητα στην πράξη να μιλήσουν και να συζητήσουν για αυτές» (</a:t>
            </a:r>
            <a:r>
              <a:rPr lang="en-US" altLang="en-US" sz="1800" i="1" dirty="0">
                <a:latin typeface="Times New Roman" panose="02020603050405020304" pitchFamily="18" charset="0"/>
                <a:cs typeface="Times New Roman" panose="02020603050405020304" pitchFamily="18" charset="0"/>
              </a:rPr>
              <a:t>Lemke</a:t>
            </a:r>
            <a:r>
              <a:rPr lang="el-GR" altLang="en-US" sz="1800" i="1" dirty="0">
                <a:latin typeface="Times New Roman" panose="02020603050405020304" pitchFamily="18" charset="0"/>
                <a:cs typeface="Times New Roman" panose="02020603050405020304" pitchFamily="18" charset="0"/>
              </a:rPr>
              <a:t> 1990, </a:t>
            </a:r>
            <a:r>
              <a:rPr lang="el-GR" altLang="en-US" sz="1800" i="1" dirty="0" err="1">
                <a:latin typeface="Times New Roman" panose="02020603050405020304" pitchFamily="18" charset="0"/>
                <a:cs typeface="Times New Roman" panose="02020603050405020304" pitchFamily="18" charset="0"/>
              </a:rPr>
              <a:t>σελ</a:t>
            </a:r>
            <a:r>
              <a:rPr lang="el-GR" altLang="en-US" sz="1800" i="1" dirty="0">
                <a:latin typeface="Times New Roman" panose="02020603050405020304" pitchFamily="18" charset="0"/>
                <a:cs typeface="Times New Roman" panose="02020603050405020304" pitchFamily="18" charset="0"/>
              </a:rPr>
              <a:t> 168)</a:t>
            </a:r>
            <a:endParaRPr lang="en-US" altLang="en-US" sz="1800" dirty="0">
              <a:latin typeface="Times New Roman" panose="02020603050405020304" pitchFamily="18" charset="0"/>
              <a:cs typeface="Times New Roman" panose="02020603050405020304" pitchFamily="18" charset="0"/>
            </a:endParaRPr>
          </a:p>
          <a:p>
            <a:pPr marL="0" indent="0" algn="just">
              <a:spcBef>
                <a:spcPct val="0"/>
              </a:spcBef>
              <a:buNone/>
              <a:tabLst>
                <a:tab pos="457200" algn="l"/>
              </a:tabLst>
            </a:pPr>
            <a:r>
              <a:rPr lang="el-GR" altLang="en-US" sz="1800" dirty="0">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a:p>
            <a:pPr algn="just">
              <a:spcBef>
                <a:spcPct val="0"/>
              </a:spcBef>
              <a:buFont typeface="Symbol" panose="05050102010706020507" pitchFamily="18" charset="2"/>
              <a:buChar char=""/>
              <a:tabLst>
                <a:tab pos="457200" algn="l"/>
              </a:tabLst>
            </a:pPr>
            <a:r>
              <a:rPr lang="el-GR" altLang="en-US" sz="1800" b="1" dirty="0">
                <a:latin typeface="Times New Roman" panose="02020603050405020304" pitchFamily="18" charset="0"/>
                <a:cs typeface="Times New Roman" panose="02020603050405020304" pitchFamily="18" charset="0"/>
              </a:rPr>
              <a:t>Καθοδηγεί τους μαθητές για το πως θα συνδυάσουν σωστά επιστημονικές έννοιες για να διατυπώσουν προτάσεις.</a:t>
            </a:r>
          </a:p>
          <a:p>
            <a:pPr algn="just">
              <a:spcBef>
                <a:spcPct val="0"/>
              </a:spcBef>
              <a:buFont typeface="Symbol" panose="05050102010706020507" pitchFamily="18" charset="2"/>
              <a:buChar char=""/>
              <a:tabLst>
                <a:tab pos="457200" algn="l"/>
              </a:tabLst>
            </a:pPr>
            <a:endParaRPr lang="el-GR" altLang="en-US" sz="1800" b="1" dirty="0">
              <a:latin typeface="Times New Roman" panose="02020603050405020304" pitchFamily="18" charset="0"/>
              <a:cs typeface="Times New Roman" panose="02020603050405020304" pitchFamily="18" charset="0"/>
            </a:endParaRPr>
          </a:p>
          <a:p>
            <a:pPr algn="just">
              <a:spcBef>
                <a:spcPct val="0"/>
              </a:spcBef>
              <a:buFont typeface="Symbol" panose="05050102010706020507" pitchFamily="18" charset="2"/>
              <a:buChar char=""/>
              <a:tabLst>
                <a:tab pos="457200" algn="l"/>
              </a:tabLst>
            </a:pPr>
            <a:r>
              <a:rPr lang="el-GR" altLang="en-US" sz="1800" b="1" dirty="0">
                <a:latin typeface="Times New Roman" panose="02020603050405020304" pitchFamily="18" charset="0"/>
                <a:cs typeface="Times New Roman" panose="02020603050405020304" pitchFamily="18" charset="0"/>
              </a:rPr>
              <a:t>Φτιάχνει γέφυρες μεταξύ της καθομιλουμένης και της επιστημονικής γλώσσας.</a:t>
            </a:r>
            <a:endParaRPr lang="en-US" altLang="en-US" sz="1800" dirty="0">
              <a:latin typeface="Times New Roman" panose="02020603050405020304" pitchFamily="18" charset="0"/>
              <a:cs typeface="Times New Roman" panose="02020603050405020304" pitchFamily="18" charset="0"/>
            </a:endParaRPr>
          </a:p>
          <a:p>
            <a:pPr algn="just">
              <a:spcBef>
                <a:spcPct val="0"/>
              </a:spcBef>
              <a:buNone/>
              <a:tabLst>
                <a:tab pos="457200" algn="l"/>
              </a:tabLst>
            </a:pPr>
            <a:r>
              <a:rPr lang="el-GR" altLang="en-US" sz="1800" dirty="0">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a:p>
            <a:pPr algn="just">
              <a:spcBef>
                <a:spcPct val="0"/>
              </a:spcBef>
              <a:buNone/>
              <a:tabLst>
                <a:tab pos="457200" algn="l"/>
              </a:tabLst>
            </a:pPr>
            <a:r>
              <a:rPr lang="el-GR" altLang="en-US" sz="1800" dirty="0">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a:p>
            <a:pPr algn="just">
              <a:spcBef>
                <a:spcPct val="0"/>
              </a:spcBef>
              <a:buFont typeface="Symbol" panose="05050102010706020507" pitchFamily="18" charset="2"/>
              <a:buChar char=""/>
              <a:tabLst>
                <a:tab pos="457200" algn="l"/>
              </a:tabLst>
            </a:pPr>
            <a:r>
              <a:rPr lang="el-GR" altLang="en-US" sz="1800" b="1" dirty="0">
                <a:latin typeface="Times New Roman" panose="02020603050405020304" pitchFamily="18" charset="0"/>
                <a:cs typeface="Times New Roman" panose="02020603050405020304" pitchFamily="18" charset="0"/>
              </a:rPr>
              <a:t>Εμπλέκει ενεργά τους μαθητές στις δραστηριότητες.</a:t>
            </a:r>
            <a:endParaRPr lang="en-US" altLang="en-US" sz="1800" dirty="0">
              <a:latin typeface="Times New Roman" panose="02020603050405020304" pitchFamily="18" charset="0"/>
              <a:cs typeface="Times New Roman" panose="02020603050405020304" pitchFamily="18" charset="0"/>
            </a:endParaRPr>
          </a:p>
          <a:p>
            <a:pPr algn="just">
              <a:spcBef>
                <a:spcPct val="0"/>
              </a:spcBef>
              <a:buFont typeface="Symbol" panose="05050102010706020507" pitchFamily="18" charset="2"/>
              <a:buChar char=""/>
              <a:tabLst>
                <a:tab pos="457200" algn="l"/>
              </a:tabLst>
            </a:pPr>
            <a:endParaRPr lang="en-US" altLang="en-US" sz="1800" dirty="0">
              <a:latin typeface="Times New Roman" panose="02020603050405020304" pitchFamily="18" charset="0"/>
              <a:cs typeface="Times New Roman" panose="02020603050405020304" pitchFamily="18" charset="0"/>
            </a:endParaRPr>
          </a:p>
          <a:p>
            <a:pPr algn="just">
              <a:spcBef>
                <a:spcPct val="0"/>
              </a:spcBef>
              <a:buSzPts val="800"/>
              <a:buFont typeface="Wingdings" panose="05000000000000000000" pitchFamily="2" charset="2"/>
              <a:buChar char=""/>
              <a:tabLst>
                <a:tab pos="457200" algn="l"/>
              </a:tabLst>
            </a:pPr>
            <a:endParaRPr lang="en-US" altLang="en-US" sz="1800" dirty="0">
              <a:latin typeface="Times New Roman" panose="02020603050405020304" pitchFamily="18" charset="0"/>
              <a:cs typeface="Times New Roman" panose="02020603050405020304" pitchFamily="18" charset="0"/>
            </a:endParaRPr>
          </a:p>
          <a:p>
            <a:pPr>
              <a:tabLst>
                <a:tab pos="457200" algn="l"/>
              </a:tabLst>
            </a:pPr>
            <a:endParaRPr lang="en-US" altLang="en-US" sz="4400" dirty="0"/>
          </a:p>
        </p:txBody>
      </p:sp>
      <p:grpSp>
        <p:nvGrpSpPr>
          <p:cNvPr id="2" name="Group 4">
            <a:extLst>
              <a:ext uri="{FF2B5EF4-FFF2-40B4-BE49-F238E27FC236}">
                <a16:creationId xmlns:a16="http://schemas.microsoft.com/office/drawing/2014/main" id="{0B5DE106-D48A-77A7-D5B1-098FE109742B}"/>
              </a:ext>
            </a:extLst>
          </p:cNvPr>
          <p:cNvGrpSpPr>
            <a:grpSpLocks/>
          </p:cNvGrpSpPr>
          <p:nvPr/>
        </p:nvGrpSpPr>
        <p:grpSpPr bwMode="auto">
          <a:xfrm>
            <a:off x="2917411" y="5431250"/>
            <a:ext cx="6046788" cy="504825"/>
            <a:chOff x="1429" y="3793"/>
            <a:chExt cx="3809" cy="318"/>
          </a:xfrm>
        </p:grpSpPr>
        <p:sp>
          <p:nvSpPr>
            <p:cNvPr id="3" name="Oval 5">
              <a:extLst>
                <a:ext uri="{FF2B5EF4-FFF2-40B4-BE49-F238E27FC236}">
                  <a16:creationId xmlns:a16="http://schemas.microsoft.com/office/drawing/2014/main" id="{6FDE24C9-6F06-096D-3466-4693285B7986}"/>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4" name="Oval 6">
              <a:extLst>
                <a:ext uri="{FF2B5EF4-FFF2-40B4-BE49-F238E27FC236}">
                  <a16:creationId xmlns:a16="http://schemas.microsoft.com/office/drawing/2014/main" id="{0C56AF48-EBF7-9079-E252-8CD9A6A9746E}"/>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a:extLst>
              <a:ext uri="{FF2B5EF4-FFF2-40B4-BE49-F238E27FC236}">
                <a16:creationId xmlns:a16="http://schemas.microsoft.com/office/drawing/2014/main" id="{7DC174D4-7A44-7D26-C51A-AAADF62B8C33}"/>
              </a:ext>
            </a:extLst>
          </p:cNvPr>
          <p:cNvSpPr>
            <a:spLocks noGrp="1" noChangeArrowheads="1"/>
          </p:cNvSpPr>
          <p:nvPr>
            <p:ph type="title"/>
          </p:nvPr>
        </p:nvSpPr>
        <p:spPr>
          <a:xfrm>
            <a:off x="1105628" y="141136"/>
            <a:ext cx="10168128" cy="1179576"/>
          </a:xfrm>
          <a:ln>
            <a:solidFill>
              <a:srgbClr val="002060"/>
            </a:solidFill>
          </a:ln>
        </p:spPr>
        <p:txBody>
          <a:bodyPr>
            <a:normAutofit fontScale="90000"/>
          </a:bodyPr>
          <a:lstStyle/>
          <a:p>
            <a:pPr indent="228600"/>
            <a:br>
              <a:rPr lang="el-GR" altLang="en-US" sz="3600" dirty="0">
                <a:solidFill>
                  <a:srgbClr val="002060"/>
                </a:solidFill>
                <a:latin typeface="Times New Roman" panose="02020603050405020304" pitchFamily="18" charset="0"/>
              </a:rPr>
            </a:br>
            <a:br>
              <a:rPr lang="el-GR" altLang="en-US" sz="3600" dirty="0">
                <a:solidFill>
                  <a:srgbClr val="002060"/>
                </a:solidFill>
                <a:latin typeface="Times New Roman" panose="02020603050405020304" pitchFamily="18" charset="0"/>
              </a:rPr>
            </a:br>
            <a:br>
              <a:rPr lang="el-GR" altLang="en-US" sz="3600" dirty="0">
                <a:solidFill>
                  <a:srgbClr val="002060"/>
                </a:solidFill>
                <a:latin typeface="Times New Roman" panose="02020603050405020304" pitchFamily="18" charset="0"/>
              </a:rPr>
            </a:br>
            <a:r>
              <a:rPr lang="el-GR" altLang="en-US" sz="3600" dirty="0">
                <a:solidFill>
                  <a:srgbClr val="002060"/>
                </a:solidFill>
                <a:latin typeface="Times New Roman" panose="02020603050405020304" pitchFamily="18" charset="0"/>
              </a:rPr>
              <a:t>Ο ρόλος του δασκάλου στη συνεργατική διερεύνηση</a:t>
            </a:r>
            <a:br>
              <a:rPr lang="en-US" altLang="en-US" sz="3600" dirty="0">
                <a:solidFill>
                  <a:srgbClr val="002060"/>
                </a:solidFill>
                <a:latin typeface="Times New Roman" panose="02020603050405020304" pitchFamily="18" charset="0"/>
              </a:rPr>
            </a:br>
            <a:r>
              <a:rPr lang="el-GR" altLang="en-US" sz="3600" dirty="0">
                <a:solidFill>
                  <a:srgbClr val="002060"/>
                </a:solidFill>
                <a:latin typeface="Times New Roman" panose="02020603050405020304" pitchFamily="18" charset="0"/>
                <a:cs typeface="Times New Roman" panose="02020603050405020304" pitchFamily="18" charset="0"/>
              </a:rPr>
              <a:t> </a:t>
            </a:r>
            <a:br>
              <a:rPr lang="en-US" altLang="en-US" sz="3600" dirty="0">
                <a:solidFill>
                  <a:srgbClr val="002060"/>
                </a:solidFill>
                <a:latin typeface="Times New Roman" panose="02020603050405020304" pitchFamily="18" charset="0"/>
                <a:cs typeface="Times New Roman" panose="02020603050405020304" pitchFamily="18" charset="0"/>
              </a:rPr>
            </a:br>
            <a:endParaRPr lang="en-US" altLang="en-US" sz="7200" dirty="0">
              <a:solidFill>
                <a:srgbClr val="002060"/>
              </a:solidFill>
            </a:endParaRPr>
          </a:p>
        </p:txBody>
      </p:sp>
      <p:sp>
        <p:nvSpPr>
          <p:cNvPr id="12291" name="Θέση περιεχομένου 2">
            <a:extLst>
              <a:ext uri="{FF2B5EF4-FFF2-40B4-BE49-F238E27FC236}">
                <a16:creationId xmlns:a16="http://schemas.microsoft.com/office/drawing/2014/main" id="{70BDA489-349E-15A1-2649-7725BA6D418D}"/>
              </a:ext>
            </a:extLst>
          </p:cNvPr>
          <p:cNvSpPr>
            <a:spLocks noGrp="1" noChangeArrowheads="1"/>
          </p:cNvSpPr>
          <p:nvPr>
            <p:ph idx="1"/>
          </p:nvPr>
        </p:nvSpPr>
        <p:spPr>
          <a:xfrm>
            <a:off x="1981200" y="1574952"/>
            <a:ext cx="8229600" cy="3613274"/>
          </a:xfrm>
          <a:ln w="60325">
            <a:solidFill>
              <a:srgbClr val="002060"/>
            </a:solidFill>
            <a:miter lim="800000"/>
            <a:headEnd/>
            <a:tailEnd/>
          </a:ln>
        </p:spPr>
        <p:txBody>
          <a:bodyPr>
            <a:normAutofit/>
          </a:bodyPr>
          <a:lstStyle/>
          <a:p>
            <a:pPr algn="just">
              <a:spcBef>
                <a:spcPct val="0"/>
              </a:spcBef>
              <a:buFont typeface="Wingdings" panose="05000000000000000000" pitchFamily="2" charset="2"/>
              <a:buChar char="q"/>
              <a:tabLst>
                <a:tab pos="457200" algn="l"/>
              </a:tabLst>
            </a:pPr>
            <a:r>
              <a:rPr lang="el-GR" altLang="en-US" sz="2000" b="1" dirty="0">
                <a:latin typeface="Times New Roman" panose="02020603050405020304" pitchFamily="18" charset="0"/>
                <a:cs typeface="Times New Roman" panose="02020603050405020304" pitchFamily="18" charset="0"/>
              </a:rPr>
              <a:t> Προωθεί την διερεύνηση στον επιτρεπτό βαθμό.</a:t>
            </a:r>
            <a:endParaRPr lang="en-US" altLang="en-US" sz="2000" dirty="0">
              <a:latin typeface="Times New Roman" panose="02020603050405020304" pitchFamily="18" charset="0"/>
              <a:cs typeface="Times New Roman" panose="02020603050405020304" pitchFamily="18" charset="0"/>
            </a:endParaRPr>
          </a:p>
          <a:p>
            <a:pPr algn="just">
              <a:spcBef>
                <a:spcPct val="0"/>
              </a:spcBef>
              <a:tabLst>
                <a:tab pos="457200" algn="l"/>
              </a:tabLst>
            </a:pPr>
            <a:endParaRPr lang="en-US" altLang="en-US" sz="2000" dirty="0">
              <a:latin typeface="Times New Roman" panose="02020603050405020304" pitchFamily="18" charset="0"/>
              <a:cs typeface="Times New Roman" panose="02020603050405020304" pitchFamily="18" charset="0"/>
            </a:endParaRPr>
          </a:p>
          <a:p>
            <a:pPr algn="just">
              <a:spcBef>
                <a:spcPct val="0"/>
              </a:spcBef>
              <a:buSzPts val="800"/>
              <a:buFont typeface="Wingdings" panose="05000000000000000000" pitchFamily="2" charset="2"/>
              <a:buChar char="q"/>
              <a:tabLst>
                <a:tab pos="457200" algn="l"/>
              </a:tabLst>
            </a:pPr>
            <a:r>
              <a:rPr lang="el-GR" altLang="en-US" sz="2000" b="1" dirty="0">
                <a:latin typeface="Times New Roman" panose="02020603050405020304" pitchFamily="18" charset="0"/>
                <a:cs typeface="Times New Roman" panose="02020603050405020304" pitchFamily="18" charset="0"/>
              </a:rPr>
              <a:t>Είναι εξοικειωμένος με το σχεδιασμό και την εφαρμογή μαθησιακών δραστηριοτήτων κατάλληλων για συνεργατική διερεύνηση,</a:t>
            </a:r>
            <a:endParaRPr lang="en-US" altLang="en-US" sz="2000" b="1" dirty="0">
              <a:latin typeface="Times New Roman" panose="02020603050405020304" pitchFamily="18" charset="0"/>
              <a:cs typeface="Times New Roman" panose="02020603050405020304" pitchFamily="18" charset="0"/>
            </a:endParaRPr>
          </a:p>
          <a:p>
            <a:pPr marL="0" indent="0" algn="just">
              <a:spcBef>
                <a:spcPct val="0"/>
              </a:spcBef>
              <a:buNone/>
              <a:tabLst>
                <a:tab pos="457200" algn="l"/>
              </a:tabLst>
            </a:pPr>
            <a:endParaRPr lang="en-US" altLang="en-US" sz="2000" b="1" dirty="0">
              <a:latin typeface="Times New Roman" panose="02020603050405020304" pitchFamily="18" charset="0"/>
              <a:cs typeface="Times New Roman" panose="02020603050405020304" pitchFamily="18" charset="0"/>
            </a:endParaRPr>
          </a:p>
          <a:p>
            <a:pPr algn="just">
              <a:spcBef>
                <a:spcPct val="0"/>
              </a:spcBef>
              <a:buSzPts val="800"/>
              <a:buFont typeface="Wingdings" panose="05000000000000000000" pitchFamily="2" charset="2"/>
              <a:buChar char="q"/>
              <a:tabLst>
                <a:tab pos="457200" algn="l"/>
              </a:tabLst>
            </a:pPr>
            <a:r>
              <a:rPr lang="el-GR" altLang="en-US" sz="2000" b="1" dirty="0">
                <a:latin typeface="Times New Roman" panose="02020603050405020304" pitchFamily="18" charset="0"/>
                <a:cs typeface="Times New Roman" panose="02020603050405020304" pitchFamily="18" charset="0"/>
              </a:rPr>
              <a:t>Θέτει στόχους ατομικούς και ομαδικούς κατάλληλους για συνεργατικά διερευνητικά περιβάλλοντα μάθησης,</a:t>
            </a:r>
            <a:endParaRPr lang="en-US" altLang="en-US" sz="2000" b="1" dirty="0">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q"/>
              <a:tabLst>
                <a:tab pos="457200" algn="l"/>
              </a:tabLst>
            </a:pPr>
            <a:endParaRPr lang="en-US" altLang="en-US" sz="2000" b="1" dirty="0">
              <a:latin typeface="Times New Roman" panose="02020603050405020304" pitchFamily="18" charset="0"/>
              <a:cs typeface="Times New Roman" panose="02020603050405020304" pitchFamily="18" charset="0"/>
            </a:endParaRPr>
          </a:p>
          <a:p>
            <a:pPr algn="just">
              <a:spcBef>
                <a:spcPct val="0"/>
              </a:spcBef>
              <a:buSzPts val="800"/>
              <a:buFont typeface="Wingdings" panose="05000000000000000000" pitchFamily="2" charset="2"/>
              <a:buChar char="q"/>
              <a:tabLst>
                <a:tab pos="457200" algn="l"/>
              </a:tabLst>
            </a:pPr>
            <a:r>
              <a:rPr lang="el-GR" altLang="en-US" sz="2000" b="1" dirty="0">
                <a:latin typeface="Times New Roman" panose="02020603050405020304" pitchFamily="18" charset="0"/>
                <a:cs typeface="Times New Roman" panose="02020603050405020304" pitchFamily="18" charset="0"/>
              </a:rPr>
              <a:t>Είναι εξοικειωμένος με την αξιολόγηση σε συνθήκες συνεργατικής διερεύνησης</a:t>
            </a:r>
            <a:endParaRPr lang="en-US" altLang="en-US" sz="2000" b="1" dirty="0">
              <a:latin typeface="Times New Roman" panose="02020603050405020304" pitchFamily="18" charset="0"/>
              <a:cs typeface="Times New Roman" panose="02020603050405020304" pitchFamily="18" charset="0"/>
            </a:endParaRPr>
          </a:p>
          <a:p>
            <a:pPr>
              <a:tabLst>
                <a:tab pos="457200" algn="l"/>
              </a:tabLst>
            </a:pPr>
            <a:endParaRPr lang="en-US" altLang="en-US" sz="8000" dirty="0"/>
          </a:p>
        </p:txBody>
      </p:sp>
      <p:grpSp>
        <p:nvGrpSpPr>
          <p:cNvPr id="2" name="Group 4">
            <a:extLst>
              <a:ext uri="{FF2B5EF4-FFF2-40B4-BE49-F238E27FC236}">
                <a16:creationId xmlns:a16="http://schemas.microsoft.com/office/drawing/2014/main" id="{E6709C06-B3E9-617F-BA8F-572951C54F85}"/>
              </a:ext>
            </a:extLst>
          </p:cNvPr>
          <p:cNvGrpSpPr>
            <a:grpSpLocks/>
          </p:cNvGrpSpPr>
          <p:nvPr/>
        </p:nvGrpSpPr>
        <p:grpSpPr bwMode="auto">
          <a:xfrm>
            <a:off x="2917411" y="5431250"/>
            <a:ext cx="6046788" cy="504825"/>
            <a:chOff x="1429" y="3793"/>
            <a:chExt cx="3809" cy="318"/>
          </a:xfrm>
        </p:grpSpPr>
        <p:sp>
          <p:nvSpPr>
            <p:cNvPr id="3" name="Oval 5">
              <a:extLst>
                <a:ext uri="{FF2B5EF4-FFF2-40B4-BE49-F238E27FC236}">
                  <a16:creationId xmlns:a16="http://schemas.microsoft.com/office/drawing/2014/main" id="{B76002C0-9832-D16F-6C12-6E5A885CA83F}"/>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4" name="Oval 6">
              <a:extLst>
                <a:ext uri="{FF2B5EF4-FFF2-40B4-BE49-F238E27FC236}">
                  <a16:creationId xmlns:a16="http://schemas.microsoft.com/office/drawing/2014/main" id="{88ADA5A4-1BAA-C8A1-66AC-2F1FD3395DB1}"/>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2 - Θέση περιεχομένου">
            <a:extLst>
              <a:ext uri="{FF2B5EF4-FFF2-40B4-BE49-F238E27FC236}">
                <a16:creationId xmlns:a16="http://schemas.microsoft.com/office/drawing/2014/main" id="{6426D5CD-AE64-9A13-AE93-57380E36EC7C}"/>
              </a:ext>
            </a:extLst>
          </p:cNvPr>
          <p:cNvSpPr>
            <a:spLocks noGrp="1"/>
          </p:cNvSpPr>
          <p:nvPr>
            <p:ph idx="4294967295"/>
          </p:nvPr>
        </p:nvSpPr>
        <p:spPr>
          <a:xfrm>
            <a:off x="1232453" y="880693"/>
            <a:ext cx="9621078" cy="4612790"/>
          </a:xfrm>
          <a:ln w="25400">
            <a:solidFill>
              <a:schemeClr val="accent1"/>
            </a:solidFill>
            <a:miter lim="800000"/>
            <a:headEnd/>
            <a:tailEnd/>
          </a:ln>
        </p:spPr>
        <p:txBody>
          <a:bodyPr>
            <a:normAutofit/>
          </a:bodyPr>
          <a:lstStyle/>
          <a:p>
            <a:r>
              <a:rPr lang="el-GR" altLang="en-US" sz="2100" b="1" i="1" dirty="0">
                <a:latin typeface="Times New Roman" panose="02020603050405020304" pitchFamily="18" charset="0"/>
                <a:cs typeface="Times New Roman" panose="02020603050405020304" pitchFamily="18" charset="0"/>
              </a:rPr>
              <a:t>Ενν</a:t>
            </a:r>
            <a:r>
              <a:rPr lang="el-GR" altLang="en-US" sz="2000" b="1" i="1" dirty="0">
                <a:latin typeface="Times New Roman" panose="02020603050405020304" pitchFamily="18" charset="0"/>
                <a:cs typeface="Times New Roman" panose="02020603050405020304" pitchFamily="18" charset="0"/>
              </a:rPr>
              <a:t>οιολογικού τύπου σκαλωσιές μάθησης (</a:t>
            </a:r>
            <a:r>
              <a:rPr lang="el-GR" altLang="en-US" sz="2000" b="1" i="1" dirty="0" err="1">
                <a:latin typeface="Times New Roman" panose="02020603050405020304" pitchFamily="18" charset="0"/>
                <a:cs typeface="Times New Roman" panose="02020603050405020304" pitchFamily="18" charset="0"/>
              </a:rPr>
              <a:t>conceptual</a:t>
            </a:r>
            <a:r>
              <a:rPr lang="el-GR" altLang="en-US" sz="2000" b="1" i="1" dirty="0">
                <a:latin typeface="Times New Roman" panose="02020603050405020304" pitchFamily="18" charset="0"/>
                <a:cs typeface="Times New Roman" panose="02020603050405020304" pitchFamily="18" charset="0"/>
              </a:rPr>
              <a:t> </a:t>
            </a:r>
            <a:r>
              <a:rPr lang="el-GR" altLang="en-US" sz="2000" b="1" i="1" dirty="0" err="1">
                <a:latin typeface="Times New Roman" panose="02020603050405020304" pitchFamily="18" charset="0"/>
                <a:cs typeface="Times New Roman" panose="02020603050405020304" pitchFamily="18" charset="0"/>
              </a:rPr>
              <a:t>scaffolding</a:t>
            </a:r>
            <a:r>
              <a:rPr lang="el-GR" altLang="en-US" sz="2000" b="1" i="1" dirty="0">
                <a:latin typeface="Times New Roman" panose="02020603050405020304" pitchFamily="18" charset="0"/>
                <a:cs typeface="Times New Roman" panose="02020603050405020304" pitchFamily="18" charset="0"/>
              </a:rPr>
              <a:t>):</a:t>
            </a:r>
            <a:r>
              <a:rPr lang="el-GR" altLang="en-US" sz="2000" dirty="0">
                <a:latin typeface="Times New Roman" panose="02020603050405020304" pitchFamily="18" charset="0"/>
                <a:cs typeface="Times New Roman" panose="02020603050405020304" pitchFamily="18" charset="0"/>
              </a:rPr>
              <a:t> προσανατολίζουν τους  μαθητές προς τις βασικές έννοιες και τη διασύνδεση μεταξύ τους.</a:t>
            </a:r>
          </a:p>
          <a:p>
            <a:endParaRPr lang="el-GR" altLang="en-US" sz="200" dirty="0">
              <a:latin typeface="Times New Roman" panose="02020603050405020304" pitchFamily="18" charset="0"/>
              <a:cs typeface="Times New Roman" panose="02020603050405020304" pitchFamily="18" charset="0"/>
            </a:endParaRPr>
          </a:p>
          <a:p>
            <a:r>
              <a:rPr lang="el-GR" altLang="en-US" sz="2000" b="1" i="1" dirty="0">
                <a:latin typeface="Times New Roman" panose="02020603050405020304" pitchFamily="18" charset="0"/>
                <a:cs typeface="Times New Roman" panose="02020603050405020304" pitchFamily="18" charset="0"/>
              </a:rPr>
              <a:t>Διαδικαστικού τύπου σκαλωσιές μάθησης (</a:t>
            </a:r>
            <a:r>
              <a:rPr lang="en-US" altLang="en-US" sz="2000" b="1" i="1" dirty="0">
                <a:latin typeface="Times New Roman" panose="02020603050405020304" pitchFamily="18" charset="0"/>
                <a:cs typeface="Times New Roman" panose="02020603050405020304" pitchFamily="18" charset="0"/>
              </a:rPr>
              <a:t>procedural scaffolding</a:t>
            </a:r>
            <a:r>
              <a:rPr lang="el-GR" altLang="en-US" sz="2000" b="1" i="1" dirty="0">
                <a:latin typeface="Times New Roman" panose="02020603050405020304" pitchFamily="18" charset="0"/>
                <a:cs typeface="Times New Roman" panose="02020603050405020304" pitchFamily="18" charset="0"/>
              </a:rPr>
              <a:t>):</a:t>
            </a:r>
            <a:r>
              <a:rPr lang="el-GR" altLang="en-US" sz="2000" dirty="0">
                <a:latin typeface="Times New Roman" panose="02020603050405020304" pitchFamily="18" charset="0"/>
                <a:cs typeface="Times New Roman" panose="02020603050405020304" pitchFamily="18" charset="0"/>
              </a:rPr>
              <a:t> βοηθούν τους μαθητές να χρησιμοποιήσουν αποτελεσματικά κατάλληλα εργαλεία και πηγές.</a:t>
            </a:r>
          </a:p>
          <a:p>
            <a:endParaRPr lang="el-GR" altLang="en-US" sz="200" dirty="0">
              <a:latin typeface="Times New Roman" panose="02020603050405020304" pitchFamily="18" charset="0"/>
              <a:cs typeface="Times New Roman" panose="02020603050405020304" pitchFamily="18" charset="0"/>
            </a:endParaRPr>
          </a:p>
          <a:p>
            <a:r>
              <a:rPr lang="el-GR" altLang="en-US" sz="2000" b="1" i="1" dirty="0">
                <a:latin typeface="Times New Roman" panose="02020603050405020304" pitchFamily="18" charset="0"/>
                <a:cs typeface="Times New Roman" panose="02020603050405020304" pitchFamily="18" charset="0"/>
              </a:rPr>
              <a:t>Στρατηγικού τύπου σκαλωσιές μάθησης (</a:t>
            </a:r>
            <a:r>
              <a:rPr lang="el-GR" altLang="en-US" sz="2000" b="1" i="1" dirty="0" err="1">
                <a:latin typeface="Times New Roman" panose="02020603050405020304" pitchFamily="18" charset="0"/>
                <a:cs typeface="Times New Roman" panose="02020603050405020304" pitchFamily="18" charset="0"/>
              </a:rPr>
              <a:t>strategic</a:t>
            </a:r>
            <a:r>
              <a:rPr lang="el-GR" altLang="en-US" sz="2000" b="1" i="1" dirty="0">
                <a:latin typeface="Times New Roman" panose="02020603050405020304" pitchFamily="18" charset="0"/>
                <a:cs typeface="Times New Roman" panose="02020603050405020304" pitchFamily="18" charset="0"/>
              </a:rPr>
              <a:t> </a:t>
            </a:r>
            <a:r>
              <a:rPr lang="el-GR" altLang="en-US" sz="2000" b="1" i="1" dirty="0" err="1">
                <a:latin typeface="Times New Roman" panose="02020603050405020304" pitchFamily="18" charset="0"/>
                <a:cs typeface="Times New Roman" panose="02020603050405020304" pitchFamily="18" charset="0"/>
              </a:rPr>
              <a:t>scaffolding</a:t>
            </a:r>
            <a:r>
              <a:rPr lang="el-GR" altLang="en-US" sz="2000" b="1" i="1" dirty="0">
                <a:latin typeface="Times New Roman" panose="02020603050405020304" pitchFamily="18" charset="0"/>
                <a:cs typeface="Times New Roman" panose="02020603050405020304" pitchFamily="18" charset="0"/>
              </a:rPr>
              <a:t>):</a:t>
            </a:r>
            <a:r>
              <a:rPr lang="el-GR" altLang="en-US" sz="2000" dirty="0">
                <a:latin typeface="Times New Roman" panose="02020603050405020304" pitchFamily="18" charset="0"/>
                <a:cs typeface="Times New Roman" panose="02020603050405020304" pitchFamily="18" charset="0"/>
              </a:rPr>
              <a:t> βοηθούν τους μαθητές να βρίσκουν εναλλακτικές στρατηγικές και μεθόδους για να λύσουν σύνθετα προβλήματα.</a:t>
            </a:r>
          </a:p>
          <a:p>
            <a:endParaRPr lang="el-GR" altLang="en-US" sz="300" dirty="0">
              <a:latin typeface="Times New Roman" panose="02020603050405020304" pitchFamily="18" charset="0"/>
              <a:cs typeface="Times New Roman" panose="02020603050405020304" pitchFamily="18" charset="0"/>
            </a:endParaRPr>
          </a:p>
          <a:p>
            <a:r>
              <a:rPr lang="el-GR" altLang="en-US" sz="2000" b="1" i="1" dirty="0" err="1">
                <a:latin typeface="Times New Roman" panose="02020603050405020304" pitchFamily="18" charset="0"/>
                <a:cs typeface="Times New Roman" panose="02020603050405020304" pitchFamily="18" charset="0"/>
              </a:rPr>
              <a:t>Μεταγνωστικού</a:t>
            </a:r>
            <a:r>
              <a:rPr lang="el-GR" altLang="en-US" sz="2000" b="1" i="1" dirty="0">
                <a:latin typeface="Times New Roman" panose="02020603050405020304" pitchFamily="18" charset="0"/>
                <a:cs typeface="Times New Roman" panose="02020603050405020304" pitchFamily="18" charset="0"/>
              </a:rPr>
              <a:t> τύπου σκαλωσιές μάθησης (</a:t>
            </a:r>
            <a:r>
              <a:rPr lang="el-GR" altLang="en-US" sz="2000" b="1" i="1" dirty="0" err="1">
                <a:latin typeface="Times New Roman" panose="02020603050405020304" pitchFamily="18" charset="0"/>
                <a:cs typeface="Times New Roman" panose="02020603050405020304" pitchFamily="18" charset="0"/>
              </a:rPr>
              <a:t>metacognitive</a:t>
            </a:r>
            <a:r>
              <a:rPr lang="el-GR" altLang="en-US" sz="2000" b="1" i="1" dirty="0">
                <a:latin typeface="Times New Roman" panose="02020603050405020304" pitchFamily="18" charset="0"/>
                <a:cs typeface="Times New Roman" panose="02020603050405020304" pitchFamily="18" charset="0"/>
              </a:rPr>
              <a:t> </a:t>
            </a:r>
            <a:r>
              <a:rPr lang="el-GR" altLang="en-US" sz="2000" b="1" i="1" dirty="0" err="1">
                <a:latin typeface="Times New Roman" panose="02020603050405020304" pitchFamily="18" charset="0"/>
                <a:cs typeface="Times New Roman" panose="02020603050405020304" pitchFamily="18" charset="0"/>
              </a:rPr>
              <a:t>scaffolding</a:t>
            </a:r>
            <a:r>
              <a:rPr lang="el-GR" altLang="en-US" sz="2000" b="1" i="1" dirty="0">
                <a:latin typeface="Times New Roman" panose="02020603050405020304" pitchFamily="18" charset="0"/>
                <a:cs typeface="Times New Roman" panose="02020603050405020304" pitchFamily="18" charset="0"/>
              </a:rPr>
              <a:t>): </a:t>
            </a:r>
            <a:r>
              <a:rPr lang="el-GR" altLang="en-US" sz="2000" dirty="0">
                <a:latin typeface="Times New Roman" panose="02020603050405020304" pitchFamily="18" charset="0"/>
                <a:cs typeface="Times New Roman" panose="02020603050405020304" pitchFamily="18" charset="0"/>
              </a:rPr>
              <a:t>Παροτρύνουν τους μαθητές να σκεφτούν το τι και το πώς της μαθησιακής διαδικασίας και τους βοηθά να στοχαστούν επί όσων έχουν μάθει (</a:t>
            </a:r>
            <a:r>
              <a:rPr lang="el-GR" altLang="en-US" sz="2000" dirty="0" err="1">
                <a:latin typeface="Times New Roman" panose="02020603050405020304" pitchFamily="18" charset="0"/>
                <a:cs typeface="Times New Roman" panose="02020603050405020304" pitchFamily="18" charset="0"/>
              </a:rPr>
              <a:t>αυτοαξιολόγηση</a:t>
            </a:r>
            <a:r>
              <a:rPr lang="el-GR" altLang="en-US" sz="2000" dirty="0">
                <a:latin typeface="Times New Roman" panose="02020603050405020304" pitchFamily="18" charset="0"/>
                <a:cs typeface="Times New Roman" panose="02020603050405020304" pitchFamily="18" charset="0"/>
              </a:rPr>
              <a:t>).</a:t>
            </a:r>
          </a:p>
        </p:txBody>
      </p:sp>
      <p:sp>
        <p:nvSpPr>
          <p:cNvPr id="439300" name="Rectangle 4">
            <a:extLst>
              <a:ext uri="{FF2B5EF4-FFF2-40B4-BE49-F238E27FC236}">
                <a16:creationId xmlns:a16="http://schemas.microsoft.com/office/drawing/2014/main" id="{F072EB5F-7C0F-6370-185B-0A4212ECB69C}"/>
              </a:ext>
            </a:extLst>
          </p:cNvPr>
          <p:cNvSpPr>
            <a:spLocks noChangeArrowheads="1"/>
          </p:cNvSpPr>
          <p:nvPr/>
        </p:nvSpPr>
        <p:spPr bwMode="auto">
          <a:xfrm>
            <a:off x="1242392" y="5178877"/>
            <a:ext cx="9621078" cy="535531"/>
          </a:xfrm>
          <a:prstGeom prst="rect">
            <a:avLst/>
          </a:prstGeom>
          <a:solidFill>
            <a:schemeClr val="accent5"/>
          </a:solidFill>
          <a:ln>
            <a:noFill/>
          </a:ln>
          <a:effectLst/>
        </p:spPr>
        <p:txBody>
          <a:bodyPr wrap="square">
            <a:spAutoFit/>
          </a:bodyPr>
          <a:lstStyle/>
          <a:p>
            <a:pPr>
              <a:lnSpc>
                <a:spcPct val="80000"/>
              </a:lnSpc>
              <a:spcBef>
                <a:spcPct val="20000"/>
              </a:spcBef>
            </a:pPr>
            <a:r>
              <a:rPr lang="el-GR" altLang="en-US" b="1" i="1" dirty="0">
                <a:solidFill>
                  <a:schemeClr val="bg1"/>
                </a:solidFill>
                <a:latin typeface="Times New Roman" panose="02020603050405020304" pitchFamily="18" charset="0"/>
                <a:cs typeface="Times New Roman" panose="02020603050405020304" pitchFamily="18" charset="0"/>
              </a:rPr>
              <a:t>«Η κοινωνική αλληλεπίδραση δεν διευκολύνει απλά τη νοητική ανάπτυξη αλλά τη δημιουργεί» (</a:t>
            </a:r>
            <a:r>
              <a:rPr lang="el-GR" altLang="en-US" b="1" i="1" dirty="0" err="1">
                <a:solidFill>
                  <a:schemeClr val="bg1"/>
                </a:solidFill>
                <a:latin typeface="Times New Roman" panose="02020603050405020304" pitchFamily="18" charset="0"/>
                <a:cs typeface="Times New Roman" panose="02020603050405020304" pitchFamily="18" charset="0"/>
              </a:rPr>
              <a:t>Vygotsky</a:t>
            </a:r>
            <a:r>
              <a:rPr lang="el-GR" altLang="en-US" b="1" i="1" dirty="0">
                <a:solidFill>
                  <a:schemeClr val="bg1"/>
                </a:solidFill>
                <a:latin typeface="Times New Roman" panose="02020603050405020304" pitchFamily="18" charset="0"/>
                <a:cs typeface="Times New Roman" panose="02020603050405020304" pitchFamily="18" charset="0"/>
              </a:rPr>
              <a:t>, 1981)</a:t>
            </a:r>
          </a:p>
        </p:txBody>
      </p:sp>
      <p:sp>
        <p:nvSpPr>
          <p:cNvPr id="3" name="TextBox 2">
            <a:extLst>
              <a:ext uri="{FF2B5EF4-FFF2-40B4-BE49-F238E27FC236}">
                <a16:creationId xmlns:a16="http://schemas.microsoft.com/office/drawing/2014/main" id="{C38B6008-0B7F-F0E0-2F84-B17CF68F9B1A}"/>
              </a:ext>
            </a:extLst>
          </p:cNvPr>
          <p:cNvSpPr txBox="1"/>
          <p:nvPr/>
        </p:nvSpPr>
        <p:spPr>
          <a:xfrm>
            <a:off x="1900859" y="49696"/>
            <a:ext cx="7759975" cy="830997"/>
          </a:xfrm>
          <a:prstGeom prst="rect">
            <a:avLst/>
          </a:prstGeom>
          <a:noFill/>
        </p:spPr>
        <p:txBody>
          <a:bodyPr wrap="square">
            <a:spAutoFit/>
          </a:bodyPr>
          <a:lstStyle/>
          <a:p>
            <a:r>
              <a:rPr lang="el-GR" altLang="en-US" sz="2400" dirty="0">
                <a:solidFill>
                  <a:srgbClr val="002060"/>
                </a:solidFill>
                <a:latin typeface="Times New Roman" panose="02020603050405020304" pitchFamily="18" charset="0"/>
                <a:cs typeface="Times New Roman" panose="02020603050405020304" pitchFamily="18" charset="0"/>
              </a:rPr>
              <a:t>Εκπαιδευτικοί και τύποι σκαλωσιών μάθησης στο πλαίσιο συνεργατικών διερευνήσεων</a:t>
            </a:r>
            <a:endParaRPr lang="en-US" sz="2400" dirty="0">
              <a:solidFill>
                <a:srgbClr val="002060"/>
              </a:solidFill>
            </a:endParaRPr>
          </a:p>
        </p:txBody>
      </p:sp>
      <p:grpSp>
        <p:nvGrpSpPr>
          <p:cNvPr id="4" name="Group 4">
            <a:extLst>
              <a:ext uri="{FF2B5EF4-FFF2-40B4-BE49-F238E27FC236}">
                <a16:creationId xmlns:a16="http://schemas.microsoft.com/office/drawing/2014/main" id="{F785AC7B-70C5-C813-194A-32966A5AF4AE}"/>
              </a:ext>
            </a:extLst>
          </p:cNvPr>
          <p:cNvGrpSpPr>
            <a:grpSpLocks/>
          </p:cNvGrpSpPr>
          <p:nvPr/>
        </p:nvGrpSpPr>
        <p:grpSpPr bwMode="auto">
          <a:xfrm>
            <a:off x="2757452" y="5493483"/>
            <a:ext cx="6046788" cy="504825"/>
            <a:chOff x="1429" y="3793"/>
            <a:chExt cx="3809" cy="318"/>
          </a:xfrm>
        </p:grpSpPr>
        <p:sp>
          <p:nvSpPr>
            <p:cNvPr id="5" name="Oval 5">
              <a:extLst>
                <a:ext uri="{FF2B5EF4-FFF2-40B4-BE49-F238E27FC236}">
                  <a16:creationId xmlns:a16="http://schemas.microsoft.com/office/drawing/2014/main" id="{471787C0-CD21-954E-91CB-183B393B9C0C}"/>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6" name="Oval 6">
              <a:extLst>
                <a:ext uri="{FF2B5EF4-FFF2-40B4-BE49-F238E27FC236}">
                  <a16:creationId xmlns:a16="http://schemas.microsoft.com/office/drawing/2014/main" id="{E1948B37-B66C-A6B3-3801-746B924EDF9D}"/>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a:extLst>
              <a:ext uri="{FF2B5EF4-FFF2-40B4-BE49-F238E27FC236}">
                <a16:creationId xmlns:a16="http://schemas.microsoft.com/office/drawing/2014/main" id="{CD1BFAB0-1D85-40D4-74F8-467B1DED4135}"/>
              </a:ext>
            </a:extLst>
          </p:cNvPr>
          <p:cNvSpPr>
            <a:spLocks noGrp="1" noChangeArrowheads="1"/>
          </p:cNvSpPr>
          <p:nvPr>
            <p:ph type="title"/>
          </p:nvPr>
        </p:nvSpPr>
        <p:spPr>
          <a:xfrm>
            <a:off x="1321904" y="-117475"/>
            <a:ext cx="8913123" cy="1143000"/>
          </a:xfrm>
        </p:spPr>
        <p:txBody>
          <a:bodyPr>
            <a:normAutofit/>
          </a:bodyPr>
          <a:lstStyle/>
          <a:p>
            <a:r>
              <a:rPr lang="el-GR" altLang="en-US" dirty="0">
                <a:solidFill>
                  <a:srgbClr val="002060"/>
                </a:solidFill>
                <a:latin typeface="Times New Roman" panose="02020603050405020304" pitchFamily="18" charset="0"/>
                <a:cs typeface="Times New Roman" panose="02020603050405020304" pitchFamily="18" charset="0"/>
              </a:rPr>
              <a:t>Είδος παρεμβάσεων εκπαιδευτικού στο πλαίσιο συνεργατικών διερευνήσεων</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
        <p:nvSpPr>
          <p:cNvPr id="13315" name="Θέση περιεχομένου 2">
            <a:extLst>
              <a:ext uri="{FF2B5EF4-FFF2-40B4-BE49-F238E27FC236}">
                <a16:creationId xmlns:a16="http://schemas.microsoft.com/office/drawing/2014/main" id="{CAEFAAF9-F7DE-FA1A-83EA-030CA8125016}"/>
              </a:ext>
            </a:extLst>
          </p:cNvPr>
          <p:cNvSpPr>
            <a:spLocks noGrp="1"/>
          </p:cNvSpPr>
          <p:nvPr>
            <p:ph idx="1"/>
          </p:nvPr>
        </p:nvSpPr>
        <p:spPr>
          <a:xfrm>
            <a:off x="1093305" y="936074"/>
            <a:ext cx="10187609" cy="4709353"/>
          </a:xfrm>
          <a:ln w="50800">
            <a:solidFill>
              <a:srgbClr val="002060"/>
            </a:solidFill>
            <a:miter lim="800000"/>
            <a:headEnd/>
            <a:tailEnd/>
          </a:ln>
        </p:spPr>
        <p:txBody>
          <a:bodyPr>
            <a:normAutofit fontScale="77500" lnSpcReduction="20000"/>
          </a:bodyPr>
          <a:lstStyle/>
          <a:p>
            <a:pPr>
              <a:buFont typeface="Wingdings" panose="05000000000000000000" pitchFamily="2" charset="2"/>
              <a:buChar char="ü"/>
            </a:pPr>
            <a:r>
              <a:rPr lang="el-GR" altLang="en-US" sz="3100" b="1" dirty="0">
                <a:latin typeface="Times New Roman" panose="02020603050405020304" pitchFamily="18" charset="0"/>
                <a:cs typeface="Times New Roman" panose="02020603050405020304" pitchFamily="18" charset="0"/>
              </a:rPr>
              <a:t>Υποστήριξη διαμόρφωσης ιδεών</a:t>
            </a:r>
          </a:p>
          <a:p>
            <a:pPr>
              <a:buFont typeface="Wingdings" panose="05000000000000000000" pitchFamily="2" charset="2"/>
              <a:buChar char="ü"/>
            </a:pPr>
            <a:endParaRPr lang="el-GR" altLang="en-US" sz="1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altLang="en-US" sz="3100" b="1" dirty="0">
                <a:latin typeface="Times New Roman" panose="02020603050405020304" pitchFamily="18" charset="0"/>
                <a:cs typeface="Times New Roman" panose="02020603050405020304" pitchFamily="18" charset="0"/>
              </a:rPr>
              <a:t>Επιλογή ιδεών </a:t>
            </a:r>
          </a:p>
          <a:p>
            <a:pPr>
              <a:buFont typeface="Wingdings" panose="05000000000000000000" pitchFamily="2" charset="2"/>
              <a:buChar char="ü"/>
            </a:pPr>
            <a:endParaRPr lang="el-GR" altLang="en-US" sz="3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altLang="en-US" sz="3100" b="1" dirty="0">
                <a:latin typeface="Times New Roman" panose="02020603050405020304" pitchFamily="18" charset="0"/>
                <a:cs typeface="Times New Roman" panose="02020603050405020304" pitchFamily="18" charset="0"/>
              </a:rPr>
              <a:t>Ανάδειξη ιδεών «κλειδιών»</a:t>
            </a:r>
          </a:p>
          <a:p>
            <a:pPr>
              <a:buFont typeface="Wingdings" panose="05000000000000000000" pitchFamily="2" charset="2"/>
              <a:buChar char="ü"/>
            </a:pPr>
            <a:endParaRPr lang="el-GR" altLang="en-US" sz="1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altLang="en-US" sz="3100" b="1" dirty="0">
                <a:latin typeface="Times New Roman" panose="02020603050405020304" pitchFamily="18" charset="0"/>
                <a:cs typeface="Times New Roman" panose="02020603050405020304" pitchFamily="18" charset="0"/>
              </a:rPr>
              <a:t>Εξήγηση των ιδεών σε όλους τους μαθητές - διαμεσολάβηση </a:t>
            </a:r>
          </a:p>
          <a:p>
            <a:pPr>
              <a:buFont typeface="Wingdings" panose="05000000000000000000" pitchFamily="2" charset="2"/>
              <a:buChar char="ü"/>
            </a:pPr>
            <a:endParaRPr lang="el-GR" altLang="en-US" sz="1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altLang="en-US" sz="3100" b="1" dirty="0">
                <a:latin typeface="Times New Roman" panose="02020603050405020304" pitchFamily="18" charset="0"/>
                <a:cs typeface="Times New Roman" panose="02020603050405020304" pitchFamily="18" charset="0"/>
              </a:rPr>
              <a:t>Έλεγχος της κατανόησης των μαθητών</a:t>
            </a:r>
          </a:p>
          <a:p>
            <a:pPr>
              <a:buFont typeface="Wingdings" panose="05000000000000000000" pitchFamily="2" charset="2"/>
              <a:buChar char="ü"/>
            </a:pPr>
            <a:endParaRPr lang="el-GR" altLang="en-US" sz="1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altLang="en-US" sz="3100" b="1" dirty="0">
                <a:latin typeface="Times New Roman" panose="02020603050405020304" pitchFamily="18" charset="0"/>
                <a:cs typeface="Times New Roman" panose="02020603050405020304" pitchFamily="18" charset="0"/>
              </a:rPr>
              <a:t>Ανασκόπηση ιδεών </a:t>
            </a:r>
          </a:p>
          <a:p>
            <a:pPr marL="0" indent="0">
              <a:buNone/>
            </a:pPr>
            <a:r>
              <a:rPr lang="el-GR" altLang="en-US" sz="2300" dirty="0">
                <a:latin typeface="Times New Roman" panose="02020603050405020304" pitchFamily="18" charset="0"/>
                <a:cs typeface="Times New Roman" panose="02020603050405020304" pitchFamily="18" charset="0"/>
              </a:rPr>
              <a:t>Βασικό ερώτημα: Πώς παρεμβαίνει ο διδάσκων, σε αυτό το σημείο του μαθήματος </a:t>
            </a:r>
            <a:r>
              <a:rPr lang="el-GR" altLang="en-US" sz="2300" b="1" i="1" dirty="0">
                <a:latin typeface="Times New Roman" panose="02020603050405020304" pitchFamily="18" charset="0"/>
                <a:cs typeface="Times New Roman" panose="02020603050405020304" pitchFamily="18" charset="0"/>
              </a:rPr>
              <a:t>για να δημιουργήσει συνθήκες συνεργατικής διερεύνησης, να αναπτύξει την επιστημονική άποψη και να την κάνει διαθέσιμη σε όλους τους μαθητές;                                                                    </a:t>
            </a:r>
            <a:r>
              <a:rPr lang="el-GR" altLang="en-US" sz="2500" dirty="0">
                <a:latin typeface="Times New Roman" panose="02020603050405020304" pitchFamily="18" charset="0"/>
                <a:cs typeface="Calibri" panose="020F0502020204030204" pitchFamily="34" charset="0"/>
              </a:rPr>
              <a:t>  (</a:t>
            </a:r>
            <a:r>
              <a:rPr lang="el-GR" sz="2500" dirty="0" err="1">
                <a:latin typeface="Times New Roman" panose="02020603050405020304" pitchFamily="18" charset="0"/>
                <a:cs typeface="Calibri" panose="020F0502020204030204" pitchFamily="34" charset="0"/>
              </a:rPr>
              <a:t>Mortimer</a:t>
            </a:r>
            <a:r>
              <a:rPr lang="el-GR" sz="2500" dirty="0">
                <a:latin typeface="Times New Roman" panose="02020603050405020304" pitchFamily="18" charset="0"/>
                <a:cs typeface="Calibri" panose="020F0502020204030204" pitchFamily="34" charset="0"/>
              </a:rPr>
              <a:t> &amp; </a:t>
            </a:r>
            <a:r>
              <a:rPr lang="el-GR" sz="2500" dirty="0" err="1">
                <a:latin typeface="Times New Roman" panose="02020603050405020304" pitchFamily="18" charset="0"/>
                <a:cs typeface="Calibri" panose="020F0502020204030204" pitchFamily="34" charset="0"/>
              </a:rPr>
              <a:t>Scott</a:t>
            </a:r>
            <a:r>
              <a:rPr lang="el-GR" sz="2500" dirty="0">
                <a:latin typeface="Times New Roman" panose="02020603050405020304" pitchFamily="18" charset="0"/>
                <a:cs typeface="Calibri" panose="020F0502020204030204" pitchFamily="34" charset="0"/>
              </a:rPr>
              <a:t>, 2003) </a:t>
            </a:r>
            <a:endParaRPr lang="en-US" altLang="en-US" sz="2500" dirty="0">
              <a:latin typeface="Times New Roman" panose="02020603050405020304" pitchFamily="18" charset="0"/>
              <a:cs typeface="Calibri" panose="020F0502020204030204" pitchFamily="34" charset="0"/>
            </a:endParaRPr>
          </a:p>
        </p:txBody>
      </p:sp>
      <p:grpSp>
        <p:nvGrpSpPr>
          <p:cNvPr id="2" name="Group 4">
            <a:extLst>
              <a:ext uri="{FF2B5EF4-FFF2-40B4-BE49-F238E27FC236}">
                <a16:creationId xmlns:a16="http://schemas.microsoft.com/office/drawing/2014/main" id="{AE22BC6B-FCD4-9397-0429-24A7D4EAEE56}"/>
              </a:ext>
            </a:extLst>
          </p:cNvPr>
          <p:cNvGrpSpPr>
            <a:grpSpLocks/>
          </p:cNvGrpSpPr>
          <p:nvPr/>
        </p:nvGrpSpPr>
        <p:grpSpPr bwMode="auto">
          <a:xfrm>
            <a:off x="2917411" y="5431250"/>
            <a:ext cx="6046788" cy="504825"/>
            <a:chOff x="1429" y="3793"/>
            <a:chExt cx="3809" cy="318"/>
          </a:xfrm>
        </p:grpSpPr>
        <p:sp>
          <p:nvSpPr>
            <p:cNvPr id="3" name="Oval 5">
              <a:extLst>
                <a:ext uri="{FF2B5EF4-FFF2-40B4-BE49-F238E27FC236}">
                  <a16:creationId xmlns:a16="http://schemas.microsoft.com/office/drawing/2014/main" id="{F6D48D51-EF84-917C-C994-D6FCB682EAB1}"/>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4" name="Oval 6">
              <a:extLst>
                <a:ext uri="{FF2B5EF4-FFF2-40B4-BE49-F238E27FC236}">
                  <a16:creationId xmlns:a16="http://schemas.microsoft.com/office/drawing/2014/main" id="{18D24578-99DF-E332-CA27-553B8328152C}"/>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8" name="Picture 4">
            <a:extLst>
              <a:ext uri="{FF2B5EF4-FFF2-40B4-BE49-F238E27FC236}">
                <a16:creationId xmlns:a16="http://schemas.microsoft.com/office/drawing/2014/main" id="{4791957E-D438-0BA8-2C7E-7E96C5C8E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22" y="-1"/>
            <a:ext cx="1974091" cy="148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5986" name="Rectangle 2">
            <a:extLst>
              <a:ext uri="{FF2B5EF4-FFF2-40B4-BE49-F238E27FC236}">
                <a16:creationId xmlns:a16="http://schemas.microsoft.com/office/drawing/2014/main" id="{AE067377-2775-0CCC-79E0-ECB7A5FD3520}"/>
              </a:ext>
            </a:extLst>
          </p:cNvPr>
          <p:cNvSpPr>
            <a:spLocks noGrp="1"/>
          </p:cNvSpPr>
          <p:nvPr>
            <p:ph type="title"/>
          </p:nvPr>
        </p:nvSpPr>
        <p:spPr>
          <a:xfrm>
            <a:off x="2640013" y="333375"/>
            <a:ext cx="8604250" cy="1358900"/>
          </a:xfrm>
        </p:spPr>
        <p:txBody>
          <a:bodyPr/>
          <a:lstStyle/>
          <a:p>
            <a:br>
              <a:rPr lang="el-GR" altLang="en-US" sz="2400">
                <a:solidFill>
                  <a:srgbClr val="000066"/>
                </a:solidFill>
              </a:rPr>
            </a:br>
            <a:endParaRPr lang="el-GR" altLang="en-US" sz="2400">
              <a:solidFill>
                <a:srgbClr val="000066"/>
              </a:solidFill>
            </a:endParaRPr>
          </a:p>
        </p:txBody>
      </p:sp>
      <p:sp>
        <p:nvSpPr>
          <p:cNvPr id="425989" name="Rectangle 5">
            <a:extLst>
              <a:ext uri="{FF2B5EF4-FFF2-40B4-BE49-F238E27FC236}">
                <a16:creationId xmlns:a16="http://schemas.microsoft.com/office/drawing/2014/main" id="{7FA00428-E7C2-CC77-38B7-630A0E55C4D9}"/>
              </a:ext>
            </a:extLst>
          </p:cNvPr>
          <p:cNvSpPr>
            <a:spLocks noChangeArrowheads="1"/>
          </p:cNvSpPr>
          <p:nvPr/>
        </p:nvSpPr>
        <p:spPr bwMode="auto">
          <a:xfrm>
            <a:off x="1758155" y="1364488"/>
            <a:ext cx="9486108" cy="4154984"/>
          </a:xfrm>
          <a:prstGeom prst="rect">
            <a:avLst/>
          </a:prstGeom>
          <a:noFill/>
          <a:ln w="635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l-GR" altLang="en-US" sz="2000" dirty="0">
                <a:solidFill>
                  <a:schemeClr val="tx2"/>
                </a:solidFill>
                <a:latin typeface="Times New Roman" panose="02020603050405020304" pitchFamily="18" charset="0"/>
                <a:cs typeface="Times New Roman" panose="02020603050405020304" pitchFamily="18" charset="0"/>
              </a:rPr>
              <a:t>Η συνεργατική διερεύνηση ως οργανωτική αρχή των δραστηριοτήτων του προγράμματος σπουδών (εξασφάλιση της ενεργούς συμμετοχής όλων μαθητών/εκπαιδευτικών).</a:t>
            </a:r>
          </a:p>
          <a:p>
            <a:endParaRPr lang="el-GR" altLang="en-US" sz="1600" dirty="0">
              <a:solidFill>
                <a:schemeClr val="tx2"/>
              </a:solidFill>
              <a:latin typeface="Times New Roman" panose="02020603050405020304" pitchFamily="18" charset="0"/>
              <a:cs typeface="Times New Roman" panose="02020603050405020304" pitchFamily="18" charset="0"/>
            </a:endParaRPr>
          </a:p>
          <a:p>
            <a:pPr>
              <a:buFontTx/>
              <a:buChar char="•"/>
            </a:pPr>
            <a:r>
              <a:rPr lang="el-GR" altLang="en-US" sz="2000" dirty="0">
                <a:solidFill>
                  <a:schemeClr val="tx2"/>
                </a:solidFill>
                <a:latin typeface="Times New Roman" panose="02020603050405020304" pitchFamily="18" charset="0"/>
                <a:cs typeface="Times New Roman" panose="02020603050405020304" pitchFamily="18" charset="0"/>
              </a:rPr>
              <a:t>Δημιουργία συνεργατικών διερευνητικών κοινοτήτων μάθησης (σε όλα τα επίπεδα).</a:t>
            </a:r>
          </a:p>
          <a:p>
            <a:pPr>
              <a:buFontTx/>
              <a:buChar char="•"/>
            </a:pPr>
            <a:endParaRPr lang="el-GR" altLang="en-US" sz="1600" dirty="0">
              <a:solidFill>
                <a:schemeClr val="tx2"/>
              </a:solidFill>
              <a:latin typeface="Times New Roman" panose="02020603050405020304" pitchFamily="18" charset="0"/>
              <a:cs typeface="Times New Roman" panose="02020603050405020304" pitchFamily="18" charset="0"/>
            </a:endParaRPr>
          </a:p>
          <a:p>
            <a:pPr>
              <a:buFontTx/>
              <a:buChar char="•"/>
            </a:pPr>
            <a:r>
              <a:rPr lang="el-GR" altLang="en-US" sz="2000" dirty="0">
                <a:solidFill>
                  <a:schemeClr val="tx2"/>
                </a:solidFill>
                <a:latin typeface="Times New Roman" panose="02020603050405020304" pitchFamily="18" charset="0"/>
                <a:cs typeface="Times New Roman" panose="02020603050405020304" pitchFamily="18" charset="0"/>
              </a:rPr>
              <a:t>Δραστηριότητες που στοχεύουν να βοηθήσουν του μαθητές στις επιθυμητές χρήσεις γλώσσας/λόγου. Προσανατολισμός στο λόγο. (π.χ. αξιοποίηση διαλογικών στρατηγικών για την προσφορά κατάλληλων σκαλωσιών μάθησης).</a:t>
            </a:r>
          </a:p>
          <a:p>
            <a:pPr>
              <a:buFontTx/>
              <a:buChar char="•"/>
            </a:pPr>
            <a:endParaRPr lang="el-GR" altLang="en-US" sz="1600" dirty="0">
              <a:solidFill>
                <a:schemeClr val="tx2"/>
              </a:solidFill>
              <a:latin typeface="Times New Roman" panose="02020603050405020304" pitchFamily="18" charset="0"/>
              <a:cs typeface="Times New Roman" panose="02020603050405020304" pitchFamily="18" charset="0"/>
            </a:endParaRPr>
          </a:p>
          <a:p>
            <a:pPr>
              <a:buFontTx/>
              <a:buChar char="•"/>
            </a:pPr>
            <a:r>
              <a:rPr lang="el-GR" altLang="en-US" sz="2000" dirty="0">
                <a:solidFill>
                  <a:schemeClr val="tx2"/>
                </a:solidFill>
                <a:latin typeface="Times New Roman" panose="02020603050405020304" pitchFamily="18" charset="0"/>
                <a:cs typeface="Times New Roman" panose="02020603050405020304" pitchFamily="18" charset="0"/>
              </a:rPr>
              <a:t>Ενασχόληση των μαθητών με τις διαδικασίες σκέψης τους και των συμμαθητών τους/γενικά της κοινότητας της τάξης (</a:t>
            </a:r>
            <a:r>
              <a:rPr lang="el-GR" altLang="en-US" sz="2000" dirty="0" err="1">
                <a:solidFill>
                  <a:schemeClr val="tx2"/>
                </a:solidFill>
                <a:latin typeface="Times New Roman" panose="02020603050405020304" pitchFamily="18" charset="0"/>
                <a:cs typeface="Times New Roman" panose="02020603050405020304" pitchFamily="18" charset="0"/>
              </a:rPr>
              <a:t>μεταγνωστική</a:t>
            </a:r>
            <a:r>
              <a:rPr lang="el-GR" altLang="en-US" sz="2000" dirty="0">
                <a:solidFill>
                  <a:schemeClr val="tx2"/>
                </a:solidFill>
                <a:latin typeface="Times New Roman" panose="02020603050405020304" pitchFamily="18" charset="0"/>
                <a:cs typeface="Times New Roman" panose="02020603050405020304" pitchFamily="18" charset="0"/>
              </a:rPr>
              <a:t> ενημερότητα). </a:t>
            </a:r>
          </a:p>
          <a:p>
            <a:pPr>
              <a:buFontTx/>
              <a:buChar char="•"/>
            </a:pPr>
            <a:endParaRPr lang="el-GR" altLang="en-US" sz="1600" dirty="0">
              <a:solidFill>
                <a:schemeClr val="tx2"/>
              </a:solidFill>
              <a:latin typeface="Times New Roman" panose="02020603050405020304" pitchFamily="18" charset="0"/>
              <a:cs typeface="Times New Roman" panose="02020603050405020304" pitchFamily="18" charset="0"/>
            </a:endParaRPr>
          </a:p>
          <a:p>
            <a:pPr>
              <a:buFontTx/>
              <a:buChar char="•"/>
            </a:pPr>
            <a:r>
              <a:rPr lang="el-GR" altLang="en-US" sz="2000" dirty="0">
                <a:solidFill>
                  <a:schemeClr val="tx2"/>
                </a:solidFill>
                <a:latin typeface="Times New Roman" panose="02020603050405020304" pitchFamily="18" charset="0"/>
                <a:cs typeface="Times New Roman" panose="02020603050405020304" pitchFamily="18" charset="0"/>
              </a:rPr>
              <a:t>Οι μαθητές &amp; οι εκπαιδευτικοί ως ερευνητές των πρακτικών τους (η κριτική, η αναστοχαστική και η μετασχηματιστική φύση της διδακτικής – μαθησιακής διαδικασίας).</a:t>
            </a:r>
            <a:endParaRPr lang="en-US" altLang="en-US" sz="2000" dirty="0">
              <a:solidFill>
                <a:schemeClr val="tx2"/>
              </a:solidFill>
              <a:latin typeface="Times New Roman" panose="02020603050405020304" pitchFamily="18" charset="0"/>
              <a:cs typeface="Times New Roman" panose="02020603050405020304" pitchFamily="18" charset="0"/>
            </a:endParaRPr>
          </a:p>
        </p:txBody>
      </p:sp>
      <p:sp>
        <p:nvSpPr>
          <p:cNvPr id="425990" name="Rectangle 6">
            <a:extLst>
              <a:ext uri="{FF2B5EF4-FFF2-40B4-BE49-F238E27FC236}">
                <a16:creationId xmlns:a16="http://schemas.microsoft.com/office/drawing/2014/main" id="{1930736D-0CAA-FA93-240A-B2D646DEFE5A}"/>
              </a:ext>
            </a:extLst>
          </p:cNvPr>
          <p:cNvSpPr>
            <a:spLocks/>
          </p:cNvSpPr>
          <p:nvPr/>
        </p:nvSpPr>
        <p:spPr bwMode="auto">
          <a:xfrm>
            <a:off x="3143250" y="12770"/>
            <a:ext cx="699452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Calibri" panose="020F0502020204030204" pitchFamily="34" charset="0"/>
              </a:defRPr>
            </a:lvl1pPr>
            <a:lvl2pPr algn="ctr">
              <a:defRPr sz="4400">
                <a:solidFill>
                  <a:schemeClr val="tx1"/>
                </a:solidFill>
                <a:latin typeface="Calibri" panose="020F0502020204030204" pitchFamily="34" charset="0"/>
              </a:defRPr>
            </a:lvl2pPr>
            <a:lvl3pPr algn="ctr">
              <a:defRPr sz="4400">
                <a:solidFill>
                  <a:schemeClr val="tx1"/>
                </a:solidFill>
                <a:latin typeface="Calibri" panose="020F0502020204030204" pitchFamily="34" charset="0"/>
              </a:defRPr>
            </a:lvl3pPr>
            <a:lvl4pPr algn="ctr">
              <a:defRPr sz="4400">
                <a:solidFill>
                  <a:schemeClr val="tx1"/>
                </a:solidFill>
                <a:latin typeface="Calibri" panose="020F0502020204030204" pitchFamily="34" charset="0"/>
              </a:defRPr>
            </a:lvl4pPr>
            <a:lvl5pPr algn="ctr">
              <a:defRPr sz="4400">
                <a:solidFill>
                  <a:schemeClr val="tx1"/>
                </a:solidFill>
                <a:latin typeface="Calibri" panose="020F0502020204030204" pitchFamily="34" charset="0"/>
              </a:defRPr>
            </a:lvl5pPr>
            <a:lvl6pPr marL="457200" algn="ctr" fontAlgn="base">
              <a:spcBef>
                <a:spcPct val="0"/>
              </a:spcBef>
              <a:spcAft>
                <a:spcPct val="0"/>
              </a:spcAft>
              <a:defRPr sz="4400">
                <a:solidFill>
                  <a:schemeClr val="tx1"/>
                </a:solidFill>
                <a:latin typeface="Calibri" panose="020F0502020204030204" pitchFamily="34" charset="0"/>
              </a:defRPr>
            </a:lvl6pPr>
            <a:lvl7pPr marL="914400" algn="ctr" fontAlgn="base">
              <a:spcBef>
                <a:spcPct val="0"/>
              </a:spcBef>
              <a:spcAft>
                <a:spcPct val="0"/>
              </a:spcAft>
              <a:defRPr sz="4400">
                <a:solidFill>
                  <a:schemeClr val="tx1"/>
                </a:solidFill>
                <a:latin typeface="Calibri" panose="020F0502020204030204" pitchFamily="34" charset="0"/>
              </a:defRPr>
            </a:lvl7pPr>
            <a:lvl8pPr marL="1371600" algn="ctr" fontAlgn="base">
              <a:spcBef>
                <a:spcPct val="0"/>
              </a:spcBef>
              <a:spcAft>
                <a:spcPct val="0"/>
              </a:spcAft>
              <a:defRPr sz="4400">
                <a:solidFill>
                  <a:schemeClr val="tx1"/>
                </a:solidFill>
                <a:latin typeface="Calibri" panose="020F0502020204030204" pitchFamily="34" charset="0"/>
              </a:defRPr>
            </a:lvl8pPr>
            <a:lvl9pPr marL="1828800" algn="ctr" fontAlgn="base">
              <a:spcBef>
                <a:spcPct val="0"/>
              </a:spcBef>
              <a:spcAft>
                <a:spcPct val="0"/>
              </a:spcAft>
              <a:defRPr sz="4400">
                <a:solidFill>
                  <a:schemeClr val="tx1"/>
                </a:solidFill>
                <a:latin typeface="Calibri" panose="020F0502020204030204" pitchFamily="34" charset="0"/>
              </a:defRPr>
            </a:lvl9pPr>
          </a:lstStyle>
          <a:p>
            <a:r>
              <a:rPr lang="el-GR" altLang="en-US" sz="2400" b="1" dirty="0">
                <a:solidFill>
                  <a:srgbClr val="002060"/>
                </a:solidFill>
              </a:rPr>
              <a:t>Η συνεργατική διερεύνηση ως ένας επιθυμητός </a:t>
            </a:r>
            <a:r>
              <a:rPr lang="el-GR" altLang="en-US" sz="2400" b="1" dirty="0" err="1">
                <a:solidFill>
                  <a:srgbClr val="002060"/>
                </a:solidFill>
              </a:rPr>
              <a:t>πολυπαραμετρικός</a:t>
            </a:r>
            <a:r>
              <a:rPr lang="el-GR" altLang="en-US" sz="2400" b="1" dirty="0">
                <a:solidFill>
                  <a:srgbClr val="002060"/>
                </a:solidFill>
              </a:rPr>
              <a:t> προσανατολισμός</a:t>
            </a:r>
          </a:p>
        </p:txBody>
      </p:sp>
      <p:grpSp>
        <p:nvGrpSpPr>
          <p:cNvPr id="2" name="Group 4">
            <a:extLst>
              <a:ext uri="{FF2B5EF4-FFF2-40B4-BE49-F238E27FC236}">
                <a16:creationId xmlns:a16="http://schemas.microsoft.com/office/drawing/2014/main" id="{84FD9DDF-6BD1-0FC7-9E94-C44F6DB2F92D}"/>
              </a:ext>
            </a:extLst>
          </p:cNvPr>
          <p:cNvGrpSpPr>
            <a:grpSpLocks/>
          </p:cNvGrpSpPr>
          <p:nvPr/>
        </p:nvGrpSpPr>
        <p:grpSpPr bwMode="auto">
          <a:xfrm>
            <a:off x="2917411" y="5431250"/>
            <a:ext cx="6046788" cy="504825"/>
            <a:chOff x="1429" y="3793"/>
            <a:chExt cx="3809" cy="318"/>
          </a:xfrm>
        </p:grpSpPr>
        <p:sp>
          <p:nvSpPr>
            <p:cNvPr id="3" name="Oval 5">
              <a:extLst>
                <a:ext uri="{FF2B5EF4-FFF2-40B4-BE49-F238E27FC236}">
                  <a16:creationId xmlns:a16="http://schemas.microsoft.com/office/drawing/2014/main" id="{B412C21E-33A9-6BB0-F6B4-9AB7F263F40A}"/>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4" name="Oval 6">
              <a:extLst>
                <a:ext uri="{FF2B5EF4-FFF2-40B4-BE49-F238E27FC236}">
                  <a16:creationId xmlns:a16="http://schemas.microsoft.com/office/drawing/2014/main" id="{9DE6BCA1-4BA5-7113-F973-7C9B4CBC8E8E}"/>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extLst>
      <p:ext uri="{BB962C8B-B14F-4D97-AF65-F5344CB8AC3E}">
        <p14:creationId xmlns:p14="http://schemas.microsoft.com/office/powerpoint/2010/main" val="2659687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59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598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598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598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59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F6FEB-3D5F-F944-AAB5-D3CE37D4BBF2}"/>
              </a:ext>
            </a:extLst>
          </p:cNvPr>
          <p:cNvSpPr txBox="1"/>
          <p:nvPr/>
        </p:nvSpPr>
        <p:spPr>
          <a:xfrm>
            <a:off x="5317066" y="3456762"/>
            <a:ext cx="4700839" cy="1200329"/>
          </a:xfrm>
          <a:prstGeom prst="rect">
            <a:avLst/>
          </a:prstGeom>
          <a:noFill/>
        </p:spPr>
        <p:txBody>
          <a:bodyPr wrap="none" rtlCol="0">
            <a:spAutoFit/>
          </a:bodyPr>
          <a:lstStyle/>
          <a:p>
            <a:r>
              <a:rPr lang="el-GR" sz="7200" b="1" dirty="0">
                <a:solidFill>
                  <a:schemeClr val="accent4">
                    <a:lumMod val="75000"/>
                  </a:schemeClr>
                </a:solidFill>
              </a:rPr>
              <a:t>Ευχαριστώ</a:t>
            </a:r>
            <a:r>
              <a:rPr lang="x-none" sz="7200" b="1" dirty="0">
                <a:solidFill>
                  <a:schemeClr val="accent4">
                    <a:lumMod val="75000"/>
                  </a:schemeClr>
                </a:solidFill>
              </a:rPr>
              <a:t>!</a:t>
            </a:r>
          </a:p>
        </p:txBody>
      </p:sp>
      <p:sp>
        <p:nvSpPr>
          <p:cNvPr id="11" name="TextBox 10"/>
          <p:cNvSpPr txBox="1"/>
          <p:nvPr/>
        </p:nvSpPr>
        <p:spPr>
          <a:xfrm>
            <a:off x="878574" y="1658365"/>
            <a:ext cx="3415129" cy="856068"/>
          </a:xfrm>
          <a:prstGeom prst="rect">
            <a:avLst/>
          </a:prstGeom>
          <a:noFill/>
        </p:spPr>
        <p:txBody>
          <a:bodyPr wrap="square" rtlCol="0">
            <a:spAutoFit/>
          </a:bodyPr>
          <a:lstStyle/>
          <a:p>
            <a:pPr marL="0" marR="0">
              <a:lnSpc>
                <a:spcPct val="107000"/>
              </a:lnSpc>
              <a:spcBef>
                <a:spcPts val="0"/>
              </a:spcBef>
              <a:spcAft>
                <a:spcPts val="800"/>
              </a:spcAft>
            </a:pPr>
            <a:r>
              <a:rPr lang="el-GR" sz="2400" b="1" dirty="0" err="1">
                <a:latin typeface="Times New Roman" panose="02020603050405020304" pitchFamily="18" charset="0"/>
                <a:ea typeface="Calibri" panose="020F0502020204030204" pitchFamily="34" charset="0"/>
                <a:cs typeface="Calibri" panose="020F0502020204030204" pitchFamily="34" charset="0"/>
              </a:rPr>
              <a:t>Πήλιουρας</a:t>
            </a:r>
            <a:r>
              <a:rPr lang="el-GR" sz="2400" b="1" dirty="0">
                <a:latin typeface="Times New Roman" panose="02020603050405020304" pitchFamily="18" charset="0"/>
                <a:ea typeface="Calibri" panose="020F0502020204030204" pitchFamily="34" charset="0"/>
                <a:cs typeface="Calibri" panose="020F0502020204030204" pitchFamily="34" charset="0"/>
              </a:rPr>
              <a:t> Παναγιώτης, </a:t>
            </a:r>
            <a:r>
              <a:rPr lang="el-GR" sz="2400" dirty="0">
                <a:latin typeface="Times New Roman" panose="02020603050405020304" pitchFamily="18" charset="0"/>
                <a:ea typeface="Calibri" panose="020F0502020204030204" pitchFamily="34" charset="0"/>
                <a:cs typeface="Calibri" panose="020F0502020204030204" pitchFamily="34" charset="0"/>
              </a:rPr>
              <a:t>Σύμβουλος Α΄, ΙΕΠ</a:t>
            </a:r>
            <a:endParaRPr lang="en-US" sz="2400" dirty="0">
              <a:latin typeface="Times New Roman" panose="02020603050405020304" pitchFamily="18"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F6D5D393-00CB-4B08-8CD8-643CFBAF0DCD}"/>
              </a:ext>
            </a:extLst>
          </p:cNvPr>
          <p:cNvPicPr>
            <a:picLocks noChangeAspect="1"/>
          </p:cNvPicPr>
          <p:nvPr/>
        </p:nvPicPr>
        <p:blipFill rotWithShape="1">
          <a:blip r:embed="rId3">
            <a:extLst>
              <a:ext uri="{28A0092B-C50C-407E-A947-70E740481C1C}">
                <a14:useLocalDpi xmlns:a14="http://schemas.microsoft.com/office/drawing/2010/main" val="0"/>
              </a:ext>
            </a:extLst>
          </a:blip>
          <a:srcRect r="61054"/>
          <a:stretch/>
        </p:blipFill>
        <p:spPr>
          <a:xfrm>
            <a:off x="7234459" y="1551742"/>
            <a:ext cx="1318548" cy="1583034"/>
          </a:xfrm>
          <a:prstGeom prst="rect">
            <a:avLst/>
          </a:prstGeom>
        </p:spPr>
      </p:pic>
      <p:sp>
        <p:nvSpPr>
          <p:cNvPr id="6" name="TextBox 5">
            <a:extLst>
              <a:ext uri="{FF2B5EF4-FFF2-40B4-BE49-F238E27FC236}">
                <a16:creationId xmlns:a16="http://schemas.microsoft.com/office/drawing/2014/main" id="{5F49E063-398C-D34E-B5DD-1A8133E234C7}"/>
              </a:ext>
            </a:extLst>
          </p:cNvPr>
          <p:cNvSpPr txBox="1"/>
          <p:nvPr/>
        </p:nvSpPr>
        <p:spPr>
          <a:xfrm>
            <a:off x="878575" y="2894505"/>
            <a:ext cx="3276736" cy="830997"/>
          </a:xfrm>
          <a:prstGeom prst="rect">
            <a:avLst/>
          </a:prstGeom>
          <a:noFill/>
        </p:spPr>
        <p:txBody>
          <a:bodyPr wrap="square" rtlCol="0">
            <a:spAutoFit/>
          </a:bodyPr>
          <a:lstStyle/>
          <a:p>
            <a:r>
              <a:rPr lang="en-US" sz="2400" b="1" dirty="0"/>
              <a:t>Contact:</a:t>
            </a:r>
          </a:p>
          <a:p>
            <a:pPr marL="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Calibri" panose="020F0502020204030204" pitchFamily="34" charset="0"/>
              </a:rPr>
              <a:t>ppi</a:t>
            </a:r>
            <a:r>
              <a:rPr lang="en-US" sz="2400" dirty="0">
                <a:effectLst/>
                <a:latin typeface="Times New Roman" panose="02020603050405020304" pitchFamily="18" charset="0"/>
                <a:ea typeface="Calibri" panose="020F0502020204030204" pitchFamily="34" charset="0"/>
                <a:cs typeface="Calibri" panose="020F0502020204030204" pitchFamily="34" charset="0"/>
              </a:rPr>
              <a:t>liouras@iep.edu.gr</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472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484D-C4FF-9B4F-9E75-14047E998BB7}"/>
              </a:ext>
            </a:extLst>
          </p:cNvPr>
          <p:cNvSpPr>
            <a:spLocks noGrp="1"/>
          </p:cNvSpPr>
          <p:nvPr>
            <p:ph type="ctrTitle"/>
          </p:nvPr>
        </p:nvSpPr>
        <p:spPr>
          <a:xfrm>
            <a:off x="576072" y="2352929"/>
            <a:ext cx="11036808" cy="1049207"/>
          </a:xfrm>
        </p:spPr>
        <p:txBody>
          <a:bodyPr>
            <a:noAutofit/>
          </a:bodyPr>
          <a:lstStyle/>
          <a:p>
            <a:br>
              <a:rPr lang="en-US" sz="3200" dirty="0">
                <a:effectLst/>
                <a:latin typeface="Times New Roman" panose="02020603050405020304" pitchFamily="18" charset="0"/>
                <a:ea typeface="Calibri" panose="020F0502020204030204" pitchFamily="34" charset="0"/>
                <a:cs typeface="Calibri" panose="020F0502020204030204" pitchFamily="34" charset="0"/>
              </a:rPr>
            </a:br>
            <a:br>
              <a:rPr lang="en-US" sz="3200" dirty="0">
                <a:effectLst/>
                <a:latin typeface="Times New Roman" panose="02020603050405020304" pitchFamily="18" charset="0"/>
                <a:ea typeface="Calibri" panose="020F0502020204030204" pitchFamily="34" charset="0"/>
                <a:cs typeface="Calibri" panose="020F0502020204030204" pitchFamily="34" charset="0"/>
              </a:rPr>
            </a:br>
            <a:r>
              <a:rPr lang="en-US" sz="3200" dirty="0">
                <a:effectLst/>
                <a:latin typeface="Times New Roman" panose="02020603050405020304" pitchFamily="18" charset="0"/>
                <a:ea typeface="Calibri" panose="020F0502020204030204" pitchFamily="34" charset="0"/>
                <a:cs typeface="Calibri" panose="020F0502020204030204" pitchFamily="34" charset="0"/>
              </a:rPr>
              <a:t>Teaching and learning as collaborative inquiry and meaning-making process</a:t>
            </a: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l-GR" sz="3200" dirty="0">
                <a:solidFill>
                  <a:srgbClr val="002060"/>
                </a:solidFill>
                <a:effectLst/>
                <a:latin typeface="Times New Roman" panose="02020603050405020304" pitchFamily="18" charset="0"/>
                <a:ea typeface="Calibri" panose="020F0502020204030204" pitchFamily="34" charset="0"/>
                <a:cs typeface="Calibri" panose="020F0502020204030204" pitchFamily="34" charset="0"/>
              </a:rPr>
              <a:t> </a:t>
            </a:r>
            <a:br>
              <a:rPr lang="en-US" sz="2800" dirty="0">
                <a:effectLst/>
                <a:latin typeface="Calibri" panose="020F0502020204030204" pitchFamily="34" charset="0"/>
                <a:ea typeface="Calibri" panose="020F0502020204030204" pitchFamily="34" charset="0"/>
                <a:cs typeface="Calibri" panose="020F0502020204030204" pitchFamily="34" charset="0"/>
              </a:rPr>
            </a:br>
            <a:endParaRPr lang="en-GR" sz="8000" dirty="0"/>
          </a:p>
        </p:txBody>
      </p:sp>
      <p:sp>
        <p:nvSpPr>
          <p:cNvPr id="3" name="Subtitle 2">
            <a:extLst>
              <a:ext uri="{FF2B5EF4-FFF2-40B4-BE49-F238E27FC236}">
                <a16:creationId xmlns:a16="http://schemas.microsoft.com/office/drawing/2014/main" id="{8AB6448E-6962-0E40-8E13-C1535AB4544F}"/>
              </a:ext>
            </a:extLst>
          </p:cNvPr>
          <p:cNvSpPr>
            <a:spLocks noGrp="1"/>
          </p:cNvSpPr>
          <p:nvPr>
            <p:ph type="subTitle" idx="1"/>
          </p:nvPr>
        </p:nvSpPr>
        <p:spPr>
          <a:xfrm>
            <a:off x="576072" y="2481827"/>
            <a:ext cx="11036808" cy="1864031"/>
          </a:xfrm>
        </p:spPr>
        <p:txBody>
          <a:bodyPr>
            <a:normAutofit/>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Panagiotis Piliouras</a:t>
            </a:r>
            <a:r>
              <a:rPr lang="el-GR" sz="1800" dirty="0">
                <a:solidFill>
                  <a:srgbClr val="002060"/>
                </a:solidFill>
                <a:latin typeface="Times New Roman" panose="02020603050405020304" pitchFamily="18" charset="0"/>
                <a:ea typeface="Calibri" panose="020F0502020204030204" pitchFamily="34" charset="0"/>
                <a:cs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Consultant Α', Institute of Educational Policy</a:t>
            </a:r>
            <a:endParaRPr lang="en-US" sz="1800" dirty="0">
              <a:solidFill>
                <a:srgbClr val="002060"/>
              </a:solidFill>
              <a:latin typeface="Times New Roman" panose="02020603050405020304" pitchFamily="18"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err="1">
                <a:solidFill>
                  <a:srgbClr val="002060"/>
                </a:solidFill>
                <a:latin typeface="Times New Roman" panose="02020603050405020304" pitchFamily="18" charset="0"/>
                <a:ea typeface="Calibri" panose="020F0502020204030204" pitchFamily="34" charset="0"/>
                <a:cs typeface="Calibri" panose="020F0502020204030204" pitchFamily="34" charset="0"/>
              </a:rPr>
              <a:t>Silvi</a:t>
            </a:r>
            <a:r>
              <a:rPr lang="en-US" sz="1800" dirty="0">
                <a:solidFill>
                  <a:srgbClr val="002060"/>
                </a:solidFill>
                <a:latin typeface="Times New Roman" panose="02020603050405020304" pitchFamily="18" charset="0"/>
                <a:ea typeface="Calibri" panose="020F0502020204030204" pitchFamily="34" charset="0"/>
                <a:cs typeface="Calibri" panose="020F0502020204030204" pitchFamily="34" charset="0"/>
              </a:rPr>
              <a:t> </a:t>
            </a:r>
            <a:r>
              <a:rPr lang="en-US" sz="1800" dirty="0" err="1">
                <a:solidFill>
                  <a:srgbClr val="002060"/>
                </a:solidFill>
                <a:latin typeface="Times New Roman" panose="02020603050405020304" pitchFamily="18" charset="0"/>
                <a:ea typeface="Calibri" panose="020F0502020204030204" pitchFamily="34" charset="0"/>
                <a:cs typeface="Calibri" panose="020F0502020204030204" pitchFamily="34" charset="0"/>
              </a:rPr>
              <a:t>Ioakeimidou</a:t>
            </a:r>
            <a:r>
              <a:rPr lang="el-GR" sz="1800" dirty="0">
                <a:solidFill>
                  <a:srgbClr val="002060"/>
                </a:solidFill>
                <a:latin typeface="Times New Roman" panose="02020603050405020304" pitchFamily="18" charset="0"/>
                <a:ea typeface="Calibri" panose="020F0502020204030204" pitchFamily="34" charset="0"/>
                <a:cs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Consultant B', Institute of Educational Policy</a:t>
            </a:r>
            <a:endParaRPr lang="en-US" sz="1800" dirty="0">
              <a:solidFill>
                <a:srgbClr val="002060"/>
              </a:solidFill>
              <a:latin typeface="Times New Roman" panose="02020603050405020304" pitchFamily="18"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solidFill>
                  <a:srgbClr val="002060"/>
                </a:solidFill>
                <a:latin typeface="Times New Roman" panose="02020603050405020304" pitchFamily="18" charset="0"/>
                <a:ea typeface="Calibri" panose="020F0502020204030204" pitchFamily="34" charset="0"/>
                <a:cs typeface="Calibri" panose="020F0502020204030204" pitchFamily="34" charset="0"/>
                <a:hlinkClick r:id="rId2"/>
              </a:rPr>
              <a:t>ppi</a:t>
            </a:r>
            <a:r>
              <a:rPr lang="en-US" sz="1800" dirty="0">
                <a:solidFill>
                  <a:srgbClr val="002060"/>
                </a:solidFill>
                <a:effectLst/>
                <a:latin typeface="Times New Roman" panose="02020603050405020304" pitchFamily="18" charset="0"/>
                <a:ea typeface="Calibri" panose="020F0502020204030204" pitchFamily="34" charset="0"/>
                <a:cs typeface="Calibri" panose="020F0502020204030204" pitchFamily="34" charset="0"/>
                <a:hlinkClick r:id="rId2"/>
              </a:rPr>
              <a:t>liouras@iep.edu.gr</a:t>
            </a:r>
            <a:endParaRPr lang="el-GR" sz="1800" dirty="0">
              <a:solidFill>
                <a:srgbClr val="002060"/>
              </a:solidFill>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
              </a:rPr>
              <a:t>v.ioakimidou@iep.edu.gr</a:t>
            </a:r>
            <a:endParaRPr lang="el-GR"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GR" dirty="0"/>
          </a:p>
        </p:txBody>
      </p:sp>
      <p:grpSp>
        <p:nvGrpSpPr>
          <p:cNvPr id="12" name="Ομάδα 11">
            <a:extLst>
              <a:ext uri="{FF2B5EF4-FFF2-40B4-BE49-F238E27FC236}">
                <a16:creationId xmlns:a16="http://schemas.microsoft.com/office/drawing/2014/main" id="{88F2CE2D-CE43-2BB3-3352-A08D2659F6E9}"/>
              </a:ext>
            </a:extLst>
          </p:cNvPr>
          <p:cNvGrpSpPr/>
          <p:nvPr/>
        </p:nvGrpSpPr>
        <p:grpSpPr>
          <a:xfrm>
            <a:off x="6969443" y="2176670"/>
            <a:ext cx="4643437" cy="3468688"/>
            <a:chOff x="6969443" y="2176670"/>
            <a:chExt cx="4643437" cy="3468688"/>
          </a:xfrm>
        </p:grpSpPr>
        <p:pic>
          <p:nvPicPr>
            <p:cNvPr id="4" name="Picture 5">
              <a:extLst>
                <a:ext uri="{FF2B5EF4-FFF2-40B4-BE49-F238E27FC236}">
                  <a16:creationId xmlns:a16="http://schemas.microsoft.com/office/drawing/2014/main" id="{FFFABCC2-04E7-BDF6-6A30-C502A8748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443" y="2176670"/>
              <a:ext cx="4643437"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Ομάδα 10">
              <a:extLst>
                <a:ext uri="{FF2B5EF4-FFF2-40B4-BE49-F238E27FC236}">
                  <a16:creationId xmlns:a16="http://schemas.microsoft.com/office/drawing/2014/main" id="{76E66DF9-9568-EFF6-2921-54863388A67B}"/>
                </a:ext>
              </a:extLst>
            </p:cNvPr>
            <p:cNvGrpSpPr/>
            <p:nvPr/>
          </p:nvGrpSpPr>
          <p:grpSpPr>
            <a:xfrm>
              <a:off x="7609400" y="2828525"/>
              <a:ext cx="3104984" cy="996254"/>
              <a:chOff x="7609400" y="2828525"/>
              <a:chExt cx="3104984" cy="996254"/>
            </a:xfrm>
          </p:grpSpPr>
          <p:sp>
            <p:nvSpPr>
              <p:cNvPr id="6" name="Οβάλ 5">
                <a:extLst>
                  <a:ext uri="{FF2B5EF4-FFF2-40B4-BE49-F238E27FC236}">
                    <a16:creationId xmlns:a16="http://schemas.microsoft.com/office/drawing/2014/main" id="{18AC00FF-B839-9B91-7E4E-22D60DDBBCAC}"/>
                  </a:ext>
                </a:extLst>
              </p:cNvPr>
              <p:cNvSpPr/>
              <p:nvPr/>
            </p:nvSpPr>
            <p:spPr>
              <a:xfrm>
                <a:off x="9243392" y="3034103"/>
                <a:ext cx="735496" cy="302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βάλ 7">
                <a:extLst>
                  <a:ext uri="{FF2B5EF4-FFF2-40B4-BE49-F238E27FC236}">
                    <a16:creationId xmlns:a16="http://schemas.microsoft.com/office/drawing/2014/main" id="{0CF8A406-DF6A-8D07-E085-C6CC6771968C}"/>
                  </a:ext>
                </a:extLst>
              </p:cNvPr>
              <p:cNvSpPr/>
              <p:nvPr/>
            </p:nvSpPr>
            <p:spPr>
              <a:xfrm>
                <a:off x="9978888" y="3424462"/>
                <a:ext cx="735496" cy="4003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βάλ 8">
                <a:extLst>
                  <a:ext uri="{FF2B5EF4-FFF2-40B4-BE49-F238E27FC236}">
                    <a16:creationId xmlns:a16="http://schemas.microsoft.com/office/drawing/2014/main" id="{B541C135-40DF-A98E-0063-BB2DCA180B3C}"/>
                  </a:ext>
                </a:extLst>
              </p:cNvPr>
              <p:cNvSpPr/>
              <p:nvPr/>
            </p:nvSpPr>
            <p:spPr>
              <a:xfrm>
                <a:off x="7967747" y="2877533"/>
                <a:ext cx="735496" cy="302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βάλ 9">
                <a:extLst>
                  <a:ext uri="{FF2B5EF4-FFF2-40B4-BE49-F238E27FC236}">
                    <a16:creationId xmlns:a16="http://schemas.microsoft.com/office/drawing/2014/main" id="{EA967909-0965-A0A2-F849-7353C754B609}"/>
                  </a:ext>
                </a:extLst>
              </p:cNvPr>
              <p:cNvSpPr/>
              <p:nvPr/>
            </p:nvSpPr>
            <p:spPr>
              <a:xfrm>
                <a:off x="7609400" y="2828525"/>
                <a:ext cx="453886" cy="19121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063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4F84-F1BB-49C0-94BC-D1D45DEFBB76}"/>
              </a:ext>
            </a:extLst>
          </p:cNvPr>
          <p:cNvSpPr>
            <a:spLocks noGrp="1"/>
          </p:cNvSpPr>
          <p:nvPr>
            <p:ph type="title"/>
          </p:nvPr>
        </p:nvSpPr>
        <p:spPr>
          <a:xfrm>
            <a:off x="868680" y="1709928"/>
            <a:ext cx="3099816" cy="623736"/>
          </a:xfrm>
        </p:spPr>
        <p:txBody>
          <a:bodyPr>
            <a:normAutofit/>
          </a:bodyPr>
          <a:lstStyle/>
          <a:p>
            <a:r>
              <a:rPr lang="it-IT" dirty="0">
                <a:solidFill>
                  <a:schemeClr val="accent4">
                    <a:lumMod val="75000"/>
                  </a:schemeClr>
                </a:solidFill>
              </a:rPr>
              <a:t>Social Media</a:t>
            </a:r>
            <a:endParaRPr lang="en-US" dirty="0">
              <a:solidFill>
                <a:schemeClr val="accent4">
                  <a:lumMod val="75000"/>
                </a:schemeClr>
              </a:solidFill>
            </a:endParaRPr>
          </a:p>
        </p:txBody>
      </p:sp>
      <p:sp>
        <p:nvSpPr>
          <p:cNvPr id="4" name="Content Placeholder 3">
            <a:extLst>
              <a:ext uri="{FF2B5EF4-FFF2-40B4-BE49-F238E27FC236}">
                <a16:creationId xmlns:a16="http://schemas.microsoft.com/office/drawing/2014/main" id="{EBCDADBC-5AB9-3044-8F2F-89A3E6F0AF9C}"/>
              </a:ext>
            </a:extLst>
          </p:cNvPr>
          <p:cNvSpPr>
            <a:spLocks noGrp="1"/>
          </p:cNvSpPr>
          <p:nvPr>
            <p:ph idx="1"/>
          </p:nvPr>
        </p:nvSpPr>
        <p:spPr>
          <a:xfrm>
            <a:off x="1474827" y="2966343"/>
            <a:ext cx="2669569" cy="1265359"/>
          </a:xfrm>
        </p:spPr>
        <p:txBody>
          <a:bodyPr>
            <a:normAutofit/>
          </a:bodyPr>
          <a:lstStyle/>
          <a:p>
            <a:pPr marL="0" indent="0">
              <a:buNone/>
            </a:pPr>
            <a:r>
              <a:rPr lang="en-US" sz="1400" b="1" dirty="0"/>
              <a:t>@</a:t>
            </a:r>
            <a:r>
              <a:rPr lang="en-US" sz="1400" b="1" dirty="0" err="1"/>
              <a:t>CErasmusproject</a:t>
            </a:r>
            <a:r>
              <a:rPr lang="en-US" sz="1400" b="1" dirty="0"/>
              <a:t> </a:t>
            </a:r>
          </a:p>
          <a:p>
            <a:pPr marL="0" indent="0">
              <a:buNone/>
            </a:pPr>
            <a:endParaRPr lang="en-US" sz="1400" b="1" dirty="0"/>
          </a:p>
          <a:p>
            <a:pPr marL="0" indent="0">
              <a:buNone/>
            </a:pPr>
            <a:r>
              <a:rPr lang="en-US" sz="1600" b="1" dirty="0"/>
              <a:t>FB/</a:t>
            </a:r>
            <a:r>
              <a:rPr lang="en-US" sz="1400" b="1" dirty="0" err="1"/>
              <a:t>ConnectErasmusProject</a:t>
            </a:r>
            <a:r>
              <a:rPr lang="en-US" sz="1600" dirty="0"/>
              <a:t> </a:t>
            </a:r>
          </a:p>
        </p:txBody>
      </p:sp>
      <p:pic>
        <p:nvPicPr>
          <p:cNvPr id="6" name="Picture 5">
            <a:extLst>
              <a:ext uri="{FF2B5EF4-FFF2-40B4-BE49-F238E27FC236}">
                <a16:creationId xmlns:a16="http://schemas.microsoft.com/office/drawing/2014/main" id="{A154EF7E-B856-0245-9A7F-3EE27D29FE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18888" y="2084849"/>
            <a:ext cx="4898682" cy="2688301"/>
          </a:xfrm>
          <a:prstGeom prst="rect">
            <a:avLst/>
          </a:prstGeom>
        </p:spPr>
      </p:pic>
      <p:sp>
        <p:nvSpPr>
          <p:cNvPr id="8" name="Rounded Rectangular Callout 7">
            <a:extLst>
              <a:ext uri="{FF2B5EF4-FFF2-40B4-BE49-F238E27FC236}">
                <a16:creationId xmlns:a16="http://schemas.microsoft.com/office/drawing/2014/main" id="{47D5E083-6DDB-434A-89BD-A7AC30456910}"/>
              </a:ext>
            </a:extLst>
          </p:cNvPr>
          <p:cNvSpPr/>
          <p:nvPr/>
        </p:nvSpPr>
        <p:spPr>
          <a:xfrm>
            <a:off x="7341990" y="1107209"/>
            <a:ext cx="1452929" cy="7071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a:t>
            </a:r>
            <a:r>
              <a:rPr lang="en-GR" b="1" dirty="0"/>
              <a:t>can this!</a:t>
            </a:r>
          </a:p>
        </p:txBody>
      </p:sp>
      <p:pic>
        <p:nvPicPr>
          <p:cNvPr id="9" name="Picture 8">
            <a:hlinkClick r:id="rId4"/>
            <a:extLst>
              <a:ext uri="{FF2B5EF4-FFF2-40B4-BE49-F238E27FC236}">
                <a16:creationId xmlns:a16="http://schemas.microsoft.com/office/drawing/2014/main" id="{DA5C35DA-272E-5942-80BD-75DC3DC1566F}"/>
              </a:ext>
            </a:extLst>
          </p:cNvPr>
          <p:cNvPicPr>
            <a:picLocks noChangeAspect="1"/>
          </p:cNvPicPr>
          <p:nvPr/>
        </p:nvPicPr>
        <p:blipFill>
          <a:blip r:embed="rId5"/>
          <a:stretch>
            <a:fillRect/>
          </a:stretch>
        </p:blipFill>
        <p:spPr>
          <a:xfrm>
            <a:off x="949703" y="2894234"/>
            <a:ext cx="546100" cy="444500"/>
          </a:xfrm>
          <a:prstGeom prst="rect">
            <a:avLst/>
          </a:prstGeom>
          <a:solidFill>
            <a:schemeClr val="bg1"/>
          </a:solidFill>
        </p:spPr>
      </p:pic>
      <p:pic>
        <p:nvPicPr>
          <p:cNvPr id="10" name="Picture 9">
            <a:hlinkClick r:id="rId6"/>
            <a:extLst>
              <a:ext uri="{FF2B5EF4-FFF2-40B4-BE49-F238E27FC236}">
                <a16:creationId xmlns:a16="http://schemas.microsoft.com/office/drawing/2014/main" id="{50EE450E-7773-5042-B8EB-9959676DB6F1}"/>
              </a:ext>
            </a:extLst>
          </p:cNvPr>
          <p:cNvPicPr>
            <a:picLocks noChangeAspect="1"/>
          </p:cNvPicPr>
          <p:nvPr/>
        </p:nvPicPr>
        <p:blipFill>
          <a:blip r:embed="rId7"/>
          <a:stretch>
            <a:fillRect/>
          </a:stretch>
        </p:blipFill>
        <p:spPr>
          <a:xfrm>
            <a:off x="989169" y="3599023"/>
            <a:ext cx="241300" cy="444500"/>
          </a:xfrm>
          <a:prstGeom prst="rect">
            <a:avLst/>
          </a:prstGeom>
        </p:spPr>
      </p:pic>
      <p:sp>
        <p:nvSpPr>
          <p:cNvPr id="12" name="Title 1">
            <a:extLst>
              <a:ext uri="{FF2B5EF4-FFF2-40B4-BE49-F238E27FC236}">
                <a16:creationId xmlns:a16="http://schemas.microsoft.com/office/drawing/2014/main" id="{F43EB82E-1195-BD45-A217-1030D6331768}"/>
              </a:ext>
            </a:extLst>
          </p:cNvPr>
          <p:cNvSpPr txBox="1">
            <a:spLocks/>
          </p:cNvSpPr>
          <p:nvPr/>
        </p:nvSpPr>
        <p:spPr>
          <a:xfrm>
            <a:off x="5877642" y="5043635"/>
            <a:ext cx="4339928" cy="62373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400" b="1" kern="1200">
                <a:solidFill>
                  <a:schemeClr val="accent4"/>
                </a:solidFill>
                <a:latin typeface="+mj-lt"/>
                <a:ea typeface="+mj-ea"/>
                <a:cs typeface="+mj-cs"/>
              </a:defRPr>
            </a:lvl1pPr>
          </a:lstStyle>
          <a:p>
            <a:pPr lvl="1"/>
            <a:r>
              <a:rPr lang="en-US" b="1" dirty="0"/>
              <a:t>#</a:t>
            </a:r>
            <a:r>
              <a:rPr lang="en-US" b="1" dirty="0" err="1"/>
              <a:t>ConnectErasmusProject</a:t>
            </a:r>
            <a:r>
              <a:rPr lang="en-US" b="1" dirty="0"/>
              <a:t> </a:t>
            </a:r>
            <a:endParaRPr lang="x-none" sz="1600" b="1" dirty="0"/>
          </a:p>
        </p:txBody>
      </p:sp>
    </p:spTree>
    <p:extLst>
      <p:ext uri="{BB962C8B-B14F-4D97-AF65-F5344CB8AC3E}">
        <p14:creationId xmlns:p14="http://schemas.microsoft.com/office/powerpoint/2010/main" val="71039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3" name="Rectangle 2">
            <a:extLst>
              <a:ext uri="{FF2B5EF4-FFF2-40B4-BE49-F238E27FC236}">
                <a16:creationId xmlns:a16="http://schemas.microsoft.com/office/drawing/2014/main" id="{2363A600-4261-2BFA-3924-2B3BCD92D03D}"/>
              </a:ext>
            </a:extLst>
          </p:cNvPr>
          <p:cNvSpPr>
            <a:spLocks noGrp="1" noChangeArrowheads="1"/>
          </p:cNvSpPr>
          <p:nvPr>
            <p:ph type="title"/>
          </p:nvPr>
        </p:nvSpPr>
        <p:spPr>
          <a:xfrm>
            <a:off x="1703388" y="0"/>
            <a:ext cx="8964612" cy="914400"/>
          </a:xfrm>
        </p:spPr>
        <p:txBody>
          <a:bodyPr>
            <a:normAutofit/>
          </a:bodyPr>
          <a:lstStyle/>
          <a:p>
            <a:r>
              <a:rPr lang="el-GR" altLang="en-US" dirty="0" err="1">
                <a:solidFill>
                  <a:srgbClr val="002060"/>
                </a:solidFill>
                <a:latin typeface="Times New Roman" panose="02020603050405020304" pitchFamily="18" charset="0"/>
                <a:cs typeface="Times New Roman" panose="02020603050405020304" pitchFamily="18" charset="0"/>
              </a:rPr>
              <a:t>Κοινωνικοπολιτισμικά</a:t>
            </a:r>
            <a:r>
              <a:rPr lang="el-GR" altLang="en-US" dirty="0">
                <a:solidFill>
                  <a:srgbClr val="002060"/>
                </a:solidFill>
                <a:latin typeface="Times New Roman" panose="02020603050405020304" pitchFamily="18" charset="0"/>
                <a:cs typeface="Times New Roman" panose="02020603050405020304" pitchFamily="18" charset="0"/>
              </a:rPr>
              <a:t> προσανατολισμένες θέσεις</a:t>
            </a:r>
          </a:p>
        </p:txBody>
      </p:sp>
      <p:sp>
        <p:nvSpPr>
          <p:cNvPr id="161794" name="Text Box 3">
            <a:extLst>
              <a:ext uri="{FF2B5EF4-FFF2-40B4-BE49-F238E27FC236}">
                <a16:creationId xmlns:a16="http://schemas.microsoft.com/office/drawing/2014/main" id="{FA148493-EC4B-6BDA-90C0-FC02606E7F20}"/>
              </a:ext>
            </a:extLst>
          </p:cNvPr>
          <p:cNvSpPr txBox="1">
            <a:spLocks noChangeArrowheads="1"/>
          </p:cNvSpPr>
          <p:nvPr/>
        </p:nvSpPr>
        <p:spPr bwMode="auto">
          <a:xfrm>
            <a:off x="10139295" y="780986"/>
            <a:ext cx="630236" cy="50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pPr>
            <a:r>
              <a:rPr lang="el-GR" altLang="en-US" dirty="0">
                <a:solidFill>
                  <a:srgbClr val="002060"/>
                </a:solidFill>
                <a:latin typeface="Times New Roman" panose="02020603050405020304" pitchFamily="18" charset="0"/>
              </a:rPr>
              <a:t>Π</a:t>
            </a:r>
          </a:p>
          <a:p>
            <a:pPr algn="ctr">
              <a:spcBef>
                <a:spcPct val="20000"/>
              </a:spcBef>
            </a:pPr>
            <a:r>
              <a:rPr lang="el-GR" altLang="en-US" dirty="0">
                <a:solidFill>
                  <a:srgbClr val="002060"/>
                </a:solidFill>
                <a:latin typeface="Times New Roman" panose="02020603050405020304" pitchFamily="18" charset="0"/>
              </a:rPr>
              <a:t>Ρ</a:t>
            </a:r>
          </a:p>
          <a:p>
            <a:pPr algn="ctr">
              <a:spcBef>
                <a:spcPct val="20000"/>
              </a:spcBef>
            </a:pPr>
            <a:r>
              <a:rPr lang="el-GR" altLang="en-US" dirty="0">
                <a:solidFill>
                  <a:srgbClr val="002060"/>
                </a:solidFill>
                <a:latin typeface="Times New Roman" panose="02020603050405020304" pitchFamily="18" charset="0"/>
              </a:rPr>
              <a:t>Ο</a:t>
            </a:r>
          </a:p>
          <a:p>
            <a:pPr algn="ctr">
              <a:spcBef>
                <a:spcPct val="20000"/>
              </a:spcBef>
            </a:pPr>
            <a:r>
              <a:rPr lang="el-GR" altLang="en-US" dirty="0">
                <a:solidFill>
                  <a:srgbClr val="002060"/>
                </a:solidFill>
                <a:latin typeface="Times New Roman" panose="02020603050405020304" pitchFamily="18" charset="0"/>
              </a:rPr>
              <a:t>Σ</a:t>
            </a:r>
          </a:p>
          <a:p>
            <a:pPr algn="ctr">
              <a:spcBef>
                <a:spcPct val="20000"/>
              </a:spcBef>
            </a:pPr>
            <a:r>
              <a:rPr lang="el-GR" altLang="en-US" dirty="0">
                <a:solidFill>
                  <a:srgbClr val="002060"/>
                </a:solidFill>
                <a:latin typeface="Times New Roman" panose="02020603050405020304" pitchFamily="18" charset="0"/>
              </a:rPr>
              <a:t>Α</a:t>
            </a:r>
          </a:p>
          <a:p>
            <a:pPr algn="ctr">
              <a:spcBef>
                <a:spcPct val="20000"/>
              </a:spcBef>
            </a:pPr>
            <a:r>
              <a:rPr lang="el-GR" altLang="en-US" dirty="0">
                <a:solidFill>
                  <a:srgbClr val="002060"/>
                </a:solidFill>
                <a:latin typeface="Times New Roman" panose="02020603050405020304" pitchFamily="18" charset="0"/>
              </a:rPr>
              <a:t>Ν</a:t>
            </a:r>
          </a:p>
          <a:p>
            <a:pPr algn="ctr">
              <a:spcBef>
                <a:spcPct val="20000"/>
              </a:spcBef>
            </a:pPr>
            <a:r>
              <a:rPr lang="el-GR" altLang="en-US" dirty="0">
                <a:solidFill>
                  <a:srgbClr val="002060"/>
                </a:solidFill>
                <a:latin typeface="Times New Roman" panose="02020603050405020304" pitchFamily="18" charset="0"/>
              </a:rPr>
              <a:t>Α</a:t>
            </a:r>
          </a:p>
          <a:p>
            <a:pPr algn="ctr">
              <a:spcBef>
                <a:spcPct val="20000"/>
              </a:spcBef>
            </a:pPr>
            <a:r>
              <a:rPr lang="el-GR" altLang="en-US" dirty="0">
                <a:solidFill>
                  <a:srgbClr val="002060"/>
                </a:solidFill>
                <a:latin typeface="Times New Roman" panose="02020603050405020304" pitchFamily="18" charset="0"/>
              </a:rPr>
              <a:t>Τ</a:t>
            </a:r>
          </a:p>
          <a:p>
            <a:pPr algn="ctr">
              <a:spcBef>
                <a:spcPct val="20000"/>
              </a:spcBef>
            </a:pPr>
            <a:r>
              <a:rPr lang="el-GR" altLang="en-US" dirty="0">
                <a:solidFill>
                  <a:srgbClr val="002060"/>
                </a:solidFill>
                <a:latin typeface="Times New Roman" panose="02020603050405020304" pitchFamily="18" charset="0"/>
              </a:rPr>
              <a:t>Ο</a:t>
            </a:r>
          </a:p>
          <a:p>
            <a:pPr algn="ctr">
              <a:spcBef>
                <a:spcPct val="20000"/>
              </a:spcBef>
            </a:pPr>
            <a:r>
              <a:rPr lang="el-GR" altLang="en-US" dirty="0">
                <a:solidFill>
                  <a:srgbClr val="002060"/>
                </a:solidFill>
                <a:latin typeface="Times New Roman" panose="02020603050405020304" pitchFamily="18" charset="0"/>
              </a:rPr>
              <a:t>Λ</a:t>
            </a:r>
          </a:p>
          <a:p>
            <a:pPr algn="ctr">
              <a:spcBef>
                <a:spcPct val="20000"/>
              </a:spcBef>
            </a:pPr>
            <a:r>
              <a:rPr lang="el-GR" altLang="en-US" dirty="0">
                <a:solidFill>
                  <a:srgbClr val="002060"/>
                </a:solidFill>
                <a:latin typeface="Times New Roman" panose="02020603050405020304" pitchFamily="18" charset="0"/>
              </a:rPr>
              <a:t>Ι</a:t>
            </a:r>
          </a:p>
          <a:p>
            <a:pPr algn="ctr">
              <a:spcBef>
                <a:spcPct val="20000"/>
              </a:spcBef>
            </a:pPr>
            <a:r>
              <a:rPr lang="el-GR" altLang="en-US" dirty="0">
                <a:solidFill>
                  <a:srgbClr val="002060"/>
                </a:solidFill>
                <a:latin typeface="Times New Roman" panose="02020603050405020304" pitchFamily="18" charset="0"/>
              </a:rPr>
              <a:t>Σ</a:t>
            </a:r>
          </a:p>
          <a:p>
            <a:pPr algn="ctr">
              <a:spcBef>
                <a:spcPct val="20000"/>
              </a:spcBef>
            </a:pPr>
            <a:r>
              <a:rPr lang="el-GR" altLang="en-US" dirty="0">
                <a:solidFill>
                  <a:srgbClr val="002060"/>
                </a:solidFill>
                <a:latin typeface="Times New Roman" panose="02020603050405020304" pitchFamily="18" charset="0"/>
              </a:rPr>
              <a:t>Μ</a:t>
            </a:r>
          </a:p>
          <a:p>
            <a:pPr algn="ctr">
              <a:spcBef>
                <a:spcPct val="20000"/>
              </a:spcBef>
            </a:pPr>
            <a:r>
              <a:rPr lang="el-GR" altLang="en-US" dirty="0">
                <a:solidFill>
                  <a:srgbClr val="002060"/>
                </a:solidFill>
                <a:latin typeface="Times New Roman" panose="02020603050405020304" pitchFamily="18" charset="0"/>
              </a:rPr>
              <a:t>Ο</a:t>
            </a:r>
          </a:p>
          <a:p>
            <a:pPr algn="ctr">
              <a:spcBef>
                <a:spcPct val="20000"/>
              </a:spcBef>
            </a:pPr>
            <a:r>
              <a:rPr lang="el-GR" altLang="en-US" dirty="0">
                <a:solidFill>
                  <a:srgbClr val="002060"/>
                </a:solidFill>
                <a:latin typeface="Times New Roman" panose="02020603050405020304" pitchFamily="18" charset="0"/>
              </a:rPr>
              <a:t>Σ</a:t>
            </a:r>
          </a:p>
        </p:txBody>
      </p:sp>
      <p:sp>
        <p:nvSpPr>
          <p:cNvPr id="161795" name="Text Box 4">
            <a:extLst>
              <a:ext uri="{FF2B5EF4-FFF2-40B4-BE49-F238E27FC236}">
                <a16:creationId xmlns:a16="http://schemas.microsoft.com/office/drawing/2014/main" id="{A890D01B-9A6D-F940-30A7-FAC8A5330BB2}"/>
              </a:ext>
            </a:extLst>
          </p:cNvPr>
          <p:cNvSpPr txBox="1">
            <a:spLocks noChangeArrowheads="1"/>
          </p:cNvSpPr>
          <p:nvPr/>
        </p:nvSpPr>
        <p:spPr bwMode="auto">
          <a:xfrm>
            <a:off x="1558925" y="955676"/>
            <a:ext cx="52228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Θ</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Ε</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Ω</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Ρ</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Η</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Τ</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Ι</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Κ</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Ο</a:t>
            </a:r>
          </a:p>
          <a:p>
            <a:pPr algn="ctr">
              <a:spcBef>
                <a:spcPct val="50000"/>
              </a:spcBef>
            </a:pPr>
            <a:r>
              <a:rPr lang="el-GR" altLang="en-US" sz="2000" dirty="0">
                <a:solidFill>
                  <a:srgbClr val="002060"/>
                </a:solidFill>
                <a:latin typeface="Times New Roman" panose="02020603050405020304" pitchFamily="18" charset="0"/>
                <a:cs typeface="Times New Roman" panose="02020603050405020304" pitchFamily="18" charset="0"/>
              </a:rPr>
              <a:t>Σ</a:t>
            </a:r>
          </a:p>
          <a:p>
            <a:pPr>
              <a:spcBef>
                <a:spcPct val="50000"/>
              </a:spcBef>
            </a:pPr>
            <a:endParaRPr lang="el-GR" altLang="en-US" sz="2000" dirty="0">
              <a:solidFill>
                <a:srgbClr val="002060"/>
              </a:solidFill>
              <a:latin typeface="Times New Roman" panose="02020603050405020304" pitchFamily="18" charset="0"/>
              <a:cs typeface="Times New Roman" panose="02020603050405020304" pitchFamily="18" charset="0"/>
            </a:endParaRPr>
          </a:p>
          <a:p>
            <a:pPr>
              <a:spcBef>
                <a:spcPct val="50000"/>
              </a:spcBef>
            </a:pPr>
            <a:endParaRPr lang="el-GR" altLang="en-US" sz="2000" dirty="0">
              <a:solidFill>
                <a:srgbClr val="002060"/>
              </a:solidFill>
              <a:latin typeface="Times New Roman" panose="02020603050405020304" pitchFamily="18" charset="0"/>
              <a:cs typeface="Times New Roman" panose="02020603050405020304" pitchFamily="18" charset="0"/>
            </a:endParaRPr>
          </a:p>
        </p:txBody>
      </p:sp>
      <p:sp>
        <p:nvSpPr>
          <p:cNvPr id="3077" name="Text Box 5">
            <a:extLst>
              <a:ext uri="{FF2B5EF4-FFF2-40B4-BE49-F238E27FC236}">
                <a16:creationId xmlns:a16="http://schemas.microsoft.com/office/drawing/2014/main" id="{C664B983-7407-A3DD-C3B9-98A98E270CE2}"/>
              </a:ext>
            </a:extLst>
          </p:cNvPr>
          <p:cNvSpPr txBox="1">
            <a:spLocks noChangeArrowheads="1"/>
          </p:cNvSpPr>
          <p:nvPr/>
        </p:nvSpPr>
        <p:spPr bwMode="auto">
          <a:xfrm>
            <a:off x="2438400" y="914400"/>
            <a:ext cx="5181600" cy="685800"/>
          </a:xfrm>
          <a:prstGeom prst="rect">
            <a:avLst/>
          </a:prstGeom>
          <a:solidFill>
            <a:schemeClr val="tx2">
              <a:lumMod val="25000"/>
              <a:lumOff val="75000"/>
            </a:schemeClr>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spcBef>
                <a:spcPct val="20000"/>
              </a:spcBef>
            </a:pPr>
            <a:r>
              <a:rPr lang="el-GR" altLang="en-US" sz="2400" b="1">
                <a:latin typeface="Times New Roman" panose="02020603050405020304" pitchFamily="18" charset="0"/>
              </a:rPr>
              <a:t>Γενετικός νόμος της πολιτισμικής ανάπτυξης του Vygotsky, 1981</a:t>
            </a:r>
          </a:p>
        </p:txBody>
      </p:sp>
      <p:sp>
        <p:nvSpPr>
          <p:cNvPr id="3078" name="AutoShape 6">
            <a:extLst>
              <a:ext uri="{FF2B5EF4-FFF2-40B4-BE49-F238E27FC236}">
                <a16:creationId xmlns:a16="http://schemas.microsoft.com/office/drawing/2014/main" id="{25DF354C-4D79-29BA-C99C-7DE0169DFCC2}"/>
              </a:ext>
            </a:extLst>
          </p:cNvPr>
          <p:cNvSpPr>
            <a:spLocks noChangeArrowheads="1"/>
          </p:cNvSpPr>
          <p:nvPr/>
        </p:nvSpPr>
        <p:spPr bwMode="auto">
          <a:xfrm>
            <a:off x="5410200" y="1752600"/>
            <a:ext cx="4648200" cy="4572000"/>
          </a:xfrm>
          <a:prstGeom prst="wedgeRoundRectCallout">
            <a:avLst>
              <a:gd name="adj1" fmla="val -65542"/>
              <a:gd name="adj2" fmla="val -53440"/>
              <a:gd name="adj3" fmla="val 16667"/>
            </a:avLst>
          </a:prstGeom>
          <a:solidFill>
            <a:schemeClr val="accent5">
              <a:lumMod val="60000"/>
              <a:lumOff val="40000"/>
            </a:schemeClr>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el-GR" altLang="en-US" sz="2000">
                <a:latin typeface="Times New Roman" panose="02020603050405020304" pitchFamily="18" charset="0"/>
              </a:rPr>
              <a:t>«...οποιαδήποτε λειτουργία στη γνωστική ανάπτυξη του παιδιού εμφανίζεται δυο φορές ή σε δυο επίπεδα. Αρχικά εμφανίζεται στο κοινωνικό και μετά στο ψυχολογικό επίπεδο….Οι κοινωνικές σχέσεις, οι σχέσεις μεταξύ των ανθρώπων, αποτελούν γενετικά τη βάση όλων των λειτουργιών υψηλότερου επιπέδου και των σχέσεων μεταξύ τους.»</a:t>
            </a:r>
          </a:p>
        </p:txBody>
      </p:sp>
      <p:sp>
        <p:nvSpPr>
          <p:cNvPr id="3079" name="Text Box 7">
            <a:extLst>
              <a:ext uri="{FF2B5EF4-FFF2-40B4-BE49-F238E27FC236}">
                <a16:creationId xmlns:a16="http://schemas.microsoft.com/office/drawing/2014/main" id="{A3697997-3777-F3AA-5F75-1457B0BB143B}"/>
              </a:ext>
            </a:extLst>
          </p:cNvPr>
          <p:cNvSpPr txBox="1">
            <a:spLocks noChangeArrowheads="1"/>
          </p:cNvSpPr>
          <p:nvPr/>
        </p:nvSpPr>
        <p:spPr bwMode="auto">
          <a:xfrm>
            <a:off x="2438400" y="2362200"/>
            <a:ext cx="2667000" cy="393700"/>
          </a:xfrm>
          <a:prstGeom prst="rect">
            <a:avLst/>
          </a:prstGeom>
          <a:solidFill>
            <a:schemeClr val="tx2">
              <a:lumMod val="25000"/>
              <a:lumOff val="75000"/>
            </a:schemeClr>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spcBef>
                <a:spcPct val="20000"/>
              </a:spcBef>
            </a:pPr>
            <a:r>
              <a:rPr lang="en-US" altLang="en-US" sz="2400" b="1">
                <a:latin typeface="Times New Roman" panose="02020603050405020304" pitchFamily="18" charset="0"/>
              </a:rPr>
              <a:t>Wittgenstein</a:t>
            </a:r>
            <a:r>
              <a:rPr lang="el-GR" altLang="en-US" sz="2400" b="1">
                <a:latin typeface="Times New Roman" panose="02020603050405020304" pitchFamily="18" charset="0"/>
              </a:rPr>
              <a:t> 1977</a:t>
            </a:r>
          </a:p>
        </p:txBody>
      </p:sp>
      <p:sp>
        <p:nvSpPr>
          <p:cNvPr id="3080" name="AutoShape 8">
            <a:extLst>
              <a:ext uri="{FF2B5EF4-FFF2-40B4-BE49-F238E27FC236}">
                <a16:creationId xmlns:a16="http://schemas.microsoft.com/office/drawing/2014/main" id="{794F072C-B2CD-ACEF-28A5-EB9DF8FF94DA}"/>
              </a:ext>
            </a:extLst>
          </p:cNvPr>
          <p:cNvSpPr>
            <a:spLocks noChangeArrowheads="1"/>
          </p:cNvSpPr>
          <p:nvPr/>
        </p:nvSpPr>
        <p:spPr bwMode="auto">
          <a:xfrm>
            <a:off x="5486400" y="2438400"/>
            <a:ext cx="2667000" cy="2209800"/>
          </a:xfrm>
          <a:prstGeom prst="wedgeRoundRectCallout">
            <a:avLst>
              <a:gd name="adj1" fmla="val -76370"/>
              <a:gd name="adj2" fmla="val -32111"/>
              <a:gd name="adj3" fmla="val 16667"/>
            </a:avLst>
          </a:prstGeom>
          <a:solidFill>
            <a:schemeClr val="accent5"/>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el-GR" altLang="en-US" sz="2000">
                <a:latin typeface="Times New Roman" panose="02020603050405020304" pitchFamily="18" charset="0"/>
              </a:rPr>
              <a:t>«Δεν μπορεί κανείς να μαντέψει πως λειτουργεί μια λέξη. Πρέπει να κοιτάξει την χρήση της και από αυτήν να μάθει.»</a:t>
            </a:r>
          </a:p>
        </p:txBody>
      </p:sp>
      <p:sp>
        <p:nvSpPr>
          <p:cNvPr id="3081" name="Text Box 9">
            <a:extLst>
              <a:ext uri="{FF2B5EF4-FFF2-40B4-BE49-F238E27FC236}">
                <a16:creationId xmlns:a16="http://schemas.microsoft.com/office/drawing/2014/main" id="{C21B37C4-307E-7E30-B359-5337DF4005E0}"/>
              </a:ext>
            </a:extLst>
          </p:cNvPr>
          <p:cNvSpPr txBox="1">
            <a:spLocks noChangeArrowheads="1"/>
          </p:cNvSpPr>
          <p:nvPr/>
        </p:nvSpPr>
        <p:spPr bwMode="auto">
          <a:xfrm>
            <a:off x="2438400" y="3962400"/>
            <a:ext cx="2362200" cy="393700"/>
          </a:xfrm>
          <a:prstGeom prst="rect">
            <a:avLst/>
          </a:prstGeom>
          <a:solidFill>
            <a:schemeClr val="tx2">
              <a:lumMod val="25000"/>
              <a:lumOff val="75000"/>
            </a:schemeClr>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spcBef>
                <a:spcPct val="20000"/>
              </a:spcBef>
            </a:pPr>
            <a:r>
              <a:rPr lang="en-GB" altLang="en-US" sz="2400" b="1">
                <a:latin typeface="Times New Roman" panose="02020603050405020304" pitchFamily="18" charset="0"/>
              </a:rPr>
              <a:t>Gee</a:t>
            </a:r>
            <a:r>
              <a:rPr lang="el-GR" altLang="en-US" sz="2400" b="1">
                <a:latin typeface="Times New Roman" panose="02020603050405020304" pitchFamily="18" charset="0"/>
              </a:rPr>
              <a:t>1999</a:t>
            </a:r>
          </a:p>
        </p:txBody>
      </p:sp>
      <p:sp>
        <p:nvSpPr>
          <p:cNvPr id="3082" name="AutoShape 10">
            <a:extLst>
              <a:ext uri="{FF2B5EF4-FFF2-40B4-BE49-F238E27FC236}">
                <a16:creationId xmlns:a16="http://schemas.microsoft.com/office/drawing/2014/main" id="{77E35913-3D1D-1CAD-35BC-30017DA14888}"/>
              </a:ext>
            </a:extLst>
          </p:cNvPr>
          <p:cNvSpPr>
            <a:spLocks noChangeArrowheads="1"/>
          </p:cNvSpPr>
          <p:nvPr/>
        </p:nvSpPr>
        <p:spPr bwMode="auto">
          <a:xfrm>
            <a:off x="5715000" y="3429000"/>
            <a:ext cx="4191000" cy="1752600"/>
          </a:xfrm>
          <a:prstGeom prst="wedgeRoundRectCallout">
            <a:avLst>
              <a:gd name="adj1" fmla="val -69509"/>
              <a:gd name="adj2" fmla="val -8968"/>
              <a:gd name="adj3" fmla="val 16667"/>
            </a:avLst>
          </a:prstGeom>
          <a:solidFill>
            <a:schemeClr val="accent6">
              <a:lumMod val="60000"/>
              <a:lumOff val="40000"/>
            </a:schemeClr>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el-GR" altLang="en-US" sz="2000">
                <a:latin typeface="Times New Roman" panose="02020603050405020304" pitchFamily="18" charset="0"/>
              </a:rPr>
              <a:t>«Το νόημα είναι πάντα συνταιριασμένο με τοπικές, πλαισιακές, κοινωνικές και πολιτισμικές πρακτικές.»</a:t>
            </a:r>
          </a:p>
        </p:txBody>
      </p:sp>
      <p:sp>
        <p:nvSpPr>
          <p:cNvPr id="3083" name="Text Box 11">
            <a:extLst>
              <a:ext uri="{FF2B5EF4-FFF2-40B4-BE49-F238E27FC236}">
                <a16:creationId xmlns:a16="http://schemas.microsoft.com/office/drawing/2014/main" id="{94E48B5D-FB6E-92CE-302D-955C8E24586A}"/>
              </a:ext>
            </a:extLst>
          </p:cNvPr>
          <p:cNvSpPr txBox="1">
            <a:spLocks noChangeArrowheads="1"/>
          </p:cNvSpPr>
          <p:nvPr/>
        </p:nvSpPr>
        <p:spPr bwMode="auto">
          <a:xfrm>
            <a:off x="2386013" y="5168900"/>
            <a:ext cx="2819400" cy="393700"/>
          </a:xfrm>
          <a:prstGeom prst="rect">
            <a:avLst/>
          </a:prstGeom>
          <a:solidFill>
            <a:schemeClr val="tx2">
              <a:lumMod val="25000"/>
              <a:lumOff val="75000"/>
            </a:schemeClr>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spcBef>
                <a:spcPct val="20000"/>
              </a:spcBef>
            </a:pPr>
            <a:r>
              <a:rPr lang="en-US" altLang="en-US" sz="2400" b="1">
                <a:latin typeface="Times New Roman" panose="02020603050405020304" pitchFamily="18" charset="0"/>
              </a:rPr>
              <a:t>Rogoff</a:t>
            </a:r>
            <a:r>
              <a:rPr lang="el-GR" altLang="en-US" sz="2400" b="1">
                <a:latin typeface="Times New Roman" panose="02020603050405020304" pitchFamily="18" charset="0"/>
              </a:rPr>
              <a:t>, 1990, 1998</a:t>
            </a:r>
          </a:p>
        </p:txBody>
      </p:sp>
      <p:sp>
        <p:nvSpPr>
          <p:cNvPr id="3084" name="AutoShape 12">
            <a:extLst>
              <a:ext uri="{FF2B5EF4-FFF2-40B4-BE49-F238E27FC236}">
                <a16:creationId xmlns:a16="http://schemas.microsoft.com/office/drawing/2014/main" id="{95E5DDB8-DB6C-D57C-7C41-E59A0A360FEB}"/>
              </a:ext>
            </a:extLst>
          </p:cNvPr>
          <p:cNvSpPr>
            <a:spLocks noChangeArrowheads="1"/>
          </p:cNvSpPr>
          <p:nvPr/>
        </p:nvSpPr>
        <p:spPr bwMode="auto">
          <a:xfrm>
            <a:off x="5715000" y="1828800"/>
            <a:ext cx="4419600" cy="4419600"/>
          </a:xfrm>
          <a:prstGeom prst="wedgeRoundRectCallout">
            <a:avLst>
              <a:gd name="adj1" fmla="val -66343"/>
              <a:gd name="adj2" fmla="val 28773"/>
              <a:gd name="adj3" fmla="val 16667"/>
            </a:avLst>
          </a:prstGeom>
          <a:solidFill>
            <a:schemeClr val="accent5"/>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el-GR" altLang="en-US" sz="2000">
                <a:latin typeface="Times New Roman" panose="02020603050405020304" pitchFamily="18" charset="0"/>
              </a:rPr>
              <a:t>«Οι κοινωνικοπολιτισμικές προοπτικές υποστηρίζουν πώς η ανάπτυξη/μάθηση είναι μια διαδικασία μετασχηματισμού της συμμετοχής σε κοινωνικοπολιτισμικές δραστηριότητες της κοινότητας. Οι άνθρωποι συνεισφέρουν σε αυτή τη διαδικασία των κοινωνικοπολιτισμικών δραστηριοτήτων την ίδια στιγμή που αυτοί οικειοποιούνται πρακτικές που επινοήθηκαν από άλλους»</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0-#ppt_w/2"/>
                                          </p:val>
                                        </p:tav>
                                        <p:tav tm="100000">
                                          <p:val>
                                            <p:strVal val="#ppt_x"/>
                                          </p:val>
                                        </p:tav>
                                      </p:tavLst>
                                    </p:anim>
                                    <p:anim calcmode="lin" valueType="num">
                                      <p:cBhvr additive="base">
                                        <p:cTn id="8"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checkerboard(down)">
                                      <p:cBhvr>
                                        <p:cTn id="13" dur="500"/>
                                        <p:tgtEl>
                                          <p:spTgt spid="3078"/>
                                        </p:tgtEl>
                                      </p:cBhvr>
                                    </p:animEffec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079"/>
                                        </p:tgtEl>
                                        <p:attrNameLst>
                                          <p:attrName>style.visibility</p:attrName>
                                        </p:attrNameLst>
                                      </p:cBhvr>
                                      <p:to>
                                        <p:strVal val="visible"/>
                                      </p:to>
                                    </p:set>
                                    <p:anim calcmode="lin" valueType="num">
                                      <p:cBhvr additive="base">
                                        <p:cTn id="18" dur="500" fill="hold"/>
                                        <p:tgtEl>
                                          <p:spTgt spid="3079"/>
                                        </p:tgtEl>
                                        <p:attrNameLst>
                                          <p:attrName>ppt_x</p:attrName>
                                        </p:attrNameLst>
                                      </p:cBhvr>
                                      <p:tavLst>
                                        <p:tav tm="0">
                                          <p:val>
                                            <p:strVal val="#ppt_x"/>
                                          </p:val>
                                        </p:tav>
                                        <p:tav tm="100000">
                                          <p:val>
                                            <p:strVal val="#ppt_x"/>
                                          </p:val>
                                        </p:tav>
                                      </p:tavLst>
                                    </p:anim>
                                    <p:anim calcmode="lin" valueType="num">
                                      <p:cBhvr additive="base">
                                        <p:cTn id="19"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5" fill="hold" nodeType="click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checkerboard(down)">
                                      <p:cBhvr>
                                        <p:cTn id="24" dur="500"/>
                                        <p:tgtEl>
                                          <p:spTgt spid="3080"/>
                                        </p:tgtEl>
                                      </p:cBhvr>
                                    </p:animEffect>
                                  </p:childTnLst>
                                  <p:subTnLst>
                                    <p:set>
                                      <p:cBhvr override="childStyle">
                                        <p:cTn dur="1" fill="hold" display="0" masterRel="nextClick" afterEffect="1"/>
                                        <p:tgtEl>
                                          <p:spTgt spid="3080"/>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5" fill="hold" nodeType="clickEffect">
                                  <p:stCondLst>
                                    <p:cond delay="0"/>
                                  </p:stCondLst>
                                  <p:childTnLst>
                                    <p:set>
                                      <p:cBhvr>
                                        <p:cTn id="34" dur="1" fill="hold">
                                          <p:stCondLst>
                                            <p:cond delay="0"/>
                                          </p:stCondLst>
                                        </p:cTn>
                                        <p:tgtEl>
                                          <p:spTgt spid="3082"/>
                                        </p:tgtEl>
                                        <p:attrNameLst>
                                          <p:attrName>style.visibility</p:attrName>
                                        </p:attrNameLst>
                                      </p:cBhvr>
                                      <p:to>
                                        <p:strVal val="visible"/>
                                      </p:to>
                                    </p:set>
                                    <p:animEffect transition="in" filter="checkerboard(down)">
                                      <p:cBhvr>
                                        <p:cTn id="35" dur="500"/>
                                        <p:tgtEl>
                                          <p:spTgt spid="3082"/>
                                        </p:tgtEl>
                                      </p:cBhvr>
                                    </p:animEffect>
                                  </p:childTnLst>
                                  <p:subTnLst>
                                    <p:set>
                                      <p:cBhvr override="childStyle">
                                        <p:cTn dur="1" fill="hold" display="0" masterRel="nextClick" afterEffect="1"/>
                                        <p:tgtEl>
                                          <p:spTgt spid="3082"/>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 calcmode="lin" valueType="num">
                                      <p:cBhvr additive="base">
                                        <p:cTn id="40" dur="500" fill="hold"/>
                                        <p:tgtEl>
                                          <p:spTgt spid="3083"/>
                                        </p:tgtEl>
                                        <p:attrNameLst>
                                          <p:attrName>ppt_x</p:attrName>
                                        </p:attrNameLst>
                                      </p:cBhvr>
                                      <p:tavLst>
                                        <p:tav tm="0">
                                          <p:val>
                                            <p:strVal val="#ppt_x"/>
                                          </p:val>
                                        </p:tav>
                                        <p:tav tm="100000">
                                          <p:val>
                                            <p:strVal val="#ppt_x"/>
                                          </p:val>
                                        </p:tav>
                                      </p:tavLst>
                                    </p:anim>
                                    <p:anim calcmode="lin" valueType="num">
                                      <p:cBhvr additive="base">
                                        <p:cTn id="41"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5" fill="hold" nodeType="clickEffect">
                                  <p:stCondLst>
                                    <p:cond delay="0"/>
                                  </p:stCondLst>
                                  <p:childTnLst>
                                    <p:set>
                                      <p:cBhvr>
                                        <p:cTn id="45" dur="1" fill="hold">
                                          <p:stCondLst>
                                            <p:cond delay="0"/>
                                          </p:stCondLst>
                                        </p:cTn>
                                        <p:tgtEl>
                                          <p:spTgt spid="3084"/>
                                        </p:tgtEl>
                                        <p:attrNameLst>
                                          <p:attrName>style.visibility</p:attrName>
                                        </p:attrNameLst>
                                      </p:cBhvr>
                                      <p:to>
                                        <p:strVal val="visible"/>
                                      </p:to>
                                    </p:set>
                                    <p:animEffect transition="in" filter="checkerboard(down)">
                                      <p:cBhvr>
                                        <p:cTn id="46"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autoUpdateAnimBg="0"/>
      <p:bldP spid="3078" grpId="0" animBg="1" autoUpdateAnimBg="0"/>
      <p:bldP spid="3079" grpId="0" animBg="1" autoUpdateAnimBg="0"/>
      <p:bldP spid="3080" grpId="0" animBg="1" autoUpdateAnimBg="0"/>
      <p:bldP spid="3081" grpId="0" animBg="1" autoUpdateAnimBg="0"/>
      <p:bldP spid="3082" grpId="0" animBg="1" autoUpdateAnimBg="0"/>
      <p:bldP spid="3083" grpId="0" animBg="1" autoUpdateAnimBg="0"/>
      <p:bldP spid="308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7" name="Rectangle 2">
            <a:extLst>
              <a:ext uri="{FF2B5EF4-FFF2-40B4-BE49-F238E27FC236}">
                <a16:creationId xmlns:a16="http://schemas.microsoft.com/office/drawing/2014/main" id="{906E628E-2EE6-D836-F78B-FA031A6C90ED}"/>
              </a:ext>
            </a:extLst>
          </p:cNvPr>
          <p:cNvSpPr>
            <a:spLocks noGrp="1" noChangeArrowheads="1"/>
          </p:cNvSpPr>
          <p:nvPr>
            <p:ph type="title"/>
          </p:nvPr>
        </p:nvSpPr>
        <p:spPr>
          <a:xfrm>
            <a:off x="2081213" y="0"/>
            <a:ext cx="8207375" cy="1143000"/>
          </a:xfrm>
        </p:spPr>
        <p:txBody>
          <a:bodyPr>
            <a:normAutofit fontScale="90000"/>
          </a:bodyPr>
          <a:lstStyle/>
          <a:p>
            <a:r>
              <a:rPr lang="el-GR" altLang="en-US" sz="2800" dirty="0">
                <a:solidFill>
                  <a:srgbClr val="002060"/>
                </a:solidFill>
                <a:latin typeface="Times New Roman" panose="02020603050405020304" pitchFamily="18" charset="0"/>
              </a:rPr>
              <a:t>Η «</a:t>
            </a:r>
            <a:r>
              <a:rPr lang="el-GR" altLang="en-US" sz="2800" dirty="0" err="1">
                <a:solidFill>
                  <a:srgbClr val="002060"/>
                </a:solidFill>
                <a:latin typeface="Times New Roman" panose="02020603050405020304" pitchFamily="18" charset="0"/>
              </a:rPr>
              <a:t>κοινωνικοπολιτισμική</a:t>
            </a:r>
            <a:r>
              <a:rPr lang="el-GR" altLang="en-US" sz="2800" dirty="0">
                <a:solidFill>
                  <a:srgbClr val="002060"/>
                </a:solidFill>
                <a:latin typeface="Times New Roman" panose="02020603050405020304" pitchFamily="18" charset="0"/>
              </a:rPr>
              <a:t> στροφή» και ο προσανατολισμός προς τη «συνεργατική </a:t>
            </a:r>
            <a:r>
              <a:rPr lang="el-GR" altLang="en-US" sz="2800" dirty="0" err="1">
                <a:solidFill>
                  <a:srgbClr val="002060"/>
                </a:solidFill>
                <a:latin typeface="Times New Roman" panose="02020603050405020304" pitchFamily="18" charset="0"/>
              </a:rPr>
              <a:t>διερέυνηση</a:t>
            </a:r>
            <a:r>
              <a:rPr lang="el-GR" altLang="en-US" sz="2800" dirty="0">
                <a:solidFill>
                  <a:srgbClr val="002060"/>
                </a:solidFill>
                <a:latin typeface="Times New Roman" panose="02020603050405020304" pitchFamily="18" charset="0"/>
              </a:rPr>
              <a:t>»</a:t>
            </a:r>
          </a:p>
        </p:txBody>
      </p:sp>
      <p:sp>
        <p:nvSpPr>
          <p:cNvPr id="6147" name="Rectangle 3">
            <a:extLst>
              <a:ext uri="{FF2B5EF4-FFF2-40B4-BE49-F238E27FC236}">
                <a16:creationId xmlns:a16="http://schemas.microsoft.com/office/drawing/2014/main" id="{31D2FC73-5F69-4A97-24DE-703320F24382}"/>
              </a:ext>
            </a:extLst>
          </p:cNvPr>
          <p:cNvSpPr>
            <a:spLocks noGrp="1" noChangeArrowheads="1"/>
          </p:cNvSpPr>
          <p:nvPr>
            <p:ph type="body" idx="1"/>
          </p:nvPr>
        </p:nvSpPr>
        <p:spPr>
          <a:xfrm>
            <a:off x="2265364" y="1143000"/>
            <a:ext cx="7772400" cy="4540663"/>
          </a:xfrm>
          <a:ln w="25400">
            <a:solidFill>
              <a:srgbClr val="0070C0"/>
            </a:solidFill>
            <a:miter lim="800000"/>
            <a:headEnd/>
            <a:tailEnd/>
          </a:ln>
        </p:spPr>
        <p:txBody>
          <a:bodyPr>
            <a:normAutofit fontScale="92500" lnSpcReduction="10000"/>
          </a:bodyPr>
          <a:lstStyle/>
          <a:p>
            <a:pPr>
              <a:lnSpc>
                <a:spcPct val="90000"/>
              </a:lnSpc>
              <a:buFontTx/>
              <a:buNone/>
            </a:pPr>
            <a:r>
              <a:rPr lang="el-GR" altLang="en-US" sz="2000" dirty="0">
                <a:latin typeface="Times New Roman" panose="02020603050405020304" pitchFamily="18" charset="0"/>
              </a:rPr>
              <a:t>Εκπρόσωποι των διαφόρων </a:t>
            </a:r>
            <a:r>
              <a:rPr lang="el-GR" altLang="en-US" sz="2000" dirty="0" err="1">
                <a:latin typeface="Times New Roman" panose="02020603050405020304" pitchFamily="18" charset="0"/>
              </a:rPr>
              <a:t>κοινωνικοπολιτισμικών</a:t>
            </a:r>
            <a:r>
              <a:rPr lang="el-GR" altLang="en-US" sz="2000" dirty="0">
                <a:latin typeface="Times New Roman" panose="02020603050405020304" pitchFamily="18" charset="0"/>
              </a:rPr>
              <a:t> προοπτικών αναφέρονται στην μάθηση ως </a:t>
            </a:r>
          </a:p>
          <a:p>
            <a:pPr>
              <a:lnSpc>
                <a:spcPct val="90000"/>
              </a:lnSpc>
              <a:buFontTx/>
              <a:buNone/>
            </a:pPr>
            <a:endParaRPr lang="el-GR" altLang="en-US" sz="200" dirty="0">
              <a:latin typeface="Times New Roman" panose="02020603050405020304" pitchFamily="18" charset="0"/>
            </a:endParaRPr>
          </a:p>
          <a:p>
            <a:pPr>
              <a:lnSpc>
                <a:spcPct val="90000"/>
              </a:lnSpc>
            </a:pPr>
            <a:r>
              <a:rPr lang="el-GR" altLang="en-US" sz="1800" dirty="0">
                <a:latin typeface="Times New Roman" panose="02020603050405020304" pitchFamily="18" charset="0"/>
              </a:rPr>
              <a:t>«περιφερειακή συμμετοχή σε μια κοινότητα μάθησης» - «</a:t>
            </a:r>
            <a:r>
              <a:rPr lang="el-GR" altLang="en-US" sz="1800" dirty="0" err="1">
                <a:latin typeface="Times New Roman" panose="02020603050405020304" pitchFamily="18" charset="0"/>
              </a:rPr>
              <a:t>peripheral</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participation</a:t>
            </a:r>
            <a:r>
              <a:rPr lang="el-GR" altLang="en-US" sz="1800" dirty="0">
                <a:latin typeface="Times New Roman" panose="02020603050405020304" pitchFamily="18" charset="0"/>
              </a:rPr>
              <a:t> in a </a:t>
            </a:r>
            <a:r>
              <a:rPr lang="el-GR" altLang="en-US" sz="1800" dirty="0" err="1">
                <a:latin typeface="Times New Roman" panose="02020603050405020304" pitchFamily="18" charset="0"/>
              </a:rPr>
              <a:t>community</a:t>
            </a:r>
            <a:r>
              <a:rPr lang="el-GR" altLang="en-US" sz="1800" dirty="0">
                <a:latin typeface="Times New Roman" panose="02020603050405020304" pitchFamily="18" charset="0"/>
              </a:rPr>
              <a:t> of </a:t>
            </a:r>
            <a:r>
              <a:rPr lang="el-GR" altLang="en-US" sz="1800" dirty="0" err="1">
                <a:latin typeface="Times New Roman" panose="02020603050405020304" pitchFamily="18" charset="0"/>
              </a:rPr>
              <a:t>practice</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Lave</a:t>
            </a:r>
            <a:r>
              <a:rPr lang="el-GR" altLang="en-US" sz="1800" dirty="0">
                <a:latin typeface="Times New Roman" panose="02020603050405020304" pitchFamily="18" charset="0"/>
              </a:rPr>
              <a:t> &amp; </a:t>
            </a:r>
            <a:r>
              <a:rPr lang="el-GR" altLang="en-US" sz="1800" dirty="0" err="1">
                <a:latin typeface="Times New Roman" panose="02020603050405020304" pitchFamily="18" charset="0"/>
              </a:rPr>
              <a:t>Wenger</a:t>
            </a:r>
            <a:r>
              <a:rPr lang="el-GR" altLang="en-US" sz="1800" dirty="0">
                <a:latin typeface="Times New Roman" panose="02020603050405020304" pitchFamily="18" charset="0"/>
              </a:rPr>
              <a:t> 1991),  </a:t>
            </a:r>
          </a:p>
          <a:p>
            <a:pPr>
              <a:lnSpc>
                <a:spcPct val="90000"/>
              </a:lnSpc>
            </a:pPr>
            <a:endParaRPr lang="el-GR" altLang="en-US" sz="1800" dirty="0">
              <a:latin typeface="Times New Roman" panose="02020603050405020304" pitchFamily="18" charset="0"/>
            </a:endParaRPr>
          </a:p>
          <a:p>
            <a:pPr>
              <a:lnSpc>
                <a:spcPct val="90000"/>
              </a:lnSpc>
            </a:pPr>
            <a:r>
              <a:rPr lang="el-GR" altLang="en-US" sz="1800" dirty="0">
                <a:latin typeface="Times New Roman" panose="02020603050405020304" pitchFamily="18" charset="0"/>
              </a:rPr>
              <a:t>ως «σταδιακά βελτιούμενη συμμετοχή σε ένα αλληλεπιδραστικό σύστημα» - «</a:t>
            </a:r>
            <a:r>
              <a:rPr lang="el-GR" altLang="en-US" sz="1800" dirty="0" err="1">
                <a:latin typeface="Times New Roman" panose="02020603050405020304" pitchFamily="18" charset="0"/>
              </a:rPr>
              <a:t>an</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improved</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participation</a:t>
            </a:r>
            <a:r>
              <a:rPr lang="el-GR" altLang="en-US" sz="1800" dirty="0">
                <a:latin typeface="Times New Roman" panose="02020603050405020304" pitchFamily="18" charset="0"/>
              </a:rPr>
              <a:t> in </a:t>
            </a:r>
            <a:r>
              <a:rPr lang="el-GR" altLang="en-US" sz="1800" dirty="0" err="1">
                <a:latin typeface="Times New Roman" panose="02020603050405020304" pitchFamily="18" charset="0"/>
              </a:rPr>
              <a:t>an</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interactive</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system</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Greeno</a:t>
            </a:r>
            <a:r>
              <a:rPr lang="el-GR" altLang="en-US" sz="1800" dirty="0">
                <a:latin typeface="Times New Roman" panose="02020603050405020304" pitchFamily="18" charset="0"/>
              </a:rPr>
              <a:t> 1997), </a:t>
            </a:r>
          </a:p>
          <a:p>
            <a:pPr>
              <a:lnSpc>
                <a:spcPct val="90000"/>
              </a:lnSpc>
            </a:pPr>
            <a:endParaRPr lang="el-GR" altLang="en-US" sz="1800" dirty="0">
              <a:latin typeface="Times New Roman" panose="02020603050405020304" pitchFamily="18" charset="0"/>
            </a:endParaRPr>
          </a:p>
          <a:p>
            <a:pPr>
              <a:lnSpc>
                <a:spcPct val="90000"/>
              </a:lnSpc>
            </a:pPr>
            <a:r>
              <a:rPr lang="el-GR" altLang="en-US" sz="1800" dirty="0">
                <a:latin typeface="Times New Roman" panose="02020603050405020304" pitchFamily="18" charset="0"/>
              </a:rPr>
              <a:t>ως «μύηση σ’ ένα λόγο» - «</a:t>
            </a:r>
            <a:r>
              <a:rPr lang="el-GR" altLang="en-US" sz="1800" dirty="0" err="1">
                <a:latin typeface="Times New Roman" panose="02020603050405020304" pitchFamily="18" charset="0"/>
              </a:rPr>
              <a:t>initiation</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to</a:t>
            </a:r>
            <a:r>
              <a:rPr lang="el-GR" altLang="en-US" sz="1800" dirty="0">
                <a:latin typeface="Times New Roman" panose="02020603050405020304" pitchFamily="18" charset="0"/>
              </a:rPr>
              <a:t> a </a:t>
            </a:r>
            <a:r>
              <a:rPr lang="el-GR" altLang="en-US" sz="1800" dirty="0" err="1">
                <a:latin typeface="Times New Roman" panose="02020603050405020304" pitchFamily="18" charset="0"/>
              </a:rPr>
              <a:t>discourse</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Harre</a:t>
            </a:r>
            <a:r>
              <a:rPr lang="el-GR" altLang="en-US" sz="1800" dirty="0">
                <a:latin typeface="Times New Roman" panose="02020603050405020304" pitchFamily="18" charset="0"/>
              </a:rPr>
              <a:t> &amp; </a:t>
            </a:r>
            <a:r>
              <a:rPr lang="el-GR" altLang="en-US" sz="1800" dirty="0" err="1">
                <a:latin typeface="Times New Roman" panose="02020603050405020304" pitchFamily="18" charset="0"/>
              </a:rPr>
              <a:t>Gillett</a:t>
            </a:r>
            <a:r>
              <a:rPr lang="el-GR" altLang="en-US" sz="1800" dirty="0">
                <a:latin typeface="Times New Roman" panose="02020603050405020304" pitchFamily="18" charset="0"/>
              </a:rPr>
              <a:t> 1994) ή Λόγο,</a:t>
            </a:r>
          </a:p>
          <a:p>
            <a:pPr>
              <a:lnSpc>
                <a:spcPct val="90000"/>
              </a:lnSpc>
            </a:pPr>
            <a:endParaRPr lang="el-GR" altLang="en-US" sz="1800" dirty="0">
              <a:latin typeface="Times New Roman" panose="02020603050405020304" pitchFamily="18" charset="0"/>
            </a:endParaRPr>
          </a:p>
          <a:p>
            <a:pPr>
              <a:lnSpc>
                <a:spcPct val="90000"/>
              </a:lnSpc>
            </a:pPr>
            <a:r>
              <a:rPr lang="el-GR" altLang="en-US" sz="1800" dirty="0">
                <a:latin typeface="Times New Roman" panose="02020603050405020304" pitchFamily="18" charset="0"/>
              </a:rPr>
              <a:t>ως «αναδιοργάνωση μιας δραστηριότητας» - «a </a:t>
            </a:r>
            <a:r>
              <a:rPr lang="el-GR" altLang="en-US" sz="1800" dirty="0" err="1">
                <a:latin typeface="Times New Roman" panose="02020603050405020304" pitchFamily="18" charset="0"/>
              </a:rPr>
              <a:t>reorganization</a:t>
            </a:r>
            <a:r>
              <a:rPr lang="el-GR" altLang="en-US" sz="1800" dirty="0">
                <a:latin typeface="Times New Roman" panose="02020603050405020304" pitchFamily="18" charset="0"/>
              </a:rPr>
              <a:t> of </a:t>
            </a:r>
            <a:r>
              <a:rPr lang="el-GR" altLang="en-US" sz="1800" dirty="0" err="1">
                <a:latin typeface="Times New Roman" panose="02020603050405020304" pitchFamily="18" charset="0"/>
              </a:rPr>
              <a:t>an</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activity</a:t>
            </a:r>
            <a:r>
              <a:rPr lang="el-GR" altLang="en-US" sz="1800" dirty="0">
                <a:latin typeface="Times New Roman" panose="02020603050405020304" pitchFamily="18" charset="0"/>
              </a:rPr>
              <a:t>» (</a:t>
            </a:r>
            <a:r>
              <a:rPr lang="el-GR" altLang="en-US" sz="1800" dirty="0" err="1">
                <a:latin typeface="Times New Roman" panose="02020603050405020304" pitchFamily="18" charset="0"/>
              </a:rPr>
              <a:t>Cobb</a:t>
            </a:r>
            <a:r>
              <a:rPr lang="el-GR" altLang="en-US" sz="1800" dirty="0">
                <a:latin typeface="Times New Roman" panose="02020603050405020304" pitchFamily="18" charset="0"/>
              </a:rPr>
              <a:t> 1998),</a:t>
            </a:r>
          </a:p>
          <a:p>
            <a:pPr>
              <a:lnSpc>
                <a:spcPct val="90000"/>
              </a:lnSpc>
            </a:pPr>
            <a:endParaRPr lang="el-GR" altLang="en-US" sz="1800" dirty="0">
              <a:latin typeface="Times New Roman" panose="02020603050405020304" pitchFamily="18" charset="0"/>
            </a:endParaRPr>
          </a:p>
          <a:p>
            <a:pPr>
              <a:lnSpc>
                <a:spcPct val="90000"/>
              </a:lnSpc>
              <a:spcBef>
                <a:spcPct val="0"/>
              </a:spcBef>
            </a:pPr>
            <a:r>
              <a:rPr lang="el-GR" altLang="en-US" sz="1800" dirty="0">
                <a:latin typeface="Times New Roman" panose="02020603050405020304" pitchFamily="18" charset="0"/>
              </a:rPr>
              <a:t> ως γλωσσικά παιχνίδια (</a:t>
            </a:r>
            <a:r>
              <a:rPr lang="en-US" altLang="en-US" sz="1800" dirty="0">
                <a:latin typeface="Times New Roman" panose="02020603050405020304" pitchFamily="18" charset="0"/>
              </a:rPr>
              <a:t>language games </a:t>
            </a:r>
            <a:r>
              <a:rPr lang="el-GR" altLang="en-US" sz="1800" dirty="0">
                <a:latin typeface="Times New Roman" panose="02020603050405020304" pitchFamily="18" charset="0"/>
              </a:rPr>
              <a:t>- </a:t>
            </a:r>
            <a:r>
              <a:rPr lang="en-US" altLang="en-US" sz="1800" dirty="0">
                <a:latin typeface="Times New Roman" panose="02020603050405020304" pitchFamily="18" charset="0"/>
              </a:rPr>
              <a:t>Roth 1998)</a:t>
            </a:r>
            <a:endParaRPr lang="el-GR" altLang="en-US" sz="1800" dirty="0">
              <a:latin typeface="Times New Roman" panose="02020603050405020304" pitchFamily="18" charset="0"/>
            </a:endParaRPr>
          </a:p>
          <a:p>
            <a:pPr>
              <a:lnSpc>
                <a:spcPct val="90000"/>
              </a:lnSpc>
            </a:pPr>
            <a:endParaRPr lang="el-GR" altLang="en-US" sz="2000" dirty="0">
              <a:latin typeface="Times New Roman" panose="02020603050405020304" pitchFamily="18" charset="0"/>
            </a:endParaRPr>
          </a:p>
          <a:p>
            <a:pPr>
              <a:lnSpc>
                <a:spcPct val="90000"/>
              </a:lnSpc>
            </a:pPr>
            <a:endParaRPr lang="el-GR" altLang="en-US" sz="2000" dirty="0">
              <a:latin typeface="Times New Roman" panose="02020603050405020304" pitchFamily="18" charset="0"/>
            </a:endParaRPr>
          </a:p>
          <a:p>
            <a:pPr>
              <a:lnSpc>
                <a:spcPct val="90000"/>
              </a:lnSpc>
            </a:pPr>
            <a:endParaRPr lang="el-GR" altLang="en-US" sz="900" dirty="0"/>
          </a:p>
        </p:txBody>
      </p:sp>
      <p:sp>
        <p:nvSpPr>
          <p:cNvPr id="167939" name="Text Box 4">
            <a:extLst>
              <a:ext uri="{FF2B5EF4-FFF2-40B4-BE49-F238E27FC236}">
                <a16:creationId xmlns:a16="http://schemas.microsoft.com/office/drawing/2014/main" id="{7ED91FE5-FBC1-CA98-9C79-25D7AC3633BC}"/>
              </a:ext>
            </a:extLst>
          </p:cNvPr>
          <p:cNvSpPr txBox="1">
            <a:spLocks noChangeArrowheads="1"/>
          </p:cNvSpPr>
          <p:nvPr/>
        </p:nvSpPr>
        <p:spPr bwMode="auto">
          <a:xfrm>
            <a:off x="1527934" y="1143000"/>
            <a:ext cx="522288"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Θ</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Ε</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Ω</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Ρ</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Η</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Τ</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Ι</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Κ</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Ο</a:t>
            </a:r>
          </a:p>
          <a:p>
            <a:pPr>
              <a:spcBef>
                <a:spcPct val="50000"/>
              </a:spcBef>
            </a:pPr>
            <a:r>
              <a:rPr lang="el-GR" altLang="en-US" dirty="0">
                <a:solidFill>
                  <a:srgbClr val="002060"/>
                </a:solidFill>
                <a:latin typeface="Times New Roman" panose="02020603050405020304" pitchFamily="18" charset="0"/>
                <a:cs typeface="Times New Roman" panose="02020603050405020304" pitchFamily="18" charset="0"/>
              </a:rPr>
              <a:t>Σ</a:t>
            </a:r>
          </a:p>
          <a:p>
            <a:pPr>
              <a:spcBef>
                <a:spcPct val="50000"/>
              </a:spcBef>
            </a:pPr>
            <a:endParaRPr lang="el-GR" altLang="en-US" dirty="0">
              <a:solidFill>
                <a:srgbClr val="002060"/>
              </a:solidFill>
              <a:latin typeface="Times New Roman" panose="02020603050405020304" pitchFamily="18" charset="0"/>
              <a:cs typeface="Times New Roman" panose="02020603050405020304" pitchFamily="18" charset="0"/>
            </a:endParaRPr>
          </a:p>
          <a:p>
            <a:pPr>
              <a:spcBef>
                <a:spcPct val="50000"/>
              </a:spcBef>
            </a:pPr>
            <a:endParaRPr lang="el-GR" altLang="en-US" b="1" dirty="0">
              <a:solidFill>
                <a:srgbClr val="002060"/>
              </a:solidFill>
              <a:latin typeface="Times New Roman" panose="02020603050405020304" pitchFamily="18" charset="0"/>
              <a:cs typeface="Times New Roman" panose="02020603050405020304" pitchFamily="18" charset="0"/>
            </a:endParaRPr>
          </a:p>
        </p:txBody>
      </p:sp>
      <p:sp>
        <p:nvSpPr>
          <p:cNvPr id="167940" name="Text Box 5">
            <a:extLst>
              <a:ext uri="{FF2B5EF4-FFF2-40B4-BE49-F238E27FC236}">
                <a16:creationId xmlns:a16="http://schemas.microsoft.com/office/drawing/2014/main" id="{FBE90425-6DBF-CA59-B71B-6586C7A62BCF}"/>
              </a:ext>
            </a:extLst>
          </p:cNvPr>
          <p:cNvSpPr txBox="1">
            <a:spLocks noChangeArrowheads="1"/>
          </p:cNvSpPr>
          <p:nvPr/>
        </p:nvSpPr>
        <p:spPr bwMode="auto">
          <a:xfrm>
            <a:off x="10110787" y="775668"/>
            <a:ext cx="522287" cy="50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pPr>
            <a:r>
              <a:rPr lang="el-GR" altLang="en-US" dirty="0">
                <a:solidFill>
                  <a:srgbClr val="002060"/>
                </a:solidFill>
                <a:latin typeface="Times New Roman" panose="02020603050405020304" pitchFamily="18" charset="0"/>
              </a:rPr>
              <a:t>Π</a:t>
            </a:r>
          </a:p>
          <a:p>
            <a:pPr algn="ctr">
              <a:spcBef>
                <a:spcPct val="20000"/>
              </a:spcBef>
            </a:pPr>
            <a:r>
              <a:rPr lang="el-GR" altLang="en-US" dirty="0">
                <a:solidFill>
                  <a:srgbClr val="002060"/>
                </a:solidFill>
                <a:latin typeface="Times New Roman" panose="02020603050405020304" pitchFamily="18" charset="0"/>
              </a:rPr>
              <a:t>Ρ</a:t>
            </a:r>
          </a:p>
          <a:p>
            <a:pPr algn="ctr">
              <a:spcBef>
                <a:spcPct val="20000"/>
              </a:spcBef>
            </a:pPr>
            <a:r>
              <a:rPr lang="el-GR" altLang="en-US" dirty="0">
                <a:solidFill>
                  <a:srgbClr val="002060"/>
                </a:solidFill>
                <a:latin typeface="Times New Roman" panose="02020603050405020304" pitchFamily="18" charset="0"/>
              </a:rPr>
              <a:t>Ο</a:t>
            </a:r>
          </a:p>
          <a:p>
            <a:pPr algn="ctr">
              <a:spcBef>
                <a:spcPct val="20000"/>
              </a:spcBef>
            </a:pPr>
            <a:r>
              <a:rPr lang="el-GR" altLang="en-US" dirty="0">
                <a:solidFill>
                  <a:srgbClr val="002060"/>
                </a:solidFill>
                <a:latin typeface="Times New Roman" panose="02020603050405020304" pitchFamily="18" charset="0"/>
              </a:rPr>
              <a:t>Σ</a:t>
            </a:r>
          </a:p>
          <a:p>
            <a:pPr algn="ctr">
              <a:spcBef>
                <a:spcPct val="20000"/>
              </a:spcBef>
            </a:pPr>
            <a:r>
              <a:rPr lang="el-GR" altLang="en-US" dirty="0">
                <a:solidFill>
                  <a:srgbClr val="002060"/>
                </a:solidFill>
                <a:latin typeface="Times New Roman" panose="02020603050405020304" pitchFamily="18" charset="0"/>
              </a:rPr>
              <a:t>Α</a:t>
            </a:r>
          </a:p>
          <a:p>
            <a:pPr algn="ctr">
              <a:spcBef>
                <a:spcPct val="20000"/>
              </a:spcBef>
            </a:pPr>
            <a:r>
              <a:rPr lang="el-GR" altLang="en-US" dirty="0">
                <a:solidFill>
                  <a:srgbClr val="002060"/>
                </a:solidFill>
                <a:latin typeface="Times New Roman" panose="02020603050405020304" pitchFamily="18" charset="0"/>
              </a:rPr>
              <a:t>Ν</a:t>
            </a:r>
          </a:p>
          <a:p>
            <a:pPr algn="ctr">
              <a:spcBef>
                <a:spcPct val="20000"/>
              </a:spcBef>
            </a:pPr>
            <a:r>
              <a:rPr lang="el-GR" altLang="en-US" dirty="0">
                <a:solidFill>
                  <a:srgbClr val="002060"/>
                </a:solidFill>
                <a:latin typeface="Times New Roman" panose="02020603050405020304" pitchFamily="18" charset="0"/>
              </a:rPr>
              <a:t>Α</a:t>
            </a:r>
          </a:p>
          <a:p>
            <a:pPr algn="ctr">
              <a:spcBef>
                <a:spcPct val="20000"/>
              </a:spcBef>
            </a:pPr>
            <a:r>
              <a:rPr lang="el-GR" altLang="en-US" dirty="0">
                <a:solidFill>
                  <a:srgbClr val="002060"/>
                </a:solidFill>
                <a:latin typeface="Times New Roman" panose="02020603050405020304" pitchFamily="18" charset="0"/>
              </a:rPr>
              <a:t>Τ</a:t>
            </a:r>
          </a:p>
          <a:p>
            <a:pPr algn="ctr">
              <a:spcBef>
                <a:spcPct val="20000"/>
              </a:spcBef>
            </a:pPr>
            <a:r>
              <a:rPr lang="el-GR" altLang="en-US" dirty="0">
                <a:solidFill>
                  <a:srgbClr val="002060"/>
                </a:solidFill>
                <a:latin typeface="Times New Roman" panose="02020603050405020304" pitchFamily="18" charset="0"/>
              </a:rPr>
              <a:t>Ο</a:t>
            </a:r>
          </a:p>
          <a:p>
            <a:pPr algn="ctr">
              <a:spcBef>
                <a:spcPct val="20000"/>
              </a:spcBef>
            </a:pPr>
            <a:r>
              <a:rPr lang="el-GR" altLang="en-US" dirty="0">
                <a:solidFill>
                  <a:srgbClr val="002060"/>
                </a:solidFill>
                <a:latin typeface="Times New Roman" panose="02020603050405020304" pitchFamily="18" charset="0"/>
              </a:rPr>
              <a:t>Λ</a:t>
            </a:r>
          </a:p>
          <a:p>
            <a:pPr algn="ctr">
              <a:spcBef>
                <a:spcPct val="20000"/>
              </a:spcBef>
            </a:pPr>
            <a:r>
              <a:rPr lang="el-GR" altLang="en-US" dirty="0">
                <a:solidFill>
                  <a:srgbClr val="002060"/>
                </a:solidFill>
                <a:latin typeface="Times New Roman" panose="02020603050405020304" pitchFamily="18" charset="0"/>
              </a:rPr>
              <a:t>Ι</a:t>
            </a:r>
          </a:p>
          <a:p>
            <a:pPr algn="ctr">
              <a:spcBef>
                <a:spcPct val="20000"/>
              </a:spcBef>
            </a:pPr>
            <a:r>
              <a:rPr lang="el-GR" altLang="en-US" dirty="0">
                <a:solidFill>
                  <a:srgbClr val="002060"/>
                </a:solidFill>
                <a:latin typeface="Times New Roman" panose="02020603050405020304" pitchFamily="18" charset="0"/>
              </a:rPr>
              <a:t>Σ</a:t>
            </a:r>
          </a:p>
          <a:p>
            <a:pPr algn="ctr">
              <a:spcBef>
                <a:spcPct val="20000"/>
              </a:spcBef>
            </a:pPr>
            <a:r>
              <a:rPr lang="el-GR" altLang="en-US" dirty="0">
                <a:solidFill>
                  <a:srgbClr val="002060"/>
                </a:solidFill>
                <a:latin typeface="Times New Roman" panose="02020603050405020304" pitchFamily="18" charset="0"/>
              </a:rPr>
              <a:t>Μ</a:t>
            </a:r>
          </a:p>
          <a:p>
            <a:pPr algn="ctr">
              <a:spcBef>
                <a:spcPct val="20000"/>
              </a:spcBef>
            </a:pPr>
            <a:r>
              <a:rPr lang="el-GR" altLang="en-US" dirty="0">
                <a:solidFill>
                  <a:srgbClr val="002060"/>
                </a:solidFill>
                <a:latin typeface="Times New Roman" panose="02020603050405020304" pitchFamily="18" charset="0"/>
              </a:rPr>
              <a:t>Ο</a:t>
            </a:r>
          </a:p>
          <a:p>
            <a:pPr algn="ctr">
              <a:spcBef>
                <a:spcPct val="20000"/>
              </a:spcBef>
            </a:pPr>
            <a:r>
              <a:rPr lang="el-GR" altLang="en-US" dirty="0">
                <a:solidFill>
                  <a:srgbClr val="002060"/>
                </a:solidFill>
                <a:latin typeface="Times New Roman" panose="02020603050405020304" pitchFamily="18" charset="0"/>
              </a:rPr>
              <a:t>Σ</a:t>
            </a:r>
          </a:p>
        </p:txBody>
      </p:sp>
      <p:grpSp>
        <p:nvGrpSpPr>
          <p:cNvPr id="167942" name="Group 4">
            <a:extLst>
              <a:ext uri="{FF2B5EF4-FFF2-40B4-BE49-F238E27FC236}">
                <a16:creationId xmlns:a16="http://schemas.microsoft.com/office/drawing/2014/main" id="{00A22AB0-D529-B62F-CC52-15F5C8EA1AFF}"/>
              </a:ext>
            </a:extLst>
          </p:cNvPr>
          <p:cNvGrpSpPr>
            <a:grpSpLocks/>
          </p:cNvGrpSpPr>
          <p:nvPr/>
        </p:nvGrpSpPr>
        <p:grpSpPr bwMode="auto">
          <a:xfrm>
            <a:off x="2917411" y="5431250"/>
            <a:ext cx="6046788" cy="504825"/>
            <a:chOff x="1429" y="3793"/>
            <a:chExt cx="3809" cy="318"/>
          </a:xfrm>
        </p:grpSpPr>
        <p:sp>
          <p:nvSpPr>
            <p:cNvPr id="167943" name="Oval 5">
              <a:extLst>
                <a:ext uri="{FF2B5EF4-FFF2-40B4-BE49-F238E27FC236}">
                  <a16:creationId xmlns:a16="http://schemas.microsoft.com/office/drawing/2014/main" id="{60DBCD30-76BD-2E2F-3BC9-AD955ED6D291}"/>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167944" name="Oval 6">
              <a:extLst>
                <a:ext uri="{FF2B5EF4-FFF2-40B4-BE49-F238E27FC236}">
                  <a16:creationId xmlns:a16="http://schemas.microsoft.com/office/drawing/2014/main" id="{DF2BB182-5639-1B07-D671-1777A79F24C3}"/>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7" grpI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a:extLst>
              <a:ext uri="{FF2B5EF4-FFF2-40B4-BE49-F238E27FC236}">
                <a16:creationId xmlns:a16="http://schemas.microsoft.com/office/drawing/2014/main" id="{4CC8C59D-3889-D0BB-B46D-F8315BB7E696}"/>
              </a:ext>
            </a:extLst>
          </p:cNvPr>
          <p:cNvSpPr>
            <a:spLocks noGrp="1" noChangeArrowheads="1"/>
          </p:cNvSpPr>
          <p:nvPr>
            <p:ph type="title"/>
          </p:nvPr>
        </p:nvSpPr>
        <p:spPr>
          <a:xfrm>
            <a:off x="2209800" y="0"/>
            <a:ext cx="7772400" cy="665922"/>
          </a:xfrm>
        </p:spPr>
        <p:txBody>
          <a:bodyPr/>
          <a:lstStyle/>
          <a:p>
            <a:r>
              <a:rPr lang="el-GR" altLang="en-US" sz="2800" dirty="0">
                <a:solidFill>
                  <a:srgbClr val="002060"/>
                </a:solidFill>
                <a:latin typeface="Times New Roman" panose="02020603050405020304" pitchFamily="18" charset="0"/>
              </a:rPr>
              <a:t>…ερευνητικά προγράμματα</a:t>
            </a:r>
            <a:endParaRPr lang="el-GR" altLang="en-US" sz="2800" dirty="0">
              <a:solidFill>
                <a:srgbClr val="002060"/>
              </a:solidFill>
              <a:latin typeface="Times New Roman" panose="02020603050405020304" pitchFamily="18" charset="0"/>
              <a:cs typeface="Times New Roman" panose="02020603050405020304" pitchFamily="18" charset="0"/>
            </a:endParaRPr>
          </a:p>
        </p:txBody>
      </p:sp>
      <p:sp>
        <p:nvSpPr>
          <p:cNvPr id="169986" name="Rectangle 3">
            <a:extLst>
              <a:ext uri="{FF2B5EF4-FFF2-40B4-BE49-F238E27FC236}">
                <a16:creationId xmlns:a16="http://schemas.microsoft.com/office/drawing/2014/main" id="{05D02CEA-1FAB-2102-AA4D-52929DAF9BCD}"/>
              </a:ext>
            </a:extLst>
          </p:cNvPr>
          <p:cNvSpPr>
            <a:spLocks noGrp="1" noChangeArrowheads="1"/>
          </p:cNvSpPr>
          <p:nvPr>
            <p:ph type="body" idx="1"/>
          </p:nvPr>
        </p:nvSpPr>
        <p:spPr>
          <a:xfrm>
            <a:off x="1628983" y="647355"/>
            <a:ext cx="9342781" cy="3756991"/>
          </a:xfrm>
          <a:ln w="63500">
            <a:solidFill>
              <a:srgbClr val="002060"/>
            </a:solidFill>
          </a:ln>
        </p:spPr>
        <p:txBody>
          <a:bodyPr>
            <a:normAutofit lnSpcReduction="10000"/>
          </a:bodyPr>
          <a:lstStyle/>
          <a:p>
            <a:pPr>
              <a:lnSpc>
                <a:spcPct val="80000"/>
              </a:lnSpc>
              <a:buFont typeface="Wingdings" panose="05000000000000000000" pitchFamily="2" charset="2"/>
              <a:buChar char="ü"/>
            </a:pPr>
            <a:r>
              <a:rPr lang="en-US" altLang="en-US" sz="1800" dirty="0">
                <a:latin typeface="Times New Roman" panose="02020603050405020304" pitchFamily="18" charset="0"/>
                <a:cs typeface="Times New Roman" panose="02020603050405020304" pitchFamily="18" charset="0"/>
              </a:rPr>
              <a:t>Dialogic inquiry. Toward a </a:t>
            </a:r>
            <a:r>
              <a:rPr lang="en-US" altLang="en-US" sz="1800" dirty="0" err="1">
                <a:latin typeface="Times New Roman" panose="02020603050405020304" pitchFamily="18" charset="0"/>
                <a:cs typeface="Times New Roman" panose="02020603050405020304" pitchFamily="18" charset="0"/>
              </a:rPr>
              <a:t>Sociocaltural</a:t>
            </a:r>
            <a:r>
              <a:rPr lang="en-US" altLang="en-US" sz="1800" dirty="0">
                <a:latin typeface="Times New Roman" panose="02020603050405020304" pitchFamily="18" charset="0"/>
                <a:cs typeface="Times New Roman" panose="02020603050405020304" pitchFamily="18" charset="0"/>
              </a:rPr>
              <a:t> Practice and Theory of Education (Wells</a:t>
            </a:r>
            <a:r>
              <a:rPr lang="el-GR" altLang="en-US" sz="1800"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 1999</a:t>
            </a:r>
            <a:r>
              <a:rPr lang="el-GR" altLang="en-US" sz="1800"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 2000)</a:t>
            </a:r>
          </a:p>
          <a:p>
            <a:pPr>
              <a:lnSpc>
                <a:spcPct val="80000"/>
              </a:lnSpc>
              <a:buFont typeface="Wingdings" panose="05000000000000000000" pitchFamily="2" charset="2"/>
              <a:buNone/>
            </a:pPr>
            <a:endParaRPr lang="el-GR" altLang="en-US" sz="1200" dirty="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GB" altLang="en-US" sz="1800" dirty="0">
                <a:latin typeface="Times New Roman" panose="02020603050405020304" pitchFamily="18" charset="0"/>
                <a:cs typeface="Times New Roman" panose="02020603050405020304" pitchFamily="18" charset="0"/>
              </a:rPr>
              <a:t>Collective Argumentation: A Sociocultural Approach to Reframing Classroom Teaching and Learning (Brown  &amp; Renshaw</a:t>
            </a:r>
            <a:r>
              <a:rPr lang="el-GR" altLang="en-US" sz="1800" dirty="0">
                <a:latin typeface="Times New Roman" panose="02020603050405020304" pitchFamily="18" charset="0"/>
                <a:cs typeface="Times New Roman" panose="02020603050405020304" pitchFamily="18" charset="0"/>
              </a:rPr>
              <a:t>,</a:t>
            </a:r>
            <a:r>
              <a:rPr lang="en-GB" altLang="en-US" sz="1800" dirty="0">
                <a:latin typeface="Times New Roman" panose="02020603050405020304" pitchFamily="18" charset="0"/>
                <a:cs typeface="Times New Roman" panose="02020603050405020304" pitchFamily="18" charset="0"/>
              </a:rPr>
              <a:t> 2000)</a:t>
            </a:r>
          </a:p>
          <a:p>
            <a:pPr algn="just">
              <a:lnSpc>
                <a:spcPct val="80000"/>
              </a:lnSpc>
              <a:buFont typeface="Wingdings" panose="05000000000000000000" pitchFamily="2" charset="2"/>
              <a:buChar char="ü"/>
            </a:pPr>
            <a:endParaRPr lang="en-US" altLang="en-US" sz="1100" dirty="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1800" dirty="0">
                <a:latin typeface="Times New Roman" panose="02020603050405020304" pitchFamily="18" charset="0"/>
                <a:cs typeface="Times New Roman" panose="02020603050405020304" pitchFamily="18" charset="0"/>
              </a:rPr>
              <a:t>Learning in a Knowledge-building community ( Roth 1995</a:t>
            </a:r>
            <a:r>
              <a:rPr lang="el-GR" altLang="en-US" sz="1800"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 1998)</a:t>
            </a:r>
          </a:p>
          <a:p>
            <a:pPr algn="just">
              <a:lnSpc>
                <a:spcPct val="80000"/>
              </a:lnSpc>
              <a:buFont typeface="Wingdings" panose="05000000000000000000" pitchFamily="2" charset="2"/>
              <a:buChar char="ü"/>
            </a:pPr>
            <a:endParaRPr lang="en-US" altLang="en-US" sz="12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ü"/>
            </a:pPr>
            <a:r>
              <a:rPr lang="en-GB" altLang="en-US" sz="1800" dirty="0">
                <a:latin typeface="Times New Roman" panose="02020603050405020304" pitchFamily="18" charset="0"/>
                <a:cs typeface="Times New Roman" panose="02020603050405020304" pitchFamily="18" charset="0"/>
              </a:rPr>
              <a:t>A collaborative inquiry approach (Rosebery</a:t>
            </a:r>
            <a:r>
              <a:rPr lang="en-US" altLang="en-US" sz="1800" dirty="0">
                <a:latin typeface="Times New Roman" panose="02020603050405020304" pitchFamily="18" charset="0"/>
                <a:cs typeface="Times New Roman" panose="02020603050405020304" pitchFamily="18" charset="0"/>
              </a:rPr>
              <a:t>, W</a:t>
            </a:r>
            <a:r>
              <a:rPr lang="en-GB" altLang="en-US" sz="1800" dirty="0" err="1">
                <a:latin typeface="Times New Roman" panose="02020603050405020304" pitchFamily="18" charset="0"/>
                <a:cs typeface="Times New Roman" panose="02020603050405020304" pitchFamily="18" charset="0"/>
              </a:rPr>
              <a:t>arren</a:t>
            </a:r>
            <a:r>
              <a:rPr lang="en-US" altLang="en-US" sz="1800" dirty="0">
                <a:latin typeface="Times New Roman" panose="02020603050405020304" pitchFamily="18" charset="0"/>
                <a:cs typeface="Times New Roman" panose="02020603050405020304" pitchFamily="18" charset="0"/>
              </a:rPr>
              <a:t>, </a:t>
            </a:r>
            <a:r>
              <a:rPr lang="en-GB" altLang="en-US" sz="1800" dirty="0">
                <a:latin typeface="Times New Roman" panose="02020603050405020304" pitchFamily="18" charset="0"/>
                <a:cs typeface="Times New Roman" panose="02020603050405020304" pitchFamily="18" charset="0"/>
              </a:rPr>
              <a:t>Conant</a:t>
            </a:r>
            <a:r>
              <a:rPr lang="en-US" altLang="en-US" sz="1800" dirty="0">
                <a:latin typeface="Times New Roman" panose="02020603050405020304" pitchFamily="18" charset="0"/>
                <a:cs typeface="Times New Roman" panose="02020603050405020304" pitchFamily="18" charset="0"/>
              </a:rPr>
              <a:t>, </a:t>
            </a:r>
            <a:r>
              <a:rPr lang="en-GB" altLang="en-US" sz="1800" dirty="0">
                <a:latin typeface="Times New Roman" panose="02020603050405020304" pitchFamily="18" charset="0"/>
                <a:cs typeface="Times New Roman" panose="02020603050405020304" pitchFamily="18" charset="0"/>
              </a:rPr>
              <a:t>1992)</a:t>
            </a:r>
          </a:p>
          <a:p>
            <a:pPr>
              <a:lnSpc>
                <a:spcPct val="80000"/>
              </a:lnSpc>
              <a:buFont typeface="Wingdings" panose="05000000000000000000" pitchFamily="2" charset="2"/>
              <a:buChar char="ü"/>
            </a:pPr>
            <a:endParaRPr lang="en-GB" altLang="en-US" sz="1200" dirty="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1800" dirty="0">
                <a:latin typeface="Times New Roman" panose="02020603050405020304" pitchFamily="18" charset="0"/>
                <a:cs typeface="Times New Roman" panose="02020603050405020304" pitchFamily="18" charset="0"/>
              </a:rPr>
              <a:t>Thinking Together</a:t>
            </a:r>
            <a:r>
              <a:rPr lang="el-GR" altLang="en-US" sz="18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Dawes, Mercer</a:t>
            </a:r>
            <a:r>
              <a:rPr lang="el-GR" altLang="en-US" sz="1800" dirty="0">
                <a:latin typeface="Times New Roman" panose="02020603050405020304" pitchFamily="18" charset="0"/>
                <a:cs typeface="Times New Roman" panose="02020603050405020304" pitchFamily="18" charset="0"/>
              </a:rPr>
              <a:t> &amp; </a:t>
            </a:r>
            <a:r>
              <a:rPr lang="en-US" altLang="en-US" sz="1800" dirty="0" err="1">
                <a:latin typeface="Times New Roman" panose="02020603050405020304" pitchFamily="18" charset="0"/>
                <a:cs typeface="Times New Roman" panose="02020603050405020304" pitchFamily="18" charset="0"/>
              </a:rPr>
              <a:t>Wegerif</a:t>
            </a:r>
            <a:r>
              <a:rPr lang="el-GR" altLang="en-US" sz="1800"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 2000</a:t>
            </a:r>
            <a:r>
              <a:rPr lang="el-GR" altLang="en-US" sz="1800" dirty="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endParaRPr lang="en-US" altLang="en-US" sz="10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el-GR" altLang="en-US" sz="18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 </a:t>
            </a:r>
            <a:r>
              <a:rPr lang="el-GR" altLang="en-US" sz="1800" dirty="0">
                <a:latin typeface="Times New Roman" panose="02020603050405020304" pitchFamily="18" charset="0"/>
                <a:cs typeface="Times New Roman" panose="02020603050405020304" pitchFamily="18" charset="0"/>
              </a:rPr>
              <a:t>άλλες </a:t>
            </a:r>
            <a:r>
              <a:rPr lang="el-GR" altLang="en-US" sz="1800" dirty="0" err="1">
                <a:latin typeface="Times New Roman" panose="02020603050405020304" pitchFamily="18" charset="0"/>
                <a:cs typeface="Times New Roman" panose="02020603050405020304" pitchFamily="18" charset="0"/>
              </a:rPr>
              <a:t>κοινωνικοπολιτισμικά</a:t>
            </a:r>
            <a:r>
              <a:rPr lang="el-GR" altLang="en-US" sz="1800" dirty="0">
                <a:latin typeface="Times New Roman" panose="02020603050405020304" pitchFamily="18" charset="0"/>
                <a:cs typeface="Times New Roman" panose="02020603050405020304" pitchFamily="18" charset="0"/>
              </a:rPr>
              <a:t> προσανατολισμένες προσεγγίσεις (</a:t>
            </a:r>
            <a:r>
              <a:rPr lang="en-US" altLang="en-US" sz="1800" dirty="0">
                <a:latin typeface="Times New Roman" panose="02020603050405020304" pitchFamily="18" charset="0"/>
                <a:cs typeface="Times New Roman" panose="02020603050405020304" pitchFamily="18" charset="0"/>
              </a:rPr>
              <a:t>Lemke</a:t>
            </a:r>
            <a:r>
              <a:rPr lang="el-GR" altLang="en-US" sz="1800" dirty="0">
                <a:latin typeface="Times New Roman" panose="02020603050405020304" pitchFamily="18" charset="0"/>
                <a:cs typeface="Times New Roman" panose="02020603050405020304" pitchFamily="18" charset="0"/>
              </a:rPr>
              <a:t>, 1990; </a:t>
            </a:r>
            <a:r>
              <a:rPr lang="en-US" altLang="en-US" sz="1800" dirty="0">
                <a:latin typeface="Times New Roman" panose="02020603050405020304" pitchFamily="18" charset="0"/>
                <a:cs typeface="Times New Roman" panose="02020603050405020304" pitchFamily="18" charset="0"/>
              </a:rPr>
              <a:t>2001</a:t>
            </a:r>
            <a:r>
              <a:rPr lang="el-GR" altLang="en-US" sz="18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Gee</a:t>
            </a:r>
            <a:r>
              <a:rPr lang="el-GR" altLang="en-US" sz="1800" dirty="0">
                <a:latin typeface="Times New Roman" panose="02020603050405020304" pitchFamily="18" charset="0"/>
                <a:cs typeface="Times New Roman" panose="02020603050405020304" pitchFamily="18" charset="0"/>
              </a:rPr>
              <a:t>, 1996; </a:t>
            </a:r>
            <a:r>
              <a:rPr lang="en-US" altLang="en-US" sz="1800" dirty="0">
                <a:latin typeface="Times New Roman" panose="02020603050405020304" pitchFamily="18" charset="0"/>
                <a:cs typeface="Times New Roman" panose="02020603050405020304" pitchFamily="18" charset="0"/>
              </a:rPr>
              <a:t>Sutton</a:t>
            </a:r>
            <a:r>
              <a:rPr lang="el-GR" altLang="en-US" sz="1800" dirty="0">
                <a:latin typeface="Times New Roman" panose="02020603050405020304" pitchFamily="18" charset="0"/>
                <a:cs typeface="Times New Roman" panose="02020603050405020304" pitchFamily="18" charset="0"/>
              </a:rPr>
              <a:t>, 1992;</a:t>
            </a:r>
            <a:r>
              <a:rPr lang="en-US" altLang="en-US" sz="1800" dirty="0">
                <a:latin typeface="Times New Roman" panose="02020603050405020304" pitchFamily="18" charset="0"/>
                <a:cs typeface="Times New Roman" panose="02020603050405020304" pitchFamily="18" charset="0"/>
              </a:rPr>
              <a:t> 2002</a:t>
            </a:r>
            <a:r>
              <a:rPr lang="el-GR" altLang="en-US" sz="1800" dirty="0">
                <a:latin typeface="Times New Roman" panose="02020603050405020304" pitchFamily="18" charset="0"/>
                <a:cs typeface="Times New Roman" panose="02020603050405020304" pitchFamily="18" charset="0"/>
              </a:rPr>
              <a:t>…)</a:t>
            </a:r>
            <a:endParaRPr lang="el-GR" altLang="en-US" sz="16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en-US" altLang="en-US" sz="1000" dirty="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endParaRPr lang="el-GR" altLang="en-US" sz="1000" dirty="0">
              <a:cs typeface="Times New Roman" panose="02020603050405020304" pitchFamily="18" charset="0"/>
            </a:endParaRPr>
          </a:p>
          <a:p>
            <a:pPr algn="just">
              <a:lnSpc>
                <a:spcPct val="80000"/>
              </a:lnSpc>
              <a:buFont typeface="Wingdings" panose="05000000000000000000" pitchFamily="2" charset="2"/>
              <a:buChar char="ü"/>
            </a:pPr>
            <a:endParaRPr lang="en-US" altLang="en-US" sz="1000" dirty="0">
              <a:cs typeface="Times New Roman" panose="02020603050405020304" pitchFamily="18" charset="0"/>
            </a:endParaRPr>
          </a:p>
        </p:txBody>
      </p:sp>
      <p:sp>
        <p:nvSpPr>
          <p:cNvPr id="3" name="Ορθογώνιο: Στρογγύλεμα γωνιών 2">
            <a:extLst>
              <a:ext uri="{FF2B5EF4-FFF2-40B4-BE49-F238E27FC236}">
                <a16:creationId xmlns:a16="http://schemas.microsoft.com/office/drawing/2014/main" id="{E597EC98-360F-0FD0-F47E-0700106D84A5}"/>
              </a:ext>
            </a:extLst>
          </p:cNvPr>
          <p:cNvSpPr/>
          <p:nvPr/>
        </p:nvSpPr>
        <p:spPr>
          <a:xfrm>
            <a:off x="1210298" y="4414287"/>
            <a:ext cx="10110372" cy="11144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000" dirty="0">
                <a:solidFill>
                  <a:schemeClr val="bg1"/>
                </a:solidFill>
                <a:latin typeface="Times New Roman" panose="02020603050405020304" pitchFamily="18" charset="0"/>
              </a:rPr>
              <a:t>H </a:t>
            </a:r>
            <a:r>
              <a:rPr lang="el-GR" altLang="en-US" sz="2000" dirty="0">
                <a:solidFill>
                  <a:schemeClr val="bg1"/>
                </a:solidFill>
                <a:latin typeface="Times New Roman" panose="02020603050405020304" pitchFamily="18" charset="0"/>
              </a:rPr>
              <a:t>μάθηση ως μια δυναμικά εξελισσόμενη, έμφυτα κοινωνική διαδικασία που </a:t>
            </a:r>
            <a:r>
              <a:rPr lang="el-GR" altLang="en-US" sz="2000" dirty="0" err="1">
                <a:solidFill>
                  <a:schemeClr val="bg1"/>
                </a:solidFill>
                <a:latin typeface="Times New Roman" panose="02020603050405020304" pitchFamily="18" charset="0"/>
              </a:rPr>
              <a:t>διαμεσολαβείται</a:t>
            </a:r>
            <a:r>
              <a:rPr lang="el-GR" altLang="en-US" sz="2000" dirty="0">
                <a:solidFill>
                  <a:schemeClr val="bg1"/>
                </a:solidFill>
                <a:latin typeface="Times New Roman" panose="02020603050405020304" pitchFamily="18" charset="0"/>
              </a:rPr>
              <a:t> από μια σειρά πολιτισμικών εργαλείων, όπως η γλώσσα, και δεν εντοπίζεται αποκλειστικά στο γνωστικό πεδίο, αφού περιλαμβάνει διαμόρφωση αξιών, ταυτοτήτων κ.λπ.</a:t>
            </a:r>
            <a:endParaRPr lang="en-US" sz="2000" dirty="0"/>
          </a:p>
        </p:txBody>
      </p:sp>
      <p:grpSp>
        <p:nvGrpSpPr>
          <p:cNvPr id="4" name="Group 4">
            <a:extLst>
              <a:ext uri="{FF2B5EF4-FFF2-40B4-BE49-F238E27FC236}">
                <a16:creationId xmlns:a16="http://schemas.microsoft.com/office/drawing/2014/main" id="{753C87DE-6736-24F7-6E36-A0FF480FF790}"/>
              </a:ext>
            </a:extLst>
          </p:cNvPr>
          <p:cNvGrpSpPr>
            <a:grpSpLocks/>
          </p:cNvGrpSpPr>
          <p:nvPr/>
        </p:nvGrpSpPr>
        <p:grpSpPr bwMode="auto">
          <a:xfrm>
            <a:off x="2917411" y="5431250"/>
            <a:ext cx="6046788" cy="504825"/>
            <a:chOff x="1429" y="3793"/>
            <a:chExt cx="3809" cy="318"/>
          </a:xfrm>
        </p:grpSpPr>
        <p:sp>
          <p:nvSpPr>
            <p:cNvPr id="5" name="Oval 5">
              <a:extLst>
                <a:ext uri="{FF2B5EF4-FFF2-40B4-BE49-F238E27FC236}">
                  <a16:creationId xmlns:a16="http://schemas.microsoft.com/office/drawing/2014/main" id="{21E34378-0AF6-939A-556A-C2F6B9B3AC01}"/>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6" name="Oval 6">
              <a:extLst>
                <a:ext uri="{FF2B5EF4-FFF2-40B4-BE49-F238E27FC236}">
                  <a16:creationId xmlns:a16="http://schemas.microsoft.com/office/drawing/2014/main" id="{4F422579-4054-BD2D-055F-8FBAA37838B2}"/>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998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998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73BE6E27-D28B-6F07-35F8-C376A99C8C62}"/>
              </a:ext>
            </a:extLst>
          </p:cNvPr>
          <p:cNvSpPr>
            <a:spLocks noGrp="1" noChangeArrowheads="1"/>
          </p:cNvSpPr>
          <p:nvPr>
            <p:ph type="title" idx="4294967295"/>
          </p:nvPr>
        </p:nvSpPr>
        <p:spPr>
          <a:xfrm>
            <a:off x="1262271" y="121202"/>
            <a:ext cx="10108094" cy="1143000"/>
          </a:xfrm>
        </p:spPr>
        <p:txBody>
          <a:bodyPr>
            <a:normAutofit/>
          </a:bodyPr>
          <a:lstStyle/>
          <a:p>
            <a:pPr algn="l"/>
            <a:r>
              <a:rPr lang="el-GR" altLang="en-US" sz="2400" dirty="0">
                <a:solidFill>
                  <a:srgbClr val="002060"/>
                </a:solidFill>
                <a:latin typeface="Times New Roman" panose="02020603050405020304" pitchFamily="18" charset="0"/>
                <a:cs typeface="Times New Roman" panose="02020603050405020304" pitchFamily="18" charset="0"/>
              </a:rPr>
              <a:t>Μερικές από τις παιδαγωγικές αρχές που διατυπώνουν οι </a:t>
            </a:r>
            <a:r>
              <a:rPr lang="el-GR" altLang="en-US" sz="2400" dirty="0" err="1">
                <a:solidFill>
                  <a:srgbClr val="002060"/>
                </a:solidFill>
                <a:latin typeface="Times New Roman" panose="02020603050405020304" pitchFamily="18" charset="0"/>
                <a:cs typeface="Times New Roman" panose="02020603050405020304" pitchFamily="18" charset="0"/>
              </a:rPr>
              <a:t>κοινωνικοπολιτισμικά</a:t>
            </a:r>
            <a:r>
              <a:rPr lang="el-GR" altLang="en-US" sz="2400" dirty="0">
                <a:solidFill>
                  <a:srgbClr val="002060"/>
                </a:solidFill>
                <a:latin typeface="Times New Roman" panose="02020603050405020304" pitchFamily="18" charset="0"/>
                <a:cs typeface="Times New Roman" panose="02020603050405020304" pitchFamily="18" charset="0"/>
              </a:rPr>
              <a:t> προσανατολισμένες θεωρήσεις είναι:</a:t>
            </a:r>
            <a:br>
              <a:rPr lang="el-GR" altLang="en-US" sz="2400" dirty="0">
                <a:solidFill>
                  <a:srgbClr val="002060"/>
                </a:solidFill>
                <a:latin typeface="Times New Roman" panose="02020603050405020304" pitchFamily="18" charset="0"/>
                <a:cs typeface="Times New Roman" panose="02020603050405020304" pitchFamily="18" charset="0"/>
              </a:rPr>
            </a:br>
            <a:endParaRPr lang="el-GR" altLang="en-US" sz="2400" dirty="0">
              <a:solidFill>
                <a:srgbClr val="002060"/>
              </a:solidFill>
              <a:latin typeface="Times New Roman" panose="02020603050405020304" pitchFamily="18" charset="0"/>
              <a:cs typeface="Times New Roman" panose="02020603050405020304" pitchFamily="18" charset="0"/>
            </a:endParaRPr>
          </a:p>
        </p:txBody>
      </p:sp>
      <p:sp>
        <p:nvSpPr>
          <p:cNvPr id="448515" name="Rectangle 3">
            <a:extLst>
              <a:ext uri="{FF2B5EF4-FFF2-40B4-BE49-F238E27FC236}">
                <a16:creationId xmlns:a16="http://schemas.microsoft.com/office/drawing/2014/main" id="{793445F4-4067-1ED2-E6B0-7122B18189F8}"/>
              </a:ext>
            </a:extLst>
          </p:cNvPr>
          <p:cNvSpPr>
            <a:spLocks noGrp="1" noChangeArrowheads="1"/>
          </p:cNvSpPr>
          <p:nvPr>
            <p:ph type="body" idx="4294967295"/>
          </p:nvPr>
        </p:nvSpPr>
        <p:spPr>
          <a:xfrm>
            <a:off x="225289" y="1045540"/>
            <a:ext cx="7398026" cy="4580007"/>
          </a:xfrm>
          <a:ln w="63500">
            <a:solidFill>
              <a:srgbClr val="002060"/>
            </a:solidFill>
            <a:miter lim="800000"/>
            <a:headEnd/>
            <a:tailEnd/>
          </a:ln>
        </p:spPr>
        <p:txBody>
          <a:bodyPr>
            <a:normAutofit lnSpcReduction="10000"/>
          </a:bodyPr>
          <a:lstStyle/>
          <a:p>
            <a:pPr>
              <a:lnSpc>
                <a:spcPct val="80000"/>
              </a:lnSpc>
            </a:pPr>
            <a:r>
              <a:rPr lang="el-GR" altLang="en-US" sz="2000" b="1" dirty="0">
                <a:latin typeface="Times New Roman" panose="02020603050405020304" pitchFamily="18" charset="0"/>
                <a:cs typeface="Times New Roman" panose="02020603050405020304" pitchFamily="18" charset="0"/>
              </a:rPr>
              <a:t>Το κοινωνικό, πολιτισμικό και εκπαιδευτικό περιβάλλον δεν διευκολύνει ή παρακωλύει απλά τη μάθηση. Οι κοινωνικές οργανωτικές διαδικασίες είναι έμφυτο χαρακτηριστικό της μάθησης.</a:t>
            </a:r>
          </a:p>
          <a:p>
            <a:pPr>
              <a:lnSpc>
                <a:spcPct val="80000"/>
              </a:lnSpc>
            </a:pPr>
            <a:endParaRPr lang="el-GR" altLang="en-US" sz="2000" b="1" dirty="0">
              <a:latin typeface="Times New Roman" panose="02020603050405020304" pitchFamily="18" charset="0"/>
              <a:cs typeface="Times New Roman" panose="02020603050405020304" pitchFamily="18" charset="0"/>
            </a:endParaRPr>
          </a:p>
          <a:p>
            <a:pPr algn="just">
              <a:lnSpc>
                <a:spcPct val="80000"/>
              </a:lnSpc>
            </a:pPr>
            <a:r>
              <a:rPr lang="el-GR" altLang="en-US" sz="2000" dirty="0">
                <a:latin typeface="Times New Roman" panose="02020603050405020304" pitchFamily="18" charset="0"/>
                <a:cs typeface="Times New Roman" panose="02020603050405020304" pitchFamily="18" charset="0"/>
              </a:rPr>
              <a:t>Το νόημα που δημιουργείται από τους μανθάνοντες είναι πάντα </a:t>
            </a:r>
            <a:r>
              <a:rPr lang="el-GR" altLang="en-US" sz="2000" dirty="0" err="1">
                <a:latin typeface="Times New Roman" panose="02020603050405020304" pitchFamily="18" charset="0"/>
                <a:cs typeface="Times New Roman" panose="02020603050405020304" pitchFamily="18" charset="0"/>
              </a:rPr>
              <a:t>συνταιριασμένο</a:t>
            </a:r>
            <a:r>
              <a:rPr lang="el-GR" altLang="en-US" sz="2000" dirty="0">
                <a:latin typeface="Times New Roman" panose="02020603050405020304" pitchFamily="18" charset="0"/>
                <a:cs typeface="Times New Roman" panose="02020603050405020304" pitchFamily="18" charset="0"/>
              </a:rPr>
              <a:t> με τοπικές, </a:t>
            </a:r>
            <a:r>
              <a:rPr lang="el-GR" altLang="en-US" sz="2000" dirty="0" err="1">
                <a:latin typeface="Times New Roman" panose="02020603050405020304" pitchFamily="18" charset="0"/>
                <a:cs typeface="Times New Roman" panose="02020603050405020304" pitchFamily="18" charset="0"/>
              </a:rPr>
              <a:t>πλαισιακές</a:t>
            </a:r>
            <a:r>
              <a:rPr lang="el-GR" altLang="en-US" sz="2000" dirty="0">
                <a:latin typeface="Times New Roman" panose="02020603050405020304" pitchFamily="18" charset="0"/>
                <a:cs typeface="Times New Roman" panose="02020603050405020304" pitchFamily="18" charset="0"/>
              </a:rPr>
              <a:t>, κοινωνικές και πολιτισμικές πρακτικές.	</a:t>
            </a:r>
          </a:p>
          <a:p>
            <a:pPr>
              <a:lnSpc>
                <a:spcPct val="80000"/>
              </a:lnSpc>
              <a:buFontTx/>
              <a:buNone/>
            </a:pPr>
            <a:endParaRPr lang="el-GR" altLang="en-US" sz="2000" dirty="0">
              <a:latin typeface="Times New Roman" panose="02020603050405020304" pitchFamily="18" charset="0"/>
              <a:cs typeface="Times New Roman" panose="02020603050405020304" pitchFamily="18" charset="0"/>
            </a:endParaRPr>
          </a:p>
          <a:p>
            <a:pPr>
              <a:lnSpc>
                <a:spcPct val="80000"/>
              </a:lnSpc>
            </a:pPr>
            <a:r>
              <a:rPr lang="el-GR" altLang="en-US" sz="2000" dirty="0">
                <a:latin typeface="Times New Roman" panose="02020603050405020304" pitchFamily="18" charset="0"/>
                <a:cs typeface="Times New Roman" panose="02020603050405020304" pitchFamily="18" charset="0"/>
              </a:rPr>
              <a:t>Η γλώσσα δε λειτουργεί σε απομόνωση. Σε συγκεκριμένα πλαίσια παράγονται συγκεκριμένα νοήματα, όπου κοινωνικές προσδοκίες και μη γλωσσικά συμβόλαια παίζουν καθοριστικό ρόλο. 	</a:t>
            </a:r>
          </a:p>
          <a:p>
            <a:pPr>
              <a:lnSpc>
                <a:spcPct val="80000"/>
              </a:lnSpc>
              <a:buFont typeface="Arial" panose="020B0604020202020204" pitchFamily="34" charset="0"/>
              <a:buNone/>
            </a:pPr>
            <a:r>
              <a:rPr lang="el-GR" altLang="en-US" sz="2000" dirty="0">
                <a:latin typeface="Times New Roman" panose="02020603050405020304" pitchFamily="18" charset="0"/>
                <a:cs typeface="Times New Roman" panose="02020603050405020304" pitchFamily="18" charset="0"/>
              </a:rPr>
              <a:t>	</a:t>
            </a:r>
          </a:p>
          <a:p>
            <a:pPr>
              <a:lnSpc>
                <a:spcPct val="80000"/>
              </a:lnSpc>
            </a:pPr>
            <a:r>
              <a:rPr lang="el-GR" altLang="en-US" sz="2000" dirty="0">
                <a:latin typeface="Times New Roman" panose="02020603050405020304" pitchFamily="18" charset="0"/>
                <a:cs typeface="Times New Roman" panose="02020603050405020304" pitchFamily="18" charset="0"/>
              </a:rPr>
              <a:t>Η μάθηση είναι μια επικοινωνιακή δραστηριότητα. Η μάθηση απαιτεί τη διαπραγμάτευση του νοήματος στο πλαίσιο της συγκεκριμένης δραστηριότητας. </a:t>
            </a:r>
          </a:p>
        </p:txBody>
      </p:sp>
      <p:grpSp>
        <p:nvGrpSpPr>
          <p:cNvPr id="9" name="Ομάδα 8">
            <a:extLst>
              <a:ext uri="{FF2B5EF4-FFF2-40B4-BE49-F238E27FC236}">
                <a16:creationId xmlns:a16="http://schemas.microsoft.com/office/drawing/2014/main" id="{9715C3AA-5B74-9DC0-4914-D343719D1E24}"/>
              </a:ext>
            </a:extLst>
          </p:cNvPr>
          <p:cNvGrpSpPr/>
          <p:nvPr/>
        </p:nvGrpSpPr>
        <p:grpSpPr>
          <a:xfrm>
            <a:off x="7593499" y="1601200"/>
            <a:ext cx="4643437" cy="3468688"/>
            <a:chOff x="7593499" y="1601200"/>
            <a:chExt cx="4643437" cy="3468688"/>
          </a:xfrm>
        </p:grpSpPr>
        <p:pic>
          <p:nvPicPr>
            <p:cNvPr id="2" name="Picture 5">
              <a:extLst>
                <a:ext uri="{FF2B5EF4-FFF2-40B4-BE49-F238E27FC236}">
                  <a16:creationId xmlns:a16="http://schemas.microsoft.com/office/drawing/2014/main" id="{252BC2F6-0804-E3D0-8193-0519544D6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499" y="1601200"/>
              <a:ext cx="4643437"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Ομάδα 3">
              <a:extLst>
                <a:ext uri="{FF2B5EF4-FFF2-40B4-BE49-F238E27FC236}">
                  <a16:creationId xmlns:a16="http://schemas.microsoft.com/office/drawing/2014/main" id="{59B77286-A1E8-8146-D036-F351DCB0E63D}"/>
                </a:ext>
              </a:extLst>
            </p:cNvPr>
            <p:cNvGrpSpPr/>
            <p:nvPr/>
          </p:nvGrpSpPr>
          <p:grpSpPr>
            <a:xfrm>
              <a:off x="8265381" y="2232177"/>
              <a:ext cx="3104984" cy="996254"/>
              <a:chOff x="7609400" y="2828525"/>
              <a:chExt cx="3104984" cy="996254"/>
            </a:xfrm>
          </p:grpSpPr>
          <p:sp>
            <p:nvSpPr>
              <p:cNvPr id="5" name="Οβάλ 4">
                <a:extLst>
                  <a:ext uri="{FF2B5EF4-FFF2-40B4-BE49-F238E27FC236}">
                    <a16:creationId xmlns:a16="http://schemas.microsoft.com/office/drawing/2014/main" id="{CBD351D0-1370-8049-A61D-0F70B58B7167}"/>
                  </a:ext>
                </a:extLst>
              </p:cNvPr>
              <p:cNvSpPr/>
              <p:nvPr/>
            </p:nvSpPr>
            <p:spPr>
              <a:xfrm>
                <a:off x="9243392" y="3034103"/>
                <a:ext cx="735496" cy="302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Οβάλ 5">
                <a:extLst>
                  <a:ext uri="{FF2B5EF4-FFF2-40B4-BE49-F238E27FC236}">
                    <a16:creationId xmlns:a16="http://schemas.microsoft.com/office/drawing/2014/main" id="{95C934EC-15D4-F186-0284-15E22E39B6A3}"/>
                  </a:ext>
                </a:extLst>
              </p:cNvPr>
              <p:cNvSpPr/>
              <p:nvPr/>
            </p:nvSpPr>
            <p:spPr>
              <a:xfrm>
                <a:off x="9978888" y="3424462"/>
                <a:ext cx="735496" cy="4003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βάλ 6">
                <a:extLst>
                  <a:ext uri="{FF2B5EF4-FFF2-40B4-BE49-F238E27FC236}">
                    <a16:creationId xmlns:a16="http://schemas.microsoft.com/office/drawing/2014/main" id="{0CF464DD-C6C4-FCD4-C755-5C33EAF75EBC}"/>
                  </a:ext>
                </a:extLst>
              </p:cNvPr>
              <p:cNvSpPr/>
              <p:nvPr/>
            </p:nvSpPr>
            <p:spPr>
              <a:xfrm>
                <a:off x="7967747" y="2877533"/>
                <a:ext cx="735496" cy="302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βάλ 7">
                <a:extLst>
                  <a:ext uri="{FF2B5EF4-FFF2-40B4-BE49-F238E27FC236}">
                    <a16:creationId xmlns:a16="http://schemas.microsoft.com/office/drawing/2014/main" id="{C67DA62D-86C5-F6EB-0856-E1CF67434D3C}"/>
                  </a:ext>
                </a:extLst>
              </p:cNvPr>
              <p:cNvSpPr/>
              <p:nvPr/>
            </p:nvSpPr>
            <p:spPr>
              <a:xfrm>
                <a:off x="7609400" y="2828525"/>
                <a:ext cx="453886" cy="19121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4">
            <a:extLst>
              <a:ext uri="{FF2B5EF4-FFF2-40B4-BE49-F238E27FC236}">
                <a16:creationId xmlns:a16="http://schemas.microsoft.com/office/drawing/2014/main" id="{9F51BA90-B9D6-C89C-2D54-3F6E2AA3ECB7}"/>
              </a:ext>
            </a:extLst>
          </p:cNvPr>
          <p:cNvGrpSpPr>
            <a:grpSpLocks/>
          </p:cNvGrpSpPr>
          <p:nvPr/>
        </p:nvGrpSpPr>
        <p:grpSpPr bwMode="auto">
          <a:xfrm>
            <a:off x="2917411" y="5431250"/>
            <a:ext cx="6046788" cy="504825"/>
            <a:chOff x="1429" y="3793"/>
            <a:chExt cx="3809" cy="318"/>
          </a:xfrm>
        </p:grpSpPr>
        <p:sp>
          <p:nvSpPr>
            <p:cNvPr id="11" name="Oval 5">
              <a:extLst>
                <a:ext uri="{FF2B5EF4-FFF2-40B4-BE49-F238E27FC236}">
                  <a16:creationId xmlns:a16="http://schemas.microsoft.com/office/drawing/2014/main" id="{A07934CA-2CA6-27CD-8467-7B376B318544}"/>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12" name="Oval 6">
              <a:extLst>
                <a:ext uri="{FF2B5EF4-FFF2-40B4-BE49-F238E27FC236}">
                  <a16:creationId xmlns:a16="http://schemas.microsoft.com/office/drawing/2014/main" id="{199C39AC-CA30-16B4-A6AD-35308476F0BF}"/>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194AAE4F-EDF7-4091-E150-D222DB31FE89}"/>
              </a:ext>
            </a:extLst>
          </p:cNvPr>
          <p:cNvSpPr>
            <a:spLocks noGrp="1"/>
          </p:cNvSpPr>
          <p:nvPr>
            <p:ph type="title"/>
          </p:nvPr>
        </p:nvSpPr>
        <p:spPr>
          <a:xfrm>
            <a:off x="2036797" y="290031"/>
            <a:ext cx="8713786" cy="1143000"/>
          </a:xfrm>
          <a:ln>
            <a:noFill/>
          </a:ln>
        </p:spPr>
        <p:txBody>
          <a:bodyPr>
            <a:normAutofit fontScale="90000"/>
          </a:bodyPr>
          <a:lstStyle/>
          <a:p>
            <a:r>
              <a:rPr lang="el-GR" altLang="en-US" dirty="0">
                <a:solidFill>
                  <a:srgbClr val="002060"/>
                </a:solidFill>
              </a:rPr>
              <a:t>Βασικές αρχές μιας συνεργατικής διερευνητικής προσέγγισης είναι οι ακόλουθες:</a:t>
            </a:r>
            <a:br>
              <a:rPr lang="el-GR" altLang="en-US" dirty="0">
                <a:solidFill>
                  <a:srgbClr val="002060"/>
                </a:solidFill>
              </a:rPr>
            </a:br>
            <a:endParaRPr lang="el-GR" altLang="en-US" dirty="0">
              <a:solidFill>
                <a:srgbClr val="002060"/>
              </a:solidFill>
            </a:endParaRPr>
          </a:p>
        </p:txBody>
      </p:sp>
      <p:sp>
        <p:nvSpPr>
          <p:cNvPr id="388099" name="Rectangle 3">
            <a:extLst>
              <a:ext uri="{FF2B5EF4-FFF2-40B4-BE49-F238E27FC236}">
                <a16:creationId xmlns:a16="http://schemas.microsoft.com/office/drawing/2014/main" id="{37DDF931-00B0-DC4C-D44A-006FD08A376C}"/>
              </a:ext>
            </a:extLst>
          </p:cNvPr>
          <p:cNvSpPr>
            <a:spLocks noGrp="1"/>
          </p:cNvSpPr>
          <p:nvPr>
            <p:ph type="body" idx="1"/>
          </p:nvPr>
        </p:nvSpPr>
        <p:spPr>
          <a:xfrm>
            <a:off x="119967" y="1380583"/>
            <a:ext cx="7512320" cy="3998219"/>
          </a:xfrm>
          <a:noFill/>
          <a:ln w="63500" cmpd="thickThin">
            <a:solidFill>
              <a:srgbClr val="002060"/>
            </a:solidFill>
            <a:miter lim="800000"/>
            <a:headEnd/>
            <a:tailEnd/>
          </a:ln>
        </p:spPr>
        <p:txBody>
          <a:bodyPr>
            <a:noAutofit/>
          </a:bodyPr>
          <a:lstStyle/>
          <a:p>
            <a:pPr>
              <a:lnSpc>
                <a:spcPct val="80000"/>
              </a:lnSpc>
            </a:pPr>
            <a:r>
              <a:rPr lang="el-GR" altLang="en-US" dirty="0"/>
              <a:t>Η  αναγνώριση του κοινωνικού χαρακτήρα της γνωστικής διαδικασίας.</a:t>
            </a:r>
          </a:p>
          <a:p>
            <a:pPr>
              <a:lnSpc>
                <a:spcPct val="80000"/>
              </a:lnSpc>
            </a:pPr>
            <a:endParaRPr lang="el-GR" altLang="en-US" sz="300" dirty="0"/>
          </a:p>
          <a:p>
            <a:pPr>
              <a:lnSpc>
                <a:spcPct val="80000"/>
              </a:lnSpc>
            </a:pPr>
            <a:r>
              <a:rPr lang="el-GR" altLang="en-US" dirty="0"/>
              <a:t>Η μάθηση ως μετασχηματισμός της συμμετοχής σε συνεργατικές μαθησιακές δραστηριότητες. </a:t>
            </a:r>
          </a:p>
          <a:p>
            <a:pPr>
              <a:lnSpc>
                <a:spcPct val="80000"/>
              </a:lnSpc>
            </a:pPr>
            <a:endParaRPr lang="el-GR" altLang="en-US" sz="300" dirty="0"/>
          </a:p>
          <a:p>
            <a:pPr>
              <a:lnSpc>
                <a:spcPct val="80000"/>
              </a:lnSpc>
            </a:pPr>
            <a:r>
              <a:rPr lang="el-GR" altLang="en-US" dirty="0"/>
              <a:t>Η σημαίνουσα θέση και ο καθοριστικός ρόλος της γλώσσας και της λεκτικής αλληλεπίδρασης στο μετασχηματισμό και στην οικειοποίηση της γνώσης. </a:t>
            </a:r>
          </a:p>
          <a:p>
            <a:pPr>
              <a:lnSpc>
                <a:spcPct val="80000"/>
              </a:lnSpc>
            </a:pPr>
            <a:endParaRPr lang="el-GR" altLang="en-US" sz="300" dirty="0"/>
          </a:p>
          <a:p>
            <a:pPr>
              <a:lnSpc>
                <a:spcPct val="80000"/>
              </a:lnSpc>
            </a:pPr>
            <a:r>
              <a:rPr lang="el-GR" altLang="en-US" dirty="0"/>
              <a:t>Η μαθησιακή διαδικασία είναι πιο αποτελεσματική όταν λαμβάνει υπόψη της και αξιοποιεί τις άτυπες στρατηγικές, ιδέες και γνώσεις των παιδιών. </a:t>
            </a:r>
          </a:p>
          <a:p>
            <a:pPr>
              <a:lnSpc>
                <a:spcPct val="80000"/>
              </a:lnSpc>
            </a:pPr>
            <a:endParaRPr lang="el-GR" altLang="en-US" sz="300" dirty="0"/>
          </a:p>
        </p:txBody>
      </p:sp>
      <p:grpSp>
        <p:nvGrpSpPr>
          <p:cNvPr id="2" name="Group 4">
            <a:extLst>
              <a:ext uri="{FF2B5EF4-FFF2-40B4-BE49-F238E27FC236}">
                <a16:creationId xmlns:a16="http://schemas.microsoft.com/office/drawing/2014/main" id="{7B14471F-A87C-48B5-0A0B-9136138FA5A5}"/>
              </a:ext>
            </a:extLst>
          </p:cNvPr>
          <p:cNvGrpSpPr>
            <a:grpSpLocks/>
          </p:cNvGrpSpPr>
          <p:nvPr/>
        </p:nvGrpSpPr>
        <p:grpSpPr bwMode="auto">
          <a:xfrm>
            <a:off x="2917411" y="5431250"/>
            <a:ext cx="6046788" cy="504825"/>
            <a:chOff x="1429" y="3793"/>
            <a:chExt cx="3809" cy="318"/>
          </a:xfrm>
        </p:grpSpPr>
        <p:sp>
          <p:nvSpPr>
            <p:cNvPr id="3" name="Oval 5">
              <a:extLst>
                <a:ext uri="{FF2B5EF4-FFF2-40B4-BE49-F238E27FC236}">
                  <a16:creationId xmlns:a16="http://schemas.microsoft.com/office/drawing/2014/main" id="{2264BBAD-2A1D-2107-5603-3159F2BD25C5}"/>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4" name="Oval 6">
              <a:extLst>
                <a:ext uri="{FF2B5EF4-FFF2-40B4-BE49-F238E27FC236}">
                  <a16:creationId xmlns:a16="http://schemas.microsoft.com/office/drawing/2014/main" id="{19B333DB-E282-E9D1-7F47-C9A85F320E21}"/>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grpSp>
        <p:nvGrpSpPr>
          <p:cNvPr id="5" name="Ομάδα 4">
            <a:extLst>
              <a:ext uri="{FF2B5EF4-FFF2-40B4-BE49-F238E27FC236}">
                <a16:creationId xmlns:a16="http://schemas.microsoft.com/office/drawing/2014/main" id="{D18C6514-134C-CA86-B0C1-A264F0F94B39}"/>
              </a:ext>
            </a:extLst>
          </p:cNvPr>
          <p:cNvGrpSpPr/>
          <p:nvPr/>
        </p:nvGrpSpPr>
        <p:grpSpPr>
          <a:xfrm>
            <a:off x="7632286" y="1380583"/>
            <a:ext cx="4643437" cy="3468688"/>
            <a:chOff x="7593499" y="1601200"/>
            <a:chExt cx="4643437" cy="3468688"/>
          </a:xfrm>
        </p:grpSpPr>
        <p:pic>
          <p:nvPicPr>
            <p:cNvPr id="6" name="Picture 5">
              <a:extLst>
                <a:ext uri="{FF2B5EF4-FFF2-40B4-BE49-F238E27FC236}">
                  <a16:creationId xmlns:a16="http://schemas.microsoft.com/office/drawing/2014/main" id="{2C7671D8-E30D-ACE2-54C9-F57AB2C5C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499" y="1601200"/>
              <a:ext cx="4643437"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Ομάδα 6">
              <a:extLst>
                <a:ext uri="{FF2B5EF4-FFF2-40B4-BE49-F238E27FC236}">
                  <a16:creationId xmlns:a16="http://schemas.microsoft.com/office/drawing/2014/main" id="{857DFFFB-41F0-9838-965B-F4A8CA1A07F6}"/>
                </a:ext>
              </a:extLst>
            </p:cNvPr>
            <p:cNvGrpSpPr/>
            <p:nvPr/>
          </p:nvGrpSpPr>
          <p:grpSpPr>
            <a:xfrm>
              <a:off x="8265381" y="2232177"/>
              <a:ext cx="3104984" cy="996254"/>
              <a:chOff x="7609400" y="2828525"/>
              <a:chExt cx="3104984" cy="996254"/>
            </a:xfrm>
          </p:grpSpPr>
          <p:sp>
            <p:nvSpPr>
              <p:cNvPr id="8" name="Οβάλ 7">
                <a:extLst>
                  <a:ext uri="{FF2B5EF4-FFF2-40B4-BE49-F238E27FC236}">
                    <a16:creationId xmlns:a16="http://schemas.microsoft.com/office/drawing/2014/main" id="{B3EB9B3D-165F-B512-C380-F6112F156CAC}"/>
                  </a:ext>
                </a:extLst>
              </p:cNvPr>
              <p:cNvSpPr/>
              <p:nvPr/>
            </p:nvSpPr>
            <p:spPr>
              <a:xfrm>
                <a:off x="9243392" y="3034103"/>
                <a:ext cx="735496" cy="302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βάλ 8">
                <a:extLst>
                  <a:ext uri="{FF2B5EF4-FFF2-40B4-BE49-F238E27FC236}">
                    <a16:creationId xmlns:a16="http://schemas.microsoft.com/office/drawing/2014/main" id="{A2B447F1-FAF2-18D7-C609-D026B0F99BB4}"/>
                  </a:ext>
                </a:extLst>
              </p:cNvPr>
              <p:cNvSpPr/>
              <p:nvPr/>
            </p:nvSpPr>
            <p:spPr>
              <a:xfrm>
                <a:off x="9978888" y="3424462"/>
                <a:ext cx="735496" cy="4003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βάλ 9">
                <a:extLst>
                  <a:ext uri="{FF2B5EF4-FFF2-40B4-BE49-F238E27FC236}">
                    <a16:creationId xmlns:a16="http://schemas.microsoft.com/office/drawing/2014/main" id="{663CEE39-8CF9-8672-6DC8-CDF3BC2C602F}"/>
                  </a:ext>
                </a:extLst>
              </p:cNvPr>
              <p:cNvSpPr/>
              <p:nvPr/>
            </p:nvSpPr>
            <p:spPr>
              <a:xfrm>
                <a:off x="7967747" y="2877533"/>
                <a:ext cx="735496" cy="302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βάλ 10">
                <a:extLst>
                  <a:ext uri="{FF2B5EF4-FFF2-40B4-BE49-F238E27FC236}">
                    <a16:creationId xmlns:a16="http://schemas.microsoft.com/office/drawing/2014/main" id="{39C0B407-1442-9C89-BF5D-97C115218477}"/>
                  </a:ext>
                </a:extLst>
              </p:cNvPr>
              <p:cNvSpPr/>
              <p:nvPr/>
            </p:nvSpPr>
            <p:spPr>
              <a:xfrm>
                <a:off x="7609400" y="2828525"/>
                <a:ext cx="453886" cy="19121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8099">
                                            <p:bg/>
                                          </p:spTgt>
                                        </p:tgtEl>
                                        <p:attrNameLst>
                                          <p:attrName>style.visibility</p:attrName>
                                        </p:attrNameLst>
                                      </p:cBhvr>
                                      <p:to>
                                        <p:strVal val="visible"/>
                                      </p:to>
                                    </p:set>
                                    <p:animEffect transition="in" filter="blinds(horizontal)">
                                      <p:cBhvr>
                                        <p:cTn id="7" dur="500"/>
                                        <p:tgtEl>
                                          <p:spTgt spid="38809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8099">
                                            <p:txEl>
                                              <p:pRg st="0" end="0"/>
                                            </p:txEl>
                                          </p:spTgt>
                                        </p:tgtEl>
                                        <p:attrNameLst>
                                          <p:attrName>style.visibility</p:attrName>
                                        </p:attrNameLst>
                                      </p:cBhvr>
                                      <p:to>
                                        <p:strVal val="visible"/>
                                      </p:to>
                                    </p:set>
                                    <p:animEffect transition="in" filter="blinds(horizontal)">
                                      <p:cBhvr>
                                        <p:cTn id="12" dur="500"/>
                                        <p:tgtEl>
                                          <p:spTgt spid="388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8099">
                                            <p:txEl>
                                              <p:pRg st="2" end="2"/>
                                            </p:txEl>
                                          </p:spTgt>
                                        </p:tgtEl>
                                        <p:attrNameLst>
                                          <p:attrName>style.visibility</p:attrName>
                                        </p:attrNameLst>
                                      </p:cBhvr>
                                      <p:to>
                                        <p:strVal val="visible"/>
                                      </p:to>
                                    </p:set>
                                    <p:animEffect transition="in" filter="blinds(horizontal)">
                                      <p:cBhvr>
                                        <p:cTn id="17" dur="500"/>
                                        <p:tgtEl>
                                          <p:spTgt spid="388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88099">
                                            <p:txEl>
                                              <p:pRg st="4" end="4"/>
                                            </p:txEl>
                                          </p:spTgt>
                                        </p:tgtEl>
                                        <p:attrNameLst>
                                          <p:attrName>style.visibility</p:attrName>
                                        </p:attrNameLst>
                                      </p:cBhvr>
                                      <p:to>
                                        <p:strVal val="visible"/>
                                      </p:to>
                                    </p:set>
                                    <p:animEffect transition="in" filter="blinds(horizontal)">
                                      <p:cBhvr>
                                        <p:cTn id="22" dur="500"/>
                                        <p:tgtEl>
                                          <p:spTgt spid="388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8099">
                                            <p:txEl>
                                              <p:pRg st="6" end="6"/>
                                            </p:txEl>
                                          </p:spTgt>
                                        </p:tgtEl>
                                        <p:attrNameLst>
                                          <p:attrName>style.visibility</p:attrName>
                                        </p:attrNameLst>
                                      </p:cBhvr>
                                      <p:to>
                                        <p:strVal val="visible"/>
                                      </p:to>
                                    </p:set>
                                    <p:animEffect transition="in" filter="blinds(horizontal)">
                                      <p:cBhvr>
                                        <p:cTn id="27" dur="500"/>
                                        <p:tgtEl>
                                          <p:spTgt spid="388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194AAE4F-EDF7-4091-E150-D222DB31FE89}"/>
              </a:ext>
            </a:extLst>
          </p:cNvPr>
          <p:cNvSpPr>
            <a:spLocks noGrp="1"/>
          </p:cNvSpPr>
          <p:nvPr>
            <p:ph type="title"/>
          </p:nvPr>
        </p:nvSpPr>
        <p:spPr>
          <a:xfrm>
            <a:off x="1025719" y="269725"/>
            <a:ext cx="8713786" cy="1143000"/>
          </a:xfrm>
        </p:spPr>
        <p:txBody>
          <a:bodyPr>
            <a:normAutofit fontScale="90000"/>
          </a:bodyPr>
          <a:lstStyle/>
          <a:p>
            <a:r>
              <a:rPr lang="el-GR" altLang="en-US" dirty="0">
                <a:solidFill>
                  <a:srgbClr val="002060"/>
                </a:solidFill>
              </a:rPr>
              <a:t>Βασικές αρχές μιας συνεργατικής διερευνητικής προσέγγισης είναι οι ακόλουθες:</a:t>
            </a:r>
            <a:br>
              <a:rPr lang="el-GR" altLang="en-US" dirty="0">
                <a:solidFill>
                  <a:srgbClr val="002060"/>
                </a:solidFill>
              </a:rPr>
            </a:br>
            <a:endParaRPr lang="el-GR" altLang="en-US" dirty="0">
              <a:solidFill>
                <a:srgbClr val="002060"/>
              </a:solidFill>
            </a:endParaRPr>
          </a:p>
        </p:txBody>
      </p:sp>
      <p:sp>
        <p:nvSpPr>
          <p:cNvPr id="388099" name="Rectangle 3">
            <a:extLst>
              <a:ext uri="{FF2B5EF4-FFF2-40B4-BE49-F238E27FC236}">
                <a16:creationId xmlns:a16="http://schemas.microsoft.com/office/drawing/2014/main" id="{37DDF931-00B0-DC4C-D44A-006FD08A376C}"/>
              </a:ext>
            </a:extLst>
          </p:cNvPr>
          <p:cNvSpPr>
            <a:spLocks noGrp="1"/>
          </p:cNvSpPr>
          <p:nvPr>
            <p:ph type="body" idx="1"/>
          </p:nvPr>
        </p:nvSpPr>
        <p:spPr>
          <a:xfrm>
            <a:off x="143790" y="1325330"/>
            <a:ext cx="6524048" cy="3645867"/>
          </a:xfrm>
          <a:noFill/>
          <a:ln w="63500" cmpd="thickThin">
            <a:solidFill>
              <a:srgbClr val="002060"/>
            </a:solidFill>
            <a:miter lim="800000"/>
            <a:headEnd/>
            <a:tailEnd/>
          </a:ln>
        </p:spPr>
        <p:txBody>
          <a:bodyPr>
            <a:noAutofit/>
          </a:bodyPr>
          <a:lstStyle/>
          <a:p>
            <a:pPr>
              <a:lnSpc>
                <a:spcPct val="80000"/>
              </a:lnSpc>
            </a:pPr>
            <a:endParaRPr lang="el-GR" altLang="en-US" sz="400" dirty="0"/>
          </a:p>
          <a:p>
            <a:pPr>
              <a:lnSpc>
                <a:spcPct val="80000"/>
              </a:lnSpc>
            </a:pPr>
            <a:r>
              <a:rPr lang="el-GR" altLang="en-US" sz="2800" dirty="0"/>
              <a:t>Η σημασία της καθοδήγησης &amp; της καλλιέργεια </a:t>
            </a:r>
            <a:r>
              <a:rPr lang="el-GR" altLang="en-US" sz="2800" dirty="0" err="1"/>
              <a:t>μεταγνωστικών</a:t>
            </a:r>
            <a:r>
              <a:rPr lang="el-GR" altLang="en-US" sz="2800" dirty="0"/>
              <a:t> δεξιοτήτων </a:t>
            </a:r>
          </a:p>
          <a:p>
            <a:pPr>
              <a:lnSpc>
                <a:spcPct val="80000"/>
              </a:lnSpc>
            </a:pPr>
            <a:endParaRPr lang="el-GR" altLang="en-US" sz="400" dirty="0"/>
          </a:p>
          <a:p>
            <a:pPr>
              <a:lnSpc>
                <a:spcPct val="80000"/>
              </a:lnSpc>
            </a:pPr>
            <a:r>
              <a:rPr lang="el-GR" altLang="en-US" sz="2800" dirty="0"/>
              <a:t>Ο καθοριστικός ρόλος των πολιτισμικών εργαλείων στη μαθησιακή διαδικασία υπό την προϋπόθεση της κατάλληλης αξιοποίησής τους.</a:t>
            </a:r>
          </a:p>
          <a:p>
            <a:pPr>
              <a:lnSpc>
                <a:spcPct val="80000"/>
              </a:lnSpc>
            </a:pPr>
            <a:endParaRPr lang="el-GR" altLang="en-US" sz="400" dirty="0"/>
          </a:p>
          <a:p>
            <a:pPr>
              <a:lnSpc>
                <a:spcPct val="80000"/>
              </a:lnSpc>
            </a:pPr>
            <a:r>
              <a:rPr lang="el-GR" altLang="en-US" sz="2800" dirty="0"/>
              <a:t>Έμφαση στην κριτική και αναστοχαστική φύση της μαθησιακής διαδικασίας.</a:t>
            </a:r>
            <a:r>
              <a:rPr lang="el-GR" altLang="en-US" i="1" dirty="0">
                <a:latin typeface="Times New Roman" panose="02020603050405020304" pitchFamily="18" charset="0"/>
              </a:rPr>
              <a:t> </a:t>
            </a:r>
          </a:p>
          <a:p>
            <a:pPr>
              <a:lnSpc>
                <a:spcPct val="80000"/>
              </a:lnSpc>
            </a:pPr>
            <a:endParaRPr lang="el-GR" altLang="en-US" sz="2800" dirty="0"/>
          </a:p>
        </p:txBody>
      </p:sp>
      <p:grpSp>
        <p:nvGrpSpPr>
          <p:cNvPr id="2" name="Group 4">
            <a:extLst>
              <a:ext uri="{FF2B5EF4-FFF2-40B4-BE49-F238E27FC236}">
                <a16:creationId xmlns:a16="http://schemas.microsoft.com/office/drawing/2014/main" id="{C469E4F8-8084-94DD-408A-347CB6DB1921}"/>
              </a:ext>
            </a:extLst>
          </p:cNvPr>
          <p:cNvGrpSpPr>
            <a:grpSpLocks/>
          </p:cNvGrpSpPr>
          <p:nvPr/>
        </p:nvGrpSpPr>
        <p:grpSpPr bwMode="auto">
          <a:xfrm>
            <a:off x="2917411" y="5431250"/>
            <a:ext cx="6046788" cy="504825"/>
            <a:chOff x="1429" y="3793"/>
            <a:chExt cx="3809" cy="318"/>
          </a:xfrm>
        </p:grpSpPr>
        <p:sp>
          <p:nvSpPr>
            <p:cNvPr id="3" name="Oval 5">
              <a:extLst>
                <a:ext uri="{FF2B5EF4-FFF2-40B4-BE49-F238E27FC236}">
                  <a16:creationId xmlns:a16="http://schemas.microsoft.com/office/drawing/2014/main" id="{93622A9F-43A4-F7F8-C0F4-0D3A6EE3F545}"/>
                </a:ext>
              </a:extLst>
            </p:cNvPr>
            <p:cNvSpPr>
              <a:spLocks noChangeArrowheads="1"/>
            </p:cNvSpPr>
            <p:nvPr/>
          </p:nvSpPr>
          <p:spPr bwMode="auto">
            <a:xfrm>
              <a:off x="1429" y="3793"/>
              <a:ext cx="1678" cy="318"/>
            </a:xfrm>
            <a:prstGeom prst="ellipse">
              <a:avLst/>
            </a:prstGeom>
            <a:solidFill>
              <a:schemeClr val="tx2">
                <a:lumMod val="50000"/>
                <a:lumOff val="50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a:solidFill>
                    <a:schemeClr val="bg1"/>
                  </a:solidFill>
                  <a:latin typeface="Times New Roman" panose="02020603050405020304" pitchFamily="18" charset="0"/>
                </a:rPr>
                <a:t>Συνεργασία</a:t>
              </a:r>
            </a:p>
          </p:txBody>
        </p:sp>
        <p:sp>
          <p:nvSpPr>
            <p:cNvPr id="4" name="Oval 6">
              <a:extLst>
                <a:ext uri="{FF2B5EF4-FFF2-40B4-BE49-F238E27FC236}">
                  <a16:creationId xmlns:a16="http://schemas.microsoft.com/office/drawing/2014/main" id="{6FEE2BDF-E680-5067-FD0E-12C8CB4C2C15}"/>
                </a:ext>
              </a:extLst>
            </p:cNvPr>
            <p:cNvSpPr>
              <a:spLocks noChangeArrowheads="1"/>
            </p:cNvSpPr>
            <p:nvPr/>
          </p:nvSpPr>
          <p:spPr bwMode="auto">
            <a:xfrm>
              <a:off x="3560" y="3793"/>
              <a:ext cx="1678" cy="318"/>
            </a:xfrm>
            <a:prstGeom prst="ellipse">
              <a:avLst/>
            </a:prstGeom>
            <a:solidFill>
              <a:schemeClr val="accent5">
                <a:lumMod val="75000"/>
              </a:schemeClr>
            </a:solidFill>
            <a:ln w="9525">
              <a:solidFill>
                <a:schemeClr val="bg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sz="2400" dirty="0">
                  <a:solidFill>
                    <a:schemeClr val="bg1"/>
                  </a:solidFill>
                  <a:latin typeface="Times New Roman" panose="02020603050405020304" pitchFamily="18" charset="0"/>
                </a:rPr>
                <a:t>Διερεύνηση</a:t>
              </a:r>
            </a:p>
          </p:txBody>
        </p:sp>
      </p:grpSp>
      <p:pic>
        <p:nvPicPr>
          <p:cNvPr id="5" name="Picture 4">
            <a:extLst>
              <a:ext uri="{FF2B5EF4-FFF2-40B4-BE49-F238E27FC236}">
                <a16:creationId xmlns:a16="http://schemas.microsoft.com/office/drawing/2014/main" id="{A0C71FD8-AC7A-0DCC-D298-47AF3227C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838" y="841225"/>
            <a:ext cx="2966193" cy="230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9FED1E2-2C58-D3FD-8715-9ACF576FA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400" y="2967832"/>
            <a:ext cx="2968032" cy="22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A8A451CA-E316-9638-7592-39E0884A8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838" y="3148264"/>
            <a:ext cx="2727418" cy="205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7D92CB94-A21D-E7AA-C276-6D54BC26A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5256" y="841225"/>
            <a:ext cx="2840991" cy="214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Ομάδα 13">
            <a:extLst>
              <a:ext uri="{FF2B5EF4-FFF2-40B4-BE49-F238E27FC236}">
                <a16:creationId xmlns:a16="http://schemas.microsoft.com/office/drawing/2014/main" id="{FD2DEDB0-1008-5303-8AFB-0ABD296255D6}"/>
              </a:ext>
            </a:extLst>
          </p:cNvPr>
          <p:cNvGrpSpPr/>
          <p:nvPr/>
        </p:nvGrpSpPr>
        <p:grpSpPr>
          <a:xfrm>
            <a:off x="9395256" y="1335787"/>
            <a:ext cx="3154017" cy="4049837"/>
            <a:chOff x="9395256" y="1335787"/>
            <a:chExt cx="3154017" cy="4049837"/>
          </a:xfrm>
        </p:grpSpPr>
        <p:sp>
          <p:nvSpPr>
            <p:cNvPr id="9" name="Οβάλ 8">
              <a:extLst>
                <a:ext uri="{FF2B5EF4-FFF2-40B4-BE49-F238E27FC236}">
                  <a16:creationId xmlns:a16="http://schemas.microsoft.com/office/drawing/2014/main" id="{FA74DA22-33E8-7391-1EAC-6736B7A6E266}"/>
                </a:ext>
              </a:extLst>
            </p:cNvPr>
            <p:cNvSpPr/>
            <p:nvPr/>
          </p:nvSpPr>
          <p:spPr>
            <a:xfrm>
              <a:off x="9395256" y="4263887"/>
              <a:ext cx="1888435" cy="112173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βάλ 9">
              <a:extLst>
                <a:ext uri="{FF2B5EF4-FFF2-40B4-BE49-F238E27FC236}">
                  <a16:creationId xmlns:a16="http://schemas.microsoft.com/office/drawing/2014/main" id="{ECB1D260-9B50-E229-0D6C-22ADFA32ADD5}"/>
                </a:ext>
              </a:extLst>
            </p:cNvPr>
            <p:cNvSpPr/>
            <p:nvPr/>
          </p:nvSpPr>
          <p:spPr>
            <a:xfrm>
              <a:off x="10660838" y="3753956"/>
              <a:ext cx="1888435" cy="112173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βάλ 10">
              <a:extLst>
                <a:ext uri="{FF2B5EF4-FFF2-40B4-BE49-F238E27FC236}">
                  <a16:creationId xmlns:a16="http://schemas.microsoft.com/office/drawing/2014/main" id="{1050AC02-E688-1427-6EB3-0B8C1EE5BED5}"/>
                </a:ext>
              </a:extLst>
            </p:cNvPr>
            <p:cNvSpPr/>
            <p:nvPr/>
          </p:nvSpPr>
          <p:spPr>
            <a:xfrm>
              <a:off x="10465100" y="1335787"/>
              <a:ext cx="391474" cy="37916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a:extLst>
                <a:ext uri="{FF2B5EF4-FFF2-40B4-BE49-F238E27FC236}">
                  <a16:creationId xmlns:a16="http://schemas.microsoft.com/office/drawing/2014/main" id="{DF2CB324-788D-A916-8A30-261703E22923}"/>
                </a:ext>
              </a:extLst>
            </p:cNvPr>
            <p:cNvSpPr/>
            <p:nvPr/>
          </p:nvSpPr>
          <p:spPr>
            <a:xfrm>
              <a:off x="10424277" y="2096375"/>
              <a:ext cx="391474" cy="37916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6455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8099">
                                            <p:bg/>
                                          </p:spTgt>
                                        </p:tgtEl>
                                        <p:attrNameLst>
                                          <p:attrName>style.visibility</p:attrName>
                                        </p:attrNameLst>
                                      </p:cBhvr>
                                      <p:to>
                                        <p:strVal val="visible"/>
                                      </p:to>
                                    </p:set>
                                    <p:animEffect transition="in" filter="blinds(horizontal)">
                                      <p:cBhvr>
                                        <p:cTn id="7" dur="500"/>
                                        <p:tgtEl>
                                          <p:spTgt spid="38809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8099">
                                            <p:txEl>
                                              <p:pRg st="1" end="1"/>
                                            </p:txEl>
                                          </p:spTgt>
                                        </p:tgtEl>
                                        <p:attrNameLst>
                                          <p:attrName>style.visibility</p:attrName>
                                        </p:attrNameLst>
                                      </p:cBhvr>
                                      <p:to>
                                        <p:strVal val="visible"/>
                                      </p:to>
                                    </p:set>
                                    <p:animEffect transition="in" filter="blinds(horizontal)">
                                      <p:cBhvr>
                                        <p:cTn id="12" dur="500"/>
                                        <p:tgtEl>
                                          <p:spTgt spid="388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8099">
                                            <p:txEl>
                                              <p:pRg st="3" end="3"/>
                                            </p:txEl>
                                          </p:spTgt>
                                        </p:tgtEl>
                                        <p:attrNameLst>
                                          <p:attrName>style.visibility</p:attrName>
                                        </p:attrNameLst>
                                      </p:cBhvr>
                                      <p:to>
                                        <p:strVal val="visible"/>
                                      </p:to>
                                    </p:set>
                                    <p:animEffect transition="in" filter="blinds(horizontal)">
                                      <p:cBhvr>
                                        <p:cTn id="17" dur="500"/>
                                        <p:tgtEl>
                                          <p:spTgt spid="388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88099">
                                            <p:txEl>
                                              <p:pRg st="5" end="5"/>
                                            </p:txEl>
                                          </p:spTgt>
                                        </p:tgtEl>
                                        <p:attrNameLst>
                                          <p:attrName>style.visibility</p:attrName>
                                        </p:attrNameLst>
                                      </p:cBhvr>
                                      <p:to>
                                        <p:strVal val="visible"/>
                                      </p:to>
                                    </p:set>
                                    <p:animEffect transition="in" filter="blinds(horizontal)">
                                      <p:cBhvr>
                                        <p:cTn id="22" dur="500"/>
                                        <p:tgtEl>
                                          <p:spTgt spid="388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TextBox 7">
            <a:extLst>
              <a:ext uri="{FF2B5EF4-FFF2-40B4-BE49-F238E27FC236}">
                <a16:creationId xmlns:a16="http://schemas.microsoft.com/office/drawing/2014/main" id="{9E2DDEA2-C2A1-DB52-648C-A4605341BAD0}"/>
              </a:ext>
            </a:extLst>
          </p:cNvPr>
          <p:cNvSpPr txBox="1">
            <a:spLocks noChangeArrowheads="1"/>
          </p:cNvSpPr>
          <p:nvPr/>
        </p:nvSpPr>
        <p:spPr bwMode="auto">
          <a:xfrm>
            <a:off x="9071571" y="4775588"/>
            <a:ext cx="208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dirty="0">
                <a:latin typeface="Arial" panose="020B0604020202020204" pitchFamily="34" charset="0"/>
              </a:rPr>
              <a:t>Bee-bots</a:t>
            </a:r>
            <a:endParaRPr lang="el-GR" altLang="en-US" sz="3200" b="1" dirty="0">
              <a:latin typeface="Arial" panose="020B0604020202020204" pitchFamily="34" charset="0"/>
            </a:endParaRPr>
          </a:p>
        </p:txBody>
      </p:sp>
      <p:pic>
        <p:nvPicPr>
          <p:cNvPr id="444419" name="Picture 3" descr="C:\Α\152ο δημ. σχ. Αθηνών\photos\μαθηματικά και παιχνίδι\WP_20150326_09_39_19_Pro.jpg">
            <a:extLst>
              <a:ext uri="{FF2B5EF4-FFF2-40B4-BE49-F238E27FC236}">
                <a16:creationId xmlns:a16="http://schemas.microsoft.com/office/drawing/2014/main" id="{A385FC34-AF70-FB41-8F4C-2BE156B82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08326"/>
            <a:ext cx="667543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420" name="Picture 6">
            <a:extLst>
              <a:ext uri="{FF2B5EF4-FFF2-40B4-BE49-F238E27FC236}">
                <a16:creationId xmlns:a16="http://schemas.microsoft.com/office/drawing/2014/main" id="{1CB20A95-E612-E89C-2183-C12CC28B9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45720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421" name="Picture 2">
            <a:extLst>
              <a:ext uri="{FF2B5EF4-FFF2-40B4-BE49-F238E27FC236}">
                <a16:creationId xmlns:a16="http://schemas.microsoft.com/office/drawing/2014/main" id="{5A8F64A6-3167-9C95-D969-7B6D191B2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0"/>
            <a:ext cx="4500562"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2" name="Oval 6">
            <a:extLst>
              <a:ext uri="{FF2B5EF4-FFF2-40B4-BE49-F238E27FC236}">
                <a16:creationId xmlns:a16="http://schemas.microsoft.com/office/drawing/2014/main" id="{67D11186-47B8-2EB6-CF47-91B261BAFA82}"/>
              </a:ext>
            </a:extLst>
          </p:cNvPr>
          <p:cNvSpPr>
            <a:spLocks noChangeArrowheads="1"/>
          </p:cNvSpPr>
          <p:nvPr/>
        </p:nvSpPr>
        <p:spPr bwMode="auto">
          <a:xfrm rot="18810466">
            <a:off x="6424273" y="5127464"/>
            <a:ext cx="2934380" cy="919241"/>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r>
              <a:rPr lang="el-GR" altLang="en-US" sz="1600" dirty="0">
                <a:latin typeface="Times New Roman" panose="02020603050405020304" pitchFamily="18" charset="0"/>
              </a:rPr>
              <a:t>Συνεργατική  διερεύνηση</a:t>
            </a:r>
          </a:p>
          <a:p>
            <a:pPr algn="ctr"/>
            <a:r>
              <a:rPr lang="el-GR" altLang="en-US" sz="1600" dirty="0">
                <a:latin typeface="Times New Roman" panose="02020603050405020304" pitchFamily="18" charset="0"/>
              </a:rPr>
              <a:t>Αναστοχασμός - Ανατροφοδότηση</a:t>
            </a:r>
          </a:p>
          <a:p>
            <a:pPr algn="ctr"/>
            <a:endParaRPr lang="el-GR" altLang="en-US" sz="1600" dirty="0">
              <a:latin typeface="Times New Roman" panose="02020603050405020304" pitchFamily="18" charset="0"/>
            </a:endParaRPr>
          </a:p>
        </p:txBody>
      </p:sp>
      <p:sp>
        <p:nvSpPr>
          <p:cNvPr id="10" name="Rounded Rectangular Callout 9">
            <a:extLst>
              <a:ext uri="{FF2B5EF4-FFF2-40B4-BE49-F238E27FC236}">
                <a16:creationId xmlns:a16="http://schemas.microsoft.com/office/drawing/2014/main" id="{C7292FC5-63FA-6407-E76B-A1803C1FA695}"/>
              </a:ext>
            </a:extLst>
          </p:cNvPr>
          <p:cNvSpPr/>
          <p:nvPr/>
        </p:nvSpPr>
        <p:spPr>
          <a:xfrm>
            <a:off x="4403640" y="2376546"/>
            <a:ext cx="3527596" cy="1232391"/>
          </a:xfrm>
          <a:prstGeom prst="wedgeRound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l-GR" altLang="en-US">
                <a:solidFill>
                  <a:srgbClr val="FFFFFF"/>
                </a:solidFill>
                <a:latin typeface="Arial" panose="020B0604020202020204" pitchFamily="34" charset="0"/>
              </a:rPr>
              <a:t>Εμένα μου άρεσαν οι μέλισσες, γιατί μιλούσαμε με τα άλλα παιδιά και βοηθούσαμε ο ένας τον άλλο...</a:t>
            </a:r>
          </a:p>
        </p:txBody>
      </p:sp>
      <p:pic>
        <p:nvPicPr>
          <p:cNvPr id="444424" name="Picture 7">
            <a:extLst>
              <a:ext uri="{FF2B5EF4-FFF2-40B4-BE49-F238E27FC236}">
                <a16:creationId xmlns:a16="http://schemas.microsoft.com/office/drawing/2014/main" id="{BCD82B55-C667-C58A-73B0-7B065855D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90625"/>
            <a:ext cx="3248025" cy="29337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4424"/>
                                        </p:tgtEl>
                                        <p:attrNameLst>
                                          <p:attrName>style.visibility</p:attrName>
                                        </p:attrNameLst>
                                      </p:cBhvr>
                                      <p:to>
                                        <p:strVal val="visible"/>
                                      </p:to>
                                    </p:set>
                                    <p:anim calcmode="lin" valueType="num">
                                      <p:cBhvr additive="base">
                                        <p:cTn id="7" dur="500" fill="hold"/>
                                        <p:tgtEl>
                                          <p:spTgt spid="444424"/>
                                        </p:tgtEl>
                                        <p:attrNameLst>
                                          <p:attrName>ppt_x</p:attrName>
                                        </p:attrNameLst>
                                      </p:cBhvr>
                                      <p:tavLst>
                                        <p:tav tm="0">
                                          <p:val>
                                            <p:strVal val="#ppt_x"/>
                                          </p:val>
                                        </p:tav>
                                        <p:tav tm="100000">
                                          <p:val>
                                            <p:strVal val="#ppt_x"/>
                                          </p:val>
                                        </p:tav>
                                      </p:tavLst>
                                    </p:anim>
                                    <p:anim calcmode="lin" valueType="num">
                                      <p:cBhvr additive="base">
                                        <p:cTn id="8" dur="500" fill="hold"/>
                                        <p:tgtEl>
                                          <p:spTgt spid="4444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3|10.2|0.8|3.8|2.1|3.7|1.2"/>
</p:tagLst>
</file>

<file path=ppt/tags/tag2.xml><?xml version="1.0" encoding="utf-8"?>
<p:tagLst xmlns:a="http://schemas.openxmlformats.org/drawingml/2006/main" xmlns:r="http://schemas.openxmlformats.org/officeDocument/2006/relationships" xmlns:p="http://schemas.openxmlformats.org/presentationml/2006/main">
  <p:tag name="TIMING" val="|1.1|2.8|2.|2.5|1.7|3."/>
</p:tagLst>
</file>

<file path=ppt/theme/theme1.xml><?xml version="1.0" encoding="utf-8"?>
<a:theme xmlns:a="http://schemas.openxmlformats.org/drawingml/2006/main" name="AccentBoxVTI">
  <a:themeElements>
    <a:clrScheme name="AnalogousFromDarkSeedLeftStep">
      <a:dk1>
        <a:srgbClr val="000000"/>
      </a:dk1>
      <a:lt1>
        <a:srgbClr val="FFFFFF"/>
      </a:lt1>
      <a:dk2>
        <a:srgbClr val="171735"/>
      </a:dk2>
      <a:lt2>
        <a:srgbClr val="F0F3F3"/>
      </a:lt2>
      <a:accent1>
        <a:srgbClr val="D33D50"/>
      </a:accent1>
      <a:accent2>
        <a:srgbClr val="C12B7D"/>
      </a:accent2>
      <a:accent3>
        <a:srgbClr val="D33DCD"/>
      </a:accent3>
      <a:accent4>
        <a:srgbClr val="882BC1"/>
      </a:accent4>
      <a:accent5>
        <a:srgbClr val="5C3DD3"/>
      </a:accent5>
      <a:accent6>
        <a:srgbClr val="2B4BC1"/>
      </a:accent6>
      <a:hlink>
        <a:srgbClr val="7A4FC4"/>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3083</TotalTime>
  <Words>2021</Words>
  <Application>Microsoft Office PowerPoint</Application>
  <PresentationFormat>Ευρεία οθόνη</PresentationFormat>
  <Paragraphs>259</Paragraphs>
  <Slides>20</Slides>
  <Notes>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20</vt:i4>
      </vt:variant>
    </vt:vector>
  </HeadingPairs>
  <TitlesOfParts>
    <vt:vector size="28" baseType="lpstr">
      <vt:lpstr>Arial</vt:lpstr>
      <vt:lpstr>Avenir Next LT Pro</vt:lpstr>
      <vt:lpstr>Calibri</vt:lpstr>
      <vt:lpstr>Calibri Light</vt:lpstr>
      <vt:lpstr>Symbol</vt:lpstr>
      <vt:lpstr>Times New Roman</vt:lpstr>
      <vt:lpstr>Wingdings</vt:lpstr>
      <vt:lpstr>AccentBoxVTI</vt:lpstr>
      <vt:lpstr>Παρουσίαση του PowerPoint</vt:lpstr>
      <vt:lpstr>  Teaching and learning as collaborative inquiry and meaning-making process   </vt:lpstr>
      <vt:lpstr>Κοινωνικοπολιτισμικά προσανατολισμένες θέσεις</vt:lpstr>
      <vt:lpstr>Η «κοινωνικοπολιτισμική στροφή» και ο προσανατολισμός προς τη «συνεργατική διερέυνηση»</vt:lpstr>
      <vt:lpstr>…ερευνητικά προγράμματα</vt:lpstr>
      <vt:lpstr>Μερικές από τις παιδαγωγικές αρχές που διατυπώνουν οι κοινωνικοπολιτισμικά προσανατολισμένες θεωρήσεις είναι: </vt:lpstr>
      <vt:lpstr>Βασικές αρχές μιας συνεργατικής διερευνητικής προσέγγισης είναι οι ακόλουθες: </vt:lpstr>
      <vt:lpstr>Βασικές αρχές μιας συνεργατικής διερευνητικής προσέγγισης είναι οι ακόλουθες: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Ο ρόλος του εκπαιδευτικού στη συνεργατική διερεύνηση   </vt:lpstr>
      <vt:lpstr>   Ο ρόλος του δασκάλου στη συνεργατική διερεύνηση   </vt:lpstr>
      <vt:lpstr>Παρουσίαση του PowerPoint</vt:lpstr>
      <vt:lpstr>Είδος παρεμβάσεων εκπαιδευτικού στο πλαίσιο συνεργατικών διερευνήσεων</vt:lpstr>
      <vt:lpstr> </vt:lpstr>
      <vt:lpstr>Παρουσίαση του PowerPoint</vt:lpstr>
      <vt:lpstr>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Sandra Rainero</dc:creator>
  <cp:lastModifiedBy>Panagiotis Piliouras</cp:lastModifiedBy>
  <cp:revision>153</cp:revision>
  <dcterms:created xsi:type="dcterms:W3CDTF">2020-10-14T05:58:47Z</dcterms:created>
  <dcterms:modified xsi:type="dcterms:W3CDTF">2022-12-18T18:01:57Z</dcterms:modified>
</cp:coreProperties>
</file>