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9" r:id="rId2"/>
    <p:sldId id="265" r:id="rId3"/>
    <p:sldId id="266" r:id="rId4"/>
    <p:sldId id="286" r:id="rId5"/>
    <p:sldId id="260" r:id="rId6"/>
    <p:sldId id="262" r:id="rId7"/>
    <p:sldId id="263" r:id="rId8"/>
    <p:sldId id="287" r:id="rId9"/>
    <p:sldId id="288" r:id="rId10"/>
    <p:sldId id="289" r:id="rId11"/>
    <p:sldId id="267" r:id="rId12"/>
    <p:sldId id="270" r:id="rId13"/>
    <p:sldId id="272" r:id="rId14"/>
    <p:sldId id="273" r:id="rId15"/>
    <p:sldId id="274" r:id="rId16"/>
    <p:sldId id="275" r:id="rId17"/>
    <p:sldId id="276" r:id="rId18"/>
    <p:sldId id="277" r:id="rId19"/>
    <p:sldId id="269" r:id="rId20"/>
    <p:sldId id="290" r:id="rId21"/>
    <p:sldId id="291" r:id="rId22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1234" y="6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10/15/2025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10/15/2025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10/15/2025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46359" y="91440"/>
            <a:ext cx="7651280" cy="12452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6213" y="1148334"/>
            <a:ext cx="7874634" cy="47872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teaching.uncc.edu/learning-resources/articles-books/best-practice/goals-objectives/writing-objectives" TargetMode="External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8.jp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878087" y="3075432"/>
            <a:ext cx="5934075" cy="24942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99870" marR="1492885" algn="ctr">
              <a:lnSpc>
                <a:spcPct val="100000"/>
              </a:lnSpc>
              <a:spcBef>
                <a:spcPts val="100"/>
              </a:spcBef>
            </a:pPr>
            <a:r>
              <a:rPr sz="2700" dirty="0">
                <a:solidFill>
                  <a:srgbClr val="898989"/>
                </a:solidFill>
                <a:latin typeface="Calibri"/>
                <a:cs typeface="Calibri"/>
              </a:rPr>
              <a:t>Πορεία</a:t>
            </a:r>
            <a:r>
              <a:rPr sz="2700" spc="-80" dirty="0">
                <a:solidFill>
                  <a:srgbClr val="898989"/>
                </a:solidFill>
                <a:latin typeface="Calibri"/>
                <a:cs typeface="Calibri"/>
              </a:rPr>
              <a:t> </a:t>
            </a:r>
            <a:r>
              <a:rPr sz="2700" spc="-20" dirty="0">
                <a:solidFill>
                  <a:srgbClr val="898989"/>
                </a:solidFill>
                <a:latin typeface="Calibri"/>
                <a:cs typeface="Calibri"/>
              </a:rPr>
              <a:t>διδασκαλίας: </a:t>
            </a:r>
            <a:r>
              <a:rPr sz="2700" b="1" spc="-10" dirty="0">
                <a:solidFill>
                  <a:schemeClr val="tx1"/>
                </a:solidFill>
                <a:latin typeface="Calibri"/>
                <a:cs typeface="Calibri"/>
              </a:rPr>
              <a:t>Σκοποί‐στόχοι</a:t>
            </a:r>
            <a:endParaRPr sz="2700" b="1" dirty="0">
              <a:solidFill>
                <a:schemeClr val="tx1"/>
              </a:solidFill>
              <a:latin typeface="Calibri"/>
              <a:cs typeface="Calibri"/>
            </a:endParaRPr>
          </a:p>
          <a:p>
            <a:pPr marL="12700" marR="5080" indent="-1270" algn="ctr">
              <a:lnSpc>
                <a:spcPct val="100000"/>
              </a:lnSpc>
            </a:pPr>
            <a:r>
              <a:rPr sz="2700" dirty="0">
                <a:solidFill>
                  <a:srgbClr val="898989"/>
                </a:solidFill>
                <a:latin typeface="Calibri"/>
                <a:cs typeface="Calibri"/>
              </a:rPr>
              <a:t>Επιλογή</a:t>
            </a:r>
            <a:r>
              <a:rPr sz="2700" spc="-90" dirty="0">
                <a:solidFill>
                  <a:srgbClr val="898989"/>
                </a:solidFill>
                <a:latin typeface="Calibri"/>
                <a:cs typeface="Calibri"/>
              </a:rPr>
              <a:t> </a:t>
            </a:r>
            <a:r>
              <a:rPr sz="2700" dirty="0">
                <a:solidFill>
                  <a:srgbClr val="898989"/>
                </a:solidFill>
                <a:latin typeface="Calibri"/>
                <a:cs typeface="Calibri"/>
              </a:rPr>
              <a:t>ενότητας</a:t>
            </a:r>
            <a:r>
              <a:rPr sz="2700" spc="-50" dirty="0">
                <a:solidFill>
                  <a:srgbClr val="898989"/>
                </a:solidFill>
                <a:latin typeface="Calibri"/>
                <a:cs typeface="Calibri"/>
              </a:rPr>
              <a:t> </a:t>
            </a:r>
            <a:r>
              <a:rPr sz="2700" dirty="0">
                <a:solidFill>
                  <a:srgbClr val="898989"/>
                </a:solidFill>
                <a:latin typeface="Calibri"/>
                <a:cs typeface="Calibri"/>
              </a:rPr>
              <a:t>–</a:t>
            </a:r>
            <a:r>
              <a:rPr sz="2700" spc="-75" dirty="0">
                <a:solidFill>
                  <a:srgbClr val="898989"/>
                </a:solidFill>
                <a:latin typeface="Calibri"/>
                <a:cs typeface="Calibri"/>
              </a:rPr>
              <a:t> </a:t>
            </a:r>
            <a:r>
              <a:rPr sz="2700" spc="-10" dirty="0">
                <a:solidFill>
                  <a:srgbClr val="898989"/>
                </a:solidFill>
                <a:latin typeface="Calibri"/>
                <a:cs typeface="Calibri"/>
              </a:rPr>
              <a:t>διδακτικών</a:t>
            </a:r>
            <a:r>
              <a:rPr sz="2700" spc="-70" dirty="0">
                <a:solidFill>
                  <a:srgbClr val="898989"/>
                </a:solidFill>
                <a:latin typeface="Calibri"/>
                <a:cs typeface="Calibri"/>
              </a:rPr>
              <a:t> </a:t>
            </a:r>
            <a:r>
              <a:rPr sz="2700" spc="-10" dirty="0">
                <a:solidFill>
                  <a:srgbClr val="898989"/>
                </a:solidFill>
                <a:latin typeface="Calibri"/>
                <a:cs typeface="Calibri"/>
              </a:rPr>
              <a:t>υλικών </a:t>
            </a:r>
            <a:r>
              <a:rPr sz="2700" dirty="0">
                <a:solidFill>
                  <a:srgbClr val="898989"/>
                </a:solidFill>
                <a:latin typeface="Calibri"/>
                <a:cs typeface="Calibri"/>
              </a:rPr>
              <a:t>Επιλογές</a:t>
            </a:r>
            <a:r>
              <a:rPr sz="2700" spc="-80" dirty="0">
                <a:solidFill>
                  <a:srgbClr val="898989"/>
                </a:solidFill>
                <a:latin typeface="Calibri"/>
                <a:cs typeface="Calibri"/>
              </a:rPr>
              <a:t> </a:t>
            </a:r>
            <a:r>
              <a:rPr sz="2700" spc="-10" dirty="0">
                <a:solidFill>
                  <a:srgbClr val="898989"/>
                </a:solidFill>
                <a:latin typeface="Calibri"/>
                <a:cs typeface="Calibri"/>
              </a:rPr>
              <a:t>διδακτικών</a:t>
            </a:r>
            <a:r>
              <a:rPr sz="2700" spc="-80" dirty="0">
                <a:solidFill>
                  <a:srgbClr val="898989"/>
                </a:solidFill>
                <a:latin typeface="Calibri"/>
                <a:cs typeface="Calibri"/>
              </a:rPr>
              <a:t> </a:t>
            </a:r>
            <a:r>
              <a:rPr sz="2700" spc="-10" dirty="0">
                <a:solidFill>
                  <a:srgbClr val="898989"/>
                </a:solidFill>
                <a:latin typeface="Calibri"/>
                <a:cs typeface="Calibri"/>
              </a:rPr>
              <a:t>μεθόδων Διαμόρφωση</a:t>
            </a:r>
            <a:r>
              <a:rPr sz="2700" spc="-100" dirty="0">
                <a:solidFill>
                  <a:srgbClr val="898989"/>
                </a:solidFill>
                <a:latin typeface="Calibri"/>
                <a:cs typeface="Calibri"/>
              </a:rPr>
              <a:t> </a:t>
            </a:r>
            <a:r>
              <a:rPr sz="2700" dirty="0">
                <a:solidFill>
                  <a:srgbClr val="898989"/>
                </a:solidFill>
                <a:latin typeface="Calibri"/>
                <a:cs typeface="Calibri"/>
              </a:rPr>
              <a:t>διδακτικών</a:t>
            </a:r>
            <a:r>
              <a:rPr sz="2700" spc="-110" dirty="0">
                <a:solidFill>
                  <a:srgbClr val="898989"/>
                </a:solidFill>
                <a:latin typeface="Calibri"/>
                <a:cs typeface="Calibri"/>
              </a:rPr>
              <a:t> </a:t>
            </a:r>
            <a:r>
              <a:rPr sz="2700" spc="-10" dirty="0">
                <a:solidFill>
                  <a:srgbClr val="898989"/>
                </a:solidFill>
                <a:latin typeface="Calibri"/>
                <a:cs typeface="Calibri"/>
              </a:rPr>
              <a:t>δραστηριοτήτων Αξιολόγηση</a:t>
            </a:r>
            <a:endParaRPr sz="2700" dirty="0">
              <a:latin typeface="Calibri"/>
              <a:cs typeface="Calibri"/>
            </a:endParaRPr>
          </a:p>
        </p:txBody>
      </p:sp>
      <p:sp>
        <p:nvSpPr>
          <p:cNvPr id="5" name="Τίτλος 4">
            <a:extLst>
              <a:ext uri="{FF2B5EF4-FFF2-40B4-BE49-F238E27FC236}">
                <a16:creationId xmlns:a16="http://schemas.microsoft.com/office/drawing/2014/main" id="{117D0A83-3267-3069-6983-962931A80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447800"/>
            <a:ext cx="7651280" cy="492443"/>
          </a:xfrm>
        </p:spPr>
        <p:txBody>
          <a:bodyPr/>
          <a:lstStyle/>
          <a:p>
            <a:r>
              <a:rPr lang="el-GR" sz="3200" b="0" dirty="0"/>
              <a:t>Μάθημα 2</a:t>
            </a:r>
            <a:r>
              <a:rPr lang="el-GR" sz="3200" b="0" baseline="30000" dirty="0"/>
              <a:t>ο</a:t>
            </a:r>
            <a:r>
              <a:rPr lang="el-GR" sz="3200" b="0" dirty="0"/>
              <a:t> Δόμηση της διδασκαλίας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72388" y="1381633"/>
            <a:ext cx="5117782" cy="4577696"/>
          </a:xfrm>
          <a:prstGeom prst="rect">
            <a:avLst/>
          </a:prstGeom>
        </p:spPr>
        <p:txBody>
          <a:bodyPr vert="horz" wrap="square" lIns="0" tIns="75724" rIns="0" bIns="0" rtlCol="0">
            <a:spAutoFit/>
          </a:bodyPr>
          <a:lstStyle/>
          <a:p>
            <a:pPr marL="296704" indent="-287179">
              <a:spcBef>
                <a:spcPts val="596"/>
              </a:spcBef>
              <a:buClr>
                <a:srgbClr val="6D9FAF"/>
              </a:buClr>
              <a:buSzPct val="80000"/>
              <a:buFont typeface="Segoe UI Symbol"/>
              <a:buChar char="⦿"/>
              <a:tabLst>
                <a:tab pos="296704" algn="l"/>
              </a:tabLst>
            </a:pPr>
            <a:r>
              <a:rPr sz="2250" spc="-30" dirty="0">
                <a:solidFill>
                  <a:srgbClr val="FF0000"/>
                </a:solidFill>
                <a:latin typeface="Microsoft Sans Serif"/>
                <a:cs typeface="Microsoft Sans Serif"/>
              </a:rPr>
              <a:t>Ψυχοκινητικοί</a:t>
            </a:r>
            <a:r>
              <a:rPr sz="2250" spc="-86" dirty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sz="2250" spc="-38" dirty="0">
                <a:latin typeface="Microsoft Sans Serif"/>
                <a:cs typeface="Microsoft Sans Serif"/>
              </a:rPr>
              <a:t>:</a:t>
            </a:r>
            <a:endParaRPr sz="2250">
              <a:latin typeface="Microsoft Sans Serif"/>
              <a:cs typeface="Microsoft Sans Serif"/>
            </a:endParaRPr>
          </a:p>
          <a:p>
            <a:pPr marL="296228" indent="-286703">
              <a:spcBef>
                <a:spcPts val="563"/>
              </a:spcBef>
              <a:buClr>
                <a:srgbClr val="6D9FAF"/>
              </a:buClr>
              <a:buSzPct val="79687"/>
              <a:buFont typeface="Microsoft Sans Serif"/>
              <a:buChar char="•"/>
              <a:tabLst>
                <a:tab pos="296228" algn="l"/>
              </a:tabLst>
            </a:pPr>
            <a:r>
              <a:rPr sz="2400" dirty="0">
                <a:latin typeface="Times New Roman"/>
                <a:cs typeface="Times New Roman"/>
              </a:rPr>
              <a:t>Να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σχεδιάσει</a:t>
            </a:r>
            <a:r>
              <a:rPr sz="2400" spc="-8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……</a:t>
            </a:r>
            <a:r>
              <a:rPr sz="2400" spc="-19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(ένα</a:t>
            </a:r>
            <a:r>
              <a:rPr sz="2400" spc="-8" dirty="0">
                <a:latin typeface="Times New Roman"/>
                <a:cs typeface="Times New Roman"/>
              </a:rPr>
              <a:t> χάρτη….)</a:t>
            </a:r>
            <a:endParaRPr sz="2400">
              <a:latin typeface="Times New Roman"/>
              <a:cs typeface="Times New Roman"/>
            </a:endParaRPr>
          </a:p>
          <a:p>
            <a:pPr marL="296228" indent="-286703">
              <a:spcBef>
                <a:spcPts val="578"/>
              </a:spcBef>
              <a:buClr>
                <a:srgbClr val="6D9FAF"/>
              </a:buClr>
              <a:buSzPct val="79687"/>
              <a:buFont typeface="Microsoft Sans Serif"/>
              <a:buChar char="•"/>
              <a:tabLst>
                <a:tab pos="296228" algn="l"/>
              </a:tabLst>
            </a:pPr>
            <a:r>
              <a:rPr sz="2400" dirty="0">
                <a:latin typeface="Times New Roman"/>
                <a:cs typeface="Times New Roman"/>
              </a:rPr>
              <a:t>Να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παραστήσει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19" dirty="0">
                <a:latin typeface="Times New Roman"/>
                <a:cs typeface="Times New Roman"/>
              </a:rPr>
              <a:t>…..</a:t>
            </a:r>
            <a:endParaRPr sz="2400">
              <a:latin typeface="Times New Roman"/>
              <a:cs typeface="Times New Roman"/>
            </a:endParaRPr>
          </a:p>
          <a:p>
            <a:pPr marL="296228" marR="633413" indent="-287179">
              <a:spcBef>
                <a:spcPts val="578"/>
              </a:spcBef>
              <a:buClr>
                <a:srgbClr val="6D9FAF"/>
              </a:buClr>
              <a:buSzPct val="79687"/>
              <a:buFont typeface="Microsoft Sans Serif"/>
              <a:buChar char="•"/>
              <a:tabLst>
                <a:tab pos="296228" algn="l"/>
              </a:tabLst>
            </a:pPr>
            <a:r>
              <a:rPr sz="2400" dirty="0">
                <a:latin typeface="Times New Roman"/>
                <a:cs typeface="Times New Roman"/>
              </a:rPr>
              <a:t>Να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εκφράσει</a:t>
            </a:r>
            <a:r>
              <a:rPr sz="2400" spc="-23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με</a:t>
            </a:r>
            <a:r>
              <a:rPr sz="2400" spc="-11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το</a:t>
            </a:r>
            <a:r>
              <a:rPr sz="2400" spc="-11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σώμα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8" dirty="0">
                <a:latin typeface="Times New Roman"/>
                <a:cs typeface="Times New Roman"/>
              </a:rPr>
              <a:t>του…με κινήσεις.</a:t>
            </a:r>
            <a:endParaRPr sz="2400">
              <a:latin typeface="Times New Roman"/>
              <a:cs typeface="Times New Roman"/>
            </a:endParaRPr>
          </a:p>
          <a:p>
            <a:pPr marL="296228" marR="1248728" indent="-287179">
              <a:spcBef>
                <a:spcPts val="578"/>
              </a:spcBef>
              <a:buClr>
                <a:srgbClr val="6D9FAF"/>
              </a:buClr>
              <a:buSzPct val="79687"/>
              <a:buFont typeface="Microsoft Sans Serif"/>
              <a:buChar char="•"/>
              <a:tabLst>
                <a:tab pos="296228" algn="l"/>
              </a:tabLst>
            </a:pPr>
            <a:r>
              <a:rPr sz="2400" dirty="0">
                <a:latin typeface="Times New Roman"/>
                <a:cs typeface="Times New Roman"/>
              </a:rPr>
              <a:t>Να</a:t>
            </a:r>
            <a:r>
              <a:rPr sz="2400" spc="-38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εκτελέσει</a:t>
            </a:r>
            <a:r>
              <a:rPr sz="2400" spc="-19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μια</a:t>
            </a:r>
            <a:r>
              <a:rPr sz="2400" spc="-26" dirty="0">
                <a:latin typeface="Times New Roman"/>
                <a:cs typeface="Times New Roman"/>
              </a:rPr>
              <a:t> </a:t>
            </a:r>
            <a:r>
              <a:rPr sz="2400" spc="-8" dirty="0">
                <a:latin typeface="Times New Roman"/>
                <a:cs typeface="Times New Roman"/>
              </a:rPr>
              <a:t>πολύπλοκη δραστηριότητα</a:t>
            </a:r>
            <a:endParaRPr sz="2400">
              <a:latin typeface="Times New Roman"/>
              <a:cs typeface="Times New Roman"/>
            </a:endParaRPr>
          </a:p>
          <a:p>
            <a:pPr marL="296228" marR="3810" indent="-287179">
              <a:spcBef>
                <a:spcPts val="578"/>
              </a:spcBef>
              <a:buClr>
                <a:srgbClr val="6D9FAF"/>
              </a:buClr>
              <a:buSzPct val="79687"/>
              <a:buFont typeface="Microsoft Sans Serif"/>
              <a:buChar char="•"/>
              <a:tabLst>
                <a:tab pos="296228" algn="l"/>
              </a:tabLst>
            </a:pPr>
            <a:r>
              <a:rPr sz="2400" dirty="0">
                <a:latin typeface="Times New Roman"/>
                <a:cs typeface="Times New Roman"/>
              </a:rPr>
              <a:t>Να</a:t>
            </a:r>
            <a:r>
              <a:rPr sz="2400" spc="-23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επαναλάβει</a:t>
            </a:r>
            <a:r>
              <a:rPr sz="2400" spc="-23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μια</a:t>
            </a:r>
            <a:r>
              <a:rPr sz="2400" spc="-8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δραστηριότητα</a:t>
            </a:r>
            <a:r>
              <a:rPr sz="2400" spc="-26" dirty="0">
                <a:latin typeface="Times New Roman"/>
                <a:cs typeface="Times New Roman"/>
              </a:rPr>
              <a:t> </a:t>
            </a:r>
            <a:r>
              <a:rPr sz="2400" spc="-19" dirty="0">
                <a:latin typeface="Times New Roman"/>
                <a:cs typeface="Times New Roman"/>
              </a:rPr>
              <a:t>που </a:t>
            </a:r>
            <a:r>
              <a:rPr sz="2400" dirty="0">
                <a:latin typeface="Times New Roman"/>
                <a:cs typeface="Times New Roman"/>
              </a:rPr>
              <a:t>παρουσιάσθηκε</a:t>
            </a:r>
            <a:r>
              <a:rPr sz="2400" spc="-38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από</a:t>
            </a:r>
            <a:r>
              <a:rPr sz="2400" spc="-19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κάποιον</a:t>
            </a:r>
            <a:r>
              <a:rPr sz="2400" spc="-41" dirty="0">
                <a:latin typeface="Times New Roman"/>
                <a:cs typeface="Times New Roman"/>
              </a:rPr>
              <a:t> </a:t>
            </a:r>
            <a:r>
              <a:rPr sz="2400" spc="-8" dirty="0">
                <a:latin typeface="Times New Roman"/>
                <a:cs typeface="Times New Roman"/>
              </a:rPr>
              <a:t>άλλον.</a:t>
            </a:r>
            <a:endParaRPr sz="2400">
              <a:latin typeface="Times New Roman"/>
              <a:cs typeface="Times New Roman"/>
            </a:endParaRPr>
          </a:p>
          <a:p>
            <a:pPr marL="296228" marR="579596" indent="-287179">
              <a:spcBef>
                <a:spcPts val="578"/>
              </a:spcBef>
              <a:buClr>
                <a:srgbClr val="6D9FAF"/>
              </a:buClr>
              <a:buSzPct val="79687"/>
              <a:buFont typeface="Microsoft Sans Serif"/>
              <a:buChar char="•"/>
              <a:tabLst>
                <a:tab pos="296228" algn="l"/>
              </a:tabLst>
            </a:pPr>
            <a:r>
              <a:rPr sz="2400" dirty="0">
                <a:latin typeface="Times New Roman"/>
                <a:cs typeface="Times New Roman"/>
              </a:rPr>
              <a:t>Να</a:t>
            </a:r>
            <a:r>
              <a:rPr sz="2400" spc="-53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εκτελέσει</a:t>
            </a:r>
            <a:r>
              <a:rPr sz="2400" spc="-34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νέες</a:t>
            </a:r>
            <a:r>
              <a:rPr sz="2400" spc="-41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και</a:t>
            </a:r>
            <a:r>
              <a:rPr sz="2400" spc="-56" dirty="0">
                <a:latin typeface="Times New Roman"/>
                <a:cs typeface="Times New Roman"/>
              </a:rPr>
              <a:t> </a:t>
            </a:r>
            <a:r>
              <a:rPr sz="2400" spc="-8" dirty="0">
                <a:latin typeface="Times New Roman"/>
                <a:cs typeface="Times New Roman"/>
              </a:rPr>
              <a:t>πρωτότυπες </a:t>
            </a:r>
            <a:r>
              <a:rPr sz="2400" dirty="0">
                <a:latin typeface="Times New Roman"/>
                <a:cs typeface="Times New Roman"/>
              </a:rPr>
              <a:t>κινήσεις</a:t>
            </a:r>
            <a:r>
              <a:rPr sz="2400" spc="-41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και</a:t>
            </a:r>
            <a:r>
              <a:rPr sz="2400" spc="-23" dirty="0">
                <a:latin typeface="Times New Roman"/>
                <a:cs typeface="Times New Roman"/>
              </a:rPr>
              <a:t> </a:t>
            </a:r>
            <a:r>
              <a:rPr sz="2400" spc="-8" dirty="0">
                <a:latin typeface="Times New Roman"/>
                <a:cs typeface="Times New Roman"/>
              </a:rPr>
              <a:t>δραστηριότητες.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89297" y="5578374"/>
            <a:ext cx="129540" cy="1481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900" spc="-19" dirty="0">
                <a:solidFill>
                  <a:srgbClr val="A6B727"/>
                </a:solidFill>
                <a:latin typeface="Corbel"/>
                <a:cs typeface="Corbel"/>
              </a:rPr>
              <a:t>10</a:t>
            </a:r>
            <a:endParaRPr sz="900">
              <a:latin typeface="Corbel"/>
              <a:cs typeface="Corbel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0" y="857250"/>
            <a:ext cx="8622983" cy="4720590"/>
            <a:chOff x="0" y="0"/>
            <a:chExt cx="11497310" cy="629412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656588" y="332231"/>
              <a:ext cx="9840467" cy="5961888"/>
            </a:xfrm>
            <a:prstGeom prst="rect">
              <a:avLst/>
            </a:prstGeom>
          </p:spPr>
        </p:pic>
        <p:pic>
          <p:nvPicPr>
            <p:cNvPr id="5" name="object 5">
              <a:hlinkClick r:id="rId3"/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0" y="0"/>
              <a:ext cx="2302763" cy="285292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3026966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43075" y="1378458"/>
            <a:ext cx="2640902" cy="588074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2038921" y="2251804"/>
            <a:ext cx="5350669" cy="3230532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2100" spc="720" dirty="0">
                <a:solidFill>
                  <a:srgbClr val="A6B727"/>
                </a:solidFill>
                <a:latin typeface="Microsoft Sans Serif"/>
                <a:cs typeface="Microsoft Sans Serif"/>
              </a:rPr>
              <a:t>🠶</a:t>
            </a:r>
            <a:r>
              <a:rPr sz="2100" b="1" spc="720" dirty="0">
                <a:solidFill>
                  <a:srgbClr val="404040"/>
                </a:solidFill>
                <a:latin typeface="Calibri"/>
                <a:cs typeface="Calibri"/>
              </a:rPr>
              <a:t>Γνώση</a:t>
            </a:r>
            <a:r>
              <a:rPr sz="2100" b="1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100" dirty="0">
                <a:solidFill>
                  <a:srgbClr val="404040"/>
                </a:solidFill>
                <a:latin typeface="Calibri"/>
                <a:cs typeface="Calibri"/>
              </a:rPr>
              <a:t>(αναγνώριση,</a:t>
            </a:r>
            <a:r>
              <a:rPr sz="2100" spc="-49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100" spc="-8" dirty="0">
                <a:solidFill>
                  <a:srgbClr val="404040"/>
                </a:solidFill>
                <a:latin typeface="Calibri"/>
                <a:cs typeface="Calibri"/>
              </a:rPr>
              <a:t>προσδιορισμός)</a:t>
            </a:r>
            <a:endParaRPr sz="2100">
              <a:latin typeface="Calibri"/>
              <a:cs typeface="Calibri"/>
            </a:endParaRPr>
          </a:p>
          <a:p>
            <a:pPr marL="9525">
              <a:spcBef>
                <a:spcPts val="2010"/>
              </a:spcBef>
            </a:pPr>
            <a:r>
              <a:rPr sz="2100" spc="424" dirty="0">
                <a:solidFill>
                  <a:srgbClr val="A6B727"/>
                </a:solidFill>
                <a:latin typeface="Microsoft Sans Serif"/>
                <a:cs typeface="Microsoft Sans Serif"/>
              </a:rPr>
              <a:t>🠶</a:t>
            </a:r>
            <a:r>
              <a:rPr sz="2100" b="1" spc="424" dirty="0">
                <a:solidFill>
                  <a:srgbClr val="404040"/>
                </a:solidFill>
                <a:latin typeface="Calibri"/>
                <a:cs typeface="Calibri"/>
              </a:rPr>
              <a:t>Κατανόηση</a:t>
            </a:r>
            <a:r>
              <a:rPr sz="2100" b="1" spc="4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100" spc="-8" dirty="0">
                <a:solidFill>
                  <a:srgbClr val="404040"/>
                </a:solidFill>
                <a:latin typeface="Calibri"/>
                <a:cs typeface="Calibri"/>
              </a:rPr>
              <a:t>(ερμηνεία,</a:t>
            </a:r>
            <a:r>
              <a:rPr sz="2100" spc="-19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100" spc="-8" dirty="0">
                <a:solidFill>
                  <a:srgbClr val="404040"/>
                </a:solidFill>
                <a:latin typeface="Calibri"/>
                <a:cs typeface="Calibri"/>
              </a:rPr>
              <a:t>αναθεώρηση)</a:t>
            </a:r>
            <a:endParaRPr sz="2100">
              <a:latin typeface="Calibri"/>
              <a:cs typeface="Calibri"/>
            </a:endParaRPr>
          </a:p>
          <a:p>
            <a:pPr marL="9525">
              <a:spcBef>
                <a:spcPts val="2014"/>
              </a:spcBef>
            </a:pPr>
            <a:r>
              <a:rPr sz="2100" spc="476" dirty="0">
                <a:solidFill>
                  <a:srgbClr val="A6B727"/>
                </a:solidFill>
                <a:latin typeface="Microsoft Sans Serif"/>
                <a:cs typeface="Microsoft Sans Serif"/>
              </a:rPr>
              <a:t>🠶</a:t>
            </a:r>
            <a:r>
              <a:rPr sz="2100" b="1" spc="476" dirty="0">
                <a:solidFill>
                  <a:srgbClr val="404040"/>
                </a:solidFill>
                <a:latin typeface="Calibri"/>
                <a:cs typeface="Calibri"/>
              </a:rPr>
              <a:t>Εφαρμογή</a:t>
            </a:r>
            <a:r>
              <a:rPr sz="2100" b="1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100" dirty="0">
                <a:solidFill>
                  <a:srgbClr val="404040"/>
                </a:solidFill>
                <a:latin typeface="Calibri"/>
                <a:cs typeface="Calibri"/>
              </a:rPr>
              <a:t>(επίλυση,</a:t>
            </a:r>
            <a:r>
              <a:rPr sz="2100" spc="-19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100" dirty="0">
                <a:solidFill>
                  <a:srgbClr val="404040"/>
                </a:solidFill>
                <a:latin typeface="Calibri"/>
                <a:cs typeface="Calibri"/>
              </a:rPr>
              <a:t>χρήση,</a:t>
            </a:r>
            <a:r>
              <a:rPr sz="2100" spc="-19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100" spc="-8" dirty="0">
                <a:solidFill>
                  <a:srgbClr val="404040"/>
                </a:solidFill>
                <a:latin typeface="Calibri"/>
                <a:cs typeface="Calibri"/>
              </a:rPr>
              <a:t>αξιοποίηση)</a:t>
            </a:r>
            <a:endParaRPr sz="2100">
              <a:latin typeface="Calibri"/>
              <a:cs typeface="Calibri"/>
            </a:endParaRPr>
          </a:p>
          <a:p>
            <a:pPr marL="9525">
              <a:spcBef>
                <a:spcPts val="2010"/>
              </a:spcBef>
            </a:pPr>
            <a:r>
              <a:rPr sz="2100" spc="536" dirty="0">
                <a:solidFill>
                  <a:srgbClr val="A6B727"/>
                </a:solidFill>
                <a:latin typeface="Microsoft Sans Serif"/>
                <a:cs typeface="Microsoft Sans Serif"/>
              </a:rPr>
              <a:t>🠶</a:t>
            </a:r>
            <a:r>
              <a:rPr sz="2100" b="1" spc="536" dirty="0">
                <a:solidFill>
                  <a:srgbClr val="404040"/>
                </a:solidFill>
                <a:latin typeface="Calibri"/>
                <a:cs typeface="Calibri"/>
              </a:rPr>
              <a:t>Ανάλυση</a:t>
            </a:r>
            <a:r>
              <a:rPr sz="2100" b="1" spc="-41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100" dirty="0">
                <a:solidFill>
                  <a:srgbClr val="404040"/>
                </a:solidFill>
                <a:latin typeface="Calibri"/>
                <a:cs typeface="Calibri"/>
              </a:rPr>
              <a:t>(σύγκριση,</a:t>
            </a:r>
            <a:r>
              <a:rPr sz="2100" spc="-6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100" dirty="0">
                <a:solidFill>
                  <a:srgbClr val="404040"/>
                </a:solidFill>
                <a:latin typeface="Calibri"/>
                <a:cs typeface="Calibri"/>
              </a:rPr>
              <a:t>αντίθεση,</a:t>
            </a:r>
            <a:r>
              <a:rPr sz="2100" spc="-49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100" spc="-360" dirty="0">
                <a:solidFill>
                  <a:srgbClr val="404040"/>
                </a:solidFill>
                <a:latin typeface="Calibri"/>
                <a:cs typeface="Calibri"/>
              </a:rPr>
              <a:t>αντιπαραβολή)</a:t>
            </a:r>
            <a:endParaRPr sz="2100">
              <a:latin typeface="Calibri"/>
              <a:cs typeface="Calibri"/>
            </a:endParaRPr>
          </a:p>
          <a:p>
            <a:pPr marL="9525">
              <a:spcBef>
                <a:spcPts val="2006"/>
              </a:spcBef>
            </a:pPr>
            <a:r>
              <a:rPr sz="2100" spc="536" dirty="0">
                <a:solidFill>
                  <a:srgbClr val="A6B727"/>
                </a:solidFill>
                <a:latin typeface="Microsoft Sans Serif"/>
                <a:cs typeface="Microsoft Sans Serif"/>
              </a:rPr>
              <a:t>🠶</a:t>
            </a:r>
            <a:r>
              <a:rPr sz="2100" b="1" spc="536" dirty="0">
                <a:solidFill>
                  <a:srgbClr val="404040"/>
                </a:solidFill>
                <a:latin typeface="Calibri"/>
                <a:cs typeface="Calibri"/>
              </a:rPr>
              <a:t>Σύνθεση</a:t>
            </a:r>
            <a:r>
              <a:rPr sz="2100" b="1" spc="-34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100" dirty="0">
                <a:solidFill>
                  <a:srgbClr val="404040"/>
                </a:solidFill>
                <a:latin typeface="Calibri"/>
                <a:cs typeface="Calibri"/>
              </a:rPr>
              <a:t>(εκτίμηση,</a:t>
            </a:r>
            <a:r>
              <a:rPr sz="2100" spc="-38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100" dirty="0">
                <a:solidFill>
                  <a:srgbClr val="404040"/>
                </a:solidFill>
                <a:latin typeface="Calibri"/>
                <a:cs typeface="Calibri"/>
              </a:rPr>
              <a:t>κριτική,</a:t>
            </a:r>
            <a:r>
              <a:rPr sz="2100" spc="-56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100" spc="-8" dirty="0">
                <a:solidFill>
                  <a:srgbClr val="404040"/>
                </a:solidFill>
                <a:latin typeface="Calibri"/>
                <a:cs typeface="Calibri"/>
              </a:rPr>
              <a:t>απόφαση)</a:t>
            </a:r>
            <a:endParaRPr sz="2100">
              <a:latin typeface="Calibri"/>
              <a:cs typeface="Calibri"/>
            </a:endParaRPr>
          </a:p>
          <a:p>
            <a:pPr marL="9525">
              <a:spcBef>
                <a:spcPts val="2018"/>
              </a:spcBef>
            </a:pPr>
            <a:r>
              <a:rPr sz="2100" spc="375" dirty="0">
                <a:solidFill>
                  <a:srgbClr val="A6B727"/>
                </a:solidFill>
                <a:latin typeface="Microsoft Sans Serif"/>
                <a:cs typeface="Microsoft Sans Serif"/>
              </a:rPr>
              <a:t>🠶</a:t>
            </a:r>
            <a:r>
              <a:rPr sz="2100" b="1" spc="375" dirty="0">
                <a:solidFill>
                  <a:srgbClr val="404040"/>
                </a:solidFill>
                <a:latin typeface="Calibri"/>
                <a:cs typeface="Calibri"/>
              </a:rPr>
              <a:t>Αξιολόγηση</a:t>
            </a:r>
            <a:endParaRPr sz="210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484695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96747" y="1848120"/>
            <a:ext cx="7551896" cy="3251563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 marR="3810" algn="just">
              <a:lnSpc>
                <a:spcPct val="150100"/>
              </a:lnSpc>
              <a:spcBef>
                <a:spcPts val="79"/>
              </a:spcBef>
            </a:pPr>
            <a:r>
              <a:rPr sz="1650" b="1" dirty="0">
                <a:latin typeface="Calibri"/>
                <a:cs typeface="Calibri"/>
              </a:rPr>
              <a:t>Γνώση</a:t>
            </a:r>
            <a:r>
              <a:rPr sz="1650" b="1" spc="360" dirty="0">
                <a:latin typeface="Calibri"/>
                <a:cs typeface="Calibri"/>
              </a:rPr>
              <a:t> </a:t>
            </a:r>
            <a:r>
              <a:rPr sz="1650" dirty="0">
                <a:latin typeface="Calibri"/>
                <a:cs typeface="Calibri"/>
              </a:rPr>
              <a:t>(Knowledge):</a:t>
            </a:r>
            <a:r>
              <a:rPr sz="1650" spc="360" dirty="0">
                <a:latin typeface="Calibri"/>
                <a:cs typeface="Calibri"/>
              </a:rPr>
              <a:t> </a:t>
            </a:r>
            <a:r>
              <a:rPr sz="1650" dirty="0">
                <a:latin typeface="Calibri"/>
                <a:cs typeface="Calibri"/>
              </a:rPr>
              <a:t>ανάκληση</a:t>
            </a:r>
            <a:r>
              <a:rPr sz="1650" spc="353" dirty="0">
                <a:latin typeface="Calibri"/>
                <a:cs typeface="Calibri"/>
              </a:rPr>
              <a:t> </a:t>
            </a:r>
            <a:r>
              <a:rPr sz="1650" dirty="0">
                <a:latin typeface="Calibri"/>
                <a:cs typeface="Calibri"/>
              </a:rPr>
              <a:t>δεδομένων</a:t>
            </a:r>
            <a:r>
              <a:rPr sz="1650" spc="360" dirty="0">
                <a:latin typeface="Calibri"/>
                <a:cs typeface="Calibri"/>
              </a:rPr>
              <a:t> </a:t>
            </a:r>
            <a:r>
              <a:rPr sz="1650" dirty="0">
                <a:latin typeface="Calibri"/>
                <a:cs typeface="Calibri"/>
              </a:rPr>
              <a:t>ή</a:t>
            </a:r>
            <a:r>
              <a:rPr sz="1650" spc="349" dirty="0">
                <a:latin typeface="Calibri"/>
                <a:cs typeface="Calibri"/>
              </a:rPr>
              <a:t> </a:t>
            </a:r>
            <a:r>
              <a:rPr sz="1650" dirty="0">
                <a:latin typeface="Calibri"/>
                <a:cs typeface="Calibri"/>
              </a:rPr>
              <a:t>πληροφοριών.</a:t>
            </a:r>
            <a:r>
              <a:rPr sz="1650" spc="356" dirty="0">
                <a:latin typeface="Calibri"/>
                <a:cs typeface="Calibri"/>
              </a:rPr>
              <a:t> </a:t>
            </a:r>
            <a:r>
              <a:rPr sz="1650" dirty="0">
                <a:latin typeface="Calibri"/>
                <a:cs typeface="Calibri"/>
              </a:rPr>
              <a:t>Οι</a:t>
            </a:r>
            <a:r>
              <a:rPr sz="1650" spc="349" dirty="0">
                <a:latin typeface="Calibri"/>
                <a:cs typeface="Calibri"/>
              </a:rPr>
              <a:t> </a:t>
            </a:r>
            <a:r>
              <a:rPr sz="1650" dirty="0">
                <a:latin typeface="Calibri"/>
                <a:cs typeface="Calibri"/>
              </a:rPr>
              <a:t>μαθητές</a:t>
            </a:r>
            <a:r>
              <a:rPr sz="1650" spc="344" dirty="0">
                <a:latin typeface="Calibri"/>
                <a:cs typeface="Calibri"/>
              </a:rPr>
              <a:t> </a:t>
            </a:r>
            <a:r>
              <a:rPr sz="1650" spc="-8" dirty="0">
                <a:latin typeface="Calibri"/>
                <a:cs typeface="Calibri"/>
              </a:rPr>
              <a:t>ονομάζουν </a:t>
            </a:r>
            <a:r>
              <a:rPr sz="1650" dirty="0">
                <a:latin typeface="Calibri"/>
                <a:cs typeface="Calibri"/>
              </a:rPr>
              <a:t>μέρη,</a:t>
            </a:r>
            <a:r>
              <a:rPr sz="1650" spc="375" dirty="0">
                <a:latin typeface="Calibri"/>
                <a:cs typeface="Calibri"/>
              </a:rPr>
              <a:t> </a:t>
            </a:r>
            <a:r>
              <a:rPr sz="1650" dirty="0">
                <a:latin typeface="Calibri"/>
                <a:cs typeface="Calibri"/>
              </a:rPr>
              <a:t>αναγνωρίζουν,</a:t>
            </a:r>
            <a:r>
              <a:rPr sz="1650" spc="371" dirty="0">
                <a:latin typeface="Calibri"/>
                <a:cs typeface="Calibri"/>
              </a:rPr>
              <a:t> </a:t>
            </a:r>
            <a:r>
              <a:rPr sz="1650" dirty="0">
                <a:latin typeface="Calibri"/>
                <a:cs typeface="Calibri"/>
              </a:rPr>
              <a:t>δίνουν</a:t>
            </a:r>
            <a:r>
              <a:rPr sz="1650" spc="368" dirty="0">
                <a:latin typeface="Calibri"/>
                <a:cs typeface="Calibri"/>
              </a:rPr>
              <a:t> </a:t>
            </a:r>
            <a:r>
              <a:rPr sz="1650" dirty="0">
                <a:latin typeface="Calibri"/>
                <a:cs typeface="Calibri"/>
              </a:rPr>
              <a:t>ορισμούς.</a:t>
            </a:r>
            <a:r>
              <a:rPr sz="1650" spc="363" dirty="0">
                <a:latin typeface="Calibri"/>
                <a:cs typeface="Calibri"/>
              </a:rPr>
              <a:t> </a:t>
            </a:r>
            <a:r>
              <a:rPr sz="1650" dirty="0">
                <a:latin typeface="Calibri"/>
                <a:cs typeface="Calibri"/>
              </a:rPr>
              <a:t>Ανακαλούν</a:t>
            </a:r>
            <a:r>
              <a:rPr sz="1650" spc="371" dirty="0">
                <a:latin typeface="Calibri"/>
                <a:cs typeface="Calibri"/>
              </a:rPr>
              <a:t> </a:t>
            </a:r>
            <a:r>
              <a:rPr sz="1650" dirty="0">
                <a:latin typeface="Calibri"/>
                <a:cs typeface="Calibri"/>
              </a:rPr>
              <a:t>από</a:t>
            </a:r>
            <a:r>
              <a:rPr sz="1650" spc="382" dirty="0">
                <a:latin typeface="Calibri"/>
                <a:cs typeface="Calibri"/>
              </a:rPr>
              <a:t> </a:t>
            </a:r>
            <a:r>
              <a:rPr sz="1650" dirty="0">
                <a:latin typeface="Calibri"/>
                <a:cs typeface="Calibri"/>
              </a:rPr>
              <a:t>τη</a:t>
            </a:r>
            <a:r>
              <a:rPr sz="1650" spc="371" dirty="0">
                <a:latin typeface="Calibri"/>
                <a:cs typeface="Calibri"/>
              </a:rPr>
              <a:t> </a:t>
            </a:r>
            <a:r>
              <a:rPr sz="1650" dirty="0">
                <a:latin typeface="Calibri"/>
                <a:cs typeface="Calibri"/>
              </a:rPr>
              <a:t>μνήμη</a:t>
            </a:r>
            <a:r>
              <a:rPr sz="1650" spc="371" dirty="0">
                <a:latin typeface="Calibri"/>
                <a:cs typeface="Calibri"/>
              </a:rPr>
              <a:t> </a:t>
            </a:r>
            <a:r>
              <a:rPr sz="1650" dirty="0">
                <a:latin typeface="Calibri"/>
                <a:cs typeface="Calibri"/>
              </a:rPr>
              <a:t>τους</a:t>
            </a:r>
            <a:r>
              <a:rPr sz="1650" spc="375" dirty="0">
                <a:latin typeface="Calibri"/>
                <a:cs typeface="Calibri"/>
              </a:rPr>
              <a:t> </a:t>
            </a:r>
            <a:r>
              <a:rPr sz="1650" dirty="0">
                <a:latin typeface="Calibri"/>
                <a:cs typeface="Calibri"/>
              </a:rPr>
              <a:t>και</a:t>
            </a:r>
            <a:r>
              <a:rPr sz="1650" spc="363" dirty="0">
                <a:latin typeface="Calibri"/>
                <a:cs typeface="Calibri"/>
              </a:rPr>
              <a:t> </a:t>
            </a:r>
            <a:r>
              <a:rPr sz="1650" spc="-8" dirty="0">
                <a:latin typeface="Calibri"/>
                <a:cs typeface="Calibri"/>
              </a:rPr>
              <a:t>κάνουν </a:t>
            </a:r>
            <a:r>
              <a:rPr sz="1650" dirty="0">
                <a:latin typeface="Calibri"/>
                <a:cs typeface="Calibri"/>
              </a:rPr>
              <a:t>χρήση</a:t>
            </a:r>
            <a:r>
              <a:rPr sz="1650" spc="38" dirty="0">
                <a:latin typeface="Calibri"/>
                <a:cs typeface="Calibri"/>
              </a:rPr>
              <a:t> </a:t>
            </a:r>
            <a:r>
              <a:rPr sz="1650" dirty="0">
                <a:latin typeface="Calibri"/>
                <a:cs typeface="Calibri"/>
              </a:rPr>
              <a:t>πληροφοριών</a:t>
            </a:r>
            <a:r>
              <a:rPr sz="1650" spc="34" dirty="0">
                <a:latin typeface="Calibri"/>
                <a:cs typeface="Calibri"/>
              </a:rPr>
              <a:t> </a:t>
            </a:r>
            <a:r>
              <a:rPr sz="1650" dirty="0">
                <a:latin typeface="Calibri"/>
                <a:cs typeface="Calibri"/>
              </a:rPr>
              <a:t>που</a:t>
            </a:r>
            <a:r>
              <a:rPr sz="1650" spc="38" dirty="0">
                <a:latin typeface="Calibri"/>
                <a:cs typeface="Calibri"/>
              </a:rPr>
              <a:t> </a:t>
            </a:r>
            <a:r>
              <a:rPr sz="1650" dirty="0">
                <a:latin typeface="Calibri"/>
                <a:cs typeface="Calibri"/>
              </a:rPr>
              <a:t>συγκράτησαν</a:t>
            </a:r>
            <a:r>
              <a:rPr sz="1650" spc="41" dirty="0">
                <a:latin typeface="Calibri"/>
                <a:cs typeface="Calibri"/>
              </a:rPr>
              <a:t> </a:t>
            </a:r>
            <a:r>
              <a:rPr sz="1650" dirty="0">
                <a:latin typeface="Calibri"/>
                <a:cs typeface="Calibri"/>
              </a:rPr>
              <a:t>από</a:t>
            </a:r>
            <a:r>
              <a:rPr sz="1650" spc="34" dirty="0">
                <a:latin typeface="Calibri"/>
                <a:cs typeface="Calibri"/>
              </a:rPr>
              <a:t> </a:t>
            </a:r>
            <a:r>
              <a:rPr sz="1650" dirty="0">
                <a:latin typeface="Calibri"/>
                <a:cs typeface="Calibri"/>
              </a:rPr>
              <a:t>τη</a:t>
            </a:r>
            <a:r>
              <a:rPr sz="1650" spc="23" dirty="0">
                <a:latin typeface="Calibri"/>
                <a:cs typeface="Calibri"/>
              </a:rPr>
              <a:t> </a:t>
            </a:r>
            <a:r>
              <a:rPr sz="1650" dirty="0">
                <a:latin typeface="Calibri"/>
                <a:cs typeface="Calibri"/>
              </a:rPr>
              <a:t>διδασκαλία</a:t>
            </a:r>
            <a:r>
              <a:rPr sz="1650" spc="41" dirty="0">
                <a:latin typeface="Calibri"/>
                <a:cs typeface="Calibri"/>
              </a:rPr>
              <a:t> </a:t>
            </a:r>
            <a:r>
              <a:rPr sz="1650" dirty="0">
                <a:latin typeface="Calibri"/>
                <a:cs typeface="Calibri"/>
              </a:rPr>
              <a:t>ή</a:t>
            </a:r>
            <a:r>
              <a:rPr sz="1650" spc="30" dirty="0">
                <a:latin typeface="Calibri"/>
                <a:cs typeface="Calibri"/>
              </a:rPr>
              <a:t> </a:t>
            </a:r>
            <a:r>
              <a:rPr sz="1650" dirty="0">
                <a:latin typeface="Calibri"/>
                <a:cs typeface="Calibri"/>
              </a:rPr>
              <a:t>μελέτησαν</a:t>
            </a:r>
            <a:r>
              <a:rPr sz="1650" spc="38" dirty="0">
                <a:latin typeface="Calibri"/>
                <a:cs typeface="Calibri"/>
              </a:rPr>
              <a:t> </a:t>
            </a:r>
            <a:r>
              <a:rPr sz="1650" dirty="0">
                <a:latin typeface="Calibri"/>
                <a:cs typeface="Calibri"/>
              </a:rPr>
              <a:t>από</a:t>
            </a:r>
            <a:r>
              <a:rPr sz="1650" spc="34" dirty="0">
                <a:latin typeface="Calibri"/>
                <a:cs typeface="Calibri"/>
              </a:rPr>
              <a:t> </a:t>
            </a:r>
            <a:r>
              <a:rPr sz="1650" spc="-8" dirty="0">
                <a:latin typeface="Calibri"/>
                <a:cs typeface="Calibri"/>
              </a:rPr>
              <a:t>διάφορες </a:t>
            </a:r>
            <a:r>
              <a:rPr sz="1650" dirty="0">
                <a:latin typeface="Calibri"/>
                <a:cs typeface="Calibri"/>
              </a:rPr>
              <a:t>πηγές.</a:t>
            </a:r>
            <a:r>
              <a:rPr sz="1650" spc="-41" dirty="0">
                <a:latin typeface="Calibri"/>
                <a:cs typeface="Calibri"/>
              </a:rPr>
              <a:t> </a:t>
            </a:r>
            <a:r>
              <a:rPr sz="1650" spc="-8" dirty="0">
                <a:latin typeface="Calibri"/>
                <a:cs typeface="Calibri"/>
              </a:rPr>
              <a:t>Ουσιαστικά</a:t>
            </a:r>
            <a:r>
              <a:rPr sz="1650" spc="-23" dirty="0">
                <a:latin typeface="Calibri"/>
                <a:cs typeface="Calibri"/>
              </a:rPr>
              <a:t> </a:t>
            </a:r>
            <a:r>
              <a:rPr sz="1650" dirty="0">
                <a:latin typeface="Calibri"/>
                <a:cs typeface="Calibri"/>
              </a:rPr>
              <a:t>ελέγχεται</a:t>
            </a:r>
            <a:r>
              <a:rPr sz="1650" spc="-30" dirty="0">
                <a:latin typeface="Calibri"/>
                <a:cs typeface="Calibri"/>
              </a:rPr>
              <a:t> </a:t>
            </a:r>
            <a:r>
              <a:rPr sz="1650" dirty="0">
                <a:latin typeface="Calibri"/>
                <a:cs typeface="Calibri"/>
              </a:rPr>
              <a:t>η</a:t>
            </a:r>
            <a:r>
              <a:rPr sz="1650" spc="-49" dirty="0">
                <a:latin typeface="Calibri"/>
                <a:cs typeface="Calibri"/>
              </a:rPr>
              <a:t> </a:t>
            </a:r>
            <a:r>
              <a:rPr sz="1650" spc="-8" dirty="0">
                <a:latin typeface="Calibri"/>
                <a:cs typeface="Calibri"/>
              </a:rPr>
              <a:t>απομνημόνευση</a:t>
            </a:r>
            <a:r>
              <a:rPr sz="1650" spc="-23" dirty="0">
                <a:latin typeface="Calibri"/>
                <a:cs typeface="Calibri"/>
              </a:rPr>
              <a:t> </a:t>
            </a:r>
            <a:r>
              <a:rPr sz="1650" dirty="0">
                <a:latin typeface="Calibri"/>
                <a:cs typeface="Calibri"/>
              </a:rPr>
              <a:t>και</a:t>
            </a:r>
            <a:r>
              <a:rPr sz="1650" spc="-45" dirty="0">
                <a:latin typeface="Calibri"/>
                <a:cs typeface="Calibri"/>
              </a:rPr>
              <a:t> </a:t>
            </a:r>
            <a:r>
              <a:rPr sz="1650" dirty="0">
                <a:latin typeface="Calibri"/>
                <a:cs typeface="Calibri"/>
              </a:rPr>
              <a:t>η</a:t>
            </a:r>
            <a:r>
              <a:rPr sz="1650" spc="-38" dirty="0">
                <a:latin typeface="Calibri"/>
                <a:cs typeface="Calibri"/>
              </a:rPr>
              <a:t> </a:t>
            </a:r>
            <a:r>
              <a:rPr sz="1650" spc="-8" dirty="0">
                <a:latin typeface="Calibri"/>
                <a:cs typeface="Calibri"/>
              </a:rPr>
              <a:t>δυνατότητα</a:t>
            </a:r>
            <a:r>
              <a:rPr sz="1650" spc="-45" dirty="0">
                <a:latin typeface="Calibri"/>
                <a:cs typeface="Calibri"/>
              </a:rPr>
              <a:t> </a:t>
            </a:r>
            <a:r>
              <a:rPr sz="1650" dirty="0">
                <a:latin typeface="Calibri"/>
                <a:cs typeface="Calibri"/>
              </a:rPr>
              <a:t>άρτιας</a:t>
            </a:r>
            <a:r>
              <a:rPr sz="1650" spc="-41" dirty="0">
                <a:latin typeface="Calibri"/>
                <a:cs typeface="Calibri"/>
              </a:rPr>
              <a:t> </a:t>
            </a:r>
            <a:r>
              <a:rPr sz="1650" spc="-8" dirty="0">
                <a:latin typeface="Calibri"/>
                <a:cs typeface="Calibri"/>
              </a:rPr>
              <a:t>παρουσίασης.</a:t>
            </a:r>
            <a:endParaRPr sz="1650">
              <a:latin typeface="Calibri"/>
              <a:cs typeface="Calibri"/>
            </a:endParaRPr>
          </a:p>
          <a:p>
            <a:pPr marL="9525" marR="3810" algn="just">
              <a:lnSpc>
                <a:spcPct val="147200"/>
              </a:lnSpc>
              <a:spcBef>
                <a:spcPts val="953"/>
              </a:spcBef>
            </a:pPr>
            <a:r>
              <a:rPr sz="1650" b="1" dirty="0">
                <a:solidFill>
                  <a:srgbClr val="FF0000"/>
                </a:solidFill>
                <a:latin typeface="Calibri"/>
                <a:cs typeface="Calibri"/>
              </a:rPr>
              <a:t>Ρήματα:</a:t>
            </a:r>
            <a:r>
              <a:rPr sz="1650" b="1" spc="229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500" i="1" dirty="0">
                <a:solidFill>
                  <a:srgbClr val="008000"/>
                </a:solidFill>
                <a:latin typeface="Calibri"/>
                <a:cs typeface="Calibri"/>
              </a:rPr>
              <a:t>Ορίζω,</a:t>
            </a:r>
            <a:r>
              <a:rPr sz="1500" i="1" spc="199" dirty="0">
                <a:solidFill>
                  <a:srgbClr val="008000"/>
                </a:solidFill>
                <a:latin typeface="Calibri"/>
                <a:cs typeface="Calibri"/>
              </a:rPr>
              <a:t> </a:t>
            </a:r>
            <a:r>
              <a:rPr sz="1500" i="1" dirty="0">
                <a:solidFill>
                  <a:srgbClr val="008000"/>
                </a:solidFill>
                <a:latin typeface="Calibri"/>
                <a:cs typeface="Calibri"/>
              </a:rPr>
              <a:t>περιγράφω,</a:t>
            </a:r>
            <a:r>
              <a:rPr sz="1500" i="1" spc="195" dirty="0">
                <a:solidFill>
                  <a:srgbClr val="008000"/>
                </a:solidFill>
                <a:latin typeface="Calibri"/>
                <a:cs typeface="Calibri"/>
              </a:rPr>
              <a:t> </a:t>
            </a:r>
            <a:r>
              <a:rPr sz="1500" i="1" dirty="0">
                <a:solidFill>
                  <a:srgbClr val="008000"/>
                </a:solidFill>
                <a:latin typeface="Calibri"/>
                <a:cs typeface="Calibri"/>
              </a:rPr>
              <a:t>απαριθμώ,</a:t>
            </a:r>
            <a:r>
              <a:rPr sz="1500" i="1" spc="191" dirty="0">
                <a:solidFill>
                  <a:srgbClr val="008000"/>
                </a:solidFill>
                <a:latin typeface="Calibri"/>
                <a:cs typeface="Calibri"/>
              </a:rPr>
              <a:t> </a:t>
            </a:r>
            <a:r>
              <a:rPr sz="1500" i="1" dirty="0">
                <a:solidFill>
                  <a:srgbClr val="008000"/>
                </a:solidFill>
                <a:latin typeface="Calibri"/>
                <a:cs typeface="Calibri"/>
              </a:rPr>
              <a:t>αναγνωρίζω,</a:t>
            </a:r>
            <a:r>
              <a:rPr sz="1500" i="1" spc="188" dirty="0">
                <a:solidFill>
                  <a:srgbClr val="008000"/>
                </a:solidFill>
                <a:latin typeface="Calibri"/>
                <a:cs typeface="Calibri"/>
              </a:rPr>
              <a:t> </a:t>
            </a:r>
            <a:r>
              <a:rPr sz="1500" i="1" dirty="0">
                <a:solidFill>
                  <a:srgbClr val="008000"/>
                </a:solidFill>
                <a:latin typeface="Calibri"/>
                <a:cs typeface="Calibri"/>
              </a:rPr>
              <a:t>κατονομάζω,</a:t>
            </a:r>
            <a:r>
              <a:rPr sz="1500" i="1" spc="191" dirty="0">
                <a:solidFill>
                  <a:srgbClr val="008000"/>
                </a:solidFill>
                <a:latin typeface="Calibri"/>
                <a:cs typeface="Calibri"/>
              </a:rPr>
              <a:t> </a:t>
            </a:r>
            <a:r>
              <a:rPr sz="1500" i="1" dirty="0">
                <a:solidFill>
                  <a:srgbClr val="008000"/>
                </a:solidFill>
                <a:latin typeface="Calibri"/>
                <a:cs typeface="Calibri"/>
              </a:rPr>
              <a:t>κατηγοριοποιώ,</a:t>
            </a:r>
            <a:r>
              <a:rPr sz="1500" i="1" spc="195" dirty="0">
                <a:solidFill>
                  <a:srgbClr val="008000"/>
                </a:solidFill>
                <a:latin typeface="Calibri"/>
                <a:cs typeface="Calibri"/>
              </a:rPr>
              <a:t> </a:t>
            </a:r>
            <a:r>
              <a:rPr sz="1500" i="1" spc="-8" dirty="0">
                <a:solidFill>
                  <a:srgbClr val="008000"/>
                </a:solidFill>
                <a:latin typeface="Calibri"/>
                <a:cs typeface="Calibri"/>
              </a:rPr>
              <a:t>ταιριάζω, </a:t>
            </a:r>
            <a:r>
              <a:rPr sz="1500" i="1" dirty="0">
                <a:solidFill>
                  <a:srgbClr val="008000"/>
                </a:solidFill>
                <a:latin typeface="Calibri"/>
                <a:cs typeface="Calibri"/>
              </a:rPr>
              <a:t>ονομάζω,</a:t>
            </a:r>
            <a:r>
              <a:rPr sz="1500" i="1" spc="-53" dirty="0">
                <a:solidFill>
                  <a:srgbClr val="008000"/>
                </a:solidFill>
                <a:latin typeface="Calibri"/>
                <a:cs typeface="Calibri"/>
              </a:rPr>
              <a:t> </a:t>
            </a:r>
            <a:r>
              <a:rPr sz="1500" i="1" dirty="0">
                <a:solidFill>
                  <a:srgbClr val="008000"/>
                </a:solidFill>
                <a:latin typeface="Calibri"/>
                <a:cs typeface="Calibri"/>
              </a:rPr>
              <a:t>διαβάζω,</a:t>
            </a:r>
            <a:r>
              <a:rPr sz="1500" i="1" spc="-56" dirty="0">
                <a:solidFill>
                  <a:srgbClr val="008000"/>
                </a:solidFill>
                <a:latin typeface="Calibri"/>
                <a:cs typeface="Calibri"/>
              </a:rPr>
              <a:t> </a:t>
            </a:r>
            <a:r>
              <a:rPr sz="1500" i="1" spc="-8" dirty="0">
                <a:solidFill>
                  <a:srgbClr val="008000"/>
                </a:solidFill>
                <a:latin typeface="Calibri"/>
                <a:cs typeface="Calibri"/>
              </a:rPr>
              <a:t>καταγράφω,</a:t>
            </a:r>
            <a:r>
              <a:rPr sz="1500" i="1" spc="-64" dirty="0">
                <a:solidFill>
                  <a:srgbClr val="008000"/>
                </a:solidFill>
                <a:latin typeface="Calibri"/>
                <a:cs typeface="Calibri"/>
              </a:rPr>
              <a:t> </a:t>
            </a:r>
            <a:r>
              <a:rPr sz="1500" i="1" dirty="0">
                <a:solidFill>
                  <a:srgbClr val="008000"/>
                </a:solidFill>
                <a:latin typeface="Calibri"/>
                <a:cs typeface="Calibri"/>
              </a:rPr>
              <a:t>αναπαράγω,</a:t>
            </a:r>
            <a:r>
              <a:rPr sz="1500" i="1" spc="-64" dirty="0">
                <a:solidFill>
                  <a:srgbClr val="008000"/>
                </a:solidFill>
                <a:latin typeface="Calibri"/>
                <a:cs typeface="Calibri"/>
              </a:rPr>
              <a:t> </a:t>
            </a:r>
            <a:r>
              <a:rPr sz="1500" i="1" dirty="0">
                <a:solidFill>
                  <a:srgbClr val="008000"/>
                </a:solidFill>
                <a:latin typeface="Calibri"/>
                <a:cs typeface="Calibri"/>
              </a:rPr>
              <a:t>επιλέγω,</a:t>
            </a:r>
            <a:r>
              <a:rPr sz="1500" i="1" spc="-60" dirty="0">
                <a:solidFill>
                  <a:srgbClr val="008000"/>
                </a:solidFill>
                <a:latin typeface="Calibri"/>
                <a:cs typeface="Calibri"/>
              </a:rPr>
              <a:t> </a:t>
            </a:r>
            <a:r>
              <a:rPr sz="1500" i="1" dirty="0">
                <a:solidFill>
                  <a:srgbClr val="008000"/>
                </a:solidFill>
                <a:latin typeface="Calibri"/>
                <a:cs typeface="Calibri"/>
              </a:rPr>
              <a:t>δηλώνω,</a:t>
            </a:r>
            <a:r>
              <a:rPr sz="1500" i="1" spc="-49" dirty="0">
                <a:solidFill>
                  <a:srgbClr val="008000"/>
                </a:solidFill>
                <a:latin typeface="Calibri"/>
                <a:cs typeface="Calibri"/>
              </a:rPr>
              <a:t> </a:t>
            </a:r>
            <a:r>
              <a:rPr sz="1500" i="1" dirty="0">
                <a:solidFill>
                  <a:srgbClr val="008000"/>
                </a:solidFill>
                <a:latin typeface="Calibri"/>
                <a:cs typeface="Calibri"/>
              </a:rPr>
              <a:t>βλέπω,</a:t>
            </a:r>
            <a:r>
              <a:rPr sz="1500" i="1" spc="-56" dirty="0">
                <a:solidFill>
                  <a:srgbClr val="008000"/>
                </a:solidFill>
                <a:latin typeface="Calibri"/>
                <a:cs typeface="Calibri"/>
              </a:rPr>
              <a:t> </a:t>
            </a:r>
            <a:r>
              <a:rPr sz="1500" i="1" spc="-8" dirty="0">
                <a:solidFill>
                  <a:srgbClr val="008000"/>
                </a:solidFill>
                <a:latin typeface="Calibri"/>
                <a:cs typeface="Calibri"/>
              </a:rPr>
              <a:t>γράφω….</a:t>
            </a:r>
            <a:endParaRPr sz="1500">
              <a:latin typeface="Calibri"/>
              <a:cs typeface="Calibri"/>
            </a:endParaRPr>
          </a:p>
          <a:p>
            <a:pPr>
              <a:spcBef>
                <a:spcPts val="26"/>
              </a:spcBef>
            </a:pPr>
            <a:endParaRPr sz="15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1650" b="1" spc="-8" dirty="0">
                <a:solidFill>
                  <a:srgbClr val="353535"/>
                </a:solidFill>
                <a:latin typeface="Calibri"/>
                <a:cs typeface="Calibri"/>
              </a:rPr>
              <a:t>Παράδειγμα</a:t>
            </a:r>
            <a:r>
              <a:rPr sz="1650" b="1" spc="-75" dirty="0">
                <a:solidFill>
                  <a:srgbClr val="353535"/>
                </a:solidFill>
                <a:latin typeface="Calibri"/>
                <a:cs typeface="Calibri"/>
              </a:rPr>
              <a:t> </a:t>
            </a:r>
            <a:r>
              <a:rPr sz="1650" b="1" spc="-8" dirty="0">
                <a:solidFill>
                  <a:srgbClr val="353535"/>
                </a:solidFill>
                <a:latin typeface="Calibri"/>
                <a:cs typeface="Calibri"/>
              </a:rPr>
              <a:t>ερώτησης:</a:t>
            </a:r>
            <a:endParaRPr sz="1650">
              <a:latin typeface="Calibri"/>
              <a:cs typeface="Calibri"/>
            </a:endParaRPr>
          </a:p>
          <a:p>
            <a:pPr algn="ctr">
              <a:spcBef>
                <a:spcPts val="907"/>
              </a:spcBef>
            </a:pPr>
            <a:r>
              <a:rPr b="1" dirty="0">
                <a:solidFill>
                  <a:srgbClr val="FF0000"/>
                </a:solidFill>
                <a:latin typeface="Segoe Script"/>
                <a:cs typeface="Segoe Script"/>
              </a:rPr>
              <a:t>Ποια</a:t>
            </a:r>
            <a:r>
              <a:rPr b="1" spc="-30" dirty="0">
                <a:solidFill>
                  <a:srgbClr val="FF0000"/>
                </a:solidFill>
                <a:latin typeface="Segoe Script"/>
                <a:cs typeface="Segoe Script"/>
              </a:rPr>
              <a:t> </a:t>
            </a:r>
            <a:r>
              <a:rPr b="1" dirty="0">
                <a:solidFill>
                  <a:srgbClr val="FF0000"/>
                </a:solidFill>
                <a:latin typeface="Segoe Script"/>
                <a:cs typeface="Segoe Script"/>
              </a:rPr>
              <a:t>είναι</a:t>
            </a:r>
            <a:r>
              <a:rPr b="1" spc="-45" dirty="0">
                <a:solidFill>
                  <a:srgbClr val="FF0000"/>
                </a:solidFill>
                <a:latin typeface="Segoe Script"/>
                <a:cs typeface="Segoe Script"/>
              </a:rPr>
              <a:t> </a:t>
            </a:r>
            <a:r>
              <a:rPr b="1" dirty="0">
                <a:solidFill>
                  <a:srgbClr val="FF0000"/>
                </a:solidFill>
                <a:latin typeface="Segoe Script"/>
                <a:cs typeface="Segoe Script"/>
              </a:rPr>
              <a:t>τα</a:t>
            </a:r>
            <a:r>
              <a:rPr b="1" spc="-30" dirty="0">
                <a:solidFill>
                  <a:srgbClr val="FF0000"/>
                </a:solidFill>
                <a:latin typeface="Segoe Script"/>
                <a:cs typeface="Segoe Script"/>
              </a:rPr>
              <a:t> </a:t>
            </a:r>
            <a:r>
              <a:rPr b="1" dirty="0">
                <a:solidFill>
                  <a:srgbClr val="FF0000"/>
                </a:solidFill>
                <a:latin typeface="Segoe Script"/>
                <a:cs typeface="Segoe Script"/>
              </a:rPr>
              <a:t>οφέλη</a:t>
            </a:r>
            <a:r>
              <a:rPr b="1" spc="-26" dirty="0">
                <a:solidFill>
                  <a:srgbClr val="FF0000"/>
                </a:solidFill>
                <a:latin typeface="Segoe Script"/>
                <a:cs typeface="Segoe Script"/>
              </a:rPr>
              <a:t> </a:t>
            </a:r>
            <a:r>
              <a:rPr b="1" dirty="0">
                <a:solidFill>
                  <a:srgbClr val="FF0000"/>
                </a:solidFill>
                <a:latin typeface="Segoe Script"/>
                <a:cs typeface="Segoe Script"/>
              </a:rPr>
              <a:t>των</a:t>
            </a:r>
            <a:r>
              <a:rPr b="1" spc="-38" dirty="0">
                <a:solidFill>
                  <a:srgbClr val="FF0000"/>
                </a:solidFill>
                <a:latin typeface="Segoe Script"/>
                <a:cs typeface="Segoe Script"/>
              </a:rPr>
              <a:t> </a:t>
            </a:r>
            <a:r>
              <a:rPr b="1" dirty="0">
                <a:solidFill>
                  <a:srgbClr val="FF0000"/>
                </a:solidFill>
                <a:latin typeface="Segoe Script"/>
                <a:cs typeface="Segoe Script"/>
              </a:rPr>
              <a:t>μήλων</a:t>
            </a:r>
            <a:r>
              <a:rPr b="1" spc="-26" dirty="0">
                <a:solidFill>
                  <a:srgbClr val="FF0000"/>
                </a:solidFill>
                <a:latin typeface="Segoe Script"/>
                <a:cs typeface="Segoe Script"/>
              </a:rPr>
              <a:t> </a:t>
            </a:r>
            <a:r>
              <a:rPr b="1" dirty="0">
                <a:solidFill>
                  <a:srgbClr val="FF0000"/>
                </a:solidFill>
                <a:latin typeface="Segoe Script"/>
                <a:cs typeface="Segoe Script"/>
              </a:rPr>
              <a:t>στην</a:t>
            </a:r>
            <a:r>
              <a:rPr b="1" spc="-30" dirty="0">
                <a:solidFill>
                  <a:srgbClr val="FF0000"/>
                </a:solidFill>
                <a:latin typeface="Segoe Script"/>
                <a:cs typeface="Segoe Script"/>
              </a:rPr>
              <a:t> </a:t>
            </a:r>
            <a:r>
              <a:rPr b="1" dirty="0">
                <a:solidFill>
                  <a:srgbClr val="FF0000"/>
                </a:solidFill>
                <a:latin typeface="Segoe Script"/>
                <a:cs typeface="Segoe Script"/>
              </a:rPr>
              <a:t>υγεία</a:t>
            </a:r>
            <a:r>
              <a:rPr b="1" spc="-41" dirty="0">
                <a:solidFill>
                  <a:srgbClr val="FF0000"/>
                </a:solidFill>
                <a:latin typeface="Segoe Script"/>
                <a:cs typeface="Segoe Script"/>
              </a:rPr>
              <a:t> </a:t>
            </a:r>
            <a:r>
              <a:rPr b="1" spc="-15" dirty="0">
                <a:solidFill>
                  <a:srgbClr val="FF0000"/>
                </a:solidFill>
                <a:latin typeface="Segoe Script"/>
                <a:cs typeface="Segoe Script"/>
              </a:rPr>
              <a:t>μας;</a:t>
            </a:r>
            <a:endParaRPr>
              <a:latin typeface="Segoe Script"/>
              <a:cs typeface="Segoe Script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517636" y="1341882"/>
            <a:ext cx="8168164" cy="590550"/>
            <a:chOff x="690181" y="646176"/>
            <a:chExt cx="10890885" cy="787400"/>
          </a:xfrm>
        </p:grpSpPr>
        <p:sp>
          <p:nvSpPr>
            <p:cNvPr id="4" name="object 4"/>
            <p:cNvSpPr/>
            <p:nvPr/>
          </p:nvSpPr>
          <p:spPr>
            <a:xfrm>
              <a:off x="694944" y="714756"/>
              <a:ext cx="10881360" cy="498475"/>
            </a:xfrm>
            <a:custGeom>
              <a:avLst/>
              <a:gdLst/>
              <a:ahLst/>
              <a:cxnLst/>
              <a:rect l="l" t="t" r="r" b="b"/>
              <a:pathLst>
                <a:path w="10881360" h="498475">
                  <a:moveTo>
                    <a:pt x="0" y="498348"/>
                  </a:moveTo>
                  <a:lnTo>
                    <a:pt x="10881360" y="498348"/>
                  </a:lnTo>
                  <a:lnTo>
                    <a:pt x="10881360" y="0"/>
                  </a:lnTo>
                  <a:lnTo>
                    <a:pt x="0" y="0"/>
                  </a:lnTo>
                  <a:lnTo>
                    <a:pt x="0" y="498348"/>
                  </a:lnTo>
                  <a:close/>
                </a:path>
              </a:pathLst>
            </a:custGeom>
            <a:ln w="9524">
              <a:solidFill>
                <a:srgbClr val="35353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251703" y="646176"/>
              <a:ext cx="1789938" cy="787146"/>
            </a:xfrm>
            <a:prstGeom prst="rect">
              <a:avLst/>
            </a:prstGeom>
          </p:spPr>
        </p:pic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4096132" y="1399317"/>
            <a:ext cx="1012031" cy="332303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2100" spc="79" dirty="0">
                <a:solidFill>
                  <a:srgbClr val="353535"/>
                </a:solidFill>
                <a:latin typeface="Tahoma"/>
                <a:cs typeface="Tahoma"/>
              </a:rPr>
              <a:t>ΓΝΩΣΗ</a:t>
            </a:r>
            <a:endParaRPr sz="2100">
              <a:latin typeface="Tahoma"/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19679007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96747" y="1777159"/>
            <a:ext cx="7369493" cy="79717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 marR="3810">
              <a:lnSpc>
                <a:spcPct val="150000"/>
              </a:lnSpc>
              <a:spcBef>
                <a:spcPts val="71"/>
              </a:spcBef>
              <a:tabLst>
                <a:tab pos="1378744" algn="l"/>
                <a:tab pos="1464469" algn="l"/>
                <a:tab pos="1894046" algn="l"/>
                <a:tab pos="3342799" algn="l"/>
                <a:tab pos="4659630" algn="l"/>
                <a:tab pos="5249228" algn="l"/>
                <a:tab pos="6497479" algn="l"/>
              </a:tabLst>
            </a:pPr>
            <a:r>
              <a:rPr b="1" spc="-8" dirty="0">
                <a:latin typeface="Calibri"/>
                <a:cs typeface="Calibri"/>
              </a:rPr>
              <a:t>Κατανόηση</a:t>
            </a:r>
            <a:r>
              <a:rPr b="1" dirty="0">
                <a:latin typeface="Calibri"/>
                <a:cs typeface="Calibri"/>
              </a:rPr>
              <a:t>	</a:t>
            </a:r>
            <a:r>
              <a:rPr b="1" spc="-8" dirty="0">
                <a:latin typeface="Calibri"/>
                <a:cs typeface="Calibri"/>
              </a:rPr>
              <a:t>(comprehension):</a:t>
            </a:r>
            <a:r>
              <a:rPr b="1" dirty="0">
                <a:latin typeface="Calibri"/>
                <a:cs typeface="Calibri"/>
              </a:rPr>
              <a:t>	</a:t>
            </a:r>
            <a:r>
              <a:rPr spc="-8" dirty="0">
                <a:latin typeface="Calibri"/>
                <a:cs typeface="Calibri"/>
              </a:rPr>
              <a:t>κατανόηση</a:t>
            </a:r>
            <a:r>
              <a:rPr dirty="0">
                <a:latin typeface="Calibri"/>
                <a:cs typeface="Calibri"/>
              </a:rPr>
              <a:t>	</a:t>
            </a:r>
            <a:r>
              <a:rPr spc="-19" dirty="0">
                <a:latin typeface="Calibri"/>
                <a:cs typeface="Calibri"/>
              </a:rPr>
              <a:t>της</a:t>
            </a:r>
            <a:r>
              <a:rPr dirty="0">
                <a:latin typeface="Calibri"/>
                <a:cs typeface="Calibri"/>
              </a:rPr>
              <a:t>	</a:t>
            </a:r>
            <a:r>
              <a:rPr spc="-8" dirty="0">
                <a:latin typeface="Calibri"/>
                <a:cs typeface="Calibri"/>
              </a:rPr>
              <a:t>σημασίας,</a:t>
            </a:r>
            <a:r>
              <a:rPr dirty="0">
                <a:latin typeface="Calibri"/>
                <a:cs typeface="Calibri"/>
              </a:rPr>
              <a:t>	</a:t>
            </a:r>
            <a:r>
              <a:rPr spc="-15" dirty="0">
                <a:latin typeface="Calibri"/>
                <a:cs typeface="Calibri"/>
              </a:rPr>
              <a:t>ερμηνεία </a:t>
            </a:r>
            <a:r>
              <a:rPr spc="-8" dirty="0">
                <a:latin typeface="Calibri"/>
                <a:cs typeface="Calibri"/>
              </a:rPr>
              <a:t>προβλημάτων</a:t>
            </a:r>
            <a:r>
              <a:rPr dirty="0">
                <a:latin typeface="Calibri"/>
                <a:cs typeface="Calibri"/>
              </a:rPr>
              <a:t>		</a:t>
            </a:r>
            <a:r>
              <a:rPr spc="-19" dirty="0">
                <a:latin typeface="Calibri"/>
                <a:cs typeface="Calibri"/>
              </a:rPr>
              <a:t>και</a:t>
            </a:r>
            <a:r>
              <a:rPr dirty="0">
                <a:latin typeface="Calibri"/>
                <a:cs typeface="Calibri"/>
              </a:rPr>
              <a:t>	</a:t>
            </a:r>
            <a:r>
              <a:rPr spc="-8" dirty="0">
                <a:latin typeface="Calibri"/>
                <a:cs typeface="Calibri"/>
              </a:rPr>
              <a:t>οδηγιών,</a:t>
            </a:r>
            <a:endParaRPr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665886" y="2325205"/>
            <a:ext cx="4500563" cy="2866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  <a:tabLst>
                <a:tab pos="897731" algn="l"/>
                <a:tab pos="1460183" algn="l"/>
                <a:tab pos="2867025" algn="l"/>
                <a:tab pos="3237548" algn="l"/>
              </a:tabLst>
            </a:pPr>
            <a:r>
              <a:rPr spc="-8" dirty="0">
                <a:latin typeface="Calibri"/>
                <a:cs typeface="Calibri"/>
              </a:rPr>
              <a:t>δήλωση</a:t>
            </a:r>
            <a:r>
              <a:rPr dirty="0">
                <a:latin typeface="Calibri"/>
                <a:cs typeface="Calibri"/>
              </a:rPr>
              <a:t>	</a:t>
            </a:r>
            <a:r>
              <a:rPr spc="-15" dirty="0">
                <a:latin typeface="Calibri"/>
                <a:cs typeface="Calibri"/>
              </a:rPr>
              <a:t>ενός</a:t>
            </a:r>
            <a:r>
              <a:rPr dirty="0">
                <a:latin typeface="Calibri"/>
                <a:cs typeface="Calibri"/>
              </a:rPr>
              <a:t>	</a:t>
            </a:r>
            <a:r>
              <a:rPr spc="-8" dirty="0">
                <a:latin typeface="Calibri"/>
                <a:cs typeface="Calibri"/>
              </a:rPr>
              <a:t>προβλήματος</a:t>
            </a:r>
            <a:r>
              <a:rPr dirty="0">
                <a:latin typeface="Calibri"/>
                <a:cs typeface="Calibri"/>
              </a:rPr>
              <a:t>	</a:t>
            </a:r>
            <a:r>
              <a:rPr spc="-19" dirty="0">
                <a:latin typeface="Calibri"/>
                <a:cs typeface="Calibri"/>
              </a:rPr>
              <a:t>με</a:t>
            </a:r>
            <a:r>
              <a:rPr dirty="0">
                <a:latin typeface="Calibri"/>
                <a:cs typeface="Calibri"/>
              </a:rPr>
              <a:t>	</a:t>
            </a:r>
            <a:r>
              <a:rPr spc="-8" dirty="0">
                <a:latin typeface="Calibri"/>
                <a:cs typeface="Calibri"/>
              </a:rPr>
              <a:t>διαφορετικές</a:t>
            </a:r>
            <a:endParaRPr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96747" y="2600308"/>
            <a:ext cx="7370445" cy="2825486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 marR="5239" algn="just">
              <a:lnSpc>
                <a:spcPct val="150000"/>
              </a:lnSpc>
              <a:spcBef>
                <a:spcPts val="71"/>
              </a:spcBef>
            </a:pPr>
            <a:r>
              <a:rPr dirty="0">
                <a:latin typeface="Calibri"/>
                <a:cs typeface="Calibri"/>
              </a:rPr>
              <a:t>λέξεις.</a:t>
            </a:r>
            <a:r>
              <a:rPr spc="251" dirty="0">
                <a:latin typeface="Calibri"/>
                <a:cs typeface="Calibri"/>
              </a:rPr>
              <a:t>  </a:t>
            </a:r>
            <a:r>
              <a:rPr dirty="0">
                <a:latin typeface="Calibri"/>
                <a:cs typeface="Calibri"/>
              </a:rPr>
              <a:t>Ο</a:t>
            </a:r>
            <a:r>
              <a:rPr spc="248" dirty="0">
                <a:latin typeface="Calibri"/>
                <a:cs typeface="Calibri"/>
              </a:rPr>
              <a:t>  </a:t>
            </a:r>
            <a:r>
              <a:rPr dirty="0">
                <a:latin typeface="Calibri"/>
                <a:cs typeface="Calibri"/>
              </a:rPr>
              <a:t>μαθητής</a:t>
            </a:r>
            <a:r>
              <a:rPr spc="248" dirty="0">
                <a:latin typeface="Calibri"/>
                <a:cs typeface="Calibri"/>
              </a:rPr>
              <a:t>  </a:t>
            </a:r>
            <a:r>
              <a:rPr dirty="0">
                <a:latin typeface="Calibri"/>
                <a:cs typeface="Calibri"/>
              </a:rPr>
              <a:t>ερμηνεύει,</a:t>
            </a:r>
            <a:r>
              <a:rPr spc="251" dirty="0">
                <a:latin typeface="Calibri"/>
                <a:cs typeface="Calibri"/>
              </a:rPr>
              <a:t>  </a:t>
            </a:r>
            <a:r>
              <a:rPr dirty="0">
                <a:latin typeface="Calibri"/>
                <a:cs typeface="Calibri"/>
              </a:rPr>
              <a:t>εξηγεί</a:t>
            </a:r>
            <a:r>
              <a:rPr spc="255" dirty="0">
                <a:latin typeface="Calibri"/>
                <a:cs typeface="Calibri"/>
              </a:rPr>
              <a:t>  </a:t>
            </a:r>
            <a:r>
              <a:rPr dirty="0">
                <a:latin typeface="Calibri"/>
                <a:cs typeface="Calibri"/>
              </a:rPr>
              <a:t>γιατί</a:t>
            </a:r>
            <a:r>
              <a:rPr spc="255" dirty="0">
                <a:latin typeface="Calibri"/>
                <a:cs typeface="Calibri"/>
              </a:rPr>
              <a:t>  </a:t>
            </a:r>
            <a:r>
              <a:rPr dirty="0">
                <a:latin typeface="Calibri"/>
                <a:cs typeface="Calibri"/>
              </a:rPr>
              <a:t>συμβαίνει</a:t>
            </a:r>
            <a:r>
              <a:rPr spc="259" dirty="0">
                <a:latin typeface="Calibri"/>
                <a:cs typeface="Calibri"/>
              </a:rPr>
              <a:t>  </a:t>
            </a:r>
            <a:r>
              <a:rPr dirty="0">
                <a:latin typeface="Calibri"/>
                <a:cs typeface="Calibri"/>
              </a:rPr>
              <a:t>ένα</a:t>
            </a:r>
            <a:r>
              <a:rPr spc="255" dirty="0">
                <a:latin typeface="Calibri"/>
                <a:cs typeface="Calibri"/>
              </a:rPr>
              <a:t>  </a:t>
            </a:r>
            <a:r>
              <a:rPr spc="-8" dirty="0">
                <a:latin typeface="Calibri"/>
                <a:cs typeface="Calibri"/>
              </a:rPr>
              <a:t>φαινόμενο, κατατάσσει</a:t>
            </a:r>
            <a:r>
              <a:rPr spc="-3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σε</a:t>
            </a:r>
            <a:r>
              <a:rPr spc="-41" dirty="0">
                <a:latin typeface="Calibri"/>
                <a:cs typeface="Calibri"/>
              </a:rPr>
              <a:t> </a:t>
            </a:r>
            <a:r>
              <a:rPr spc="-8" dirty="0">
                <a:latin typeface="Calibri"/>
                <a:cs typeface="Calibri"/>
              </a:rPr>
              <a:t>κατηγορίες.</a:t>
            </a:r>
            <a:r>
              <a:rPr spc="-34" dirty="0">
                <a:latin typeface="Calibri"/>
                <a:cs typeface="Calibri"/>
              </a:rPr>
              <a:t> </a:t>
            </a:r>
            <a:r>
              <a:rPr spc="-8" dirty="0">
                <a:latin typeface="Calibri"/>
                <a:cs typeface="Calibri"/>
              </a:rPr>
              <a:t>Αξιολογείται</a:t>
            </a:r>
            <a:r>
              <a:rPr spc="-3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έμμεσα</a:t>
            </a:r>
            <a:r>
              <a:rPr spc="-38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από</a:t>
            </a:r>
            <a:r>
              <a:rPr spc="-41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τα</a:t>
            </a:r>
            <a:r>
              <a:rPr spc="-34" dirty="0">
                <a:latin typeface="Calibri"/>
                <a:cs typeface="Calibri"/>
              </a:rPr>
              <a:t> </a:t>
            </a:r>
            <a:r>
              <a:rPr spc="-8" dirty="0">
                <a:latin typeface="Calibri"/>
                <a:cs typeface="Calibri"/>
              </a:rPr>
              <a:t>αποτελέσματά</a:t>
            </a:r>
            <a:r>
              <a:rPr spc="-34" dirty="0">
                <a:latin typeface="Calibri"/>
                <a:cs typeface="Calibri"/>
              </a:rPr>
              <a:t> </a:t>
            </a:r>
            <a:r>
              <a:rPr spc="-19" dirty="0">
                <a:latin typeface="Calibri"/>
                <a:cs typeface="Calibri"/>
              </a:rPr>
              <a:t>της</a:t>
            </a:r>
            <a:endParaRPr>
              <a:latin typeface="Calibri"/>
              <a:cs typeface="Calibri"/>
            </a:endParaRPr>
          </a:p>
          <a:p>
            <a:pPr marL="9525" marR="3810" algn="just">
              <a:lnSpc>
                <a:spcPct val="151600"/>
              </a:lnSpc>
              <a:spcBef>
                <a:spcPts val="1695"/>
              </a:spcBef>
            </a:pPr>
            <a:r>
              <a:rPr sz="1650" b="1" dirty="0">
                <a:solidFill>
                  <a:srgbClr val="FF0000"/>
                </a:solidFill>
                <a:latin typeface="Segoe Script"/>
                <a:cs typeface="Segoe Script"/>
              </a:rPr>
              <a:t>Ρήματα</a:t>
            </a:r>
            <a:r>
              <a:rPr sz="1650" b="1" dirty="0">
                <a:latin typeface="Segoe Script"/>
                <a:cs typeface="Segoe Script"/>
              </a:rPr>
              <a:t>:</a:t>
            </a:r>
            <a:r>
              <a:rPr sz="1650" b="1" spc="-19" dirty="0">
                <a:latin typeface="Segoe Script"/>
                <a:cs typeface="Segoe Script"/>
              </a:rPr>
              <a:t>  </a:t>
            </a:r>
            <a:r>
              <a:rPr sz="1500" i="1" dirty="0">
                <a:solidFill>
                  <a:srgbClr val="009900"/>
                </a:solidFill>
                <a:latin typeface="Calibri"/>
                <a:cs typeface="Calibri"/>
              </a:rPr>
              <a:t>Κατηγοριοποιώ,</a:t>
            </a:r>
            <a:r>
              <a:rPr sz="1500" i="1" spc="259" dirty="0">
                <a:solidFill>
                  <a:srgbClr val="009900"/>
                </a:solidFill>
                <a:latin typeface="Calibri"/>
                <a:cs typeface="Calibri"/>
              </a:rPr>
              <a:t>  </a:t>
            </a:r>
            <a:r>
              <a:rPr sz="1500" i="1" dirty="0">
                <a:solidFill>
                  <a:srgbClr val="009900"/>
                </a:solidFill>
                <a:latin typeface="Calibri"/>
                <a:cs typeface="Calibri"/>
              </a:rPr>
              <a:t>αναφέρω,</a:t>
            </a:r>
            <a:r>
              <a:rPr sz="1500" i="1" spc="266" dirty="0">
                <a:solidFill>
                  <a:srgbClr val="009900"/>
                </a:solidFill>
                <a:latin typeface="Calibri"/>
                <a:cs typeface="Calibri"/>
              </a:rPr>
              <a:t>  </a:t>
            </a:r>
            <a:r>
              <a:rPr sz="1500" i="1" dirty="0">
                <a:solidFill>
                  <a:srgbClr val="009900"/>
                </a:solidFill>
                <a:latin typeface="Calibri"/>
                <a:cs typeface="Calibri"/>
              </a:rPr>
              <a:t>αλλάζω,</a:t>
            </a:r>
            <a:r>
              <a:rPr sz="1500" i="1" spc="266" dirty="0">
                <a:solidFill>
                  <a:srgbClr val="009900"/>
                </a:solidFill>
                <a:latin typeface="Calibri"/>
                <a:cs typeface="Calibri"/>
              </a:rPr>
              <a:t>  </a:t>
            </a:r>
            <a:r>
              <a:rPr sz="1500" i="1" dirty="0">
                <a:solidFill>
                  <a:srgbClr val="009900"/>
                </a:solidFill>
                <a:latin typeface="Calibri"/>
                <a:cs typeface="Calibri"/>
              </a:rPr>
              <a:t>περιγράφω,</a:t>
            </a:r>
            <a:r>
              <a:rPr sz="1500" i="1" spc="266" dirty="0">
                <a:solidFill>
                  <a:srgbClr val="009900"/>
                </a:solidFill>
                <a:latin typeface="Calibri"/>
                <a:cs typeface="Calibri"/>
              </a:rPr>
              <a:t>  </a:t>
            </a:r>
            <a:r>
              <a:rPr sz="1500" i="1" dirty="0">
                <a:solidFill>
                  <a:srgbClr val="009900"/>
                </a:solidFill>
                <a:latin typeface="Calibri"/>
                <a:cs typeface="Calibri"/>
              </a:rPr>
              <a:t>συζητώ,</a:t>
            </a:r>
            <a:r>
              <a:rPr sz="1500" i="1" spc="270" dirty="0">
                <a:solidFill>
                  <a:srgbClr val="009900"/>
                </a:solidFill>
                <a:latin typeface="Calibri"/>
                <a:cs typeface="Calibri"/>
              </a:rPr>
              <a:t>  </a:t>
            </a:r>
            <a:r>
              <a:rPr sz="1500" i="1" dirty="0">
                <a:solidFill>
                  <a:srgbClr val="009900"/>
                </a:solidFill>
                <a:latin typeface="Calibri"/>
                <a:cs typeface="Calibri"/>
              </a:rPr>
              <a:t>εκτιμώ,</a:t>
            </a:r>
            <a:r>
              <a:rPr sz="1500" i="1" spc="263" dirty="0">
                <a:solidFill>
                  <a:srgbClr val="009900"/>
                </a:solidFill>
                <a:latin typeface="Calibri"/>
                <a:cs typeface="Calibri"/>
              </a:rPr>
              <a:t>  </a:t>
            </a:r>
            <a:r>
              <a:rPr sz="1500" i="1" spc="-8" dirty="0">
                <a:solidFill>
                  <a:srgbClr val="009900"/>
                </a:solidFill>
                <a:latin typeface="Calibri"/>
                <a:cs typeface="Calibri"/>
              </a:rPr>
              <a:t>εξηγώ, </a:t>
            </a:r>
            <a:r>
              <a:rPr sz="1500" i="1" dirty="0">
                <a:solidFill>
                  <a:srgbClr val="009900"/>
                </a:solidFill>
                <a:latin typeface="Calibri"/>
                <a:cs typeface="Calibri"/>
              </a:rPr>
              <a:t>γενικεύω,</a:t>
            </a:r>
            <a:r>
              <a:rPr sz="1500" i="1" spc="71" dirty="0">
                <a:solidFill>
                  <a:srgbClr val="009900"/>
                </a:solidFill>
                <a:latin typeface="Calibri"/>
                <a:cs typeface="Calibri"/>
              </a:rPr>
              <a:t>  </a:t>
            </a:r>
            <a:r>
              <a:rPr sz="1500" i="1" dirty="0">
                <a:solidFill>
                  <a:srgbClr val="009900"/>
                </a:solidFill>
                <a:latin typeface="Calibri"/>
                <a:cs typeface="Calibri"/>
              </a:rPr>
              <a:t>δίνω</a:t>
            </a:r>
            <a:r>
              <a:rPr sz="1500" i="1" spc="71" dirty="0">
                <a:solidFill>
                  <a:srgbClr val="009900"/>
                </a:solidFill>
                <a:latin typeface="Calibri"/>
                <a:cs typeface="Calibri"/>
              </a:rPr>
              <a:t>  </a:t>
            </a:r>
            <a:r>
              <a:rPr sz="1500" i="1" dirty="0">
                <a:solidFill>
                  <a:srgbClr val="009900"/>
                </a:solidFill>
                <a:latin typeface="Calibri"/>
                <a:cs typeface="Calibri"/>
              </a:rPr>
              <a:t>παραδείγματα,</a:t>
            </a:r>
            <a:r>
              <a:rPr sz="1500" i="1" spc="71" dirty="0">
                <a:solidFill>
                  <a:srgbClr val="009900"/>
                </a:solidFill>
                <a:latin typeface="Calibri"/>
                <a:cs typeface="Calibri"/>
              </a:rPr>
              <a:t>  </a:t>
            </a:r>
            <a:r>
              <a:rPr sz="1500" i="1" dirty="0">
                <a:solidFill>
                  <a:srgbClr val="009900"/>
                </a:solidFill>
                <a:latin typeface="Calibri"/>
                <a:cs typeface="Calibri"/>
              </a:rPr>
              <a:t>διασαφηνίζω,</a:t>
            </a:r>
            <a:r>
              <a:rPr sz="1500" i="1" spc="71" dirty="0">
                <a:solidFill>
                  <a:srgbClr val="009900"/>
                </a:solidFill>
                <a:latin typeface="Calibri"/>
                <a:cs typeface="Calibri"/>
              </a:rPr>
              <a:t>  </a:t>
            </a:r>
            <a:r>
              <a:rPr sz="1500" i="1" dirty="0">
                <a:solidFill>
                  <a:srgbClr val="009900"/>
                </a:solidFill>
                <a:latin typeface="Calibri"/>
                <a:cs typeface="Calibri"/>
              </a:rPr>
              <a:t>βγάζω</a:t>
            </a:r>
            <a:r>
              <a:rPr sz="1500" i="1" spc="68" dirty="0">
                <a:solidFill>
                  <a:srgbClr val="009900"/>
                </a:solidFill>
                <a:latin typeface="Calibri"/>
                <a:cs typeface="Calibri"/>
              </a:rPr>
              <a:t>  </a:t>
            </a:r>
            <a:r>
              <a:rPr sz="1500" i="1" dirty="0">
                <a:solidFill>
                  <a:srgbClr val="009900"/>
                </a:solidFill>
                <a:latin typeface="Calibri"/>
                <a:cs typeface="Calibri"/>
              </a:rPr>
              <a:t>νόημα,</a:t>
            </a:r>
            <a:r>
              <a:rPr sz="1500" i="1" spc="68" dirty="0">
                <a:solidFill>
                  <a:srgbClr val="009900"/>
                </a:solidFill>
                <a:latin typeface="Calibri"/>
                <a:cs typeface="Calibri"/>
              </a:rPr>
              <a:t>  </a:t>
            </a:r>
            <a:r>
              <a:rPr sz="1500" i="1" dirty="0">
                <a:solidFill>
                  <a:srgbClr val="009900"/>
                </a:solidFill>
                <a:latin typeface="Calibri"/>
                <a:cs typeface="Calibri"/>
              </a:rPr>
              <a:t>παραφράζω,</a:t>
            </a:r>
            <a:r>
              <a:rPr sz="1500" i="1" spc="68" dirty="0">
                <a:solidFill>
                  <a:srgbClr val="009900"/>
                </a:solidFill>
                <a:latin typeface="Calibri"/>
                <a:cs typeface="Calibri"/>
              </a:rPr>
              <a:t>  </a:t>
            </a:r>
            <a:r>
              <a:rPr sz="1500" i="1" spc="-8" dirty="0">
                <a:solidFill>
                  <a:srgbClr val="009900"/>
                </a:solidFill>
                <a:latin typeface="Calibri"/>
                <a:cs typeface="Calibri"/>
              </a:rPr>
              <a:t>επαναδηλώνω, ανακεφαλαιώνω,</a:t>
            </a:r>
            <a:r>
              <a:rPr sz="1500" i="1" spc="-34" dirty="0">
                <a:solidFill>
                  <a:srgbClr val="009900"/>
                </a:solidFill>
                <a:latin typeface="Calibri"/>
                <a:cs typeface="Calibri"/>
              </a:rPr>
              <a:t> </a:t>
            </a:r>
            <a:r>
              <a:rPr sz="1500" i="1" dirty="0">
                <a:solidFill>
                  <a:srgbClr val="009900"/>
                </a:solidFill>
                <a:latin typeface="Calibri"/>
                <a:cs typeface="Calibri"/>
              </a:rPr>
              <a:t>συνοψίζω,</a:t>
            </a:r>
            <a:r>
              <a:rPr sz="1500" i="1" spc="-38" dirty="0">
                <a:solidFill>
                  <a:srgbClr val="009900"/>
                </a:solidFill>
                <a:latin typeface="Calibri"/>
                <a:cs typeface="Calibri"/>
              </a:rPr>
              <a:t> </a:t>
            </a:r>
            <a:r>
              <a:rPr sz="1500" i="1" spc="-8" dirty="0">
                <a:solidFill>
                  <a:srgbClr val="009900"/>
                </a:solidFill>
                <a:latin typeface="Calibri"/>
                <a:cs typeface="Calibri"/>
              </a:rPr>
              <a:t>κατανοώ</a:t>
            </a:r>
            <a:endParaRPr sz="1500">
              <a:latin typeface="Calibri"/>
              <a:cs typeface="Calibri"/>
            </a:endParaRPr>
          </a:p>
          <a:p>
            <a:pPr algn="ctr">
              <a:spcBef>
                <a:spcPts val="900"/>
              </a:spcBef>
            </a:pPr>
            <a:r>
              <a:rPr sz="1500" b="1" spc="-8" dirty="0">
                <a:solidFill>
                  <a:srgbClr val="353535"/>
                </a:solidFill>
                <a:latin typeface="Calibri"/>
                <a:cs typeface="Calibri"/>
              </a:rPr>
              <a:t>Παράδειγμα:</a:t>
            </a:r>
            <a:endParaRPr sz="1500">
              <a:latin typeface="Calibri"/>
              <a:cs typeface="Calibri"/>
            </a:endParaRPr>
          </a:p>
          <a:p>
            <a:pPr algn="ctr">
              <a:spcBef>
                <a:spcPts val="791"/>
              </a:spcBef>
            </a:pPr>
            <a:r>
              <a:rPr sz="1500" b="1" dirty="0">
                <a:solidFill>
                  <a:srgbClr val="FF0000"/>
                </a:solidFill>
                <a:latin typeface="Segoe Script"/>
                <a:cs typeface="Segoe Script"/>
              </a:rPr>
              <a:t>Συγκρίνετε</a:t>
            </a:r>
            <a:r>
              <a:rPr sz="1500" b="1" spc="-34" dirty="0">
                <a:solidFill>
                  <a:srgbClr val="FF0000"/>
                </a:solidFill>
                <a:latin typeface="Segoe Script"/>
                <a:cs typeface="Segoe Script"/>
              </a:rPr>
              <a:t> </a:t>
            </a:r>
            <a:r>
              <a:rPr sz="1500" b="1" dirty="0">
                <a:solidFill>
                  <a:srgbClr val="FF0000"/>
                </a:solidFill>
                <a:latin typeface="Segoe Script"/>
                <a:cs typeface="Segoe Script"/>
              </a:rPr>
              <a:t>τα</a:t>
            </a:r>
            <a:r>
              <a:rPr sz="1500" b="1" spc="-15" dirty="0">
                <a:solidFill>
                  <a:srgbClr val="FF0000"/>
                </a:solidFill>
                <a:latin typeface="Segoe Script"/>
                <a:cs typeface="Segoe Script"/>
              </a:rPr>
              <a:t> </a:t>
            </a:r>
            <a:r>
              <a:rPr sz="1500" b="1" dirty="0">
                <a:solidFill>
                  <a:srgbClr val="FF0000"/>
                </a:solidFill>
                <a:latin typeface="Segoe Script"/>
                <a:cs typeface="Segoe Script"/>
              </a:rPr>
              <a:t>οφέλη</a:t>
            </a:r>
            <a:r>
              <a:rPr sz="1500" b="1" spc="-41" dirty="0">
                <a:solidFill>
                  <a:srgbClr val="FF0000"/>
                </a:solidFill>
                <a:latin typeface="Segoe Script"/>
                <a:cs typeface="Segoe Script"/>
              </a:rPr>
              <a:t> </a:t>
            </a:r>
            <a:r>
              <a:rPr sz="1500" b="1" dirty="0">
                <a:solidFill>
                  <a:srgbClr val="FF0000"/>
                </a:solidFill>
                <a:latin typeface="Segoe Script"/>
                <a:cs typeface="Segoe Script"/>
              </a:rPr>
              <a:t>υγείας</a:t>
            </a:r>
            <a:r>
              <a:rPr sz="1500" b="1" spc="-23" dirty="0">
                <a:solidFill>
                  <a:srgbClr val="FF0000"/>
                </a:solidFill>
                <a:latin typeface="Segoe Script"/>
                <a:cs typeface="Segoe Script"/>
              </a:rPr>
              <a:t> </a:t>
            </a:r>
            <a:r>
              <a:rPr sz="1500" b="1" dirty="0">
                <a:solidFill>
                  <a:srgbClr val="FF0000"/>
                </a:solidFill>
                <a:latin typeface="Segoe Script"/>
                <a:cs typeface="Segoe Script"/>
              </a:rPr>
              <a:t>από</a:t>
            </a:r>
            <a:r>
              <a:rPr sz="1500" b="1" spc="-23" dirty="0">
                <a:solidFill>
                  <a:srgbClr val="FF0000"/>
                </a:solidFill>
                <a:latin typeface="Segoe Script"/>
                <a:cs typeface="Segoe Script"/>
              </a:rPr>
              <a:t> </a:t>
            </a:r>
            <a:r>
              <a:rPr sz="1500" b="1" dirty="0">
                <a:solidFill>
                  <a:srgbClr val="FF0000"/>
                </a:solidFill>
                <a:latin typeface="Segoe Script"/>
                <a:cs typeface="Segoe Script"/>
              </a:rPr>
              <a:t>τα</a:t>
            </a:r>
            <a:r>
              <a:rPr sz="1500" b="1" spc="-23" dirty="0">
                <a:solidFill>
                  <a:srgbClr val="FF0000"/>
                </a:solidFill>
                <a:latin typeface="Segoe Script"/>
                <a:cs typeface="Segoe Script"/>
              </a:rPr>
              <a:t> </a:t>
            </a:r>
            <a:r>
              <a:rPr sz="1500" b="1" dirty="0">
                <a:solidFill>
                  <a:srgbClr val="FF0000"/>
                </a:solidFill>
                <a:latin typeface="Segoe Script"/>
                <a:cs typeface="Segoe Script"/>
              </a:rPr>
              <a:t>μήλα</a:t>
            </a:r>
            <a:r>
              <a:rPr sz="1500" b="1" spc="-23" dirty="0">
                <a:solidFill>
                  <a:srgbClr val="FF0000"/>
                </a:solidFill>
                <a:latin typeface="Segoe Script"/>
                <a:cs typeface="Segoe Script"/>
              </a:rPr>
              <a:t> </a:t>
            </a:r>
            <a:r>
              <a:rPr sz="1500" b="1" dirty="0">
                <a:solidFill>
                  <a:srgbClr val="FF0000"/>
                </a:solidFill>
                <a:latin typeface="Segoe Script"/>
                <a:cs typeface="Segoe Script"/>
              </a:rPr>
              <a:t>και</a:t>
            </a:r>
            <a:r>
              <a:rPr sz="1500" b="1" spc="-26" dirty="0">
                <a:solidFill>
                  <a:srgbClr val="FF0000"/>
                </a:solidFill>
                <a:latin typeface="Segoe Script"/>
                <a:cs typeface="Segoe Script"/>
              </a:rPr>
              <a:t> </a:t>
            </a:r>
            <a:r>
              <a:rPr sz="1500" b="1" dirty="0">
                <a:solidFill>
                  <a:srgbClr val="FF0000"/>
                </a:solidFill>
                <a:latin typeface="Segoe Script"/>
                <a:cs typeface="Segoe Script"/>
              </a:rPr>
              <a:t>τα</a:t>
            </a:r>
            <a:r>
              <a:rPr sz="1500" b="1" spc="-19" dirty="0">
                <a:solidFill>
                  <a:srgbClr val="FF0000"/>
                </a:solidFill>
                <a:latin typeface="Segoe Script"/>
                <a:cs typeface="Segoe Script"/>
              </a:rPr>
              <a:t> </a:t>
            </a:r>
            <a:r>
              <a:rPr sz="1500" b="1" spc="-8" dirty="0">
                <a:solidFill>
                  <a:srgbClr val="FF0000"/>
                </a:solidFill>
                <a:latin typeface="Segoe Script"/>
                <a:cs typeface="Segoe Script"/>
              </a:rPr>
              <a:t>πορτοκάλια.</a:t>
            </a:r>
            <a:endParaRPr sz="1500">
              <a:latin typeface="Segoe Script"/>
              <a:cs typeface="Segoe Script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626221" y="1341882"/>
            <a:ext cx="8167211" cy="590550"/>
            <a:chOff x="834961" y="646176"/>
            <a:chExt cx="10889615" cy="787400"/>
          </a:xfrm>
        </p:grpSpPr>
        <p:sp>
          <p:nvSpPr>
            <p:cNvPr id="6" name="object 6"/>
            <p:cNvSpPr/>
            <p:nvPr/>
          </p:nvSpPr>
          <p:spPr>
            <a:xfrm>
              <a:off x="839724" y="714756"/>
              <a:ext cx="10880090" cy="498475"/>
            </a:xfrm>
            <a:custGeom>
              <a:avLst/>
              <a:gdLst/>
              <a:ahLst/>
              <a:cxnLst/>
              <a:rect l="l" t="t" r="r" b="b"/>
              <a:pathLst>
                <a:path w="10880090" h="498475">
                  <a:moveTo>
                    <a:pt x="0" y="498348"/>
                  </a:moveTo>
                  <a:lnTo>
                    <a:pt x="10879836" y="498348"/>
                  </a:lnTo>
                  <a:lnTo>
                    <a:pt x="10879836" y="0"/>
                  </a:lnTo>
                  <a:lnTo>
                    <a:pt x="0" y="0"/>
                  </a:lnTo>
                  <a:lnTo>
                    <a:pt x="0" y="498348"/>
                  </a:lnTo>
                  <a:close/>
                </a:path>
              </a:pathLst>
            </a:custGeom>
            <a:ln w="9525">
              <a:solidFill>
                <a:srgbClr val="35353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875276" y="646176"/>
              <a:ext cx="2832354" cy="787146"/>
            </a:xfrm>
            <a:prstGeom prst="rect">
              <a:avLst/>
            </a:prstGeom>
          </p:spPr>
        </p:pic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3813334" y="1399317"/>
            <a:ext cx="1793558" cy="332303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2100" spc="49" dirty="0">
                <a:solidFill>
                  <a:srgbClr val="353535"/>
                </a:solidFill>
                <a:latin typeface="Tahoma"/>
                <a:cs typeface="Tahoma"/>
              </a:rPr>
              <a:t>ΚΑΤΑΝΟΗΣΗ</a:t>
            </a:r>
            <a:endParaRPr sz="2100">
              <a:latin typeface="Tahoma"/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25501413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80720" y="1777159"/>
            <a:ext cx="7738586" cy="3791198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 marR="6668" algn="just">
              <a:lnSpc>
                <a:spcPct val="150000"/>
              </a:lnSpc>
              <a:spcBef>
                <a:spcPts val="71"/>
              </a:spcBef>
            </a:pPr>
            <a:r>
              <a:rPr b="1" dirty="0">
                <a:solidFill>
                  <a:srgbClr val="36302C"/>
                </a:solidFill>
                <a:latin typeface="Calibri"/>
                <a:cs typeface="Calibri"/>
              </a:rPr>
              <a:t>Εφαρμογή</a:t>
            </a:r>
            <a:r>
              <a:rPr b="1" spc="236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b="1" dirty="0">
                <a:solidFill>
                  <a:srgbClr val="36302C"/>
                </a:solidFill>
                <a:latin typeface="Calibri"/>
                <a:cs typeface="Calibri"/>
              </a:rPr>
              <a:t>(application):</a:t>
            </a:r>
            <a:r>
              <a:rPr b="1" spc="244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36302C"/>
                </a:solidFill>
                <a:latin typeface="Calibri"/>
                <a:cs typeface="Calibri"/>
              </a:rPr>
              <a:t>χρήση</a:t>
            </a:r>
            <a:r>
              <a:rPr spc="240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36302C"/>
                </a:solidFill>
                <a:latin typeface="Calibri"/>
                <a:cs typeface="Calibri"/>
              </a:rPr>
              <a:t>μιας</a:t>
            </a:r>
            <a:r>
              <a:rPr spc="251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36302C"/>
                </a:solidFill>
                <a:latin typeface="Calibri"/>
                <a:cs typeface="Calibri"/>
              </a:rPr>
              <a:t>έννοιας</a:t>
            </a:r>
            <a:r>
              <a:rPr spc="236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36302C"/>
                </a:solidFill>
                <a:latin typeface="Calibri"/>
                <a:cs typeface="Calibri"/>
              </a:rPr>
              <a:t>ή</a:t>
            </a:r>
            <a:r>
              <a:rPr spc="240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36302C"/>
                </a:solidFill>
                <a:latin typeface="Calibri"/>
                <a:cs typeface="Calibri"/>
              </a:rPr>
              <a:t>γενίκευσης</a:t>
            </a:r>
            <a:r>
              <a:rPr spc="244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36302C"/>
                </a:solidFill>
                <a:latin typeface="Calibri"/>
                <a:cs typeface="Calibri"/>
              </a:rPr>
              <a:t>σε</a:t>
            </a:r>
            <a:r>
              <a:rPr spc="236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36302C"/>
                </a:solidFill>
                <a:latin typeface="Calibri"/>
                <a:cs typeface="Calibri"/>
              </a:rPr>
              <a:t>νέες</a:t>
            </a:r>
            <a:r>
              <a:rPr spc="233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spc="-8" dirty="0">
                <a:solidFill>
                  <a:srgbClr val="36302C"/>
                </a:solidFill>
                <a:latin typeface="Calibri"/>
                <a:cs typeface="Calibri"/>
              </a:rPr>
              <a:t>καταστάσεις </a:t>
            </a:r>
            <a:r>
              <a:rPr dirty="0">
                <a:solidFill>
                  <a:srgbClr val="36302C"/>
                </a:solidFill>
                <a:latin typeface="Calibri"/>
                <a:cs typeface="Calibri"/>
              </a:rPr>
              <a:t>και</a:t>
            </a:r>
            <a:r>
              <a:rPr spc="26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36302C"/>
                </a:solidFill>
                <a:latin typeface="Calibri"/>
                <a:cs typeface="Calibri"/>
              </a:rPr>
              <a:t>πλαίσια,</a:t>
            </a:r>
            <a:r>
              <a:rPr spc="30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36302C"/>
                </a:solidFill>
                <a:latin typeface="Calibri"/>
                <a:cs typeface="Calibri"/>
              </a:rPr>
              <a:t>εφαρμογή</a:t>
            </a:r>
            <a:r>
              <a:rPr spc="38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36302C"/>
                </a:solidFill>
                <a:latin typeface="Calibri"/>
                <a:cs typeface="Calibri"/>
              </a:rPr>
              <a:t>της</a:t>
            </a:r>
            <a:r>
              <a:rPr spc="26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36302C"/>
                </a:solidFill>
                <a:latin typeface="Calibri"/>
                <a:cs typeface="Calibri"/>
              </a:rPr>
              <a:t>γνώσης</a:t>
            </a:r>
            <a:r>
              <a:rPr spc="38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36302C"/>
                </a:solidFill>
                <a:latin typeface="Calibri"/>
                <a:cs typeface="Calibri"/>
              </a:rPr>
              <a:t>από</a:t>
            </a:r>
            <a:r>
              <a:rPr spc="26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36302C"/>
                </a:solidFill>
                <a:latin typeface="Calibri"/>
                <a:cs typeface="Calibri"/>
              </a:rPr>
              <a:t>το</a:t>
            </a:r>
            <a:r>
              <a:rPr spc="26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36302C"/>
                </a:solidFill>
                <a:latin typeface="Calibri"/>
                <a:cs typeface="Calibri"/>
              </a:rPr>
              <a:t>σχολείο</a:t>
            </a:r>
            <a:r>
              <a:rPr spc="30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36302C"/>
                </a:solidFill>
                <a:latin typeface="Calibri"/>
                <a:cs typeface="Calibri"/>
              </a:rPr>
              <a:t>σε</a:t>
            </a:r>
            <a:r>
              <a:rPr spc="34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36302C"/>
                </a:solidFill>
                <a:latin typeface="Calibri"/>
                <a:cs typeface="Calibri"/>
              </a:rPr>
              <a:t>άλλους</a:t>
            </a:r>
            <a:r>
              <a:rPr spc="30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36302C"/>
                </a:solidFill>
                <a:latin typeface="Calibri"/>
                <a:cs typeface="Calibri"/>
              </a:rPr>
              <a:t>χώρους.</a:t>
            </a:r>
            <a:r>
              <a:rPr spc="34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36302C"/>
                </a:solidFill>
                <a:latin typeface="Calibri"/>
                <a:cs typeface="Calibri"/>
              </a:rPr>
              <a:t>Ο</a:t>
            </a:r>
            <a:r>
              <a:rPr spc="26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spc="-8" dirty="0">
                <a:solidFill>
                  <a:srgbClr val="36302C"/>
                </a:solidFill>
                <a:latin typeface="Calibri"/>
                <a:cs typeface="Calibri"/>
              </a:rPr>
              <a:t>μαθητής </a:t>
            </a:r>
            <a:r>
              <a:rPr dirty="0">
                <a:solidFill>
                  <a:srgbClr val="36302C"/>
                </a:solidFill>
                <a:latin typeface="Calibri"/>
                <a:cs typeface="Calibri"/>
              </a:rPr>
              <a:t>επιλύει,</a:t>
            </a:r>
            <a:r>
              <a:rPr spc="-68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36302C"/>
                </a:solidFill>
                <a:latin typeface="Calibri"/>
                <a:cs typeface="Calibri"/>
              </a:rPr>
              <a:t>χρησιμοποιεί</a:t>
            </a:r>
            <a:r>
              <a:rPr spc="-49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36302C"/>
                </a:solidFill>
                <a:latin typeface="Calibri"/>
                <a:cs typeface="Calibri"/>
              </a:rPr>
              <a:t>αρχές</a:t>
            </a:r>
            <a:r>
              <a:rPr spc="-53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36302C"/>
                </a:solidFill>
                <a:latin typeface="Calibri"/>
                <a:cs typeface="Calibri"/>
              </a:rPr>
              <a:t>σε</a:t>
            </a:r>
            <a:r>
              <a:rPr spc="-53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spc="-8" dirty="0">
                <a:solidFill>
                  <a:srgbClr val="36302C"/>
                </a:solidFill>
                <a:latin typeface="Calibri"/>
                <a:cs typeface="Calibri"/>
              </a:rPr>
              <a:t>πραγματικές</a:t>
            </a:r>
            <a:r>
              <a:rPr spc="-41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spc="-8" dirty="0">
                <a:solidFill>
                  <a:srgbClr val="36302C"/>
                </a:solidFill>
                <a:latin typeface="Calibri"/>
                <a:cs typeface="Calibri"/>
              </a:rPr>
              <a:t>καταστάσεις,</a:t>
            </a:r>
            <a:r>
              <a:rPr spc="-38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36302C"/>
                </a:solidFill>
                <a:latin typeface="Calibri"/>
                <a:cs typeface="Calibri"/>
              </a:rPr>
              <a:t>προβλέπει</a:t>
            </a:r>
            <a:r>
              <a:rPr spc="-68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spc="-8" dirty="0">
                <a:solidFill>
                  <a:srgbClr val="36302C"/>
                </a:solidFill>
                <a:latin typeface="Calibri"/>
                <a:cs typeface="Calibri"/>
              </a:rPr>
              <a:t>αποτέλεσμα.</a:t>
            </a:r>
            <a:endParaRPr>
              <a:latin typeface="Calibri"/>
              <a:cs typeface="Calibri"/>
            </a:endParaRPr>
          </a:p>
          <a:p>
            <a:pPr marL="9525" marR="3810" algn="just">
              <a:lnSpc>
                <a:spcPct val="150600"/>
              </a:lnSpc>
              <a:spcBef>
                <a:spcPts val="938"/>
              </a:spcBef>
            </a:pPr>
            <a:r>
              <a:rPr sz="1350" b="1" dirty="0">
                <a:solidFill>
                  <a:srgbClr val="FF0000"/>
                </a:solidFill>
                <a:latin typeface="Segoe Script"/>
                <a:cs typeface="Segoe Script"/>
              </a:rPr>
              <a:t>Ρήματα</a:t>
            </a:r>
            <a:r>
              <a:rPr sz="1350" b="1" dirty="0">
                <a:latin typeface="Segoe Script"/>
                <a:cs typeface="Segoe Script"/>
              </a:rPr>
              <a:t>:</a:t>
            </a:r>
            <a:r>
              <a:rPr sz="1350" b="1" spc="-56" dirty="0">
                <a:latin typeface="Segoe Script"/>
                <a:cs typeface="Segoe Script"/>
              </a:rPr>
              <a:t> </a:t>
            </a:r>
            <a:r>
              <a:rPr sz="1500" i="1" dirty="0">
                <a:solidFill>
                  <a:srgbClr val="009900"/>
                </a:solidFill>
                <a:latin typeface="Calibri"/>
                <a:cs typeface="Calibri"/>
              </a:rPr>
              <a:t>Ενεργώ,</a:t>
            </a:r>
            <a:r>
              <a:rPr sz="1500" i="1" spc="206" dirty="0">
                <a:solidFill>
                  <a:srgbClr val="009900"/>
                </a:solidFill>
                <a:latin typeface="Calibri"/>
                <a:cs typeface="Calibri"/>
              </a:rPr>
              <a:t> </a:t>
            </a:r>
            <a:r>
              <a:rPr sz="1500" i="1" dirty="0">
                <a:solidFill>
                  <a:srgbClr val="009900"/>
                </a:solidFill>
                <a:latin typeface="Calibri"/>
                <a:cs typeface="Calibri"/>
              </a:rPr>
              <a:t>εφαρμόζω,</a:t>
            </a:r>
            <a:r>
              <a:rPr sz="1500" i="1" spc="217" dirty="0">
                <a:solidFill>
                  <a:srgbClr val="009900"/>
                </a:solidFill>
                <a:latin typeface="Calibri"/>
                <a:cs typeface="Calibri"/>
              </a:rPr>
              <a:t> </a:t>
            </a:r>
            <a:r>
              <a:rPr sz="1500" i="1" dirty="0">
                <a:solidFill>
                  <a:srgbClr val="009900"/>
                </a:solidFill>
                <a:latin typeface="Calibri"/>
                <a:cs typeface="Calibri"/>
              </a:rPr>
              <a:t>διαχειρίζομαι,</a:t>
            </a:r>
            <a:r>
              <a:rPr sz="1500" i="1" spc="221" dirty="0">
                <a:solidFill>
                  <a:srgbClr val="009900"/>
                </a:solidFill>
                <a:latin typeface="Calibri"/>
                <a:cs typeface="Calibri"/>
              </a:rPr>
              <a:t> </a:t>
            </a:r>
            <a:r>
              <a:rPr sz="1500" i="1" dirty="0">
                <a:solidFill>
                  <a:srgbClr val="009900"/>
                </a:solidFill>
                <a:latin typeface="Calibri"/>
                <a:cs typeface="Calibri"/>
              </a:rPr>
              <a:t>εκφράζω,</a:t>
            </a:r>
            <a:r>
              <a:rPr sz="1500" i="1" spc="225" dirty="0">
                <a:solidFill>
                  <a:srgbClr val="009900"/>
                </a:solidFill>
                <a:latin typeface="Calibri"/>
                <a:cs typeface="Calibri"/>
              </a:rPr>
              <a:t> </a:t>
            </a:r>
            <a:r>
              <a:rPr sz="1500" i="1" dirty="0">
                <a:solidFill>
                  <a:srgbClr val="009900"/>
                </a:solidFill>
                <a:latin typeface="Calibri"/>
                <a:cs typeface="Calibri"/>
              </a:rPr>
              <a:t>ελέγχω,</a:t>
            </a:r>
            <a:r>
              <a:rPr sz="1500" i="1" spc="210" dirty="0">
                <a:solidFill>
                  <a:srgbClr val="009900"/>
                </a:solidFill>
                <a:latin typeface="Calibri"/>
                <a:cs typeface="Calibri"/>
              </a:rPr>
              <a:t> </a:t>
            </a:r>
            <a:r>
              <a:rPr sz="1500" i="1" dirty="0">
                <a:solidFill>
                  <a:srgbClr val="009900"/>
                </a:solidFill>
                <a:latin typeface="Calibri"/>
                <a:cs typeface="Calibri"/>
              </a:rPr>
              <a:t>δηλώνω,</a:t>
            </a:r>
            <a:r>
              <a:rPr sz="1500" i="1" spc="206" dirty="0">
                <a:solidFill>
                  <a:srgbClr val="009900"/>
                </a:solidFill>
                <a:latin typeface="Calibri"/>
                <a:cs typeface="Calibri"/>
              </a:rPr>
              <a:t> </a:t>
            </a:r>
            <a:r>
              <a:rPr sz="1500" i="1" dirty="0">
                <a:solidFill>
                  <a:srgbClr val="009900"/>
                </a:solidFill>
                <a:latin typeface="Calibri"/>
                <a:cs typeface="Calibri"/>
              </a:rPr>
              <a:t>καθορίζω,</a:t>
            </a:r>
            <a:r>
              <a:rPr sz="1500" i="1" spc="203" dirty="0">
                <a:solidFill>
                  <a:srgbClr val="009900"/>
                </a:solidFill>
                <a:latin typeface="Calibri"/>
                <a:cs typeface="Calibri"/>
              </a:rPr>
              <a:t> </a:t>
            </a:r>
            <a:r>
              <a:rPr sz="1500" i="1" spc="-8" dirty="0">
                <a:solidFill>
                  <a:srgbClr val="009900"/>
                </a:solidFill>
                <a:latin typeface="Calibri"/>
                <a:cs typeface="Calibri"/>
              </a:rPr>
              <a:t>αναπτύσσω, </a:t>
            </a:r>
            <a:r>
              <a:rPr sz="1500" i="1" dirty="0">
                <a:solidFill>
                  <a:srgbClr val="009900"/>
                </a:solidFill>
                <a:latin typeface="Calibri"/>
                <a:cs typeface="Calibri"/>
              </a:rPr>
              <a:t>ανακαλύπτω,</a:t>
            </a:r>
            <a:r>
              <a:rPr sz="1500" i="1" spc="323" dirty="0">
                <a:solidFill>
                  <a:srgbClr val="009900"/>
                </a:solidFill>
                <a:latin typeface="Calibri"/>
                <a:cs typeface="Calibri"/>
              </a:rPr>
              <a:t> </a:t>
            </a:r>
            <a:r>
              <a:rPr sz="1500" i="1" dirty="0">
                <a:solidFill>
                  <a:srgbClr val="009900"/>
                </a:solidFill>
                <a:latin typeface="Calibri"/>
                <a:cs typeface="Calibri"/>
              </a:rPr>
              <a:t>συνεισφέρω,</a:t>
            </a:r>
            <a:r>
              <a:rPr sz="1500" i="1" spc="338" dirty="0">
                <a:solidFill>
                  <a:srgbClr val="009900"/>
                </a:solidFill>
                <a:latin typeface="Calibri"/>
                <a:cs typeface="Calibri"/>
              </a:rPr>
              <a:t> </a:t>
            </a:r>
            <a:r>
              <a:rPr sz="1500" i="1" dirty="0">
                <a:solidFill>
                  <a:srgbClr val="009900"/>
                </a:solidFill>
                <a:latin typeface="Calibri"/>
                <a:cs typeface="Calibri"/>
              </a:rPr>
              <a:t>καθιερώνω,</a:t>
            </a:r>
            <a:r>
              <a:rPr sz="1500" i="1" spc="334" dirty="0">
                <a:solidFill>
                  <a:srgbClr val="009900"/>
                </a:solidFill>
                <a:latin typeface="Calibri"/>
                <a:cs typeface="Calibri"/>
              </a:rPr>
              <a:t> </a:t>
            </a:r>
            <a:r>
              <a:rPr sz="1500" i="1" dirty="0">
                <a:solidFill>
                  <a:srgbClr val="009900"/>
                </a:solidFill>
                <a:latin typeface="Calibri"/>
                <a:cs typeface="Calibri"/>
              </a:rPr>
              <a:t>επεκτείνω,</a:t>
            </a:r>
            <a:r>
              <a:rPr sz="1500" i="1" spc="330" dirty="0">
                <a:solidFill>
                  <a:srgbClr val="009900"/>
                </a:solidFill>
                <a:latin typeface="Calibri"/>
                <a:cs typeface="Calibri"/>
              </a:rPr>
              <a:t> </a:t>
            </a:r>
            <a:r>
              <a:rPr sz="1500" i="1" dirty="0">
                <a:solidFill>
                  <a:srgbClr val="009900"/>
                </a:solidFill>
                <a:latin typeface="Calibri"/>
                <a:cs typeface="Calibri"/>
              </a:rPr>
              <a:t>υλοποιώ,</a:t>
            </a:r>
            <a:r>
              <a:rPr sz="1500" i="1" spc="344" dirty="0">
                <a:solidFill>
                  <a:srgbClr val="009900"/>
                </a:solidFill>
                <a:latin typeface="Calibri"/>
                <a:cs typeface="Calibri"/>
              </a:rPr>
              <a:t> </a:t>
            </a:r>
            <a:r>
              <a:rPr sz="1500" i="1" dirty="0">
                <a:solidFill>
                  <a:srgbClr val="009900"/>
                </a:solidFill>
                <a:latin typeface="Calibri"/>
                <a:cs typeface="Calibri"/>
              </a:rPr>
              <a:t>περικλείω,</a:t>
            </a:r>
            <a:r>
              <a:rPr sz="1500" i="1" spc="334" dirty="0">
                <a:solidFill>
                  <a:srgbClr val="009900"/>
                </a:solidFill>
                <a:latin typeface="Calibri"/>
                <a:cs typeface="Calibri"/>
              </a:rPr>
              <a:t> </a:t>
            </a:r>
            <a:r>
              <a:rPr sz="1500" i="1" dirty="0">
                <a:solidFill>
                  <a:srgbClr val="009900"/>
                </a:solidFill>
                <a:latin typeface="Calibri"/>
                <a:cs typeface="Calibri"/>
              </a:rPr>
              <a:t>ενημερώνω,</a:t>
            </a:r>
            <a:r>
              <a:rPr sz="1500" i="1" spc="341" dirty="0">
                <a:solidFill>
                  <a:srgbClr val="009900"/>
                </a:solidFill>
                <a:latin typeface="Calibri"/>
                <a:cs typeface="Calibri"/>
              </a:rPr>
              <a:t> </a:t>
            </a:r>
            <a:r>
              <a:rPr sz="1500" i="1" spc="-8" dirty="0">
                <a:solidFill>
                  <a:srgbClr val="009900"/>
                </a:solidFill>
                <a:latin typeface="Calibri"/>
                <a:cs typeface="Calibri"/>
              </a:rPr>
              <a:t>διδάσκω, </a:t>
            </a:r>
            <a:r>
              <a:rPr sz="1500" i="1" dirty="0">
                <a:solidFill>
                  <a:srgbClr val="009900"/>
                </a:solidFill>
                <a:latin typeface="Calibri"/>
                <a:cs typeface="Calibri"/>
              </a:rPr>
              <a:t>συμμετέχω,</a:t>
            </a:r>
            <a:r>
              <a:rPr sz="1500" i="1" spc="326" dirty="0">
                <a:solidFill>
                  <a:srgbClr val="009900"/>
                </a:solidFill>
                <a:latin typeface="Calibri"/>
                <a:cs typeface="Calibri"/>
              </a:rPr>
              <a:t> </a:t>
            </a:r>
            <a:r>
              <a:rPr sz="1500" i="1" dirty="0">
                <a:solidFill>
                  <a:srgbClr val="009900"/>
                </a:solidFill>
                <a:latin typeface="Calibri"/>
                <a:cs typeface="Calibri"/>
              </a:rPr>
              <a:t>προβλέπω,</a:t>
            </a:r>
            <a:r>
              <a:rPr sz="1500" i="1" spc="338" dirty="0">
                <a:solidFill>
                  <a:srgbClr val="009900"/>
                </a:solidFill>
                <a:latin typeface="Calibri"/>
                <a:cs typeface="Calibri"/>
              </a:rPr>
              <a:t> </a:t>
            </a:r>
            <a:r>
              <a:rPr sz="1500" i="1" dirty="0">
                <a:solidFill>
                  <a:srgbClr val="009900"/>
                </a:solidFill>
                <a:latin typeface="Calibri"/>
                <a:cs typeface="Calibri"/>
              </a:rPr>
              <a:t>ετοιμάζω,</a:t>
            </a:r>
            <a:r>
              <a:rPr sz="1500" i="1" spc="338" dirty="0">
                <a:solidFill>
                  <a:srgbClr val="009900"/>
                </a:solidFill>
                <a:latin typeface="Calibri"/>
                <a:cs typeface="Calibri"/>
              </a:rPr>
              <a:t> </a:t>
            </a:r>
            <a:r>
              <a:rPr sz="1500" i="1" dirty="0">
                <a:solidFill>
                  <a:srgbClr val="009900"/>
                </a:solidFill>
                <a:latin typeface="Calibri"/>
                <a:cs typeface="Calibri"/>
              </a:rPr>
              <a:t>διατηρώ,</a:t>
            </a:r>
            <a:r>
              <a:rPr sz="1500" i="1" spc="330" dirty="0">
                <a:solidFill>
                  <a:srgbClr val="009900"/>
                </a:solidFill>
                <a:latin typeface="Calibri"/>
                <a:cs typeface="Calibri"/>
              </a:rPr>
              <a:t> </a:t>
            </a:r>
            <a:r>
              <a:rPr sz="1500" i="1" dirty="0">
                <a:solidFill>
                  <a:srgbClr val="009900"/>
                </a:solidFill>
                <a:latin typeface="Calibri"/>
                <a:cs typeface="Calibri"/>
              </a:rPr>
              <a:t>προβάλλω,</a:t>
            </a:r>
            <a:r>
              <a:rPr sz="1500" i="1" spc="330" dirty="0">
                <a:solidFill>
                  <a:srgbClr val="009900"/>
                </a:solidFill>
                <a:latin typeface="Calibri"/>
                <a:cs typeface="Calibri"/>
              </a:rPr>
              <a:t> </a:t>
            </a:r>
            <a:r>
              <a:rPr sz="1500" i="1" dirty="0">
                <a:solidFill>
                  <a:srgbClr val="009900"/>
                </a:solidFill>
                <a:latin typeface="Calibri"/>
                <a:cs typeface="Calibri"/>
              </a:rPr>
              <a:t>παρέχω,</a:t>
            </a:r>
            <a:r>
              <a:rPr sz="1500" i="1" spc="330" dirty="0">
                <a:solidFill>
                  <a:srgbClr val="009900"/>
                </a:solidFill>
                <a:latin typeface="Calibri"/>
                <a:cs typeface="Calibri"/>
              </a:rPr>
              <a:t> </a:t>
            </a:r>
            <a:r>
              <a:rPr sz="1500" i="1" dirty="0">
                <a:solidFill>
                  <a:srgbClr val="009900"/>
                </a:solidFill>
                <a:latin typeface="Calibri"/>
                <a:cs typeface="Calibri"/>
              </a:rPr>
              <a:t>συσχετίζω,</a:t>
            </a:r>
            <a:r>
              <a:rPr sz="1500" i="1" spc="330" dirty="0">
                <a:solidFill>
                  <a:srgbClr val="009900"/>
                </a:solidFill>
                <a:latin typeface="Calibri"/>
                <a:cs typeface="Calibri"/>
              </a:rPr>
              <a:t> </a:t>
            </a:r>
            <a:r>
              <a:rPr sz="1500" i="1" dirty="0">
                <a:solidFill>
                  <a:srgbClr val="009900"/>
                </a:solidFill>
                <a:latin typeface="Calibri"/>
                <a:cs typeface="Calibri"/>
              </a:rPr>
              <a:t>αναφέρω,</a:t>
            </a:r>
            <a:r>
              <a:rPr sz="1500" i="1" spc="334" dirty="0">
                <a:solidFill>
                  <a:srgbClr val="009900"/>
                </a:solidFill>
                <a:latin typeface="Calibri"/>
                <a:cs typeface="Calibri"/>
              </a:rPr>
              <a:t> </a:t>
            </a:r>
            <a:r>
              <a:rPr sz="1500" i="1" spc="-8" dirty="0">
                <a:solidFill>
                  <a:srgbClr val="009900"/>
                </a:solidFill>
                <a:latin typeface="Calibri"/>
                <a:cs typeface="Calibri"/>
              </a:rPr>
              <a:t>δείχνω, </a:t>
            </a:r>
            <a:r>
              <a:rPr sz="1500" i="1" dirty="0">
                <a:solidFill>
                  <a:srgbClr val="009900"/>
                </a:solidFill>
                <a:latin typeface="Calibri"/>
                <a:cs typeface="Calibri"/>
              </a:rPr>
              <a:t>λύνω,</a:t>
            </a:r>
            <a:r>
              <a:rPr sz="1500" i="1" spc="-41" dirty="0">
                <a:solidFill>
                  <a:srgbClr val="009900"/>
                </a:solidFill>
                <a:latin typeface="Calibri"/>
                <a:cs typeface="Calibri"/>
              </a:rPr>
              <a:t> </a:t>
            </a:r>
            <a:r>
              <a:rPr sz="1500" i="1" dirty="0">
                <a:solidFill>
                  <a:srgbClr val="009900"/>
                </a:solidFill>
                <a:latin typeface="Calibri"/>
                <a:cs typeface="Calibri"/>
              </a:rPr>
              <a:t>διδάσκω,</a:t>
            </a:r>
            <a:r>
              <a:rPr sz="1500" i="1" spc="-41" dirty="0">
                <a:solidFill>
                  <a:srgbClr val="009900"/>
                </a:solidFill>
                <a:latin typeface="Calibri"/>
                <a:cs typeface="Calibri"/>
              </a:rPr>
              <a:t> </a:t>
            </a:r>
            <a:r>
              <a:rPr sz="1500" i="1" dirty="0">
                <a:solidFill>
                  <a:srgbClr val="009900"/>
                </a:solidFill>
                <a:latin typeface="Calibri"/>
                <a:cs typeface="Calibri"/>
              </a:rPr>
              <a:t>μεταφέρω,</a:t>
            </a:r>
            <a:r>
              <a:rPr sz="1500" i="1" spc="-68" dirty="0">
                <a:solidFill>
                  <a:srgbClr val="009900"/>
                </a:solidFill>
                <a:latin typeface="Calibri"/>
                <a:cs typeface="Calibri"/>
              </a:rPr>
              <a:t> </a:t>
            </a:r>
            <a:r>
              <a:rPr sz="1500" i="1" dirty="0">
                <a:solidFill>
                  <a:srgbClr val="009900"/>
                </a:solidFill>
                <a:latin typeface="Calibri"/>
                <a:cs typeface="Calibri"/>
              </a:rPr>
              <a:t>χρησιμοποιώ,</a:t>
            </a:r>
            <a:r>
              <a:rPr sz="1500" i="1" spc="-64" dirty="0">
                <a:solidFill>
                  <a:srgbClr val="009900"/>
                </a:solidFill>
                <a:latin typeface="Calibri"/>
                <a:cs typeface="Calibri"/>
              </a:rPr>
              <a:t> </a:t>
            </a:r>
            <a:r>
              <a:rPr sz="1500" i="1" spc="-8" dirty="0">
                <a:solidFill>
                  <a:srgbClr val="009900"/>
                </a:solidFill>
                <a:latin typeface="Calibri"/>
                <a:cs typeface="Calibri"/>
              </a:rPr>
              <a:t>εκμεταλλεύομαι</a:t>
            </a:r>
            <a:endParaRPr sz="1500">
              <a:latin typeface="Calibri"/>
              <a:cs typeface="Calibri"/>
            </a:endParaRPr>
          </a:p>
          <a:p>
            <a:pPr algn="ctr">
              <a:spcBef>
                <a:spcPts val="1178"/>
              </a:spcBef>
            </a:pPr>
            <a:r>
              <a:rPr sz="1500" b="1" spc="-8" dirty="0">
                <a:solidFill>
                  <a:srgbClr val="353535"/>
                </a:solidFill>
                <a:latin typeface="Calibri"/>
                <a:cs typeface="Calibri"/>
              </a:rPr>
              <a:t>Παράδειγμα:</a:t>
            </a:r>
            <a:endParaRPr sz="1500">
              <a:latin typeface="Calibri"/>
              <a:cs typeface="Calibri"/>
            </a:endParaRPr>
          </a:p>
          <a:p>
            <a:pPr algn="ctr">
              <a:spcBef>
                <a:spcPts val="514"/>
              </a:spcBef>
            </a:pPr>
            <a:r>
              <a:rPr sz="1500" b="1" dirty="0">
                <a:solidFill>
                  <a:srgbClr val="FF0000"/>
                </a:solidFill>
                <a:latin typeface="Segoe Script"/>
                <a:cs typeface="Segoe Script"/>
              </a:rPr>
              <a:t>Είναι</a:t>
            </a:r>
            <a:r>
              <a:rPr sz="1500" b="1" spc="-23" dirty="0">
                <a:solidFill>
                  <a:srgbClr val="FF0000"/>
                </a:solidFill>
                <a:latin typeface="Segoe Script"/>
                <a:cs typeface="Segoe Script"/>
              </a:rPr>
              <a:t> </a:t>
            </a:r>
            <a:r>
              <a:rPr sz="1500" b="1" dirty="0">
                <a:solidFill>
                  <a:srgbClr val="FF0000"/>
                </a:solidFill>
                <a:latin typeface="Segoe Script"/>
                <a:cs typeface="Segoe Script"/>
              </a:rPr>
              <a:t>τα</a:t>
            </a:r>
            <a:r>
              <a:rPr sz="1500" b="1" spc="-8" dirty="0">
                <a:solidFill>
                  <a:srgbClr val="FF0000"/>
                </a:solidFill>
                <a:latin typeface="Segoe Script"/>
                <a:cs typeface="Segoe Script"/>
              </a:rPr>
              <a:t> </a:t>
            </a:r>
            <a:r>
              <a:rPr sz="1500" b="1" dirty="0">
                <a:solidFill>
                  <a:srgbClr val="FF0000"/>
                </a:solidFill>
                <a:latin typeface="Segoe Script"/>
                <a:cs typeface="Segoe Script"/>
              </a:rPr>
              <a:t>μήλα</a:t>
            </a:r>
            <a:r>
              <a:rPr sz="1500" b="1" spc="-30" dirty="0">
                <a:solidFill>
                  <a:srgbClr val="FF0000"/>
                </a:solidFill>
                <a:latin typeface="Segoe Script"/>
                <a:cs typeface="Segoe Script"/>
              </a:rPr>
              <a:t> </a:t>
            </a:r>
            <a:r>
              <a:rPr sz="1500" b="1" dirty="0">
                <a:solidFill>
                  <a:srgbClr val="FF0000"/>
                </a:solidFill>
                <a:latin typeface="Segoe Script"/>
                <a:cs typeface="Segoe Script"/>
              </a:rPr>
              <a:t>κατάλληλα</a:t>
            </a:r>
            <a:r>
              <a:rPr sz="1500" b="1" spc="-45" dirty="0">
                <a:solidFill>
                  <a:srgbClr val="FF0000"/>
                </a:solidFill>
                <a:latin typeface="Segoe Script"/>
                <a:cs typeface="Segoe Script"/>
              </a:rPr>
              <a:t> </a:t>
            </a:r>
            <a:r>
              <a:rPr sz="1500" b="1" dirty="0">
                <a:solidFill>
                  <a:srgbClr val="FF0000"/>
                </a:solidFill>
                <a:latin typeface="Segoe Script"/>
                <a:cs typeface="Segoe Script"/>
              </a:rPr>
              <a:t>για</a:t>
            </a:r>
            <a:r>
              <a:rPr sz="1500" b="1" spc="-8" dirty="0">
                <a:solidFill>
                  <a:srgbClr val="FF0000"/>
                </a:solidFill>
                <a:latin typeface="Segoe Script"/>
                <a:cs typeface="Segoe Script"/>
              </a:rPr>
              <a:t> </a:t>
            </a:r>
            <a:r>
              <a:rPr sz="1500" b="1" dirty="0">
                <a:solidFill>
                  <a:srgbClr val="FF0000"/>
                </a:solidFill>
                <a:latin typeface="Segoe Script"/>
                <a:cs typeface="Segoe Script"/>
              </a:rPr>
              <a:t>την</a:t>
            </a:r>
            <a:r>
              <a:rPr sz="1500" b="1" spc="-15" dirty="0">
                <a:solidFill>
                  <a:srgbClr val="FF0000"/>
                </a:solidFill>
                <a:latin typeface="Segoe Script"/>
                <a:cs typeface="Segoe Script"/>
              </a:rPr>
              <a:t> </a:t>
            </a:r>
            <a:r>
              <a:rPr sz="1500" b="1" dirty="0">
                <a:solidFill>
                  <a:srgbClr val="FF0000"/>
                </a:solidFill>
                <a:latin typeface="Segoe Script"/>
                <a:cs typeface="Segoe Script"/>
              </a:rPr>
              <a:t>πρόληψη</a:t>
            </a:r>
            <a:r>
              <a:rPr sz="1500" b="1" spc="-30" dirty="0">
                <a:solidFill>
                  <a:srgbClr val="FF0000"/>
                </a:solidFill>
                <a:latin typeface="Segoe Script"/>
                <a:cs typeface="Segoe Script"/>
              </a:rPr>
              <a:t> </a:t>
            </a:r>
            <a:r>
              <a:rPr sz="1500" b="1" dirty="0">
                <a:solidFill>
                  <a:srgbClr val="FF0000"/>
                </a:solidFill>
                <a:latin typeface="Segoe Script"/>
                <a:cs typeface="Segoe Script"/>
              </a:rPr>
              <a:t>του</a:t>
            </a:r>
            <a:r>
              <a:rPr sz="1500" b="1" spc="-23" dirty="0">
                <a:solidFill>
                  <a:srgbClr val="FF0000"/>
                </a:solidFill>
                <a:latin typeface="Segoe Script"/>
                <a:cs typeface="Segoe Script"/>
              </a:rPr>
              <a:t> </a:t>
            </a:r>
            <a:r>
              <a:rPr sz="1500" b="1" dirty="0">
                <a:solidFill>
                  <a:srgbClr val="FF0000"/>
                </a:solidFill>
                <a:latin typeface="Segoe Script"/>
                <a:cs typeface="Segoe Script"/>
              </a:rPr>
              <a:t>σκορβούτου,</a:t>
            </a:r>
            <a:r>
              <a:rPr sz="1500" b="1" spc="-38" dirty="0">
                <a:solidFill>
                  <a:srgbClr val="FF0000"/>
                </a:solidFill>
                <a:latin typeface="Segoe Script"/>
                <a:cs typeface="Segoe Script"/>
              </a:rPr>
              <a:t> </a:t>
            </a:r>
            <a:r>
              <a:rPr sz="1500" b="1" dirty="0">
                <a:solidFill>
                  <a:srgbClr val="FF0000"/>
                </a:solidFill>
                <a:latin typeface="Segoe Script"/>
                <a:cs typeface="Segoe Script"/>
              </a:rPr>
              <a:t>μια</a:t>
            </a:r>
            <a:r>
              <a:rPr sz="1500" b="1" spc="-19" dirty="0">
                <a:solidFill>
                  <a:srgbClr val="FF0000"/>
                </a:solidFill>
                <a:latin typeface="Segoe Script"/>
                <a:cs typeface="Segoe Script"/>
              </a:rPr>
              <a:t> </a:t>
            </a:r>
            <a:r>
              <a:rPr sz="1500" b="1" spc="-8" dirty="0">
                <a:solidFill>
                  <a:srgbClr val="FF0000"/>
                </a:solidFill>
                <a:latin typeface="Segoe Script"/>
                <a:cs typeface="Segoe Script"/>
              </a:rPr>
              <a:t>ασθένεια</a:t>
            </a:r>
            <a:endParaRPr sz="1500">
              <a:latin typeface="Segoe Script"/>
              <a:cs typeface="Segoe Script"/>
            </a:endParaRPr>
          </a:p>
          <a:p>
            <a:pPr algn="ctr">
              <a:spcBef>
                <a:spcPts val="900"/>
              </a:spcBef>
            </a:pPr>
            <a:r>
              <a:rPr sz="1500" b="1" dirty="0">
                <a:solidFill>
                  <a:srgbClr val="FF0000"/>
                </a:solidFill>
                <a:latin typeface="Segoe Script"/>
                <a:cs typeface="Segoe Script"/>
              </a:rPr>
              <a:t>που</a:t>
            </a:r>
            <a:r>
              <a:rPr sz="1500" b="1" spc="-30" dirty="0">
                <a:solidFill>
                  <a:srgbClr val="FF0000"/>
                </a:solidFill>
                <a:latin typeface="Segoe Script"/>
                <a:cs typeface="Segoe Script"/>
              </a:rPr>
              <a:t> </a:t>
            </a:r>
            <a:r>
              <a:rPr sz="1500" b="1" dirty="0">
                <a:solidFill>
                  <a:srgbClr val="FF0000"/>
                </a:solidFill>
                <a:latin typeface="Segoe Script"/>
                <a:cs typeface="Segoe Script"/>
              </a:rPr>
              <a:t>προκαλείται</a:t>
            </a:r>
            <a:r>
              <a:rPr sz="1500" b="1" spc="-45" dirty="0">
                <a:solidFill>
                  <a:srgbClr val="FF0000"/>
                </a:solidFill>
                <a:latin typeface="Segoe Script"/>
                <a:cs typeface="Segoe Script"/>
              </a:rPr>
              <a:t> </a:t>
            </a:r>
            <a:r>
              <a:rPr sz="1500" b="1" dirty="0">
                <a:solidFill>
                  <a:srgbClr val="FF0000"/>
                </a:solidFill>
                <a:latin typeface="Segoe Script"/>
                <a:cs typeface="Segoe Script"/>
              </a:rPr>
              <a:t>από</a:t>
            </a:r>
            <a:r>
              <a:rPr sz="1500" b="1" spc="-34" dirty="0">
                <a:solidFill>
                  <a:srgbClr val="FF0000"/>
                </a:solidFill>
                <a:latin typeface="Segoe Script"/>
                <a:cs typeface="Segoe Script"/>
              </a:rPr>
              <a:t> </a:t>
            </a:r>
            <a:r>
              <a:rPr sz="1500" b="1" dirty="0">
                <a:solidFill>
                  <a:srgbClr val="FF0000"/>
                </a:solidFill>
                <a:latin typeface="Segoe Script"/>
                <a:cs typeface="Segoe Script"/>
              </a:rPr>
              <a:t>την</a:t>
            </a:r>
            <a:r>
              <a:rPr sz="1500" b="1" spc="-26" dirty="0">
                <a:solidFill>
                  <a:srgbClr val="FF0000"/>
                </a:solidFill>
                <a:latin typeface="Segoe Script"/>
                <a:cs typeface="Segoe Script"/>
              </a:rPr>
              <a:t> </a:t>
            </a:r>
            <a:r>
              <a:rPr sz="1500" b="1" dirty="0">
                <a:solidFill>
                  <a:srgbClr val="FF0000"/>
                </a:solidFill>
                <a:latin typeface="Segoe Script"/>
                <a:cs typeface="Segoe Script"/>
              </a:rPr>
              <a:t>ανεπάρκεια</a:t>
            </a:r>
            <a:r>
              <a:rPr sz="1500" b="1" spc="-45" dirty="0">
                <a:solidFill>
                  <a:srgbClr val="FF0000"/>
                </a:solidFill>
                <a:latin typeface="Segoe Script"/>
                <a:cs typeface="Segoe Script"/>
              </a:rPr>
              <a:t> </a:t>
            </a:r>
            <a:r>
              <a:rPr sz="1500" b="1" dirty="0">
                <a:solidFill>
                  <a:srgbClr val="FF0000"/>
                </a:solidFill>
                <a:latin typeface="Segoe Script"/>
                <a:cs typeface="Segoe Script"/>
              </a:rPr>
              <a:t>βιταμίνης</a:t>
            </a:r>
            <a:r>
              <a:rPr sz="1500" b="1" spc="-41" dirty="0">
                <a:solidFill>
                  <a:srgbClr val="FF0000"/>
                </a:solidFill>
                <a:latin typeface="Segoe Script"/>
                <a:cs typeface="Segoe Script"/>
              </a:rPr>
              <a:t> </a:t>
            </a:r>
            <a:r>
              <a:rPr sz="1500" b="1" spc="-19" dirty="0">
                <a:solidFill>
                  <a:srgbClr val="FF0000"/>
                </a:solidFill>
                <a:latin typeface="Segoe Script"/>
                <a:cs typeface="Segoe Script"/>
              </a:rPr>
              <a:t>C;</a:t>
            </a:r>
            <a:endParaRPr sz="1500">
              <a:latin typeface="Segoe Script"/>
              <a:cs typeface="Segoe Script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559769" y="925831"/>
            <a:ext cx="5738460" cy="708559"/>
          </a:xfrm>
          <a:prstGeom prst="rect">
            <a:avLst/>
          </a:prstGeom>
        </p:spPr>
        <p:txBody>
          <a:bodyPr vert="horz" wrap="square" lIns="0" tIns="381666" rIns="0" bIns="0" rtlCol="0">
            <a:spAutoFit/>
          </a:bodyPr>
          <a:lstStyle/>
          <a:p>
            <a:pPr marL="2037398">
              <a:spcBef>
                <a:spcPts val="71"/>
              </a:spcBef>
            </a:pPr>
            <a:r>
              <a:rPr sz="2100" spc="53" dirty="0">
                <a:solidFill>
                  <a:srgbClr val="353535"/>
                </a:solidFill>
                <a:latin typeface="Tahoma"/>
                <a:cs typeface="Tahoma"/>
              </a:rPr>
              <a:t>ΕΦΑΡΜΟΓΗ</a:t>
            </a:r>
            <a:endParaRPr sz="2100">
              <a:latin typeface="Tahoma"/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5989800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26771" y="1445754"/>
            <a:ext cx="8125301" cy="4135459"/>
          </a:xfrm>
          <a:prstGeom prst="rect">
            <a:avLst/>
          </a:prstGeom>
        </p:spPr>
        <p:txBody>
          <a:bodyPr vert="horz" wrap="square" lIns="0" tIns="17621" rIns="0" bIns="0" rtlCol="0">
            <a:spAutoFit/>
          </a:bodyPr>
          <a:lstStyle/>
          <a:p>
            <a:pPr marL="9525" marR="5715" algn="just">
              <a:lnSpc>
                <a:spcPct val="149500"/>
              </a:lnSpc>
              <a:spcBef>
                <a:spcPts val="139"/>
              </a:spcBef>
            </a:pPr>
            <a:r>
              <a:rPr b="1" dirty="0">
                <a:solidFill>
                  <a:srgbClr val="36302C"/>
                </a:solidFill>
                <a:latin typeface="Calibri"/>
                <a:cs typeface="Calibri"/>
              </a:rPr>
              <a:t>Ανάλυση</a:t>
            </a:r>
            <a:r>
              <a:rPr b="1" spc="251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b="1" dirty="0">
                <a:solidFill>
                  <a:srgbClr val="36302C"/>
                </a:solidFill>
                <a:latin typeface="Calibri"/>
                <a:cs typeface="Calibri"/>
              </a:rPr>
              <a:t>(analysis):</a:t>
            </a:r>
            <a:r>
              <a:rPr b="1" spc="251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sz="1650" dirty="0">
                <a:solidFill>
                  <a:srgbClr val="36302C"/>
                </a:solidFill>
                <a:latin typeface="Calibri"/>
                <a:cs typeface="Calibri"/>
              </a:rPr>
              <a:t>διάκριση</a:t>
            </a:r>
            <a:r>
              <a:rPr sz="1650" spc="233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sz="1650" dirty="0">
                <a:solidFill>
                  <a:srgbClr val="36302C"/>
                </a:solidFill>
                <a:latin typeface="Calibri"/>
                <a:cs typeface="Calibri"/>
              </a:rPr>
              <a:t>σε</a:t>
            </a:r>
            <a:r>
              <a:rPr sz="1650" spc="225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sz="1650" dirty="0">
                <a:solidFill>
                  <a:srgbClr val="36302C"/>
                </a:solidFill>
                <a:latin typeface="Calibri"/>
                <a:cs typeface="Calibri"/>
              </a:rPr>
              <a:t>συστατικά</a:t>
            </a:r>
            <a:r>
              <a:rPr sz="1650" spc="233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sz="1650" dirty="0">
                <a:solidFill>
                  <a:srgbClr val="36302C"/>
                </a:solidFill>
                <a:latin typeface="Calibri"/>
                <a:cs typeface="Calibri"/>
              </a:rPr>
              <a:t>μέρη</a:t>
            </a:r>
            <a:r>
              <a:rPr sz="1650" spc="229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sz="1650" dirty="0">
                <a:solidFill>
                  <a:srgbClr val="36302C"/>
                </a:solidFill>
                <a:latin typeface="Calibri"/>
                <a:cs typeface="Calibri"/>
              </a:rPr>
              <a:t>και</a:t>
            </a:r>
            <a:r>
              <a:rPr sz="1650" spc="229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sz="1650" dirty="0">
                <a:solidFill>
                  <a:srgbClr val="36302C"/>
                </a:solidFill>
                <a:latin typeface="Calibri"/>
                <a:cs typeface="Calibri"/>
              </a:rPr>
              <a:t>κατανόηση</a:t>
            </a:r>
            <a:r>
              <a:rPr sz="1650" spc="233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sz="1650" dirty="0">
                <a:solidFill>
                  <a:srgbClr val="36302C"/>
                </a:solidFill>
                <a:latin typeface="Calibri"/>
                <a:cs typeface="Calibri"/>
              </a:rPr>
              <a:t>της</a:t>
            </a:r>
            <a:r>
              <a:rPr sz="1650" spc="225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sz="1650" dirty="0">
                <a:solidFill>
                  <a:srgbClr val="36302C"/>
                </a:solidFill>
                <a:latin typeface="Calibri"/>
                <a:cs typeface="Calibri"/>
              </a:rPr>
              <a:t>οργανωτικής</a:t>
            </a:r>
            <a:r>
              <a:rPr sz="1650" spc="225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sz="1650" spc="-8" dirty="0">
                <a:solidFill>
                  <a:srgbClr val="36302C"/>
                </a:solidFill>
                <a:latin typeface="Calibri"/>
                <a:cs typeface="Calibri"/>
              </a:rPr>
              <a:t>δομής </a:t>
            </a:r>
            <a:r>
              <a:rPr sz="1650" dirty="0">
                <a:solidFill>
                  <a:srgbClr val="36302C"/>
                </a:solidFill>
                <a:latin typeface="Calibri"/>
                <a:cs typeface="Calibri"/>
              </a:rPr>
              <a:t>τους.</a:t>
            </a:r>
            <a:r>
              <a:rPr sz="1650" spc="221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sz="1650" dirty="0">
                <a:solidFill>
                  <a:srgbClr val="36302C"/>
                </a:solidFill>
                <a:latin typeface="Calibri"/>
                <a:cs typeface="Calibri"/>
              </a:rPr>
              <a:t>Ο</a:t>
            </a:r>
            <a:r>
              <a:rPr sz="1650" spc="233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sz="1650" dirty="0">
                <a:solidFill>
                  <a:srgbClr val="36302C"/>
                </a:solidFill>
                <a:latin typeface="Calibri"/>
                <a:cs typeface="Calibri"/>
              </a:rPr>
              <a:t>μαθητής</a:t>
            </a:r>
            <a:r>
              <a:rPr sz="1650" spc="240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sz="1650" dirty="0">
                <a:solidFill>
                  <a:srgbClr val="36302C"/>
                </a:solidFill>
                <a:latin typeface="Calibri"/>
                <a:cs typeface="Calibri"/>
              </a:rPr>
              <a:t>συγκρίνει,</a:t>
            </a:r>
            <a:r>
              <a:rPr sz="1650" spc="229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sz="1650" dirty="0">
                <a:solidFill>
                  <a:srgbClr val="36302C"/>
                </a:solidFill>
                <a:latin typeface="Calibri"/>
                <a:cs typeface="Calibri"/>
              </a:rPr>
              <a:t>αντιπαραβάλλει,</a:t>
            </a:r>
            <a:r>
              <a:rPr sz="1650" spc="233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sz="1650" dirty="0">
                <a:solidFill>
                  <a:srgbClr val="36302C"/>
                </a:solidFill>
                <a:latin typeface="Calibri"/>
                <a:cs typeface="Calibri"/>
              </a:rPr>
              <a:t>αναλύει</a:t>
            </a:r>
            <a:r>
              <a:rPr sz="1650" spc="221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sz="1650" dirty="0">
                <a:solidFill>
                  <a:srgbClr val="36302C"/>
                </a:solidFill>
                <a:latin typeface="Calibri"/>
                <a:cs typeface="Calibri"/>
              </a:rPr>
              <a:t>πρόβλημα</a:t>
            </a:r>
            <a:r>
              <a:rPr sz="1650" spc="244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sz="1650" dirty="0">
                <a:solidFill>
                  <a:srgbClr val="36302C"/>
                </a:solidFill>
                <a:latin typeface="Calibri"/>
                <a:cs typeface="Calibri"/>
              </a:rPr>
              <a:t>στα</a:t>
            </a:r>
            <a:r>
              <a:rPr sz="1650" spc="244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sz="1650" dirty="0">
                <a:solidFill>
                  <a:srgbClr val="36302C"/>
                </a:solidFill>
                <a:latin typeface="Calibri"/>
                <a:cs typeface="Calibri"/>
              </a:rPr>
              <a:t>επιμέρους</a:t>
            </a:r>
            <a:r>
              <a:rPr sz="1650" spc="240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sz="1650" spc="-8" dirty="0">
                <a:solidFill>
                  <a:srgbClr val="36302C"/>
                </a:solidFill>
                <a:latin typeface="Calibri"/>
                <a:cs typeface="Calibri"/>
              </a:rPr>
              <a:t>συστατικά. </a:t>
            </a:r>
            <a:r>
              <a:rPr sz="1650" dirty="0">
                <a:solidFill>
                  <a:srgbClr val="36302C"/>
                </a:solidFill>
                <a:latin typeface="Calibri"/>
                <a:cs typeface="Calibri"/>
              </a:rPr>
              <a:t>Ελέγχεται</a:t>
            </a:r>
            <a:r>
              <a:rPr sz="1650" spc="23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sz="1650" dirty="0">
                <a:solidFill>
                  <a:srgbClr val="36302C"/>
                </a:solidFill>
                <a:latin typeface="Calibri"/>
                <a:cs typeface="Calibri"/>
              </a:rPr>
              <a:t>η</a:t>
            </a:r>
            <a:r>
              <a:rPr sz="1650" spc="19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sz="1650" dirty="0">
                <a:solidFill>
                  <a:srgbClr val="36302C"/>
                </a:solidFill>
                <a:latin typeface="Calibri"/>
                <a:cs typeface="Calibri"/>
              </a:rPr>
              <a:t>ικανότητα</a:t>
            </a:r>
            <a:r>
              <a:rPr sz="1650" spc="26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sz="1650" dirty="0">
                <a:solidFill>
                  <a:srgbClr val="36302C"/>
                </a:solidFill>
                <a:latin typeface="Calibri"/>
                <a:cs typeface="Calibri"/>
              </a:rPr>
              <a:t>του</a:t>
            </a:r>
            <a:r>
              <a:rPr sz="1650" spc="19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sz="1650" dirty="0">
                <a:solidFill>
                  <a:srgbClr val="36302C"/>
                </a:solidFill>
                <a:latin typeface="Calibri"/>
                <a:cs typeface="Calibri"/>
              </a:rPr>
              <a:t>ατόμου,</a:t>
            </a:r>
            <a:r>
              <a:rPr sz="1650" spc="19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sz="1650" dirty="0">
                <a:solidFill>
                  <a:srgbClr val="36302C"/>
                </a:solidFill>
                <a:latin typeface="Calibri"/>
                <a:cs typeface="Calibri"/>
              </a:rPr>
              <a:t>το</a:t>
            </a:r>
            <a:r>
              <a:rPr sz="1650" spc="15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sz="1650" dirty="0">
                <a:solidFill>
                  <a:srgbClr val="36302C"/>
                </a:solidFill>
                <a:latin typeface="Calibri"/>
                <a:cs typeface="Calibri"/>
              </a:rPr>
              <a:t>οποίο</a:t>
            </a:r>
            <a:r>
              <a:rPr sz="1650" spc="23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sz="1650" dirty="0">
                <a:solidFill>
                  <a:srgbClr val="36302C"/>
                </a:solidFill>
                <a:latin typeface="Calibri"/>
                <a:cs typeface="Calibri"/>
              </a:rPr>
              <a:t>αφού</a:t>
            </a:r>
            <a:r>
              <a:rPr sz="1650" spc="30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sz="1650" dirty="0">
                <a:solidFill>
                  <a:srgbClr val="36302C"/>
                </a:solidFill>
                <a:latin typeface="Calibri"/>
                <a:cs typeface="Calibri"/>
              </a:rPr>
              <a:t>έχει</a:t>
            </a:r>
            <a:r>
              <a:rPr sz="1650" spc="19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sz="1650" dirty="0">
                <a:solidFill>
                  <a:srgbClr val="36302C"/>
                </a:solidFill>
                <a:latin typeface="Calibri"/>
                <a:cs typeface="Calibri"/>
              </a:rPr>
              <a:t>κατανοήσει</a:t>
            </a:r>
            <a:r>
              <a:rPr sz="1650" spc="23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sz="1650" dirty="0">
                <a:solidFill>
                  <a:srgbClr val="36302C"/>
                </a:solidFill>
                <a:latin typeface="Calibri"/>
                <a:cs typeface="Calibri"/>
              </a:rPr>
              <a:t>το</a:t>
            </a:r>
            <a:r>
              <a:rPr sz="1650" spc="19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sz="1650" dirty="0">
                <a:solidFill>
                  <a:srgbClr val="36302C"/>
                </a:solidFill>
                <a:latin typeface="Calibri"/>
                <a:cs typeface="Calibri"/>
              </a:rPr>
              <a:t>γνωστικό</a:t>
            </a:r>
            <a:r>
              <a:rPr sz="1650" spc="19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sz="1650" spc="-8" dirty="0">
                <a:solidFill>
                  <a:srgbClr val="36302C"/>
                </a:solidFill>
                <a:latin typeface="Calibri"/>
                <a:cs typeface="Calibri"/>
              </a:rPr>
              <a:t>περιεχόμενο, </a:t>
            </a:r>
            <a:r>
              <a:rPr sz="1650" dirty="0">
                <a:solidFill>
                  <a:srgbClr val="36302C"/>
                </a:solidFill>
                <a:latin typeface="Calibri"/>
                <a:cs typeface="Calibri"/>
              </a:rPr>
              <a:t>μπορεί</a:t>
            </a:r>
            <a:r>
              <a:rPr sz="1650" spc="-38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sz="1650" dirty="0">
                <a:solidFill>
                  <a:srgbClr val="36302C"/>
                </a:solidFill>
                <a:latin typeface="Calibri"/>
                <a:cs typeface="Calibri"/>
              </a:rPr>
              <a:t>να</a:t>
            </a:r>
            <a:r>
              <a:rPr sz="1650" spc="-30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sz="1650" dirty="0">
                <a:solidFill>
                  <a:srgbClr val="36302C"/>
                </a:solidFill>
                <a:latin typeface="Calibri"/>
                <a:cs typeface="Calibri"/>
              </a:rPr>
              <a:t>διακρίνει</a:t>
            </a:r>
            <a:r>
              <a:rPr sz="1650" spc="-34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sz="1650" spc="-8" dirty="0">
                <a:solidFill>
                  <a:srgbClr val="36302C"/>
                </a:solidFill>
                <a:latin typeface="Calibri"/>
                <a:cs typeface="Calibri"/>
              </a:rPr>
              <a:t>καταστάσεις,</a:t>
            </a:r>
            <a:r>
              <a:rPr sz="1650" spc="-45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sz="1650" dirty="0">
                <a:solidFill>
                  <a:srgbClr val="36302C"/>
                </a:solidFill>
                <a:latin typeface="Calibri"/>
                <a:cs typeface="Calibri"/>
              </a:rPr>
              <a:t>προθέσεις</a:t>
            </a:r>
            <a:r>
              <a:rPr sz="1650" spc="-34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sz="1650" dirty="0">
                <a:solidFill>
                  <a:srgbClr val="36302C"/>
                </a:solidFill>
                <a:latin typeface="Calibri"/>
                <a:cs typeface="Calibri"/>
              </a:rPr>
              <a:t>και</a:t>
            </a:r>
            <a:r>
              <a:rPr sz="1650" spc="-34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sz="1650" dirty="0">
                <a:solidFill>
                  <a:srgbClr val="36302C"/>
                </a:solidFill>
                <a:latin typeface="Calibri"/>
                <a:cs typeface="Calibri"/>
              </a:rPr>
              <a:t>επιπτώσεις</a:t>
            </a:r>
            <a:r>
              <a:rPr sz="1650" spc="-34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sz="1650" dirty="0">
                <a:solidFill>
                  <a:srgbClr val="36302C"/>
                </a:solidFill>
                <a:latin typeface="Calibri"/>
                <a:cs typeface="Calibri"/>
              </a:rPr>
              <a:t>που</a:t>
            </a:r>
            <a:r>
              <a:rPr sz="1650" spc="-41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sz="1650" dirty="0">
                <a:solidFill>
                  <a:srgbClr val="36302C"/>
                </a:solidFill>
                <a:latin typeface="Calibri"/>
                <a:cs typeface="Calibri"/>
              </a:rPr>
              <a:t>δεν</a:t>
            </a:r>
            <a:r>
              <a:rPr sz="1650" spc="-30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sz="1650" spc="-8" dirty="0">
                <a:solidFill>
                  <a:srgbClr val="36302C"/>
                </a:solidFill>
                <a:latin typeface="Calibri"/>
                <a:cs typeface="Calibri"/>
              </a:rPr>
              <a:t>αναγράφονται,</a:t>
            </a:r>
            <a:r>
              <a:rPr sz="1650" spc="-30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sz="1650" dirty="0">
                <a:solidFill>
                  <a:srgbClr val="36302C"/>
                </a:solidFill>
                <a:latin typeface="Calibri"/>
                <a:cs typeface="Calibri"/>
              </a:rPr>
              <a:t>και</a:t>
            </a:r>
            <a:r>
              <a:rPr sz="1650" spc="-34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sz="1650" spc="-8" dirty="0">
                <a:solidFill>
                  <a:srgbClr val="36302C"/>
                </a:solidFill>
                <a:latin typeface="Calibri"/>
                <a:cs typeface="Calibri"/>
              </a:rPr>
              <a:t>συχνά </a:t>
            </a:r>
            <a:r>
              <a:rPr sz="1650" dirty="0">
                <a:solidFill>
                  <a:srgbClr val="36302C"/>
                </a:solidFill>
                <a:latin typeface="Calibri"/>
                <a:cs typeface="Calibri"/>
              </a:rPr>
              <a:t>τροποποιεί</a:t>
            </a:r>
            <a:r>
              <a:rPr sz="1650" spc="-53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sz="1650" dirty="0">
                <a:solidFill>
                  <a:srgbClr val="36302C"/>
                </a:solidFill>
                <a:latin typeface="Calibri"/>
                <a:cs typeface="Calibri"/>
              </a:rPr>
              <a:t>την</a:t>
            </a:r>
            <a:r>
              <a:rPr sz="1650" spc="-64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sz="1650" dirty="0">
                <a:solidFill>
                  <a:srgbClr val="36302C"/>
                </a:solidFill>
                <a:latin typeface="Calibri"/>
                <a:cs typeface="Calibri"/>
              </a:rPr>
              <a:t>αρχική</a:t>
            </a:r>
            <a:r>
              <a:rPr sz="1650" spc="-53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sz="1650" spc="-8" dirty="0">
                <a:solidFill>
                  <a:srgbClr val="36302C"/>
                </a:solidFill>
                <a:latin typeface="Calibri"/>
                <a:cs typeface="Calibri"/>
              </a:rPr>
              <a:t>αντίληψη.</a:t>
            </a:r>
            <a:endParaRPr sz="1650">
              <a:latin typeface="Calibri"/>
              <a:cs typeface="Calibri"/>
            </a:endParaRPr>
          </a:p>
          <a:p>
            <a:pPr marL="9525" marR="4286" algn="just">
              <a:lnSpc>
                <a:spcPct val="148600"/>
              </a:lnSpc>
              <a:spcBef>
                <a:spcPts val="476"/>
              </a:spcBef>
            </a:pPr>
            <a:r>
              <a:rPr sz="1650" b="1" dirty="0">
                <a:solidFill>
                  <a:srgbClr val="FF0000"/>
                </a:solidFill>
                <a:latin typeface="Calibri"/>
                <a:cs typeface="Calibri"/>
              </a:rPr>
              <a:t>Ρήματα</a:t>
            </a:r>
            <a:r>
              <a:rPr sz="1650" b="1" dirty="0">
                <a:latin typeface="Calibri"/>
                <a:cs typeface="Calibri"/>
              </a:rPr>
              <a:t>:</a:t>
            </a:r>
            <a:r>
              <a:rPr sz="1650" b="1" spc="236" dirty="0">
                <a:latin typeface="Calibri"/>
                <a:cs typeface="Calibri"/>
              </a:rPr>
              <a:t>  </a:t>
            </a:r>
            <a:r>
              <a:rPr sz="1500" i="1" dirty="0">
                <a:solidFill>
                  <a:srgbClr val="008000"/>
                </a:solidFill>
                <a:latin typeface="Calibri"/>
                <a:cs typeface="Calibri"/>
              </a:rPr>
              <a:t>Αναλύω,</a:t>
            </a:r>
            <a:r>
              <a:rPr sz="1500" i="1" spc="236" dirty="0">
                <a:solidFill>
                  <a:srgbClr val="008000"/>
                </a:solidFill>
                <a:latin typeface="Calibri"/>
                <a:cs typeface="Calibri"/>
              </a:rPr>
              <a:t>  </a:t>
            </a:r>
            <a:r>
              <a:rPr sz="1500" i="1" dirty="0">
                <a:solidFill>
                  <a:srgbClr val="008000"/>
                </a:solidFill>
                <a:latin typeface="Calibri"/>
                <a:cs typeface="Calibri"/>
              </a:rPr>
              <a:t>αποσυνθέτω,</a:t>
            </a:r>
            <a:r>
              <a:rPr sz="1500" i="1" spc="233" dirty="0">
                <a:solidFill>
                  <a:srgbClr val="008000"/>
                </a:solidFill>
                <a:latin typeface="Calibri"/>
                <a:cs typeface="Calibri"/>
              </a:rPr>
              <a:t>  </a:t>
            </a:r>
            <a:r>
              <a:rPr sz="1500" i="1" dirty="0">
                <a:solidFill>
                  <a:srgbClr val="008000"/>
                </a:solidFill>
                <a:latin typeface="Calibri"/>
                <a:cs typeface="Calibri"/>
              </a:rPr>
              <a:t>κατηγοριοποιώ,</a:t>
            </a:r>
            <a:r>
              <a:rPr sz="1500" i="1" spc="240" dirty="0">
                <a:solidFill>
                  <a:srgbClr val="008000"/>
                </a:solidFill>
                <a:latin typeface="Calibri"/>
                <a:cs typeface="Calibri"/>
              </a:rPr>
              <a:t>  </a:t>
            </a:r>
            <a:r>
              <a:rPr sz="1500" i="1" dirty="0">
                <a:solidFill>
                  <a:srgbClr val="008000"/>
                </a:solidFill>
                <a:latin typeface="Calibri"/>
                <a:cs typeface="Calibri"/>
              </a:rPr>
              <a:t>συγκρίνω,</a:t>
            </a:r>
            <a:r>
              <a:rPr sz="1500" i="1" spc="236" dirty="0">
                <a:solidFill>
                  <a:srgbClr val="008000"/>
                </a:solidFill>
                <a:latin typeface="Calibri"/>
                <a:cs typeface="Calibri"/>
              </a:rPr>
              <a:t>  </a:t>
            </a:r>
            <a:r>
              <a:rPr sz="1500" i="1" dirty="0">
                <a:solidFill>
                  <a:srgbClr val="008000"/>
                </a:solidFill>
                <a:latin typeface="Calibri"/>
                <a:cs typeface="Calibri"/>
              </a:rPr>
              <a:t>αντιπαραβάλλω,</a:t>
            </a:r>
            <a:r>
              <a:rPr sz="1500" i="1" spc="240" dirty="0">
                <a:solidFill>
                  <a:srgbClr val="008000"/>
                </a:solidFill>
                <a:latin typeface="Calibri"/>
                <a:cs typeface="Calibri"/>
              </a:rPr>
              <a:t>  </a:t>
            </a:r>
            <a:r>
              <a:rPr sz="1500" i="1" dirty="0">
                <a:solidFill>
                  <a:srgbClr val="008000"/>
                </a:solidFill>
                <a:latin typeface="Calibri"/>
                <a:cs typeface="Calibri"/>
              </a:rPr>
              <a:t>συσχετίζω,</a:t>
            </a:r>
            <a:r>
              <a:rPr sz="1500" i="1" spc="236" dirty="0">
                <a:solidFill>
                  <a:srgbClr val="008000"/>
                </a:solidFill>
                <a:latin typeface="Calibri"/>
                <a:cs typeface="Calibri"/>
              </a:rPr>
              <a:t>  </a:t>
            </a:r>
            <a:r>
              <a:rPr sz="1500" i="1" spc="-15" dirty="0">
                <a:solidFill>
                  <a:srgbClr val="008000"/>
                </a:solidFill>
                <a:latin typeface="Calibri"/>
                <a:cs typeface="Calibri"/>
              </a:rPr>
              <a:t>κάνω </a:t>
            </a:r>
            <a:r>
              <a:rPr sz="1500" i="1" dirty="0">
                <a:solidFill>
                  <a:srgbClr val="008000"/>
                </a:solidFill>
                <a:latin typeface="Calibri"/>
                <a:cs typeface="Calibri"/>
              </a:rPr>
              <a:t>διάγραμμα,</a:t>
            </a:r>
            <a:r>
              <a:rPr sz="1500" i="1" spc="124" dirty="0">
                <a:solidFill>
                  <a:srgbClr val="008000"/>
                </a:solidFill>
                <a:latin typeface="Calibri"/>
                <a:cs typeface="Calibri"/>
              </a:rPr>
              <a:t>  </a:t>
            </a:r>
            <a:r>
              <a:rPr sz="1500" i="1" dirty="0">
                <a:solidFill>
                  <a:srgbClr val="008000"/>
                </a:solidFill>
                <a:latin typeface="Calibri"/>
                <a:cs typeface="Calibri"/>
              </a:rPr>
              <a:t>διαφοροποιώ,</a:t>
            </a:r>
            <a:r>
              <a:rPr sz="1500" i="1" spc="127" dirty="0">
                <a:solidFill>
                  <a:srgbClr val="008000"/>
                </a:solidFill>
                <a:latin typeface="Calibri"/>
                <a:cs typeface="Calibri"/>
              </a:rPr>
              <a:t>  </a:t>
            </a:r>
            <a:r>
              <a:rPr sz="1500" i="1" dirty="0">
                <a:solidFill>
                  <a:srgbClr val="008000"/>
                </a:solidFill>
                <a:latin typeface="Calibri"/>
                <a:cs typeface="Calibri"/>
              </a:rPr>
              <a:t>διακρίνω,</a:t>
            </a:r>
            <a:r>
              <a:rPr sz="1500" i="1" spc="127" dirty="0">
                <a:solidFill>
                  <a:srgbClr val="008000"/>
                </a:solidFill>
                <a:latin typeface="Calibri"/>
                <a:cs typeface="Calibri"/>
              </a:rPr>
              <a:t>  </a:t>
            </a:r>
            <a:r>
              <a:rPr sz="1500" i="1" dirty="0">
                <a:solidFill>
                  <a:srgbClr val="008000"/>
                </a:solidFill>
                <a:latin typeface="Calibri"/>
                <a:cs typeface="Calibri"/>
              </a:rPr>
              <a:t>διαχωρίζω,</a:t>
            </a:r>
            <a:r>
              <a:rPr sz="1500" i="1" spc="124" dirty="0">
                <a:solidFill>
                  <a:srgbClr val="008000"/>
                </a:solidFill>
                <a:latin typeface="Calibri"/>
                <a:cs typeface="Calibri"/>
              </a:rPr>
              <a:t>  </a:t>
            </a:r>
            <a:r>
              <a:rPr sz="1500" i="1" dirty="0">
                <a:solidFill>
                  <a:srgbClr val="008000"/>
                </a:solidFill>
                <a:latin typeface="Calibri"/>
                <a:cs typeface="Calibri"/>
              </a:rPr>
              <a:t>εστιάζω,</a:t>
            </a:r>
            <a:r>
              <a:rPr sz="1500" i="1" spc="127" dirty="0">
                <a:solidFill>
                  <a:srgbClr val="008000"/>
                </a:solidFill>
                <a:latin typeface="Calibri"/>
                <a:cs typeface="Calibri"/>
              </a:rPr>
              <a:t>  </a:t>
            </a:r>
            <a:r>
              <a:rPr sz="1500" i="1" dirty="0">
                <a:solidFill>
                  <a:srgbClr val="008000"/>
                </a:solidFill>
                <a:latin typeface="Calibri"/>
                <a:cs typeface="Calibri"/>
              </a:rPr>
              <a:t>διασαφηνίζω,</a:t>
            </a:r>
            <a:r>
              <a:rPr sz="1500" i="1" spc="127" dirty="0">
                <a:solidFill>
                  <a:srgbClr val="008000"/>
                </a:solidFill>
                <a:latin typeface="Calibri"/>
                <a:cs typeface="Calibri"/>
              </a:rPr>
              <a:t>  </a:t>
            </a:r>
            <a:r>
              <a:rPr sz="1500" i="1" dirty="0">
                <a:solidFill>
                  <a:srgbClr val="008000"/>
                </a:solidFill>
                <a:latin typeface="Calibri"/>
                <a:cs typeface="Calibri"/>
              </a:rPr>
              <a:t>συμπεραίνω,</a:t>
            </a:r>
            <a:r>
              <a:rPr sz="1500" i="1" spc="124" dirty="0">
                <a:solidFill>
                  <a:srgbClr val="008000"/>
                </a:solidFill>
                <a:latin typeface="Calibri"/>
                <a:cs typeface="Calibri"/>
              </a:rPr>
              <a:t>  </a:t>
            </a:r>
            <a:r>
              <a:rPr sz="1500" i="1" spc="-8" dirty="0">
                <a:solidFill>
                  <a:srgbClr val="008000"/>
                </a:solidFill>
                <a:latin typeface="Calibri"/>
                <a:cs typeface="Calibri"/>
              </a:rPr>
              <a:t>περιορίζω, περιγράφω,</a:t>
            </a:r>
            <a:r>
              <a:rPr sz="1500" i="1" spc="-64" dirty="0">
                <a:solidFill>
                  <a:srgbClr val="008000"/>
                </a:solidFill>
                <a:latin typeface="Calibri"/>
                <a:cs typeface="Calibri"/>
              </a:rPr>
              <a:t> </a:t>
            </a:r>
            <a:r>
              <a:rPr sz="1500" i="1" spc="-8" dirty="0">
                <a:solidFill>
                  <a:srgbClr val="008000"/>
                </a:solidFill>
                <a:latin typeface="Calibri"/>
                <a:cs typeface="Calibri"/>
              </a:rPr>
              <a:t>καταδεικνύω,</a:t>
            </a:r>
            <a:r>
              <a:rPr sz="1500" i="1" spc="-30" dirty="0">
                <a:solidFill>
                  <a:srgbClr val="008000"/>
                </a:solidFill>
                <a:latin typeface="Calibri"/>
                <a:cs typeface="Calibri"/>
              </a:rPr>
              <a:t> </a:t>
            </a:r>
            <a:r>
              <a:rPr sz="1500" i="1" dirty="0">
                <a:solidFill>
                  <a:srgbClr val="008000"/>
                </a:solidFill>
                <a:latin typeface="Calibri"/>
                <a:cs typeface="Calibri"/>
              </a:rPr>
              <a:t>προβάλλω,</a:t>
            </a:r>
            <a:r>
              <a:rPr sz="1500" i="1" spc="-64" dirty="0">
                <a:solidFill>
                  <a:srgbClr val="008000"/>
                </a:solidFill>
                <a:latin typeface="Calibri"/>
                <a:cs typeface="Calibri"/>
              </a:rPr>
              <a:t> </a:t>
            </a:r>
            <a:r>
              <a:rPr sz="1500" i="1" dirty="0">
                <a:solidFill>
                  <a:srgbClr val="008000"/>
                </a:solidFill>
                <a:latin typeface="Calibri"/>
                <a:cs typeface="Calibri"/>
              </a:rPr>
              <a:t>αναγνωρίζω,</a:t>
            </a:r>
            <a:r>
              <a:rPr sz="1500" i="1" spc="-45" dirty="0">
                <a:solidFill>
                  <a:srgbClr val="008000"/>
                </a:solidFill>
                <a:latin typeface="Calibri"/>
                <a:cs typeface="Calibri"/>
              </a:rPr>
              <a:t> </a:t>
            </a:r>
            <a:r>
              <a:rPr sz="1500" i="1" dirty="0">
                <a:solidFill>
                  <a:srgbClr val="008000"/>
                </a:solidFill>
                <a:latin typeface="Calibri"/>
                <a:cs typeface="Calibri"/>
              </a:rPr>
              <a:t>χωρίζω,</a:t>
            </a:r>
            <a:r>
              <a:rPr sz="1500" i="1" spc="-49" dirty="0">
                <a:solidFill>
                  <a:srgbClr val="008000"/>
                </a:solidFill>
                <a:latin typeface="Calibri"/>
                <a:cs typeface="Calibri"/>
              </a:rPr>
              <a:t> </a:t>
            </a:r>
            <a:r>
              <a:rPr sz="1500" i="1" spc="-8" dirty="0">
                <a:solidFill>
                  <a:srgbClr val="008000"/>
                </a:solidFill>
                <a:latin typeface="Calibri"/>
                <a:cs typeface="Calibri"/>
              </a:rPr>
              <a:t>υποδιαιρώ…</a:t>
            </a:r>
            <a:endParaRPr sz="1500">
              <a:latin typeface="Calibri"/>
              <a:cs typeface="Calibri"/>
            </a:endParaRPr>
          </a:p>
          <a:p>
            <a:pPr marL="9525" marR="3810" algn="just">
              <a:lnSpc>
                <a:spcPct val="150000"/>
              </a:lnSpc>
              <a:spcBef>
                <a:spcPts val="341"/>
              </a:spcBef>
            </a:pPr>
            <a:r>
              <a:rPr sz="1500" dirty="0">
                <a:latin typeface="Segoe Script"/>
                <a:cs typeface="Segoe Script"/>
              </a:rPr>
              <a:t>Παράδειγμα:</a:t>
            </a:r>
            <a:r>
              <a:rPr sz="1500" spc="-101" dirty="0">
                <a:latin typeface="Segoe Script"/>
                <a:cs typeface="Segoe Script"/>
              </a:rPr>
              <a:t>  </a:t>
            </a:r>
            <a:r>
              <a:rPr sz="1500" dirty="0">
                <a:solidFill>
                  <a:srgbClr val="FF0000"/>
                </a:solidFill>
                <a:latin typeface="Segoe Script"/>
                <a:cs typeface="Segoe Script"/>
              </a:rPr>
              <a:t>Αναφέρετε</a:t>
            </a:r>
            <a:r>
              <a:rPr sz="1500" spc="-98" dirty="0">
                <a:solidFill>
                  <a:srgbClr val="FF0000"/>
                </a:solidFill>
                <a:latin typeface="Segoe Script"/>
                <a:cs typeface="Segoe Script"/>
              </a:rPr>
              <a:t>  </a:t>
            </a:r>
            <a:r>
              <a:rPr sz="1500" dirty="0">
                <a:solidFill>
                  <a:srgbClr val="FF0000"/>
                </a:solidFill>
                <a:latin typeface="Segoe Script"/>
                <a:cs typeface="Segoe Script"/>
              </a:rPr>
              <a:t>τέσσερις</a:t>
            </a:r>
            <a:r>
              <a:rPr sz="1500" spc="-105" dirty="0">
                <a:solidFill>
                  <a:srgbClr val="FF0000"/>
                </a:solidFill>
                <a:latin typeface="Segoe Script"/>
                <a:cs typeface="Segoe Script"/>
              </a:rPr>
              <a:t>  </a:t>
            </a:r>
            <a:r>
              <a:rPr sz="1500" dirty="0">
                <a:solidFill>
                  <a:srgbClr val="FF0000"/>
                </a:solidFill>
                <a:latin typeface="Segoe Script"/>
                <a:cs typeface="Segoe Script"/>
              </a:rPr>
              <a:t>τρόπους</a:t>
            </a:r>
            <a:r>
              <a:rPr sz="1500" spc="-101" dirty="0">
                <a:solidFill>
                  <a:srgbClr val="FF0000"/>
                </a:solidFill>
                <a:latin typeface="Segoe Script"/>
                <a:cs typeface="Segoe Script"/>
              </a:rPr>
              <a:t>  </a:t>
            </a:r>
            <a:r>
              <a:rPr sz="1500" dirty="0">
                <a:solidFill>
                  <a:srgbClr val="FF0000"/>
                </a:solidFill>
                <a:latin typeface="Segoe Script"/>
                <a:cs typeface="Segoe Script"/>
              </a:rPr>
              <a:t>που</a:t>
            </a:r>
            <a:r>
              <a:rPr sz="1500" spc="-101" dirty="0">
                <a:solidFill>
                  <a:srgbClr val="FF0000"/>
                </a:solidFill>
                <a:latin typeface="Segoe Script"/>
                <a:cs typeface="Segoe Script"/>
              </a:rPr>
              <a:t>  </a:t>
            </a:r>
            <a:r>
              <a:rPr sz="1500" dirty="0">
                <a:solidFill>
                  <a:srgbClr val="FF0000"/>
                </a:solidFill>
                <a:latin typeface="Segoe Script"/>
                <a:cs typeface="Segoe Script"/>
              </a:rPr>
              <a:t>συνδυάζονται</a:t>
            </a:r>
            <a:r>
              <a:rPr sz="1500" spc="-98" dirty="0">
                <a:solidFill>
                  <a:srgbClr val="FF0000"/>
                </a:solidFill>
                <a:latin typeface="Segoe Script"/>
                <a:cs typeface="Segoe Script"/>
              </a:rPr>
              <a:t>  </a:t>
            </a:r>
            <a:r>
              <a:rPr sz="1500" dirty="0">
                <a:solidFill>
                  <a:srgbClr val="FF0000"/>
                </a:solidFill>
                <a:latin typeface="Segoe Script"/>
                <a:cs typeface="Segoe Script"/>
              </a:rPr>
              <a:t>διάφορες</a:t>
            </a:r>
            <a:r>
              <a:rPr sz="1500" spc="-98" dirty="0">
                <a:solidFill>
                  <a:srgbClr val="FF0000"/>
                </a:solidFill>
                <a:latin typeface="Segoe Script"/>
                <a:cs typeface="Segoe Script"/>
              </a:rPr>
              <a:t>  </a:t>
            </a:r>
            <a:r>
              <a:rPr sz="1500" dirty="0">
                <a:solidFill>
                  <a:srgbClr val="FF0000"/>
                </a:solidFill>
                <a:latin typeface="Segoe Script"/>
                <a:cs typeface="Segoe Script"/>
              </a:rPr>
              <a:t>τροφές</a:t>
            </a:r>
            <a:r>
              <a:rPr sz="1500" spc="-109" dirty="0">
                <a:solidFill>
                  <a:srgbClr val="FF0000"/>
                </a:solidFill>
                <a:latin typeface="Segoe Script"/>
                <a:cs typeface="Segoe Script"/>
              </a:rPr>
              <a:t>  </a:t>
            </a:r>
            <a:r>
              <a:rPr sz="1500" spc="-19" dirty="0">
                <a:solidFill>
                  <a:srgbClr val="FF0000"/>
                </a:solidFill>
                <a:latin typeface="Segoe Script"/>
                <a:cs typeface="Segoe Script"/>
              </a:rPr>
              <a:t>με </a:t>
            </a:r>
            <a:r>
              <a:rPr sz="1500" dirty="0">
                <a:solidFill>
                  <a:srgbClr val="FF0000"/>
                </a:solidFill>
                <a:latin typeface="Segoe Script"/>
                <a:cs typeface="Segoe Script"/>
              </a:rPr>
              <a:t>μήλα</a:t>
            </a:r>
            <a:r>
              <a:rPr sz="1500" spc="26" dirty="0">
                <a:solidFill>
                  <a:srgbClr val="FF0000"/>
                </a:solidFill>
                <a:latin typeface="Segoe Script"/>
                <a:cs typeface="Segoe Script"/>
              </a:rPr>
              <a:t>  </a:t>
            </a:r>
            <a:r>
              <a:rPr sz="1500" dirty="0">
                <a:solidFill>
                  <a:srgbClr val="FF0000"/>
                </a:solidFill>
                <a:latin typeface="Segoe Script"/>
                <a:cs typeface="Segoe Script"/>
              </a:rPr>
              <a:t>και</a:t>
            </a:r>
            <a:r>
              <a:rPr sz="1500" spc="23" dirty="0">
                <a:solidFill>
                  <a:srgbClr val="FF0000"/>
                </a:solidFill>
                <a:latin typeface="Segoe Script"/>
                <a:cs typeface="Segoe Script"/>
              </a:rPr>
              <a:t>  </a:t>
            </a:r>
            <a:r>
              <a:rPr sz="1500" dirty="0">
                <a:solidFill>
                  <a:srgbClr val="FF0000"/>
                </a:solidFill>
                <a:latin typeface="Segoe Script"/>
                <a:cs typeface="Segoe Script"/>
              </a:rPr>
              <a:t>εξηγείστε</a:t>
            </a:r>
            <a:r>
              <a:rPr sz="1500" spc="26" dirty="0">
                <a:solidFill>
                  <a:srgbClr val="FF0000"/>
                </a:solidFill>
                <a:latin typeface="Segoe Script"/>
                <a:cs typeface="Segoe Script"/>
              </a:rPr>
              <a:t>  </a:t>
            </a:r>
            <a:r>
              <a:rPr sz="1500" dirty="0">
                <a:solidFill>
                  <a:srgbClr val="FF0000"/>
                </a:solidFill>
                <a:latin typeface="Segoe Script"/>
                <a:cs typeface="Segoe Script"/>
              </a:rPr>
              <a:t>ποια</a:t>
            </a:r>
            <a:r>
              <a:rPr sz="1500" spc="26" dirty="0">
                <a:solidFill>
                  <a:srgbClr val="FF0000"/>
                </a:solidFill>
                <a:latin typeface="Segoe Script"/>
                <a:cs typeface="Segoe Script"/>
              </a:rPr>
              <a:t>  </a:t>
            </a:r>
            <a:r>
              <a:rPr sz="1500" dirty="0">
                <a:solidFill>
                  <a:srgbClr val="FF0000"/>
                </a:solidFill>
                <a:latin typeface="Segoe Script"/>
                <a:cs typeface="Segoe Script"/>
              </a:rPr>
              <a:t>από</a:t>
            </a:r>
            <a:r>
              <a:rPr sz="1500" spc="23" dirty="0">
                <a:solidFill>
                  <a:srgbClr val="FF0000"/>
                </a:solidFill>
                <a:latin typeface="Segoe Script"/>
                <a:cs typeface="Segoe Script"/>
              </a:rPr>
              <a:t>  </a:t>
            </a:r>
            <a:r>
              <a:rPr sz="1500" dirty="0">
                <a:solidFill>
                  <a:srgbClr val="FF0000"/>
                </a:solidFill>
                <a:latin typeface="Segoe Script"/>
                <a:cs typeface="Segoe Script"/>
              </a:rPr>
              <a:t>αυτά</a:t>
            </a:r>
            <a:r>
              <a:rPr sz="1500" spc="30" dirty="0">
                <a:solidFill>
                  <a:srgbClr val="FF0000"/>
                </a:solidFill>
                <a:latin typeface="Segoe Script"/>
                <a:cs typeface="Segoe Script"/>
              </a:rPr>
              <a:t>  </a:t>
            </a:r>
            <a:r>
              <a:rPr sz="1500" dirty="0">
                <a:solidFill>
                  <a:srgbClr val="FF0000"/>
                </a:solidFill>
                <a:latin typeface="Segoe Script"/>
                <a:cs typeface="Segoe Script"/>
              </a:rPr>
              <a:t>έχουν</a:t>
            </a:r>
            <a:r>
              <a:rPr sz="1500" spc="30" dirty="0">
                <a:solidFill>
                  <a:srgbClr val="FF0000"/>
                </a:solidFill>
                <a:latin typeface="Segoe Script"/>
                <a:cs typeface="Segoe Script"/>
              </a:rPr>
              <a:t>  </a:t>
            </a:r>
            <a:r>
              <a:rPr sz="1500" dirty="0">
                <a:solidFill>
                  <a:srgbClr val="FF0000"/>
                </a:solidFill>
                <a:latin typeface="Segoe Script"/>
                <a:cs typeface="Segoe Script"/>
              </a:rPr>
              <a:t>τα</a:t>
            </a:r>
            <a:r>
              <a:rPr sz="1500" spc="30" dirty="0">
                <a:solidFill>
                  <a:srgbClr val="FF0000"/>
                </a:solidFill>
                <a:latin typeface="Segoe Script"/>
                <a:cs typeface="Segoe Script"/>
              </a:rPr>
              <a:t>  </a:t>
            </a:r>
            <a:r>
              <a:rPr sz="1500" dirty="0">
                <a:solidFill>
                  <a:srgbClr val="FF0000"/>
                </a:solidFill>
                <a:latin typeface="Segoe Script"/>
                <a:cs typeface="Segoe Script"/>
              </a:rPr>
              <a:t>υψηλότερα</a:t>
            </a:r>
            <a:r>
              <a:rPr sz="1500" spc="26" dirty="0">
                <a:solidFill>
                  <a:srgbClr val="FF0000"/>
                </a:solidFill>
                <a:latin typeface="Segoe Script"/>
                <a:cs typeface="Segoe Script"/>
              </a:rPr>
              <a:t>  </a:t>
            </a:r>
            <a:r>
              <a:rPr sz="1500" dirty="0">
                <a:solidFill>
                  <a:srgbClr val="FF0000"/>
                </a:solidFill>
                <a:latin typeface="Segoe Script"/>
                <a:cs typeface="Segoe Script"/>
              </a:rPr>
              <a:t>οφέλη</a:t>
            </a:r>
            <a:r>
              <a:rPr sz="1500" spc="19" dirty="0">
                <a:solidFill>
                  <a:srgbClr val="FF0000"/>
                </a:solidFill>
                <a:latin typeface="Segoe Script"/>
                <a:cs typeface="Segoe Script"/>
              </a:rPr>
              <a:t>  </a:t>
            </a:r>
            <a:r>
              <a:rPr sz="1500" dirty="0">
                <a:solidFill>
                  <a:srgbClr val="FF0000"/>
                </a:solidFill>
                <a:latin typeface="Segoe Script"/>
                <a:cs typeface="Segoe Script"/>
              </a:rPr>
              <a:t>στην</a:t>
            </a:r>
            <a:r>
              <a:rPr sz="1500" spc="30" dirty="0">
                <a:solidFill>
                  <a:srgbClr val="FF0000"/>
                </a:solidFill>
                <a:latin typeface="Segoe Script"/>
                <a:cs typeface="Segoe Script"/>
              </a:rPr>
              <a:t>  </a:t>
            </a:r>
            <a:r>
              <a:rPr sz="1500" spc="-8" dirty="0">
                <a:solidFill>
                  <a:srgbClr val="FF0000"/>
                </a:solidFill>
                <a:latin typeface="Segoe Script"/>
                <a:cs typeface="Segoe Script"/>
              </a:rPr>
              <a:t>υγεία. </a:t>
            </a:r>
            <a:r>
              <a:rPr sz="1500" dirty="0">
                <a:solidFill>
                  <a:srgbClr val="FF0000"/>
                </a:solidFill>
                <a:latin typeface="Segoe Script"/>
                <a:cs typeface="Segoe Script"/>
              </a:rPr>
              <a:t>Παρουσιάστε</a:t>
            </a:r>
            <a:r>
              <a:rPr sz="1500" spc="-49" dirty="0">
                <a:solidFill>
                  <a:srgbClr val="FF0000"/>
                </a:solidFill>
                <a:latin typeface="Segoe Script"/>
                <a:cs typeface="Segoe Script"/>
              </a:rPr>
              <a:t> </a:t>
            </a:r>
            <a:r>
              <a:rPr sz="1500" dirty="0">
                <a:solidFill>
                  <a:srgbClr val="FF0000"/>
                </a:solidFill>
                <a:latin typeface="Segoe Script"/>
                <a:cs typeface="Segoe Script"/>
              </a:rPr>
              <a:t>τις</a:t>
            </a:r>
            <a:r>
              <a:rPr sz="1500" spc="-34" dirty="0">
                <a:solidFill>
                  <a:srgbClr val="FF0000"/>
                </a:solidFill>
                <a:latin typeface="Segoe Script"/>
                <a:cs typeface="Segoe Script"/>
              </a:rPr>
              <a:t> </a:t>
            </a:r>
            <a:r>
              <a:rPr sz="1500" dirty="0">
                <a:solidFill>
                  <a:srgbClr val="FF0000"/>
                </a:solidFill>
                <a:latin typeface="Segoe Script"/>
                <a:cs typeface="Segoe Script"/>
              </a:rPr>
              <a:t>πηγές</a:t>
            </a:r>
            <a:r>
              <a:rPr sz="1500" spc="-23" dirty="0">
                <a:solidFill>
                  <a:srgbClr val="FF0000"/>
                </a:solidFill>
                <a:latin typeface="Segoe Script"/>
                <a:cs typeface="Segoe Script"/>
              </a:rPr>
              <a:t> </a:t>
            </a:r>
            <a:r>
              <a:rPr sz="1500" dirty="0">
                <a:solidFill>
                  <a:srgbClr val="FF0000"/>
                </a:solidFill>
                <a:latin typeface="Segoe Script"/>
                <a:cs typeface="Segoe Script"/>
              </a:rPr>
              <a:t>που</a:t>
            </a:r>
            <a:r>
              <a:rPr sz="1500" spc="-15" dirty="0">
                <a:solidFill>
                  <a:srgbClr val="FF0000"/>
                </a:solidFill>
                <a:latin typeface="Segoe Script"/>
                <a:cs typeface="Segoe Script"/>
              </a:rPr>
              <a:t> </a:t>
            </a:r>
            <a:r>
              <a:rPr sz="1500" dirty="0">
                <a:solidFill>
                  <a:srgbClr val="FF0000"/>
                </a:solidFill>
                <a:latin typeface="Segoe Script"/>
                <a:cs typeface="Segoe Script"/>
              </a:rPr>
              <a:t>χρησιμοποιήσατε</a:t>
            </a:r>
            <a:r>
              <a:rPr sz="1500" spc="-49" dirty="0">
                <a:solidFill>
                  <a:srgbClr val="FF0000"/>
                </a:solidFill>
                <a:latin typeface="Segoe Script"/>
                <a:cs typeface="Segoe Script"/>
              </a:rPr>
              <a:t> </a:t>
            </a:r>
            <a:r>
              <a:rPr sz="1500" dirty="0">
                <a:solidFill>
                  <a:srgbClr val="FF0000"/>
                </a:solidFill>
                <a:latin typeface="Segoe Script"/>
                <a:cs typeface="Segoe Script"/>
              </a:rPr>
              <a:t>για</a:t>
            </a:r>
            <a:r>
              <a:rPr sz="1500" spc="-34" dirty="0">
                <a:solidFill>
                  <a:srgbClr val="FF0000"/>
                </a:solidFill>
                <a:latin typeface="Segoe Script"/>
                <a:cs typeface="Segoe Script"/>
              </a:rPr>
              <a:t> </a:t>
            </a:r>
            <a:r>
              <a:rPr sz="1500" dirty="0">
                <a:solidFill>
                  <a:srgbClr val="FF0000"/>
                </a:solidFill>
                <a:latin typeface="Segoe Script"/>
                <a:cs typeface="Segoe Script"/>
              </a:rPr>
              <a:t>να</a:t>
            </a:r>
            <a:r>
              <a:rPr sz="1500" spc="-23" dirty="0">
                <a:solidFill>
                  <a:srgbClr val="FF0000"/>
                </a:solidFill>
                <a:latin typeface="Segoe Script"/>
                <a:cs typeface="Segoe Script"/>
              </a:rPr>
              <a:t> </a:t>
            </a:r>
            <a:r>
              <a:rPr sz="1500" dirty="0">
                <a:solidFill>
                  <a:srgbClr val="FF0000"/>
                </a:solidFill>
                <a:latin typeface="Segoe Script"/>
                <a:cs typeface="Segoe Script"/>
              </a:rPr>
              <a:t>υποστηρίξετε</a:t>
            </a:r>
            <a:r>
              <a:rPr sz="1500" spc="-34" dirty="0">
                <a:solidFill>
                  <a:srgbClr val="FF0000"/>
                </a:solidFill>
                <a:latin typeface="Segoe Script"/>
                <a:cs typeface="Segoe Script"/>
              </a:rPr>
              <a:t> </a:t>
            </a:r>
            <a:r>
              <a:rPr sz="1500" dirty="0">
                <a:solidFill>
                  <a:srgbClr val="FF0000"/>
                </a:solidFill>
                <a:latin typeface="Segoe Script"/>
                <a:cs typeface="Segoe Script"/>
              </a:rPr>
              <a:t>τις</a:t>
            </a:r>
            <a:r>
              <a:rPr sz="1500" spc="-26" dirty="0">
                <a:solidFill>
                  <a:srgbClr val="FF0000"/>
                </a:solidFill>
                <a:latin typeface="Segoe Script"/>
                <a:cs typeface="Segoe Script"/>
              </a:rPr>
              <a:t> </a:t>
            </a:r>
            <a:r>
              <a:rPr sz="1500" dirty="0">
                <a:solidFill>
                  <a:srgbClr val="FF0000"/>
                </a:solidFill>
                <a:latin typeface="Segoe Script"/>
                <a:cs typeface="Segoe Script"/>
              </a:rPr>
              <a:t>δηλώσεις</a:t>
            </a:r>
            <a:r>
              <a:rPr sz="1500" spc="-30" dirty="0">
                <a:solidFill>
                  <a:srgbClr val="FF0000"/>
                </a:solidFill>
                <a:latin typeface="Segoe Script"/>
                <a:cs typeface="Segoe Script"/>
              </a:rPr>
              <a:t> </a:t>
            </a:r>
            <a:r>
              <a:rPr sz="1500" spc="-15" dirty="0">
                <a:solidFill>
                  <a:srgbClr val="FF0000"/>
                </a:solidFill>
                <a:latin typeface="Segoe Script"/>
                <a:cs typeface="Segoe Script"/>
              </a:rPr>
              <a:t>σας.</a:t>
            </a:r>
            <a:endParaRPr sz="1500">
              <a:latin typeface="Segoe Script"/>
              <a:cs typeface="Segoe Script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463915" y="1059560"/>
            <a:ext cx="8167211" cy="590550"/>
            <a:chOff x="618553" y="269747"/>
            <a:chExt cx="10889615" cy="787400"/>
          </a:xfrm>
        </p:grpSpPr>
        <p:sp>
          <p:nvSpPr>
            <p:cNvPr id="4" name="object 4"/>
            <p:cNvSpPr/>
            <p:nvPr/>
          </p:nvSpPr>
          <p:spPr>
            <a:xfrm>
              <a:off x="623316" y="338327"/>
              <a:ext cx="10880090" cy="498475"/>
            </a:xfrm>
            <a:custGeom>
              <a:avLst/>
              <a:gdLst/>
              <a:ahLst/>
              <a:cxnLst/>
              <a:rect l="l" t="t" r="r" b="b"/>
              <a:pathLst>
                <a:path w="10880090" h="498475">
                  <a:moveTo>
                    <a:pt x="0" y="498348"/>
                  </a:moveTo>
                  <a:lnTo>
                    <a:pt x="10879836" y="498348"/>
                  </a:lnTo>
                  <a:lnTo>
                    <a:pt x="10879836" y="0"/>
                  </a:lnTo>
                  <a:lnTo>
                    <a:pt x="0" y="0"/>
                  </a:lnTo>
                  <a:lnTo>
                    <a:pt x="0" y="498348"/>
                  </a:lnTo>
                  <a:close/>
                </a:path>
              </a:pathLst>
            </a:custGeom>
            <a:ln w="9525">
              <a:solidFill>
                <a:srgbClr val="35353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939283" y="269747"/>
              <a:ext cx="2271521" cy="787146"/>
            </a:xfrm>
            <a:prstGeom prst="rect">
              <a:avLst/>
            </a:prstGeom>
          </p:spPr>
        </p:pic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3861626" y="1116292"/>
            <a:ext cx="1373504" cy="332303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2100" spc="45" dirty="0">
                <a:solidFill>
                  <a:srgbClr val="353535"/>
                </a:solidFill>
                <a:latin typeface="Tahoma"/>
                <a:cs typeface="Tahoma"/>
              </a:rPr>
              <a:t>ΑΝΑΛΥΣΗ</a:t>
            </a:r>
            <a:endParaRPr sz="2100">
              <a:latin typeface="Tahoma"/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10056726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12597" y="1415986"/>
            <a:ext cx="8105299" cy="4293740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47625" marR="30956" indent="512921" algn="just">
              <a:lnSpc>
                <a:spcPct val="150000"/>
              </a:lnSpc>
              <a:spcBef>
                <a:spcPts val="75"/>
              </a:spcBef>
            </a:pPr>
            <a:r>
              <a:rPr b="1" dirty="0">
                <a:solidFill>
                  <a:srgbClr val="36302C"/>
                </a:solidFill>
                <a:latin typeface="Calibri"/>
                <a:cs typeface="Calibri"/>
              </a:rPr>
              <a:t>Σύνθεση</a:t>
            </a:r>
            <a:r>
              <a:rPr b="1" spc="217" dirty="0">
                <a:solidFill>
                  <a:srgbClr val="36302C"/>
                </a:solidFill>
                <a:latin typeface="Calibri"/>
                <a:cs typeface="Calibri"/>
              </a:rPr>
              <a:t>  </a:t>
            </a:r>
            <a:r>
              <a:rPr b="1" dirty="0">
                <a:solidFill>
                  <a:srgbClr val="36302C"/>
                </a:solidFill>
                <a:latin typeface="Calibri"/>
                <a:cs typeface="Calibri"/>
              </a:rPr>
              <a:t>(synthesis):</a:t>
            </a:r>
            <a:r>
              <a:rPr b="1" spc="221" dirty="0">
                <a:solidFill>
                  <a:srgbClr val="36302C"/>
                </a:solidFill>
                <a:latin typeface="Calibri"/>
                <a:cs typeface="Calibri"/>
              </a:rPr>
              <a:t>  </a:t>
            </a:r>
            <a:r>
              <a:rPr dirty="0">
                <a:solidFill>
                  <a:srgbClr val="36302C"/>
                </a:solidFill>
                <a:latin typeface="Calibri"/>
                <a:cs typeface="Calibri"/>
              </a:rPr>
              <a:t>κατασκευή</a:t>
            </a:r>
            <a:r>
              <a:rPr spc="221" dirty="0">
                <a:solidFill>
                  <a:srgbClr val="36302C"/>
                </a:solidFill>
                <a:latin typeface="Calibri"/>
                <a:cs typeface="Calibri"/>
              </a:rPr>
              <a:t>  </a:t>
            </a:r>
            <a:r>
              <a:rPr dirty="0">
                <a:solidFill>
                  <a:srgbClr val="36302C"/>
                </a:solidFill>
                <a:latin typeface="Calibri"/>
                <a:cs typeface="Calibri"/>
              </a:rPr>
              <a:t>νέας</a:t>
            </a:r>
            <a:r>
              <a:rPr spc="217" dirty="0">
                <a:solidFill>
                  <a:srgbClr val="36302C"/>
                </a:solidFill>
                <a:latin typeface="Calibri"/>
                <a:cs typeface="Calibri"/>
              </a:rPr>
              <a:t>  </a:t>
            </a:r>
            <a:r>
              <a:rPr dirty="0">
                <a:solidFill>
                  <a:srgbClr val="36302C"/>
                </a:solidFill>
                <a:latin typeface="Calibri"/>
                <a:cs typeface="Calibri"/>
              </a:rPr>
              <a:t>δομής</a:t>
            </a:r>
            <a:r>
              <a:rPr spc="221" dirty="0">
                <a:solidFill>
                  <a:srgbClr val="36302C"/>
                </a:solidFill>
                <a:latin typeface="Calibri"/>
                <a:cs typeface="Calibri"/>
              </a:rPr>
              <a:t>  </a:t>
            </a:r>
            <a:r>
              <a:rPr dirty="0">
                <a:solidFill>
                  <a:srgbClr val="36302C"/>
                </a:solidFill>
                <a:latin typeface="Calibri"/>
                <a:cs typeface="Calibri"/>
              </a:rPr>
              <a:t>από</a:t>
            </a:r>
            <a:r>
              <a:rPr spc="221" dirty="0">
                <a:solidFill>
                  <a:srgbClr val="36302C"/>
                </a:solidFill>
                <a:latin typeface="Calibri"/>
                <a:cs typeface="Calibri"/>
              </a:rPr>
              <a:t>  </a:t>
            </a:r>
            <a:r>
              <a:rPr dirty="0">
                <a:solidFill>
                  <a:srgbClr val="36302C"/>
                </a:solidFill>
                <a:latin typeface="Calibri"/>
                <a:cs typeface="Calibri"/>
              </a:rPr>
              <a:t>διαφορετικά</a:t>
            </a:r>
            <a:r>
              <a:rPr spc="217" dirty="0">
                <a:solidFill>
                  <a:srgbClr val="36302C"/>
                </a:solidFill>
                <a:latin typeface="Calibri"/>
                <a:cs typeface="Calibri"/>
              </a:rPr>
              <a:t>  </a:t>
            </a:r>
            <a:r>
              <a:rPr spc="-8" dirty="0">
                <a:solidFill>
                  <a:srgbClr val="36302C"/>
                </a:solidFill>
                <a:latin typeface="Calibri"/>
                <a:cs typeface="Calibri"/>
              </a:rPr>
              <a:t>στοιχεία, </a:t>
            </a:r>
            <a:r>
              <a:rPr dirty="0">
                <a:solidFill>
                  <a:srgbClr val="36302C"/>
                </a:solidFill>
                <a:latin typeface="Calibri"/>
                <a:cs typeface="Calibri"/>
              </a:rPr>
              <a:t>δημιουργία</a:t>
            </a:r>
            <a:r>
              <a:rPr spc="221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36302C"/>
                </a:solidFill>
                <a:latin typeface="Calibri"/>
                <a:cs typeface="Calibri"/>
              </a:rPr>
              <a:t>νέου</a:t>
            </a:r>
            <a:r>
              <a:rPr spc="195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36302C"/>
                </a:solidFill>
                <a:latin typeface="Calibri"/>
                <a:cs typeface="Calibri"/>
              </a:rPr>
              <a:t>νοήματος</a:t>
            </a:r>
            <a:r>
              <a:rPr spc="217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36302C"/>
                </a:solidFill>
                <a:latin typeface="Calibri"/>
                <a:cs typeface="Calibri"/>
              </a:rPr>
              <a:t>ή</a:t>
            </a:r>
            <a:r>
              <a:rPr spc="206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36302C"/>
                </a:solidFill>
                <a:latin typeface="Calibri"/>
                <a:cs typeface="Calibri"/>
              </a:rPr>
              <a:t>δομής.</a:t>
            </a:r>
            <a:r>
              <a:rPr spc="206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36302C"/>
                </a:solidFill>
                <a:latin typeface="Calibri"/>
                <a:cs typeface="Calibri"/>
              </a:rPr>
              <a:t>Ο</a:t>
            </a:r>
            <a:r>
              <a:rPr spc="206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36302C"/>
                </a:solidFill>
                <a:latin typeface="Calibri"/>
                <a:cs typeface="Calibri"/>
              </a:rPr>
              <a:t>μαθητής</a:t>
            </a:r>
            <a:r>
              <a:rPr spc="214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36302C"/>
                </a:solidFill>
                <a:latin typeface="Calibri"/>
                <a:cs typeface="Calibri"/>
              </a:rPr>
              <a:t>σχεδιάζει,</a:t>
            </a:r>
            <a:r>
              <a:rPr spc="214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36302C"/>
                </a:solidFill>
                <a:latin typeface="Calibri"/>
                <a:cs typeface="Calibri"/>
              </a:rPr>
              <a:t>αναπτύσσει,</a:t>
            </a:r>
            <a:r>
              <a:rPr spc="214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spc="-8" dirty="0">
                <a:solidFill>
                  <a:srgbClr val="36302C"/>
                </a:solidFill>
                <a:latin typeface="Calibri"/>
                <a:cs typeface="Calibri"/>
              </a:rPr>
              <a:t>οργανώνει </a:t>
            </a:r>
            <a:r>
              <a:rPr dirty="0">
                <a:solidFill>
                  <a:srgbClr val="36302C"/>
                </a:solidFill>
                <a:latin typeface="Calibri"/>
                <a:cs typeface="Calibri"/>
              </a:rPr>
              <a:t>επιμέρους</a:t>
            </a:r>
            <a:r>
              <a:rPr spc="244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36302C"/>
                </a:solidFill>
                <a:latin typeface="Calibri"/>
                <a:cs typeface="Calibri"/>
              </a:rPr>
              <a:t>στοιχεία</a:t>
            </a:r>
            <a:r>
              <a:rPr spc="251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36302C"/>
                </a:solidFill>
                <a:latin typeface="Calibri"/>
                <a:cs typeface="Calibri"/>
              </a:rPr>
              <a:t>για</a:t>
            </a:r>
            <a:r>
              <a:rPr spc="251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36302C"/>
                </a:solidFill>
                <a:latin typeface="Calibri"/>
                <a:cs typeface="Calibri"/>
              </a:rPr>
              <a:t>τη</a:t>
            </a:r>
            <a:r>
              <a:rPr spc="244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36302C"/>
                </a:solidFill>
                <a:latin typeface="Calibri"/>
                <a:cs typeface="Calibri"/>
              </a:rPr>
              <a:t>λύση</a:t>
            </a:r>
            <a:r>
              <a:rPr spc="244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36302C"/>
                </a:solidFill>
                <a:latin typeface="Calibri"/>
                <a:cs typeface="Calibri"/>
              </a:rPr>
              <a:t>προβλήματος.</a:t>
            </a:r>
            <a:r>
              <a:rPr spc="244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36302C"/>
                </a:solidFill>
                <a:latin typeface="Calibri"/>
                <a:cs typeface="Calibri"/>
              </a:rPr>
              <a:t>Ελέγχεται</a:t>
            </a:r>
            <a:r>
              <a:rPr spc="251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36302C"/>
                </a:solidFill>
                <a:latin typeface="Calibri"/>
                <a:cs typeface="Calibri"/>
              </a:rPr>
              <a:t>η</a:t>
            </a:r>
            <a:r>
              <a:rPr spc="244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36302C"/>
                </a:solidFill>
                <a:latin typeface="Calibri"/>
                <a:cs typeface="Calibri"/>
              </a:rPr>
              <a:t>δημιουργική</a:t>
            </a:r>
            <a:r>
              <a:rPr spc="251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spc="-8" dirty="0">
                <a:solidFill>
                  <a:srgbClr val="36302C"/>
                </a:solidFill>
                <a:latin typeface="Calibri"/>
                <a:cs typeface="Calibri"/>
              </a:rPr>
              <a:t>ικανότητα </a:t>
            </a:r>
            <a:r>
              <a:rPr dirty="0">
                <a:solidFill>
                  <a:srgbClr val="36302C"/>
                </a:solidFill>
                <a:latin typeface="Calibri"/>
                <a:cs typeface="Calibri"/>
              </a:rPr>
              <a:t>του</a:t>
            </a:r>
            <a:r>
              <a:rPr spc="-56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36302C"/>
                </a:solidFill>
                <a:latin typeface="Calibri"/>
                <a:cs typeface="Calibri"/>
              </a:rPr>
              <a:t>μαθητή</a:t>
            </a:r>
            <a:r>
              <a:rPr spc="-53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36302C"/>
                </a:solidFill>
                <a:latin typeface="Calibri"/>
                <a:cs typeface="Calibri"/>
              </a:rPr>
              <a:t>και</a:t>
            </a:r>
            <a:r>
              <a:rPr spc="-60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spc="-8" dirty="0">
                <a:solidFill>
                  <a:srgbClr val="36302C"/>
                </a:solidFill>
                <a:latin typeface="Calibri"/>
                <a:cs typeface="Calibri"/>
              </a:rPr>
              <a:t>πρόκειται</a:t>
            </a:r>
            <a:r>
              <a:rPr spc="-56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36302C"/>
                </a:solidFill>
                <a:latin typeface="Calibri"/>
                <a:cs typeface="Calibri"/>
              </a:rPr>
              <a:t>για</a:t>
            </a:r>
            <a:r>
              <a:rPr spc="-49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spc="-8" dirty="0">
                <a:solidFill>
                  <a:srgbClr val="36302C"/>
                </a:solidFill>
                <a:latin typeface="Calibri"/>
                <a:cs typeface="Calibri"/>
              </a:rPr>
              <a:t>παραγωγική</a:t>
            </a:r>
            <a:r>
              <a:rPr spc="-38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spc="-8" dirty="0">
                <a:solidFill>
                  <a:srgbClr val="36302C"/>
                </a:solidFill>
                <a:latin typeface="Calibri"/>
                <a:cs typeface="Calibri"/>
              </a:rPr>
              <a:t>διαδικασία.</a:t>
            </a:r>
            <a:endParaRPr>
              <a:latin typeface="Calibri"/>
              <a:cs typeface="Calibri"/>
            </a:endParaRPr>
          </a:p>
          <a:p>
            <a:pPr marL="47625" marR="32385" algn="just">
              <a:lnSpc>
                <a:spcPct val="151200"/>
              </a:lnSpc>
              <a:spcBef>
                <a:spcPts val="889"/>
              </a:spcBef>
            </a:pPr>
            <a:r>
              <a:rPr sz="1500" b="1" dirty="0">
                <a:solidFill>
                  <a:srgbClr val="FF0000"/>
                </a:solidFill>
                <a:latin typeface="Segoe Script"/>
                <a:cs typeface="Segoe Script"/>
              </a:rPr>
              <a:t>Ρήματα</a:t>
            </a:r>
            <a:r>
              <a:rPr sz="1500" b="1" dirty="0">
                <a:latin typeface="Segoe Script"/>
                <a:cs typeface="Segoe Script"/>
              </a:rPr>
              <a:t>:</a:t>
            </a:r>
            <a:r>
              <a:rPr sz="1500" b="1" spc="116" dirty="0">
                <a:latin typeface="Segoe Script"/>
                <a:cs typeface="Segoe Script"/>
              </a:rPr>
              <a:t> </a:t>
            </a:r>
            <a:r>
              <a:rPr sz="1500" i="1" dirty="0">
                <a:solidFill>
                  <a:srgbClr val="008000"/>
                </a:solidFill>
                <a:latin typeface="Calibri"/>
                <a:cs typeface="Calibri"/>
              </a:rPr>
              <a:t>Προσαρμόζω,</a:t>
            </a:r>
            <a:r>
              <a:rPr sz="1500" i="1" spc="19" dirty="0">
                <a:solidFill>
                  <a:srgbClr val="008000"/>
                </a:solidFill>
                <a:latin typeface="Calibri"/>
                <a:cs typeface="Calibri"/>
              </a:rPr>
              <a:t>  </a:t>
            </a:r>
            <a:r>
              <a:rPr sz="1500" i="1" dirty="0">
                <a:solidFill>
                  <a:srgbClr val="008000"/>
                </a:solidFill>
                <a:latin typeface="Calibri"/>
                <a:cs typeface="Calibri"/>
              </a:rPr>
              <a:t>προβλέπω,</a:t>
            </a:r>
            <a:r>
              <a:rPr sz="1500" i="1" spc="19" dirty="0">
                <a:solidFill>
                  <a:srgbClr val="008000"/>
                </a:solidFill>
                <a:latin typeface="Calibri"/>
                <a:cs typeface="Calibri"/>
              </a:rPr>
              <a:t>  </a:t>
            </a:r>
            <a:r>
              <a:rPr sz="1500" i="1" dirty="0">
                <a:solidFill>
                  <a:srgbClr val="008000"/>
                </a:solidFill>
                <a:latin typeface="Calibri"/>
                <a:cs typeface="Calibri"/>
              </a:rPr>
              <a:t>συνεργάζομαι,</a:t>
            </a:r>
            <a:r>
              <a:rPr sz="1500" i="1" spc="371" dirty="0">
                <a:solidFill>
                  <a:srgbClr val="008000"/>
                </a:solidFill>
                <a:latin typeface="Calibri"/>
                <a:cs typeface="Calibri"/>
              </a:rPr>
              <a:t> </a:t>
            </a:r>
            <a:r>
              <a:rPr sz="1500" i="1" dirty="0">
                <a:solidFill>
                  <a:srgbClr val="008000"/>
                </a:solidFill>
                <a:latin typeface="Calibri"/>
                <a:cs typeface="Calibri"/>
              </a:rPr>
              <a:t>συνδυάζω,</a:t>
            </a:r>
            <a:r>
              <a:rPr sz="1500" i="1" spc="23" dirty="0">
                <a:solidFill>
                  <a:srgbClr val="008000"/>
                </a:solidFill>
                <a:latin typeface="Calibri"/>
                <a:cs typeface="Calibri"/>
              </a:rPr>
              <a:t>  </a:t>
            </a:r>
            <a:r>
              <a:rPr sz="1500" i="1" dirty="0">
                <a:solidFill>
                  <a:srgbClr val="008000"/>
                </a:solidFill>
                <a:latin typeface="Calibri"/>
                <a:cs typeface="Calibri"/>
              </a:rPr>
              <a:t>επικοινωνώ,</a:t>
            </a:r>
            <a:r>
              <a:rPr sz="1500" i="1" spc="23" dirty="0">
                <a:solidFill>
                  <a:srgbClr val="008000"/>
                </a:solidFill>
                <a:latin typeface="Calibri"/>
                <a:cs typeface="Calibri"/>
              </a:rPr>
              <a:t>  </a:t>
            </a:r>
            <a:r>
              <a:rPr sz="1500" i="1" dirty="0">
                <a:solidFill>
                  <a:srgbClr val="008000"/>
                </a:solidFill>
                <a:latin typeface="Calibri"/>
                <a:cs typeface="Calibri"/>
              </a:rPr>
              <a:t>συνθέτω,</a:t>
            </a:r>
            <a:r>
              <a:rPr sz="1500" i="1" spc="19" dirty="0">
                <a:solidFill>
                  <a:srgbClr val="008000"/>
                </a:solidFill>
                <a:latin typeface="Calibri"/>
                <a:cs typeface="Calibri"/>
              </a:rPr>
              <a:t>  </a:t>
            </a:r>
            <a:r>
              <a:rPr sz="1500" i="1" spc="-8" dirty="0">
                <a:solidFill>
                  <a:srgbClr val="008000"/>
                </a:solidFill>
                <a:latin typeface="Calibri"/>
                <a:cs typeface="Calibri"/>
              </a:rPr>
              <a:t>δημιουργώ, </a:t>
            </a:r>
            <a:r>
              <a:rPr sz="1500" i="1" dirty="0">
                <a:solidFill>
                  <a:srgbClr val="008000"/>
                </a:solidFill>
                <a:latin typeface="Calibri"/>
                <a:cs typeface="Calibri"/>
              </a:rPr>
              <a:t>σχεδιάζω,</a:t>
            </a:r>
            <a:r>
              <a:rPr sz="1500" i="1" spc="244" dirty="0">
                <a:solidFill>
                  <a:srgbClr val="008000"/>
                </a:solidFill>
                <a:latin typeface="Calibri"/>
                <a:cs typeface="Calibri"/>
              </a:rPr>
              <a:t>  </a:t>
            </a:r>
            <a:r>
              <a:rPr sz="1500" i="1" dirty="0">
                <a:solidFill>
                  <a:srgbClr val="008000"/>
                </a:solidFill>
                <a:latin typeface="Calibri"/>
                <a:cs typeface="Calibri"/>
              </a:rPr>
              <a:t>αναπτύσσω,</a:t>
            </a:r>
            <a:r>
              <a:rPr sz="1500" i="1" spc="244" dirty="0">
                <a:solidFill>
                  <a:srgbClr val="008000"/>
                </a:solidFill>
                <a:latin typeface="Calibri"/>
                <a:cs typeface="Calibri"/>
              </a:rPr>
              <a:t>  </a:t>
            </a:r>
            <a:r>
              <a:rPr sz="1500" i="1" dirty="0">
                <a:solidFill>
                  <a:srgbClr val="008000"/>
                </a:solidFill>
                <a:latin typeface="Calibri"/>
                <a:cs typeface="Calibri"/>
              </a:rPr>
              <a:t>εκφράζω,</a:t>
            </a:r>
            <a:r>
              <a:rPr sz="1500" i="1" spc="248" dirty="0">
                <a:solidFill>
                  <a:srgbClr val="008000"/>
                </a:solidFill>
                <a:latin typeface="Calibri"/>
                <a:cs typeface="Calibri"/>
              </a:rPr>
              <a:t>  </a:t>
            </a:r>
            <a:r>
              <a:rPr sz="1500" i="1" dirty="0">
                <a:solidFill>
                  <a:srgbClr val="008000"/>
                </a:solidFill>
                <a:latin typeface="Calibri"/>
                <a:cs typeface="Calibri"/>
              </a:rPr>
              <a:t>διευκολύνω,</a:t>
            </a:r>
            <a:r>
              <a:rPr sz="1500" i="1" spc="244" dirty="0">
                <a:solidFill>
                  <a:srgbClr val="008000"/>
                </a:solidFill>
                <a:latin typeface="Calibri"/>
                <a:cs typeface="Calibri"/>
              </a:rPr>
              <a:t>  </a:t>
            </a:r>
            <a:r>
              <a:rPr sz="1500" i="1" dirty="0">
                <a:solidFill>
                  <a:srgbClr val="008000"/>
                </a:solidFill>
                <a:latin typeface="Calibri"/>
                <a:cs typeface="Calibri"/>
              </a:rPr>
              <a:t>σχηματίζω,</a:t>
            </a:r>
            <a:r>
              <a:rPr sz="1500" i="1" spc="244" dirty="0">
                <a:solidFill>
                  <a:srgbClr val="008000"/>
                </a:solidFill>
                <a:latin typeface="Calibri"/>
                <a:cs typeface="Calibri"/>
              </a:rPr>
              <a:t>  </a:t>
            </a:r>
            <a:r>
              <a:rPr sz="1500" i="1" dirty="0">
                <a:solidFill>
                  <a:srgbClr val="008000"/>
                </a:solidFill>
                <a:latin typeface="Calibri"/>
                <a:cs typeface="Calibri"/>
              </a:rPr>
              <a:t>γενικεύω,</a:t>
            </a:r>
            <a:r>
              <a:rPr sz="1500" i="1" spc="248" dirty="0">
                <a:solidFill>
                  <a:srgbClr val="008000"/>
                </a:solidFill>
                <a:latin typeface="Calibri"/>
                <a:cs typeface="Calibri"/>
              </a:rPr>
              <a:t>  </a:t>
            </a:r>
            <a:r>
              <a:rPr sz="1500" i="1" dirty="0">
                <a:solidFill>
                  <a:srgbClr val="008000"/>
                </a:solidFill>
                <a:latin typeface="Calibri"/>
                <a:cs typeface="Calibri"/>
              </a:rPr>
              <a:t>υποθέτω,</a:t>
            </a:r>
            <a:r>
              <a:rPr sz="1500" i="1" spc="244" dirty="0">
                <a:solidFill>
                  <a:srgbClr val="008000"/>
                </a:solidFill>
                <a:latin typeface="Calibri"/>
                <a:cs typeface="Calibri"/>
              </a:rPr>
              <a:t>  </a:t>
            </a:r>
            <a:r>
              <a:rPr sz="1500" i="1" spc="-8" dirty="0">
                <a:solidFill>
                  <a:srgbClr val="008000"/>
                </a:solidFill>
                <a:latin typeface="Calibri"/>
                <a:cs typeface="Calibri"/>
              </a:rPr>
              <a:t>ενσωματώνω, </a:t>
            </a:r>
            <a:r>
              <a:rPr sz="1500" i="1" dirty="0">
                <a:solidFill>
                  <a:srgbClr val="008000"/>
                </a:solidFill>
                <a:latin typeface="Calibri"/>
                <a:cs typeface="Calibri"/>
              </a:rPr>
              <a:t>εξατομικεύω,</a:t>
            </a:r>
            <a:r>
              <a:rPr sz="1500" i="1" spc="68" dirty="0">
                <a:solidFill>
                  <a:srgbClr val="008000"/>
                </a:solidFill>
                <a:latin typeface="Calibri"/>
                <a:cs typeface="Calibri"/>
              </a:rPr>
              <a:t>  </a:t>
            </a:r>
            <a:r>
              <a:rPr sz="1500" i="1" dirty="0">
                <a:solidFill>
                  <a:srgbClr val="008000"/>
                </a:solidFill>
                <a:latin typeface="Calibri"/>
                <a:cs typeface="Calibri"/>
              </a:rPr>
              <a:t>εντάσσω,</a:t>
            </a:r>
            <a:r>
              <a:rPr sz="1500" i="1" spc="64" dirty="0">
                <a:solidFill>
                  <a:srgbClr val="008000"/>
                </a:solidFill>
                <a:latin typeface="Calibri"/>
                <a:cs typeface="Calibri"/>
              </a:rPr>
              <a:t>  </a:t>
            </a:r>
            <a:r>
              <a:rPr sz="1500" i="1" dirty="0">
                <a:solidFill>
                  <a:srgbClr val="008000"/>
                </a:solidFill>
                <a:latin typeface="Calibri"/>
                <a:cs typeface="Calibri"/>
              </a:rPr>
              <a:t>παρεμβάλλω,</a:t>
            </a:r>
            <a:r>
              <a:rPr sz="1500" i="1" spc="71" dirty="0">
                <a:solidFill>
                  <a:srgbClr val="008000"/>
                </a:solidFill>
                <a:latin typeface="Calibri"/>
                <a:cs typeface="Calibri"/>
              </a:rPr>
              <a:t>  </a:t>
            </a:r>
            <a:r>
              <a:rPr sz="1500" i="1" dirty="0">
                <a:solidFill>
                  <a:srgbClr val="008000"/>
                </a:solidFill>
                <a:latin typeface="Calibri"/>
                <a:cs typeface="Calibri"/>
              </a:rPr>
              <a:t>εφευρίσκω,</a:t>
            </a:r>
            <a:r>
              <a:rPr sz="1500" i="1" spc="64" dirty="0">
                <a:solidFill>
                  <a:srgbClr val="008000"/>
                </a:solidFill>
                <a:latin typeface="Calibri"/>
                <a:cs typeface="Calibri"/>
              </a:rPr>
              <a:t>  </a:t>
            </a:r>
            <a:r>
              <a:rPr sz="1500" i="1" dirty="0">
                <a:solidFill>
                  <a:srgbClr val="008000"/>
                </a:solidFill>
                <a:latin typeface="Calibri"/>
                <a:cs typeface="Calibri"/>
              </a:rPr>
              <a:t>τροποποιώ,</a:t>
            </a:r>
            <a:r>
              <a:rPr sz="1500" i="1" spc="68" dirty="0">
                <a:solidFill>
                  <a:srgbClr val="008000"/>
                </a:solidFill>
                <a:latin typeface="Calibri"/>
                <a:cs typeface="Calibri"/>
              </a:rPr>
              <a:t>  </a:t>
            </a:r>
            <a:r>
              <a:rPr sz="1500" i="1" dirty="0">
                <a:solidFill>
                  <a:srgbClr val="008000"/>
                </a:solidFill>
                <a:latin typeface="Calibri"/>
                <a:cs typeface="Calibri"/>
              </a:rPr>
              <a:t>ενισχύω,</a:t>
            </a:r>
            <a:r>
              <a:rPr sz="1500" i="1" spc="71" dirty="0">
                <a:solidFill>
                  <a:srgbClr val="008000"/>
                </a:solidFill>
                <a:latin typeface="Calibri"/>
                <a:cs typeface="Calibri"/>
              </a:rPr>
              <a:t>  </a:t>
            </a:r>
            <a:r>
              <a:rPr sz="1500" i="1" dirty="0">
                <a:solidFill>
                  <a:srgbClr val="008000"/>
                </a:solidFill>
                <a:latin typeface="Calibri"/>
                <a:cs typeface="Calibri"/>
              </a:rPr>
              <a:t>σχεδιάζω,</a:t>
            </a:r>
            <a:r>
              <a:rPr sz="1500" i="1" spc="64" dirty="0">
                <a:solidFill>
                  <a:srgbClr val="008000"/>
                </a:solidFill>
                <a:latin typeface="Calibri"/>
                <a:cs typeface="Calibri"/>
              </a:rPr>
              <a:t>  </a:t>
            </a:r>
            <a:r>
              <a:rPr sz="1500" i="1" spc="-8" dirty="0">
                <a:solidFill>
                  <a:srgbClr val="008000"/>
                </a:solidFill>
                <a:latin typeface="Calibri"/>
                <a:cs typeface="Calibri"/>
              </a:rPr>
              <a:t>αναδιατάσσω, ανακατασκευάζω,</a:t>
            </a:r>
            <a:r>
              <a:rPr sz="1500" i="1" spc="-53" dirty="0">
                <a:solidFill>
                  <a:srgbClr val="008000"/>
                </a:solidFill>
                <a:latin typeface="Calibri"/>
                <a:cs typeface="Calibri"/>
              </a:rPr>
              <a:t> </a:t>
            </a:r>
            <a:r>
              <a:rPr sz="1500" i="1" dirty="0">
                <a:solidFill>
                  <a:srgbClr val="008000"/>
                </a:solidFill>
                <a:latin typeface="Calibri"/>
                <a:cs typeface="Calibri"/>
              </a:rPr>
              <a:t>δομώ,</a:t>
            </a:r>
            <a:r>
              <a:rPr sz="1500" i="1" spc="-53" dirty="0">
                <a:solidFill>
                  <a:srgbClr val="008000"/>
                </a:solidFill>
                <a:latin typeface="Calibri"/>
                <a:cs typeface="Calibri"/>
              </a:rPr>
              <a:t> </a:t>
            </a:r>
            <a:r>
              <a:rPr sz="1500" i="1" dirty="0">
                <a:solidFill>
                  <a:srgbClr val="008000"/>
                </a:solidFill>
                <a:latin typeface="Calibri"/>
                <a:cs typeface="Calibri"/>
              </a:rPr>
              <a:t>καθιστώ</a:t>
            </a:r>
            <a:r>
              <a:rPr sz="1500" i="1" spc="-56" dirty="0">
                <a:solidFill>
                  <a:srgbClr val="008000"/>
                </a:solidFill>
                <a:latin typeface="Calibri"/>
                <a:cs typeface="Calibri"/>
              </a:rPr>
              <a:t> </a:t>
            </a:r>
            <a:r>
              <a:rPr sz="1500" i="1" spc="-8" dirty="0">
                <a:solidFill>
                  <a:srgbClr val="008000"/>
                </a:solidFill>
                <a:latin typeface="Calibri"/>
                <a:cs typeface="Calibri"/>
              </a:rPr>
              <a:t>έγκυρο…</a:t>
            </a:r>
            <a:endParaRPr sz="1500">
              <a:latin typeface="Calibri"/>
              <a:cs typeface="Calibri"/>
            </a:endParaRPr>
          </a:p>
          <a:p>
            <a:pPr marL="47625" marR="32385" algn="just">
              <a:lnSpc>
                <a:spcPct val="150000"/>
              </a:lnSpc>
              <a:spcBef>
                <a:spcPts val="791"/>
              </a:spcBef>
            </a:pPr>
            <a:r>
              <a:rPr sz="1500" b="1" dirty="0">
                <a:solidFill>
                  <a:srgbClr val="2D5269"/>
                </a:solidFill>
                <a:latin typeface="Segoe Script"/>
                <a:cs typeface="Segoe Script"/>
              </a:rPr>
              <a:t>Παράδειγμα:</a:t>
            </a:r>
            <a:r>
              <a:rPr sz="1500" b="1" spc="-19" dirty="0">
                <a:solidFill>
                  <a:srgbClr val="2D5269"/>
                </a:solidFill>
                <a:latin typeface="Segoe Script"/>
                <a:cs typeface="Segoe Script"/>
              </a:rPr>
              <a:t> </a:t>
            </a:r>
            <a:r>
              <a:rPr sz="1500" dirty="0">
                <a:solidFill>
                  <a:srgbClr val="FF0000"/>
                </a:solidFill>
                <a:latin typeface="Segoe Script"/>
                <a:cs typeface="Segoe Script"/>
              </a:rPr>
              <a:t>Μετατρέψτε</a:t>
            </a:r>
            <a:r>
              <a:rPr sz="1500" spc="-8" dirty="0">
                <a:solidFill>
                  <a:srgbClr val="FF0000"/>
                </a:solidFill>
                <a:latin typeface="Segoe Script"/>
                <a:cs typeface="Segoe Script"/>
              </a:rPr>
              <a:t> </a:t>
            </a:r>
            <a:r>
              <a:rPr sz="1500" dirty="0">
                <a:solidFill>
                  <a:srgbClr val="FF0000"/>
                </a:solidFill>
                <a:latin typeface="Segoe Script"/>
                <a:cs typeface="Segoe Script"/>
              </a:rPr>
              <a:t>μια</a:t>
            </a:r>
            <a:r>
              <a:rPr sz="1500" spc="-15" dirty="0">
                <a:solidFill>
                  <a:srgbClr val="FF0000"/>
                </a:solidFill>
                <a:latin typeface="Segoe Script"/>
                <a:cs typeface="Segoe Script"/>
              </a:rPr>
              <a:t> </a:t>
            </a:r>
            <a:r>
              <a:rPr sz="1500" dirty="0">
                <a:solidFill>
                  <a:srgbClr val="FF0000"/>
                </a:solidFill>
                <a:latin typeface="Segoe Script"/>
                <a:cs typeface="Segoe Script"/>
              </a:rPr>
              <a:t>«ανθυγιεινή»</a:t>
            </a:r>
            <a:r>
              <a:rPr sz="1500" spc="-26" dirty="0">
                <a:solidFill>
                  <a:srgbClr val="FF0000"/>
                </a:solidFill>
                <a:latin typeface="Segoe Script"/>
                <a:cs typeface="Segoe Script"/>
              </a:rPr>
              <a:t> </a:t>
            </a:r>
            <a:r>
              <a:rPr sz="1500" dirty="0">
                <a:solidFill>
                  <a:srgbClr val="FF0000"/>
                </a:solidFill>
                <a:latin typeface="Segoe Script"/>
                <a:cs typeface="Segoe Script"/>
              </a:rPr>
              <a:t>συνταγή</a:t>
            </a:r>
            <a:r>
              <a:rPr sz="1500" spc="-23" dirty="0">
                <a:solidFill>
                  <a:srgbClr val="FF0000"/>
                </a:solidFill>
                <a:latin typeface="Segoe Script"/>
                <a:cs typeface="Segoe Script"/>
              </a:rPr>
              <a:t> </a:t>
            </a:r>
            <a:r>
              <a:rPr sz="1500" dirty="0">
                <a:solidFill>
                  <a:srgbClr val="FF0000"/>
                </a:solidFill>
                <a:latin typeface="Segoe Script"/>
                <a:cs typeface="Segoe Script"/>
              </a:rPr>
              <a:t>μηλόπιτας</a:t>
            </a:r>
            <a:r>
              <a:rPr sz="1500" spc="-19" dirty="0">
                <a:solidFill>
                  <a:srgbClr val="FF0000"/>
                </a:solidFill>
                <a:latin typeface="Segoe Script"/>
                <a:cs typeface="Segoe Script"/>
              </a:rPr>
              <a:t> </a:t>
            </a:r>
            <a:r>
              <a:rPr sz="1500" dirty="0">
                <a:solidFill>
                  <a:srgbClr val="FF0000"/>
                </a:solidFill>
                <a:latin typeface="Segoe Script"/>
                <a:cs typeface="Segoe Script"/>
              </a:rPr>
              <a:t>σε</a:t>
            </a:r>
            <a:r>
              <a:rPr sz="1500" spc="-23" dirty="0">
                <a:solidFill>
                  <a:srgbClr val="FF0000"/>
                </a:solidFill>
                <a:latin typeface="Segoe Script"/>
                <a:cs typeface="Segoe Script"/>
              </a:rPr>
              <a:t> </a:t>
            </a:r>
            <a:r>
              <a:rPr sz="1500" dirty="0">
                <a:solidFill>
                  <a:srgbClr val="FF0000"/>
                </a:solidFill>
                <a:latin typeface="Segoe Script"/>
                <a:cs typeface="Segoe Script"/>
              </a:rPr>
              <a:t>μια</a:t>
            </a:r>
            <a:r>
              <a:rPr sz="1500" spc="-8" dirty="0">
                <a:solidFill>
                  <a:srgbClr val="FF0000"/>
                </a:solidFill>
                <a:latin typeface="Segoe Script"/>
                <a:cs typeface="Segoe Script"/>
              </a:rPr>
              <a:t> «υγιεινή» </a:t>
            </a:r>
            <a:r>
              <a:rPr sz="1500" dirty="0">
                <a:solidFill>
                  <a:srgbClr val="FF0000"/>
                </a:solidFill>
                <a:latin typeface="Segoe Script"/>
                <a:cs typeface="Segoe Script"/>
              </a:rPr>
              <a:t>συνταγή</a:t>
            </a:r>
            <a:r>
              <a:rPr sz="1500" spc="-60" dirty="0">
                <a:solidFill>
                  <a:srgbClr val="FF0000"/>
                </a:solidFill>
                <a:latin typeface="Segoe Script"/>
                <a:cs typeface="Segoe Script"/>
              </a:rPr>
              <a:t>  </a:t>
            </a:r>
            <a:r>
              <a:rPr sz="1500" dirty="0">
                <a:solidFill>
                  <a:srgbClr val="FF0000"/>
                </a:solidFill>
                <a:latin typeface="Segoe Script"/>
                <a:cs typeface="Segoe Script"/>
              </a:rPr>
              <a:t>αντικαθιστόντας</a:t>
            </a:r>
            <a:r>
              <a:rPr sz="1500" spc="-53" dirty="0">
                <a:solidFill>
                  <a:srgbClr val="FF0000"/>
                </a:solidFill>
                <a:latin typeface="Segoe Script"/>
                <a:cs typeface="Segoe Script"/>
              </a:rPr>
              <a:t>  </a:t>
            </a:r>
            <a:r>
              <a:rPr sz="1500" dirty="0">
                <a:solidFill>
                  <a:srgbClr val="FF0000"/>
                </a:solidFill>
                <a:latin typeface="Segoe Script"/>
                <a:cs typeface="Segoe Script"/>
              </a:rPr>
              <a:t>τα</a:t>
            </a:r>
            <a:r>
              <a:rPr sz="1500" spc="-56" dirty="0">
                <a:solidFill>
                  <a:srgbClr val="FF0000"/>
                </a:solidFill>
                <a:latin typeface="Segoe Script"/>
                <a:cs typeface="Segoe Script"/>
              </a:rPr>
              <a:t>  </a:t>
            </a:r>
            <a:r>
              <a:rPr sz="1500" dirty="0">
                <a:solidFill>
                  <a:srgbClr val="FF0000"/>
                </a:solidFill>
                <a:latin typeface="Segoe Script"/>
                <a:cs typeface="Segoe Script"/>
              </a:rPr>
              <a:t>συστατικά</a:t>
            </a:r>
            <a:r>
              <a:rPr sz="1500" spc="-53" dirty="0">
                <a:solidFill>
                  <a:srgbClr val="FF0000"/>
                </a:solidFill>
                <a:latin typeface="Segoe Script"/>
                <a:cs typeface="Segoe Script"/>
              </a:rPr>
              <a:t>  </a:t>
            </a:r>
            <a:r>
              <a:rPr sz="1500" dirty="0">
                <a:solidFill>
                  <a:srgbClr val="FF0000"/>
                </a:solidFill>
                <a:latin typeface="Segoe Script"/>
                <a:cs typeface="Segoe Script"/>
              </a:rPr>
              <a:t>της</a:t>
            </a:r>
            <a:r>
              <a:rPr sz="1500" spc="-60" dirty="0">
                <a:solidFill>
                  <a:srgbClr val="FF0000"/>
                </a:solidFill>
                <a:latin typeface="Segoe Script"/>
                <a:cs typeface="Segoe Script"/>
              </a:rPr>
              <a:t>  </a:t>
            </a:r>
            <a:r>
              <a:rPr sz="1500" dirty="0">
                <a:solidFill>
                  <a:srgbClr val="FF0000"/>
                </a:solidFill>
                <a:latin typeface="Segoe Script"/>
                <a:cs typeface="Segoe Script"/>
              </a:rPr>
              <a:t>επιλογής</a:t>
            </a:r>
            <a:r>
              <a:rPr sz="1500" spc="-60" dirty="0">
                <a:solidFill>
                  <a:srgbClr val="FF0000"/>
                </a:solidFill>
                <a:latin typeface="Segoe Script"/>
                <a:cs typeface="Segoe Script"/>
              </a:rPr>
              <a:t>  </a:t>
            </a:r>
            <a:r>
              <a:rPr sz="1500" dirty="0">
                <a:solidFill>
                  <a:srgbClr val="FF0000"/>
                </a:solidFill>
                <a:latin typeface="Segoe Script"/>
                <a:cs typeface="Segoe Script"/>
              </a:rPr>
              <a:t>σας.</a:t>
            </a:r>
            <a:r>
              <a:rPr sz="1500" spc="-56" dirty="0">
                <a:solidFill>
                  <a:srgbClr val="FF0000"/>
                </a:solidFill>
                <a:latin typeface="Segoe Script"/>
                <a:cs typeface="Segoe Script"/>
              </a:rPr>
              <a:t>  </a:t>
            </a:r>
            <a:r>
              <a:rPr sz="1500" dirty="0">
                <a:solidFill>
                  <a:srgbClr val="FF0000"/>
                </a:solidFill>
                <a:latin typeface="Segoe Script"/>
                <a:cs typeface="Segoe Script"/>
              </a:rPr>
              <a:t>Εξηγήστε</a:t>
            </a:r>
            <a:r>
              <a:rPr sz="1500" spc="-49" dirty="0">
                <a:solidFill>
                  <a:srgbClr val="FF0000"/>
                </a:solidFill>
                <a:latin typeface="Segoe Script"/>
                <a:cs typeface="Segoe Script"/>
              </a:rPr>
              <a:t>  </a:t>
            </a:r>
            <a:r>
              <a:rPr sz="1500" dirty="0">
                <a:solidFill>
                  <a:srgbClr val="FF0000"/>
                </a:solidFill>
                <a:latin typeface="Segoe Script"/>
                <a:cs typeface="Segoe Script"/>
              </a:rPr>
              <a:t>τα</a:t>
            </a:r>
            <a:r>
              <a:rPr sz="1500" spc="-53" dirty="0">
                <a:solidFill>
                  <a:srgbClr val="FF0000"/>
                </a:solidFill>
                <a:latin typeface="Segoe Script"/>
                <a:cs typeface="Segoe Script"/>
              </a:rPr>
              <a:t>  </a:t>
            </a:r>
            <a:r>
              <a:rPr sz="1500" spc="-8" dirty="0">
                <a:solidFill>
                  <a:srgbClr val="FF0000"/>
                </a:solidFill>
                <a:latin typeface="Segoe Script"/>
                <a:cs typeface="Segoe Script"/>
              </a:rPr>
              <a:t>οφέλη </a:t>
            </a:r>
            <a:r>
              <a:rPr sz="1500" dirty="0">
                <a:solidFill>
                  <a:srgbClr val="FF0000"/>
                </a:solidFill>
                <a:latin typeface="Segoe Script"/>
                <a:cs typeface="Segoe Script"/>
              </a:rPr>
              <a:t>υγείας</a:t>
            </a:r>
            <a:r>
              <a:rPr sz="1500" spc="-26" dirty="0">
                <a:solidFill>
                  <a:srgbClr val="FF0000"/>
                </a:solidFill>
                <a:latin typeface="Segoe Script"/>
                <a:cs typeface="Segoe Script"/>
              </a:rPr>
              <a:t> </a:t>
            </a:r>
            <a:r>
              <a:rPr sz="1500" dirty="0">
                <a:solidFill>
                  <a:srgbClr val="FF0000"/>
                </a:solidFill>
                <a:latin typeface="Segoe Script"/>
                <a:cs typeface="Segoe Script"/>
              </a:rPr>
              <a:t>τα</a:t>
            </a:r>
            <a:r>
              <a:rPr sz="1500" spc="-23" dirty="0">
                <a:solidFill>
                  <a:srgbClr val="FF0000"/>
                </a:solidFill>
                <a:latin typeface="Segoe Script"/>
                <a:cs typeface="Segoe Script"/>
              </a:rPr>
              <a:t> </a:t>
            </a:r>
            <a:r>
              <a:rPr sz="1500" dirty="0">
                <a:solidFill>
                  <a:srgbClr val="FF0000"/>
                </a:solidFill>
                <a:latin typeface="Segoe Script"/>
                <a:cs typeface="Segoe Script"/>
              </a:rPr>
              <a:t>συστατικών</a:t>
            </a:r>
            <a:r>
              <a:rPr sz="1500" spc="-23" dirty="0">
                <a:solidFill>
                  <a:srgbClr val="FF0000"/>
                </a:solidFill>
                <a:latin typeface="Segoe Script"/>
                <a:cs typeface="Segoe Script"/>
              </a:rPr>
              <a:t> </a:t>
            </a:r>
            <a:r>
              <a:rPr sz="1500" dirty="0">
                <a:solidFill>
                  <a:srgbClr val="FF0000"/>
                </a:solidFill>
                <a:latin typeface="Segoe Script"/>
                <a:cs typeface="Segoe Script"/>
              </a:rPr>
              <a:t>που</a:t>
            </a:r>
            <a:r>
              <a:rPr sz="1500" spc="-15" dirty="0">
                <a:solidFill>
                  <a:srgbClr val="FF0000"/>
                </a:solidFill>
                <a:latin typeface="Segoe Script"/>
                <a:cs typeface="Segoe Script"/>
              </a:rPr>
              <a:t> </a:t>
            </a:r>
            <a:r>
              <a:rPr sz="1500" dirty="0">
                <a:solidFill>
                  <a:srgbClr val="FF0000"/>
                </a:solidFill>
                <a:latin typeface="Segoe Script"/>
                <a:cs typeface="Segoe Script"/>
              </a:rPr>
              <a:t>επιλέξατε</a:t>
            </a:r>
            <a:r>
              <a:rPr sz="1500" spc="-30" dirty="0">
                <a:solidFill>
                  <a:srgbClr val="FF0000"/>
                </a:solidFill>
                <a:latin typeface="Segoe Script"/>
                <a:cs typeface="Segoe Script"/>
              </a:rPr>
              <a:t> </a:t>
            </a:r>
            <a:r>
              <a:rPr sz="1500" dirty="0">
                <a:solidFill>
                  <a:srgbClr val="FF0000"/>
                </a:solidFill>
                <a:latin typeface="Segoe Script"/>
                <a:cs typeface="Segoe Script"/>
              </a:rPr>
              <a:t>σε</a:t>
            </a:r>
            <a:r>
              <a:rPr sz="1500" spc="-15" dirty="0">
                <a:solidFill>
                  <a:srgbClr val="FF0000"/>
                </a:solidFill>
                <a:latin typeface="Segoe Script"/>
                <a:cs typeface="Segoe Script"/>
              </a:rPr>
              <a:t> </a:t>
            </a:r>
            <a:r>
              <a:rPr sz="1500" dirty="0">
                <a:solidFill>
                  <a:srgbClr val="FF0000"/>
                </a:solidFill>
                <a:latin typeface="Segoe Script"/>
                <a:cs typeface="Segoe Script"/>
              </a:rPr>
              <a:t>σχέση</a:t>
            </a:r>
            <a:r>
              <a:rPr sz="1500" spc="-38" dirty="0">
                <a:solidFill>
                  <a:srgbClr val="FF0000"/>
                </a:solidFill>
                <a:latin typeface="Segoe Script"/>
                <a:cs typeface="Segoe Script"/>
              </a:rPr>
              <a:t> </a:t>
            </a:r>
            <a:r>
              <a:rPr sz="1500" dirty="0">
                <a:solidFill>
                  <a:srgbClr val="FF0000"/>
                </a:solidFill>
                <a:latin typeface="Segoe Script"/>
                <a:cs typeface="Segoe Script"/>
              </a:rPr>
              <a:t>με</a:t>
            </a:r>
            <a:r>
              <a:rPr sz="1500" spc="-19" dirty="0">
                <a:solidFill>
                  <a:srgbClr val="FF0000"/>
                </a:solidFill>
                <a:latin typeface="Segoe Script"/>
                <a:cs typeface="Segoe Script"/>
              </a:rPr>
              <a:t> </a:t>
            </a:r>
            <a:r>
              <a:rPr sz="1500" dirty="0">
                <a:solidFill>
                  <a:srgbClr val="FF0000"/>
                </a:solidFill>
                <a:latin typeface="Segoe Script"/>
                <a:cs typeface="Segoe Script"/>
              </a:rPr>
              <a:t>τα</a:t>
            </a:r>
            <a:r>
              <a:rPr sz="1500" spc="-19" dirty="0">
                <a:solidFill>
                  <a:srgbClr val="FF0000"/>
                </a:solidFill>
                <a:latin typeface="Segoe Script"/>
                <a:cs typeface="Segoe Script"/>
              </a:rPr>
              <a:t> </a:t>
            </a:r>
            <a:r>
              <a:rPr sz="1500" dirty="0">
                <a:solidFill>
                  <a:srgbClr val="FF0000"/>
                </a:solidFill>
                <a:latin typeface="Segoe Script"/>
                <a:cs typeface="Segoe Script"/>
              </a:rPr>
              <a:t>αυτά</a:t>
            </a:r>
            <a:r>
              <a:rPr sz="1500" spc="-19" dirty="0">
                <a:solidFill>
                  <a:srgbClr val="FF0000"/>
                </a:solidFill>
                <a:latin typeface="Segoe Script"/>
                <a:cs typeface="Segoe Script"/>
              </a:rPr>
              <a:t> </a:t>
            </a:r>
            <a:r>
              <a:rPr sz="1500" dirty="0">
                <a:solidFill>
                  <a:srgbClr val="FF0000"/>
                </a:solidFill>
                <a:latin typeface="Segoe Script"/>
                <a:cs typeface="Segoe Script"/>
              </a:rPr>
              <a:t>που</a:t>
            </a:r>
            <a:r>
              <a:rPr sz="1500" spc="-15" dirty="0">
                <a:solidFill>
                  <a:srgbClr val="FF0000"/>
                </a:solidFill>
                <a:latin typeface="Segoe Script"/>
                <a:cs typeface="Segoe Script"/>
              </a:rPr>
              <a:t> </a:t>
            </a:r>
            <a:r>
              <a:rPr sz="1500" dirty="0">
                <a:solidFill>
                  <a:srgbClr val="FF0000"/>
                </a:solidFill>
                <a:latin typeface="Segoe Script"/>
                <a:cs typeface="Segoe Script"/>
              </a:rPr>
              <a:t>υπήρχαν</a:t>
            </a:r>
            <a:r>
              <a:rPr sz="1500" spc="-23" dirty="0">
                <a:solidFill>
                  <a:srgbClr val="FF0000"/>
                </a:solidFill>
                <a:latin typeface="Segoe Script"/>
                <a:cs typeface="Segoe Script"/>
              </a:rPr>
              <a:t> </a:t>
            </a:r>
            <a:r>
              <a:rPr sz="1500" spc="109" dirty="0">
                <a:solidFill>
                  <a:srgbClr val="FF0000"/>
                </a:solidFill>
                <a:latin typeface="Segoe Script"/>
                <a:cs typeface="Segoe Script"/>
              </a:rPr>
              <a:t>π</a:t>
            </a:r>
            <a:r>
              <a:rPr sz="1500" spc="-169" dirty="0">
                <a:solidFill>
                  <a:srgbClr val="FF0000"/>
                </a:solidFill>
                <a:latin typeface="Segoe Script"/>
                <a:cs typeface="Segoe Script"/>
              </a:rPr>
              <a:t>ρ</a:t>
            </a:r>
            <a:r>
              <a:rPr sz="1350" spc="-95" baseline="-20833" dirty="0">
                <a:solidFill>
                  <a:srgbClr val="A6B727"/>
                </a:solidFill>
                <a:latin typeface="Corbel"/>
                <a:cs typeface="Corbel"/>
              </a:rPr>
              <a:t>2</a:t>
            </a:r>
            <a:r>
              <a:rPr sz="1500" spc="-293" dirty="0">
                <a:solidFill>
                  <a:srgbClr val="FF0000"/>
                </a:solidFill>
                <a:latin typeface="Segoe Script"/>
                <a:cs typeface="Segoe Script"/>
              </a:rPr>
              <a:t>ι</a:t>
            </a:r>
            <a:r>
              <a:rPr sz="1350" spc="180" baseline="-20833" dirty="0">
                <a:solidFill>
                  <a:srgbClr val="A6B727"/>
                </a:solidFill>
                <a:latin typeface="Corbel"/>
                <a:cs typeface="Corbel"/>
              </a:rPr>
              <a:t>1</a:t>
            </a:r>
            <a:r>
              <a:rPr sz="1500" spc="120" dirty="0">
                <a:solidFill>
                  <a:srgbClr val="FF0000"/>
                </a:solidFill>
                <a:latin typeface="Segoe Script"/>
                <a:cs typeface="Segoe Script"/>
              </a:rPr>
              <a:t>ν</a:t>
            </a:r>
            <a:r>
              <a:rPr sz="1500" spc="116" dirty="0">
                <a:solidFill>
                  <a:srgbClr val="FF0000"/>
                </a:solidFill>
                <a:latin typeface="Segoe Script"/>
                <a:cs typeface="Segoe Script"/>
              </a:rPr>
              <a:t>.</a:t>
            </a:r>
            <a:endParaRPr sz="1500">
              <a:latin typeface="Segoe Script"/>
              <a:cs typeface="Segoe Script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140446" y="973835"/>
            <a:ext cx="8994934" cy="590550"/>
            <a:chOff x="187261" y="155447"/>
            <a:chExt cx="11993245" cy="787400"/>
          </a:xfrm>
        </p:grpSpPr>
        <p:sp>
          <p:nvSpPr>
            <p:cNvPr id="4" name="object 4"/>
            <p:cNvSpPr/>
            <p:nvPr/>
          </p:nvSpPr>
          <p:spPr>
            <a:xfrm>
              <a:off x="192023" y="224027"/>
              <a:ext cx="11983720" cy="498475"/>
            </a:xfrm>
            <a:custGeom>
              <a:avLst/>
              <a:gdLst/>
              <a:ahLst/>
              <a:cxnLst/>
              <a:rect l="l" t="t" r="r" b="b"/>
              <a:pathLst>
                <a:path w="11983720" h="498475">
                  <a:moveTo>
                    <a:pt x="0" y="498348"/>
                  </a:moveTo>
                  <a:lnTo>
                    <a:pt x="11983212" y="498348"/>
                  </a:lnTo>
                  <a:lnTo>
                    <a:pt x="11983212" y="0"/>
                  </a:lnTo>
                  <a:lnTo>
                    <a:pt x="0" y="0"/>
                  </a:lnTo>
                  <a:lnTo>
                    <a:pt x="0" y="498348"/>
                  </a:lnTo>
                  <a:close/>
                </a:path>
              </a:pathLst>
            </a:custGeom>
            <a:ln w="9525">
              <a:solidFill>
                <a:srgbClr val="35353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059679" y="155447"/>
              <a:ext cx="2273046" cy="787146"/>
            </a:xfrm>
            <a:prstGeom prst="rect">
              <a:avLst/>
            </a:prstGeom>
          </p:spPr>
        </p:pic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3951160" y="1031272"/>
            <a:ext cx="1374458" cy="332303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2100" spc="64" dirty="0">
                <a:solidFill>
                  <a:srgbClr val="353535"/>
                </a:solidFill>
                <a:latin typeface="Tahoma"/>
                <a:cs typeface="Tahoma"/>
              </a:rPr>
              <a:t>ΣΥΝΘΕΣΗ</a:t>
            </a:r>
            <a:endParaRPr sz="2100">
              <a:latin typeface="Tahoma"/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39649056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87011" y="5578374"/>
            <a:ext cx="126683" cy="1481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900" spc="-19" dirty="0">
                <a:solidFill>
                  <a:srgbClr val="A6B727"/>
                </a:solidFill>
                <a:latin typeface="Corbel"/>
                <a:cs typeface="Corbel"/>
              </a:rPr>
              <a:t>22</a:t>
            </a:r>
            <a:endParaRPr sz="900">
              <a:latin typeface="Corbel"/>
              <a:cs typeface="Corbe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18985" y="1667983"/>
            <a:ext cx="7402354" cy="204463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 marR="3810" algn="just">
              <a:lnSpc>
                <a:spcPct val="150000"/>
              </a:lnSpc>
              <a:spcBef>
                <a:spcPts val="79"/>
              </a:spcBef>
            </a:pPr>
            <a:r>
              <a:rPr b="1" dirty="0">
                <a:solidFill>
                  <a:srgbClr val="36302C"/>
                </a:solidFill>
                <a:latin typeface="Calibri"/>
                <a:cs typeface="Calibri"/>
              </a:rPr>
              <a:t>Αξιολόγηση</a:t>
            </a:r>
            <a:r>
              <a:rPr b="1" spc="-30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b="1" dirty="0">
                <a:solidFill>
                  <a:srgbClr val="36302C"/>
                </a:solidFill>
                <a:latin typeface="Calibri"/>
                <a:cs typeface="Calibri"/>
              </a:rPr>
              <a:t>(evaluation):</a:t>
            </a:r>
            <a:r>
              <a:rPr b="1" spc="-26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36302C"/>
                </a:solidFill>
                <a:latin typeface="Calibri"/>
                <a:cs typeface="Calibri"/>
              </a:rPr>
              <a:t>διατύπωση</a:t>
            </a:r>
            <a:r>
              <a:rPr spc="-26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36302C"/>
                </a:solidFill>
                <a:latin typeface="Calibri"/>
                <a:cs typeface="Calibri"/>
              </a:rPr>
              <a:t>αξιολογικών</a:t>
            </a:r>
            <a:r>
              <a:rPr spc="-23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36302C"/>
                </a:solidFill>
                <a:latin typeface="Calibri"/>
                <a:cs typeface="Calibri"/>
              </a:rPr>
              <a:t>κρίσεων.</a:t>
            </a:r>
            <a:r>
              <a:rPr spc="-26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36302C"/>
                </a:solidFill>
                <a:latin typeface="Calibri"/>
                <a:cs typeface="Calibri"/>
              </a:rPr>
              <a:t>Ο</a:t>
            </a:r>
            <a:r>
              <a:rPr spc="-26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36302C"/>
                </a:solidFill>
                <a:latin typeface="Calibri"/>
                <a:cs typeface="Calibri"/>
              </a:rPr>
              <a:t>μαθητής</a:t>
            </a:r>
            <a:r>
              <a:rPr spc="-19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spc="-8" dirty="0">
                <a:solidFill>
                  <a:srgbClr val="36302C"/>
                </a:solidFill>
                <a:latin typeface="Calibri"/>
                <a:cs typeface="Calibri"/>
              </a:rPr>
              <a:t>εκτιμά, </a:t>
            </a:r>
            <a:r>
              <a:rPr dirty="0">
                <a:solidFill>
                  <a:srgbClr val="36302C"/>
                </a:solidFill>
                <a:latin typeface="Calibri"/>
                <a:cs typeface="Calibri"/>
              </a:rPr>
              <a:t>ασκεί</a:t>
            </a:r>
            <a:r>
              <a:rPr spc="26" dirty="0">
                <a:solidFill>
                  <a:srgbClr val="36302C"/>
                </a:solidFill>
                <a:latin typeface="Calibri"/>
                <a:cs typeface="Calibri"/>
              </a:rPr>
              <a:t>  </a:t>
            </a:r>
            <a:r>
              <a:rPr dirty="0">
                <a:solidFill>
                  <a:srgbClr val="36302C"/>
                </a:solidFill>
                <a:latin typeface="Calibri"/>
                <a:cs typeface="Calibri"/>
              </a:rPr>
              <a:t>κριτική</a:t>
            </a:r>
            <a:r>
              <a:rPr spc="30" dirty="0">
                <a:solidFill>
                  <a:srgbClr val="36302C"/>
                </a:solidFill>
                <a:latin typeface="Calibri"/>
                <a:cs typeface="Calibri"/>
              </a:rPr>
              <a:t>  </a:t>
            </a:r>
            <a:r>
              <a:rPr dirty="0">
                <a:solidFill>
                  <a:srgbClr val="36302C"/>
                </a:solidFill>
                <a:latin typeface="Calibri"/>
                <a:cs typeface="Calibri"/>
              </a:rPr>
              <a:t>σε</a:t>
            </a:r>
            <a:r>
              <a:rPr spc="26" dirty="0">
                <a:solidFill>
                  <a:srgbClr val="36302C"/>
                </a:solidFill>
                <a:latin typeface="Calibri"/>
                <a:cs typeface="Calibri"/>
              </a:rPr>
              <a:t>  </a:t>
            </a:r>
            <a:r>
              <a:rPr dirty="0">
                <a:solidFill>
                  <a:srgbClr val="36302C"/>
                </a:solidFill>
                <a:latin typeface="Calibri"/>
                <a:cs typeface="Calibri"/>
              </a:rPr>
              <a:t>μία</a:t>
            </a:r>
            <a:r>
              <a:rPr spc="34" dirty="0">
                <a:solidFill>
                  <a:srgbClr val="36302C"/>
                </a:solidFill>
                <a:latin typeface="Calibri"/>
                <a:cs typeface="Calibri"/>
              </a:rPr>
              <a:t>  </a:t>
            </a:r>
            <a:r>
              <a:rPr dirty="0">
                <a:solidFill>
                  <a:srgbClr val="36302C"/>
                </a:solidFill>
                <a:latin typeface="Calibri"/>
                <a:cs typeface="Calibri"/>
              </a:rPr>
              <a:t>άποψη,</a:t>
            </a:r>
            <a:r>
              <a:rPr spc="30" dirty="0">
                <a:solidFill>
                  <a:srgbClr val="36302C"/>
                </a:solidFill>
                <a:latin typeface="Calibri"/>
                <a:cs typeface="Calibri"/>
              </a:rPr>
              <a:t>  </a:t>
            </a:r>
            <a:r>
              <a:rPr dirty="0">
                <a:solidFill>
                  <a:srgbClr val="36302C"/>
                </a:solidFill>
                <a:latin typeface="Calibri"/>
                <a:cs typeface="Calibri"/>
              </a:rPr>
              <a:t>επιχειρηματολογεί</a:t>
            </a:r>
            <a:r>
              <a:rPr spc="30" dirty="0">
                <a:solidFill>
                  <a:srgbClr val="36302C"/>
                </a:solidFill>
                <a:latin typeface="Calibri"/>
                <a:cs typeface="Calibri"/>
              </a:rPr>
              <a:t>  </a:t>
            </a:r>
            <a:r>
              <a:rPr dirty="0">
                <a:solidFill>
                  <a:srgbClr val="36302C"/>
                </a:solidFill>
                <a:latin typeface="Calibri"/>
                <a:cs typeface="Calibri"/>
              </a:rPr>
              <a:t>ενάντια</a:t>
            </a:r>
            <a:r>
              <a:rPr spc="34" dirty="0">
                <a:solidFill>
                  <a:srgbClr val="36302C"/>
                </a:solidFill>
                <a:latin typeface="Calibri"/>
                <a:cs typeface="Calibri"/>
              </a:rPr>
              <a:t>  </a:t>
            </a:r>
            <a:r>
              <a:rPr dirty="0">
                <a:solidFill>
                  <a:srgbClr val="36302C"/>
                </a:solidFill>
                <a:latin typeface="Calibri"/>
                <a:cs typeface="Calibri"/>
              </a:rPr>
              <a:t>σε</a:t>
            </a:r>
            <a:r>
              <a:rPr spc="26" dirty="0">
                <a:solidFill>
                  <a:srgbClr val="36302C"/>
                </a:solidFill>
                <a:latin typeface="Calibri"/>
                <a:cs typeface="Calibri"/>
              </a:rPr>
              <a:t>  </a:t>
            </a:r>
            <a:r>
              <a:rPr dirty="0">
                <a:solidFill>
                  <a:srgbClr val="36302C"/>
                </a:solidFill>
                <a:latin typeface="Calibri"/>
                <a:cs typeface="Calibri"/>
              </a:rPr>
              <a:t>μία</a:t>
            </a:r>
            <a:r>
              <a:rPr spc="30" dirty="0">
                <a:solidFill>
                  <a:srgbClr val="36302C"/>
                </a:solidFill>
                <a:latin typeface="Calibri"/>
                <a:cs typeface="Calibri"/>
              </a:rPr>
              <a:t>  </a:t>
            </a:r>
            <a:r>
              <a:rPr spc="-8" dirty="0">
                <a:solidFill>
                  <a:srgbClr val="36302C"/>
                </a:solidFill>
                <a:latin typeface="Calibri"/>
                <a:cs typeface="Calibri"/>
              </a:rPr>
              <a:t>πρόταση. </a:t>
            </a:r>
            <a:r>
              <a:rPr dirty="0">
                <a:solidFill>
                  <a:srgbClr val="36302C"/>
                </a:solidFill>
                <a:latin typeface="Calibri"/>
                <a:cs typeface="Calibri"/>
              </a:rPr>
              <a:t>Προσπαθούμε</a:t>
            </a:r>
            <a:r>
              <a:rPr spc="-49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36302C"/>
                </a:solidFill>
                <a:latin typeface="Calibri"/>
                <a:cs typeface="Calibri"/>
              </a:rPr>
              <a:t>να</a:t>
            </a:r>
            <a:r>
              <a:rPr spc="-45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36302C"/>
                </a:solidFill>
                <a:latin typeface="Calibri"/>
                <a:cs typeface="Calibri"/>
              </a:rPr>
              <a:t>ελέγξουμε</a:t>
            </a:r>
            <a:r>
              <a:rPr spc="-56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36302C"/>
                </a:solidFill>
                <a:latin typeface="Calibri"/>
                <a:cs typeface="Calibri"/>
              </a:rPr>
              <a:t>την</a:t>
            </a:r>
            <a:r>
              <a:rPr spc="-30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spc="-8" dirty="0">
                <a:solidFill>
                  <a:srgbClr val="36302C"/>
                </a:solidFill>
                <a:latin typeface="Calibri"/>
                <a:cs typeface="Calibri"/>
              </a:rPr>
              <a:t>ικανότητα</a:t>
            </a:r>
            <a:r>
              <a:rPr spc="-38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36302C"/>
                </a:solidFill>
                <a:latin typeface="Calibri"/>
                <a:cs typeface="Calibri"/>
              </a:rPr>
              <a:t>του</a:t>
            </a:r>
            <a:r>
              <a:rPr spc="-26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36302C"/>
                </a:solidFill>
                <a:latin typeface="Calibri"/>
                <a:cs typeface="Calibri"/>
              </a:rPr>
              <a:t>μαθητή</a:t>
            </a:r>
            <a:r>
              <a:rPr spc="-41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36302C"/>
                </a:solidFill>
                <a:latin typeface="Calibri"/>
                <a:cs typeface="Calibri"/>
              </a:rPr>
              <a:t>να</a:t>
            </a:r>
            <a:r>
              <a:rPr spc="-38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36302C"/>
                </a:solidFill>
                <a:latin typeface="Calibri"/>
                <a:cs typeface="Calibri"/>
              </a:rPr>
              <a:t>κρίνει</a:t>
            </a:r>
            <a:r>
              <a:rPr spc="-30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36302C"/>
                </a:solidFill>
                <a:latin typeface="Calibri"/>
                <a:cs typeface="Calibri"/>
              </a:rPr>
              <a:t>την</a:t>
            </a:r>
            <a:r>
              <a:rPr spc="-41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36302C"/>
                </a:solidFill>
                <a:latin typeface="Calibri"/>
                <a:cs typeface="Calibri"/>
              </a:rPr>
              <a:t>αξία</a:t>
            </a:r>
            <a:r>
              <a:rPr spc="-38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36302C"/>
                </a:solidFill>
                <a:latin typeface="Calibri"/>
                <a:cs typeface="Calibri"/>
              </a:rPr>
              <a:t>ή</a:t>
            </a:r>
            <a:r>
              <a:rPr spc="-38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spc="-19" dirty="0">
                <a:solidFill>
                  <a:srgbClr val="36302C"/>
                </a:solidFill>
                <a:latin typeface="Calibri"/>
                <a:cs typeface="Calibri"/>
              </a:rPr>
              <a:t>την </a:t>
            </a:r>
            <a:r>
              <a:rPr dirty="0">
                <a:solidFill>
                  <a:srgbClr val="36302C"/>
                </a:solidFill>
                <a:latin typeface="Calibri"/>
                <a:cs typeface="Calibri"/>
              </a:rPr>
              <a:t>ποιότητα</a:t>
            </a:r>
            <a:r>
              <a:rPr spc="225" dirty="0">
                <a:solidFill>
                  <a:srgbClr val="36302C"/>
                </a:solidFill>
                <a:latin typeface="Calibri"/>
                <a:cs typeface="Calibri"/>
              </a:rPr>
              <a:t>  </a:t>
            </a:r>
            <a:r>
              <a:rPr dirty="0">
                <a:solidFill>
                  <a:srgbClr val="36302C"/>
                </a:solidFill>
                <a:latin typeface="Calibri"/>
                <a:cs typeface="Calibri"/>
              </a:rPr>
              <a:t>ενεργειών,</a:t>
            </a:r>
            <a:r>
              <a:rPr spc="229" dirty="0">
                <a:solidFill>
                  <a:srgbClr val="36302C"/>
                </a:solidFill>
                <a:latin typeface="Calibri"/>
                <a:cs typeface="Calibri"/>
              </a:rPr>
              <a:t>  </a:t>
            </a:r>
            <a:r>
              <a:rPr dirty="0">
                <a:solidFill>
                  <a:srgbClr val="36302C"/>
                </a:solidFill>
                <a:latin typeface="Calibri"/>
                <a:cs typeface="Calibri"/>
              </a:rPr>
              <a:t>τεκμηριώνοντας</a:t>
            </a:r>
            <a:r>
              <a:rPr spc="225" dirty="0">
                <a:solidFill>
                  <a:srgbClr val="36302C"/>
                </a:solidFill>
                <a:latin typeface="Calibri"/>
                <a:cs typeface="Calibri"/>
              </a:rPr>
              <a:t>  </a:t>
            </a:r>
            <a:r>
              <a:rPr dirty="0">
                <a:solidFill>
                  <a:srgbClr val="36302C"/>
                </a:solidFill>
                <a:latin typeface="Calibri"/>
                <a:cs typeface="Calibri"/>
              </a:rPr>
              <a:t>την</a:t>
            </a:r>
            <a:r>
              <a:rPr spc="229" dirty="0">
                <a:solidFill>
                  <a:srgbClr val="36302C"/>
                </a:solidFill>
                <a:latin typeface="Calibri"/>
                <a:cs typeface="Calibri"/>
              </a:rPr>
              <a:t>  </a:t>
            </a:r>
            <a:r>
              <a:rPr dirty="0">
                <a:solidFill>
                  <a:srgbClr val="36302C"/>
                </a:solidFill>
                <a:latin typeface="Calibri"/>
                <a:cs typeface="Calibri"/>
              </a:rPr>
              <a:t>άποψη</a:t>
            </a:r>
            <a:r>
              <a:rPr spc="229" dirty="0">
                <a:solidFill>
                  <a:srgbClr val="36302C"/>
                </a:solidFill>
                <a:latin typeface="Calibri"/>
                <a:cs typeface="Calibri"/>
              </a:rPr>
              <a:t>  </a:t>
            </a:r>
            <a:r>
              <a:rPr dirty="0">
                <a:solidFill>
                  <a:srgbClr val="36302C"/>
                </a:solidFill>
                <a:latin typeface="Calibri"/>
                <a:cs typeface="Calibri"/>
              </a:rPr>
              <a:t>του</a:t>
            </a:r>
            <a:r>
              <a:rPr spc="225" dirty="0">
                <a:solidFill>
                  <a:srgbClr val="36302C"/>
                </a:solidFill>
                <a:latin typeface="Calibri"/>
                <a:cs typeface="Calibri"/>
              </a:rPr>
              <a:t>  </a:t>
            </a:r>
            <a:r>
              <a:rPr dirty="0">
                <a:solidFill>
                  <a:srgbClr val="36302C"/>
                </a:solidFill>
                <a:latin typeface="Calibri"/>
                <a:cs typeface="Calibri"/>
              </a:rPr>
              <a:t>με</a:t>
            </a:r>
            <a:r>
              <a:rPr spc="225" dirty="0">
                <a:solidFill>
                  <a:srgbClr val="36302C"/>
                </a:solidFill>
                <a:latin typeface="Calibri"/>
                <a:cs typeface="Calibri"/>
              </a:rPr>
              <a:t>  </a:t>
            </a:r>
            <a:r>
              <a:rPr spc="-8" dirty="0">
                <a:solidFill>
                  <a:srgbClr val="36302C"/>
                </a:solidFill>
                <a:latin typeface="Calibri"/>
                <a:cs typeface="Calibri"/>
              </a:rPr>
              <a:t>συγκεκριμένα </a:t>
            </a:r>
            <a:r>
              <a:rPr dirty="0">
                <a:solidFill>
                  <a:srgbClr val="36302C"/>
                </a:solidFill>
                <a:latin typeface="Calibri"/>
                <a:cs typeface="Calibri"/>
              </a:rPr>
              <a:t>κριτήρια</a:t>
            </a:r>
            <a:r>
              <a:rPr spc="-30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36302C"/>
                </a:solidFill>
                <a:latin typeface="Calibri"/>
                <a:cs typeface="Calibri"/>
              </a:rPr>
              <a:t>που</a:t>
            </a:r>
            <a:r>
              <a:rPr spc="-53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36302C"/>
                </a:solidFill>
                <a:latin typeface="Calibri"/>
                <a:cs typeface="Calibri"/>
              </a:rPr>
              <a:t>του</a:t>
            </a:r>
            <a:r>
              <a:rPr spc="-38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36302C"/>
                </a:solidFill>
                <a:latin typeface="Calibri"/>
                <a:cs typeface="Calibri"/>
              </a:rPr>
              <a:t>δίνονται</a:t>
            </a:r>
            <a:r>
              <a:rPr spc="-38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36302C"/>
                </a:solidFill>
                <a:latin typeface="Calibri"/>
                <a:cs typeface="Calibri"/>
              </a:rPr>
              <a:t>ή</a:t>
            </a:r>
            <a:r>
              <a:rPr spc="-41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36302C"/>
                </a:solidFill>
                <a:latin typeface="Calibri"/>
                <a:cs typeface="Calibri"/>
              </a:rPr>
              <a:t>θέτει</a:t>
            </a:r>
            <a:r>
              <a:rPr spc="-41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36302C"/>
                </a:solidFill>
                <a:latin typeface="Calibri"/>
                <a:cs typeface="Calibri"/>
              </a:rPr>
              <a:t>μόνος</a:t>
            </a:r>
            <a:r>
              <a:rPr spc="-38" dirty="0">
                <a:solidFill>
                  <a:srgbClr val="36302C"/>
                </a:solidFill>
                <a:latin typeface="Calibri"/>
                <a:cs typeface="Calibri"/>
              </a:rPr>
              <a:t> </a:t>
            </a:r>
            <a:r>
              <a:rPr spc="-15" dirty="0">
                <a:solidFill>
                  <a:srgbClr val="36302C"/>
                </a:solidFill>
                <a:latin typeface="Calibri"/>
                <a:cs typeface="Calibri"/>
              </a:rPr>
              <a:t>του.</a:t>
            </a:r>
            <a:endParaRPr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18985" y="3896152"/>
            <a:ext cx="7402354" cy="700352"/>
          </a:xfrm>
          <a:prstGeom prst="rect">
            <a:avLst/>
          </a:prstGeom>
        </p:spPr>
        <p:txBody>
          <a:bodyPr vert="horz" wrap="square" lIns="0" tIns="111919" rIns="0" bIns="0" rtlCol="0">
            <a:spAutoFit/>
          </a:bodyPr>
          <a:lstStyle/>
          <a:p>
            <a:pPr marR="3810" algn="r">
              <a:spcBef>
                <a:spcPts val="881"/>
              </a:spcBef>
              <a:tabLst>
                <a:tab pos="1063943" algn="l"/>
                <a:tab pos="2593181" algn="l"/>
                <a:tab pos="3763804" algn="l"/>
                <a:tab pos="4331018" algn="l"/>
                <a:tab pos="6138386" algn="l"/>
              </a:tabLst>
            </a:pPr>
            <a:r>
              <a:rPr sz="1500" b="1" spc="-8" dirty="0">
                <a:solidFill>
                  <a:srgbClr val="FF0000"/>
                </a:solidFill>
                <a:latin typeface="Segoe Script"/>
                <a:cs typeface="Segoe Script"/>
              </a:rPr>
              <a:t>Ρήματα</a:t>
            </a:r>
            <a:r>
              <a:rPr sz="1500" b="1" spc="-8" dirty="0">
                <a:latin typeface="Segoe Script"/>
                <a:cs typeface="Segoe Script"/>
              </a:rPr>
              <a:t>:</a:t>
            </a:r>
            <a:r>
              <a:rPr sz="1500" b="1" dirty="0">
                <a:latin typeface="Segoe Script"/>
                <a:cs typeface="Segoe Script"/>
              </a:rPr>
              <a:t>	</a:t>
            </a:r>
            <a:r>
              <a:rPr sz="1575" spc="-8" dirty="0">
                <a:solidFill>
                  <a:srgbClr val="008000"/>
                </a:solidFill>
                <a:latin typeface="Segoe Script"/>
                <a:cs typeface="Segoe Script"/>
              </a:rPr>
              <a:t>Επιβραβεύω,</a:t>
            </a:r>
            <a:r>
              <a:rPr sz="1575" dirty="0">
                <a:solidFill>
                  <a:srgbClr val="008000"/>
                </a:solidFill>
                <a:latin typeface="Segoe Script"/>
                <a:cs typeface="Segoe Script"/>
              </a:rPr>
              <a:t>	</a:t>
            </a:r>
            <a:r>
              <a:rPr sz="1575" spc="-8" dirty="0">
                <a:solidFill>
                  <a:srgbClr val="008000"/>
                </a:solidFill>
                <a:latin typeface="Segoe Script"/>
                <a:cs typeface="Segoe Script"/>
              </a:rPr>
              <a:t>συγκρίνω</a:t>
            </a:r>
            <a:r>
              <a:rPr sz="1575" dirty="0">
                <a:solidFill>
                  <a:srgbClr val="008000"/>
                </a:solidFill>
                <a:latin typeface="Segoe Script"/>
                <a:cs typeface="Segoe Script"/>
              </a:rPr>
              <a:t>	</a:t>
            </a:r>
            <a:r>
              <a:rPr sz="1575" spc="-19" dirty="0">
                <a:solidFill>
                  <a:srgbClr val="008000"/>
                </a:solidFill>
                <a:latin typeface="Segoe Script"/>
                <a:cs typeface="Segoe Script"/>
              </a:rPr>
              <a:t>και</a:t>
            </a:r>
            <a:r>
              <a:rPr sz="1575" dirty="0">
                <a:solidFill>
                  <a:srgbClr val="008000"/>
                </a:solidFill>
                <a:latin typeface="Segoe Script"/>
                <a:cs typeface="Segoe Script"/>
              </a:rPr>
              <a:t>	</a:t>
            </a:r>
            <a:r>
              <a:rPr sz="1575" spc="-8" dirty="0">
                <a:solidFill>
                  <a:srgbClr val="008000"/>
                </a:solidFill>
                <a:latin typeface="Segoe Script"/>
                <a:cs typeface="Segoe Script"/>
              </a:rPr>
              <a:t>αντιπαραβάλλω,</a:t>
            </a:r>
            <a:r>
              <a:rPr sz="1575" dirty="0">
                <a:solidFill>
                  <a:srgbClr val="008000"/>
                </a:solidFill>
                <a:latin typeface="Segoe Script"/>
                <a:cs typeface="Segoe Script"/>
              </a:rPr>
              <a:t>	</a:t>
            </a:r>
            <a:r>
              <a:rPr sz="1575" spc="-45" dirty="0">
                <a:solidFill>
                  <a:srgbClr val="008000"/>
                </a:solidFill>
                <a:latin typeface="Segoe Script"/>
                <a:cs typeface="Segoe Script"/>
              </a:rPr>
              <a:t>συμπεραίνω,</a:t>
            </a:r>
            <a:endParaRPr sz="1575">
              <a:latin typeface="Segoe Script"/>
              <a:cs typeface="Segoe Script"/>
            </a:endParaRPr>
          </a:p>
          <a:p>
            <a:pPr marR="5715" algn="r">
              <a:spcBef>
                <a:spcPts val="810"/>
              </a:spcBef>
            </a:pPr>
            <a:r>
              <a:rPr sz="1575" spc="-8" dirty="0">
                <a:solidFill>
                  <a:srgbClr val="008000"/>
                </a:solidFill>
                <a:latin typeface="Segoe Script"/>
                <a:cs typeface="Segoe Script"/>
              </a:rPr>
              <a:t>δικαιολογώ,</a:t>
            </a:r>
            <a:endParaRPr sz="1575">
              <a:latin typeface="Segoe Script"/>
              <a:cs typeface="Segoe Scrip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18984" y="4239414"/>
            <a:ext cx="6026468" cy="699872"/>
          </a:xfrm>
          <a:prstGeom prst="rect">
            <a:avLst/>
          </a:prstGeom>
        </p:spPr>
        <p:txBody>
          <a:bodyPr vert="horz" wrap="square" lIns="0" tIns="111443" rIns="0" bIns="0" rtlCol="0">
            <a:spAutoFit/>
          </a:bodyPr>
          <a:lstStyle/>
          <a:p>
            <a:pPr marL="9525">
              <a:spcBef>
                <a:spcPts val="878"/>
              </a:spcBef>
              <a:tabLst>
                <a:tab pos="1307783" algn="l"/>
                <a:tab pos="2187893" algn="l"/>
                <a:tab pos="3539966" algn="l"/>
                <a:tab pos="4979194" algn="l"/>
              </a:tabLst>
            </a:pPr>
            <a:r>
              <a:rPr sz="1575" spc="-8" dirty="0">
                <a:solidFill>
                  <a:srgbClr val="008000"/>
                </a:solidFill>
                <a:latin typeface="Segoe Script"/>
                <a:cs typeface="Segoe Script"/>
              </a:rPr>
              <a:t>κριτικάρω,</a:t>
            </a:r>
            <a:r>
              <a:rPr sz="1575" dirty="0">
                <a:solidFill>
                  <a:srgbClr val="008000"/>
                </a:solidFill>
                <a:latin typeface="Segoe Script"/>
                <a:cs typeface="Segoe Script"/>
              </a:rPr>
              <a:t>	</a:t>
            </a:r>
            <a:r>
              <a:rPr sz="1575" spc="-8" dirty="0">
                <a:solidFill>
                  <a:srgbClr val="008000"/>
                </a:solidFill>
                <a:latin typeface="Segoe Script"/>
                <a:cs typeface="Segoe Script"/>
              </a:rPr>
              <a:t>κρίνω,</a:t>
            </a:r>
            <a:r>
              <a:rPr sz="1575" dirty="0">
                <a:solidFill>
                  <a:srgbClr val="008000"/>
                </a:solidFill>
                <a:latin typeface="Segoe Script"/>
                <a:cs typeface="Segoe Script"/>
              </a:rPr>
              <a:t>	</a:t>
            </a:r>
            <a:r>
              <a:rPr sz="1575" spc="-8" dirty="0">
                <a:solidFill>
                  <a:srgbClr val="008000"/>
                </a:solidFill>
                <a:latin typeface="Segoe Script"/>
                <a:cs typeface="Segoe Script"/>
              </a:rPr>
              <a:t>αποφασίζω,</a:t>
            </a:r>
            <a:r>
              <a:rPr sz="1575" dirty="0">
                <a:solidFill>
                  <a:srgbClr val="008000"/>
                </a:solidFill>
                <a:latin typeface="Segoe Script"/>
                <a:cs typeface="Segoe Script"/>
              </a:rPr>
              <a:t>	</a:t>
            </a:r>
            <a:r>
              <a:rPr sz="1575" spc="-8" dirty="0">
                <a:solidFill>
                  <a:srgbClr val="008000"/>
                </a:solidFill>
                <a:latin typeface="Segoe Script"/>
                <a:cs typeface="Segoe Script"/>
              </a:rPr>
              <a:t>υποστηρίζω,</a:t>
            </a:r>
            <a:r>
              <a:rPr sz="1575" dirty="0">
                <a:solidFill>
                  <a:srgbClr val="008000"/>
                </a:solidFill>
                <a:latin typeface="Segoe Script"/>
                <a:cs typeface="Segoe Script"/>
              </a:rPr>
              <a:t>	</a:t>
            </a:r>
            <a:r>
              <a:rPr sz="1575" spc="-45" dirty="0">
                <a:solidFill>
                  <a:srgbClr val="008000"/>
                </a:solidFill>
                <a:latin typeface="Segoe Script"/>
                <a:cs typeface="Segoe Script"/>
              </a:rPr>
              <a:t>ερμηνεύω,</a:t>
            </a:r>
            <a:endParaRPr sz="1575">
              <a:latin typeface="Segoe Script"/>
              <a:cs typeface="Segoe Script"/>
            </a:endParaRPr>
          </a:p>
          <a:p>
            <a:pPr marL="9525">
              <a:spcBef>
                <a:spcPts val="810"/>
              </a:spcBef>
            </a:pPr>
            <a:r>
              <a:rPr sz="1575" spc="-45" dirty="0">
                <a:solidFill>
                  <a:srgbClr val="008000"/>
                </a:solidFill>
                <a:latin typeface="Segoe Script"/>
                <a:cs typeface="Segoe Script"/>
              </a:rPr>
              <a:t>αναπλαισιώνω,</a:t>
            </a:r>
            <a:r>
              <a:rPr sz="1575" spc="-98" dirty="0">
                <a:solidFill>
                  <a:srgbClr val="008000"/>
                </a:solidFill>
                <a:latin typeface="Segoe Script"/>
                <a:cs typeface="Segoe Script"/>
              </a:rPr>
              <a:t> </a:t>
            </a:r>
            <a:r>
              <a:rPr sz="1575" spc="-8" dirty="0">
                <a:solidFill>
                  <a:srgbClr val="008000"/>
                </a:solidFill>
                <a:latin typeface="Segoe Script"/>
                <a:cs typeface="Segoe Script"/>
              </a:rPr>
              <a:t>υπερασπίζομαι)</a:t>
            </a:r>
            <a:endParaRPr sz="1575">
              <a:latin typeface="Segoe Script"/>
              <a:cs typeface="Segoe Scrip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018985" y="5112258"/>
            <a:ext cx="7401401" cy="240450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1500" b="1" dirty="0">
                <a:latin typeface="Segoe Script"/>
                <a:cs typeface="Segoe Script"/>
              </a:rPr>
              <a:t>Παράδειγμα:</a:t>
            </a:r>
            <a:r>
              <a:rPr sz="1500" b="1" spc="203" dirty="0">
                <a:latin typeface="Segoe Script"/>
                <a:cs typeface="Segoe Script"/>
              </a:rPr>
              <a:t> </a:t>
            </a:r>
            <a:r>
              <a:rPr sz="1500" dirty="0">
                <a:solidFill>
                  <a:srgbClr val="FF0000"/>
                </a:solidFill>
                <a:latin typeface="Segoe Script"/>
                <a:cs typeface="Segoe Script"/>
              </a:rPr>
              <a:t>Ποια</a:t>
            </a:r>
            <a:r>
              <a:rPr sz="1500" spc="210" dirty="0">
                <a:solidFill>
                  <a:srgbClr val="FF0000"/>
                </a:solidFill>
                <a:latin typeface="Segoe Script"/>
                <a:cs typeface="Segoe Script"/>
              </a:rPr>
              <a:t> </a:t>
            </a:r>
            <a:r>
              <a:rPr sz="1500" dirty="0">
                <a:solidFill>
                  <a:srgbClr val="FF0000"/>
                </a:solidFill>
                <a:latin typeface="Segoe Script"/>
                <a:cs typeface="Segoe Script"/>
              </a:rPr>
              <a:t>είδη</a:t>
            </a:r>
            <a:r>
              <a:rPr sz="1500" spc="195" dirty="0">
                <a:solidFill>
                  <a:srgbClr val="FF0000"/>
                </a:solidFill>
                <a:latin typeface="Segoe Script"/>
                <a:cs typeface="Segoe Script"/>
              </a:rPr>
              <a:t> </a:t>
            </a:r>
            <a:r>
              <a:rPr sz="1500" dirty="0">
                <a:solidFill>
                  <a:srgbClr val="FF0000"/>
                </a:solidFill>
                <a:latin typeface="Segoe Script"/>
                <a:cs typeface="Segoe Script"/>
              </a:rPr>
              <a:t>μήλων</a:t>
            </a:r>
            <a:r>
              <a:rPr sz="1500" spc="206" dirty="0">
                <a:solidFill>
                  <a:srgbClr val="FF0000"/>
                </a:solidFill>
                <a:latin typeface="Segoe Script"/>
                <a:cs typeface="Segoe Script"/>
              </a:rPr>
              <a:t> </a:t>
            </a:r>
            <a:r>
              <a:rPr sz="1500" dirty="0">
                <a:solidFill>
                  <a:srgbClr val="FF0000"/>
                </a:solidFill>
                <a:latin typeface="Segoe Script"/>
                <a:cs typeface="Segoe Script"/>
              </a:rPr>
              <a:t>είναι</a:t>
            </a:r>
            <a:r>
              <a:rPr sz="1500" spc="203" dirty="0">
                <a:solidFill>
                  <a:srgbClr val="FF0000"/>
                </a:solidFill>
                <a:latin typeface="Segoe Script"/>
                <a:cs typeface="Segoe Script"/>
              </a:rPr>
              <a:t> </a:t>
            </a:r>
            <a:r>
              <a:rPr sz="1500" dirty="0">
                <a:solidFill>
                  <a:srgbClr val="FF0000"/>
                </a:solidFill>
                <a:latin typeface="Segoe Script"/>
                <a:cs typeface="Segoe Script"/>
              </a:rPr>
              <a:t>καλύτερα</a:t>
            </a:r>
            <a:r>
              <a:rPr sz="1500" spc="199" dirty="0">
                <a:solidFill>
                  <a:srgbClr val="FF0000"/>
                </a:solidFill>
                <a:latin typeface="Segoe Script"/>
                <a:cs typeface="Segoe Script"/>
              </a:rPr>
              <a:t> </a:t>
            </a:r>
            <a:r>
              <a:rPr sz="1500" dirty="0">
                <a:solidFill>
                  <a:srgbClr val="FF0000"/>
                </a:solidFill>
                <a:latin typeface="Segoe Script"/>
                <a:cs typeface="Segoe Script"/>
              </a:rPr>
              <a:t>για</a:t>
            </a:r>
            <a:r>
              <a:rPr sz="1500" spc="206" dirty="0">
                <a:solidFill>
                  <a:srgbClr val="FF0000"/>
                </a:solidFill>
                <a:latin typeface="Segoe Script"/>
                <a:cs typeface="Segoe Script"/>
              </a:rPr>
              <a:t> </a:t>
            </a:r>
            <a:r>
              <a:rPr sz="1500" dirty="0">
                <a:solidFill>
                  <a:srgbClr val="FF0000"/>
                </a:solidFill>
                <a:latin typeface="Segoe Script"/>
                <a:cs typeface="Segoe Script"/>
              </a:rPr>
              <a:t>το</a:t>
            </a:r>
            <a:r>
              <a:rPr sz="1500" spc="191" dirty="0">
                <a:solidFill>
                  <a:srgbClr val="FF0000"/>
                </a:solidFill>
                <a:latin typeface="Segoe Script"/>
                <a:cs typeface="Segoe Script"/>
              </a:rPr>
              <a:t> </a:t>
            </a:r>
            <a:r>
              <a:rPr sz="1500" dirty="0">
                <a:solidFill>
                  <a:srgbClr val="FF0000"/>
                </a:solidFill>
                <a:latin typeface="Segoe Script"/>
                <a:cs typeface="Segoe Script"/>
              </a:rPr>
              <a:t>ψήσιμο</a:t>
            </a:r>
            <a:r>
              <a:rPr sz="1500" spc="199" dirty="0">
                <a:solidFill>
                  <a:srgbClr val="FF0000"/>
                </a:solidFill>
                <a:latin typeface="Segoe Script"/>
                <a:cs typeface="Segoe Script"/>
              </a:rPr>
              <a:t> </a:t>
            </a:r>
            <a:r>
              <a:rPr sz="1500" dirty="0">
                <a:solidFill>
                  <a:srgbClr val="FF0000"/>
                </a:solidFill>
                <a:latin typeface="Segoe Script"/>
                <a:cs typeface="Segoe Script"/>
              </a:rPr>
              <a:t>μιας</a:t>
            </a:r>
            <a:r>
              <a:rPr sz="1500" spc="203" dirty="0">
                <a:solidFill>
                  <a:srgbClr val="FF0000"/>
                </a:solidFill>
                <a:latin typeface="Segoe Script"/>
                <a:cs typeface="Segoe Script"/>
              </a:rPr>
              <a:t> </a:t>
            </a:r>
            <a:r>
              <a:rPr sz="1500" spc="-8" dirty="0">
                <a:solidFill>
                  <a:srgbClr val="FF0000"/>
                </a:solidFill>
                <a:latin typeface="Segoe Script"/>
                <a:cs typeface="Segoe Script"/>
              </a:rPr>
              <a:t>πίτας,</a:t>
            </a:r>
            <a:endParaRPr sz="1500">
              <a:latin typeface="Segoe Script"/>
              <a:cs typeface="Segoe Scrip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018984" y="5455158"/>
            <a:ext cx="964883" cy="240450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1500" dirty="0">
                <a:solidFill>
                  <a:srgbClr val="FF0000"/>
                </a:solidFill>
                <a:latin typeface="Segoe Script"/>
                <a:cs typeface="Segoe Script"/>
              </a:rPr>
              <a:t>και</a:t>
            </a:r>
            <a:r>
              <a:rPr sz="1500" spc="-8" dirty="0">
                <a:solidFill>
                  <a:srgbClr val="FF0000"/>
                </a:solidFill>
                <a:latin typeface="Segoe Script"/>
                <a:cs typeface="Segoe Script"/>
              </a:rPr>
              <a:t> γιατί;</a:t>
            </a:r>
            <a:endParaRPr sz="1500">
              <a:latin typeface="Segoe Script"/>
              <a:cs typeface="Segoe Script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513064" y="1217294"/>
            <a:ext cx="8167211" cy="590550"/>
            <a:chOff x="684085" y="480059"/>
            <a:chExt cx="10889615" cy="787400"/>
          </a:xfrm>
        </p:grpSpPr>
        <p:sp>
          <p:nvSpPr>
            <p:cNvPr id="9" name="object 9"/>
            <p:cNvSpPr/>
            <p:nvPr/>
          </p:nvSpPr>
          <p:spPr>
            <a:xfrm>
              <a:off x="688848" y="548639"/>
              <a:ext cx="10880090" cy="498475"/>
            </a:xfrm>
            <a:custGeom>
              <a:avLst/>
              <a:gdLst/>
              <a:ahLst/>
              <a:cxnLst/>
              <a:rect l="l" t="t" r="r" b="b"/>
              <a:pathLst>
                <a:path w="10880090" h="498475">
                  <a:moveTo>
                    <a:pt x="0" y="498348"/>
                  </a:moveTo>
                  <a:lnTo>
                    <a:pt x="10879836" y="498348"/>
                  </a:lnTo>
                  <a:lnTo>
                    <a:pt x="10879836" y="0"/>
                  </a:lnTo>
                  <a:lnTo>
                    <a:pt x="0" y="0"/>
                  </a:lnTo>
                  <a:lnTo>
                    <a:pt x="0" y="498348"/>
                  </a:lnTo>
                  <a:close/>
                </a:path>
              </a:pathLst>
            </a:custGeom>
            <a:ln w="9525">
              <a:solidFill>
                <a:srgbClr val="35353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689348" y="480059"/>
              <a:ext cx="2903981" cy="787146"/>
            </a:xfrm>
            <a:prstGeom prst="rect">
              <a:avLst/>
            </a:prstGeom>
          </p:spPr>
        </p:pic>
      </p:grp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3673411" y="1274254"/>
            <a:ext cx="1848803" cy="332303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2100" spc="-8" dirty="0">
                <a:solidFill>
                  <a:srgbClr val="353535"/>
                </a:solidFill>
                <a:latin typeface="Tahoma"/>
                <a:cs typeface="Tahoma"/>
              </a:rPr>
              <a:t>ΑΞΙΟΛΟΓΗΣΗ</a:t>
            </a:r>
            <a:endParaRPr sz="2100">
              <a:latin typeface="Tahoma"/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975014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496311" y="857250"/>
            <a:ext cx="4151376" cy="5143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07155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83723" y="1913458"/>
            <a:ext cx="5604849" cy="4334786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7126482" y="6337829"/>
            <a:ext cx="1628737" cy="186115"/>
          </a:xfrm>
          <a:prstGeom prst="rect">
            <a:avLst/>
          </a:prstGeom>
        </p:spPr>
        <p:txBody>
          <a:bodyPr vert="horz" wrap="square" lIns="0" tIns="11976" rIns="0" bIns="0" rtlCol="0">
            <a:spAutoFit/>
          </a:bodyPr>
          <a:lstStyle/>
          <a:p>
            <a:pPr marL="11977">
              <a:spcBef>
                <a:spcPts val="94"/>
              </a:spcBef>
            </a:pPr>
            <a:r>
              <a:rPr sz="1131" spc="-9" dirty="0">
                <a:latin typeface="Calibri"/>
                <a:cs typeface="Calibri"/>
              </a:rPr>
              <a:t>(Κόμης,</a:t>
            </a:r>
            <a:r>
              <a:rPr sz="1131" spc="-19" dirty="0">
                <a:latin typeface="Calibri"/>
                <a:cs typeface="Calibri"/>
              </a:rPr>
              <a:t> </a:t>
            </a:r>
            <a:r>
              <a:rPr sz="1131" dirty="0">
                <a:latin typeface="Calibri"/>
                <a:cs typeface="Calibri"/>
              </a:rPr>
              <a:t>2004;</a:t>
            </a:r>
            <a:r>
              <a:rPr sz="1131" spc="-5" dirty="0">
                <a:latin typeface="Calibri"/>
                <a:cs typeface="Calibri"/>
              </a:rPr>
              <a:t> </a:t>
            </a:r>
            <a:r>
              <a:rPr sz="1131" spc="-9" dirty="0">
                <a:latin typeface="Calibri"/>
                <a:cs typeface="Calibri"/>
              </a:rPr>
              <a:t>Κόμης, </a:t>
            </a:r>
            <a:r>
              <a:rPr sz="1131" dirty="0">
                <a:latin typeface="Calibri"/>
                <a:cs typeface="Calibri"/>
              </a:rPr>
              <a:t>2005)</a:t>
            </a:r>
            <a:endParaRPr sz="1131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>
            <a:extLst>
              <a:ext uri="{FF2B5EF4-FFF2-40B4-BE49-F238E27FC236}">
                <a16:creationId xmlns:a16="http://schemas.microsoft.com/office/drawing/2014/main" id="{DAE3031C-7E71-65AA-27D3-4FBA62F824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568" y="312150"/>
            <a:ext cx="8580864" cy="6233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08322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>
            <a:extLst>
              <a:ext uri="{FF2B5EF4-FFF2-40B4-BE49-F238E27FC236}">
                <a16:creationId xmlns:a16="http://schemas.microsoft.com/office/drawing/2014/main" id="{1FA8EFDE-E066-C8D4-9FD7-9FC33B054A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8601"/>
            <a:ext cx="9144000" cy="678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59561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947606" y="3140107"/>
            <a:ext cx="1019651" cy="21736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1350" b="1" spc="-8" dirty="0">
                <a:solidFill>
                  <a:srgbClr val="C00000"/>
                </a:solidFill>
                <a:latin typeface="Times New Roman"/>
                <a:cs typeface="Times New Roman"/>
              </a:rPr>
              <a:t>Υποκείμενο/α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092101" y="4118038"/>
            <a:ext cx="630555" cy="21736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1350" b="1" spc="-8" dirty="0">
                <a:solidFill>
                  <a:srgbClr val="FF0000"/>
                </a:solidFill>
                <a:latin typeface="Times New Roman"/>
                <a:cs typeface="Times New Roman"/>
              </a:rPr>
              <a:t>Κανόνες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117182" y="4134803"/>
            <a:ext cx="801529" cy="21736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1350" b="1" spc="-45" dirty="0">
                <a:solidFill>
                  <a:srgbClr val="C00000"/>
                </a:solidFill>
                <a:latin typeface="Times New Roman"/>
                <a:cs typeface="Times New Roman"/>
              </a:rPr>
              <a:t>Κο</a:t>
            </a:r>
            <a:r>
              <a:rPr sz="1350" b="1" cap="small" spc="-45" dirty="0">
                <a:solidFill>
                  <a:srgbClr val="C00000"/>
                </a:solidFill>
                <a:latin typeface="Times New Roman"/>
                <a:cs typeface="Times New Roman"/>
              </a:rPr>
              <a:t>ιν</a:t>
            </a:r>
            <a:r>
              <a:rPr sz="1350" b="1" spc="-45" dirty="0">
                <a:solidFill>
                  <a:srgbClr val="C00000"/>
                </a:solidFill>
                <a:latin typeface="Times New Roman"/>
                <a:cs typeface="Times New Roman"/>
              </a:rPr>
              <a:t>ότητα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157312" y="4120325"/>
            <a:ext cx="1084421" cy="368691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algn="ctr">
              <a:lnSpc>
                <a:spcPts val="1376"/>
              </a:lnSpc>
              <a:spcBef>
                <a:spcPts val="75"/>
              </a:spcBef>
            </a:pPr>
            <a:r>
              <a:rPr sz="1350" b="1" spc="-19" dirty="0">
                <a:solidFill>
                  <a:srgbClr val="C00000"/>
                </a:solidFill>
                <a:latin typeface="Times New Roman"/>
                <a:cs typeface="Times New Roman"/>
              </a:rPr>
              <a:t>Καταμερ</a:t>
            </a:r>
            <a:r>
              <a:rPr sz="1350" b="1" cap="small" spc="-19" dirty="0">
                <a:solidFill>
                  <a:srgbClr val="C00000"/>
                </a:solidFill>
                <a:latin typeface="Times New Roman"/>
                <a:cs typeface="Times New Roman"/>
              </a:rPr>
              <a:t>ι</a:t>
            </a:r>
            <a:r>
              <a:rPr sz="1350" b="1" spc="-19" dirty="0">
                <a:solidFill>
                  <a:srgbClr val="C00000"/>
                </a:solidFill>
                <a:latin typeface="Times New Roman"/>
                <a:cs typeface="Times New Roman"/>
              </a:rPr>
              <a:t>σμός</a:t>
            </a:r>
            <a:endParaRPr sz="1350">
              <a:latin typeface="Times New Roman"/>
              <a:cs typeface="Times New Roman"/>
            </a:endParaRPr>
          </a:p>
          <a:p>
            <a:pPr algn="ctr">
              <a:lnSpc>
                <a:spcPts val="1376"/>
              </a:lnSpc>
            </a:pPr>
            <a:r>
              <a:rPr sz="1350" b="1" spc="-8" dirty="0">
                <a:solidFill>
                  <a:srgbClr val="C00000"/>
                </a:solidFill>
                <a:latin typeface="Times New Roman"/>
                <a:cs typeface="Times New Roman"/>
              </a:rPr>
              <a:t>εργασίας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3769043" y="2039874"/>
            <a:ext cx="1390650" cy="21736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1350" dirty="0">
                <a:solidFill>
                  <a:srgbClr val="C00000"/>
                </a:solidFill>
                <a:latin typeface="Times New Roman"/>
                <a:cs typeface="Times New Roman"/>
              </a:rPr>
              <a:t>Εργαλεία</a:t>
            </a:r>
            <a:r>
              <a:rPr sz="1350" spc="-4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srgbClr val="C00000"/>
                </a:solidFill>
                <a:latin typeface="Times New Roman"/>
                <a:cs typeface="Times New Roman"/>
              </a:rPr>
              <a:t>κα</a:t>
            </a:r>
            <a:r>
              <a:rPr sz="1350" cap="small" dirty="0">
                <a:solidFill>
                  <a:srgbClr val="C00000"/>
                </a:solidFill>
                <a:latin typeface="Times New Roman"/>
                <a:cs typeface="Times New Roman"/>
              </a:rPr>
              <a:t>ι</a:t>
            </a:r>
            <a:r>
              <a:rPr sz="1350" spc="-49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1350" spc="-68" dirty="0">
                <a:solidFill>
                  <a:srgbClr val="C00000"/>
                </a:solidFill>
                <a:latin typeface="Times New Roman"/>
                <a:cs typeface="Times New Roman"/>
              </a:rPr>
              <a:t>μέσα</a:t>
            </a:r>
            <a:endParaRPr sz="1350">
              <a:latin typeface="Times New Roman"/>
              <a:cs typeface="Times New Roman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3411712" y="2225278"/>
            <a:ext cx="2150269" cy="1893094"/>
            <a:chOff x="4548949" y="1824037"/>
            <a:chExt cx="2867025" cy="2524125"/>
          </a:xfrm>
        </p:grpSpPr>
        <p:sp>
          <p:nvSpPr>
            <p:cNvPr id="8" name="object 8"/>
            <p:cNvSpPr/>
            <p:nvPr/>
          </p:nvSpPr>
          <p:spPr>
            <a:xfrm>
              <a:off x="4553711" y="1828800"/>
              <a:ext cx="2857500" cy="2514600"/>
            </a:xfrm>
            <a:custGeom>
              <a:avLst/>
              <a:gdLst/>
              <a:ahLst/>
              <a:cxnLst/>
              <a:rect l="l" t="t" r="r" b="b"/>
              <a:pathLst>
                <a:path w="2857500" h="2514600">
                  <a:moveTo>
                    <a:pt x="1428750" y="0"/>
                  </a:moveTo>
                  <a:lnTo>
                    <a:pt x="0" y="2514600"/>
                  </a:lnTo>
                  <a:lnTo>
                    <a:pt x="2857499" y="2514600"/>
                  </a:lnTo>
                  <a:lnTo>
                    <a:pt x="1428750" y="0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4553711" y="1828800"/>
              <a:ext cx="2857500" cy="2514600"/>
            </a:xfrm>
            <a:custGeom>
              <a:avLst/>
              <a:gdLst/>
              <a:ahLst/>
              <a:cxnLst/>
              <a:rect l="l" t="t" r="r" b="b"/>
              <a:pathLst>
                <a:path w="2857500" h="2514600">
                  <a:moveTo>
                    <a:pt x="0" y="2514600"/>
                  </a:moveTo>
                  <a:lnTo>
                    <a:pt x="1428750" y="0"/>
                  </a:lnTo>
                  <a:lnTo>
                    <a:pt x="2857499" y="2514600"/>
                  </a:lnTo>
                  <a:lnTo>
                    <a:pt x="0" y="251460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5279136" y="3047999"/>
              <a:ext cx="1405255" cy="1295400"/>
            </a:xfrm>
            <a:custGeom>
              <a:avLst/>
              <a:gdLst/>
              <a:ahLst/>
              <a:cxnLst/>
              <a:rect l="l" t="t" r="r" b="b"/>
              <a:pathLst>
                <a:path w="1405254" h="1295400">
                  <a:moveTo>
                    <a:pt x="1405128" y="70104"/>
                  </a:moveTo>
                  <a:lnTo>
                    <a:pt x="1334516" y="117856"/>
                  </a:lnTo>
                  <a:lnTo>
                    <a:pt x="1362163" y="133413"/>
                  </a:lnTo>
                  <a:lnTo>
                    <a:pt x="757288" y="1207643"/>
                  </a:lnTo>
                  <a:lnTo>
                    <a:pt x="707517" y="1179576"/>
                  </a:lnTo>
                  <a:lnTo>
                    <a:pt x="713841" y="1214069"/>
                  </a:lnTo>
                  <a:lnTo>
                    <a:pt x="692772" y="1226223"/>
                  </a:lnTo>
                  <a:lnTo>
                    <a:pt x="43586" y="100977"/>
                  </a:lnTo>
                  <a:lnTo>
                    <a:pt x="62750" y="89916"/>
                  </a:lnTo>
                  <a:lnTo>
                    <a:pt x="71120" y="85090"/>
                  </a:lnTo>
                  <a:lnTo>
                    <a:pt x="0" y="38100"/>
                  </a:lnTo>
                  <a:lnTo>
                    <a:pt x="5080" y="123190"/>
                  </a:lnTo>
                  <a:lnTo>
                    <a:pt x="32639" y="107289"/>
                  </a:lnTo>
                  <a:lnTo>
                    <a:pt x="681824" y="1232535"/>
                  </a:lnTo>
                  <a:lnTo>
                    <a:pt x="654304" y="1248410"/>
                  </a:lnTo>
                  <a:lnTo>
                    <a:pt x="725424" y="1295400"/>
                  </a:lnTo>
                  <a:lnTo>
                    <a:pt x="723798" y="1268285"/>
                  </a:lnTo>
                  <a:lnTo>
                    <a:pt x="725424" y="1277112"/>
                  </a:lnTo>
                  <a:lnTo>
                    <a:pt x="818134" y="1241933"/>
                  </a:lnTo>
                  <a:lnTo>
                    <a:pt x="787933" y="1224915"/>
                  </a:lnTo>
                  <a:lnTo>
                    <a:pt x="768337" y="1213878"/>
                  </a:lnTo>
                  <a:lnTo>
                    <a:pt x="1373225" y="139623"/>
                  </a:lnTo>
                  <a:lnTo>
                    <a:pt x="1400937" y="155194"/>
                  </a:lnTo>
                  <a:lnTo>
                    <a:pt x="1402549" y="122301"/>
                  </a:lnTo>
                  <a:lnTo>
                    <a:pt x="1405128" y="70104"/>
                  </a:lnTo>
                  <a:close/>
                </a:path>
                <a:path w="1405254" h="1295400">
                  <a:moveTo>
                    <a:pt x="1405128" y="38100"/>
                  </a:moveTo>
                  <a:lnTo>
                    <a:pt x="1392428" y="31750"/>
                  </a:lnTo>
                  <a:lnTo>
                    <a:pt x="1328928" y="0"/>
                  </a:lnTo>
                  <a:lnTo>
                    <a:pt x="1328928" y="31750"/>
                  </a:lnTo>
                  <a:lnTo>
                    <a:pt x="76200" y="31750"/>
                  </a:lnTo>
                  <a:lnTo>
                    <a:pt x="76200" y="0"/>
                  </a:lnTo>
                  <a:lnTo>
                    <a:pt x="0" y="38100"/>
                  </a:lnTo>
                  <a:lnTo>
                    <a:pt x="76200" y="76200"/>
                  </a:lnTo>
                  <a:lnTo>
                    <a:pt x="76200" y="44450"/>
                  </a:lnTo>
                  <a:lnTo>
                    <a:pt x="1328928" y="44450"/>
                  </a:lnTo>
                  <a:lnTo>
                    <a:pt x="1328928" y="76200"/>
                  </a:lnTo>
                  <a:lnTo>
                    <a:pt x="1392428" y="44450"/>
                  </a:lnTo>
                  <a:lnTo>
                    <a:pt x="1405128" y="381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2063401" y="2193513"/>
            <a:ext cx="1116330" cy="702115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 marR="3810" indent="257175">
              <a:spcBef>
                <a:spcPts val="75"/>
              </a:spcBef>
            </a:pPr>
            <a:r>
              <a:rPr sz="1125" b="1" i="1" spc="-8" dirty="0">
                <a:solidFill>
                  <a:srgbClr val="001F5F"/>
                </a:solidFill>
                <a:latin typeface="Arial"/>
                <a:cs typeface="Arial"/>
              </a:rPr>
              <a:t>Σύστημα δραστηριότητας </a:t>
            </a:r>
            <a:r>
              <a:rPr sz="1125" b="1" i="1" dirty="0">
                <a:solidFill>
                  <a:srgbClr val="001F5F"/>
                </a:solidFill>
                <a:latin typeface="Arial"/>
                <a:cs typeface="Arial"/>
              </a:rPr>
              <a:t>ενός</a:t>
            </a:r>
            <a:r>
              <a:rPr sz="1125" b="1" i="1" spc="-49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125" b="1" i="1" dirty="0">
                <a:solidFill>
                  <a:srgbClr val="001F5F"/>
                </a:solidFill>
                <a:latin typeface="Arial"/>
                <a:cs typeface="Arial"/>
              </a:rPr>
              <a:t>σχολείου</a:t>
            </a:r>
            <a:r>
              <a:rPr sz="1125" b="1" i="1" spc="-41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125" b="1" i="1" spc="-38" dirty="0">
                <a:solidFill>
                  <a:srgbClr val="001F5F"/>
                </a:solidFill>
                <a:latin typeface="Arial"/>
                <a:cs typeface="Arial"/>
              </a:rPr>
              <a:t>ή</a:t>
            </a:r>
            <a:endParaRPr sz="1125">
              <a:latin typeface="Arial"/>
              <a:cs typeface="Arial"/>
            </a:endParaRPr>
          </a:p>
          <a:p>
            <a:pPr marL="207169"/>
            <a:r>
              <a:rPr sz="1125" b="1" i="1" dirty="0">
                <a:solidFill>
                  <a:srgbClr val="001F5F"/>
                </a:solidFill>
                <a:latin typeface="Arial"/>
                <a:cs typeface="Arial"/>
              </a:rPr>
              <a:t>μιας</a:t>
            </a:r>
            <a:r>
              <a:rPr sz="1125" b="1" i="1" spc="-38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125" b="1" i="1" spc="-8" dirty="0">
                <a:solidFill>
                  <a:srgbClr val="001F5F"/>
                </a:solidFill>
                <a:latin typeface="Arial"/>
                <a:cs typeface="Arial"/>
              </a:rPr>
              <a:t>τάξης</a:t>
            </a:r>
            <a:endParaRPr sz="1125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296758" y="3002947"/>
            <a:ext cx="822484" cy="595548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83344" marR="3810" indent="-74295">
              <a:lnSpc>
                <a:spcPct val="150000"/>
              </a:lnSpc>
              <a:spcBef>
                <a:spcPts val="75"/>
              </a:spcBef>
            </a:pPr>
            <a:r>
              <a:rPr sz="1350" spc="-8" dirty="0">
                <a:solidFill>
                  <a:srgbClr val="C00000"/>
                </a:solidFill>
                <a:latin typeface="Times New Roman"/>
                <a:cs typeface="Times New Roman"/>
              </a:rPr>
              <a:t>Δημιουργία νοήματος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223730" y="3223317"/>
            <a:ext cx="918210" cy="21736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1350" b="1" spc="-8" dirty="0">
                <a:solidFill>
                  <a:srgbClr val="C00000"/>
                </a:solidFill>
                <a:latin typeface="Times New Roman"/>
                <a:cs typeface="Times New Roman"/>
              </a:rPr>
              <a:t>Αποτέλεσμα</a:t>
            </a:r>
            <a:endParaRPr sz="1350">
              <a:latin typeface="Times New Roman"/>
              <a:cs typeface="Times New Roman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4825603" y="2954512"/>
            <a:ext cx="1279208" cy="692944"/>
            <a:chOff x="6434137" y="2796349"/>
            <a:chExt cx="1705610" cy="923925"/>
          </a:xfrm>
        </p:grpSpPr>
        <p:sp>
          <p:nvSpPr>
            <p:cNvPr id="15" name="object 15"/>
            <p:cNvSpPr/>
            <p:nvPr/>
          </p:nvSpPr>
          <p:spPr>
            <a:xfrm>
              <a:off x="7281672" y="3250691"/>
              <a:ext cx="858519" cy="76200"/>
            </a:xfrm>
            <a:custGeom>
              <a:avLst/>
              <a:gdLst/>
              <a:ahLst/>
              <a:cxnLst/>
              <a:rect l="l" t="t" r="r" b="b"/>
              <a:pathLst>
                <a:path w="858520" h="76200">
                  <a:moveTo>
                    <a:pt x="781811" y="0"/>
                  </a:moveTo>
                  <a:lnTo>
                    <a:pt x="781811" y="76200"/>
                  </a:lnTo>
                  <a:lnTo>
                    <a:pt x="845311" y="44450"/>
                  </a:lnTo>
                  <a:lnTo>
                    <a:pt x="794511" y="44450"/>
                  </a:lnTo>
                  <a:lnTo>
                    <a:pt x="794511" y="31750"/>
                  </a:lnTo>
                  <a:lnTo>
                    <a:pt x="845311" y="31750"/>
                  </a:lnTo>
                  <a:lnTo>
                    <a:pt x="781811" y="0"/>
                  </a:lnTo>
                  <a:close/>
                </a:path>
                <a:path w="858520" h="76200">
                  <a:moveTo>
                    <a:pt x="781811" y="31750"/>
                  </a:moveTo>
                  <a:lnTo>
                    <a:pt x="0" y="31750"/>
                  </a:lnTo>
                  <a:lnTo>
                    <a:pt x="0" y="44450"/>
                  </a:lnTo>
                  <a:lnTo>
                    <a:pt x="781811" y="44450"/>
                  </a:lnTo>
                  <a:lnTo>
                    <a:pt x="781811" y="31750"/>
                  </a:lnTo>
                  <a:close/>
                </a:path>
                <a:path w="858520" h="76200">
                  <a:moveTo>
                    <a:pt x="845311" y="31750"/>
                  </a:moveTo>
                  <a:lnTo>
                    <a:pt x="794511" y="31750"/>
                  </a:lnTo>
                  <a:lnTo>
                    <a:pt x="794511" y="44450"/>
                  </a:lnTo>
                  <a:lnTo>
                    <a:pt x="845311" y="44450"/>
                  </a:lnTo>
                  <a:lnTo>
                    <a:pt x="858011" y="38100"/>
                  </a:lnTo>
                  <a:lnTo>
                    <a:pt x="845311" y="3175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6438900" y="2801111"/>
              <a:ext cx="401320" cy="914400"/>
            </a:xfrm>
            <a:custGeom>
              <a:avLst/>
              <a:gdLst/>
              <a:ahLst/>
              <a:cxnLst/>
              <a:rect l="l" t="t" r="r" b="b"/>
              <a:pathLst>
                <a:path w="401320" h="914400">
                  <a:moveTo>
                    <a:pt x="0" y="457200"/>
                  </a:moveTo>
                  <a:lnTo>
                    <a:pt x="1828" y="395166"/>
                  </a:lnTo>
                  <a:lnTo>
                    <a:pt x="7154" y="335668"/>
                  </a:lnTo>
                  <a:lnTo>
                    <a:pt x="15740" y="279249"/>
                  </a:lnTo>
                  <a:lnTo>
                    <a:pt x="27347" y="226455"/>
                  </a:lnTo>
                  <a:lnTo>
                    <a:pt x="41738" y="177830"/>
                  </a:lnTo>
                  <a:lnTo>
                    <a:pt x="58673" y="133921"/>
                  </a:lnTo>
                  <a:lnTo>
                    <a:pt x="77917" y="95272"/>
                  </a:lnTo>
                  <a:lnTo>
                    <a:pt x="99229" y="62427"/>
                  </a:lnTo>
                  <a:lnTo>
                    <a:pt x="147108" y="16333"/>
                  </a:lnTo>
                  <a:lnTo>
                    <a:pt x="200405" y="0"/>
                  </a:lnTo>
                  <a:lnTo>
                    <a:pt x="227613" y="4174"/>
                  </a:lnTo>
                  <a:lnTo>
                    <a:pt x="278439" y="35933"/>
                  </a:lnTo>
                  <a:lnTo>
                    <a:pt x="322894" y="95272"/>
                  </a:lnTo>
                  <a:lnTo>
                    <a:pt x="342138" y="133921"/>
                  </a:lnTo>
                  <a:lnTo>
                    <a:pt x="359073" y="177830"/>
                  </a:lnTo>
                  <a:lnTo>
                    <a:pt x="373464" y="226455"/>
                  </a:lnTo>
                  <a:lnTo>
                    <a:pt x="385071" y="279249"/>
                  </a:lnTo>
                  <a:lnTo>
                    <a:pt x="393657" y="335668"/>
                  </a:lnTo>
                  <a:lnTo>
                    <a:pt x="398983" y="395166"/>
                  </a:lnTo>
                  <a:lnTo>
                    <a:pt x="400811" y="457200"/>
                  </a:lnTo>
                  <a:lnTo>
                    <a:pt x="398983" y="519233"/>
                  </a:lnTo>
                  <a:lnTo>
                    <a:pt x="393657" y="578731"/>
                  </a:lnTo>
                  <a:lnTo>
                    <a:pt x="385071" y="635150"/>
                  </a:lnTo>
                  <a:lnTo>
                    <a:pt x="373464" y="687944"/>
                  </a:lnTo>
                  <a:lnTo>
                    <a:pt x="359073" y="736569"/>
                  </a:lnTo>
                  <a:lnTo>
                    <a:pt x="342138" y="780478"/>
                  </a:lnTo>
                  <a:lnTo>
                    <a:pt x="322894" y="819127"/>
                  </a:lnTo>
                  <a:lnTo>
                    <a:pt x="301582" y="851972"/>
                  </a:lnTo>
                  <a:lnTo>
                    <a:pt x="253703" y="898066"/>
                  </a:lnTo>
                  <a:lnTo>
                    <a:pt x="200405" y="914400"/>
                  </a:lnTo>
                  <a:lnTo>
                    <a:pt x="173198" y="910225"/>
                  </a:lnTo>
                  <a:lnTo>
                    <a:pt x="122372" y="878466"/>
                  </a:lnTo>
                  <a:lnTo>
                    <a:pt x="77917" y="819127"/>
                  </a:lnTo>
                  <a:lnTo>
                    <a:pt x="58673" y="780478"/>
                  </a:lnTo>
                  <a:lnTo>
                    <a:pt x="41738" y="736569"/>
                  </a:lnTo>
                  <a:lnTo>
                    <a:pt x="27347" y="687944"/>
                  </a:lnTo>
                  <a:lnTo>
                    <a:pt x="15740" y="635150"/>
                  </a:lnTo>
                  <a:lnTo>
                    <a:pt x="7154" y="578731"/>
                  </a:lnTo>
                  <a:lnTo>
                    <a:pt x="1828" y="519233"/>
                  </a:lnTo>
                  <a:lnTo>
                    <a:pt x="0" y="45720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4674490" y="2781871"/>
            <a:ext cx="560546" cy="4251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 marR="3810">
              <a:spcBef>
                <a:spcPts val="75"/>
              </a:spcBef>
            </a:pPr>
            <a:r>
              <a:rPr sz="1350" b="1" spc="-45" dirty="0">
                <a:solidFill>
                  <a:srgbClr val="C00000"/>
                </a:solidFill>
                <a:latin typeface="Times New Roman"/>
                <a:cs typeface="Times New Roman"/>
              </a:rPr>
              <a:t>Αντ</a:t>
            </a:r>
            <a:r>
              <a:rPr sz="1350" b="1" cap="small" spc="-45" dirty="0">
                <a:solidFill>
                  <a:srgbClr val="C00000"/>
                </a:solidFill>
                <a:latin typeface="Times New Roman"/>
                <a:cs typeface="Times New Roman"/>
              </a:rPr>
              <a:t>ι</a:t>
            </a:r>
            <a:r>
              <a:rPr sz="1350" b="1" spc="-45" dirty="0">
                <a:solidFill>
                  <a:srgbClr val="C00000"/>
                </a:solidFill>
                <a:latin typeface="Times New Roman"/>
                <a:cs typeface="Times New Roman"/>
              </a:rPr>
              <a:t>κεί </a:t>
            </a:r>
            <a:r>
              <a:rPr sz="1350" b="1" spc="-15" dirty="0">
                <a:solidFill>
                  <a:srgbClr val="C00000"/>
                </a:solidFill>
                <a:latin typeface="Times New Roman"/>
                <a:cs typeface="Times New Roman"/>
              </a:rPr>
              <a:t>μενο</a:t>
            </a:r>
            <a:endParaRPr sz="1350">
              <a:latin typeface="Times New Roman"/>
              <a:cs typeface="Times New Roman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2513743" y="1039273"/>
            <a:ext cx="4081463" cy="1025843"/>
            <a:chOff x="3351657" y="242697"/>
            <a:chExt cx="5441950" cy="1367790"/>
          </a:xfrm>
        </p:grpSpPr>
        <p:sp>
          <p:nvSpPr>
            <p:cNvPr id="19" name="object 19"/>
            <p:cNvSpPr/>
            <p:nvPr/>
          </p:nvSpPr>
          <p:spPr>
            <a:xfrm>
              <a:off x="3361182" y="252222"/>
              <a:ext cx="5422900" cy="1348740"/>
            </a:xfrm>
            <a:custGeom>
              <a:avLst/>
              <a:gdLst/>
              <a:ahLst/>
              <a:cxnLst/>
              <a:rect l="l" t="t" r="r" b="b"/>
              <a:pathLst>
                <a:path w="5422900" h="1348740">
                  <a:moveTo>
                    <a:pt x="5197601" y="0"/>
                  </a:moveTo>
                  <a:lnTo>
                    <a:pt x="224789" y="0"/>
                  </a:lnTo>
                  <a:lnTo>
                    <a:pt x="179470" y="4564"/>
                  </a:lnTo>
                  <a:lnTo>
                    <a:pt x="137267" y="17656"/>
                  </a:lnTo>
                  <a:lnTo>
                    <a:pt x="99082" y="38375"/>
                  </a:lnTo>
                  <a:lnTo>
                    <a:pt x="65817" y="65817"/>
                  </a:lnTo>
                  <a:lnTo>
                    <a:pt x="38375" y="99082"/>
                  </a:lnTo>
                  <a:lnTo>
                    <a:pt x="17656" y="137267"/>
                  </a:lnTo>
                  <a:lnTo>
                    <a:pt x="4564" y="179470"/>
                  </a:lnTo>
                  <a:lnTo>
                    <a:pt x="0" y="224789"/>
                  </a:lnTo>
                  <a:lnTo>
                    <a:pt x="0" y="1123950"/>
                  </a:lnTo>
                  <a:lnTo>
                    <a:pt x="4564" y="1169269"/>
                  </a:lnTo>
                  <a:lnTo>
                    <a:pt x="17656" y="1211472"/>
                  </a:lnTo>
                  <a:lnTo>
                    <a:pt x="38375" y="1249657"/>
                  </a:lnTo>
                  <a:lnTo>
                    <a:pt x="65817" y="1282922"/>
                  </a:lnTo>
                  <a:lnTo>
                    <a:pt x="99082" y="1310364"/>
                  </a:lnTo>
                  <a:lnTo>
                    <a:pt x="137267" y="1331083"/>
                  </a:lnTo>
                  <a:lnTo>
                    <a:pt x="179470" y="1344175"/>
                  </a:lnTo>
                  <a:lnTo>
                    <a:pt x="224789" y="1348739"/>
                  </a:lnTo>
                  <a:lnTo>
                    <a:pt x="5197601" y="1348739"/>
                  </a:lnTo>
                  <a:lnTo>
                    <a:pt x="5242921" y="1344175"/>
                  </a:lnTo>
                  <a:lnTo>
                    <a:pt x="5285124" y="1331083"/>
                  </a:lnTo>
                  <a:lnTo>
                    <a:pt x="5323309" y="1310364"/>
                  </a:lnTo>
                  <a:lnTo>
                    <a:pt x="5356574" y="1282922"/>
                  </a:lnTo>
                  <a:lnTo>
                    <a:pt x="5384016" y="1249657"/>
                  </a:lnTo>
                  <a:lnTo>
                    <a:pt x="5404735" y="1211472"/>
                  </a:lnTo>
                  <a:lnTo>
                    <a:pt x="5417827" y="1169269"/>
                  </a:lnTo>
                  <a:lnTo>
                    <a:pt x="5422392" y="1123950"/>
                  </a:lnTo>
                  <a:lnTo>
                    <a:pt x="5422392" y="224789"/>
                  </a:lnTo>
                  <a:lnTo>
                    <a:pt x="5417827" y="179470"/>
                  </a:lnTo>
                  <a:lnTo>
                    <a:pt x="5404735" y="137267"/>
                  </a:lnTo>
                  <a:lnTo>
                    <a:pt x="5384016" y="99082"/>
                  </a:lnTo>
                  <a:lnTo>
                    <a:pt x="5356574" y="65817"/>
                  </a:lnTo>
                  <a:lnTo>
                    <a:pt x="5323309" y="38375"/>
                  </a:lnTo>
                  <a:lnTo>
                    <a:pt x="5285124" y="17656"/>
                  </a:lnTo>
                  <a:lnTo>
                    <a:pt x="5242921" y="4564"/>
                  </a:lnTo>
                  <a:lnTo>
                    <a:pt x="5197601" y="0"/>
                  </a:lnTo>
                  <a:close/>
                </a:path>
              </a:pathLst>
            </a:custGeom>
            <a:solidFill>
              <a:srgbClr val="A6B72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361182" y="252222"/>
              <a:ext cx="5422900" cy="1348740"/>
            </a:xfrm>
            <a:custGeom>
              <a:avLst/>
              <a:gdLst/>
              <a:ahLst/>
              <a:cxnLst/>
              <a:rect l="l" t="t" r="r" b="b"/>
              <a:pathLst>
                <a:path w="5422900" h="1348740">
                  <a:moveTo>
                    <a:pt x="0" y="224789"/>
                  </a:moveTo>
                  <a:lnTo>
                    <a:pt x="4564" y="179470"/>
                  </a:lnTo>
                  <a:lnTo>
                    <a:pt x="17656" y="137267"/>
                  </a:lnTo>
                  <a:lnTo>
                    <a:pt x="38375" y="99082"/>
                  </a:lnTo>
                  <a:lnTo>
                    <a:pt x="65817" y="65817"/>
                  </a:lnTo>
                  <a:lnTo>
                    <a:pt x="99082" y="38375"/>
                  </a:lnTo>
                  <a:lnTo>
                    <a:pt x="137267" y="17656"/>
                  </a:lnTo>
                  <a:lnTo>
                    <a:pt x="179470" y="4564"/>
                  </a:lnTo>
                  <a:lnTo>
                    <a:pt x="224789" y="0"/>
                  </a:lnTo>
                  <a:lnTo>
                    <a:pt x="5197601" y="0"/>
                  </a:lnTo>
                  <a:lnTo>
                    <a:pt x="5242921" y="4564"/>
                  </a:lnTo>
                  <a:lnTo>
                    <a:pt x="5285124" y="17656"/>
                  </a:lnTo>
                  <a:lnTo>
                    <a:pt x="5323309" y="38375"/>
                  </a:lnTo>
                  <a:lnTo>
                    <a:pt x="5356574" y="65817"/>
                  </a:lnTo>
                  <a:lnTo>
                    <a:pt x="5384016" y="99082"/>
                  </a:lnTo>
                  <a:lnTo>
                    <a:pt x="5404735" y="137267"/>
                  </a:lnTo>
                  <a:lnTo>
                    <a:pt x="5417827" y="179470"/>
                  </a:lnTo>
                  <a:lnTo>
                    <a:pt x="5422392" y="224789"/>
                  </a:lnTo>
                  <a:lnTo>
                    <a:pt x="5422392" y="1123950"/>
                  </a:lnTo>
                  <a:lnTo>
                    <a:pt x="5417827" y="1169269"/>
                  </a:lnTo>
                  <a:lnTo>
                    <a:pt x="5404735" y="1211472"/>
                  </a:lnTo>
                  <a:lnTo>
                    <a:pt x="5384016" y="1249657"/>
                  </a:lnTo>
                  <a:lnTo>
                    <a:pt x="5356574" y="1282922"/>
                  </a:lnTo>
                  <a:lnTo>
                    <a:pt x="5323309" y="1310364"/>
                  </a:lnTo>
                  <a:lnTo>
                    <a:pt x="5285124" y="1331083"/>
                  </a:lnTo>
                  <a:lnTo>
                    <a:pt x="5242921" y="1344175"/>
                  </a:lnTo>
                  <a:lnTo>
                    <a:pt x="5197601" y="1348739"/>
                  </a:lnTo>
                  <a:lnTo>
                    <a:pt x="224789" y="1348739"/>
                  </a:lnTo>
                  <a:lnTo>
                    <a:pt x="179470" y="1344175"/>
                  </a:lnTo>
                  <a:lnTo>
                    <a:pt x="137267" y="1331083"/>
                  </a:lnTo>
                  <a:lnTo>
                    <a:pt x="99082" y="1310364"/>
                  </a:lnTo>
                  <a:lnTo>
                    <a:pt x="65817" y="1282922"/>
                  </a:lnTo>
                  <a:lnTo>
                    <a:pt x="38375" y="1249657"/>
                  </a:lnTo>
                  <a:lnTo>
                    <a:pt x="17656" y="1211472"/>
                  </a:lnTo>
                  <a:lnTo>
                    <a:pt x="4564" y="1169269"/>
                  </a:lnTo>
                  <a:lnTo>
                    <a:pt x="0" y="1123950"/>
                  </a:lnTo>
                  <a:lnTo>
                    <a:pt x="0" y="224789"/>
                  </a:lnTo>
                  <a:close/>
                </a:path>
              </a:pathLst>
            </a:custGeom>
            <a:ln w="19050">
              <a:solidFill>
                <a:srgbClr val="79851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 txBox="1"/>
          <p:nvPr/>
        </p:nvSpPr>
        <p:spPr>
          <a:xfrm>
            <a:off x="2757868" y="1295114"/>
            <a:ext cx="3591878" cy="495103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049" marR="3810" indent="-476" algn="ctr">
              <a:spcBef>
                <a:spcPts val="79"/>
              </a:spcBef>
            </a:pPr>
            <a:r>
              <a:rPr sz="788" b="1" spc="-8" dirty="0">
                <a:latin typeface="Corbel"/>
                <a:cs typeface="Corbel"/>
              </a:rPr>
              <a:t>Προγράμματα</a:t>
            </a:r>
            <a:r>
              <a:rPr sz="788" b="1" spc="-23" dirty="0">
                <a:latin typeface="Corbel"/>
                <a:cs typeface="Corbel"/>
              </a:rPr>
              <a:t> </a:t>
            </a:r>
            <a:r>
              <a:rPr sz="788" b="1" dirty="0">
                <a:latin typeface="Corbel"/>
                <a:cs typeface="Corbel"/>
              </a:rPr>
              <a:t>Σπουδών</a:t>
            </a:r>
            <a:r>
              <a:rPr sz="788" dirty="0">
                <a:latin typeface="Corbel"/>
                <a:cs typeface="Corbel"/>
              </a:rPr>
              <a:t>,</a:t>
            </a:r>
            <a:r>
              <a:rPr sz="788" spc="-15" dirty="0">
                <a:latin typeface="Corbel"/>
                <a:cs typeface="Corbel"/>
              </a:rPr>
              <a:t> </a:t>
            </a:r>
            <a:r>
              <a:rPr sz="788" dirty="0">
                <a:latin typeface="Corbel"/>
                <a:cs typeface="Corbel"/>
              </a:rPr>
              <a:t>Μαθησιακές αρχές,</a:t>
            </a:r>
            <a:r>
              <a:rPr sz="788" spc="19" dirty="0">
                <a:latin typeface="Corbel"/>
                <a:cs typeface="Corbel"/>
              </a:rPr>
              <a:t> </a:t>
            </a:r>
            <a:r>
              <a:rPr sz="788" dirty="0">
                <a:latin typeface="Corbel"/>
                <a:cs typeface="Corbel"/>
              </a:rPr>
              <a:t>Διδακτικές</a:t>
            </a:r>
            <a:r>
              <a:rPr sz="788" spc="11" dirty="0">
                <a:latin typeface="Corbel"/>
                <a:cs typeface="Corbel"/>
              </a:rPr>
              <a:t> </a:t>
            </a:r>
            <a:r>
              <a:rPr sz="788" spc="-8" dirty="0">
                <a:latin typeface="Corbel"/>
                <a:cs typeface="Corbel"/>
              </a:rPr>
              <a:t>Προσεγγίσεις,</a:t>
            </a:r>
            <a:r>
              <a:rPr sz="788" spc="8" dirty="0">
                <a:latin typeface="Corbel"/>
                <a:cs typeface="Corbel"/>
              </a:rPr>
              <a:t> </a:t>
            </a:r>
            <a:r>
              <a:rPr sz="788" spc="-8" dirty="0">
                <a:latin typeface="Corbel"/>
                <a:cs typeface="Corbel"/>
              </a:rPr>
              <a:t>Διδακτικά </a:t>
            </a:r>
            <a:r>
              <a:rPr sz="788" dirty="0">
                <a:latin typeface="Corbel"/>
                <a:cs typeface="Corbel"/>
              </a:rPr>
              <a:t>Εργαλεία,</a:t>
            </a:r>
            <a:r>
              <a:rPr sz="788" spc="-26" dirty="0">
                <a:latin typeface="Corbel"/>
                <a:cs typeface="Corbel"/>
              </a:rPr>
              <a:t> </a:t>
            </a:r>
            <a:r>
              <a:rPr sz="788" dirty="0">
                <a:latin typeface="Corbel"/>
                <a:cs typeface="Corbel"/>
              </a:rPr>
              <a:t>Διδακτικά</a:t>
            </a:r>
            <a:r>
              <a:rPr sz="788" spc="-11" dirty="0">
                <a:latin typeface="Corbel"/>
                <a:cs typeface="Corbel"/>
              </a:rPr>
              <a:t> </a:t>
            </a:r>
            <a:r>
              <a:rPr sz="788" dirty="0">
                <a:latin typeface="Corbel"/>
                <a:cs typeface="Corbel"/>
              </a:rPr>
              <a:t>Εγχειρίδια,</a:t>
            </a:r>
            <a:r>
              <a:rPr sz="788" spc="-23" dirty="0">
                <a:latin typeface="Corbel"/>
                <a:cs typeface="Corbel"/>
              </a:rPr>
              <a:t> </a:t>
            </a:r>
            <a:r>
              <a:rPr sz="788" dirty="0">
                <a:latin typeface="Corbel"/>
                <a:cs typeface="Corbel"/>
              </a:rPr>
              <a:t>Εργαλεία</a:t>
            </a:r>
            <a:r>
              <a:rPr sz="788" spc="-23" dirty="0">
                <a:latin typeface="Corbel"/>
                <a:cs typeface="Corbel"/>
              </a:rPr>
              <a:t> </a:t>
            </a:r>
            <a:r>
              <a:rPr sz="788" dirty="0">
                <a:latin typeface="Corbel"/>
                <a:cs typeface="Corbel"/>
              </a:rPr>
              <a:t>και</a:t>
            </a:r>
            <a:r>
              <a:rPr sz="788" spc="-4" dirty="0">
                <a:latin typeface="Corbel"/>
                <a:cs typeface="Corbel"/>
              </a:rPr>
              <a:t> </a:t>
            </a:r>
            <a:r>
              <a:rPr sz="788" dirty="0">
                <a:latin typeface="Corbel"/>
                <a:cs typeface="Corbel"/>
              </a:rPr>
              <a:t>Λογισμικά</a:t>
            </a:r>
            <a:r>
              <a:rPr sz="788" spc="-30" dirty="0">
                <a:latin typeface="Corbel"/>
                <a:cs typeface="Corbel"/>
              </a:rPr>
              <a:t> </a:t>
            </a:r>
            <a:r>
              <a:rPr sz="788" dirty="0">
                <a:latin typeface="Corbel"/>
                <a:cs typeface="Corbel"/>
              </a:rPr>
              <a:t>ΤΠΕ,</a:t>
            </a:r>
            <a:r>
              <a:rPr sz="788" spc="-8" dirty="0">
                <a:latin typeface="Corbel"/>
                <a:cs typeface="Corbel"/>
              </a:rPr>
              <a:t> </a:t>
            </a:r>
            <a:r>
              <a:rPr sz="788" b="1" dirty="0">
                <a:latin typeface="Corbel"/>
                <a:cs typeface="Corbel"/>
              </a:rPr>
              <a:t>Θεσμικό</a:t>
            </a:r>
            <a:r>
              <a:rPr sz="788" b="1" spc="-11" dirty="0">
                <a:latin typeface="Corbel"/>
                <a:cs typeface="Corbel"/>
              </a:rPr>
              <a:t> </a:t>
            </a:r>
            <a:r>
              <a:rPr sz="788" b="1" spc="-8" dirty="0">
                <a:latin typeface="Corbel"/>
                <a:cs typeface="Corbel"/>
              </a:rPr>
              <a:t>πλαίσιο</a:t>
            </a:r>
            <a:r>
              <a:rPr sz="788" b="1" spc="-23" dirty="0">
                <a:latin typeface="Corbel"/>
                <a:cs typeface="Corbel"/>
              </a:rPr>
              <a:t> </a:t>
            </a:r>
            <a:r>
              <a:rPr sz="788" spc="-8" dirty="0">
                <a:latin typeface="Corbel"/>
                <a:cs typeface="Corbel"/>
              </a:rPr>
              <a:t>(π.χ. αξιολόγηση</a:t>
            </a:r>
            <a:r>
              <a:rPr sz="788" spc="4" dirty="0">
                <a:latin typeface="Corbel"/>
                <a:cs typeface="Corbel"/>
              </a:rPr>
              <a:t> </a:t>
            </a:r>
            <a:r>
              <a:rPr sz="788" dirty="0">
                <a:latin typeface="Corbel"/>
                <a:cs typeface="Corbel"/>
              </a:rPr>
              <a:t>μαθητή,</a:t>
            </a:r>
            <a:r>
              <a:rPr sz="788" spc="4" dirty="0">
                <a:latin typeface="Corbel"/>
                <a:cs typeface="Corbel"/>
              </a:rPr>
              <a:t> </a:t>
            </a:r>
            <a:r>
              <a:rPr sz="788" spc="-8" dirty="0">
                <a:latin typeface="Corbel"/>
                <a:cs typeface="Corbel"/>
              </a:rPr>
              <a:t>αξιολόγηση</a:t>
            </a:r>
            <a:r>
              <a:rPr sz="788" spc="8" dirty="0">
                <a:latin typeface="Corbel"/>
                <a:cs typeface="Corbel"/>
              </a:rPr>
              <a:t> </a:t>
            </a:r>
            <a:r>
              <a:rPr sz="788" spc="-8" dirty="0">
                <a:latin typeface="Corbel"/>
                <a:cs typeface="Corbel"/>
              </a:rPr>
              <a:t>εκπαιδευτικού),</a:t>
            </a:r>
            <a:r>
              <a:rPr sz="788" spc="19" dirty="0">
                <a:latin typeface="Corbel"/>
                <a:cs typeface="Corbel"/>
              </a:rPr>
              <a:t> </a:t>
            </a:r>
            <a:r>
              <a:rPr sz="788" spc="-8" dirty="0">
                <a:latin typeface="Corbel"/>
                <a:cs typeface="Corbel"/>
              </a:rPr>
              <a:t>ενημέρωση</a:t>
            </a:r>
            <a:r>
              <a:rPr sz="788" spc="8" dirty="0">
                <a:latin typeface="Corbel"/>
                <a:cs typeface="Corbel"/>
              </a:rPr>
              <a:t> </a:t>
            </a:r>
            <a:r>
              <a:rPr sz="788" dirty="0">
                <a:latin typeface="Corbel"/>
                <a:cs typeface="Corbel"/>
              </a:rPr>
              <a:t>γονέων</a:t>
            </a:r>
            <a:r>
              <a:rPr sz="788" spc="19" dirty="0">
                <a:latin typeface="Corbel"/>
                <a:cs typeface="Corbel"/>
              </a:rPr>
              <a:t> </a:t>
            </a:r>
            <a:r>
              <a:rPr sz="788" dirty="0">
                <a:latin typeface="Corbel"/>
                <a:cs typeface="Corbel"/>
              </a:rPr>
              <a:t>,</a:t>
            </a:r>
            <a:r>
              <a:rPr sz="788" spc="15" dirty="0">
                <a:latin typeface="Corbel"/>
                <a:cs typeface="Corbel"/>
              </a:rPr>
              <a:t> </a:t>
            </a:r>
            <a:r>
              <a:rPr sz="788" spc="-8" dirty="0">
                <a:latin typeface="Corbel"/>
                <a:cs typeface="Corbel"/>
              </a:rPr>
              <a:t>πρακτικές </a:t>
            </a:r>
            <a:r>
              <a:rPr sz="788" dirty="0">
                <a:latin typeface="Corbel"/>
                <a:cs typeface="Corbel"/>
              </a:rPr>
              <a:t>επιμόρφωσης,</a:t>
            </a:r>
            <a:r>
              <a:rPr sz="788" spc="-26" dirty="0">
                <a:latin typeface="Corbel"/>
                <a:cs typeface="Corbel"/>
              </a:rPr>
              <a:t> </a:t>
            </a:r>
            <a:r>
              <a:rPr sz="788" dirty="0">
                <a:latin typeface="Corbel"/>
                <a:cs typeface="Corbel"/>
              </a:rPr>
              <a:t>η χρήση</a:t>
            </a:r>
            <a:r>
              <a:rPr sz="788" spc="-15" dirty="0">
                <a:latin typeface="Corbel"/>
                <a:cs typeface="Corbel"/>
              </a:rPr>
              <a:t> </a:t>
            </a:r>
            <a:r>
              <a:rPr sz="788" dirty="0">
                <a:latin typeface="Corbel"/>
                <a:cs typeface="Corbel"/>
              </a:rPr>
              <a:t>και</a:t>
            </a:r>
            <a:r>
              <a:rPr sz="788" spc="-4" dirty="0">
                <a:latin typeface="Corbel"/>
                <a:cs typeface="Corbel"/>
              </a:rPr>
              <a:t> </a:t>
            </a:r>
            <a:r>
              <a:rPr sz="788" spc="-8" dirty="0">
                <a:latin typeface="Corbel"/>
                <a:cs typeface="Corbel"/>
              </a:rPr>
              <a:t>αξιοποίηση</a:t>
            </a:r>
            <a:r>
              <a:rPr sz="788" spc="-15" dirty="0">
                <a:latin typeface="Corbel"/>
                <a:cs typeface="Corbel"/>
              </a:rPr>
              <a:t> </a:t>
            </a:r>
            <a:r>
              <a:rPr sz="788" dirty="0">
                <a:latin typeface="Corbel"/>
                <a:cs typeface="Corbel"/>
              </a:rPr>
              <a:t>της</a:t>
            </a:r>
            <a:r>
              <a:rPr sz="788" spc="-4" dirty="0">
                <a:latin typeface="Corbel"/>
                <a:cs typeface="Corbel"/>
              </a:rPr>
              <a:t> </a:t>
            </a:r>
            <a:r>
              <a:rPr sz="788" spc="-8" dirty="0">
                <a:latin typeface="Corbel"/>
                <a:cs typeface="Corbel"/>
              </a:rPr>
              <a:t>γλώσσας</a:t>
            </a:r>
            <a:endParaRPr sz="788">
              <a:latin typeface="Corbel"/>
              <a:cs typeface="Corbel"/>
            </a:endParaRPr>
          </a:p>
        </p:txBody>
      </p:sp>
      <p:grpSp>
        <p:nvGrpSpPr>
          <p:cNvPr id="22" name="object 22"/>
          <p:cNvGrpSpPr/>
          <p:nvPr/>
        </p:nvGrpSpPr>
        <p:grpSpPr>
          <a:xfrm>
            <a:off x="1217581" y="4278535"/>
            <a:ext cx="2847975" cy="1458278"/>
            <a:chOff x="1623441" y="4561713"/>
            <a:chExt cx="3797300" cy="1944370"/>
          </a:xfrm>
        </p:grpSpPr>
        <p:sp>
          <p:nvSpPr>
            <p:cNvPr id="23" name="object 23"/>
            <p:cNvSpPr/>
            <p:nvPr/>
          </p:nvSpPr>
          <p:spPr>
            <a:xfrm>
              <a:off x="1632966" y="4571238"/>
              <a:ext cx="3778250" cy="1925320"/>
            </a:xfrm>
            <a:custGeom>
              <a:avLst/>
              <a:gdLst/>
              <a:ahLst/>
              <a:cxnLst/>
              <a:rect l="l" t="t" r="r" b="b"/>
              <a:pathLst>
                <a:path w="3778250" h="1925320">
                  <a:moveTo>
                    <a:pt x="3457194" y="0"/>
                  </a:moveTo>
                  <a:lnTo>
                    <a:pt x="320801" y="0"/>
                  </a:lnTo>
                  <a:lnTo>
                    <a:pt x="273398" y="3478"/>
                  </a:lnTo>
                  <a:lnTo>
                    <a:pt x="228153" y="13583"/>
                  </a:lnTo>
                  <a:lnTo>
                    <a:pt x="185563" y="29817"/>
                  </a:lnTo>
                  <a:lnTo>
                    <a:pt x="146125" y="51685"/>
                  </a:lnTo>
                  <a:lnTo>
                    <a:pt x="110335" y="78690"/>
                  </a:lnTo>
                  <a:lnTo>
                    <a:pt x="78690" y="110335"/>
                  </a:lnTo>
                  <a:lnTo>
                    <a:pt x="51685" y="146125"/>
                  </a:lnTo>
                  <a:lnTo>
                    <a:pt x="29817" y="185563"/>
                  </a:lnTo>
                  <a:lnTo>
                    <a:pt x="13583" y="228153"/>
                  </a:lnTo>
                  <a:lnTo>
                    <a:pt x="3478" y="273398"/>
                  </a:lnTo>
                  <a:lnTo>
                    <a:pt x="0" y="320801"/>
                  </a:lnTo>
                  <a:lnTo>
                    <a:pt x="0" y="1604010"/>
                  </a:lnTo>
                  <a:lnTo>
                    <a:pt x="3478" y="1651413"/>
                  </a:lnTo>
                  <a:lnTo>
                    <a:pt x="13583" y="1696658"/>
                  </a:lnTo>
                  <a:lnTo>
                    <a:pt x="29817" y="1739248"/>
                  </a:lnTo>
                  <a:lnTo>
                    <a:pt x="51685" y="1778686"/>
                  </a:lnTo>
                  <a:lnTo>
                    <a:pt x="78690" y="1814476"/>
                  </a:lnTo>
                  <a:lnTo>
                    <a:pt x="110335" y="1846121"/>
                  </a:lnTo>
                  <a:lnTo>
                    <a:pt x="146125" y="1873126"/>
                  </a:lnTo>
                  <a:lnTo>
                    <a:pt x="185563" y="1894994"/>
                  </a:lnTo>
                  <a:lnTo>
                    <a:pt x="228153" y="1911228"/>
                  </a:lnTo>
                  <a:lnTo>
                    <a:pt x="273398" y="1921333"/>
                  </a:lnTo>
                  <a:lnTo>
                    <a:pt x="320801" y="1924812"/>
                  </a:lnTo>
                  <a:lnTo>
                    <a:pt x="3457194" y="1924812"/>
                  </a:lnTo>
                  <a:lnTo>
                    <a:pt x="3504597" y="1921333"/>
                  </a:lnTo>
                  <a:lnTo>
                    <a:pt x="3549842" y="1911228"/>
                  </a:lnTo>
                  <a:lnTo>
                    <a:pt x="3592432" y="1894994"/>
                  </a:lnTo>
                  <a:lnTo>
                    <a:pt x="3631870" y="1873126"/>
                  </a:lnTo>
                  <a:lnTo>
                    <a:pt x="3667660" y="1846121"/>
                  </a:lnTo>
                  <a:lnTo>
                    <a:pt x="3699305" y="1814476"/>
                  </a:lnTo>
                  <a:lnTo>
                    <a:pt x="3726310" y="1778686"/>
                  </a:lnTo>
                  <a:lnTo>
                    <a:pt x="3748178" y="1739248"/>
                  </a:lnTo>
                  <a:lnTo>
                    <a:pt x="3764412" y="1696658"/>
                  </a:lnTo>
                  <a:lnTo>
                    <a:pt x="3774517" y="1651413"/>
                  </a:lnTo>
                  <a:lnTo>
                    <a:pt x="3777996" y="1604010"/>
                  </a:lnTo>
                  <a:lnTo>
                    <a:pt x="3777996" y="320801"/>
                  </a:lnTo>
                  <a:lnTo>
                    <a:pt x="3774517" y="273398"/>
                  </a:lnTo>
                  <a:lnTo>
                    <a:pt x="3764412" y="228153"/>
                  </a:lnTo>
                  <a:lnTo>
                    <a:pt x="3748178" y="185563"/>
                  </a:lnTo>
                  <a:lnTo>
                    <a:pt x="3726310" y="146125"/>
                  </a:lnTo>
                  <a:lnTo>
                    <a:pt x="3699305" y="110335"/>
                  </a:lnTo>
                  <a:lnTo>
                    <a:pt x="3667660" y="78690"/>
                  </a:lnTo>
                  <a:lnTo>
                    <a:pt x="3631870" y="51685"/>
                  </a:lnTo>
                  <a:lnTo>
                    <a:pt x="3592432" y="29817"/>
                  </a:lnTo>
                  <a:lnTo>
                    <a:pt x="3549842" y="13583"/>
                  </a:lnTo>
                  <a:lnTo>
                    <a:pt x="3504597" y="3478"/>
                  </a:lnTo>
                  <a:lnTo>
                    <a:pt x="3457194" y="0"/>
                  </a:lnTo>
                  <a:close/>
                </a:path>
              </a:pathLst>
            </a:custGeom>
            <a:solidFill>
              <a:srgbClr val="A6B72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1632966" y="4571238"/>
              <a:ext cx="3778250" cy="1925320"/>
            </a:xfrm>
            <a:custGeom>
              <a:avLst/>
              <a:gdLst/>
              <a:ahLst/>
              <a:cxnLst/>
              <a:rect l="l" t="t" r="r" b="b"/>
              <a:pathLst>
                <a:path w="3778250" h="1925320">
                  <a:moveTo>
                    <a:pt x="0" y="320801"/>
                  </a:moveTo>
                  <a:lnTo>
                    <a:pt x="3478" y="273398"/>
                  </a:lnTo>
                  <a:lnTo>
                    <a:pt x="13583" y="228153"/>
                  </a:lnTo>
                  <a:lnTo>
                    <a:pt x="29817" y="185563"/>
                  </a:lnTo>
                  <a:lnTo>
                    <a:pt x="51685" y="146125"/>
                  </a:lnTo>
                  <a:lnTo>
                    <a:pt x="78690" y="110335"/>
                  </a:lnTo>
                  <a:lnTo>
                    <a:pt x="110335" y="78690"/>
                  </a:lnTo>
                  <a:lnTo>
                    <a:pt x="146125" y="51685"/>
                  </a:lnTo>
                  <a:lnTo>
                    <a:pt x="185563" y="29817"/>
                  </a:lnTo>
                  <a:lnTo>
                    <a:pt x="228153" y="13583"/>
                  </a:lnTo>
                  <a:lnTo>
                    <a:pt x="273398" y="3478"/>
                  </a:lnTo>
                  <a:lnTo>
                    <a:pt x="320801" y="0"/>
                  </a:lnTo>
                  <a:lnTo>
                    <a:pt x="3457194" y="0"/>
                  </a:lnTo>
                  <a:lnTo>
                    <a:pt x="3504597" y="3478"/>
                  </a:lnTo>
                  <a:lnTo>
                    <a:pt x="3549842" y="13583"/>
                  </a:lnTo>
                  <a:lnTo>
                    <a:pt x="3592432" y="29817"/>
                  </a:lnTo>
                  <a:lnTo>
                    <a:pt x="3631870" y="51685"/>
                  </a:lnTo>
                  <a:lnTo>
                    <a:pt x="3667660" y="78690"/>
                  </a:lnTo>
                  <a:lnTo>
                    <a:pt x="3699305" y="110335"/>
                  </a:lnTo>
                  <a:lnTo>
                    <a:pt x="3726310" y="146125"/>
                  </a:lnTo>
                  <a:lnTo>
                    <a:pt x="3748178" y="185563"/>
                  </a:lnTo>
                  <a:lnTo>
                    <a:pt x="3764412" y="228153"/>
                  </a:lnTo>
                  <a:lnTo>
                    <a:pt x="3774517" y="273398"/>
                  </a:lnTo>
                  <a:lnTo>
                    <a:pt x="3777996" y="320801"/>
                  </a:lnTo>
                  <a:lnTo>
                    <a:pt x="3777996" y="1604010"/>
                  </a:lnTo>
                  <a:lnTo>
                    <a:pt x="3774517" y="1651413"/>
                  </a:lnTo>
                  <a:lnTo>
                    <a:pt x="3764412" y="1696658"/>
                  </a:lnTo>
                  <a:lnTo>
                    <a:pt x="3748178" y="1739248"/>
                  </a:lnTo>
                  <a:lnTo>
                    <a:pt x="3726310" y="1778686"/>
                  </a:lnTo>
                  <a:lnTo>
                    <a:pt x="3699305" y="1814476"/>
                  </a:lnTo>
                  <a:lnTo>
                    <a:pt x="3667660" y="1846121"/>
                  </a:lnTo>
                  <a:lnTo>
                    <a:pt x="3631870" y="1873126"/>
                  </a:lnTo>
                  <a:lnTo>
                    <a:pt x="3592432" y="1894994"/>
                  </a:lnTo>
                  <a:lnTo>
                    <a:pt x="3549842" y="1911228"/>
                  </a:lnTo>
                  <a:lnTo>
                    <a:pt x="3504597" y="1921333"/>
                  </a:lnTo>
                  <a:lnTo>
                    <a:pt x="3457194" y="1924812"/>
                  </a:lnTo>
                  <a:lnTo>
                    <a:pt x="320801" y="1924812"/>
                  </a:lnTo>
                  <a:lnTo>
                    <a:pt x="273398" y="1921333"/>
                  </a:lnTo>
                  <a:lnTo>
                    <a:pt x="228153" y="1911228"/>
                  </a:lnTo>
                  <a:lnTo>
                    <a:pt x="185563" y="1894994"/>
                  </a:lnTo>
                  <a:lnTo>
                    <a:pt x="146125" y="1873126"/>
                  </a:lnTo>
                  <a:lnTo>
                    <a:pt x="110335" y="1846121"/>
                  </a:lnTo>
                  <a:lnTo>
                    <a:pt x="78690" y="1814476"/>
                  </a:lnTo>
                  <a:lnTo>
                    <a:pt x="51685" y="1778686"/>
                  </a:lnTo>
                  <a:lnTo>
                    <a:pt x="29817" y="1739248"/>
                  </a:lnTo>
                  <a:lnTo>
                    <a:pt x="13583" y="1696658"/>
                  </a:lnTo>
                  <a:lnTo>
                    <a:pt x="3478" y="1651413"/>
                  </a:lnTo>
                  <a:lnTo>
                    <a:pt x="0" y="1604010"/>
                  </a:lnTo>
                  <a:lnTo>
                    <a:pt x="0" y="320801"/>
                  </a:lnTo>
                  <a:close/>
                </a:path>
              </a:pathLst>
            </a:custGeom>
            <a:ln w="19050">
              <a:solidFill>
                <a:srgbClr val="79851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5" name="object 25"/>
          <p:cNvSpPr txBox="1"/>
          <p:nvPr/>
        </p:nvSpPr>
        <p:spPr>
          <a:xfrm>
            <a:off x="1411033" y="4478560"/>
            <a:ext cx="2457926" cy="1047883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algn="ctr">
              <a:spcBef>
                <a:spcPts val="71"/>
              </a:spcBef>
            </a:pPr>
            <a:r>
              <a:rPr sz="750" dirty="0">
                <a:latin typeface="Corbel"/>
                <a:cs typeface="Corbel"/>
              </a:rPr>
              <a:t>Τυπικοί</a:t>
            </a:r>
            <a:r>
              <a:rPr sz="750" spc="-19" dirty="0">
                <a:latin typeface="Corbel"/>
                <a:cs typeface="Corbel"/>
              </a:rPr>
              <a:t> </a:t>
            </a:r>
            <a:r>
              <a:rPr sz="750" dirty="0">
                <a:latin typeface="Corbel"/>
                <a:cs typeface="Corbel"/>
              </a:rPr>
              <a:t>και</a:t>
            </a:r>
            <a:r>
              <a:rPr sz="750" spc="-30" dirty="0">
                <a:latin typeface="Corbel"/>
                <a:cs typeface="Corbel"/>
              </a:rPr>
              <a:t> </a:t>
            </a:r>
            <a:r>
              <a:rPr sz="750" dirty="0">
                <a:latin typeface="Corbel"/>
                <a:cs typeface="Corbel"/>
              </a:rPr>
              <a:t>άτυποι</a:t>
            </a:r>
            <a:r>
              <a:rPr sz="750" spc="-26" dirty="0">
                <a:latin typeface="Corbel"/>
                <a:cs typeface="Corbel"/>
              </a:rPr>
              <a:t> </a:t>
            </a:r>
            <a:r>
              <a:rPr sz="750" spc="-8" dirty="0">
                <a:latin typeface="Corbel"/>
                <a:cs typeface="Corbel"/>
              </a:rPr>
              <a:t>κανόνες</a:t>
            </a:r>
            <a:endParaRPr sz="750">
              <a:latin typeface="Corbel"/>
              <a:cs typeface="Corbel"/>
            </a:endParaRPr>
          </a:p>
          <a:p>
            <a:pPr marL="34290" marR="30004" algn="ctr"/>
            <a:r>
              <a:rPr sz="750" dirty="0">
                <a:latin typeface="Corbel"/>
                <a:cs typeface="Corbel"/>
              </a:rPr>
              <a:t>-</a:t>
            </a:r>
            <a:r>
              <a:rPr sz="750" spc="-11" dirty="0">
                <a:latin typeface="Corbel"/>
                <a:cs typeface="Corbel"/>
              </a:rPr>
              <a:t> </a:t>
            </a:r>
            <a:r>
              <a:rPr sz="750" spc="-8" dirty="0">
                <a:latin typeface="Corbel"/>
                <a:cs typeface="Corbel"/>
              </a:rPr>
              <a:t>Θεσμικό</a:t>
            </a:r>
            <a:r>
              <a:rPr sz="750" spc="-15" dirty="0">
                <a:latin typeface="Corbel"/>
                <a:cs typeface="Corbel"/>
              </a:rPr>
              <a:t> </a:t>
            </a:r>
            <a:r>
              <a:rPr sz="750" dirty="0">
                <a:latin typeface="Corbel"/>
                <a:cs typeface="Corbel"/>
              </a:rPr>
              <a:t>πλαίσιο</a:t>
            </a:r>
            <a:r>
              <a:rPr sz="750" spc="-8" dirty="0">
                <a:latin typeface="Corbel"/>
                <a:cs typeface="Corbel"/>
              </a:rPr>
              <a:t> </a:t>
            </a:r>
            <a:r>
              <a:rPr sz="750" dirty="0">
                <a:latin typeface="Corbel"/>
                <a:cs typeface="Corbel"/>
              </a:rPr>
              <a:t>(π.χ.</a:t>
            </a:r>
            <a:r>
              <a:rPr sz="750" spc="-19" dirty="0">
                <a:latin typeface="Corbel"/>
                <a:cs typeface="Corbel"/>
              </a:rPr>
              <a:t> </a:t>
            </a:r>
            <a:r>
              <a:rPr sz="750" dirty="0">
                <a:latin typeface="Corbel"/>
                <a:cs typeface="Corbel"/>
              </a:rPr>
              <a:t>ωράριο</a:t>
            </a:r>
            <a:r>
              <a:rPr sz="750" spc="-4" dirty="0">
                <a:latin typeface="Corbel"/>
                <a:cs typeface="Corbel"/>
              </a:rPr>
              <a:t> </a:t>
            </a:r>
            <a:r>
              <a:rPr sz="750" spc="-8" dirty="0">
                <a:latin typeface="Corbel"/>
                <a:cs typeface="Corbel"/>
              </a:rPr>
              <a:t>εκπαιδευτικών,</a:t>
            </a:r>
            <a:r>
              <a:rPr sz="750" spc="23" dirty="0">
                <a:latin typeface="Corbel"/>
                <a:cs typeface="Corbel"/>
              </a:rPr>
              <a:t> </a:t>
            </a:r>
            <a:r>
              <a:rPr sz="750" spc="-8" dirty="0">
                <a:latin typeface="Corbel"/>
                <a:cs typeface="Corbel"/>
              </a:rPr>
              <a:t>αξιολόγηση</a:t>
            </a:r>
            <a:r>
              <a:rPr sz="750" spc="375" dirty="0">
                <a:latin typeface="Corbel"/>
                <a:cs typeface="Corbel"/>
              </a:rPr>
              <a:t> </a:t>
            </a:r>
            <a:r>
              <a:rPr sz="750" dirty="0">
                <a:latin typeface="Corbel"/>
                <a:cs typeface="Corbel"/>
              </a:rPr>
              <a:t>μαθητών,</a:t>
            </a:r>
            <a:r>
              <a:rPr sz="750" spc="-23" dirty="0">
                <a:latin typeface="Corbel"/>
                <a:cs typeface="Corbel"/>
              </a:rPr>
              <a:t> </a:t>
            </a:r>
            <a:r>
              <a:rPr sz="750" dirty="0">
                <a:latin typeface="Corbel"/>
                <a:cs typeface="Corbel"/>
              </a:rPr>
              <a:t>κανόνες</a:t>
            </a:r>
            <a:r>
              <a:rPr sz="750" spc="-8" dirty="0">
                <a:latin typeface="Corbel"/>
                <a:cs typeface="Corbel"/>
              </a:rPr>
              <a:t> αξιολόγησης</a:t>
            </a:r>
            <a:r>
              <a:rPr sz="750" dirty="0">
                <a:latin typeface="Corbel"/>
                <a:cs typeface="Corbel"/>
              </a:rPr>
              <a:t> </a:t>
            </a:r>
            <a:r>
              <a:rPr sz="750" spc="-8" dirty="0">
                <a:latin typeface="Corbel"/>
                <a:cs typeface="Corbel"/>
              </a:rPr>
              <a:t>μαθητών)</a:t>
            </a:r>
            <a:endParaRPr sz="750">
              <a:latin typeface="Corbel"/>
              <a:cs typeface="Corbel"/>
            </a:endParaRPr>
          </a:p>
          <a:p>
            <a:pPr marL="67628" marR="63818" algn="ctr"/>
            <a:r>
              <a:rPr sz="750" spc="-8" dirty="0">
                <a:latin typeface="Corbel"/>
                <a:cs typeface="Corbel"/>
              </a:rPr>
              <a:t>-</a:t>
            </a:r>
            <a:r>
              <a:rPr sz="750" dirty="0">
                <a:latin typeface="Corbel"/>
                <a:cs typeface="Corbel"/>
              </a:rPr>
              <a:t>-</a:t>
            </a:r>
            <a:r>
              <a:rPr sz="750" spc="-19" dirty="0">
                <a:latin typeface="Corbel"/>
                <a:cs typeface="Corbel"/>
              </a:rPr>
              <a:t> </a:t>
            </a:r>
            <a:r>
              <a:rPr sz="750" dirty="0">
                <a:latin typeface="Corbel"/>
                <a:cs typeface="Corbel"/>
              </a:rPr>
              <a:t>Πλαίσιο</a:t>
            </a:r>
            <a:r>
              <a:rPr sz="750" spc="-11" dirty="0">
                <a:latin typeface="Corbel"/>
                <a:cs typeface="Corbel"/>
              </a:rPr>
              <a:t> </a:t>
            </a:r>
            <a:r>
              <a:rPr sz="750" spc="-8" dirty="0">
                <a:latin typeface="Corbel"/>
                <a:cs typeface="Corbel"/>
              </a:rPr>
              <a:t>σχολείο</a:t>
            </a:r>
            <a:r>
              <a:rPr sz="750" spc="-11" dirty="0">
                <a:latin typeface="Corbel"/>
                <a:cs typeface="Corbel"/>
              </a:rPr>
              <a:t> </a:t>
            </a:r>
            <a:r>
              <a:rPr sz="750" dirty="0">
                <a:latin typeface="Corbel"/>
                <a:cs typeface="Corbel"/>
              </a:rPr>
              <a:t>(π.χ.</a:t>
            </a:r>
            <a:r>
              <a:rPr sz="750" spc="-26" dirty="0">
                <a:latin typeface="Corbel"/>
                <a:cs typeface="Corbel"/>
              </a:rPr>
              <a:t> </a:t>
            </a:r>
            <a:r>
              <a:rPr sz="750" dirty="0">
                <a:latin typeface="Corbel"/>
                <a:cs typeface="Corbel"/>
              </a:rPr>
              <a:t>ηθικοί και</a:t>
            </a:r>
            <a:r>
              <a:rPr sz="750" spc="-15" dirty="0">
                <a:latin typeface="Corbel"/>
                <a:cs typeface="Corbel"/>
              </a:rPr>
              <a:t> </a:t>
            </a:r>
            <a:r>
              <a:rPr sz="750" spc="-8" dirty="0">
                <a:latin typeface="Corbel"/>
                <a:cs typeface="Corbel"/>
              </a:rPr>
              <a:t>δεοντολογικοί</a:t>
            </a:r>
            <a:r>
              <a:rPr sz="750" spc="23" dirty="0">
                <a:latin typeface="Corbel"/>
                <a:cs typeface="Corbel"/>
              </a:rPr>
              <a:t> </a:t>
            </a:r>
            <a:r>
              <a:rPr sz="750" spc="-8" dirty="0">
                <a:latin typeface="Corbel"/>
                <a:cs typeface="Corbel"/>
              </a:rPr>
              <a:t>κανόνες,</a:t>
            </a:r>
            <a:r>
              <a:rPr sz="750" spc="375" dirty="0">
                <a:latin typeface="Corbel"/>
                <a:cs typeface="Corbel"/>
              </a:rPr>
              <a:t> </a:t>
            </a:r>
            <a:r>
              <a:rPr sz="750" dirty="0">
                <a:latin typeface="Corbel"/>
                <a:cs typeface="Corbel"/>
              </a:rPr>
              <a:t>κανονισμός</a:t>
            </a:r>
            <a:r>
              <a:rPr sz="750" spc="-26" dirty="0">
                <a:latin typeface="Corbel"/>
                <a:cs typeface="Corbel"/>
              </a:rPr>
              <a:t> </a:t>
            </a:r>
            <a:r>
              <a:rPr sz="750" dirty="0">
                <a:latin typeface="Corbel"/>
                <a:cs typeface="Corbel"/>
              </a:rPr>
              <a:t>σχολείου,</a:t>
            </a:r>
            <a:r>
              <a:rPr sz="750" spc="-26" dirty="0">
                <a:latin typeface="Corbel"/>
                <a:cs typeface="Corbel"/>
              </a:rPr>
              <a:t> </a:t>
            </a:r>
            <a:r>
              <a:rPr sz="750" dirty="0">
                <a:latin typeface="Corbel"/>
                <a:cs typeface="Corbel"/>
              </a:rPr>
              <a:t>κανόνες</a:t>
            </a:r>
            <a:r>
              <a:rPr sz="750" spc="-19" dirty="0">
                <a:latin typeface="Corbel"/>
                <a:cs typeface="Corbel"/>
              </a:rPr>
              <a:t> </a:t>
            </a:r>
            <a:r>
              <a:rPr sz="750" spc="-8" dirty="0">
                <a:latin typeface="Corbel"/>
                <a:cs typeface="Corbel"/>
              </a:rPr>
              <a:t>τάξης)</a:t>
            </a:r>
            <a:endParaRPr sz="750">
              <a:latin typeface="Corbel"/>
              <a:cs typeface="Corbel"/>
            </a:endParaRPr>
          </a:p>
          <a:p>
            <a:pPr algn="ctr">
              <a:lnSpc>
                <a:spcPct val="100000"/>
              </a:lnSpc>
            </a:pPr>
            <a:r>
              <a:rPr sz="750" spc="-8" dirty="0">
                <a:latin typeface="Corbel"/>
                <a:cs typeface="Corbel"/>
              </a:rPr>
              <a:t>-</a:t>
            </a:r>
            <a:r>
              <a:rPr sz="750" dirty="0">
                <a:latin typeface="Corbel"/>
                <a:cs typeface="Corbel"/>
              </a:rPr>
              <a:t>-</a:t>
            </a:r>
            <a:r>
              <a:rPr sz="750" spc="-15" dirty="0">
                <a:latin typeface="Corbel"/>
                <a:cs typeface="Corbel"/>
              </a:rPr>
              <a:t> </a:t>
            </a:r>
            <a:r>
              <a:rPr sz="750" dirty="0">
                <a:latin typeface="Corbel"/>
                <a:cs typeface="Corbel"/>
              </a:rPr>
              <a:t>Κανόνες</a:t>
            </a:r>
            <a:r>
              <a:rPr sz="750" spc="-4" dirty="0">
                <a:latin typeface="Corbel"/>
                <a:cs typeface="Corbel"/>
              </a:rPr>
              <a:t> </a:t>
            </a:r>
            <a:r>
              <a:rPr sz="750" dirty="0">
                <a:latin typeface="Corbel"/>
                <a:cs typeface="Corbel"/>
              </a:rPr>
              <a:t>συνεργασίας</a:t>
            </a:r>
            <a:r>
              <a:rPr sz="750" spc="-4" dirty="0">
                <a:latin typeface="Corbel"/>
                <a:cs typeface="Corbel"/>
              </a:rPr>
              <a:t> </a:t>
            </a:r>
            <a:r>
              <a:rPr sz="750" dirty="0">
                <a:latin typeface="Corbel"/>
                <a:cs typeface="Corbel"/>
              </a:rPr>
              <a:t>και</a:t>
            </a:r>
            <a:r>
              <a:rPr sz="750" spc="-11" dirty="0">
                <a:latin typeface="Corbel"/>
                <a:cs typeface="Corbel"/>
              </a:rPr>
              <a:t> </a:t>
            </a:r>
            <a:r>
              <a:rPr sz="750" spc="-8" dirty="0">
                <a:latin typeface="Corbel"/>
                <a:cs typeface="Corbel"/>
              </a:rPr>
              <a:t>αλληλεπίδρασης</a:t>
            </a:r>
            <a:r>
              <a:rPr sz="750" spc="15" dirty="0">
                <a:latin typeface="Corbel"/>
                <a:cs typeface="Corbel"/>
              </a:rPr>
              <a:t> </a:t>
            </a:r>
            <a:r>
              <a:rPr sz="750" spc="-8" dirty="0">
                <a:latin typeface="Corbel"/>
                <a:cs typeface="Corbel"/>
              </a:rPr>
              <a:t>εκπαιδευτικών,</a:t>
            </a:r>
            <a:endParaRPr sz="750">
              <a:latin typeface="Corbel"/>
              <a:cs typeface="Corbel"/>
            </a:endParaRPr>
          </a:p>
          <a:p>
            <a:pPr marL="476" algn="ctr"/>
            <a:r>
              <a:rPr sz="750" dirty="0">
                <a:latin typeface="Corbel"/>
                <a:cs typeface="Corbel"/>
              </a:rPr>
              <a:t>γονέων,</a:t>
            </a:r>
            <a:r>
              <a:rPr sz="750" spc="-23" dirty="0">
                <a:latin typeface="Corbel"/>
                <a:cs typeface="Corbel"/>
              </a:rPr>
              <a:t> </a:t>
            </a:r>
            <a:r>
              <a:rPr sz="750" spc="-8" dirty="0">
                <a:latin typeface="Corbel"/>
                <a:cs typeface="Corbel"/>
              </a:rPr>
              <a:t>μαθητών</a:t>
            </a:r>
            <a:endParaRPr sz="750">
              <a:latin typeface="Corbel"/>
              <a:cs typeface="Corbel"/>
            </a:endParaRPr>
          </a:p>
          <a:p>
            <a:pPr marL="1429" algn="ctr"/>
            <a:r>
              <a:rPr sz="750" spc="-8" dirty="0">
                <a:latin typeface="Corbel"/>
                <a:cs typeface="Corbel"/>
              </a:rPr>
              <a:t>-</a:t>
            </a:r>
            <a:r>
              <a:rPr sz="750" dirty="0">
                <a:latin typeface="Corbel"/>
                <a:cs typeface="Corbel"/>
              </a:rPr>
              <a:t>Κανόνες</a:t>
            </a:r>
            <a:r>
              <a:rPr sz="750" spc="-4" dirty="0">
                <a:latin typeface="Corbel"/>
                <a:cs typeface="Corbel"/>
              </a:rPr>
              <a:t> </a:t>
            </a:r>
            <a:r>
              <a:rPr sz="750" spc="-8" dirty="0">
                <a:latin typeface="Corbel"/>
                <a:cs typeface="Corbel"/>
              </a:rPr>
              <a:t>ενημέρωσης</a:t>
            </a:r>
            <a:r>
              <a:rPr sz="750" spc="11" dirty="0">
                <a:latin typeface="Corbel"/>
                <a:cs typeface="Corbel"/>
              </a:rPr>
              <a:t> </a:t>
            </a:r>
            <a:r>
              <a:rPr sz="750" spc="-8" dirty="0">
                <a:latin typeface="Corbel"/>
                <a:cs typeface="Corbel"/>
              </a:rPr>
              <a:t>γονέων</a:t>
            </a:r>
            <a:endParaRPr sz="750">
              <a:latin typeface="Corbel"/>
              <a:cs typeface="Corbel"/>
            </a:endParaRPr>
          </a:p>
          <a:p>
            <a:pPr algn="ctr">
              <a:lnSpc>
                <a:spcPct val="100000"/>
              </a:lnSpc>
            </a:pPr>
            <a:r>
              <a:rPr sz="750" spc="-8" dirty="0">
                <a:latin typeface="Corbel"/>
                <a:cs typeface="Corbel"/>
              </a:rPr>
              <a:t>-Λογοδοσία</a:t>
            </a:r>
            <a:r>
              <a:rPr sz="750" spc="45" dirty="0">
                <a:latin typeface="Corbel"/>
                <a:cs typeface="Corbel"/>
              </a:rPr>
              <a:t> </a:t>
            </a:r>
            <a:r>
              <a:rPr sz="750" dirty="0">
                <a:latin typeface="Corbel"/>
                <a:cs typeface="Corbel"/>
              </a:rPr>
              <a:t>–</a:t>
            </a:r>
            <a:r>
              <a:rPr sz="750" spc="8" dirty="0">
                <a:latin typeface="Corbel"/>
                <a:cs typeface="Corbel"/>
              </a:rPr>
              <a:t> </a:t>
            </a:r>
            <a:r>
              <a:rPr sz="750" spc="-8" dirty="0">
                <a:latin typeface="Corbel"/>
                <a:cs typeface="Corbel"/>
              </a:rPr>
              <a:t>αναστοχαστικές</a:t>
            </a:r>
            <a:r>
              <a:rPr sz="750" spc="19" dirty="0">
                <a:latin typeface="Corbel"/>
                <a:cs typeface="Corbel"/>
              </a:rPr>
              <a:t> </a:t>
            </a:r>
            <a:r>
              <a:rPr sz="750" spc="-8" dirty="0">
                <a:latin typeface="Corbel"/>
                <a:cs typeface="Corbel"/>
              </a:rPr>
              <a:t>διαδικασίες</a:t>
            </a:r>
            <a:endParaRPr sz="750">
              <a:latin typeface="Corbel"/>
              <a:cs typeface="Corbel"/>
            </a:endParaRPr>
          </a:p>
        </p:txBody>
      </p:sp>
      <p:grpSp>
        <p:nvGrpSpPr>
          <p:cNvPr id="26" name="object 26"/>
          <p:cNvGrpSpPr/>
          <p:nvPr/>
        </p:nvGrpSpPr>
        <p:grpSpPr>
          <a:xfrm>
            <a:off x="1887378" y="2927509"/>
            <a:ext cx="1063943" cy="667226"/>
            <a:chOff x="2516504" y="2760345"/>
            <a:chExt cx="1418590" cy="889635"/>
          </a:xfrm>
        </p:grpSpPr>
        <p:sp>
          <p:nvSpPr>
            <p:cNvPr id="27" name="object 27"/>
            <p:cNvSpPr/>
            <p:nvPr/>
          </p:nvSpPr>
          <p:spPr>
            <a:xfrm>
              <a:off x="2526029" y="2769870"/>
              <a:ext cx="1399540" cy="870585"/>
            </a:xfrm>
            <a:custGeom>
              <a:avLst/>
              <a:gdLst/>
              <a:ahLst/>
              <a:cxnLst/>
              <a:rect l="l" t="t" r="r" b="b"/>
              <a:pathLst>
                <a:path w="1399539" h="870585">
                  <a:moveTo>
                    <a:pt x="1253997" y="0"/>
                  </a:moveTo>
                  <a:lnTo>
                    <a:pt x="145033" y="0"/>
                  </a:lnTo>
                  <a:lnTo>
                    <a:pt x="99177" y="7390"/>
                  </a:lnTo>
                  <a:lnTo>
                    <a:pt x="59362" y="27972"/>
                  </a:lnTo>
                  <a:lnTo>
                    <a:pt x="27972" y="59362"/>
                  </a:lnTo>
                  <a:lnTo>
                    <a:pt x="7390" y="99177"/>
                  </a:lnTo>
                  <a:lnTo>
                    <a:pt x="0" y="145033"/>
                  </a:lnTo>
                  <a:lnTo>
                    <a:pt x="0" y="725169"/>
                  </a:lnTo>
                  <a:lnTo>
                    <a:pt x="7390" y="771026"/>
                  </a:lnTo>
                  <a:lnTo>
                    <a:pt x="27972" y="810841"/>
                  </a:lnTo>
                  <a:lnTo>
                    <a:pt x="59362" y="842231"/>
                  </a:lnTo>
                  <a:lnTo>
                    <a:pt x="99177" y="862813"/>
                  </a:lnTo>
                  <a:lnTo>
                    <a:pt x="145033" y="870203"/>
                  </a:lnTo>
                  <a:lnTo>
                    <a:pt x="1253997" y="870203"/>
                  </a:lnTo>
                  <a:lnTo>
                    <a:pt x="1299854" y="862813"/>
                  </a:lnTo>
                  <a:lnTo>
                    <a:pt x="1339669" y="842231"/>
                  </a:lnTo>
                  <a:lnTo>
                    <a:pt x="1371059" y="810841"/>
                  </a:lnTo>
                  <a:lnTo>
                    <a:pt x="1391641" y="771026"/>
                  </a:lnTo>
                  <a:lnTo>
                    <a:pt x="1399032" y="725169"/>
                  </a:lnTo>
                  <a:lnTo>
                    <a:pt x="1399032" y="145033"/>
                  </a:lnTo>
                  <a:lnTo>
                    <a:pt x="1391641" y="99177"/>
                  </a:lnTo>
                  <a:lnTo>
                    <a:pt x="1371059" y="59362"/>
                  </a:lnTo>
                  <a:lnTo>
                    <a:pt x="1339669" y="27972"/>
                  </a:lnTo>
                  <a:lnTo>
                    <a:pt x="1299854" y="7390"/>
                  </a:lnTo>
                  <a:lnTo>
                    <a:pt x="1253997" y="0"/>
                  </a:lnTo>
                  <a:close/>
                </a:path>
              </a:pathLst>
            </a:custGeom>
            <a:solidFill>
              <a:srgbClr val="A6B72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2526029" y="2769870"/>
              <a:ext cx="1399540" cy="870585"/>
            </a:xfrm>
            <a:custGeom>
              <a:avLst/>
              <a:gdLst/>
              <a:ahLst/>
              <a:cxnLst/>
              <a:rect l="l" t="t" r="r" b="b"/>
              <a:pathLst>
                <a:path w="1399539" h="870585">
                  <a:moveTo>
                    <a:pt x="0" y="145033"/>
                  </a:moveTo>
                  <a:lnTo>
                    <a:pt x="7390" y="99177"/>
                  </a:lnTo>
                  <a:lnTo>
                    <a:pt x="27972" y="59362"/>
                  </a:lnTo>
                  <a:lnTo>
                    <a:pt x="59362" y="27972"/>
                  </a:lnTo>
                  <a:lnTo>
                    <a:pt x="99177" y="7390"/>
                  </a:lnTo>
                  <a:lnTo>
                    <a:pt x="145033" y="0"/>
                  </a:lnTo>
                  <a:lnTo>
                    <a:pt x="1253997" y="0"/>
                  </a:lnTo>
                  <a:lnTo>
                    <a:pt x="1299854" y="7390"/>
                  </a:lnTo>
                  <a:lnTo>
                    <a:pt x="1339669" y="27972"/>
                  </a:lnTo>
                  <a:lnTo>
                    <a:pt x="1371059" y="59362"/>
                  </a:lnTo>
                  <a:lnTo>
                    <a:pt x="1391641" y="99177"/>
                  </a:lnTo>
                  <a:lnTo>
                    <a:pt x="1399032" y="145033"/>
                  </a:lnTo>
                  <a:lnTo>
                    <a:pt x="1399032" y="725169"/>
                  </a:lnTo>
                  <a:lnTo>
                    <a:pt x="1391641" y="771026"/>
                  </a:lnTo>
                  <a:lnTo>
                    <a:pt x="1371059" y="810841"/>
                  </a:lnTo>
                  <a:lnTo>
                    <a:pt x="1339669" y="842231"/>
                  </a:lnTo>
                  <a:lnTo>
                    <a:pt x="1299854" y="862813"/>
                  </a:lnTo>
                  <a:lnTo>
                    <a:pt x="1253997" y="870203"/>
                  </a:lnTo>
                  <a:lnTo>
                    <a:pt x="145033" y="870203"/>
                  </a:lnTo>
                  <a:lnTo>
                    <a:pt x="99177" y="862813"/>
                  </a:lnTo>
                  <a:lnTo>
                    <a:pt x="59362" y="842231"/>
                  </a:lnTo>
                  <a:lnTo>
                    <a:pt x="27972" y="810841"/>
                  </a:lnTo>
                  <a:lnTo>
                    <a:pt x="7390" y="771026"/>
                  </a:lnTo>
                  <a:lnTo>
                    <a:pt x="0" y="725169"/>
                  </a:lnTo>
                  <a:lnTo>
                    <a:pt x="0" y="145033"/>
                  </a:lnTo>
                  <a:close/>
                </a:path>
              </a:pathLst>
            </a:custGeom>
            <a:ln w="19050">
              <a:solidFill>
                <a:srgbClr val="79851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9" name="object 29"/>
          <p:cNvSpPr txBox="1"/>
          <p:nvPr/>
        </p:nvSpPr>
        <p:spPr>
          <a:xfrm>
            <a:off x="2105692" y="3124104"/>
            <a:ext cx="625793" cy="252601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122396" marR="3810" indent="-113348">
              <a:spcBef>
                <a:spcPts val="79"/>
              </a:spcBef>
            </a:pPr>
            <a:r>
              <a:rPr sz="788" spc="-8" dirty="0">
                <a:latin typeface="Corbel"/>
                <a:cs typeface="Corbel"/>
              </a:rPr>
              <a:t>Εκπαιδευτικοί Μαθητές</a:t>
            </a:r>
            <a:endParaRPr sz="788">
              <a:latin typeface="Corbel"/>
              <a:cs typeface="Corbel"/>
            </a:endParaRPr>
          </a:p>
        </p:txBody>
      </p:sp>
      <p:grpSp>
        <p:nvGrpSpPr>
          <p:cNvPr id="30" name="object 30"/>
          <p:cNvGrpSpPr/>
          <p:nvPr/>
        </p:nvGrpSpPr>
        <p:grpSpPr>
          <a:xfrm>
            <a:off x="5380387" y="2420017"/>
            <a:ext cx="981551" cy="631508"/>
            <a:chOff x="7173848" y="2083689"/>
            <a:chExt cx="1308735" cy="842010"/>
          </a:xfrm>
        </p:grpSpPr>
        <p:sp>
          <p:nvSpPr>
            <p:cNvPr id="31" name="object 31"/>
            <p:cNvSpPr/>
            <p:nvPr/>
          </p:nvSpPr>
          <p:spPr>
            <a:xfrm>
              <a:off x="7183373" y="2093214"/>
              <a:ext cx="1289685" cy="822960"/>
            </a:xfrm>
            <a:custGeom>
              <a:avLst/>
              <a:gdLst/>
              <a:ahLst/>
              <a:cxnLst/>
              <a:rect l="l" t="t" r="r" b="b"/>
              <a:pathLst>
                <a:path w="1289684" h="822960">
                  <a:moveTo>
                    <a:pt x="1152144" y="0"/>
                  </a:moveTo>
                  <a:lnTo>
                    <a:pt x="137159" y="0"/>
                  </a:lnTo>
                  <a:lnTo>
                    <a:pt x="93829" y="6998"/>
                  </a:lnTo>
                  <a:lnTo>
                    <a:pt x="56180" y="26481"/>
                  </a:lnTo>
                  <a:lnTo>
                    <a:pt x="26481" y="56180"/>
                  </a:lnTo>
                  <a:lnTo>
                    <a:pt x="6998" y="93829"/>
                  </a:lnTo>
                  <a:lnTo>
                    <a:pt x="0" y="137160"/>
                  </a:lnTo>
                  <a:lnTo>
                    <a:pt x="0" y="685800"/>
                  </a:lnTo>
                  <a:lnTo>
                    <a:pt x="6998" y="729130"/>
                  </a:lnTo>
                  <a:lnTo>
                    <a:pt x="26481" y="766779"/>
                  </a:lnTo>
                  <a:lnTo>
                    <a:pt x="56180" y="796478"/>
                  </a:lnTo>
                  <a:lnTo>
                    <a:pt x="93829" y="815961"/>
                  </a:lnTo>
                  <a:lnTo>
                    <a:pt x="137159" y="822960"/>
                  </a:lnTo>
                  <a:lnTo>
                    <a:pt x="1152144" y="822960"/>
                  </a:lnTo>
                  <a:lnTo>
                    <a:pt x="1195474" y="815961"/>
                  </a:lnTo>
                  <a:lnTo>
                    <a:pt x="1233123" y="796478"/>
                  </a:lnTo>
                  <a:lnTo>
                    <a:pt x="1262822" y="766779"/>
                  </a:lnTo>
                  <a:lnTo>
                    <a:pt x="1282305" y="729130"/>
                  </a:lnTo>
                  <a:lnTo>
                    <a:pt x="1289303" y="685800"/>
                  </a:lnTo>
                  <a:lnTo>
                    <a:pt x="1289303" y="137160"/>
                  </a:lnTo>
                  <a:lnTo>
                    <a:pt x="1282305" y="93829"/>
                  </a:lnTo>
                  <a:lnTo>
                    <a:pt x="1262822" y="56180"/>
                  </a:lnTo>
                  <a:lnTo>
                    <a:pt x="1233123" y="26481"/>
                  </a:lnTo>
                  <a:lnTo>
                    <a:pt x="1195474" y="6998"/>
                  </a:lnTo>
                  <a:lnTo>
                    <a:pt x="1152144" y="0"/>
                  </a:lnTo>
                  <a:close/>
                </a:path>
              </a:pathLst>
            </a:custGeom>
            <a:solidFill>
              <a:srgbClr val="A6B72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7183373" y="2093214"/>
              <a:ext cx="1289685" cy="822960"/>
            </a:xfrm>
            <a:custGeom>
              <a:avLst/>
              <a:gdLst/>
              <a:ahLst/>
              <a:cxnLst/>
              <a:rect l="l" t="t" r="r" b="b"/>
              <a:pathLst>
                <a:path w="1289684" h="822960">
                  <a:moveTo>
                    <a:pt x="0" y="137160"/>
                  </a:moveTo>
                  <a:lnTo>
                    <a:pt x="6998" y="93829"/>
                  </a:lnTo>
                  <a:lnTo>
                    <a:pt x="26481" y="56180"/>
                  </a:lnTo>
                  <a:lnTo>
                    <a:pt x="56180" y="26481"/>
                  </a:lnTo>
                  <a:lnTo>
                    <a:pt x="93829" y="6998"/>
                  </a:lnTo>
                  <a:lnTo>
                    <a:pt x="137159" y="0"/>
                  </a:lnTo>
                  <a:lnTo>
                    <a:pt x="1152144" y="0"/>
                  </a:lnTo>
                  <a:lnTo>
                    <a:pt x="1195474" y="6998"/>
                  </a:lnTo>
                  <a:lnTo>
                    <a:pt x="1233123" y="26481"/>
                  </a:lnTo>
                  <a:lnTo>
                    <a:pt x="1262822" y="56180"/>
                  </a:lnTo>
                  <a:lnTo>
                    <a:pt x="1282305" y="93829"/>
                  </a:lnTo>
                  <a:lnTo>
                    <a:pt x="1289303" y="137160"/>
                  </a:lnTo>
                  <a:lnTo>
                    <a:pt x="1289303" y="685800"/>
                  </a:lnTo>
                  <a:lnTo>
                    <a:pt x="1282305" y="729130"/>
                  </a:lnTo>
                  <a:lnTo>
                    <a:pt x="1262822" y="766779"/>
                  </a:lnTo>
                  <a:lnTo>
                    <a:pt x="1233123" y="796478"/>
                  </a:lnTo>
                  <a:lnTo>
                    <a:pt x="1195474" y="815961"/>
                  </a:lnTo>
                  <a:lnTo>
                    <a:pt x="1152144" y="822960"/>
                  </a:lnTo>
                  <a:lnTo>
                    <a:pt x="137159" y="822960"/>
                  </a:lnTo>
                  <a:lnTo>
                    <a:pt x="93829" y="815961"/>
                  </a:lnTo>
                  <a:lnTo>
                    <a:pt x="56180" y="796478"/>
                  </a:lnTo>
                  <a:lnTo>
                    <a:pt x="26481" y="766779"/>
                  </a:lnTo>
                  <a:lnTo>
                    <a:pt x="6998" y="729130"/>
                  </a:lnTo>
                  <a:lnTo>
                    <a:pt x="0" y="685800"/>
                  </a:lnTo>
                  <a:lnTo>
                    <a:pt x="0" y="137160"/>
                  </a:lnTo>
                  <a:close/>
                </a:path>
              </a:pathLst>
            </a:custGeom>
            <a:ln w="19050">
              <a:solidFill>
                <a:srgbClr val="79851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3" name="object 33"/>
          <p:cNvSpPr txBox="1"/>
          <p:nvPr/>
        </p:nvSpPr>
        <p:spPr>
          <a:xfrm>
            <a:off x="5510499" y="2478558"/>
            <a:ext cx="720566" cy="495103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30956" marR="3810" indent="-21907">
              <a:spcBef>
                <a:spcPts val="79"/>
              </a:spcBef>
            </a:pPr>
            <a:r>
              <a:rPr sz="788" spc="-8" dirty="0">
                <a:latin typeface="Corbel"/>
                <a:cs typeface="Corbel"/>
              </a:rPr>
              <a:t>Εκπαίδευση</a:t>
            </a:r>
            <a:r>
              <a:rPr sz="788" spc="23" dirty="0">
                <a:latin typeface="Corbel"/>
                <a:cs typeface="Corbel"/>
              </a:rPr>
              <a:t> </a:t>
            </a:r>
            <a:r>
              <a:rPr sz="788" spc="-19" dirty="0">
                <a:latin typeface="Corbel"/>
                <a:cs typeface="Corbel"/>
              </a:rPr>
              <a:t>των</a:t>
            </a:r>
            <a:r>
              <a:rPr sz="788" dirty="0">
                <a:latin typeface="Corbel"/>
                <a:cs typeface="Corbel"/>
              </a:rPr>
              <a:t> μαθητών</a:t>
            </a:r>
            <a:r>
              <a:rPr sz="788" spc="-19" dirty="0">
                <a:latin typeface="Corbel"/>
                <a:cs typeface="Corbel"/>
              </a:rPr>
              <a:t> </a:t>
            </a:r>
            <a:r>
              <a:rPr sz="788" spc="-38" dirty="0">
                <a:latin typeface="Corbel"/>
                <a:cs typeface="Corbel"/>
              </a:rPr>
              <a:t>–</a:t>
            </a:r>
            <a:r>
              <a:rPr sz="788" dirty="0">
                <a:latin typeface="Corbel"/>
                <a:cs typeface="Corbel"/>
              </a:rPr>
              <a:t> Επίτευξη</a:t>
            </a:r>
            <a:r>
              <a:rPr sz="788" spc="-15" dirty="0">
                <a:latin typeface="Corbel"/>
                <a:cs typeface="Corbel"/>
              </a:rPr>
              <a:t> </a:t>
            </a:r>
            <a:r>
              <a:rPr sz="788" spc="-19" dirty="0">
                <a:latin typeface="Corbel"/>
                <a:cs typeface="Corbel"/>
              </a:rPr>
              <a:t>των</a:t>
            </a:r>
            <a:r>
              <a:rPr sz="788" dirty="0">
                <a:latin typeface="Corbel"/>
                <a:cs typeface="Corbel"/>
              </a:rPr>
              <a:t> στόχων</a:t>
            </a:r>
            <a:r>
              <a:rPr sz="788" spc="-23" dirty="0">
                <a:latin typeface="Corbel"/>
                <a:cs typeface="Corbel"/>
              </a:rPr>
              <a:t> </a:t>
            </a:r>
            <a:r>
              <a:rPr sz="788" dirty="0">
                <a:latin typeface="Corbel"/>
                <a:cs typeface="Corbel"/>
              </a:rPr>
              <a:t>των </a:t>
            </a:r>
            <a:r>
              <a:rPr sz="788" spc="-19" dirty="0">
                <a:latin typeface="Corbel"/>
                <a:cs typeface="Corbel"/>
              </a:rPr>
              <a:t>ΠΣ</a:t>
            </a:r>
            <a:endParaRPr sz="788">
              <a:latin typeface="Corbel"/>
              <a:cs typeface="Corbel"/>
            </a:endParaRPr>
          </a:p>
        </p:txBody>
      </p:sp>
      <p:grpSp>
        <p:nvGrpSpPr>
          <p:cNvPr id="34" name="object 34"/>
          <p:cNvGrpSpPr/>
          <p:nvPr/>
        </p:nvGrpSpPr>
        <p:grpSpPr>
          <a:xfrm>
            <a:off x="6260497" y="3463576"/>
            <a:ext cx="934403" cy="658177"/>
            <a:chOff x="8347329" y="3475101"/>
            <a:chExt cx="1245870" cy="877569"/>
          </a:xfrm>
        </p:grpSpPr>
        <p:sp>
          <p:nvSpPr>
            <p:cNvPr id="35" name="object 35"/>
            <p:cNvSpPr/>
            <p:nvPr/>
          </p:nvSpPr>
          <p:spPr>
            <a:xfrm>
              <a:off x="8356854" y="3484626"/>
              <a:ext cx="1226820" cy="858519"/>
            </a:xfrm>
            <a:custGeom>
              <a:avLst/>
              <a:gdLst/>
              <a:ahLst/>
              <a:cxnLst/>
              <a:rect l="l" t="t" r="r" b="b"/>
              <a:pathLst>
                <a:path w="1226820" h="858520">
                  <a:moveTo>
                    <a:pt x="1083818" y="0"/>
                  </a:moveTo>
                  <a:lnTo>
                    <a:pt x="143001" y="0"/>
                  </a:lnTo>
                  <a:lnTo>
                    <a:pt x="97796" y="7288"/>
                  </a:lnTo>
                  <a:lnTo>
                    <a:pt x="58539" y="27586"/>
                  </a:lnTo>
                  <a:lnTo>
                    <a:pt x="27586" y="58539"/>
                  </a:lnTo>
                  <a:lnTo>
                    <a:pt x="7288" y="97796"/>
                  </a:lnTo>
                  <a:lnTo>
                    <a:pt x="0" y="143001"/>
                  </a:lnTo>
                  <a:lnTo>
                    <a:pt x="0" y="715010"/>
                  </a:lnTo>
                  <a:lnTo>
                    <a:pt x="7288" y="760215"/>
                  </a:lnTo>
                  <a:lnTo>
                    <a:pt x="27586" y="799472"/>
                  </a:lnTo>
                  <a:lnTo>
                    <a:pt x="58539" y="830425"/>
                  </a:lnTo>
                  <a:lnTo>
                    <a:pt x="97796" y="850723"/>
                  </a:lnTo>
                  <a:lnTo>
                    <a:pt x="143001" y="858012"/>
                  </a:lnTo>
                  <a:lnTo>
                    <a:pt x="1083818" y="858012"/>
                  </a:lnTo>
                  <a:lnTo>
                    <a:pt x="1129023" y="850723"/>
                  </a:lnTo>
                  <a:lnTo>
                    <a:pt x="1168280" y="830425"/>
                  </a:lnTo>
                  <a:lnTo>
                    <a:pt x="1199233" y="799472"/>
                  </a:lnTo>
                  <a:lnTo>
                    <a:pt x="1219531" y="760215"/>
                  </a:lnTo>
                  <a:lnTo>
                    <a:pt x="1226820" y="715010"/>
                  </a:lnTo>
                  <a:lnTo>
                    <a:pt x="1226820" y="143001"/>
                  </a:lnTo>
                  <a:lnTo>
                    <a:pt x="1219531" y="97796"/>
                  </a:lnTo>
                  <a:lnTo>
                    <a:pt x="1199233" y="58539"/>
                  </a:lnTo>
                  <a:lnTo>
                    <a:pt x="1168280" y="27586"/>
                  </a:lnTo>
                  <a:lnTo>
                    <a:pt x="1129023" y="7288"/>
                  </a:lnTo>
                  <a:lnTo>
                    <a:pt x="1083818" y="0"/>
                  </a:lnTo>
                  <a:close/>
                </a:path>
              </a:pathLst>
            </a:custGeom>
            <a:solidFill>
              <a:srgbClr val="A6B72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8356854" y="3484626"/>
              <a:ext cx="1226820" cy="858519"/>
            </a:xfrm>
            <a:custGeom>
              <a:avLst/>
              <a:gdLst/>
              <a:ahLst/>
              <a:cxnLst/>
              <a:rect l="l" t="t" r="r" b="b"/>
              <a:pathLst>
                <a:path w="1226820" h="858520">
                  <a:moveTo>
                    <a:pt x="0" y="143001"/>
                  </a:moveTo>
                  <a:lnTo>
                    <a:pt x="7288" y="97796"/>
                  </a:lnTo>
                  <a:lnTo>
                    <a:pt x="27586" y="58539"/>
                  </a:lnTo>
                  <a:lnTo>
                    <a:pt x="58539" y="27586"/>
                  </a:lnTo>
                  <a:lnTo>
                    <a:pt x="97796" y="7288"/>
                  </a:lnTo>
                  <a:lnTo>
                    <a:pt x="143001" y="0"/>
                  </a:lnTo>
                  <a:lnTo>
                    <a:pt x="1083818" y="0"/>
                  </a:lnTo>
                  <a:lnTo>
                    <a:pt x="1129023" y="7288"/>
                  </a:lnTo>
                  <a:lnTo>
                    <a:pt x="1168280" y="27586"/>
                  </a:lnTo>
                  <a:lnTo>
                    <a:pt x="1199233" y="58539"/>
                  </a:lnTo>
                  <a:lnTo>
                    <a:pt x="1219531" y="97796"/>
                  </a:lnTo>
                  <a:lnTo>
                    <a:pt x="1226820" y="143001"/>
                  </a:lnTo>
                  <a:lnTo>
                    <a:pt x="1226820" y="715010"/>
                  </a:lnTo>
                  <a:lnTo>
                    <a:pt x="1219531" y="760215"/>
                  </a:lnTo>
                  <a:lnTo>
                    <a:pt x="1199233" y="799472"/>
                  </a:lnTo>
                  <a:lnTo>
                    <a:pt x="1168280" y="830425"/>
                  </a:lnTo>
                  <a:lnTo>
                    <a:pt x="1129023" y="850723"/>
                  </a:lnTo>
                  <a:lnTo>
                    <a:pt x="1083818" y="858012"/>
                  </a:lnTo>
                  <a:lnTo>
                    <a:pt x="143001" y="858012"/>
                  </a:lnTo>
                  <a:lnTo>
                    <a:pt x="97796" y="850723"/>
                  </a:lnTo>
                  <a:lnTo>
                    <a:pt x="58539" y="830425"/>
                  </a:lnTo>
                  <a:lnTo>
                    <a:pt x="27586" y="799472"/>
                  </a:lnTo>
                  <a:lnTo>
                    <a:pt x="7288" y="760215"/>
                  </a:lnTo>
                  <a:lnTo>
                    <a:pt x="0" y="715010"/>
                  </a:lnTo>
                  <a:lnTo>
                    <a:pt x="0" y="143001"/>
                  </a:lnTo>
                  <a:close/>
                </a:path>
              </a:pathLst>
            </a:custGeom>
            <a:ln w="19050">
              <a:solidFill>
                <a:srgbClr val="79851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7" name="object 37"/>
          <p:cNvSpPr txBox="1"/>
          <p:nvPr/>
        </p:nvSpPr>
        <p:spPr>
          <a:xfrm>
            <a:off x="6370035" y="3596449"/>
            <a:ext cx="715327" cy="373853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049" marR="3810" algn="ctr">
              <a:spcBef>
                <a:spcPts val="79"/>
              </a:spcBef>
            </a:pPr>
            <a:r>
              <a:rPr sz="788" dirty="0">
                <a:latin typeface="Corbel"/>
                <a:cs typeface="Corbel"/>
              </a:rPr>
              <a:t>Αυτό</a:t>
            </a:r>
            <a:r>
              <a:rPr sz="788" spc="-23" dirty="0">
                <a:latin typeface="Corbel"/>
                <a:cs typeface="Corbel"/>
              </a:rPr>
              <a:t> </a:t>
            </a:r>
            <a:r>
              <a:rPr sz="788" dirty="0">
                <a:latin typeface="Corbel"/>
                <a:cs typeface="Corbel"/>
              </a:rPr>
              <a:t>που</a:t>
            </a:r>
            <a:r>
              <a:rPr sz="788" spc="-8" dirty="0">
                <a:latin typeface="Corbel"/>
                <a:cs typeface="Corbel"/>
              </a:rPr>
              <a:t> τελικά </a:t>
            </a:r>
            <a:r>
              <a:rPr sz="788" dirty="0">
                <a:latin typeface="Corbel"/>
                <a:cs typeface="Corbel"/>
              </a:rPr>
              <a:t>αποκομίζουν</a:t>
            </a:r>
            <a:r>
              <a:rPr sz="788" spc="-34" dirty="0">
                <a:latin typeface="Corbel"/>
                <a:cs typeface="Corbel"/>
              </a:rPr>
              <a:t> </a:t>
            </a:r>
            <a:r>
              <a:rPr sz="788" spc="-19" dirty="0">
                <a:latin typeface="Corbel"/>
                <a:cs typeface="Corbel"/>
              </a:rPr>
              <a:t>οι</a:t>
            </a:r>
            <a:r>
              <a:rPr sz="788" spc="-8" dirty="0">
                <a:latin typeface="Corbel"/>
                <a:cs typeface="Corbel"/>
              </a:rPr>
              <a:t> μαθητές</a:t>
            </a:r>
            <a:endParaRPr sz="788">
              <a:latin typeface="Corbel"/>
              <a:cs typeface="Corbel"/>
            </a:endParaRPr>
          </a:p>
        </p:txBody>
      </p:sp>
      <p:grpSp>
        <p:nvGrpSpPr>
          <p:cNvPr id="38" name="object 38"/>
          <p:cNvGrpSpPr/>
          <p:nvPr/>
        </p:nvGrpSpPr>
        <p:grpSpPr>
          <a:xfrm>
            <a:off x="4128802" y="4383691"/>
            <a:ext cx="965359" cy="1353026"/>
            <a:chOff x="5505069" y="4701921"/>
            <a:chExt cx="1287145" cy="1804035"/>
          </a:xfrm>
        </p:grpSpPr>
        <p:sp>
          <p:nvSpPr>
            <p:cNvPr id="39" name="object 39"/>
            <p:cNvSpPr/>
            <p:nvPr/>
          </p:nvSpPr>
          <p:spPr>
            <a:xfrm>
              <a:off x="5514594" y="4711446"/>
              <a:ext cx="1268095" cy="1784985"/>
            </a:xfrm>
            <a:custGeom>
              <a:avLst/>
              <a:gdLst/>
              <a:ahLst/>
              <a:cxnLst/>
              <a:rect l="l" t="t" r="r" b="b"/>
              <a:pathLst>
                <a:path w="1268095" h="1784985">
                  <a:moveTo>
                    <a:pt x="1056639" y="0"/>
                  </a:moveTo>
                  <a:lnTo>
                    <a:pt x="211327" y="0"/>
                  </a:lnTo>
                  <a:lnTo>
                    <a:pt x="162872" y="5581"/>
                  </a:lnTo>
                  <a:lnTo>
                    <a:pt x="118391" y="21479"/>
                  </a:lnTo>
                  <a:lnTo>
                    <a:pt x="79153" y="46426"/>
                  </a:lnTo>
                  <a:lnTo>
                    <a:pt x="46426" y="79153"/>
                  </a:lnTo>
                  <a:lnTo>
                    <a:pt x="21479" y="118391"/>
                  </a:lnTo>
                  <a:lnTo>
                    <a:pt x="5581" y="162872"/>
                  </a:lnTo>
                  <a:lnTo>
                    <a:pt x="0" y="211327"/>
                  </a:lnTo>
                  <a:lnTo>
                    <a:pt x="0" y="1573275"/>
                  </a:lnTo>
                  <a:lnTo>
                    <a:pt x="5581" y="1621731"/>
                  </a:lnTo>
                  <a:lnTo>
                    <a:pt x="21479" y="1666212"/>
                  </a:lnTo>
                  <a:lnTo>
                    <a:pt x="46426" y="1705450"/>
                  </a:lnTo>
                  <a:lnTo>
                    <a:pt x="79153" y="1738177"/>
                  </a:lnTo>
                  <a:lnTo>
                    <a:pt x="118391" y="1763124"/>
                  </a:lnTo>
                  <a:lnTo>
                    <a:pt x="162872" y="1779022"/>
                  </a:lnTo>
                  <a:lnTo>
                    <a:pt x="211327" y="1784603"/>
                  </a:lnTo>
                  <a:lnTo>
                    <a:pt x="1056639" y="1784603"/>
                  </a:lnTo>
                  <a:lnTo>
                    <a:pt x="1105095" y="1779022"/>
                  </a:lnTo>
                  <a:lnTo>
                    <a:pt x="1149576" y="1763124"/>
                  </a:lnTo>
                  <a:lnTo>
                    <a:pt x="1188814" y="1738177"/>
                  </a:lnTo>
                  <a:lnTo>
                    <a:pt x="1221541" y="1705450"/>
                  </a:lnTo>
                  <a:lnTo>
                    <a:pt x="1246488" y="1666212"/>
                  </a:lnTo>
                  <a:lnTo>
                    <a:pt x="1262386" y="1621731"/>
                  </a:lnTo>
                  <a:lnTo>
                    <a:pt x="1267967" y="1573275"/>
                  </a:lnTo>
                  <a:lnTo>
                    <a:pt x="1267967" y="211327"/>
                  </a:lnTo>
                  <a:lnTo>
                    <a:pt x="1262386" y="162872"/>
                  </a:lnTo>
                  <a:lnTo>
                    <a:pt x="1246488" y="118391"/>
                  </a:lnTo>
                  <a:lnTo>
                    <a:pt x="1221541" y="79153"/>
                  </a:lnTo>
                  <a:lnTo>
                    <a:pt x="1188814" y="46426"/>
                  </a:lnTo>
                  <a:lnTo>
                    <a:pt x="1149576" y="21479"/>
                  </a:lnTo>
                  <a:lnTo>
                    <a:pt x="1105095" y="5581"/>
                  </a:lnTo>
                  <a:lnTo>
                    <a:pt x="1056639" y="0"/>
                  </a:lnTo>
                  <a:close/>
                </a:path>
              </a:pathLst>
            </a:custGeom>
            <a:solidFill>
              <a:srgbClr val="A6B72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5514594" y="4711446"/>
              <a:ext cx="1268095" cy="1784985"/>
            </a:xfrm>
            <a:custGeom>
              <a:avLst/>
              <a:gdLst/>
              <a:ahLst/>
              <a:cxnLst/>
              <a:rect l="l" t="t" r="r" b="b"/>
              <a:pathLst>
                <a:path w="1268095" h="1784985">
                  <a:moveTo>
                    <a:pt x="0" y="211327"/>
                  </a:moveTo>
                  <a:lnTo>
                    <a:pt x="5581" y="162872"/>
                  </a:lnTo>
                  <a:lnTo>
                    <a:pt x="21479" y="118391"/>
                  </a:lnTo>
                  <a:lnTo>
                    <a:pt x="46426" y="79153"/>
                  </a:lnTo>
                  <a:lnTo>
                    <a:pt x="79153" y="46426"/>
                  </a:lnTo>
                  <a:lnTo>
                    <a:pt x="118391" y="21479"/>
                  </a:lnTo>
                  <a:lnTo>
                    <a:pt x="162872" y="5581"/>
                  </a:lnTo>
                  <a:lnTo>
                    <a:pt x="211327" y="0"/>
                  </a:lnTo>
                  <a:lnTo>
                    <a:pt x="1056639" y="0"/>
                  </a:lnTo>
                  <a:lnTo>
                    <a:pt x="1105095" y="5581"/>
                  </a:lnTo>
                  <a:lnTo>
                    <a:pt x="1149576" y="21479"/>
                  </a:lnTo>
                  <a:lnTo>
                    <a:pt x="1188814" y="46426"/>
                  </a:lnTo>
                  <a:lnTo>
                    <a:pt x="1221541" y="79153"/>
                  </a:lnTo>
                  <a:lnTo>
                    <a:pt x="1246488" y="118391"/>
                  </a:lnTo>
                  <a:lnTo>
                    <a:pt x="1262386" y="162872"/>
                  </a:lnTo>
                  <a:lnTo>
                    <a:pt x="1267967" y="211327"/>
                  </a:lnTo>
                  <a:lnTo>
                    <a:pt x="1267967" y="1573275"/>
                  </a:lnTo>
                  <a:lnTo>
                    <a:pt x="1262386" y="1621731"/>
                  </a:lnTo>
                  <a:lnTo>
                    <a:pt x="1246488" y="1666212"/>
                  </a:lnTo>
                  <a:lnTo>
                    <a:pt x="1221541" y="1705450"/>
                  </a:lnTo>
                  <a:lnTo>
                    <a:pt x="1188814" y="1738177"/>
                  </a:lnTo>
                  <a:lnTo>
                    <a:pt x="1149576" y="1763124"/>
                  </a:lnTo>
                  <a:lnTo>
                    <a:pt x="1105095" y="1779022"/>
                  </a:lnTo>
                  <a:lnTo>
                    <a:pt x="1056639" y="1784603"/>
                  </a:lnTo>
                  <a:lnTo>
                    <a:pt x="211327" y="1784603"/>
                  </a:lnTo>
                  <a:lnTo>
                    <a:pt x="162872" y="1779022"/>
                  </a:lnTo>
                  <a:lnTo>
                    <a:pt x="118391" y="1763124"/>
                  </a:lnTo>
                  <a:lnTo>
                    <a:pt x="79153" y="1738177"/>
                  </a:lnTo>
                  <a:lnTo>
                    <a:pt x="46426" y="1705450"/>
                  </a:lnTo>
                  <a:lnTo>
                    <a:pt x="21479" y="1666212"/>
                  </a:lnTo>
                  <a:lnTo>
                    <a:pt x="5581" y="1621731"/>
                  </a:lnTo>
                  <a:lnTo>
                    <a:pt x="0" y="1573275"/>
                  </a:lnTo>
                  <a:lnTo>
                    <a:pt x="0" y="211327"/>
                  </a:lnTo>
                  <a:close/>
                </a:path>
              </a:pathLst>
            </a:custGeom>
            <a:ln w="19050">
              <a:solidFill>
                <a:srgbClr val="79851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1" name="object 41"/>
          <p:cNvSpPr txBox="1"/>
          <p:nvPr/>
        </p:nvSpPr>
        <p:spPr>
          <a:xfrm>
            <a:off x="4297489" y="4564094"/>
            <a:ext cx="625793" cy="980108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122396" marR="3810" indent="-113348">
              <a:spcBef>
                <a:spcPts val="79"/>
              </a:spcBef>
            </a:pPr>
            <a:r>
              <a:rPr sz="788" spc="-8" dirty="0">
                <a:latin typeface="Corbel"/>
                <a:cs typeface="Corbel"/>
              </a:rPr>
              <a:t>Εκπαιδευτικοί Μαθητές Γονείς</a:t>
            </a:r>
            <a:endParaRPr sz="788">
              <a:latin typeface="Corbel"/>
              <a:cs typeface="Corbel"/>
            </a:endParaRPr>
          </a:p>
          <a:p>
            <a:pPr marL="64294" marR="58579" algn="ctr"/>
            <a:r>
              <a:rPr sz="788" spc="-8" dirty="0">
                <a:latin typeface="Corbel"/>
                <a:cs typeface="Corbel"/>
              </a:rPr>
              <a:t>Προσωπικό σχολείου Όμιλοι Ευρύτερη κοινότητα</a:t>
            </a:r>
            <a:endParaRPr sz="788">
              <a:latin typeface="Corbel"/>
              <a:cs typeface="Corbel"/>
            </a:endParaRPr>
          </a:p>
        </p:txBody>
      </p:sp>
      <p:grpSp>
        <p:nvGrpSpPr>
          <p:cNvPr id="42" name="object 42"/>
          <p:cNvGrpSpPr/>
          <p:nvPr/>
        </p:nvGrpSpPr>
        <p:grpSpPr>
          <a:xfrm>
            <a:off x="5251227" y="4323111"/>
            <a:ext cx="2098358" cy="1490186"/>
            <a:chOff x="7001636" y="4621148"/>
            <a:chExt cx="2797810" cy="1986914"/>
          </a:xfrm>
        </p:grpSpPr>
        <p:sp>
          <p:nvSpPr>
            <p:cNvPr id="43" name="object 43"/>
            <p:cNvSpPr/>
            <p:nvPr/>
          </p:nvSpPr>
          <p:spPr>
            <a:xfrm>
              <a:off x="7011161" y="4630673"/>
              <a:ext cx="2778760" cy="1967864"/>
            </a:xfrm>
            <a:custGeom>
              <a:avLst/>
              <a:gdLst/>
              <a:ahLst/>
              <a:cxnLst/>
              <a:rect l="l" t="t" r="r" b="b"/>
              <a:pathLst>
                <a:path w="2778759" h="1967865">
                  <a:moveTo>
                    <a:pt x="2450338" y="0"/>
                  </a:moveTo>
                  <a:lnTo>
                    <a:pt x="327914" y="0"/>
                  </a:lnTo>
                  <a:lnTo>
                    <a:pt x="279457" y="3555"/>
                  </a:lnTo>
                  <a:lnTo>
                    <a:pt x="233208" y="13883"/>
                  </a:lnTo>
                  <a:lnTo>
                    <a:pt x="189673" y="30477"/>
                  </a:lnTo>
                  <a:lnTo>
                    <a:pt x="149361" y="52828"/>
                  </a:lnTo>
                  <a:lnTo>
                    <a:pt x="112778" y="80431"/>
                  </a:lnTo>
                  <a:lnTo>
                    <a:pt x="80431" y="112778"/>
                  </a:lnTo>
                  <a:lnTo>
                    <a:pt x="52828" y="149361"/>
                  </a:lnTo>
                  <a:lnTo>
                    <a:pt x="30477" y="189673"/>
                  </a:lnTo>
                  <a:lnTo>
                    <a:pt x="13883" y="233208"/>
                  </a:lnTo>
                  <a:lnTo>
                    <a:pt x="3555" y="279457"/>
                  </a:lnTo>
                  <a:lnTo>
                    <a:pt x="0" y="327913"/>
                  </a:lnTo>
                  <a:lnTo>
                    <a:pt x="0" y="1639557"/>
                  </a:lnTo>
                  <a:lnTo>
                    <a:pt x="3555" y="1688017"/>
                  </a:lnTo>
                  <a:lnTo>
                    <a:pt x="13883" y="1734268"/>
                  </a:lnTo>
                  <a:lnTo>
                    <a:pt x="30477" y="1777805"/>
                  </a:lnTo>
                  <a:lnTo>
                    <a:pt x="52828" y="1818119"/>
                  </a:lnTo>
                  <a:lnTo>
                    <a:pt x="80431" y="1854703"/>
                  </a:lnTo>
                  <a:lnTo>
                    <a:pt x="112778" y="1887051"/>
                  </a:lnTo>
                  <a:lnTo>
                    <a:pt x="149361" y="1914654"/>
                  </a:lnTo>
                  <a:lnTo>
                    <a:pt x="189673" y="1937006"/>
                  </a:lnTo>
                  <a:lnTo>
                    <a:pt x="233208" y="1953600"/>
                  </a:lnTo>
                  <a:lnTo>
                    <a:pt x="279457" y="1963928"/>
                  </a:lnTo>
                  <a:lnTo>
                    <a:pt x="327914" y="1967483"/>
                  </a:lnTo>
                  <a:lnTo>
                    <a:pt x="2450338" y="1967483"/>
                  </a:lnTo>
                  <a:lnTo>
                    <a:pt x="2498794" y="1963928"/>
                  </a:lnTo>
                  <a:lnTo>
                    <a:pt x="2545043" y="1953600"/>
                  </a:lnTo>
                  <a:lnTo>
                    <a:pt x="2588578" y="1937006"/>
                  </a:lnTo>
                  <a:lnTo>
                    <a:pt x="2628890" y="1914654"/>
                  </a:lnTo>
                  <a:lnTo>
                    <a:pt x="2665473" y="1887051"/>
                  </a:lnTo>
                  <a:lnTo>
                    <a:pt x="2697820" y="1854703"/>
                  </a:lnTo>
                  <a:lnTo>
                    <a:pt x="2725423" y="1818119"/>
                  </a:lnTo>
                  <a:lnTo>
                    <a:pt x="2747774" y="1777805"/>
                  </a:lnTo>
                  <a:lnTo>
                    <a:pt x="2764368" y="1734268"/>
                  </a:lnTo>
                  <a:lnTo>
                    <a:pt x="2774696" y="1688017"/>
                  </a:lnTo>
                  <a:lnTo>
                    <a:pt x="2778252" y="1639557"/>
                  </a:lnTo>
                  <a:lnTo>
                    <a:pt x="2778252" y="327913"/>
                  </a:lnTo>
                  <a:lnTo>
                    <a:pt x="2774696" y="279457"/>
                  </a:lnTo>
                  <a:lnTo>
                    <a:pt x="2764368" y="233208"/>
                  </a:lnTo>
                  <a:lnTo>
                    <a:pt x="2747774" y="189673"/>
                  </a:lnTo>
                  <a:lnTo>
                    <a:pt x="2725423" y="149361"/>
                  </a:lnTo>
                  <a:lnTo>
                    <a:pt x="2697820" y="112778"/>
                  </a:lnTo>
                  <a:lnTo>
                    <a:pt x="2665473" y="80431"/>
                  </a:lnTo>
                  <a:lnTo>
                    <a:pt x="2628890" y="52828"/>
                  </a:lnTo>
                  <a:lnTo>
                    <a:pt x="2588578" y="30477"/>
                  </a:lnTo>
                  <a:lnTo>
                    <a:pt x="2545043" y="13883"/>
                  </a:lnTo>
                  <a:lnTo>
                    <a:pt x="2498794" y="3555"/>
                  </a:lnTo>
                  <a:lnTo>
                    <a:pt x="2450338" y="0"/>
                  </a:lnTo>
                  <a:close/>
                </a:path>
              </a:pathLst>
            </a:custGeom>
            <a:solidFill>
              <a:srgbClr val="A6B72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7011161" y="4630673"/>
              <a:ext cx="2778760" cy="1967864"/>
            </a:xfrm>
            <a:custGeom>
              <a:avLst/>
              <a:gdLst/>
              <a:ahLst/>
              <a:cxnLst/>
              <a:rect l="l" t="t" r="r" b="b"/>
              <a:pathLst>
                <a:path w="2778759" h="1967865">
                  <a:moveTo>
                    <a:pt x="0" y="327913"/>
                  </a:moveTo>
                  <a:lnTo>
                    <a:pt x="3555" y="279457"/>
                  </a:lnTo>
                  <a:lnTo>
                    <a:pt x="13883" y="233208"/>
                  </a:lnTo>
                  <a:lnTo>
                    <a:pt x="30477" y="189673"/>
                  </a:lnTo>
                  <a:lnTo>
                    <a:pt x="52828" y="149361"/>
                  </a:lnTo>
                  <a:lnTo>
                    <a:pt x="80431" y="112778"/>
                  </a:lnTo>
                  <a:lnTo>
                    <a:pt x="112778" y="80431"/>
                  </a:lnTo>
                  <a:lnTo>
                    <a:pt x="149361" y="52828"/>
                  </a:lnTo>
                  <a:lnTo>
                    <a:pt x="189673" y="30477"/>
                  </a:lnTo>
                  <a:lnTo>
                    <a:pt x="233208" y="13883"/>
                  </a:lnTo>
                  <a:lnTo>
                    <a:pt x="279457" y="3555"/>
                  </a:lnTo>
                  <a:lnTo>
                    <a:pt x="327914" y="0"/>
                  </a:lnTo>
                  <a:lnTo>
                    <a:pt x="2450338" y="0"/>
                  </a:lnTo>
                  <a:lnTo>
                    <a:pt x="2498794" y="3555"/>
                  </a:lnTo>
                  <a:lnTo>
                    <a:pt x="2545043" y="13883"/>
                  </a:lnTo>
                  <a:lnTo>
                    <a:pt x="2588578" y="30477"/>
                  </a:lnTo>
                  <a:lnTo>
                    <a:pt x="2628890" y="52828"/>
                  </a:lnTo>
                  <a:lnTo>
                    <a:pt x="2665473" y="80431"/>
                  </a:lnTo>
                  <a:lnTo>
                    <a:pt x="2697820" y="112778"/>
                  </a:lnTo>
                  <a:lnTo>
                    <a:pt x="2725423" y="149361"/>
                  </a:lnTo>
                  <a:lnTo>
                    <a:pt x="2747774" y="189673"/>
                  </a:lnTo>
                  <a:lnTo>
                    <a:pt x="2764368" y="233208"/>
                  </a:lnTo>
                  <a:lnTo>
                    <a:pt x="2774696" y="279457"/>
                  </a:lnTo>
                  <a:lnTo>
                    <a:pt x="2778252" y="327913"/>
                  </a:lnTo>
                  <a:lnTo>
                    <a:pt x="2778252" y="1639557"/>
                  </a:lnTo>
                  <a:lnTo>
                    <a:pt x="2774696" y="1688017"/>
                  </a:lnTo>
                  <a:lnTo>
                    <a:pt x="2764368" y="1734268"/>
                  </a:lnTo>
                  <a:lnTo>
                    <a:pt x="2747774" y="1777805"/>
                  </a:lnTo>
                  <a:lnTo>
                    <a:pt x="2725423" y="1818119"/>
                  </a:lnTo>
                  <a:lnTo>
                    <a:pt x="2697820" y="1854703"/>
                  </a:lnTo>
                  <a:lnTo>
                    <a:pt x="2665473" y="1887051"/>
                  </a:lnTo>
                  <a:lnTo>
                    <a:pt x="2628890" y="1914654"/>
                  </a:lnTo>
                  <a:lnTo>
                    <a:pt x="2588578" y="1937006"/>
                  </a:lnTo>
                  <a:lnTo>
                    <a:pt x="2545043" y="1953600"/>
                  </a:lnTo>
                  <a:lnTo>
                    <a:pt x="2498794" y="1963928"/>
                  </a:lnTo>
                  <a:lnTo>
                    <a:pt x="2450338" y="1967483"/>
                  </a:lnTo>
                  <a:lnTo>
                    <a:pt x="327914" y="1967483"/>
                  </a:lnTo>
                  <a:lnTo>
                    <a:pt x="279457" y="1963928"/>
                  </a:lnTo>
                  <a:lnTo>
                    <a:pt x="233208" y="1953600"/>
                  </a:lnTo>
                  <a:lnTo>
                    <a:pt x="189673" y="1937006"/>
                  </a:lnTo>
                  <a:lnTo>
                    <a:pt x="149361" y="1914654"/>
                  </a:lnTo>
                  <a:lnTo>
                    <a:pt x="112778" y="1887051"/>
                  </a:lnTo>
                  <a:lnTo>
                    <a:pt x="80431" y="1854703"/>
                  </a:lnTo>
                  <a:lnTo>
                    <a:pt x="52828" y="1818119"/>
                  </a:lnTo>
                  <a:lnTo>
                    <a:pt x="30477" y="1777805"/>
                  </a:lnTo>
                  <a:lnTo>
                    <a:pt x="13883" y="1734268"/>
                  </a:lnTo>
                  <a:lnTo>
                    <a:pt x="3555" y="1688017"/>
                  </a:lnTo>
                  <a:lnTo>
                    <a:pt x="0" y="1639557"/>
                  </a:lnTo>
                  <a:lnTo>
                    <a:pt x="0" y="327913"/>
                  </a:lnTo>
                  <a:close/>
                </a:path>
              </a:pathLst>
            </a:custGeom>
            <a:ln w="19050">
              <a:solidFill>
                <a:srgbClr val="79851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5" name="object 45"/>
          <p:cNvSpPr txBox="1"/>
          <p:nvPr/>
        </p:nvSpPr>
        <p:spPr>
          <a:xfrm>
            <a:off x="5409437" y="4663535"/>
            <a:ext cx="1781175" cy="78380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algn="ctr">
              <a:spcBef>
                <a:spcPts val="90"/>
              </a:spcBef>
            </a:pPr>
            <a:r>
              <a:rPr sz="713" dirty="0">
                <a:latin typeface="Corbel"/>
                <a:cs typeface="Corbel"/>
              </a:rPr>
              <a:t>-</a:t>
            </a:r>
            <a:r>
              <a:rPr sz="713" spc="19" dirty="0">
                <a:latin typeface="Corbel"/>
                <a:cs typeface="Corbel"/>
              </a:rPr>
              <a:t> </a:t>
            </a:r>
            <a:r>
              <a:rPr sz="713" dirty="0">
                <a:latin typeface="Corbel"/>
                <a:cs typeface="Corbel"/>
              </a:rPr>
              <a:t>εκπαιδευτικών</a:t>
            </a:r>
            <a:r>
              <a:rPr sz="713" spc="53" dirty="0">
                <a:latin typeface="Corbel"/>
                <a:cs typeface="Corbel"/>
              </a:rPr>
              <a:t> </a:t>
            </a:r>
            <a:r>
              <a:rPr sz="713" dirty="0">
                <a:latin typeface="Corbel"/>
                <a:cs typeface="Corbel"/>
              </a:rPr>
              <a:t>και</a:t>
            </a:r>
            <a:r>
              <a:rPr sz="713" spc="30" dirty="0">
                <a:latin typeface="Corbel"/>
                <a:cs typeface="Corbel"/>
              </a:rPr>
              <a:t> </a:t>
            </a:r>
            <a:r>
              <a:rPr sz="713" spc="-8" dirty="0">
                <a:latin typeface="Corbel"/>
                <a:cs typeface="Corbel"/>
              </a:rPr>
              <a:t>διοίκησης</a:t>
            </a:r>
            <a:endParaRPr sz="713">
              <a:latin typeface="Corbel"/>
              <a:cs typeface="Corbel"/>
            </a:endParaRPr>
          </a:p>
          <a:p>
            <a:pPr marL="9525" marR="3810" indent="49530" algn="ctr">
              <a:lnSpc>
                <a:spcPts val="885"/>
              </a:lnSpc>
              <a:spcBef>
                <a:spcPts val="23"/>
              </a:spcBef>
              <a:buChar char="-"/>
              <a:tabLst>
                <a:tab pos="59055" algn="l"/>
              </a:tabLst>
            </a:pPr>
            <a:r>
              <a:rPr sz="713" dirty="0">
                <a:latin typeface="Corbel"/>
                <a:cs typeface="Corbel"/>
              </a:rPr>
              <a:t>μεταξύ</a:t>
            </a:r>
            <a:r>
              <a:rPr sz="713" spc="38" dirty="0">
                <a:latin typeface="Corbel"/>
                <a:cs typeface="Corbel"/>
              </a:rPr>
              <a:t> </a:t>
            </a:r>
            <a:r>
              <a:rPr sz="713" dirty="0">
                <a:latin typeface="Corbel"/>
                <a:cs typeface="Corbel"/>
              </a:rPr>
              <a:t>των</a:t>
            </a:r>
            <a:r>
              <a:rPr sz="713" spc="19" dirty="0">
                <a:latin typeface="Corbel"/>
                <a:cs typeface="Corbel"/>
              </a:rPr>
              <a:t> </a:t>
            </a:r>
            <a:r>
              <a:rPr sz="713" dirty="0">
                <a:latin typeface="Corbel"/>
                <a:cs typeface="Corbel"/>
              </a:rPr>
              <a:t>εκπαιδευτικών</a:t>
            </a:r>
            <a:r>
              <a:rPr sz="713" spc="75" dirty="0">
                <a:latin typeface="Corbel"/>
                <a:cs typeface="Corbel"/>
              </a:rPr>
              <a:t> </a:t>
            </a:r>
            <a:r>
              <a:rPr sz="713" dirty="0">
                <a:latin typeface="Corbel"/>
                <a:cs typeface="Corbel"/>
              </a:rPr>
              <a:t>(σχεδιασμός</a:t>
            </a:r>
            <a:r>
              <a:rPr sz="713" spc="34" dirty="0">
                <a:latin typeface="Corbel"/>
                <a:cs typeface="Corbel"/>
              </a:rPr>
              <a:t> </a:t>
            </a:r>
            <a:r>
              <a:rPr sz="713" spc="-19" dirty="0">
                <a:latin typeface="Corbel"/>
                <a:cs typeface="Corbel"/>
              </a:rPr>
              <a:t>και</a:t>
            </a:r>
            <a:r>
              <a:rPr sz="713" spc="375" dirty="0">
                <a:latin typeface="Corbel"/>
                <a:cs typeface="Corbel"/>
              </a:rPr>
              <a:t> </a:t>
            </a:r>
            <a:r>
              <a:rPr sz="713" dirty="0">
                <a:latin typeface="Corbel"/>
                <a:cs typeface="Corbel"/>
              </a:rPr>
              <a:t>διδασκαλία,</a:t>
            </a:r>
            <a:r>
              <a:rPr sz="713" spc="71" dirty="0">
                <a:latin typeface="Corbel"/>
                <a:cs typeface="Corbel"/>
              </a:rPr>
              <a:t> </a:t>
            </a:r>
            <a:r>
              <a:rPr sz="713" dirty="0">
                <a:latin typeface="Corbel"/>
                <a:cs typeface="Corbel"/>
              </a:rPr>
              <a:t>κατανομή</a:t>
            </a:r>
            <a:r>
              <a:rPr sz="713" spc="71" dirty="0">
                <a:latin typeface="Corbel"/>
                <a:cs typeface="Corbel"/>
              </a:rPr>
              <a:t> </a:t>
            </a:r>
            <a:r>
              <a:rPr sz="713" spc="-8" dirty="0">
                <a:latin typeface="Corbel"/>
                <a:cs typeface="Corbel"/>
              </a:rPr>
              <a:t>μαθημάτων,</a:t>
            </a:r>
            <a:endParaRPr sz="713">
              <a:latin typeface="Corbel"/>
              <a:cs typeface="Corbel"/>
            </a:endParaRPr>
          </a:p>
          <a:p>
            <a:pPr algn="ctr">
              <a:lnSpc>
                <a:spcPts val="836"/>
              </a:lnSpc>
            </a:pPr>
            <a:r>
              <a:rPr sz="713" dirty="0">
                <a:latin typeface="Corbel"/>
                <a:cs typeface="Corbel"/>
              </a:rPr>
              <a:t>επιμορφωτικές</a:t>
            </a:r>
            <a:r>
              <a:rPr sz="713" spc="23" dirty="0">
                <a:latin typeface="Corbel"/>
                <a:cs typeface="Corbel"/>
              </a:rPr>
              <a:t> </a:t>
            </a:r>
            <a:r>
              <a:rPr sz="713" spc="-38" dirty="0">
                <a:latin typeface="Corbel"/>
                <a:cs typeface="Corbel"/>
              </a:rPr>
              <a:t>)</a:t>
            </a:r>
            <a:endParaRPr sz="713">
              <a:latin typeface="Corbel"/>
              <a:cs typeface="Corbel"/>
            </a:endParaRPr>
          </a:p>
          <a:p>
            <a:pPr algn="ctr">
              <a:spcBef>
                <a:spcPts val="26"/>
              </a:spcBef>
            </a:pPr>
            <a:r>
              <a:rPr sz="713" dirty="0">
                <a:latin typeface="Corbel"/>
                <a:cs typeface="Corbel"/>
              </a:rPr>
              <a:t>-εκπαιδευτικών</a:t>
            </a:r>
            <a:r>
              <a:rPr sz="713" spc="56" dirty="0">
                <a:latin typeface="Corbel"/>
                <a:cs typeface="Corbel"/>
              </a:rPr>
              <a:t> </a:t>
            </a:r>
            <a:r>
              <a:rPr sz="713" dirty="0">
                <a:latin typeface="Corbel"/>
                <a:cs typeface="Corbel"/>
              </a:rPr>
              <a:t>και</a:t>
            </a:r>
            <a:r>
              <a:rPr sz="713" spc="38" dirty="0">
                <a:latin typeface="Corbel"/>
                <a:cs typeface="Corbel"/>
              </a:rPr>
              <a:t> </a:t>
            </a:r>
            <a:r>
              <a:rPr sz="713" spc="-8" dirty="0">
                <a:latin typeface="Corbel"/>
                <a:cs typeface="Corbel"/>
              </a:rPr>
              <a:t>μαθητών</a:t>
            </a:r>
            <a:endParaRPr sz="713">
              <a:latin typeface="Corbel"/>
              <a:cs typeface="Corbel"/>
            </a:endParaRPr>
          </a:p>
          <a:p>
            <a:pPr marL="49530" indent="-49530" algn="ctr">
              <a:spcBef>
                <a:spcPts val="19"/>
              </a:spcBef>
              <a:buChar char="-"/>
              <a:tabLst>
                <a:tab pos="49530" algn="l"/>
              </a:tabLst>
            </a:pPr>
            <a:r>
              <a:rPr sz="713" dirty="0">
                <a:latin typeface="Corbel"/>
                <a:cs typeface="Corbel"/>
              </a:rPr>
              <a:t>ρόλος</a:t>
            </a:r>
            <a:r>
              <a:rPr sz="713" spc="26" dirty="0">
                <a:latin typeface="Corbel"/>
                <a:cs typeface="Corbel"/>
              </a:rPr>
              <a:t> </a:t>
            </a:r>
            <a:r>
              <a:rPr sz="713" dirty="0">
                <a:latin typeface="Corbel"/>
                <a:cs typeface="Corbel"/>
              </a:rPr>
              <a:t>εκπαιδευτικών</a:t>
            </a:r>
            <a:r>
              <a:rPr sz="713" spc="64" dirty="0">
                <a:latin typeface="Corbel"/>
                <a:cs typeface="Corbel"/>
              </a:rPr>
              <a:t> </a:t>
            </a:r>
            <a:r>
              <a:rPr sz="713" dirty="0">
                <a:latin typeface="Corbel"/>
                <a:cs typeface="Corbel"/>
              </a:rPr>
              <a:t>(π.χ.</a:t>
            </a:r>
            <a:r>
              <a:rPr sz="713" spc="30" dirty="0">
                <a:latin typeface="Corbel"/>
                <a:cs typeface="Corbel"/>
              </a:rPr>
              <a:t> </a:t>
            </a:r>
            <a:r>
              <a:rPr sz="713" dirty="0">
                <a:latin typeface="Corbel"/>
                <a:cs typeface="Corbel"/>
              </a:rPr>
              <a:t>διδάσκει),</a:t>
            </a:r>
            <a:r>
              <a:rPr sz="713" spc="49" dirty="0">
                <a:latin typeface="Corbel"/>
                <a:cs typeface="Corbel"/>
              </a:rPr>
              <a:t> </a:t>
            </a:r>
            <a:r>
              <a:rPr sz="713" spc="-15" dirty="0">
                <a:latin typeface="Corbel"/>
                <a:cs typeface="Corbel"/>
              </a:rPr>
              <a:t>ρόλος</a:t>
            </a:r>
            <a:endParaRPr sz="713">
              <a:latin typeface="Corbel"/>
              <a:cs typeface="Corbel"/>
            </a:endParaRPr>
          </a:p>
          <a:p>
            <a:pPr algn="ctr">
              <a:spcBef>
                <a:spcPts val="26"/>
              </a:spcBef>
            </a:pPr>
            <a:r>
              <a:rPr sz="713" dirty="0">
                <a:latin typeface="Corbel"/>
                <a:cs typeface="Corbel"/>
              </a:rPr>
              <a:t>μαθητών</a:t>
            </a:r>
            <a:r>
              <a:rPr sz="713" spc="19" dirty="0">
                <a:latin typeface="Corbel"/>
                <a:cs typeface="Corbel"/>
              </a:rPr>
              <a:t> </a:t>
            </a:r>
            <a:r>
              <a:rPr sz="713" dirty="0">
                <a:latin typeface="Corbel"/>
                <a:cs typeface="Corbel"/>
              </a:rPr>
              <a:t>(π.χ.</a:t>
            </a:r>
            <a:r>
              <a:rPr sz="713" spc="34" dirty="0">
                <a:latin typeface="Corbel"/>
                <a:cs typeface="Corbel"/>
              </a:rPr>
              <a:t> </a:t>
            </a:r>
            <a:r>
              <a:rPr sz="713" dirty="0">
                <a:latin typeface="Corbel"/>
                <a:cs typeface="Corbel"/>
              </a:rPr>
              <a:t>ακολουθεί</a:t>
            </a:r>
            <a:r>
              <a:rPr sz="713" spc="64" dirty="0">
                <a:latin typeface="Corbel"/>
                <a:cs typeface="Corbel"/>
              </a:rPr>
              <a:t> </a:t>
            </a:r>
            <a:r>
              <a:rPr sz="713" spc="-8" dirty="0">
                <a:latin typeface="Corbel"/>
                <a:cs typeface="Corbel"/>
              </a:rPr>
              <a:t>οδηγίες)</a:t>
            </a:r>
            <a:endParaRPr sz="713">
              <a:latin typeface="Corbel"/>
              <a:cs typeface="Corbel"/>
            </a:endParaRPr>
          </a:p>
        </p:txBody>
      </p:sp>
      <p:grpSp>
        <p:nvGrpSpPr>
          <p:cNvPr id="46" name="object 46"/>
          <p:cNvGrpSpPr/>
          <p:nvPr/>
        </p:nvGrpSpPr>
        <p:grpSpPr>
          <a:xfrm>
            <a:off x="4268247" y="3317272"/>
            <a:ext cx="355282" cy="392906"/>
            <a:chOff x="5690996" y="3280028"/>
            <a:chExt cx="473709" cy="523875"/>
          </a:xfrm>
        </p:grpSpPr>
        <p:sp>
          <p:nvSpPr>
            <p:cNvPr id="47" name="object 47"/>
            <p:cNvSpPr/>
            <p:nvPr/>
          </p:nvSpPr>
          <p:spPr>
            <a:xfrm>
              <a:off x="5700521" y="3289553"/>
              <a:ext cx="454659" cy="504825"/>
            </a:xfrm>
            <a:custGeom>
              <a:avLst/>
              <a:gdLst/>
              <a:ahLst/>
              <a:cxnLst/>
              <a:rect l="l" t="t" r="r" b="b"/>
              <a:pathLst>
                <a:path w="454660" h="504825">
                  <a:moveTo>
                    <a:pt x="178180" y="0"/>
                  </a:moveTo>
                  <a:lnTo>
                    <a:pt x="0" y="90805"/>
                  </a:lnTo>
                  <a:lnTo>
                    <a:pt x="159892" y="195707"/>
                  </a:lnTo>
                  <a:lnTo>
                    <a:pt x="105537" y="226695"/>
                  </a:lnTo>
                  <a:lnTo>
                    <a:pt x="256920" y="326644"/>
                  </a:lnTo>
                  <a:lnTo>
                    <a:pt x="210565" y="348361"/>
                  </a:lnTo>
                  <a:lnTo>
                    <a:pt x="454151" y="504444"/>
                  </a:lnTo>
                  <a:lnTo>
                    <a:pt x="310514" y="300736"/>
                  </a:lnTo>
                  <a:lnTo>
                    <a:pt x="348488" y="280416"/>
                  </a:lnTo>
                  <a:lnTo>
                    <a:pt x="232282" y="158750"/>
                  </a:lnTo>
                  <a:lnTo>
                    <a:pt x="270382" y="141986"/>
                  </a:lnTo>
                  <a:lnTo>
                    <a:pt x="178180" y="0"/>
                  </a:lnTo>
                  <a:close/>
                </a:path>
              </a:pathLst>
            </a:custGeom>
            <a:solidFill>
              <a:srgbClr val="A6B72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5700521" y="3289553"/>
              <a:ext cx="454659" cy="504825"/>
            </a:xfrm>
            <a:custGeom>
              <a:avLst/>
              <a:gdLst/>
              <a:ahLst/>
              <a:cxnLst/>
              <a:rect l="l" t="t" r="r" b="b"/>
              <a:pathLst>
                <a:path w="454660" h="504825">
                  <a:moveTo>
                    <a:pt x="178180" y="0"/>
                  </a:moveTo>
                  <a:lnTo>
                    <a:pt x="270382" y="141986"/>
                  </a:lnTo>
                  <a:lnTo>
                    <a:pt x="232282" y="158750"/>
                  </a:lnTo>
                  <a:lnTo>
                    <a:pt x="348488" y="280416"/>
                  </a:lnTo>
                  <a:lnTo>
                    <a:pt x="310514" y="300736"/>
                  </a:lnTo>
                  <a:lnTo>
                    <a:pt x="454151" y="504444"/>
                  </a:lnTo>
                  <a:lnTo>
                    <a:pt x="210565" y="348361"/>
                  </a:lnTo>
                  <a:lnTo>
                    <a:pt x="256920" y="326644"/>
                  </a:lnTo>
                  <a:lnTo>
                    <a:pt x="105537" y="226695"/>
                  </a:lnTo>
                  <a:lnTo>
                    <a:pt x="159892" y="195707"/>
                  </a:lnTo>
                  <a:lnTo>
                    <a:pt x="0" y="90805"/>
                  </a:lnTo>
                  <a:lnTo>
                    <a:pt x="178180" y="0"/>
                  </a:lnTo>
                  <a:close/>
                </a:path>
              </a:pathLst>
            </a:custGeom>
            <a:ln w="19050">
              <a:solidFill>
                <a:srgbClr val="79851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49" name="object 4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36091" y="3006091"/>
            <a:ext cx="1049274" cy="644651"/>
          </a:xfrm>
          <a:prstGeom prst="rect">
            <a:avLst/>
          </a:prstGeom>
        </p:spPr>
      </p:pic>
      <p:sp>
        <p:nvSpPr>
          <p:cNvPr id="51" name="TextBox 50">
            <a:extLst>
              <a:ext uri="{FF2B5EF4-FFF2-40B4-BE49-F238E27FC236}">
                <a16:creationId xmlns:a16="http://schemas.microsoft.com/office/drawing/2014/main" id="{7E35BD62-325B-AF6A-0F37-BEBE40CB8051}"/>
              </a:ext>
            </a:extLst>
          </p:cNvPr>
          <p:cNvSpPr txBox="1"/>
          <p:nvPr/>
        </p:nvSpPr>
        <p:spPr>
          <a:xfrm>
            <a:off x="1505426" y="58317"/>
            <a:ext cx="51774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b="1" dirty="0">
                <a:latin typeface="+mn-lt"/>
              </a:rPr>
              <a:t>Θεωρία της δραστηριότητας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47D7CC4-7079-8215-B661-7F41CD2D86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6359" y="91440"/>
            <a:ext cx="7651280" cy="615553"/>
          </a:xfrm>
        </p:spPr>
        <p:txBody>
          <a:bodyPr/>
          <a:lstStyle/>
          <a:p>
            <a:r>
              <a:rPr lang="el-GR" dirty="0"/>
              <a:t>Θυμάμαι πάντα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2423AFCF-CE47-0BC7-1DCB-B580D5525C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6213" y="1148334"/>
            <a:ext cx="7874634" cy="3693319"/>
          </a:xfrm>
        </p:spPr>
        <p:txBody>
          <a:bodyPr/>
          <a:lstStyle/>
          <a:p>
            <a:r>
              <a:rPr lang="el-GR" dirty="0"/>
              <a:t>Η διδασκαλία δεν αποτελεί μονόδρομο της μάθησης</a:t>
            </a:r>
          </a:p>
          <a:p>
            <a:endParaRPr lang="el-GR" dirty="0"/>
          </a:p>
          <a:p>
            <a:r>
              <a:rPr lang="el-GR" dirty="0"/>
              <a:t>Το σχολικό εγχειρίδιο (βιβλίο) αποτελεί μια οπτική του Α.Π.</a:t>
            </a:r>
          </a:p>
          <a:p>
            <a:endParaRPr lang="el-GR" dirty="0"/>
          </a:p>
          <a:p>
            <a:r>
              <a:rPr lang="el-GR" dirty="0"/>
              <a:t>Το Α.Π. είναι ο επίσημος, έγκυρος οδηγός διδασκαλίας.</a:t>
            </a:r>
          </a:p>
        </p:txBody>
      </p:sp>
    </p:spTree>
    <p:extLst>
      <p:ext uri="{BB962C8B-B14F-4D97-AF65-F5344CB8AC3E}">
        <p14:creationId xmlns:p14="http://schemas.microsoft.com/office/powerpoint/2010/main" val="28214805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144161" y="5578374"/>
            <a:ext cx="74295" cy="1481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900" spc="-38" dirty="0">
                <a:solidFill>
                  <a:srgbClr val="A6B727"/>
                </a:solidFill>
                <a:latin typeface="Corbel"/>
                <a:cs typeface="Corbel"/>
              </a:rPr>
              <a:t>5</a:t>
            </a:r>
            <a:endParaRPr sz="900">
              <a:latin typeface="Corbel"/>
              <a:cs typeface="Corbe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85317" y="2037968"/>
            <a:ext cx="7128986" cy="1466331"/>
          </a:xfrm>
          <a:prstGeom prst="rect">
            <a:avLst/>
          </a:prstGeom>
          <a:ln w="9525">
            <a:solidFill>
              <a:srgbClr val="A6B727"/>
            </a:solidFill>
          </a:ln>
        </p:spPr>
        <p:txBody>
          <a:bodyPr vert="horz" wrap="square" lIns="0" tIns="108109" rIns="0" bIns="0" rtlCol="0">
            <a:spAutoFit/>
          </a:bodyPr>
          <a:lstStyle/>
          <a:p>
            <a:pPr marL="69056" algn="just">
              <a:spcBef>
                <a:spcPts val="851"/>
              </a:spcBef>
            </a:pPr>
            <a:r>
              <a:rPr sz="1650" dirty="0">
                <a:latin typeface="Calibri"/>
                <a:cs typeface="Calibri"/>
              </a:rPr>
              <a:t>Ένας</a:t>
            </a:r>
            <a:r>
              <a:rPr sz="1650" spc="161" dirty="0">
                <a:latin typeface="Calibri"/>
                <a:cs typeface="Calibri"/>
              </a:rPr>
              <a:t> </a:t>
            </a:r>
            <a:r>
              <a:rPr sz="1650" dirty="0">
                <a:solidFill>
                  <a:srgbClr val="FF0000"/>
                </a:solidFill>
                <a:latin typeface="Calibri"/>
                <a:cs typeface="Calibri"/>
              </a:rPr>
              <a:t>στόχος</a:t>
            </a:r>
            <a:r>
              <a:rPr sz="1650" spc="153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650" dirty="0">
                <a:latin typeface="Calibri"/>
                <a:cs typeface="Calibri"/>
              </a:rPr>
              <a:t>είναι</a:t>
            </a:r>
            <a:r>
              <a:rPr sz="1650" spc="169" dirty="0">
                <a:latin typeface="Calibri"/>
                <a:cs typeface="Calibri"/>
              </a:rPr>
              <a:t> </a:t>
            </a:r>
            <a:r>
              <a:rPr sz="1650" dirty="0">
                <a:latin typeface="Calibri"/>
                <a:cs typeface="Calibri"/>
              </a:rPr>
              <a:t>ένα</a:t>
            </a:r>
            <a:r>
              <a:rPr sz="1650" spc="158" dirty="0">
                <a:latin typeface="Calibri"/>
                <a:cs typeface="Calibri"/>
              </a:rPr>
              <a:t> </a:t>
            </a:r>
            <a:r>
              <a:rPr sz="1650" dirty="0">
                <a:latin typeface="Calibri"/>
                <a:cs typeface="Calibri"/>
              </a:rPr>
              <a:t>προσωπικό</a:t>
            </a:r>
            <a:r>
              <a:rPr sz="1650" spc="176" dirty="0">
                <a:latin typeface="Calibri"/>
                <a:cs typeface="Calibri"/>
              </a:rPr>
              <a:t> </a:t>
            </a:r>
            <a:r>
              <a:rPr sz="1650" dirty="0">
                <a:latin typeface="Calibri"/>
                <a:cs typeface="Calibri"/>
              </a:rPr>
              <a:t>ή</a:t>
            </a:r>
            <a:r>
              <a:rPr sz="1650" spc="153" dirty="0">
                <a:latin typeface="Calibri"/>
                <a:cs typeface="Calibri"/>
              </a:rPr>
              <a:t> </a:t>
            </a:r>
            <a:r>
              <a:rPr sz="1650" dirty="0">
                <a:latin typeface="Calibri"/>
                <a:cs typeface="Calibri"/>
              </a:rPr>
              <a:t>οργανωτικό</a:t>
            </a:r>
            <a:r>
              <a:rPr sz="1650" spc="161" dirty="0">
                <a:latin typeface="Calibri"/>
                <a:cs typeface="Calibri"/>
              </a:rPr>
              <a:t> </a:t>
            </a:r>
            <a:r>
              <a:rPr sz="1650" dirty="0">
                <a:latin typeface="Calibri"/>
                <a:cs typeface="Calibri"/>
              </a:rPr>
              <a:t>επιθυμητό</a:t>
            </a:r>
            <a:r>
              <a:rPr sz="1650" spc="161" dirty="0">
                <a:latin typeface="Calibri"/>
                <a:cs typeface="Calibri"/>
              </a:rPr>
              <a:t> </a:t>
            </a:r>
            <a:r>
              <a:rPr sz="1650" dirty="0">
                <a:latin typeface="Calibri"/>
                <a:cs typeface="Calibri"/>
              </a:rPr>
              <a:t>τελικό</a:t>
            </a:r>
            <a:r>
              <a:rPr sz="1650" spc="161" dirty="0">
                <a:latin typeface="Calibri"/>
                <a:cs typeface="Calibri"/>
              </a:rPr>
              <a:t> </a:t>
            </a:r>
            <a:r>
              <a:rPr sz="1650" dirty="0">
                <a:latin typeface="Calibri"/>
                <a:cs typeface="Calibri"/>
              </a:rPr>
              <a:t>σημείο</a:t>
            </a:r>
            <a:r>
              <a:rPr sz="1650" spc="165" dirty="0">
                <a:latin typeface="Calibri"/>
                <a:cs typeface="Calibri"/>
              </a:rPr>
              <a:t> </a:t>
            </a:r>
            <a:r>
              <a:rPr sz="1650" spc="-15" dirty="0">
                <a:latin typeface="Calibri"/>
                <a:cs typeface="Calibri"/>
              </a:rPr>
              <a:t>στην</a:t>
            </a:r>
            <a:endParaRPr sz="1650">
              <a:latin typeface="Calibri"/>
              <a:cs typeface="Calibri"/>
            </a:endParaRPr>
          </a:p>
          <a:p>
            <a:pPr marL="69056" marR="62389" algn="just">
              <a:lnSpc>
                <a:spcPct val="150000"/>
              </a:lnSpc>
              <a:spcBef>
                <a:spcPts val="4"/>
              </a:spcBef>
            </a:pPr>
            <a:r>
              <a:rPr sz="1650" dirty="0">
                <a:latin typeface="Calibri"/>
                <a:cs typeface="Calibri"/>
              </a:rPr>
              <a:t>ανάπτυξη.</a:t>
            </a:r>
            <a:r>
              <a:rPr sz="1650" spc="68" dirty="0">
                <a:latin typeface="Calibri"/>
                <a:cs typeface="Calibri"/>
              </a:rPr>
              <a:t>  </a:t>
            </a:r>
            <a:r>
              <a:rPr sz="1650" dirty="0">
                <a:latin typeface="Calibri"/>
                <a:cs typeface="Calibri"/>
              </a:rPr>
              <a:t>Είναι</a:t>
            </a:r>
            <a:r>
              <a:rPr sz="1650" spc="75" dirty="0">
                <a:latin typeface="Calibri"/>
                <a:cs typeface="Calibri"/>
              </a:rPr>
              <a:t>  </a:t>
            </a:r>
            <a:r>
              <a:rPr sz="1650" dirty="0">
                <a:latin typeface="Calibri"/>
                <a:cs typeface="Calibri"/>
              </a:rPr>
              <a:t>συνήθως</a:t>
            </a:r>
            <a:r>
              <a:rPr sz="1650" spc="68" dirty="0">
                <a:latin typeface="Calibri"/>
                <a:cs typeface="Calibri"/>
              </a:rPr>
              <a:t>  </a:t>
            </a:r>
            <a:r>
              <a:rPr sz="1650" dirty="0">
                <a:latin typeface="Calibri"/>
                <a:cs typeface="Calibri"/>
              </a:rPr>
              <a:t>αυτό</a:t>
            </a:r>
            <a:r>
              <a:rPr sz="1650" spc="68" dirty="0">
                <a:latin typeface="Calibri"/>
                <a:cs typeface="Calibri"/>
              </a:rPr>
              <a:t>  </a:t>
            </a:r>
            <a:r>
              <a:rPr sz="1650" dirty="0">
                <a:latin typeface="Calibri"/>
                <a:cs typeface="Calibri"/>
              </a:rPr>
              <a:t>που</a:t>
            </a:r>
            <a:r>
              <a:rPr sz="1650" spc="71" dirty="0">
                <a:latin typeface="Calibri"/>
                <a:cs typeface="Calibri"/>
              </a:rPr>
              <a:t>  </a:t>
            </a:r>
            <a:r>
              <a:rPr sz="1650" dirty="0">
                <a:latin typeface="Calibri"/>
                <a:cs typeface="Calibri"/>
              </a:rPr>
              <a:t>προσπαθούμε</a:t>
            </a:r>
            <a:r>
              <a:rPr sz="1650" spc="64" dirty="0">
                <a:latin typeface="Calibri"/>
                <a:cs typeface="Calibri"/>
              </a:rPr>
              <a:t>  </a:t>
            </a:r>
            <a:r>
              <a:rPr sz="1650" dirty="0">
                <a:latin typeface="Calibri"/>
                <a:cs typeface="Calibri"/>
              </a:rPr>
              <a:t>να</a:t>
            </a:r>
            <a:r>
              <a:rPr sz="1650" spc="75" dirty="0">
                <a:latin typeface="Calibri"/>
                <a:cs typeface="Calibri"/>
              </a:rPr>
              <a:t>  </a:t>
            </a:r>
            <a:r>
              <a:rPr sz="1650" dirty="0">
                <a:latin typeface="Calibri"/>
                <a:cs typeface="Calibri"/>
              </a:rPr>
              <a:t>επιτύχουμε</a:t>
            </a:r>
            <a:r>
              <a:rPr sz="1650" spc="68" dirty="0">
                <a:latin typeface="Calibri"/>
                <a:cs typeface="Calibri"/>
              </a:rPr>
              <a:t>  </a:t>
            </a:r>
            <a:r>
              <a:rPr sz="1650" dirty="0">
                <a:latin typeface="Calibri"/>
                <a:cs typeface="Calibri"/>
              </a:rPr>
              <a:t>μέσα</a:t>
            </a:r>
            <a:r>
              <a:rPr sz="1650" spc="71" dirty="0">
                <a:latin typeface="Calibri"/>
                <a:cs typeface="Calibri"/>
              </a:rPr>
              <a:t>  </a:t>
            </a:r>
            <a:r>
              <a:rPr sz="1650" spc="-19" dirty="0">
                <a:latin typeface="Calibri"/>
                <a:cs typeface="Calibri"/>
              </a:rPr>
              <a:t>σε </a:t>
            </a:r>
            <a:r>
              <a:rPr sz="1650" dirty="0">
                <a:latin typeface="Calibri"/>
                <a:cs typeface="Calibri"/>
              </a:rPr>
              <a:t>συγκεκριμένο</a:t>
            </a:r>
            <a:r>
              <a:rPr sz="1650" spc="236" dirty="0">
                <a:latin typeface="Calibri"/>
                <a:cs typeface="Calibri"/>
              </a:rPr>
              <a:t> </a:t>
            </a:r>
            <a:r>
              <a:rPr sz="1650" dirty="0">
                <a:latin typeface="Calibri"/>
                <a:cs typeface="Calibri"/>
              </a:rPr>
              <a:t>χρόνο</a:t>
            </a:r>
            <a:r>
              <a:rPr sz="1650" spc="248" dirty="0">
                <a:latin typeface="Calibri"/>
                <a:cs typeface="Calibri"/>
              </a:rPr>
              <a:t> </a:t>
            </a:r>
            <a:r>
              <a:rPr sz="1650" dirty="0">
                <a:latin typeface="Calibri"/>
                <a:cs typeface="Calibri"/>
              </a:rPr>
              <a:t>και</a:t>
            </a:r>
            <a:r>
              <a:rPr sz="1650" spc="248" dirty="0">
                <a:latin typeface="Calibri"/>
                <a:cs typeface="Calibri"/>
              </a:rPr>
              <a:t> </a:t>
            </a:r>
            <a:r>
              <a:rPr sz="1650" dirty="0">
                <a:latin typeface="Calibri"/>
                <a:cs typeface="Calibri"/>
              </a:rPr>
              <a:t>σε</a:t>
            </a:r>
            <a:r>
              <a:rPr sz="1650" spc="240" dirty="0">
                <a:latin typeface="Calibri"/>
                <a:cs typeface="Calibri"/>
              </a:rPr>
              <a:t> </a:t>
            </a:r>
            <a:r>
              <a:rPr sz="1650" dirty="0">
                <a:latin typeface="Calibri"/>
                <a:cs typeface="Calibri"/>
              </a:rPr>
              <a:t>καθορισμένες</a:t>
            </a:r>
            <a:r>
              <a:rPr sz="1650" spc="225" dirty="0">
                <a:latin typeface="Calibri"/>
                <a:cs typeface="Calibri"/>
              </a:rPr>
              <a:t> </a:t>
            </a:r>
            <a:r>
              <a:rPr sz="1650" dirty="0">
                <a:latin typeface="Calibri"/>
                <a:cs typeface="Calibri"/>
              </a:rPr>
              <a:t>προθεσμίες.</a:t>
            </a:r>
            <a:r>
              <a:rPr sz="1650" spc="236" dirty="0">
                <a:latin typeface="Calibri"/>
                <a:cs typeface="Calibri"/>
              </a:rPr>
              <a:t> </a:t>
            </a:r>
            <a:r>
              <a:rPr sz="1650" dirty="0">
                <a:latin typeface="Calibri"/>
                <a:cs typeface="Calibri"/>
              </a:rPr>
              <a:t>Είναι</a:t>
            </a:r>
            <a:r>
              <a:rPr sz="1650" spc="248" dirty="0">
                <a:latin typeface="Calibri"/>
                <a:cs typeface="Calibri"/>
              </a:rPr>
              <a:t> </a:t>
            </a:r>
            <a:r>
              <a:rPr sz="1650" dirty="0">
                <a:latin typeface="Calibri"/>
                <a:cs typeface="Calibri"/>
              </a:rPr>
              <a:t>συνεπώς</a:t>
            </a:r>
            <a:r>
              <a:rPr sz="1650" spc="233" dirty="0">
                <a:latin typeface="Calibri"/>
                <a:cs typeface="Calibri"/>
              </a:rPr>
              <a:t> </a:t>
            </a:r>
            <a:r>
              <a:rPr sz="1650" dirty="0">
                <a:latin typeface="Calibri"/>
                <a:cs typeface="Calibri"/>
              </a:rPr>
              <a:t>αυτό</a:t>
            </a:r>
            <a:r>
              <a:rPr sz="1650" spc="236" dirty="0">
                <a:latin typeface="Calibri"/>
                <a:cs typeface="Calibri"/>
              </a:rPr>
              <a:t> </a:t>
            </a:r>
            <a:r>
              <a:rPr sz="1650" spc="-19" dirty="0">
                <a:latin typeface="Calibri"/>
                <a:cs typeface="Calibri"/>
              </a:rPr>
              <a:t>το </a:t>
            </a:r>
            <a:r>
              <a:rPr sz="1650" dirty="0">
                <a:latin typeface="Calibri"/>
                <a:cs typeface="Calibri"/>
              </a:rPr>
              <a:t>οποίο</a:t>
            </a:r>
            <a:r>
              <a:rPr sz="1650" spc="-38" dirty="0">
                <a:latin typeface="Calibri"/>
                <a:cs typeface="Calibri"/>
              </a:rPr>
              <a:t> </a:t>
            </a:r>
            <a:r>
              <a:rPr sz="1650" dirty="0">
                <a:latin typeface="Calibri"/>
                <a:cs typeface="Calibri"/>
              </a:rPr>
              <a:t>θέλουμε</a:t>
            </a:r>
            <a:r>
              <a:rPr sz="1650" spc="-30" dirty="0">
                <a:latin typeface="Calibri"/>
                <a:cs typeface="Calibri"/>
              </a:rPr>
              <a:t> </a:t>
            </a:r>
            <a:r>
              <a:rPr sz="1650" dirty="0">
                <a:latin typeface="Calibri"/>
                <a:cs typeface="Calibri"/>
              </a:rPr>
              <a:t>να</a:t>
            </a:r>
            <a:r>
              <a:rPr sz="1650" spc="-30" dirty="0">
                <a:latin typeface="Calibri"/>
                <a:cs typeface="Calibri"/>
              </a:rPr>
              <a:t> </a:t>
            </a:r>
            <a:r>
              <a:rPr sz="1650" spc="-8" dirty="0">
                <a:latin typeface="Calibri"/>
                <a:cs typeface="Calibri"/>
              </a:rPr>
              <a:t>πετύχουμε</a:t>
            </a:r>
            <a:endParaRPr sz="165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875788" y="3630167"/>
            <a:ext cx="4180999" cy="347663"/>
          </a:xfrm>
          <a:custGeom>
            <a:avLst/>
            <a:gdLst/>
            <a:ahLst/>
            <a:cxnLst/>
            <a:rect l="l" t="t" r="r" b="b"/>
            <a:pathLst>
              <a:path w="5574665" h="463550">
                <a:moveTo>
                  <a:pt x="2765043" y="0"/>
                </a:moveTo>
                <a:lnTo>
                  <a:pt x="0" y="419734"/>
                </a:lnTo>
              </a:path>
              <a:path w="5574665" h="463550">
                <a:moveTo>
                  <a:pt x="5574411" y="463550"/>
                </a:moveTo>
                <a:lnTo>
                  <a:pt x="2766060" y="0"/>
                </a:lnTo>
              </a:path>
            </a:pathLst>
          </a:custGeom>
          <a:ln w="12700">
            <a:solidFill>
              <a:srgbClr val="A6B72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385316" y="3945635"/>
            <a:ext cx="2981325" cy="648254"/>
          </a:xfrm>
          <a:prstGeom prst="rect">
            <a:avLst/>
          </a:prstGeom>
          <a:ln w="9525">
            <a:solidFill>
              <a:srgbClr val="A6B727"/>
            </a:solidFill>
          </a:ln>
        </p:spPr>
        <p:txBody>
          <a:bodyPr vert="horz" wrap="square" lIns="0" tIns="1905" rIns="0" bIns="0" rtlCol="0">
            <a:spAutoFit/>
          </a:bodyPr>
          <a:lstStyle/>
          <a:p>
            <a:pPr algn="ctr">
              <a:spcBef>
                <a:spcPts val="15"/>
              </a:spcBef>
            </a:pPr>
            <a:r>
              <a:rPr sz="1500" b="1" dirty="0">
                <a:solidFill>
                  <a:srgbClr val="FF0000"/>
                </a:solidFill>
                <a:latin typeface="Segoe Script"/>
                <a:cs typeface="Segoe Script"/>
              </a:rPr>
              <a:t>Βραχυπρόθεσμοι</a:t>
            </a:r>
            <a:r>
              <a:rPr sz="1500" b="1" spc="-64" dirty="0">
                <a:solidFill>
                  <a:srgbClr val="FF0000"/>
                </a:solidFill>
                <a:latin typeface="Segoe Script"/>
                <a:cs typeface="Segoe Script"/>
              </a:rPr>
              <a:t> </a:t>
            </a:r>
            <a:r>
              <a:rPr sz="1500" b="1" spc="-8" dirty="0">
                <a:solidFill>
                  <a:srgbClr val="FF0000"/>
                </a:solidFill>
                <a:latin typeface="Segoe Script"/>
                <a:cs typeface="Segoe Script"/>
              </a:rPr>
              <a:t>στόχοι</a:t>
            </a:r>
            <a:endParaRPr sz="1500">
              <a:latin typeface="Segoe Script"/>
              <a:cs typeface="Segoe Script"/>
            </a:endParaRPr>
          </a:p>
          <a:p>
            <a:pPr marL="130969" marR="124778" algn="ctr">
              <a:spcBef>
                <a:spcPts val="26"/>
              </a:spcBef>
            </a:pPr>
            <a:r>
              <a:rPr sz="1350" dirty="0">
                <a:latin typeface="Segoe Script"/>
                <a:cs typeface="Segoe Script"/>
              </a:rPr>
              <a:t>…ολοκληρώνονται</a:t>
            </a:r>
            <a:r>
              <a:rPr sz="1350" spc="-49" dirty="0">
                <a:latin typeface="Segoe Script"/>
                <a:cs typeface="Segoe Script"/>
              </a:rPr>
              <a:t> </a:t>
            </a:r>
            <a:r>
              <a:rPr sz="1350" dirty="0">
                <a:latin typeface="Segoe Script"/>
                <a:cs typeface="Segoe Script"/>
              </a:rPr>
              <a:t>σε</a:t>
            </a:r>
            <a:r>
              <a:rPr sz="1350" spc="-49" dirty="0">
                <a:latin typeface="Segoe Script"/>
                <a:cs typeface="Segoe Script"/>
              </a:rPr>
              <a:t> </a:t>
            </a:r>
            <a:r>
              <a:rPr sz="1350" dirty="0">
                <a:latin typeface="Segoe Script"/>
                <a:cs typeface="Segoe Script"/>
              </a:rPr>
              <a:t>μια</a:t>
            </a:r>
            <a:r>
              <a:rPr sz="1350" spc="-49" dirty="0">
                <a:latin typeface="Segoe Script"/>
                <a:cs typeface="Segoe Script"/>
              </a:rPr>
              <a:t> </a:t>
            </a:r>
            <a:r>
              <a:rPr sz="1350" spc="-8" dirty="0">
                <a:latin typeface="Segoe Script"/>
                <a:cs typeface="Segoe Script"/>
              </a:rPr>
              <a:t>μικρή </a:t>
            </a:r>
            <a:r>
              <a:rPr sz="1350" dirty="0">
                <a:latin typeface="Segoe Script"/>
                <a:cs typeface="Segoe Script"/>
              </a:rPr>
              <a:t>χρονική</a:t>
            </a:r>
            <a:r>
              <a:rPr sz="1350" spc="-45" dirty="0">
                <a:latin typeface="Segoe Script"/>
                <a:cs typeface="Segoe Script"/>
              </a:rPr>
              <a:t> </a:t>
            </a:r>
            <a:r>
              <a:rPr sz="1350" spc="-8" dirty="0">
                <a:latin typeface="Segoe Script"/>
                <a:cs typeface="Segoe Script"/>
              </a:rPr>
              <a:t>περίοδο</a:t>
            </a:r>
            <a:endParaRPr sz="1350">
              <a:latin typeface="Segoe Script"/>
              <a:cs typeface="Segoe Scrip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598414" y="3978783"/>
            <a:ext cx="2916078" cy="647774"/>
          </a:xfrm>
          <a:prstGeom prst="rect">
            <a:avLst/>
          </a:prstGeom>
          <a:ln w="9525">
            <a:solidFill>
              <a:srgbClr val="A6B727"/>
            </a:solidFill>
          </a:ln>
        </p:spPr>
        <p:txBody>
          <a:bodyPr vert="horz" wrap="square" lIns="0" tIns="1429" rIns="0" bIns="0" rtlCol="0">
            <a:spAutoFit/>
          </a:bodyPr>
          <a:lstStyle/>
          <a:p>
            <a:pPr algn="ctr">
              <a:spcBef>
                <a:spcPts val="11"/>
              </a:spcBef>
            </a:pPr>
            <a:r>
              <a:rPr sz="1500" b="1" dirty="0">
                <a:solidFill>
                  <a:srgbClr val="FF0000"/>
                </a:solidFill>
                <a:latin typeface="Segoe Script"/>
                <a:cs typeface="Segoe Script"/>
              </a:rPr>
              <a:t>Μακροπρόθεσμοι</a:t>
            </a:r>
            <a:r>
              <a:rPr sz="1500" b="1" spc="-41" dirty="0">
                <a:solidFill>
                  <a:srgbClr val="FF0000"/>
                </a:solidFill>
                <a:latin typeface="Segoe Script"/>
                <a:cs typeface="Segoe Script"/>
              </a:rPr>
              <a:t> </a:t>
            </a:r>
            <a:r>
              <a:rPr sz="1500" b="1" spc="-8" dirty="0">
                <a:solidFill>
                  <a:srgbClr val="FF0000"/>
                </a:solidFill>
                <a:latin typeface="Segoe Script"/>
                <a:cs typeface="Segoe Script"/>
              </a:rPr>
              <a:t>στόχοι</a:t>
            </a:r>
            <a:endParaRPr sz="1500">
              <a:latin typeface="Segoe Script"/>
              <a:cs typeface="Segoe Script"/>
            </a:endParaRPr>
          </a:p>
          <a:p>
            <a:pPr algn="ctr">
              <a:spcBef>
                <a:spcPts val="26"/>
              </a:spcBef>
            </a:pPr>
            <a:r>
              <a:rPr sz="1350" dirty="0">
                <a:latin typeface="Segoe Script"/>
                <a:cs typeface="Segoe Script"/>
              </a:rPr>
              <a:t>…</a:t>
            </a:r>
            <a:r>
              <a:rPr sz="1350" spc="-26" dirty="0">
                <a:latin typeface="Segoe Script"/>
                <a:cs typeface="Segoe Script"/>
              </a:rPr>
              <a:t> </a:t>
            </a:r>
            <a:r>
              <a:rPr sz="1350" dirty="0">
                <a:latin typeface="Segoe Script"/>
                <a:cs typeface="Segoe Script"/>
              </a:rPr>
              <a:t>τίθενται</a:t>
            </a:r>
            <a:r>
              <a:rPr sz="1350" spc="-8" dirty="0">
                <a:latin typeface="Segoe Script"/>
                <a:cs typeface="Segoe Script"/>
              </a:rPr>
              <a:t> </a:t>
            </a:r>
            <a:r>
              <a:rPr sz="1350" dirty="0">
                <a:latin typeface="Segoe Script"/>
                <a:cs typeface="Segoe Script"/>
              </a:rPr>
              <a:t>να</a:t>
            </a:r>
            <a:r>
              <a:rPr sz="1350" spc="-26" dirty="0">
                <a:latin typeface="Segoe Script"/>
                <a:cs typeface="Segoe Script"/>
              </a:rPr>
              <a:t> </a:t>
            </a:r>
            <a:r>
              <a:rPr sz="1350" dirty="0">
                <a:latin typeface="Segoe Script"/>
                <a:cs typeface="Segoe Script"/>
              </a:rPr>
              <a:t>επιτευχθούν</a:t>
            </a:r>
            <a:r>
              <a:rPr sz="1350" spc="-30" dirty="0">
                <a:latin typeface="Segoe Script"/>
                <a:cs typeface="Segoe Script"/>
              </a:rPr>
              <a:t> </a:t>
            </a:r>
            <a:r>
              <a:rPr sz="1350" spc="-19" dirty="0">
                <a:latin typeface="Segoe Script"/>
                <a:cs typeface="Segoe Script"/>
              </a:rPr>
              <a:t>σε</a:t>
            </a:r>
            <a:endParaRPr sz="1350">
              <a:latin typeface="Segoe Script"/>
              <a:cs typeface="Segoe Script"/>
            </a:endParaRPr>
          </a:p>
          <a:p>
            <a:pPr algn="ctr">
              <a:lnSpc>
                <a:spcPct val="100000"/>
              </a:lnSpc>
            </a:pPr>
            <a:r>
              <a:rPr sz="1350" dirty="0">
                <a:latin typeface="Segoe Script"/>
                <a:cs typeface="Segoe Script"/>
              </a:rPr>
              <a:t>μια</a:t>
            </a:r>
            <a:r>
              <a:rPr sz="1350" spc="-30" dirty="0">
                <a:latin typeface="Segoe Script"/>
                <a:cs typeface="Segoe Script"/>
              </a:rPr>
              <a:t> </a:t>
            </a:r>
            <a:r>
              <a:rPr sz="1350" dirty="0">
                <a:latin typeface="Segoe Script"/>
                <a:cs typeface="Segoe Script"/>
              </a:rPr>
              <a:t>μακρά</a:t>
            </a:r>
            <a:r>
              <a:rPr sz="1350" spc="-23" dirty="0">
                <a:latin typeface="Segoe Script"/>
                <a:cs typeface="Segoe Script"/>
              </a:rPr>
              <a:t> </a:t>
            </a:r>
            <a:r>
              <a:rPr sz="1350" dirty="0">
                <a:latin typeface="Segoe Script"/>
                <a:cs typeface="Segoe Script"/>
              </a:rPr>
              <a:t>χρονική</a:t>
            </a:r>
            <a:r>
              <a:rPr sz="1350" spc="-30" dirty="0">
                <a:latin typeface="Segoe Script"/>
                <a:cs typeface="Segoe Script"/>
              </a:rPr>
              <a:t> </a:t>
            </a:r>
            <a:r>
              <a:rPr sz="1350" spc="-8" dirty="0">
                <a:latin typeface="Segoe Script"/>
                <a:cs typeface="Segoe Script"/>
              </a:rPr>
              <a:t>περιόδου</a:t>
            </a:r>
            <a:endParaRPr sz="1350">
              <a:latin typeface="Segoe Script"/>
              <a:cs typeface="Segoe Script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2875788" y="4685157"/>
            <a:ext cx="4180523" cy="299085"/>
          </a:xfrm>
          <a:custGeom>
            <a:avLst/>
            <a:gdLst/>
            <a:ahLst/>
            <a:cxnLst/>
            <a:rect l="l" t="t" r="r" b="b"/>
            <a:pathLst>
              <a:path w="5574030" h="398779">
                <a:moveTo>
                  <a:pt x="2757932" y="398526"/>
                </a:moveTo>
                <a:lnTo>
                  <a:pt x="0" y="0"/>
                </a:lnTo>
              </a:path>
              <a:path w="5574030" h="398779">
                <a:moveTo>
                  <a:pt x="5574030" y="12192"/>
                </a:moveTo>
                <a:lnTo>
                  <a:pt x="2758440" y="398653"/>
                </a:lnTo>
              </a:path>
            </a:pathLst>
          </a:custGeom>
          <a:ln w="12700">
            <a:solidFill>
              <a:srgbClr val="A6B72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375029" y="4983480"/>
            <a:ext cx="7139464" cy="485229"/>
          </a:xfrm>
          <a:prstGeom prst="rect">
            <a:avLst/>
          </a:prstGeom>
          <a:ln w="9525">
            <a:solidFill>
              <a:srgbClr val="A6B727"/>
            </a:solidFill>
          </a:ln>
        </p:spPr>
        <p:txBody>
          <a:bodyPr vert="horz" wrap="square" lIns="0" tIns="23336" rIns="0" bIns="0" rtlCol="0">
            <a:spAutoFit/>
          </a:bodyPr>
          <a:lstStyle/>
          <a:p>
            <a:pPr marL="798671" marR="243840" indent="-550069">
              <a:spcBef>
                <a:spcPts val="184"/>
              </a:spcBef>
            </a:pPr>
            <a:r>
              <a:rPr sz="1500" dirty="0">
                <a:latin typeface="Calibri"/>
                <a:cs typeface="Calibri"/>
              </a:rPr>
              <a:t>Ο</a:t>
            </a:r>
            <a:r>
              <a:rPr sz="1500" spc="-4" dirty="0">
                <a:latin typeface="Calibri"/>
                <a:cs typeface="Calibri"/>
              </a:rPr>
              <a:t> </a:t>
            </a:r>
            <a:r>
              <a:rPr sz="1500" spc="-8" dirty="0">
                <a:latin typeface="Calibri"/>
                <a:cs typeface="Calibri"/>
              </a:rPr>
              <a:t>καθορισμός</a:t>
            </a:r>
            <a:r>
              <a:rPr sz="1500" spc="-3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ενός</a:t>
            </a:r>
            <a:r>
              <a:rPr sz="1500" spc="-4" dirty="0">
                <a:latin typeface="Calibri"/>
                <a:cs typeface="Calibri"/>
              </a:rPr>
              <a:t> </a:t>
            </a:r>
            <a:r>
              <a:rPr sz="1500" spc="-8" dirty="0">
                <a:latin typeface="Calibri"/>
                <a:cs typeface="Calibri"/>
              </a:rPr>
              <a:t>μακροπρόθεσμου</a:t>
            </a:r>
            <a:r>
              <a:rPr sz="1500" spc="-3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στόχου</a:t>
            </a:r>
            <a:r>
              <a:rPr sz="1500" spc="-30" dirty="0">
                <a:latin typeface="Calibri"/>
                <a:cs typeface="Calibri"/>
              </a:rPr>
              <a:t> </a:t>
            </a:r>
            <a:r>
              <a:rPr sz="1500" spc="-8" dirty="0">
                <a:latin typeface="Calibri"/>
                <a:cs typeface="Calibri"/>
              </a:rPr>
              <a:t>περιλαμβάνει</a:t>
            </a:r>
            <a:r>
              <a:rPr sz="1500" spc="-23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συνήθως</a:t>
            </a:r>
            <a:r>
              <a:rPr sz="1500" spc="-1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τη</a:t>
            </a:r>
            <a:r>
              <a:rPr sz="1500" spc="-4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ρύθμιση</a:t>
            </a:r>
            <a:r>
              <a:rPr sz="1500" spc="-15" dirty="0">
                <a:latin typeface="Calibri"/>
                <a:cs typeface="Calibri"/>
              </a:rPr>
              <a:t> </a:t>
            </a:r>
            <a:r>
              <a:rPr sz="1500" spc="-19" dirty="0">
                <a:latin typeface="Calibri"/>
                <a:cs typeface="Calibri"/>
              </a:rPr>
              <a:t>των </a:t>
            </a:r>
            <a:r>
              <a:rPr sz="1500" spc="-8" dirty="0">
                <a:latin typeface="Calibri"/>
                <a:cs typeface="Calibri"/>
              </a:rPr>
              <a:t>βραχυπρόθεσμων</a:t>
            </a:r>
            <a:r>
              <a:rPr sz="1500" spc="-4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στόχων</a:t>
            </a:r>
            <a:r>
              <a:rPr sz="1500" spc="-41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για</a:t>
            </a:r>
            <a:r>
              <a:rPr sz="1500" spc="-3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να</a:t>
            </a:r>
            <a:r>
              <a:rPr sz="1500" spc="-19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διαιρέσει</a:t>
            </a:r>
            <a:r>
              <a:rPr sz="1500" spc="-3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τον</a:t>
            </a:r>
            <a:r>
              <a:rPr sz="1500" spc="-34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χρόνο</a:t>
            </a:r>
            <a:r>
              <a:rPr sz="1500" spc="-34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της</a:t>
            </a:r>
            <a:r>
              <a:rPr sz="1500" spc="-26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επίτευξής</a:t>
            </a:r>
            <a:r>
              <a:rPr sz="1500" spc="-30" dirty="0">
                <a:latin typeface="Calibri"/>
                <a:cs typeface="Calibri"/>
              </a:rPr>
              <a:t> </a:t>
            </a:r>
            <a:r>
              <a:rPr sz="1500" spc="-19" dirty="0">
                <a:latin typeface="Calibri"/>
                <a:cs typeface="Calibri"/>
              </a:rPr>
              <a:t>του</a:t>
            </a:r>
            <a:endParaRPr sz="1500">
              <a:latin typeface="Calibri"/>
              <a:cs typeface="Calibri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1244584" y="1287017"/>
            <a:ext cx="7300913" cy="590550"/>
            <a:chOff x="1659445" y="573023"/>
            <a:chExt cx="9734550" cy="787400"/>
          </a:xfrm>
        </p:grpSpPr>
        <p:sp>
          <p:nvSpPr>
            <p:cNvPr id="10" name="object 10"/>
            <p:cNvSpPr/>
            <p:nvPr/>
          </p:nvSpPr>
          <p:spPr>
            <a:xfrm>
              <a:off x="1664207" y="641603"/>
              <a:ext cx="9725025" cy="498475"/>
            </a:xfrm>
            <a:custGeom>
              <a:avLst/>
              <a:gdLst/>
              <a:ahLst/>
              <a:cxnLst/>
              <a:rect l="l" t="t" r="r" b="b"/>
              <a:pathLst>
                <a:path w="9725025" h="498475">
                  <a:moveTo>
                    <a:pt x="0" y="498348"/>
                  </a:moveTo>
                  <a:lnTo>
                    <a:pt x="9724644" y="498348"/>
                  </a:lnTo>
                  <a:lnTo>
                    <a:pt x="9724644" y="0"/>
                  </a:lnTo>
                  <a:lnTo>
                    <a:pt x="0" y="0"/>
                  </a:lnTo>
                  <a:lnTo>
                    <a:pt x="0" y="498348"/>
                  </a:lnTo>
                  <a:close/>
                </a:path>
              </a:pathLst>
            </a:custGeom>
            <a:ln w="9525">
              <a:solidFill>
                <a:srgbClr val="35353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829555" y="573023"/>
              <a:ext cx="3416046" cy="787146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149876" y="5578374"/>
            <a:ext cx="68104" cy="1481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900" spc="-38" dirty="0">
                <a:solidFill>
                  <a:srgbClr val="A6B727"/>
                </a:solidFill>
                <a:latin typeface="Corbel"/>
                <a:cs typeface="Corbel"/>
              </a:rPr>
              <a:t>7</a:t>
            </a:r>
            <a:endParaRPr sz="900">
              <a:latin typeface="Corbel"/>
              <a:cs typeface="Corbe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44739" y="1910985"/>
            <a:ext cx="7219950" cy="1494223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 marR="3810" algn="just">
              <a:lnSpc>
                <a:spcPct val="150000"/>
              </a:lnSpc>
              <a:spcBef>
                <a:spcPts val="79"/>
              </a:spcBef>
            </a:pPr>
            <a:r>
              <a:rPr sz="1650" b="1" dirty="0">
                <a:latin typeface="Calibri"/>
                <a:cs typeface="Calibri"/>
              </a:rPr>
              <a:t>Ο</a:t>
            </a:r>
            <a:r>
              <a:rPr sz="1650" b="1" spc="30" dirty="0">
                <a:latin typeface="Calibri"/>
                <a:cs typeface="Calibri"/>
              </a:rPr>
              <a:t> </a:t>
            </a:r>
            <a:r>
              <a:rPr sz="1650" b="1" dirty="0">
                <a:latin typeface="Calibri"/>
                <a:cs typeface="Calibri"/>
              </a:rPr>
              <a:t>καθορισμός</a:t>
            </a:r>
            <a:r>
              <a:rPr sz="1650" b="1" spc="19" dirty="0">
                <a:latin typeface="Calibri"/>
                <a:cs typeface="Calibri"/>
              </a:rPr>
              <a:t> </a:t>
            </a:r>
            <a:r>
              <a:rPr sz="1650" b="1" dirty="0">
                <a:latin typeface="Calibri"/>
                <a:cs typeface="Calibri"/>
              </a:rPr>
              <a:t>των</a:t>
            </a:r>
            <a:r>
              <a:rPr sz="1650" b="1" spc="30" dirty="0">
                <a:latin typeface="Calibri"/>
                <a:cs typeface="Calibri"/>
              </a:rPr>
              <a:t> </a:t>
            </a:r>
            <a:r>
              <a:rPr sz="1650" b="1" dirty="0">
                <a:latin typeface="Calibri"/>
                <a:cs typeface="Calibri"/>
              </a:rPr>
              <a:t>στόχων</a:t>
            </a:r>
            <a:r>
              <a:rPr sz="1650" b="1" spc="19" dirty="0">
                <a:latin typeface="Calibri"/>
                <a:cs typeface="Calibri"/>
              </a:rPr>
              <a:t> </a:t>
            </a:r>
            <a:r>
              <a:rPr sz="1650" b="1" dirty="0">
                <a:latin typeface="Calibri"/>
                <a:cs typeface="Calibri"/>
              </a:rPr>
              <a:t>είναι</a:t>
            </a:r>
            <a:r>
              <a:rPr sz="1650" b="1" spc="34" dirty="0">
                <a:latin typeface="Calibri"/>
                <a:cs typeface="Calibri"/>
              </a:rPr>
              <a:t> </a:t>
            </a:r>
            <a:r>
              <a:rPr sz="1650" b="1" dirty="0">
                <a:latin typeface="Calibri"/>
                <a:cs typeface="Calibri"/>
              </a:rPr>
              <a:t>μια</a:t>
            </a:r>
            <a:r>
              <a:rPr sz="1650" b="1" spc="34" dirty="0">
                <a:latin typeface="Calibri"/>
                <a:cs typeface="Calibri"/>
              </a:rPr>
              <a:t> </a:t>
            </a:r>
            <a:r>
              <a:rPr sz="1650" b="1" dirty="0">
                <a:latin typeface="Calibri"/>
                <a:cs typeface="Calibri"/>
              </a:rPr>
              <a:t>διαδικασία</a:t>
            </a:r>
            <a:r>
              <a:rPr sz="1650" b="1" spc="30" dirty="0">
                <a:latin typeface="Calibri"/>
                <a:cs typeface="Calibri"/>
              </a:rPr>
              <a:t> </a:t>
            </a:r>
            <a:r>
              <a:rPr sz="1650" b="1" dirty="0">
                <a:latin typeface="Calibri"/>
                <a:cs typeface="Calibri"/>
              </a:rPr>
              <a:t>που</a:t>
            </a:r>
            <a:r>
              <a:rPr sz="1650" b="1" spc="41" dirty="0">
                <a:latin typeface="Calibri"/>
                <a:cs typeface="Calibri"/>
              </a:rPr>
              <a:t> </a:t>
            </a:r>
            <a:r>
              <a:rPr sz="1650" b="1" dirty="0">
                <a:latin typeface="Calibri"/>
                <a:cs typeface="Calibri"/>
              </a:rPr>
              <a:t>επιτρέπει</a:t>
            </a:r>
            <a:r>
              <a:rPr sz="1650" b="1" spc="38" dirty="0">
                <a:latin typeface="Calibri"/>
                <a:cs typeface="Calibri"/>
              </a:rPr>
              <a:t> </a:t>
            </a:r>
            <a:r>
              <a:rPr sz="1650" b="1" dirty="0">
                <a:latin typeface="Calibri"/>
                <a:cs typeface="Calibri"/>
              </a:rPr>
              <a:t>στους</a:t>
            </a:r>
            <a:r>
              <a:rPr sz="1650" b="1" spc="23" dirty="0">
                <a:latin typeface="Calibri"/>
                <a:cs typeface="Calibri"/>
              </a:rPr>
              <a:t> </a:t>
            </a:r>
            <a:r>
              <a:rPr sz="1650" b="1" spc="-8" dirty="0">
                <a:latin typeface="Calibri"/>
                <a:cs typeface="Calibri"/>
              </a:rPr>
              <a:t>ανθρώπους </a:t>
            </a:r>
            <a:r>
              <a:rPr sz="1650" b="1" dirty="0">
                <a:latin typeface="Calibri"/>
                <a:cs typeface="Calibri"/>
              </a:rPr>
              <a:t>να</a:t>
            </a:r>
            <a:r>
              <a:rPr sz="1650" b="1" spc="131" dirty="0">
                <a:latin typeface="Calibri"/>
                <a:cs typeface="Calibri"/>
              </a:rPr>
              <a:t>  </a:t>
            </a:r>
            <a:r>
              <a:rPr sz="1650" b="1" dirty="0">
                <a:latin typeface="Calibri"/>
                <a:cs typeface="Calibri"/>
              </a:rPr>
              <a:t>εξειδικεύουν</a:t>
            </a:r>
            <a:r>
              <a:rPr sz="1650" b="1" spc="135" dirty="0">
                <a:latin typeface="Calibri"/>
                <a:cs typeface="Calibri"/>
              </a:rPr>
              <a:t>  </a:t>
            </a:r>
            <a:r>
              <a:rPr sz="1650" b="1" dirty="0">
                <a:latin typeface="Calibri"/>
                <a:cs typeface="Calibri"/>
              </a:rPr>
              <a:t>και</a:t>
            </a:r>
            <a:r>
              <a:rPr sz="1650" b="1" spc="135" dirty="0">
                <a:latin typeface="Calibri"/>
                <a:cs typeface="Calibri"/>
              </a:rPr>
              <a:t>  </a:t>
            </a:r>
            <a:r>
              <a:rPr sz="1650" b="1" dirty="0">
                <a:latin typeface="Calibri"/>
                <a:cs typeface="Calibri"/>
              </a:rPr>
              <a:t>έπειτα</a:t>
            </a:r>
            <a:r>
              <a:rPr sz="1650" b="1" spc="135" dirty="0">
                <a:latin typeface="Calibri"/>
                <a:cs typeface="Calibri"/>
              </a:rPr>
              <a:t>  </a:t>
            </a:r>
            <a:r>
              <a:rPr sz="1650" b="1" dirty="0">
                <a:latin typeface="Calibri"/>
                <a:cs typeface="Calibri"/>
              </a:rPr>
              <a:t>να</a:t>
            </a:r>
            <a:r>
              <a:rPr sz="1650" b="1" spc="139" dirty="0">
                <a:latin typeface="Calibri"/>
                <a:cs typeface="Calibri"/>
              </a:rPr>
              <a:t>  </a:t>
            </a:r>
            <a:r>
              <a:rPr sz="1650" b="1" dirty="0">
                <a:latin typeface="Calibri"/>
                <a:cs typeface="Calibri"/>
              </a:rPr>
              <a:t>δουλεύουν</a:t>
            </a:r>
            <a:r>
              <a:rPr sz="1650" b="1" spc="135" dirty="0">
                <a:latin typeface="Calibri"/>
                <a:cs typeface="Calibri"/>
              </a:rPr>
              <a:t>  </a:t>
            </a:r>
            <a:r>
              <a:rPr sz="1650" b="1" dirty="0">
                <a:latin typeface="Calibri"/>
                <a:cs typeface="Calibri"/>
              </a:rPr>
              <a:t>προς</a:t>
            </a:r>
            <a:r>
              <a:rPr sz="1650" b="1" spc="131" dirty="0">
                <a:latin typeface="Calibri"/>
                <a:cs typeface="Calibri"/>
              </a:rPr>
              <a:t>  </a:t>
            </a:r>
            <a:r>
              <a:rPr sz="1650" b="1" dirty="0">
                <a:latin typeface="Calibri"/>
                <a:cs typeface="Calibri"/>
              </a:rPr>
              <a:t>τους</a:t>
            </a:r>
            <a:r>
              <a:rPr sz="1650" b="1" spc="131" dirty="0">
                <a:latin typeface="Calibri"/>
                <a:cs typeface="Calibri"/>
              </a:rPr>
              <a:t>  </a:t>
            </a:r>
            <a:r>
              <a:rPr sz="1650" b="1" dirty="0">
                <a:latin typeface="Calibri"/>
                <a:cs typeface="Calibri"/>
              </a:rPr>
              <a:t>στόχους</a:t>
            </a:r>
            <a:r>
              <a:rPr sz="1650" b="1" spc="135" dirty="0">
                <a:latin typeface="Calibri"/>
                <a:cs typeface="Calibri"/>
              </a:rPr>
              <a:t>  </a:t>
            </a:r>
            <a:r>
              <a:rPr sz="1650" b="1" dirty="0">
                <a:latin typeface="Calibri"/>
                <a:cs typeface="Calibri"/>
              </a:rPr>
              <a:t>τους.</a:t>
            </a:r>
            <a:r>
              <a:rPr sz="1650" b="1" spc="131" dirty="0">
                <a:latin typeface="Calibri"/>
                <a:cs typeface="Calibri"/>
              </a:rPr>
              <a:t>  </a:t>
            </a:r>
            <a:r>
              <a:rPr sz="1650" b="1" spc="-15" dirty="0">
                <a:latin typeface="Calibri"/>
                <a:cs typeface="Calibri"/>
              </a:rPr>
              <a:t>Αυτό </a:t>
            </a:r>
            <a:r>
              <a:rPr sz="1650" b="1" dirty="0">
                <a:latin typeface="Calibri"/>
                <a:cs typeface="Calibri"/>
              </a:rPr>
              <a:t>συμβαίνει</a:t>
            </a:r>
            <a:r>
              <a:rPr sz="1650" b="1" spc="131" dirty="0">
                <a:latin typeface="Calibri"/>
                <a:cs typeface="Calibri"/>
              </a:rPr>
              <a:t> </a:t>
            </a:r>
            <a:r>
              <a:rPr sz="1650" b="1" dirty="0">
                <a:latin typeface="Calibri"/>
                <a:cs typeface="Calibri"/>
              </a:rPr>
              <a:t>με</a:t>
            </a:r>
            <a:r>
              <a:rPr sz="1650" b="1" spc="127" dirty="0">
                <a:latin typeface="Calibri"/>
                <a:cs typeface="Calibri"/>
              </a:rPr>
              <a:t> </a:t>
            </a:r>
            <a:r>
              <a:rPr sz="1650" b="1" dirty="0">
                <a:latin typeface="Calibri"/>
                <a:cs typeface="Calibri"/>
              </a:rPr>
              <a:t>την</a:t>
            </a:r>
            <a:r>
              <a:rPr sz="1650" b="1" spc="135" dirty="0">
                <a:latin typeface="Calibri"/>
                <a:cs typeface="Calibri"/>
              </a:rPr>
              <a:t> </a:t>
            </a:r>
            <a:r>
              <a:rPr sz="1650" b="1" dirty="0">
                <a:latin typeface="Calibri"/>
                <a:cs typeface="Calibri"/>
              </a:rPr>
              <a:t>εξασφάλιση</a:t>
            </a:r>
            <a:r>
              <a:rPr sz="1650" b="1" spc="146" dirty="0">
                <a:latin typeface="Calibri"/>
                <a:cs typeface="Calibri"/>
              </a:rPr>
              <a:t> </a:t>
            </a:r>
            <a:r>
              <a:rPr sz="1650" b="1" dirty="0">
                <a:latin typeface="Calibri"/>
                <a:cs typeface="Calibri"/>
              </a:rPr>
              <a:t>του</a:t>
            </a:r>
            <a:r>
              <a:rPr sz="1650" b="1" spc="139" dirty="0">
                <a:latin typeface="Calibri"/>
                <a:cs typeface="Calibri"/>
              </a:rPr>
              <a:t> </a:t>
            </a:r>
            <a:r>
              <a:rPr sz="1650" b="1" dirty="0">
                <a:latin typeface="Calibri"/>
                <a:cs typeface="Calibri"/>
              </a:rPr>
              <a:t>ότι</a:t>
            </a:r>
            <a:r>
              <a:rPr sz="1650" b="1" spc="135" dirty="0">
                <a:latin typeface="Calibri"/>
                <a:cs typeface="Calibri"/>
              </a:rPr>
              <a:t> </a:t>
            </a:r>
            <a:r>
              <a:rPr sz="1650" b="1" dirty="0">
                <a:latin typeface="Calibri"/>
                <a:cs typeface="Calibri"/>
              </a:rPr>
              <a:t>οι</a:t>
            </a:r>
            <a:r>
              <a:rPr sz="1650" b="1" spc="127" dirty="0">
                <a:latin typeface="Calibri"/>
                <a:cs typeface="Calibri"/>
              </a:rPr>
              <a:t> </a:t>
            </a:r>
            <a:r>
              <a:rPr sz="1650" b="1" dirty="0">
                <a:latin typeface="Calibri"/>
                <a:cs typeface="Calibri"/>
              </a:rPr>
              <a:t>συμμετέχοντες</a:t>
            </a:r>
            <a:r>
              <a:rPr sz="1650" b="1" spc="120" dirty="0">
                <a:latin typeface="Calibri"/>
                <a:cs typeface="Calibri"/>
              </a:rPr>
              <a:t> </a:t>
            </a:r>
            <a:r>
              <a:rPr sz="1650" b="1" dirty="0">
                <a:latin typeface="Calibri"/>
                <a:cs typeface="Calibri"/>
              </a:rPr>
              <a:t>γνωρίζουν</a:t>
            </a:r>
            <a:r>
              <a:rPr sz="1650" b="1" spc="146" dirty="0">
                <a:latin typeface="Calibri"/>
                <a:cs typeface="Calibri"/>
              </a:rPr>
              <a:t> </a:t>
            </a:r>
            <a:r>
              <a:rPr sz="1650" b="1" dirty="0">
                <a:latin typeface="Calibri"/>
                <a:cs typeface="Calibri"/>
              </a:rPr>
              <a:t>σαφώς</a:t>
            </a:r>
            <a:r>
              <a:rPr sz="1650" b="1" spc="143" dirty="0">
                <a:latin typeface="Calibri"/>
                <a:cs typeface="Calibri"/>
              </a:rPr>
              <a:t> </a:t>
            </a:r>
            <a:r>
              <a:rPr sz="1650" b="1" dirty="0">
                <a:latin typeface="Calibri"/>
                <a:cs typeface="Calibri"/>
              </a:rPr>
              <a:t>τι</a:t>
            </a:r>
            <a:r>
              <a:rPr sz="1650" b="1" spc="127" dirty="0">
                <a:latin typeface="Calibri"/>
                <a:cs typeface="Calibri"/>
              </a:rPr>
              <a:t> </a:t>
            </a:r>
            <a:r>
              <a:rPr sz="1650" b="1" spc="-19" dirty="0">
                <a:latin typeface="Calibri"/>
                <a:cs typeface="Calibri"/>
              </a:rPr>
              <a:t>να </a:t>
            </a:r>
            <a:r>
              <a:rPr sz="1650" b="1" dirty="0">
                <a:latin typeface="Calibri"/>
                <a:cs typeface="Calibri"/>
              </a:rPr>
              <a:t>περιμένουν</a:t>
            </a:r>
            <a:r>
              <a:rPr sz="1650" b="1" spc="-30" dirty="0">
                <a:latin typeface="Calibri"/>
                <a:cs typeface="Calibri"/>
              </a:rPr>
              <a:t> </a:t>
            </a:r>
            <a:r>
              <a:rPr sz="1650" b="1" dirty="0">
                <a:latin typeface="Calibri"/>
                <a:cs typeface="Calibri"/>
              </a:rPr>
              <a:t>από</a:t>
            </a:r>
            <a:r>
              <a:rPr sz="1650" b="1" spc="-53" dirty="0">
                <a:latin typeface="Calibri"/>
                <a:cs typeface="Calibri"/>
              </a:rPr>
              <a:t> </a:t>
            </a:r>
            <a:r>
              <a:rPr sz="1650" b="1" dirty="0">
                <a:latin typeface="Calibri"/>
                <a:cs typeface="Calibri"/>
              </a:rPr>
              <a:t>τους</a:t>
            </a:r>
            <a:r>
              <a:rPr sz="1650" b="1" spc="-38" dirty="0">
                <a:latin typeface="Calibri"/>
                <a:cs typeface="Calibri"/>
              </a:rPr>
              <a:t> </a:t>
            </a:r>
            <a:r>
              <a:rPr sz="1650" b="1" dirty="0">
                <a:latin typeface="Calibri"/>
                <a:cs typeface="Calibri"/>
              </a:rPr>
              <a:t>εαυτούς</a:t>
            </a:r>
            <a:r>
              <a:rPr sz="1650" b="1" spc="-30" dirty="0">
                <a:latin typeface="Calibri"/>
                <a:cs typeface="Calibri"/>
              </a:rPr>
              <a:t> </a:t>
            </a:r>
            <a:r>
              <a:rPr sz="1650" b="1" dirty="0">
                <a:latin typeface="Calibri"/>
                <a:cs typeface="Calibri"/>
              </a:rPr>
              <a:t>τους,</a:t>
            </a:r>
            <a:r>
              <a:rPr sz="1650" b="1" spc="-34" dirty="0">
                <a:latin typeface="Calibri"/>
                <a:cs typeface="Calibri"/>
              </a:rPr>
              <a:t> </a:t>
            </a:r>
            <a:r>
              <a:rPr sz="1650" b="1" dirty="0">
                <a:latin typeface="Calibri"/>
                <a:cs typeface="Calibri"/>
              </a:rPr>
              <a:t>όταν</a:t>
            </a:r>
            <a:r>
              <a:rPr sz="1650" b="1" spc="-45" dirty="0">
                <a:latin typeface="Calibri"/>
                <a:cs typeface="Calibri"/>
              </a:rPr>
              <a:t> </a:t>
            </a:r>
            <a:r>
              <a:rPr sz="1650" b="1" dirty="0">
                <a:latin typeface="Calibri"/>
                <a:cs typeface="Calibri"/>
              </a:rPr>
              <a:t>ένας</a:t>
            </a:r>
            <a:r>
              <a:rPr sz="1650" b="1" spc="-41" dirty="0">
                <a:latin typeface="Calibri"/>
                <a:cs typeface="Calibri"/>
              </a:rPr>
              <a:t> </a:t>
            </a:r>
            <a:r>
              <a:rPr sz="1650" b="1" dirty="0">
                <a:latin typeface="Calibri"/>
                <a:cs typeface="Calibri"/>
              </a:rPr>
              <a:t>στόχος</a:t>
            </a:r>
            <a:r>
              <a:rPr sz="1650" b="1" spc="-34" dirty="0">
                <a:latin typeface="Calibri"/>
                <a:cs typeface="Calibri"/>
              </a:rPr>
              <a:t> </a:t>
            </a:r>
            <a:r>
              <a:rPr sz="1650" b="1" spc="-8" dirty="0">
                <a:latin typeface="Calibri"/>
                <a:cs typeface="Calibri"/>
              </a:rPr>
              <a:t>πρόκειται</a:t>
            </a:r>
            <a:r>
              <a:rPr sz="1650" b="1" spc="-53" dirty="0">
                <a:latin typeface="Calibri"/>
                <a:cs typeface="Calibri"/>
              </a:rPr>
              <a:t> </a:t>
            </a:r>
            <a:r>
              <a:rPr sz="1650" b="1" dirty="0">
                <a:latin typeface="Calibri"/>
                <a:cs typeface="Calibri"/>
              </a:rPr>
              <a:t>να</a:t>
            </a:r>
            <a:r>
              <a:rPr sz="1650" b="1" spc="-45" dirty="0">
                <a:latin typeface="Calibri"/>
                <a:cs typeface="Calibri"/>
              </a:rPr>
              <a:t> </a:t>
            </a:r>
            <a:r>
              <a:rPr sz="1650" b="1" spc="-8" dirty="0">
                <a:latin typeface="Calibri"/>
                <a:cs typeface="Calibri"/>
              </a:rPr>
              <a:t>επιτευχθεί.</a:t>
            </a:r>
            <a:endParaRPr sz="165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12725" y="4647496"/>
            <a:ext cx="909161" cy="2866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b="1" spc="-8" dirty="0">
                <a:latin typeface="Tahoma"/>
                <a:cs typeface="Tahoma"/>
              </a:rPr>
              <a:t>ΣΤΟΧΟΙ</a:t>
            </a:r>
            <a:endParaRPr>
              <a:latin typeface="Tahoma"/>
              <a:cs typeface="Tahom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508052" y="3889915"/>
            <a:ext cx="1146810" cy="1539204"/>
          </a:xfrm>
          <a:prstGeom prst="rect">
            <a:avLst/>
          </a:prstGeom>
        </p:spPr>
        <p:txBody>
          <a:bodyPr vert="horz" wrap="square" lIns="0" tIns="112395" rIns="0" bIns="0" rtlCol="0">
            <a:spAutoFit/>
          </a:bodyPr>
          <a:lstStyle/>
          <a:p>
            <a:pPr marL="9525">
              <a:spcBef>
                <a:spcPts val="885"/>
              </a:spcBef>
            </a:pPr>
            <a:r>
              <a:rPr sz="1350" b="1" spc="-8" dirty="0">
                <a:latin typeface="Segoe Script"/>
                <a:cs typeface="Segoe Script"/>
              </a:rPr>
              <a:t>Ακριβείς</a:t>
            </a:r>
            <a:endParaRPr sz="1350">
              <a:latin typeface="Segoe Script"/>
              <a:cs typeface="Segoe Script"/>
            </a:endParaRPr>
          </a:p>
          <a:p>
            <a:pPr marL="9525">
              <a:spcBef>
                <a:spcPts val="810"/>
              </a:spcBef>
            </a:pPr>
            <a:r>
              <a:rPr sz="1350" b="1" spc="-8" dirty="0">
                <a:latin typeface="Segoe Script"/>
                <a:cs typeface="Segoe Script"/>
              </a:rPr>
              <a:t>Μετρήσιμοι</a:t>
            </a:r>
            <a:endParaRPr sz="1350">
              <a:latin typeface="Segoe Script"/>
              <a:cs typeface="Segoe Script"/>
            </a:endParaRPr>
          </a:p>
          <a:p>
            <a:pPr marL="9525">
              <a:spcBef>
                <a:spcPts val="810"/>
              </a:spcBef>
            </a:pPr>
            <a:r>
              <a:rPr sz="1350" b="1" spc="-8" dirty="0">
                <a:latin typeface="Segoe Script"/>
                <a:cs typeface="Segoe Script"/>
              </a:rPr>
              <a:t>Αποδεκτοί</a:t>
            </a:r>
            <a:endParaRPr sz="1350">
              <a:latin typeface="Segoe Script"/>
              <a:cs typeface="Segoe Script"/>
            </a:endParaRPr>
          </a:p>
          <a:p>
            <a:pPr marL="9525" marR="3810">
              <a:lnSpc>
                <a:spcPct val="150000"/>
              </a:lnSpc>
            </a:pPr>
            <a:r>
              <a:rPr sz="1350" b="1" spc="-8" dirty="0">
                <a:latin typeface="Segoe Script"/>
                <a:cs typeface="Segoe Script"/>
              </a:rPr>
              <a:t>Ρεαλιστικοί Επεκτάσιμοι</a:t>
            </a:r>
            <a:endParaRPr sz="1350">
              <a:latin typeface="Segoe Script"/>
              <a:cs typeface="Segoe Scrip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508052" y="5535854"/>
            <a:ext cx="1322070" cy="21736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1350" b="1" spc="-8" dirty="0">
                <a:latin typeface="Segoe Script"/>
                <a:cs typeface="Segoe Script"/>
              </a:rPr>
              <a:t>Ανταποδοτικοί</a:t>
            </a:r>
            <a:endParaRPr sz="1350">
              <a:latin typeface="Segoe Script"/>
              <a:cs typeface="Segoe Script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4593622" y="4143184"/>
            <a:ext cx="1779746" cy="1409223"/>
          </a:xfrm>
          <a:custGeom>
            <a:avLst/>
            <a:gdLst/>
            <a:ahLst/>
            <a:cxnLst/>
            <a:rect l="l" t="t" r="r" b="b"/>
            <a:pathLst>
              <a:path w="2372995" h="1878964">
                <a:moveTo>
                  <a:pt x="2372741" y="822464"/>
                </a:moveTo>
                <a:lnTo>
                  <a:pt x="2346426" y="810260"/>
                </a:lnTo>
                <a:lnTo>
                  <a:pt x="2285873" y="782193"/>
                </a:lnTo>
                <a:lnTo>
                  <a:pt x="2286698" y="810260"/>
                </a:lnTo>
                <a:lnTo>
                  <a:pt x="2286711" y="810691"/>
                </a:lnTo>
                <a:lnTo>
                  <a:pt x="2287549" y="838835"/>
                </a:lnTo>
                <a:lnTo>
                  <a:pt x="2287562" y="839266"/>
                </a:lnTo>
                <a:lnTo>
                  <a:pt x="2288413" y="867791"/>
                </a:lnTo>
                <a:lnTo>
                  <a:pt x="2372741" y="822464"/>
                </a:lnTo>
                <a:close/>
              </a:path>
              <a:path w="2372995" h="1878964">
                <a:moveTo>
                  <a:pt x="2372741" y="10160"/>
                </a:moveTo>
                <a:lnTo>
                  <a:pt x="2277491" y="0"/>
                </a:lnTo>
                <a:lnTo>
                  <a:pt x="2287460" y="26720"/>
                </a:lnTo>
                <a:lnTo>
                  <a:pt x="3556" y="878090"/>
                </a:lnTo>
                <a:lnTo>
                  <a:pt x="2413" y="878332"/>
                </a:lnTo>
                <a:lnTo>
                  <a:pt x="2438" y="878509"/>
                </a:lnTo>
                <a:lnTo>
                  <a:pt x="508" y="879221"/>
                </a:lnTo>
                <a:lnTo>
                  <a:pt x="5435" y="892619"/>
                </a:lnTo>
                <a:lnTo>
                  <a:pt x="0" y="905776"/>
                </a:lnTo>
                <a:lnTo>
                  <a:pt x="2288146" y="1852371"/>
                </a:lnTo>
                <a:lnTo>
                  <a:pt x="2277237" y="1878761"/>
                </a:lnTo>
                <a:lnTo>
                  <a:pt x="2372741" y="1871929"/>
                </a:lnTo>
                <a:lnTo>
                  <a:pt x="2360511" y="1857832"/>
                </a:lnTo>
                <a:lnTo>
                  <a:pt x="2310003" y="1799551"/>
                </a:lnTo>
                <a:lnTo>
                  <a:pt x="2299068" y="1825967"/>
                </a:lnTo>
                <a:lnTo>
                  <a:pt x="223824" y="967435"/>
                </a:lnTo>
                <a:lnTo>
                  <a:pt x="2286330" y="1535150"/>
                </a:lnTo>
                <a:lnTo>
                  <a:pt x="2278761" y="1562696"/>
                </a:lnTo>
                <a:lnTo>
                  <a:pt x="2372741" y="1544116"/>
                </a:lnTo>
                <a:lnTo>
                  <a:pt x="2366975" y="1538935"/>
                </a:lnTo>
                <a:lnTo>
                  <a:pt x="2301494" y="1480045"/>
                </a:lnTo>
                <a:lnTo>
                  <a:pt x="2293912" y="1507591"/>
                </a:lnTo>
                <a:lnTo>
                  <a:pt x="193459" y="929538"/>
                </a:lnTo>
                <a:lnTo>
                  <a:pt x="2285949" y="1180541"/>
                </a:lnTo>
                <a:lnTo>
                  <a:pt x="2282571" y="1208887"/>
                </a:lnTo>
                <a:lnTo>
                  <a:pt x="2356815" y="1182243"/>
                </a:lnTo>
                <a:lnTo>
                  <a:pt x="2372741" y="1176528"/>
                </a:lnTo>
                <a:lnTo>
                  <a:pt x="2292731" y="1123823"/>
                </a:lnTo>
                <a:lnTo>
                  <a:pt x="2289352" y="1152105"/>
                </a:lnTo>
                <a:lnTo>
                  <a:pt x="199415" y="901407"/>
                </a:lnTo>
                <a:lnTo>
                  <a:pt x="2287562" y="839266"/>
                </a:lnTo>
                <a:lnTo>
                  <a:pt x="2286711" y="810691"/>
                </a:lnTo>
                <a:lnTo>
                  <a:pt x="156527" y="874090"/>
                </a:lnTo>
                <a:lnTo>
                  <a:pt x="2292083" y="409575"/>
                </a:lnTo>
                <a:lnTo>
                  <a:pt x="2298192" y="437515"/>
                </a:lnTo>
                <a:lnTo>
                  <a:pt x="2371153" y="378714"/>
                </a:lnTo>
                <a:lnTo>
                  <a:pt x="2372741" y="377444"/>
                </a:lnTo>
                <a:lnTo>
                  <a:pt x="2279904" y="353822"/>
                </a:lnTo>
                <a:lnTo>
                  <a:pt x="2286000" y="381762"/>
                </a:lnTo>
                <a:lnTo>
                  <a:pt x="199885" y="835393"/>
                </a:lnTo>
                <a:lnTo>
                  <a:pt x="2297468" y="53517"/>
                </a:lnTo>
                <a:lnTo>
                  <a:pt x="2307463" y="80264"/>
                </a:lnTo>
                <a:lnTo>
                  <a:pt x="2361971" y="21717"/>
                </a:lnTo>
                <a:lnTo>
                  <a:pt x="2372741" y="10160"/>
                </a:lnTo>
                <a:close/>
              </a:path>
            </a:pathLst>
          </a:custGeom>
          <a:solidFill>
            <a:srgbClr val="A6B727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980551" y="1323594"/>
            <a:ext cx="8167211" cy="588169"/>
            <a:chOff x="1307401" y="621791"/>
            <a:chExt cx="10889615" cy="784225"/>
          </a:xfrm>
        </p:grpSpPr>
        <p:sp>
          <p:nvSpPr>
            <p:cNvPr id="9" name="object 9"/>
            <p:cNvSpPr/>
            <p:nvPr/>
          </p:nvSpPr>
          <p:spPr>
            <a:xfrm>
              <a:off x="1312163" y="714755"/>
              <a:ext cx="10880090" cy="498475"/>
            </a:xfrm>
            <a:custGeom>
              <a:avLst/>
              <a:gdLst/>
              <a:ahLst/>
              <a:cxnLst/>
              <a:rect l="l" t="t" r="r" b="b"/>
              <a:pathLst>
                <a:path w="10880090" h="498475">
                  <a:moveTo>
                    <a:pt x="0" y="498348"/>
                  </a:moveTo>
                  <a:lnTo>
                    <a:pt x="10879836" y="498348"/>
                  </a:lnTo>
                  <a:lnTo>
                    <a:pt x="10879836" y="0"/>
                  </a:lnTo>
                  <a:lnTo>
                    <a:pt x="0" y="0"/>
                  </a:lnTo>
                  <a:lnTo>
                    <a:pt x="0" y="498348"/>
                  </a:lnTo>
                  <a:close/>
                </a:path>
              </a:pathLst>
            </a:custGeom>
            <a:ln w="9525">
              <a:solidFill>
                <a:srgbClr val="35353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689092" y="621791"/>
              <a:ext cx="2603754" cy="784098"/>
            </a:xfrm>
            <a:prstGeom prst="rect">
              <a:avLst/>
            </a:prstGeom>
          </p:spPr>
        </p:pic>
      </p:grp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4423506" y="1379886"/>
            <a:ext cx="1623536" cy="332303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2100" spc="56" dirty="0">
                <a:solidFill>
                  <a:srgbClr val="353535"/>
                </a:solidFill>
                <a:latin typeface="Tahoma"/>
                <a:cs typeface="Tahoma"/>
              </a:rPr>
              <a:t>Στοχοθεσία</a:t>
            </a:r>
            <a:endParaRPr sz="21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140732" y="5578374"/>
            <a:ext cx="78104" cy="1481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900" spc="-38" dirty="0">
                <a:solidFill>
                  <a:srgbClr val="A6B727"/>
                </a:solidFill>
                <a:latin typeface="Corbel"/>
                <a:cs typeface="Corbel"/>
              </a:rPr>
              <a:t>8</a:t>
            </a:r>
            <a:endParaRPr sz="900">
              <a:latin typeface="Corbel"/>
              <a:cs typeface="Corbe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444847" y="2075974"/>
            <a:ext cx="7024688" cy="3292568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dirty="0">
                <a:latin typeface="Calibri"/>
                <a:cs typeface="Calibri"/>
              </a:rPr>
              <a:t>Οι</a:t>
            </a:r>
            <a:r>
              <a:rPr spc="-45" dirty="0">
                <a:latin typeface="Calibri"/>
                <a:cs typeface="Calibri"/>
              </a:rPr>
              <a:t> </a:t>
            </a:r>
            <a:r>
              <a:rPr spc="-8" dirty="0">
                <a:latin typeface="Calibri"/>
                <a:cs typeface="Calibri"/>
              </a:rPr>
              <a:t>εκπαιδευτικοί</a:t>
            </a:r>
            <a:r>
              <a:rPr spc="-4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στόχοι</a:t>
            </a:r>
            <a:r>
              <a:rPr spc="-38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μπορούν</a:t>
            </a:r>
            <a:r>
              <a:rPr spc="-41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να</a:t>
            </a:r>
            <a:r>
              <a:rPr spc="-4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διακριθούν</a:t>
            </a:r>
            <a:r>
              <a:rPr spc="-4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σε</a:t>
            </a:r>
            <a:r>
              <a:rPr spc="-41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τρεις</a:t>
            </a:r>
            <a:r>
              <a:rPr spc="-45" dirty="0">
                <a:latin typeface="Calibri"/>
                <a:cs typeface="Calibri"/>
              </a:rPr>
              <a:t> </a:t>
            </a:r>
            <a:r>
              <a:rPr spc="-8" dirty="0">
                <a:latin typeface="Calibri"/>
                <a:cs typeface="Calibri"/>
              </a:rPr>
              <a:t>τομείς:</a:t>
            </a:r>
            <a:endParaRPr>
              <a:latin typeface="Calibri"/>
              <a:cs typeface="Calibri"/>
            </a:endParaRPr>
          </a:p>
          <a:p>
            <a:pPr marL="266700" marR="3810" indent="-257175">
              <a:lnSpc>
                <a:spcPct val="150000"/>
              </a:lnSpc>
              <a:spcBef>
                <a:spcPts val="1350"/>
              </a:spcBef>
              <a:buFont typeface="Wingdings"/>
              <a:buChar char=""/>
              <a:tabLst>
                <a:tab pos="266700" algn="l"/>
                <a:tab pos="683895" algn="l"/>
                <a:tab pos="1674971" algn="l"/>
                <a:tab pos="2815590" algn="l"/>
                <a:tab pos="3288983" algn="l"/>
                <a:tab pos="4034314" algn="l"/>
                <a:tab pos="4381500" algn="l"/>
                <a:tab pos="5499735" algn="l"/>
                <a:tab pos="5907881" algn="l"/>
                <a:tab pos="6768465" algn="l"/>
              </a:tabLst>
            </a:pPr>
            <a:r>
              <a:rPr spc="-19" dirty="0">
                <a:latin typeface="Calibri"/>
                <a:cs typeface="Calibri"/>
              </a:rPr>
              <a:t>Τον</a:t>
            </a:r>
            <a:r>
              <a:rPr dirty="0">
                <a:latin typeface="Calibri"/>
                <a:cs typeface="Calibri"/>
              </a:rPr>
              <a:t>	</a:t>
            </a:r>
            <a:r>
              <a:rPr b="1" spc="-8" dirty="0">
                <a:latin typeface="Calibri"/>
                <a:cs typeface="Calibri"/>
              </a:rPr>
              <a:t>γνωστικό</a:t>
            </a:r>
            <a:r>
              <a:rPr b="1" dirty="0">
                <a:latin typeface="Calibri"/>
                <a:cs typeface="Calibri"/>
              </a:rPr>
              <a:t>	</a:t>
            </a:r>
            <a:r>
              <a:rPr spc="-8" dirty="0">
                <a:latin typeface="Calibri"/>
                <a:cs typeface="Calibri"/>
              </a:rPr>
              <a:t>(cognitive):</a:t>
            </a:r>
            <a:r>
              <a:rPr dirty="0">
                <a:latin typeface="Calibri"/>
                <a:cs typeface="Calibri"/>
              </a:rPr>
              <a:t>	</a:t>
            </a:r>
            <a:r>
              <a:rPr spc="-19" dirty="0">
                <a:latin typeface="Calibri"/>
                <a:cs typeface="Calibri"/>
              </a:rPr>
              <a:t>που</a:t>
            </a:r>
            <a:r>
              <a:rPr dirty="0">
                <a:latin typeface="Calibri"/>
                <a:cs typeface="Calibri"/>
              </a:rPr>
              <a:t>	</a:t>
            </a:r>
            <a:r>
              <a:rPr spc="-8" dirty="0">
                <a:latin typeface="Calibri"/>
                <a:cs typeface="Calibri"/>
              </a:rPr>
              <a:t>αφορά</a:t>
            </a:r>
            <a:r>
              <a:rPr dirty="0">
                <a:latin typeface="Calibri"/>
                <a:cs typeface="Calibri"/>
              </a:rPr>
              <a:t>	</a:t>
            </a:r>
            <a:r>
              <a:rPr spc="-19" dirty="0">
                <a:latin typeface="Calibri"/>
                <a:cs typeface="Calibri"/>
              </a:rPr>
              <a:t>τις</a:t>
            </a:r>
            <a:r>
              <a:rPr dirty="0">
                <a:latin typeface="Calibri"/>
                <a:cs typeface="Calibri"/>
              </a:rPr>
              <a:t>	</a:t>
            </a:r>
            <a:r>
              <a:rPr spc="-8" dirty="0">
                <a:latin typeface="Calibri"/>
                <a:cs typeface="Calibri"/>
              </a:rPr>
              <a:t>διεργασίες</a:t>
            </a:r>
            <a:r>
              <a:rPr dirty="0">
                <a:latin typeface="Calibri"/>
                <a:cs typeface="Calibri"/>
              </a:rPr>
              <a:t>	</a:t>
            </a:r>
            <a:r>
              <a:rPr spc="-19" dirty="0">
                <a:latin typeface="Calibri"/>
                <a:cs typeface="Calibri"/>
              </a:rPr>
              <a:t>της</a:t>
            </a:r>
            <a:r>
              <a:rPr dirty="0">
                <a:latin typeface="Calibri"/>
                <a:cs typeface="Calibri"/>
              </a:rPr>
              <a:t>	</a:t>
            </a:r>
            <a:r>
              <a:rPr spc="-8" dirty="0">
                <a:latin typeface="Calibri"/>
                <a:cs typeface="Calibri"/>
              </a:rPr>
              <a:t>γνώσης,</a:t>
            </a:r>
            <a:r>
              <a:rPr dirty="0">
                <a:latin typeface="Calibri"/>
                <a:cs typeface="Calibri"/>
              </a:rPr>
              <a:t>	</a:t>
            </a:r>
            <a:r>
              <a:rPr spc="-19" dirty="0">
                <a:latin typeface="Calibri"/>
                <a:cs typeface="Calibri"/>
              </a:rPr>
              <a:t>τις </a:t>
            </a:r>
            <a:r>
              <a:rPr spc="-8" dirty="0">
                <a:latin typeface="Calibri"/>
                <a:cs typeface="Calibri"/>
              </a:rPr>
              <a:t>διανοητικές</a:t>
            </a:r>
            <a:r>
              <a:rPr spc="-53" dirty="0">
                <a:latin typeface="Calibri"/>
                <a:cs typeface="Calibri"/>
              </a:rPr>
              <a:t> </a:t>
            </a:r>
            <a:r>
              <a:rPr spc="-8" dirty="0">
                <a:latin typeface="Calibri"/>
                <a:cs typeface="Calibri"/>
              </a:rPr>
              <a:t>δεξιότητες</a:t>
            </a:r>
            <a:endParaRPr>
              <a:latin typeface="Calibri"/>
              <a:cs typeface="Calibri"/>
            </a:endParaRPr>
          </a:p>
          <a:p>
            <a:pPr>
              <a:spcBef>
                <a:spcPts val="236"/>
              </a:spcBef>
              <a:buFont typeface="Wingdings"/>
              <a:buChar char=""/>
            </a:pPr>
            <a:endParaRPr>
              <a:latin typeface="Calibri"/>
              <a:cs typeface="Calibri"/>
            </a:endParaRPr>
          </a:p>
          <a:p>
            <a:pPr marL="266224" indent="-256699">
              <a:buFont typeface="Wingdings"/>
              <a:buChar char=""/>
              <a:tabLst>
                <a:tab pos="266224" algn="l"/>
                <a:tab pos="720566" algn="l"/>
                <a:tab pos="2435066" algn="l"/>
                <a:tab pos="3508534" algn="l"/>
                <a:tab pos="4017169" algn="l"/>
                <a:tab pos="4802505" algn="l"/>
                <a:tab pos="5186363" algn="l"/>
                <a:tab pos="6047423" algn="l"/>
              </a:tabLst>
            </a:pPr>
            <a:r>
              <a:rPr spc="-19" dirty="0">
                <a:latin typeface="Calibri"/>
                <a:cs typeface="Calibri"/>
              </a:rPr>
              <a:t>Τον</a:t>
            </a:r>
            <a:r>
              <a:rPr dirty="0">
                <a:latin typeface="Calibri"/>
                <a:cs typeface="Calibri"/>
              </a:rPr>
              <a:t>	</a:t>
            </a:r>
            <a:r>
              <a:rPr b="1" spc="-8" dirty="0">
                <a:latin typeface="Calibri"/>
                <a:cs typeface="Calibri"/>
              </a:rPr>
              <a:t>συναισθηματικό</a:t>
            </a:r>
            <a:r>
              <a:rPr b="1" dirty="0">
                <a:latin typeface="Calibri"/>
                <a:cs typeface="Calibri"/>
              </a:rPr>
              <a:t>	</a:t>
            </a:r>
            <a:r>
              <a:rPr spc="-8" dirty="0">
                <a:latin typeface="Calibri"/>
                <a:cs typeface="Calibri"/>
              </a:rPr>
              <a:t>(affective)</a:t>
            </a:r>
            <a:r>
              <a:rPr dirty="0">
                <a:latin typeface="Calibri"/>
                <a:cs typeface="Calibri"/>
              </a:rPr>
              <a:t>	</a:t>
            </a:r>
            <a:r>
              <a:rPr spc="-19" dirty="0">
                <a:latin typeface="Calibri"/>
                <a:cs typeface="Calibri"/>
              </a:rPr>
              <a:t>που</a:t>
            </a:r>
            <a:r>
              <a:rPr dirty="0">
                <a:latin typeface="Calibri"/>
                <a:cs typeface="Calibri"/>
              </a:rPr>
              <a:t>	</a:t>
            </a:r>
            <a:r>
              <a:rPr spc="-8" dirty="0">
                <a:latin typeface="Calibri"/>
                <a:cs typeface="Calibri"/>
              </a:rPr>
              <a:t>αφορά</a:t>
            </a:r>
            <a:r>
              <a:rPr dirty="0">
                <a:latin typeface="Calibri"/>
                <a:cs typeface="Calibri"/>
              </a:rPr>
              <a:t>	</a:t>
            </a:r>
            <a:r>
              <a:rPr spc="-19" dirty="0">
                <a:latin typeface="Calibri"/>
                <a:cs typeface="Calibri"/>
              </a:rPr>
              <a:t>τις</a:t>
            </a:r>
            <a:r>
              <a:rPr dirty="0">
                <a:latin typeface="Calibri"/>
                <a:cs typeface="Calibri"/>
              </a:rPr>
              <a:t>	</a:t>
            </a:r>
            <a:r>
              <a:rPr spc="-8" dirty="0">
                <a:latin typeface="Calibri"/>
                <a:cs typeface="Calibri"/>
              </a:rPr>
              <a:t>στάσεις</a:t>
            </a:r>
            <a:r>
              <a:rPr dirty="0">
                <a:latin typeface="Calibri"/>
                <a:cs typeface="Calibri"/>
              </a:rPr>
              <a:t>	</a:t>
            </a:r>
            <a:r>
              <a:rPr spc="-8" dirty="0">
                <a:latin typeface="Calibri"/>
                <a:cs typeface="Calibri"/>
              </a:rPr>
              <a:t>(attitudes)</a:t>
            </a:r>
            <a:endParaRPr>
              <a:latin typeface="Calibri"/>
              <a:cs typeface="Calibri"/>
            </a:endParaRPr>
          </a:p>
          <a:p>
            <a:pPr marL="266700">
              <a:spcBef>
                <a:spcPts val="1080"/>
              </a:spcBef>
            </a:pPr>
            <a:r>
              <a:rPr dirty="0">
                <a:latin typeface="Calibri"/>
                <a:cs typeface="Calibri"/>
              </a:rPr>
              <a:t>ανάπτυξη</a:t>
            </a:r>
            <a:r>
              <a:rPr spc="-49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μέσω</a:t>
            </a:r>
            <a:r>
              <a:rPr spc="-49" dirty="0">
                <a:latin typeface="Calibri"/>
                <a:cs typeface="Calibri"/>
              </a:rPr>
              <a:t> </a:t>
            </a:r>
            <a:r>
              <a:rPr spc="-8" dirty="0">
                <a:latin typeface="Calibri"/>
                <a:cs typeface="Calibri"/>
              </a:rPr>
              <a:t>συναισθημάτων</a:t>
            </a:r>
            <a:r>
              <a:rPr spc="-26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ή</a:t>
            </a:r>
            <a:r>
              <a:rPr spc="-53" dirty="0">
                <a:latin typeface="Calibri"/>
                <a:cs typeface="Calibri"/>
              </a:rPr>
              <a:t> </a:t>
            </a:r>
            <a:r>
              <a:rPr spc="-8" dirty="0">
                <a:latin typeface="Calibri"/>
                <a:cs typeface="Calibri"/>
              </a:rPr>
              <a:t>συγκινησιακών</a:t>
            </a:r>
            <a:r>
              <a:rPr spc="-38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περιοχών</a:t>
            </a:r>
            <a:r>
              <a:rPr spc="-53" dirty="0">
                <a:latin typeface="Calibri"/>
                <a:cs typeface="Calibri"/>
              </a:rPr>
              <a:t> </a:t>
            </a:r>
            <a:r>
              <a:rPr spc="-19" dirty="0">
                <a:latin typeface="Calibri"/>
                <a:cs typeface="Calibri"/>
              </a:rPr>
              <a:t>και</a:t>
            </a:r>
            <a:endParaRPr>
              <a:latin typeface="Calibri"/>
              <a:cs typeface="Calibri"/>
            </a:endParaRPr>
          </a:p>
          <a:p>
            <a:pPr>
              <a:spcBef>
                <a:spcPts val="233"/>
              </a:spcBef>
            </a:pPr>
            <a:endParaRPr>
              <a:latin typeface="Calibri"/>
              <a:cs typeface="Calibri"/>
            </a:endParaRPr>
          </a:p>
          <a:p>
            <a:pPr marL="266224" indent="-256699">
              <a:buFont typeface="Wingdings"/>
              <a:buChar char=""/>
              <a:tabLst>
                <a:tab pos="266224" algn="l"/>
                <a:tab pos="718185" algn="l"/>
                <a:tab pos="2151221" algn="l"/>
                <a:tab pos="3644265" algn="l"/>
                <a:tab pos="4151948" algn="l"/>
                <a:tab pos="4933950" algn="l"/>
                <a:tab pos="5315903" algn="l"/>
                <a:tab pos="6436043" algn="l"/>
              </a:tabLst>
            </a:pPr>
            <a:r>
              <a:rPr spc="-19" dirty="0">
                <a:latin typeface="Calibri"/>
                <a:cs typeface="Calibri"/>
              </a:rPr>
              <a:t>Τον</a:t>
            </a:r>
            <a:r>
              <a:rPr dirty="0">
                <a:latin typeface="Calibri"/>
                <a:cs typeface="Calibri"/>
              </a:rPr>
              <a:t>	</a:t>
            </a:r>
            <a:r>
              <a:rPr b="1" spc="-8" dirty="0">
                <a:latin typeface="Calibri"/>
                <a:cs typeface="Calibri"/>
              </a:rPr>
              <a:t>ψυχοκινητικό</a:t>
            </a:r>
            <a:r>
              <a:rPr b="1" dirty="0">
                <a:latin typeface="Calibri"/>
                <a:cs typeface="Calibri"/>
              </a:rPr>
              <a:t>	</a:t>
            </a:r>
            <a:r>
              <a:rPr spc="-8" dirty="0">
                <a:latin typeface="Calibri"/>
                <a:cs typeface="Calibri"/>
              </a:rPr>
              <a:t>(psychomotor)</a:t>
            </a:r>
            <a:r>
              <a:rPr dirty="0">
                <a:latin typeface="Calibri"/>
                <a:cs typeface="Calibri"/>
              </a:rPr>
              <a:t>	</a:t>
            </a:r>
            <a:r>
              <a:rPr spc="-19" dirty="0">
                <a:latin typeface="Calibri"/>
                <a:cs typeface="Calibri"/>
              </a:rPr>
              <a:t>που</a:t>
            </a:r>
            <a:r>
              <a:rPr dirty="0">
                <a:latin typeface="Calibri"/>
                <a:cs typeface="Calibri"/>
              </a:rPr>
              <a:t>	</a:t>
            </a:r>
            <a:r>
              <a:rPr spc="-8" dirty="0">
                <a:latin typeface="Calibri"/>
                <a:cs typeface="Calibri"/>
              </a:rPr>
              <a:t>αφορά</a:t>
            </a:r>
            <a:r>
              <a:rPr dirty="0">
                <a:latin typeface="Calibri"/>
                <a:cs typeface="Calibri"/>
              </a:rPr>
              <a:t>	</a:t>
            </a:r>
            <a:r>
              <a:rPr spc="-19" dirty="0">
                <a:latin typeface="Calibri"/>
                <a:cs typeface="Calibri"/>
              </a:rPr>
              <a:t>τις</a:t>
            </a:r>
            <a:r>
              <a:rPr dirty="0">
                <a:latin typeface="Calibri"/>
                <a:cs typeface="Calibri"/>
              </a:rPr>
              <a:t>	</a:t>
            </a:r>
            <a:r>
              <a:rPr spc="-8" dirty="0">
                <a:latin typeface="Calibri"/>
                <a:cs typeface="Calibri"/>
              </a:rPr>
              <a:t>δεξιότητες</a:t>
            </a:r>
            <a:r>
              <a:rPr dirty="0">
                <a:latin typeface="Calibri"/>
                <a:cs typeface="Calibri"/>
              </a:rPr>
              <a:t>	</a:t>
            </a:r>
            <a:r>
              <a:rPr spc="-8" dirty="0">
                <a:latin typeface="Calibri"/>
                <a:cs typeface="Calibri"/>
              </a:rPr>
              <a:t>(skills)</a:t>
            </a:r>
            <a:endParaRPr>
              <a:latin typeface="Calibri"/>
              <a:cs typeface="Calibri"/>
            </a:endParaRPr>
          </a:p>
          <a:p>
            <a:pPr marL="266700">
              <a:spcBef>
                <a:spcPts val="1080"/>
              </a:spcBef>
            </a:pPr>
            <a:r>
              <a:rPr spc="-8" dirty="0">
                <a:latin typeface="Calibri"/>
                <a:cs typeface="Calibri"/>
              </a:rPr>
              <a:t>χειρωνακτικές</a:t>
            </a:r>
            <a:r>
              <a:rPr spc="-19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ή</a:t>
            </a:r>
            <a:r>
              <a:rPr spc="-30" dirty="0">
                <a:latin typeface="Calibri"/>
                <a:cs typeface="Calibri"/>
              </a:rPr>
              <a:t> </a:t>
            </a:r>
            <a:r>
              <a:rPr spc="-8" dirty="0">
                <a:latin typeface="Calibri"/>
                <a:cs typeface="Calibri"/>
              </a:rPr>
              <a:t>φυσικές</a:t>
            </a:r>
            <a:endParaRPr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3370707" y="1323594"/>
            <a:ext cx="3402330" cy="588169"/>
            <a:chOff x="4494276" y="621791"/>
            <a:chExt cx="4536440" cy="784225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494276" y="621791"/>
              <a:ext cx="3156966" cy="784098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338060" y="621791"/>
              <a:ext cx="1692402" cy="784098"/>
            </a:xfrm>
            <a:prstGeom prst="rect">
              <a:avLst/>
            </a:prstGeom>
          </p:spPr>
        </p:pic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984122" y="1393317"/>
            <a:ext cx="8160068" cy="320601"/>
          </a:xfrm>
          <a:prstGeom prst="rect">
            <a:avLst/>
          </a:prstGeom>
          <a:ln w="9525">
            <a:solidFill>
              <a:srgbClr val="353535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486"/>
              </a:lnSpc>
            </a:pPr>
            <a:r>
              <a:rPr sz="2100" spc="98" dirty="0">
                <a:solidFill>
                  <a:srgbClr val="353535"/>
                </a:solidFill>
                <a:latin typeface="Tahoma"/>
                <a:cs typeface="Tahoma"/>
              </a:rPr>
              <a:t>Εκπαιδευτικοί</a:t>
            </a:r>
            <a:r>
              <a:rPr sz="2100" spc="307" dirty="0">
                <a:solidFill>
                  <a:srgbClr val="353535"/>
                </a:solidFill>
                <a:latin typeface="Tahoma"/>
                <a:cs typeface="Tahoma"/>
              </a:rPr>
              <a:t> </a:t>
            </a:r>
            <a:r>
              <a:rPr sz="2100" spc="49" dirty="0">
                <a:solidFill>
                  <a:srgbClr val="353535"/>
                </a:solidFill>
                <a:latin typeface="Tahoma"/>
                <a:cs typeface="Tahoma"/>
              </a:rPr>
              <a:t>στόχοι</a:t>
            </a:r>
            <a:endParaRPr sz="21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03756" y="935927"/>
            <a:ext cx="4565809" cy="1579278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14876" marR="3810" indent="-905828">
              <a:spcBef>
                <a:spcPts val="75"/>
              </a:spcBef>
            </a:pPr>
            <a:r>
              <a:rPr sz="2700" b="0" dirty="0">
                <a:latin typeface="Franklin Gothic Medium"/>
                <a:cs typeface="Franklin Gothic Medium"/>
              </a:rPr>
              <a:t>Η</a:t>
            </a:r>
            <a:r>
              <a:rPr sz="2700" b="0" spc="-79" dirty="0">
                <a:latin typeface="Franklin Gothic Medium"/>
                <a:cs typeface="Franklin Gothic Medium"/>
              </a:rPr>
              <a:t> </a:t>
            </a:r>
            <a:r>
              <a:rPr sz="2700" b="0" spc="-56" dirty="0">
                <a:latin typeface="Franklin Gothic Medium"/>
                <a:cs typeface="Franklin Gothic Medium"/>
              </a:rPr>
              <a:t>κλασική</a:t>
            </a:r>
            <a:r>
              <a:rPr sz="2700" b="0" spc="-71" dirty="0">
                <a:latin typeface="Franklin Gothic Medium"/>
                <a:cs typeface="Franklin Gothic Medium"/>
              </a:rPr>
              <a:t> </a:t>
            </a:r>
            <a:r>
              <a:rPr sz="2700" b="0" spc="-19" dirty="0">
                <a:latin typeface="Franklin Gothic Medium"/>
                <a:cs typeface="Franklin Gothic Medium"/>
              </a:rPr>
              <a:t>ταξινομία</a:t>
            </a:r>
            <a:r>
              <a:rPr sz="2700" b="0" spc="-90" dirty="0">
                <a:latin typeface="Franklin Gothic Medium"/>
                <a:cs typeface="Franklin Gothic Medium"/>
              </a:rPr>
              <a:t> </a:t>
            </a:r>
            <a:r>
              <a:rPr sz="2700" b="0" spc="-45" dirty="0">
                <a:latin typeface="Franklin Gothic Medium"/>
                <a:cs typeface="Franklin Gothic Medium"/>
              </a:rPr>
              <a:t>σκοπών</a:t>
            </a:r>
            <a:r>
              <a:rPr sz="2700" b="0" spc="-64" dirty="0">
                <a:latin typeface="Franklin Gothic Medium"/>
                <a:cs typeface="Franklin Gothic Medium"/>
              </a:rPr>
              <a:t> </a:t>
            </a:r>
            <a:r>
              <a:rPr sz="2700" b="0" spc="-19" dirty="0">
                <a:latin typeface="Franklin Gothic Medium"/>
                <a:cs typeface="Franklin Gothic Medium"/>
              </a:rPr>
              <a:t>και </a:t>
            </a:r>
            <a:r>
              <a:rPr sz="2700" b="0" spc="-23" dirty="0">
                <a:latin typeface="Franklin Gothic Medium"/>
                <a:cs typeface="Franklin Gothic Medium"/>
              </a:rPr>
              <a:t>στόχων</a:t>
            </a:r>
            <a:r>
              <a:rPr sz="2700" b="0" spc="-64" dirty="0">
                <a:latin typeface="Franklin Gothic Medium"/>
                <a:cs typeface="Franklin Gothic Medium"/>
              </a:rPr>
              <a:t> </a:t>
            </a:r>
            <a:r>
              <a:rPr sz="2700" b="0" dirty="0">
                <a:latin typeface="Franklin Gothic Medium"/>
                <a:cs typeface="Franklin Gothic Medium"/>
              </a:rPr>
              <a:t>του</a:t>
            </a:r>
            <a:r>
              <a:rPr sz="2700" b="0" spc="-64" dirty="0">
                <a:latin typeface="Franklin Gothic Medium"/>
                <a:cs typeface="Franklin Gothic Medium"/>
              </a:rPr>
              <a:t> </a:t>
            </a:r>
            <a:r>
              <a:rPr sz="2700" b="0" dirty="0">
                <a:latin typeface="Franklin Gothic Medium"/>
                <a:cs typeface="Franklin Gothic Medium"/>
              </a:rPr>
              <a:t>Β.</a:t>
            </a:r>
            <a:r>
              <a:rPr sz="2700" b="0" spc="-64" dirty="0">
                <a:latin typeface="Franklin Gothic Medium"/>
                <a:cs typeface="Franklin Gothic Medium"/>
              </a:rPr>
              <a:t> </a:t>
            </a:r>
            <a:r>
              <a:rPr sz="2700" b="0" spc="-8" dirty="0">
                <a:latin typeface="Franklin Gothic Medium"/>
                <a:cs typeface="Franklin Gothic Medium"/>
              </a:rPr>
              <a:t>Bloom</a:t>
            </a:r>
            <a:endParaRPr sz="2700">
              <a:latin typeface="Franklin Gothic Medium"/>
              <a:cs typeface="Franklin Gothic Medium"/>
            </a:endParaRPr>
          </a:p>
          <a:p>
            <a:pPr marL="1529715" marR="357188" indent="-830104">
              <a:spcBef>
                <a:spcPts val="11"/>
              </a:spcBef>
            </a:pPr>
            <a:r>
              <a:rPr sz="2400" b="0" spc="-26" dirty="0">
                <a:solidFill>
                  <a:srgbClr val="000000"/>
                </a:solidFill>
                <a:latin typeface="Franklin Gothic Medium"/>
                <a:cs typeface="Franklin Gothic Medium"/>
              </a:rPr>
              <a:t>Γνωστικοί,</a:t>
            </a:r>
            <a:r>
              <a:rPr sz="2400" b="0" spc="-86" dirty="0">
                <a:solidFill>
                  <a:srgbClr val="000000"/>
                </a:solidFill>
                <a:latin typeface="Franklin Gothic Medium"/>
                <a:cs typeface="Franklin Gothic Medium"/>
              </a:rPr>
              <a:t> </a:t>
            </a:r>
            <a:r>
              <a:rPr sz="2400" b="0" spc="-34" dirty="0">
                <a:solidFill>
                  <a:srgbClr val="000000"/>
                </a:solidFill>
                <a:latin typeface="Franklin Gothic Medium"/>
                <a:cs typeface="Franklin Gothic Medium"/>
              </a:rPr>
              <a:t>Συναισθηματικοί, </a:t>
            </a:r>
            <a:r>
              <a:rPr sz="2400" b="0" spc="-8" dirty="0">
                <a:solidFill>
                  <a:srgbClr val="000000"/>
                </a:solidFill>
                <a:latin typeface="Franklin Gothic Medium"/>
                <a:cs typeface="Franklin Gothic Medium"/>
              </a:rPr>
              <a:t>Ψυχοκινητικοί</a:t>
            </a:r>
            <a:endParaRPr sz="2400">
              <a:latin typeface="Franklin Gothic Medium"/>
              <a:cs typeface="Franklin Gothic Medium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572388" y="2924745"/>
            <a:ext cx="1775936" cy="2887328"/>
          </a:xfrm>
          <a:prstGeom prst="rect">
            <a:avLst/>
          </a:prstGeom>
        </p:spPr>
        <p:txBody>
          <a:bodyPr vert="horz" wrap="square" lIns="0" tIns="78104" rIns="0" bIns="0" rtlCol="0">
            <a:spAutoFit/>
          </a:bodyPr>
          <a:lstStyle/>
          <a:p>
            <a:pPr marL="9525">
              <a:spcBef>
                <a:spcPts val="614"/>
              </a:spcBef>
            </a:pPr>
            <a:r>
              <a:rPr sz="2250" spc="-8" dirty="0">
                <a:solidFill>
                  <a:srgbClr val="FF0000"/>
                </a:solidFill>
                <a:latin typeface="Microsoft Sans Serif"/>
                <a:cs typeface="Microsoft Sans Serif"/>
              </a:rPr>
              <a:t>Γνωστικοί</a:t>
            </a:r>
            <a:r>
              <a:rPr sz="2250" spc="-8" dirty="0">
                <a:latin typeface="Microsoft Sans Serif"/>
                <a:cs typeface="Microsoft Sans Serif"/>
              </a:rPr>
              <a:t>:</a:t>
            </a:r>
            <a:endParaRPr sz="2250">
              <a:latin typeface="Microsoft Sans Serif"/>
              <a:cs typeface="Microsoft Sans Serif"/>
            </a:endParaRPr>
          </a:p>
          <a:p>
            <a:pPr marL="296704" indent="-287179">
              <a:spcBef>
                <a:spcPts val="540"/>
              </a:spcBef>
              <a:buClr>
                <a:srgbClr val="6D9FAF"/>
              </a:buClr>
              <a:buSzPct val="80000"/>
              <a:buFont typeface="Segoe UI Symbol"/>
              <a:buChar char="⦿"/>
              <a:tabLst>
                <a:tab pos="296704" algn="l"/>
              </a:tabLst>
            </a:pPr>
            <a:r>
              <a:rPr sz="2250" spc="-8" dirty="0">
                <a:latin typeface="Microsoft Sans Serif"/>
                <a:cs typeface="Microsoft Sans Serif"/>
              </a:rPr>
              <a:t>Γνώση</a:t>
            </a:r>
            <a:endParaRPr sz="2250">
              <a:latin typeface="Microsoft Sans Serif"/>
              <a:cs typeface="Microsoft Sans Serif"/>
            </a:endParaRPr>
          </a:p>
          <a:p>
            <a:pPr marL="296704" indent="-287179">
              <a:spcBef>
                <a:spcPts val="540"/>
              </a:spcBef>
              <a:buClr>
                <a:srgbClr val="6D9FAF"/>
              </a:buClr>
              <a:buSzPct val="80000"/>
              <a:buFont typeface="Segoe UI Symbol"/>
              <a:buChar char="⦿"/>
              <a:tabLst>
                <a:tab pos="296704" algn="l"/>
              </a:tabLst>
            </a:pPr>
            <a:r>
              <a:rPr sz="2250" spc="-8" dirty="0">
                <a:latin typeface="Microsoft Sans Serif"/>
                <a:cs typeface="Microsoft Sans Serif"/>
              </a:rPr>
              <a:t>Κατανόηση</a:t>
            </a:r>
            <a:endParaRPr sz="2250">
              <a:latin typeface="Microsoft Sans Serif"/>
              <a:cs typeface="Microsoft Sans Serif"/>
            </a:endParaRPr>
          </a:p>
          <a:p>
            <a:pPr marL="296704" indent="-287179">
              <a:spcBef>
                <a:spcPts val="544"/>
              </a:spcBef>
              <a:buClr>
                <a:srgbClr val="6D9FAF"/>
              </a:buClr>
              <a:buSzPct val="80000"/>
              <a:buFont typeface="Segoe UI Symbol"/>
              <a:buChar char="⦿"/>
              <a:tabLst>
                <a:tab pos="296704" algn="l"/>
              </a:tabLst>
            </a:pPr>
            <a:r>
              <a:rPr sz="2250" spc="-8" dirty="0">
                <a:latin typeface="Microsoft Sans Serif"/>
                <a:cs typeface="Microsoft Sans Serif"/>
              </a:rPr>
              <a:t>Εφαρμογή</a:t>
            </a:r>
            <a:endParaRPr sz="2250">
              <a:latin typeface="Microsoft Sans Serif"/>
              <a:cs typeface="Microsoft Sans Serif"/>
            </a:endParaRPr>
          </a:p>
          <a:p>
            <a:pPr marL="296704" indent="-287179">
              <a:spcBef>
                <a:spcPts val="540"/>
              </a:spcBef>
              <a:buClr>
                <a:srgbClr val="6D9FAF"/>
              </a:buClr>
              <a:buSzPct val="80000"/>
              <a:buFont typeface="Segoe UI Symbol"/>
              <a:buChar char="⦿"/>
              <a:tabLst>
                <a:tab pos="296704" algn="l"/>
              </a:tabLst>
            </a:pPr>
            <a:r>
              <a:rPr sz="2250" spc="-8" dirty="0">
                <a:latin typeface="Microsoft Sans Serif"/>
                <a:cs typeface="Microsoft Sans Serif"/>
              </a:rPr>
              <a:t>Ανάλυση</a:t>
            </a:r>
            <a:endParaRPr sz="2250">
              <a:latin typeface="Microsoft Sans Serif"/>
              <a:cs typeface="Microsoft Sans Serif"/>
            </a:endParaRPr>
          </a:p>
          <a:p>
            <a:pPr marL="296704" indent="-287179">
              <a:spcBef>
                <a:spcPts val="540"/>
              </a:spcBef>
              <a:buClr>
                <a:srgbClr val="6D9FAF"/>
              </a:buClr>
              <a:buSzPct val="80000"/>
              <a:buFont typeface="Segoe UI Symbol"/>
              <a:buChar char="⦿"/>
              <a:tabLst>
                <a:tab pos="296704" algn="l"/>
              </a:tabLst>
            </a:pPr>
            <a:r>
              <a:rPr sz="2250" spc="-8" dirty="0">
                <a:latin typeface="Microsoft Sans Serif"/>
                <a:cs typeface="Microsoft Sans Serif"/>
              </a:rPr>
              <a:t>Σύνθεση</a:t>
            </a:r>
            <a:endParaRPr sz="2250">
              <a:latin typeface="Microsoft Sans Serif"/>
              <a:cs typeface="Microsoft Sans Serif"/>
            </a:endParaRPr>
          </a:p>
          <a:p>
            <a:pPr marL="296704" indent="-287179">
              <a:spcBef>
                <a:spcPts val="540"/>
              </a:spcBef>
              <a:buClr>
                <a:srgbClr val="6D9FAF"/>
              </a:buClr>
              <a:buSzPct val="80000"/>
              <a:buFont typeface="Segoe UI Symbol"/>
              <a:buChar char="⦿"/>
              <a:tabLst>
                <a:tab pos="296704" algn="l"/>
              </a:tabLst>
            </a:pPr>
            <a:r>
              <a:rPr sz="2250" spc="-23" dirty="0">
                <a:latin typeface="Microsoft Sans Serif"/>
                <a:cs typeface="Microsoft Sans Serif"/>
              </a:rPr>
              <a:t>Αξιολόγηση</a:t>
            </a:r>
            <a:endParaRPr sz="225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72388" y="2005822"/>
            <a:ext cx="5399246" cy="2348719"/>
          </a:xfrm>
          <a:prstGeom prst="rect">
            <a:avLst/>
          </a:prstGeom>
        </p:spPr>
        <p:txBody>
          <a:bodyPr vert="horz" wrap="square" lIns="0" tIns="78104" rIns="0" bIns="0" rtlCol="0">
            <a:spAutoFit/>
          </a:bodyPr>
          <a:lstStyle/>
          <a:p>
            <a:pPr marL="296704" indent="-287179" algn="just">
              <a:spcBef>
                <a:spcPts val="614"/>
              </a:spcBef>
              <a:buClr>
                <a:srgbClr val="6D9FAF"/>
              </a:buClr>
              <a:buSzPct val="80000"/>
              <a:buFont typeface="Segoe UI Symbol"/>
              <a:buChar char="⦿"/>
              <a:tabLst>
                <a:tab pos="296704" algn="l"/>
              </a:tabLst>
            </a:pPr>
            <a:r>
              <a:rPr sz="2250" spc="-8" dirty="0">
                <a:solidFill>
                  <a:srgbClr val="FF0000"/>
                </a:solidFill>
                <a:latin typeface="Microsoft Sans Serif"/>
                <a:cs typeface="Microsoft Sans Serif"/>
              </a:rPr>
              <a:t>Συναισθηματικοί</a:t>
            </a:r>
            <a:r>
              <a:rPr sz="2250" spc="-8" dirty="0">
                <a:latin typeface="Microsoft Sans Serif"/>
                <a:cs typeface="Microsoft Sans Serif"/>
              </a:rPr>
              <a:t>:</a:t>
            </a:r>
            <a:endParaRPr sz="2250">
              <a:latin typeface="Microsoft Sans Serif"/>
              <a:cs typeface="Microsoft Sans Serif"/>
            </a:endParaRPr>
          </a:p>
          <a:p>
            <a:pPr marL="296228" indent="-286703" algn="just">
              <a:spcBef>
                <a:spcPts val="540"/>
              </a:spcBef>
              <a:buClr>
                <a:srgbClr val="6D9FAF"/>
              </a:buClr>
              <a:buSzPct val="80000"/>
              <a:buFont typeface="Wingdings"/>
              <a:buChar char=""/>
              <a:tabLst>
                <a:tab pos="296228" algn="l"/>
              </a:tabLst>
            </a:pPr>
            <a:r>
              <a:rPr sz="2250" dirty="0">
                <a:latin typeface="Microsoft Sans Serif"/>
                <a:cs typeface="Microsoft Sans Serif"/>
              </a:rPr>
              <a:t>Να</a:t>
            </a:r>
            <a:r>
              <a:rPr sz="2250" spc="-49" dirty="0">
                <a:latin typeface="Microsoft Sans Serif"/>
                <a:cs typeface="Microsoft Sans Serif"/>
              </a:rPr>
              <a:t> </a:t>
            </a:r>
            <a:r>
              <a:rPr sz="2250" spc="-45" dirty="0">
                <a:latin typeface="Microsoft Sans Serif"/>
                <a:cs typeface="Microsoft Sans Serif"/>
              </a:rPr>
              <a:t>εσωτερικεύει</a:t>
            </a:r>
            <a:r>
              <a:rPr sz="2250" spc="-30" dirty="0">
                <a:latin typeface="Microsoft Sans Serif"/>
                <a:cs typeface="Microsoft Sans Serif"/>
              </a:rPr>
              <a:t> </a:t>
            </a:r>
            <a:r>
              <a:rPr sz="2250" spc="-8" dirty="0">
                <a:latin typeface="Microsoft Sans Serif"/>
                <a:cs typeface="Microsoft Sans Serif"/>
              </a:rPr>
              <a:t>αξίες</a:t>
            </a:r>
            <a:endParaRPr sz="2250">
              <a:latin typeface="Microsoft Sans Serif"/>
              <a:cs typeface="Microsoft Sans Serif"/>
            </a:endParaRPr>
          </a:p>
          <a:p>
            <a:pPr marL="296228" marR="3810" indent="-287179" algn="just">
              <a:spcBef>
                <a:spcPts val="540"/>
              </a:spcBef>
              <a:buClr>
                <a:srgbClr val="6D9FAF"/>
              </a:buClr>
              <a:buSzPct val="80000"/>
              <a:buFont typeface="Wingdings"/>
              <a:buChar char=""/>
              <a:tabLst>
                <a:tab pos="296228" algn="l"/>
              </a:tabLst>
            </a:pPr>
            <a:r>
              <a:rPr sz="2250" dirty="0">
                <a:latin typeface="Microsoft Sans Serif"/>
                <a:cs typeface="Microsoft Sans Serif"/>
              </a:rPr>
              <a:t>Να</a:t>
            </a:r>
            <a:r>
              <a:rPr sz="2250" spc="-60" dirty="0">
                <a:latin typeface="Microsoft Sans Serif"/>
                <a:cs typeface="Microsoft Sans Serif"/>
              </a:rPr>
              <a:t> </a:t>
            </a:r>
            <a:r>
              <a:rPr sz="2250" spc="-79" dirty="0">
                <a:latin typeface="Microsoft Sans Serif"/>
                <a:cs typeface="Microsoft Sans Serif"/>
              </a:rPr>
              <a:t>έρχεται</a:t>
            </a:r>
            <a:r>
              <a:rPr sz="2250" spc="-34" dirty="0">
                <a:latin typeface="Microsoft Sans Serif"/>
                <a:cs typeface="Microsoft Sans Serif"/>
              </a:rPr>
              <a:t> </a:t>
            </a:r>
            <a:r>
              <a:rPr sz="2250" spc="-23" dirty="0">
                <a:latin typeface="Microsoft Sans Serif"/>
                <a:cs typeface="Microsoft Sans Serif"/>
              </a:rPr>
              <a:t>αντιμέτωπος</a:t>
            </a:r>
            <a:r>
              <a:rPr sz="2250" spc="-41" dirty="0">
                <a:latin typeface="Microsoft Sans Serif"/>
                <a:cs typeface="Microsoft Sans Serif"/>
              </a:rPr>
              <a:t> </a:t>
            </a:r>
            <a:r>
              <a:rPr sz="2250" dirty="0">
                <a:latin typeface="Microsoft Sans Serif"/>
                <a:cs typeface="Microsoft Sans Serif"/>
              </a:rPr>
              <a:t>με</a:t>
            </a:r>
            <a:r>
              <a:rPr sz="2250" spc="-53" dirty="0">
                <a:latin typeface="Microsoft Sans Serif"/>
                <a:cs typeface="Microsoft Sans Serif"/>
              </a:rPr>
              <a:t> </a:t>
            </a:r>
            <a:r>
              <a:rPr sz="2250" spc="-49" dirty="0">
                <a:latin typeface="Microsoft Sans Serif"/>
                <a:cs typeface="Microsoft Sans Serif"/>
              </a:rPr>
              <a:t>καταστάσεις, </a:t>
            </a:r>
            <a:r>
              <a:rPr sz="2250" spc="-56" dirty="0">
                <a:latin typeface="Microsoft Sans Serif"/>
                <a:cs typeface="Microsoft Sans Serif"/>
              </a:rPr>
              <a:t>στις</a:t>
            </a:r>
            <a:r>
              <a:rPr sz="2250" spc="19" dirty="0">
                <a:latin typeface="Microsoft Sans Serif"/>
                <a:cs typeface="Microsoft Sans Serif"/>
              </a:rPr>
              <a:t> </a:t>
            </a:r>
            <a:r>
              <a:rPr sz="2250" dirty="0">
                <a:latin typeface="Microsoft Sans Serif"/>
                <a:cs typeface="Microsoft Sans Serif"/>
              </a:rPr>
              <a:t>οποίες</a:t>
            </a:r>
            <a:r>
              <a:rPr sz="2250" spc="30" dirty="0">
                <a:latin typeface="Microsoft Sans Serif"/>
                <a:cs typeface="Microsoft Sans Serif"/>
              </a:rPr>
              <a:t> </a:t>
            </a:r>
            <a:r>
              <a:rPr sz="2250" dirty="0">
                <a:latin typeface="Microsoft Sans Serif"/>
                <a:cs typeface="Microsoft Sans Serif"/>
              </a:rPr>
              <a:t>συνυπάρχουν</a:t>
            </a:r>
            <a:r>
              <a:rPr sz="2250" spc="26" dirty="0">
                <a:latin typeface="Microsoft Sans Serif"/>
                <a:cs typeface="Microsoft Sans Serif"/>
              </a:rPr>
              <a:t> </a:t>
            </a:r>
            <a:r>
              <a:rPr sz="2250" spc="-8" dirty="0">
                <a:latin typeface="Microsoft Sans Serif"/>
                <a:cs typeface="Microsoft Sans Serif"/>
              </a:rPr>
              <a:t>περισσότερες </a:t>
            </a:r>
            <a:r>
              <a:rPr sz="2250" spc="98" dirty="0">
                <a:latin typeface="Microsoft Sans Serif"/>
                <a:cs typeface="Microsoft Sans Serif"/>
              </a:rPr>
              <a:t>από</a:t>
            </a:r>
            <a:r>
              <a:rPr sz="2250" spc="23" dirty="0">
                <a:latin typeface="Microsoft Sans Serif"/>
                <a:cs typeface="Microsoft Sans Serif"/>
              </a:rPr>
              <a:t> </a:t>
            </a:r>
            <a:r>
              <a:rPr sz="2250" dirty="0">
                <a:latin typeface="Microsoft Sans Serif"/>
                <a:cs typeface="Microsoft Sans Serif"/>
              </a:rPr>
              <a:t>μια</a:t>
            </a:r>
            <a:r>
              <a:rPr sz="2250" spc="23" dirty="0">
                <a:latin typeface="Microsoft Sans Serif"/>
                <a:cs typeface="Microsoft Sans Serif"/>
              </a:rPr>
              <a:t> </a:t>
            </a:r>
            <a:r>
              <a:rPr sz="2250" spc="-8" dirty="0">
                <a:latin typeface="Microsoft Sans Serif"/>
                <a:cs typeface="Microsoft Sans Serif"/>
              </a:rPr>
              <a:t>αξίες.</a:t>
            </a:r>
            <a:endParaRPr sz="2250">
              <a:latin typeface="Microsoft Sans Serif"/>
              <a:cs typeface="Microsoft Sans Serif"/>
            </a:endParaRPr>
          </a:p>
          <a:p>
            <a:pPr marL="296228" indent="-286703" algn="just">
              <a:spcBef>
                <a:spcPts val="544"/>
              </a:spcBef>
              <a:buClr>
                <a:srgbClr val="6D9FAF"/>
              </a:buClr>
              <a:buSzPct val="80000"/>
              <a:buFont typeface="Wingdings"/>
              <a:buChar char=""/>
              <a:tabLst>
                <a:tab pos="296228" algn="l"/>
              </a:tabLst>
            </a:pPr>
            <a:r>
              <a:rPr sz="2250" dirty="0">
                <a:latin typeface="Microsoft Sans Serif"/>
                <a:cs typeface="Microsoft Sans Serif"/>
              </a:rPr>
              <a:t>Να</a:t>
            </a:r>
            <a:r>
              <a:rPr sz="2250" spc="-53" dirty="0">
                <a:latin typeface="Microsoft Sans Serif"/>
                <a:cs typeface="Microsoft Sans Serif"/>
              </a:rPr>
              <a:t> </a:t>
            </a:r>
            <a:r>
              <a:rPr sz="2250" dirty="0">
                <a:latin typeface="Microsoft Sans Serif"/>
                <a:cs typeface="Microsoft Sans Serif"/>
              </a:rPr>
              <a:t>εκδηλώσει</a:t>
            </a:r>
            <a:r>
              <a:rPr sz="2250" spc="-41" dirty="0">
                <a:latin typeface="Microsoft Sans Serif"/>
                <a:cs typeface="Microsoft Sans Serif"/>
              </a:rPr>
              <a:t> </a:t>
            </a:r>
            <a:r>
              <a:rPr sz="2250" spc="-8" dirty="0">
                <a:latin typeface="Microsoft Sans Serif"/>
                <a:cs typeface="Microsoft Sans Serif"/>
              </a:rPr>
              <a:t>ενδιαφέρον</a:t>
            </a:r>
            <a:endParaRPr sz="225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229</TotalTime>
  <Words>1322</Words>
  <Application>Microsoft Office PowerPoint</Application>
  <PresentationFormat>Προβολή στην οθόνη (4:3)</PresentationFormat>
  <Paragraphs>132</Paragraphs>
  <Slides>21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10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21</vt:i4>
      </vt:variant>
    </vt:vector>
  </HeadingPairs>
  <TitlesOfParts>
    <vt:vector size="32" baseType="lpstr">
      <vt:lpstr>Arial</vt:lpstr>
      <vt:lpstr>Calibri</vt:lpstr>
      <vt:lpstr>Corbel</vt:lpstr>
      <vt:lpstr>Franklin Gothic Medium</vt:lpstr>
      <vt:lpstr>Microsoft Sans Serif</vt:lpstr>
      <vt:lpstr>Segoe Script</vt:lpstr>
      <vt:lpstr>Segoe UI Symbol</vt:lpstr>
      <vt:lpstr>Tahoma</vt:lpstr>
      <vt:lpstr>Times New Roman</vt:lpstr>
      <vt:lpstr>Wingdings</vt:lpstr>
      <vt:lpstr>Office Theme</vt:lpstr>
      <vt:lpstr>Μάθημα 2ο Δόμηση της διδασκαλίας</vt:lpstr>
      <vt:lpstr>Παρουσίαση του PowerPoint</vt:lpstr>
      <vt:lpstr>Εργαλεία και μέσα</vt:lpstr>
      <vt:lpstr>Θυμάμαι πάντα</vt:lpstr>
      <vt:lpstr>Παρουσίαση του PowerPoint</vt:lpstr>
      <vt:lpstr>Στοχοθεσία</vt:lpstr>
      <vt:lpstr>Εκπαιδευτικοί στόχοι</vt:lpstr>
      <vt:lpstr>Η κλασική ταξινομία σκοπών και στόχων του Β. Bloom Γνωστικοί, Συναισθηματικοί, Ψυχοκινητικοί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ΓΝΩΣΗ</vt:lpstr>
      <vt:lpstr>ΚΑΤΑΝΟΗΣΗ</vt:lpstr>
      <vt:lpstr>ΕΦΑΡΜΟΓΗ</vt:lpstr>
      <vt:lpstr>ΑΝΑΛΥΣΗ</vt:lpstr>
      <vt:lpstr>ΣΥΝΘΕΣΗ</vt:lpstr>
      <vt:lpstr>ΑΞΙΟΛΟΓΗΣΗ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Microsoft PowerPoint - Διάλεξη 9 - Διδακτικές μέθοδοι.ppt [Compatibility Mode]</dc:title>
  <dc:creator>geovavou</dc:creator>
  <cp:lastModifiedBy>liana stylianou</cp:lastModifiedBy>
  <cp:revision>2</cp:revision>
  <dcterms:created xsi:type="dcterms:W3CDTF">2025-10-15T04:59:38Z</dcterms:created>
  <dcterms:modified xsi:type="dcterms:W3CDTF">2025-10-15T08:50:30Z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2015-07-23T00:00:00Z</vt:filetime>
  </property>
  <property fmtid="{D5CDD505-2E9C-101B-9397-08002B2CF9AE}" pid="3" name="Creator">
    <vt:lpwstr>PScript5.dll Version 5.2.2</vt:lpwstr>
  </property>
  <property fmtid="{D5CDD505-2E9C-101B-9397-08002B2CF9AE}" pid="4" name="LastSaved">
    <vt:filetime>2025-10-15T00:00:00Z</vt:filetime>
  </property>
  <property fmtid="{D5CDD505-2E9C-101B-9397-08002B2CF9AE}" pid="5" name="Producer">
    <vt:lpwstr>Acrobat Distiller 10.0.0 (Windows)</vt:lpwstr>
  </property>
</Properties>
</file>