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75" r:id="rId3"/>
    <p:sldId id="276" r:id="rId4"/>
    <p:sldId id="277"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8" r:id="rId24"/>
    <p:sldId id="279" r:id="rId25"/>
    <p:sldId id="280" r:id="rId26"/>
    <p:sldId id="281" r:id="rId27"/>
    <p:sldId id="282" r:id="rId28"/>
    <p:sldId id="283" r:id="rId29"/>
    <p:sldId id="284" r:id="rId30"/>
    <p:sldId id="285" r:id="rId31"/>
    <p:sldId id="286" r:id="rId32"/>
    <p:sldId id="288" r:id="rId33"/>
    <p:sldId id="289" r:id="rId34"/>
    <p:sldId id="290" r:id="rId35"/>
    <p:sldId id="287" r:id="rId36"/>
    <p:sldId id="297" r:id="rId37"/>
    <p:sldId id="298" r:id="rId38"/>
    <p:sldId id="299" r:id="rId39"/>
    <p:sldId id="300" r:id="rId40"/>
    <p:sldId id="301" r:id="rId41"/>
    <p:sldId id="302" r:id="rId42"/>
    <p:sldId id="303" r:id="rId43"/>
    <p:sldId id="304" r:id="rId44"/>
    <p:sldId id="305" r:id="rId45"/>
    <p:sldId id="306" r:id="rId46"/>
    <p:sldId id="291" r:id="rId4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181B68E-E64A-4CF7-8EC9-BBA08A0BB4B1}"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181B68E-E64A-4CF7-8EC9-BBA08A0BB4B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7181B68E-E64A-4CF7-8EC9-BBA08A0BB4B1}"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7181B68E-E64A-4CF7-8EC9-BBA08A0BB4B1}"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181B68E-E64A-4CF7-8EC9-BBA08A0BB4B1}"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5C4C74E3-D925-4A29-B660-95255ABA0E9F}" type="datetimeFigureOut">
              <a:rPr lang="el-GR" smtClean="0"/>
              <a:pPr/>
              <a:t>16/10/2022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181B68E-E64A-4CF7-8EC9-BBA08A0BB4B1}"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7181B68E-E64A-4CF7-8EC9-BBA08A0BB4B1}"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7181B68E-E64A-4CF7-8EC9-BBA08A0BB4B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7181B68E-E64A-4CF7-8EC9-BBA08A0BB4B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181B68E-E64A-4CF7-8EC9-BBA08A0BB4B1}"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5C4C74E3-D925-4A29-B660-95255ABA0E9F}" type="datetimeFigureOut">
              <a:rPr lang="el-GR" smtClean="0"/>
              <a:pPr/>
              <a:t>16/10/2022</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7181B68E-E64A-4CF7-8EC9-BBA08A0BB4B1}"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5C4C74E3-D925-4A29-B660-95255ABA0E9F}" type="datetimeFigureOut">
              <a:rPr lang="el-GR" smtClean="0"/>
              <a:pPr/>
              <a:t>16/10/2022</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C4C74E3-D925-4A29-B660-95255ABA0E9F}" type="datetimeFigureOut">
              <a:rPr lang="el-GR" smtClean="0"/>
              <a:pPr/>
              <a:t>16/10/2022</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181B68E-E64A-4CF7-8EC9-BBA08A0BB4B1}"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Υπότιτλος"/>
          <p:cNvSpPr>
            <a:spLocks noGrp="1"/>
          </p:cNvSpPr>
          <p:nvPr>
            <p:ph type="subTitle" idx="1"/>
          </p:nvPr>
        </p:nvSpPr>
        <p:spPr/>
        <p:txBody>
          <a:bodyPr>
            <a:normAutofit/>
          </a:bodyPr>
          <a:lstStyle/>
          <a:p>
            <a:r>
              <a:rPr lang="el-GR" sz="2400" dirty="0" smtClean="0"/>
              <a:t>Ιωσηφ  φραγκουλησ</a:t>
            </a:r>
          </a:p>
          <a:p>
            <a:r>
              <a:rPr lang="el-GR" sz="2400" dirty="0" err="1" smtClean="0"/>
              <a:t>Καθηγητησ</a:t>
            </a:r>
            <a:r>
              <a:rPr lang="el-GR" sz="2400" dirty="0" smtClean="0"/>
              <a:t> </a:t>
            </a:r>
          </a:p>
          <a:p>
            <a:r>
              <a:rPr lang="el-GR" sz="2400" dirty="0" smtClean="0"/>
              <a:t>Α.σ.παι.τ.ε.</a:t>
            </a:r>
            <a:endParaRPr lang="el-GR" sz="2400" dirty="0"/>
          </a:p>
        </p:txBody>
      </p:sp>
      <p:sp>
        <p:nvSpPr>
          <p:cNvPr id="4" name="3 - Τίτλος"/>
          <p:cNvSpPr>
            <a:spLocks noGrp="1"/>
          </p:cNvSpPr>
          <p:nvPr>
            <p:ph type="ctrTitle"/>
          </p:nvPr>
        </p:nvSpPr>
        <p:spPr/>
        <p:txBody>
          <a:bodyPr>
            <a:normAutofit/>
          </a:bodyPr>
          <a:lstStyle/>
          <a:p>
            <a:r>
              <a:rPr lang="el-GR" dirty="0"/>
              <a:t>Μ</a:t>
            </a:r>
            <a:r>
              <a:rPr lang="el-GR" dirty="0" smtClean="0"/>
              <a:t>εθοδολογία </a:t>
            </a:r>
            <a:br>
              <a:rPr lang="el-GR" dirty="0" smtClean="0"/>
            </a:br>
            <a:r>
              <a:rPr lang="el-GR" dirty="0" smtClean="0"/>
              <a:t>Εκπαιδευτικής Έρευνας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Οφέλη ιστορικής έρευνας 1/2</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Δίνει τη δυνατότητα ώστε να αναζητούνται </a:t>
            </a:r>
            <a:r>
              <a:rPr lang="el-GR" dirty="0"/>
              <a:t>σ</a:t>
            </a:r>
            <a:r>
              <a:rPr lang="el-GR" dirty="0" smtClean="0"/>
              <a:t>το παρελθόν λύσεις σε σύγχρονα προβλήματα.</a:t>
            </a:r>
          </a:p>
          <a:p>
            <a:pPr algn="just"/>
            <a:r>
              <a:rPr lang="el-GR" dirty="0" smtClean="0"/>
              <a:t>Φωτίζει τάσεις του παρόντος και του μέλλοντος</a:t>
            </a:r>
          </a:p>
          <a:p>
            <a:pPr algn="just"/>
            <a:r>
              <a:rPr lang="el-GR" dirty="0" smtClean="0"/>
              <a:t>Υπογραμμίζει τη σχετική σημασία και τα αποτελέσματα των ποικίλων αλληλεπιδράσεων που συναντώνται σε όλες  τις κουλτούρες.</a:t>
            </a:r>
          </a:p>
          <a:p>
            <a:pPr algn="just"/>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Οφέλη ιστορικής έρευνας 2/2</a:t>
            </a:r>
            <a:endParaRPr lang="el-GR" dirty="0"/>
          </a:p>
        </p:txBody>
      </p:sp>
      <p:sp>
        <p:nvSpPr>
          <p:cNvPr id="3" name="2 - Θέση περιεχομένου"/>
          <p:cNvSpPr>
            <a:spLocks noGrp="1"/>
          </p:cNvSpPr>
          <p:nvPr>
            <p:ph sz="quarter" idx="1"/>
          </p:nvPr>
        </p:nvSpPr>
        <p:spPr/>
        <p:txBody>
          <a:bodyPr>
            <a:normAutofit/>
          </a:bodyPr>
          <a:lstStyle/>
          <a:p>
            <a:r>
              <a:rPr lang="el-GR" dirty="0" smtClean="0"/>
              <a:t>Επιτρέπει την επανεκτίμηση των δεδομένων σε σχέση με επιλεγμένες υποθέσεις, θεωρίες και γενικεύσεις που διατυπώνονται σήμερα σχετικά με το παρελθόν.</a:t>
            </a:r>
          </a:p>
          <a:p>
            <a:r>
              <a:rPr lang="el-GR" dirty="0" smtClean="0"/>
              <a:t>Η ιστορική έρευνα μπορεί να δείξει πως και γιατί αναπτύχθηκαν εκπαιδευτικές θεωρίες και πρακτικές.</a:t>
            </a:r>
          </a:p>
          <a:p>
            <a:pPr algn="just"/>
            <a:r>
              <a:rPr lang="el-GR" dirty="0" smtClean="0"/>
              <a:t>Παρέχει τη δυνατότητα στους παιδαγωγούς- ερευνητές να χρησιμοποιήσουν παλαιότερες πρακτικές προκειμένου να αξιολογήσουν νεότερες.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ιστορικής έρευνας</a:t>
            </a:r>
            <a:endParaRPr lang="el-GR" dirty="0"/>
          </a:p>
        </p:txBody>
      </p:sp>
      <p:sp>
        <p:nvSpPr>
          <p:cNvPr id="3" name="2 - Θέση περιεχομένου"/>
          <p:cNvSpPr>
            <a:spLocks noGrp="1"/>
          </p:cNvSpPr>
          <p:nvPr>
            <p:ph sz="quarter" idx="1"/>
          </p:nvPr>
        </p:nvSpPr>
        <p:spPr/>
        <p:txBody>
          <a:bodyPr/>
          <a:lstStyle/>
          <a:p>
            <a:r>
              <a:rPr lang="el-GR" dirty="0" smtClean="0"/>
              <a:t>Επιλογή προβλήματος</a:t>
            </a:r>
          </a:p>
          <a:p>
            <a:r>
              <a:rPr lang="el-GR" dirty="0" smtClean="0"/>
              <a:t>Ορισμός προβλήματος</a:t>
            </a:r>
          </a:p>
          <a:p>
            <a:r>
              <a:rPr lang="el-GR" dirty="0" smtClean="0"/>
              <a:t>Επιλογή κατάλληλων πηγών</a:t>
            </a:r>
          </a:p>
          <a:p>
            <a:r>
              <a:rPr lang="el-GR" dirty="0" smtClean="0"/>
              <a:t>Συλλογή δεδομένων</a:t>
            </a:r>
          </a:p>
          <a:p>
            <a:r>
              <a:rPr lang="el-GR" dirty="0" smtClean="0"/>
              <a:t>Ταξινόμηση</a:t>
            </a:r>
          </a:p>
          <a:p>
            <a:r>
              <a:rPr lang="el-GR" dirty="0" smtClean="0"/>
              <a:t>Επεξεργασία δεδομένων</a:t>
            </a:r>
          </a:p>
          <a:p>
            <a:r>
              <a:rPr lang="el-GR" dirty="0" smtClean="0"/>
              <a:t>Αξιολόγηση και σύνθεση δεδομένων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Πηγές ιστορικής έρευνας</a:t>
            </a:r>
            <a:endParaRPr lang="el-GR" dirty="0"/>
          </a:p>
        </p:txBody>
      </p:sp>
      <p:sp>
        <p:nvSpPr>
          <p:cNvPr id="3" name="2 - Θέση περιεχομένου"/>
          <p:cNvSpPr>
            <a:spLocks noGrp="1"/>
          </p:cNvSpPr>
          <p:nvPr>
            <p:ph sz="quarter" idx="1"/>
          </p:nvPr>
        </p:nvSpPr>
        <p:spPr/>
        <p:txBody>
          <a:bodyPr/>
          <a:lstStyle/>
          <a:p>
            <a:r>
              <a:rPr lang="el-GR" dirty="0" smtClean="0"/>
              <a:t>Πρωτογενείς πηγές</a:t>
            </a:r>
          </a:p>
          <a:p>
            <a:r>
              <a:rPr lang="el-GR" dirty="0" smtClean="0"/>
              <a:t>Δευτερογενείς πηγές</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Στις πρωτογενείς πηγές έχουμε</a:t>
            </a:r>
            <a:endParaRPr lang="el-GR" dirty="0"/>
          </a:p>
        </p:txBody>
      </p:sp>
      <p:sp>
        <p:nvSpPr>
          <p:cNvPr id="3" name="2 - Θέση περιεχομένου"/>
          <p:cNvSpPr>
            <a:spLocks noGrp="1"/>
          </p:cNvSpPr>
          <p:nvPr>
            <p:ph sz="quarter" idx="1"/>
          </p:nvPr>
        </p:nvSpPr>
        <p:spPr/>
        <p:txBody>
          <a:bodyPr>
            <a:normAutofit/>
          </a:bodyPr>
          <a:lstStyle/>
          <a:p>
            <a:r>
              <a:rPr lang="el-GR" dirty="0" smtClean="0"/>
              <a:t>Τα απομεινάρια ή τα υπολείμματα μιας περιόδου</a:t>
            </a:r>
          </a:p>
          <a:p>
            <a:pPr algn="just"/>
            <a:r>
              <a:rPr lang="el-GR" dirty="0" smtClean="0"/>
              <a:t>Γραπτές ή προφορικές μαρτυρίες, ντοκουμέντα, χειρόγραφα, χάρτες, νόμοι, αρχεία πρακτικών, έγγραφα μητρώων, υπομνήματα, βιογραφίες, απομνημονεύματα, διαθήκες, εφημερίδες περιοδικά, εγκύκλιοι, υπουργικές αποφάσεις, συνεντεύξεις, ημερολόγια, ερευνητικές αναφορές.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Δευτερογενείς πηγές</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Οι δευτερογενείς πηγές δεν έχουν άμεση σχέση με το μελετώμενο θέμα. </a:t>
            </a:r>
          </a:p>
          <a:p>
            <a:pPr algn="just"/>
            <a:r>
              <a:rPr lang="el-GR" dirty="0" smtClean="0"/>
              <a:t>Το πρόσωπο που περιγράφει το γεγονός ή τα γεγονότα δεν ήταν πραγματικά παρόν, αλλά το πληροφορήθηκε από κάποιο άλλο πρόσωπο ή πηγή.</a:t>
            </a:r>
          </a:p>
          <a:p>
            <a:pPr algn="just"/>
            <a:r>
              <a:rPr lang="el-GR" dirty="0" smtClean="0"/>
              <a:t>Στις δευτερογενείς πηγές ανήκουν: τα εγχειρίδια, οι εγκυκλοπαίδειες, αντίτυπα ζωγραφικών πινάκων, αντίγραφα έργων τέχνης κτλ</a:t>
            </a:r>
          </a:p>
          <a:p>
            <a:pPr algn="just"/>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Κριτήρια αξιολόγησης ιστορικής έρευνας 1/3</a:t>
            </a:r>
            <a:endParaRPr lang="el-GR" dirty="0"/>
          </a:p>
        </p:txBody>
      </p:sp>
      <p:sp>
        <p:nvSpPr>
          <p:cNvPr id="3" name="2 - Θέση περιεχομένου"/>
          <p:cNvSpPr>
            <a:spLocks noGrp="1"/>
          </p:cNvSpPr>
          <p:nvPr>
            <p:ph sz="quarter" idx="1"/>
          </p:nvPr>
        </p:nvSpPr>
        <p:spPr/>
        <p:txBody>
          <a:bodyPr/>
          <a:lstStyle/>
          <a:p>
            <a:pPr algn="just"/>
            <a:r>
              <a:rPr lang="el-GR" b="1" dirty="0" smtClean="0"/>
              <a:t>Πρόβλημα</a:t>
            </a:r>
            <a:r>
              <a:rPr lang="el-GR" dirty="0" smtClean="0"/>
              <a:t>: έχει οριστεί με σαφήνεια και ακρίβεια</a:t>
            </a:r>
          </a:p>
          <a:p>
            <a:pPr algn="just"/>
            <a:r>
              <a:rPr lang="el-GR" b="1" dirty="0" smtClean="0"/>
              <a:t>Δεδομένα</a:t>
            </a:r>
            <a:r>
              <a:rPr lang="el-GR" dirty="0" smtClean="0"/>
              <a:t>: είναι διαθέσιμα σε επαρκή ποσότητα τόσο από πρωτογενείς πηγές όσο και από δευτερογενείς</a:t>
            </a:r>
          </a:p>
          <a:p>
            <a:pPr algn="just"/>
            <a:r>
              <a:rPr lang="el-GR" b="1" dirty="0" smtClean="0"/>
              <a:t>Ανάλυση</a:t>
            </a:r>
            <a:r>
              <a:rPr lang="el-GR" dirty="0" smtClean="0"/>
              <a:t>: έχει εξασφαλιστεί η αξιοπιστία και η σημαντικότητα των δεδομένων;</a:t>
            </a:r>
          </a:p>
          <a:p>
            <a:pPr algn="just"/>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αξιολόγησης ιστορικής έρευνας 2/3</a:t>
            </a:r>
            <a:endParaRPr lang="el-GR" dirty="0"/>
          </a:p>
        </p:txBody>
      </p:sp>
      <p:sp>
        <p:nvSpPr>
          <p:cNvPr id="3" name="2 - Θέση περιεχομένου"/>
          <p:cNvSpPr>
            <a:spLocks noGrp="1"/>
          </p:cNvSpPr>
          <p:nvPr>
            <p:ph sz="quarter" idx="1"/>
          </p:nvPr>
        </p:nvSpPr>
        <p:spPr/>
        <p:txBody>
          <a:bodyPr>
            <a:normAutofit/>
          </a:bodyPr>
          <a:lstStyle/>
          <a:p>
            <a:pPr algn="just"/>
            <a:r>
              <a:rPr lang="el-GR" b="1" dirty="0" smtClean="0"/>
              <a:t>Ερμηνεία</a:t>
            </a:r>
            <a:r>
              <a:rPr lang="el-GR" dirty="0" smtClean="0"/>
              <a:t>: έχει ο ερευνητής στη διάθεσή του τα κατάλληλα δεδομένα και τη διεισδυτική αντίληψη της σχετικής τους σπουδαιότητας;</a:t>
            </a:r>
          </a:p>
          <a:p>
            <a:pPr algn="just">
              <a:buNone/>
            </a:pPr>
            <a:r>
              <a:rPr lang="el-GR" dirty="0" smtClean="0"/>
              <a:t>    Έχει επαρκή ιστορική οπτική; Διατηρεί την αντικειμενικότητά του ή μήπως αφήνει προσωπικές προκαταλήψεις να διαστρεβλώνουν τη μαρτυρία; Είναι εύλογες οι υποθέσεις του; έχουν ελεγχθεί επαρκώς;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αξιολόγησης ιστορικής έρευνας 3/3</a:t>
            </a:r>
            <a:endParaRPr lang="el-GR" dirty="0"/>
          </a:p>
        </p:txBody>
      </p:sp>
      <p:sp>
        <p:nvSpPr>
          <p:cNvPr id="3" name="2 - Θέση περιεχομένου"/>
          <p:cNvSpPr>
            <a:spLocks noGrp="1"/>
          </p:cNvSpPr>
          <p:nvPr>
            <p:ph sz="quarter" idx="1"/>
          </p:nvPr>
        </p:nvSpPr>
        <p:spPr/>
        <p:txBody>
          <a:bodyPr/>
          <a:lstStyle/>
          <a:p>
            <a:pPr algn="just"/>
            <a:r>
              <a:rPr lang="el-GR" b="1" dirty="0" smtClean="0"/>
              <a:t>Παρουσίαση αποτελεσμάτων: </a:t>
            </a:r>
            <a:r>
              <a:rPr lang="el-GR" dirty="0" smtClean="0"/>
              <a:t>Γίνεται με συστηματικό και μεθοδικό τρόπο; Είναι τα αποτελέσματα κατάλληλα δομημένα; Συμβάλλουν στην προαγωγή της επιστημονικής έρευνας; </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Ανάλυση περιεχομένου 1/3</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Κατά το πρόσφατο παρελθόν έχουν γίνει απόπειρες να εφαρμοστούν οι ποσοτικές μέθοδοι στην επίλυση ιστορικών προβλημάτων. </a:t>
            </a:r>
          </a:p>
          <a:p>
            <a:pPr algn="just"/>
            <a:r>
              <a:rPr lang="el-GR" dirty="0" smtClean="0"/>
              <a:t>Από αυτές τις μεθόδους αυτή που έχει τη μεγαλύτερη σημασία για την ιστορική έρευνα είναι η μέθοδος της </a:t>
            </a:r>
            <a:r>
              <a:rPr lang="el-GR" b="1" dirty="0" smtClean="0"/>
              <a:t>ανάλυσης περιεχομένου</a:t>
            </a:r>
            <a:r>
              <a:rPr lang="el-GR" dirty="0" smtClean="0"/>
              <a:t>, βασικός σκοπός της οποίας είναι να πάρει ένα λεκτικό, μη ποσοτικό ντοκουμέντο και να το μετασχηματίσει σε ποσοτικά δεδομένα.</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Ορισμός έρευνας</a:t>
            </a:r>
            <a:endParaRPr lang="el-GR" dirty="0"/>
          </a:p>
        </p:txBody>
      </p:sp>
      <p:sp>
        <p:nvSpPr>
          <p:cNvPr id="3" name="2 - Θέση περιεχομένου"/>
          <p:cNvSpPr>
            <a:spLocks noGrp="1"/>
          </p:cNvSpPr>
          <p:nvPr>
            <p:ph sz="quarter" idx="1"/>
          </p:nvPr>
        </p:nvSpPr>
        <p:spPr/>
        <p:txBody>
          <a:bodyPr/>
          <a:lstStyle/>
          <a:p>
            <a:pPr algn="just">
              <a:buNone/>
            </a:pPr>
            <a:r>
              <a:rPr lang="el-GR" dirty="0" smtClean="0"/>
              <a:t>    Με </a:t>
            </a:r>
            <a:r>
              <a:rPr lang="el-GR" dirty="0"/>
              <a:t>τον όρο έρευνα εννοούμε κάθε προσπάθεια που αποσκοπεί στο να ευρεθεί κάτι, όπως για παράδειγμα να ανακαλυφθεί κάτι, να επιβεβαιωθεί κάτι, να γίνει μια συσχέτιση μεταξύ πραγμάτων φαινόμενων ή καταστάσεων.</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Ανάλυση περιεχομένου 2/3</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Η ίδια η ανάλυση περιεχομένου έχει οριστεί ως </a:t>
            </a:r>
            <a:r>
              <a:rPr lang="el-GR" b="1" dirty="0" smtClean="0"/>
              <a:t>ερευνητική μέθοδος </a:t>
            </a:r>
            <a:r>
              <a:rPr lang="el-GR" dirty="0" smtClean="0"/>
              <a:t>με πολλαπλούς σκοπούς και έχει αναπτυχθεί ειδικά για να διερευνήσει ένα ευρύ φάσμα προβλημάτων, στη διερεύνηση των οποίων το περιεχόμενο της επικοινωνίας χρησιμεύει ως βάση για την εξαγωγή συμπερασμάτων. </a:t>
            </a:r>
            <a:endParaRPr lang="el-GR" dirty="0"/>
          </a:p>
          <a:p>
            <a:pPr algn="just"/>
            <a:r>
              <a:rPr lang="el-GR" dirty="0" smtClean="0"/>
              <a:t>Οι πρώτες προσπάθειες χρησιμοποίησης της ανάλυσης περιεχομένου έγιναν με αξιοποίηση ως μονάδας ανάλυσης τη </a:t>
            </a:r>
            <a:r>
              <a:rPr lang="el-GR" b="1" dirty="0" smtClean="0"/>
              <a:t>μέτρηση λέξεων</a:t>
            </a:r>
            <a:r>
              <a:rPr lang="el-GR" dirty="0" smtClean="0"/>
              <a:t>.</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Ανάλυση περιεχομένου 3/3</a:t>
            </a:r>
            <a:endParaRPr lang="el-GR" dirty="0"/>
          </a:p>
        </p:txBody>
      </p:sp>
      <p:sp>
        <p:nvSpPr>
          <p:cNvPr id="3" name="2 - Θέση περιεχομένου"/>
          <p:cNvSpPr>
            <a:spLocks noGrp="1"/>
          </p:cNvSpPr>
          <p:nvPr>
            <p:ph sz="quarter" idx="1"/>
          </p:nvPr>
        </p:nvSpPr>
        <p:spPr/>
        <p:txBody>
          <a:bodyPr/>
          <a:lstStyle/>
          <a:p>
            <a:pPr algn="just"/>
            <a:r>
              <a:rPr lang="el-GR" dirty="0" smtClean="0"/>
              <a:t>Η ανάλυση περιεχομένου μπορεί να εφαρμοστεί σε επιλεγμένες πλευρές της ιστορικής έρευνας στην εκπαίδευση. </a:t>
            </a:r>
          </a:p>
          <a:p>
            <a:pPr algn="just"/>
            <a:r>
              <a:rPr lang="el-GR" dirty="0" smtClean="0"/>
              <a:t>Για παράδειγμα θα μπορούσε να χρησιμοποιηθεί στην ανάλυση εκπαιδευτικών ντοκουμέντων, ή στην ανάλυση λογοτεχνικών κειμένων, ποιημάτων, αναφορών κτλ.</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Σκοποί ανάλυσης περιεχομένου</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Να περιγράψει τάσεις στο περιεχόμενο της επικοινωνίας</a:t>
            </a:r>
          </a:p>
          <a:p>
            <a:pPr algn="just"/>
            <a:r>
              <a:rPr lang="el-GR" dirty="0" smtClean="0"/>
              <a:t>Να συσχετίσει γνωστά χαρακτηριστικά των πηγών με τα μηνύματα που παράγουν</a:t>
            </a:r>
          </a:p>
          <a:p>
            <a:pPr algn="just"/>
            <a:r>
              <a:rPr lang="el-GR" dirty="0" smtClean="0"/>
              <a:t>Να ελίξει με βάση κάποιες σταθερές το περιεχόμενο της επικοινωνίας</a:t>
            </a:r>
          </a:p>
          <a:p>
            <a:pPr algn="just"/>
            <a:r>
              <a:rPr lang="el-GR" dirty="0" smtClean="0"/>
              <a:t>Να αναλύσει τεχνικές πειθούς</a:t>
            </a:r>
          </a:p>
          <a:p>
            <a:pPr algn="just"/>
            <a:r>
              <a:rPr lang="el-GR" dirty="0" smtClean="0"/>
              <a:t>Να αναλύσει το ύφος</a:t>
            </a:r>
          </a:p>
          <a:p>
            <a:pPr algn="just"/>
            <a:r>
              <a:rPr lang="el-GR" dirty="0" smtClean="0"/>
              <a:t>Να περιγράψει μοντέλα επικοινωνίας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Έρευνα Δράση</a:t>
            </a:r>
            <a:endParaRPr lang="el-GR" dirty="0"/>
          </a:p>
        </p:txBody>
      </p:sp>
      <p:sp>
        <p:nvSpPr>
          <p:cNvPr id="3" name="2 - Θέση περιεχομένου"/>
          <p:cNvSpPr>
            <a:spLocks noGrp="1"/>
          </p:cNvSpPr>
          <p:nvPr>
            <p:ph sz="quarter" idx="1"/>
          </p:nvPr>
        </p:nvSpPr>
        <p:spPr/>
        <p:txBody>
          <a:bodyPr/>
          <a:lstStyle/>
          <a:p>
            <a:pPr algn="just">
              <a:buNone/>
            </a:pPr>
            <a:r>
              <a:rPr lang="el-GR" b="1" dirty="0" smtClean="0"/>
              <a:t>Ορισμός</a:t>
            </a:r>
            <a:r>
              <a:rPr lang="el-GR" dirty="0" smtClean="0"/>
              <a:t>: Η έρευνα δράση είναι παρέμβαση μικρής κλίμακας στη λειτουργία του πραγματικού κόσμου και μια εξέταση από κοντά των επιδράσεων αυτής της παρέμβασης.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0"/>
            <a:ext cx="8534400" cy="987552"/>
          </a:xfrm>
        </p:spPr>
        <p:txBody>
          <a:bodyPr>
            <a:normAutofit fontScale="90000"/>
          </a:bodyPr>
          <a:lstStyle/>
          <a:p>
            <a:r>
              <a:rPr lang="el-GR" dirty="0" smtClean="0"/>
              <a:t/>
            </a:r>
            <a:br>
              <a:rPr lang="el-GR" dirty="0" smtClean="0"/>
            </a:br>
            <a:r>
              <a:rPr lang="el-GR" dirty="0" smtClean="0"/>
              <a:t/>
            </a:r>
            <a:br>
              <a:rPr lang="el-GR" dirty="0" smtClean="0"/>
            </a:br>
            <a:r>
              <a:rPr lang="el-GR" dirty="0" smtClean="0"/>
              <a:t>Χαρακτηριστικά έρευνας δράσης</a:t>
            </a:r>
            <a:br>
              <a:rPr lang="el-GR" dirty="0" smtClean="0"/>
            </a:br>
            <a:endParaRPr lang="el-GR" dirty="0"/>
          </a:p>
        </p:txBody>
      </p:sp>
      <p:sp>
        <p:nvSpPr>
          <p:cNvPr id="3" name="2 - Θέση περιεχομένου"/>
          <p:cNvSpPr>
            <a:spLocks noGrp="1"/>
          </p:cNvSpPr>
          <p:nvPr>
            <p:ph sz="quarter" idx="1"/>
          </p:nvPr>
        </p:nvSpPr>
        <p:spPr/>
        <p:txBody>
          <a:bodyPr>
            <a:normAutofit/>
          </a:bodyPr>
          <a:lstStyle/>
          <a:p>
            <a:r>
              <a:rPr lang="el-GR" dirty="0" smtClean="0"/>
              <a:t>Η ΕΔ είναι:</a:t>
            </a:r>
          </a:p>
          <a:p>
            <a:pPr algn="just"/>
            <a:r>
              <a:rPr lang="el-GR" b="1" dirty="0" smtClean="0"/>
              <a:t>εμπεριστατωμένη</a:t>
            </a:r>
            <a:r>
              <a:rPr lang="el-GR" dirty="0"/>
              <a:t>:</a:t>
            </a:r>
            <a:r>
              <a:rPr lang="el-GR" dirty="0" smtClean="0"/>
              <a:t> ενδιαφέρεται για την προσέγγιση ενός προβλήματος σε ένα ειδικό πλαίσιο και την επίλυσή του σε αυτό.</a:t>
            </a:r>
          </a:p>
          <a:p>
            <a:pPr algn="just"/>
            <a:r>
              <a:rPr lang="el-GR" b="1" dirty="0"/>
              <a:t>σ</a:t>
            </a:r>
            <a:r>
              <a:rPr lang="el-GR" b="1" dirty="0" smtClean="0"/>
              <a:t>υμμετοχική</a:t>
            </a:r>
            <a:r>
              <a:rPr lang="el-GR" dirty="0" smtClean="0"/>
              <a:t>: τα ίδια τα μέλη της ομάδας λαμβάνουν μέρος στην διεξαγωγή της έρευνας</a:t>
            </a:r>
          </a:p>
          <a:p>
            <a:pPr algn="just"/>
            <a:r>
              <a:rPr lang="el-GR" b="1" dirty="0" err="1"/>
              <a:t>α</a:t>
            </a:r>
            <a:r>
              <a:rPr lang="el-GR" b="1" dirty="0" err="1" smtClean="0"/>
              <a:t>υτοαξιολογική</a:t>
            </a:r>
            <a:r>
              <a:rPr lang="el-GR" b="1" dirty="0" smtClean="0"/>
              <a:t>:</a:t>
            </a:r>
            <a:r>
              <a:rPr lang="el-GR" dirty="0" smtClean="0"/>
              <a:t> οι επιλογές αξιολογούνται συνεχώς στο πλαίσιο της τρέχουσας κατάστασης</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Διαφορές ΕΔ από </a:t>
            </a:r>
            <a:br>
              <a:rPr lang="el-GR" dirty="0" smtClean="0"/>
            </a:br>
            <a:r>
              <a:rPr lang="el-GR" dirty="0" smtClean="0"/>
              <a:t>εφαρμοσμένη έρευνα 1/2</a:t>
            </a:r>
            <a:endParaRPr lang="el-GR" dirty="0"/>
          </a:p>
        </p:txBody>
      </p:sp>
      <p:sp>
        <p:nvSpPr>
          <p:cNvPr id="3" name="2 - Θέση περιεχομένου"/>
          <p:cNvSpPr>
            <a:spLocks noGrp="1"/>
          </p:cNvSpPr>
          <p:nvPr>
            <p:ph sz="quarter" idx="1"/>
          </p:nvPr>
        </p:nvSpPr>
        <p:spPr/>
        <p:txBody>
          <a:bodyPr>
            <a:normAutofit/>
          </a:bodyPr>
          <a:lstStyle/>
          <a:p>
            <a:pPr>
              <a:buNone/>
            </a:pPr>
            <a:r>
              <a:rPr lang="el-GR" dirty="0" smtClean="0"/>
              <a:t>Η εφαρμοσμένη έρευνα είναι:</a:t>
            </a:r>
          </a:p>
          <a:p>
            <a:pPr algn="just"/>
            <a:r>
              <a:rPr lang="el-GR" dirty="0" smtClean="0"/>
              <a:t> πιο συστηματική και αυστηρή  στην ερμηνεία και ανάλυση των γεγονότων </a:t>
            </a:r>
          </a:p>
          <a:p>
            <a:pPr algn="just"/>
            <a:r>
              <a:rPr lang="el-GR" dirty="0"/>
              <a:t>μ</a:t>
            </a:r>
            <a:r>
              <a:rPr lang="el-GR" dirty="0" smtClean="0"/>
              <a:t>ελετά ένα μεγάλο αριθμό περιπτώσεων</a:t>
            </a:r>
          </a:p>
          <a:p>
            <a:pPr algn="just"/>
            <a:r>
              <a:rPr lang="el-GR" dirty="0"/>
              <a:t>ε</a:t>
            </a:r>
            <a:r>
              <a:rPr lang="el-GR" dirty="0" smtClean="0"/>
              <a:t>λέγχει όσο το δυνατό περισσότερες μεταβλητές</a:t>
            </a:r>
          </a:p>
          <a:p>
            <a:pPr algn="just"/>
            <a:r>
              <a:rPr lang="el-GR" dirty="0"/>
              <a:t>δ</a:t>
            </a:r>
            <a:r>
              <a:rPr lang="el-GR" dirty="0" smtClean="0"/>
              <a:t>ιευκρινίζει τις τεχνικές δειγματοληψίας</a:t>
            </a:r>
          </a:p>
          <a:p>
            <a:pPr algn="just"/>
            <a:r>
              <a:rPr lang="el-GR" dirty="0"/>
              <a:t>ε</a:t>
            </a:r>
            <a:r>
              <a:rPr lang="el-GR" dirty="0" smtClean="0"/>
              <a:t>νδιαφέρεται για τη γενίκευση των αποτελεσμάτων </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Διαφορές ΕΔ από </a:t>
            </a:r>
            <a:br>
              <a:rPr lang="el-GR" dirty="0" smtClean="0"/>
            </a:br>
            <a:r>
              <a:rPr lang="el-GR" dirty="0" smtClean="0"/>
              <a:t>εφαρμοσμένη έρευνα 2/2</a:t>
            </a:r>
            <a:endParaRPr lang="el-GR" dirty="0"/>
          </a:p>
        </p:txBody>
      </p:sp>
      <p:sp>
        <p:nvSpPr>
          <p:cNvPr id="3" name="2 - Θέση περιεχομένου"/>
          <p:cNvSpPr>
            <a:spLocks noGrp="1"/>
          </p:cNvSpPr>
          <p:nvPr>
            <p:ph sz="quarter" idx="1"/>
          </p:nvPr>
        </p:nvSpPr>
        <p:spPr/>
        <p:txBody>
          <a:bodyPr>
            <a:normAutofit/>
          </a:bodyPr>
          <a:lstStyle/>
          <a:p>
            <a:r>
              <a:rPr lang="el-GR" dirty="0" smtClean="0"/>
              <a:t>Η ΕΔ:</a:t>
            </a:r>
          </a:p>
          <a:p>
            <a:pPr algn="just"/>
            <a:r>
              <a:rPr lang="el-GR" dirty="0" smtClean="0"/>
              <a:t> ερμηνεύει την επιστημονική μέθοδο με πιο ελεύθερο τρόπο καθώς εστιάζεται σε ένα συγκεκριμένο πρόβλημα σε ένα συγκεκριμένο χώρο</a:t>
            </a:r>
          </a:p>
          <a:p>
            <a:pPr algn="just"/>
            <a:r>
              <a:rPr lang="el-GR" dirty="0"/>
              <a:t>δ</a:t>
            </a:r>
            <a:r>
              <a:rPr lang="el-GR" dirty="0" smtClean="0"/>
              <a:t>ίνει έμφαση όχι στη γενίκευση της επιστημονικής γνώσης, αλλά στην ακριβή γν</a:t>
            </a:r>
            <a:r>
              <a:rPr lang="el-GR" dirty="0"/>
              <a:t>ώ</a:t>
            </a:r>
            <a:r>
              <a:rPr lang="el-GR" dirty="0" smtClean="0"/>
              <a:t>ση για μια συγκεκριμένη κατάσταση  και για ένα συγκεκριμένο σκοπό</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Σκοποί έρευνα δράσης 1/2</a:t>
            </a:r>
            <a:endParaRPr lang="el-GR" dirty="0"/>
          </a:p>
        </p:txBody>
      </p:sp>
      <p:sp>
        <p:nvSpPr>
          <p:cNvPr id="3" name="2 - Θέση περιεχομένου"/>
          <p:cNvSpPr>
            <a:spLocks noGrp="1"/>
          </p:cNvSpPr>
          <p:nvPr>
            <p:ph sz="quarter" idx="1"/>
          </p:nvPr>
        </p:nvSpPr>
        <p:spPr/>
        <p:txBody>
          <a:bodyPr>
            <a:normAutofit/>
          </a:bodyPr>
          <a:lstStyle/>
          <a:p>
            <a:r>
              <a:rPr lang="el-GR" dirty="0" smtClean="0"/>
              <a:t>Οι σκοποί της έρευνας δράσης εμπίπτουν σε πέντε κατηγορίες:</a:t>
            </a:r>
          </a:p>
          <a:p>
            <a:pPr algn="just"/>
            <a:r>
              <a:rPr lang="el-GR" b="1" dirty="0"/>
              <a:t>ε</a:t>
            </a:r>
            <a:r>
              <a:rPr lang="el-GR" b="1" dirty="0" smtClean="0"/>
              <a:t>ίναι μέσο θεραπείας </a:t>
            </a:r>
            <a:r>
              <a:rPr lang="el-GR" dirty="0" smtClean="0"/>
              <a:t>σε προβλήματα που έχουν διαγνωσθεί σε συγκεκριμένες καταστάσεις</a:t>
            </a:r>
          </a:p>
          <a:p>
            <a:pPr algn="just"/>
            <a:r>
              <a:rPr lang="el-GR" b="1" dirty="0"/>
              <a:t>ε</a:t>
            </a:r>
            <a:r>
              <a:rPr lang="el-GR" b="1" dirty="0" smtClean="0"/>
              <a:t>ίναι μέσο επιμόρφωσης </a:t>
            </a:r>
            <a:r>
              <a:rPr lang="el-GR" dirty="0" smtClean="0"/>
              <a:t>που εφοδιάζει τους εκπαιδευτικούς με νέες δεξιότητες και μεθόδους, οξύνει τις αναλυτικές τους ικανότητες και προωθεί την αυτογνωσία τους</a:t>
            </a:r>
          </a:p>
          <a:p>
            <a:pPr algn="just"/>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Σκοποί έρευνας δράσης 2/2</a:t>
            </a:r>
            <a:endParaRPr lang="el-GR" dirty="0"/>
          </a:p>
        </p:txBody>
      </p:sp>
      <p:sp>
        <p:nvSpPr>
          <p:cNvPr id="3" name="2 - Θέση περιεχομένου"/>
          <p:cNvSpPr>
            <a:spLocks noGrp="1"/>
          </p:cNvSpPr>
          <p:nvPr>
            <p:ph sz="quarter" idx="1"/>
          </p:nvPr>
        </p:nvSpPr>
        <p:spPr/>
        <p:txBody>
          <a:bodyPr/>
          <a:lstStyle/>
          <a:p>
            <a:pPr algn="just"/>
            <a:r>
              <a:rPr lang="el-GR" b="1" dirty="0"/>
              <a:t>ε</a:t>
            </a:r>
            <a:r>
              <a:rPr lang="el-GR" b="1" dirty="0" smtClean="0"/>
              <a:t>ίναι μέσο εισαγωγής καινοτόμων προσεγγίσεων </a:t>
            </a:r>
            <a:r>
              <a:rPr lang="el-GR" dirty="0" smtClean="0"/>
              <a:t>στη διδασκαλία και στη μάθηση</a:t>
            </a:r>
          </a:p>
          <a:p>
            <a:pPr algn="just"/>
            <a:r>
              <a:rPr lang="el-GR" b="1" dirty="0"/>
              <a:t>ε</a:t>
            </a:r>
            <a:r>
              <a:rPr lang="el-GR" b="1" dirty="0" smtClean="0"/>
              <a:t>ίναι μέσο βελτίωσης της επικοινωνίας </a:t>
            </a:r>
            <a:r>
              <a:rPr lang="el-GR" dirty="0" smtClean="0"/>
              <a:t>ανάμεσα στον εκπαιδευτικό και στον ερευνητή</a:t>
            </a:r>
          </a:p>
          <a:p>
            <a:pPr algn="just"/>
            <a:r>
              <a:rPr lang="el-GR" dirty="0" smtClean="0"/>
              <a:t>Είναι </a:t>
            </a:r>
            <a:r>
              <a:rPr lang="el-GR" smtClean="0"/>
              <a:t>μέσο βελτίωσης </a:t>
            </a:r>
            <a:endParaRPr lang="el-GR" dirty="0" smtClean="0"/>
          </a:p>
          <a:p>
            <a:pPr algn="just"/>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Φιλοδοξίες των ερευνητών στο πλαίσιο της έρευνας δράσης 1/2</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Η σχέση ανάμεσα σε όλα τα μέλη της ομάδας συνεργασίας να είναι συμμετρική</a:t>
            </a:r>
          </a:p>
          <a:p>
            <a:pPr algn="just"/>
            <a:r>
              <a:rPr lang="el-GR" dirty="0" smtClean="0"/>
              <a:t>Η πρακτική που συνδέεται με τις ερευνητικές δραστηριότητες στο πλαίσιο της ομάδας να ανήκει στους εκπαιδευτικούς ερευνητές</a:t>
            </a:r>
          </a:p>
          <a:p>
            <a:pPr algn="just"/>
            <a:r>
              <a:rPr lang="el-GR" dirty="0" smtClean="0"/>
              <a:t>Κατά τη διάρκεια του ερευνητικού έργου, οποιοσδήποτε από τους συμμετέχοντες στην ομάδα μπορεί να θέσει σημαντικά ερωτήματα σε σχέση με την κατεύθυνση που μπορεί να πάρει το έργο</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Επιστημονική Έρευνα </a:t>
            </a:r>
            <a:endParaRPr lang="el-GR" dirty="0"/>
          </a:p>
        </p:txBody>
      </p:sp>
      <p:sp>
        <p:nvSpPr>
          <p:cNvPr id="3" name="2 - Θέση περιεχομένου"/>
          <p:cNvSpPr>
            <a:spLocks noGrp="1"/>
          </p:cNvSpPr>
          <p:nvPr>
            <p:ph sz="quarter" idx="1"/>
          </p:nvPr>
        </p:nvSpPr>
        <p:spPr/>
        <p:txBody>
          <a:bodyPr/>
          <a:lstStyle/>
          <a:p>
            <a:pPr algn="just"/>
            <a:r>
              <a:rPr lang="el-GR" dirty="0"/>
              <a:t>Με τον όρο επιστημονική έρευνα εννοούμε τη συστηματική, ελεγχόμενη, εμπειρική και κριτική μελέτη υποθετικών προτάσεων που αναφέρονται στις σχέσεις μεταξύ φυσικών ή και κοινωνικών φαινομένων.</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Φιλοδοξίες των ερευνητών στο πλαίσιο της έρευνας δράσης 2/2</a:t>
            </a:r>
            <a:endParaRPr lang="el-GR" dirty="0"/>
          </a:p>
        </p:txBody>
      </p:sp>
      <p:sp>
        <p:nvSpPr>
          <p:cNvPr id="3" name="2 - Θέση περιεχομένου"/>
          <p:cNvSpPr>
            <a:spLocks noGrp="1"/>
          </p:cNvSpPr>
          <p:nvPr>
            <p:ph sz="quarter" idx="1"/>
          </p:nvPr>
        </p:nvSpPr>
        <p:spPr/>
        <p:txBody>
          <a:bodyPr/>
          <a:lstStyle/>
          <a:p>
            <a:pPr algn="just"/>
            <a:r>
              <a:rPr lang="el-GR" dirty="0" smtClean="0"/>
              <a:t>Η ανταλλαγή πληροφόρησης μεταξύ των συμμετεχόντων είναι αντικείμενο διαπραγμάτευσης και ελέγχου από τους συμμετέχοντες στους οποίους αφορά</a:t>
            </a:r>
          </a:p>
          <a:p>
            <a:pPr algn="just"/>
            <a:r>
              <a:rPr lang="el-GR" dirty="0" smtClean="0"/>
              <a:t>Οι ρόλοι του διδάσκοντα του διδασκόμενου και του ερευνητή είναι στη διάθεση όλων των συμμετεχόντων</a:t>
            </a:r>
          </a:p>
          <a:p>
            <a:pPr>
              <a:buNone/>
            </a:pP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Χαρακτηριστικά έρευνας δράσης 1/2</a:t>
            </a:r>
            <a:endParaRPr lang="el-GR" dirty="0"/>
          </a:p>
        </p:txBody>
      </p:sp>
      <p:sp>
        <p:nvSpPr>
          <p:cNvPr id="5" name="4 - Θέση περιεχομένου"/>
          <p:cNvSpPr>
            <a:spLocks noGrp="1"/>
          </p:cNvSpPr>
          <p:nvPr>
            <p:ph sz="quarter" idx="1"/>
          </p:nvPr>
        </p:nvSpPr>
        <p:spPr/>
        <p:txBody>
          <a:bodyPr>
            <a:normAutofit fontScale="92500"/>
          </a:bodyPr>
          <a:lstStyle/>
          <a:p>
            <a:pPr algn="just"/>
            <a:r>
              <a:rPr lang="el-GR" dirty="0" smtClean="0"/>
              <a:t>Πρόκειται γι άμεση διαδικασία που σχεδιάζεται κατά τέτοιο τρόπο ώστε να αντιμετωπίσει ένα συγκεκριμένο πρόβλημα που εντοπίζεται σε μια άμεση κατάσταση.</a:t>
            </a:r>
          </a:p>
          <a:p>
            <a:pPr algn="just"/>
            <a:r>
              <a:rPr lang="el-GR" dirty="0" smtClean="0"/>
              <a:t>Τα ευρήματά της εφαρμόζονται άμεσα</a:t>
            </a:r>
          </a:p>
          <a:p>
            <a:pPr algn="just"/>
            <a:r>
              <a:rPr lang="el-GR" dirty="0" smtClean="0"/>
              <a:t>Στοχεύει στη βελτίωση της πρακτικής</a:t>
            </a:r>
          </a:p>
          <a:p>
            <a:pPr algn="just"/>
            <a:r>
              <a:rPr lang="el-GR" dirty="0" smtClean="0"/>
              <a:t>Είναι συνεργατική </a:t>
            </a:r>
          </a:p>
          <a:p>
            <a:pPr algn="just"/>
            <a:r>
              <a:rPr lang="el-GR" dirty="0" smtClean="0"/>
              <a:t>Διακρίνεται για την ευελιξία και την </a:t>
            </a:r>
            <a:r>
              <a:rPr lang="el-GR" dirty="0" err="1" smtClean="0"/>
              <a:t>παροσαρμοστικότητά</a:t>
            </a:r>
            <a:r>
              <a:rPr lang="el-GR" dirty="0" smtClean="0"/>
              <a:t> της</a:t>
            </a:r>
          </a:p>
          <a:p>
            <a:pPr algn="just"/>
            <a:r>
              <a:rPr lang="el-GR" dirty="0" smtClean="0"/>
              <a:t>Βασίζεται στην παρατήρηση και σε δεδομένα συμπεριφοράς</a:t>
            </a:r>
          </a:p>
          <a:p>
            <a:pPr algn="just"/>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Χαρακτηριστικά έρευνας δράσης 2/2</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 το αντικείμενό της αναφέρεται σε ειδική μέθοδο και είναι συγκεκριμένο</a:t>
            </a:r>
          </a:p>
          <a:p>
            <a:pPr algn="just"/>
            <a:r>
              <a:rPr lang="el-GR" dirty="0" smtClean="0"/>
              <a:t>το δείγμα της είναι περιορισμένο και μη αντιπροσωπευτικό</a:t>
            </a:r>
          </a:p>
          <a:p>
            <a:pPr algn="just"/>
            <a:r>
              <a:rPr lang="el-GR" dirty="0" smtClean="0"/>
              <a:t>ελέγχει ελάχιστα τις ανεξάρτητες μεταβλητές</a:t>
            </a:r>
          </a:p>
          <a:p>
            <a:pPr algn="just"/>
            <a:r>
              <a:rPr lang="el-GR" dirty="0" smtClean="0"/>
              <a:t>τα ευρήματά της δεν είναι γενικεύσιμα αλλά κατά κανόνα περιορίζονται στο πλαίσιο υλοποίησης της έρευνας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Περιπτώσεις στις οποίες η έρευνα δράση είναι κατάλληλη ως μέθοδος  1/2</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dirty="0" smtClean="0"/>
              <a:t>Μέθοδοι διδασκαλίας- αντικατάσταση μιας παραδοσιακής μεθόδου από μια σύγχρονη</a:t>
            </a:r>
          </a:p>
          <a:p>
            <a:pPr algn="just"/>
            <a:r>
              <a:rPr lang="el-GR" dirty="0" smtClean="0"/>
              <a:t>Στρατηγικές μάθησης- υιοθέτηση μιας ολοκληρωμένης μεθόδου μάθησης σε αντίθεση με τη διδασκαλία και μάθηση μεμονωμένων μαθημάτων</a:t>
            </a:r>
          </a:p>
          <a:p>
            <a:pPr algn="just"/>
            <a:r>
              <a:rPr lang="el-GR" dirty="0" smtClean="0"/>
              <a:t>Διαδικασίας αξιολόγησης- βελτίωση των μεθόδων διαρκούς αξιολόγησης</a:t>
            </a:r>
          </a:p>
          <a:p>
            <a:pPr algn="just"/>
            <a:r>
              <a:rPr lang="el-GR" dirty="0" smtClean="0"/>
              <a:t>Στάσεις και αξίες- ενθάρρυνση θετικότερων στάσεων απέναντι στην εργασία ή αλλαγή των συστημάτων αξιών των μαθητών σε σχέση με κάποια πλευρά της ζωής</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Περιπτώσεις στις οποίες η έρευνα δράση είναι κατάλληλη ως μέθοδος  2/2</a:t>
            </a:r>
            <a:endParaRPr lang="el-GR" dirty="0"/>
          </a:p>
        </p:txBody>
      </p:sp>
      <p:sp>
        <p:nvSpPr>
          <p:cNvPr id="3" name="2 - Θέση περιεχομένου"/>
          <p:cNvSpPr>
            <a:spLocks noGrp="1"/>
          </p:cNvSpPr>
          <p:nvPr>
            <p:ph sz="quarter" idx="1"/>
          </p:nvPr>
        </p:nvSpPr>
        <p:spPr/>
        <p:txBody>
          <a:bodyPr/>
          <a:lstStyle/>
          <a:p>
            <a:pPr algn="just"/>
            <a:r>
              <a:rPr lang="el-GR" dirty="0" smtClean="0"/>
              <a:t>Εξέλιξη των εκπαιδευτικών- βελτίωση των δεξιοτήτων διδασκαλίας, ανάπτυξη νέων μεθόδων μάθησης, ανάπτυξη της αναλυτικής ικανότητας, ανύψωση του επιπέδου αυτογνωσίας</a:t>
            </a:r>
          </a:p>
          <a:p>
            <a:pPr algn="just"/>
            <a:r>
              <a:rPr lang="el-GR" dirty="0" smtClean="0"/>
              <a:t>Διαχείριση και έλεγχος- σταδιακή εισαγωγή των τεχνικών αλλαγής της συμπεριφοράς</a:t>
            </a:r>
          </a:p>
          <a:p>
            <a:pPr algn="just"/>
            <a:r>
              <a:rPr lang="el-GR" dirty="0" smtClean="0"/>
              <a:t>Διοίκηση- αύξηση της επάρκειας κάποιας πλευράς της διοικητικής διάστασης της σχολικής ζωής</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Συμπερασματικά</a:t>
            </a:r>
            <a:endParaRPr lang="el-GR" dirty="0"/>
          </a:p>
        </p:txBody>
      </p:sp>
      <p:sp>
        <p:nvSpPr>
          <p:cNvPr id="3" name="2 - Θέση περιεχομένου"/>
          <p:cNvSpPr>
            <a:spLocks noGrp="1"/>
          </p:cNvSpPr>
          <p:nvPr>
            <p:ph sz="quarter" idx="1"/>
          </p:nvPr>
        </p:nvSpPr>
        <p:spPr/>
        <p:txBody>
          <a:bodyPr/>
          <a:lstStyle/>
          <a:p>
            <a:r>
              <a:rPr lang="el-GR" dirty="0" smtClean="0"/>
              <a:t>Η έρευνα δράσης στηρίζεται στο σχήμα:</a:t>
            </a:r>
          </a:p>
          <a:p>
            <a:endParaRPr lang="el-GR" dirty="0" smtClean="0"/>
          </a:p>
          <a:p>
            <a:endParaRPr lang="el-GR" dirty="0" smtClean="0"/>
          </a:p>
          <a:p>
            <a:r>
              <a:rPr lang="el-GR" dirty="0" smtClean="0"/>
              <a:t>Δρω          παρατηρώ        στοχάζομαι         αναθεωρώ</a:t>
            </a:r>
            <a:endParaRPr lang="el-GR" dirty="0"/>
          </a:p>
        </p:txBody>
      </p:sp>
      <p:sp>
        <p:nvSpPr>
          <p:cNvPr id="4" name="3 - Δεξιό βέλος"/>
          <p:cNvSpPr/>
          <p:nvPr/>
        </p:nvSpPr>
        <p:spPr>
          <a:xfrm>
            <a:off x="1428728" y="3000372"/>
            <a:ext cx="6429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000" dirty="0"/>
          </a:p>
        </p:txBody>
      </p:sp>
      <p:sp>
        <p:nvSpPr>
          <p:cNvPr id="5" name="4 - Δεξιό βέλος"/>
          <p:cNvSpPr/>
          <p:nvPr/>
        </p:nvSpPr>
        <p:spPr>
          <a:xfrm>
            <a:off x="3714744" y="3000372"/>
            <a:ext cx="6429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000" dirty="0"/>
          </a:p>
        </p:txBody>
      </p:sp>
      <p:sp>
        <p:nvSpPr>
          <p:cNvPr id="6" name="5 - Δεξιό βέλος"/>
          <p:cNvSpPr/>
          <p:nvPr/>
        </p:nvSpPr>
        <p:spPr>
          <a:xfrm>
            <a:off x="6215074" y="3071810"/>
            <a:ext cx="6429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sz="3600" dirty="0"/>
              <a:t>Στάδια Δειγματοληψίας</a:t>
            </a:r>
          </a:p>
        </p:txBody>
      </p:sp>
      <p:sp>
        <p:nvSpPr>
          <p:cNvPr id="10243" name="Rectangle 3"/>
          <p:cNvSpPr>
            <a:spLocks noGrp="1" noChangeArrowheads="1"/>
          </p:cNvSpPr>
          <p:nvPr>
            <p:ph type="body" idx="1"/>
          </p:nvPr>
        </p:nvSpPr>
        <p:spPr>
          <a:xfrm>
            <a:off x="457200" y="1412875"/>
            <a:ext cx="8435975" cy="4713288"/>
          </a:xfrm>
        </p:spPr>
        <p:txBody>
          <a:bodyPr>
            <a:normAutofit lnSpcReduction="10000"/>
          </a:bodyPr>
          <a:lstStyle/>
          <a:p>
            <a:pPr>
              <a:buFontTx/>
              <a:buNone/>
            </a:pPr>
            <a:r>
              <a:rPr lang="el-GR" sz="2800"/>
              <a:t>1. Ορισμός του </a:t>
            </a:r>
            <a:r>
              <a:rPr lang="el-GR" sz="2800" b="1"/>
              <a:t>πληθυσμού, </a:t>
            </a:r>
            <a:r>
              <a:rPr lang="el-GR" sz="2800"/>
              <a:t>των </a:t>
            </a:r>
            <a:r>
              <a:rPr lang="el-GR" sz="2800" b="1"/>
              <a:t>μελών-στοιχείων </a:t>
            </a:r>
            <a:r>
              <a:rPr lang="el-GR" sz="2800"/>
              <a:t>του και των </a:t>
            </a:r>
            <a:r>
              <a:rPr lang="el-GR" sz="2800" b="1"/>
              <a:t>γεωγραφικών </a:t>
            </a:r>
            <a:r>
              <a:rPr lang="el-GR" sz="2800"/>
              <a:t>και </a:t>
            </a:r>
            <a:r>
              <a:rPr lang="el-GR" sz="2800" b="1"/>
              <a:t>χρονικών </a:t>
            </a:r>
            <a:r>
              <a:rPr lang="el-GR" sz="2800"/>
              <a:t>ορίων του.</a:t>
            </a:r>
          </a:p>
          <a:p>
            <a:pPr>
              <a:buFontTx/>
              <a:buNone/>
            </a:pPr>
            <a:r>
              <a:rPr lang="el-GR" sz="2800"/>
              <a:t>2. Καθορισμός της δειγματοληπτικής </a:t>
            </a:r>
            <a:r>
              <a:rPr lang="el-GR" sz="2800" b="1"/>
              <a:t>μονάδας.</a:t>
            </a:r>
            <a:endParaRPr lang="el-GR" sz="2800"/>
          </a:p>
          <a:p>
            <a:pPr>
              <a:buFontTx/>
              <a:buNone/>
            </a:pPr>
            <a:r>
              <a:rPr lang="el-GR" sz="2800"/>
              <a:t>3. Προσδιορισμός του δειγματοληπτικού </a:t>
            </a:r>
            <a:r>
              <a:rPr lang="el-GR" sz="2800" b="1"/>
              <a:t>πλαισίου.</a:t>
            </a:r>
            <a:endParaRPr lang="el-GR" sz="2800"/>
          </a:p>
          <a:p>
            <a:pPr>
              <a:buFontTx/>
              <a:buNone/>
            </a:pPr>
            <a:r>
              <a:rPr lang="el-GR" sz="2800"/>
              <a:t>4. Επιλογή της δειγματοληπτικής </a:t>
            </a:r>
            <a:r>
              <a:rPr lang="el-GR" sz="2800" b="1"/>
              <a:t>μεθόδου.</a:t>
            </a:r>
            <a:endParaRPr lang="el-GR" sz="2800"/>
          </a:p>
          <a:p>
            <a:pPr>
              <a:buFontTx/>
              <a:buNone/>
            </a:pPr>
            <a:r>
              <a:rPr lang="el-GR" sz="2800"/>
              <a:t>5. Εκτίμηση του </a:t>
            </a:r>
            <a:r>
              <a:rPr lang="el-GR" sz="2800" b="1"/>
              <a:t>μεγέθους </a:t>
            </a:r>
            <a:r>
              <a:rPr lang="el-GR" sz="2800"/>
              <a:t>του δείγματος.</a:t>
            </a:r>
          </a:p>
          <a:p>
            <a:pPr>
              <a:buFontTx/>
              <a:buNone/>
            </a:pPr>
            <a:r>
              <a:rPr lang="el-GR" sz="2800"/>
              <a:t>6. Σχεδιασμός της </a:t>
            </a:r>
            <a:r>
              <a:rPr lang="el-GR" sz="2800" b="1"/>
              <a:t>διαδικασίας </a:t>
            </a:r>
            <a:r>
              <a:rPr lang="el-GR" sz="2800"/>
              <a:t>διεξαγωγής της δειγματοληψίας.</a:t>
            </a:r>
          </a:p>
          <a:p>
            <a:pPr>
              <a:buFontTx/>
              <a:buNone/>
            </a:pPr>
            <a:r>
              <a:rPr lang="el-GR" sz="2800"/>
              <a:t>7. </a:t>
            </a:r>
            <a:r>
              <a:rPr lang="el-GR" sz="2800" b="1"/>
              <a:t>Διεξαγωγή-υλοποίηση </a:t>
            </a:r>
            <a:r>
              <a:rPr lang="el-GR" sz="2800"/>
              <a:t>της δειγματοληψίας.</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dirty="0"/>
              <a:t>1. Ορισμός Πληθυσμού</a:t>
            </a:r>
          </a:p>
        </p:txBody>
      </p:sp>
      <p:sp>
        <p:nvSpPr>
          <p:cNvPr id="11267" name="Rectangle 3"/>
          <p:cNvSpPr>
            <a:spLocks noGrp="1" noChangeArrowheads="1"/>
          </p:cNvSpPr>
          <p:nvPr>
            <p:ph type="body" idx="1"/>
          </p:nvPr>
        </p:nvSpPr>
        <p:spPr>
          <a:xfrm>
            <a:off x="0" y="1628775"/>
            <a:ext cx="8893175" cy="5000625"/>
          </a:xfrm>
        </p:spPr>
        <p:txBody>
          <a:bodyPr>
            <a:normAutofit lnSpcReduction="10000"/>
          </a:bodyPr>
          <a:lstStyle/>
          <a:p>
            <a:pPr marL="609600" indent="-609600" algn="just">
              <a:lnSpc>
                <a:spcPct val="80000"/>
              </a:lnSpc>
              <a:buFontTx/>
              <a:buNone/>
            </a:pPr>
            <a:r>
              <a:rPr lang="el-GR" sz="2800" dirty="0">
                <a:cs typeface="Arial" charset="0"/>
              </a:rPr>
              <a:t>Ο Πληθυσμός αποτελεί όλους τους δυνητικούς ερωτώμενους (π.χ. καταναλωτές, χρήστες προϊόντος, επιχειρήσεις, νοικοκυριά) οι οποίοι θεωρούνται κατάλληλοι για να συμμετάσχουν στην έρευνα. Ορίζεται από 4 παραμέτρους: (1) το στοιχείο, (2) τη μονάδα δειγματοληψίας, (3) τη γεωγραφική κατανομή, (4) χρονικό όριο. </a:t>
            </a:r>
          </a:p>
          <a:p>
            <a:pPr marL="609600" indent="-609600" algn="just">
              <a:lnSpc>
                <a:spcPct val="80000"/>
              </a:lnSpc>
              <a:buFontTx/>
              <a:buNone/>
            </a:pPr>
            <a:r>
              <a:rPr lang="el-GR" sz="2800" dirty="0">
                <a:cs typeface="Arial" charset="0"/>
              </a:rPr>
              <a:t>Π.χ. </a:t>
            </a:r>
            <a:r>
              <a:rPr lang="el-GR" sz="2800" b="1" u="sng" dirty="0">
                <a:cs typeface="Arial" charset="0"/>
              </a:rPr>
              <a:t>Στοιχείο:</a:t>
            </a:r>
            <a:r>
              <a:rPr lang="el-GR" sz="2800" dirty="0">
                <a:cs typeface="Arial" charset="0"/>
              </a:rPr>
              <a:t> Νέοι ηλικίας 12-18</a:t>
            </a:r>
          </a:p>
          <a:p>
            <a:pPr marL="609600" indent="-609600" algn="just">
              <a:lnSpc>
                <a:spcPct val="80000"/>
              </a:lnSpc>
              <a:buFontTx/>
              <a:buNone/>
            </a:pPr>
            <a:r>
              <a:rPr lang="el-GR" sz="2800" dirty="0">
                <a:cs typeface="Arial" charset="0"/>
              </a:rPr>
              <a:t>	</a:t>
            </a:r>
            <a:r>
              <a:rPr lang="el-GR" sz="2800" b="1" u="sng" dirty="0">
                <a:cs typeface="Arial" charset="0"/>
              </a:rPr>
              <a:t>Μονάδα Δειγματοληψίας</a:t>
            </a:r>
            <a:r>
              <a:rPr lang="el-GR" sz="2800" b="1" dirty="0">
                <a:cs typeface="Arial" charset="0"/>
              </a:rPr>
              <a:t>:</a:t>
            </a:r>
            <a:r>
              <a:rPr lang="el-GR" sz="2800" dirty="0">
                <a:cs typeface="Arial" charset="0"/>
              </a:rPr>
              <a:t> </a:t>
            </a:r>
            <a:r>
              <a:rPr lang="el-GR" sz="2800" dirty="0"/>
              <a:t>και διαμένουν σε νοικοκυριά που κατέχουν συσκευή τηλεόρασης. </a:t>
            </a:r>
          </a:p>
          <a:p>
            <a:pPr marL="609600" indent="-609600" algn="just">
              <a:lnSpc>
                <a:spcPct val="80000"/>
              </a:lnSpc>
              <a:buFontTx/>
              <a:buNone/>
            </a:pPr>
            <a:r>
              <a:rPr lang="el-GR" sz="2800" dirty="0"/>
              <a:t>	</a:t>
            </a:r>
            <a:r>
              <a:rPr lang="el-GR" sz="2800" b="1" u="sng" dirty="0"/>
              <a:t>Έκταση:</a:t>
            </a:r>
            <a:r>
              <a:rPr lang="el-GR" sz="2800" dirty="0"/>
              <a:t> στην Αθήνα, τη Θεσσαλονίκη και την Πάτρα,</a:t>
            </a:r>
          </a:p>
          <a:p>
            <a:pPr marL="609600" indent="-609600" algn="just">
              <a:lnSpc>
                <a:spcPct val="80000"/>
              </a:lnSpc>
              <a:buFontTx/>
              <a:buNone/>
            </a:pPr>
            <a:r>
              <a:rPr lang="el-GR" sz="2800" dirty="0"/>
              <a:t>	</a:t>
            </a:r>
            <a:r>
              <a:rPr lang="el-GR" sz="2800" b="1" u="sng" dirty="0"/>
              <a:t>Χρόνος:</a:t>
            </a:r>
            <a:r>
              <a:rPr lang="el-GR" sz="2800" dirty="0"/>
              <a:t> κατά το χρονικό διάστημα </a:t>
            </a:r>
            <a:r>
              <a:rPr lang="el-GR" sz="2800" dirty="0" smtClean="0"/>
              <a:t>10/1/</a:t>
            </a:r>
            <a:r>
              <a:rPr lang="en-US" sz="2800" dirty="0" smtClean="0"/>
              <a:t>1</a:t>
            </a:r>
            <a:r>
              <a:rPr lang="el-GR" sz="2800" dirty="0" smtClean="0"/>
              <a:t>6 </a:t>
            </a:r>
            <a:r>
              <a:rPr lang="el-GR" sz="2800" dirty="0"/>
              <a:t>- </a:t>
            </a:r>
            <a:r>
              <a:rPr lang="el-GR" sz="2800" dirty="0" smtClean="0"/>
              <a:t>3</a:t>
            </a:r>
            <a:r>
              <a:rPr lang="en-US" sz="2800" dirty="0" smtClean="0"/>
              <a:t>1</a:t>
            </a:r>
            <a:r>
              <a:rPr lang="el-GR" sz="2800" dirty="0" smtClean="0"/>
              <a:t>/1/</a:t>
            </a:r>
            <a:r>
              <a:rPr lang="en-US" sz="2800" dirty="0" smtClean="0"/>
              <a:t>1</a:t>
            </a:r>
            <a:r>
              <a:rPr lang="el-GR" sz="2800" dirty="0" smtClean="0"/>
              <a:t>6</a:t>
            </a:r>
            <a:r>
              <a:rPr lang="el-GR" sz="2800" dirty="0"/>
              <a:t>.</a:t>
            </a:r>
            <a:endParaRPr lang="el-GR" sz="2800" dirty="0">
              <a:cs typeface="Arial" charset="0"/>
            </a:endParaRPr>
          </a:p>
          <a:p>
            <a:pPr marL="609600" indent="-609600" algn="just">
              <a:lnSpc>
                <a:spcPct val="80000"/>
              </a:lnSpc>
            </a:pPr>
            <a:endParaRPr lang="el-GR" sz="2800" dirty="0">
              <a:cs typeface="Arial" charset="0"/>
            </a:endParaRPr>
          </a:p>
          <a:p>
            <a:pPr marL="609600" indent="-609600" algn="just">
              <a:lnSpc>
                <a:spcPct val="80000"/>
              </a:lnSpc>
              <a:buFontTx/>
              <a:buAutoNum type="arabicPeriod"/>
            </a:pPr>
            <a:endParaRPr lang="el-GR"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1752" y="228600"/>
            <a:ext cx="8534400" cy="1200136"/>
          </a:xfrm>
        </p:spPr>
        <p:txBody>
          <a:bodyPr>
            <a:normAutofit fontScale="90000"/>
          </a:bodyPr>
          <a:lstStyle/>
          <a:p>
            <a:r>
              <a:rPr lang="en-US" sz="4000" dirty="0" smtClean="0"/>
              <a:t>2</a:t>
            </a:r>
            <a:r>
              <a:rPr lang="el-GR" sz="4000" dirty="0" smtClean="0"/>
              <a:t>.</a:t>
            </a:r>
            <a:r>
              <a:rPr lang="en-US" sz="4000" dirty="0" smtClean="0"/>
              <a:t> </a:t>
            </a:r>
            <a:r>
              <a:rPr lang="el-GR" sz="4000" dirty="0"/>
              <a:t>Μονάδα και Πλαίσιο Δειγματοληψίας</a:t>
            </a:r>
          </a:p>
        </p:txBody>
      </p:sp>
      <p:sp>
        <p:nvSpPr>
          <p:cNvPr id="12291" name="Rectangle 3"/>
          <p:cNvSpPr>
            <a:spLocks noGrp="1" noChangeArrowheads="1"/>
          </p:cNvSpPr>
          <p:nvPr>
            <p:ph type="body" idx="1"/>
          </p:nvPr>
        </p:nvSpPr>
        <p:spPr>
          <a:xfrm>
            <a:off x="457200" y="1600200"/>
            <a:ext cx="8229600" cy="4924425"/>
          </a:xfrm>
        </p:spPr>
        <p:txBody>
          <a:bodyPr/>
          <a:lstStyle/>
          <a:p>
            <a:pPr algn="just">
              <a:buFontTx/>
              <a:buNone/>
            </a:pPr>
            <a:r>
              <a:rPr lang="el-GR" sz="2800"/>
              <a:t>Η </a:t>
            </a:r>
            <a:r>
              <a:rPr lang="el-GR" sz="2800" b="1"/>
              <a:t>μονάδα δειγματοληψίας</a:t>
            </a:r>
            <a:r>
              <a:rPr lang="el-GR" sz="2800"/>
              <a:t> είναι η βασική μονάδα (π.χ. νοικοκυριό, επιχείρηση, οργανισμός) που περιέχει τα στοιχεία (δηλ. τους δυνητικούς ερωτώμενους) του πληθυσμού από όπου θα ληφθεί το δείγμα. </a:t>
            </a:r>
            <a:endParaRPr lang="en-US" sz="2800"/>
          </a:p>
          <a:p>
            <a:pPr algn="just">
              <a:buFontTx/>
              <a:buNone/>
            </a:pPr>
            <a:r>
              <a:rPr lang="el-GR" sz="2800"/>
              <a:t>Το </a:t>
            </a:r>
            <a:r>
              <a:rPr lang="el-GR" sz="2800" b="1"/>
              <a:t>πλαίσιο δείγματος</a:t>
            </a:r>
            <a:r>
              <a:rPr lang="el-GR" sz="2800"/>
              <a:t> (sampling frame) είναι οι κατάλογοι εκείνοι που περιλαμβάνουν όλους τους δυνητικούς ερωτώμενους από όπου θα επιλεγεί το δείγμα. Ο προσδιορισμός του πλαισίου δείγματος απαιτείται  μόνο όταν το δείγμα είναι πιθανότητας.</a:t>
            </a:r>
          </a:p>
          <a:p>
            <a:endParaRPr lang="el-GR" sz="28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922337"/>
          </a:xfrm>
        </p:spPr>
        <p:txBody>
          <a:bodyPr/>
          <a:lstStyle/>
          <a:p>
            <a:r>
              <a:rPr lang="el-GR" dirty="0" smtClean="0"/>
              <a:t>3. </a:t>
            </a:r>
            <a:r>
              <a:rPr lang="el-GR" dirty="0"/>
              <a:t>Μέθοδοι Δειγματοληψίας</a:t>
            </a:r>
          </a:p>
        </p:txBody>
      </p:sp>
      <p:sp>
        <p:nvSpPr>
          <p:cNvPr id="13315" name="Rectangle 3"/>
          <p:cNvSpPr>
            <a:spLocks noGrp="1" noChangeArrowheads="1"/>
          </p:cNvSpPr>
          <p:nvPr>
            <p:ph type="body" idx="1"/>
          </p:nvPr>
        </p:nvSpPr>
        <p:spPr>
          <a:xfrm>
            <a:off x="457200" y="1196975"/>
            <a:ext cx="8229600" cy="5400675"/>
          </a:xfrm>
        </p:spPr>
        <p:txBody>
          <a:bodyPr/>
          <a:lstStyle/>
          <a:p>
            <a:pPr algn="just">
              <a:lnSpc>
                <a:spcPct val="80000"/>
              </a:lnSpc>
              <a:buFontTx/>
              <a:buNone/>
            </a:pPr>
            <a:r>
              <a:rPr lang="el-GR" sz="2800" dirty="0"/>
              <a:t>Η μέθοδος της δειγματοληψίας αναφέρεται στον τρόπο με τον οποίο θα γίνει η επιλογή των στοιχείων του πληθυσμού που θα αποτελούν το δείγμα. </a:t>
            </a:r>
          </a:p>
          <a:p>
            <a:pPr algn="just">
              <a:lnSpc>
                <a:spcPct val="80000"/>
              </a:lnSpc>
              <a:buFontTx/>
              <a:buNone/>
            </a:pPr>
            <a:r>
              <a:rPr lang="el-GR" sz="2800" b="1" u="sng" dirty="0"/>
              <a:t>Δείγματα Πιθανότητας</a:t>
            </a:r>
            <a:r>
              <a:rPr lang="el-GR" sz="2800" dirty="0"/>
              <a:t> </a:t>
            </a:r>
          </a:p>
          <a:p>
            <a:pPr algn="just">
              <a:lnSpc>
                <a:spcPct val="80000"/>
              </a:lnSpc>
              <a:buFontTx/>
              <a:buNone/>
            </a:pPr>
            <a:r>
              <a:rPr lang="el-GR" sz="2800" dirty="0"/>
              <a:t>Σε ένα δείγμα πιθανότητας κάθε στοιχείο του πληθυσμού έχει </a:t>
            </a:r>
            <a:r>
              <a:rPr lang="el-GR" sz="2800" b="1" dirty="0"/>
              <a:t>γνωστή και μη μηδενική πιθανότητα</a:t>
            </a:r>
            <a:r>
              <a:rPr lang="el-GR" sz="2800" dirty="0"/>
              <a:t> να περιληφθεί στο δείγμα. Υπολογίζεται το δειγματοληπτικό σφάλμα.</a:t>
            </a:r>
          </a:p>
          <a:p>
            <a:pPr algn="just">
              <a:lnSpc>
                <a:spcPct val="80000"/>
              </a:lnSpc>
              <a:buFontTx/>
              <a:buNone/>
            </a:pPr>
            <a:r>
              <a:rPr lang="el-GR" sz="2800" b="1" u="sng" dirty="0">
                <a:cs typeface="Arial" charset="0"/>
              </a:rPr>
              <a:t>Δείγματα Μη Πιθανότητας</a:t>
            </a:r>
          </a:p>
          <a:p>
            <a:pPr algn="just">
              <a:lnSpc>
                <a:spcPct val="80000"/>
              </a:lnSpc>
              <a:buFontTx/>
              <a:buNone/>
            </a:pPr>
            <a:r>
              <a:rPr lang="el-GR" sz="2800" dirty="0"/>
              <a:t>	Όλα τα δείγματα μη πιθανότητας στηρίζονται στην προσωπική κρίση του ερευνητή αντί για κάποιας μορφής μηχανιστική διαδικασία για την επιλογή των μελών του δείγματος.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Χαρακτηριστικά επιστημονικής έρευνας</a:t>
            </a:r>
            <a:endParaRPr lang="el-GR" dirty="0"/>
          </a:p>
        </p:txBody>
      </p:sp>
      <p:sp>
        <p:nvSpPr>
          <p:cNvPr id="3" name="2 - Θέση περιεχομένου"/>
          <p:cNvSpPr>
            <a:spLocks noGrp="1"/>
          </p:cNvSpPr>
          <p:nvPr>
            <p:ph sz="quarter" idx="1"/>
          </p:nvPr>
        </p:nvSpPr>
        <p:spPr/>
        <p:txBody>
          <a:bodyPr/>
          <a:lstStyle/>
          <a:p>
            <a:pPr>
              <a:buNone/>
            </a:pPr>
            <a:r>
              <a:rPr lang="el-GR" dirty="0"/>
              <a:t>Βασικά χαρακτηριστικά της επιστημονικής έρευνας είναι: </a:t>
            </a:r>
          </a:p>
          <a:p>
            <a:pPr lvl="0"/>
            <a:r>
              <a:rPr lang="el-GR" dirty="0"/>
              <a:t> Η τάση για αντικειμενικότητα</a:t>
            </a:r>
          </a:p>
          <a:p>
            <a:pPr lvl="0"/>
            <a:r>
              <a:rPr lang="el-GR" dirty="0"/>
              <a:t>Η διάθεση για τεκμηρίωση των πραγμάτων</a:t>
            </a:r>
          </a:p>
          <a:p>
            <a:pPr lvl="0"/>
            <a:r>
              <a:rPr lang="el-GR" dirty="0"/>
              <a:t>Η πρόθεση για ανοικτό έλεγχο</a:t>
            </a:r>
          </a:p>
          <a:p>
            <a:pPr lvl="0"/>
            <a:r>
              <a:rPr lang="el-GR" dirty="0"/>
              <a:t>Η πρόβλεψη για </a:t>
            </a:r>
            <a:r>
              <a:rPr lang="el-GR" dirty="0" err="1"/>
              <a:t>αυτοδιόρθωση</a:t>
            </a:r>
            <a:endParaRPr lang="el-GR" dirty="0"/>
          </a:p>
          <a:p>
            <a:pPr>
              <a:buNone/>
            </a:pPr>
            <a:endParaRPr lang="el-GR" dirty="0"/>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sz="4000" dirty="0"/>
              <a:t>Δείγματα Πιθανότητας</a:t>
            </a:r>
          </a:p>
        </p:txBody>
      </p:sp>
      <p:sp>
        <p:nvSpPr>
          <p:cNvPr id="14339" name="Rectangle 3"/>
          <p:cNvSpPr>
            <a:spLocks noGrp="1" noChangeArrowheads="1"/>
          </p:cNvSpPr>
          <p:nvPr>
            <p:ph type="body" idx="1"/>
          </p:nvPr>
        </p:nvSpPr>
        <p:spPr>
          <a:xfrm>
            <a:off x="457200" y="1412875"/>
            <a:ext cx="8229600" cy="4713288"/>
          </a:xfrm>
        </p:spPr>
        <p:txBody>
          <a:bodyPr/>
          <a:lstStyle/>
          <a:p>
            <a:pPr marL="609600" indent="-609600" algn="just">
              <a:lnSpc>
                <a:spcPct val="90000"/>
              </a:lnSpc>
              <a:buFont typeface="+mj-lt"/>
              <a:buAutoNum type="arabicPeriod"/>
            </a:pPr>
            <a:r>
              <a:rPr lang="el-GR" sz="2600" b="1" dirty="0"/>
              <a:t>Απλό Τυχαίο Δείγμα:</a:t>
            </a:r>
            <a:r>
              <a:rPr lang="el-GR" sz="2600" dirty="0"/>
              <a:t> κάθε στοιχείο του πληθυσμού έχει γνωστή και ίση πιθανότητα να επιλεχθεί στο δείγμα</a:t>
            </a:r>
            <a:r>
              <a:rPr lang="el-GR" sz="2600" dirty="0" smtClean="0"/>
              <a:t>.</a:t>
            </a:r>
            <a:endParaRPr lang="en-US" sz="2600" dirty="0" smtClean="0"/>
          </a:p>
          <a:p>
            <a:pPr marL="609600" indent="-609600" algn="just">
              <a:lnSpc>
                <a:spcPct val="90000"/>
              </a:lnSpc>
              <a:buFontTx/>
              <a:buAutoNum type="arabicPeriod"/>
            </a:pPr>
            <a:endParaRPr lang="en-US" sz="2600" dirty="0" smtClean="0"/>
          </a:p>
          <a:p>
            <a:pPr marL="609600" indent="-609600" algn="just">
              <a:lnSpc>
                <a:spcPct val="90000"/>
              </a:lnSpc>
              <a:buNone/>
            </a:pPr>
            <a:r>
              <a:rPr lang="en-US" sz="2600" dirty="0" smtClean="0"/>
              <a:t>2. </a:t>
            </a:r>
            <a:r>
              <a:rPr lang="el-GR" sz="2600" b="1" dirty="0" err="1" smtClean="0"/>
              <a:t>Στρωματοποιημένο</a:t>
            </a:r>
            <a:r>
              <a:rPr lang="el-GR" sz="2600" b="1" dirty="0"/>
              <a:t>:</a:t>
            </a:r>
            <a:r>
              <a:rPr lang="el-GR" sz="2600" dirty="0"/>
              <a:t> ο πληθυσμός χωρίζεται σε πλήρεις, αμοιβαία αποκλειόμενες, ομοειδείς ομάδες και επιλέγεται από κάθε ομάδα ένα απλό τυχαίο δείγμα. Τα κριτήρια διαστρωμάτωσης επηρεάζουν και τη χρησιμότητα του δείγματος για τους σκοπούς της μελέτης.</a:t>
            </a:r>
          </a:p>
          <a:p>
            <a:pPr marL="609600" indent="-609600">
              <a:lnSpc>
                <a:spcPct val="90000"/>
              </a:lnSpc>
              <a:buFontTx/>
              <a:buNone/>
            </a:pPr>
            <a:endParaRPr lang="el-GR"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654032"/>
          </a:xfrm>
        </p:spPr>
        <p:txBody>
          <a:bodyPr>
            <a:normAutofit fontScale="90000"/>
          </a:bodyPr>
          <a:lstStyle/>
          <a:p>
            <a:pPr marL="838200" indent="-838200"/>
            <a:r>
              <a:rPr lang="el-GR" sz="4000" dirty="0"/>
              <a:t/>
            </a:r>
            <a:br>
              <a:rPr lang="el-GR" sz="4000" dirty="0"/>
            </a:br>
            <a:r>
              <a:rPr lang="el-GR" sz="4000" dirty="0"/>
              <a:t> Δείγματα Πιθανότητας</a:t>
            </a:r>
          </a:p>
        </p:txBody>
      </p:sp>
      <p:sp>
        <p:nvSpPr>
          <p:cNvPr id="15363" name="Rectangle 3"/>
          <p:cNvSpPr>
            <a:spLocks noGrp="1" noChangeArrowheads="1"/>
          </p:cNvSpPr>
          <p:nvPr>
            <p:ph type="body" idx="1"/>
          </p:nvPr>
        </p:nvSpPr>
        <p:spPr>
          <a:xfrm>
            <a:off x="457200" y="1196975"/>
            <a:ext cx="8229600" cy="4929188"/>
          </a:xfrm>
        </p:spPr>
        <p:txBody>
          <a:bodyPr/>
          <a:lstStyle/>
          <a:p>
            <a:pPr>
              <a:lnSpc>
                <a:spcPct val="90000"/>
              </a:lnSpc>
              <a:buFontTx/>
              <a:buNone/>
            </a:pPr>
            <a:r>
              <a:rPr lang="en-US" sz="2800" dirty="0" smtClean="0"/>
              <a:t>3</a:t>
            </a:r>
            <a:r>
              <a:rPr lang="el-GR" sz="2800" dirty="0" smtClean="0"/>
              <a:t>. </a:t>
            </a:r>
            <a:r>
              <a:rPr lang="el-GR" sz="2800" b="1" dirty="0"/>
              <a:t>Δείγματα Ομάδας:</a:t>
            </a:r>
            <a:r>
              <a:rPr lang="el-GR" sz="2800" dirty="0"/>
              <a:t> ο ερευνητής προχωρά πρώτα στη διάσπαση του πληθυσμού σε ομάδες (</a:t>
            </a:r>
            <a:r>
              <a:rPr lang="el-GR" sz="2800" dirty="0" err="1"/>
              <a:t>clusters</a:t>
            </a:r>
            <a:r>
              <a:rPr lang="el-GR" sz="2800" dirty="0"/>
              <a:t>) και στη συνέχεια επιλέγει τυχαία ένα υποσύνολο των ομάδων αυτών. Ο ερευνητής μπορεί να επιλέξει να συμπεριλάβει στο δείγμα όλα τα μέλη των επιλεγμένων ομάδων (</a:t>
            </a:r>
            <a:r>
              <a:rPr lang="el-GR" sz="2800" dirty="0" err="1"/>
              <a:t>one</a:t>
            </a:r>
            <a:r>
              <a:rPr lang="el-GR" sz="2800" dirty="0"/>
              <a:t>-</a:t>
            </a:r>
            <a:r>
              <a:rPr lang="el-GR" sz="2800" dirty="0" err="1"/>
              <a:t>stage</a:t>
            </a:r>
            <a:r>
              <a:rPr lang="el-GR" sz="2800" dirty="0"/>
              <a:t> </a:t>
            </a:r>
            <a:r>
              <a:rPr lang="el-GR" sz="2800" dirty="0" err="1"/>
              <a:t>cluster</a:t>
            </a:r>
            <a:r>
              <a:rPr lang="el-GR" sz="2800" dirty="0"/>
              <a:t> </a:t>
            </a:r>
            <a:r>
              <a:rPr lang="el-GR" sz="2800" dirty="0" err="1"/>
              <a:t>sampling</a:t>
            </a:r>
            <a:r>
              <a:rPr lang="el-GR" sz="2800" dirty="0"/>
              <a:t>) ή ένα δείγμα στοιχείων από κάθε επιλεγμένη ομάδα (</a:t>
            </a:r>
            <a:r>
              <a:rPr lang="el-GR" sz="2800" dirty="0" err="1"/>
              <a:t>two</a:t>
            </a:r>
            <a:r>
              <a:rPr lang="el-GR" sz="2800" dirty="0"/>
              <a:t>-</a:t>
            </a:r>
            <a:r>
              <a:rPr lang="el-GR" sz="2800" dirty="0" err="1"/>
              <a:t>stage</a:t>
            </a:r>
            <a:r>
              <a:rPr lang="el-GR" sz="2800" dirty="0"/>
              <a:t> </a:t>
            </a:r>
            <a:r>
              <a:rPr lang="el-GR" sz="2800" dirty="0" err="1"/>
              <a:t>cluster</a:t>
            </a:r>
            <a:r>
              <a:rPr lang="el-GR" sz="2800" dirty="0"/>
              <a:t> </a:t>
            </a:r>
            <a:r>
              <a:rPr lang="el-GR" sz="2800" dirty="0" err="1"/>
              <a:t>sampling</a:t>
            </a:r>
            <a:r>
              <a:rPr lang="el-GR" sz="2800" dirty="0"/>
              <a:t>). </a:t>
            </a:r>
          </a:p>
          <a:p>
            <a:pPr>
              <a:lnSpc>
                <a:spcPct val="90000"/>
              </a:lnSpc>
              <a:buFontTx/>
              <a:buNone/>
            </a:pPr>
            <a:r>
              <a:rPr lang="en-US" sz="2800" dirty="0" smtClean="0"/>
              <a:t>4</a:t>
            </a:r>
            <a:r>
              <a:rPr lang="el-GR" sz="2800" b="1" dirty="0" smtClean="0"/>
              <a:t>. </a:t>
            </a:r>
            <a:r>
              <a:rPr lang="el-GR" sz="2800" b="1" dirty="0"/>
              <a:t>Συστηματική Δειγματοληψία:</a:t>
            </a:r>
            <a:r>
              <a:rPr lang="el-GR" sz="2800" dirty="0"/>
              <a:t> ο ερευνητής ακολουθεί ένα προκαθορισμένο, συστηματικό τρόπο για να επιλέξει το δείγμα.</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868346"/>
          </a:xfrm>
        </p:spPr>
        <p:txBody>
          <a:bodyPr>
            <a:normAutofit fontScale="90000"/>
          </a:bodyPr>
          <a:lstStyle/>
          <a:p>
            <a:pPr marL="838200" indent="-838200"/>
            <a:r>
              <a:rPr lang="el-GR" sz="4000" dirty="0"/>
              <a:t/>
            </a:r>
            <a:br>
              <a:rPr lang="el-GR" sz="4000" dirty="0"/>
            </a:br>
            <a:r>
              <a:rPr lang="el-GR" sz="4000" dirty="0"/>
              <a:t> Δείγματα Μη Πιθανότητας</a:t>
            </a:r>
          </a:p>
        </p:txBody>
      </p:sp>
      <p:sp>
        <p:nvSpPr>
          <p:cNvPr id="16387" name="Rectangle 3"/>
          <p:cNvSpPr>
            <a:spLocks noGrp="1" noChangeArrowheads="1"/>
          </p:cNvSpPr>
          <p:nvPr>
            <p:ph type="body" idx="1"/>
          </p:nvPr>
        </p:nvSpPr>
        <p:spPr>
          <a:xfrm>
            <a:off x="457200" y="1341438"/>
            <a:ext cx="8229600" cy="4784725"/>
          </a:xfrm>
        </p:spPr>
        <p:txBody>
          <a:bodyPr>
            <a:normAutofit/>
          </a:bodyPr>
          <a:lstStyle/>
          <a:p>
            <a:pPr marL="609600" indent="-609600" algn="just">
              <a:lnSpc>
                <a:spcPct val="80000"/>
              </a:lnSpc>
              <a:buFontTx/>
              <a:buAutoNum type="arabicPeriod"/>
            </a:pPr>
            <a:r>
              <a:rPr lang="el-GR" sz="2400" b="1" dirty="0"/>
              <a:t>Δείγμα Ευκολίας ή Συμβατικό Δείγμα:</a:t>
            </a:r>
            <a:r>
              <a:rPr lang="el-GR" sz="2400" dirty="0"/>
              <a:t> η επιλογή των μελών του δείγματος γίνεται με μόνο κριτήριο την ευκολία. </a:t>
            </a:r>
            <a:r>
              <a:rPr lang="el-GR" sz="2400" dirty="0" err="1"/>
              <a:t>Π.χ</a:t>
            </a:r>
            <a:r>
              <a:rPr lang="el-GR" sz="2400" dirty="0"/>
              <a:t> η επιλογή των 100 πρώτων ανθρώπων στο δρόμο για να συμμετάσχουν στην έρευνα. </a:t>
            </a:r>
            <a:endParaRPr lang="en-US" sz="2400" dirty="0" smtClean="0"/>
          </a:p>
          <a:p>
            <a:pPr marL="609600" indent="-609600" algn="just">
              <a:lnSpc>
                <a:spcPct val="80000"/>
              </a:lnSpc>
              <a:buFontTx/>
              <a:buAutoNum type="arabicPeriod"/>
            </a:pPr>
            <a:endParaRPr lang="el-GR" sz="2400" dirty="0"/>
          </a:p>
          <a:p>
            <a:pPr marL="609600" indent="-609600" algn="just">
              <a:lnSpc>
                <a:spcPct val="80000"/>
              </a:lnSpc>
              <a:buFont typeface="+mj-lt"/>
              <a:buAutoNum type="arabicPeriod"/>
            </a:pPr>
            <a:r>
              <a:rPr lang="el-GR" sz="2400" b="1" dirty="0" smtClean="0"/>
              <a:t>Υποκειμενικό </a:t>
            </a:r>
            <a:r>
              <a:rPr lang="el-GR" sz="2400" b="1" dirty="0"/>
              <a:t>Δείγμα. </a:t>
            </a:r>
            <a:r>
              <a:rPr lang="el-GR" sz="2400" dirty="0"/>
              <a:t>Η</a:t>
            </a:r>
            <a:r>
              <a:rPr lang="el-GR" sz="2400" b="1" dirty="0"/>
              <a:t> </a:t>
            </a:r>
            <a:r>
              <a:rPr lang="el-GR" sz="2400" dirty="0"/>
              <a:t>επιλογή του δείγματος γίνεται με βάση την κρίση κάποιου ειδικού ότι συγκεκριμένα στοιχεία του πληθυσμού θα είναι καλοί πληροφοριοδότες για τους σκοπούς της έρευνας. Για παράδειγμα, η επιλογή των πόλεων για τη διενέργεια δοκιμαστικών αγορών (</a:t>
            </a:r>
            <a:r>
              <a:rPr lang="el-GR" sz="2400" dirty="0" err="1"/>
              <a:t>market</a:t>
            </a:r>
            <a:r>
              <a:rPr lang="el-GR" sz="2400" dirty="0"/>
              <a:t> </a:t>
            </a:r>
            <a:r>
              <a:rPr lang="el-GR" sz="2400" dirty="0" err="1"/>
              <a:t>tests</a:t>
            </a:r>
            <a:r>
              <a:rPr lang="el-GR" sz="2400" dirty="0"/>
              <a:t>) αποτελεί υποκειμενικό δείγμα. </a:t>
            </a:r>
          </a:p>
          <a:p>
            <a:pPr marL="609600" indent="-609600">
              <a:lnSpc>
                <a:spcPct val="80000"/>
              </a:lnSpc>
              <a:buFontTx/>
              <a:buNone/>
            </a:pPr>
            <a:endParaRPr lang="el-GR" sz="2400" dirty="0"/>
          </a:p>
          <a:p>
            <a:pPr marL="609600" indent="-609600">
              <a:lnSpc>
                <a:spcPct val="80000"/>
              </a:lnSpc>
              <a:buFontTx/>
              <a:buNone/>
            </a:pPr>
            <a:endParaRPr lang="el-GR"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dirty="0" smtClean="0"/>
              <a:t>Μέγεθος </a:t>
            </a:r>
            <a:r>
              <a:rPr lang="el-GR" dirty="0"/>
              <a:t>Δείγματος</a:t>
            </a:r>
          </a:p>
        </p:txBody>
      </p:sp>
      <p:sp>
        <p:nvSpPr>
          <p:cNvPr id="17411" name="Rectangle 3"/>
          <p:cNvSpPr>
            <a:spLocks noGrp="1" noChangeArrowheads="1"/>
          </p:cNvSpPr>
          <p:nvPr>
            <p:ph type="body" idx="1"/>
          </p:nvPr>
        </p:nvSpPr>
        <p:spPr/>
        <p:txBody>
          <a:bodyPr/>
          <a:lstStyle/>
          <a:p>
            <a:pPr algn="justLow">
              <a:lnSpc>
                <a:spcPct val="80000"/>
              </a:lnSpc>
              <a:buFontTx/>
              <a:buNone/>
            </a:pPr>
            <a:r>
              <a:rPr lang="el-GR"/>
              <a:t>Ο καθορισμός του κατάλληλου μεγέθους που πρέπει να έχει το δείγμα γίνεται με τη βοήθεια της στατιστικής επιστήμης. Πάντως, </a:t>
            </a:r>
            <a:r>
              <a:rPr lang="el-GR" b="1"/>
              <a:t>στην Ελλάδα</a:t>
            </a:r>
            <a:r>
              <a:rPr lang="el-GR"/>
              <a:t> οι έρευνες αγοράς που γίνονται βασίζονται σε δείγμα </a:t>
            </a:r>
            <a:r>
              <a:rPr lang="el-GR" b="1"/>
              <a:t>1.600</a:t>
            </a:r>
            <a:r>
              <a:rPr lang="el-GR"/>
              <a:t> ατόμων περίπου, αν η έρευνα είναι πανελλαδική. Αν όμως η έρευνα αφορά </a:t>
            </a:r>
            <a:r>
              <a:rPr lang="el-GR" b="1"/>
              <a:t>μόνο την περιοχή της Αττικής</a:t>
            </a:r>
            <a:r>
              <a:rPr lang="el-GR"/>
              <a:t>, τότε το δείγμα αποτελείται από </a:t>
            </a:r>
            <a:r>
              <a:rPr lang="el-GR" b="1"/>
              <a:t>750</a:t>
            </a:r>
            <a:r>
              <a:rPr lang="el-GR"/>
              <a:t> άτομα περίπου.</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1752" y="0"/>
            <a:ext cx="8534400" cy="1643050"/>
          </a:xfrm>
        </p:spPr>
        <p:txBody>
          <a:bodyPr>
            <a:normAutofit fontScale="90000"/>
          </a:bodyPr>
          <a:lstStyle/>
          <a:p>
            <a:r>
              <a:rPr lang="el-GR" sz="3600" dirty="0"/>
              <a:t/>
            </a:r>
            <a:br>
              <a:rPr lang="el-GR" sz="3600" dirty="0"/>
            </a:br>
            <a:r>
              <a:rPr lang="en-US" sz="3100" b="1" dirty="0" smtClean="0"/>
              <a:t/>
            </a:r>
            <a:br>
              <a:rPr lang="en-US" sz="3100" b="1" dirty="0" smtClean="0"/>
            </a:br>
            <a:r>
              <a:rPr lang="el-GR" sz="3100" dirty="0" smtClean="0"/>
              <a:t>Σχεδιασμός της διαδικασίας διεξαγωγής της δειγματοληψίας</a:t>
            </a:r>
            <a:r>
              <a:rPr lang="el-GR" dirty="0"/>
              <a:t/>
            </a:r>
            <a:br>
              <a:rPr lang="el-GR" dirty="0"/>
            </a:br>
            <a:endParaRPr lang="el-GR" dirty="0"/>
          </a:p>
        </p:txBody>
      </p:sp>
      <p:sp>
        <p:nvSpPr>
          <p:cNvPr id="18435" name="Rectangle 3"/>
          <p:cNvSpPr>
            <a:spLocks noGrp="1" noChangeArrowheads="1"/>
          </p:cNvSpPr>
          <p:nvPr>
            <p:ph type="body" idx="1"/>
          </p:nvPr>
        </p:nvSpPr>
        <p:spPr/>
        <p:txBody>
          <a:bodyPr/>
          <a:lstStyle/>
          <a:p>
            <a:pPr algn="just">
              <a:lnSpc>
                <a:spcPct val="80000"/>
              </a:lnSpc>
            </a:pPr>
            <a:r>
              <a:rPr lang="el-GR" sz="2600"/>
              <a:t>Επιλογή, ενημέρωση, εκπαίδευση, οργάνωση και επίβλεψη των ατόμων που θα έρθουν σε επαφή με τα μέλη του δείγματος.</a:t>
            </a:r>
          </a:p>
          <a:p>
            <a:pPr algn="just">
              <a:lnSpc>
                <a:spcPct val="80000"/>
              </a:lnSpc>
            </a:pPr>
            <a:r>
              <a:rPr lang="el-GR" sz="2600"/>
              <a:t>Χορήγηση λεπτομερειακών οδηγιών σχετικά με τον τρόπο επιλογής, προσέγγισης, επαφής και αντιμετώπισης των μελών του δείγματος.</a:t>
            </a:r>
          </a:p>
          <a:p>
            <a:pPr algn="just">
              <a:lnSpc>
                <a:spcPct val="80000"/>
              </a:lnSpc>
            </a:pPr>
            <a:r>
              <a:rPr lang="el-GR" sz="2600"/>
              <a:t>Πρόβλεψη και καθοδήγηση στην αντιμετώπιση έκτακτων ή εξωγενών παραγόντων κατά την διαδικασία επιλογής ή προσέγγισης των μελών του δείγματος.</a:t>
            </a:r>
          </a:p>
          <a:p>
            <a:pPr algn="just">
              <a:lnSpc>
                <a:spcPct val="80000"/>
              </a:lnSpc>
            </a:pPr>
            <a:r>
              <a:rPr lang="el-GR" sz="2600"/>
              <a:t>Η παροχή υπηρεσιών και υποδομής υποστήριξης και διευκόλυνσης των συνεντευκτών (π.χ. εισιτήρια, επαρκή αριθμό ερωτηματολογίων, μικροδώρα κτλ)</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1752" y="228600"/>
            <a:ext cx="8534400" cy="1057260"/>
          </a:xfrm>
        </p:spPr>
        <p:txBody>
          <a:bodyPr>
            <a:noAutofit/>
          </a:bodyPr>
          <a:lstStyle/>
          <a:p>
            <a:r>
              <a:rPr lang="el-GR" sz="3200" dirty="0" smtClean="0"/>
              <a:t>Διεξαγωγή-υλοποίηση </a:t>
            </a:r>
            <a:r>
              <a:rPr lang="el-GR" sz="3200" dirty="0"/>
              <a:t>της δειγματοληψίας</a:t>
            </a:r>
          </a:p>
        </p:txBody>
      </p:sp>
      <p:sp>
        <p:nvSpPr>
          <p:cNvPr id="19459" name="Rectangle 3"/>
          <p:cNvSpPr>
            <a:spLocks noGrp="1" noChangeArrowheads="1"/>
          </p:cNvSpPr>
          <p:nvPr>
            <p:ph type="body" idx="1"/>
          </p:nvPr>
        </p:nvSpPr>
        <p:spPr>
          <a:xfrm>
            <a:off x="457200" y="2133600"/>
            <a:ext cx="8435975" cy="3992563"/>
          </a:xfrm>
        </p:spPr>
        <p:txBody>
          <a:bodyPr/>
          <a:lstStyle/>
          <a:p>
            <a:pPr algn="just">
              <a:buFontTx/>
              <a:buNone/>
            </a:pPr>
            <a:r>
              <a:rPr lang="el-GR"/>
              <a:t>Το τελευταίο στάδιο στη διαδικασία της δειγματοληψίας περιλαμβάνει ουσιαστικά τη συλλογή των στοιχείων από τα επιλεγμένα μέλη του "πληθυσμού". Πολλές δυσκολίες μπορεί να προκύψουν κατά το στάδιο αυτό (π.χ. άρνηση συμμετοχής στην έρευνα), τις οποίες ο ερευνητής οφείλει να προσπαθήσει να ξεπεράσει.</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Βιβλιογραφικές Αναφορές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pPr lvl="0" algn="just"/>
            <a:r>
              <a:rPr lang="en-US" dirty="0" smtClean="0"/>
              <a:t>Cohen Louis &amp; </a:t>
            </a:r>
            <a:r>
              <a:rPr lang="en-US" dirty="0" err="1" smtClean="0"/>
              <a:t>Manion</a:t>
            </a:r>
            <a:r>
              <a:rPr lang="en-US" dirty="0" smtClean="0"/>
              <a:t> Lawrence. (1994).</a:t>
            </a:r>
            <a:r>
              <a:rPr lang="el-GR" i="1" dirty="0" smtClean="0"/>
              <a:t>Μεθοδολογία εκπαιδευτικής έρευνας</a:t>
            </a:r>
            <a:r>
              <a:rPr lang="el-GR" dirty="0" smtClean="0"/>
              <a:t>, Μεταίχμιο, Αθήνα.</a:t>
            </a:r>
          </a:p>
          <a:p>
            <a:pPr lvl="0" algn="just"/>
            <a:r>
              <a:rPr lang="el-GR" dirty="0" err="1" smtClean="0"/>
              <a:t>Δαφέρμος</a:t>
            </a:r>
            <a:r>
              <a:rPr lang="el-GR" dirty="0" smtClean="0"/>
              <a:t>, Βασίλης.(2005).</a:t>
            </a:r>
            <a:r>
              <a:rPr lang="el-GR" i="1" dirty="0" smtClean="0"/>
              <a:t> Κοινωνική Στατιστική με το </a:t>
            </a:r>
            <a:r>
              <a:rPr lang="en-US" i="1" dirty="0" smtClean="0"/>
              <a:t>SPSS</a:t>
            </a:r>
            <a:r>
              <a:rPr lang="el-GR" i="1" dirty="0" smtClean="0"/>
              <a:t>,</a:t>
            </a:r>
            <a:r>
              <a:rPr lang="el-GR" dirty="0" smtClean="0"/>
              <a:t> Εκδόσεις Ζήτη, Θεσσαλονίκη.</a:t>
            </a:r>
          </a:p>
          <a:p>
            <a:pPr lvl="0" algn="just"/>
            <a:r>
              <a:rPr lang="el-GR" dirty="0" smtClean="0"/>
              <a:t>Δημητρόπουλος, Ευστάθιος.(2001). </a:t>
            </a:r>
            <a:r>
              <a:rPr lang="el-GR" i="1" dirty="0" smtClean="0"/>
              <a:t>Εισαγωγή στη Μεθοδολογία της Επιστημονικής έρευνας,</a:t>
            </a:r>
            <a:r>
              <a:rPr lang="el-GR" dirty="0" smtClean="0"/>
              <a:t> Εκδόσεις Έλλην, Αθήνα. </a:t>
            </a:r>
            <a:endParaRPr lang="el-GR" i="1" dirty="0" smtClean="0"/>
          </a:p>
          <a:p>
            <a:pPr lvl="0" algn="just"/>
            <a:r>
              <a:rPr lang="en-US" dirty="0" smtClean="0"/>
              <a:t>Jennifer</a:t>
            </a:r>
            <a:r>
              <a:rPr lang="el-GR" dirty="0" smtClean="0"/>
              <a:t>, </a:t>
            </a:r>
            <a:r>
              <a:rPr lang="en-US" dirty="0" smtClean="0"/>
              <a:t>Mason</a:t>
            </a:r>
            <a:r>
              <a:rPr lang="el-GR" dirty="0" smtClean="0"/>
              <a:t>.(2003).</a:t>
            </a:r>
            <a:r>
              <a:rPr lang="el-GR" i="1" dirty="0" smtClean="0"/>
              <a:t> Η Διεξαγωγή της ποιοτικής έρευνας,</a:t>
            </a:r>
            <a:r>
              <a:rPr lang="el-GR" dirty="0" smtClean="0"/>
              <a:t> Ελληνικά Γράμματα, Αθήνα.</a:t>
            </a:r>
          </a:p>
          <a:p>
            <a:pPr algn="just"/>
            <a:r>
              <a:rPr lang="el-GR" dirty="0" smtClean="0"/>
              <a:t>Κυριαζή Νότα.(2005). </a:t>
            </a:r>
            <a:r>
              <a:rPr lang="el-GR" i="1" dirty="0" smtClean="0"/>
              <a:t>Η Κοινωνιολογική Έρευνα</a:t>
            </a:r>
            <a:r>
              <a:rPr lang="el-GR" dirty="0" smtClean="0"/>
              <a:t>, Ελληνικά Γράμματα, Αθήνα.</a:t>
            </a:r>
          </a:p>
          <a:p>
            <a:pPr lvl="0" algn="just"/>
            <a:r>
              <a:rPr lang="el-GR" dirty="0" smtClean="0"/>
              <a:t> Φίλιας, Β.(2000). </a:t>
            </a:r>
            <a:r>
              <a:rPr lang="el-GR" i="1" dirty="0" smtClean="0"/>
              <a:t>Εισαγωγή στη Μεθοδολογία και τις Τεχνικές των Κοινωνικών Επιστημών,</a:t>
            </a:r>
            <a:r>
              <a:rPr lang="en-US" dirty="0" smtClean="0"/>
              <a:t>Gutenberg</a:t>
            </a:r>
            <a:r>
              <a:rPr lang="el-GR" dirty="0" smtClean="0"/>
              <a:t>, Αθήνα.</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Είδη επιστημονικής έρευνας</a:t>
            </a:r>
            <a:endParaRPr lang="el-GR" dirty="0"/>
          </a:p>
        </p:txBody>
      </p:sp>
      <p:sp>
        <p:nvSpPr>
          <p:cNvPr id="3" name="2 - Θέση περιεχομένου"/>
          <p:cNvSpPr>
            <a:spLocks noGrp="1"/>
          </p:cNvSpPr>
          <p:nvPr>
            <p:ph sz="quarter" idx="1"/>
          </p:nvPr>
        </p:nvSpPr>
        <p:spPr/>
        <p:txBody>
          <a:bodyPr/>
          <a:lstStyle/>
          <a:p>
            <a:pPr algn="just">
              <a:buNone/>
            </a:pPr>
            <a:r>
              <a:rPr lang="el-GR" dirty="0"/>
              <a:t>Ανάλογα με το σκοπό που </a:t>
            </a:r>
            <a:r>
              <a:rPr lang="el-GR" dirty="0" smtClean="0"/>
              <a:t>επιδιώκεται, μπορούμε </a:t>
            </a:r>
            <a:r>
              <a:rPr lang="el-GR" dirty="0"/>
              <a:t>να διακρίνουμε τις </a:t>
            </a:r>
            <a:r>
              <a:rPr lang="el-GR" dirty="0" smtClean="0"/>
              <a:t>επιστημονικές έρευνες </a:t>
            </a:r>
            <a:r>
              <a:rPr lang="el-GR" dirty="0"/>
              <a:t>σε τρεις βασικές κατηγορίες, </a:t>
            </a:r>
            <a:endParaRPr lang="el-GR" dirty="0" smtClean="0"/>
          </a:p>
          <a:p>
            <a:r>
              <a:rPr lang="el-GR" dirty="0" smtClean="0"/>
              <a:t>τις </a:t>
            </a:r>
            <a:r>
              <a:rPr lang="el-GR" dirty="0"/>
              <a:t>διερευνητικές, </a:t>
            </a:r>
            <a:endParaRPr lang="el-GR" dirty="0" smtClean="0"/>
          </a:p>
          <a:p>
            <a:r>
              <a:rPr lang="el-GR" dirty="0" smtClean="0"/>
              <a:t>τις περιγραφικές και </a:t>
            </a:r>
          </a:p>
          <a:p>
            <a:r>
              <a:rPr lang="el-GR" dirty="0"/>
              <a:t>τ</a:t>
            </a:r>
            <a:r>
              <a:rPr lang="el-GR" dirty="0" smtClean="0"/>
              <a:t>ις πειραματικές</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Διερευνητικές έρευνες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lgn="just">
              <a:buNone/>
            </a:pPr>
            <a:r>
              <a:rPr lang="el-GR" dirty="0"/>
              <a:t>Οι </a:t>
            </a:r>
            <a:r>
              <a:rPr lang="el-GR" i="1" dirty="0"/>
              <a:t>διερευνητικές έρευνες αποβλέπουν στη διατύπωση </a:t>
            </a:r>
            <a:r>
              <a:rPr lang="el-GR" i="1" dirty="0" smtClean="0"/>
              <a:t>ενός προβλήματος </a:t>
            </a:r>
            <a:r>
              <a:rPr lang="el-GR" i="1" dirty="0"/>
              <a:t>με σκοπό </a:t>
            </a:r>
            <a:r>
              <a:rPr lang="el-GR" i="1" dirty="0" smtClean="0"/>
              <a:t>την </a:t>
            </a:r>
            <a:r>
              <a:rPr lang="el-GR" dirty="0" smtClean="0"/>
              <a:t>εξέταση </a:t>
            </a:r>
            <a:r>
              <a:rPr lang="el-GR" dirty="0"/>
              <a:t>ή διατύπωση υποθέσεων, την ιεράρχηση προτεραιοτήτων και την </a:t>
            </a:r>
            <a:r>
              <a:rPr lang="el-GR" dirty="0" smtClean="0"/>
              <a:t>ανάλυση αποκαλυπτικών </a:t>
            </a:r>
            <a:r>
              <a:rPr lang="el-GR" dirty="0"/>
              <a:t>καταστάσεων</a:t>
            </a:r>
            <a:r>
              <a:rPr lang="el-GR" dirty="0" smtClean="0"/>
              <a:t>.</a:t>
            </a:r>
          </a:p>
          <a:p>
            <a:pPr algn="just">
              <a:buNone/>
            </a:pPr>
            <a:r>
              <a:rPr lang="el-GR" dirty="0" smtClean="0"/>
              <a:t> </a:t>
            </a:r>
            <a:r>
              <a:rPr lang="el-GR" dirty="0"/>
              <a:t>Οι διερευνητικές έρευνες έχουν σαν κύριο σκοπό </a:t>
            </a:r>
            <a:r>
              <a:rPr lang="el-GR" dirty="0" smtClean="0"/>
              <a:t>την ανακάλυψη </a:t>
            </a:r>
            <a:r>
              <a:rPr lang="el-GR" dirty="0"/>
              <a:t>και την καινοτομία, γι’ αυτό και βασικό χαρακτηριστικό τους αποτελεί </a:t>
            </a:r>
            <a:r>
              <a:rPr lang="el-GR" dirty="0" smtClean="0"/>
              <a:t>η ευελιξία.</a:t>
            </a:r>
          </a:p>
          <a:p>
            <a:pPr>
              <a:buNone/>
            </a:pPr>
            <a:r>
              <a:rPr lang="el-GR" dirty="0" smtClean="0"/>
              <a:t>Σημαντική </a:t>
            </a:r>
            <a:r>
              <a:rPr lang="el-GR" dirty="0"/>
              <a:t>συμβολή για την επιτυχία των ερευνών αυτών θεωρείται:</a:t>
            </a:r>
          </a:p>
          <a:p>
            <a:pPr>
              <a:buNone/>
            </a:pPr>
            <a:r>
              <a:rPr lang="el-GR" dirty="0" smtClean="0"/>
              <a:t>η </a:t>
            </a:r>
            <a:r>
              <a:rPr lang="el-GR" dirty="0"/>
              <a:t>εμπειρία και</a:t>
            </a:r>
          </a:p>
          <a:p>
            <a:pPr>
              <a:buNone/>
            </a:pPr>
            <a:r>
              <a:rPr lang="el-GR" dirty="0" smtClean="0"/>
              <a:t>η </a:t>
            </a:r>
            <a:r>
              <a:rPr lang="el-GR" dirty="0"/>
              <a:t>συμμετοχή εμπειρογνωμόνων.</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Π ε ρ ι γ ρ α φ ι κ έ ς Έ ρ ε υ ν ε ς</a:t>
            </a:r>
          </a:p>
        </p:txBody>
      </p:sp>
      <p:sp>
        <p:nvSpPr>
          <p:cNvPr id="3" name="2 - Θέση περιεχομένου"/>
          <p:cNvSpPr>
            <a:spLocks noGrp="1"/>
          </p:cNvSpPr>
          <p:nvPr>
            <p:ph sz="quarter" idx="1"/>
          </p:nvPr>
        </p:nvSpPr>
        <p:spPr/>
        <p:txBody>
          <a:bodyPr>
            <a:normAutofit/>
          </a:bodyPr>
          <a:lstStyle/>
          <a:p>
            <a:pPr algn="just">
              <a:buNone/>
            </a:pPr>
            <a:r>
              <a:rPr lang="el-GR" dirty="0"/>
              <a:t>Οι </a:t>
            </a:r>
            <a:r>
              <a:rPr lang="el-GR" i="1" dirty="0"/>
              <a:t>περιγραφικές έρευνες έχουν ως σκοπό τον προσδιορισμό και την εκτίμηση </a:t>
            </a:r>
            <a:r>
              <a:rPr lang="el-GR" i="1" dirty="0" smtClean="0"/>
              <a:t>των </a:t>
            </a:r>
            <a:r>
              <a:rPr lang="el-GR" dirty="0" smtClean="0"/>
              <a:t>χαρακτηριστικών </a:t>
            </a:r>
            <a:r>
              <a:rPr lang="el-GR" dirty="0"/>
              <a:t>μιας </a:t>
            </a:r>
            <a:r>
              <a:rPr lang="el-GR" dirty="0" smtClean="0"/>
              <a:t>δεδομένης </a:t>
            </a:r>
            <a:r>
              <a:rPr lang="el-GR" dirty="0"/>
              <a:t>κατάστασης. </a:t>
            </a:r>
            <a:endParaRPr lang="el-GR" dirty="0" smtClean="0"/>
          </a:p>
          <a:p>
            <a:pPr>
              <a:buNone/>
            </a:pPr>
            <a:r>
              <a:rPr lang="el-GR" dirty="0" smtClean="0"/>
              <a:t>Για </a:t>
            </a:r>
            <a:r>
              <a:rPr lang="el-GR" dirty="0"/>
              <a:t>την επιτυχία των ερευνών </a:t>
            </a:r>
            <a:r>
              <a:rPr lang="el-GR" dirty="0" smtClean="0"/>
              <a:t>αυτών απαιτείται</a:t>
            </a:r>
            <a:r>
              <a:rPr lang="el-GR" dirty="0"/>
              <a:t>:</a:t>
            </a:r>
          </a:p>
          <a:p>
            <a:r>
              <a:rPr lang="el-GR" dirty="0" smtClean="0"/>
              <a:t>προσοχή </a:t>
            </a:r>
            <a:r>
              <a:rPr lang="el-GR" dirty="0"/>
              <a:t>για τυχόν μεροληψία.</a:t>
            </a:r>
          </a:p>
          <a:p>
            <a:r>
              <a:rPr lang="el-GR" dirty="0" smtClean="0"/>
              <a:t>να </a:t>
            </a:r>
            <a:r>
              <a:rPr lang="el-GR" dirty="0"/>
              <a:t>είναι περισσότερο οργανωμένες, προδιαγραμμένες και σχεδιασμένες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Π ε ι ρ α μ α τ ι κ έ ς Έ ρ ε υ ν ε ς</a:t>
            </a:r>
          </a:p>
        </p:txBody>
      </p:sp>
      <p:sp>
        <p:nvSpPr>
          <p:cNvPr id="3" name="2 - Θέση περιεχομένου"/>
          <p:cNvSpPr>
            <a:spLocks noGrp="1"/>
          </p:cNvSpPr>
          <p:nvPr>
            <p:ph sz="quarter" idx="1"/>
          </p:nvPr>
        </p:nvSpPr>
        <p:spPr/>
        <p:txBody>
          <a:bodyPr>
            <a:normAutofit/>
          </a:bodyPr>
          <a:lstStyle/>
          <a:p>
            <a:pPr>
              <a:buNone/>
            </a:pPr>
            <a:r>
              <a:rPr lang="el-GR" dirty="0"/>
              <a:t>Ο ι </a:t>
            </a:r>
            <a:r>
              <a:rPr lang="el-GR" i="1" dirty="0"/>
              <a:t>π ε ι ρ α μ α τ ι κ έ ς έ ρ ε υ ν ε ς </a:t>
            </a:r>
            <a:r>
              <a:rPr lang="el-GR" i="1" dirty="0" smtClean="0"/>
              <a:t>αποσκοπούν </a:t>
            </a:r>
            <a:r>
              <a:rPr lang="el-GR" i="1" dirty="0"/>
              <a:t>στον έλεγχο της ορθότητας </a:t>
            </a:r>
            <a:r>
              <a:rPr lang="el-GR" i="1" dirty="0" smtClean="0"/>
              <a:t>των </a:t>
            </a:r>
            <a:r>
              <a:rPr lang="el-GR" dirty="0" smtClean="0"/>
              <a:t>υποθέσεων</a:t>
            </a:r>
            <a:r>
              <a:rPr lang="el-GR" dirty="0"/>
              <a:t>. Δηλαδή, με τις έρευνες αυτές ελέγχεται αν μεταξύ δύο μεταβλητών υπάρχει</a:t>
            </a:r>
          </a:p>
          <a:p>
            <a:r>
              <a:rPr lang="el-GR" dirty="0"/>
              <a:t>συστηματική σχέση, π.χ. ελέγχεται αν</a:t>
            </a:r>
            <a:r>
              <a:rPr lang="el-GR" dirty="0" smtClean="0"/>
              <a:t>: </a:t>
            </a:r>
            <a:r>
              <a:rPr lang="el-GR" dirty="0"/>
              <a:t>η μια μεταβλητή εμφανίζεται πάντα με κάποια άλλη,</a:t>
            </a:r>
          </a:p>
          <a:p>
            <a:r>
              <a:rPr lang="el-GR" dirty="0" smtClean="0"/>
              <a:t> </a:t>
            </a:r>
            <a:r>
              <a:rPr lang="el-GR" dirty="0"/>
              <a:t>οι μεταβολές μιας μεταβλητής συνοδεύονται από μεταβολές μιας άλλης.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Ιστορική έρευνα</a:t>
            </a:r>
            <a:endParaRPr lang="el-GR" dirty="0"/>
          </a:p>
        </p:txBody>
      </p:sp>
      <p:sp>
        <p:nvSpPr>
          <p:cNvPr id="3" name="2 - Θέση περιεχομένου"/>
          <p:cNvSpPr>
            <a:spLocks noGrp="1"/>
          </p:cNvSpPr>
          <p:nvPr>
            <p:ph sz="quarter" idx="1"/>
          </p:nvPr>
        </p:nvSpPr>
        <p:spPr/>
        <p:txBody>
          <a:bodyPr/>
          <a:lstStyle/>
          <a:p>
            <a:pPr algn="just">
              <a:buNone/>
            </a:pPr>
            <a:r>
              <a:rPr lang="el-GR" dirty="0" smtClean="0"/>
              <a:t>   Η ιστορική έρευνα έχει οριστεί ως ο συστηματικός και αντικειμενικός εντοπισμός, η εκτίμηση και σύνθεση μαρτυριών, προκειμένου να θεμελιωθούν γεγονότα και να συναχθούν συμπεράσματα σχετικά με συμβάντα του παρελθόντος.</a:t>
            </a:r>
          </a:p>
          <a:p>
            <a:pPr algn="just">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172</TotalTime>
  <Words>2316</Words>
  <Application>Microsoft Office PowerPoint</Application>
  <PresentationFormat>Προβολή στην οθόνη (4:3)</PresentationFormat>
  <Paragraphs>196</Paragraphs>
  <Slides>46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46</vt:i4>
      </vt:variant>
    </vt:vector>
  </HeadingPairs>
  <TitlesOfParts>
    <vt:vector size="51" baseType="lpstr">
      <vt:lpstr>Arial</vt:lpstr>
      <vt:lpstr>Georgia</vt:lpstr>
      <vt:lpstr>Wingdings</vt:lpstr>
      <vt:lpstr>Wingdings 2</vt:lpstr>
      <vt:lpstr>Δημοτικός</vt:lpstr>
      <vt:lpstr>Μεθοδολογία  Εκπαιδευτικής Έρευνας</vt:lpstr>
      <vt:lpstr>Ορισμός έρευνας</vt:lpstr>
      <vt:lpstr>Επιστημονική Έρευνα </vt:lpstr>
      <vt:lpstr>Χαρακτηριστικά επιστημονικής έρευνας</vt:lpstr>
      <vt:lpstr>Είδη επιστημονικής έρευνας</vt:lpstr>
      <vt:lpstr>Διερευνητικές έρευνες</vt:lpstr>
      <vt:lpstr>Π ε ρ ι γ ρ α φ ι κ έ ς Έ ρ ε υ ν ε ς</vt:lpstr>
      <vt:lpstr>Π ε ι ρ α μ α τ ι κ έ ς Έ ρ ε υ ν ε ς</vt:lpstr>
      <vt:lpstr>Ιστορική έρευνα</vt:lpstr>
      <vt:lpstr>Οφέλη ιστορικής έρευνας 1/2</vt:lpstr>
      <vt:lpstr>Οφέλη ιστορικής έρευνας 2/2</vt:lpstr>
      <vt:lpstr>Στάδια ιστορικής έρευνας</vt:lpstr>
      <vt:lpstr>Πηγές ιστορικής έρευνας</vt:lpstr>
      <vt:lpstr>Στις πρωτογενείς πηγές έχουμε</vt:lpstr>
      <vt:lpstr>Δευτερογενείς πηγές</vt:lpstr>
      <vt:lpstr>Κριτήρια αξιολόγησης ιστορικής έρευνας 1/3</vt:lpstr>
      <vt:lpstr>Κριτήρια αξιολόγησης ιστορικής έρευνας 2/3</vt:lpstr>
      <vt:lpstr>Κριτήρια αξιολόγησης ιστορικής έρευνας 3/3</vt:lpstr>
      <vt:lpstr>Ανάλυση περιεχομένου 1/3</vt:lpstr>
      <vt:lpstr>Ανάλυση περιεχομένου 2/3</vt:lpstr>
      <vt:lpstr>Ανάλυση περιεχομένου 3/3</vt:lpstr>
      <vt:lpstr>Σκοποί ανάλυσης περιεχομένου</vt:lpstr>
      <vt:lpstr>Έρευνα Δράση</vt:lpstr>
      <vt:lpstr>  Χαρακτηριστικά έρευνας δράσης </vt:lpstr>
      <vt:lpstr>Διαφορές ΕΔ από  εφαρμοσμένη έρευνα 1/2</vt:lpstr>
      <vt:lpstr>Διαφορές ΕΔ από  εφαρμοσμένη έρευνα 2/2</vt:lpstr>
      <vt:lpstr>Σκοποί έρευνα δράσης 1/2</vt:lpstr>
      <vt:lpstr>Σκοποί έρευνας δράσης 2/2</vt:lpstr>
      <vt:lpstr>Φιλοδοξίες των ερευνητών στο πλαίσιο της έρευνας δράσης 1/2</vt:lpstr>
      <vt:lpstr>Φιλοδοξίες των ερευνητών στο πλαίσιο της έρευνας δράσης 2/2</vt:lpstr>
      <vt:lpstr>Χαρακτηριστικά έρευνας δράσης 1/2</vt:lpstr>
      <vt:lpstr>Χαρακτηριστικά έρευνας δράσης 2/2</vt:lpstr>
      <vt:lpstr>Περιπτώσεις στις οποίες η έρευνα δράση είναι κατάλληλη ως μέθοδος  1/2</vt:lpstr>
      <vt:lpstr>Περιπτώσεις στις οποίες η έρευνα δράση είναι κατάλληλη ως μέθοδος  2/2</vt:lpstr>
      <vt:lpstr>Συμπερασματικά</vt:lpstr>
      <vt:lpstr>Στάδια Δειγματοληψίας</vt:lpstr>
      <vt:lpstr>1. Ορισμός Πληθυσμού</vt:lpstr>
      <vt:lpstr>2. Μονάδα και Πλαίσιο Δειγματοληψίας</vt:lpstr>
      <vt:lpstr>3. Μέθοδοι Δειγματοληψίας</vt:lpstr>
      <vt:lpstr>Δείγματα Πιθανότητας</vt:lpstr>
      <vt:lpstr>  Δείγματα Πιθανότητας</vt:lpstr>
      <vt:lpstr>  Δείγματα Μη Πιθανότητας</vt:lpstr>
      <vt:lpstr>Μέγεθος Δείγματος</vt:lpstr>
      <vt:lpstr>  Σχεδιασμός της διαδικασίας διεξαγωγής της δειγματοληψίας </vt:lpstr>
      <vt:lpstr>Διεξαγωγή-υλοποίηση της δειγματοληψίας</vt:lpstr>
      <vt:lpstr>Βιβλιογραφικές Αναφορές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Mεθοδολογία Έρευνας για τους σκοπούς ΣυΕΠ</dc:title>
  <dc:creator>user</dc:creator>
  <cp:lastModifiedBy>Γεώργιος Φραγκούλης</cp:lastModifiedBy>
  <cp:revision>53</cp:revision>
  <dcterms:created xsi:type="dcterms:W3CDTF">2015-12-30T15:26:55Z</dcterms:created>
  <dcterms:modified xsi:type="dcterms:W3CDTF">2022-10-16T07:41:53Z</dcterms:modified>
</cp:coreProperties>
</file>