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0" r:id="rId3"/>
    <p:sldId id="263" r:id="rId4"/>
    <p:sldId id="265" r:id="rId5"/>
    <p:sldId id="261" r:id="rId6"/>
    <p:sldId id="262" r:id="rId7"/>
    <p:sldId id="266" r:id="rId8"/>
    <p:sldId id="259" r:id="rId9"/>
    <p:sldId id="264" r:id="rId10"/>
    <p:sldId id="268" r:id="rId11"/>
    <p:sldId id="270" r:id="rId12"/>
    <p:sldId id="272" r:id="rId13"/>
    <p:sldId id="273" r:id="rId14"/>
    <p:sldId id="258" r:id="rId15"/>
    <p:sldId id="275" r:id="rId16"/>
    <p:sldId id="293" r:id="rId17"/>
    <p:sldId id="294" r:id="rId18"/>
    <p:sldId id="276" r:id="rId19"/>
    <p:sldId id="279" r:id="rId20"/>
    <p:sldId id="277" r:id="rId21"/>
    <p:sldId id="283" r:id="rId22"/>
    <p:sldId id="278" r:id="rId23"/>
    <p:sldId id="284" r:id="rId24"/>
    <p:sldId id="286" r:id="rId25"/>
    <p:sldId id="300" r:id="rId26"/>
    <p:sldId id="297" r:id="rId27"/>
    <p:sldId id="298" r:id="rId2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41" autoAdjust="0"/>
    <p:restoredTop sz="94660"/>
  </p:normalViewPr>
  <p:slideViewPr>
    <p:cSldViewPr>
      <p:cViewPr varScale="1">
        <p:scale>
          <a:sx n="58" d="100"/>
          <a:sy n="58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4CBD25-712A-4200-A831-0082BD1A4F95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6FB61F3F-CFBE-4529-A360-AA5B4A702563}">
      <dgm:prSet phldrT="[Κείμενο]"/>
      <dgm:spPr/>
      <dgm:t>
        <a:bodyPr/>
        <a:lstStyle/>
        <a:p>
          <a:pPr algn="ctr"/>
          <a:r>
            <a:rPr lang="el-GR" b="1" dirty="0" smtClean="0"/>
            <a:t>Προσωπικότητα</a:t>
          </a:r>
          <a:endParaRPr lang="el-GR" b="1" dirty="0"/>
        </a:p>
      </dgm:t>
    </dgm:pt>
    <dgm:pt modelId="{CF4130C6-40EC-4E99-88A7-AC84D591FB48}" type="parTrans" cxnId="{38B4E973-E071-47FA-A5DC-94036200247A}">
      <dgm:prSet/>
      <dgm:spPr/>
      <dgm:t>
        <a:bodyPr/>
        <a:lstStyle/>
        <a:p>
          <a:pPr algn="ctr"/>
          <a:endParaRPr lang="el-GR"/>
        </a:p>
      </dgm:t>
    </dgm:pt>
    <dgm:pt modelId="{AF7F8A44-09A2-429B-8AC8-3629AC695893}" type="sibTrans" cxnId="{38B4E973-E071-47FA-A5DC-94036200247A}">
      <dgm:prSet/>
      <dgm:spPr/>
      <dgm:t>
        <a:bodyPr/>
        <a:lstStyle/>
        <a:p>
          <a:pPr algn="ctr"/>
          <a:endParaRPr lang="el-GR"/>
        </a:p>
      </dgm:t>
    </dgm:pt>
    <dgm:pt modelId="{2E1BA508-2C06-4023-980C-E291BBEE11B1}">
      <dgm:prSet phldrT="[Κείμενο]"/>
      <dgm:spPr/>
      <dgm:t>
        <a:bodyPr/>
        <a:lstStyle/>
        <a:p>
          <a:pPr algn="ctr"/>
          <a:r>
            <a:rPr lang="el-GR" b="1" dirty="0" smtClean="0"/>
            <a:t>Ικανότητες</a:t>
          </a:r>
          <a:endParaRPr lang="el-GR" b="1" dirty="0"/>
        </a:p>
      </dgm:t>
    </dgm:pt>
    <dgm:pt modelId="{C4C57660-B3BD-455A-A5AD-580E1F3FD352}" type="parTrans" cxnId="{A4AE8272-FB64-4871-8295-C776E7EB872F}">
      <dgm:prSet/>
      <dgm:spPr/>
      <dgm:t>
        <a:bodyPr/>
        <a:lstStyle/>
        <a:p>
          <a:pPr algn="ctr"/>
          <a:endParaRPr lang="el-GR"/>
        </a:p>
      </dgm:t>
    </dgm:pt>
    <dgm:pt modelId="{A478ACA7-3FA6-4908-B69F-864F3954F668}" type="sibTrans" cxnId="{A4AE8272-FB64-4871-8295-C776E7EB872F}">
      <dgm:prSet/>
      <dgm:spPr/>
      <dgm:t>
        <a:bodyPr/>
        <a:lstStyle/>
        <a:p>
          <a:pPr algn="ctr"/>
          <a:endParaRPr lang="el-GR"/>
        </a:p>
      </dgm:t>
    </dgm:pt>
    <dgm:pt modelId="{86DCB2EC-2C30-438F-9D89-499CAADCA6BA}">
      <dgm:prSet phldrT="[Κείμενο]"/>
      <dgm:spPr/>
      <dgm:t>
        <a:bodyPr/>
        <a:lstStyle/>
        <a:p>
          <a:pPr algn="ctr"/>
          <a:r>
            <a:rPr lang="el-GR" b="1" dirty="0" smtClean="0"/>
            <a:t>Δεξιότητες</a:t>
          </a:r>
          <a:endParaRPr lang="el-GR" b="1" dirty="0"/>
        </a:p>
      </dgm:t>
    </dgm:pt>
    <dgm:pt modelId="{B98DAF2F-978F-40F9-9185-03CB9E24F38B}" type="parTrans" cxnId="{E5205966-D2D9-446A-B7F1-02D316CA046A}">
      <dgm:prSet/>
      <dgm:spPr/>
      <dgm:t>
        <a:bodyPr/>
        <a:lstStyle/>
        <a:p>
          <a:pPr algn="ctr"/>
          <a:endParaRPr lang="el-GR"/>
        </a:p>
      </dgm:t>
    </dgm:pt>
    <dgm:pt modelId="{48924AFF-7EE8-43F8-8D0C-7844BAA5EA01}" type="sibTrans" cxnId="{E5205966-D2D9-446A-B7F1-02D316CA046A}">
      <dgm:prSet/>
      <dgm:spPr/>
      <dgm:t>
        <a:bodyPr/>
        <a:lstStyle/>
        <a:p>
          <a:pPr algn="ctr"/>
          <a:endParaRPr lang="el-GR"/>
        </a:p>
      </dgm:t>
    </dgm:pt>
    <dgm:pt modelId="{698245A6-4495-47F1-983C-15FD6EEA349D}">
      <dgm:prSet phldrT="[Κείμενο]"/>
      <dgm:spPr/>
      <dgm:t>
        <a:bodyPr/>
        <a:lstStyle/>
        <a:p>
          <a:pPr algn="ctr"/>
          <a:r>
            <a:rPr lang="el-GR" b="1" dirty="0" smtClean="0"/>
            <a:t>Ενδιαφέροντα</a:t>
          </a:r>
          <a:endParaRPr lang="el-GR" b="1" dirty="0"/>
        </a:p>
      </dgm:t>
    </dgm:pt>
    <dgm:pt modelId="{85B543B5-1933-464A-85C3-5FB89D12AC9C}" type="parTrans" cxnId="{8BBF243E-24D0-491C-8BAE-0ABBA892D650}">
      <dgm:prSet/>
      <dgm:spPr/>
      <dgm:t>
        <a:bodyPr/>
        <a:lstStyle/>
        <a:p>
          <a:pPr algn="ctr"/>
          <a:endParaRPr lang="el-GR"/>
        </a:p>
      </dgm:t>
    </dgm:pt>
    <dgm:pt modelId="{E2E8469A-E4AB-4FE7-976C-00320CE6472C}" type="sibTrans" cxnId="{8BBF243E-24D0-491C-8BAE-0ABBA892D650}">
      <dgm:prSet/>
      <dgm:spPr/>
      <dgm:t>
        <a:bodyPr/>
        <a:lstStyle/>
        <a:p>
          <a:pPr algn="ctr"/>
          <a:endParaRPr lang="el-GR"/>
        </a:p>
      </dgm:t>
    </dgm:pt>
    <dgm:pt modelId="{CA78F7FF-1A9C-49A2-871D-E8DBDA1714AE}">
      <dgm:prSet phldrT="[Κείμενο]"/>
      <dgm:spPr/>
      <dgm:t>
        <a:bodyPr/>
        <a:lstStyle/>
        <a:p>
          <a:pPr algn="ctr"/>
          <a:r>
            <a:rPr lang="el-GR" b="1" dirty="0" smtClean="0"/>
            <a:t>Αξίες</a:t>
          </a:r>
          <a:endParaRPr lang="el-GR" b="1" dirty="0"/>
        </a:p>
      </dgm:t>
    </dgm:pt>
    <dgm:pt modelId="{A4A5B5B0-D988-4E69-B496-4CBFD969B87A}" type="parTrans" cxnId="{3B8BD696-060E-443F-B6BC-CC0ED9BA73B5}">
      <dgm:prSet/>
      <dgm:spPr/>
      <dgm:t>
        <a:bodyPr/>
        <a:lstStyle/>
        <a:p>
          <a:pPr algn="ctr"/>
          <a:endParaRPr lang="el-GR"/>
        </a:p>
      </dgm:t>
    </dgm:pt>
    <dgm:pt modelId="{5E31E41D-D34D-4D70-B307-D184979EC27E}" type="sibTrans" cxnId="{3B8BD696-060E-443F-B6BC-CC0ED9BA73B5}">
      <dgm:prSet/>
      <dgm:spPr/>
      <dgm:t>
        <a:bodyPr/>
        <a:lstStyle/>
        <a:p>
          <a:pPr algn="ctr"/>
          <a:endParaRPr lang="el-GR"/>
        </a:p>
      </dgm:t>
    </dgm:pt>
    <dgm:pt modelId="{B1AC8741-163E-4F9F-A96C-FE492E6FC3D4}" type="pres">
      <dgm:prSet presAssocID="{EA4CBD25-712A-4200-A831-0082BD1A4F9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846BF21B-9F19-411A-87A2-10E971521482}" type="pres">
      <dgm:prSet presAssocID="{6FB61F3F-CFBE-4529-A360-AA5B4A70256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1E51C41-C62D-4773-82F0-4230EDBA602A}" type="pres">
      <dgm:prSet presAssocID="{6FB61F3F-CFBE-4529-A360-AA5B4A702563}" presName="spNode" presStyleCnt="0"/>
      <dgm:spPr/>
    </dgm:pt>
    <dgm:pt modelId="{21093128-C46C-4456-AD18-7815A730580A}" type="pres">
      <dgm:prSet presAssocID="{AF7F8A44-09A2-429B-8AC8-3629AC695893}" presName="sibTrans" presStyleLbl="sibTrans1D1" presStyleIdx="0" presStyleCnt="5"/>
      <dgm:spPr/>
      <dgm:t>
        <a:bodyPr/>
        <a:lstStyle/>
        <a:p>
          <a:endParaRPr lang="el-GR"/>
        </a:p>
      </dgm:t>
    </dgm:pt>
    <dgm:pt modelId="{4CB6AA8E-03EE-40A1-8843-51664D415039}" type="pres">
      <dgm:prSet presAssocID="{2E1BA508-2C06-4023-980C-E291BBEE11B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EDCF987-5F7E-4810-AC18-C52AF0AB9F73}" type="pres">
      <dgm:prSet presAssocID="{2E1BA508-2C06-4023-980C-E291BBEE11B1}" presName="spNode" presStyleCnt="0"/>
      <dgm:spPr/>
    </dgm:pt>
    <dgm:pt modelId="{A4ED52E2-0533-4261-9C33-9750C97AE601}" type="pres">
      <dgm:prSet presAssocID="{A478ACA7-3FA6-4908-B69F-864F3954F668}" presName="sibTrans" presStyleLbl="sibTrans1D1" presStyleIdx="1" presStyleCnt="5"/>
      <dgm:spPr/>
      <dgm:t>
        <a:bodyPr/>
        <a:lstStyle/>
        <a:p>
          <a:endParaRPr lang="el-GR"/>
        </a:p>
      </dgm:t>
    </dgm:pt>
    <dgm:pt modelId="{9AC2F1C5-E1B0-4F72-9279-674B8DFCB59C}" type="pres">
      <dgm:prSet presAssocID="{86DCB2EC-2C30-438F-9D89-499CAADCA6B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7E2583A-9C9C-43EC-A9CF-312299C00453}" type="pres">
      <dgm:prSet presAssocID="{86DCB2EC-2C30-438F-9D89-499CAADCA6BA}" presName="spNode" presStyleCnt="0"/>
      <dgm:spPr/>
    </dgm:pt>
    <dgm:pt modelId="{A3FBAD7D-6B64-42D0-AF2E-CA1C27FFBC67}" type="pres">
      <dgm:prSet presAssocID="{48924AFF-7EE8-43F8-8D0C-7844BAA5EA01}" presName="sibTrans" presStyleLbl="sibTrans1D1" presStyleIdx="2" presStyleCnt="5"/>
      <dgm:spPr/>
      <dgm:t>
        <a:bodyPr/>
        <a:lstStyle/>
        <a:p>
          <a:endParaRPr lang="el-GR"/>
        </a:p>
      </dgm:t>
    </dgm:pt>
    <dgm:pt modelId="{966DBAA3-A401-4ED8-85C1-35886F0204C9}" type="pres">
      <dgm:prSet presAssocID="{698245A6-4495-47F1-983C-15FD6EEA349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B42E451-8116-4FAC-923C-E8DE2E387C89}" type="pres">
      <dgm:prSet presAssocID="{698245A6-4495-47F1-983C-15FD6EEA349D}" presName="spNode" presStyleCnt="0"/>
      <dgm:spPr/>
    </dgm:pt>
    <dgm:pt modelId="{DCA6C081-63DE-4767-887A-E51CD99823F4}" type="pres">
      <dgm:prSet presAssocID="{E2E8469A-E4AB-4FE7-976C-00320CE6472C}" presName="sibTrans" presStyleLbl="sibTrans1D1" presStyleIdx="3" presStyleCnt="5"/>
      <dgm:spPr/>
      <dgm:t>
        <a:bodyPr/>
        <a:lstStyle/>
        <a:p>
          <a:endParaRPr lang="el-GR"/>
        </a:p>
      </dgm:t>
    </dgm:pt>
    <dgm:pt modelId="{778C8951-D8A2-443E-B49F-6402FFFDC9C6}" type="pres">
      <dgm:prSet presAssocID="{CA78F7FF-1A9C-49A2-871D-E8DBDA1714A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BBBFA6E-A514-4883-B8A2-3D50BAFA6E3E}" type="pres">
      <dgm:prSet presAssocID="{CA78F7FF-1A9C-49A2-871D-E8DBDA1714AE}" presName="spNode" presStyleCnt="0"/>
      <dgm:spPr/>
    </dgm:pt>
    <dgm:pt modelId="{19A521A3-4AFB-4B15-BBD4-1F5F647FB292}" type="pres">
      <dgm:prSet presAssocID="{5E31E41D-D34D-4D70-B307-D184979EC27E}" presName="sibTrans" presStyleLbl="sibTrans1D1" presStyleIdx="4" presStyleCnt="5"/>
      <dgm:spPr/>
      <dgm:t>
        <a:bodyPr/>
        <a:lstStyle/>
        <a:p>
          <a:endParaRPr lang="el-GR"/>
        </a:p>
      </dgm:t>
    </dgm:pt>
  </dgm:ptLst>
  <dgm:cxnLst>
    <dgm:cxn modelId="{18A59008-5D9E-4100-B6DC-3F4EC23AE378}" type="presOf" srcId="{EA4CBD25-712A-4200-A831-0082BD1A4F95}" destId="{B1AC8741-163E-4F9F-A96C-FE492E6FC3D4}" srcOrd="0" destOrd="0" presId="urn:microsoft.com/office/officeart/2005/8/layout/cycle5"/>
    <dgm:cxn modelId="{16F9246A-E778-4AD5-9491-65EDB344E9C0}" type="presOf" srcId="{6FB61F3F-CFBE-4529-A360-AA5B4A702563}" destId="{846BF21B-9F19-411A-87A2-10E971521482}" srcOrd="0" destOrd="0" presId="urn:microsoft.com/office/officeart/2005/8/layout/cycle5"/>
    <dgm:cxn modelId="{3CF3787B-5485-4ADE-B68E-510FE7FC9FB9}" type="presOf" srcId="{86DCB2EC-2C30-438F-9D89-499CAADCA6BA}" destId="{9AC2F1C5-E1B0-4F72-9279-674B8DFCB59C}" srcOrd="0" destOrd="0" presId="urn:microsoft.com/office/officeart/2005/8/layout/cycle5"/>
    <dgm:cxn modelId="{8BBF243E-24D0-491C-8BAE-0ABBA892D650}" srcId="{EA4CBD25-712A-4200-A831-0082BD1A4F95}" destId="{698245A6-4495-47F1-983C-15FD6EEA349D}" srcOrd="3" destOrd="0" parTransId="{85B543B5-1933-464A-85C3-5FB89D12AC9C}" sibTransId="{E2E8469A-E4AB-4FE7-976C-00320CE6472C}"/>
    <dgm:cxn modelId="{109E0F59-AF75-4797-B5C2-8AC0D336B935}" type="presOf" srcId="{698245A6-4495-47F1-983C-15FD6EEA349D}" destId="{966DBAA3-A401-4ED8-85C1-35886F0204C9}" srcOrd="0" destOrd="0" presId="urn:microsoft.com/office/officeart/2005/8/layout/cycle5"/>
    <dgm:cxn modelId="{BE18CE3F-8187-423F-8D25-9B6DEA9667E2}" type="presOf" srcId="{AF7F8A44-09A2-429B-8AC8-3629AC695893}" destId="{21093128-C46C-4456-AD18-7815A730580A}" srcOrd="0" destOrd="0" presId="urn:microsoft.com/office/officeart/2005/8/layout/cycle5"/>
    <dgm:cxn modelId="{38B4E973-E071-47FA-A5DC-94036200247A}" srcId="{EA4CBD25-712A-4200-A831-0082BD1A4F95}" destId="{6FB61F3F-CFBE-4529-A360-AA5B4A702563}" srcOrd="0" destOrd="0" parTransId="{CF4130C6-40EC-4E99-88A7-AC84D591FB48}" sibTransId="{AF7F8A44-09A2-429B-8AC8-3629AC695893}"/>
    <dgm:cxn modelId="{E5205966-D2D9-446A-B7F1-02D316CA046A}" srcId="{EA4CBD25-712A-4200-A831-0082BD1A4F95}" destId="{86DCB2EC-2C30-438F-9D89-499CAADCA6BA}" srcOrd="2" destOrd="0" parTransId="{B98DAF2F-978F-40F9-9185-03CB9E24F38B}" sibTransId="{48924AFF-7EE8-43F8-8D0C-7844BAA5EA01}"/>
    <dgm:cxn modelId="{6F735EC9-26FA-4351-931E-A850F9FF63AB}" type="presOf" srcId="{CA78F7FF-1A9C-49A2-871D-E8DBDA1714AE}" destId="{778C8951-D8A2-443E-B49F-6402FFFDC9C6}" srcOrd="0" destOrd="0" presId="urn:microsoft.com/office/officeart/2005/8/layout/cycle5"/>
    <dgm:cxn modelId="{DE9B5FED-B940-4034-AC44-5255BC998BB8}" type="presOf" srcId="{48924AFF-7EE8-43F8-8D0C-7844BAA5EA01}" destId="{A3FBAD7D-6B64-42D0-AF2E-CA1C27FFBC67}" srcOrd="0" destOrd="0" presId="urn:microsoft.com/office/officeart/2005/8/layout/cycle5"/>
    <dgm:cxn modelId="{1B3678D2-19AE-45B1-804B-494330AF5729}" type="presOf" srcId="{A478ACA7-3FA6-4908-B69F-864F3954F668}" destId="{A4ED52E2-0533-4261-9C33-9750C97AE601}" srcOrd="0" destOrd="0" presId="urn:microsoft.com/office/officeart/2005/8/layout/cycle5"/>
    <dgm:cxn modelId="{319B4ADF-3C3A-4ADA-819C-65EE2EAAD93B}" type="presOf" srcId="{2E1BA508-2C06-4023-980C-E291BBEE11B1}" destId="{4CB6AA8E-03EE-40A1-8843-51664D415039}" srcOrd="0" destOrd="0" presId="urn:microsoft.com/office/officeart/2005/8/layout/cycle5"/>
    <dgm:cxn modelId="{F8D5C844-6FF7-477D-A8A6-969AF3D2A5C1}" type="presOf" srcId="{5E31E41D-D34D-4D70-B307-D184979EC27E}" destId="{19A521A3-4AFB-4B15-BBD4-1F5F647FB292}" srcOrd="0" destOrd="0" presId="urn:microsoft.com/office/officeart/2005/8/layout/cycle5"/>
    <dgm:cxn modelId="{3127927B-A315-44A7-8494-31AACEEFA2F1}" type="presOf" srcId="{E2E8469A-E4AB-4FE7-976C-00320CE6472C}" destId="{DCA6C081-63DE-4767-887A-E51CD99823F4}" srcOrd="0" destOrd="0" presId="urn:microsoft.com/office/officeart/2005/8/layout/cycle5"/>
    <dgm:cxn modelId="{A4AE8272-FB64-4871-8295-C776E7EB872F}" srcId="{EA4CBD25-712A-4200-A831-0082BD1A4F95}" destId="{2E1BA508-2C06-4023-980C-E291BBEE11B1}" srcOrd="1" destOrd="0" parTransId="{C4C57660-B3BD-455A-A5AD-580E1F3FD352}" sibTransId="{A478ACA7-3FA6-4908-B69F-864F3954F668}"/>
    <dgm:cxn modelId="{3B8BD696-060E-443F-B6BC-CC0ED9BA73B5}" srcId="{EA4CBD25-712A-4200-A831-0082BD1A4F95}" destId="{CA78F7FF-1A9C-49A2-871D-E8DBDA1714AE}" srcOrd="4" destOrd="0" parTransId="{A4A5B5B0-D988-4E69-B496-4CBFD969B87A}" sibTransId="{5E31E41D-D34D-4D70-B307-D184979EC27E}"/>
    <dgm:cxn modelId="{0C17C291-70A6-4B9E-9F32-8758F46D1827}" type="presParOf" srcId="{B1AC8741-163E-4F9F-A96C-FE492E6FC3D4}" destId="{846BF21B-9F19-411A-87A2-10E971521482}" srcOrd="0" destOrd="0" presId="urn:microsoft.com/office/officeart/2005/8/layout/cycle5"/>
    <dgm:cxn modelId="{EE269A47-DF83-4C55-B2CD-763AA9B6A2B9}" type="presParOf" srcId="{B1AC8741-163E-4F9F-A96C-FE492E6FC3D4}" destId="{41E51C41-C62D-4773-82F0-4230EDBA602A}" srcOrd="1" destOrd="0" presId="urn:microsoft.com/office/officeart/2005/8/layout/cycle5"/>
    <dgm:cxn modelId="{F364BCC9-DF30-4EE5-BB81-2C22D71D4309}" type="presParOf" srcId="{B1AC8741-163E-4F9F-A96C-FE492E6FC3D4}" destId="{21093128-C46C-4456-AD18-7815A730580A}" srcOrd="2" destOrd="0" presId="urn:microsoft.com/office/officeart/2005/8/layout/cycle5"/>
    <dgm:cxn modelId="{13A315CB-B672-4EFD-A1B2-30D75232E1B3}" type="presParOf" srcId="{B1AC8741-163E-4F9F-A96C-FE492E6FC3D4}" destId="{4CB6AA8E-03EE-40A1-8843-51664D415039}" srcOrd="3" destOrd="0" presId="urn:microsoft.com/office/officeart/2005/8/layout/cycle5"/>
    <dgm:cxn modelId="{1CECFCB0-C3B3-4599-869C-8A18915C727F}" type="presParOf" srcId="{B1AC8741-163E-4F9F-A96C-FE492E6FC3D4}" destId="{5EDCF987-5F7E-4810-AC18-C52AF0AB9F73}" srcOrd="4" destOrd="0" presId="urn:microsoft.com/office/officeart/2005/8/layout/cycle5"/>
    <dgm:cxn modelId="{48BE6179-6BF2-4854-8765-B129C766963E}" type="presParOf" srcId="{B1AC8741-163E-4F9F-A96C-FE492E6FC3D4}" destId="{A4ED52E2-0533-4261-9C33-9750C97AE601}" srcOrd="5" destOrd="0" presId="urn:microsoft.com/office/officeart/2005/8/layout/cycle5"/>
    <dgm:cxn modelId="{9680322F-D7C3-4861-892C-F8B936A86913}" type="presParOf" srcId="{B1AC8741-163E-4F9F-A96C-FE492E6FC3D4}" destId="{9AC2F1C5-E1B0-4F72-9279-674B8DFCB59C}" srcOrd="6" destOrd="0" presId="urn:microsoft.com/office/officeart/2005/8/layout/cycle5"/>
    <dgm:cxn modelId="{C5ACC25E-B0AD-4C1F-AEEA-78CF1802C39D}" type="presParOf" srcId="{B1AC8741-163E-4F9F-A96C-FE492E6FC3D4}" destId="{E7E2583A-9C9C-43EC-A9CF-312299C00453}" srcOrd="7" destOrd="0" presId="urn:microsoft.com/office/officeart/2005/8/layout/cycle5"/>
    <dgm:cxn modelId="{831BF0DF-A559-4E22-9B5A-F0E5E93FD168}" type="presParOf" srcId="{B1AC8741-163E-4F9F-A96C-FE492E6FC3D4}" destId="{A3FBAD7D-6B64-42D0-AF2E-CA1C27FFBC67}" srcOrd="8" destOrd="0" presId="urn:microsoft.com/office/officeart/2005/8/layout/cycle5"/>
    <dgm:cxn modelId="{55FFB72B-2D1A-48F8-9533-9BF2900F179F}" type="presParOf" srcId="{B1AC8741-163E-4F9F-A96C-FE492E6FC3D4}" destId="{966DBAA3-A401-4ED8-85C1-35886F0204C9}" srcOrd="9" destOrd="0" presId="urn:microsoft.com/office/officeart/2005/8/layout/cycle5"/>
    <dgm:cxn modelId="{64E9B923-B26C-4401-BCDA-BBC7277902D9}" type="presParOf" srcId="{B1AC8741-163E-4F9F-A96C-FE492E6FC3D4}" destId="{FB42E451-8116-4FAC-923C-E8DE2E387C89}" srcOrd="10" destOrd="0" presId="urn:microsoft.com/office/officeart/2005/8/layout/cycle5"/>
    <dgm:cxn modelId="{F7761732-ABC6-47D9-9959-C00CAF92D4C7}" type="presParOf" srcId="{B1AC8741-163E-4F9F-A96C-FE492E6FC3D4}" destId="{DCA6C081-63DE-4767-887A-E51CD99823F4}" srcOrd="11" destOrd="0" presId="urn:microsoft.com/office/officeart/2005/8/layout/cycle5"/>
    <dgm:cxn modelId="{9BD01E1B-FACC-470C-9129-7548091ADED3}" type="presParOf" srcId="{B1AC8741-163E-4F9F-A96C-FE492E6FC3D4}" destId="{778C8951-D8A2-443E-B49F-6402FFFDC9C6}" srcOrd="12" destOrd="0" presId="urn:microsoft.com/office/officeart/2005/8/layout/cycle5"/>
    <dgm:cxn modelId="{C9CF29CA-D3ED-4989-8066-B4515C48526F}" type="presParOf" srcId="{B1AC8741-163E-4F9F-A96C-FE492E6FC3D4}" destId="{EBBBFA6E-A514-4883-B8A2-3D50BAFA6E3E}" srcOrd="13" destOrd="0" presId="urn:microsoft.com/office/officeart/2005/8/layout/cycle5"/>
    <dgm:cxn modelId="{CCFCE921-6E26-434C-A25C-6965C2277848}" type="presParOf" srcId="{B1AC8741-163E-4F9F-A96C-FE492E6FC3D4}" destId="{19A521A3-4AFB-4B15-BBD4-1F5F647FB292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6BF21B-9F19-411A-87A2-10E971521482}">
      <dsp:nvSpPr>
        <dsp:cNvPr id="0" name=""/>
        <dsp:cNvSpPr/>
      </dsp:nvSpPr>
      <dsp:spPr>
        <a:xfrm>
          <a:off x="3475880" y="519"/>
          <a:ext cx="1277838" cy="8305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 smtClean="0"/>
            <a:t>Προσωπικότητα</a:t>
          </a:r>
          <a:endParaRPr lang="el-GR" sz="1000" b="1" kern="1200" dirty="0"/>
        </a:p>
      </dsp:txBody>
      <dsp:txXfrm>
        <a:off x="3475880" y="519"/>
        <a:ext cx="1277838" cy="830594"/>
      </dsp:txXfrm>
    </dsp:sp>
    <dsp:sp modelId="{21093128-C46C-4456-AD18-7815A730580A}">
      <dsp:nvSpPr>
        <dsp:cNvPr id="0" name=""/>
        <dsp:cNvSpPr/>
      </dsp:nvSpPr>
      <dsp:spPr>
        <a:xfrm>
          <a:off x="2452560" y="415817"/>
          <a:ext cx="3324478" cy="3324478"/>
        </a:xfrm>
        <a:custGeom>
          <a:avLst/>
          <a:gdLst/>
          <a:ahLst/>
          <a:cxnLst/>
          <a:rect l="0" t="0" r="0" b="0"/>
          <a:pathLst>
            <a:path>
              <a:moveTo>
                <a:pt x="2473029" y="211150"/>
              </a:moveTo>
              <a:arcTo wR="1662239" hR="1662239" stAng="17951647" swAng="121437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6AA8E-03EE-40A1-8843-51664D415039}">
      <dsp:nvSpPr>
        <dsp:cNvPr id="0" name=""/>
        <dsp:cNvSpPr/>
      </dsp:nvSpPr>
      <dsp:spPr>
        <a:xfrm>
          <a:off x="5056764" y="1149098"/>
          <a:ext cx="1277838" cy="8305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 smtClean="0"/>
            <a:t>Ικανότητες</a:t>
          </a:r>
          <a:endParaRPr lang="el-GR" sz="1000" b="1" kern="1200" dirty="0"/>
        </a:p>
      </dsp:txBody>
      <dsp:txXfrm>
        <a:off x="5056764" y="1149098"/>
        <a:ext cx="1277838" cy="830594"/>
      </dsp:txXfrm>
    </dsp:sp>
    <dsp:sp modelId="{A4ED52E2-0533-4261-9C33-9750C97AE601}">
      <dsp:nvSpPr>
        <dsp:cNvPr id="0" name=""/>
        <dsp:cNvSpPr/>
      </dsp:nvSpPr>
      <dsp:spPr>
        <a:xfrm>
          <a:off x="2452560" y="415817"/>
          <a:ext cx="3324478" cy="3324478"/>
        </a:xfrm>
        <a:custGeom>
          <a:avLst/>
          <a:gdLst/>
          <a:ahLst/>
          <a:cxnLst/>
          <a:rect l="0" t="0" r="0" b="0"/>
          <a:pathLst>
            <a:path>
              <a:moveTo>
                <a:pt x="3320522" y="1776853"/>
              </a:moveTo>
              <a:arcTo wR="1662239" hR="1662239" stAng="21837227" swAng="136192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C2F1C5-E1B0-4F72-9279-674B8DFCB59C}">
      <dsp:nvSpPr>
        <dsp:cNvPr id="0" name=""/>
        <dsp:cNvSpPr/>
      </dsp:nvSpPr>
      <dsp:spPr>
        <a:xfrm>
          <a:off x="4452920" y="3007538"/>
          <a:ext cx="1277838" cy="8305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 smtClean="0"/>
            <a:t>Δεξιότητες</a:t>
          </a:r>
          <a:endParaRPr lang="el-GR" sz="1000" b="1" kern="1200" dirty="0"/>
        </a:p>
      </dsp:txBody>
      <dsp:txXfrm>
        <a:off x="4452920" y="3007538"/>
        <a:ext cx="1277838" cy="830594"/>
      </dsp:txXfrm>
    </dsp:sp>
    <dsp:sp modelId="{A3FBAD7D-6B64-42D0-AF2E-CA1C27FFBC67}">
      <dsp:nvSpPr>
        <dsp:cNvPr id="0" name=""/>
        <dsp:cNvSpPr/>
      </dsp:nvSpPr>
      <dsp:spPr>
        <a:xfrm>
          <a:off x="2452560" y="415817"/>
          <a:ext cx="3324478" cy="3324478"/>
        </a:xfrm>
        <a:custGeom>
          <a:avLst/>
          <a:gdLst/>
          <a:ahLst/>
          <a:cxnLst/>
          <a:rect l="0" t="0" r="0" b="0"/>
          <a:pathLst>
            <a:path>
              <a:moveTo>
                <a:pt x="1866966" y="3311823"/>
              </a:moveTo>
              <a:arcTo wR="1662239" hR="1662239" stAng="4975517" swAng="84896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6DBAA3-A401-4ED8-85C1-35886F0204C9}">
      <dsp:nvSpPr>
        <dsp:cNvPr id="0" name=""/>
        <dsp:cNvSpPr/>
      </dsp:nvSpPr>
      <dsp:spPr>
        <a:xfrm>
          <a:off x="2498841" y="3007538"/>
          <a:ext cx="1277838" cy="8305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 smtClean="0"/>
            <a:t>Ενδιαφέροντα</a:t>
          </a:r>
          <a:endParaRPr lang="el-GR" sz="1000" b="1" kern="1200" dirty="0"/>
        </a:p>
      </dsp:txBody>
      <dsp:txXfrm>
        <a:off x="2498841" y="3007538"/>
        <a:ext cx="1277838" cy="830594"/>
      </dsp:txXfrm>
    </dsp:sp>
    <dsp:sp modelId="{DCA6C081-63DE-4767-887A-E51CD99823F4}">
      <dsp:nvSpPr>
        <dsp:cNvPr id="0" name=""/>
        <dsp:cNvSpPr/>
      </dsp:nvSpPr>
      <dsp:spPr>
        <a:xfrm>
          <a:off x="2452560" y="415817"/>
          <a:ext cx="3324478" cy="3324478"/>
        </a:xfrm>
        <a:custGeom>
          <a:avLst/>
          <a:gdLst/>
          <a:ahLst/>
          <a:cxnLst/>
          <a:rect l="0" t="0" r="0" b="0"/>
          <a:pathLst>
            <a:path>
              <a:moveTo>
                <a:pt x="176623" y="2407884"/>
              </a:moveTo>
              <a:arcTo wR="1662239" hR="1662239" stAng="9200849" swAng="136192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8C8951-D8A2-443E-B49F-6402FFFDC9C6}">
      <dsp:nvSpPr>
        <dsp:cNvPr id="0" name=""/>
        <dsp:cNvSpPr/>
      </dsp:nvSpPr>
      <dsp:spPr>
        <a:xfrm>
          <a:off x="1894997" y="1149098"/>
          <a:ext cx="1277838" cy="8305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 smtClean="0"/>
            <a:t>Αξίες</a:t>
          </a:r>
          <a:endParaRPr lang="el-GR" sz="1000" b="1" kern="1200" dirty="0"/>
        </a:p>
      </dsp:txBody>
      <dsp:txXfrm>
        <a:off x="1894997" y="1149098"/>
        <a:ext cx="1277838" cy="830594"/>
      </dsp:txXfrm>
    </dsp:sp>
    <dsp:sp modelId="{19A521A3-4AFB-4B15-BBD4-1F5F647FB292}">
      <dsp:nvSpPr>
        <dsp:cNvPr id="0" name=""/>
        <dsp:cNvSpPr/>
      </dsp:nvSpPr>
      <dsp:spPr>
        <a:xfrm>
          <a:off x="2452560" y="415817"/>
          <a:ext cx="3324478" cy="3324478"/>
        </a:xfrm>
        <a:custGeom>
          <a:avLst/>
          <a:gdLst/>
          <a:ahLst/>
          <a:cxnLst/>
          <a:rect l="0" t="0" r="0" b="0"/>
          <a:pathLst>
            <a:path>
              <a:moveTo>
                <a:pt x="399511" y="581240"/>
              </a:moveTo>
              <a:arcTo wR="1662239" hR="1662239" stAng="13233975" swAng="121437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70A9CAA-03E0-4488-B641-532DE5209F32}" type="datetimeFigureOut">
              <a:rPr lang="el-GR" smtClean="0"/>
              <a:pPr/>
              <a:t>5/12/2016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BBAD4C4-A2CD-4503-970A-856A1463E3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9CAA-03E0-4488-B641-532DE5209F32}" type="datetimeFigureOut">
              <a:rPr lang="el-GR" smtClean="0"/>
              <a:pPr/>
              <a:t>5/12/2016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4C4-A2CD-4503-970A-856A1463E3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9CAA-03E0-4488-B641-532DE5209F32}" type="datetimeFigureOut">
              <a:rPr lang="el-GR" smtClean="0"/>
              <a:pPr/>
              <a:t>5/12/2016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4C4-A2CD-4503-970A-856A1463E3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9CAA-03E0-4488-B641-532DE5209F32}" type="datetimeFigureOut">
              <a:rPr lang="el-GR" smtClean="0"/>
              <a:pPr/>
              <a:t>5/12/2016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4C4-A2CD-4503-970A-856A1463E3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9CAA-03E0-4488-B641-532DE5209F32}" type="datetimeFigureOut">
              <a:rPr lang="el-GR" smtClean="0"/>
              <a:pPr/>
              <a:t>5/12/2016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4C4-A2CD-4503-970A-856A1463E3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9CAA-03E0-4488-B641-532DE5209F32}" type="datetimeFigureOut">
              <a:rPr lang="el-GR" smtClean="0"/>
              <a:pPr/>
              <a:t>5/12/2016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4C4-A2CD-4503-970A-856A1463E3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0A9CAA-03E0-4488-B641-532DE5209F32}" type="datetimeFigureOut">
              <a:rPr lang="el-GR" smtClean="0"/>
              <a:pPr/>
              <a:t>5/12/2016</a:t>
            </a:fld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BBAD4C4-A2CD-4503-970A-856A1463E34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70A9CAA-03E0-4488-B641-532DE5209F32}" type="datetimeFigureOut">
              <a:rPr lang="el-GR" smtClean="0"/>
              <a:pPr/>
              <a:t>5/12/2016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BBAD4C4-A2CD-4503-970A-856A1463E3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9CAA-03E0-4488-B641-532DE5209F32}" type="datetimeFigureOut">
              <a:rPr lang="el-GR" smtClean="0"/>
              <a:pPr/>
              <a:t>5/12/2016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4C4-A2CD-4503-970A-856A1463E3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9CAA-03E0-4488-B641-532DE5209F32}" type="datetimeFigureOut">
              <a:rPr lang="el-GR" smtClean="0"/>
              <a:pPr/>
              <a:t>5/12/2016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4C4-A2CD-4503-970A-856A1463E3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9CAA-03E0-4488-B641-532DE5209F32}" type="datetimeFigureOut">
              <a:rPr lang="el-GR" smtClean="0"/>
              <a:pPr/>
              <a:t>5/12/2016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D4C4-A2CD-4503-970A-856A1463E3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70A9CAA-03E0-4488-B641-532DE5209F32}" type="datetimeFigureOut">
              <a:rPr lang="el-GR" smtClean="0"/>
              <a:pPr/>
              <a:t>5/12/2016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BBAD4C4-A2CD-4503-970A-856A1463E34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57158" y="2130425"/>
            <a:ext cx="8501122" cy="1470025"/>
          </a:xfrm>
        </p:spPr>
        <p:txBody>
          <a:bodyPr>
            <a:normAutofit/>
          </a:bodyPr>
          <a:lstStyle/>
          <a:p>
            <a:r>
              <a:rPr lang="el-GR" dirty="0" smtClean="0"/>
              <a:t>Εισαγωγή στην Επαγγελματική Αξιολόγηση</a:t>
            </a:r>
            <a:r>
              <a:rPr lang="en-US" dirty="0" smtClean="0"/>
              <a:t> </a:t>
            </a:r>
            <a:r>
              <a:rPr lang="el-GR" dirty="0" smtClean="0"/>
              <a:t>και Ψυχομετρία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Δρ Γεώργιος Μενεξές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l-GR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Τι αξιολογούμε σε μια συνέντευξη 2/3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3500" dirty="0" smtClean="0">
                <a:solidFill>
                  <a:srgbClr val="FFC000"/>
                </a:solidFill>
              </a:rPr>
              <a:t>Δεξιότητες</a:t>
            </a:r>
            <a:r>
              <a:rPr lang="el-GR" dirty="0" smtClean="0"/>
              <a:t>:</a:t>
            </a:r>
          </a:p>
          <a:p>
            <a:pPr>
              <a:buNone/>
            </a:pPr>
            <a:r>
              <a:rPr lang="el-GR" dirty="0" smtClean="0"/>
              <a:t>	Είναι η δυνατότητα ενός ατόμου να επιτυγχάνει κάποιο συγκεκριμένο επιθυμητό αποτέλεσμα, με την ελάχιστη δυνατή προσπάθεια και χρόνο</a:t>
            </a:r>
          </a:p>
          <a:p>
            <a:r>
              <a:rPr lang="el-GR" sz="3500" dirty="0" smtClean="0">
                <a:solidFill>
                  <a:srgbClr val="FFC000"/>
                </a:solidFill>
              </a:rPr>
              <a:t>Ενδιαφέροντα</a:t>
            </a:r>
            <a:r>
              <a:rPr lang="el-GR" dirty="0" smtClean="0"/>
              <a:t>:</a:t>
            </a:r>
          </a:p>
          <a:p>
            <a:pPr>
              <a:buNone/>
            </a:pPr>
            <a:r>
              <a:rPr lang="el-GR" dirty="0" smtClean="0"/>
              <a:t>	Τα ενδιαφέροντα αντικατοπτρίζουν </a:t>
            </a:r>
            <a:r>
              <a:rPr lang="el-GR" dirty="0" err="1" smtClean="0"/>
              <a:t>ό,τι</a:t>
            </a:r>
            <a:r>
              <a:rPr lang="el-GR" dirty="0" smtClean="0"/>
              <a:t> μας αρέσει και δεν μας αρέσει. Εκδηλώνονται μέσα από τις δραστηριότητές μας, από το τι διαβάζουμε, το πώς μας αρέσει να περνάμε την ώρα μας, τι βρίσκουμε διασκεδαστικό, ελκυστικό ή προκλητικό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Τι αξιολογούμε σε μια συνέντευξη 3/3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C000"/>
                </a:solidFill>
              </a:rPr>
              <a:t>Αξίες-Επαγγελματικές Αξίες</a:t>
            </a:r>
          </a:p>
          <a:p>
            <a:pPr>
              <a:buNone/>
            </a:pPr>
            <a:r>
              <a:rPr lang="el-GR" dirty="0" smtClean="0"/>
              <a:t>	Οι αξίες αποτελούν αποκρυσταλλωμένες βαθύτερες πεποιθήσεις, προτιμήσεις, στάσεις, ιδέες και γνώμες του υποκειμένου οι οποίες με τρόπο δυναμικό και συχνά ασυνείδητο κατευθύνουν την συμπεριφορά του και τις επιλογές του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785818"/>
          </a:xfrm>
        </p:spPr>
        <p:txBody>
          <a:bodyPr>
            <a:normAutofit/>
          </a:bodyPr>
          <a:lstStyle/>
          <a:p>
            <a:r>
              <a:rPr lang="el-GR" dirty="0" smtClean="0"/>
              <a:t>Επαγγελματικές Αξίες (1)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50059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 b="1" dirty="0" smtClean="0"/>
              <a:t>Πρώτος Άξονας</a:t>
            </a:r>
            <a:r>
              <a:rPr lang="el-GR" dirty="0" smtClean="0"/>
              <a:t>: Αξίες που αφορούν τις σχέσεις του </a:t>
            </a:r>
            <a:r>
              <a:rPr lang="el-GR" dirty="0" smtClean="0">
                <a:solidFill>
                  <a:srgbClr val="FFC000"/>
                </a:solidFill>
              </a:rPr>
              <a:t>ατόμου</a:t>
            </a:r>
            <a:r>
              <a:rPr lang="el-GR" dirty="0" smtClean="0"/>
              <a:t> με τους </a:t>
            </a:r>
            <a:r>
              <a:rPr lang="el-GR" dirty="0" smtClean="0">
                <a:solidFill>
                  <a:srgbClr val="FFC000"/>
                </a:solidFill>
              </a:rPr>
              <a:t>άλλους</a:t>
            </a:r>
            <a:r>
              <a:rPr lang="el-GR" dirty="0" smtClean="0"/>
              <a:t>. Είναι σημαντικές για την κοινωνική και επαγγελματική προσαρμογή του ατόμου. 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η ανάγκη υποστήριξης 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η κοινωνική συμμόρφωση 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η ανάγκη αναγνώρισης 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η ανεξαρτησία 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ο αλτρουισμός 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η ηγεσία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η επικοινωνία</a:t>
            </a:r>
          </a:p>
          <a:p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857256"/>
          </a:xfrm>
        </p:spPr>
        <p:txBody>
          <a:bodyPr/>
          <a:lstStyle/>
          <a:p>
            <a:r>
              <a:rPr lang="el-GR" dirty="0" smtClean="0"/>
              <a:t>Επαγγελματικές Αξίες (2)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643470"/>
          </a:xfrm>
        </p:spPr>
        <p:txBody>
          <a:bodyPr>
            <a:normAutofit fontScale="85000" lnSpcReduction="20000"/>
          </a:bodyPr>
          <a:lstStyle/>
          <a:p>
            <a:r>
              <a:rPr lang="el-GR" b="1" dirty="0" smtClean="0"/>
              <a:t>Δεύτερος Άξονας</a:t>
            </a:r>
            <a:r>
              <a:rPr lang="el-GR" dirty="0" smtClean="0"/>
              <a:t>: Αξίες που βοηθούν στον καθορισμό του τρόπου με τον οποίο τα άτομα αντιμετωπίζουν τις </a:t>
            </a:r>
            <a:r>
              <a:rPr lang="el-GR" dirty="0" smtClean="0">
                <a:solidFill>
                  <a:srgbClr val="FFC000"/>
                </a:solidFill>
              </a:rPr>
              <a:t>προσωπικές</a:t>
            </a:r>
            <a:r>
              <a:rPr lang="el-GR" dirty="0" smtClean="0"/>
              <a:t> τους </a:t>
            </a:r>
            <a:r>
              <a:rPr lang="el-GR" dirty="0" smtClean="0">
                <a:solidFill>
                  <a:srgbClr val="FFC000"/>
                </a:solidFill>
              </a:rPr>
              <a:t>επιδιώξεις</a:t>
            </a:r>
            <a:r>
              <a:rPr lang="el-GR" dirty="0" smtClean="0"/>
              <a:t> και τα </a:t>
            </a:r>
            <a:r>
              <a:rPr lang="el-GR" dirty="0" smtClean="0">
                <a:solidFill>
                  <a:srgbClr val="FFC000"/>
                </a:solidFill>
              </a:rPr>
              <a:t>προβλήματα</a:t>
            </a:r>
            <a:r>
              <a:rPr lang="el-GR" dirty="0" smtClean="0"/>
              <a:t> της καθημερινής τους ζωής. 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η υλιστική θεώρηση 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η επίτευξη υψηλών στόχων 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η ανάγκη για ποικιλία δραστηριοτήτων 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η αποφασιστικότητα 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η τάξη 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η σαφήνεια στόχων 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η επαγγελματική σταθερότητα 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η ανάγκη για ήρεμο εργασιακό περιβάλλον 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η προτίμηση για πνευματική δραστηριότητα </a:t>
            </a:r>
          </a:p>
          <a:p>
            <a:pPr lvl="1">
              <a:buFont typeface="Wingdings" pitchFamily="2" charset="2"/>
              <a:buChar char="Ø"/>
            </a:pPr>
            <a:r>
              <a:rPr lang="el-GR" dirty="0" smtClean="0"/>
              <a:t>η ανάγκη για σωματική δραστηριότητα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14628"/>
            <a:ext cx="8229600" cy="1143000"/>
          </a:xfrm>
        </p:spPr>
        <p:txBody>
          <a:bodyPr/>
          <a:lstStyle/>
          <a:p>
            <a:r>
              <a:rPr lang="el-GR" dirty="0" smtClean="0"/>
              <a:t>Τι γίνεται στην </a:t>
            </a:r>
            <a:r>
              <a:rPr lang="el-GR" dirty="0" smtClean="0"/>
              <a:t>πράξη…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/>
          <a:lstStyle/>
          <a:p>
            <a:r>
              <a:rPr lang="el-GR" dirty="0" smtClean="0"/>
              <a:t>Η πρώτη συνάντηση (1/3)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28628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l-GR" dirty="0" smtClean="0"/>
              <a:t>Α) Συνέντευξη:</a:t>
            </a:r>
          </a:p>
          <a:p>
            <a:pPr marL="914400" lvl="1" indent="-514350">
              <a:buFont typeface="+mj-lt"/>
              <a:buAutoNum type="arabicPeriod"/>
            </a:pPr>
            <a:r>
              <a:rPr lang="el-GR" dirty="0" smtClean="0"/>
              <a:t>Ποιος είμαι;</a:t>
            </a:r>
          </a:p>
          <a:p>
            <a:pPr marL="914400" lvl="1" indent="-514350">
              <a:buFont typeface="+mj-lt"/>
              <a:buAutoNum type="arabicPeriod"/>
            </a:pPr>
            <a:r>
              <a:rPr lang="el-GR" dirty="0" smtClean="0"/>
              <a:t>Που βρίσκομαι τώρα;</a:t>
            </a:r>
          </a:p>
          <a:p>
            <a:pPr marL="914400" lvl="1" indent="-514350">
              <a:buFont typeface="+mj-lt"/>
              <a:buAutoNum type="arabicPeriod"/>
            </a:pPr>
            <a:r>
              <a:rPr lang="el-GR" dirty="0" smtClean="0"/>
              <a:t>Τι θέλω;</a:t>
            </a:r>
          </a:p>
          <a:p>
            <a:pPr marL="914400" lvl="1" indent="-514350">
              <a:buFont typeface="+mj-lt"/>
              <a:buAutoNum type="arabicPeriod"/>
            </a:pPr>
            <a:r>
              <a:rPr lang="el-GR" dirty="0" smtClean="0"/>
              <a:t>Που θα ήθελα να είμαι;</a:t>
            </a:r>
          </a:p>
          <a:p>
            <a:pPr marL="914400" lvl="1" indent="-514350">
              <a:buFont typeface="+mj-lt"/>
              <a:buAutoNum type="arabicPeriod"/>
            </a:pPr>
            <a:r>
              <a:rPr lang="el-GR" dirty="0" smtClean="0"/>
              <a:t>Τι τρόπους και τι μέσα διαθέτω για να προχωρήσω;</a:t>
            </a:r>
          </a:p>
          <a:p>
            <a:pPr marL="914400" lvl="1" indent="-514350">
              <a:buFont typeface="+mj-lt"/>
              <a:buAutoNum type="arabicPeriod"/>
            </a:pPr>
            <a:r>
              <a:rPr lang="el-GR" dirty="0" smtClean="0"/>
              <a:t>Τι με εμποδίζει για να προχωρήσω;</a:t>
            </a:r>
          </a:p>
          <a:p>
            <a:pPr marL="514350" indent="-514350">
              <a:buNone/>
            </a:pPr>
            <a:r>
              <a:rPr lang="el-GR" dirty="0" smtClean="0"/>
              <a:t>Β) Χορήγηση ψυχομετρικών Εργαλείων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πρώτη συνάντηση (2/3)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Σε πόσες συνεντεύξεις λάβατε μέρος το τελευταίο εξάμηνο;</a:t>
            </a:r>
          </a:p>
          <a:p>
            <a:r>
              <a:rPr lang="el-GR" dirty="0" smtClean="0"/>
              <a:t>Έχετε αναρωτηθεί γιατί δεν σας επέλεξαν τελικά, ενώ είχατε τα τυπικά προσόντα για την θέση;</a:t>
            </a:r>
          </a:p>
          <a:p>
            <a:r>
              <a:rPr lang="el-GR" dirty="0" smtClean="0"/>
              <a:t>Γνωρίζετε ότι η συνέντευξη επιλογής αποτελεί την σημαντικότερη μέθοδο πρόσληψης</a:t>
            </a:r>
            <a:r>
              <a:rPr lang="en-US" dirty="0" smtClean="0"/>
              <a:t> -</a:t>
            </a:r>
            <a:r>
              <a:rPr lang="el-GR" dirty="0" smtClean="0"/>
              <a:t> προαγωγής σε μια εταιρεία;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πρώτη συνάντηση (3/3)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Πώς απαντάτε σε δύσκολες ερωτήσεις σχετικές με την προϋπηρεσία ή την έλλειψη προϋπηρεσίας, τις επιτυχίες σας, τυχόν επαγγελματικά κενά, επαγγελματικούς στόχους;</a:t>
            </a:r>
          </a:p>
          <a:p>
            <a:r>
              <a:rPr lang="el-GR" dirty="0" smtClean="0"/>
              <a:t>Πώς μπορείτε να πείσετε τον μελλοντικό εργοδότη σας ότι είστε το κατάλληλο άτομο για την θέση εργασίας που σας προτείνει;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857256"/>
          </a:xfrm>
        </p:spPr>
        <p:txBody>
          <a:bodyPr>
            <a:normAutofit/>
          </a:bodyPr>
          <a:lstStyle/>
          <a:p>
            <a:r>
              <a:rPr lang="el-GR" dirty="0" smtClean="0"/>
              <a:t>Παραδοτέα –Ενέργειες  (3/3)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429156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Βιογραφικό Σημείωμα</a:t>
            </a:r>
          </a:p>
          <a:p>
            <a:r>
              <a:rPr lang="el-GR" dirty="0" smtClean="0"/>
              <a:t>Συνοδευτικές – Συστατικές επιστολές</a:t>
            </a:r>
          </a:p>
          <a:p>
            <a:r>
              <a:rPr lang="el-GR" dirty="0" smtClean="0"/>
              <a:t>Επαγγελματική Αξιολόγηση υποψηφιότητας</a:t>
            </a:r>
          </a:p>
          <a:p>
            <a:r>
              <a:rPr lang="el-GR" dirty="0" smtClean="0"/>
              <a:t>Πλάνο Βελτίωσης και Προσωπικής Ανάπτυξης</a:t>
            </a:r>
          </a:p>
          <a:p>
            <a:r>
              <a:rPr lang="el-GR" dirty="0" smtClean="0"/>
              <a:t>Σημεία προσοχής στην αναζήτηση εργασίας</a:t>
            </a:r>
          </a:p>
          <a:p>
            <a:r>
              <a:rPr lang="el-GR" dirty="0" smtClean="0"/>
              <a:t>Σημεία προσοχής στη διαδικασία της συνέντευξης</a:t>
            </a:r>
          </a:p>
          <a:p>
            <a:r>
              <a:rPr lang="el-GR" dirty="0" smtClean="0"/>
              <a:t>Σημεία προσοχής στην αναβάθμιση του βιογραφικού σημειώματος</a:t>
            </a:r>
          </a:p>
          <a:p>
            <a:r>
              <a:rPr lang="el-GR" dirty="0" smtClean="0"/>
              <a:t>Ανάλυση στοιχείων Προσωπικότητας (κ.ά.)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57148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Παραδοτέα – Ενέργειες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000528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Χαρτογράφηση Αγοράς </a:t>
            </a:r>
            <a:r>
              <a:rPr lang="el-GR" dirty="0" smtClean="0"/>
              <a:t>και Αγοράς Εργασίας</a:t>
            </a:r>
          </a:p>
          <a:p>
            <a:r>
              <a:rPr lang="el-GR" dirty="0" smtClean="0"/>
              <a:t>Εντοπισμός </a:t>
            </a:r>
            <a:r>
              <a:rPr lang="el-GR" dirty="0"/>
              <a:t>Επαγγελματικών </a:t>
            </a:r>
            <a:r>
              <a:rPr lang="el-GR" dirty="0" smtClean="0"/>
              <a:t>Ευκαιριών</a:t>
            </a:r>
            <a:r>
              <a:rPr lang="en-US" dirty="0" smtClean="0"/>
              <a:t> </a:t>
            </a:r>
            <a:r>
              <a:rPr lang="el-GR" dirty="0" smtClean="0"/>
              <a:t>και Δυνατοτήτων</a:t>
            </a:r>
            <a:r>
              <a:rPr lang="en-US" dirty="0" smtClean="0"/>
              <a:t> (networking)</a:t>
            </a:r>
            <a:endParaRPr lang="el-GR" dirty="0" smtClean="0"/>
          </a:p>
          <a:p>
            <a:r>
              <a:rPr lang="el-GR" dirty="0" err="1" smtClean="0"/>
              <a:t>Στοχευμένη</a:t>
            </a:r>
            <a:r>
              <a:rPr lang="el-GR" dirty="0" smtClean="0"/>
              <a:t> </a:t>
            </a:r>
            <a:r>
              <a:rPr lang="el-GR" dirty="0"/>
              <a:t>Αποστολή Βιογραφικού </a:t>
            </a:r>
            <a:r>
              <a:rPr lang="el-GR" dirty="0" smtClean="0"/>
              <a:t>Σημειώματος</a:t>
            </a:r>
          </a:p>
          <a:p>
            <a:r>
              <a:rPr lang="el-GR" dirty="0" smtClean="0"/>
              <a:t>Προετοιμασία για εργασία στο εξωτερικό</a:t>
            </a:r>
          </a:p>
          <a:p>
            <a:r>
              <a:rPr lang="el-GR" dirty="0" smtClean="0"/>
              <a:t>Διαχείριση ενεργειών μετά την ολοκλήρωση της διαδικασίας συνέντευξης με μελλοντικούς εργοδότες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Επαγγελματική Αξιολόγηση-ΕΑ (1)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Τι είναι;</a:t>
            </a:r>
          </a:p>
          <a:p>
            <a:pPr>
              <a:buNone/>
            </a:pPr>
            <a:r>
              <a:rPr lang="el-GR" dirty="0" smtClean="0"/>
              <a:t>	Αναφέρεται στις </a:t>
            </a:r>
            <a:r>
              <a:rPr lang="el-GR" dirty="0" smtClean="0">
                <a:solidFill>
                  <a:srgbClr val="FFC000"/>
                </a:solidFill>
              </a:rPr>
              <a:t>διαδικασίες</a:t>
            </a:r>
            <a:r>
              <a:rPr lang="el-GR" dirty="0" smtClean="0"/>
              <a:t> και στα </a:t>
            </a:r>
            <a:r>
              <a:rPr lang="el-GR" dirty="0" smtClean="0">
                <a:solidFill>
                  <a:srgbClr val="FFC000"/>
                </a:solidFill>
              </a:rPr>
              <a:t>μέσα</a:t>
            </a:r>
            <a:r>
              <a:rPr lang="el-GR" dirty="0" smtClean="0"/>
              <a:t> που χρησιμοποιούνται προκειμένου να διαπιστωθούν τα χαρακτηριστικά του ατόμου, τα οποία σχετίζονται με την </a:t>
            </a:r>
            <a:r>
              <a:rPr lang="el-GR" dirty="0" smtClean="0">
                <a:solidFill>
                  <a:srgbClr val="FFC000"/>
                </a:solidFill>
              </a:rPr>
              <a:t>επαγγελματική</a:t>
            </a:r>
            <a:r>
              <a:rPr lang="el-GR" dirty="0" smtClean="0"/>
              <a:t> του </a:t>
            </a:r>
            <a:r>
              <a:rPr lang="el-GR" dirty="0" smtClean="0">
                <a:solidFill>
                  <a:srgbClr val="FFC000"/>
                </a:solidFill>
              </a:rPr>
              <a:t>ανάπτυξη.</a:t>
            </a:r>
            <a:endParaRPr lang="el-GR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8"/>
          </a:xfrm>
        </p:spPr>
        <p:txBody>
          <a:bodyPr>
            <a:noAutofit/>
          </a:bodyPr>
          <a:lstStyle/>
          <a:p>
            <a:r>
              <a:rPr lang="el-GR" dirty="0" smtClean="0"/>
              <a:t>Επιθυμητές Επαγγελματικές Ικανότητες (1)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714908"/>
          </a:xfrm>
        </p:spPr>
        <p:txBody>
          <a:bodyPr>
            <a:normAutofit/>
          </a:bodyPr>
          <a:lstStyle/>
          <a:p>
            <a:pPr lvl="0"/>
            <a:r>
              <a:rPr lang="el-GR" dirty="0"/>
              <a:t>Διοικητικές ικανότητες:</a:t>
            </a:r>
            <a:endParaRPr lang="el-GR" sz="4400" dirty="0"/>
          </a:p>
          <a:p>
            <a:pPr lvl="1"/>
            <a:r>
              <a:rPr lang="el-GR" dirty="0"/>
              <a:t>Προγραμματισμός</a:t>
            </a:r>
            <a:endParaRPr lang="el-GR" sz="4000" dirty="0"/>
          </a:p>
          <a:p>
            <a:pPr lvl="1"/>
            <a:r>
              <a:rPr lang="el-GR" dirty="0"/>
              <a:t>Οργάνωση</a:t>
            </a:r>
            <a:endParaRPr lang="el-GR" sz="4000" dirty="0"/>
          </a:p>
          <a:p>
            <a:pPr lvl="1"/>
            <a:r>
              <a:rPr lang="el-GR" dirty="0"/>
              <a:t>Ανάληψη </a:t>
            </a:r>
            <a:r>
              <a:rPr lang="el-GR" dirty="0" smtClean="0"/>
              <a:t>πρωτοβουλιών, αρμοδιοτήτων</a:t>
            </a:r>
            <a:endParaRPr lang="el-GR" sz="4000" dirty="0"/>
          </a:p>
          <a:p>
            <a:pPr lvl="1"/>
            <a:r>
              <a:rPr lang="el-GR" dirty="0"/>
              <a:t>Εκχώρηση </a:t>
            </a:r>
            <a:r>
              <a:rPr lang="el-GR" dirty="0" smtClean="0"/>
              <a:t>πρωτοβουλιών, αρμοδιοτήτων</a:t>
            </a:r>
            <a:endParaRPr lang="el-GR" sz="4000" dirty="0"/>
          </a:p>
          <a:p>
            <a:pPr lvl="1"/>
            <a:r>
              <a:rPr lang="el-GR" dirty="0"/>
              <a:t>Ανάπτυξη υφισταμένων</a:t>
            </a:r>
            <a:endParaRPr lang="el-GR" sz="4000" dirty="0"/>
          </a:p>
          <a:p>
            <a:pPr lvl="1"/>
            <a:r>
              <a:rPr lang="el-GR" dirty="0"/>
              <a:t>Διοίκηση ομάδων</a:t>
            </a:r>
            <a:endParaRPr lang="el-GR" sz="4000" dirty="0"/>
          </a:p>
          <a:p>
            <a:pPr lvl="1"/>
            <a:r>
              <a:rPr lang="el-GR" dirty="0"/>
              <a:t>Έλεγχος</a:t>
            </a:r>
            <a:endParaRPr lang="el-GR" sz="4000" dirty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Autofit/>
          </a:bodyPr>
          <a:lstStyle/>
          <a:p>
            <a:r>
              <a:rPr lang="el-GR" dirty="0" smtClean="0"/>
              <a:t>Επιθυμητές Επαγγελματικές Ικανότητες (2)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286412"/>
          </a:xfrm>
        </p:spPr>
        <p:txBody>
          <a:bodyPr>
            <a:normAutofit lnSpcReduction="10000"/>
          </a:bodyPr>
          <a:lstStyle/>
          <a:p>
            <a:pPr lvl="0"/>
            <a:r>
              <a:rPr lang="el-GR" dirty="0" smtClean="0"/>
              <a:t>Αναζήτηση πληροφοριών</a:t>
            </a:r>
            <a:endParaRPr lang="el-GR" sz="4400" dirty="0" smtClean="0"/>
          </a:p>
          <a:p>
            <a:pPr lvl="0"/>
            <a:r>
              <a:rPr lang="el-GR" dirty="0" smtClean="0"/>
              <a:t>Αναλυτική σκέψη</a:t>
            </a:r>
            <a:endParaRPr lang="el-GR" sz="4400" dirty="0" smtClean="0"/>
          </a:p>
          <a:p>
            <a:pPr lvl="0"/>
            <a:r>
              <a:rPr lang="el-GR" dirty="0" smtClean="0"/>
              <a:t>Αναγνώριση τάσεων</a:t>
            </a:r>
            <a:endParaRPr lang="el-GR" sz="4400" dirty="0" smtClean="0"/>
          </a:p>
          <a:p>
            <a:pPr lvl="0"/>
            <a:r>
              <a:rPr lang="el-GR" dirty="0" smtClean="0"/>
              <a:t>Ικανότητα σύνθεσης</a:t>
            </a:r>
            <a:endParaRPr lang="el-GR" sz="4400" dirty="0" smtClean="0"/>
          </a:p>
          <a:p>
            <a:pPr lvl="0"/>
            <a:r>
              <a:rPr lang="el-GR" dirty="0" smtClean="0"/>
              <a:t>Επίλυση προβλημάτων</a:t>
            </a:r>
            <a:endParaRPr lang="el-GR" sz="4400" dirty="0" smtClean="0"/>
          </a:p>
          <a:p>
            <a:pPr lvl="0"/>
            <a:r>
              <a:rPr lang="el-GR" dirty="0" smtClean="0"/>
              <a:t>Λήψη αποφάσεων</a:t>
            </a:r>
            <a:endParaRPr lang="el-GR" sz="4400" dirty="0" smtClean="0"/>
          </a:p>
          <a:p>
            <a:pPr lvl="0"/>
            <a:r>
              <a:rPr lang="el-GR" dirty="0" smtClean="0"/>
              <a:t>Πειθώ, επηρεασμός άλλων</a:t>
            </a:r>
            <a:endParaRPr lang="el-GR" sz="4400" dirty="0" smtClean="0"/>
          </a:p>
          <a:p>
            <a:pPr lvl="0"/>
            <a:r>
              <a:rPr lang="el-GR" dirty="0" smtClean="0"/>
              <a:t>Ικανότητα διαπραγμάτευσης</a:t>
            </a:r>
            <a:endParaRPr lang="el-GR" sz="4400" dirty="0" smtClean="0"/>
          </a:p>
          <a:p>
            <a:pPr lvl="0"/>
            <a:r>
              <a:rPr lang="el-GR" dirty="0" smtClean="0"/>
              <a:t>Διαχείριση χρόνου</a:t>
            </a:r>
            <a:endParaRPr lang="el-GR" sz="4400" dirty="0" smtClean="0"/>
          </a:p>
          <a:p>
            <a:pPr lvl="0"/>
            <a:r>
              <a:rPr lang="el-GR" dirty="0" smtClean="0"/>
              <a:t>Ικανότητα ομαδικής συνεργασίας</a:t>
            </a:r>
            <a:endParaRPr lang="el-GR" sz="4400" dirty="0" smtClean="0"/>
          </a:p>
          <a:p>
            <a:pPr lvl="0"/>
            <a:r>
              <a:rPr lang="el-GR" dirty="0" smtClean="0"/>
              <a:t>Ικανότητα επικοινωνίας και ανθρωπίνων σχέσεων</a:t>
            </a:r>
            <a:endParaRPr lang="el-GR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285884"/>
          </a:xfrm>
        </p:spPr>
        <p:txBody>
          <a:bodyPr>
            <a:noAutofit/>
          </a:bodyPr>
          <a:lstStyle/>
          <a:p>
            <a:r>
              <a:rPr lang="el-GR" dirty="0" smtClean="0"/>
              <a:t>Επιθυμητά Χαρακτηριστικά Προσωπικότητας (1)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57784"/>
          </a:xfrm>
        </p:spPr>
        <p:txBody>
          <a:bodyPr>
            <a:normAutofit/>
          </a:bodyPr>
          <a:lstStyle/>
          <a:p>
            <a:pPr lvl="0"/>
            <a:r>
              <a:rPr lang="el-GR" sz="2800" dirty="0" smtClean="0"/>
              <a:t>Προσανατολισμός </a:t>
            </a:r>
            <a:r>
              <a:rPr lang="el-GR" sz="2800" dirty="0"/>
              <a:t>στα αποτελέσματα</a:t>
            </a:r>
          </a:p>
          <a:p>
            <a:pPr lvl="0"/>
            <a:r>
              <a:rPr lang="el-GR" sz="2800" dirty="0" smtClean="0"/>
              <a:t>Τάξη, επιμέλεια, προσοχή </a:t>
            </a:r>
            <a:r>
              <a:rPr lang="el-GR" sz="2800" dirty="0"/>
              <a:t>στη λεπτομέρεια</a:t>
            </a:r>
          </a:p>
          <a:p>
            <a:pPr lvl="0"/>
            <a:r>
              <a:rPr lang="el-GR" sz="2800" dirty="0" smtClean="0"/>
              <a:t>Δημιουργικότητα, καινοτομία</a:t>
            </a:r>
            <a:endParaRPr lang="el-GR" sz="2800" dirty="0"/>
          </a:p>
          <a:p>
            <a:pPr lvl="0"/>
            <a:r>
              <a:rPr lang="el-GR" sz="2800" dirty="0" err="1"/>
              <a:t>Συνεργασιμότητα</a:t>
            </a:r>
            <a:endParaRPr lang="el-GR" sz="2800" dirty="0"/>
          </a:p>
          <a:p>
            <a:pPr lvl="0"/>
            <a:r>
              <a:rPr lang="el-GR" sz="2800" dirty="0" smtClean="0"/>
              <a:t>Προθυμία, διάθεση</a:t>
            </a:r>
            <a:endParaRPr lang="el-GR" sz="2800" dirty="0"/>
          </a:p>
          <a:p>
            <a:pPr lvl="0"/>
            <a:r>
              <a:rPr lang="el-GR" sz="2800" dirty="0"/>
              <a:t>Αποφασιστικότητα</a:t>
            </a:r>
          </a:p>
          <a:p>
            <a:pPr lvl="0"/>
            <a:r>
              <a:rPr lang="el-GR" sz="2800" dirty="0" smtClean="0"/>
              <a:t>Συνέπεια, ευσυνειδησία, υπευθυνότητα, επαγγελματισμός</a:t>
            </a:r>
            <a:endParaRPr lang="el-GR" sz="2800" dirty="0"/>
          </a:p>
          <a:p>
            <a:pPr lvl="0"/>
            <a:r>
              <a:rPr lang="el-GR" sz="2800" dirty="0"/>
              <a:t>Θετικό </a:t>
            </a:r>
            <a:r>
              <a:rPr lang="el-GR" sz="2800" dirty="0" smtClean="0"/>
              <a:t>πνεύμα, αισιοδοξία, ενθουσιασμός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100013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Επιθυμητά Χαρακτηριστικά Προσωπικότητας (2)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l-GR" dirty="0" smtClean="0"/>
              <a:t>Προτεραιότητα στην επαγγελματική σταδιοδρομία</a:t>
            </a:r>
          </a:p>
          <a:p>
            <a:pPr lvl="0"/>
            <a:r>
              <a:rPr lang="el-GR" dirty="0" smtClean="0"/>
              <a:t>Επιθυμία ανάληψης πρωτοβουλιών και ευθυνών</a:t>
            </a:r>
          </a:p>
          <a:p>
            <a:pPr lvl="0"/>
            <a:r>
              <a:rPr lang="el-GR" dirty="0" smtClean="0"/>
              <a:t>Επιμονή στην επίτευξη στόχων</a:t>
            </a:r>
          </a:p>
          <a:p>
            <a:pPr lvl="0"/>
            <a:r>
              <a:rPr lang="el-GR" dirty="0" smtClean="0"/>
              <a:t>Αντίληψη, ταχύτητα μάθησης</a:t>
            </a:r>
          </a:p>
          <a:p>
            <a:pPr lvl="0"/>
            <a:r>
              <a:rPr lang="el-GR" dirty="0" smtClean="0"/>
              <a:t>Κοινή λογική</a:t>
            </a:r>
          </a:p>
          <a:p>
            <a:pPr lvl="0"/>
            <a:r>
              <a:rPr lang="el-GR" dirty="0" smtClean="0"/>
              <a:t>Αυτοέλεγχος, αντοχή στην πίεση και το στρες</a:t>
            </a:r>
          </a:p>
          <a:p>
            <a:pPr lvl="0"/>
            <a:r>
              <a:rPr lang="el-GR" dirty="0" smtClean="0"/>
              <a:t>Αυτοπεποίθηση</a:t>
            </a:r>
          </a:p>
          <a:p>
            <a:pPr lvl="0"/>
            <a:r>
              <a:rPr lang="el-GR" dirty="0" smtClean="0"/>
              <a:t>Ευελιξία, προσαρμοστικότητα</a:t>
            </a:r>
          </a:p>
          <a:p>
            <a:pPr lvl="0"/>
            <a:r>
              <a:rPr lang="el-GR" dirty="0" smtClean="0"/>
              <a:t>Αποτελεσματικότητα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r>
              <a:rPr lang="el-GR" dirty="0" smtClean="0"/>
              <a:t>Επαγγελματική Ικανοποίηση (3)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7216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l-GR" dirty="0" smtClean="0"/>
              <a:t>1</a:t>
            </a:r>
            <a:r>
              <a:rPr lang="el-GR" dirty="0"/>
              <a:t>) με την οργανωτική κουλτούρα</a:t>
            </a:r>
          </a:p>
          <a:p>
            <a:pPr>
              <a:buNone/>
            </a:pPr>
            <a:r>
              <a:rPr lang="el-GR" dirty="0"/>
              <a:t>2) με την πολιτική των μισθών</a:t>
            </a:r>
          </a:p>
          <a:p>
            <a:pPr>
              <a:buNone/>
            </a:pPr>
            <a:r>
              <a:rPr lang="el-GR" dirty="0"/>
              <a:t>3) με τις έξτρα παροχές </a:t>
            </a:r>
          </a:p>
          <a:p>
            <a:pPr>
              <a:buNone/>
            </a:pPr>
            <a:r>
              <a:rPr lang="el-GR" dirty="0"/>
              <a:t>4) με το περιβάλλον εργασίας</a:t>
            </a:r>
          </a:p>
          <a:p>
            <a:pPr>
              <a:buNone/>
            </a:pPr>
            <a:r>
              <a:rPr lang="el-GR" dirty="0"/>
              <a:t>5) με το αντικείμενο της εργασίας</a:t>
            </a:r>
          </a:p>
          <a:p>
            <a:pPr>
              <a:buNone/>
            </a:pPr>
            <a:r>
              <a:rPr lang="el-GR" dirty="0"/>
              <a:t>6) με τον προϊστάμενο του</a:t>
            </a:r>
          </a:p>
          <a:p>
            <a:pPr>
              <a:buNone/>
            </a:pPr>
            <a:r>
              <a:rPr lang="el-GR" dirty="0"/>
              <a:t>7) με τον τρόπο λήψης απόφασης</a:t>
            </a:r>
          </a:p>
          <a:p>
            <a:pPr>
              <a:buNone/>
            </a:pPr>
            <a:r>
              <a:rPr lang="el-GR" dirty="0"/>
              <a:t>8) με τον βαθμό πρωτοβουλιών που μπορεί να λάβει</a:t>
            </a:r>
          </a:p>
          <a:p>
            <a:pPr>
              <a:buNone/>
            </a:pPr>
            <a:r>
              <a:rPr lang="el-GR" dirty="0"/>
              <a:t>9) με την ποιότητα της εταιρικής επικοινωνίας</a:t>
            </a:r>
          </a:p>
          <a:p>
            <a:pPr>
              <a:buNone/>
            </a:pPr>
            <a:r>
              <a:rPr lang="el-GR" dirty="0"/>
              <a:t>10) με τον βαθμό αναγνώρισης των προσπαθειών του</a:t>
            </a:r>
          </a:p>
          <a:p>
            <a:pPr>
              <a:buNone/>
            </a:pPr>
            <a:r>
              <a:rPr lang="el-GR" dirty="0"/>
              <a:t>11) με τις διαδικασίες της εταιρείας</a:t>
            </a:r>
          </a:p>
          <a:p>
            <a:pPr>
              <a:buNone/>
            </a:pPr>
            <a:r>
              <a:rPr lang="el-GR" dirty="0"/>
              <a:t>12) με το </a:t>
            </a:r>
            <a:r>
              <a:rPr lang="el-GR" dirty="0" smtClean="0"/>
              <a:t>ωράριο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Χρήσιμη Ιστοσελίδα για</a:t>
            </a:r>
            <a:br>
              <a:rPr lang="el-GR" dirty="0" smtClean="0"/>
            </a:br>
            <a:r>
              <a:rPr lang="en-US" dirty="0" smtClean="0"/>
              <a:t>career plan, path, goal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http://www.youthcentral.vic.gov.au/jobs-careers/planning-your-career/career-planning-resources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 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dirty="0" smtClean="0"/>
              <a:t>Σιδηροπούλου – </a:t>
            </a:r>
            <a:r>
              <a:rPr lang="el-GR" dirty="0" err="1" smtClean="0"/>
              <a:t>Δημάκου</a:t>
            </a:r>
            <a:r>
              <a:rPr lang="el-GR" dirty="0" smtClean="0"/>
              <a:t>, Δ. (2010). </a:t>
            </a:r>
            <a:r>
              <a:rPr lang="el-GR" i="1" dirty="0" smtClean="0"/>
              <a:t>Επαγγελματική Αξιολόγηση: Τεστ και Ερωτηματολόγια Επαγγελματικού Προσανατολισμού</a:t>
            </a:r>
            <a:r>
              <a:rPr lang="el-GR" dirty="0" smtClean="0"/>
              <a:t>. Αθήνα: Μεταίχμιο</a:t>
            </a:r>
          </a:p>
          <a:p>
            <a:pPr>
              <a:buNone/>
            </a:pPr>
            <a:r>
              <a:rPr lang="el-GR" dirty="0" smtClean="0"/>
              <a:t>Σιδηροπούλου – </a:t>
            </a:r>
            <a:r>
              <a:rPr lang="el-GR" dirty="0" err="1" smtClean="0"/>
              <a:t>Δημάκου</a:t>
            </a:r>
            <a:r>
              <a:rPr lang="el-GR" dirty="0" smtClean="0"/>
              <a:t>, Δ. (2004). </a:t>
            </a:r>
            <a:r>
              <a:rPr lang="el-GR" i="1" dirty="0" smtClean="0"/>
              <a:t>Συμβουλευτική και Επαγγελματικός Προσανατολισμός</a:t>
            </a:r>
            <a:r>
              <a:rPr lang="el-GR" dirty="0" smtClean="0"/>
              <a:t>. Πανεπιστημιακές Σημειώσεις. Αθήνα: Πανεπιστήμιο Αθηνών</a:t>
            </a:r>
          </a:p>
          <a:p>
            <a:pPr>
              <a:buNone/>
            </a:pPr>
            <a:r>
              <a:rPr lang="el-GR" dirty="0" err="1" smtClean="0"/>
              <a:t>Κατσανέβας</a:t>
            </a:r>
            <a:r>
              <a:rPr lang="el-GR" dirty="0" smtClean="0"/>
              <a:t>, Θ. (2009). </a:t>
            </a:r>
            <a:r>
              <a:rPr lang="el-GR" i="1" dirty="0" smtClean="0"/>
              <a:t>Ο Χρυσός Κανόνας για Επιλογές Σταδιοδρομίας: Σύγχρονος Επαγγελματικός Προσανατολισμός</a:t>
            </a:r>
            <a:r>
              <a:rPr lang="el-GR" dirty="0" smtClean="0"/>
              <a:t>. Αθήνα: Εκδόσεις Πατάκη</a:t>
            </a:r>
          </a:p>
          <a:p>
            <a:pPr>
              <a:buNone/>
            </a:pPr>
            <a:r>
              <a:rPr lang="el-GR" dirty="0" err="1" smtClean="0"/>
              <a:t>Βικιπαίδεια</a:t>
            </a:r>
            <a:r>
              <a:rPr lang="el-GR" dirty="0" smtClean="0"/>
              <a:t>: </a:t>
            </a:r>
            <a:r>
              <a:rPr lang="en-US" dirty="0" smtClean="0">
                <a:solidFill>
                  <a:srgbClr val="00B0F0"/>
                </a:solidFill>
              </a:rPr>
              <a:t>http://el.wikipedia.org/wiki</a:t>
            </a:r>
            <a:endParaRPr lang="el-GR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 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http://www.anadeixi.gr/</a:t>
            </a:r>
            <a:endParaRPr lang="el-GR" dirty="0" smtClean="0">
              <a:solidFill>
                <a:srgbClr val="00B0F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</a:rPr>
              <a:t>http://www.ison.gr/</a:t>
            </a:r>
            <a:endParaRPr lang="el-GR" dirty="0" smtClean="0">
              <a:solidFill>
                <a:srgbClr val="00B0F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</a:rPr>
              <a:t>http://www.peopleatwork-hellas.gr/</a:t>
            </a:r>
            <a:endParaRPr lang="el-GR" dirty="0" smtClean="0">
              <a:solidFill>
                <a:srgbClr val="00B0F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</a:rPr>
              <a:t>http://www.eoppep.gr/teens/index.php/voithimata_anaptyxis</a:t>
            </a:r>
            <a:endParaRPr lang="el-GR" dirty="0" smtClean="0">
              <a:solidFill>
                <a:srgbClr val="00B0F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</a:rPr>
              <a:t>http://www.evalion.gr/192/</a:t>
            </a:r>
            <a:r>
              <a:rPr lang="el-GR" dirty="0" smtClean="0">
                <a:solidFill>
                  <a:srgbClr val="00B0F0"/>
                </a:solidFill>
              </a:rPr>
              <a:t>πυξίδα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http://www.ev-career.com/</a:t>
            </a:r>
            <a:endParaRPr lang="el-GR" dirty="0" smtClean="0">
              <a:solidFill>
                <a:srgbClr val="00B0F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</a:rPr>
              <a:t>http://www.ep-pyxida.gr/</a:t>
            </a:r>
            <a:endParaRPr lang="el-GR" dirty="0" smtClean="0">
              <a:solidFill>
                <a:srgbClr val="00B0F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</a:rPr>
              <a:t>http://www.mysep.gr/</a:t>
            </a:r>
            <a:endParaRPr lang="el-GR" dirty="0" smtClean="0">
              <a:solidFill>
                <a:srgbClr val="00B0F0"/>
              </a:solidFill>
            </a:endParaRPr>
          </a:p>
          <a:p>
            <a:endParaRPr lang="el-GR" dirty="0" smtClean="0">
              <a:solidFill>
                <a:srgbClr val="00B0F0"/>
              </a:solidFill>
            </a:endParaRPr>
          </a:p>
          <a:p>
            <a:endParaRPr lang="el-G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Επαγγελματική Αξιολόγηση-ΕΑ (2)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Τι είναι (</a:t>
            </a:r>
            <a:r>
              <a:rPr lang="el-GR" i="1" dirty="0" smtClean="0"/>
              <a:t>Σιδηροπούλου – Δημακάκου,2010</a:t>
            </a:r>
            <a:r>
              <a:rPr lang="el-GR" dirty="0" smtClean="0"/>
              <a:t>);</a:t>
            </a:r>
          </a:p>
          <a:p>
            <a:pPr>
              <a:buNone/>
            </a:pPr>
            <a:r>
              <a:rPr lang="el-GR" dirty="0" smtClean="0"/>
              <a:t>	Η αξιολόγηση των στοιχείων της </a:t>
            </a:r>
            <a:r>
              <a:rPr lang="el-GR" dirty="0" smtClean="0">
                <a:solidFill>
                  <a:srgbClr val="FFC000"/>
                </a:solidFill>
              </a:rPr>
              <a:t>επαγγελματικής προσωπικότητας </a:t>
            </a:r>
            <a:r>
              <a:rPr lang="el-GR" dirty="0" smtClean="0"/>
              <a:t>του ατόμου, με στόχο την υποβοήθησή του στο θέμα της </a:t>
            </a:r>
            <a:r>
              <a:rPr lang="el-GR" dirty="0" smtClean="0">
                <a:solidFill>
                  <a:srgbClr val="FFC000"/>
                </a:solidFill>
              </a:rPr>
              <a:t>αυτογνωσίας</a:t>
            </a:r>
            <a:r>
              <a:rPr lang="el-GR" dirty="0" smtClean="0"/>
              <a:t>, προκειμένου να οδηγηθεί σε </a:t>
            </a:r>
            <a:r>
              <a:rPr lang="el-GR" dirty="0" smtClean="0">
                <a:solidFill>
                  <a:srgbClr val="FFC000"/>
                </a:solidFill>
              </a:rPr>
              <a:t>ορθές αποφάσεις </a:t>
            </a:r>
            <a:r>
              <a:rPr lang="el-GR" dirty="0" smtClean="0"/>
              <a:t>που αφορούν την παρούσα ή τη μελλοντική του </a:t>
            </a:r>
            <a:r>
              <a:rPr lang="el-GR" dirty="0" smtClean="0">
                <a:solidFill>
                  <a:srgbClr val="FFC000"/>
                </a:solidFill>
              </a:rPr>
              <a:t>εργασία.</a:t>
            </a:r>
            <a:endParaRPr lang="el-GR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 smtClean="0"/>
              <a:t>Στόχοι της Επαγγελματικής Αξιολόγησης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C000"/>
                </a:solidFill>
              </a:rPr>
              <a:t>Καθοδήγηση</a:t>
            </a:r>
            <a:r>
              <a:rPr lang="el-GR" dirty="0" smtClean="0"/>
              <a:t> (</a:t>
            </a:r>
            <a:r>
              <a:rPr lang="en-US" dirty="0" smtClean="0"/>
              <a:t>Parsons, 1909)</a:t>
            </a:r>
          </a:p>
          <a:p>
            <a:r>
              <a:rPr lang="el-GR" dirty="0" smtClean="0">
                <a:solidFill>
                  <a:srgbClr val="FFC000"/>
                </a:solidFill>
              </a:rPr>
              <a:t>Επιλογή</a:t>
            </a:r>
            <a:r>
              <a:rPr lang="el-GR" dirty="0" smtClean="0"/>
              <a:t> (Αμερικανικός Στρατός)</a:t>
            </a:r>
          </a:p>
          <a:p>
            <a:pPr algn="just"/>
            <a:r>
              <a:rPr lang="el-GR" dirty="0" smtClean="0"/>
              <a:t>Παροχή πολύτιμων πληροφοριών σχετικά με τη </a:t>
            </a:r>
            <a:r>
              <a:rPr lang="el-GR" dirty="0" smtClean="0">
                <a:solidFill>
                  <a:srgbClr val="FFC000"/>
                </a:solidFill>
              </a:rPr>
              <a:t>μελλοντική προσαρμογή </a:t>
            </a:r>
            <a:r>
              <a:rPr lang="el-GR" dirty="0" smtClean="0"/>
              <a:t>και </a:t>
            </a:r>
            <a:r>
              <a:rPr lang="el-GR" dirty="0" smtClean="0">
                <a:solidFill>
                  <a:srgbClr val="FFC000"/>
                </a:solidFill>
              </a:rPr>
              <a:t>απόδοση</a:t>
            </a:r>
            <a:r>
              <a:rPr lang="el-GR" dirty="0" smtClean="0"/>
              <a:t> ενός εργαζομένου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4292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Ψυχομετρικά Εργαλεία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5028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Αξιολογούν:</a:t>
            </a:r>
          </a:p>
          <a:p>
            <a:r>
              <a:rPr lang="el-GR" dirty="0" smtClean="0"/>
              <a:t>επαγγελματικά ενδιαφέροντα </a:t>
            </a:r>
          </a:p>
          <a:p>
            <a:r>
              <a:rPr lang="el-GR" dirty="0" smtClean="0"/>
              <a:t>ικανότητες </a:t>
            </a:r>
          </a:p>
          <a:p>
            <a:r>
              <a:rPr lang="el-GR" dirty="0" smtClean="0"/>
              <a:t>αξίες </a:t>
            </a:r>
          </a:p>
          <a:p>
            <a:r>
              <a:rPr lang="el-GR" dirty="0" smtClean="0"/>
              <a:t>δυσκολίες λήψης απόφασης</a:t>
            </a:r>
          </a:p>
          <a:p>
            <a:r>
              <a:rPr lang="el-GR" dirty="0" smtClean="0"/>
              <a:t>άλλες ανάγκες </a:t>
            </a:r>
          </a:p>
          <a:p>
            <a:pPr>
              <a:buNone/>
            </a:pPr>
            <a:r>
              <a:rPr lang="el-GR" dirty="0" smtClean="0"/>
              <a:t>	</a:t>
            </a:r>
          </a:p>
          <a:p>
            <a:pPr>
              <a:buNone/>
            </a:pPr>
            <a:r>
              <a:rPr lang="el-GR" dirty="0"/>
              <a:t>	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285720" y="2071678"/>
            <a:ext cx="6786610" cy="278608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500034" y="5357826"/>
            <a:ext cx="8143964" cy="954107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C000"/>
                </a:solidFill>
              </a:rPr>
              <a:t>Επαγγελματικές επιλογές και σταδιοδρομία του ατόμου</a:t>
            </a:r>
            <a:endParaRPr lang="el-GR" sz="2800" b="1" dirty="0">
              <a:solidFill>
                <a:srgbClr val="FFC000"/>
              </a:solidFill>
            </a:endParaRPr>
          </a:p>
        </p:txBody>
      </p:sp>
      <p:sp>
        <p:nvSpPr>
          <p:cNvPr id="6" name="5 - Βέλος προς τα κάτω"/>
          <p:cNvSpPr/>
          <p:nvPr/>
        </p:nvSpPr>
        <p:spPr>
          <a:xfrm>
            <a:off x="3428992" y="4857760"/>
            <a:ext cx="21431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Βέλος προς τα κάτω"/>
          <p:cNvSpPr/>
          <p:nvPr/>
        </p:nvSpPr>
        <p:spPr>
          <a:xfrm>
            <a:off x="785786" y="4857760"/>
            <a:ext cx="21431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Βέλος προς τα κάτω"/>
          <p:cNvSpPr/>
          <p:nvPr/>
        </p:nvSpPr>
        <p:spPr>
          <a:xfrm>
            <a:off x="5572132" y="4857760"/>
            <a:ext cx="21431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928694"/>
          </a:xfrm>
        </p:spPr>
        <p:txBody>
          <a:bodyPr/>
          <a:lstStyle/>
          <a:p>
            <a:r>
              <a:rPr lang="el-GR" dirty="0" smtClean="0"/>
              <a:t> </a:t>
            </a:r>
            <a:r>
              <a:rPr lang="el-GR" b="1" dirty="0" smtClean="0"/>
              <a:t>Ψυχομετρικά Εργαλεία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>
            <a:normAutofit/>
          </a:bodyPr>
          <a:lstStyle/>
          <a:p>
            <a:r>
              <a:rPr lang="el-GR" dirty="0" smtClean="0"/>
              <a:t>Ερωτηματολόγια ενδιαφερόντων</a:t>
            </a:r>
          </a:p>
          <a:p>
            <a:r>
              <a:rPr lang="el-GR" dirty="0" smtClean="0"/>
              <a:t>Τεστ ικανοτήτων</a:t>
            </a:r>
          </a:p>
          <a:p>
            <a:r>
              <a:rPr lang="el-GR" dirty="0" smtClean="0"/>
              <a:t>Ερωτηματολόγια λήψης αποφάσεων και επίλυσης προβλημάτων</a:t>
            </a:r>
          </a:p>
          <a:p>
            <a:r>
              <a:rPr lang="el-GR" dirty="0" smtClean="0"/>
              <a:t>Ερωτηματολόγια επαγγελματικών αξιών</a:t>
            </a:r>
          </a:p>
          <a:p>
            <a:r>
              <a:rPr lang="el-GR" dirty="0" smtClean="0"/>
              <a:t>Ερωτηματολόγια επαγγελματικού άγχους και επαγγελματικής ικανοποίησης</a:t>
            </a:r>
          </a:p>
          <a:p>
            <a:r>
              <a:rPr lang="el-GR" dirty="0" smtClean="0"/>
              <a:t>Ερωτηματολόγια σταδιοδρομίας και επαγγελματικών πεποιθήσεων</a:t>
            </a:r>
          </a:p>
          <a:p>
            <a:r>
              <a:rPr lang="el-GR" b="1" i="1" dirty="0" smtClean="0"/>
              <a:t>Συνέντευξη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Κριτική των Ψυχομετρικών Εργαλείων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1920-1950: </a:t>
            </a:r>
            <a:r>
              <a:rPr lang="el-GR" dirty="0" smtClean="0">
                <a:solidFill>
                  <a:srgbClr val="FFC000"/>
                </a:solidFill>
              </a:rPr>
              <a:t>Αναπόσπαστο κομμάτι </a:t>
            </a:r>
            <a:r>
              <a:rPr lang="el-GR" dirty="0" smtClean="0"/>
              <a:t>της Επαγγελματικής Συμβουλευτικής</a:t>
            </a:r>
          </a:p>
          <a:p>
            <a:r>
              <a:rPr lang="el-GR" dirty="0" smtClean="0"/>
              <a:t>1970-1980: </a:t>
            </a:r>
            <a:r>
              <a:rPr lang="el-GR" dirty="0" smtClean="0">
                <a:solidFill>
                  <a:srgbClr val="FFC000"/>
                </a:solidFill>
              </a:rPr>
              <a:t>Αμφισβήτηση</a:t>
            </a:r>
            <a:r>
              <a:rPr lang="el-GR" dirty="0" smtClean="0"/>
              <a:t>. Διότι προκαλούν και ενδυναμώνουν τις προκαταλήψεις και τις ρατσιστικές αντιλήψεις. </a:t>
            </a:r>
          </a:p>
          <a:p>
            <a:r>
              <a:rPr lang="el-GR" dirty="0" smtClean="0"/>
              <a:t>1980-: </a:t>
            </a:r>
            <a:r>
              <a:rPr lang="el-GR" dirty="0" smtClean="0">
                <a:solidFill>
                  <a:srgbClr val="FFC000"/>
                </a:solidFill>
              </a:rPr>
              <a:t>Αναπροσαρμογή</a:t>
            </a:r>
            <a:r>
              <a:rPr lang="el-GR" dirty="0" smtClean="0"/>
              <a:t> και </a:t>
            </a:r>
            <a:r>
              <a:rPr lang="el-GR" dirty="0" smtClean="0">
                <a:solidFill>
                  <a:srgbClr val="FFC000"/>
                </a:solidFill>
              </a:rPr>
              <a:t>βελτίωση</a:t>
            </a:r>
            <a:r>
              <a:rPr lang="el-GR" dirty="0" smtClean="0"/>
              <a:t>. Χρησιμοποιούνται ευρέως στην επιλογή επαγγέλματος και προσωπικού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Προετοιμασία Εαυτού</a:t>
            </a:r>
            <a:endParaRPr lang="el-GR" dirty="0"/>
          </a:p>
        </p:txBody>
      </p:sp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894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- TextBox"/>
          <p:cNvSpPr txBox="1"/>
          <p:nvPr/>
        </p:nvSpPr>
        <p:spPr>
          <a:xfrm>
            <a:off x="3786182" y="3786190"/>
            <a:ext cx="1714512" cy="369332"/>
          </a:xfrm>
          <a:prstGeom prst="rect">
            <a:avLst/>
          </a:prstGeom>
          <a:noFill/>
          <a:ln w="3810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rgbClr val="FFC000"/>
                </a:solidFill>
              </a:rPr>
              <a:t>Αυτογνωσία</a:t>
            </a:r>
            <a:endParaRPr lang="el-G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Τι αξιολογούμε σε μια συνέντευξη 1/3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C000"/>
                </a:solidFill>
              </a:rPr>
              <a:t>Προσωπικότητα</a:t>
            </a:r>
            <a:r>
              <a:rPr lang="el-GR" dirty="0" smtClean="0"/>
              <a:t>:</a:t>
            </a:r>
          </a:p>
          <a:p>
            <a:pPr>
              <a:buNone/>
            </a:pPr>
            <a:r>
              <a:rPr lang="el-GR" dirty="0" smtClean="0"/>
              <a:t>	Το σύνολο των τρόπων με τους οποίους το άτομα δρα και αλληλεπιδρά με τους άλλους</a:t>
            </a:r>
          </a:p>
          <a:p>
            <a:r>
              <a:rPr lang="el-GR" dirty="0" smtClean="0">
                <a:solidFill>
                  <a:srgbClr val="FFC000"/>
                </a:solidFill>
              </a:rPr>
              <a:t>Ικανότητες</a:t>
            </a:r>
            <a:r>
              <a:rPr lang="el-GR" dirty="0" smtClean="0"/>
              <a:t>:</a:t>
            </a:r>
          </a:p>
          <a:p>
            <a:pPr>
              <a:buNone/>
            </a:pPr>
            <a:r>
              <a:rPr lang="el-GR" dirty="0" smtClean="0"/>
              <a:t>	Αναφέρεται στην επιδεκτικότητα του ατόμου να αποκτήσει μέσω εκπαίδευσης κάποια γνώση ή δεξιότητα</a:t>
            </a:r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408</TotalTime>
  <Words>861</Words>
  <Application>Microsoft Office PowerPoint</Application>
  <PresentationFormat>Προβολή στην οθόνη (4:3)</PresentationFormat>
  <Paragraphs>180</Paragraphs>
  <Slides>27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28" baseType="lpstr">
      <vt:lpstr>Αστικό</vt:lpstr>
      <vt:lpstr>Εισαγωγή στην Επαγγελματική Αξιολόγηση και Ψυχομετρία</vt:lpstr>
      <vt:lpstr>Επαγγελματική Αξιολόγηση-ΕΑ (1)</vt:lpstr>
      <vt:lpstr>Επαγγελματική Αξιολόγηση-ΕΑ (2)</vt:lpstr>
      <vt:lpstr>Στόχοι της Επαγγελματικής Αξιολόγησης</vt:lpstr>
      <vt:lpstr>Ψυχομετρικά Εργαλεία </vt:lpstr>
      <vt:lpstr> Ψυχομετρικά Εργαλεία</vt:lpstr>
      <vt:lpstr>Κριτική των Ψυχομετρικών Εργαλείων</vt:lpstr>
      <vt:lpstr>Προετοιμασία Εαυτού</vt:lpstr>
      <vt:lpstr>Τι αξιολογούμε σε μια συνέντευξη 1/3</vt:lpstr>
      <vt:lpstr>Τι αξιολογούμε σε μια συνέντευξη 2/3</vt:lpstr>
      <vt:lpstr>Τι αξιολογούμε σε μια συνέντευξη 3/3</vt:lpstr>
      <vt:lpstr>Επαγγελματικές Αξίες (1)</vt:lpstr>
      <vt:lpstr>Επαγγελματικές Αξίες (2)</vt:lpstr>
      <vt:lpstr>Τι γίνεται στην πράξη…</vt:lpstr>
      <vt:lpstr>Η πρώτη συνάντηση (1/3)</vt:lpstr>
      <vt:lpstr>Η πρώτη συνάντηση (2/3)</vt:lpstr>
      <vt:lpstr>Η πρώτη συνάντηση (3/3)</vt:lpstr>
      <vt:lpstr>Παραδοτέα –Ενέργειες  (3/3)</vt:lpstr>
      <vt:lpstr>Παραδοτέα – Ενέργειες</vt:lpstr>
      <vt:lpstr>Επιθυμητές Επαγγελματικές Ικανότητες (1)</vt:lpstr>
      <vt:lpstr>Επιθυμητές Επαγγελματικές Ικανότητες (2)</vt:lpstr>
      <vt:lpstr>Επιθυμητά Χαρακτηριστικά Προσωπικότητας (1)</vt:lpstr>
      <vt:lpstr>Επιθυμητά Χαρακτηριστικά Προσωπικότητας (2)</vt:lpstr>
      <vt:lpstr>Επαγγελματική Ικανοποίηση (3)</vt:lpstr>
      <vt:lpstr>Χρήσιμη Ιστοσελίδα για career plan, path, goal</vt:lpstr>
      <vt:lpstr>Βιβλιογραφία (1/2)</vt:lpstr>
      <vt:lpstr>Βιβλιογραφία (2/2)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packard bell</dc:creator>
  <cp:lastModifiedBy>user</cp:lastModifiedBy>
  <cp:revision>170</cp:revision>
  <dcterms:created xsi:type="dcterms:W3CDTF">2015-02-23T10:09:01Z</dcterms:created>
  <dcterms:modified xsi:type="dcterms:W3CDTF">2016-12-05T12:28:26Z</dcterms:modified>
</cp:coreProperties>
</file>