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1"/>
  </p:notesMasterIdLst>
  <p:handoutMasterIdLst>
    <p:handoutMasterId r:id="rId22"/>
  </p:handout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68" r:id="rId15"/>
    <p:sldId id="271" r:id="rId16"/>
    <p:sldId id="272" r:id="rId17"/>
    <p:sldId id="273" r:id="rId18"/>
    <p:sldId id="274" r:id="rId19"/>
    <p:sldId id="275" r:id="rId20"/>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68177-F0B4-4D70-AFCF-3BCA678D9C9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l-GR"/>
        </a:p>
      </dgm:t>
    </dgm:pt>
    <dgm:pt modelId="{4727DA58-E39F-40AD-86C9-F62D92413BC6}">
      <dgm:prSet phldrT="[Κείμενο]"/>
      <dgm:spPr/>
      <dgm:t>
        <a:bodyPr/>
        <a:lstStyle/>
        <a:p>
          <a:r>
            <a:rPr lang="el-GR" dirty="0"/>
            <a:t>Στόχοι</a:t>
          </a:r>
        </a:p>
      </dgm:t>
    </dgm:pt>
    <dgm:pt modelId="{9CBD481E-D9CD-4D95-AA0A-59DB5150A922}" type="parTrans" cxnId="{BA3BDD13-A210-4771-9219-6EFCC1A04D6C}">
      <dgm:prSet/>
      <dgm:spPr/>
      <dgm:t>
        <a:bodyPr/>
        <a:lstStyle/>
        <a:p>
          <a:endParaRPr lang="el-GR"/>
        </a:p>
      </dgm:t>
    </dgm:pt>
    <dgm:pt modelId="{BA25D7FD-7F3C-489A-B7C1-1BD9755FCA37}" type="sibTrans" cxnId="{BA3BDD13-A210-4771-9219-6EFCC1A04D6C}">
      <dgm:prSet/>
      <dgm:spPr/>
      <dgm:t>
        <a:bodyPr/>
        <a:lstStyle/>
        <a:p>
          <a:endParaRPr lang="el-GR"/>
        </a:p>
      </dgm:t>
    </dgm:pt>
    <dgm:pt modelId="{D4E2E169-C3B0-4FE5-BFD3-356628CF022E}">
      <dgm:prSet phldrT="[Κείμενο]"/>
      <dgm:spPr/>
      <dgm:t>
        <a:bodyPr/>
        <a:lstStyle/>
        <a:p>
          <a:r>
            <a:rPr lang="el-GR" dirty="0"/>
            <a:t>Πόροι</a:t>
          </a:r>
        </a:p>
      </dgm:t>
    </dgm:pt>
    <dgm:pt modelId="{49345E9F-5860-483A-BBBB-A88066572F59}" type="parTrans" cxnId="{EFAF0A30-701D-41A3-AFEF-72529CF2C2E9}">
      <dgm:prSet/>
      <dgm:spPr/>
      <dgm:t>
        <a:bodyPr/>
        <a:lstStyle/>
        <a:p>
          <a:endParaRPr lang="el-GR"/>
        </a:p>
      </dgm:t>
    </dgm:pt>
    <dgm:pt modelId="{0A0AFDB3-F0D5-42E4-8BDE-D24ED644CE0B}" type="sibTrans" cxnId="{EFAF0A30-701D-41A3-AFEF-72529CF2C2E9}">
      <dgm:prSet/>
      <dgm:spPr/>
      <dgm:t>
        <a:bodyPr/>
        <a:lstStyle/>
        <a:p>
          <a:endParaRPr lang="el-GR"/>
        </a:p>
      </dgm:t>
    </dgm:pt>
    <dgm:pt modelId="{906B70D3-4031-45F8-94DB-5BE4943F368B}">
      <dgm:prSet phldrT="[Κείμενο]"/>
      <dgm:spPr/>
      <dgm:t>
        <a:bodyPr/>
        <a:lstStyle/>
        <a:p>
          <a:r>
            <a:rPr lang="el-GR" dirty="0"/>
            <a:t>Αποτελέσματα</a:t>
          </a:r>
        </a:p>
      </dgm:t>
    </dgm:pt>
    <dgm:pt modelId="{54DE47EE-139B-4E0B-A8FF-E99F6208B520}" type="parTrans" cxnId="{6EB14FCC-A08D-4FCF-B1A2-0D5BF9CE27EB}">
      <dgm:prSet/>
      <dgm:spPr/>
      <dgm:t>
        <a:bodyPr/>
        <a:lstStyle/>
        <a:p>
          <a:endParaRPr lang="el-GR"/>
        </a:p>
      </dgm:t>
    </dgm:pt>
    <dgm:pt modelId="{95076799-2011-4CBE-BE43-84DCF93CEC20}" type="sibTrans" cxnId="{6EB14FCC-A08D-4FCF-B1A2-0D5BF9CE27EB}">
      <dgm:prSet/>
      <dgm:spPr/>
      <dgm:t>
        <a:bodyPr/>
        <a:lstStyle/>
        <a:p>
          <a:endParaRPr lang="el-GR"/>
        </a:p>
      </dgm:t>
    </dgm:pt>
    <dgm:pt modelId="{708766C3-12BB-4B6D-AC65-96E1A23B5DF3}" type="pres">
      <dgm:prSet presAssocID="{C8F68177-F0B4-4D70-AFCF-3BCA678D9C9D}" presName="Name0" presStyleCnt="0">
        <dgm:presLayoutVars>
          <dgm:dir/>
          <dgm:resizeHandles val="exact"/>
        </dgm:presLayoutVars>
      </dgm:prSet>
      <dgm:spPr/>
    </dgm:pt>
    <dgm:pt modelId="{3F6D80B3-30EC-4DC7-8ED9-0E96F1761DB0}" type="pres">
      <dgm:prSet presAssocID="{4727DA58-E39F-40AD-86C9-F62D92413BC6}" presName="node" presStyleLbl="node1" presStyleIdx="0" presStyleCnt="3">
        <dgm:presLayoutVars>
          <dgm:bulletEnabled val="1"/>
        </dgm:presLayoutVars>
      </dgm:prSet>
      <dgm:spPr/>
    </dgm:pt>
    <dgm:pt modelId="{2E19CCFE-60FF-450D-AEFC-993C7A47F03F}" type="pres">
      <dgm:prSet presAssocID="{BA25D7FD-7F3C-489A-B7C1-1BD9755FCA37}" presName="sibTrans" presStyleLbl="sibTrans2D1" presStyleIdx="0" presStyleCnt="3"/>
      <dgm:spPr/>
    </dgm:pt>
    <dgm:pt modelId="{43DB55D1-6E5C-4924-8818-E11D401BF6E0}" type="pres">
      <dgm:prSet presAssocID="{BA25D7FD-7F3C-489A-B7C1-1BD9755FCA37}" presName="connectorText" presStyleLbl="sibTrans2D1" presStyleIdx="0" presStyleCnt="3"/>
      <dgm:spPr/>
    </dgm:pt>
    <dgm:pt modelId="{B1762099-16D4-44BA-A7CB-5C3E194629D9}" type="pres">
      <dgm:prSet presAssocID="{D4E2E169-C3B0-4FE5-BFD3-356628CF022E}" presName="node" presStyleLbl="node1" presStyleIdx="1" presStyleCnt="3">
        <dgm:presLayoutVars>
          <dgm:bulletEnabled val="1"/>
        </dgm:presLayoutVars>
      </dgm:prSet>
      <dgm:spPr/>
    </dgm:pt>
    <dgm:pt modelId="{361B2385-096D-4F30-8287-683C28C976A9}" type="pres">
      <dgm:prSet presAssocID="{0A0AFDB3-F0D5-42E4-8BDE-D24ED644CE0B}" presName="sibTrans" presStyleLbl="sibTrans2D1" presStyleIdx="1" presStyleCnt="3"/>
      <dgm:spPr/>
    </dgm:pt>
    <dgm:pt modelId="{FD6005BC-30A6-43DA-8FAB-B9664336D73B}" type="pres">
      <dgm:prSet presAssocID="{0A0AFDB3-F0D5-42E4-8BDE-D24ED644CE0B}" presName="connectorText" presStyleLbl="sibTrans2D1" presStyleIdx="1" presStyleCnt="3"/>
      <dgm:spPr/>
    </dgm:pt>
    <dgm:pt modelId="{BE88ABE7-F586-48E0-88FA-6EBB6B57E26B}" type="pres">
      <dgm:prSet presAssocID="{906B70D3-4031-45F8-94DB-5BE4943F368B}" presName="node" presStyleLbl="node1" presStyleIdx="2" presStyleCnt="3">
        <dgm:presLayoutVars>
          <dgm:bulletEnabled val="1"/>
        </dgm:presLayoutVars>
      </dgm:prSet>
      <dgm:spPr/>
    </dgm:pt>
    <dgm:pt modelId="{3E3A31F8-919F-4136-B147-6520E42ADF6F}" type="pres">
      <dgm:prSet presAssocID="{95076799-2011-4CBE-BE43-84DCF93CEC20}" presName="sibTrans" presStyleLbl="sibTrans2D1" presStyleIdx="2" presStyleCnt="3"/>
      <dgm:spPr/>
    </dgm:pt>
    <dgm:pt modelId="{AC774E39-9BAC-4021-A9C9-55F997C3D2C5}" type="pres">
      <dgm:prSet presAssocID="{95076799-2011-4CBE-BE43-84DCF93CEC20}" presName="connectorText" presStyleLbl="sibTrans2D1" presStyleIdx="2" presStyleCnt="3"/>
      <dgm:spPr/>
    </dgm:pt>
  </dgm:ptLst>
  <dgm:cxnLst>
    <dgm:cxn modelId="{BA3BDD13-A210-4771-9219-6EFCC1A04D6C}" srcId="{C8F68177-F0B4-4D70-AFCF-3BCA678D9C9D}" destId="{4727DA58-E39F-40AD-86C9-F62D92413BC6}" srcOrd="0" destOrd="0" parTransId="{9CBD481E-D9CD-4D95-AA0A-59DB5150A922}" sibTransId="{BA25D7FD-7F3C-489A-B7C1-1BD9755FCA37}"/>
    <dgm:cxn modelId="{2144E313-DBE6-423B-B294-5EB866F3826E}" type="presOf" srcId="{95076799-2011-4CBE-BE43-84DCF93CEC20}" destId="{AC774E39-9BAC-4021-A9C9-55F997C3D2C5}" srcOrd="1" destOrd="0" presId="urn:microsoft.com/office/officeart/2005/8/layout/cycle7"/>
    <dgm:cxn modelId="{EFAF0A30-701D-41A3-AFEF-72529CF2C2E9}" srcId="{C8F68177-F0B4-4D70-AFCF-3BCA678D9C9D}" destId="{D4E2E169-C3B0-4FE5-BFD3-356628CF022E}" srcOrd="1" destOrd="0" parTransId="{49345E9F-5860-483A-BBBB-A88066572F59}" sibTransId="{0A0AFDB3-F0D5-42E4-8BDE-D24ED644CE0B}"/>
    <dgm:cxn modelId="{F7BC8131-55E5-4254-B29A-A4C04CA50B12}" type="presOf" srcId="{BA25D7FD-7F3C-489A-B7C1-1BD9755FCA37}" destId="{2E19CCFE-60FF-450D-AEFC-993C7A47F03F}" srcOrd="0" destOrd="0" presId="urn:microsoft.com/office/officeart/2005/8/layout/cycle7"/>
    <dgm:cxn modelId="{5FB7BF5F-E08B-44A5-AD35-B5112F450D05}" type="presOf" srcId="{BA25D7FD-7F3C-489A-B7C1-1BD9755FCA37}" destId="{43DB55D1-6E5C-4924-8818-E11D401BF6E0}" srcOrd="1" destOrd="0" presId="urn:microsoft.com/office/officeart/2005/8/layout/cycle7"/>
    <dgm:cxn modelId="{351A3C6F-0373-4B3E-9359-F28B240A760C}" type="presOf" srcId="{4727DA58-E39F-40AD-86C9-F62D92413BC6}" destId="{3F6D80B3-30EC-4DC7-8ED9-0E96F1761DB0}" srcOrd="0" destOrd="0" presId="urn:microsoft.com/office/officeart/2005/8/layout/cycle7"/>
    <dgm:cxn modelId="{30388E77-8C61-4480-B6A3-A68373655E16}" type="presOf" srcId="{0A0AFDB3-F0D5-42E4-8BDE-D24ED644CE0B}" destId="{361B2385-096D-4F30-8287-683C28C976A9}" srcOrd="0" destOrd="0" presId="urn:microsoft.com/office/officeart/2005/8/layout/cycle7"/>
    <dgm:cxn modelId="{57629BBB-2A06-443B-9156-DB48F068FDF7}" type="presOf" srcId="{906B70D3-4031-45F8-94DB-5BE4943F368B}" destId="{BE88ABE7-F586-48E0-88FA-6EBB6B57E26B}" srcOrd="0" destOrd="0" presId="urn:microsoft.com/office/officeart/2005/8/layout/cycle7"/>
    <dgm:cxn modelId="{6EB14FCC-A08D-4FCF-B1A2-0D5BF9CE27EB}" srcId="{C8F68177-F0B4-4D70-AFCF-3BCA678D9C9D}" destId="{906B70D3-4031-45F8-94DB-5BE4943F368B}" srcOrd="2" destOrd="0" parTransId="{54DE47EE-139B-4E0B-A8FF-E99F6208B520}" sibTransId="{95076799-2011-4CBE-BE43-84DCF93CEC20}"/>
    <dgm:cxn modelId="{A865E9D7-1201-47C9-87FD-E861D5505EFB}" type="presOf" srcId="{0A0AFDB3-F0D5-42E4-8BDE-D24ED644CE0B}" destId="{FD6005BC-30A6-43DA-8FAB-B9664336D73B}" srcOrd="1" destOrd="0" presId="urn:microsoft.com/office/officeart/2005/8/layout/cycle7"/>
    <dgm:cxn modelId="{34F8A2E9-B914-4773-A1F7-090BAE569658}" type="presOf" srcId="{95076799-2011-4CBE-BE43-84DCF93CEC20}" destId="{3E3A31F8-919F-4136-B147-6520E42ADF6F}" srcOrd="0" destOrd="0" presId="urn:microsoft.com/office/officeart/2005/8/layout/cycle7"/>
    <dgm:cxn modelId="{139BDCED-73E5-4314-9AEA-1A3C2D52C152}" type="presOf" srcId="{C8F68177-F0B4-4D70-AFCF-3BCA678D9C9D}" destId="{708766C3-12BB-4B6D-AC65-96E1A23B5DF3}" srcOrd="0" destOrd="0" presId="urn:microsoft.com/office/officeart/2005/8/layout/cycle7"/>
    <dgm:cxn modelId="{D69C69FC-8B31-432E-9B03-AC1C54A05631}" type="presOf" srcId="{D4E2E169-C3B0-4FE5-BFD3-356628CF022E}" destId="{B1762099-16D4-44BA-A7CB-5C3E194629D9}" srcOrd="0" destOrd="0" presId="urn:microsoft.com/office/officeart/2005/8/layout/cycle7"/>
    <dgm:cxn modelId="{04B7B08E-2F06-495E-BF11-E954BDC10539}" type="presParOf" srcId="{708766C3-12BB-4B6D-AC65-96E1A23B5DF3}" destId="{3F6D80B3-30EC-4DC7-8ED9-0E96F1761DB0}" srcOrd="0" destOrd="0" presId="urn:microsoft.com/office/officeart/2005/8/layout/cycle7"/>
    <dgm:cxn modelId="{C508B69E-F598-4BAD-9550-32CD9F947D1A}" type="presParOf" srcId="{708766C3-12BB-4B6D-AC65-96E1A23B5DF3}" destId="{2E19CCFE-60FF-450D-AEFC-993C7A47F03F}" srcOrd="1" destOrd="0" presId="urn:microsoft.com/office/officeart/2005/8/layout/cycle7"/>
    <dgm:cxn modelId="{452CF057-95F6-4A46-8DA6-0B75C84D0113}" type="presParOf" srcId="{2E19CCFE-60FF-450D-AEFC-993C7A47F03F}" destId="{43DB55D1-6E5C-4924-8818-E11D401BF6E0}" srcOrd="0" destOrd="0" presId="urn:microsoft.com/office/officeart/2005/8/layout/cycle7"/>
    <dgm:cxn modelId="{F075201D-97DD-4922-A49A-4BDB315C6404}" type="presParOf" srcId="{708766C3-12BB-4B6D-AC65-96E1A23B5DF3}" destId="{B1762099-16D4-44BA-A7CB-5C3E194629D9}" srcOrd="2" destOrd="0" presId="urn:microsoft.com/office/officeart/2005/8/layout/cycle7"/>
    <dgm:cxn modelId="{944C5C9E-2EDF-43DB-AAAA-82DCAFA7626D}" type="presParOf" srcId="{708766C3-12BB-4B6D-AC65-96E1A23B5DF3}" destId="{361B2385-096D-4F30-8287-683C28C976A9}" srcOrd="3" destOrd="0" presId="urn:microsoft.com/office/officeart/2005/8/layout/cycle7"/>
    <dgm:cxn modelId="{CE612ACA-FB26-4120-8762-805C912F57C0}" type="presParOf" srcId="{361B2385-096D-4F30-8287-683C28C976A9}" destId="{FD6005BC-30A6-43DA-8FAB-B9664336D73B}" srcOrd="0" destOrd="0" presId="urn:microsoft.com/office/officeart/2005/8/layout/cycle7"/>
    <dgm:cxn modelId="{3AEFC05D-E178-4FC5-82E8-FF3461707048}" type="presParOf" srcId="{708766C3-12BB-4B6D-AC65-96E1A23B5DF3}" destId="{BE88ABE7-F586-48E0-88FA-6EBB6B57E26B}" srcOrd="4" destOrd="0" presId="urn:microsoft.com/office/officeart/2005/8/layout/cycle7"/>
    <dgm:cxn modelId="{F46B996A-E76C-4475-B078-E54289C05B3D}" type="presParOf" srcId="{708766C3-12BB-4B6D-AC65-96E1A23B5DF3}" destId="{3E3A31F8-919F-4136-B147-6520E42ADF6F}" srcOrd="5" destOrd="0" presId="urn:microsoft.com/office/officeart/2005/8/layout/cycle7"/>
    <dgm:cxn modelId="{9D0D74EF-7FC2-4F45-87D0-AC51C6A6E6EE}" type="presParOf" srcId="{3E3A31F8-919F-4136-B147-6520E42ADF6F}" destId="{AC774E39-9BAC-4021-A9C9-55F997C3D2C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D80B3-30EC-4DC7-8ED9-0E96F1761DB0}">
      <dsp:nvSpPr>
        <dsp:cNvPr id="0" name=""/>
        <dsp:cNvSpPr/>
      </dsp:nvSpPr>
      <dsp:spPr>
        <a:xfrm>
          <a:off x="2661046" y="1572"/>
          <a:ext cx="2805906" cy="14029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dirty="0"/>
            <a:t>Στόχοι</a:t>
          </a:r>
        </a:p>
      </dsp:txBody>
      <dsp:txXfrm>
        <a:off x="2702137" y="42663"/>
        <a:ext cx="2723724" cy="1320771"/>
      </dsp:txXfrm>
    </dsp:sp>
    <dsp:sp modelId="{2E19CCFE-60FF-450D-AEFC-993C7A47F03F}">
      <dsp:nvSpPr>
        <dsp:cNvPr id="0" name=""/>
        <dsp:cNvSpPr/>
      </dsp:nvSpPr>
      <dsp:spPr>
        <a:xfrm rot="3600000">
          <a:off x="4491365" y="2463816"/>
          <a:ext cx="1461927"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l-GR" sz="2200" kern="1200"/>
        </a:p>
      </dsp:txBody>
      <dsp:txXfrm>
        <a:off x="4638675" y="2562023"/>
        <a:ext cx="1167307" cy="294619"/>
      </dsp:txXfrm>
    </dsp:sp>
    <dsp:sp modelId="{B1762099-16D4-44BA-A7CB-5C3E194629D9}">
      <dsp:nvSpPr>
        <dsp:cNvPr id="0" name=""/>
        <dsp:cNvSpPr/>
      </dsp:nvSpPr>
      <dsp:spPr>
        <a:xfrm>
          <a:off x="4977704" y="4014141"/>
          <a:ext cx="2805906" cy="14029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dirty="0"/>
            <a:t>Πόροι</a:t>
          </a:r>
        </a:p>
      </dsp:txBody>
      <dsp:txXfrm>
        <a:off x="5018795" y="4055232"/>
        <a:ext cx="2723724" cy="1320771"/>
      </dsp:txXfrm>
    </dsp:sp>
    <dsp:sp modelId="{361B2385-096D-4F30-8287-683C28C976A9}">
      <dsp:nvSpPr>
        <dsp:cNvPr id="0" name=""/>
        <dsp:cNvSpPr/>
      </dsp:nvSpPr>
      <dsp:spPr>
        <a:xfrm rot="10800000">
          <a:off x="3333036" y="4470101"/>
          <a:ext cx="1461927"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l-GR" sz="2200" kern="1200"/>
        </a:p>
      </dsp:txBody>
      <dsp:txXfrm rot="10800000">
        <a:off x="3480346" y="4568308"/>
        <a:ext cx="1167307" cy="294619"/>
      </dsp:txXfrm>
    </dsp:sp>
    <dsp:sp modelId="{BE88ABE7-F586-48E0-88FA-6EBB6B57E26B}">
      <dsp:nvSpPr>
        <dsp:cNvPr id="0" name=""/>
        <dsp:cNvSpPr/>
      </dsp:nvSpPr>
      <dsp:spPr>
        <a:xfrm>
          <a:off x="344389" y="4014141"/>
          <a:ext cx="2805906" cy="14029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dirty="0"/>
            <a:t>Αποτελέσματα</a:t>
          </a:r>
        </a:p>
      </dsp:txBody>
      <dsp:txXfrm>
        <a:off x="385480" y="4055232"/>
        <a:ext cx="2723724" cy="1320771"/>
      </dsp:txXfrm>
    </dsp:sp>
    <dsp:sp modelId="{3E3A31F8-919F-4136-B147-6520E42ADF6F}">
      <dsp:nvSpPr>
        <dsp:cNvPr id="0" name=""/>
        <dsp:cNvSpPr/>
      </dsp:nvSpPr>
      <dsp:spPr>
        <a:xfrm rot="18000000">
          <a:off x="2174707" y="2463816"/>
          <a:ext cx="1461927"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l-GR" sz="2200" kern="1200"/>
        </a:p>
      </dsp:txBody>
      <dsp:txXfrm>
        <a:off x="2322017" y="2562023"/>
        <a:ext cx="1167307" cy="29461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4961038-E69E-4522-97BB-EB99858856DE}" type="datetime1">
              <a:rPr lang="el-GR" smtClean="0"/>
              <a:t>26/11/2024</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7126FDC-224F-40D9-BC14-B335420DDF09}" type="datetime1">
              <a:rPr lang="el-GR" smtClean="0"/>
              <a:t>26/11/2024</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el-GR"/>
              <a:t>Κάντε κλικ για να επεξεργαστείτε τον τίτλο υποδείγματος</a:t>
            </a:r>
            <a:endParaRPr lang="en-US" dirty="0"/>
          </a:p>
        </p:txBody>
      </p:sp>
      <p:sp>
        <p:nvSpPr>
          <p:cNvPr id="3" name="Υπότιτλος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l-GR"/>
              <a:t>Κάντε κλικ για να επεξεργαστείτε τον υπότιτλο του υποδείγματος</a:t>
            </a:r>
            <a:endParaRPr lang="en-US" dirty="0"/>
          </a:p>
        </p:txBody>
      </p:sp>
      <p:cxnSp>
        <p:nvCxnSpPr>
          <p:cNvPr id="9" name="Ευθεία γραμμή σύνδεσης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Θέση ημερομηνίας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A1D63439-1CC6-4094-85D0-A1C74227DFA2}" type="datetime1">
              <a:rPr lang="el-GR" smtClean="0"/>
              <a:t>26/11/2024</a:t>
            </a:fld>
            <a:endParaRPr lang="en-US" dirty="0"/>
          </a:p>
        </p:txBody>
      </p:sp>
      <p:sp>
        <p:nvSpPr>
          <p:cNvPr id="5" name="Θέση υποσέλιδου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Θέση αριθμού διαφάνειας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p:txBody>
          <a:bodyPr vert="eaVert" lIns="45720" tIns="0" rIns="45720" bIns="0"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B86170DA-EBCE-4415-B782-844B757DAABC}" type="datetime1">
              <a:rPr lang="el-GR" smtClean="0"/>
              <a:t>26/11/2024</a:t>
            </a:fld>
            <a:endParaRPr lang="en-US" dirty="0"/>
          </a:p>
        </p:txBody>
      </p:sp>
      <p:sp>
        <p:nvSpPr>
          <p:cNvPr id="8" name="Θέση υποσέλιδου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Θέση αριθμού διαφάνειας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Ορθογώνιο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Κατακόρυφος τίτλος 1"/>
          <p:cNvSpPr>
            <a:spLocks noGrp="1"/>
          </p:cNvSpPr>
          <p:nvPr>
            <p:ph type="title" orient="vert"/>
          </p:nvPr>
        </p:nvSpPr>
        <p:spPr>
          <a:xfrm>
            <a:off x="8724900" y="412302"/>
            <a:ext cx="2628900" cy="5759898"/>
          </a:xfrm>
        </p:spPr>
        <p:txBody>
          <a:bodyPr vert="eaVert" rtlCol="0"/>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a:xfrm>
            <a:off x="838200" y="412302"/>
            <a:ext cx="7734300" cy="5759898"/>
          </a:xfrm>
        </p:spPr>
        <p:txBody>
          <a:bodyPr vert="eaVert" lIns="45720" tIns="0" rIns="45720" bIns="0"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80AA9FC3-E810-4E41-B008-8F840F53EEA3}" type="datetime1">
              <a:rPr lang="el-GR" smtClean="0"/>
              <a:t>26/11/2024</a:t>
            </a:fld>
            <a:endParaRPr lang="en-US" dirty="0"/>
          </a:p>
        </p:txBody>
      </p:sp>
      <p:sp>
        <p:nvSpPr>
          <p:cNvPr id="8" name="Θέση υποσέλιδου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2D245FF9-7D03-49CA-B48F-5C3E6E4538BB}" type="datetime1">
              <a:rPr lang="el-GR" smtClean="0"/>
              <a:t>26/11/2024</a:t>
            </a:fld>
            <a:endParaRPr lang="en-US" dirty="0"/>
          </a:p>
        </p:txBody>
      </p:sp>
      <p:sp>
        <p:nvSpPr>
          <p:cNvPr id="8" name="Θέση υποσέλιδου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Θέση αριθμού διαφάνειας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cxnSp>
        <p:nvCxnSpPr>
          <p:cNvPr id="9" name="Ευθεία γραμμή σύνδεσης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Θέση ημερομηνίας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9A35135B-71ED-4DAD-A0D4-F956DC504FD7}" type="datetime1">
              <a:rPr lang="el-GR" smtClean="0"/>
              <a:t>26/11/2024</a:t>
            </a:fld>
            <a:endParaRPr lang="en-US" dirty="0"/>
          </a:p>
        </p:txBody>
      </p:sp>
      <p:sp>
        <p:nvSpPr>
          <p:cNvPr id="8" name="Θέση υποσέλιδου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Θέση αριθμού διαφάνειας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ομένων">
    <p:spTree>
      <p:nvGrpSpPr>
        <p:cNvPr id="1" name=""/>
        <p:cNvGrpSpPr/>
        <p:nvPr/>
      </p:nvGrpSpPr>
      <p:grpSpPr>
        <a:xfrm>
          <a:off x="0" y="0"/>
          <a:ext cx="0" cy="0"/>
          <a:chOff x="0" y="0"/>
          <a:chExt cx="0" cy="0"/>
        </a:xfrm>
      </p:grpSpPr>
      <p:sp>
        <p:nvSpPr>
          <p:cNvPr id="8" name="Τίτλος 7"/>
          <p:cNvSpPr>
            <a:spLocks noGrp="1"/>
          </p:cNvSpPr>
          <p:nvPr>
            <p:ph type="title"/>
          </p:nvPr>
        </p:nvSpPr>
        <p:spPr>
          <a:xfrm>
            <a:off x="1097280" y="286603"/>
            <a:ext cx="10058400" cy="1450757"/>
          </a:xfrm>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sz="half" idx="1"/>
          </p:nvPr>
        </p:nvSpPr>
        <p:spPr>
          <a:xfrm>
            <a:off x="1097280" y="2120900"/>
            <a:ext cx="4639736" cy="3748193"/>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περιεχομένου 3"/>
          <p:cNvSpPr>
            <a:spLocks noGrp="1"/>
          </p:cNvSpPr>
          <p:nvPr>
            <p:ph sz="half" idx="2"/>
          </p:nvPr>
        </p:nvSpPr>
        <p:spPr>
          <a:xfrm>
            <a:off x="6515944" y="2120900"/>
            <a:ext cx="4639736" cy="3748194"/>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2" name="Θέση ημερομηνίας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CEA4A3C6-2769-4B8E-B4CD-8638D980537F}" type="datetime1">
              <a:rPr lang="el-GR" smtClean="0"/>
              <a:t>26/11/2024</a:t>
            </a:fld>
            <a:endParaRPr lang="en-US" dirty="0"/>
          </a:p>
        </p:txBody>
      </p:sp>
      <p:sp>
        <p:nvSpPr>
          <p:cNvPr id="9" name="Θέση υποσέλιδου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Τίτλος 9"/>
          <p:cNvSpPr>
            <a:spLocks noGrp="1"/>
          </p:cNvSpPr>
          <p:nvPr>
            <p:ph type="title"/>
          </p:nvPr>
        </p:nvSpPr>
        <p:spPr>
          <a:xfrm>
            <a:off x="1097280" y="286603"/>
            <a:ext cx="10058400" cy="1450757"/>
          </a:xfrm>
        </p:spPr>
        <p:txBody>
          <a:bodyPr rtlCol="0"/>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1097280" y="2958274"/>
            <a:ext cx="4639736" cy="2910821"/>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κειμένου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Θέση περιεχομένου 5"/>
          <p:cNvSpPr>
            <a:spLocks noGrp="1"/>
          </p:cNvSpPr>
          <p:nvPr>
            <p:ph sz="quarter" idx="4"/>
          </p:nvPr>
        </p:nvSpPr>
        <p:spPr>
          <a:xfrm>
            <a:off x="6515944" y="2958273"/>
            <a:ext cx="4639736" cy="2910821"/>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2" name="Θέση ημερομηνίας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D11AFD62-81D8-460C-9A40-4B19744AFB4A}" type="datetime1">
              <a:rPr lang="el-GR" smtClean="0"/>
              <a:t>26/11/2024</a:t>
            </a:fld>
            <a:endParaRPr lang="en-US" dirty="0"/>
          </a:p>
        </p:txBody>
      </p:sp>
      <p:sp>
        <p:nvSpPr>
          <p:cNvPr id="11" name="Θέση υποσέλιδου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Θέση αριθμού διαφάνειας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n-US" dirty="0"/>
          </a:p>
        </p:txBody>
      </p:sp>
      <p:sp>
        <p:nvSpPr>
          <p:cNvPr id="6" name="Θέση ημερομηνίας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32F9DDFC-3711-4385-89BD-93ACC588C7FA}" type="datetime1">
              <a:rPr lang="el-GR" smtClean="0"/>
              <a:t>26/11/2024</a:t>
            </a:fld>
            <a:endParaRPr lang="en-US" dirty="0"/>
          </a:p>
        </p:txBody>
      </p:sp>
      <p:sp>
        <p:nvSpPr>
          <p:cNvPr id="7" name="Θέση υποσέλιδου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Θέση αριθμού διαφάνειας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Θέση ημερομηνίας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80B6C2DE-AD7D-4301-AF66-F299BAC0F051}" type="datetime1">
              <a:rPr lang="el-GR" smtClean="0"/>
              <a:t>26/11/2024</a:t>
            </a:fld>
            <a:endParaRPr lang="en-US" dirty="0"/>
          </a:p>
        </p:txBody>
      </p:sp>
      <p:sp>
        <p:nvSpPr>
          <p:cNvPr id="3" name="Θέση υποσέλιδου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Θέση αριθμού διαφάνειας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hasCustomPrompt="1"/>
          </p:nvPr>
        </p:nvSpPr>
        <p:spPr>
          <a:xfrm>
            <a:off x="643466" y="786383"/>
            <a:ext cx="3517567" cy="2093975"/>
          </a:xfrm>
        </p:spPr>
        <p:txBody>
          <a:bodyPr rtlCol="0" anchor="b">
            <a:noAutofit/>
          </a:bodyPr>
          <a:lstStyle>
            <a:lvl1pPr>
              <a:lnSpc>
                <a:spcPct val="90000"/>
              </a:lnSpc>
              <a:defRPr sz="3200" b="0">
                <a:solidFill>
                  <a:srgbClr val="FFFFFF"/>
                </a:solidFill>
              </a:defRPr>
            </a:lvl1pPr>
          </a:lstStyle>
          <a:p>
            <a:pPr rtl="0"/>
            <a:r>
              <a:rPr lang="el" dirty="0"/>
              <a:t>Κάντε κλικ για να</a:t>
            </a:r>
            <a:r>
              <a:rPr lang="en-US" dirty="0"/>
              <a:t> </a:t>
            </a:r>
            <a:r>
              <a:rPr lang="el" dirty="0"/>
              <a:t>επεξεργαστείτε το</a:t>
            </a:r>
            <a:r>
              <a:rPr lang="en-US" dirty="0"/>
              <a:t> </a:t>
            </a:r>
            <a:r>
              <a:rPr lang="el" dirty="0"/>
              <a:t>Στυλ κύριου τίτλου</a:t>
            </a:r>
            <a:endParaRPr lang="en-US" dirty="0"/>
          </a:p>
        </p:txBody>
      </p:sp>
      <p:sp>
        <p:nvSpPr>
          <p:cNvPr id="3" name="Θέση περιεχομένου 2"/>
          <p:cNvSpPr>
            <a:spLocks noGrp="1"/>
          </p:cNvSpPr>
          <p:nvPr>
            <p:ph idx="1"/>
          </p:nvPr>
        </p:nvSpPr>
        <p:spPr>
          <a:xfrm>
            <a:off x="5458984" y="812799"/>
            <a:ext cx="5928344" cy="5294757"/>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κειμένου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a:xfrm>
            <a:off x="643464" y="6446520"/>
            <a:ext cx="3517568" cy="365125"/>
          </a:xfrm>
        </p:spPr>
        <p:txBody>
          <a:bodyPr rtlCol="0"/>
          <a:lstStyle>
            <a:lvl1pPr algn="l">
              <a:defRPr/>
            </a:lvl1pPr>
          </a:lstStyle>
          <a:p>
            <a:pPr rtl="0"/>
            <a:fld id="{9934E474-51DB-4149-80D1-F3A9A7563EB9}" type="datetime1">
              <a:rPr lang="el-GR" smtClean="0"/>
              <a:t>26/11/2024</a:t>
            </a:fld>
            <a:endParaRPr lang="en-US" dirty="0"/>
          </a:p>
        </p:txBody>
      </p:sp>
      <p:sp>
        <p:nvSpPr>
          <p:cNvPr id="6" name="Θέση υποσέλιδου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Θέση αριθμού διαφάνειας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Θέση εικόνας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n-US" dirty="0"/>
          </a:p>
        </p:txBody>
      </p:sp>
      <p:sp>
        <p:nvSpPr>
          <p:cNvPr id="2" name="Τίτλος 1"/>
          <p:cNvSpPr>
            <a:spLocks noGrp="1"/>
          </p:cNvSpPr>
          <p:nvPr>
            <p:ph type="title"/>
          </p:nvPr>
        </p:nvSpPr>
        <p:spPr>
          <a:xfrm>
            <a:off x="1097279" y="4799362"/>
            <a:ext cx="10113645" cy="743682"/>
          </a:xfrm>
        </p:spPr>
        <p:txBody>
          <a:bodyPr tIns="0" bIns="0" rtlCol="0" anchor="b">
            <a:noAutofit/>
          </a:bodyPr>
          <a:lstStyle>
            <a:lvl1pPr>
              <a:defRPr sz="3100" b="0">
                <a:solidFill>
                  <a:srgbClr val="FFFFFF"/>
                </a:solidFill>
              </a:defRPr>
            </a:lvl1pPr>
          </a:lstStyle>
          <a:p>
            <a:pPr rtl="0"/>
            <a:r>
              <a:rPr lang="el-GR"/>
              <a:t>Κάντε κλικ για να επεξεργαστείτε τον τίτλο υποδείγματος</a:t>
            </a:r>
            <a:endParaRPr lang="en-US" dirty="0"/>
          </a:p>
        </p:txBody>
      </p:sp>
      <p:sp>
        <p:nvSpPr>
          <p:cNvPr id="4" name="Θέση κειμένου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p:txBody>
          <a:bodyPr rtlCol="0"/>
          <a:lstStyle>
            <a:lvl1pPr>
              <a:defRPr/>
            </a:lvl1pPr>
          </a:lstStyle>
          <a:p>
            <a:pPr rtl="0"/>
            <a:fld id="{35900B07-A939-46A1-95E3-F4BF6E48AFB2}" type="datetime1">
              <a:rPr lang="el-GR" smtClean="0"/>
              <a:t>26/11/2024</a:t>
            </a:fld>
            <a:endParaRPr lang="en-US" dirty="0"/>
          </a:p>
        </p:txBody>
      </p:sp>
      <p:sp>
        <p:nvSpPr>
          <p:cNvPr id="6" name="Θέση υποσέλιδου 5"/>
          <p:cNvSpPr>
            <a:spLocks noGrp="1"/>
          </p:cNvSpPr>
          <p:nvPr>
            <p:ph type="ftr" sz="quarter" idx="11"/>
          </p:nvPr>
        </p:nvSpPr>
        <p:spPr>
          <a:xfrm>
            <a:off x="1097279" y="6446838"/>
            <a:ext cx="6818262" cy="365125"/>
          </a:xfrm>
        </p:spPr>
        <p:txBody>
          <a:bodyPr rtlCol="0"/>
          <a:lstStyle/>
          <a:p>
            <a:pPr algn="l" rtl="0"/>
            <a:endParaRPr lang="en-US" dirty="0"/>
          </a:p>
        </p:txBody>
      </p:sp>
      <p:sp>
        <p:nvSpPr>
          <p:cNvPr id="7" name="Θέση αριθμού διαφάνειας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Θέση τίτλου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el"/>
              <a:t>Κάντε κλικ για να επεξεργαστείτε το Στυλ κύριου τίτλου</a:t>
            </a:r>
            <a:endParaRPr lang="en-US" dirty="0"/>
          </a:p>
        </p:txBody>
      </p:sp>
      <p:sp>
        <p:nvSpPr>
          <p:cNvPr id="3" name="Θέση κειμένου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el"/>
              <a:t>Κάντε κλικ για επεξεργασία των στυλ κειμένου του υποδείγματος</a:t>
            </a:r>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dirty="0"/>
          </a:p>
        </p:txBody>
      </p:sp>
      <p:sp>
        <p:nvSpPr>
          <p:cNvPr id="4" name="Θέση ημερομηνίας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86D902E8-EFEB-49E0-A81E-5B9E8C2EA99F}" type="datetime1">
              <a:rPr lang="el-GR" smtClean="0"/>
              <a:t>26/11/2024</a:t>
            </a:fld>
            <a:endParaRPr lang="en-US" dirty="0"/>
          </a:p>
        </p:txBody>
      </p:sp>
      <p:sp>
        <p:nvSpPr>
          <p:cNvPr id="5" name="Θέση υποσέλιδου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Θέση αριθμού διαφάνειας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Ευθεία γραμμή σύνδεσης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Ορθογώνιο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Τίτλος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el-GR" sz="6000" dirty="0"/>
              <a:t>Διοίκηση ολικής ποιότητας και νέα δημόσιος διευθυντισμός</a:t>
            </a:r>
            <a:endParaRPr lang="el" sz="6000" dirty="0"/>
          </a:p>
        </p:txBody>
      </p:sp>
      <p:pic>
        <p:nvPicPr>
          <p:cNvPr id="5" name="Εικόνα 4" descr="Μια εικόνα που περιέχει κτίριο, κάθισμα, παγκάκι, πλευρά&#10;&#10;Αυτόματη δημιουργία περιγραφής">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Ευθεία γραμμή σύνδεσης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F95522-9F14-405D-6BBA-BDB00BBF4CE2}"/>
              </a:ext>
            </a:extLst>
          </p:cNvPr>
          <p:cNvSpPr>
            <a:spLocks noGrp="1"/>
          </p:cNvSpPr>
          <p:nvPr>
            <p:ph type="title"/>
          </p:nvPr>
        </p:nvSpPr>
        <p:spPr/>
        <p:txBody>
          <a:bodyPr/>
          <a:lstStyle/>
          <a:p>
            <a:r>
              <a:rPr lang="el-GR" dirty="0"/>
              <a:t>Τι είναι διοίκηση ολικής ποιότητας;</a:t>
            </a:r>
          </a:p>
        </p:txBody>
      </p:sp>
      <p:sp>
        <p:nvSpPr>
          <p:cNvPr id="3" name="Θέση περιεχομένου 2">
            <a:extLst>
              <a:ext uri="{FF2B5EF4-FFF2-40B4-BE49-F238E27FC236}">
                <a16:creationId xmlns:a16="http://schemas.microsoft.com/office/drawing/2014/main" id="{57C4A76E-D3AA-A751-04C8-11EF0A38B029}"/>
              </a:ext>
            </a:extLst>
          </p:cNvPr>
          <p:cNvSpPr>
            <a:spLocks noGrp="1"/>
          </p:cNvSpPr>
          <p:nvPr>
            <p:ph idx="1"/>
          </p:nvPr>
        </p:nvSpPr>
        <p:spPr/>
        <p:txBody>
          <a:bodyPr/>
          <a:lstStyle/>
          <a:p>
            <a:pPr algn="just">
              <a:lnSpc>
                <a:spcPct val="150000"/>
              </a:lnSpc>
              <a:buFont typeface="Wingdings" panose="05000000000000000000" pitchFamily="2" charset="2"/>
              <a:buChar char="q"/>
            </a:pPr>
            <a:r>
              <a:rPr lang="el-GR" dirty="0"/>
              <a:t> η ποιοτική εκπαίδευση έρχεται ως αποτέλεσμα της συνεχούς βελτίωσης της εκπαιδευτικής διαδικασίας σε όλα τα επίπεδα της ιεραρχίας του οργανισμού. </a:t>
            </a:r>
          </a:p>
          <a:p>
            <a:pPr algn="just">
              <a:lnSpc>
                <a:spcPct val="150000"/>
              </a:lnSpc>
              <a:buFont typeface="Wingdings" panose="05000000000000000000" pitchFamily="2" charset="2"/>
              <a:buChar char="q"/>
            </a:pPr>
            <a:r>
              <a:rPr lang="el-GR" dirty="0"/>
              <a:t> μπορεί να ιδωθεί σαν μία συνεχής και διαμορφωτική διαδικασία η οποία εστιάζει την προσοχή της στη βελτίωση της ποιότητας και αποτελεσματικότητας των παρεχόμενων υπηρεσιών προς τους πελάτες.  Ποιοι είναι όμως οι πελάτες;;</a:t>
            </a:r>
          </a:p>
          <a:p>
            <a:pPr algn="just">
              <a:lnSpc>
                <a:spcPct val="150000"/>
              </a:lnSpc>
              <a:buFont typeface="Wingdings" panose="05000000000000000000" pitchFamily="2" charset="2"/>
              <a:buChar char="q"/>
            </a:pPr>
            <a:r>
              <a:rPr lang="el-GR" dirty="0"/>
              <a:t> Η διοίκηση ολικής ποιότητας δε συνδέεται με κατακόρυφες μορφές εξουσίας, ιεραρχίας και οργάνωσης. </a:t>
            </a:r>
          </a:p>
        </p:txBody>
      </p:sp>
      <p:sp>
        <p:nvSpPr>
          <p:cNvPr id="4" name="Θέση ημερομηνίας 3">
            <a:extLst>
              <a:ext uri="{FF2B5EF4-FFF2-40B4-BE49-F238E27FC236}">
                <a16:creationId xmlns:a16="http://schemas.microsoft.com/office/drawing/2014/main" id="{BCA21CCD-0E83-1664-5F87-5066B87505C1}"/>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119323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529A56-4382-DFAE-D4EE-6E284694B590}"/>
              </a:ext>
            </a:extLst>
          </p:cNvPr>
          <p:cNvSpPr>
            <a:spLocks noGrp="1"/>
          </p:cNvSpPr>
          <p:nvPr>
            <p:ph type="title"/>
          </p:nvPr>
        </p:nvSpPr>
        <p:spPr/>
        <p:txBody>
          <a:bodyPr/>
          <a:lstStyle/>
          <a:p>
            <a:r>
              <a:rPr lang="el-GR" dirty="0"/>
              <a:t>Τα χαρακτηριστικά της διοίκησης ολικής ποιότητας….</a:t>
            </a:r>
          </a:p>
        </p:txBody>
      </p:sp>
      <p:sp>
        <p:nvSpPr>
          <p:cNvPr id="3" name="Θέση περιεχομένου 2">
            <a:extLst>
              <a:ext uri="{FF2B5EF4-FFF2-40B4-BE49-F238E27FC236}">
                <a16:creationId xmlns:a16="http://schemas.microsoft.com/office/drawing/2014/main" id="{AABFC222-6DFA-BCA4-8A0B-5260A3EC36BA}"/>
              </a:ext>
            </a:extLst>
          </p:cNvPr>
          <p:cNvSpPr>
            <a:spLocks noGrp="1"/>
          </p:cNvSpPr>
          <p:nvPr>
            <p:ph idx="1"/>
          </p:nvPr>
        </p:nvSpPr>
        <p:spPr/>
        <p:txBody>
          <a:bodyPr/>
          <a:lstStyle/>
          <a:p>
            <a:pPr algn="just">
              <a:buFont typeface="Arial" panose="020B0604020202020204" pitchFamily="34" charset="0"/>
              <a:buChar char="•"/>
            </a:pPr>
            <a:r>
              <a:rPr lang="el-GR" dirty="0"/>
              <a:t> η ποιότητα δεν έχει κανένα ιδιαίτερο περιεχόμενο εκτός και αν οριστεί με βάση τις ανάγκες και τις επιθυμίες του πελάτη.</a:t>
            </a:r>
          </a:p>
          <a:p>
            <a:pPr algn="just">
              <a:buFont typeface="Arial" panose="020B0604020202020204" pitchFamily="34" charset="0"/>
              <a:buChar char="•"/>
            </a:pPr>
            <a:r>
              <a:rPr lang="el-GR" dirty="0"/>
              <a:t> η ποιότητα ενός προϊόντος, αποτελέσματος ή υπηρεσίας προδικάζεται και κατευθύνεται από τη διαδικασία που το παράγει. Η ποιότητα παράγεται από ένα σύστημα το οποίο εργάζεται με αφοσιωμένους ανθρώπους και όχι από αφοσιωμένους ανθρώπους που εργάζονται μέσα στο σύστημα. – Κουλτούρα ποιότητας!</a:t>
            </a:r>
          </a:p>
          <a:p>
            <a:pPr algn="just">
              <a:buFont typeface="Arial" panose="020B0604020202020204" pitchFamily="34" charset="0"/>
              <a:buChar char="•"/>
            </a:pPr>
            <a:r>
              <a:rPr lang="el-GR" dirty="0"/>
              <a:t> η ποιότητα δεν είναι στατική…αλλάζει συνεχώς, διότι οι ανάγκες και οι επιθυμίες των πελατών διαφοροποιούνται συνεχώς, καθώς αλλάζουν οι ανάγκες και οι επιθυμίες των πελατών.</a:t>
            </a:r>
          </a:p>
          <a:p>
            <a:pPr algn="just">
              <a:buFont typeface="Arial" panose="020B0604020202020204" pitchFamily="34" charset="0"/>
              <a:buChar char="•"/>
            </a:pPr>
            <a:r>
              <a:rPr lang="el-GR" dirty="0"/>
              <a:t> η ποιότητα βελτιώνεται μέσα από τη συνεργασία των μελών του οργανισμού…Ομάδες εργασίας!</a:t>
            </a:r>
          </a:p>
        </p:txBody>
      </p:sp>
      <p:sp>
        <p:nvSpPr>
          <p:cNvPr id="4" name="Θέση ημερομηνίας 3">
            <a:extLst>
              <a:ext uri="{FF2B5EF4-FFF2-40B4-BE49-F238E27FC236}">
                <a16:creationId xmlns:a16="http://schemas.microsoft.com/office/drawing/2014/main" id="{FE00E9D3-6C7B-61C2-155F-E0308346BED4}"/>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2823078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5B35BF-222B-309C-1989-70A6D743C22E}"/>
              </a:ext>
            </a:extLst>
          </p:cNvPr>
          <p:cNvSpPr>
            <a:spLocks noGrp="1"/>
          </p:cNvSpPr>
          <p:nvPr>
            <p:ph type="title"/>
          </p:nvPr>
        </p:nvSpPr>
        <p:spPr/>
        <p:txBody>
          <a:bodyPr/>
          <a:lstStyle/>
          <a:p>
            <a:r>
              <a:rPr lang="el-GR" dirty="0"/>
              <a:t>Διοίκηση ολικής ποιότητας – ορισμός…</a:t>
            </a:r>
          </a:p>
        </p:txBody>
      </p:sp>
      <p:sp>
        <p:nvSpPr>
          <p:cNvPr id="3" name="Θέση περιεχομένου 2">
            <a:extLst>
              <a:ext uri="{FF2B5EF4-FFF2-40B4-BE49-F238E27FC236}">
                <a16:creationId xmlns:a16="http://schemas.microsoft.com/office/drawing/2014/main" id="{078AC547-8A8F-1E15-D328-84BAB2563424}"/>
              </a:ext>
            </a:extLst>
          </p:cNvPr>
          <p:cNvSpPr>
            <a:spLocks noGrp="1"/>
          </p:cNvSpPr>
          <p:nvPr>
            <p:ph idx="1"/>
          </p:nvPr>
        </p:nvSpPr>
        <p:spPr/>
        <p:txBody>
          <a:bodyPr>
            <a:normAutofit lnSpcReduction="10000"/>
          </a:bodyPr>
          <a:lstStyle/>
          <a:p>
            <a:pPr algn="just"/>
            <a:r>
              <a:rPr lang="el-GR" dirty="0"/>
              <a:t>Η Διοίκηση Ολικής Ποιότητας </a:t>
            </a:r>
            <a:r>
              <a:rPr lang="el-GR" dirty="0" err="1"/>
              <a:t>Total</a:t>
            </a:r>
            <a:r>
              <a:rPr lang="el-GR" dirty="0"/>
              <a:t> Quality Management TQM --) αποτελεί ένα </a:t>
            </a:r>
            <a:r>
              <a:rPr lang="el-GR" b="1" dirty="0">
                <a:effectLst>
                  <a:outerShdw blurRad="38100" dist="38100" dir="2700000" algn="tl">
                    <a:srgbClr val="000000">
                      <a:alpha val="43137"/>
                    </a:srgbClr>
                  </a:outerShdw>
                </a:effectLst>
              </a:rPr>
              <a:t>πρότυπο σχεδιασμού οργάνωσης και κατανόησης </a:t>
            </a:r>
            <a:r>
              <a:rPr lang="el-GR" dirty="0"/>
              <a:t>κάθε δραστηριότητας και περιλαμβάνει στο σύνολο των δραστηριοτήτων και μεθόδων που εφαρμόζονται από τον οργανισμό με στόχο την ικανοποίηση του πολίτη/πελάτη και την ταυτόχρονη ενεργοποίηση όλου του δυναμικού του οργανισμού με το λιγότερο δυνατό κόστος.</a:t>
            </a:r>
          </a:p>
          <a:p>
            <a:pPr algn="just"/>
            <a:r>
              <a:rPr lang="el-GR" dirty="0"/>
              <a:t>Η ΔΟΠ (ή TQM στα αγγλικά) περιγράφεται ως εξής:</a:t>
            </a:r>
          </a:p>
          <a:p>
            <a:pPr algn="just">
              <a:buFont typeface="Wingdings" panose="05000000000000000000" pitchFamily="2" charset="2"/>
              <a:buChar char="Ø"/>
            </a:pPr>
            <a:r>
              <a:rPr lang="el-GR" dirty="0"/>
              <a:t>Ποιότητα η διαρκής ικανοποίηση των απαιτήσεων των πελατών.</a:t>
            </a:r>
          </a:p>
          <a:p>
            <a:pPr algn="just">
              <a:buFont typeface="Wingdings" panose="05000000000000000000" pitchFamily="2" charset="2"/>
              <a:buChar char="Ø"/>
            </a:pPr>
            <a:r>
              <a:rPr lang="el-GR" dirty="0"/>
              <a:t>Ολική Ποιότητα : να επιτυγχάνεις την ποιότητα σε χαμηλό κόστος.</a:t>
            </a:r>
          </a:p>
          <a:p>
            <a:pPr algn="just">
              <a:buFont typeface="Wingdings" panose="05000000000000000000" pitchFamily="2" charset="2"/>
              <a:buChar char="Ø"/>
            </a:pPr>
            <a:r>
              <a:rPr lang="el-GR" dirty="0"/>
              <a:t>Διοίκηση Ολικής Ποιότητας : να εξασφαλίζεις την ποιότητα σε ολόκληρη τη λειτουργία ενός οργανισμού μιας εταιρείας εμπλέκοντας την καθημερινή δέσμευση όλων.</a:t>
            </a:r>
          </a:p>
        </p:txBody>
      </p:sp>
      <p:sp>
        <p:nvSpPr>
          <p:cNvPr id="4" name="Θέση ημερομηνίας 3">
            <a:extLst>
              <a:ext uri="{FF2B5EF4-FFF2-40B4-BE49-F238E27FC236}">
                <a16:creationId xmlns:a16="http://schemas.microsoft.com/office/drawing/2014/main" id="{DBF8E8B7-3627-C32D-246B-2DE5F3857828}"/>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2907700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C36C2-A030-38E6-AB50-E2F5BE0EBC6B}"/>
              </a:ext>
            </a:extLst>
          </p:cNvPr>
          <p:cNvSpPr>
            <a:spLocks noGrp="1"/>
          </p:cNvSpPr>
          <p:nvPr>
            <p:ph type="title"/>
          </p:nvPr>
        </p:nvSpPr>
        <p:spPr/>
        <p:txBody>
          <a:bodyPr/>
          <a:lstStyle/>
          <a:p>
            <a:r>
              <a:rPr lang="el-GR" dirty="0"/>
              <a:t>Η διοίκηση ολικής ποιότητας στην εκπαίδευση</a:t>
            </a:r>
          </a:p>
        </p:txBody>
      </p:sp>
      <p:sp>
        <p:nvSpPr>
          <p:cNvPr id="3" name="Θέση περιεχομένου 2">
            <a:extLst>
              <a:ext uri="{FF2B5EF4-FFF2-40B4-BE49-F238E27FC236}">
                <a16:creationId xmlns:a16="http://schemas.microsoft.com/office/drawing/2014/main" id="{51BF9F6D-1F2F-0BF3-FA30-9A895F7752BB}"/>
              </a:ext>
            </a:extLst>
          </p:cNvPr>
          <p:cNvSpPr>
            <a:spLocks noGrp="1"/>
          </p:cNvSpPr>
          <p:nvPr>
            <p:ph idx="1"/>
          </p:nvPr>
        </p:nvSpPr>
        <p:spPr/>
        <p:txBody>
          <a:bodyPr>
            <a:normAutofit/>
          </a:bodyPr>
          <a:lstStyle/>
          <a:p>
            <a:r>
              <a:rPr lang="el-GR" dirty="0"/>
              <a:t>Η προσέγγιση της ΔΟΠ στην εκπαίδευση προβλέπει:</a:t>
            </a:r>
          </a:p>
          <a:p>
            <a:pPr>
              <a:buFont typeface="Wingdings" panose="05000000000000000000" pitchFamily="2" charset="2"/>
              <a:buChar char="v"/>
            </a:pPr>
            <a:r>
              <a:rPr lang="el-GR" dirty="0"/>
              <a:t>Την εκπλήρωση και υπέρβαση των προσδοκιών και των αναγκών του μαθητή </a:t>
            </a:r>
          </a:p>
          <a:p>
            <a:pPr>
              <a:buFont typeface="Wingdings" panose="05000000000000000000" pitchFamily="2" charset="2"/>
              <a:buChar char="v"/>
            </a:pPr>
            <a:r>
              <a:rPr lang="el-GR" dirty="0"/>
              <a:t>Τη συνεχή βελτίωση των διαδικασιών.</a:t>
            </a:r>
          </a:p>
          <a:p>
            <a:pPr>
              <a:buFont typeface="Wingdings" panose="05000000000000000000" pitchFamily="2" charset="2"/>
              <a:buChar char="v"/>
            </a:pPr>
            <a:r>
              <a:rPr lang="el-GR" dirty="0"/>
              <a:t>Την ανάθεση ευθυνών και στους μαθητές Τη μείωση των αδυναμιών του συστήματος και την υιοθέτηση μεθόδων που οδηγούν στην αποτελεσματική και κριτική μάθηση.</a:t>
            </a:r>
          </a:p>
          <a:p>
            <a:pPr>
              <a:buFont typeface="Wingdings" panose="05000000000000000000" pitchFamily="2" charset="2"/>
              <a:buChar char="v"/>
            </a:pPr>
            <a:r>
              <a:rPr lang="el-GR" dirty="0"/>
              <a:t>Την ενδυνάμωση των ατόμων και την προώθηση ομαδικών εργασιών (και της έρευνας).</a:t>
            </a:r>
          </a:p>
          <a:p>
            <a:pPr>
              <a:buFont typeface="Wingdings" panose="05000000000000000000" pitchFamily="2" charset="2"/>
              <a:buChar char="v"/>
            </a:pPr>
            <a:r>
              <a:rPr lang="el-GR" dirty="0"/>
              <a:t>Τη συμμετοχή όλων των φορέων που εμπλέκονται στη λειτουργία του σχολείου </a:t>
            </a:r>
          </a:p>
        </p:txBody>
      </p:sp>
      <p:sp>
        <p:nvSpPr>
          <p:cNvPr id="4" name="Θέση ημερομηνίας 3">
            <a:extLst>
              <a:ext uri="{FF2B5EF4-FFF2-40B4-BE49-F238E27FC236}">
                <a16:creationId xmlns:a16="http://schemas.microsoft.com/office/drawing/2014/main" id="{4F66A1A7-68DB-EDDC-0166-FF68ED46FD4B}"/>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84341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9C43F4-0BE2-55B6-2DB7-3C48E4E4B3AE}"/>
              </a:ext>
            </a:extLst>
          </p:cNvPr>
          <p:cNvSpPr>
            <a:spLocks noGrp="1"/>
          </p:cNvSpPr>
          <p:nvPr>
            <p:ph type="title"/>
          </p:nvPr>
        </p:nvSpPr>
        <p:spPr/>
        <p:txBody>
          <a:bodyPr/>
          <a:lstStyle/>
          <a:p>
            <a:pPr algn="just"/>
            <a:r>
              <a:rPr lang="el-GR" dirty="0"/>
              <a:t>Τι σημαίνει ποιότητα στην εκπαίδευση…..</a:t>
            </a:r>
          </a:p>
        </p:txBody>
      </p:sp>
      <p:sp>
        <p:nvSpPr>
          <p:cNvPr id="3" name="Θέση περιεχομένου 2">
            <a:extLst>
              <a:ext uri="{FF2B5EF4-FFF2-40B4-BE49-F238E27FC236}">
                <a16:creationId xmlns:a16="http://schemas.microsoft.com/office/drawing/2014/main" id="{BA3AF636-FAC3-E628-705F-7FFA3371EF8F}"/>
              </a:ext>
            </a:extLst>
          </p:cNvPr>
          <p:cNvSpPr>
            <a:spLocks noGrp="1"/>
          </p:cNvSpPr>
          <p:nvPr>
            <p:ph idx="1"/>
          </p:nvPr>
        </p:nvSpPr>
        <p:spPr/>
        <p:txBody>
          <a:bodyPr>
            <a:normAutofit fontScale="92500" lnSpcReduction="10000"/>
          </a:bodyPr>
          <a:lstStyle/>
          <a:p>
            <a:pPr algn="just"/>
            <a:r>
              <a:rPr lang="el-GR" dirty="0"/>
              <a:t>Πολλά έχουν γραφεί για την ποιότητα στην</a:t>
            </a:r>
            <a:r>
              <a:rPr lang="en-GB" dirty="0"/>
              <a:t> </a:t>
            </a:r>
            <a:r>
              <a:rPr lang="el-GR" dirty="0"/>
              <a:t>εκπαίδευση Τα περισσότερα αφορούν τον έλεγχο,</a:t>
            </a:r>
            <a:r>
              <a:rPr lang="en-GB" dirty="0"/>
              <a:t> </a:t>
            </a:r>
            <a:r>
              <a:rPr lang="el-GR" dirty="0"/>
              <a:t>τη διασφάλιση, τη διαχείριση ή την πολιτική για</a:t>
            </a:r>
            <a:r>
              <a:rPr lang="en-GB" dirty="0"/>
              <a:t> </a:t>
            </a:r>
            <a:r>
              <a:rPr lang="el-GR" dirty="0"/>
              <a:t>την ποιότητα. Λίγα έχουν γραφεί για την ίδια τη φύση της</a:t>
            </a:r>
            <a:r>
              <a:rPr lang="en-GB" dirty="0"/>
              <a:t> </a:t>
            </a:r>
            <a:r>
              <a:rPr lang="el-GR" dirty="0"/>
              <a:t>έννοιας.</a:t>
            </a:r>
          </a:p>
          <a:p>
            <a:pPr algn="just"/>
            <a:r>
              <a:rPr lang="el-GR" dirty="0"/>
              <a:t>Υπάρχει μια αυταπόδεικτη, αδιαπραγμάτευτη απόλυτη έννοια της ποιότητας. Ως έννοια απόλυτη η ποιότητα έχει φύση παρόμοια με αυτή της «αλήθειας» και της «ομορφιάς». Είναι ένα ιδεώδες. Όλοι έχουμε μια «διαισθητική» αντίληψη της έννοιας της ποιότητας, όμως μας είναι δύσκολο να την περιγράψουμε ακριβώς και να ορίσουμε το περιεχόμενό της.</a:t>
            </a:r>
            <a:endParaRPr lang="en-GB" dirty="0"/>
          </a:p>
          <a:p>
            <a:pPr algn="just"/>
            <a:r>
              <a:rPr lang="el-GR" dirty="0"/>
              <a:t>Συχνότερα πια αναφερόμαστε στην ποιότητα ως έννοια «σχετική». Το περιεχόμενό της διαφέρει ανάλογα με το ποιος χρησιμοποιεί τον όρο αυτό, τις συνθήκες κάτω από τις οποίες τον χρησιμοποιεί.</a:t>
            </a:r>
          </a:p>
          <a:p>
            <a:pPr marL="0" indent="0" algn="just">
              <a:buNone/>
            </a:pPr>
            <a:r>
              <a:rPr lang="el-GR" dirty="0"/>
              <a:t>Το περιεχόμενο της έννοιας είναι δυνατό να διαφέρει και η ποιότητα αποκτά διαφορετικό περιεχόμενο για διαφορετικούς «κοινωνικούς δρώντες»/συμμετέχοντες στην εκπαιδευτική διαδικασία.</a:t>
            </a:r>
          </a:p>
        </p:txBody>
      </p:sp>
      <p:sp>
        <p:nvSpPr>
          <p:cNvPr id="4" name="Θέση ημερομηνίας 3">
            <a:extLst>
              <a:ext uri="{FF2B5EF4-FFF2-40B4-BE49-F238E27FC236}">
                <a16:creationId xmlns:a16="http://schemas.microsoft.com/office/drawing/2014/main" id="{2250D0BD-A269-0DE4-0622-5766C60F520E}"/>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2038641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AD79AA8-7511-FE92-34E8-A77EB7663EC2}"/>
              </a:ext>
            </a:extLst>
          </p:cNvPr>
          <p:cNvSpPr>
            <a:spLocks noGrp="1"/>
          </p:cNvSpPr>
          <p:nvPr>
            <p:ph idx="1"/>
          </p:nvPr>
        </p:nvSpPr>
        <p:spPr>
          <a:xfrm>
            <a:off x="1097280" y="647701"/>
            <a:ext cx="10058400" cy="5221392"/>
          </a:xfrm>
        </p:spPr>
        <p:txBody>
          <a:bodyPr>
            <a:normAutofit/>
          </a:bodyPr>
          <a:lstStyle/>
          <a:p>
            <a:pPr algn="just"/>
            <a:r>
              <a:rPr lang="el-GR" dirty="0"/>
              <a:t>Ποιότητα… Ξέρεις τι είναι, μα δεν ξέρεις τι είναι.</a:t>
            </a:r>
            <a:r>
              <a:rPr lang="en-GB" dirty="0"/>
              <a:t> </a:t>
            </a:r>
            <a:r>
              <a:rPr lang="el-GR" dirty="0"/>
              <a:t>Αυτό είναι αντιφατικό ... αλλά μερικά πράγματα είναι</a:t>
            </a:r>
            <a:r>
              <a:rPr lang="en-GB" dirty="0"/>
              <a:t> </a:t>
            </a:r>
            <a:r>
              <a:rPr lang="el-GR" dirty="0"/>
              <a:t>καλύτερα από άλλα, δηλαδή έχουν περισσότερη</a:t>
            </a:r>
            <a:r>
              <a:rPr lang="en-GB" dirty="0"/>
              <a:t> </a:t>
            </a:r>
            <a:r>
              <a:rPr lang="el-GR" dirty="0"/>
              <a:t>ποιότητα. Όμως όταν προσπαθείς να πεις τι είναι</a:t>
            </a:r>
            <a:r>
              <a:rPr lang="en-GB" dirty="0"/>
              <a:t> </a:t>
            </a:r>
            <a:r>
              <a:rPr lang="el-GR" dirty="0"/>
              <a:t>η ποιότητα, πέρα από τα πράγματα που έχουν</a:t>
            </a:r>
            <a:r>
              <a:rPr lang="en-GB" dirty="0"/>
              <a:t> </a:t>
            </a:r>
            <a:r>
              <a:rPr lang="el-GR" dirty="0"/>
              <a:t>ποιότητα, η προσπάθεια είναι μάταιη! Δεν υπάρχει</a:t>
            </a:r>
            <a:r>
              <a:rPr lang="en-GB" dirty="0"/>
              <a:t> </a:t>
            </a:r>
            <a:r>
              <a:rPr lang="el-GR" dirty="0"/>
              <a:t>κάτι που να μπορούμε να πούμε. Όμως αν δεν</a:t>
            </a:r>
            <a:r>
              <a:rPr lang="en-GB" dirty="0"/>
              <a:t> </a:t>
            </a:r>
            <a:r>
              <a:rPr lang="el-GR" dirty="0"/>
              <a:t>μπορείς να πεις τι είναι ποιότητα, πώς ξέρεις τι</a:t>
            </a:r>
            <a:r>
              <a:rPr lang="en-GB" dirty="0"/>
              <a:t> </a:t>
            </a:r>
            <a:r>
              <a:rPr lang="el-GR" dirty="0"/>
              <a:t>είναι, πώς γνωρίζεις αν υπάρχει; Αν κανείς δεν</a:t>
            </a:r>
            <a:r>
              <a:rPr lang="en-GB" dirty="0"/>
              <a:t> </a:t>
            </a:r>
            <a:r>
              <a:rPr lang="el-GR" dirty="0"/>
              <a:t>γνωρίζει τι είναι, τότε, για πρακτικούς λόγους, δεν</a:t>
            </a:r>
            <a:r>
              <a:rPr lang="en-GB" dirty="0"/>
              <a:t> </a:t>
            </a:r>
            <a:r>
              <a:rPr lang="el-GR" dirty="0"/>
              <a:t>υπάρχει καθόλου....</a:t>
            </a:r>
            <a:endParaRPr lang="en-GB" dirty="0"/>
          </a:p>
          <a:p>
            <a:pPr algn="just"/>
            <a:r>
              <a:rPr lang="el-GR" dirty="0"/>
              <a:t>Αλλά πάλι για πρακτικούς λόγους πραγματικά υπάρχει.</a:t>
            </a:r>
          </a:p>
          <a:p>
            <a:pPr marL="0" indent="0" algn="just">
              <a:buNone/>
            </a:pPr>
            <a:r>
              <a:rPr lang="el-GR" dirty="0"/>
              <a:t>Αλλιώς σε τι βασίζονται οι βαθμοί; Αλλιώς γιατί οι</a:t>
            </a:r>
            <a:r>
              <a:rPr lang="en-GB" dirty="0"/>
              <a:t> </a:t>
            </a:r>
            <a:r>
              <a:rPr lang="el-GR" dirty="0"/>
              <a:t>άνθρωποι πληρώνουν περιουσίες για κάποια πράγματα</a:t>
            </a:r>
            <a:r>
              <a:rPr lang="en-GB" dirty="0"/>
              <a:t> </a:t>
            </a:r>
            <a:r>
              <a:rPr lang="el-GR" dirty="0"/>
              <a:t>και άλλα τα ρίχνουν στα σκουπίδια;</a:t>
            </a:r>
            <a:r>
              <a:rPr lang="en-GB" dirty="0"/>
              <a:t> </a:t>
            </a:r>
            <a:r>
              <a:rPr lang="el-GR" dirty="0"/>
              <a:t>Προφανώς κάποια πράγματα είναι καλύτερα από άλλα…</a:t>
            </a:r>
            <a:r>
              <a:rPr lang="en-GB" dirty="0"/>
              <a:t> </a:t>
            </a:r>
            <a:r>
              <a:rPr lang="el-GR" dirty="0"/>
              <a:t>αλλά τι είναι το «καλύτερο» ;</a:t>
            </a:r>
            <a:r>
              <a:rPr lang="en-GB" dirty="0"/>
              <a:t> </a:t>
            </a:r>
            <a:r>
              <a:rPr lang="el-GR" dirty="0"/>
              <a:t>Έτσι πηγαίνεις πάνω- κάτω, στριφογυρίζοντας τις</a:t>
            </a:r>
            <a:r>
              <a:rPr lang="en-GB" dirty="0"/>
              <a:t> </a:t>
            </a:r>
            <a:r>
              <a:rPr lang="el-GR" dirty="0"/>
              <a:t>σκέψεις σου, μη βρίσκοντας να κρατηθείς από πουθενά.</a:t>
            </a:r>
            <a:r>
              <a:rPr lang="en-GB" dirty="0"/>
              <a:t> </a:t>
            </a:r>
            <a:r>
              <a:rPr lang="el-GR" dirty="0"/>
              <a:t>Τι</a:t>
            </a:r>
            <a:r>
              <a:rPr lang="en-GB" dirty="0"/>
              <a:t> </a:t>
            </a:r>
            <a:r>
              <a:rPr lang="el-GR" dirty="0"/>
              <a:t>στο διάολο είναι η ποιότητα;</a:t>
            </a:r>
            <a:r>
              <a:rPr lang="en-GB" dirty="0"/>
              <a:t> </a:t>
            </a:r>
            <a:r>
              <a:rPr lang="el-GR" dirty="0"/>
              <a:t>Τι ακριβώς είναι;»</a:t>
            </a:r>
            <a:endParaRPr lang="en-GB" dirty="0"/>
          </a:p>
          <a:p>
            <a:pPr marL="0" indent="0" algn="just">
              <a:buNone/>
            </a:pPr>
            <a:r>
              <a:rPr lang="en-US" dirty="0"/>
              <a:t>Pirsig, R. (1974). </a:t>
            </a:r>
            <a:r>
              <a:rPr lang="el-GR" dirty="0"/>
              <a:t>Το ζεν και η τέχνη της συντήρησης της μοτοσυκλέτας. </a:t>
            </a:r>
          </a:p>
        </p:txBody>
      </p:sp>
      <p:sp>
        <p:nvSpPr>
          <p:cNvPr id="4" name="Θέση ημερομηνίας 3">
            <a:extLst>
              <a:ext uri="{FF2B5EF4-FFF2-40B4-BE49-F238E27FC236}">
                <a16:creationId xmlns:a16="http://schemas.microsoft.com/office/drawing/2014/main" id="{41875900-CBD3-3435-B93E-10B465898F81}"/>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205722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540B20-C535-B38F-2012-F480AACEE1F7}"/>
              </a:ext>
            </a:extLst>
          </p:cNvPr>
          <p:cNvSpPr>
            <a:spLocks noGrp="1"/>
          </p:cNvSpPr>
          <p:nvPr>
            <p:ph type="title"/>
          </p:nvPr>
        </p:nvSpPr>
        <p:spPr/>
        <p:txBody>
          <a:bodyPr/>
          <a:lstStyle/>
          <a:p>
            <a:r>
              <a:rPr lang="el-GR" dirty="0"/>
              <a:t>Οι λογικές της ποιότητας</a:t>
            </a:r>
          </a:p>
        </p:txBody>
      </p:sp>
      <p:sp>
        <p:nvSpPr>
          <p:cNvPr id="3" name="Θέση περιεχομένου 2">
            <a:extLst>
              <a:ext uri="{FF2B5EF4-FFF2-40B4-BE49-F238E27FC236}">
                <a16:creationId xmlns:a16="http://schemas.microsoft.com/office/drawing/2014/main" id="{57BFF3FF-7126-0019-3E3F-451EF664FDB8}"/>
              </a:ext>
            </a:extLst>
          </p:cNvPr>
          <p:cNvSpPr>
            <a:spLocks noGrp="1"/>
          </p:cNvSpPr>
          <p:nvPr>
            <p:ph idx="1"/>
          </p:nvPr>
        </p:nvSpPr>
        <p:spPr>
          <a:xfrm>
            <a:off x="1097280" y="2082322"/>
            <a:ext cx="10058400" cy="3760891"/>
          </a:xfrm>
        </p:spPr>
        <p:txBody>
          <a:bodyPr>
            <a:normAutofit fontScale="70000" lnSpcReduction="20000"/>
          </a:bodyPr>
          <a:lstStyle/>
          <a:p>
            <a:pPr algn="just">
              <a:buFont typeface="Wingdings" panose="05000000000000000000" pitchFamily="2" charset="2"/>
              <a:buChar char="v"/>
            </a:pPr>
            <a:r>
              <a:rPr lang="el-GR" dirty="0"/>
              <a:t>Εξαιρετική / </a:t>
            </a:r>
            <a:r>
              <a:rPr lang="en-US" dirty="0"/>
              <a:t>exceptional-exclusive-unique</a:t>
            </a:r>
            <a:r>
              <a:rPr lang="el-GR" dirty="0"/>
              <a:t> - Η άποψη που θεωρεί την ποιότητα ως μια ιδιότητα σπάνια και «εξαιρετική» υιοθετεί αξιωματικά τη θέση ότι η ποιότητα είναι κάτι το ιδιαίτερο. Συνδέεται με την έννοια της διάκρισης. </a:t>
            </a:r>
          </a:p>
          <a:p>
            <a:pPr algn="just">
              <a:buFont typeface="Wingdings" panose="05000000000000000000" pitchFamily="2" charset="2"/>
              <a:buChar char="v"/>
            </a:pPr>
            <a:r>
              <a:rPr lang="el-GR" dirty="0"/>
              <a:t>Αριστεία: Τελειότητα (αριστεία 1) ή συνέπεια (αριστεία 2)/ </a:t>
            </a:r>
            <a:r>
              <a:rPr lang="en-US" dirty="0"/>
              <a:t>perfection or consistency (zero defects)</a:t>
            </a:r>
            <a:r>
              <a:rPr lang="el-GR" dirty="0"/>
              <a:t> : Είναι μια θεώρηση εξ ίσου ελιτίστικη με την παραδοσιακή θεώρηση της ποιότητας, αλλά εδώ έχουμε αποφύγει τον «αποδεικτικό» χαρακτήρα της έννοιας (αριστεία 1). Τα στάνταρντ και τα πρότυπα αναφοράς – όσο υψηλά κι αν είναι – έχουν συγκεκριμένα, μετρήσιμα χαρακτηριστικά. Εδώ η αριστεία επιτυγχάνεται εάν πληρούνται συγκεκριμένα κριτήρια που διασφαλίζουν ένα επίπεδο. Η ποιότητα αποδίδεται σε προϊόντα ή υπηρεσίες που πληρούν συγκεκριμένες (ελάχιστες) προδιαγραφές (αριστεία 2).</a:t>
            </a:r>
          </a:p>
          <a:p>
            <a:pPr algn="just">
              <a:buFont typeface="Wingdings" panose="05000000000000000000" pitchFamily="2" charset="2"/>
              <a:buChar char="v"/>
            </a:pPr>
            <a:r>
              <a:rPr lang="el-GR" dirty="0"/>
              <a:t>Καταλληλόλητα για το σκοπό/ </a:t>
            </a:r>
            <a:r>
              <a:rPr lang="en-US" dirty="0"/>
              <a:t>fitness for purpose</a:t>
            </a:r>
            <a:r>
              <a:rPr lang="el-GR" dirty="0"/>
              <a:t> : Η ποιότητα συσχετίζεται με το σκοπό ενός προϊόντος ή μιας υπηρεσίας και προσδιορίζεται από το εάν προσιδιάζει προς τον επιδιωκόμενο σκοπό. Η ποιότητα ορίζεται «λειτουργικά» και δεν θεωρείται κάτι εξαιρετικό ή ιδιαίτερο. Αν και η σύλληψη φαίνεται απλή κρύβει 2 ειδών προβλήματα: α) Τίνος το σκοπό; και β) Πώς προσεγγίζεται η καταλληλόλητα;</a:t>
            </a:r>
          </a:p>
          <a:p>
            <a:pPr algn="just">
              <a:buFont typeface="Wingdings" panose="05000000000000000000" pitchFamily="2" charset="2"/>
              <a:buChar char="v"/>
            </a:pPr>
            <a:r>
              <a:rPr lang="el-GR" dirty="0"/>
              <a:t>Ανταποδοτικότητα/ </a:t>
            </a:r>
            <a:r>
              <a:rPr lang="en-US" dirty="0"/>
              <a:t>value for money</a:t>
            </a:r>
            <a:r>
              <a:rPr lang="en-GB" dirty="0"/>
              <a:t>: </a:t>
            </a:r>
            <a:r>
              <a:rPr lang="el-GR" dirty="0"/>
              <a:t>Λαϊκίστικη προσέγγιση. Χρησιμοποιείται κατά κόρον από τις κυβερνήσεις,</a:t>
            </a:r>
            <a:r>
              <a:rPr lang="en-GB" dirty="0"/>
              <a:t> </a:t>
            </a:r>
            <a:r>
              <a:rPr lang="el-GR" dirty="0"/>
              <a:t>υπερεθνικούς οργανισμούς και άλλους φορείς</a:t>
            </a:r>
            <a:r>
              <a:rPr lang="en-GB" dirty="0"/>
              <a:t> </a:t>
            </a:r>
            <a:r>
              <a:rPr lang="el-GR" dirty="0"/>
              <a:t>χρηματοδότησης και συχνά συνδυάζεται με τη</a:t>
            </a:r>
            <a:r>
              <a:rPr lang="en-GB" dirty="0"/>
              <a:t> </a:t>
            </a:r>
            <a:r>
              <a:rPr lang="el-GR" dirty="0"/>
              <a:t>λογοδοσία</a:t>
            </a:r>
            <a:r>
              <a:rPr lang="en-GB" dirty="0"/>
              <a:t>. </a:t>
            </a:r>
            <a:r>
              <a:rPr lang="el-GR" dirty="0"/>
              <a:t>Συντείνει στη διαμόρφωση δεικτών επίδοσης και</a:t>
            </a:r>
            <a:r>
              <a:rPr lang="en-GB" dirty="0"/>
              <a:t> </a:t>
            </a:r>
            <a:r>
              <a:rPr lang="el-GR" dirty="0"/>
              <a:t>οικονομικής</a:t>
            </a:r>
            <a:r>
              <a:rPr lang="en-GB" dirty="0"/>
              <a:t> </a:t>
            </a:r>
            <a:r>
              <a:rPr lang="el-GR" dirty="0"/>
              <a:t>αποδοτικότητας,</a:t>
            </a:r>
          </a:p>
          <a:p>
            <a:pPr algn="just">
              <a:buFont typeface="Wingdings" panose="05000000000000000000" pitchFamily="2" charset="2"/>
              <a:buChar char="v"/>
            </a:pPr>
            <a:r>
              <a:rPr lang="el-GR" dirty="0"/>
              <a:t>Μετασχηματιστική Εμπειρία/ </a:t>
            </a:r>
            <a:r>
              <a:rPr lang="en-US" dirty="0"/>
              <a:t>transformative: </a:t>
            </a:r>
            <a:r>
              <a:rPr lang="el-GR" dirty="0"/>
              <a:t>Συνδέεται με την έννοια της «προστιθέμενης αξίας». Βάζοντας τον φοιτητή στο κέντρο της διαδικασίας ουσιαστικά</a:t>
            </a:r>
            <a:r>
              <a:rPr lang="en-GB" dirty="0"/>
              <a:t> </a:t>
            </a:r>
            <a:r>
              <a:rPr lang="el-GR" dirty="0"/>
              <a:t>μετατοπίζεται η έμφαση από την προστιθέμενη αξία της</a:t>
            </a:r>
            <a:r>
              <a:rPr lang="en-GB" dirty="0"/>
              <a:t> </a:t>
            </a:r>
            <a:r>
              <a:rPr lang="el-GR" dirty="0"/>
              <a:t>μάθησης προς την ενδυνάμωση του</a:t>
            </a:r>
            <a:r>
              <a:rPr lang="en-GB" dirty="0"/>
              <a:t> </a:t>
            </a:r>
            <a:r>
              <a:rPr lang="el-GR" dirty="0"/>
              <a:t>μαθητή.</a:t>
            </a:r>
          </a:p>
        </p:txBody>
      </p:sp>
      <p:sp>
        <p:nvSpPr>
          <p:cNvPr id="4" name="Θέση ημερομηνίας 3">
            <a:extLst>
              <a:ext uri="{FF2B5EF4-FFF2-40B4-BE49-F238E27FC236}">
                <a16:creationId xmlns:a16="http://schemas.microsoft.com/office/drawing/2014/main" id="{4DC84E45-7947-9A87-B6BF-9463757F5DC5}"/>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340263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B41872-F3ED-C18B-28A6-7AE8C14DDA2C}"/>
              </a:ext>
            </a:extLst>
          </p:cNvPr>
          <p:cNvSpPr>
            <a:spLocks noGrp="1"/>
          </p:cNvSpPr>
          <p:nvPr>
            <p:ph type="title"/>
          </p:nvPr>
        </p:nvSpPr>
        <p:spPr/>
        <p:txBody>
          <a:bodyPr/>
          <a:lstStyle/>
          <a:p>
            <a:r>
              <a:rPr lang="el-GR" dirty="0"/>
              <a:t>Η έννοια της λογοδοσίας…..</a:t>
            </a:r>
          </a:p>
        </p:txBody>
      </p:sp>
      <p:sp>
        <p:nvSpPr>
          <p:cNvPr id="3" name="Θέση περιεχομένου 2">
            <a:extLst>
              <a:ext uri="{FF2B5EF4-FFF2-40B4-BE49-F238E27FC236}">
                <a16:creationId xmlns:a16="http://schemas.microsoft.com/office/drawing/2014/main" id="{24B93620-2EF5-6F75-DFDF-3E550619E074}"/>
              </a:ext>
            </a:extLst>
          </p:cNvPr>
          <p:cNvSpPr>
            <a:spLocks noGrp="1"/>
          </p:cNvSpPr>
          <p:nvPr>
            <p:ph idx="1"/>
          </p:nvPr>
        </p:nvSpPr>
        <p:spPr/>
        <p:txBody>
          <a:bodyPr>
            <a:normAutofit fontScale="92500" lnSpcReduction="20000"/>
          </a:bodyPr>
          <a:lstStyle/>
          <a:p>
            <a:pPr algn="just"/>
            <a:r>
              <a:rPr lang="el-GR" dirty="0"/>
              <a:t>Στο λόγο ΟΟΣΑ – ΕΕ βασικός στόχος των συστημάτων λογοδοσίας είναι κυρίως η αύξηση της αποδοτικότητας των εκροών, δηλαδή τα μαθησιακά αποτελέσματα. Αυτό που ζητείται απ’ τα σχολεία είναι η βελτίωση </a:t>
            </a:r>
            <a:r>
              <a:rPr lang="el-GR" b="1" dirty="0"/>
              <a:t>των επιδόσεων των μαθητών μέσω της προσαρμογής των διαδικασιών μάθησης και διδασκαλίας</a:t>
            </a:r>
            <a:r>
              <a:rPr lang="el-GR" dirty="0"/>
              <a:t>. Η ευθυγράμμιση με εξωτερικά πρότυπα (</a:t>
            </a:r>
            <a:r>
              <a:rPr lang="el-GR" dirty="0" err="1"/>
              <a:t>external</a:t>
            </a:r>
            <a:r>
              <a:rPr lang="el-GR" dirty="0"/>
              <a:t> </a:t>
            </a:r>
            <a:r>
              <a:rPr lang="el-GR" dirty="0" err="1"/>
              <a:t>standards</a:t>
            </a:r>
            <a:r>
              <a:rPr lang="el-GR" dirty="0"/>
              <a:t>) με ταυτόχρονη τροποποίηση των προγραμμάτων σπουδών και της διδασκαλίας αλλά και ο καθορισμός μετρήσιμων στόχων σε σχέση με την πρόοδο των μαθητών, θεωρείται ότι προωθεί την αποτελεσματική μάθηση. </a:t>
            </a:r>
          </a:p>
          <a:p>
            <a:pPr algn="just"/>
            <a:r>
              <a:rPr lang="el-GR" dirty="0"/>
              <a:t>Σημαντικός παράγοντας επιτυχίας ως προς αυτό είναι η στάση και η πρακτική των εκπαιδευτικών. Επικαλούμενος σχετικές έρευνες ο ΟΟΣΑ επισημαίνει ότι «τα μαθησιακά επιτεύγματα φαίνεται να είναι υψηλότερα όταν οι εκπαιδευτικοί κρατούνται υπόλογοι» </a:t>
            </a:r>
          </a:p>
          <a:p>
            <a:pPr algn="just"/>
            <a:r>
              <a:rPr lang="el-GR" dirty="0"/>
              <a:t>Αυτό πρακτικά επιτυγχάνεται όταν οι εκπαιδευτικοί προσαρμόζουν τη διδασκαλία τους στους στόχους απόδοσης του σχολείου, όπως αυτοί διαμορφώνονται, βέβαια, κατ’ επίδραση των εξωτερικά τιθέμενων προτύπων μάθησης. Η απόδοση λόγου συνδέεται, επομένως, και με την αποτελεσματικότητα των εκπαιδευτικών σε αυτό το επίπεδο.</a:t>
            </a:r>
          </a:p>
        </p:txBody>
      </p:sp>
      <p:sp>
        <p:nvSpPr>
          <p:cNvPr id="4" name="Θέση ημερομηνίας 3">
            <a:extLst>
              <a:ext uri="{FF2B5EF4-FFF2-40B4-BE49-F238E27FC236}">
                <a16:creationId xmlns:a16="http://schemas.microsoft.com/office/drawing/2014/main" id="{427CE4CB-9626-B6D6-3187-C1D28346ACF5}"/>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4203817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9CA0B-FCF8-1BD3-FED9-9724EA10F99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9675447-1FF8-C0B7-E156-94FE3F538B3A}"/>
              </a:ext>
            </a:extLst>
          </p:cNvPr>
          <p:cNvSpPr>
            <a:spLocks noGrp="1"/>
          </p:cNvSpPr>
          <p:nvPr>
            <p:ph type="title"/>
          </p:nvPr>
        </p:nvSpPr>
        <p:spPr/>
        <p:txBody>
          <a:bodyPr/>
          <a:lstStyle/>
          <a:p>
            <a:r>
              <a:rPr lang="el-GR" dirty="0"/>
              <a:t>Η έννοια της λογοδοσίας…..(2)</a:t>
            </a:r>
          </a:p>
        </p:txBody>
      </p:sp>
      <p:sp>
        <p:nvSpPr>
          <p:cNvPr id="3" name="Θέση περιεχομένου 2">
            <a:extLst>
              <a:ext uri="{FF2B5EF4-FFF2-40B4-BE49-F238E27FC236}">
                <a16:creationId xmlns:a16="http://schemas.microsoft.com/office/drawing/2014/main" id="{0557A0C0-7569-51C3-7F11-C40997F97D5A}"/>
              </a:ext>
            </a:extLst>
          </p:cNvPr>
          <p:cNvSpPr>
            <a:spLocks noGrp="1"/>
          </p:cNvSpPr>
          <p:nvPr>
            <p:ph idx="1"/>
          </p:nvPr>
        </p:nvSpPr>
        <p:spPr/>
        <p:txBody>
          <a:bodyPr>
            <a:normAutofit/>
          </a:bodyPr>
          <a:lstStyle/>
          <a:p>
            <a:pPr algn="just"/>
            <a:r>
              <a:rPr lang="el-GR" dirty="0"/>
              <a:t>Ταυτόχρονα, η λογοδοσία συσχετίζεται με τις έννοιες της ποιότητας και της βελτίωσης. Η ποιότητα στην εκπαίδευση περιγράφεται ως μια ευρύτερη έννοια που ενσωματώνει νοηματικά την αποτελεσματικότητα και την αποδοτικότητα. </a:t>
            </a:r>
          </a:p>
          <a:p>
            <a:pPr algn="just"/>
            <a:r>
              <a:rPr lang="el-GR" dirty="0"/>
              <a:t>Όταν η λογοδοσία επικεντρώνεται στα αποτελέσματα (συνάφεια και επίτευξη εκπαιδευτικών στόχων από τους εκπαιδευτικούς) ή/και την αποδοτικότητα (οικονομία στη χρήση των εκπαιδευτικών πόρων), κυριαρχεί η λογική της παραγωγικότητας, η οποία πρακτικά αποτιμάται μέσω τεστ, μετρήσιμων δεικτών ποιότητας και διακρατικών συγκρίσεων βάσει διεθνών μελετών αξιολόγησης.</a:t>
            </a:r>
          </a:p>
          <a:p>
            <a:pPr algn="just"/>
            <a:r>
              <a:rPr lang="el-GR" dirty="0"/>
              <a:t>Όταν η λογοδοσία επικεντρώνεται στην κατανομή των εισροών ή τις διαδικασίες, η έμφαση μετατοπίζεται στην προοπτική της ισότητας. Η ισότητα στα κείμενα των διεθνών οργανισμών νοείται κυρίως ως ισότητα ευκαιριών. </a:t>
            </a:r>
          </a:p>
          <a:p>
            <a:pPr algn="just"/>
            <a:endParaRPr lang="el-GR" dirty="0"/>
          </a:p>
        </p:txBody>
      </p:sp>
      <p:sp>
        <p:nvSpPr>
          <p:cNvPr id="4" name="Θέση ημερομηνίας 3">
            <a:extLst>
              <a:ext uri="{FF2B5EF4-FFF2-40B4-BE49-F238E27FC236}">
                <a16:creationId xmlns:a16="http://schemas.microsoft.com/office/drawing/2014/main" id="{748C739D-21AD-3032-FE9B-DB17188E62AD}"/>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2138131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54149E-A7FF-4450-7C7E-57155DD08C77}"/>
              </a:ext>
            </a:extLst>
          </p:cNvPr>
          <p:cNvSpPr>
            <a:spLocks noGrp="1"/>
          </p:cNvSpPr>
          <p:nvPr>
            <p:ph type="title"/>
          </p:nvPr>
        </p:nvSpPr>
        <p:spPr/>
        <p:txBody>
          <a:bodyPr/>
          <a:lstStyle/>
          <a:p>
            <a:r>
              <a:rPr lang="el-GR" dirty="0"/>
              <a:t>Λογοδοσία και ποιότητα</a:t>
            </a:r>
          </a:p>
        </p:txBody>
      </p:sp>
      <p:sp>
        <p:nvSpPr>
          <p:cNvPr id="3" name="Θέση περιεχομένου 2">
            <a:extLst>
              <a:ext uri="{FF2B5EF4-FFF2-40B4-BE49-F238E27FC236}">
                <a16:creationId xmlns:a16="http://schemas.microsoft.com/office/drawing/2014/main" id="{2748DB87-E334-8E6A-3E19-90C96825296C}"/>
              </a:ext>
            </a:extLst>
          </p:cNvPr>
          <p:cNvSpPr>
            <a:spLocks noGrp="1"/>
          </p:cNvSpPr>
          <p:nvPr>
            <p:ph idx="1"/>
          </p:nvPr>
        </p:nvSpPr>
        <p:spPr/>
        <p:txBody>
          <a:bodyPr>
            <a:normAutofit lnSpcReduction="10000"/>
          </a:bodyPr>
          <a:lstStyle/>
          <a:p>
            <a:pPr algn="just"/>
            <a:r>
              <a:rPr lang="el-GR" dirty="0"/>
              <a:t> Η λογοδοσία για την ποιότητα σχετίζεται με τη λογική της οικονομικής παραγωγικότητας όπου αξία αποδίδεται στο εκπαιδευτικό προϊόν με βάση μετρήσιμους, συγκρίσιμους στόχους, παραβλέποντας την ηθική ή κοινωνική διάσταση της εκπαίδευσης. Μέσα στο πλαίσιο αυτό, η έννοια της ποιότητας αποκτά μια </a:t>
            </a:r>
            <a:r>
              <a:rPr lang="el-GR" dirty="0" err="1"/>
              <a:t>ποσοτικοποιημένη</a:t>
            </a:r>
            <a:r>
              <a:rPr lang="el-GR" dirty="0"/>
              <a:t> διάσταση, αντανακλώντας την νεοφιλελεύθερη </a:t>
            </a:r>
            <a:r>
              <a:rPr lang="el-GR" dirty="0" err="1"/>
              <a:t>εργαλειακή</a:t>
            </a:r>
            <a:r>
              <a:rPr lang="el-GR" dirty="0"/>
              <a:t> λογική αποτίμησης της παρεχόμενης απ’ τα σχολεία εκπαίδευσης με μεθόδους λογιστικού ποιοτικού ελέγχου.</a:t>
            </a:r>
          </a:p>
          <a:p>
            <a:pPr algn="just"/>
            <a:r>
              <a:rPr lang="el-GR" dirty="0"/>
              <a:t>Σε μια ευρύτερη προοπτική, η βελτίωση της ποιότητας του σχολείου, στενά συνδεδεμένη με τα αποτελέσματα των εξεταστικών μηχανισμών αλλά και την ανάπτυξη των ικανοτήτων.</a:t>
            </a:r>
          </a:p>
          <a:p>
            <a:pPr algn="just"/>
            <a:r>
              <a:rPr lang="el-GR" dirty="0"/>
              <a:t>Η επικύρωση και ο έλεγχος του βαθμού ‘’συμμόρφωσης’’ των σχολικών μονάδων στα παραπάνω επιτυγχάνεται μέσω εξωτερικών, ιεραρχικών, </a:t>
            </a:r>
            <a:r>
              <a:rPr lang="el-GR" dirty="0" err="1"/>
              <a:t>λογοδοτικών</a:t>
            </a:r>
            <a:r>
              <a:rPr lang="el-GR" dirty="0"/>
              <a:t> μηχανισμών που επικυρώνουν την επίτευξη των μετρήσιμων στόχων του σχολείου.</a:t>
            </a:r>
          </a:p>
        </p:txBody>
      </p:sp>
      <p:sp>
        <p:nvSpPr>
          <p:cNvPr id="4" name="Θέση ημερομηνίας 3">
            <a:extLst>
              <a:ext uri="{FF2B5EF4-FFF2-40B4-BE49-F238E27FC236}">
                <a16:creationId xmlns:a16="http://schemas.microsoft.com/office/drawing/2014/main" id="{29FDD5E8-A0E6-0207-3489-1538D0C0F1F6}"/>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279849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192F0C-BADB-C78F-91B7-784BA59DCBE9}"/>
              </a:ext>
            </a:extLst>
          </p:cNvPr>
          <p:cNvSpPr>
            <a:spLocks noGrp="1"/>
          </p:cNvSpPr>
          <p:nvPr>
            <p:ph type="title"/>
          </p:nvPr>
        </p:nvSpPr>
        <p:spPr/>
        <p:txBody>
          <a:bodyPr/>
          <a:lstStyle/>
          <a:p>
            <a:r>
              <a:rPr lang="el-GR" dirty="0"/>
              <a:t>Παραδοχές….</a:t>
            </a:r>
          </a:p>
        </p:txBody>
      </p:sp>
      <p:sp>
        <p:nvSpPr>
          <p:cNvPr id="3" name="Θέση περιεχομένου 2">
            <a:extLst>
              <a:ext uri="{FF2B5EF4-FFF2-40B4-BE49-F238E27FC236}">
                <a16:creationId xmlns:a16="http://schemas.microsoft.com/office/drawing/2014/main" id="{06B6A69D-C1DE-1363-664D-2B69A4464E3D}"/>
              </a:ext>
            </a:extLst>
          </p:cNvPr>
          <p:cNvSpPr>
            <a:spLocks noGrp="1"/>
          </p:cNvSpPr>
          <p:nvPr>
            <p:ph idx="1"/>
          </p:nvPr>
        </p:nvSpPr>
        <p:spPr/>
        <p:txBody>
          <a:bodyPr>
            <a:normAutofit lnSpcReduction="10000"/>
          </a:bodyPr>
          <a:lstStyle/>
          <a:p>
            <a:pPr algn="just"/>
            <a:r>
              <a:rPr lang="el-GR" dirty="0"/>
              <a:t>Οι κοινωνικές και πολιτικές αλλαγές που σημειώθηκαν στις πέντε τελευταίες δεκαετίες επηρέασαν άλλες σε μεγαλύτερο και άλλες σε μικρότερο βαθμό το εκπαιδευτικό σύστημα των διάφορων κοινωνιών.</a:t>
            </a:r>
          </a:p>
          <a:p>
            <a:pPr algn="just"/>
            <a:r>
              <a:rPr lang="el-GR" dirty="0"/>
              <a:t>Άλλωστε, το εκπαιδευτικό σύστημα αποτελεί αντανάκλαση του κοινωνικού συστήματος. Έτσι, κάθε κοινωνική αλλαγή επηρεάζει τη λειτουργία του εκπαιδευτικού συστήματος, αφού τα εκπαιδευτικά ιδρύματα είναι κοινωνικά συστήματα σε μικρογραφία. </a:t>
            </a:r>
          </a:p>
          <a:p>
            <a:pPr algn="just"/>
            <a:r>
              <a:rPr lang="el-GR" dirty="0"/>
              <a:t>Ως κοινωνικό σύστημα κάθε σχολική μονάδα αποτελείται από ανθρώπους (διευθυντές, εκπαιδευτικοί, μαθητές, γονείς), οι οποίοι βρίσκονται σε αλληλεπίδραση μεταξύ τους και διαποτίζονται από ένα σύνολο κανόνων και αξιών. Επίσης, ενυπάρχουν διάφορα υποσυστήματα. Όλα μαζί θα πρέπει να συνεργήσουν, ώστε να υπάρξει μία αποτελεσματική σχολική μονάδα, η οποία να κινείται μεθοδικά προς την πραγμάτωση των στόχων της. </a:t>
            </a:r>
          </a:p>
        </p:txBody>
      </p:sp>
      <p:sp>
        <p:nvSpPr>
          <p:cNvPr id="4" name="Θέση ημερομηνίας 3">
            <a:extLst>
              <a:ext uri="{FF2B5EF4-FFF2-40B4-BE49-F238E27FC236}">
                <a16:creationId xmlns:a16="http://schemas.microsoft.com/office/drawing/2014/main" id="{D9E38DD6-68AF-8A31-CDF7-78A3850CCA02}"/>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141382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AFC856-FE15-63E9-B511-9EEA911273C6}"/>
              </a:ext>
            </a:extLst>
          </p:cNvPr>
          <p:cNvSpPr>
            <a:spLocks noGrp="1"/>
          </p:cNvSpPr>
          <p:nvPr>
            <p:ph type="title"/>
          </p:nvPr>
        </p:nvSpPr>
        <p:spPr/>
        <p:txBody>
          <a:bodyPr/>
          <a:lstStyle/>
          <a:p>
            <a:r>
              <a:rPr lang="el-GR" dirty="0"/>
              <a:t>Σχολική αποτελεσματικότητα…..</a:t>
            </a:r>
          </a:p>
        </p:txBody>
      </p:sp>
      <p:sp>
        <p:nvSpPr>
          <p:cNvPr id="3" name="Θέση περιεχομένου 2">
            <a:extLst>
              <a:ext uri="{FF2B5EF4-FFF2-40B4-BE49-F238E27FC236}">
                <a16:creationId xmlns:a16="http://schemas.microsoft.com/office/drawing/2014/main" id="{372E13A6-AE42-3538-405C-168D6C0D70E5}"/>
              </a:ext>
            </a:extLst>
          </p:cNvPr>
          <p:cNvSpPr>
            <a:spLocks noGrp="1"/>
          </p:cNvSpPr>
          <p:nvPr>
            <p:ph idx="1"/>
          </p:nvPr>
        </p:nvSpPr>
        <p:spPr/>
        <p:txBody>
          <a:bodyPr/>
          <a:lstStyle/>
          <a:p>
            <a:pPr algn="just">
              <a:buFont typeface="Wingdings" panose="05000000000000000000" pitchFamily="2" charset="2"/>
              <a:buChar char="v"/>
            </a:pPr>
            <a:r>
              <a:rPr lang="el-GR" dirty="0"/>
              <a:t> η </a:t>
            </a:r>
            <a:r>
              <a:rPr lang="el-GR" dirty="0" err="1"/>
              <a:t>οργανωσιακή</a:t>
            </a:r>
            <a:r>
              <a:rPr lang="el-GR" dirty="0"/>
              <a:t> αποτελεσματικότητα ορίζεται σε σχέση με την επίτευξη των στόχων του οργανισμού με την όσο το δυνατόν λιγότερη σπατάλη πόρων. Υπάρχουν δύο στόχοι – επίσημοι που απορρέουν από την ηγεσία του οργανισμού και λειτουργικοί που υλοποιούνται από τους εκπαιδευτικούς. </a:t>
            </a:r>
          </a:p>
          <a:p>
            <a:pPr algn="just">
              <a:buFont typeface="Wingdings" panose="05000000000000000000" pitchFamily="2" charset="2"/>
              <a:buChar char="v"/>
            </a:pPr>
            <a:r>
              <a:rPr lang="el-GR" dirty="0"/>
              <a:t>Αυτός ο </a:t>
            </a:r>
            <a:r>
              <a:rPr lang="el-GR" dirty="0" err="1"/>
              <a:t>στοχοκεντρικός</a:t>
            </a:r>
            <a:r>
              <a:rPr lang="el-GR" dirty="0"/>
              <a:t> ορισμός της σχολικής αποτελεσματικότητας προϋποθέτει τον προσδιορισμό της έννοιας του «επιθυμητού αποτελέσματος» που τείνει να ορίζεται ως η ικανότητα των μαθητών να επιτυγχάνουν στις επίσημες εξετάσεις…Η έμφαση στη μέτρηση των ακαδημαϊκών αποτελεσμάτων δεν αφήνει να αναδειχθούν άλλοι δείκτες που αφορούν τις </a:t>
            </a:r>
            <a:r>
              <a:rPr lang="el-GR" dirty="0" err="1"/>
              <a:t>μεταγνωστικές</a:t>
            </a:r>
            <a:r>
              <a:rPr lang="el-GR" dirty="0"/>
              <a:t> δεξιότητες των μαθητών. </a:t>
            </a:r>
          </a:p>
        </p:txBody>
      </p:sp>
      <p:sp>
        <p:nvSpPr>
          <p:cNvPr id="4" name="Θέση ημερομηνίας 3">
            <a:extLst>
              <a:ext uri="{FF2B5EF4-FFF2-40B4-BE49-F238E27FC236}">
                <a16:creationId xmlns:a16="http://schemas.microsoft.com/office/drawing/2014/main" id="{02466899-D1FC-7108-8046-57303916B284}"/>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61920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6692A-2DED-E06F-C312-57DEBB5C274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46758E3-9D73-8C2F-5821-384F2848305D}"/>
              </a:ext>
            </a:extLst>
          </p:cNvPr>
          <p:cNvSpPr>
            <a:spLocks noGrp="1"/>
          </p:cNvSpPr>
          <p:nvPr>
            <p:ph type="title"/>
          </p:nvPr>
        </p:nvSpPr>
        <p:spPr/>
        <p:txBody>
          <a:bodyPr/>
          <a:lstStyle/>
          <a:p>
            <a:r>
              <a:rPr lang="el-GR" dirty="0"/>
              <a:t>Σχολική αποτελεσματικότητα…(2)</a:t>
            </a:r>
          </a:p>
        </p:txBody>
      </p:sp>
      <p:sp>
        <p:nvSpPr>
          <p:cNvPr id="3" name="Θέση περιεχομένου 2">
            <a:extLst>
              <a:ext uri="{FF2B5EF4-FFF2-40B4-BE49-F238E27FC236}">
                <a16:creationId xmlns:a16="http://schemas.microsoft.com/office/drawing/2014/main" id="{57E6B6D1-E5DB-90F8-81C0-503521E78AAE}"/>
              </a:ext>
            </a:extLst>
          </p:cNvPr>
          <p:cNvSpPr>
            <a:spLocks noGrp="1"/>
          </p:cNvSpPr>
          <p:nvPr>
            <p:ph idx="1"/>
          </p:nvPr>
        </p:nvSpPr>
        <p:spPr/>
        <p:txBody>
          <a:bodyPr/>
          <a:lstStyle/>
          <a:p>
            <a:pPr algn="just">
              <a:buFont typeface="Wingdings" panose="05000000000000000000" pitchFamily="2" charset="2"/>
              <a:buChar char="v"/>
            </a:pPr>
            <a:r>
              <a:rPr lang="el-GR" dirty="0"/>
              <a:t> η θεωρία της προστιθέμενης αξίας – Το σχολείο είναι αποτελεσματικό όταν προάγει την πρόοδο όλων παιδιών, ανεξάρτητα από το κοινωνικοοικονομικό τους υπόβαθρο.  </a:t>
            </a:r>
          </a:p>
          <a:p>
            <a:pPr algn="just">
              <a:buFont typeface="Wingdings" panose="05000000000000000000" pitchFamily="2" charset="2"/>
              <a:buChar char="v"/>
            </a:pPr>
            <a:r>
              <a:rPr lang="el-GR" dirty="0"/>
              <a:t>«το σχολείο είναι αποτελεσματικό, όταν διασφαλίζει την πρόοδο όλων των μαθητών –από όποιο κοινωνικό και οικονομικό υπόβαθρο κι αν προέρχονται- και τη δυνατότητα να προοδεύουν σταδιακά, με απώτερο στόχο ο κάθε μαθητής να πραγματώσει το δικό του δυναμικό»</a:t>
            </a:r>
          </a:p>
          <a:p>
            <a:pPr algn="just">
              <a:buFont typeface="Wingdings" panose="05000000000000000000" pitchFamily="2" charset="2"/>
              <a:buChar char="v"/>
            </a:pPr>
            <a:r>
              <a:rPr lang="el-GR" dirty="0"/>
              <a:t>Έμφαση στην πρόοδο των μαθητών και όχι στο τελικό αποτέλεσμα. </a:t>
            </a:r>
          </a:p>
          <a:p>
            <a:pPr algn="just">
              <a:buFont typeface="Wingdings" panose="05000000000000000000" pitchFamily="2" charset="2"/>
              <a:buChar char="v"/>
            </a:pPr>
            <a:r>
              <a:rPr lang="el-GR" dirty="0"/>
              <a:t>Επιχειρεί να συνδυάσει τους στόχους της ποιότητας και της ισότητας…..</a:t>
            </a:r>
          </a:p>
        </p:txBody>
      </p:sp>
      <p:sp>
        <p:nvSpPr>
          <p:cNvPr id="4" name="Θέση ημερομηνίας 3">
            <a:extLst>
              <a:ext uri="{FF2B5EF4-FFF2-40B4-BE49-F238E27FC236}">
                <a16:creationId xmlns:a16="http://schemas.microsoft.com/office/drawing/2014/main" id="{FA26F4F8-35C2-E858-CC7E-7C5AD6FDC546}"/>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395497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8FEFE-9D9C-F43D-A3AF-031942FE847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804FCC5-7695-78A0-29BC-F0D538C928BC}"/>
              </a:ext>
            </a:extLst>
          </p:cNvPr>
          <p:cNvSpPr>
            <a:spLocks noGrp="1"/>
          </p:cNvSpPr>
          <p:nvPr>
            <p:ph type="title"/>
          </p:nvPr>
        </p:nvSpPr>
        <p:spPr/>
        <p:txBody>
          <a:bodyPr/>
          <a:lstStyle/>
          <a:p>
            <a:r>
              <a:rPr lang="el-GR" dirty="0"/>
              <a:t>Σχολική αποτελεσματικότητα…(2)</a:t>
            </a:r>
          </a:p>
        </p:txBody>
      </p:sp>
      <p:sp>
        <p:nvSpPr>
          <p:cNvPr id="3" name="Θέση περιεχομένου 2">
            <a:extLst>
              <a:ext uri="{FF2B5EF4-FFF2-40B4-BE49-F238E27FC236}">
                <a16:creationId xmlns:a16="http://schemas.microsoft.com/office/drawing/2014/main" id="{3784D5D3-75C4-B3D2-D34C-E582FCDD14D2}"/>
              </a:ext>
            </a:extLst>
          </p:cNvPr>
          <p:cNvSpPr>
            <a:spLocks noGrp="1"/>
          </p:cNvSpPr>
          <p:nvPr>
            <p:ph idx="1"/>
          </p:nvPr>
        </p:nvSpPr>
        <p:spPr/>
        <p:txBody>
          <a:bodyPr/>
          <a:lstStyle/>
          <a:p>
            <a:pPr algn="just">
              <a:buFont typeface="Wingdings" panose="05000000000000000000" pitchFamily="2" charset="2"/>
              <a:buChar char="v"/>
            </a:pPr>
            <a:r>
              <a:rPr lang="el-GR" dirty="0"/>
              <a:t> το μοντέλο συστημικών πόρων. Η αποτελεσματικότητα αφορά την ικανότητα ενός οργανισμού να αποκτήσει σπάνιους και επιθυμητούς πόρους. Κίνδυνος για το ίδρυμα να χάσει τον προσανατολισμό του. </a:t>
            </a:r>
          </a:p>
          <a:p>
            <a:pPr algn="just">
              <a:buFont typeface="Wingdings" panose="05000000000000000000" pitchFamily="2" charset="2"/>
              <a:buChar char="v"/>
            </a:pPr>
            <a:r>
              <a:rPr lang="el-GR" dirty="0"/>
              <a:t>Διαφορική σχολική αποτελεσματικότητα: μία αντίδραση στην παραδοσιακή θεώρηση της αποτελεσματικότητας….η αποτελεσματικότητα ορίζεται με βάση τις διάφορες υποομάδες του σχολικού πληθυσμού στα μαθήματα και τα ενδιαφέροντά τους. </a:t>
            </a:r>
            <a:endParaRPr lang="en-GB" dirty="0"/>
          </a:p>
          <a:p>
            <a:pPr algn="just">
              <a:buFont typeface="Wingdings" panose="05000000000000000000" pitchFamily="2" charset="2"/>
              <a:buChar char="v"/>
            </a:pPr>
            <a:r>
              <a:rPr lang="el-GR" dirty="0"/>
              <a:t>Το συνδυαστικό μοντέλο – η αποτελεσματικότητα και η ποιότητα που καθορίζεται από πολλούς παράγοντες και κριτήρια…: α) κριτήρια για τα αποτελέσματα, β) κριτήρια για τις δομές και γ) κριτήρια για τις διαδικασίες. </a:t>
            </a:r>
          </a:p>
        </p:txBody>
      </p:sp>
      <p:sp>
        <p:nvSpPr>
          <p:cNvPr id="4" name="Θέση ημερομηνίας 3">
            <a:extLst>
              <a:ext uri="{FF2B5EF4-FFF2-40B4-BE49-F238E27FC236}">
                <a16:creationId xmlns:a16="http://schemas.microsoft.com/office/drawing/2014/main" id="{E9E34DA5-98C7-4080-DDE2-E04338C0048F}"/>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387648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BFAE6D-1580-5923-0695-E9BA7B5B7BAD}"/>
              </a:ext>
            </a:extLst>
          </p:cNvPr>
          <p:cNvSpPr>
            <a:spLocks noGrp="1"/>
          </p:cNvSpPr>
          <p:nvPr>
            <p:ph type="title"/>
          </p:nvPr>
        </p:nvSpPr>
        <p:spPr/>
        <p:txBody>
          <a:bodyPr/>
          <a:lstStyle/>
          <a:p>
            <a:r>
              <a:rPr lang="el-GR" dirty="0"/>
              <a:t>Η κίνηση προς την αποδοτικότητα</a:t>
            </a:r>
          </a:p>
        </p:txBody>
      </p:sp>
      <p:sp>
        <p:nvSpPr>
          <p:cNvPr id="3" name="Θέση περιεχομένου 2">
            <a:extLst>
              <a:ext uri="{FF2B5EF4-FFF2-40B4-BE49-F238E27FC236}">
                <a16:creationId xmlns:a16="http://schemas.microsoft.com/office/drawing/2014/main" id="{1BC116E3-2CED-4280-592B-46EDB46B6E8F}"/>
              </a:ext>
            </a:extLst>
          </p:cNvPr>
          <p:cNvSpPr>
            <a:spLocks noGrp="1"/>
          </p:cNvSpPr>
          <p:nvPr>
            <p:ph idx="1"/>
          </p:nvPr>
        </p:nvSpPr>
        <p:spPr/>
        <p:txBody>
          <a:bodyPr anchor="ctr"/>
          <a:lstStyle/>
          <a:p>
            <a:pPr algn="just"/>
            <a:r>
              <a:rPr lang="el-GR" dirty="0"/>
              <a:t>Η αποδοτικότητα μιας παραγωγικής διαδικασίας αναφέρεται συνήθως στη μετατροπή των εισροών σε εκροές με τον καλύτερο δυνατό τρόπο, στη μέγιστη δυνατή ποσότητα, χρησιμοποιώντας όσο το δυνατόν μικρότερες ποσότητες εισροών και με το λιγότερο κόστος. </a:t>
            </a:r>
          </a:p>
        </p:txBody>
      </p:sp>
      <p:sp>
        <p:nvSpPr>
          <p:cNvPr id="4" name="Θέση ημερομηνίας 3">
            <a:extLst>
              <a:ext uri="{FF2B5EF4-FFF2-40B4-BE49-F238E27FC236}">
                <a16:creationId xmlns:a16="http://schemas.microsoft.com/office/drawing/2014/main" id="{B57B9D1F-03C7-56CB-5C67-6F62EDC7886B}"/>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124273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AD53413-E415-F286-1BE2-298A4A82AF12}"/>
              </a:ext>
            </a:extLst>
          </p:cNvPr>
          <p:cNvSpPr>
            <a:spLocks noGrp="1"/>
          </p:cNvSpPr>
          <p:nvPr>
            <p:ph type="dt" sz="half" idx="10"/>
          </p:nvPr>
        </p:nvSpPr>
        <p:spPr/>
        <p:txBody>
          <a:bodyPr/>
          <a:lstStyle/>
          <a:p>
            <a:pPr rtl="0"/>
            <a:fld id="{80B6C2DE-AD7D-4301-AF66-F299BAC0F051}" type="datetime1">
              <a:rPr lang="el-GR" smtClean="0"/>
              <a:t>26/11/2024</a:t>
            </a:fld>
            <a:endParaRPr lang="en-US" dirty="0"/>
          </a:p>
        </p:txBody>
      </p:sp>
      <p:graphicFrame>
        <p:nvGraphicFramePr>
          <p:cNvPr id="4" name="Διάγραμμα 3">
            <a:extLst>
              <a:ext uri="{FF2B5EF4-FFF2-40B4-BE49-F238E27FC236}">
                <a16:creationId xmlns:a16="http://schemas.microsoft.com/office/drawing/2014/main" id="{C723E60A-B1AA-3C44-E126-BD3DF6346E0A}"/>
              </a:ext>
            </a:extLst>
          </p:cNvPr>
          <p:cNvGraphicFramePr/>
          <p:nvPr>
            <p:extLst>
              <p:ext uri="{D42A27DB-BD31-4B8C-83A1-F6EECF244321}">
                <p14:modId xmlns:p14="http://schemas.microsoft.com/office/powerpoint/2010/main" val="244971738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28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0A70A6-B76B-2836-4F6A-B4D09A083F19}"/>
              </a:ext>
            </a:extLst>
          </p:cNvPr>
          <p:cNvSpPr>
            <a:spLocks noGrp="1"/>
          </p:cNvSpPr>
          <p:nvPr>
            <p:ph type="title"/>
          </p:nvPr>
        </p:nvSpPr>
        <p:spPr/>
        <p:txBody>
          <a:bodyPr/>
          <a:lstStyle/>
          <a:p>
            <a:r>
              <a:rPr lang="el-GR" dirty="0"/>
              <a:t>Παράγοντες αποτελεσματικότητα</a:t>
            </a:r>
          </a:p>
        </p:txBody>
      </p:sp>
      <p:sp>
        <p:nvSpPr>
          <p:cNvPr id="3" name="Θέση περιεχομένου 2">
            <a:extLst>
              <a:ext uri="{FF2B5EF4-FFF2-40B4-BE49-F238E27FC236}">
                <a16:creationId xmlns:a16="http://schemas.microsoft.com/office/drawing/2014/main" id="{7EBF91AE-3635-C286-5529-8364E05DA4B6}"/>
              </a:ext>
            </a:extLst>
          </p:cNvPr>
          <p:cNvSpPr>
            <a:spLocks noGrp="1"/>
          </p:cNvSpPr>
          <p:nvPr>
            <p:ph idx="1"/>
          </p:nvPr>
        </p:nvSpPr>
        <p:spPr/>
        <p:txBody>
          <a:bodyPr/>
          <a:lstStyle/>
          <a:p>
            <a:pPr marL="457200" indent="-457200">
              <a:buFont typeface="+mj-lt"/>
              <a:buAutoNum type="arabicPeriod"/>
            </a:pPr>
            <a:r>
              <a:rPr lang="el-GR" dirty="0"/>
              <a:t>Εκπαιδευτική ηγεσία</a:t>
            </a:r>
          </a:p>
          <a:p>
            <a:pPr marL="457200" indent="-457200">
              <a:buFont typeface="+mj-lt"/>
              <a:buAutoNum type="arabicPeriod"/>
            </a:pPr>
            <a:r>
              <a:rPr lang="el-GR" dirty="0"/>
              <a:t>Προσδοκίες και συμπεριφορά εκπαιδευτικών</a:t>
            </a:r>
          </a:p>
          <a:p>
            <a:pPr marL="457200" indent="-457200">
              <a:buFont typeface="+mj-lt"/>
              <a:buAutoNum type="arabicPeriod"/>
            </a:pPr>
            <a:r>
              <a:rPr lang="el-GR" dirty="0"/>
              <a:t>Έμφαση στη διδασκαλία</a:t>
            </a:r>
          </a:p>
          <a:p>
            <a:pPr marL="457200" indent="-457200">
              <a:buFont typeface="+mj-lt"/>
              <a:buAutoNum type="arabicPeriod"/>
            </a:pPr>
            <a:r>
              <a:rPr lang="el-GR" dirty="0"/>
              <a:t>Σχολικό κλίμα</a:t>
            </a:r>
          </a:p>
          <a:p>
            <a:pPr marL="457200" indent="-457200">
              <a:buFont typeface="+mj-lt"/>
              <a:buAutoNum type="arabicPeriod"/>
            </a:pPr>
            <a:r>
              <a:rPr lang="el-GR" dirty="0"/>
              <a:t>Μέτρηση και αξιολόγηση της επίδοσης</a:t>
            </a:r>
          </a:p>
          <a:p>
            <a:pPr marL="457200" indent="-457200">
              <a:buFont typeface="+mj-lt"/>
              <a:buAutoNum type="arabicPeriod"/>
            </a:pPr>
            <a:r>
              <a:rPr lang="el-GR" dirty="0"/>
              <a:t>Συνεργασία και ενεργός συμμετοχή των γονιών και της κοινότητας στο έργο του σχολείου</a:t>
            </a:r>
          </a:p>
          <a:p>
            <a:pPr marL="457200" indent="-457200">
              <a:buFont typeface="+mj-lt"/>
              <a:buAutoNum type="arabicPeriod"/>
            </a:pPr>
            <a:r>
              <a:rPr lang="el-GR" dirty="0"/>
              <a:t>Χρηματικοί πόροι</a:t>
            </a:r>
          </a:p>
        </p:txBody>
      </p:sp>
      <p:sp>
        <p:nvSpPr>
          <p:cNvPr id="4" name="Θέση ημερομηνίας 3">
            <a:extLst>
              <a:ext uri="{FF2B5EF4-FFF2-40B4-BE49-F238E27FC236}">
                <a16:creationId xmlns:a16="http://schemas.microsoft.com/office/drawing/2014/main" id="{4AEC0395-774C-F57F-6201-423F0950D5A7}"/>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4289190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40DCBB-F1C9-FCC0-F1DD-E5188F145C52}"/>
              </a:ext>
            </a:extLst>
          </p:cNvPr>
          <p:cNvSpPr>
            <a:spLocks noGrp="1"/>
          </p:cNvSpPr>
          <p:nvPr>
            <p:ph type="title"/>
          </p:nvPr>
        </p:nvSpPr>
        <p:spPr/>
        <p:txBody>
          <a:bodyPr/>
          <a:lstStyle/>
          <a:p>
            <a:r>
              <a:rPr lang="el-GR" dirty="0"/>
              <a:t>Διοίκηση ολικής ποιότητας….</a:t>
            </a:r>
          </a:p>
        </p:txBody>
      </p:sp>
      <p:sp>
        <p:nvSpPr>
          <p:cNvPr id="3" name="Θέση περιεχομένου 2">
            <a:extLst>
              <a:ext uri="{FF2B5EF4-FFF2-40B4-BE49-F238E27FC236}">
                <a16:creationId xmlns:a16="http://schemas.microsoft.com/office/drawing/2014/main" id="{A643CF6C-A30F-AED0-2510-27E46087BB2C}"/>
              </a:ext>
            </a:extLst>
          </p:cNvPr>
          <p:cNvSpPr>
            <a:spLocks noGrp="1"/>
          </p:cNvSpPr>
          <p:nvPr>
            <p:ph idx="1"/>
          </p:nvPr>
        </p:nvSpPr>
        <p:spPr/>
        <p:txBody>
          <a:bodyPr/>
          <a:lstStyle/>
          <a:p>
            <a:pPr algn="just"/>
            <a:r>
              <a:rPr lang="el-GR" dirty="0"/>
              <a:t>Οι απαιτήσεις που εμφανίστηκαν στην εποχή μας για αποδεδειγμένη αποτελεσματικότητα των εκπαιδευτικών υπηρεσιών, της ποιότητας, της φροντίδας που παρέχεται στα διάφορα ιδρύματα, καθώς και οι απαιτήσεις </a:t>
            </a:r>
            <a:r>
              <a:rPr lang="el-GR" b="1" dirty="0">
                <a:solidFill>
                  <a:srgbClr val="FF0000"/>
                </a:solidFill>
                <a:effectLst>
                  <a:outerShdw blurRad="38100" dist="38100" dir="2700000" algn="tl">
                    <a:srgbClr val="000000">
                      <a:alpha val="43137"/>
                    </a:srgbClr>
                  </a:outerShdw>
                </a:effectLst>
              </a:rPr>
              <a:t>για λογοδοσία (</a:t>
            </a:r>
            <a:r>
              <a:rPr lang="en-GB" b="1" dirty="0">
                <a:solidFill>
                  <a:srgbClr val="FF0000"/>
                </a:solidFill>
                <a:effectLst>
                  <a:outerShdw blurRad="38100" dist="38100" dir="2700000" algn="tl">
                    <a:srgbClr val="000000">
                      <a:alpha val="43137"/>
                    </a:srgbClr>
                  </a:outerShdw>
                </a:effectLst>
              </a:rPr>
              <a:t>accountability) </a:t>
            </a:r>
            <a:r>
              <a:rPr lang="el-GR" dirty="0"/>
              <a:t>από μέρους των εκπαιδευτικών οργανισμών δημιουργήθηκαν ως αποτέλεσμα τριών κυρίως κοινωνικών τάσεων:</a:t>
            </a:r>
          </a:p>
          <a:p>
            <a:pPr algn="just">
              <a:buFont typeface="Wingdings" panose="05000000000000000000" pitchFamily="2" charset="2"/>
              <a:buChar char="q"/>
            </a:pPr>
            <a:r>
              <a:rPr lang="el-GR" dirty="0"/>
              <a:t> επιστημονικές εξελίξεις, νέες τεχνολογίες</a:t>
            </a:r>
          </a:p>
          <a:p>
            <a:pPr algn="just">
              <a:buFont typeface="Wingdings" panose="05000000000000000000" pitchFamily="2" charset="2"/>
              <a:buChar char="q"/>
            </a:pPr>
            <a:r>
              <a:rPr lang="el-GR" dirty="0"/>
              <a:t> αύξηση προϋπολογισμού και γενικά των πόρων για την εκπαίδευση</a:t>
            </a:r>
          </a:p>
          <a:p>
            <a:pPr algn="just">
              <a:buFont typeface="Wingdings" panose="05000000000000000000" pitchFamily="2" charset="2"/>
              <a:buChar char="q"/>
            </a:pPr>
            <a:r>
              <a:rPr lang="el-GR" dirty="0"/>
              <a:t> απαίτηση από μέρους των γονιών και της ευρύτερης κοινωνίας για περισσότερη ποιότητα στην παρεχόμενη εκπαίδευση</a:t>
            </a:r>
          </a:p>
        </p:txBody>
      </p:sp>
      <p:sp>
        <p:nvSpPr>
          <p:cNvPr id="4" name="Θέση ημερομηνίας 3">
            <a:extLst>
              <a:ext uri="{FF2B5EF4-FFF2-40B4-BE49-F238E27FC236}">
                <a16:creationId xmlns:a16="http://schemas.microsoft.com/office/drawing/2014/main" id="{9CF58994-85B7-F78E-3083-3CCA9510A1D9}"/>
              </a:ext>
            </a:extLst>
          </p:cNvPr>
          <p:cNvSpPr>
            <a:spLocks noGrp="1"/>
          </p:cNvSpPr>
          <p:nvPr>
            <p:ph type="dt" sz="half" idx="10"/>
          </p:nvPr>
        </p:nvSpPr>
        <p:spPr/>
        <p:txBody>
          <a:bodyPr/>
          <a:lstStyle/>
          <a:p>
            <a:pPr rtl="0"/>
            <a:fld id="{2D245FF9-7D03-49CA-B48F-5C3E6E4538BB}" type="datetime1">
              <a:rPr lang="el-GR" smtClean="0"/>
              <a:t>26/11/2024</a:t>
            </a:fld>
            <a:endParaRPr lang="en-US" dirty="0"/>
          </a:p>
        </p:txBody>
      </p:sp>
    </p:spTree>
    <p:extLst>
      <p:ext uri="{BB962C8B-B14F-4D97-AF65-F5344CB8AC3E}">
        <p14:creationId xmlns:p14="http://schemas.microsoft.com/office/powerpoint/2010/main" val="49868584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800_TF56160789" id="{2C099BE8-CEDF-4507-9036-50B9C15B058F}" vid="{21C4C0AB-7B92-4CCE-8B51-2A204DA6E0E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{487C600A-4835-4C8E-BAC0-1721C1D5F5DB}tf56160789_win32</Template>
  <TotalTime>203</TotalTime>
  <Words>2074</Words>
  <Application>Microsoft Office PowerPoint</Application>
  <PresentationFormat>Ευρεία οθόνη</PresentationFormat>
  <Paragraphs>102</Paragraphs>
  <Slides>19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19</vt:i4>
      </vt:variant>
    </vt:vector>
  </HeadingPairs>
  <TitlesOfParts>
    <vt:vector size="25" baseType="lpstr">
      <vt:lpstr>Arial</vt:lpstr>
      <vt:lpstr>Bookman Old Style</vt:lpstr>
      <vt:lpstr>Calibri</vt:lpstr>
      <vt:lpstr>Franklin Gothic Book</vt:lpstr>
      <vt:lpstr>Wingdings</vt:lpstr>
      <vt:lpstr>1_RetrospectVTI</vt:lpstr>
      <vt:lpstr>Διοίκηση ολικής ποιότητας και νέα δημόσιος διευθυντισμός</vt:lpstr>
      <vt:lpstr>Παραδοχές….</vt:lpstr>
      <vt:lpstr>Σχολική αποτελεσματικότητα…..</vt:lpstr>
      <vt:lpstr>Σχολική αποτελεσματικότητα…(2)</vt:lpstr>
      <vt:lpstr>Σχολική αποτελεσματικότητα…(2)</vt:lpstr>
      <vt:lpstr>Η κίνηση προς την αποδοτικότητα</vt:lpstr>
      <vt:lpstr>Παρουσίαση του PowerPoint</vt:lpstr>
      <vt:lpstr>Παράγοντες αποτελεσματικότητα</vt:lpstr>
      <vt:lpstr>Διοίκηση ολικής ποιότητας….</vt:lpstr>
      <vt:lpstr>Τι είναι διοίκηση ολικής ποιότητας;</vt:lpstr>
      <vt:lpstr>Τα χαρακτηριστικά της διοίκησης ολικής ποιότητας….</vt:lpstr>
      <vt:lpstr>Διοίκηση ολικής ποιότητας – ορισμός…</vt:lpstr>
      <vt:lpstr>Η διοίκηση ολικής ποιότητας στην εκπαίδευση</vt:lpstr>
      <vt:lpstr>Τι σημαίνει ποιότητα στην εκπαίδευση…..</vt:lpstr>
      <vt:lpstr>Παρουσίαση του PowerPoint</vt:lpstr>
      <vt:lpstr>Οι λογικές της ποιότητας</vt:lpstr>
      <vt:lpstr>Η έννοια της λογοδοσίας…..</vt:lpstr>
      <vt:lpstr>Η έννοια της λογοδοσίας…..(2)</vt:lpstr>
      <vt:lpstr>Λογοδοσία και ποιότητα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Georgios Dourgkounas</dc:creator>
  <cp:lastModifiedBy>Georgios Dourgkounas</cp:lastModifiedBy>
  <cp:revision>19</cp:revision>
  <dcterms:created xsi:type="dcterms:W3CDTF">2024-11-25T17:20:32Z</dcterms:created>
  <dcterms:modified xsi:type="dcterms:W3CDTF">2024-11-26T10:32:18Z</dcterms:modified>
</cp:coreProperties>
</file>