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410" r:id="rId2"/>
    <p:sldId id="282" r:id="rId3"/>
    <p:sldId id="268" r:id="rId4"/>
    <p:sldId id="269" r:id="rId5"/>
    <p:sldId id="262" r:id="rId6"/>
    <p:sldId id="264" r:id="rId7"/>
    <p:sldId id="270" r:id="rId8"/>
    <p:sldId id="273" r:id="rId9"/>
    <p:sldId id="292" r:id="rId10"/>
    <p:sldId id="265" r:id="rId11"/>
    <p:sldId id="294" r:id="rId12"/>
    <p:sldId id="310" r:id="rId13"/>
    <p:sldId id="283" r:id="rId14"/>
    <p:sldId id="411" r:id="rId15"/>
    <p:sldId id="412" r:id="rId16"/>
    <p:sldId id="413" r:id="rId17"/>
    <p:sldId id="319" r:id="rId18"/>
    <p:sldId id="290" r:id="rId19"/>
    <p:sldId id="321" r:id="rId20"/>
    <p:sldId id="320" r:id="rId21"/>
    <p:sldId id="353" r:id="rId22"/>
    <p:sldId id="335" r:id="rId23"/>
    <p:sldId id="336" r:id="rId24"/>
    <p:sldId id="340" r:id="rId25"/>
    <p:sldId id="414" r:id="rId26"/>
    <p:sldId id="415" r:id="rId27"/>
    <p:sldId id="385" r:id="rId28"/>
    <p:sldId id="386" r:id="rId29"/>
    <p:sldId id="387" r:id="rId30"/>
    <p:sldId id="389" r:id="rId31"/>
    <p:sldId id="390" r:id="rId32"/>
    <p:sldId id="393" r:id="rId33"/>
    <p:sldId id="395" r:id="rId34"/>
    <p:sldId id="364" r:id="rId35"/>
    <p:sldId id="365" r:id="rId36"/>
    <p:sldId id="366" r:id="rId37"/>
    <p:sldId id="368" r:id="rId38"/>
    <p:sldId id="369" r:id="rId39"/>
    <p:sldId id="370" r:id="rId40"/>
    <p:sldId id="373" r:id="rId41"/>
    <p:sldId id="376" r:id="rId42"/>
    <p:sldId id="379" r:id="rId43"/>
    <p:sldId id="380" r:id="rId44"/>
    <p:sldId id="382" r:id="rId45"/>
    <p:sldId id="355" r:id="rId46"/>
    <p:sldId id="356" r:id="rId47"/>
    <p:sldId id="357" r:id="rId48"/>
    <p:sldId id="416" r:id="rId49"/>
    <p:sldId id="417" r:id="rId50"/>
    <p:sldId id="418" r:id="rId51"/>
    <p:sldId id="422" r:id="rId52"/>
    <p:sldId id="399" r:id="rId53"/>
    <p:sldId id="423" r:id="rId54"/>
    <p:sldId id="419" r:id="rId55"/>
    <p:sldId id="420" r:id="rId56"/>
    <p:sldId id="421" r:id="rId57"/>
    <p:sldId id="400" r:id="rId58"/>
    <p:sldId id="401" r:id="rId59"/>
    <p:sldId id="403" r:id="rId60"/>
    <p:sldId id="402" r:id="rId61"/>
    <p:sldId id="405" r:id="rId62"/>
    <p:sldId id="404" r:id="rId63"/>
    <p:sldId id="406" r:id="rId64"/>
    <p:sldId id="407" r:id="rId65"/>
    <p:sldId id="408" r:id="rId66"/>
    <p:sldId id="409" r:id="rId67"/>
    <p:sldId id="359"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4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EF583-8671-4844-BF92-52AB6693170F}" type="doc">
      <dgm:prSet loTypeId="urn:microsoft.com/office/officeart/2005/8/layout/process5" loCatId="process" qsTypeId="urn:microsoft.com/office/officeart/2005/8/quickstyle/simple4" qsCatId="simple" csTypeId="urn:microsoft.com/office/officeart/2005/8/colors/colorful1" csCatId="colorful"/>
      <dgm:spPr/>
      <dgm:t>
        <a:bodyPr/>
        <a:lstStyle/>
        <a:p>
          <a:endParaRPr lang="en-US"/>
        </a:p>
      </dgm:t>
    </dgm:pt>
    <dgm:pt modelId="{A7219235-DA8B-46EE-94E6-DEB09CAF0EBF}">
      <dgm:prSet/>
      <dgm:spPr/>
      <dgm:t>
        <a:bodyPr/>
        <a:lstStyle/>
        <a:p>
          <a:r>
            <a:rPr lang="el-GR"/>
            <a:t>Η μάθηση είναι η τροποποίηση της συμπεριφοράς</a:t>
          </a:r>
          <a:endParaRPr lang="en-US"/>
        </a:p>
      </dgm:t>
    </dgm:pt>
    <dgm:pt modelId="{3E2AEC2C-074D-48FC-9291-D2266261AD2D}" type="parTrans" cxnId="{AC83C834-C10E-4654-AE6C-C127F1545406}">
      <dgm:prSet/>
      <dgm:spPr/>
      <dgm:t>
        <a:bodyPr/>
        <a:lstStyle/>
        <a:p>
          <a:endParaRPr lang="en-US"/>
        </a:p>
      </dgm:t>
    </dgm:pt>
    <dgm:pt modelId="{A91EA67B-B0A6-4AA4-AAFB-B266171450CE}" type="sibTrans" cxnId="{AC83C834-C10E-4654-AE6C-C127F1545406}">
      <dgm:prSet/>
      <dgm:spPr/>
      <dgm:t>
        <a:bodyPr/>
        <a:lstStyle/>
        <a:p>
          <a:endParaRPr lang="en-US"/>
        </a:p>
      </dgm:t>
    </dgm:pt>
    <dgm:pt modelId="{05187B9D-01F1-4337-874B-BB5ADB6E6685}">
      <dgm:prSet/>
      <dgm:spPr/>
      <dgm:t>
        <a:bodyPr/>
        <a:lstStyle/>
        <a:p>
          <a:r>
            <a:rPr lang="el-GR"/>
            <a:t>Επικεντρώνεται στην έκδηλη, εξωτερική, παρατηρούμενη συμπεριφορά</a:t>
          </a:r>
          <a:endParaRPr lang="en-US"/>
        </a:p>
      </dgm:t>
    </dgm:pt>
    <dgm:pt modelId="{5B99B731-99AD-459D-9299-8F39B79F3520}" type="parTrans" cxnId="{068ED697-09A6-4FE0-BF8D-449BC04E199B}">
      <dgm:prSet/>
      <dgm:spPr/>
      <dgm:t>
        <a:bodyPr/>
        <a:lstStyle/>
        <a:p>
          <a:endParaRPr lang="en-US"/>
        </a:p>
      </dgm:t>
    </dgm:pt>
    <dgm:pt modelId="{5DDB6EFF-F397-47EF-BFF3-BF880F71C18C}" type="sibTrans" cxnId="{068ED697-09A6-4FE0-BF8D-449BC04E199B}">
      <dgm:prSet/>
      <dgm:spPr/>
      <dgm:t>
        <a:bodyPr/>
        <a:lstStyle/>
        <a:p>
          <a:endParaRPr lang="en-US"/>
        </a:p>
      </dgm:t>
    </dgm:pt>
    <dgm:pt modelId="{7AD157DE-9068-45CD-B0F0-85FCC1048006}">
      <dgm:prSet/>
      <dgm:spPr/>
      <dgm:t>
        <a:bodyPr/>
        <a:lstStyle/>
        <a:p>
          <a:r>
            <a:rPr lang="el-GR"/>
            <a:t>Η βάση της μάθησης είναι βιολογική</a:t>
          </a:r>
          <a:endParaRPr lang="en-US"/>
        </a:p>
      </dgm:t>
    </dgm:pt>
    <dgm:pt modelId="{3EAD0710-7D7E-4D0E-A68B-762FB5F6923C}" type="parTrans" cxnId="{5583F4BD-DD6A-4815-942B-928AADFAC36F}">
      <dgm:prSet/>
      <dgm:spPr/>
      <dgm:t>
        <a:bodyPr/>
        <a:lstStyle/>
        <a:p>
          <a:endParaRPr lang="en-US"/>
        </a:p>
      </dgm:t>
    </dgm:pt>
    <dgm:pt modelId="{36CA0232-D906-4993-B2FB-7DC4D554BA1D}" type="sibTrans" cxnId="{5583F4BD-DD6A-4815-942B-928AADFAC36F}">
      <dgm:prSet/>
      <dgm:spPr/>
      <dgm:t>
        <a:bodyPr/>
        <a:lstStyle/>
        <a:p>
          <a:endParaRPr lang="en-US"/>
        </a:p>
      </dgm:t>
    </dgm:pt>
    <dgm:pt modelId="{B7E01126-0688-4034-A668-A6D164C245D5}">
      <dgm:prSet/>
      <dgm:spPr/>
      <dgm:t>
        <a:bodyPr/>
        <a:lstStyle/>
        <a:p>
          <a:r>
            <a:rPr lang="el-GR"/>
            <a:t>Η ανθρώπινη συμπεριφορά είναι αποτέλεσμα μάθησης μέσω εξωτερικών συνδέσεων Ερεθίσματος </a:t>
          </a:r>
          <a:r>
            <a:rPr lang="el-GR">
              <a:sym typeface="Symbol" panose="05050102010706020507" pitchFamily="18" charset="2"/>
            </a:rPr>
            <a:t></a:t>
          </a:r>
          <a:r>
            <a:rPr lang="el-GR"/>
            <a:t> Αντίδρασης</a:t>
          </a:r>
          <a:endParaRPr lang="en-US"/>
        </a:p>
      </dgm:t>
    </dgm:pt>
    <dgm:pt modelId="{0046651F-E5D1-4F02-9429-73B990C87AA3}" type="parTrans" cxnId="{40120CE1-0533-45D2-9FC8-81E6BA427EE6}">
      <dgm:prSet/>
      <dgm:spPr/>
      <dgm:t>
        <a:bodyPr/>
        <a:lstStyle/>
        <a:p>
          <a:endParaRPr lang="en-US"/>
        </a:p>
      </dgm:t>
    </dgm:pt>
    <dgm:pt modelId="{10CA060B-41E1-436C-AB91-6D997520D708}" type="sibTrans" cxnId="{40120CE1-0533-45D2-9FC8-81E6BA427EE6}">
      <dgm:prSet/>
      <dgm:spPr/>
      <dgm:t>
        <a:bodyPr/>
        <a:lstStyle/>
        <a:p>
          <a:endParaRPr lang="en-US"/>
        </a:p>
      </dgm:t>
    </dgm:pt>
    <dgm:pt modelId="{F3E859ED-0909-451F-8D6D-A0C1A2296604}">
      <dgm:prSet/>
      <dgm:spPr/>
      <dgm:t>
        <a:bodyPr/>
        <a:lstStyle/>
        <a:p>
          <a:r>
            <a:rPr lang="el-GR"/>
            <a:t>Τα αποτελέσματα είναι άμεσα, τα λάθη απλώς επισημαίνονται</a:t>
          </a:r>
          <a:endParaRPr lang="en-US"/>
        </a:p>
      </dgm:t>
    </dgm:pt>
    <dgm:pt modelId="{ADCB3B10-7BEC-449F-BE42-BFF3686E1AC5}" type="parTrans" cxnId="{CEB68958-8412-4F8C-956C-5BD5900A6FC6}">
      <dgm:prSet/>
      <dgm:spPr/>
      <dgm:t>
        <a:bodyPr/>
        <a:lstStyle/>
        <a:p>
          <a:endParaRPr lang="en-US"/>
        </a:p>
      </dgm:t>
    </dgm:pt>
    <dgm:pt modelId="{F92BF8C9-F268-400E-BD93-23167BC9FF83}" type="sibTrans" cxnId="{CEB68958-8412-4F8C-956C-5BD5900A6FC6}">
      <dgm:prSet/>
      <dgm:spPr/>
      <dgm:t>
        <a:bodyPr/>
        <a:lstStyle/>
        <a:p>
          <a:endParaRPr lang="en-US"/>
        </a:p>
      </dgm:t>
    </dgm:pt>
    <dgm:pt modelId="{C28C5500-0EF5-4487-9E0E-98F6A0B6D4E1}" type="pres">
      <dgm:prSet presAssocID="{FDFEF583-8671-4844-BF92-52AB6693170F}" presName="diagram" presStyleCnt="0">
        <dgm:presLayoutVars>
          <dgm:dir/>
          <dgm:resizeHandles val="exact"/>
        </dgm:presLayoutVars>
      </dgm:prSet>
      <dgm:spPr/>
    </dgm:pt>
    <dgm:pt modelId="{6B8A9D12-C955-4D0E-9ACA-911E45826F1B}" type="pres">
      <dgm:prSet presAssocID="{A7219235-DA8B-46EE-94E6-DEB09CAF0EBF}" presName="node" presStyleLbl="node1" presStyleIdx="0" presStyleCnt="5">
        <dgm:presLayoutVars>
          <dgm:bulletEnabled val="1"/>
        </dgm:presLayoutVars>
      </dgm:prSet>
      <dgm:spPr/>
    </dgm:pt>
    <dgm:pt modelId="{B30306C1-5AAA-49BD-9720-9D1CD55F0A1E}" type="pres">
      <dgm:prSet presAssocID="{A91EA67B-B0A6-4AA4-AAFB-B266171450CE}" presName="sibTrans" presStyleLbl="sibTrans2D1" presStyleIdx="0" presStyleCnt="4"/>
      <dgm:spPr/>
    </dgm:pt>
    <dgm:pt modelId="{952968D3-CAC3-4031-AB46-EA67DDB3870F}" type="pres">
      <dgm:prSet presAssocID="{A91EA67B-B0A6-4AA4-AAFB-B266171450CE}" presName="connectorText" presStyleLbl="sibTrans2D1" presStyleIdx="0" presStyleCnt="4"/>
      <dgm:spPr/>
    </dgm:pt>
    <dgm:pt modelId="{9FC8B43C-3131-4017-8B14-525F60AD8B67}" type="pres">
      <dgm:prSet presAssocID="{05187B9D-01F1-4337-874B-BB5ADB6E6685}" presName="node" presStyleLbl="node1" presStyleIdx="1" presStyleCnt="5">
        <dgm:presLayoutVars>
          <dgm:bulletEnabled val="1"/>
        </dgm:presLayoutVars>
      </dgm:prSet>
      <dgm:spPr/>
    </dgm:pt>
    <dgm:pt modelId="{4A8808DD-8A9F-4BEA-847F-DBC019F9D8D9}" type="pres">
      <dgm:prSet presAssocID="{5DDB6EFF-F397-47EF-BFF3-BF880F71C18C}" presName="sibTrans" presStyleLbl="sibTrans2D1" presStyleIdx="1" presStyleCnt="4"/>
      <dgm:spPr/>
    </dgm:pt>
    <dgm:pt modelId="{E74BA5BF-01A3-4B22-85EC-2E4DF3DACD60}" type="pres">
      <dgm:prSet presAssocID="{5DDB6EFF-F397-47EF-BFF3-BF880F71C18C}" presName="connectorText" presStyleLbl="sibTrans2D1" presStyleIdx="1" presStyleCnt="4"/>
      <dgm:spPr/>
    </dgm:pt>
    <dgm:pt modelId="{0B78D44E-3F77-4597-A4ED-D25E6B86F5BE}" type="pres">
      <dgm:prSet presAssocID="{7AD157DE-9068-45CD-B0F0-85FCC1048006}" presName="node" presStyleLbl="node1" presStyleIdx="2" presStyleCnt="5">
        <dgm:presLayoutVars>
          <dgm:bulletEnabled val="1"/>
        </dgm:presLayoutVars>
      </dgm:prSet>
      <dgm:spPr/>
    </dgm:pt>
    <dgm:pt modelId="{D1C0D9BE-42D7-42AA-8042-9595E3F8EFC5}" type="pres">
      <dgm:prSet presAssocID="{36CA0232-D906-4993-B2FB-7DC4D554BA1D}" presName="sibTrans" presStyleLbl="sibTrans2D1" presStyleIdx="2" presStyleCnt="4"/>
      <dgm:spPr/>
    </dgm:pt>
    <dgm:pt modelId="{0E8F98E8-A852-46B0-8E3C-C0F5BD153CB8}" type="pres">
      <dgm:prSet presAssocID="{36CA0232-D906-4993-B2FB-7DC4D554BA1D}" presName="connectorText" presStyleLbl="sibTrans2D1" presStyleIdx="2" presStyleCnt="4"/>
      <dgm:spPr/>
    </dgm:pt>
    <dgm:pt modelId="{127D76F8-9807-46FE-859A-548A0B26D401}" type="pres">
      <dgm:prSet presAssocID="{B7E01126-0688-4034-A668-A6D164C245D5}" presName="node" presStyleLbl="node1" presStyleIdx="3" presStyleCnt="5">
        <dgm:presLayoutVars>
          <dgm:bulletEnabled val="1"/>
        </dgm:presLayoutVars>
      </dgm:prSet>
      <dgm:spPr/>
    </dgm:pt>
    <dgm:pt modelId="{F869EC3E-6792-40A4-875B-4936F3C22631}" type="pres">
      <dgm:prSet presAssocID="{10CA060B-41E1-436C-AB91-6D997520D708}" presName="sibTrans" presStyleLbl="sibTrans2D1" presStyleIdx="3" presStyleCnt="4"/>
      <dgm:spPr/>
    </dgm:pt>
    <dgm:pt modelId="{84566D3D-16E9-4F29-BC56-1C83851D38BC}" type="pres">
      <dgm:prSet presAssocID="{10CA060B-41E1-436C-AB91-6D997520D708}" presName="connectorText" presStyleLbl="sibTrans2D1" presStyleIdx="3" presStyleCnt="4"/>
      <dgm:spPr/>
    </dgm:pt>
    <dgm:pt modelId="{084F812D-7F87-408F-B07B-9A21656BD64F}" type="pres">
      <dgm:prSet presAssocID="{F3E859ED-0909-451F-8D6D-A0C1A2296604}" presName="node" presStyleLbl="node1" presStyleIdx="4" presStyleCnt="5">
        <dgm:presLayoutVars>
          <dgm:bulletEnabled val="1"/>
        </dgm:presLayoutVars>
      </dgm:prSet>
      <dgm:spPr/>
    </dgm:pt>
  </dgm:ptLst>
  <dgm:cxnLst>
    <dgm:cxn modelId="{24E6400B-D945-47C2-938B-DED6134551BD}" type="presOf" srcId="{B7E01126-0688-4034-A668-A6D164C245D5}" destId="{127D76F8-9807-46FE-859A-548A0B26D401}" srcOrd="0" destOrd="0" presId="urn:microsoft.com/office/officeart/2005/8/layout/process5"/>
    <dgm:cxn modelId="{BFFEBD25-11A8-4AA3-8E5B-96751EB8BFDD}" type="presOf" srcId="{F3E859ED-0909-451F-8D6D-A0C1A2296604}" destId="{084F812D-7F87-408F-B07B-9A21656BD64F}" srcOrd="0" destOrd="0" presId="urn:microsoft.com/office/officeart/2005/8/layout/process5"/>
    <dgm:cxn modelId="{8989CA26-8B3D-4348-B665-3973D478CC3D}" type="presOf" srcId="{5DDB6EFF-F397-47EF-BFF3-BF880F71C18C}" destId="{4A8808DD-8A9F-4BEA-847F-DBC019F9D8D9}" srcOrd="0" destOrd="0" presId="urn:microsoft.com/office/officeart/2005/8/layout/process5"/>
    <dgm:cxn modelId="{AC83C834-C10E-4654-AE6C-C127F1545406}" srcId="{FDFEF583-8671-4844-BF92-52AB6693170F}" destId="{A7219235-DA8B-46EE-94E6-DEB09CAF0EBF}" srcOrd="0" destOrd="0" parTransId="{3E2AEC2C-074D-48FC-9291-D2266261AD2D}" sibTransId="{A91EA67B-B0A6-4AA4-AAFB-B266171450CE}"/>
    <dgm:cxn modelId="{B5D5F434-5965-42B9-9E78-72D748CB3A9C}" type="presOf" srcId="{36CA0232-D906-4993-B2FB-7DC4D554BA1D}" destId="{D1C0D9BE-42D7-42AA-8042-9595E3F8EFC5}" srcOrd="0" destOrd="0" presId="urn:microsoft.com/office/officeart/2005/8/layout/process5"/>
    <dgm:cxn modelId="{393AEB62-94B7-4A71-845C-2DC21F47F337}" type="presOf" srcId="{10CA060B-41E1-436C-AB91-6D997520D708}" destId="{F869EC3E-6792-40A4-875B-4936F3C22631}" srcOrd="0" destOrd="0" presId="urn:microsoft.com/office/officeart/2005/8/layout/process5"/>
    <dgm:cxn modelId="{B485F044-743E-4207-B79C-E8EAF27DABE9}" type="presOf" srcId="{FDFEF583-8671-4844-BF92-52AB6693170F}" destId="{C28C5500-0EF5-4487-9E0E-98F6A0B6D4E1}" srcOrd="0" destOrd="0" presId="urn:microsoft.com/office/officeart/2005/8/layout/process5"/>
    <dgm:cxn modelId="{8811EA69-DD2F-4784-A4D0-9A26EC4A1226}" type="presOf" srcId="{A7219235-DA8B-46EE-94E6-DEB09CAF0EBF}" destId="{6B8A9D12-C955-4D0E-9ACA-911E45826F1B}" srcOrd="0" destOrd="0" presId="urn:microsoft.com/office/officeart/2005/8/layout/process5"/>
    <dgm:cxn modelId="{CEB68958-8412-4F8C-956C-5BD5900A6FC6}" srcId="{FDFEF583-8671-4844-BF92-52AB6693170F}" destId="{F3E859ED-0909-451F-8D6D-A0C1A2296604}" srcOrd="4" destOrd="0" parTransId="{ADCB3B10-7BEC-449F-BE42-BFF3686E1AC5}" sibTransId="{F92BF8C9-F268-400E-BD93-23167BC9FF83}"/>
    <dgm:cxn modelId="{F445CB7A-1424-4527-B1F2-0804E52E9D11}" type="presOf" srcId="{05187B9D-01F1-4337-874B-BB5ADB6E6685}" destId="{9FC8B43C-3131-4017-8B14-525F60AD8B67}" srcOrd="0" destOrd="0" presId="urn:microsoft.com/office/officeart/2005/8/layout/process5"/>
    <dgm:cxn modelId="{2EC7CB84-2693-498A-B1F3-F8D4337F7A70}" type="presOf" srcId="{A91EA67B-B0A6-4AA4-AAFB-B266171450CE}" destId="{952968D3-CAC3-4031-AB46-EA67DDB3870F}" srcOrd="1" destOrd="0" presId="urn:microsoft.com/office/officeart/2005/8/layout/process5"/>
    <dgm:cxn modelId="{068ED697-09A6-4FE0-BF8D-449BC04E199B}" srcId="{FDFEF583-8671-4844-BF92-52AB6693170F}" destId="{05187B9D-01F1-4337-874B-BB5ADB6E6685}" srcOrd="1" destOrd="0" parTransId="{5B99B731-99AD-459D-9299-8F39B79F3520}" sibTransId="{5DDB6EFF-F397-47EF-BFF3-BF880F71C18C}"/>
    <dgm:cxn modelId="{E31953A2-1FDD-48C8-8294-4E4818355786}" type="presOf" srcId="{10CA060B-41E1-436C-AB91-6D997520D708}" destId="{84566D3D-16E9-4F29-BC56-1C83851D38BC}" srcOrd="1" destOrd="0" presId="urn:microsoft.com/office/officeart/2005/8/layout/process5"/>
    <dgm:cxn modelId="{5583F4BD-DD6A-4815-942B-928AADFAC36F}" srcId="{FDFEF583-8671-4844-BF92-52AB6693170F}" destId="{7AD157DE-9068-45CD-B0F0-85FCC1048006}" srcOrd="2" destOrd="0" parTransId="{3EAD0710-7D7E-4D0E-A68B-762FB5F6923C}" sibTransId="{36CA0232-D906-4993-B2FB-7DC4D554BA1D}"/>
    <dgm:cxn modelId="{2B1F37C8-AADC-4374-AE41-47CD7F89B11D}" type="presOf" srcId="{7AD157DE-9068-45CD-B0F0-85FCC1048006}" destId="{0B78D44E-3F77-4597-A4ED-D25E6B86F5BE}" srcOrd="0" destOrd="0" presId="urn:microsoft.com/office/officeart/2005/8/layout/process5"/>
    <dgm:cxn modelId="{61634FCC-7974-422B-8FE1-D6FF119C7FDD}" type="presOf" srcId="{A91EA67B-B0A6-4AA4-AAFB-B266171450CE}" destId="{B30306C1-5AAA-49BD-9720-9D1CD55F0A1E}" srcOrd="0" destOrd="0" presId="urn:microsoft.com/office/officeart/2005/8/layout/process5"/>
    <dgm:cxn modelId="{40120CE1-0533-45D2-9FC8-81E6BA427EE6}" srcId="{FDFEF583-8671-4844-BF92-52AB6693170F}" destId="{B7E01126-0688-4034-A668-A6D164C245D5}" srcOrd="3" destOrd="0" parTransId="{0046651F-E5D1-4F02-9429-73B990C87AA3}" sibTransId="{10CA060B-41E1-436C-AB91-6D997520D708}"/>
    <dgm:cxn modelId="{26D5C1F2-596E-4603-873F-D5D3BEE157AD}" type="presOf" srcId="{36CA0232-D906-4993-B2FB-7DC4D554BA1D}" destId="{0E8F98E8-A852-46B0-8E3C-C0F5BD153CB8}" srcOrd="1" destOrd="0" presId="urn:microsoft.com/office/officeart/2005/8/layout/process5"/>
    <dgm:cxn modelId="{7214B3FE-FB3D-421B-A816-8744E6D3CEDE}" type="presOf" srcId="{5DDB6EFF-F397-47EF-BFF3-BF880F71C18C}" destId="{E74BA5BF-01A3-4B22-85EC-2E4DF3DACD60}" srcOrd="1" destOrd="0" presId="urn:microsoft.com/office/officeart/2005/8/layout/process5"/>
    <dgm:cxn modelId="{1C6A5981-E0EF-4C7D-9897-5F802BE122FF}" type="presParOf" srcId="{C28C5500-0EF5-4487-9E0E-98F6A0B6D4E1}" destId="{6B8A9D12-C955-4D0E-9ACA-911E45826F1B}" srcOrd="0" destOrd="0" presId="urn:microsoft.com/office/officeart/2005/8/layout/process5"/>
    <dgm:cxn modelId="{93AE0AA3-8BB9-4B33-B9C4-C48BFBA41A07}" type="presParOf" srcId="{C28C5500-0EF5-4487-9E0E-98F6A0B6D4E1}" destId="{B30306C1-5AAA-49BD-9720-9D1CD55F0A1E}" srcOrd="1" destOrd="0" presId="urn:microsoft.com/office/officeart/2005/8/layout/process5"/>
    <dgm:cxn modelId="{E5C0576D-DD92-4FE9-ABEA-5D8B11EB3329}" type="presParOf" srcId="{B30306C1-5AAA-49BD-9720-9D1CD55F0A1E}" destId="{952968D3-CAC3-4031-AB46-EA67DDB3870F}" srcOrd="0" destOrd="0" presId="urn:microsoft.com/office/officeart/2005/8/layout/process5"/>
    <dgm:cxn modelId="{9631923D-998F-44D1-BDAC-D5AAD04EA33C}" type="presParOf" srcId="{C28C5500-0EF5-4487-9E0E-98F6A0B6D4E1}" destId="{9FC8B43C-3131-4017-8B14-525F60AD8B67}" srcOrd="2" destOrd="0" presId="urn:microsoft.com/office/officeart/2005/8/layout/process5"/>
    <dgm:cxn modelId="{4AD813F0-604D-46A6-9E83-46A997691490}" type="presParOf" srcId="{C28C5500-0EF5-4487-9E0E-98F6A0B6D4E1}" destId="{4A8808DD-8A9F-4BEA-847F-DBC019F9D8D9}" srcOrd="3" destOrd="0" presId="urn:microsoft.com/office/officeart/2005/8/layout/process5"/>
    <dgm:cxn modelId="{83C36214-6A6D-4020-B02C-C0522A29B879}" type="presParOf" srcId="{4A8808DD-8A9F-4BEA-847F-DBC019F9D8D9}" destId="{E74BA5BF-01A3-4B22-85EC-2E4DF3DACD60}" srcOrd="0" destOrd="0" presId="urn:microsoft.com/office/officeart/2005/8/layout/process5"/>
    <dgm:cxn modelId="{CC2D35A7-4B3B-4A10-84EF-5F11D11ED81B}" type="presParOf" srcId="{C28C5500-0EF5-4487-9E0E-98F6A0B6D4E1}" destId="{0B78D44E-3F77-4597-A4ED-D25E6B86F5BE}" srcOrd="4" destOrd="0" presId="urn:microsoft.com/office/officeart/2005/8/layout/process5"/>
    <dgm:cxn modelId="{4F055A82-0ECA-4EBE-90EF-4B979EE1F582}" type="presParOf" srcId="{C28C5500-0EF5-4487-9E0E-98F6A0B6D4E1}" destId="{D1C0D9BE-42D7-42AA-8042-9595E3F8EFC5}" srcOrd="5" destOrd="0" presId="urn:microsoft.com/office/officeart/2005/8/layout/process5"/>
    <dgm:cxn modelId="{6649DA1F-B2A6-4EDD-99BD-DC51C9E28B93}" type="presParOf" srcId="{D1C0D9BE-42D7-42AA-8042-9595E3F8EFC5}" destId="{0E8F98E8-A852-46B0-8E3C-C0F5BD153CB8}" srcOrd="0" destOrd="0" presId="urn:microsoft.com/office/officeart/2005/8/layout/process5"/>
    <dgm:cxn modelId="{17445AD8-D371-4B20-8AE4-96B97778D251}" type="presParOf" srcId="{C28C5500-0EF5-4487-9E0E-98F6A0B6D4E1}" destId="{127D76F8-9807-46FE-859A-548A0B26D401}" srcOrd="6" destOrd="0" presId="urn:microsoft.com/office/officeart/2005/8/layout/process5"/>
    <dgm:cxn modelId="{04B99958-83BE-4A76-9D0F-ACD659E1F6B8}" type="presParOf" srcId="{C28C5500-0EF5-4487-9E0E-98F6A0B6D4E1}" destId="{F869EC3E-6792-40A4-875B-4936F3C22631}" srcOrd="7" destOrd="0" presId="urn:microsoft.com/office/officeart/2005/8/layout/process5"/>
    <dgm:cxn modelId="{E66963F0-8ED2-4DD1-9CA8-FFB08DC8AA1E}" type="presParOf" srcId="{F869EC3E-6792-40A4-875B-4936F3C22631}" destId="{84566D3D-16E9-4F29-BC56-1C83851D38BC}" srcOrd="0" destOrd="0" presId="urn:microsoft.com/office/officeart/2005/8/layout/process5"/>
    <dgm:cxn modelId="{36751D13-63AE-4CDD-8943-704E78B532D2}" type="presParOf" srcId="{C28C5500-0EF5-4487-9E0E-98F6A0B6D4E1}" destId="{084F812D-7F87-408F-B07B-9A21656BD64F}"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AC15A-CDDC-421A-A777-E41B8A18DB5E}" type="doc">
      <dgm:prSet loTypeId="urn:microsoft.com/office/officeart/2005/8/layout/orgChart1" loCatId="hierarchy" qsTypeId="urn:microsoft.com/office/officeart/2005/8/quickstyle/3d5" qsCatId="3D" csTypeId="urn:microsoft.com/office/officeart/2005/8/colors/accent1_1" csCatId="accent1" phldr="1"/>
      <dgm:spPr/>
      <dgm:t>
        <a:bodyPr/>
        <a:lstStyle/>
        <a:p>
          <a:endParaRPr lang="en-US"/>
        </a:p>
      </dgm:t>
    </dgm:pt>
    <dgm:pt modelId="{B587CED6-C709-4D2F-9986-DF5947248F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1" i="1" u="none" strike="noStrike" cap="none" normalizeH="0" baseline="0">
              <a:ln/>
              <a:effectLst/>
              <a:latin typeface="Arial" panose="020B0604020202020204" pitchFamily="34" charset="0"/>
              <a:cs typeface="Arial" panose="020B0604020202020204" pitchFamily="34" charset="0"/>
            </a:rPr>
            <a:t>Ανακαλυπτική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1" i="1" u="none" strike="noStrike" cap="none" normalizeH="0" baseline="0">
              <a:ln/>
              <a:effectLst/>
              <a:latin typeface="Arial" panose="020B0604020202020204" pitchFamily="34" charset="0"/>
              <a:cs typeface="Arial" panose="020B0604020202020204" pitchFamily="34" charset="0"/>
            </a:rPr>
            <a:t>Μάθηση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0" i="0" u="none" strike="noStrike" cap="none" normalizeH="0" baseline="0">
              <a:ln/>
              <a:effectLst/>
              <a:latin typeface="Arial" panose="020B0604020202020204" pitchFamily="34" charset="0"/>
              <a:cs typeface="Arial" panose="020B0604020202020204" pitchFamily="34" charset="0"/>
            </a:rPr>
            <a:t>βασική θεωρία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0" i="0" u="none" strike="noStrike" cap="none" normalizeH="0" baseline="0">
              <a:ln/>
              <a:effectLst/>
              <a:latin typeface="Arial" panose="020B0604020202020204" pitchFamily="34" charset="0"/>
              <a:cs typeface="Arial" panose="020B0604020202020204" pitchFamily="34" charset="0"/>
            </a:rPr>
            <a:t>για τη μάθηση</a:t>
          </a:r>
          <a:endParaRPr kumimoji="0" lang="en-US" altLang="en-US" b="0" i="0" u="none" strike="noStrike" cap="none" normalizeH="0" baseline="0">
            <a:ln/>
            <a:effectLst/>
            <a:latin typeface="Arial" panose="020B0604020202020204" pitchFamily="34" charset="0"/>
            <a:cs typeface="Arial" panose="020B0604020202020204" pitchFamily="34" charset="0"/>
          </a:endParaRPr>
        </a:p>
      </dgm:t>
    </dgm:pt>
    <dgm:pt modelId="{30C4876A-55E0-4824-BA5A-92548AF394A1}" type="parTrans" cxnId="{01C5D455-F939-4B44-A787-DACE2843CD5C}">
      <dgm:prSet/>
      <dgm:spPr/>
      <dgm:t>
        <a:bodyPr/>
        <a:lstStyle/>
        <a:p>
          <a:endParaRPr lang="en-US"/>
        </a:p>
      </dgm:t>
    </dgm:pt>
    <dgm:pt modelId="{1751539D-12FA-486B-B2D2-FEED244C18B2}" type="sibTrans" cxnId="{01C5D455-F939-4B44-A787-DACE2843CD5C}">
      <dgm:prSet/>
      <dgm:spPr/>
      <dgm:t>
        <a:bodyPr/>
        <a:lstStyle/>
        <a:p>
          <a:endParaRPr lang="en-US"/>
        </a:p>
      </dgm:t>
    </dgm:pt>
    <dgm:pt modelId="{D4753415-E715-4788-A8BB-62DBB02A4701}"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a:ln/>
              <a:effectLst/>
              <a:latin typeface="Verdana" panose="020B0604030504040204" pitchFamily="34" charset="0"/>
              <a:cs typeface="Arial" panose="020B0604020202020204" pitchFamily="34" charset="0"/>
            </a:rPr>
            <a:t>«Κάθε αντικείμενο μπορεί να διδαχθεί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a:ln/>
              <a:effectLst/>
              <a:latin typeface="Verdana" panose="020B0604030504040204" pitchFamily="34" charset="0"/>
              <a:cs typeface="Arial" panose="020B0604020202020204" pitchFamily="34" charset="0"/>
            </a:rPr>
            <a:t>σε κάθε παιδί σε οποιαδήποτε ηλικία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a:ln/>
              <a:effectLst/>
              <a:latin typeface="Verdana" panose="020B0604030504040204" pitchFamily="34" charset="0"/>
              <a:cs typeface="Arial" panose="020B0604020202020204" pitchFamily="34" charset="0"/>
            </a:rPr>
            <a:t>αρκεί να του προσφερθεί με μια μορφή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a:ln/>
              <a:effectLst/>
              <a:latin typeface="Verdana" panose="020B0604030504040204" pitchFamily="34" charset="0"/>
              <a:cs typeface="Arial" panose="020B0604020202020204" pitchFamily="34" charset="0"/>
            </a:rPr>
            <a:t>κατάλληλη και αποτελεσματική»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effectLst/>
              <a:latin typeface="Verdana" panose="020B0604030504040204" pitchFamily="34" charset="0"/>
              <a:cs typeface="Arial" panose="020B0604020202020204" pitchFamily="34" charset="0"/>
            </a:rPr>
            <a:t>Bruner 1973</a:t>
          </a:r>
          <a:endParaRPr kumimoji="0" lang="el-GR" altLang="en-US" b="1" i="0" u="none" strike="noStrike" cap="none" normalizeH="0" baseline="0">
            <a:ln/>
            <a:effectLst/>
            <a:latin typeface="Verdana" panose="020B0604030504040204" pitchFamily="34" charset="0"/>
            <a:cs typeface="Arial" panose="020B0604020202020204" pitchFamily="34" charset="0"/>
          </a:endParaRPr>
        </a:p>
      </dgm:t>
    </dgm:pt>
    <dgm:pt modelId="{B03B3D6E-9855-43C7-ABBF-41F52CEA2555}" type="parTrans" cxnId="{1DA63767-BA6D-4A25-BD5F-069841A84F37}">
      <dgm:prSet/>
      <dgm:spPr/>
      <dgm:t>
        <a:bodyPr/>
        <a:lstStyle/>
        <a:p>
          <a:endParaRPr lang="en-US"/>
        </a:p>
      </dgm:t>
    </dgm:pt>
    <dgm:pt modelId="{DA028AC8-12DE-4380-ABF8-1EA2CC293E56}" type="sibTrans" cxnId="{1DA63767-BA6D-4A25-BD5F-069841A84F37}">
      <dgm:prSet/>
      <dgm:spPr/>
      <dgm:t>
        <a:bodyPr/>
        <a:lstStyle/>
        <a:p>
          <a:endParaRPr lang="en-US"/>
        </a:p>
      </dgm:t>
    </dgm:pt>
    <dgm:pt modelId="{38EDD4A6-2FD3-49A9-B756-83C1B3BB6D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1" i="0" u="none" strike="noStrike" cap="none" normalizeH="0" baseline="0">
              <a:ln/>
              <a:effectLst/>
              <a:latin typeface="Arial" panose="020B0604020202020204" pitchFamily="34" charset="0"/>
              <a:cs typeface="Arial" panose="020B0604020202020204" pitchFamily="34" charset="0"/>
            </a:rPr>
            <a:t>οι </a:t>
          </a:r>
          <a:endParaRPr kumimoji="0" lang="en-US" altLang="en-US" b="1" i="0" u="none" strike="noStrike" cap="none" normalizeH="0" baseline="0">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1" i="0" u="none" strike="noStrike" cap="none" normalizeH="0" baseline="0">
              <a:ln/>
              <a:effectLst/>
              <a:latin typeface="Arial" panose="020B0604020202020204" pitchFamily="34" charset="0"/>
              <a:cs typeface="Arial" panose="020B0604020202020204" pitchFamily="34" charset="0"/>
            </a:rPr>
            <a:t>μαθητές </a:t>
          </a:r>
          <a:endParaRPr kumimoji="0" lang="en-US" altLang="en-US" b="0" i="0" u="none" strike="noStrike" cap="none" normalizeH="0" baseline="0">
            <a:ln/>
            <a:effectLst/>
            <a:latin typeface="Arial" panose="020B0604020202020204" pitchFamily="34" charset="0"/>
            <a:cs typeface="Arial" panose="020B0604020202020204" pitchFamily="34" charset="0"/>
          </a:endParaRPr>
        </a:p>
      </dgm:t>
    </dgm:pt>
    <dgm:pt modelId="{E1A7C213-B9E4-4014-A40C-E22EFB39DFAC}" type="parTrans" cxnId="{FC6E7CCC-822E-44A8-9DB0-CEDCFC42333D}">
      <dgm:prSet/>
      <dgm:spPr/>
      <dgm:t>
        <a:bodyPr/>
        <a:lstStyle/>
        <a:p>
          <a:endParaRPr lang="en-US"/>
        </a:p>
      </dgm:t>
    </dgm:pt>
    <dgm:pt modelId="{CB9B1DBA-4A99-4C0C-9090-BE5F2CD6FF63}" type="sibTrans" cxnId="{FC6E7CCC-822E-44A8-9DB0-CEDCFC42333D}">
      <dgm:prSet/>
      <dgm:spPr/>
      <dgm:t>
        <a:bodyPr/>
        <a:lstStyle/>
        <a:p>
          <a:endParaRPr lang="en-US"/>
        </a:p>
      </dgm:t>
    </dgm:pt>
    <dgm:pt modelId="{BF824CF2-C8FB-48BF-8505-331DDC3556A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σταδιακή</a:t>
          </a:r>
          <a:r>
            <a:rPr kumimoji="0" lang="el-GR" altLang="en-US" b="1" i="0" u="none" strike="noStrike" cap="none" normalizeH="0" baseline="0">
              <a:ln/>
              <a:effectLst/>
              <a:latin typeface="Verdana" panose="020B0604030504040204" pitchFamily="34" charset="0"/>
              <a:cs typeface="Arial" panose="020B0604020202020204" pitchFamily="34" charset="0"/>
            </a:rPr>
            <a:t>,</a:t>
          </a:r>
          <a:r>
            <a:rPr kumimoji="0" lang="el-GR" altLang="en-US" b="0" i="0" u="none" strike="noStrike" cap="none" normalizeH="0" baseline="0">
              <a:ln/>
              <a:effectLst/>
              <a:latin typeface="Verdana" panose="020B0604030504040204" pitchFamily="34" charset="0"/>
              <a:cs typeface="Arial" panose="020B0604020202020204" pitchFamily="34" charset="0"/>
            </a:rPr>
            <a:t> </a:t>
          </a:r>
          <a:r>
            <a:rPr kumimoji="0" lang="el-GR" altLang="en-US" b="1" i="0" u="none" strike="noStrike" cap="none" normalizeH="0" baseline="0">
              <a:ln/>
              <a:effectLst/>
              <a:latin typeface="Verdana" panose="020B0604030504040204" pitchFamily="34" charset="0"/>
              <a:cs typeface="Arial" panose="020B0604020202020204" pitchFamily="34" charset="0"/>
            </a:rPr>
            <a:t>καθοδηγούμενη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1" i="0" u="none" strike="noStrike" cap="none" normalizeH="0" baseline="0">
              <a:ln/>
              <a:effectLst/>
              <a:latin typeface="Verdana" panose="020B0604030504040204" pitchFamily="34" charset="0"/>
              <a:cs typeface="Arial" panose="020B0604020202020204" pitchFamily="34" charset="0"/>
            </a:rPr>
            <a:t>ανακάλυψη</a:t>
          </a:r>
          <a:r>
            <a:rPr kumimoji="0" lang="el-GR" altLang="en-US" b="0" i="0" u="none" strike="noStrike" cap="none" normalizeH="0" baseline="0">
              <a:ln/>
              <a:effectLst/>
              <a:latin typeface="Verdana" panose="020B060403050404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των γνώσεων μέσα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από ανακαλυπτικές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διαδικασίες (πείραμα,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δοκιμή, επαλήθευση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ή διάψευση)</a:t>
          </a:r>
          <a:endParaRPr kumimoji="0" lang="el-GR" altLang="en-US" b="0" i="0" u="none" strike="noStrike" cap="none" normalizeH="0" baseline="0" dirty="0">
            <a:ln/>
            <a:effectLst/>
            <a:latin typeface="Verdana" panose="020B0604030504040204" pitchFamily="34" charset="0"/>
            <a:cs typeface="Arial" panose="020B0604020202020204" pitchFamily="34" charset="0"/>
          </a:endParaRPr>
        </a:p>
      </dgm:t>
    </dgm:pt>
    <dgm:pt modelId="{AA204296-5055-4785-9810-BB4714B5108B}" type="parTrans" cxnId="{155ECD96-A48B-4DBB-935C-F413C918E2D5}">
      <dgm:prSet/>
      <dgm:spPr/>
      <dgm:t>
        <a:bodyPr/>
        <a:lstStyle/>
        <a:p>
          <a:endParaRPr lang="en-US"/>
        </a:p>
      </dgm:t>
    </dgm:pt>
    <dgm:pt modelId="{5C3D8DAD-A95A-40E0-97A3-3F27245CD19C}" type="sibTrans" cxnId="{155ECD96-A48B-4DBB-935C-F413C918E2D5}">
      <dgm:prSet/>
      <dgm:spPr/>
      <dgm:t>
        <a:bodyPr/>
        <a:lstStyle/>
        <a:p>
          <a:endParaRPr lang="en-US"/>
        </a:p>
      </dgm:t>
    </dgm:pt>
    <dgm:pt modelId="{0322D25A-E22F-46CB-AF14-1F2EDEA5E5E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ενεργοποίηση της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αναλυτικής και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διαισθητικής σκέψης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των μαθητών και γενικά</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των ανώτερων διεργασιών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που σχετίζονται με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την επίλυση προβλημάτων</a:t>
          </a:r>
          <a:endParaRPr kumimoji="0" lang="el-GR" altLang="en-US" b="0" i="0" u="none" strike="noStrike" cap="none" normalizeH="0" baseline="0" dirty="0">
            <a:ln/>
            <a:effectLst/>
            <a:latin typeface="Verdana" panose="020B0604030504040204" pitchFamily="34" charset="0"/>
            <a:cs typeface="Arial" panose="020B0604020202020204" pitchFamily="34" charset="0"/>
          </a:endParaRPr>
        </a:p>
      </dgm:t>
    </dgm:pt>
    <dgm:pt modelId="{E1E679E6-D0CD-4541-9E0F-7A6E16F797CA}" type="parTrans" cxnId="{59A051E8-09BF-46D1-AB92-BDCA306A8566}">
      <dgm:prSet/>
      <dgm:spPr/>
      <dgm:t>
        <a:bodyPr/>
        <a:lstStyle/>
        <a:p>
          <a:endParaRPr lang="en-US"/>
        </a:p>
      </dgm:t>
    </dgm:pt>
    <dgm:pt modelId="{FAB61EC8-4602-4ACE-8342-2D73C4629017}" type="sibTrans" cxnId="{59A051E8-09BF-46D1-AB92-BDCA306A8566}">
      <dgm:prSet/>
      <dgm:spPr/>
      <dgm:t>
        <a:bodyPr/>
        <a:lstStyle/>
        <a:p>
          <a:endParaRPr lang="en-US"/>
        </a:p>
      </dgm:t>
    </dgm:pt>
    <dgm:pt modelId="{AD74830F-5B3B-4234-B540-BA60810D17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1" i="0" u="none" strike="noStrike" cap="none" normalizeH="0" baseline="0">
              <a:ln/>
              <a:effectLst/>
              <a:latin typeface="Arial" panose="020B0604020202020204" pitchFamily="34" charset="0"/>
              <a:cs typeface="Arial" panose="020B0604020202020204" pitchFamily="34" charset="0"/>
            </a:rPr>
            <a:t>ο </a:t>
          </a:r>
          <a:endParaRPr kumimoji="0" lang="en-US" altLang="en-US" b="1" i="0" u="none" strike="noStrike" cap="none" normalizeH="0" baseline="0">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b="1" i="0" u="none" strike="noStrike" cap="none" normalizeH="0" baseline="0">
              <a:ln/>
              <a:effectLst/>
              <a:latin typeface="Arial" panose="020B0604020202020204" pitchFamily="34" charset="0"/>
              <a:cs typeface="Arial" panose="020B0604020202020204" pitchFamily="34" charset="0"/>
            </a:rPr>
            <a:t>εκπαιδευτικός</a:t>
          </a:r>
          <a:endParaRPr kumimoji="0" lang="en-US" altLang="en-US" b="1" i="0" u="none" strike="noStrike" cap="none" normalizeH="0" baseline="0">
            <a:ln/>
            <a:effectLst/>
            <a:latin typeface="Arial" panose="020B0604020202020204" pitchFamily="34" charset="0"/>
            <a:cs typeface="Arial" panose="020B0604020202020204" pitchFamily="34" charset="0"/>
          </a:endParaRPr>
        </a:p>
      </dgm:t>
    </dgm:pt>
    <dgm:pt modelId="{5626B7E8-0419-4622-895C-24200AE4E0BB}" type="parTrans" cxnId="{B45A5F0E-4D75-4B1C-B14E-0B794EA8080E}">
      <dgm:prSet/>
      <dgm:spPr/>
      <dgm:t>
        <a:bodyPr/>
        <a:lstStyle/>
        <a:p>
          <a:endParaRPr lang="en-US"/>
        </a:p>
      </dgm:t>
    </dgm:pt>
    <dgm:pt modelId="{57CB188F-6191-4E17-8080-9A8C4A48CCD2}" type="sibTrans" cxnId="{B45A5F0E-4D75-4B1C-B14E-0B794EA8080E}">
      <dgm:prSet/>
      <dgm:spPr/>
      <dgm:t>
        <a:bodyPr/>
        <a:lstStyle/>
        <a:p>
          <a:endParaRPr lang="en-US"/>
        </a:p>
      </dgm:t>
    </dgm:pt>
    <dgm:pt modelId="{A93DA206-02F7-45AD-83AF-2894DFC03CF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έχει το ρόλο του εμψυχωτή,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του διευκολυντή,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του </a:t>
          </a:r>
          <a:r>
            <a:rPr kumimoji="0" lang="el-GR" altLang="en-US" b="1" i="0" u="none" strike="noStrike" cap="none" normalizeH="0" baseline="0">
              <a:ln/>
              <a:effectLst/>
              <a:latin typeface="Verdana" panose="020B0604030504040204" pitchFamily="34" charset="0"/>
              <a:cs typeface="Arial" panose="020B0604020202020204" pitchFamily="34" charset="0"/>
            </a:rPr>
            <a:t>καθοδηγητή</a:t>
          </a:r>
          <a:r>
            <a:rPr kumimoji="0" lang="el-GR" altLang="en-US" b="0" i="0" u="none" strike="noStrike" cap="none" normalizeH="0" baseline="0">
              <a:ln/>
              <a:effectLst/>
              <a:latin typeface="Verdana" panose="020B0604030504040204" pitchFamily="34" charset="0"/>
              <a:cs typeface="Arial" panose="020B0604020202020204" pitchFamily="34" charset="0"/>
            </a:rPr>
            <a:t> στη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a:ln/>
              <a:effectLst/>
              <a:latin typeface="Verdana" panose="020B0604030504040204" pitchFamily="34" charset="0"/>
              <a:cs typeface="Arial" panose="020B0604020202020204" pitchFamily="34" charset="0"/>
            </a:rPr>
            <a:t>διαδικασία της ανακάλυψης</a:t>
          </a:r>
          <a:endParaRPr kumimoji="0" lang="el-GR" altLang="en-US" b="0" i="0" u="none" strike="noStrike" cap="none" normalizeH="0" baseline="0" dirty="0">
            <a:ln/>
            <a:effectLst/>
            <a:latin typeface="Verdana" panose="020B0604030504040204" pitchFamily="34" charset="0"/>
            <a:cs typeface="Arial" panose="020B0604020202020204" pitchFamily="34" charset="0"/>
          </a:endParaRPr>
        </a:p>
      </dgm:t>
    </dgm:pt>
    <dgm:pt modelId="{EC858D48-7978-4B60-9CDA-5AB55720AB1E}" type="parTrans" cxnId="{3F4B5052-D439-4C88-8D32-4B27E04E3872}">
      <dgm:prSet/>
      <dgm:spPr/>
      <dgm:t>
        <a:bodyPr/>
        <a:lstStyle/>
        <a:p>
          <a:endParaRPr lang="en-US"/>
        </a:p>
      </dgm:t>
    </dgm:pt>
    <dgm:pt modelId="{41E927F2-E948-45F2-A6AB-FA37FFD72B95}" type="sibTrans" cxnId="{3F4B5052-D439-4C88-8D32-4B27E04E3872}">
      <dgm:prSet/>
      <dgm:spPr/>
      <dgm:t>
        <a:bodyPr/>
        <a:lstStyle/>
        <a:p>
          <a:endParaRPr lang="en-US"/>
        </a:p>
      </dgm:t>
    </dgm:pt>
    <dgm:pt modelId="{62CDFC7B-9024-4227-B322-B2BA7DFD988E}" type="pres">
      <dgm:prSet presAssocID="{F6DAC15A-CDDC-421A-A777-E41B8A18DB5E}" presName="hierChild1" presStyleCnt="0">
        <dgm:presLayoutVars>
          <dgm:orgChart val="1"/>
          <dgm:chPref val="1"/>
          <dgm:dir/>
          <dgm:animOne val="branch"/>
          <dgm:animLvl val="lvl"/>
          <dgm:resizeHandles/>
        </dgm:presLayoutVars>
      </dgm:prSet>
      <dgm:spPr/>
    </dgm:pt>
    <dgm:pt modelId="{94EE9994-AD04-4FE0-8EEE-756A53AAE3EF}" type="pres">
      <dgm:prSet presAssocID="{B587CED6-C709-4D2F-9986-DF5947248F72}" presName="hierRoot1" presStyleCnt="0">
        <dgm:presLayoutVars>
          <dgm:hierBranch/>
        </dgm:presLayoutVars>
      </dgm:prSet>
      <dgm:spPr/>
    </dgm:pt>
    <dgm:pt modelId="{E4E84787-7514-406E-9020-D249038C8D00}" type="pres">
      <dgm:prSet presAssocID="{B587CED6-C709-4D2F-9986-DF5947248F72}" presName="rootComposite1" presStyleCnt="0"/>
      <dgm:spPr/>
    </dgm:pt>
    <dgm:pt modelId="{1A72CB1C-91E6-4D6E-83D1-CC4F00A42295}" type="pres">
      <dgm:prSet presAssocID="{B587CED6-C709-4D2F-9986-DF5947248F72}" presName="rootText1" presStyleLbl="node0" presStyleIdx="0" presStyleCnt="1">
        <dgm:presLayoutVars>
          <dgm:chPref val="3"/>
        </dgm:presLayoutVars>
      </dgm:prSet>
      <dgm:spPr/>
    </dgm:pt>
    <dgm:pt modelId="{24E76BFF-2A3C-46E3-BCD2-804F6E8BE5A2}" type="pres">
      <dgm:prSet presAssocID="{B587CED6-C709-4D2F-9986-DF5947248F72}" presName="rootConnector1" presStyleLbl="node1" presStyleIdx="0" presStyleCnt="0"/>
      <dgm:spPr/>
    </dgm:pt>
    <dgm:pt modelId="{9A6C60F6-6D35-4FDB-B372-4C3E5E21D069}" type="pres">
      <dgm:prSet presAssocID="{B587CED6-C709-4D2F-9986-DF5947248F72}" presName="hierChild2" presStyleCnt="0"/>
      <dgm:spPr/>
    </dgm:pt>
    <dgm:pt modelId="{F6906BB8-920C-411C-86FF-95D0F586D616}" type="pres">
      <dgm:prSet presAssocID="{E1A7C213-B9E4-4014-A40C-E22EFB39DFAC}" presName="Name35" presStyleLbl="parChTrans1D2" presStyleIdx="0" presStyleCnt="3"/>
      <dgm:spPr/>
    </dgm:pt>
    <dgm:pt modelId="{B34D84E1-6A25-44AB-811F-2B07533615F4}" type="pres">
      <dgm:prSet presAssocID="{38EDD4A6-2FD3-49A9-B756-83C1B3BB6D15}" presName="hierRoot2" presStyleCnt="0">
        <dgm:presLayoutVars>
          <dgm:hierBranch/>
        </dgm:presLayoutVars>
      </dgm:prSet>
      <dgm:spPr/>
    </dgm:pt>
    <dgm:pt modelId="{D5BA5BDE-39F5-4B8F-8432-938B0B83ECAD}" type="pres">
      <dgm:prSet presAssocID="{38EDD4A6-2FD3-49A9-B756-83C1B3BB6D15}" presName="rootComposite" presStyleCnt="0"/>
      <dgm:spPr/>
    </dgm:pt>
    <dgm:pt modelId="{06387DDB-CC70-4F89-9431-D8D88ED24C5E}" type="pres">
      <dgm:prSet presAssocID="{38EDD4A6-2FD3-49A9-B756-83C1B3BB6D15}" presName="rootText" presStyleLbl="node2" presStyleIdx="0" presStyleCnt="2">
        <dgm:presLayoutVars>
          <dgm:chPref val="3"/>
        </dgm:presLayoutVars>
      </dgm:prSet>
      <dgm:spPr/>
    </dgm:pt>
    <dgm:pt modelId="{3CF10DAF-6B09-44DF-ACCC-E2AD36AF96AE}" type="pres">
      <dgm:prSet presAssocID="{38EDD4A6-2FD3-49A9-B756-83C1B3BB6D15}" presName="rootConnector" presStyleLbl="node2" presStyleIdx="0" presStyleCnt="2"/>
      <dgm:spPr/>
    </dgm:pt>
    <dgm:pt modelId="{0BA5CE49-9BEE-40A4-AD9B-D350FF8B08EB}" type="pres">
      <dgm:prSet presAssocID="{38EDD4A6-2FD3-49A9-B756-83C1B3BB6D15}" presName="hierChild4" presStyleCnt="0"/>
      <dgm:spPr/>
    </dgm:pt>
    <dgm:pt modelId="{6D1C8B1A-AFCA-4FC9-8A1C-EE7995C823E2}" type="pres">
      <dgm:prSet presAssocID="{AA204296-5055-4785-9810-BB4714B5108B}" presName="Name35" presStyleLbl="parChTrans1D3" presStyleIdx="0" presStyleCnt="3"/>
      <dgm:spPr/>
    </dgm:pt>
    <dgm:pt modelId="{DDA72ABB-A161-4DB9-BB34-6E7E7D01BE7E}" type="pres">
      <dgm:prSet presAssocID="{BF824CF2-C8FB-48BF-8505-331DDC3556A4}" presName="hierRoot2" presStyleCnt="0">
        <dgm:presLayoutVars>
          <dgm:hierBranch val="r"/>
        </dgm:presLayoutVars>
      </dgm:prSet>
      <dgm:spPr/>
    </dgm:pt>
    <dgm:pt modelId="{ABD53B4C-1CF5-4FCF-BA64-5A068ADC69B4}" type="pres">
      <dgm:prSet presAssocID="{BF824CF2-C8FB-48BF-8505-331DDC3556A4}" presName="rootComposite" presStyleCnt="0"/>
      <dgm:spPr/>
    </dgm:pt>
    <dgm:pt modelId="{8FE2ECE3-F145-4935-9112-BD2329F00996}" type="pres">
      <dgm:prSet presAssocID="{BF824CF2-C8FB-48BF-8505-331DDC3556A4}" presName="rootText" presStyleLbl="node3" presStyleIdx="0" presStyleCnt="3">
        <dgm:presLayoutVars>
          <dgm:chPref val="3"/>
        </dgm:presLayoutVars>
      </dgm:prSet>
      <dgm:spPr/>
    </dgm:pt>
    <dgm:pt modelId="{BC4C723C-EC76-4E07-8858-19A719EA513B}" type="pres">
      <dgm:prSet presAssocID="{BF824CF2-C8FB-48BF-8505-331DDC3556A4}" presName="rootConnector" presStyleLbl="node3" presStyleIdx="0" presStyleCnt="3"/>
      <dgm:spPr/>
    </dgm:pt>
    <dgm:pt modelId="{3ECB48C3-7924-43F3-8A38-A0768A667496}" type="pres">
      <dgm:prSet presAssocID="{BF824CF2-C8FB-48BF-8505-331DDC3556A4}" presName="hierChild4" presStyleCnt="0"/>
      <dgm:spPr/>
    </dgm:pt>
    <dgm:pt modelId="{7E92756F-9145-43B8-9C52-4C9221A8BC54}" type="pres">
      <dgm:prSet presAssocID="{BF824CF2-C8FB-48BF-8505-331DDC3556A4}" presName="hierChild5" presStyleCnt="0"/>
      <dgm:spPr/>
    </dgm:pt>
    <dgm:pt modelId="{8080608D-2868-4392-97C2-66D0AA5EC975}" type="pres">
      <dgm:prSet presAssocID="{E1E679E6-D0CD-4541-9E0F-7A6E16F797CA}" presName="Name35" presStyleLbl="parChTrans1D3" presStyleIdx="1" presStyleCnt="3"/>
      <dgm:spPr/>
    </dgm:pt>
    <dgm:pt modelId="{7DE03D9C-8392-4D8C-8928-34708C080BCA}" type="pres">
      <dgm:prSet presAssocID="{0322D25A-E22F-46CB-AF14-1F2EDEA5E5E4}" presName="hierRoot2" presStyleCnt="0">
        <dgm:presLayoutVars>
          <dgm:hierBranch val="r"/>
        </dgm:presLayoutVars>
      </dgm:prSet>
      <dgm:spPr/>
    </dgm:pt>
    <dgm:pt modelId="{E2422F45-EC7C-405C-9B0D-93763D581654}" type="pres">
      <dgm:prSet presAssocID="{0322D25A-E22F-46CB-AF14-1F2EDEA5E5E4}" presName="rootComposite" presStyleCnt="0"/>
      <dgm:spPr/>
    </dgm:pt>
    <dgm:pt modelId="{CA4E87BF-436B-468E-8C74-EDC341B44421}" type="pres">
      <dgm:prSet presAssocID="{0322D25A-E22F-46CB-AF14-1F2EDEA5E5E4}" presName="rootText" presStyleLbl="node3" presStyleIdx="1" presStyleCnt="3">
        <dgm:presLayoutVars>
          <dgm:chPref val="3"/>
        </dgm:presLayoutVars>
      </dgm:prSet>
      <dgm:spPr/>
    </dgm:pt>
    <dgm:pt modelId="{7C3A353B-EB19-409E-B9FF-4FA29D2DB6A1}" type="pres">
      <dgm:prSet presAssocID="{0322D25A-E22F-46CB-AF14-1F2EDEA5E5E4}" presName="rootConnector" presStyleLbl="node3" presStyleIdx="1" presStyleCnt="3"/>
      <dgm:spPr/>
    </dgm:pt>
    <dgm:pt modelId="{2165C4E6-C132-4D3C-9022-46FB87CA808F}" type="pres">
      <dgm:prSet presAssocID="{0322D25A-E22F-46CB-AF14-1F2EDEA5E5E4}" presName="hierChild4" presStyleCnt="0"/>
      <dgm:spPr/>
    </dgm:pt>
    <dgm:pt modelId="{51F20A1A-4275-40BF-AF89-226829ADE2A8}" type="pres">
      <dgm:prSet presAssocID="{0322D25A-E22F-46CB-AF14-1F2EDEA5E5E4}" presName="hierChild5" presStyleCnt="0"/>
      <dgm:spPr/>
    </dgm:pt>
    <dgm:pt modelId="{B3A3E818-6441-4E88-917A-FF3EAB939F26}" type="pres">
      <dgm:prSet presAssocID="{38EDD4A6-2FD3-49A9-B756-83C1B3BB6D15}" presName="hierChild5" presStyleCnt="0"/>
      <dgm:spPr/>
    </dgm:pt>
    <dgm:pt modelId="{C28D7C9D-223C-451A-BEC2-F1F1B3E09466}" type="pres">
      <dgm:prSet presAssocID="{5626B7E8-0419-4622-895C-24200AE4E0BB}" presName="Name35" presStyleLbl="parChTrans1D2" presStyleIdx="1" presStyleCnt="3"/>
      <dgm:spPr/>
    </dgm:pt>
    <dgm:pt modelId="{CB65FE28-C7E2-4F03-8628-1D203238723B}" type="pres">
      <dgm:prSet presAssocID="{AD74830F-5B3B-4234-B540-BA60810D17C5}" presName="hierRoot2" presStyleCnt="0">
        <dgm:presLayoutVars>
          <dgm:hierBranch/>
        </dgm:presLayoutVars>
      </dgm:prSet>
      <dgm:spPr/>
    </dgm:pt>
    <dgm:pt modelId="{3A0BF1F4-0446-4628-B911-AB93C833B8FD}" type="pres">
      <dgm:prSet presAssocID="{AD74830F-5B3B-4234-B540-BA60810D17C5}" presName="rootComposite" presStyleCnt="0"/>
      <dgm:spPr/>
    </dgm:pt>
    <dgm:pt modelId="{50CB777A-9325-4C8C-9392-190ABE7A3B96}" type="pres">
      <dgm:prSet presAssocID="{AD74830F-5B3B-4234-B540-BA60810D17C5}" presName="rootText" presStyleLbl="node2" presStyleIdx="1" presStyleCnt="2">
        <dgm:presLayoutVars>
          <dgm:chPref val="3"/>
        </dgm:presLayoutVars>
      </dgm:prSet>
      <dgm:spPr/>
    </dgm:pt>
    <dgm:pt modelId="{851B23DD-5E0F-4B26-A079-29ADFB9A5186}" type="pres">
      <dgm:prSet presAssocID="{AD74830F-5B3B-4234-B540-BA60810D17C5}" presName="rootConnector" presStyleLbl="node2" presStyleIdx="1" presStyleCnt="2"/>
      <dgm:spPr/>
    </dgm:pt>
    <dgm:pt modelId="{5723C9D5-912F-4BFA-B8BF-5E34B0980A1A}" type="pres">
      <dgm:prSet presAssocID="{AD74830F-5B3B-4234-B540-BA60810D17C5}" presName="hierChild4" presStyleCnt="0"/>
      <dgm:spPr/>
    </dgm:pt>
    <dgm:pt modelId="{1EC2CBF5-9C55-4D86-90CA-A5952F675045}" type="pres">
      <dgm:prSet presAssocID="{EC858D48-7978-4B60-9CDA-5AB55720AB1E}" presName="Name35" presStyleLbl="parChTrans1D3" presStyleIdx="2" presStyleCnt="3"/>
      <dgm:spPr/>
    </dgm:pt>
    <dgm:pt modelId="{DE1352BD-A3AD-407F-B50F-B2848CA3F7E1}" type="pres">
      <dgm:prSet presAssocID="{A93DA206-02F7-45AD-83AF-2894DFC03CFC}" presName="hierRoot2" presStyleCnt="0">
        <dgm:presLayoutVars>
          <dgm:hierBranch val="r"/>
        </dgm:presLayoutVars>
      </dgm:prSet>
      <dgm:spPr/>
    </dgm:pt>
    <dgm:pt modelId="{22CBEF7D-4D8D-40E4-B764-EF931241DC1E}" type="pres">
      <dgm:prSet presAssocID="{A93DA206-02F7-45AD-83AF-2894DFC03CFC}" presName="rootComposite" presStyleCnt="0"/>
      <dgm:spPr/>
    </dgm:pt>
    <dgm:pt modelId="{4C3D60B3-5CED-4A71-B259-C19F73923349}" type="pres">
      <dgm:prSet presAssocID="{A93DA206-02F7-45AD-83AF-2894DFC03CFC}" presName="rootText" presStyleLbl="node3" presStyleIdx="2" presStyleCnt="3">
        <dgm:presLayoutVars>
          <dgm:chPref val="3"/>
        </dgm:presLayoutVars>
      </dgm:prSet>
      <dgm:spPr/>
    </dgm:pt>
    <dgm:pt modelId="{E913BEFE-7ED2-42BB-8CA3-7788C435C37D}" type="pres">
      <dgm:prSet presAssocID="{A93DA206-02F7-45AD-83AF-2894DFC03CFC}" presName="rootConnector" presStyleLbl="node3" presStyleIdx="2" presStyleCnt="3"/>
      <dgm:spPr/>
    </dgm:pt>
    <dgm:pt modelId="{87FD169E-57EF-4A6B-9D4B-436ABB22AB37}" type="pres">
      <dgm:prSet presAssocID="{A93DA206-02F7-45AD-83AF-2894DFC03CFC}" presName="hierChild4" presStyleCnt="0"/>
      <dgm:spPr/>
    </dgm:pt>
    <dgm:pt modelId="{58FEF70F-1C6B-4E6C-AB6E-1F67C2BFE939}" type="pres">
      <dgm:prSet presAssocID="{A93DA206-02F7-45AD-83AF-2894DFC03CFC}" presName="hierChild5" presStyleCnt="0"/>
      <dgm:spPr/>
    </dgm:pt>
    <dgm:pt modelId="{04EBCE58-EDF6-4CFF-995A-14AD2C74C230}" type="pres">
      <dgm:prSet presAssocID="{AD74830F-5B3B-4234-B540-BA60810D17C5}" presName="hierChild5" presStyleCnt="0"/>
      <dgm:spPr/>
    </dgm:pt>
    <dgm:pt modelId="{D83B19C5-C080-40B4-A07B-089CAE9EC786}" type="pres">
      <dgm:prSet presAssocID="{B587CED6-C709-4D2F-9986-DF5947248F72}" presName="hierChild3" presStyleCnt="0"/>
      <dgm:spPr/>
    </dgm:pt>
    <dgm:pt modelId="{A660E17C-49A4-4387-A5BA-2E5C39E906F5}" type="pres">
      <dgm:prSet presAssocID="{B03B3D6E-9855-43C7-ABBF-41F52CEA2555}" presName="Name111" presStyleLbl="parChTrans1D2" presStyleIdx="2" presStyleCnt="3"/>
      <dgm:spPr/>
    </dgm:pt>
    <dgm:pt modelId="{7FEE6123-B952-493E-8161-570820E81A85}" type="pres">
      <dgm:prSet presAssocID="{D4753415-E715-4788-A8BB-62DBB02A4701}" presName="hierRoot3" presStyleCnt="0">
        <dgm:presLayoutVars>
          <dgm:hierBranch/>
        </dgm:presLayoutVars>
      </dgm:prSet>
      <dgm:spPr/>
    </dgm:pt>
    <dgm:pt modelId="{C265016B-F707-4A63-B8A0-187A1A559E83}" type="pres">
      <dgm:prSet presAssocID="{D4753415-E715-4788-A8BB-62DBB02A4701}" presName="rootComposite3" presStyleCnt="0"/>
      <dgm:spPr/>
    </dgm:pt>
    <dgm:pt modelId="{3E9CCCD5-342C-4125-9685-90A297F2AA7C}" type="pres">
      <dgm:prSet presAssocID="{D4753415-E715-4788-A8BB-62DBB02A4701}" presName="rootText3" presStyleLbl="asst1" presStyleIdx="0" presStyleCnt="1">
        <dgm:presLayoutVars>
          <dgm:chPref val="3"/>
        </dgm:presLayoutVars>
      </dgm:prSet>
      <dgm:spPr/>
    </dgm:pt>
    <dgm:pt modelId="{0956AC39-41B1-4919-9E2F-FB3459CF7DB0}" type="pres">
      <dgm:prSet presAssocID="{D4753415-E715-4788-A8BB-62DBB02A4701}" presName="rootConnector3" presStyleLbl="asst1" presStyleIdx="0" presStyleCnt="1"/>
      <dgm:spPr/>
    </dgm:pt>
    <dgm:pt modelId="{655CA283-E12B-4406-A78F-FC8BF768E78C}" type="pres">
      <dgm:prSet presAssocID="{D4753415-E715-4788-A8BB-62DBB02A4701}" presName="hierChild6" presStyleCnt="0"/>
      <dgm:spPr/>
    </dgm:pt>
    <dgm:pt modelId="{034385FE-7CC9-41AF-B4A0-E24BBA3D4FC1}" type="pres">
      <dgm:prSet presAssocID="{D4753415-E715-4788-A8BB-62DBB02A4701}" presName="hierChild7" presStyleCnt="0"/>
      <dgm:spPr/>
    </dgm:pt>
  </dgm:ptLst>
  <dgm:cxnLst>
    <dgm:cxn modelId="{A09F1E0E-8840-49E9-8345-F6171A10BDB7}" type="presOf" srcId="{BF824CF2-C8FB-48BF-8505-331DDC3556A4}" destId="{BC4C723C-EC76-4E07-8858-19A719EA513B}" srcOrd="1" destOrd="0" presId="urn:microsoft.com/office/officeart/2005/8/layout/orgChart1"/>
    <dgm:cxn modelId="{B45A5F0E-4D75-4B1C-B14E-0B794EA8080E}" srcId="{B587CED6-C709-4D2F-9986-DF5947248F72}" destId="{AD74830F-5B3B-4234-B540-BA60810D17C5}" srcOrd="2" destOrd="0" parTransId="{5626B7E8-0419-4622-895C-24200AE4E0BB}" sibTransId="{57CB188F-6191-4E17-8080-9A8C4A48CCD2}"/>
    <dgm:cxn modelId="{915E961A-1F72-45B6-A8B2-CE98C60B7D65}" type="presOf" srcId="{AD74830F-5B3B-4234-B540-BA60810D17C5}" destId="{851B23DD-5E0F-4B26-A079-29ADFB9A5186}" srcOrd="1" destOrd="0" presId="urn:microsoft.com/office/officeart/2005/8/layout/orgChart1"/>
    <dgm:cxn modelId="{88305E33-6C05-489C-9D0E-CCE04FBFD961}" type="presOf" srcId="{F6DAC15A-CDDC-421A-A777-E41B8A18DB5E}" destId="{62CDFC7B-9024-4227-B322-B2BA7DFD988E}" srcOrd="0" destOrd="0" presId="urn:microsoft.com/office/officeart/2005/8/layout/orgChart1"/>
    <dgm:cxn modelId="{7C2BE461-6EE2-4D27-B1F3-58F9FCF8B520}" type="presOf" srcId="{B587CED6-C709-4D2F-9986-DF5947248F72}" destId="{24E76BFF-2A3C-46E3-BCD2-804F6E8BE5A2}" srcOrd="1" destOrd="0" presId="urn:microsoft.com/office/officeart/2005/8/layout/orgChart1"/>
    <dgm:cxn modelId="{90F5ED44-FA47-47E7-922B-CC5A56482674}" type="presOf" srcId="{B587CED6-C709-4D2F-9986-DF5947248F72}" destId="{1A72CB1C-91E6-4D6E-83D1-CC4F00A42295}" srcOrd="0" destOrd="0" presId="urn:microsoft.com/office/officeart/2005/8/layout/orgChart1"/>
    <dgm:cxn modelId="{1DA63767-BA6D-4A25-BD5F-069841A84F37}" srcId="{B587CED6-C709-4D2F-9986-DF5947248F72}" destId="{D4753415-E715-4788-A8BB-62DBB02A4701}" srcOrd="0" destOrd="0" parTransId="{B03B3D6E-9855-43C7-ABBF-41F52CEA2555}" sibTransId="{DA028AC8-12DE-4380-ABF8-1EA2CC293E56}"/>
    <dgm:cxn modelId="{04B9A771-7557-4248-9F5C-BC7E52EC027D}" type="presOf" srcId="{AD74830F-5B3B-4234-B540-BA60810D17C5}" destId="{50CB777A-9325-4C8C-9392-190ABE7A3B96}" srcOrd="0" destOrd="0" presId="urn:microsoft.com/office/officeart/2005/8/layout/orgChart1"/>
    <dgm:cxn modelId="{3F4B5052-D439-4C88-8D32-4B27E04E3872}" srcId="{AD74830F-5B3B-4234-B540-BA60810D17C5}" destId="{A93DA206-02F7-45AD-83AF-2894DFC03CFC}" srcOrd="0" destOrd="0" parTransId="{EC858D48-7978-4B60-9CDA-5AB55720AB1E}" sibTransId="{41E927F2-E948-45F2-A6AB-FA37FFD72B95}"/>
    <dgm:cxn modelId="{D9131675-6BCD-44DF-A50F-3209754D06BA}" type="presOf" srcId="{AA204296-5055-4785-9810-BB4714B5108B}" destId="{6D1C8B1A-AFCA-4FC9-8A1C-EE7995C823E2}" srcOrd="0" destOrd="0" presId="urn:microsoft.com/office/officeart/2005/8/layout/orgChart1"/>
    <dgm:cxn modelId="{4B4FB755-ECBE-4E34-97BD-C2CBFADBDE96}" type="presOf" srcId="{38EDD4A6-2FD3-49A9-B756-83C1B3BB6D15}" destId="{3CF10DAF-6B09-44DF-ACCC-E2AD36AF96AE}" srcOrd="1" destOrd="0" presId="urn:microsoft.com/office/officeart/2005/8/layout/orgChart1"/>
    <dgm:cxn modelId="{01C5D455-F939-4B44-A787-DACE2843CD5C}" srcId="{F6DAC15A-CDDC-421A-A777-E41B8A18DB5E}" destId="{B587CED6-C709-4D2F-9986-DF5947248F72}" srcOrd="0" destOrd="0" parTransId="{30C4876A-55E0-4824-BA5A-92548AF394A1}" sibTransId="{1751539D-12FA-486B-B2D2-FEED244C18B2}"/>
    <dgm:cxn modelId="{2D82E08A-171B-4D77-B943-A36C52429BF6}" type="presOf" srcId="{0322D25A-E22F-46CB-AF14-1F2EDEA5E5E4}" destId="{CA4E87BF-436B-468E-8C74-EDC341B44421}" srcOrd="0" destOrd="0" presId="urn:microsoft.com/office/officeart/2005/8/layout/orgChart1"/>
    <dgm:cxn modelId="{F0E7F793-693A-48BB-82D3-CE2C41837B09}" type="presOf" srcId="{E1E679E6-D0CD-4541-9E0F-7A6E16F797CA}" destId="{8080608D-2868-4392-97C2-66D0AA5EC975}" srcOrd="0" destOrd="0" presId="urn:microsoft.com/office/officeart/2005/8/layout/orgChart1"/>
    <dgm:cxn modelId="{FEDF4196-A774-4088-AC7F-C91FBF820BC3}" type="presOf" srcId="{38EDD4A6-2FD3-49A9-B756-83C1B3BB6D15}" destId="{06387DDB-CC70-4F89-9431-D8D88ED24C5E}" srcOrd="0" destOrd="0" presId="urn:microsoft.com/office/officeart/2005/8/layout/orgChart1"/>
    <dgm:cxn modelId="{155ECD96-A48B-4DBB-935C-F413C918E2D5}" srcId="{38EDD4A6-2FD3-49A9-B756-83C1B3BB6D15}" destId="{BF824CF2-C8FB-48BF-8505-331DDC3556A4}" srcOrd="0" destOrd="0" parTransId="{AA204296-5055-4785-9810-BB4714B5108B}" sibTransId="{5C3D8DAD-A95A-40E0-97A3-3F27245CD19C}"/>
    <dgm:cxn modelId="{D4DDABA2-E7D0-4040-AC8C-87E99A75A1A1}" type="presOf" srcId="{5626B7E8-0419-4622-895C-24200AE4E0BB}" destId="{C28D7C9D-223C-451A-BEC2-F1F1B3E09466}" srcOrd="0" destOrd="0" presId="urn:microsoft.com/office/officeart/2005/8/layout/orgChart1"/>
    <dgm:cxn modelId="{D0014DAE-DEC6-4819-905B-0888FEEF3879}" type="presOf" srcId="{D4753415-E715-4788-A8BB-62DBB02A4701}" destId="{3E9CCCD5-342C-4125-9685-90A297F2AA7C}" srcOrd="0" destOrd="0" presId="urn:microsoft.com/office/officeart/2005/8/layout/orgChart1"/>
    <dgm:cxn modelId="{E3B3CFB6-0643-428E-9AB7-430D156FC422}" type="presOf" srcId="{A93DA206-02F7-45AD-83AF-2894DFC03CFC}" destId="{E913BEFE-7ED2-42BB-8CA3-7788C435C37D}" srcOrd="1" destOrd="0" presId="urn:microsoft.com/office/officeart/2005/8/layout/orgChart1"/>
    <dgm:cxn modelId="{4D3481BB-E9CD-44C1-999C-040FC088E815}" type="presOf" srcId="{B03B3D6E-9855-43C7-ABBF-41F52CEA2555}" destId="{A660E17C-49A4-4387-A5BA-2E5C39E906F5}" srcOrd="0" destOrd="0" presId="urn:microsoft.com/office/officeart/2005/8/layout/orgChart1"/>
    <dgm:cxn modelId="{A52E3CBC-2B85-48DA-9E56-548BD1A5C4AF}" type="presOf" srcId="{A93DA206-02F7-45AD-83AF-2894DFC03CFC}" destId="{4C3D60B3-5CED-4A71-B259-C19F73923349}" srcOrd="0" destOrd="0" presId="urn:microsoft.com/office/officeart/2005/8/layout/orgChart1"/>
    <dgm:cxn modelId="{DCA574BF-8F8E-44A7-B63A-6E3A6FD57AA2}" type="presOf" srcId="{BF824CF2-C8FB-48BF-8505-331DDC3556A4}" destId="{8FE2ECE3-F145-4935-9112-BD2329F00996}" srcOrd="0" destOrd="0" presId="urn:microsoft.com/office/officeart/2005/8/layout/orgChart1"/>
    <dgm:cxn modelId="{CAE0C9C2-2C5B-4208-BC0B-317D6D06F977}" type="presOf" srcId="{D4753415-E715-4788-A8BB-62DBB02A4701}" destId="{0956AC39-41B1-4919-9E2F-FB3459CF7DB0}" srcOrd="1" destOrd="0" presId="urn:microsoft.com/office/officeart/2005/8/layout/orgChart1"/>
    <dgm:cxn modelId="{FC6E7CCC-822E-44A8-9DB0-CEDCFC42333D}" srcId="{B587CED6-C709-4D2F-9986-DF5947248F72}" destId="{38EDD4A6-2FD3-49A9-B756-83C1B3BB6D15}" srcOrd="1" destOrd="0" parTransId="{E1A7C213-B9E4-4014-A40C-E22EFB39DFAC}" sibTransId="{CB9B1DBA-4A99-4C0C-9090-BE5F2CD6FF63}"/>
    <dgm:cxn modelId="{1AEE82D1-1146-40D1-B3C7-23A6B260E6A2}" type="presOf" srcId="{0322D25A-E22F-46CB-AF14-1F2EDEA5E5E4}" destId="{7C3A353B-EB19-409E-B9FF-4FA29D2DB6A1}" srcOrd="1" destOrd="0" presId="urn:microsoft.com/office/officeart/2005/8/layout/orgChart1"/>
    <dgm:cxn modelId="{FA64E6D2-C819-41D2-8DC1-9ACFD1194568}" type="presOf" srcId="{EC858D48-7978-4B60-9CDA-5AB55720AB1E}" destId="{1EC2CBF5-9C55-4D86-90CA-A5952F675045}" srcOrd="0" destOrd="0" presId="urn:microsoft.com/office/officeart/2005/8/layout/orgChart1"/>
    <dgm:cxn modelId="{59A051E8-09BF-46D1-AB92-BDCA306A8566}" srcId="{38EDD4A6-2FD3-49A9-B756-83C1B3BB6D15}" destId="{0322D25A-E22F-46CB-AF14-1F2EDEA5E5E4}" srcOrd="1" destOrd="0" parTransId="{E1E679E6-D0CD-4541-9E0F-7A6E16F797CA}" sibTransId="{FAB61EC8-4602-4ACE-8342-2D73C4629017}"/>
    <dgm:cxn modelId="{460C59EE-D6AF-448D-8ADC-6F4DA0AFE468}" type="presOf" srcId="{E1A7C213-B9E4-4014-A40C-E22EFB39DFAC}" destId="{F6906BB8-920C-411C-86FF-95D0F586D616}" srcOrd="0" destOrd="0" presId="urn:microsoft.com/office/officeart/2005/8/layout/orgChart1"/>
    <dgm:cxn modelId="{92CAEBDD-95F5-4C70-BD50-88E13EC5460A}" type="presParOf" srcId="{62CDFC7B-9024-4227-B322-B2BA7DFD988E}" destId="{94EE9994-AD04-4FE0-8EEE-756A53AAE3EF}" srcOrd="0" destOrd="0" presId="urn:microsoft.com/office/officeart/2005/8/layout/orgChart1"/>
    <dgm:cxn modelId="{CE03094D-0E90-4D67-B64A-868DC6D3C8F8}" type="presParOf" srcId="{94EE9994-AD04-4FE0-8EEE-756A53AAE3EF}" destId="{E4E84787-7514-406E-9020-D249038C8D00}" srcOrd="0" destOrd="0" presId="urn:microsoft.com/office/officeart/2005/8/layout/orgChart1"/>
    <dgm:cxn modelId="{CFADA1D1-2477-4BBD-87A1-873F0295861D}" type="presParOf" srcId="{E4E84787-7514-406E-9020-D249038C8D00}" destId="{1A72CB1C-91E6-4D6E-83D1-CC4F00A42295}" srcOrd="0" destOrd="0" presId="urn:microsoft.com/office/officeart/2005/8/layout/orgChart1"/>
    <dgm:cxn modelId="{AEE47837-9460-4F70-9429-C7028D6ED4BE}" type="presParOf" srcId="{E4E84787-7514-406E-9020-D249038C8D00}" destId="{24E76BFF-2A3C-46E3-BCD2-804F6E8BE5A2}" srcOrd="1" destOrd="0" presId="urn:microsoft.com/office/officeart/2005/8/layout/orgChart1"/>
    <dgm:cxn modelId="{FE26BC1C-0D0C-4C77-A791-B0544C42F141}" type="presParOf" srcId="{94EE9994-AD04-4FE0-8EEE-756A53AAE3EF}" destId="{9A6C60F6-6D35-4FDB-B372-4C3E5E21D069}" srcOrd="1" destOrd="0" presId="urn:microsoft.com/office/officeart/2005/8/layout/orgChart1"/>
    <dgm:cxn modelId="{DCD4A94C-767E-4C6A-AD28-2438F7EEA878}" type="presParOf" srcId="{9A6C60F6-6D35-4FDB-B372-4C3E5E21D069}" destId="{F6906BB8-920C-411C-86FF-95D0F586D616}" srcOrd="0" destOrd="0" presId="urn:microsoft.com/office/officeart/2005/8/layout/orgChart1"/>
    <dgm:cxn modelId="{F7C7DF74-BE8E-4F57-95C4-986BC942E011}" type="presParOf" srcId="{9A6C60F6-6D35-4FDB-B372-4C3E5E21D069}" destId="{B34D84E1-6A25-44AB-811F-2B07533615F4}" srcOrd="1" destOrd="0" presId="urn:microsoft.com/office/officeart/2005/8/layout/orgChart1"/>
    <dgm:cxn modelId="{C23722FC-50B1-4E5F-AEE7-EE171C7AE181}" type="presParOf" srcId="{B34D84E1-6A25-44AB-811F-2B07533615F4}" destId="{D5BA5BDE-39F5-4B8F-8432-938B0B83ECAD}" srcOrd="0" destOrd="0" presId="urn:microsoft.com/office/officeart/2005/8/layout/orgChart1"/>
    <dgm:cxn modelId="{AD3A9C01-D0F5-44AB-B9A4-9C49C43B4692}" type="presParOf" srcId="{D5BA5BDE-39F5-4B8F-8432-938B0B83ECAD}" destId="{06387DDB-CC70-4F89-9431-D8D88ED24C5E}" srcOrd="0" destOrd="0" presId="urn:microsoft.com/office/officeart/2005/8/layout/orgChart1"/>
    <dgm:cxn modelId="{6A2FCFB4-524E-4598-A4D2-33B09FC7D762}" type="presParOf" srcId="{D5BA5BDE-39F5-4B8F-8432-938B0B83ECAD}" destId="{3CF10DAF-6B09-44DF-ACCC-E2AD36AF96AE}" srcOrd="1" destOrd="0" presId="urn:microsoft.com/office/officeart/2005/8/layout/orgChart1"/>
    <dgm:cxn modelId="{5F537AA2-BC6D-444C-8C44-CA9DFCDF196E}" type="presParOf" srcId="{B34D84E1-6A25-44AB-811F-2B07533615F4}" destId="{0BA5CE49-9BEE-40A4-AD9B-D350FF8B08EB}" srcOrd="1" destOrd="0" presId="urn:microsoft.com/office/officeart/2005/8/layout/orgChart1"/>
    <dgm:cxn modelId="{6F084DA9-967C-46F2-A11D-7D8FAEDA911B}" type="presParOf" srcId="{0BA5CE49-9BEE-40A4-AD9B-D350FF8B08EB}" destId="{6D1C8B1A-AFCA-4FC9-8A1C-EE7995C823E2}" srcOrd="0" destOrd="0" presId="urn:microsoft.com/office/officeart/2005/8/layout/orgChart1"/>
    <dgm:cxn modelId="{2DAA98D3-B004-44C0-A6C6-7E40CF4F7346}" type="presParOf" srcId="{0BA5CE49-9BEE-40A4-AD9B-D350FF8B08EB}" destId="{DDA72ABB-A161-4DB9-BB34-6E7E7D01BE7E}" srcOrd="1" destOrd="0" presId="urn:microsoft.com/office/officeart/2005/8/layout/orgChart1"/>
    <dgm:cxn modelId="{4E10E99A-403B-4090-8540-75A396EF649D}" type="presParOf" srcId="{DDA72ABB-A161-4DB9-BB34-6E7E7D01BE7E}" destId="{ABD53B4C-1CF5-4FCF-BA64-5A068ADC69B4}" srcOrd="0" destOrd="0" presId="urn:microsoft.com/office/officeart/2005/8/layout/orgChart1"/>
    <dgm:cxn modelId="{BF07DD2B-3D2E-4E3F-8535-3C2A3712A9C2}" type="presParOf" srcId="{ABD53B4C-1CF5-4FCF-BA64-5A068ADC69B4}" destId="{8FE2ECE3-F145-4935-9112-BD2329F00996}" srcOrd="0" destOrd="0" presId="urn:microsoft.com/office/officeart/2005/8/layout/orgChart1"/>
    <dgm:cxn modelId="{8243486A-6E9C-4526-9260-AE144D0DAE2B}" type="presParOf" srcId="{ABD53B4C-1CF5-4FCF-BA64-5A068ADC69B4}" destId="{BC4C723C-EC76-4E07-8858-19A719EA513B}" srcOrd="1" destOrd="0" presId="urn:microsoft.com/office/officeart/2005/8/layout/orgChart1"/>
    <dgm:cxn modelId="{E67D555E-740D-4D58-8DAB-B2789762B43D}" type="presParOf" srcId="{DDA72ABB-A161-4DB9-BB34-6E7E7D01BE7E}" destId="{3ECB48C3-7924-43F3-8A38-A0768A667496}" srcOrd="1" destOrd="0" presId="urn:microsoft.com/office/officeart/2005/8/layout/orgChart1"/>
    <dgm:cxn modelId="{A74ECF5F-D440-43AC-96CA-1CE62B3859FB}" type="presParOf" srcId="{DDA72ABB-A161-4DB9-BB34-6E7E7D01BE7E}" destId="{7E92756F-9145-43B8-9C52-4C9221A8BC54}" srcOrd="2" destOrd="0" presId="urn:microsoft.com/office/officeart/2005/8/layout/orgChart1"/>
    <dgm:cxn modelId="{0B9A25F1-F863-4A74-9683-1C2242E49F24}" type="presParOf" srcId="{0BA5CE49-9BEE-40A4-AD9B-D350FF8B08EB}" destId="{8080608D-2868-4392-97C2-66D0AA5EC975}" srcOrd="2" destOrd="0" presId="urn:microsoft.com/office/officeart/2005/8/layout/orgChart1"/>
    <dgm:cxn modelId="{8D222F5F-3EC8-4951-9DB5-E54DB4350E15}" type="presParOf" srcId="{0BA5CE49-9BEE-40A4-AD9B-D350FF8B08EB}" destId="{7DE03D9C-8392-4D8C-8928-34708C080BCA}" srcOrd="3" destOrd="0" presId="urn:microsoft.com/office/officeart/2005/8/layout/orgChart1"/>
    <dgm:cxn modelId="{4A1AA93A-7390-4592-AE3C-1A6055CAFFDB}" type="presParOf" srcId="{7DE03D9C-8392-4D8C-8928-34708C080BCA}" destId="{E2422F45-EC7C-405C-9B0D-93763D581654}" srcOrd="0" destOrd="0" presId="urn:microsoft.com/office/officeart/2005/8/layout/orgChart1"/>
    <dgm:cxn modelId="{BCCA7408-81DC-47E6-97F3-040413328798}" type="presParOf" srcId="{E2422F45-EC7C-405C-9B0D-93763D581654}" destId="{CA4E87BF-436B-468E-8C74-EDC341B44421}" srcOrd="0" destOrd="0" presId="urn:microsoft.com/office/officeart/2005/8/layout/orgChart1"/>
    <dgm:cxn modelId="{174EBB55-8317-42BC-85A8-76417DDB7923}" type="presParOf" srcId="{E2422F45-EC7C-405C-9B0D-93763D581654}" destId="{7C3A353B-EB19-409E-B9FF-4FA29D2DB6A1}" srcOrd="1" destOrd="0" presId="urn:microsoft.com/office/officeart/2005/8/layout/orgChart1"/>
    <dgm:cxn modelId="{5B38377B-DE1C-4158-AD88-46F723718566}" type="presParOf" srcId="{7DE03D9C-8392-4D8C-8928-34708C080BCA}" destId="{2165C4E6-C132-4D3C-9022-46FB87CA808F}" srcOrd="1" destOrd="0" presId="urn:microsoft.com/office/officeart/2005/8/layout/orgChart1"/>
    <dgm:cxn modelId="{C097F9EB-C9A2-47A2-A2D6-53EF0A9A8130}" type="presParOf" srcId="{7DE03D9C-8392-4D8C-8928-34708C080BCA}" destId="{51F20A1A-4275-40BF-AF89-226829ADE2A8}" srcOrd="2" destOrd="0" presId="urn:microsoft.com/office/officeart/2005/8/layout/orgChart1"/>
    <dgm:cxn modelId="{0AB8BF58-53D3-4CDF-8B69-46350AA901D8}" type="presParOf" srcId="{B34D84E1-6A25-44AB-811F-2B07533615F4}" destId="{B3A3E818-6441-4E88-917A-FF3EAB939F26}" srcOrd="2" destOrd="0" presId="urn:microsoft.com/office/officeart/2005/8/layout/orgChart1"/>
    <dgm:cxn modelId="{86176A9C-1C92-412D-A58E-7D616D20CE52}" type="presParOf" srcId="{9A6C60F6-6D35-4FDB-B372-4C3E5E21D069}" destId="{C28D7C9D-223C-451A-BEC2-F1F1B3E09466}" srcOrd="2" destOrd="0" presId="urn:microsoft.com/office/officeart/2005/8/layout/orgChart1"/>
    <dgm:cxn modelId="{B4A1DD1D-82DA-431D-9F96-B279A87B00FB}" type="presParOf" srcId="{9A6C60F6-6D35-4FDB-B372-4C3E5E21D069}" destId="{CB65FE28-C7E2-4F03-8628-1D203238723B}" srcOrd="3" destOrd="0" presId="urn:microsoft.com/office/officeart/2005/8/layout/orgChart1"/>
    <dgm:cxn modelId="{4CF74E55-3FD0-4CF6-BDB6-FEA0CC66AF30}" type="presParOf" srcId="{CB65FE28-C7E2-4F03-8628-1D203238723B}" destId="{3A0BF1F4-0446-4628-B911-AB93C833B8FD}" srcOrd="0" destOrd="0" presId="urn:microsoft.com/office/officeart/2005/8/layout/orgChart1"/>
    <dgm:cxn modelId="{E8345A3C-426F-44CC-8F4D-657F09552D86}" type="presParOf" srcId="{3A0BF1F4-0446-4628-B911-AB93C833B8FD}" destId="{50CB777A-9325-4C8C-9392-190ABE7A3B96}" srcOrd="0" destOrd="0" presId="urn:microsoft.com/office/officeart/2005/8/layout/orgChart1"/>
    <dgm:cxn modelId="{200D2965-060A-4129-9189-BB8A6686D25E}" type="presParOf" srcId="{3A0BF1F4-0446-4628-B911-AB93C833B8FD}" destId="{851B23DD-5E0F-4B26-A079-29ADFB9A5186}" srcOrd="1" destOrd="0" presId="urn:microsoft.com/office/officeart/2005/8/layout/orgChart1"/>
    <dgm:cxn modelId="{2A052435-923B-499C-9DB4-4C08F1CD9388}" type="presParOf" srcId="{CB65FE28-C7E2-4F03-8628-1D203238723B}" destId="{5723C9D5-912F-4BFA-B8BF-5E34B0980A1A}" srcOrd="1" destOrd="0" presId="urn:microsoft.com/office/officeart/2005/8/layout/orgChart1"/>
    <dgm:cxn modelId="{67C5815D-0F6D-4D3C-83BA-7C74A0BF0C6B}" type="presParOf" srcId="{5723C9D5-912F-4BFA-B8BF-5E34B0980A1A}" destId="{1EC2CBF5-9C55-4D86-90CA-A5952F675045}" srcOrd="0" destOrd="0" presId="urn:microsoft.com/office/officeart/2005/8/layout/orgChart1"/>
    <dgm:cxn modelId="{3DBD2112-DA9E-4FF3-A20D-29E58B8A3856}" type="presParOf" srcId="{5723C9D5-912F-4BFA-B8BF-5E34B0980A1A}" destId="{DE1352BD-A3AD-407F-B50F-B2848CA3F7E1}" srcOrd="1" destOrd="0" presId="urn:microsoft.com/office/officeart/2005/8/layout/orgChart1"/>
    <dgm:cxn modelId="{A14A6F9C-1A49-40EB-96E7-D6790745976D}" type="presParOf" srcId="{DE1352BD-A3AD-407F-B50F-B2848CA3F7E1}" destId="{22CBEF7D-4D8D-40E4-B764-EF931241DC1E}" srcOrd="0" destOrd="0" presId="urn:microsoft.com/office/officeart/2005/8/layout/orgChart1"/>
    <dgm:cxn modelId="{EDAC7B25-2EF7-4EF5-941C-68CEAC562856}" type="presParOf" srcId="{22CBEF7D-4D8D-40E4-B764-EF931241DC1E}" destId="{4C3D60B3-5CED-4A71-B259-C19F73923349}" srcOrd="0" destOrd="0" presId="urn:microsoft.com/office/officeart/2005/8/layout/orgChart1"/>
    <dgm:cxn modelId="{6542BAB3-F682-497E-A214-1FC3608BEC3A}" type="presParOf" srcId="{22CBEF7D-4D8D-40E4-B764-EF931241DC1E}" destId="{E913BEFE-7ED2-42BB-8CA3-7788C435C37D}" srcOrd="1" destOrd="0" presId="urn:microsoft.com/office/officeart/2005/8/layout/orgChart1"/>
    <dgm:cxn modelId="{25766FEA-8467-451A-B415-D0B1F05DB3D4}" type="presParOf" srcId="{DE1352BD-A3AD-407F-B50F-B2848CA3F7E1}" destId="{87FD169E-57EF-4A6B-9D4B-436ABB22AB37}" srcOrd="1" destOrd="0" presId="urn:microsoft.com/office/officeart/2005/8/layout/orgChart1"/>
    <dgm:cxn modelId="{78F8C14C-B689-494D-8726-C5953F5486A1}" type="presParOf" srcId="{DE1352BD-A3AD-407F-B50F-B2848CA3F7E1}" destId="{58FEF70F-1C6B-4E6C-AB6E-1F67C2BFE939}" srcOrd="2" destOrd="0" presId="urn:microsoft.com/office/officeart/2005/8/layout/orgChart1"/>
    <dgm:cxn modelId="{4777C26F-D451-4D8A-A234-543158B6A383}" type="presParOf" srcId="{CB65FE28-C7E2-4F03-8628-1D203238723B}" destId="{04EBCE58-EDF6-4CFF-995A-14AD2C74C230}" srcOrd="2" destOrd="0" presId="urn:microsoft.com/office/officeart/2005/8/layout/orgChart1"/>
    <dgm:cxn modelId="{E36F7EC9-3714-4C5D-AEF3-26A0E9C7F85C}" type="presParOf" srcId="{94EE9994-AD04-4FE0-8EEE-756A53AAE3EF}" destId="{D83B19C5-C080-40B4-A07B-089CAE9EC786}" srcOrd="2" destOrd="0" presId="urn:microsoft.com/office/officeart/2005/8/layout/orgChart1"/>
    <dgm:cxn modelId="{65A802B3-C766-434F-B0BF-56A3FAFF03AA}" type="presParOf" srcId="{D83B19C5-C080-40B4-A07B-089CAE9EC786}" destId="{A660E17C-49A4-4387-A5BA-2E5C39E906F5}" srcOrd="0" destOrd="0" presId="urn:microsoft.com/office/officeart/2005/8/layout/orgChart1"/>
    <dgm:cxn modelId="{2E39284A-B8B3-4178-883D-59E0CF7EA705}" type="presParOf" srcId="{D83B19C5-C080-40B4-A07B-089CAE9EC786}" destId="{7FEE6123-B952-493E-8161-570820E81A85}" srcOrd="1" destOrd="0" presId="urn:microsoft.com/office/officeart/2005/8/layout/orgChart1"/>
    <dgm:cxn modelId="{8E7FA23B-B5C3-418C-A453-7B71A5A44B40}" type="presParOf" srcId="{7FEE6123-B952-493E-8161-570820E81A85}" destId="{C265016B-F707-4A63-B8A0-187A1A559E83}" srcOrd="0" destOrd="0" presId="urn:microsoft.com/office/officeart/2005/8/layout/orgChart1"/>
    <dgm:cxn modelId="{EA5798A3-4D09-4052-BB83-C5E4FB850C95}" type="presParOf" srcId="{C265016B-F707-4A63-B8A0-187A1A559E83}" destId="{3E9CCCD5-342C-4125-9685-90A297F2AA7C}" srcOrd="0" destOrd="0" presId="urn:microsoft.com/office/officeart/2005/8/layout/orgChart1"/>
    <dgm:cxn modelId="{61E09310-4ED9-4D82-9CEF-AF47A222746F}" type="presParOf" srcId="{C265016B-F707-4A63-B8A0-187A1A559E83}" destId="{0956AC39-41B1-4919-9E2F-FB3459CF7DB0}" srcOrd="1" destOrd="0" presId="urn:microsoft.com/office/officeart/2005/8/layout/orgChart1"/>
    <dgm:cxn modelId="{A9A8FE7C-D7D2-48A9-944D-F1BC18CF3B12}" type="presParOf" srcId="{7FEE6123-B952-493E-8161-570820E81A85}" destId="{655CA283-E12B-4406-A78F-FC8BF768E78C}" srcOrd="1" destOrd="0" presId="urn:microsoft.com/office/officeart/2005/8/layout/orgChart1"/>
    <dgm:cxn modelId="{C52F3195-EC4F-49DE-9278-B0104B2D373F}" type="presParOf" srcId="{7FEE6123-B952-493E-8161-570820E81A85}" destId="{034385FE-7CC9-41AF-B4A0-E24BBA3D4FC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A9D12-C955-4D0E-9ACA-911E45826F1B}">
      <dsp:nvSpPr>
        <dsp:cNvPr id="0" name=""/>
        <dsp:cNvSpPr/>
      </dsp:nvSpPr>
      <dsp:spPr>
        <a:xfrm>
          <a:off x="157981" y="1404"/>
          <a:ext cx="2281958" cy="136917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Η μάθηση είναι η τροποποίηση της συμπεριφοράς</a:t>
          </a:r>
          <a:endParaRPr lang="en-US" sz="1300" kern="1200"/>
        </a:p>
      </dsp:txBody>
      <dsp:txXfrm>
        <a:off x="198083" y="41506"/>
        <a:ext cx="2201754" cy="1288970"/>
      </dsp:txXfrm>
    </dsp:sp>
    <dsp:sp modelId="{B30306C1-5AAA-49BD-9720-9D1CD55F0A1E}">
      <dsp:nvSpPr>
        <dsp:cNvPr id="0" name=""/>
        <dsp:cNvSpPr/>
      </dsp:nvSpPr>
      <dsp:spPr>
        <a:xfrm>
          <a:off x="2640752" y="403028"/>
          <a:ext cx="483775" cy="565925"/>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40752" y="516213"/>
        <a:ext cx="338643" cy="339555"/>
      </dsp:txXfrm>
    </dsp:sp>
    <dsp:sp modelId="{9FC8B43C-3131-4017-8B14-525F60AD8B67}">
      <dsp:nvSpPr>
        <dsp:cNvPr id="0" name=""/>
        <dsp:cNvSpPr/>
      </dsp:nvSpPr>
      <dsp:spPr>
        <a:xfrm>
          <a:off x="3352722" y="1404"/>
          <a:ext cx="2281958" cy="136917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Επικεντρώνεται στην έκδηλη, εξωτερική, παρατηρούμενη συμπεριφορά</a:t>
          </a:r>
          <a:endParaRPr lang="en-US" sz="1300" kern="1200"/>
        </a:p>
      </dsp:txBody>
      <dsp:txXfrm>
        <a:off x="3392824" y="41506"/>
        <a:ext cx="2201754" cy="1288970"/>
      </dsp:txXfrm>
    </dsp:sp>
    <dsp:sp modelId="{4A8808DD-8A9F-4BEA-847F-DBC019F9D8D9}">
      <dsp:nvSpPr>
        <dsp:cNvPr id="0" name=""/>
        <dsp:cNvSpPr/>
      </dsp:nvSpPr>
      <dsp:spPr>
        <a:xfrm>
          <a:off x="5835493" y="403028"/>
          <a:ext cx="483775" cy="565925"/>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835493" y="516213"/>
        <a:ext cx="338643" cy="339555"/>
      </dsp:txXfrm>
    </dsp:sp>
    <dsp:sp modelId="{0B78D44E-3F77-4597-A4ED-D25E6B86F5BE}">
      <dsp:nvSpPr>
        <dsp:cNvPr id="0" name=""/>
        <dsp:cNvSpPr/>
      </dsp:nvSpPr>
      <dsp:spPr>
        <a:xfrm>
          <a:off x="6547464" y="1404"/>
          <a:ext cx="2281958" cy="136917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Η βάση της μάθησης είναι βιολογική</a:t>
          </a:r>
          <a:endParaRPr lang="en-US" sz="1300" kern="1200"/>
        </a:p>
      </dsp:txBody>
      <dsp:txXfrm>
        <a:off x="6587566" y="41506"/>
        <a:ext cx="2201754" cy="1288970"/>
      </dsp:txXfrm>
    </dsp:sp>
    <dsp:sp modelId="{D1C0D9BE-42D7-42AA-8042-9595E3F8EFC5}">
      <dsp:nvSpPr>
        <dsp:cNvPr id="0" name=""/>
        <dsp:cNvSpPr/>
      </dsp:nvSpPr>
      <dsp:spPr>
        <a:xfrm rot="5400000">
          <a:off x="7446555" y="1530315"/>
          <a:ext cx="483775" cy="565925"/>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7518665" y="1571390"/>
        <a:ext cx="339555" cy="338643"/>
      </dsp:txXfrm>
    </dsp:sp>
    <dsp:sp modelId="{127D76F8-9807-46FE-859A-548A0B26D401}">
      <dsp:nvSpPr>
        <dsp:cNvPr id="0" name=""/>
        <dsp:cNvSpPr/>
      </dsp:nvSpPr>
      <dsp:spPr>
        <a:xfrm>
          <a:off x="6547464" y="2283362"/>
          <a:ext cx="2281958" cy="1369174"/>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Η ανθρώπινη συμπεριφορά είναι αποτέλεσμα μάθησης μέσω εξωτερικών συνδέσεων Ερεθίσματος </a:t>
          </a:r>
          <a:r>
            <a:rPr lang="el-GR" sz="1300" kern="1200">
              <a:sym typeface="Symbol" panose="05050102010706020507" pitchFamily="18" charset="2"/>
            </a:rPr>
            <a:t></a:t>
          </a:r>
          <a:r>
            <a:rPr lang="el-GR" sz="1300" kern="1200"/>
            <a:t> Αντίδρασης</a:t>
          </a:r>
          <a:endParaRPr lang="en-US" sz="1300" kern="1200"/>
        </a:p>
      </dsp:txBody>
      <dsp:txXfrm>
        <a:off x="6587566" y="2323464"/>
        <a:ext cx="2201754" cy="1288970"/>
      </dsp:txXfrm>
    </dsp:sp>
    <dsp:sp modelId="{F869EC3E-6792-40A4-875B-4936F3C22631}">
      <dsp:nvSpPr>
        <dsp:cNvPr id="0" name=""/>
        <dsp:cNvSpPr/>
      </dsp:nvSpPr>
      <dsp:spPr>
        <a:xfrm rot="10800000">
          <a:off x="5862876" y="2684986"/>
          <a:ext cx="483775" cy="565925"/>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008008" y="2798171"/>
        <a:ext cx="338643" cy="339555"/>
      </dsp:txXfrm>
    </dsp:sp>
    <dsp:sp modelId="{084F812D-7F87-408F-B07B-9A21656BD64F}">
      <dsp:nvSpPr>
        <dsp:cNvPr id="0" name=""/>
        <dsp:cNvSpPr/>
      </dsp:nvSpPr>
      <dsp:spPr>
        <a:xfrm>
          <a:off x="3352722" y="2283362"/>
          <a:ext cx="2281958" cy="1369174"/>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Τα αποτελέσματα είναι άμεσα, τα λάθη απλώς επισημαίνονται</a:t>
          </a:r>
          <a:endParaRPr lang="en-US" sz="1300" kern="1200"/>
        </a:p>
      </dsp:txBody>
      <dsp:txXfrm>
        <a:off x="3392824" y="2323464"/>
        <a:ext cx="2201754" cy="128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0E17C-49A4-4387-A5BA-2E5C39E906F5}">
      <dsp:nvSpPr>
        <dsp:cNvPr id="0" name=""/>
        <dsp:cNvSpPr/>
      </dsp:nvSpPr>
      <dsp:spPr>
        <a:xfrm>
          <a:off x="4552254" y="1010399"/>
          <a:ext cx="211893" cy="928293"/>
        </a:xfrm>
        <a:custGeom>
          <a:avLst/>
          <a:gdLst/>
          <a:ahLst/>
          <a:cxnLst/>
          <a:rect l="0" t="0" r="0" b="0"/>
          <a:pathLst>
            <a:path>
              <a:moveTo>
                <a:pt x="211893" y="0"/>
              </a:moveTo>
              <a:lnTo>
                <a:pt x="211893" y="928293"/>
              </a:lnTo>
              <a:lnTo>
                <a:pt x="0" y="928293"/>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EC2CBF5-9C55-4D86-90CA-A5952F675045}">
      <dsp:nvSpPr>
        <dsp:cNvPr id="0" name=""/>
        <dsp:cNvSpPr/>
      </dsp:nvSpPr>
      <dsp:spPr>
        <a:xfrm>
          <a:off x="6549790" y="3876002"/>
          <a:ext cx="91440" cy="423786"/>
        </a:xfrm>
        <a:custGeom>
          <a:avLst/>
          <a:gdLst/>
          <a:ahLst/>
          <a:cxnLst/>
          <a:rect l="0" t="0" r="0" b="0"/>
          <a:pathLst>
            <a:path>
              <a:moveTo>
                <a:pt x="45720" y="0"/>
              </a:moveTo>
              <a:lnTo>
                <a:pt x="45720" y="423786"/>
              </a:lnTo>
            </a:path>
          </a:pathLst>
        </a:custGeom>
        <a:noFill/>
        <a:ln w="15875" cap="rnd"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28D7C9D-223C-451A-BEC2-F1F1B3E09466}">
      <dsp:nvSpPr>
        <dsp:cNvPr id="0" name=""/>
        <dsp:cNvSpPr/>
      </dsp:nvSpPr>
      <dsp:spPr>
        <a:xfrm>
          <a:off x="4764148" y="1010399"/>
          <a:ext cx="1831362" cy="1856587"/>
        </a:xfrm>
        <a:custGeom>
          <a:avLst/>
          <a:gdLst/>
          <a:ahLst/>
          <a:cxnLst/>
          <a:rect l="0" t="0" r="0" b="0"/>
          <a:pathLst>
            <a:path>
              <a:moveTo>
                <a:pt x="0" y="0"/>
              </a:moveTo>
              <a:lnTo>
                <a:pt x="0" y="1644694"/>
              </a:lnTo>
              <a:lnTo>
                <a:pt x="1831362" y="1644694"/>
              </a:lnTo>
              <a:lnTo>
                <a:pt x="1831362" y="1856587"/>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080608D-2868-4392-97C2-66D0AA5EC975}">
      <dsp:nvSpPr>
        <dsp:cNvPr id="0" name=""/>
        <dsp:cNvSpPr/>
      </dsp:nvSpPr>
      <dsp:spPr>
        <a:xfrm>
          <a:off x="2932785" y="3876002"/>
          <a:ext cx="1220908" cy="423786"/>
        </a:xfrm>
        <a:custGeom>
          <a:avLst/>
          <a:gdLst/>
          <a:ahLst/>
          <a:cxnLst/>
          <a:rect l="0" t="0" r="0" b="0"/>
          <a:pathLst>
            <a:path>
              <a:moveTo>
                <a:pt x="0" y="0"/>
              </a:moveTo>
              <a:lnTo>
                <a:pt x="0" y="211893"/>
              </a:lnTo>
              <a:lnTo>
                <a:pt x="1220908" y="211893"/>
              </a:lnTo>
              <a:lnTo>
                <a:pt x="1220908" y="423786"/>
              </a:lnTo>
            </a:path>
          </a:pathLst>
        </a:custGeom>
        <a:noFill/>
        <a:ln w="15875" cap="rnd"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D1C8B1A-AFCA-4FC9-8A1C-EE7995C823E2}">
      <dsp:nvSpPr>
        <dsp:cNvPr id="0" name=""/>
        <dsp:cNvSpPr/>
      </dsp:nvSpPr>
      <dsp:spPr>
        <a:xfrm>
          <a:off x="1711877" y="3876002"/>
          <a:ext cx="1220908" cy="423786"/>
        </a:xfrm>
        <a:custGeom>
          <a:avLst/>
          <a:gdLst/>
          <a:ahLst/>
          <a:cxnLst/>
          <a:rect l="0" t="0" r="0" b="0"/>
          <a:pathLst>
            <a:path>
              <a:moveTo>
                <a:pt x="1220908" y="0"/>
              </a:moveTo>
              <a:lnTo>
                <a:pt x="1220908" y="211893"/>
              </a:lnTo>
              <a:lnTo>
                <a:pt x="0" y="211893"/>
              </a:lnTo>
              <a:lnTo>
                <a:pt x="0" y="423786"/>
              </a:lnTo>
            </a:path>
          </a:pathLst>
        </a:custGeom>
        <a:noFill/>
        <a:ln w="15875" cap="rnd"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6906BB8-920C-411C-86FF-95D0F586D616}">
      <dsp:nvSpPr>
        <dsp:cNvPr id="0" name=""/>
        <dsp:cNvSpPr/>
      </dsp:nvSpPr>
      <dsp:spPr>
        <a:xfrm>
          <a:off x="2932785" y="1010399"/>
          <a:ext cx="1831362" cy="1856587"/>
        </a:xfrm>
        <a:custGeom>
          <a:avLst/>
          <a:gdLst/>
          <a:ahLst/>
          <a:cxnLst/>
          <a:rect l="0" t="0" r="0" b="0"/>
          <a:pathLst>
            <a:path>
              <a:moveTo>
                <a:pt x="1831362" y="0"/>
              </a:moveTo>
              <a:lnTo>
                <a:pt x="1831362" y="1644694"/>
              </a:lnTo>
              <a:lnTo>
                <a:pt x="0" y="1644694"/>
              </a:lnTo>
              <a:lnTo>
                <a:pt x="0" y="1856587"/>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72CB1C-91E6-4D6E-83D1-CC4F00A42295}">
      <dsp:nvSpPr>
        <dsp:cNvPr id="0" name=""/>
        <dsp:cNvSpPr/>
      </dsp:nvSpPr>
      <dsp:spPr>
        <a:xfrm>
          <a:off x="3755133" y="1384"/>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1" i="1" u="none" strike="noStrike" kern="1200" cap="none" normalizeH="0" baseline="0">
              <a:ln/>
              <a:effectLst/>
              <a:latin typeface="Arial" panose="020B0604020202020204" pitchFamily="34" charset="0"/>
              <a:cs typeface="Arial" panose="020B0604020202020204" pitchFamily="34" charset="0"/>
            </a:rPr>
            <a:t>Ανακαλυπτική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1" i="1" u="none" strike="noStrike" kern="1200" cap="none" normalizeH="0" baseline="0">
              <a:ln/>
              <a:effectLst/>
              <a:latin typeface="Arial" panose="020B0604020202020204" pitchFamily="34" charset="0"/>
              <a:cs typeface="Arial" panose="020B0604020202020204" pitchFamily="34" charset="0"/>
            </a:rPr>
            <a:t>Μάθηση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Arial" panose="020B0604020202020204" pitchFamily="34" charset="0"/>
              <a:cs typeface="Arial" panose="020B0604020202020204" pitchFamily="34" charset="0"/>
            </a:rPr>
            <a:t>βασική θεωρία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Arial" panose="020B0604020202020204" pitchFamily="34" charset="0"/>
              <a:cs typeface="Arial" panose="020B0604020202020204" pitchFamily="34" charset="0"/>
            </a:rPr>
            <a:t>για τη μάθηση</a:t>
          </a:r>
          <a:endParaRPr kumimoji="0" lang="en-US" altLang="en-US" sz="800" b="0" i="0" u="none" strike="noStrike" kern="1200" cap="none" normalizeH="0" baseline="0">
            <a:ln/>
            <a:effectLst/>
            <a:latin typeface="Arial" panose="020B0604020202020204" pitchFamily="34" charset="0"/>
            <a:cs typeface="Arial" panose="020B0604020202020204" pitchFamily="34" charset="0"/>
          </a:endParaRPr>
        </a:p>
      </dsp:txBody>
      <dsp:txXfrm>
        <a:off x="3755133" y="1384"/>
        <a:ext cx="2018030" cy="1009015"/>
      </dsp:txXfrm>
    </dsp:sp>
    <dsp:sp modelId="{06387DDB-CC70-4F89-9431-D8D88ED24C5E}">
      <dsp:nvSpPr>
        <dsp:cNvPr id="0" name=""/>
        <dsp:cNvSpPr/>
      </dsp:nvSpPr>
      <dsp:spPr>
        <a:xfrm>
          <a:off x="1923770" y="2866987"/>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Arial" panose="020B0604020202020204" pitchFamily="34" charset="0"/>
              <a:cs typeface="Arial" panose="020B0604020202020204" pitchFamily="34" charset="0"/>
            </a:rPr>
            <a:t>οι </a:t>
          </a:r>
          <a:endParaRPr kumimoji="0" lang="en-US" altLang="en-US" sz="800" b="1" i="0" u="none" strike="noStrike" kern="1200" cap="none" normalizeH="0" baseline="0">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Arial" panose="020B0604020202020204" pitchFamily="34" charset="0"/>
              <a:cs typeface="Arial" panose="020B0604020202020204" pitchFamily="34" charset="0"/>
            </a:rPr>
            <a:t>μαθητές </a:t>
          </a:r>
          <a:endParaRPr kumimoji="0" lang="en-US" altLang="en-US" sz="800" b="0" i="0" u="none" strike="noStrike" kern="1200" cap="none" normalizeH="0" baseline="0">
            <a:ln/>
            <a:effectLst/>
            <a:latin typeface="Arial" panose="020B0604020202020204" pitchFamily="34" charset="0"/>
            <a:cs typeface="Arial" panose="020B0604020202020204" pitchFamily="34" charset="0"/>
          </a:endParaRPr>
        </a:p>
      </dsp:txBody>
      <dsp:txXfrm>
        <a:off x="1923770" y="2866987"/>
        <a:ext cx="2018030" cy="1009015"/>
      </dsp:txXfrm>
    </dsp:sp>
    <dsp:sp modelId="{8FE2ECE3-F145-4935-9112-BD2329F00996}">
      <dsp:nvSpPr>
        <dsp:cNvPr id="0" name=""/>
        <dsp:cNvSpPr/>
      </dsp:nvSpPr>
      <dsp:spPr>
        <a:xfrm>
          <a:off x="702862" y="4299788"/>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σταδιακή</a:t>
          </a:r>
          <a:r>
            <a:rPr kumimoji="0" lang="el-GR" altLang="en-US" sz="800" b="1" i="0" u="none" strike="noStrike" kern="1200" cap="none" normalizeH="0" baseline="0">
              <a:ln/>
              <a:effectLst/>
              <a:latin typeface="Verdana" panose="020B0604030504040204" pitchFamily="34" charset="0"/>
              <a:cs typeface="Arial" panose="020B0604020202020204" pitchFamily="34" charset="0"/>
            </a:rPr>
            <a:t>,</a:t>
          </a:r>
          <a:r>
            <a:rPr kumimoji="0" lang="el-GR" altLang="en-US" sz="800" b="0" i="0" u="none" strike="noStrike" kern="1200" cap="none" normalizeH="0" baseline="0">
              <a:ln/>
              <a:effectLst/>
              <a:latin typeface="Verdana" panose="020B0604030504040204" pitchFamily="34" charset="0"/>
              <a:cs typeface="Arial" panose="020B0604020202020204" pitchFamily="34" charset="0"/>
            </a:rPr>
            <a:t> </a:t>
          </a:r>
          <a:r>
            <a:rPr kumimoji="0" lang="el-GR" altLang="en-US" sz="800" b="1" i="0" u="none" strike="noStrike" kern="1200" cap="none" normalizeH="0" baseline="0">
              <a:ln/>
              <a:effectLst/>
              <a:latin typeface="Verdana" panose="020B0604030504040204" pitchFamily="34" charset="0"/>
              <a:cs typeface="Arial" panose="020B0604020202020204" pitchFamily="34" charset="0"/>
            </a:rPr>
            <a:t>καθοδηγούμενη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Verdana" panose="020B0604030504040204" pitchFamily="34" charset="0"/>
              <a:cs typeface="Arial" panose="020B0604020202020204" pitchFamily="34" charset="0"/>
            </a:rPr>
            <a:t>ανακάλυψη</a:t>
          </a:r>
          <a:r>
            <a:rPr kumimoji="0" lang="el-GR" altLang="en-US" sz="800" b="0" i="0" u="none" strike="noStrike" kern="1200" cap="none" normalizeH="0" baseline="0">
              <a:ln/>
              <a:effectLst/>
              <a:latin typeface="Verdana" panose="020B060403050404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των γνώσεων μέσα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από ανακαλυπτικές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διαδικασίες (πείραμα,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δοκιμή, επαλήθευση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ή διάψευση)</a:t>
          </a:r>
          <a:endParaRPr kumimoji="0" lang="el-GR" altLang="en-US" sz="800" b="0" i="0" u="none" strike="noStrike" kern="1200" cap="none" normalizeH="0" baseline="0" dirty="0">
            <a:ln/>
            <a:effectLst/>
            <a:latin typeface="Verdana" panose="020B0604030504040204" pitchFamily="34" charset="0"/>
            <a:cs typeface="Arial" panose="020B0604020202020204" pitchFamily="34" charset="0"/>
          </a:endParaRPr>
        </a:p>
      </dsp:txBody>
      <dsp:txXfrm>
        <a:off x="702862" y="4299788"/>
        <a:ext cx="2018030" cy="1009015"/>
      </dsp:txXfrm>
    </dsp:sp>
    <dsp:sp modelId="{CA4E87BF-436B-468E-8C74-EDC341B44421}">
      <dsp:nvSpPr>
        <dsp:cNvPr id="0" name=""/>
        <dsp:cNvSpPr/>
      </dsp:nvSpPr>
      <dsp:spPr>
        <a:xfrm>
          <a:off x="3144678" y="4299788"/>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ενεργοποίηση της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αναλυτικής και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διαισθητικής σκέψης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των μαθητών και γενικά</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των ανώτερων διεργασιών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που σχετίζονται με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την επίλυση προβλημάτων</a:t>
          </a:r>
          <a:endParaRPr kumimoji="0" lang="el-GR" altLang="en-US" sz="800" b="0" i="0" u="none" strike="noStrike" kern="1200" cap="none" normalizeH="0" baseline="0" dirty="0">
            <a:ln/>
            <a:effectLst/>
            <a:latin typeface="Verdana" panose="020B0604030504040204" pitchFamily="34" charset="0"/>
            <a:cs typeface="Arial" panose="020B0604020202020204" pitchFamily="34" charset="0"/>
          </a:endParaRPr>
        </a:p>
      </dsp:txBody>
      <dsp:txXfrm>
        <a:off x="3144678" y="4299788"/>
        <a:ext cx="2018030" cy="1009015"/>
      </dsp:txXfrm>
    </dsp:sp>
    <dsp:sp modelId="{50CB777A-9325-4C8C-9392-190ABE7A3B96}">
      <dsp:nvSpPr>
        <dsp:cNvPr id="0" name=""/>
        <dsp:cNvSpPr/>
      </dsp:nvSpPr>
      <dsp:spPr>
        <a:xfrm>
          <a:off x="5586495" y="2866987"/>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Arial" panose="020B0604020202020204" pitchFamily="34" charset="0"/>
              <a:cs typeface="Arial" panose="020B0604020202020204" pitchFamily="34" charset="0"/>
            </a:rPr>
            <a:t>ο </a:t>
          </a:r>
          <a:endParaRPr kumimoji="0" lang="en-US" altLang="en-US" sz="800" b="1" i="0" u="none" strike="noStrike" kern="1200" cap="none" normalizeH="0" baseline="0">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Arial" panose="020B0604020202020204" pitchFamily="34" charset="0"/>
              <a:cs typeface="Arial" panose="020B0604020202020204" pitchFamily="34" charset="0"/>
            </a:rPr>
            <a:t>εκπαιδευτικός</a:t>
          </a:r>
          <a:endParaRPr kumimoji="0" lang="en-US" altLang="en-US" sz="800" b="1" i="0" u="none" strike="noStrike" kern="1200" cap="none" normalizeH="0" baseline="0">
            <a:ln/>
            <a:effectLst/>
            <a:latin typeface="Arial" panose="020B0604020202020204" pitchFamily="34" charset="0"/>
            <a:cs typeface="Arial" panose="020B0604020202020204" pitchFamily="34" charset="0"/>
          </a:endParaRPr>
        </a:p>
      </dsp:txBody>
      <dsp:txXfrm>
        <a:off x="5586495" y="2866987"/>
        <a:ext cx="2018030" cy="1009015"/>
      </dsp:txXfrm>
    </dsp:sp>
    <dsp:sp modelId="{4C3D60B3-5CED-4A71-B259-C19F73923349}">
      <dsp:nvSpPr>
        <dsp:cNvPr id="0" name=""/>
        <dsp:cNvSpPr/>
      </dsp:nvSpPr>
      <dsp:spPr>
        <a:xfrm>
          <a:off x="5586495" y="4299788"/>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έχει το ρόλο του εμψυχωτή,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του διευκολυντή,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του </a:t>
          </a:r>
          <a:r>
            <a:rPr kumimoji="0" lang="el-GR" altLang="en-US" sz="800" b="1" i="0" u="none" strike="noStrike" kern="1200" cap="none" normalizeH="0" baseline="0">
              <a:ln/>
              <a:effectLst/>
              <a:latin typeface="Verdana" panose="020B0604030504040204" pitchFamily="34" charset="0"/>
              <a:cs typeface="Arial" panose="020B0604020202020204" pitchFamily="34" charset="0"/>
            </a:rPr>
            <a:t>καθοδηγητή</a:t>
          </a:r>
          <a:r>
            <a:rPr kumimoji="0" lang="el-GR" altLang="en-US" sz="800" b="0" i="0" u="none" strike="noStrike" kern="1200" cap="none" normalizeH="0" baseline="0">
              <a:ln/>
              <a:effectLst/>
              <a:latin typeface="Verdana" panose="020B0604030504040204" pitchFamily="34" charset="0"/>
              <a:cs typeface="Arial" panose="020B0604020202020204" pitchFamily="34" charset="0"/>
            </a:rPr>
            <a:t> στη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0" i="0" u="none" strike="noStrike" kern="1200" cap="none" normalizeH="0" baseline="0">
              <a:ln/>
              <a:effectLst/>
              <a:latin typeface="Verdana" panose="020B0604030504040204" pitchFamily="34" charset="0"/>
              <a:cs typeface="Arial" panose="020B0604020202020204" pitchFamily="34" charset="0"/>
            </a:rPr>
            <a:t>διαδικασία της ανακάλυψης</a:t>
          </a:r>
          <a:endParaRPr kumimoji="0" lang="el-GR" altLang="en-US" sz="800" b="0" i="0" u="none" strike="noStrike" kern="1200" cap="none" normalizeH="0" baseline="0" dirty="0">
            <a:ln/>
            <a:effectLst/>
            <a:latin typeface="Verdana" panose="020B0604030504040204" pitchFamily="34" charset="0"/>
            <a:cs typeface="Arial" panose="020B0604020202020204" pitchFamily="34" charset="0"/>
          </a:endParaRPr>
        </a:p>
      </dsp:txBody>
      <dsp:txXfrm>
        <a:off x="5586495" y="4299788"/>
        <a:ext cx="2018030" cy="1009015"/>
      </dsp:txXfrm>
    </dsp:sp>
    <dsp:sp modelId="{3E9CCCD5-342C-4125-9685-90A297F2AA7C}">
      <dsp:nvSpPr>
        <dsp:cNvPr id="0" name=""/>
        <dsp:cNvSpPr/>
      </dsp:nvSpPr>
      <dsp:spPr>
        <a:xfrm>
          <a:off x="2534224" y="1434185"/>
          <a:ext cx="2018030" cy="1009015"/>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Verdana" panose="020B0604030504040204" pitchFamily="34" charset="0"/>
              <a:cs typeface="Arial" panose="020B0604020202020204" pitchFamily="34" charset="0"/>
            </a:rPr>
            <a:t>«Κάθε αντικείμενο μπορεί να διδαχθεί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Verdana" panose="020B0604030504040204" pitchFamily="34" charset="0"/>
              <a:cs typeface="Arial" panose="020B0604020202020204" pitchFamily="34" charset="0"/>
            </a:rPr>
            <a:t>σε κάθε παιδί σε οποιαδήποτε ηλικία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Verdana" panose="020B0604030504040204" pitchFamily="34" charset="0"/>
              <a:cs typeface="Arial" panose="020B0604020202020204" pitchFamily="34" charset="0"/>
            </a:rPr>
            <a:t>αρκεί να του προσφερθεί με μια μορφή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800" b="1" i="0" u="none" strike="noStrike" kern="1200" cap="none" normalizeH="0" baseline="0">
              <a:ln/>
              <a:effectLst/>
              <a:latin typeface="Verdana" panose="020B0604030504040204" pitchFamily="34" charset="0"/>
              <a:cs typeface="Arial" panose="020B0604020202020204" pitchFamily="34" charset="0"/>
            </a:rPr>
            <a:t>κατάλληλη και αποτελεσματική»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kern="1200" cap="none" normalizeH="0" baseline="0">
              <a:ln/>
              <a:effectLst/>
              <a:latin typeface="Verdana" panose="020B0604030504040204" pitchFamily="34" charset="0"/>
              <a:cs typeface="Arial" panose="020B0604020202020204" pitchFamily="34" charset="0"/>
            </a:rPr>
            <a:t>Bruner 1973</a:t>
          </a:r>
          <a:endParaRPr kumimoji="0" lang="el-GR" altLang="en-US" sz="800" b="1" i="0" u="none" strike="noStrike" kern="1200" cap="none" normalizeH="0" baseline="0">
            <a:ln/>
            <a:effectLst/>
            <a:latin typeface="Verdana" panose="020B0604030504040204" pitchFamily="34" charset="0"/>
            <a:cs typeface="Arial" panose="020B0604020202020204" pitchFamily="34" charset="0"/>
          </a:endParaRPr>
        </a:p>
      </dsp:txBody>
      <dsp:txXfrm>
        <a:off x="2534224" y="1434185"/>
        <a:ext cx="2018030" cy="10090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37D80-7ACE-4938-B62C-E51AFD068B19}"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D118E-7110-4F12-B138-2314C913C194}" type="slidenum">
              <a:rPr lang="en-US" smtClean="0"/>
              <a:t>‹#›</a:t>
            </a:fld>
            <a:endParaRPr lang="en-US"/>
          </a:p>
        </p:txBody>
      </p:sp>
    </p:spTree>
    <p:extLst>
      <p:ext uri="{BB962C8B-B14F-4D97-AF65-F5344CB8AC3E}">
        <p14:creationId xmlns:p14="http://schemas.microsoft.com/office/powerpoint/2010/main" val="89130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5BFEFDB-7ADC-408D-B429-F4D578695C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BD24FC3-5F2B-4FA3-88EC-BEB47F6AFEED}" type="slidenum">
              <a:rPr lang="el-GR" altLang="en-US" smtClean="0"/>
              <a:pPr fontAlgn="base">
                <a:spcBef>
                  <a:spcPct val="0"/>
                </a:spcBef>
                <a:spcAft>
                  <a:spcPct val="0"/>
                </a:spcAft>
              </a:pPr>
              <a:t>1</a:t>
            </a:fld>
            <a:endParaRPr lang="el-GR" altLang="en-US"/>
          </a:p>
        </p:txBody>
      </p:sp>
      <p:sp>
        <p:nvSpPr>
          <p:cNvPr id="10243" name="Rectangle 2">
            <a:extLst>
              <a:ext uri="{FF2B5EF4-FFF2-40B4-BE49-F238E27FC236}">
                <a16:creationId xmlns:a16="http://schemas.microsoft.com/office/drawing/2014/main" id="{C05AFF67-7B01-4A87-BE8A-4EB48518AED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CA1330C-6A12-4CF1-9115-F246A212CF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C36A26-B2F3-482E-8231-0A32C8617111}"/>
              </a:ext>
            </a:extLst>
          </p:cNvPr>
          <p:cNvSpPr>
            <a:spLocks noGrp="1" noChangeArrowheads="1"/>
          </p:cNvSpPr>
          <p:nvPr>
            <p:ph type="sldNum" sz="quarter" idx="5"/>
          </p:nvPr>
        </p:nvSpPr>
        <p:spPr>
          <a:ln/>
        </p:spPr>
        <p:txBody>
          <a:bodyPr/>
          <a:lstStyle/>
          <a:p>
            <a:fld id="{FB55B077-B571-4BD1-A833-4EB3CE20A430}" type="slidenum">
              <a:rPr lang="el-GR" altLang="en-US"/>
              <a:pPr/>
              <a:t>17</a:t>
            </a:fld>
            <a:endParaRPr lang="el-GR" altLang="en-US"/>
          </a:p>
        </p:txBody>
      </p:sp>
      <p:sp>
        <p:nvSpPr>
          <p:cNvPr id="423938" name="Rectangle 2">
            <a:extLst>
              <a:ext uri="{FF2B5EF4-FFF2-40B4-BE49-F238E27FC236}">
                <a16:creationId xmlns:a16="http://schemas.microsoft.com/office/drawing/2014/main" id="{1CF82F9E-89F4-46AB-AA7E-8DF2F76AFB8D}"/>
              </a:ext>
            </a:extLst>
          </p:cNvPr>
          <p:cNvSpPr>
            <a:spLocks noGrp="1" noRot="1" noChangeAspect="1" noChangeArrowheads="1" noTextEdit="1"/>
          </p:cNvSpPr>
          <p:nvPr>
            <p:ph type="sldImg"/>
          </p:nvPr>
        </p:nvSpPr>
        <p:spPr>
          <a:ln/>
        </p:spPr>
      </p:sp>
      <p:sp>
        <p:nvSpPr>
          <p:cNvPr id="423939" name="Rectangle 3">
            <a:extLst>
              <a:ext uri="{FF2B5EF4-FFF2-40B4-BE49-F238E27FC236}">
                <a16:creationId xmlns:a16="http://schemas.microsoft.com/office/drawing/2014/main" id="{67B3B7EE-00AF-4FF0-AC5B-4E53D467422C}"/>
              </a:ext>
            </a:extLst>
          </p:cNvPr>
          <p:cNvSpPr>
            <a:spLocks noGrp="1" noChangeArrowheads="1"/>
          </p:cNvSpPr>
          <p:nvPr>
            <p:ph type="body" idx="1"/>
          </p:nvPr>
        </p:nvSpPr>
        <p:spPr>
          <a:xfrm>
            <a:off x="914400" y="4343400"/>
            <a:ext cx="5029200" cy="4114800"/>
          </a:xfrm>
        </p:spPr>
        <p:txBody>
          <a:bodyPr/>
          <a:lstStyle/>
          <a:p>
            <a:r>
              <a:rPr lang="en-US" altLang="en-US"/>
              <a:t>This is the sociocultural critique, first made by Russian psychologist Lev Vygotsky in the 1920s.</a:t>
            </a:r>
          </a:p>
          <a:p>
            <a:endParaRPr lang="en-US" altLang="en-US"/>
          </a:p>
          <a:p>
            <a:r>
              <a:rPr lang="en-US" altLang="en-US"/>
              <a:t>Neo-Piagetians work within the basic stage framework of Piaget but have branched out from his theory.  Robbie Case of Harvard has provided a new explanation of the four stages in terms of the expansion of working memory capacity, thus providing an information-processing explanation for Piaget’s observations.</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A79986-A8B6-4349-A0A8-CF2CD10F5119}"/>
              </a:ext>
            </a:extLst>
          </p:cNvPr>
          <p:cNvSpPr>
            <a:spLocks noGrp="1" noChangeArrowheads="1"/>
          </p:cNvSpPr>
          <p:nvPr>
            <p:ph type="sldNum" sz="quarter" idx="5"/>
          </p:nvPr>
        </p:nvSpPr>
        <p:spPr>
          <a:ln/>
        </p:spPr>
        <p:txBody>
          <a:bodyPr/>
          <a:lstStyle/>
          <a:p>
            <a:fld id="{48163916-8AD7-4B4B-8F1A-1F39679E14E0}" type="slidenum">
              <a:rPr lang="el-GR" altLang="en-US"/>
              <a:pPr/>
              <a:t>19</a:t>
            </a:fld>
            <a:endParaRPr lang="el-GR" altLang="en-US"/>
          </a:p>
        </p:txBody>
      </p:sp>
      <p:sp>
        <p:nvSpPr>
          <p:cNvPr id="428034" name="Rectangle 2">
            <a:extLst>
              <a:ext uri="{FF2B5EF4-FFF2-40B4-BE49-F238E27FC236}">
                <a16:creationId xmlns:a16="http://schemas.microsoft.com/office/drawing/2014/main" id="{E2C20EA0-ECF8-45AB-8111-6E806D881B5E}"/>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44EC7239-0DD2-4178-8DCE-3CA1E5F6680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AF933C-D5DA-47A9-96DD-7869BB6D8C19}"/>
              </a:ext>
            </a:extLst>
          </p:cNvPr>
          <p:cNvSpPr>
            <a:spLocks noGrp="1" noChangeArrowheads="1"/>
          </p:cNvSpPr>
          <p:nvPr>
            <p:ph type="sldNum" sz="quarter" idx="5"/>
          </p:nvPr>
        </p:nvSpPr>
        <p:spPr>
          <a:ln/>
        </p:spPr>
        <p:txBody>
          <a:bodyPr/>
          <a:lstStyle/>
          <a:p>
            <a:fld id="{89B13E1F-013C-4F20-A267-CA28975569FA}" type="slidenum">
              <a:rPr lang="el-GR" altLang="en-US"/>
              <a:pPr/>
              <a:t>20</a:t>
            </a:fld>
            <a:endParaRPr lang="el-GR" altLang="en-US"/>
          </a:p>
        </p:txBody>
      </p:sp>
      <p:sp>
        <p:nvSpPr>
          <p:cNvPr id="425986" name="Rectangle 2">
            <a:extLst>
              <a:ext uri="{FF2B5EF4-FFF2-40B4-BE49-F238E27FC236}">
                <a16:creationId xmlns:a16="http://schemas.microsoft.com/office/drawing/2014/main" id="{9B775288-635F-4BE4-8C61-77A2DF19E179}"/>
              </a:ext>
            </a:extLst>
          </p:cNvPr>
          <p:cNvSpPr>
            <a:spLocks noGrp="1" noRot="1" noChangeAspect="1" noChangeArrowheads="1" noTextEdit="1"/>
          </p:cNvSpPr>
          <p:nvPr>
            <p:ph type="sldImg"/>
          </p:nvPr>
        </p:nvSpPr>
        <p:spPr>
          <a:ln/>
        </p:spPr>
      </p:sp>
      <p:sp>
        <p:nvSpPr>
          <p:cNvPr id="425987" name="Rectangle 3">
            <a:extLst>
              <a:ext uri="{FF2B5EF4-FFF2-40B4-BE49-F238E27FC236}">
                <a16:creationId xmlns:a16="http://schemas.microsoft.com/office/drawing/2014/main" id="{3F07F7C8-C2E4-4FCC-979E-C9012CDC6A00}"/>
              </a:ext>
            </a:extLst>
          </p:cNvPr>
          <p:cNvSpPr>
            <a:spLocks noGrp="1" noChangeArrowheads="1"/>
          </p:cNvSpPr>
          <p:nvPr>
            <p:ph type="body" idx="1"/>
          </p:nvPr>
        </p:nvSpPr>
        <p:spPr/>
        <p:txBody>
          <a:bodyPr/>
          <a:lstStyle/>
          <a:p>
            <a:r>
              <a:rPr lang="el-GR" altLang="en-US"/>
              <a:t>Τον βοηθούν να αναπτύξει στρατηγικές που του επιτρέπουν να μαθαίνει πώς να μαθαίνει.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97EF25-BEBE-4546-A71C-6C6B11EBB0C0}"/>
              </a:ext>
            </a:extLst>
          </p:cNvPr>
          <p:cNvSpPr>
            <a:spLocks noGrp="1" noChangeArrowheads="1"/>
          </p:cNvSpPr>
          <p:nvPr>
            <p:ph type="sldNum" sz="quarter" idx="5"/>
          </p:nvPr>
        </p:nvSpPr>
        <p:spPr>
          <a:ln/>
        </p:spPr>
        <p:txBody>
          <a:bodyPr/>
          <a:lstStyle/>
          <a:p>
            <a:fld id="{FF425C59-2F57-4AC7-8B47-29785EAB111E}" type="slidenum">
              <a:rPr lang="el-GR" altLang="en-US"/>
              <a:pPr/>
              <a:t>21</a:t>
            </a:fld>
            <a:endParaRPr lang="el-GR" altLang="en-US"/>
          </a:p>
        </p:txBody>
      </p:sp>
      <p:sp>
        <p:nvSpPr>
          <p:cNvPr id="493570" name="Rectangle 2">
            <a:extLst>
              <a:ext uri="{FF2B5EF4-FFF2-40B4-BE49-F238E27FC236}">
                <a16:creationId xmlns:a16="http://schemas.microsoft.com/office/drawing/2014/main" id="{E198ECCA-DD7A-4E59-AC1E-84402DCF6D02}"/>
              </a:ext>
            </a:extLst>
          </p:cNvPr>
          <p:cNvSpPr>
            <a:spLocks noGrp="1" noRot="1" noChangeAspect="1" noChangeArrowheads="1" noTextEdit="1"/>
          </p:cNvSpPr>
          <p:nvPr>
            <p:ph type="sldImg"/>
          </p:nvPr>
        </p:nvSpPr>
        <p:spPr>
          <a:ln/>
        </p:spPr>
      </p:sp>
      <p:sp>
        <p:nvSpPr>
          <p:cNvPr id="493571" name="Rectangle 3">
            <a:extLst>
              <a:ext uri="{FF2B5EF4-FFF2-40B4-BE49-F238E27FC236}">
                <a16:creationId xmlns:a16="http://schemas.microsoft.com/office/drawing/2014/main" id="{2796B7C8-C5C8-4F67-8DE4-217401D495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A699CE-7CE6-41A2-8DA1-4318719E6066}"/>
              </a:ext>
            </a:extLst>
          </p:cNvPr>
          <p:cNvSpPr>
            <a:spLocks noGrp="1" noChangeArrowheads="1"/>
          </p:cNvSpPr>
          <p:nvPr>
            <p:ph type="sldNum" sz="quarter" idx="5"/>
          </p:nvPr>
        </p:nvSpPr>
        <p:spPr>
          <a:ln/>
        </p:spPr>
        <p:txBody>
          <a:bodyPr/>
          <a:lstStyle/>
          <a:p>
            <a:fld id="{8ACDE6F8-5050-4AE5-99CD-0BCA66872087}" type="slidenum">
              <a:rPr lang="el-GR" altLang="en-US"/>
              <a:pPr/>
              <a:t>22</a:t>
            </a:fld>
            <a:endParaRPr lang="el-GR" altLang="en-US"/>
          </a:p>
        </p:txBody>
      </p:sp>
      <p:sp>
        <p:nvSpPr>
          <p:cNvPr id="456706" name="Rectangle 2">
            <a:extLst>
              <a:ext uri="{FF2B5EF4-FFF2-40B4-BE49-F238E27FC236}">
                <a16:creationId xmlns:a16="http://schemas.microsoft.com/office/drawing/2014/main" id="{6CF51E50-908D-4EAF-AF33-4C7E19B1F506}"/>
              </a:ext>
            </a:extLst>
          </p:cNvPr>
          <p:cNvSpPr>
            <a:spLocks noGrp="1" noRot="1" noChangeAspect="1" noChangeArrowheads="1" noTextEdit="1"/>
          </p:cNvSpPr>
          <p:nvPr>
            <p:ph type="sldImg"/>
          </p:nvPr>
        </p:nvSpPr>
        <p:spPr>
          <a:ln/>
        </p:spPr>
      </p:sp>
      <p:sp>
        <p:nvSpPr>
          <p:cNvPr id="456707" name="Rectangle 3">
            <a:extLst>
              <a:ext uri="{FF2B5EF4-FFF2-40B4-BE49-F238E27FC236}">
                <a16:creationId xmlns:a16="http://schemas.microsoft.com/office/drawing/2014/main" id="{89E6F7B0-5440-454C-B6A6-6D7EB8C0BFBD}"/>
              </a:ext>
            </a:extLst>
          </p:cNvPr>
          <p:cNvSpPr>
            <a:spLocks noGrp="1" noChangeArrowheads="1"/>
          </p:cNvSpPr>
          <p:nvPr>
            <p:ph type="body" idx="1"/>
          </p:nvPr>
        </p:nvSpPr>
        <p:spPr/>
        <p:txBody>
          <a:bodyPr/>
          <a:lstStyle/>
          <a:p>
            <a:r>
              <a:rPr lang="el-GR" altLang="en-US"/>
              <a:t>Η βραχυπρόθεσμη μνήμη μπορεί να κρατήσει μέχρι 7 στοιχεία από 10 μέχρι 20 δευτερόλεπτα.</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F6D48B-4701-4553-AB03-C449FDE5E3F4}"/>
              </a:ext>
            </a:extLst>
          </p:cNvPr>
          <p:cNvSpPr>
            <a:spLocks noGrp="1" noChangeArrowheads="1"/>
          </p:cNvSpPr>
          <p:nvPr>
            <p:ph type="sldNum" sz="quarter" idx="5"/>
          </p:nvPr>
        </p:nvSpPr>
        <p:spPr>
          <a:ln/>
        </p:spPr>
        <p:txBody>
          <a:bodyPr/>
          <a:lstStyle/>
          <a:p>
            <a:fld id="{71E26329-76AA-4B6B-ADB6-E3A2121A88B2}" type="slidenum">
              <a:rPr lang="el-GR" altLang="en-US"/>
              <a:pPr/>
              <a:t>23</a:t>
            </a:fld>
            <a:endParaRPr lang="el-GR" altLang="en-US"/>
          </a:p>
        </p:txBody>
      </p:sp>
      <p:sp>
        <p:nvSpPr>
          <p:cNvPr id="458754" name="Rectangle 2">
            <a:extLst>
              <a:ext uri="{FF2B5EF4-FFF2-40B4-BE49-F238E27FC236}">
                <a16:creationId xmlns:a16="http://schemas.microsoft.com/office/drawing/2014/main" id="{D71949DF-E915-4FF2-B1FC-2AE0791415D9}"/>
              </a:ext>
            </a:extLst>
          </p:cNvPr>
          <p:cNvSpPr>
            <a:spLocks noGrp="1" noRot="1" noChangeAspect="1" noChangeArrowheads="1" noTextEdit="1"/>
          </p:cNvSpPr>
          <p:nvPr>
            <p:ph type="sldImg"/>
          </p:nvPr>
        </p:nvSpPr>
        <p:spPr>
          <a:ln/>
        </p:spPr>
      </p:sp>
      <p:sp>
        <p:nvSpPr>
          <p:cNvPr id="458755" name="Rectangle 3">
            <a:extLst>
              <a:ext uri="{FF2B5EF4-FFF2-40B4-BE49-F238E27FC236}">
                <a16:creationId xmlns:a16="http://schemas.microsoft.com/office/drawing/2014/main" id="{7C8C9019-1272-48BC-B472-2D3C1DADDEB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A0E796-5514-4477-80AB-23D2CE1C6733}"/>
              </a:ext>
            </a:extLst>
          </p:cNvPr>
          <p:cNvSpPr>
            <a:spLocks noGrp="1" noChangeArrowheads="1"/>
          </p:cNvSpPr>
          <p:nvPr>
            <p:ph type="sldNum" sz="quarter" idx="5"/>
          </p:nvPr>
        </p:nvSpPr>
        <p:spPr>
          <a:ln/>
        </p:spPr>
        <p:txBody>
          <a:bodyPr/>
          <a:lstStyle/>
          <a:p>
            <a:fld id="{ED73B6EA-25D7-4F11-9E9A-477FC4D0FD3E}" type="slidenum">
              <a:rPr lang="el-GR" altLang="en-US"/>
              <a:pPr/>
              <a:t>24</a:t>
            </a:fld>
            <a:endParaRPr lang="el-GR" altLang="en-US"/>
          </a:p>
        </p:txBody>
      </p:sp>
      <p:sp>
        <p:nvSpPr>
          <p:cNvPr id="466946" name="Rectangle 2">
            <a:extLst>
              <a:ext uri="{FF2B5EF4-FFF2-40B4-BE49-F238E27FC236}">
                <a16:creationId xmlns:a16="http://schemas.microsoft.com/office/drawing/2014/main" id="{73F202DD-3C0C-4CC4-BC9F-2ADAE43E573C}"/>
              </a:ext>
            </a:extLst>
          </p:cNvPr>
          <p:cNvSpPr>
            <a:spLocks noGrp="1" noRot="1" noChangeAspect="1" noChangeArrowheads="1" noTextEdit="1"/>
          </p:cNvSpPr>
          <p:nvPr>
            <p:ph type="sldImg"/>
          </p:nvPr>
        </p:nvSpPr>
        <p:spPr>
          <a:ln/>
        </p:spPr>
      </p:sp>
      <p:sp>
        <p:nvSpPr>
          <p:cNvPr id="466947" name="Rectangle 3">
            <a:extLst>
              <a:ext uri="{FF2B5EF4-FFF2-40B4-BE49-F238E27FC236}">
                <a16:creationId xmlns:a16="http://schemas.microsoft.com/office/drawing/2014/main" id="{54DA8CFC-33CA-46AE-8461-E04F1676B6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4785A3-B430-4126-BB76-4213C146E52B}"/>
              </a:ext>
            </a:extLst>
          </p:cNvPr>
          <p:cNvSpPr>
            <a:spLocks noGrp="1" noChangeArrowheads="1"/>
          </p:cNvSpPr>
          <p:nvPr>
            <p:ph type="sldNum" sz="quarter" idx="5"/>
          </p:nvPr>
        </p:nvSpPr>
        <p:spPr>
          <a:ln/>
        </p:spPr>
        <p:txBody>
          <a:bodyPr/>
          <a:lstStyle/>
          <a:p>
            <a:fld id="{77C36900-3419-45EE-9A70-F3F150E551DC}" type="slidenum">
              <a:rPr lang="el-GR" altLang="en-US"/>
              <a:pPr/>
              <a:t>27</a:t>
            </a:fld>
            <a:endParaRPr lang="el-GR" altLang="en-US"/>
          </a:p>
        </p:txBody>
      </p:sp>
      <p:sp>
        <p:nvSpPr>
          <p:cNvPr id="563202" name="Slide Image Placeholder 1">
            <a:extLst>
              <a:ext uri="{FF2B5EF4-FFF2-40B4-BE49-F238E27FC236}">
                <a16:creationId xmlns:a16="http://schemas.microsoft.com/office/drawing/2014/main" id="{2DE8259E-8CB0-42A1-B578-96BD8D7BA4AE}"/>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63203" name="Notes Placeholder 2">
            <a:extLst>
              <a:ext uri="{FF2B5EF4-FFF2-40B4-BE49-F238E27FC236}">
                <a16:creationId xmlns:a16="http://schemas.microsoft.com/office/drawing/2014/main" id="{8D756328-2F0C-42EA-B567-185B74291015}"/>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5C59EB0C-17EA-4035-B01B-9F962D4DC7F2}"/>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ECDE6FA-B27C-4E80-A9AE-4289B0DEC2BB}" type="slidenum">
              <a:rPr lang="en-GB" altLang="en-US" sz="1200">
                <a:latin typeface="Calibri" panose="020F0502020204030204" pitchFamily="34" charset="0"/>
              </a:rPr>
              <a:pPr algn="r"/>
              <a:t>27</a:t>
            </a:fld>
            <a:endParaRPr lang="en-GB"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CFC99-E4B5-4436-B98A-3D1CBB28ED44}"/>
              </a:ext>
            </a:extLst>
          </p:cNvPr>
          <p:cNvSpPr>
            <a:spLocks noGrp="1" noChangeArrowheads="1"/>
          </p:cNvSpPr>
          <p:nvPr>
            <p:ph type="sldNum" sz="quarter" idx="5"/>
          </p:nvPr>
        </p:nvSpPr>
        <p:spPr>
          <a:ln/>
        </p:spPr>
        <p:txBody>
          <a:bodyPr/>
          <a:lstStyle/>
          <a:p>
            <a:fld id="{14FA5989-E7C8-44DD-9ECC-7D997EB9C572}" type="slidenum">
              <a:rPr lang="el-GR" altLang="en-US"/>
              <a:pPr/>
              <a:t>28</a:t>
            </a:fld>
            <a:endParaRPr lang="el-GR" altLang="en-US"/>
          </a:p>
        </p:txBody>
      </p:sp>
      <p:sp>
        <p:nvSpPr>
          <p:cNvPr id="565250" name="Slide Image Placeholder 1">
            <a:extLst>
              <a:ext uri="{FF2B5EF4-FFF2-40B4-BE49-F238E27FC236}">
                <a16:creationId xmlns:a16="http://schemas.microsoft.com/office/drawing/2014/main" id="{688702DE-6F58-4186-BE56-AF5534AF3BD7}"/>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65251" name="Notes Placeholder 2">
            <a:extLst>
              <a:ext uri="{FF2B5EF4-FFF2-40B4-BE49-F238E27FC236}">
                <a16:creationId xmlns:a16="http://schemas.microsoft.com/office/drawing/2014/main" id="{F66B5E84-DE92-4702-9DEF-01FA56684349}"/>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37D8F4F6-F00C-4BF3-A79B-F0712D71D444}"/>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B065113-31FC-472B-826D-C994DE638075}" type="slidenum">
              <a:rPr lang="en-GB" altLang="en-US" sz="1200">
                <a:latin typeface="Calibri" panose="020F0502020204030204" pitchFamily="34" charset="0"/>
              </a:rPr>
              <a:pPr algn="r"/>
              <a:t>28</a:t>
            </a:fld>
            <a:endParaRPr lang="en-GB"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0DD554-2AC2-40A0-A65F-9E691752B0DB}"/>
              </a:ext>
            </a:extLst>
          </p:cNvPr>
          <p:cNvSpPr>
            <a:spLocks noGrp="1" noChangeArrowheads="1"/>
          </p:cNvSpPr>
          <p:nvPr>
            <p:ph type="sldNum" sz="quarter" idx="5"/>
          </p:nvPr>
        </p:nvSpPr>
        <p:spPr>
          <a:ln/>
        </p:spPr>
        <p:txBody>
          <a:bodyPr/>
          <a:lstStyle/>
          <a:p>
            <a:fld id="{674235A6-A325-4F95-BC0C-C6B118A930D9}" type="slidenum">
              <a:rPr lang="el-GR" altLang="en-US"/>
              <a:pPr/>
              <a:t>29</a:t>
            </a:fld>
            <a:endParaRPr lang="el-GR" altLang="en-US"/>
          </a:p>
        </p:txBody>
      </p:sp>
      <p:sp>
        <p:nvSpPr>
          <p:cNvPr id="567298" name="Slide Image Placeholder 1">
            <a:extLst>
              <a:ext uri="{FF2B5EF4-FFF2-40B4-BE49-F238E27FC236}">
                <a16:creationId xmlns:a16="http://schemas.microsoft.com/office/drawing/2014/main" id="{311CC067-674A-49F4-866D-86D29EB71F42}"/>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67299" name="Notes Placeholder 2">
            <a:extLst>
              <a:ext uri="{FF2B5EF4-FFF2-40B4-BE49-F238E27FC236}">
                <a16:creationId xmlns:a16="http://schemas.microsoft.com/office/drawing/2014/main" id="{79AC46BF-98DA-4CEC-AFDA-2D7FC0AD0F42}"/>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FA0CCA1D-629E-42C2-9BAB-B76D5CA7A363}"/>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068490E-09EF-4E4C-AC4A-FE318F90C485}" type="slidenum">
              <a:rPr lang="en-GB" altLang="en-US" sz="1200">
                <a:latin typeface="Calibri" panose="020F0502020204030204" pitchFamily="34" charset="0"/>
              </a:rPr>
              <a:pPr algn="r"/>
              <a:t>29</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FB6447-9C17-42D1-89EC-436F8D049A31}"/>
              </a:ext>
            </a:extLst>
          </p:cNvPr>
          <p:cNvSpPr>
            <a:spLocks noGrp="1" noChangeArrowheads="1"/>
          </p:cNvSpPr>
          <p:nvPr>
            <p:ph type="sldNum" sz="quarter" idx="5"/>
          </p:nvPr>
        </p:nvSpPr>
        <p:spPr>
          <a:ln/>
        </p:spPr>
        <p:txBody>
          <a:bodyPr/>
          <a:lstStyle/>
          <a:p>
            <a:fld id="{1B4FA686-8286-4BBE-8AB7-020B5B21085D}" type="slidenum">
              <a:rPr lang="el-GR" altLang="en-US"/>
              <a:pPr/>
              <a:t>5</a:t>
            </a:fld>
            <a:endParaRPr lang="el-GR" altLang="en-US"/>
          </a:p>
        </p:txBody>
      </p:sp>
      <p:sp>
        <p:nvSpPr>
          <p:cNvPr id="94210" name="Rectangle 2">
            <a:extLst>
              <a:ext uri="{FF2B5EF4-FFF2-40B4-BE49-F238E27FC236}">
                <a16:creationId xmlns:a16="http://schemas.microsoft.com/office/drawing/2014/main" id="{DEBD505F-A56A-4A19-AEE3-84BDAFD9DEB4}"/>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E1027A39-0FB4-451C-A96E-23D31415E5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2FC354-82FA-4F45-A8AB-52DA66DE1E61}"/>
              </a:ext>
            </a:extLst>
          </p:cNvPr>
          <p:cNvSpPr>
            <a:spLocks noGrp="1" noChangeArrowheads="1"/>
          </p:cNvSpPr>
          <p:nvPr>
            <p:ph type="sldNum" sz="quarter" idx="5"/>
          </p:nvPr>
        </p:nvSpPr>
        <p:spPr>
          <a:ln/>
        </p:spPr>
        <p:txBody>
          <a:bodyPr/>
          <a:lstStyle/>
          <a:p>
            <a:fld id="{D57EB39D-E7FF-4C7D-A376-68BF2736B0E9}" type="slidenum">
              <a:rPr lang="el-GR" altLang="en-US"/>
              <a:pPr/>
              <a:t>30</a:t>
            </a:fld>
            <a:endParaRPr lang="el-GR" altLang="en-US"/>
          </a:p>
        </p:txBody>
      </p:sp>
      <p:sp>
        <p:nvSpPr>
          <p:cNvPr id="571394" name="Slide Image Placeholder 1">
            <a:extLst>
              <a:ext uri="{FF2B5EF4-FFF2-40B4-BE49-F238E27FC236}">
                <a16:creationId xmlns:a16="http://schemas.microsoft.com/office/drawing/2014/main" id="{772376CF-AEEC-487D-9A78-2FBA41A59437}"/>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71395" name="Notes Placeholder 2">
            <a:extLst>
              <a:ext uri="{FF2B5EF4-FFF2-40B4-BE49-F238E27FC236}">
                <a16:creationId xmlns:a16="http://schemas.microsoft.com/office/drawing/2014/main" id="{98AB831C-4C50-4F9B-9D9D-CFB50FADFF24}"/>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D0EFADED-8825-4E3D-B9EA-488E9252D7F1}"/>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E7E0B45-7697-47A8-8539-E2FA3FCFE43C}" type="slidenum">
              <a:rPr lang="en-GB" altLang="en-US" sz="1200">
                <a:latin typeface="Calibri" panose="020F0502020204030204" pitchFamily="34" charset="0"/>
              </a:rPr>
              <a:pPr algn="r"/>
              <a:t>30</a:t>
            </a:fld>
            <a:endParaRPr lang="en-GB"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543F5-C3D4-433D-8999-014157D8CD9A}"/>
              </a:ext>
            </a:extLst>
          </p:cNvPr>
          <p:cNvSpPr>
            <a:spLocks noGrp="1" noChangeArrowheads="1"/>
          </p:cNvSpPr>
          <p:nvPr>
            <p:ph type="sldNum" sz="quarter" idx="5"/>
          </p:nvPr>
        </p:nvSpPr>
        <p:spPr>
          <a:ln/>
        </p:spPr>
        <p:txBody>
          <a:bodyPr/>
          <a:lstStyle/>
          <a:p>
            <a:fld id="{844CD5B6-9F29-4AC6-8513-A46642D7788D}" type="slidenum">
              <a:rPr lang="el-GR" altLang="en-US"/>
              <a:pPr/>
              <a:t>31</a:t>
            </a:fld>
            <a:endParaRPr lang="el-GR" altLang="en-US"/>
          </a:p>
        </p:txBody>
      </p:sp>
      <p:sp>
        <p:nvSpPr>
          <p:cNvPr id="573442" name="Slide Image Placeholder 1">
            <a:extLst>
              <a:ext uri="{FF2B5EF4-FFF2-40B4-BE49-F238E27FC236}">
                <a16:creationId xmlns:a16="http://schemas.microsoft.com/office/drawing/2014/main" id="{8E659EA5-DCAA-4835-8C7F-8BEDA6796AC0}"/>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73443" name="Notes Placeholder 2">
            <a:extLst>
              <a:ext uri="{FF2B5EF4-FFF2-40B4-BE49-F238E27FC236}">
                <a16:creationId xmlns:a16="http://schemas.microsoft.com/office/drawing/2014/main" id="{3ED3C040-FA7B-4D34-9DA5-8F04F6F696E0}"/>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4FEAD640-C919-4E2E-AD5D-61389AAE2899}"/>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B01621A-D42A-47D9-8722-504CD54B1E27}" type="slidenum">
              <a:rPr lang="en-GB" altLang="en-US" sz="1200">
                <a:latin typeface="Calibri" panose="020F0502020204030204" pitchFamily="34" charset="0"/>
              </a:rPr>
              <a:pPr algn="r"/>
              <a:t>31</a:t>
            </a:fld>
            <a:endParaRPr lang="en-GB"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927051-EB04-4AF5-8A17-E2E39265E3B2}"/>
              </a:ext>
            </a:extLst>
          </p:cNvPr>
          <p:cNvSpPr>
            <a:spLocks noGrp="1" noChangeArrowheads="1"/>
          </p:cNvSpPr>
          <p:nvPr>
            <p:ph type="sldNum" sz="quarter" idx="5"/>
          </p:nvPr>
        </p:nvSpPr>
        <p:spPr>
          <a:ln/>
        </p:spPr>
        <p:txBody>
          <a:bodyPr/>
          <a:lstStyle/>
          <a:p>
            <a:fld id="{BB9AAD98-2271-430B-9F95-E672ED47BEE9}" type="slidenum">
              <a:rPr lang="el-GR" altLang="en-US"/>
              <a:pPr/>
              <a:t>32</a:t>
            </a:fld>
            <a:endParaRPr lang="el-GR" altLang="en-US"/>
          </a:p>
        </p:txBody>
      </p:sp>
      <p:sp>
        <p:nvSpPr>
          <p:cNvPr id="579586" name="Slide Image Placeholder 1">
            <a:extLst>
              <a:ext uri="{FF2B5EF4-FFF2-40B4-BE49-F238E27FC236}">
                <a16:creationId xmlns:a16="http://schemas.microsoft.com/office/drawing/2014/main" id="{54EEEB85-1EE6-4DAE-8D81-B7DF62DEC63A}"/>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79587" name="Notes Placeholder 2">
            <a:extLst>
              <a:ext uri="{FF2B5EF4-FFF2-40B4-BE49-F238E27FC236}">
                <a16:creationId xmlns:a16="http://schemas.microsoft.com/office/drawing/2014/main" id="{F7D4D092-0F2E-4D37-AEA3-8B9643CA2C63}"/>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9199BA52-AB42-4A11-BD7D-68A0BDC331CD}"/>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EBD55D5-6CE6-4098-B87F-2A07DC56875C}" type="slidenum">
              <a:rPr lang="en-GB" altLang="en-US" sz="1200">
                <a:latin typeface="Calibri" panose="020F0502020204030204" pitchFamily="34" charset="0"/>
              </a:rPr>
              <a:pPr algn="r"/>
              <a:t>32</a:t>
            </a:fld>
            <a:endParaRPr lang="en-GB"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43BFA-5470-4D10-AEA2-4851F5CB5B90}"/>
              </a:ext>
            </a:extLst>
          </p:cNvPr>
          <p:cNvSpPr>
            <a:spLocks noGrp="1" noChangeArrowheads="1"/>
          </p:cNvSpPr>
          <p:nvPr>
            <p:ph type="sldNum" sz="quarter" idx="5"/>
          </p:nvPr>
        </p:nvSpPr>
        <p:spPr>
          <a:ln/>
        </p:spPr>
        <p:txBody>
          <a:bodyPr/>
          <a:lstStyle/>
          <a:p>
            <a:fld id="{8992C0C3-B007-4D9C-83C8-F72826DD7389}" type="slidenum">
              <a:rPr lang="el-GR" altLang="en-US"/>
              <a:pPr/>
              <a:t>33</a:t>
            </a:fld>
            <a:endParaRPr lang="el-GR" altLang="en-US"/>
          </a:p>
        </p:txBody>
      </p:sp>
      <p:sp>
        <p:nvSpPr>
          <p:cNvPr id="583682" name="Slide Image Placeholder 1">
            <a:extLst>
              <a:ext uri="{FF2B5EF4-FFF2-40B4-BE49-F238E27FC236}">
                <a16:creationId xmlns:a16="http://schemas.microsoft.com/office/drawing/2014/main" id="{6BAE94A2-8056-45A8-ADB4-CB86E067EDE3}"/>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83683" name="Notes Placeholder 2">
            <a:extLst>
              <a:ext uri="{FF2B5EF4-FFF2-40B4-BE49-F238E27FC236}">
                <a16:creationId xmlns:a16="http://schemas.microsoft.com/office/drawing/2014/main" id="{F1E00724-9039-412B-9B75-0339FD249BAC}"/>
              </a:ext>
            </a:extLst>
          </p:cNvPr>
          <p:cNvSpPr>
            <a:spLocks noGrp="1"/>
          </p:cNvSpPr>
          <p:nvPr>
            <p:ph type="body" idx="1"/>
          </p:nvPr>
        </p:nvSpPr>
        <p:spPr/>
        <p:txBody>
          <a:bodyPr/>
          <a:lstStyle/>
          <a:p>
            <a:endParaRPr lang="en-GB" altLang="en-US"/>
          </a:p>
        </p:txBody>
      </p:sp>
      <p:sp>
        <p:nvSpPr>
          <p:cNvPr id="4" name="Slide Number Placeholder 3">
            <a:extLst>
              <a:ext uri="{FF2B5EF4-FFF2-40B4-BE49-F238E27FC236}">
                <a16:creationId xmlns:a16="http://schemas.microsoft.com/office/drawing/2014/main" id="{E9D8D620-471D-4746-8A63-B7423720BE72}"/>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46D4D14-22E2-4271-9AD2-0E5FB0B4890F}" type="slidenum">
              <a:rPr lang="en-GB" altLang="en-US" sz="1200">
                <a:latin typeface="Calibri" panose="020F0502020204030204" pitchFamily="34" charset="0"/>
              </a:rPr>
              <a:pPr algn="r"/>
              <a:t>33</a:t>
            </a:fld>
            <a:endParaRPr lang="en-GB"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B7278B-8CB5-4D19-A154-5D798E9B6F4B}"/>
              </a:ext>
            </a:extLst>
          </p:cNvPr>
          <p:cNvSpPr>
            <a:spLocks noGrp="1" noChangeArrowheads="1"/>
          </p:cNvSpPr>
          <p:nvPr>
            <p:ph type="sldNum" sz="quarter" idx="5"/>
          </p:nvPr>
        </p:nvSpPr>
        <p:spPr>
          <a:ln/>
        </p:spPr>
        <p:txBody>
          <a:bodyPr/>
          <a:lstStyle/>
          <a:p>
            <a:fld id="{A887AF7F-8719-4C4F-9733-611B710DD181}" type="slidenum">
              <a:rPr lang="el-GR" altLang="en-US"/>
              <a:pPr/>
              <a:t>34</a:t>
            </a:fld>
            <a:endParaRPr lang="el-GR" altLang="en-US"/>
          </a:p>
        </p:txBody>
      </p:sp>
      <p:sp>
        <p:nvSpPr>
          <p:cNvPr id="518146" name="Rectangle 2">
            <a:extLst>
              <a:ext uri="{FF2B5EF4-FFF2-40B4-BE49-F238E27FC236}">
                <a16:creationId xmlns:a16="http://schemas.microsoft.com/office/drawing/2014/main" id="{97306F95-0099-4C6C-A54D-6E4B3555AABF}"/>
              </a:ext>
            </a:extLst>
          </p:cNvPr>
          <p:cNvSpPr>
            <a:spLocks noGrp="1" noRot="1" noChangeAspect="1" noChangeArrowheads="1" noTextEdit="1"/>
          </p:cNvSpPr>
          <p:nvPr>
            <p:ph type="sldImg"/>
          </p:nvPr>
        </p:nvSpPr>
        <p:spPr>
          <a:ln/>
        </p:spPr>
      </p:sp>
      <p:sp>
        <p:nvSpPr>
          <p:cNvPr id="518147" name="Rectangle 3">
            <a:extLst>
              <a:ext uri="{FF2B5EF4-FFF2-40B4-BE49-F238E27FC236}">
                <a16:creationId xmlns:a16="http://schemas.microsoft.com/office/drawing/2014/main" id="{607FCA29-993D-4B87-B066-9846820646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36F2FA-B2AA-4194-B53A-C53A0C4836B4}"/>
              </a:ext>
            </a:extLst>
          </p:cNvPr>
          <p:cNvSpPr>
            <a:spLocks noGrp="1" noChangeArrowheads="1"/>
          </p:cNvSpPr>
          <p:nvPr>
            <p:ph type="sldNum" sz="quarter" idx="5"/>
          </p:nvPr>
        </p:nvSpPr>
        <p:spPr>
          <a:ln/>
        </p:spPr>
        <p:txBody>
          <a:bodyPr/>
          <a:lstStyle/>
          <a:p>
            <a:fld id="{198F7A1C-2ABC-4713-9158-6C4B09889D16}" type="slidenum">
              <a:rPr lang="el-GR" altLang="en-US"/>
              <a:pPr/>
              <a:t>35</a:t>
            </a:fld>
            <a:endParaRPr lang="el-GR" altLang="en-US"/>
          </a:p>
        </p:txBody>
      </p:sp>
      <p:sp>
        <p:nvSpPr>
          <p:cNvPr id="520194" name="Rectangle 2">
            <a:extLst>
              <a:ext uri="{FF2B5EF4-FFF2-40B4-BE49-F238E27FC236}">
                <a16:creationId xmlns:a16="http://schemas.microsoft.com/office/drawing/2014/main" id="{F397E962-757C-43EE-BE14-0A26CB37D496}"/>
              </a:ext>
            </a:extLst>
          </p:cNvPr>
          <p:cNvSpPr>
            <a:spLocks noGrp="1" noRot="1" noChangeAspect="1" noChangeArrowheads="1" noTextEdit="1"/>
          </p:cNvSpPr>
          <p:nvPr>
            <p:ph type="sldImg"/>
          </p:nvPr>
        </p:nvSpPr>
        <p:spPr>
          <a:ln/>
        </p:spPr>
      </p:sp>
      <p:sp>
        <p:nvSpPr>
          <p:cNvPr id="520195" name="Rectangle 3">
            <a:extLst>
              <a:ext uri="{FF2B5EF4-FFF2-40B4-BE49-F238E27FC236}">
                <a16:creationId xmlns:a16="http://schemas.microsoft.com/office/drawing/2014/main" id="{084662B9-F18C-4F79-B721-7F6948074A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AA3BF4-BD22-4C51-86E7-D07AC8237D3C}"/>
              </a:ext>
            </a:extLst>
          </p:cNvPr>
          <p:cNvSpPr>
            <a:spLocks noGrp="1" noChangeArrowheads="1"/>
          </p:cNvSpPr>
          <p:nvPr>
            <p:ph type="sldNum" sz="quarter" idx="5"/>
          </p:nvPr>
        </p:nvSpPr>
        <p:spPr>
          <a:ln/>
        </p:spPr>
        <p:txBody>
          <a:bodyPr/>
          <a:lstStyle/>
          <a:p>
            <a:fld id="{359CD5D1-656E-4F6B-A3AE-83AC6A937279}" type="slidenum">
              <a:rPr lang="el-GR" altLang="en-US"/>
              <a:pPr/>
              <a:t>36</a:t>
            </a:fld>
            <a:endParaRPr lang="el-GR" altLang="en-US"/>
          </a:p>
        </p:txBody>
      </p:sp>
      <p:sp>
        <p:nvSpPr>
          <p:cNvPr id="522242" name="Rectangle 2">
            <a:extLst>
              <a:ext uri="{FF2B5EF4-FFF2-40B4-BE49-F238E27FC236}">
                <a16:creationId xmlns:a16="http://schemas.microsoft.com/office/drawing/2014/main" id="{FC98453C-1E80-4F50-B581-2C53249BCE00}"/>
              </a:ext>
            </a:extLst>
          </p:cNvPr>
          <p:cNvSpPr>
            <a:spLocks noGrp="1" noRot="1" noChangeAspect="1" noChangeArrowheads="1" noTextEdit="1"/>
          </p:cNvSpPr>
          <p:nvPr>
            <p:ph type="sldImg"/>
          </p:nvPr>
        </p:nvSpPr>
        <p:spPr>
          <a:ln/>
        </p:spPr>
      </p:sp>
      <p:sp>
        <p:nvSpPr>
          <p:cNvPr id="522243" name="Rectangle 3">
            <a:extLst>
              <a:ext uri="{FF2B5EF4-FFF2-40B4-BE49-F238E27FC236}">
                <a16:creationId xmlns:a16="http://schemas.microsoft.com/office/drawing/2014/main" id="{6AD5358A-3E5A-4205-B3BC-C9C2FC8616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23D9C8-999F-4C8D-AF6B-0F61C274E175}"/>
              </a:ext>
            </a:extLst>
          </p:cNvPr>
          <p:cNvSpPr>
            <a:spLocks noGrp="1" noChangeArrowheads="1"/>
          </p:cNvSpPr>
          <p:nvPr>
            <p:ph type="sldNum" sz="quarter" idx="5"/>
          </p:nvPr>
        </p:nvSpPr>
        <p:spPr>
          <a:ln/>
        </p:spPr>
        <p:txBody>
          <a:bodyPr/>
          <a:lstStyle/>
          <a:p>
            <a:fld id="{EC391750-9757-45AE-8D92-7369689D78F6}" type="slidenum">
              <a:rPr lang="el-GR" altLang="en-US"/>
              <a:pPr/>
              <a:t>37</a:t>
            </a:fld>
            <a:endParaRPr lang="el-GR" altLang="en-US"/>
          </a:p>
        </p:txBody>
      </p:sp>
      <p:sp>
        <p:nvSpPr>
          <p:cNvPr id="526338" name="Rectangle 2">
            <a:extLst>
              <a:ext uri="{FF2B5EF4-FFF2-40B4-BE49-F238E27FC236}">
                <a16:creationId xmlns:a16="http://schemas.microsoft.com/office/drawing/2014/main" id="{2F839D70-D615-4B0A-BD14-8D6C55DF3560}"/>
              </a:ext>
            </a:extLst>
          </p:cNvPr>
          <p:cNvSpPr>
            <a:spLocks noGrp="1" noRot="1" noChangeAspect="1" noChangeArrowheads="1" noTextEdit="1"/>
          </p:cNvSpPr>
          <p:nvPr>
            <p:ph type="sldImg"/>
          </p:nvPr>
        </p:nvSpPr>
        <p:spPr>
          <a:ln/>
        </p:spPr>
      </p:sp>
      <p:sp>
        <p:nvSpPr>
          <p:cNvPr id="526339" name="Rectangle 3">
            <a:extLst>
              <a:ext uri="{FF2B5EF4-FFF2-40B4-BE49-F238E27FC236}">
                <a16:creationId xmlns:a16="http://schemas.microsoft.com/office/drawing/2014/main" id="{86C60B7F-3553-4CEF-9365-05C00FD060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1045C4-B303-4226-AB30-D7ABBAE7BC79}"/>
              </a:ext>
            </a:extLst>
          </p:cNvPr>
          <p:cNvSpPr>
            <a:spLocks noGrp="1" noChangeArrowheads="1"/>
          </p:cNvSpPr>
          <p:nvPr>
            <p:ph type="sldNum" sz="quarter" idx="5"/>
          </p:nvPr>
        </p:nvSpPr>
        <p:spPr>
          <a:ln/>
        </p:spPr>
        <p:txBody>
          <a:bodyPr/>
          <a:lstStyle/>
          <a:p>
            <a:fld id="{194A8162-F838-4EA4-921D-F17A6759C530}" type="slidenum">
              <a:rPr lang="el-GR" altLang="en-US"/>
              <a:pPr/>
              <a:t>38</a:t>
            </a:fld>
            <a:endParaRPr lang="el-GR" altLang="en-US"/>
          </a:p>
        </p:txBody>
      </p:sp>
      <p:sp>
        <p:nvSpPr>
          <p:cNvPr id="528386" name="Rectangle 2">
            <a:extLst>
              <a:ext uri="{FF2B5EF4-FFF2-40B4-BE49-F238E27FC236}">
                <a16:creationId xmlns:a16="http://schemas.microsoft.com/office/drawing/2014/main" id="{406FFF35-431A-432B-823A-FC5884942D95}"/>
              </a:ext>
            </a:extLst>
          </p:cNvPr>
          <p:cNvSpPr>
            <a:spLocks noGrp="1" noRot="1" noChangeAspect="1" noChangeArrowheads="1" noTextEdit="1"/>
          </p:cNvSpPr>
          <p:nvPr>
            <p:ph type="sldImg"/>
          </p:nvPr>
        </p:nvSpPr>
        <p:spPr>
          <a:ln/>
        </p:spPr>
      </p:sp>
      <p:sp>
        <p:nvSpPr>
          <p:cNvPr id="528387" name="Rectangle 3">
            <a:extLst>
              <a:ext uri="{FF2B5EF4-FFF2-40B4-BE49-F238E27FC236}">
                <a16:creationId xmlns:a16="http://schemas.microsoft.com/office/drawing/2014/main" id="{B27ACF94-2EC8-4D60-A17F-BF5D1DB735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4F8AB0-AA36-4C73-BB76-02601A3D6579}"/>
              </a:ext>
            </a:extLst>
          </p:cNvPr>
          <p:cNvSpPr>
            <a:spLocks noGrp="1" noChangeArrowheads="1"/>
          </p:cNvSpPr>
          <p:nvPr>
            <p:ph type="sldNum" sz="quarter" idx="5"/>
          </p:nvPr>
        </p:nvSpPr>
        <p:spPr>
          <a:ln/>
        </p:spPr>
        <p:txBody>
          <a:bodyPr/>
          <a:lstStyle/>
          <a:p>
            <a:fld id="{D2753A0E-B0AA-457D-AD33-F94EE406B12A}" type="slidenum">
              <a:rPr lang="el-GR" altLang="en-US"/>
              <a:pPr/>
              <a:t>39</a:t>
            </a:fld>
            <a:endParaRPr lang="el-GR" altLang="en-US"/>
          </a:p>
        </p:txBody>
      </p:sp>
      <p:sp>
        <p:nvSpPr>
          <p:cNvPr id="530434" name="Rectangle 2">
            <a:extLst>
              <a:ext uri="{FF2B5EF4-FFF2-40B4-BE49-F238E27FC236}">
                <a16:creationId xmlns:a16="http://schemas.microsoft.com/office/drawing/2014/main" id="{73EAE6E8-4636-46E5-B53D-202E256AB04B}"/>
              </a:ext>
            </a:extLst>
          </p:cNvPr>
          <p:cNvSpPr>
            <a:spLocks noGrp="1" noRot="1" noChangeAspect="1" noChangeArrowheads="1" noTextEdit="1"/>
          </p:cNvSpPr>
          <p:nvPr>
            <p:ph type="sldImg"/>
          </p:nvPr>
        </p:nvSpPr>
        <p:spPr>
          <a:ln/>
        </p:spPr>
      </p:sp>
      <p:sp>
        <p:nvSpPr>
          <p:cNvPr id="530435" name="Rectangle 3">
            <a:extLst>
              <a:ext uri="{FF2B5EF4-FFF2-40B4-BE49-F238E27FC236}">
                <a16:creationId xmlns:a16="http://schemas.microsoft.com/office/drawing/2014/main" id="{D72A3EC6-58C6-4B8C-B89C-4E2BF45D7CE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0B2E5E-C36D-4F2C-A853-7CDE76CB3B0B}"/>
              </a:ext>
            </a:extLst>
          </p:cNvPr>
          <p:cNvSpPr>
            <a:spLocks noGrp="1" noChangeArrowheads="1"/>
          </p:cNvSpPr>
          <p:nvPr>
            <p:ph type="sldNum" sz="quarter" idx="5"/>
          </p:nvPr>
        </p:nvSpPr>
        <p:spPr>
          <a:ln/>
        </p:spPr>
        <p:txBody>
          <a:bodyPr/>
          <a:lstStyle/>
          <a:p>
            <a:fld id="{B06E4B51-5F28-4A14-B46A-961E9096A78E}" type="slidenum">
              <a:rPr lang="el-GR" altLang="en-US"/>
              <a:pPr/>
              <a:t>6</a:t>
            </a:fld>
            <a:endParaRPr lang="el-GR" altLang="en-US"/>
          </a:p>
        </p:txBody>
      </p:sp>
      <p:sp>
        <p:nvSpPr>
          <p:cNvPr id="98306" name="Rectangle 2">
            <a:extLst>
              <a:ext uri="{FF2B5EF4-FFF2-40B4-BE49-F238E27FC236}">
                <a16:creationId xmlns:a16="http://schemas.microsoft.com/office/drawing/2014/main" id="{20DBD585-F0AF-4352-87AD-9DFF8A8F8ABF}"/>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2BC1D5AA-B599-46EA-BAE1-A6725605F0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6C3F9-DF47-4830-AB91-F9422139EDB1}"/>
              </a:ext>
            </a:extLst>
          </p:cNvPr>
          <p:cNvSpPr>
            <a:spLocks noGrp="1" noChangeArrowheads="1"/>
          </p:cNvSpPr>
          <p:nvPr>
            <p:ph type="sldNum" sz="quarter" idx="5"/>
          </p:nvPr>
        </p:nvSpPr>
        <p:spPr>
          <a:ln/>
        </p:spPr>
        <p:txBody>
          <a:bodyPr/>
          <a:lstStyle/>
          <a:p>
            <a:fld id="{79DFE237-320D-45B7-B3AB-6094B949DFCF}" type="slidenum">
              <a:rPr lang="el-GR" altLang="en-US"/>
              <a:pPr/>
              <a:t>40</a:t>
            </a:fld>
            <a:endParaRPr lang="el-GR" altLang="en-US"/>
          </a:p>
        </p:txBody>
      </p:sp>
      <p:sp>
        <p:nvSpPr>
          <p:cNvPr id="536578" name="Rectangle 2">
            <a:extLst>
              <a:ext uri="{FF2B5EF4-FFF2-40B4-BE49-F238E27FC236}">
                <a16:creationId xmlns:a16="http://schemas.microsoft.com/office/drawing/2014/main" id="{743636F6-90F8-4121-9492-6636BE530F72}"/>
              </a:ext>
            </a:extLst>
          </p:cNvPr>
          <p:cNvSpPr>
            <a:spLocks noGrp="1" noRot="1" noChangeAspect="1" noChangeArrowheads="1" noTextEdit="1"/>
          </p:cNvSpPr>
          <p:nvPr>
            <p:ph type="sldImg"/>
          </p:nvPr>
        </p:nvSpPr>
        <p:spPr>
          <a:ln/>
        </p:spPr>
      </p:sp>
      <p:sp>
        <p:nvSpPr>
          <p:cNvPr id="536579" name="Rectangle 3">
            <a:extLst>
              <a:ext uri="{FF2B5EF4-FFF2-40B4-BE49-F238E27FC236}">
                <a16:creationId xmlns:a16="http://schemas.microsoft.com/office/drawing/2014/main" id="{1499C5C2-4755-4456-A70F-AD7E8F0F470C}"/>
              </a:ext>
            </a:extLst>
          </p:cNvPr>
          <p:cNvSpPr>
            <a:spLocks noGrp="1" noChangeArrowheads="1"/>
          </p:cNvSpPr>
          <p:nvPr>
            <p:ph type="body" idx="1"/>
          </p:nvPr>
        </p:nvSpPr>
        <p:spPr/>
        <p:txBody>
          <a:bodyPr/>
          <a:lstStyle/>
          <a:p>
            <a:r>
              <a:rPr lang="el-GR" altLang="en-US"/>
              <a:t>Συντελεσθείσα ανάπτυξη</a:t>
            </a:r>
          </a:p>
          <a:p>
            <a:r>
              <a:rPr lang="el-GR" altLang="en-US"/>
              <a:t>Δυνητική ανάπτυξη</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7A0447-E130-499B-BB87-D1FE2A6F8644}"/>
              </a:ext>
            </a:extLst>
          </p:cNvPr>
          <p:cNvSpPr>
            <a:spLocks noGrp="1" noChangeArrowheads="1"/>
          </p:cNvSpPr>
          <p:nvPr>
            <p:ph type="sldNum" sz="quarter" idx="5"/>
          </p:nvPr>
        </p:nvSpPr>
        <p:spPr>
          <a:ln/>
        </p:spPr>
        <p:txBody>
          <a:bodyPr/>
          <a:lstStyle/>
          <a:p>
            <a:fld id="{5200EBE4-D275-4DFE-8CE8-1AB2F245BDD1}" type="slidenum">
              <a:rPr lang="el-GR" altLang="en-US"/>
              <a:pPr/>
              <a:t>41</a:t>
            </a:fld>
            <a:endParaRPr lang="el-GR" altLang="en-US"/>
          </a:p>
        </p:txBody>
      </p:sp>
      <p:sp>
        <p:nvSpPr>
          <p:cNvPr id="540674" name="Rectangle 2">
            <a:extLst>
              <a:ext uri="{FF2B5EF4-FFF2-40B4-BE49-F238E27FC236}">
                <a16:creationId xmlns:a16="http://schemas.microsoft.com/office/drawing/2014/main" id="{6589706E-910A-4ADB-8034-E97C3F5F5F7C}"/>
              </a:ext>
            </a:extLst>
          </p:cNvPr>
          <p:cNvSpPr>
            <a:spLocks noGrp="1" noRot="1" noChangeAspect="1" noChangeArrowheads="1" noTextEdit="1"/>
          </p:cNvSpPr>
          <p:nvPr>
            <p:ph type="sldImg"/>
          </p:nvPr>
        </p:nvSpPr>
        <p:spPr>
          <a:ln/>
        </p:spPr>
      </p:sp>
      <p:sp>
        <p:nvSpPr>
          <p:cNvPr id="540675" name="Rectangle 3">
            <a:extLst>
              <a:ext uri="{FF2B5EF4-FFF2-40B4-BE49-F238E27FC236}">
                <a16:creationId xmlns:a16="http://schemas.microsoft.com/office/drawing/2014/main" id="{69F9F3D0-DE1B-4EA9-A801-7E1236BFFB6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147726-276C-4623-9AA0-AD3284CD32AF}"/>
              </a:ext>
            </a:extLst>
          </p:cNvPr>
          <p:cNvSpPr>
            <a:spLocks noGrp="1" noChangeArrowheads="1"/>
          </p:cNvSpPr>
          <p:nvPr>
            <p:ph type="sldNum" sz="quarter" idx="5"/>
          </p:nvPr>
        </p:nvSpPr>
        <p:spPr>
          <a:ln/>
        </p:spPr>
        <p:txBody>
          <a:bodyPr/>
          <a:lstStyle/>
          <a:p>
            <a:fld id="{010060D4-C735-4E46-A275-4A4E4BFFE1C5}" type="slidenum">
              <a:rPr lang="el-GR" altLang="en-US"/>
              <a:pPr/>
              <a:t>42</a:t>
            </a:fld>
            <a:endParaRPr lang="el-GR" altLang="en-US"/>
          </a:p>
        </p:txBody>
      </p:sp>
      <p:sp>
        <p:nvSpPr>
          <p:cNvPr id="548866" name="Rectangle 2">
            <a:extLst>
              <a:ext uri="{FF2B5EF4-FFF2-40B4-BE49-F238E27FC236}">
                <a16:creationId xmlns:a16="http://schemas.microsoft.com/office/drawing/2014/main" id="{8BB73F2F-DC4D-423B-9BB8-0126B8F7720A}"/>
              </a:ext>
            </a:extLst>
          </p:cNvPr>
          <p:cNvSpPr>
            <a:spLocks noGrp="1" noRot="1" noChangeAspect="1" noChangeArrowheads="1" noTextEdit="1"/>
          </p:cNvSpPr>
          <p:nvPr>
            <p:ph type="sldImg"/>
          </p:nvPr>
        </p:nvSpPr>
        <p:spPr>
          <a:ln/>
        </p:spPr>
      </p:sp>
      <p:sp>
        <p:nvSpPr>
          <p:cNvPr id="548867" name="Rectangle 3">
            <a:extLst>
              <a:ext uri="{FF2B5EF4-FFF2-40B4-BE49-F238E27FC236}">
                <a16:creationId xmlns:a16="http://schemas.microsoft.com/office/drawing/2014/main" id="{949AE6C0-FC53-4C9B-8B3A-8C1D6C1A26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CAE05C-3692-4833-9DFC-94753E2A4BAD}"/>
              </a:ext>
            </a:extLst>
          </p:cNvPr>
          <p:cNvSpPr>
            <a:spLocks noGrp="1" noChangeArrowheads="1"/>
          </p:cNvSpPr>
          <p:nvPr>
            <p:ph type="sldNum" sz="quarter" idx="5"/>
          </p:nvPr>
        </p:nvSpPr>
        <p:spPr>
          <a:ln/>
        </p:spPr>
        <p:txBody>
          <a:bodyPr/>
          <a:lstStyle/>
          <a:p>
            <a:fld id="{F29ED40E-B542-4F9C-83A6-B4C0EF0CDFE5}" type="slidenum">
              <a:rPr lang="el-GR" altLang="en-US"/>
              <a:pPr/>
              <a:t>43</a:t>
            </a:fld>
            <a:endParaRPr lang="el-GR" altLang="en-US"/>
          </a:p>
        </p:txBody>
      </p:sp>
      <p:sp>
        <p:nvSpPr>
          <p:cNvPr id="550914" name="Rectangle 2">
            <a:extLst>
              <a:ext uri="{FF2B5EF4-FFF2-40B4-BE49-F238E27FC236}">
                <a16:creationId xmlns:a16="http://schemas.microsoft.com/office/drawing/2014/main" id="{2CBF7171-0354-457B-986A-A6AEF299C9A1}"/>
              </a:ext>
            </a:extLst>
          </p:cNvPr>
          <p:cNvSpPr>
            <a:spLocks noGrp="1" noRot="1" noChangeAspect="1" noChangeArrowheads="1" noTextEdit="1"/>
          </p:cNvSpPr>
          <p:nvPr>
            <p:ph type="sldImg"/>
          </p:nvPr>
        </p:nvSpPr>
        <p:spPr>
          <a:ln/>
        </p:spPr>
      </p:sp>
      <p:sp>
        <p:nvSpPr>
          <p:cNvPr id="550915" name="Rectangle 3">
            <a:extLst>
              <a:ext uri="{FF2B5EF4-FFF2-40B4-BE49-F238E27FC236}">
                <a16:creationId xmlns:a16="http://schemas.microsoft.com/office/drawing/2014/main" id="{D43B4491-A290-465D-9737-ACFB9B9ECD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2EB99B-7709-4E26-A4A8-424199FFCEBB}"/>
              </a:ext>
            </a:extLst>
          </p:cNvPr>
          <p:cNvSpPr>
            <a:spLocks noGrp="1" noChangeArrowheads="1"/>
          </p:cNvSpPr>
          <p:nvPr>
            <p:ph type="sldNum" sz="quarter" idx="5"/>
          </p:nvPr>
        </p:nvSpPr>
        <p:spPr>
          <a:ln/>
        </p:spPr>
        <p:txBody>
          <a:bodyPr/>
          <a:lstStyle/>
          <a:p>
            <a:fld id="{FA45A6E2-9CE5-4265-9454-FAD7C1D17472}" type="slidenum">
              <a:rPr lang="el-GR" altLang="en-US"/>
              <a:pPr/>
              <a:t>44</a:t>
            </a:fld>
            <a:endParaRPr lang="el-GR" altLang="en-US"/>
          </a:p>
        </p:txBody>
      </p:sp>
      <p:sp>
        <p:nvSpPr>
          <p:cNvPr id="555010" name="Rectangle 2">
            <a:extLst>
              <a:ext uri="{FF2B5EF4-FFF2-40B4-BE49-F238E27FC236}">
                <a16:creationId xmlns:a16="http://schemas.microsoft.com/office/drawing/2014/main" id="{C43BD159-553E-4A63-A754-C8499707CB81}"/>
              </a:ext>
            </a:extLst>
          </p:cNvPr>
          <p:cNvSpPr>
            <a:spLocks noGrp="1" noRot="1" noChangeAspect="1" noChangeArrowheads="1" noTextEdit="1"/>
          </p:cNvSpPr>
          <p:nvPr>
            <p:ph type="sldImg"/>
          </p:nvPr>
        </p:nvSpPr>
        <p:spPr>
          <a:ln/>
        </p:spPr>
      </p:sp>
      <p:sp>
        <p:nvSpPr>
          <p:cNvPr id="555011" name="Rectangle 3">
            <a:extLst>
              <a:ext uri="{FF2B5EF4-FFF2-40B4-BE49-F238E27FC236}">
                <a16:creationId xmlns:a16="http://schemas.microsoft.com/office/drawing/2014/main" id="{7B09D8BC-C7F6-4EEF-A1C8-F2F427FE485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8BF434-FC0E-4A44-93EF-2FAF3103BAB6}"/>
              </a:ext>
            </a:extLst>
          </p:cNvPr>
          <p:cNvSpPr>
            <a:spLocks noGrp="1" noChangeArrowheads="1"/>
          </p:cNvSpPr>
          <p:nvPr>
            <p:ph type="sldNum" sz="quarter" idx="5"/>
          </p:nvPr>
        </p:nvSpPr>
        <p:spPr>
          <a:ln/>
        </p:spPr>
        <p:txBody>
          <a:bodyPr/>
          <a:lstStyle/>
          <a:p>
            <a:fld id="{C7CE20F2-AD82-46A7-8408-EFAF258938EF}" type="slidenum">
              <a:rPr lang="el-GR" altLang="en-US"/>
              <a:pPr/>
              <a:t>45</a:t>
            </a:fld>
            <a:endParaRPr lang="el-GR" altLang="en-US"/>
          </a:p>
        </p:txBody>
      </p:sp>
      <p:sp>
        <p:nvSpPr>
          <p:cNvPr id="499714" name="Rectangle 2">
            <a:extLst>
              <a:ext uri="{FF2B5EF4-FFF2-40B4-BE49-F238E27FC236}">
                <a16:creationId xmlns:a16="http://schemas.microsoft.com/office/drawing/2014/main" id="{3AC314B1-0EF6-49B5-B3F8-0685FF0AB487}"/>
              </a:ext>
            </a:extLst>
          </p:cNvPr>
          <p:cNvSpPr>
            <a:spLocks noGrp="1" noRot="1" noChangeAspect="1" noChangeArrowheads="1" noTextEdit="1"/>
          </p:cNvSpPr>
          <p:nvPr>
            <p:ph type="sldImg"/>
          </p:nvPr>
        </p:nvSpPr>
        <p:spPr>
          <a:ln/>
        </p:spPr>
      </p:sp>
      <p:sp>
        <p:nvSpPr>
          <p:cNvPr id="499715" name="Rectangle 3">
            <a:extLst>
              <a:ext uri="{FF2B5EF4-FFF2-40B4-BE49-F238E27FC236}">
                <a16:creationId xmlns:a16="http://schemas.microsoft.com/office/drawing/2014/main" id="{6A066509-6262-4457-A66F-E35C720E5A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90818F-7BC3-4C19-8640-0FC95F352BF9}"/>
              </a:ext>
            </a:extLst>
          </p:cNvPr>
          <p:cNvSpPr>
            <a:spLocks noGrp="1" noChangeArrowheads="1"/>
          </p:cNvSpPr>
          <p:nvPr>
            <p:ph type="sldNum" sz="quarter" idx="5"/>
          </p:nvPr>
        </p:nvSpPr>
        <p:spPr>
          <a:ln/>
        </p:spPr>
        <p:txBody>
          <a:bodyPr/>
          <a:lstStyle/>
          <a:p>
            <a:fld id="{E393594C-CD15-4BBA-B0F4-E62D907C24BF}" type="slidenum">
              <a:rPr lang="el-GR" altLang="en-US"/>
              <a:pPr/>
              <a:t>46</a:t>
            </a:fld>
            <a:endParaRPr lang="el-GR" altLang="en-US"/>
          </a:p>
        </p:txBody>
      </p:sp>
      <p:sp>
        <p:nvSpPr>
          <p:cNvPr id="501762" name="Rectangle 2">
            <a:extLst>
              <a:ext uri="{FF2B5EF4-FFF2-40B4-BE49-F238E27FC236}">
                <a16:creationId xmlns:a16="http://schemas.microsoft.com/office/drawing/2014/main" id="{5A916CD9-8644-4335-9816-23D452EDD950}"/>
              </a:ext>
            </a:extLst>
          </p:cNvPr>
          <p:cNvSpPr>
            <a:spLocks noGrp="1" noRot="1" noChangeAspect="1" noChangeArrowheads="1" noTextEdit="1"/>
          </p:cNvSpPr>
          <p:nvPr>
            <p:ph type="sldImg"/>
          </p:nvPr>
        </p:nvSpPr>
        <p:spPr>
          <a:ln/>
        </p:spPr>
      </p:sp>
      <p:sp>
        <p:nvSpPr>
          <p:cNvPr id="501763" name="Rectangle 3">
            <a:extLst>
              <a:ext uri="{FF2B5EF4-FFF2-40B4-BE49-F238E27FC236}">
                <a16:creationId xmlns:a16="http://schemas.microsoft.com/office/drawing/2014/main" id="{EAD1EBE6-DE9D-423B-B1EA-34CE0B30AE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6A72B1-4ACD-4D48-BD71-5CC2E9DD1026}"/>
              </a:ext>
            </a:extLst>
          </p:cNvPr>
          <p:cNvSpPr>
            <a:spLocks noGrp="1" noChangeArrowheads="1"/>
          </p:cNvSpPr>
          <p:nvPr>
            <p:ph type="sldNum" sz="quarter" idx="5"/>
          </p:nvPr>
        </p:nvSpPr>
        <p:spPr>
          <a:ln/>
        </p:spPr>
        <p:txBody>
          <a:bodyPr/>
          <a:lstStyle/>
          <a:p>
            <a:fld id="{235CAF5D-2137-45D9-AA98-615EC72F9E42}" type="slidenum">
              <a:rPr lang="el-GR" altLang="en-US"/>
              <a:pPr/>
              <a:t>47</a:t>
            </a:fld>
            <a:endParaRPr lang="el-GR" altLang="en-US"/>
          </a:p>
        </p:txBody>
      </p:sp>
      <p:sp>
        <p:nvSpPr>
          <p:cNvPr id="503810" name="Rectangle 2">
            <a:extLst>
              <a:ext uri="{FF2B5EF4-FFF2-40B4-BE49-F238E27FC236}">
                <a16:creationId xmlns:a16="http://schemas.microsoft.com/office/drawing/2014/main" id="{2DA043EC-8AAD-49D8-9053-2E9863AB7D9D}"/>
              </a:ext>
            </a:extLst>
          </p:cNvPr>
          <p:cNvSpPr>
            <a:spLocks noGrp="1" noRot="1" noChangeAspect="1" noChangeArrowheads="1" noTextEdit="1"/>
          </p:cNvSpPr>
          <p:nvPr>
            <p:ph type="sldImg"/>
          </p:nvPr>
        </p:nvSpPr>
        <p:spPr>
          <a:ln/>
        </p:spPr>
      </p:sp>
      <p:sp>
        <p:nvSpPr>
          <p:cNvPr id="503811" name="Rectangle 3">
            <a:extLst>
              <a:ext uri="{FF2B5EF4-FFF2-40B4-BE49-F238E27FC236}">
                <a16:creationId xmlns:a16="http://schemas.microsoft.com/office/drawing/2014/main" id="{8EEFAFAE-9E56-469A-ADEF-0A6D0F2832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174BAD-FD2C-4B80-8049-528E47D23276}"/>
              </a:ext>
            </a:extLst>
          </p:cNvPr>
          <p:cNvSpPr>
            <a:spLocks noGrp="1" noChangeArrowheads="1"/>
          </p:cNvSpPr>
          <p:nvPr>
            <p:ph type="sldNum" sz="quarter" idx="5"/>
          </p:nvPr>
        </p:nvSpPr>
        <p:spPr>
          <a:ln/>
        </p:spPr>
        <p:txBody>
          <a:bodyPr/>
          <a:lstStyle/>
          <a:p>
            <a:fld id="{8D9DC80B-FCFE-4780-A2F6-CED82B4DFE2F}" type="slidenum">
              <a:rPr lang="el-GR" altLang="en-US"/>
              <a:pPr/>
              <a:t>7</a:t>
            </a:fld>
            <a:endParaRPr lang="el-GR" altLang="en-US"/>
          </a:p>
        </p:txBody>
      </p:sp>
      <p:sp>
        <p:nvSpPr>
          <p:cNvPr id="110594" name="Rectangle 2">
            <a:extLst>
              <a:ext uri="{FF2B5EF4-FFF2-40B4-BE49-F238E27FC236}">
                <a16:creationId xmlns:a16="http://schemas.microsoft.com/office/drawing/2014/main" id="{9DA7EEE2-D1A5-4A25-BC2C-C63085A41E1E}"/>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0900684C-F61C-44D0-A9D0-C58CE10A2D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DD4ECD-C873-40B1-BF03-48E1757DD3DB}"/>
              </a:ext>
            </a:extLst>
          </p:cNvPr>
          <p:cNvSpPr>
            <a:spLocks noGrp="1" noChangeArrowheads="1"/>
          </p:cNvSpPr>
          <p:nvPr>
            <p:ph type="sldNum" sz="quarter" idx="5"/>
          </p:nvPr>
        </p:nvSpPr>
        <p:spPr>
          <a:ln/>
        </p:spPr>
        <p:txBody>
          <a:bodyPr/>
          <a:lstStyle/>
          <a:p>
            <a:fld id="{385DE86B-AF3E-4E43-B100-F3CA03C29900}" type="slidenum">
              <a:rPr lang="el-GR" altLang="en-US"/>
              <a:pPr/>
              <a:t>8</a:t>
            </a:fld>
            <a:endParaRPr lang="el-GR" altLang="en-US"/>
          </a:p>
        </p:txBody>
      </p:sp>
      <p:sp>
        <p:nvSpPr>
          <p:cNvPr id="116738" name="Rectangle 2">
            <a:extLst>
              <a:ext uri="{FF2B5EF4-FFF2-40B4-BE49-F238E27FC236}">
                <a16:creationId xmlns:a16="http://schemas.microsoft.com/office/drawing/2014/main" id="{2E0B80F6-97A3-4064-AE6E-5D88378104A3}"/>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9ED5A47A-7F84-4F04-9F94-43CB235976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CE20A4-C0EF-4B43-A040-003DE64B748F}"/>
              </a:ext>
            </a:extLst>
          </p:cNvPr>
          <p:cNvSpPr>
            <a:spLocks noGrp="1" noChangeArrowheads="1"/>
          </p:cNvSpPr>
          <p:nvPr>
            <p:ph type="sldNum" sz="quarter" idx="5"/>
          </p:nvPr>
        </p:nvSpPr>
        <p:spPr>
          <a:ln/>
        </p:spPr>
        <p:txBody>
          <a:bodyPr/>
          <a:lstStyle/>
          <a:p>
            <a:fld id="{DDCFFCCA-485F-4C73-904E-7AD00D532398}" type="slidenum">
              <a:rPr lang="el-GR" altLang="en-US"/>
              <a:pPr/>
              <a:t>9</a:t>
            </a:fld>
            <a:endParaRPr lang="el-GR" altLang="en-US"/>
          </a:p>
        </p:txBody>
      </p:sp>
      <p:sp>
        <p:nvSpPr>
          <p:cNvPr id="155650" name="Rectangle 2">
            <a:extLst>
              <a:ext uri="{FF2B5EF4-FFF2-40B4-BE49-F238E27FC236}">
                <a16:creationId xmlns:a16="http://schemas.microsoft.com/office/drawing/2014/main" id="{660B49FC-B68B-4985-B393-3C3EF8F7EAF0}"/>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45490A41-B0BF-4F28-A62B-FC8A6B25D7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FB8281-8910-42DF-AF0B-E28206BDBA8F}"/>
              </a:ext>
            </a:extLst>
          </p:cNvPr>
          <p:cNvSpPr>
            <a:spLocks noGrp="1" noChangeArrowheads="1"/>
          </p:cNvSpPr>
          <p:nvPr>
            <p:ph type="sldNum" sz="quarter" idx="5"/>
          </p:nvPr>
        </p:nvSpPr>
        <p:spPr>
          <a:ln/>
        </p:spPr>
        <p:txBody>
          <a:bodyPr/>
          <a:lstStyle/>
          <a:p>
            <a:fld id="{9140B550-066D-4E4A-8E9A-4B9CF9D59A1E}" type="slidenum">
              <a:rPr lang="el-GR" altLang="en-US"/>
              <a:pPr/>
              <a:t>10</a:t>
            </a:fld>
            <a:endParaRPr lang="el-GR" altLang="en-US"/>
          </a:p>
        </p:txBody>
      </p:sp>
      <p:sp>
        <p:nvSpPr>
          <p:cNvPr id="100354" name="Rectangle 2">
            <a:extLst>
              <a:ext uri="{FF2B5EF4-FFF2-40B4-BE49-F238E27FC236}">
                <a16:creationId xmlns:a16="http://schemas.microsoft.com/office/drawing/2014/main" id="{DD282F4B-5825-4E20-8E93-EE921ABD97B6}"/>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A5B54E82-DF3D-46FF-95C7-D513A45F48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383A55-384F-493A-A778-538D01C028A2}"/>
              </a:ext>
            </a:extLst>
          </p:cNvPr>
          <p:cNvSpPr>
            <a:spLocks noGrp="1" noChangeArrowheads="1"/>
          </p:cNvSpPr>
          <p:nvPr>
            <p:ph type="sldNum" sz="quarter" idx="5"/>
          </p:nvPr>
        </p:nvSpPr>
        <p:spPr>
          <a:ln/>
        </p:spPr>
        <p:txBody>
          <a:bodyPr/>
          <a:lstStyle/>
          <a:p>
            <a:fld id="{9A2EBE13-7E67-4ACF-819E-B259D4B2B14B}" type="slidenum">
              <a:rPr lang="el-GR" altLang="en-US"/>
              <a:pPr/>
              <a:t>11</a:t>
            </a:fld>
            <a:endParaRPr lang="el-GR" altLang="en-US"/>
          </a:p>
        </p:txBody>
      </p:sp>
      <p:sp>
        <p:nvSpPr>
          <p:cNvPr id="372738" name="Rectangle 2">
            <a:extLst>
              <a:ext uri="{FF2B5EF4-FFF2-40B4-BE49-F238E27FC236}">
                <a16:creationId xmlns:a16="http://schemas.microsoft.com/office/drawing/2014/main" id="{AB92DB04-3835-4228-8C09-961EC71EEEC7}"/>
              </a:ext>
            </a:extLst>
          </p:cNvPr>
          <p:cNvSpPr>
            <a:spLocks noGrp="1" noRot="1" noChangeAspect="1" noChangeArrowheads="1" noTextEdit="1"/>
          </p:cNvSpPr>
          <p:nvPr>
            <p:ph type="sldImg"/>
          </p:nvPr>
        </p:nvSpPr>
        <p:spPr>
          <a:ln/>
        </p:spPr>
      </p:sp>
      <p:sp>
        <p:nvSpPr>
          <p:cNvPr id="372739" name="Rectangle 3">
            <a:extLst>
              <a:ext uri="{FF2B5EF4-FFF2-40B4-BE49-F238E27FC236}">
                <a16:creationId xmlns:a16="http://schemas.microsoft.com/office/drawing/2014/main" id="{05E2D210-66D0-4FE6-BFC7-CD6136F775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DD8D97-21DA-4659-81BD-86ED98A0A2D1}"/>
              </a:ext>
            </a:extLst>
          </p:cNvPr>
          <p:cNvSpPr>
            <a:spLocks noGrp="1" noChangeArrowheads="1"/>
          </p:cNvSpPr>
          <p:nvPr>
            <p:ph type="sldNum" sz="quarter" idx="5"/>
          </p:nvPr>
        </p:nvSpPr>
        <p:spPr>
          <a:ln/>
        </p:spPr>
        <p:txBody>
          <a:bodyPr/>
          <a:lstStyle/>
          <a:p>
            <a:fld id="{54A4377F-724C-4AEA-AF96-A40289C87310}" type="slidenum">
              <a:rPr lang="el-GR" altLang="en-US"/>
              <a:pPr/>
              <a:t>12</a:t>
            </a:fld>
            <a:endParaRPr lang="el-GR" altLang="en-US"/>
          </a:p>
        </p:txBody>
      </p:sp>
      <p:sp>
        <p:nvSpPr>
          <p:cNvPr id="405506" name="Rectangle 2">
            <a:extLst>
              <a:ext uri="{FF2B5EF4-FFF2-40B4-BE49-F238E27FC236}">
                <a16:creationId xmlns:a16="http://schemas.microsoft.com/office/drawing/2014/main" id="{0E3808B3-6838-4D5A-A502-36C841ADA4D0}"/>
              </a:ext>
            </a:extLst>
          </p:cNvPr>
          <p:cNvSpPr>
            <a:spLocks noGrp="1" noRot="1" noChangeAspect="1" noChangeArrowheads="1" noTextEdit="1"/>
          </p:cNvSpPr>
          <p:nvPr>
            <p:ph type="sldImg"/>
          </p:nvPr>
        </p:nvSpPr>
        <p:spPr>
          <a:ln/>
        </p:spPr>
      </p:sp>
      <p:sp>
        <p:nvSpPr>
          <p:cNvPr id="405507" name="Rectangle 3">
            <a:extLst>
              <a:ext uri="{FF2B5EF4-FFF2-40B4-BE49-F238E27FC236}">
                <a16:creationId xmlns:a16="http://schemas.microsoft.com/office/drawing/2014/main" id="{A02A5147-0A1C-4468-BBBD-AF9B54072F82}"/>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35341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279904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E9AF7C-3116-47B5-B249-DA3717465D3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2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646477-FCBF-4F2D-B1BB-30C6B8CFAB3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77230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646477-FCBF-4F2D-B1BB-30C6B8CFAB3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E9AF7C-3116-47B5-B249-DA3717465D3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169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646477-FCBF-4F2D-B1BB-30C6B8CFAB3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3987294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117950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38523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FCA0-6C35-476D-AE54-40967CB1C5E8}"/>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F21429-D427-43BA-8AC2-FCDF6DB2A440}"/>
              </a:ext>
            </a:extLst>
          </p:cNvPr>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8C629608-2835-4F1F-A1B1-872539CF80A2}"/>
              </a:ext>
            </a:extLst>
          </p:cNvPr>
          <p:cNvSpPr>
            <a:spLocks noGrp="1"/>
          </p:cNvSpPr>
          <p:nvPr>
            <p:ph type="clipArt" sz="half" idx="2"/>
          </p:nvPr>
        </p:nvSpPr>
        <p:spPr>
          <a:xfrm>
            <a:off x="6197600" y="1600201"/>
            <a:ext cx="5384800" cy="4530725"/>
          </a:xfrm>
        </p:spPr>
        <p:txBody>
          <a:bodyPr/>
          <a:lstStyle/>
          <a:p>
            <a:endParaRPr lang="en-US"/>
          </a:p>
        </p:txBody>
      </p:sp>
      <p:sp>
        <p:nvSpPr>
          <p:cNvPr id="5" name="Date Placeholder 4">
            <a:extLst>
              <a:ext uri="{FF2B5EF4-FFF2-40B4-BE49-F238E27FC236}">
                <a16:creationId xmlns:a16="http://schemas.microsoft.com/office/drawing/2014/main" id="{FC1E5224-6E72-4E2B-A734-928935C1042B}"/>
              </a:ext>
            </a:extLst>
          </p:cNvPr>
          <p:cNvSpPr>
            <a:spLocks noGrp="1"/>
          </p:cNvSpPr>
          <p:nvPr>
            <p:ph type="dt" sz="half" idx="10"/>
          </p:nvPr>
        </p:nvSpPr>
        <p:spPr>
          <a:xfrm>
            <a:off x="609600" y="6278563"/>
            <a:ext cx="2844800" cy="457200"/>
          </a:xfrm>
        </p:spPr>
        <p:txBody>
          <a:bodyPr/>
          <a:lstStyle>
            <a:lvl1pPr>
              <a:defRPr/>
            </a:lvl1pPr>
          </a:lstStyle>
          <a:p>
            <a:endParaRPr lang="el-GR" altLang="en-US"/>
          </a:p>
        </p:txBody>
      </p:sp>
      <p:sp>
        <p:nvSpPr>
          <p:cNvPr id="6" name="Footer Placeholder 5">
            <a:extLst>
              <a:ext uri="{FF2B5EF4-FFF2-40B4-BE49-F238E27FC236}">
                <a16:creationId xmlns:a16="http://schemas.microsoft.com/office/drawing/2014/main" id="{3665739C-BF07-444B-99D4-908B82840649}"/>
              </a:ext>
            </a:extLst>
          </p:cNvPr>
          <p:cNvSpPr>
            <a:spLocks noGrp="1"/>
          </p:cNvSpPr>
          <p:nvPr>
            <p:ph type="ftr" sz="quarter" idx="11"/>
          </p:nvPr>
        </p:nvSpPr>
        <p:spPr>
          <a:xfrm>
            <a:off x="4165600" y="6278563"/>
            <a:ext cx="3860800" cy="457200"/>
          </a:xfrm>
        </p:spPr>
        <p:txBody>
          <a:bodyPr/>
          <a:lstStyle>
            <a:lvl1pPr>
              <a:defRPr/>
            </a:lvl1pPr>
          </a:lstStyle>
          <a:p>
            <a:r>
              <a:rPr lang="el-GR" altLang="en-US"/>
              <a:t>Έλενα Ελληνιάδου</a:t>
            </a:r>
          </a:p>
        </p:txBody>
      </p:sp>
      <p:sp>
        <p:nvSpPr>
          <p:cNvPr id="7" name="Slide Number Placeholder 6">
            <a:extLst>
              <a:ext uri="{FF2B5EF4-FFF2-40B4-BE49-F238E27FC236}">
                <a16:creationId xmlns:a16="http://schemas.microsoft.com/office/drawing/2014/main" id="{12B0462D-162B-40EA-A43B-4C4F5AC1E004}"/>
              </a:ext>
            </a:extLst>
          </p:cNvPr>
          <p:cNvSpPr>
            <a:spLocks noGrp="1"/>
          </p:cNvSpPr>
          <p:nvPr>
            <p:ph type="sldNum" sz="quarter" idx="12"/>
          </p:nvPr>
        </p:nvSpPr>
        <p:spPr>
          <a:xfrm>
            <a:off x="8737600" y="6278563"/>
            <a:ext cx="2844800" cy="457200"/>
          </a:xfrm>
        </p:spPr>
        <p:txBody>
          <a:bodyPr/>
          <a:lstStyle>
            <a:lvl1pPr>
              <a:defRPr/>
            </a:lvl1pPr>
          </a:lstStyle>
          <a:p>
            <a:fld id="{97745142-375C-45F7-90AC-9B93579CB238}" type="slidenum">
              <a:rPr lang="el-GR" altLang="en-US"/>
              <a:pPr/>
              <a:t>‹#›</a:t>
            </a:fld>
            <a:endParaRPr lang="el-GR" altLang="en-US"/>
          </a:p>
        </p:txBody>
      </p:sp>
    </p:spTree>
    <p:extLst>
      <p:ext uri="{BB962C8B-B14F-4D97-AF65-F5344CB8AC3E}">
        <p14:creationId xmlns:p14="http://schemas.microsoft.com/office/powerpoint/2010/main" val="8218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174245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46477-FCBF-4F2D-B1BB-30C6B8CFAB3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122200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46477-FCBF-4F2D-B1BB-30C6B8CFAB3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250436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46477-FCBF-4F2D-B1BB-30C6B8CFAB39}"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14267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46477-FCBF-4F2D-B1BB-30C6B8CFAB39}"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109691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46477-FCBF-4F2D-B1BB-30C6B8CFAB39}"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225533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46477-FCBF-4F2D-B1BB-30C6B8CFAB3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166298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46477-FCBF-4F2D-B1BB-30C6B8CFAB3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E9AF7C-3116-47B5-B249-DA3717465D3E}" type="slidenum">
              <a:rPr lang="en-US" smtClean="0"/>
              <a:t>‹#›</a:t>
            </a:fld>
            <a:endParaRPr lang="en-US"/>
          </a:p>
        </p:txBody>
      </p:sp>
    </p:spTree>
    <p:extLst>
      <p:ext uri="{BB962C8B-B14F-4D97-AF65-F5344CB8AC3E}">
        <p14:creationId xmlns:p14="http://schemas.microsoft.com/office/powerpoint/2010/main" val="45303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C646477-FCBF-4F2D-B1BB-30C6B8CFAB39}" type="datetimeFigureOut">
              <a:rPr lang="en-US" smtClean="0"/>
              <a:t>10/18/2024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E9AF7C-3116-47B5-B249-DA3717465D3E}" type="slidenum">
              <a:rPr lang="en-US" smtClean="0"/>
              <a:t>‹#›</a:t>
            </a:fld>
            <a:endParaRPr lang="en-US"/>
          </a:p>
        </p:txBody>
      </p:sp>
    </p:spTree>
    <p:extLst>
      <p:ext uri="{BB962C8B-B14F-4D97-AF65-F5344CB8AC3E}">
        <p14:creationId xmlns:p14="http://schemas.microsoft.com/office/powerpoint/2010/main" val="113160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Kharkov_School_of_Psycholog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dwrean.net/search/label/%CE%9B%CE%BF%CE%B3%CE%B9%CF%83%CE%BC%CE%B9%CE%BA%CF%8C%20%CE%94%CE%B7%CE%BC%CE%BF%CF%84%CE%B9%CE%BA%CE%BF%CF%8D"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pv.web.uowm.gr/index.html%3Fq=downloads%252Freleases.html"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dim-pafos4-paf.schools.ac.cy/index.php?id=ekpaideutik-paicndi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5448CAB-50BC-4C7C-9ACF-C34CEFA9EA3C}"/>
              </a:ext>
            </a:extLst>
          </p:cNvPr>
          <p:cNvSpPr>
            <a:spLocks noGrp="1" noChangeArrowheads="1"/>
          </p:cNvSpPr>
          <p:nvPr>
            <p:ph type="ctrTitle"/>
          </p:nvPr>
        </p:nvSpPr>
        <p:spPr>
          <a:xfrm>
            <a:off x="2484537" y="822121"/>
            <a:ext cx="7934589" cy="3487738"/>
          </a:xfrm>
        </p:spPr>
        <p:txBody>
          <a:bodyPr>
            <a:normAutofit/>
          </a:bodyPr>
          <a:lstStyle/>
          <a:p>
            <a:r>
              <a:rPr lang="el-GR" altLang="en-US" sz="4800" b="1" u="sng" dirty="0"/>
              <a:t>Ενότητα</a:t>
            </a:r>
            <a:br>
              <a:rPr lang="el-GR" altLang="en-US" sz="4800" baseline="30000" dirty="0"/>
            </a:br>
            <a:r>
              <a:rPr lang="el-GR" sz="4800" dirty="0"/>
              <a:t>Θεωρίες μάθησης</a:t>
            </a:r>
            <a:endParaRPr lang="el-GR" altLang="en-US" sz="4800" dirty="0"/>
          </a:p>
        </p:txBody>
      </p:sp>
      <p:sp>
        <p:nvSpPr>
          <p:cNvPr id="6147" name="Rectangle 3">
            <a:extLst>
              <a:ext uri="{FF2B5EF4-FFF2-40B4-BE49-F238E27FC236}">
                <a16:creationId xmlns:a16="http://schemas.microsoft.com/office/drawing/2014/main" id="{39410FA6-0793-4815-9179-346EBA06B8D0}"/>
              </a:ext>
            </a:extLst>
          </p:cNvPr>
          <p:cNvSpPr>
            <a:spLocks noGrp="1" noChangeArrowheads="1"/>
          </p:cNvSpPr>
          <p:nvPr>
            <p:ph type="subTitle" idx="1"/>
          </p:nvPr>
        </p:nvSpPr>
        <p:spPr>
          <a:xfrm>
            <a:off x="4656501" y="4670629"/>
            <a:ext cx="5762625" cy="1365250"/>
          </a:xfrm>
        </p:spPr>
        <p:txBody>
          <a:bodyPr rtlCol="0">
            <a:normAutofit/>
          </a:bodyPr>
          <a:lstStyle/>
          <a:p>
            <a:pPr algn="r" eaLnBrk="1" fontAlgn="auto" hangingPunct="1">
              <a:buClr>
                <a:schemeClr val="accent1">
                  <a:lumMod val="75000"/>
                </a:schemeClr>
              </a:buClr>
              <a:buFont typeface="Arial"/>
              <a:buNone/>
              <a:defRPr/>
            </a:pPr>
            <a:r>
              <a:rPr lang="el-GR" altLang="en-US" sz="2800" dirty="0">
                <a:solidFill>
                  <a:schemeClr val="tx1"/>
                </a:solidFill>
              </a:rPr>
              <a:t>Δρ. Νικόλαος Πέλλας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45B8AA2-D094-4E40-8D0C-CC0FD1DE5B30}"/>
              </a:ext>
            </a:extLst>
          </p:cNvPr>
          <p:cNvSpPr>
            <a:spLocks noGrp="1" noChangeArrowheads="1"/>
          </p:cNvSpPr>
          <p:nvPr>
            <p:ph type="title"/>
          </p:nvPr>
        </p:nvSpPr>
        <p:spPr/>
        <p:txBody>
          <a:bodyPr/>
          <a:lstStyle/>
          <a:p>
            <a:r>
              <a:rPr lang="el-GR" altLang="en-US" sz="4000" b="1" dirty="0"/>
              <a:t>Γνωστικές Θεωρίες</a:t>
            </a:r>
          </a:p>
        </p:txBody>
      </p:sp>
      <p:sp>
        <p:nvSpPr>
          <p:cNvPr id="99331" name="Rectangle 3">
            <a:extLst>
              <a:ext uri="{FF2B5EF4-FFF2-40B4-BE49-F238E27FC236}">
                <a16:creationId xmlns:a16="http://schemas.microsoft.com/office/drawing/2014/main" id="{92EF88BC-FEAD-4F02-B8FF-93F049C83109}"/>
              </a:ext>
            </a:extLst>
          </p:cNvPr>
          <p:cNvSpPr>
            <a:spLocks noGrp="1" noChangeArrowheads="1"/>
          </p:cNvSpPr>
          <p:nvPr>
            <p:ph type="body" idx="1"/>
          </p:nvPr>
        </p:nvSpPr>
        <p:spPr>
          <a:xfrm>
            <a:off x="2416028" y="1905000"/>
            <a:ext cx="8774886" cy="3505200"/>
          </a:xfrm>
        </p:spPr>
        <p:txBody>
          <a:bodyPr>
            <a:normAutofit/>
          </a:bodyPr>
          <a:lstStyle/>
          <a:p>
            <a:pPr marL="609600" indent="-609600"/>
            <a:r>
              <a:rPr lang="el-GR" altLang="en-US" sz="2800" dirty="0" err="1">
                <a:solidFill>
                  <a:schemeClr val="tx1"/>
                </a:solidFill>
              </a:rPr>
              <a:t>Λογικο</a:t>
            </a:r>
            <a:r>
              <a:rPr lang="el-GR" altLang="en-US" sz="2800" dirty="0">
                <a:solidFill>
                  <a:schemeClr val="tx1"/>
                </a:solidFill>
              </a:rPr>
              <a:t>-μαθηματική μάθηση (</a:t>
            </a:r>
            <a:r>
              <a:rPr lang="el-GR" altLang="en-US" sz="2800" dirty="0" err="1">
                <a:solidFill>
                  <a:schemeClr val="tx1"/>
                </a:solidFill>
              </a:rPr>
              <a:t>Piaget</a:t>
            </a:r>
            <a:r>
              <a:rPr lang="el-GR" altLang="en-US" sz="2800" dirty="0">
                <a:solidFill>
                  <a:schemeClr val="tx1"/>
                </a:solidFill>
              </a:rPr>
              <a:t>)</a:t>
            </a:r>
          </a:p>
          <a:p>
            <a:pPr marL="609600" indent="-609600"/>
            <a:r>
              <a:rPr lang="el-GR" altLang="en-US" sz="2800" dirty="0">
                <a:solidFill>
                  <a:schemeClr val="tx1"/>
                </a:solidFill>
              </a:rPr>
              <a:t>Ανακαλυπτική μάθηση (</a:t>
            </a:r>
            <a:r>
              <a:rPr lang="el-GR" altLang="en-US" sz="2800" dirty="0" err="1">
                <a:solidFill>
                  <a:schemeClr val="tx1"/>
                </a:solidFill>
              </a:rPr>
              <a:t>Bruner</a:t>
            </a:r>
            <a:r>
              <a:rPr lang="el-GR" altLang="en-US" sz="2800" dirty="0">
                <a:solidFill>
                  <a:schemeClr val="tx1"/>
                </a:solidFill>
              </a:rPr>
              <a:t>)</a:t>
            </a:r>
          </a:p>
          <a:p>
            <a:pPr marL="609600" indent="-609600"/>
            <a:r>
              <a:rPr lang="el-GR" altLang="en-US" sz="2800" dirty="0">
                <a:solidFill>
                  <a:schemeClr val="tx1"/>
                </a:solidFill>
              </a:rPr>
              <a:t>Αθροιστικό μοντέλο μάθησης (</a:t>
            </a:r>
            <a:r>
              <a:rPr lang="el-GR" altLang="en-US" sz="2800" dirty="0" err="1">
                <a:solidFill>
                  <a:schemeClr val="tx1"/>
                </a:solidFill>
              </a:rPr>
              <a:t>Gagn</a:t>
            </a:r>
            <a:r>
              <a:rPr lang="en-US" altLang="en-US" sz="2800" dirty="0">
                <a:solidFill>
                  <a:schemeClr val="tx1"/>
                </a:solidFill>
              </a:rPr>
              <a:t>e</a:t>
            </a:r>
            <a:r>
              <a:rPr lang="el-GR" altLang="en-US" sz="2800" dirty="0">
                <a:solidFill>
                  <a:schemeClr val="tx1"/>
                </a:solidFill>
              </a:rPr>
              <a:t>)</a:t>
            </a:r>
          </a:p>
          <a:p>
            <a:pPr marL="609600" indent="-609600"/>
            <a:r>
              <a:rPr lang="el-GR" altLang="en-US" sz="2800" dirty="0">
                <a:solidFill>
                  <a:schemeClr val="tx1"/>
                </a:solidFill>
              </a:rPr>
              <a:t>Μοντέλο επεξεργασίας πληροφοριών (Μ.Ε.Π)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68D75DF1-92DE-4AFB-9E00-CB26ED2C465A}"/>
              </a:ext>
            </a:extLst>
          </p:cNvPr>
          <p:cNvSpPr>
            <a:spLocks noGrp="1" noChangeArrowheads="1"/>
          </p:cNvSpPr>
          <p:nvPr>
            <p:ph type="title"/>
          </p:nvPr>
        </p:nvSpPr>
        <p:spPr>
          <a:xfrm>
            <a:off x="2590800" y="152400"/>
            <a:ext cx="6781800" cy="990600"/>
          </a:xfrm>
        </p:spPr>
        <p:txBody>
          <a:bodyPr/>
          <a:lstStyle/>
          <a:p>
            <a:r>
              <a:rPr lang="el-GR" altLang="en-US" b="1"/>
              <a:t>Γνωστική προσέγγιση</a:t>
            </a:r>
          </a:p>
        </p:txBody>
      </p:sp>
      <p:sp>
        <p:nvSpPr>
          <p:cNvPr id="371715" name="Rectangle 3">
            <a:extLst>
              <a:ext uri="{FF2B5EF4-FFF2-40B4-BE49-F238E27FC236}">
                <a16:creationId xmlns:a16="http://schemas.microsoft.com/office/drawing/2014/main" id="{14D80034-0E17-4AEF-B102-875B5D6AA63A}"/>
              </a:ext>
            </a:extLst>
          </p:cNvPr>
          <p:cNvSpPr>
            <a:spLocks noGrp="1" noChangeArrowheads="1"/>
          </p:cNvSpPr>
          <p:nvPr>
            <p:ph type="body" idx="1"/>
          </p:nvPr>
        </p:nvSpPr>
        <p:spPr>
          <a:xfrm>
            <a:off x="6172201" y="1143000"/>
            <a:ext cx="4202113" cy="2514600"/>
          </a:xfrm>
        </p:spPr>
        <p:txBody>
          <a:bodyPr/>
          <a:lstStyle/>
          <a:p>
            <a:pPr>
              <a:lnSpc>
                <a:spcPct val="90000"/>
              </a:lnSpc>
              <a:buFont typeface="Arial" panose="020B0604020202020204" pitchFamily="34" charset="0"/>
              <a:buChar char="◘"/>
            </a:pPr>
            <a:r>
              <a:rPr lang="el-GR" altLang="en-US" sz="2400"/>
              <a:t>Η μάθηση είναι μια γνωστική διαδικασία επεξεργασίας πληροφοριών και όχι απλή σύνδεση ερεθίσματος αντίδρασης. </a:t>
            </a:r>
          </a:p>
        </p:txBody>
      </p:sp>
      <p:sp>
        <p:nvSpPr>
          <p:cNvPr id="371716" name="Oval 4">
            <a:extLst>
              <a:ext uri="{FF2B5EF4-FFF2-40B4-BE49-F238E27FC236}">
                <a16:creationId xmlns:a16="http://schemas.microsoft.com/office/drawing/2014/main" id="{ACC5B4DF-014A-4207-8CE4-5957642D2707}"/>
              </a:ext>
            </a:extLst>
          </p:cNvPr>
          <p:cNvSpPr>
            <a:spLocks noChangeArrowheads="1"/>
          </p:cNvSpPr>
          <p:nvPr/>
        </p:nvSpPr>
        <p:spPr bwMode="auto">
          <a:xfrm>
            <a:off x="8328026" y="3933825"/>
            <a:ext cx="2703497" cy="1944688"/>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r>
              <a:rPr lang="el-GR" altLang="en-US" sz="2400" b="1" dirty="0">
                <a:solidFill>
                  <a:srgbClr val="1C1C1C"/>
                </a:solidFill>
                <a:latin typeface="Verdana" panose="020B0604030504040204" pitchFamily="34" charset="0"/>
              </a:rPr>
              <a:t>ΑΝΤΙΔΡΑΣΗ</a:t>
            </a:r>
            <a:endParaRPr lang="en-US" altLang="en-US" sz="2400" b="1" dirty="0">
              <a:solidFill>
                <a:srgbClr val="1C1C1C"/>
              </a:solidFill>
              <a:latin typeface="Verdana" panose="020B0604030504040204" pitchFamily="34" charset="0"/>
            </a:endParaRPr>
          </a:p>
          <a:p>
            <a:pPr algn="ctr" eaLnBrk="0" hangingPunct="0"/>
            <a:r>
              <a:rPr lang="en-US" altLang="en-US" sz="2400" b="1" dirty="0">
                <a:solidFill>
                  <a:srgbClr val="1C1C1C"/>
                </a:solidFill>
                <a:latin typeface="Verdana" panose="020B0604030504040204" pitchFamily="34" charset="0"/>
              </a:rPr>
              <a:t>R</a:t>
            </a:r>
            <a:r>
              <a:rPr lang="en-US" altLang="en-US" b="1" dirty="0">
                <a:solidFill>
                  <a:srgbClr val="1C1C1C"/>
                </a:solidFill>
                <a:latin typeface="Verdana" panose="020B0604030504040204" pitchFamily="34" charset="0"/>
              </a:rPr>
              <a:t> (response)</a:t>
            </a:r>
            <a:endParaRPr lang="el-GR" altLang="en-US" b="1" dirty="0">
              <a:solidFill>
                <a:srgbClr val="1C1C1C"/>
              </a:solidFill>
              <a:latin typeface="Verdana" panose="020B0604030504040204" pitchFamily="34" charset="0"/>
            </a:endParaRPr>
          </a:p>
        </p:txBody>
      </p:sp>
      <p:sp>
        <p:nvSpPr>
          <p:cNvPr id="371717" name="AutoShape 5">
            <a:extLst>
              <a:ext uri="{FF2B5EF4-FFF2-40B4-BE49-F238E27FC236}">
                <a16:creationId xmlns:a16="http://schemas.microsoft.com/office/drawing/2014/main" id="{0187A08F-0FAC-4D41-80A7-16DDFAF60C92}"/>
              </a:ext>
            </a:extLst>
          </p:cNvPr>
          <p:cNvSpPr>
            <a:spLocks noChangeArrowheads="1"/>
          </p:cNvSpPr>
          <p:nvPr/>
        </p:nvSpPr>
        <p:spPr bwMode="auto">
          <a:xfrm>
            <a:off x="5808664" y="4508501"/>
            <a:ext cx="2447925" cy="792163"/>
          </a:xfrm>
          <a:prstGeom prst="rightArrow">
            <a:avLst>
              <a:gd name="adj1" fmla="val 47093"/>
              <a:gd name="adj2" fmla="val 37712"/>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18" name="Oval 6">
            <a:extLst>
              <a:ext uri="{FF2B5EF4-FFF2-40B4-BE49-F238E27FC236}">
                <a16:creationId xmlns:a16="http://schemas.microsoft.com/office/drawing/2014/main" id="{0569595B-5EC0-466B-A2E2-647265610944}"/>
              </a:ext>
            </a:extLst>
          </p:cNvPr>
          <p:cNvSpPr>
            <a:spLocks noChangeArrowheads="1"/>
          </p:cNvSpPr>
          <p:nvPr/>
        </p:nvSpPr>
        <p:spPr bwMode="auto">
          <a:xfrm>
            <a:off x="3335336" y="3933825"/>
            <a:ext cx="2328865" cy="194468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l-GR" altLang="en-US" sz="2400" b="1">
                <a:solidFill>
                  <a:srgbClr val="1C1C1C"/>
                </a:solidFill>
                <a:latin typeface="Verdana" panose="020B0604030504040204" pitchFamily="34" charset="0"/>
              </a:rPr>
              <a:t>ΕΡΕΘΙΣΜΑ</a:t>
            </a:r>
          </a:p>
          <a:p>
            <a:pPr algn="ctr" eaLnBrk="0" hangingPunct="0"/>
            <a:r>
              <a:rPr lang="en-US" altLang="en-US" sz="2400" b="1">
                <a:solidFill>
                  <a:srgbClr val="1C1C1C"/>
                </a:solidFill>
                <a:latin typeface="Verdana" panose="020B0604030504040204" pitchFamily="34" charset="0"/>
              </a:rPr>
              <a:t>S</a:t>
            </a:r>
            <a:r>
              <a:rPr lang="en-US" altLang="en-US" b="1">
                <a:solidFill>
                  <a:srgbClr val="1C1C1C"/>
                </a:solidFill>
                <a:latin typeface="Verdana" panose="020B0604030504040204" pitchFamily="34" charset="0"/>
              </a:rPr>
              <a:t> (stimulus)</a:t>
            </a:r>
            <a:endParaRPr lang="el-GR" altLang="en-US" b="1">
              <a:solidFill>
                <a:srgbClr val="1C1C1C"/>
              </a:solidFill>
              <a:latin typeface="Verdana" panose="020B0604030504040204" pitchFamily="34" charset="0"/>
            </a:endParaRPr>
          </a:p>
        </p:txBody>
      </p:sp>
      <p:sp>
        <p:nvSpPr>
          <p:cNvPr id="371719" name="AutoShape 7">
            <a:extLst>
              <a:ext uri="{FF2B5EF4-FFF2-40B4-BE49-F238E27FC236}">
                <a16:creationId xmlns:a16="http://schemas.microsoft.com/office/drawing/2014/main" id="{5F9C42A7-CFBA-4D96-8368-B4ED99A7067D}"/>
              </a:ext>
            </a:extLst>
          </p:cNvPr>
          <p:cNvSpPr>
            <a:spLocks noChangeArrowheads="1"/>
          </p:cNvSpPr>
          <p:nvPr/>
        </p:nvSpPr>
        <p:spPr bwMode="auto">
          <a:xfrm>
            <a:off x="1490663" y="1115154"/>
            <a:ext cx="4681538" cy="1860958"/>
          </a:xfrm>
          <a:prstGeom prst="cloudCallout">
            <a:avLst>
              <a:gd name="adj1" fmla="val 51019"/>
              <a:gd name="adj2" fmla="val 89347"/>
            </a:avLst>
          </a:prstGeom>
          <a:ln>
            <a:headEnd/>
            <a:tailEnd/>
          </a:ln>
        </p:spPr>
        <p:style>
          <a:lnRef idx="2">
            <a:schemeClr val="dk1"/>
          </a:lnRef>
          <a:fillRef idx="1">
            <a:schemeClr val="lt1"/>
          </a:fillRef>
          <a:effectRef idx="0">
            <a:schemeClr val="dk1"/>
          </a:effectRef>
          <a:fontRef idx="minor">
            <a:schemeClr val="dk1"/>
          </a:fontRef>
        </p:style>
        <p:txBody>
          <a:bodyPr/>
          <a:lstStyle/>
          <a:p>
            <a:pPr algn="ctr" eaLnBrk="0" hangingPunct="0"/>
            <a:r>
              <a:rPr lang="el-GR" altLang="en-US" b="1" dirty="0">
                <a:solidFill>
                  <a:srgbClr val="1C1C1C"/>
                </a:solidFill>
                <a:latin typeface="Verdana" panose="020B0604030504040204" pitchFamily="34" charset="0"/>
              </a:rPr>
              <a:t>ΓΝΩΣΤΙΚΕΣ ΛΕΙΤΟΥΡΓΙΕΣ</a:t>
            </a:r>
          </a:p>
          <a:p>
            <a:pPr algn="ctr" eaLnBrk="0" hangingPunct="0"/>
            <a:r>
              <a:rPr lang="el-GR" altLang="en-US" dirty="0">
                <a:solidFill>
                  <a:srgbClr val="1C1C1C"/>
                </a:solidFill>
                <a:latin typeface="Verdana" panose="020B0604030504040204" pitchFamily="34" charset="0"/>
              </a:rPr>
              <a:t>(μνήμη, αντίληψη, νόηση, γλώσσα, κριτική σκέψη)</a:t>
            </a:r>
          </a:p>
        </p:txBody>
      </p:sp>
      <p:pic>
        <p:nvPicPr>
          <p:cNvPr id="3074" name="Picture 2" descr="Αποτέλεσμα εικόνας για brain">
            <a:extLst>
              <a:ext uri="{FF2B5EF4-FFF2-40B4-BE49-F238E27FC236}">
                <a16:creationId xmlns:a16="http://schemas.microsoft.com/office/drawing/2014/main" id="{3AC191FD-6460-4BF8-AF62-E03C8B194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10" y="3995140"/>
            <a:ext cx="1747706" cy="1747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71717"/>
                                        </p:tgtEl>
                                        <p:attrNameLst>
                                          <p:attrName>style.visibility</p:attrName>
                                        </p:attrNameLst>
                                      </p:cBhvr>
                                      <p:to>
                                        <p:strVal val="visible"/>
                                      </p:to>
                                    </p:set>
                                    <p:animEffect transition="in" filter="wipe(left)">
                                      <p:cBhvr>
                                        <p:cTn id="11" dur="1000"/>
                                        <p:tgtEl>
                                          <p:spTgt spid="371717"/>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717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371719"/>
                                        </p:tgtEl>
                                        <p:attrNameLst>
                                          <p:attrName>style.visibility</p:attrName>
                                        </p:attrNameLst>
                                      </p:cBhvr>
                                      <p:to>
                                        <p:strVal val="visible"/>
                                      </p:to>
                                    </p:set>
                                    <p:animEffect transition="in" filter="circle(out)">
                                      <p:cBhvr>
                                        <p:cTn id="19" dur="2000"/>
                                        <p:tgtEl>
                                          <p:spTgt spid="3717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71715">
                                            <p:txEl>
                                              <p:pRg st="0" end="0"/>
                                            </p:txEl>
                                          </p:spTgt>
                                        </p:tgtEl>
                                        <p:attrNameLst>
                                          <p:attrName>style.visibility</p:attrName>
                                        </p:attrNameLst>
                                      </p:cBhvr>
                                      <p:to>
                                        <p:strVal val="visible"/>
                                      </p:to>
                                    </p:set>
                                    <p:animEffect transition="in" filter="wedge">
                                      <p:cBhvr>
                                        <p:cTn id="24" dur="2000"/>
                                        <p:tgtEl>
                                          <p:spTgt spid="371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P spid="371716" grpId="0" animBg="1"/>
      <p:bldP spid="371718" grpId="0" animBg="1"/>
      <p:bldP spid="371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B11BC007-ECEA-40E7-9157-A865BF6C0653}"/>
              </a:ext>
            </a:extLst>
          </p:cNvPr>
          <p:cNvSpPr>
            <a:spLocks noGrp="1" noChangeArrowheads="1"/>
          </p:cNvSpPr>
          <p:nvPr>
            <p:ph type="title" idx="4294967295"/>
          </p:nvPr>
        </p:nvSpPr>
        <p:spPr>
          <a:xfrm>
            <a:off x="2351088" y="115888"/>
            <a:ext cx="8208962" cy="1143000"/>
          </a:xfrm>
        </p:spPr>
        <p:txBody>
          <a:bodyPr>
            <a:normAutofit fontScale="90000"/>
          </a:bodyPr>
          <a:lstStyle/>
          <a:p>
            <a:r>
              <a:rPr lang="el-GR" altLang="en-US" sz="4000" b="1" dirty="0"/>
              <a:t>Δομικός </a:t>
            </a:r>
            <a:r>
              <a:rPr lang="el-GR" altLang="en-US" sz="4000" b="1" dirty="0" err="1"/>
              <a:t>Εποικοδομισμός</a:t>
            </a:r>
            <a:r>
              <a:rPr lang="el-GR" altLang="en-US" sz="4000" b="1" dirty="0"/>
              <a:t> </a:t>
            </a:r>
            <a:br>
              <a:rPr lang="el-GR" altLang="en-US" sz="4000" b="1" dirty="0"/>
            </a:br>
            <a:r>
              <a:rPr lang="el-GR" altLang="en-US" sz="4000" b="1" dirty="0"/>
              <a:t>του </a:t>
            </a:r>
            <a:r>
              <a:rPr lang="en-GB" altLang="en-US" sz="4000" b="1" dirty="0">
                <a:latin typeface="Arial" panose="020B0604020202020204" pitchFamily="34" charset="0"/>
              </a:rPr>
              <a:t>Piaget</a:t>
            </a:r>
            <a:r>
              <a:rPr lang="el-GR" altLang="en-US" sz="4000" b="1" dirty="0">
                <a:latin typeface="Arial" panose="020B0604020202020204" pitchFamily="34" charset="0"/>
              </a:rPr>
              <a:t> (1896-1980)</a:t>
            </a:r>
          </a:p>
        </p:txBody>
      </p:sp>
      <p:sp>
        <p:nvSpPr>
          <p:cNvPr id="404483" name="4 - Θέση αριθμού διαφάνειας">
            <a:extLst>
              <a:ext uri="{FF2B5EF4-FFF2-40B4-BE49-F238E27FC236}">
                <a16:creationId xmlns:a16="http://schemas.microsoft.com/office/drawing/2014/main" id="{0383E924-937C-443F-90C2-B8491BB7CA7A}"/>
              </a:ext>
            </a:extLst>
          </p:cNvPr>
          <p:cNvSpPr txBox="1">
            <a:spLocks noGrp="1"/>
          </p:cNvSpPr>
          <p:nvPr/>
        </p:nvSpPr>
        <p:spPr bwMode="auto">
          <a:xfrm>
            <a:off x="8229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endParaRPr lang="en-US" altLang="en-US" sz="1400" dirty="0">
              <a:solidFill>
                <a:srgbClr val="000066"/>
              </a:solidFill>
              <a:latin typeface="Times New Roman" panose="02020603050405020304" pitchFamily="18" charset="0"/>
            </a:endParaRPr>
          </a:p>
        </p:txBody>
      </p:sp>
      <p:pic>
        <p:nvPicPr>
          <p:cNvPr id="404484" name="Picture 4">
            <a:extLst>
              <a:ext uri="{FF2B5EF4-FFF2-40B4-BE49-F238E27FC236}">
                <a16:creationId xmlns:a16="http://schemas.microsoft.com/office/drawing/2014/main" id="{63C2B287-791B-4EA5-A72C-E24FCC4353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20787421">
            <a:off x="6383338" y="2924175"/>
            <a:ext cx="863600" cy="554038"/>
          </a:xfrm>
          <a:prstGeom prst="rect">
            <a:avLst/>
          </a:prstGeom>
          <a:noFill/>
          <a:extLst>
            <a:ext uri="{909E8E84-426E-40DD-AFC4-6F175D3DCCD1}">
              <a14:hiddenFill xmlns:a14="http://schemas.microsoft.com/office/drawing/2010/main">
                <a:solidFill>
                  <a:srgbClr val="FFFFFF"/>
                </a:solidFill>
              </a14:hiddenFill>
            </a:ext>
          </a:extLst>
        </p:spPr>
      </p:pic>
      <p:sp>
        <p:nvSpPr>
          <p:cNvPr id="404486" name="Rectangle 6">
            <a:extLst>
              <a:ext uri="{FF2B5EF4-FFF2-40B4-BE49-F238E27FC236}">
                <a16:creationId xmlns:a16="http://schemas.microsoft.com/office/drawing/2014/main" id="{D28D43B9-B974-4699-8BF5-55087E01C938}"/>
              </a:ext>
            </a:extLst>
          </p:cNvPr>
          <p:cNvSpPr>
            <a:spLocks noChangeArrowheads="1"/>
          </p:cNvSpPr>
          <p:nvPr/>
        </p:nvSpPr>
        <p:spPr bwMode="auto">
          <a:xfrm>
            <a:off x="1711354" y="1916113"/>
            <a:ext cx="4096860" cy="1655762"/>
          </a:xfrm>
          <a:prstGeom prst="rect">
            <a:avLst/>
          </a:prstGeom>
          <a:solidFill>
            <a:srgbClr val="00FFFF">
              <a:alpha val="28000"/>
            </a:srgbClr>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r>
              <a:rPr lang="el-GR" altLang="en-US" sz="2000" b="1">
                <a:latin typeface="Verdana" panose="020B0604030504040204" pitchFamily="34" charset="0"/>
              </a:rPr>
              <a:t>δεν είναι μια απλή </a:t>
            </a:r>
          </a:p>
          <a:p>
            <a:pPr algn="ctr" eaLnBrk="0" hangingPunct="0"/>
            <a:r>
              <a:rPr lang="el-GR" altLang="en-US" sz="2000" b="1">
                <a:latin typeface="Verdana" panose="020B0604030504040204" pitchFamily="34" charset="0"/>
              </a:rPr>
              <a:t>καταγραφή </a:t>
            </a:r>
          </a:p>
          <a:p>
            <a:pPr algn="ctr" eaLnBrk="0" hangingPunct="0"/>
            <a:r>
              <a:rPr lang="el-GR" altLang="en-US" sz="2000" b="1">
                <a:latin typeface="Verdana" panose="020B0604030504040204" pitchFamily="34" charset="0"/>
              </a:rPr>
              <a:t>της πραγματικότητας αλλά</a:t>
            </a:r>
          </a:p>
          <a:p>
            <a:pPr algn="ctr" eaLnBrk="0" hangingPunct="0"/>
            <a:r>
              <a:rPr lang="el-GR" altLang="en-US" sz="2000" b="1">
                <a:latin typeface="Verdana" panose="020B0604030504040204" pitchFamily="34" charset="0"/>
              </a:rPr>
              <a:t>μια εποικοδόμηση αυτής</a:t>
            </a:r>
          </a:p>
          <a:p>
            <a:pPr algn="ctr" eaLnBrk="0" hangingPunct="0"/>
            <a:endParaRPr lang="el-GR" altLang="en-US" sz="2000" b="1">
              <a:latin typeface="Verdana" panose="020B0604030504040204" pitchFamily="34" charset="0"/>
            </a:endParaRPr>
          </a:p>
        </p:txBody>
      </p:sp>
      <p:sp>
        <p:nvSpPr>
          <p:cNvPr id="404487" name="Rectangle 7">
            <a:extLst>
              <a:ext uri="{FF2B5EF4-FFF2-40B4-BE49-F238E27FC236}">
                <a16:creationId xmlns:a16="http://schemas.microsoft.com/office/drawing/2014/main" id="{FAF7A743-E67C-47D6-A4B0-A1D93A1E71D1}"/>
              </a:ext>
            </a:extLst>
          </p:cNvPr>
          <p:cNvSpPr>
            <a:spLocks noChangeArrowheads="1"/>
          </p:cNvSpPr>
          <p:nvPr/>
        </p:nvSpPr>
        <p:spPr bwMode="auto">
          <a:xfrm>
            <a:off x="1493240" y="4149726"/>
            <a:ext cx="4242399" cy="1655763"/>
          </a:xfrm>
          <a:prstGeom prst="rect">
            <a:avLst/>
          </a:prstGeom>
          <a:solidFill>
            <a:srgbClr val="00FFFF">
              <a:alpha val="28000"/>
            </a:srgbClr>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r>
              <a:rPr lang="el-GR" altLang="en-US" sz="2000" b="1">
                <a:latin typeface="Verdana" panose="020B0604030504040204" pitchFamily="34" charset="0"/>
              </a:rPr>
              <a:t>με βάση τις </a:t>
            </a:r>
          </a:p>
          <a:p>
            <a:pPr algn="ctr" eaLnBrk="0" hangingPunct="0"/>
            <a:r>
              <a:rPr lang="el-GR" altLang="en-US" sz="2000" b="1">
                <a:latin typeface="Verdana" panose="020B0604030504040204" pitchFamily="34" charset="0"/>
              </a:rPr>
              <a:t>αναπαραστάσεις </a:t>
            </a:r>
          </a:p>
          <a:p>
            <a:pPr algn="ctr" eaLnBrk="0" hangingPunct="0"/>
            <a:r>
              <a:rPr lang="el-GR" altLang="en-US" sz="2000" b="1">
                <a:latin typeface="Verdana" panose="020B0604030504040204" pitchFamily="34" charset="0"/>
              </a:rPr>
              <a:t>και την εμπειρία</a:t>
            </a:r>
          </a:p>
          <a:p>
            <a:pPr algn="ctr" eaLnBrk="0" hangingPunct="0"/>
            <a:r>
              <a:rPr lang="el-GR" altLang="en-US" sz="2000" b="1">
                <a:latin typeface="Verdana" panose="020B0604030504040204" pitchFamily="34" charset="0"/>
              </a:rPr>
              <a:t>του ατόμου</a:t>
            </a:r>
          </a:p>
          <a:p>
            <a:pPr algn="ctr" eaLnBrk="0" hangingPunct="0"/>
            <a:endParaRPr lang="el-GR" altLang="en-US" sz="2000" b="1">
              <a:latin typeface="Verdana" panose="020B0604030504040204" pitchFamily="34" charset="0"/>
            </a:endParaRPr>
          </a:p>
        </p:txBody>
      </p:sp>
      <p:pic>
        <p:nvPicPr>
          <p:cNvPr id="404488" name="Picture 8">
            <a:extLst>
              <a:ext uri="{FF2B5EF4-FFF2-40B4-BE49-F238E27FC236}">
                <a16:creationId xmlns:a16="http://schemas.microsoft.com/office/drawing/2014/main" id="{ECA293E4-1E1F-4EC3-899C-816B5A65D3C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20759740">
            <a:off x="6600825" y="5229225"/>
            <a:ext cx="882650" cy="566738"/>
          </a:xfrm>
          <a:prstGeom prst="rect">
            <a:avLst/>
          </a:prstGeom>
          <a:noFill/>
          <a:extLst>
            <a:ext uri="{909E8E84-426E-40DD-AFC4-6F175D3DCCD1}">
              <a14:hiddenFill xmlns:a14="http://schemas.microsoft.com/office/drawing/2010/main">
                <a:solidFill>
                  <a:srgbClr val="FFFFFF"/>
                </a:solidFill>
              </a14:hiddenFill>
            </a:ext>
          </a:extLst>
        </p:spPr>
      </p:pic>
      <p:sp>
        <p:nvSpPr>
          <p:cNvPr id="404489" name="Rectangle 9">
            <a:extLst>
              <a:ext uri="{FF2B5EF4-FFF2-40B4-BE49-F238E27FC236}">
                <a16:creationId xmlns:a16="http://schemas.microsoft.com/office/drawing/2014/main" id="{DC743F01-9323-47E6-B912-F74A0282D652}"/>
              </a:ext>
            </a:extLst>
          </p:cNvPr>
          <p:cNvSpPr>
            <a:spLocks noChangeArrowheads="1"/>
          </p:cNvSpPr>
          <p:nvPr/>
        </p:nvSpPr>
        <p:spPr bwMode="auto">
          <a:xfrm>
            <a:off x="5951539" y="1844676"/>
            <a:ext cx="1800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l-GR" altLang="en-US" sz="2800" b="1">
                <a:solidFill>
                  <a:srgbClr val="800000"/>
                </a:solidFill>
                <a:latin typeface="Arial Black" panose="020B0A04020102020204" pitchFamily="34" charset="0"/>
              </a:rPr>
              <a:t>τι είναι </a:t>
            </a:r>
          </a:p>
          <a:p>
            <a:pPr algn="ctr" eaLnBrk="0" hangingPunct="0"/>
            <a:r>
              <a:rPr lang="el-GR" altLang="en-US" sz="2800" b="1">
                <a:solidFill>
                  <a:srgbClr val="800000"/>
                </a:solidFill>
                <a:latin typeface="Arial Black" panose="020B0A04020102020204" pitchFamily="34" charset="0"/>
              </a:rPr>
              <a:t>γνώση;</a:t>
            </a:r>
            <a:endParaRPr lang="el-GR" altLang="en-US" sz="2800" b="1">
              <a:latin typeface="Arial Black" panose="020B0A04020102020204" pitchFamily="34" charset="0"/>
            </a:endParaRPr>
          </a:p>
        </p:txBody>
      </p:sp>
      <p:sp>
        <p:nvSpPr>
          <p:cNvPr id="404490" name="Rectangle 10">
            <a:extLst>
              <a:ext uri="{FF2B5EF4-FFF2-40B4-BE49-F238E27FC236}">
                <a16:creationId xmlns:a16="http://schemas.microsoft.com/office/drawing/2014/main" id="{8CE3BE3A-D8AB-41AF-BD5B-A445F5AAD164}"/>
              </a:ext>
            </a:extLst>
          </p:cNvPr>
          <p:cNvSpPr>
            <a:spLocks noChangeArrowheads="1"/>
          </p:cNvSpPr>
          <p:nvPr/>
        </p:nvSpPr>
        <p:spPr bwMode="auto">
          <a:xfrm>
            <a:off x="5951539" y="4005263"/>
            <a:ext cx="3240087"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l-GR" altLang="en-US" sz="2800" b="1">
                <a:solidFill>
                  <a:srgbClr val="800000"/>
                </a:solidFill>
                <a:latin typeface="Verdana" panose="020B0604030504040204" pitchFamily="34" charset="0"/>
              </a:rPr>
              <a:t>πως οικοδομείται </a:t>
            </a:r>
          </a:p>
          <a:p>
            <a:pPr algn="ctr" eaLnBrk="0" hangingPunct="0"/>
            <a:r>
              <a:rPr lang="el-GR" altLang="en-US" sz="2800" b="1">
                <a:solidFill>
                  <a:srgbClr val="800000"/>
                </a:solidFill>
                <a:latin typeface="Verdana" panose="020B0604030504040204" pitchFamily="34" charset="0"/>
              </a:rPr>
              <a:t>η γνώση;</a:t>
            </a:r>
            <a:endParaRPr lang="el-GR" altLang="en-US" sz="2800" b="1">
              <a:solidFill>
                <a:srgbClr val="800000"/>
              </a:solidFill>
              <a:latin typeface="Arial Black" panose="020B0A04020102020204" pitchFamily="34" charset="0"/>
            </a:endParaRPr>
          </a:p>
        </p:txBody>
      </p:sp>
      <p:pic>
        <p:nvPicPr>
          <p:cNvPr id="4098" name="Picture 2" descr="Σχετική εικόνα">
            <a:extLst>
              <a:ext uri="{FF2B5EF4-FFF2-40B4-BE49-F238E27FC236}">
                <a16:creationId xmlns:a16="http://schemas.microsoft.com/office/drawing/2014/main" id="{CA465C09-0689-4744-A32F-5D00632B9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569" y="5074030"/>
            <a:ext cx="1277966" cy="877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Σχετική εικόνα">
            <a:extLst>
              <a:ext uri="{FF2B5EF4-FFF2-40B4-BE49-F238E27FC236}">
                <a16:creationId xmlns:a16="http://schemas.microsoft.com/office/drawing/2014/main" id="{B8BBED40-E633-4077-B8EE-23988BA9D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473" y="2830760"/>
            <a:ext cx="1277966" cy="87712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Αποτέλεσμα εικόνας για jean piaget">
            <a:extLst>
              <a:ext uri="{FF2B5EF4-FFF2-40B4-BE49-F238E27FC236}">
                <a16:creationId xmlns:a16="http://schemas.microsoft.com/office/drawing/2014/main" id="{22BF7545-284E-420C-A78C-FC4A3AB22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397" y="1259179"/>
            <a:ext cx="1981095" cy="2795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4489"/>
                                        </p:tgtEl>
                                        <p:attrNameLst>
                                          <p:attrName>style.visibility</p:attrName>
                                        </p:attrNameLst>
                                      </p:cBhvr>
                                      <p:to>
                                        <p:strVal val="visible"/>
                                      </p:to>
                                    </p:set>
                                    <p:animEffect transition="in" filter="wheel(4)">
                                      <p:cBhvr>
                                        <p:cTn id="7" dur="2000"/>
                                        <p:tgtEl>
                                          <p:spTgt spid="40448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04484"/>
                                        </p:tgtEl>
                                        <p:attrNameLst>
                                          <p:attrName>style.visibility</p:attrName>
                                        </p:attrNameLst>
                                      </p:cBhvr>
                                      <p:to>
                                        <p:strVal val="visible"/>
                                      </p:to>
                                    </p:set>
                                    <p:animEffect transition="in" filter="fade">
                                      <p:cBhvr>
                                        <p:cTn id="11" dur="1000"/>
                                        <p:tgtEl>
                                          <p:spTgt spid="40448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04486"/>
                                        </p:tgtEl>
                                        <p:attrNameLst>
                                          <p:attrName>style.visibility</p:attrName>
                                        </p:attrNameLst>
                                      </p:cBhvr>
                                      <p:to>
                                        <p:strVal val="visible"/>
                                      </p:to>
                                    </p:set>
                                    <p:animEffect transition="in" filter="fade">
                                      <p:cBhvr>
                                        <p:cTn id="15" dur="1000"/>
                                        <p:tgtEl>
                                          <p:spTgt spid="4044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404490"/>
                                        </p:tgtEl>
                                        <p:attrNameLst>
                                          <p:attrName>style.visibility</p:attrName>
                                        </p:attrNameLst>
                                      </p:cBhvr>
                                      <p:to>
                                        <p:strVal val="visible"/>
                                      </p:to>
                                    </p:set>
                                    <p:animEffect transition="in" filter="wheel(4)">
                                      <p:cBhvr>
                                        <p:cTn id="20" dur="2000"/>
                                        <p:tgtEl>
                                          <p:spTgt spid="404490"/>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404488"/>
                                        </p:tgtEl>
                                        <p:attrNameLst>
                                          <p:attrName>style.visibility</p:attrName>
                                        </p:attrNameLst>
                                      </p:cBhvr>
                                      <p:to>
                                        <p:strVal val="visible"/>
                                      </p:to>
                                    </p:set>
                                    <p:animEffect transition="in" filter="fade">
                                      <p:cBhvr>
                                        <p:cTn id="24" dur="1000"/>
                                        <p:tgtEl>
                                          <p:spTgt spid="404488"/>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04487"/>
                                        </p:tgtEl>
                                        <p:attrNameLst>
                                          <p:attrName>style.visibility</p:attrName>
                                        </p:attrNameLst>
                                      </p:cBhvr>
                                      <p:to>
                                        <p:strVal val="visible"/>
                                      </p:to>
                                    </p:set>
                                    <p:animEffect transition="in" filter="fade">
                                      <p:cBhvr>
                                        <p:cTn id="28" dur="1000"/>
                                        <p:tgtEl>
                                          <p:spTgt spid="404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animBg="1"/>
      <p:bldP spid="404487" grpId="0" animBg="1"/>
      <p:bldP spid="404489" grpId="0"/>
      <p:bldP spid="4044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7996C77-2BF9-4998-A5ED-1EBF1F3925DF}"/>
              </a:ext>
            </a:extLst>
          </p:cNvPr>
          <p:cNvSpPr>
            <a:spLocks noGrp="1" noChangeArrowheads="1"/>
          </p:cNvSpPr>
          <p:nvPr>
            <p:ph type="title"/>
          </p:nvPr>
        </p:nvSpPr>
        <p:spPr>
          <a:xfrm>
            <a:off x="2525813" y="288551"/>
            <a:ext cx="8911687" cy="701351"/>
          </a:xfrm>
        </p:spPr>
        <p:txBody>
          <a:bodyPr>
            <a:normAutofit fontScale="90000"/>
          </a:bodyPr>
          <a:lstStyle/>
          <a:p>
            <a:pPr eaLnBrk="1" hangingPunct="1"/>
            <a:r>
              <a:rPr lang="el-GR" altLang="en-US" sz="2800" b="1" dirty="0"/>
              <a:t>ΤΑ ΣΤΑΔΙΑ ΤΗΣ ΝΟΗΤΙΚΗΣ ΑΝΑΠΤΥΞΗΣ σύμφωνα με τον </a:t>
            </a:r>
            <a:r>
              <a:rPr lang="en-US" altLang="en-US" sz="2800" b="1" dirty="0"/>
              <a:t>Piaget</a:t>
            </a:r>
            <a:r>
              <a:rPr lang="el-GR" altLang="en-US" sz="2800" b="1" dirty="0"/>
              <a:t>):</a:t>
            </a:r>
            <a:br>
              <a:rPr lang="el-GR" altLang="en-US" sz="2800" dirty="0"/>
            </a:br>
            <a:endParaRPr lang="el-GR" altLang="en-US" sz="2800" dirty="0"/>
          </a:p>
        </p:txBody>
      </p:sp>
      <p:sp>
        <p:nvSpPr>
          <p:cNvPr id="14339" name="Rectangle 3">
            <a:extLst>
              <a:ext uri="{FF2B5EF4-FFF2-40B4-BE49-F238E27FC236}">
                <a16:creationId xmlns:a16="http://schemas.microsoft.com/office/drawing/2014/main" id="{93B0B1B8-D563-490A-BF68-5E62CFAA51D8}"/>
              </a:ext>
            </a:extLst>
          </p:cNvPr>
          <p:cNvSpPr>
            <a:spLocks noGrp="1" noChangeArrowheads="1"/>
          </p:cNvSpPr>
          <p:nvPr>
            <p:ph idx="1"/>
          </p:nvPr>
        </p:nvSpPr>
        <p:spPr>
          <a:xfrm>
            <a:off x="2589212" y="1182848"/>
            <a:ext cx="8915400" cy="5251508"/>
          </a:xfrm>
        </p:spPr>
        <p:txBody>
          <a:bodyPr>
            <a:normAutofit/>
          </a:bodyPr>
          <a:lstStyle/>
          <a:p>
            <a:pPr eaLnBrk="1" hangingPunct="1">
              <a:lnSpc>
                <a:spcPct val="80000"/>
              </a:lnSpc>
            </a:pPr>
            <a:r>
              <a:rPr lang="el-GR" altLang="en-US" sz="2000" b="1" u="sng" dirty="0" err="1">
                <a:solidFill>
                  <a:schemeClr val="tx1"/>
                </a:solidFill>
              </a:rPr>
              <a:t>Αισθησιοκινητικό</a:t>
            </a:r>
            <a:r>
              <a:rPr lang="el-GR" altLang="en-US" sz="2000" b="1" u="sng" dirty="0">
                <a:solidFill>
                  <a:schemeClr val="tx1"/>
                </a:solidFill>
              </a:rPr>
              <a:t> στάδιο (0-2)</a:t>
            </a:r>
            <a:r>
              <a:rPr lang="el-GR" altLang="en-US" sz="2000" dirty="0">
                <a:solidFill>
                  <a:schemeClr val="tx1"/>
                </a:solidFill>
              </a:rPr>
              <a:t>: Γνωρίζει τον κόσμο με τις αισθήσεις (πιάνουν, βλέπουν, ακούν). Οι σχέσεις με τα αντικείμενα είναι μόνο </a:t>
            </a:r>
            <a:r>
              <a:rPr lang="el-GR" altLang="en-US" sz="2000" dirty="0" err="1">
                <a:solidFill>
                  <a:schemeClr val="tx1"/>
                </a:solidFill>
              </a:rPr>
              <a:t>αισθησιοκινητικές</a:t>
            </a:r>
            <a:r>
              <a:rPr lang="el-GR" altLang="en-US" sz="2000" dirty="0">
                <a:solidFill>
                  <a:schemeClr val="tx1"/>
                </a:solidFill>
              </a:rPr>
              <a:t> (δε διαθέτει λέξεις). Σκέφτεται εγωκεντρικά, είναι ανίκανο να ξεχωρίσει τον εαυτό του από τον υπόλοιπο κόσμο (απουσία διαφορετικής οπτικής γωνίας) </a:t>
            </a:r>
          </a:p>
          <a:p>
            <a:pPr eaLnBrk="1" hangingPunct="1">
              <a:lnSpc>
                <a:spcPct val="80000"/>
              </a:lnSpc>
            </a:pPr>
            <a:r>
              <a:rPr lang="el-GR" altLang="en-US" sz="2000" b="1" u="sng" dirty="0">
                <a:solidFill>
                  <a:schemeClr val="tx1"/>
                </a:solidFill>
              </a:rPr>
              <a:t>Προσυλλογιστικό στάδιο (2-7)</a:t>
            </a:r>
            <a:r>
              <a:rPr lang="el-GR" altLang="en-US" sz="2000" dirty="0">
                <a:solidFill>
                  <a:schemeClr val="tx1"/>
                </a:solidFill>
              </a:rPr>
              <a:t>: Στοιχειώδεις έννοιες, απλές ταξινομήσεις. Αδύνατη η επαγωγική ή παραγωγική σκέψη. Γλωσσικός συμβολισμός των αντικειμένων. Μίμηση και Παιχνίδι. Ο τρόπος σκέψης ξεκινά από ειδικά και προχωράει πάλι σε ειδικά στοιχεία και καταστάσεις. Συγκεντρώνει την προσοχή του σε μια μόνο όψη ή πλευρά της κατάστασης. </a:t>
            </a:r>
          </a:p>
          <a:p>
            <a:pPr eaLnBrk="1" hangingPunct="1">
              <a:lnSpc>
                <a:spcPct val="80000"/>
              </a:lnSpc>
            </a:pPr>
            <a:r>
              <a:rPr lang="el-GR" altLang="en-US" sz="2000" b="1" u="sng" dirty="0">
                <a:solidFill>
                  <a:schemeClr val="tx1"/>
                </a:solidFill>
              </a:rPr>
              <a:t>Στάδιο συγκεκριμένων νοητικών ενεργημάτων (7-12 με 13)</a:t>
            </a:r>
            <a:r>
              <a:rPr lang="en-US" altLang="en-US" sz="2000" b="1" u="sng" dirty="0">
                <a:solidFill>
                  <a:schemeClr val="tx1"/>
                </a:solidFill>
              </a:rPr>
              <a:t>:</a:t>
            </a:r>
            <a:r>
              <a:rPr lang="en-US" altLang="en-US" sz="2000" b="1" dirty="0">
                <a:solidFill>
                  <a:schemeClr val="tx1"/>
                </a:solidFill>
              </a:rPr>
              <a:t> </a:t>
            </a:r>
            <a:r>
              <a:rPr lang="el-GR" altLang="en-US" sz="2000" dirty="0">
                <a:solidFill>
                  <a:schemeClr val="tx1"/>
                </a:solidFill>
              </a:rPr>
              <a:t>Νοητικές λειτουργίες με ένα λογικό σύστημα,  συγκεκριμένες γιατί εκτελούνται όταν είναι παρόντα τα πράγματα και τα γεγονότα που είναι τα αντικείμενα της σκέψης)</a:t>
            </a:r>
          </a:p>
          <a:p>
            <a:pPr eaLnBrk="1" hangingPunct="1">
              <a:lnSpc>
                <a:spcPct val="80000"/>
              </a:lnSpc>
            </a:pPr>
            <a:r>
              <a:rPr lang="el-GR" altLang="en-US" sz="2000" b="1" u="sng" dirty="0">
                <a:solidFill>
                  <a:schemeClr val="tx1"/>
                </a:solidFill>
              </a:rPr>
              <a:t>Στάδιο των αφηρημένων νοητικών ενεργημάτων (13 χρονών και άνω)</a:t>
            </a:r>
            <a:r>
              <a:rPr lang="el-GR" altLang="en-US" sz="2000" dirty="0">
                <a:solidFill>
                  <a:schemeClr val="tx1"/>
                </a:solidFill>
              </a:rPr>
              <a:t>: Σκέψη σε σχέση με όλες τις λογικές σχέσεις σε ένα πρόβλημα, αφαιρετική σκέψη, ενδιαφέρονται για την ίδια τη διαδικασία της σκέψης, υποθέσεις και συμπεράσματα)</a:t>
            </a:r>
          </a:p>
          <a:p>
            <a:pPr eaLnBrk="1" hangingPunct="1">
              <a:lnSpc>
                <a:spcPct val="80000"/>
              </a:lnSpc>
            </a:pPr>
            <a:endParaRPr lang="el-GR" altLang="en-US" sz="20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047D-2270-4B60-B9BB-9ECC1D64F441}"/>
              </a:ext>
            </a:extLst>
          </p:cNvPr>
          <p:cNvSpPr>
            <a:spLocks noGrp="1"/>
          </p:cNvSpPr>
          <p:nvPr>
            <p:ph type="title"/>
          </p:nvPr>
        </p:nvSpPr>
        <p:spPr>
          <a:xfrm>
            <a:off x="2592925" y="624110"/>
            <a:ext cx="8911687" cy="2202980"/>
          </a:xfrm>
        </p:spPr>
        <p:txBody>
          <a:bodyPr>
            <a:noAutofit/>
          </a:bodyPr>
          <a:lstStyle/>
          <a:p>
            <a:r>
              <a:rPr lang="el-GR" altLang="en-US" sz="2400" b="1" dirty="0">
                <a:latin typeface="+mn-lt"/>
              </a:rPr>
              <a:t>Το πρώτο σύστημα που αναπτύσσεται είναι το </a:t>
            </a:r>
            <a:r>
              <a:rPr lang="el-GR" altLang="en-US" sz="2400" b="1" dirty="0">
                <a:solidFill>
                  <a:srgbClr val="0000FF"/>
                </a:solidFill>
                <a:latin typeface="+mn-lt"/>
              </a:rPr>
              <a:t>σύστημα της </a:t>
            </a:r>
            <a:r>
              <a:rPr lang="el-GR" altLang="en-US" sz="2400" b="1" i="1" dirty="0" err="1">
                <a:solidFill>
                  <a:srgbClr val="0000FF"/>
                </a:solidFill>
                <a:latin typeface="+mn-lt"/>
              </a:rPr>
              <a:t>πραξιακής</a:t>
            </a:r>
            <a:r>
              <a:rPr lang="el-GR" altLang="en-US" sz="2400" b="1" i="1" dirty="0">
                <a:solidFill>
                  <a:srgbClr val="0000FF"/>
                </a:solidFill>
                <a:latin typeface="+mn-lt"/>
              </a:rPr>
              <a:t> αναπαράστασης</a:t>
            </a:r>
            <a:r>
              <a:rPr lang="el-GR" altLang="en-US" sz="2400" b="1" dirty="0">
                <a:latin typeface="+mn-lt"/>
              </a:rPr>
              <a:t>,</a:t>
            </a:r>
            <a:r>
              <a:rPr lang="en-US" altLang="en-US" sz="2400" b="1" dirty="0">
                <a:latin typeface="+mn-lt"/>
              </a:rPr>
              <a:t> (</a:t>
            </a:r>
            <a:r>
              <a:rPr lang="el-GR" altLang="en-US" sz="2400" b="1" dirty="0">
                <a:latin typeface="+mn-lt"/>
              </a:rPr>
              <a:t>από την εμβρυική ηλικία έως και τα </a:t>
            </a:r>
            <a:r>
              <a:rPr lang="en-US" altLang="en-US" sz="2400" b="1" dirty="0">
                <a:latin typeface="+mn-lt"/>
              </a:rPr>
              <a:t>3</a:t>
            </a:r>
            <a:r>
              <a:rPr lang="el-GR" altLang="en-US" sz="2400" b="1" dirty="0">
                <a:latin typeface="+mn-lt"/>
              </a:rPr>
              <a:t> έτη</a:t>
            </a:r>
            <a:r>
              <a:rPr lang="en-US" altLang="en-US" sz="2400" b="1" dirty="0">
                <a:latin typeface="+mn-lt"/>
              </a:rPr>
              <a:t>)</a:t>
            </a:r>
            <a:r>
              <a:rPr lang="el-GR" altLang="en-US" sz="2400" b="1" dirty="0">
                <a:latin typeface="+mn-lt"/>
              </a:rPr>
              <a:t> αντίστοιχο με το στάδιο της </a:t>
            </a:r>
            <a:r>
              <a:rPr lang="el-GR" altLang="en-US" sz="2400" b="1" dirty="0" err="1">
                <a:latin typeface="+mn-lt"/>
              </a:rPr>
              <a:t>αισθησιο</a:t>
            </a:r>
            <a:r>
              <a:rPr lang="el-GR" altLang="en-US" sz="2400" b="1" dirty="0">
                <a:latin typeface="+mn-lt"/>
              </a:rPr>
              <a:t>-κινητικής νοημοσύνης του </a:t>
            </a:r>
            <a:r>
              <a:rPr lang="el-GR" altLang="en-US" sz="2400" b="1" dirty="0" err="1">
                <a:latin typeface="+mn-lt"/>
              </a:rPr>
              <a:t>Piaget</a:t>
            </a:r>
            <a:r>
              <a:rPr lang="el-GR" altLang="en-US" sz="2400" b="1" dirty="0">
                <a:latin typeface="+mn-lt"/>
              </a:rPr>
              <a:t>, </a:t>
            </a:r>
            <a:r>
              <a:rPr lang="el-GR" altLang="en-US" sz="2000" b="1" dirty="0">
                <a:latin typeface="+mn-lt"/>
              </a:rPr>
              <a:t>συνιστά μια παραδειγματική διδασκαλία με τη χρήση προτύπων επίδειξης, παιχνίδια ρόλων και παραδειγμάτων</a:t>
            </a:r>
            <a:br>
              <a:rPr lang="el-GR" altLang="en-US" sz="2000" b="1" dirty="0">
                <a:latin typeface="+mn-lt"/>
              </a:rPr>
            </a:br>
            <a:endParaRPr lang="en-US" sz="2400" dirty="0">
              <a:latin typeface="+mn-lt"/>
            </a:endParaRPr>
          </a:p>
        </p:txBody>
      </p:sp>
      <p:pic>
        <p:nvPicPr>
          <p:cNvPr id="5122" name="Picture 2" descr="Αποτέλεσμα εικόνας για kids play">
            <a:extLst>
              <a:ext uri="{FF2B5EF4-FFF2-40B4-BE49-F238E27FC236}">
                <a16:creationId xmlns:a16="http://schemas.microsoft.com/office/drawing/2014/main" id="{924C9135-AE93-4392-BBD4-11A3C76ABC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5672" y="2827090"/>
            <a:ext cx="4866901" cy="27474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Αποτέλεσμα εικόνας για kids play">
            <a:extLst>
              <a:ext uri="{FF2B5EF4-FFF2-40B4-BE49-F238E27FC236}">
                <a16:creationId xmlns:a16="http://schemas.microsoft.com/office/drawing/2014/main" id="{3048E14E-DA0B-4D34-BEBD-4875BB1D8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67" y="3298921"/>
            <a:ext cx="4884345" cy="274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6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4DC6-67C8-4584-A5FB-97149034D294}"/>
              </a:ext>
            </a:extLst>
          </p:cNvPr>
          <p:cNvSpPr>
            <a:spLocks noGrp="1"/>
          </p:cNvSpPr>
          <p:nvPr>
            <p:ph type="title"/>
          </p:nvPr>
        </p:nvSpPr>
        <p:spPr>
          <a:xfrm>
            <a:off x="1862357" y="624110"/>
            <a:ext cx="9642256" cy="1280890"/>
          </a:xfrm>
        </p:spPr>
        <p:txBody>
          <a:bodyPr>
            <a:noAutofit/>
          </a:bodyPr>
          <a:lstStyle/>
          <a:p>
            <a:r>
              <a:rPr lang="el-GR" sz="2000" dirty="0"/>
              <a:t>2. Το δεύτερο είναι το σύστημα της εικονιστικής αναπαράστασης (από τα 3 έτη μέχρι τα 8) όταν πια οι πράξεις διατηρούνται στο νου μέσω εικόνων που συνδέονται με αυτές.</a:t>
            </a:r>
            <a:br>
              <a:rPr lang="el-GR" sz="2000" dirty="0"/>
            </a:br>
            <a:r>
              <a:rPr lang="el-GR" sz="2000" dirty="0"/>
              <a:t>Συνιστά μάθηση μέσα από εικόνες, σχεδιαγράμματα, σκίτσα και ζωγραφιές π.χ. Γεωγραφία, Ιστορία.</a:t>
            </a:r>
            <a:br>
              <a:rPr lang="el-GR" sz="2000" dirty="0"/>
            </a:br>
            <a:endParaRPr lang="en-US" sz="2000" dirty="0"/>
          </a:p>
        </p:txBody>
      </p:sp>
      <p:pic>
        <p:nvPicPr>
          <p:cNvPr id="6146" name="Picture 2" descr="Αποτέλεσμα εικόνας για kids play digital image">
            <a:extLst>
              <a:ext uri="{FF2B5EF4-FFF2-40B4-BE49-F238E27FC236}">
                <a16:creationId xmlns:a16="http://schemas.microsoft.com/office/drawing/2014/main" id="{2EFD70BC-44B5-486A-A6B1-86CAE3A59B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6771" y="2246818"/>
            <a:ext cx="5532753" cy="33196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Αποτέλεσμα εικόνας για kids play digital image">
            <a:extLst>
              <a:ext uri="{FF2B5EF4-FFF2-40B4-BE49-F238E27FC236}">
                <a16:creationId xmlns:a16="http://schemas.microsoft.com/office/drawing/2014/main" id="{1F7EA57D-5F06-4821-A3D9-A3053F45B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310183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1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2B34-2ECB-4AA1-888F-ADAC56D6ADBD}"/>
              </a:ext>
            </a:extLst>
          </p:cNvPr>
          <p:cNvSpPr>
            <a:spLocks noGrp="1"/>
          </p:cNvSpPr>
          <p:nvPr>
            <p:ph type="title"/>
          </p:nvPr>
        </p:nvSpPr>
        <p:spPr/>
        <p:txBody>
          <a:bodyPr>
            <a:noAutofit/>
          </a:bodyPr>
          <a:lstStyle/>
          <a:p>
            <a:pPr>
              <a:lnSpc>
                <a:spcPct val="80000"/>
              </a:lnSpc>
            </a:pPr>
            <a:r>
              <a:rPr lang="el-GR" altLang="en-US" sz="2000" dirty="0"/>
              <a:t>3. Το τρίτο πια στάδιο είναι όταν τα αντικείμενα , οι πράξεις, οι έννοιες αναπαρίστανται πια από σύμβολα συνδεδεμένα με αυτές. Είναι το </a:t>
            </a:r>
            <a:r>
              <a:rPr lang="el-GR" altLang="en-US" sz="2000" b="1" dirty="0">
                <a:solidFill>
                  <a:srgbClr val="00B0F0"/>
                </a:solidFill>
              </a:rPr>
              <a:t>σύστημα της </a:t>
            </a:r>
            <a:r>
              <a:rPr lang="el-GR" altLang="en-US" sz="2000" b="1" i="1" dirty="0">
                <a:solidFill>
                  <a:srgbClr val="00B0F0"/>
                </a:solidFill>
              </a:rPr>
              <a:t>συμβολικής αναπαράστασης</a:t>
            </a:r>
            <a:r>
              <a:rPr lang="el-GR" altLang="en-US" sz="2000" b="1" dirty="0">
                <a:solidFill>
                  <a:srgbClr val="00B0F0"/>
                </a:solidFill>
              </a:rPr>
              <a:t>,</a:t>
            </a:r>
            <a:r>
              <a:rPr lang="el-GR" altLang="en-US" sz="2000" b="1" dirty="0"/>
              <a:t> </a:t>
            </a:r>
            <a:r>
              <a:rPr lang="en-US" altLang="en-US" sz="2000" dirty="0"/>
              <a:t>(</a:t>
            </a:r>
            <a:r>
              <a:rPr lang="el-GR" altLang="en-US" sz="2000" dirty="0"/>
              <a:t>πάνω από </a:t>
            </a:r>
            <a:r>
              <a:rPr lang="en-US" altLang="en-US" sz="2000" dirty="0"/>
              <a:t>8</a:t>
            </a:r>
            <a:r>
              <a:rPr lang="el-GR" altLang="en-US" sz="2000" dirty="0"/>
              <a:t> ετών</a:t>
            </a:r>
            <a:r>
              <a:rPr lang="en-US" altLang="en-US" sz="2000" dirty="0"/>
              <a:t>) </a:t>
            </a:r>
            <a:r>
              <a:rPr lang="el-GR" altLang="en-US" sz="2000" dirty="0"/>
              <a:t>όπου πια παίζει κυρίαρχο ρόλο η γλώσσα και τα άλλα συμβολικά συστήματα</a:t>
            </a:r>
            <a:r>
              <a:rPr lang="en-US" altLang="en-US" sz="2000" dirty="0"/>
              <a:t>.</a:t>
            </a:r>
            <a:br>
              <a:rPr lang="el-GR" altLang="en-US" sz="2000" dirty="0"/>
            </a:br>
            <a:r>
              <a:rPr lang="el-GR" altLang="en-US" sz="2000" dirty="0"/>
              <a:t>Κάθε σύστημα είναι κυρίαρχο στα διάφορα στάδια, αλλά συνυπάρχουν και τα άλλα δύο σε όλες τις ηλικίες.</a:t>
            </a:r>
            <a:br>
              <a:rPr lang="en-US" altLang="en-US" sz="2000" dirty="0"/>
            </a:br>
            <a:br>
              <a:rPr lang="el-GR" altLang="en-US" sz="2000" dirty="0"/>
            </a:br>
            <a:endParaRPr lang="en-US" sz="2000" dirty="0"/>
          </a:p>
        </p:txBody>
      </p:sp>
      <p:pic>
        <p:nvPicPr>
          <p:cNvPr id="7170" name="Picture 2" descr="Σχετική εικόνα">
            <a:extLst>
              <a:ext uri="{FF2B5EF4-FFF2-40B4-BE49-F238E27FC236}">
                <a16:creationId xmlns:a16="http://schemas.microsoft.com/office/drawing/2014/main" id="{4A4E03C6-9DBC-41EB-A44C-BD8400E989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5097" y="2704051"/>
            <a:ext cx="5483671" cy="3778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Αποτέλεσμα εικόνας για kids play digital image symbols">
            <a:extLst>
              <a:ext uri="{FF2B5EF4-FFF2-40B4-BE49-F238E27FC236}">
                <a16:creationId xmlns:a16="http://schemas.microsoft.com/office/drawing/2014/main" id="{277A506A-6114-4C19-9677-F190E8304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354" y="3187817"/>
            <a:ext cx="4569110" cy="304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3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7BCB3B0D-360F-4C73-BE8C-1592FD93C4DB}"/>
              </a:ext>
            </a:extLst>
          </p:cNvPr>
          <p:cNvSpPr>
            <a:spLocks noGrp="1" noChangeArrowheads="1"/>
          </p:cNvSpPr>
          <p:nvPr>
            <p:ph type="title"/>
          </p:nvPr>
        </p:nvSpPr>
        <p:spPr/>
        <p:txBody>
          <a:bodyPr/>
          <a:lstStyle/>
          <a:p>
            <a:r>
              <a:rPr lang="el-GR" altLang="en-US" dirty="0"/>
              <a:t>Κριτική στον Εποικοδομητισμό</a:t>
            </a:r>
            <a:endParaRPr lang="en-US" altLang="en-US" dirty="0"/>
          </a:p>
        </p:txBody>
      </p:sp>
      <p:sp>
        <p:nvSpPr>
          <p:cNvPr id="422915" name="Rectangle 3">
            <a:extLst>
              <a:ext uri="{FF2B5EF4-FFF2-40B4-BE49-F238E27FC236}">
                <a16:creationId xmlns:a16="http://schemas.microsoft.com/office/drawing/2014/main" id="{703A4D8E-AA9D-4ADC-8332-1686A4D70108}"/>
              </a:ext>
            </a:extLst>
          </p:cNvPr>
          <p:cNvSpPr>
            <a:spLocks noGrp="1" noChangeArrowheads="1"/>
          </p:cNvSpPr>
          <p:nvPr>
            <p:ph type="body" idx="1"/>
          </p:nvPr>
        </p:nvSpPr>
        <p:spPr>
          <a:xfrm>
            <a:off x="5486400" y="1466455"/>
            <a:ext cx="6018212" cy="4858145"/>
          </a:xfrm>
        </p:spPr>
        <p:txBody>
          <a:bodyPr>
            <a:normAutofit fontScale="92500" lnSpcReduction="20000"/>
          </a:bodyPr>
          <a:lstStyle/>
          <a:p>
            <a:pPr>
              <a:lnSpc>
                <a:spcPct val="90000"/>
              </a:lnSpc>
            </a:pPr>
            <a:r>
              <a:rPr lang="el-GR" altLang="en-US" dirty="0">
                <a:solidFill>
                  <a:schemeClr val="tx1"/>
                </a:solidFill>
              </a:rPr>
              <a:t>Τα παιδιά συνήθως δεν είναι μόνα αλλά δέχονται κοινωνικές επιρροές </a:t>
            </a:r>
          </a:p>
          <a:p>
            <a:pPr>
              <a:lnSpc>
                <a:spcPct val="90000"/>
              </a:lnSpc>
            </a:pPr>
            <a:r>
              <a:rPr lang="el-GR" altLang="en-US" dirty="0">
                <a:solidFill>
                  <a:schemeClr val="tx1"/>
                </a:solidFill>
              </a:rPr>
              <a:t>Δεν υπάρχει προσαρμογή για κάθε παιδί ανάλογα με το ηλικιακό ή/και γνωστικό του υπόβαθρο</a:t>
            </a:r>
          </a:p>
          <a:p>
            <a:r>
              <a:rPr lang="el-GR" altLang="en-US" dirty="0">
                <a:solidFill>
                  <a:schemeClr val="tx1"/>
                </a:solidFill>
              </a:rPr>
              <a:t>Η θεωρία των σταδίων του </a:t>
            </a:r>
            <a:r>
              <a:rPr lang="en-US" altLang="en-US" dirty="0">
                <a:solidFill>
                  <a:schemeClr val="tx1"/>
                </a:solidFill>
              </a:rPr>
              <a:t>Piaget </a:t>
            </a:r>
            <a:r>
              <a:rPr lang="el-GR" altLang="en-US" dirty="0">
                <a:solidFill>
                  <a:schemeClr val="tx1"/>
                </a:solidFill>
              </a:rPr>
              <a:t>υποεκτιμά τις ικανότητες των παιδιών</a:t>
            </a:r>
          </a:p>
          <a:p>
            <a:r>
              <a:rPr lang="el-GR" altLang="en-US" dirty="0">
                <a:solidFill>
                  <a:schemeClr val="tx1"/>
                </a:solidFill>
              </a:rPr>
              <a:t>Η μετάβαση μεταξύ των σταδίων μπορεί να μην είναι μόνο ποιοτική αλλά και ποσοτική</a:t>
            </a:r>
            <a:endParaRPr lang="en-US" altLang="en-US" dirty="0">
              <a:solidFill>
                <a:schemeClr val="tx1"/>
              </a:solidFill>
            </a:endParaRPr>
          </a:p>
          <a:p>
            <a:pPr>
              <a:lnSpc>
                <a:spcPct val="90000"/>
              </a:lnSpc>
            </a:pPr>
            <a:r>
              <a:rPr lang="el-GR" altLang="en-US" dirty="0">
                <a:solidFill>
                  <a:schemeClr val="tx1"/>
                </a:solidFill>
              </a:rPr>
              <a:t>Η θεωρία του </a:t>
            </a:r>
            <a:r>
              <a:rPr lang="en-US" altLang="en-US" dirty="0">
                <a:solidFill>
                  <a:schemeClr val="tx1"/>
                </a:solidFill>
              </a:rPr>
              <a:t>Piaget </a:t>
            </a:r>
            <a:r>
              <a:rPr lang="el-GR" altLang="en-US" dirty="0">
                <a:solidFill>
                  <a:schemeClr val="tx1"/>
                </a:solidFill>
              </a:rPr>
              <a:t>παραμένει μέχρι και σήμερα επίκαιρη με πολλούς επιστήμονες να την επεκτείνουν και να προσπαθούν να «ερμηνεύσουν» τις βασικές αρχές της θεωρίας με βάση τις διδακτικές ανάγκες </a:t>
            </a:r>
          </a:p>
          <a:p>
            <a:pPr>
              <a:lnSpc>
                <a:spcPct val="90000"/>
              </a:lnSpc>
            </a:pPr>
            <a:r>
              <a:rPr lang="el-GR" dirty="0">
                <a:solidFill>
                  <a:schemeClr val="tx1"/>
                </a:solidFill>
              </a:rPr>
              <a:t>Απαιτούνται ειδικά εκπαιδευμένοι  εκπαιδευτικοί και κατάλληλη υλικοτεχνική  υποδομή  </a:t>
            </a:r>
          </a:p>
          <a:p>
            <a:pPr>
              <a:lnSpc>
                <a:spcPct val="90000"/>
              </a:lnSpc>
            </a:pPr>
            <a:r>
              <a:rPr lang="el-GR" dirty="0">
                <a:solidFill>
                  <a:schemeClr val="tx1"/>
                </a:solidFill>
              </a:rPr>
              <a:t>Προβλήματα ομάδων: πως δομείται η γνώση και πως γίνεται πιο ορθά η πρόσκτηση του μαθησιακού υλικού;</a:t>
            </a:r>
          </a:p>
          <a:p>
            <a:pPr>
              <a:lnSpc>
                <a:spcPct val="90000"/>
              </a:lnSpc>
            </a:pPr>
            <a:r>
              <a:rPr lang="el-GR" dirty="0">
                <a:solidFill>
                  <a:schemeClr val="tx1"/>
                </a:solidFill>
              </a:rPr>
              <a:t>Δεν υπάρχουν απτά άμεσα αποτελέσματα  </a:t>
            </a:r>
          </a:p>
          <a:p>
            <a:pPr>
              <a:lnSpc>
                <a:spcPct val="90000"/>
              </a:lnSpc>
            </a:pPr>
            <a:r>
              <a:rPr lang="el-GR" dirty="0">
                <a:solidFill>
                  <a:schemeClr val="tx1"/>
                </a:solidFill>
              </a:rPr>
              <a:t>Χρονοβόρες και (μεγάλο) κόστος η μέθοδος για την κάλυψη της ύλης</a:t>
            </a:r>
            <a:endParaRPr lang="en-US" altLang="en-US" dirty="0">
              <a:solidFill>
                <a:schemeClr val="tx1"/>
              </a:solidFill>
            </a:endParaRPr>
          </a:p>
          <a:p>
            <a:pPr>
              <a:lnSpc>
                <a:spcPct val="90000"/>
              </a:lnSpc>
            </a:pPr>
            <a:endParaRPr lang="en-US" altLang="en-US" dirty="0">
              <a:solidFill>
                <a:schemeClr val="tx1"/>
              </a:solidFill>
            </a:endParaRPr>
          </a:p>
        </p:txBody>
      </p:sp>
      <p:pic>
        <p:nvPicPr>
          <p:cNvPr id="8194" name="Picture 2" descr="Σχετική εικόνα">
            <a:extLst>
              <a:ext uri="{FF2B5EF4-FFF2-40B4-BE49-F238E27FC236}">
                <a16:creationId xmlns:a16="http://schemas.microsoft.com/office/drawing/2014/main" id="{7373F8FE-BD11-4921-8792-E9BFEC8A5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81" y="1466455"/>
            <a:ext cx="5164822" cy="3426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ADE03EE2-C7C4-4AB2-8089-4D5FFEAF24A4}"/>
              </a:ext>
            </a:extLst>
          </p:cNvPr>
          <p:cNvSpPr txBox="1">
            <a:spLocks noChangeArrowheads="1"/>
          </p:cNvSpPr>
          <p:nvPr/>
        </p:nvSpPr>
        <p:spPr bwMode="auto">
          <a:xfrm>
            <a:off x="2135189" y="260350"/>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400" b="1" dirty="0"/>
              <a:t>Συμπεράσματα </a:t>
            </a:r>
            <a:r>
              <a:rPr lang="el-GR" altLang="en-US" sz="2400" b="1" dirty="0" err="1"/>
              <a:t>Εποικοδομισμού</a:t>
            </a:r>
            <a:endParaRPr lang="el-GR" altLang="en-US" sz="2400" b="1" dirty="0"/>
          </a:p>
        </p:txBody>
      </p:sp>
      <p:sp>
        <p:nvSpPr>
          <p:cNvPr id="36869" name="Text Box 5">
            <a:extLst>
              <a:ext uri="{FF2B5EF4-FFF2-40B4-BE49-F238E27FC236}">
                <a16:creationId xmlns:a16="http://schemas.microsoft.com/office/drawing/2014/main" id="{4A469233-E10D-48CD-A082-D7A7BB9FF4B2}"/>
              </a:ext>
            </a:extLst>
          </p:cNvPr>
          <p:cNvSpPr txBox="1">
            <a:spLocks noChangeArrowheads="1"/>
          </p:cNvSpPr>
          <p:nvPr/>
        </p:nvSpPr>
        <p:spPr bwMode="auto">
          <a:xfrm>
            <a:off x="1703388" y="836614"/>
            <a:ext cx="885666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2200" b="1" dirty="0"/>
              <a:t>Διαδικασία μάθησης: </a:t>
            </a:r>
            <a:r>
              <a:rPr lang="el-GR" altLang="en-US" sz="2200" dirty="0"/>
              <a:t>Πρόκειται για μια ανοιχτή διαδικασία και το ενδιαφέρον δεν στρέφεται στην καθοδηγούμενη και ελεγχόμενη πρόσληψη περιεχομένων, αλλά στην ατομική επεξεργασία προβλημάτων</a:t>
            </a:r>
          </a:p>
          <a:p>
            <a:endParaRPr lang="el-GR" altLang="en-US" sz="2200" b="1" dirty="0"/>
          </a:p>
          <a:p>
            <a:r>
              <a:rPr lang="el-GR" altLang="en-US" sz="2200" b="1" dirty="0"/>
              <a:t>Ρόλος του διδασκόμενου: </a:t>
            </a:r>
            <a:r>
              <a:rPr lang="el-GR" altLang="en-US" sz="2200" dirty="0"/>
              <a:t>Ο ρόλος του διδασκόμενου είναι κεντρικός. Σε αυτό προφέρονται πληροφορίες με στόχο ο ίδιος να διατυπώσει προβλήματα και να τα λύσει. Η καθοδήγηση είναι πάντοτε έμμεση, έτσι ώστε να υποστηρίζονται οι προσπάθειες αυτό-οργάνωσής του. Ιδιαίτερη σημασία αποδίδεται στις γνώσεις που φέρνει μαζί του ο εκπαιδευόμενος</a:t>
            </a:r>
          </a:p>
          <a:p>
            <a:endParaRPr lang="el-GR" altLang="en-US" sz="2200" b="1" dirty="0"/>
          </a:p>
          <a:p>
            <a:r>
              <a:rPr lang="el-GR" altLang="en-US" sz="2200" b="1" dirty="0"/>
              <a:t>Ο ρόλος του διδάσκοντα:  </a:t>
            </a:r>
            <a:r>
              <a:rPr lang="el-GR" altLang="en-US" sz="2200" dirty="0"/>
              <a:t>Ο διδάσκων οφείλει να φροντίζει για τη διαμόρφωση ενός περιβάλλοντος μάθησης με κυρίαρχα γνωρίσματα αυτά της παροχής στήριξης και αναγνώρισης των διδασκόμενων.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BCA098CA-21AF-457B-B455-7873C61715A4}"/>
              </a:ext>
            </a:extLst>
          </p:cNvPr>
          <p:cNvSpPr>
            <a:spLocks noGrp="1" noChangeArrowheads="1"/>
          </p:cNvSpPr>
          <p:nvPr>
            <p:ph type="subTitle" idx="1"/>
          </p:nvPr>
        </p:nvSpPr>
        <p:spPr>
          <a:xfrm>
            <a:off x="4367213" y="2276476"/>
            <a:ext cx="6121400" cy="3960813"/>
          </a:xfrm>
          <a:solidFill>
            <a:srgbClr val="993300">
              <a:alpha val="39999"/>
            </a:srgbClr>
          </a:solidFill>
        </p:spPr>
        <p:txBody>
          <a:bodyPr/>
          <a:lstStyle/>
          <a:p>
            <a:pPr>
              <a:lnSpc>
                <a:spcPct val="80000"/>
              </a:lnSpc>
            </a:pPr>
            <a:r>
              <a:rPr lang="el-GR" altLang="en-US" sz="3600" b="1">
                <a:solidFill>
                  <a:srgbClr val="FFFF00"/>
                </a:solidFill>
              </a:rPr>
              <a:t>Κάθε αντικείμενο μπορεί να διδαχθεί σε κάθε παιδί σε οποιαδήποτε ηλικία αρκεί να παρουσιαστεί σ' αυτό με μια μορφή κατάλληλη και αποτελεσματική </a:t>
            </a:r>
          </a:p>
          <a:p>
            <a:pPr>
              <a:lnSpc>
                <a:spcPct val="80000"/>
              </a:lnSpc>
            </a:pPr>
            <a:r>
              <a:rPr lang="el-GR" altLang="en-US" sz="3600" b="1" i="1"/>
              <a:t>(Bruner 1973)</a:t>
            </a:r>
          </a:p>
        </p:txBody>
      </p:sp>
      <p:sp>
        <p:nvSpPr>
          <p:cNvPr id="427011" name="Text Box 3">
            <a:extLst>
              <a:ext uri="{FF2B5EF4-FFF2-40B4-BE49-F238E27FC236}">
                <a16:creationId xmlns:a16="http://schemas.microsoft.com/office/drawing/2014/main" id="{0D920B4C-E2B6-4B91-9AD0-5CB5DE392E17}"/>
              </a:ext>
            </a:extLst>
          </p:cNvPr>
          <p:cNvSpPr txBox="1">
            <a:spLocks noChangeArrowheads="1"/>
          </p:cNvSpPr>
          <p:nvPr/>
        </p:nvSpPr>
        <p:spPr bwMode="auto">
          <a:xfrm>
            <a:off x="4367213" y="1412875"/>
            <a:ext cx="4392612" cy="5794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latin typeface="Tahoma" panose="020B0604030504040204" pitchFamily="34" charset="0"/>
              </a:rPr>
              <a:t>Learning by doing </a:t>
            </a:r>
            <a:endParaRPr lang="el-GR" altLang="en-US" sz="3200">
              <a:solidFill>
                <a:schemeClr val="bg1"/>
              </a:solidFill>
              <a:latin typeface="Tahoma" panose="020B0604030504040204" pitchFamily="34" charset="0"/>
            </a:endParaRPr>
          </a:p>
        </p:txBody>
      </p:sp>
      <p:pic>
        <p:nvPicPr>
          <p:cNvPr id="9218" name="Picture 2" descr="Αποτέλεσμα εικόνας για bruner">
            <a:extLst>
              <a:ext uri="{FF2B5EF4-FFF2-40B4-BE49-F238E27FC236}">
                <a16:creationId xmlns:a16="http://schemas.microsoft.com/office/drawing/2014/main" id="{E44772EF-5E52-4E60-A33F-551B4B21A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05" y="205255"/>
            <a:ext cx="3719294" cy="2254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7010">
                                            <p:bg/>
                                          </p:spTgt>
                                        </p:tgtEl>
                                        <p:attrNameLst>
                                          <p:attrName>style.visibility</p:attrName>
                                        </p:attrNameLst>
                                      </p:cBhvr>
                                      <p:to>
                                        <p:strVal val="visible"/>
                                      </p:to>
                                    </p:set>
                                    <p:animEffect transition="in" filter="blinds(horizontal)">
                                      <p:cBhvr>
                                        <p:cTn id="7" dur="1000"/>
                                        <p:tgtEl>
                                          <p:spTgt spid="4270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7010">
                                            <p:txEl>
                                              <p:pRg st="0" end="0"/>
                                            </p:txEl>
                                          </p:spTgt>
                                        </p:tgtEl>
                                        <p:attrNameLst>
                                          <p:attrName>style.visibility</p:attrName>
                                        </p:attrNameLst>
                                      </p:cBhvr>
                                      <p:to>
                                        <p:strVal val="visible"/>
                                      </p:to>
                                    </p:set>
                                    <p:animEffect transition="in" filter="blinds(horizontal)">
                                      <p:cBhvr>
                                        <p:cTn id="12" dur="1000"/>
                                        <p:tgtEl>
                                          <p:spTgt spid="4270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7010">
                                            <p:txEl>
                                              <p:pRg st="1" end="1"/>
                                            </p:txEl>
                                          </p:spTgt>
                                        </p:tgtEl>
                                        <p:attrNameLst>
                                          <p:attrName>style.visibility</p:attrName>
                                        </p:attrNameLst>
                                      </p:cBhvr>
                                      <p:to>
                                        <p:strVal val="visible"/>
                                      </p:to>
                                    </p:set>
                                    <p:animEffect transition="in" filter="blinds(horizontal)">
                                      <p:cBhvr>
                                        <p:cTn id="17" dur="1000"/>
                                        <p:tgtEl>
                                          <p:spTgt spid="4270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971E9C6F-CB2F-4C47-9B41-EEA7A2B7194F}"/>
              </a:ext>
            </a:extLst>
          </p:cNvPr>
          <p:cNvSpPr>
            <a:spLocks noGrp="1"/>
          </p:cNvSpPr>
          <p:nvPr>
            <p:ph type="title"/>
          </p:nvPr>
        </p:nvSpPr>
        <p:spPr/>
        <p:txBody>
          <a:bodyPr/>
          <a:lstStyle/>
          <a:p>
            <a:pPr eaLnBrk="1" hangingPunct="1"/>
            <a:r>
              <a:rPr lang="el-GR" altLang="en-US" b="1" dirty="0">
                <a:solidFill>
                  <a:schemeClr val="tx1"/>
                </a:solidFill>
              </a:rPr>
              <a:t>Πώς μαθαίνουν τα παιδιά; </a:t>
            </a:r>
          </a:p>
        </p:txBody>
      </p:sp>
      <p:sp>
        <p:nvSpPr>
          <p:cNvPr id="3075" name="Θέση περιεχομένου 2">
            <a:extLst>
              <a:ext uri="{FF2B5EF4-FFF2-40B4-BE49-F238E27FC236}">
                <a16:creationId xmlns:a16="http://schemas.microsoft.com/office/drawing/2014/main" id="{53C2C029-F4FB-49B5-BC37-FE571CF659B1}"/>
              </a:ext>
            </a:extLst>
          </p:cNvPr>
          <p:cNvSpPr>
            <a:spLocks noGrp="1"/>
          </p:cNvSpPr>
          <p:nvPr>
            <p:ph idx="1"/>
          </p:nvPr>
        </p:nvSpPr>
        <p:spPr>
          <a:xfrm>
            <a:off x="2991884" y="1613482"/>
            <a:ext cx="8915400" cy="3777622"/>
          </a:xfrm>
        </p:spPr>
        <p:txBody>
          <a:bodyPr>
            <a:normAutofit/>
          </a:bodyPr>
          <a:lstStyle/>
          <a:p>
            <a:pPr eaLnBrk="1" hangingPunct="1"/>
            <a:r>
              <a:rPr lang="el-GR" altLang="en-US" sz="2400" dirty="0">
                <a:solidFill>
                  <a:schemeClr val="tx1"/>
                </a:solidFill>
              </a:rPr>
              <a:t>Μνήμη</a:t>
            </a:r>
          </a:p>
          <a:p>
            <a:pPr eaLnBrk="1" hangingPunct="1"/>
            <a:r>
              <a:rPr lang="el-GR" altLang="en-US" sz="2400" dirty="0">
                <a:solidFill>
                  <a:schemeClr val="tx1"/>
                </a:solidFill>
              </a:rPr>
              <a:t>Μίμηση</a:t>
            </a:r>
          </a:p>
          <a:p>
            <a:pPr eaLnBrk="1" hangingPunct="1"/>
            <a:r>
              <a:rPr lang="el-GR" altLang="en-US" sz="2400" dirty="0">
                <a:solidFill>
                  <a:schemeClr val="tx1"/>
                </a:solidFill>
              </a:rPr>
              <a:t>Έμμεσο και άμεσο βίωμα</a:t>
            </a:r>
          </a:p>
          <a:p>
            <a:pPr eaLnBrk="1" hangingPunct="1"/>
            <a:r>
              <a:rPr lang="el-GR" altLang="en-US" sz="2400" dirty="0">
                <a:solidFill>
                  <a:schemeClr val="tx1"/>
                </a:solidFill>
              </a:rPr>
              <a:t>Παρατήρηση</a:t>
            </a:r>
          </a:p>
          <a:p>
            <a:pPr eaLnBrk="1" hangingPunct="1"/>
            <a:r>
              <a:rPr lang="el-GR" altLang="en-US" sz="2400" dirty="0">
                <a:solidFill>
                  <a:schemeClr val="tx1"/>
                </a:solidFill>
              </a:rPr>
              <a:t>Ακούγοντας και βλέποντας</a:t>
            </a:r>
          </a:p>
          <a:p>
            <a:pPr eaLnBrk="1" hangingPunct="1"/>
            <a:r>
              <a:rPr lang="el-GR" altLang="en-US" sz="2400" dirty="0">
                <a:solidFill>
                  <a:schemeClr val="tx1"/>
                </a:solidFill>
              </a:rPr>
              <a:t>Γνωστική σύγκρουση</a:t>
            </a:r>
          </a:p>
          <a:p>
            <a:pPr eaLnBrk="1" hangingPunct="1"/>
            <a:r>
              <a:rPr lang="el-GR" altLang="en-US" sz="2400" dirty="0">
                <a:solidFill>
                  <a:schemeClr val="tx1"/>
                </a:solidFill>
              </a:rPr>
              <a:t>Αλληλεπίδραση - συνεργασία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10A3BBE2-6240-4FCA-8196-1D29294B3FB4}"/>
              </a:ext>
            </a:extLst>
          </p:cNvPr>
          <p:cNvSpPr>
            <a:spLocks noGrp="1" noChangeArrowheads="1"/>
          </p:cNvSpPr>
          <p:nvPr>
            <p:ph type="title" idx="4294967295"/>
          </p:nvPr>
        </p:nvSpPr>
        <p:spPr>
          <a:xfrm>
            <a:off x="2279651" y="115888"/>
            <a:ext cx="8208963" cy="1143000"/>
          </a:xfrm>
        </p:spPr>
        <p:txBody>
          <a:bodyPr>
            <a:normAutofit fontScale="90000"/>
          </a:bodyPr>
          <a:lstStyle/>
          <a:p>
            <a:r>
              <a:rPr lang="el-GR" altLang="en-US" b="1" dirty="0"/>
              <a:t>Ανακαλυπτική μάθηση</a:t>
            </a:r>
            <a:r>
              <a:rPr lang="en-GB" altLang="en-US" b="1" dirty="0"/>
              <a:t> </a:t>
            </a:r>
            <a:r>
              <a:rPr lang="en-GB" altLang="en-US" b="1" dirty="0">
                <a:latin typeface="Arial" panose="020B0604020202020204" pitchFamily="34" charset="0"/>
              </a:rPr>
              <a:t>(Bruner, 1996)</a:t>
            </a:r>
            <a:endParaRPr lang="el-GR" altLang="en-US" b="1" dirty="0">
              <a:latin typeface="Arial" panose="020B0604020202020204" pitchFamily="34" charset="0"/>
            </a:endParaRPr>
          </a:p>
        </p:txBody>
      </p:sp>
      <p:sp>
        <p:nvSpPr>
          <p:cNvPr id="424963" name="4 - Θέση αριθμού διαφάνειας">
            <a:extLst>
              <a:ext uri="{FF2B5EF4-FFF2-40B4-BE49-F238E27FC236}">
                <a16:creationId xmlns:a16="http://schemas.microsoft.com/office/drawing/2014/main" id="{FA9C4EAD-67C0-47DC-BFD9-97D8FAD5F0B4}"/>
              </a:ext>
            </a:extLst>
          </p:cNvPr>
          <p:cNvSpPr txBox="1">
            <a:spLocks noGrp="1"/>
          </p:cNvSpPr>
          <p:nvPr/>
        </p:nvSpPr>
        <p:spPr bwMode="auto">
          <a:xfrm>
            <a:off x="8229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endParaRPr lang="en-US" altLang="en-US" sz="1400">
              <a:solidFill>
                <a:srgbClr val="000066"/>
              </a:solidFill>
              <a:latin typeface="Times New Roman" panose="02020603050405020304" pitchFamily="18" charset="0"/>
            </a:endParaRPr>
          </a:p>
        </p:txBody>
      </p:sp>
      <p:pic>
        <p:nvPicPr>
          <p:cNvPr id="424964" name="Picture 4" descr="bruner">
            <a:extLst>
              <a:ext uri="{FF2B5EF4-FFF2-40B4-BE49-F238E27FC236}">
                <a16:creationId xmlns:a16="http://schemas.microsoft.com/office/drawing/2014/main" id="{84A846B1-9635-47A8-8A6B-2993DCB2B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908051"/>
            <a:ext cx="1409700" cy="1628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4F96CA2F-D7B5-49B4-8DB4-607CDF131C35}"/>
              </a:ext>
            </a:extLst>
          </p:cNvPr>
          <p:cNvGraphicFramePr/>
          <p:nvPr>
            <p:extLst>
              <p:ext uri="{D42A27DB-BD31-4B8C-83A1-F6EECF244321}">
                <p14:modId xmlns:p14="http://schemas.microsoft.com/office/powerpoint/2010/main" val="2300271458"/>
              </p:ext>
            </p:extLst>
          </p:nvPr>
        </p:nvGraphicFramePr>
        <p:xfrm>
          <a:off x="2063750" y="622300"/>
          <a:ext cx="8307388" cy="5310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Σχετική εικόνα">
            <a:extLst>
              <a:ext uri="{FF2B5EF4-FFF2-40B4-BE49-F238E27FC236}">
                <a16:creationId xmlns:a16="http://schemas.microsoft.com/office/drawing/2014/main" id="{89E838D9-3864-4E55-87BE-D379BFAF29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3386" y="687389"/>
            <a:ext cx="1698627" cy="21277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Αποτέλεσμα εικόνας για bruner">
            <a:extLst>
              <a:ext uri="{FF2B5EF4-FFF2-40B4-BE49-F238E27FC236}">
                <a16:creationId xmlns:a16="http://schemas.microsoft.com/office/drawing/2014/main" id="{1EDE2874-7DA2-4427-A308-3386BC46F2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4282" y="5071853"/>
            <a:ext cx="2514439" cy="15239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Αποτέλεσμα εικόνας για bruner 1996">
            <a:extLst>
              <a:ext uri="{FF2B5EF4-FFF2-40B4-BE49-F238E27FC236}">
                <a16:creationId xmlns:a16="http://schemas.microsoft.com/office/drawing/2014/main" id="{67B36FA1-69AF-44CF-B449-D0D73CCA8B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31895" y="687388"/>
            <a:ext cx="2545240" cy="3885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E7D015E2-CBC3-4E3B-B8C9-AB8DF708A57E}"/>
              </a:ext>
            </a:extLst>
          </p:cNvPr>
          <p:cNvSpPr>
            <a:spLocks noGrp="1" noChangeArrowheads="1"/>
          </p:cNvSpPr>
          <p:nvPr>
            <p:ph type="title"/>
          </p:nvPr>
        </p:nvSpPr>
        <p:spPr/>
        <p:txBody>
          <a:bodyPr>
            <a:normAutofit fontScale="90000"/>
          </a:bodyPr>
          <a:lstStyle/>
          <a:p>
            <a:r>
              <a:rPr lang="el-GR" altLang="en-US" sz="4000" b="1" dirty="0">
                <a:latin typeface="Times New Roman" panose="02020603050405020304" pitchFamily="18" charset="0"/>
              </a:rPr>
              <a:t>Επιδράσεις της θεωρίας Επεξεργασίας των Πληροφοριών</a:t>
            </a:r>
          </a:p>
        </p:txBody>
      </p:sp>
      <p:sp>
        <p:nvSpPr>
          <p:cNvPr id="492547" name="Rectangle 3">
            <a:extLst>
              <a:ext uri="{FF2B5EF4-FFF2-40B4-BE49-F238E27FC236}">
                <a16:creationId xmlns:a16="http://schemas.microsoft.com/office/drawing/2014/main" id="{DD7B00C7-6467-48EF-A46C-E5C72FB9D11B}"/>
              </a:ext>
            </a:extLst>
          </p:cNvPr>
          <p:cNvSpPr>
            <a:spLocks noGrp="1" noChangeArrowheads="1"/>
          </p:cNvSpPr>
          <p:nvPr>
            <p:ph type="body" idx="1"/>
          </p:nvPr>
        </p:nvSpPr>
        <p:spPr>
          <a:xfrm>
            <a:off x="1905000" y="2017713"/>
            <a:ext cx="8574088" cy="4114800"/>
          </a:xfrm>
        </p:spPr>
        <p:txBody>
          <a:bodyPr/>
          <a:lstStyle/>
          <a:p>
            <a:pPr>
              <a:lnSpc>
                <a:spcPct val="80000"/>
              </a:lnSpc>
            </a:pPr>
            <a:r>
              <a:rPr lang="el-GR" altLang="en-US" sz="2800">
                <a:latin typeface="Verdana" panose="020B0604030504040204" pitchFamily="34" charset="0"/>
              </a:rPr>
              <a:t>Οι συνέπειες των συνειρμικών-συμπεριφοριστικών θεωριών, των γνωστικών θεωριών αλλά και της θεωρίας της σχολής της επεξεργασίας των πληροφοριών για τη μάθηση στο σχολείο υπήρξαν σημαντικές. </a:t>
            </a:r>
          </a:p>
          <a:p>
            <a:pPr>
              <a:lnSpc>
                <a:spcPct val="80000"/>
              </a:lnSpc>
            </a:pPr>
            <a:r>
              <a:rPr lang="el-GR" altLang="en-US" sz="2800">
                <a:latin typeface="Verdana" panose="020B0604030504040204" pitchFamily="34" charset="0"/>
              </a:rPr>
              <a:t>Οι θεωρίες αυτές αποτέλεσαν τη βάση για τον τρόπο συμπεριφοράς των εκπαιδευτικών μέσα στην τάξη. </a:t>
            </a:r>
            <a:endParaRPr lang="el-GR"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F454CAB8-5110-4B3B-B6E7-D2B34E96DABF}"/>
              </a:ext>
            </a:extLst>
          </p:cNvPr>
          <p:cNvSpPr>
            <a:spLocks noGrp="1" noChangeArrowheads="1"/>
          </p:cNvSpPr>
          <p:nvPr>
            <p:ph type="title" idx="4294967295"/>
          </p:nvPr>
        </p:nvSpPr>
        <p:spPr>
          <a:xfrm>
            <a:off x="2351088" y="188913"/>
            <a:ext cx="8208962" cy="1143000"/>
          </a:xfrm>
        </p:spPr>
        <p:txBody>
          <a:bodyPr>
            <a:normAutofit fontScale="90000"/>
          </a:bodyPr>
          <a:lstStyle/>
          <a:p>
            <a:r>
              <a:rPr lang="el-GR" altLang="en-US" sz="3800" b="1"/>
              <a:t>Μοντέλο επεξεργασίας της πληροφορίας</a:t>
            </a:r>
          </a:p>
        </p:txBody>
      </p:sp>
      <p:sp>
        <p:nvSpPr>
          <p:cNvPr id="455683" name="Rectangle 3">
            <a:extLst>
              <a:ext uri="{FF2B5EF4-FFF2-40B4-BE49-F238E27FC236}">
                <a16:creationId xmlns:a16="http://schemas.microsoft.com/office/drawing/2014/main" id="{99AE0AA1-30D1-4236-B838-D3FE709A754F}"/>
              </a:ext>
            </a:extLst>
          </p:cNvPr>
          <p:cNvSpPr>
            <a:spLocks noGrp="1" noChangeArrowheads="1"/>
          </p:cNvSpPr>
          <p:nvPr>
            <p:ph type="body" idx="4294967295"/>
          </p:nvPr>
        </p:nvSpPr>
        <p:spPr>
          <a:xfrm>
            <a:off x="7464426" y="1557339"/>
            <a:ext cx="3059113" cy="4321175"/>
          </a:xfrm>
        </p:spPr>
        <p:txBody>
          <a:bodyPr>
            <a:normAutofit fontScale="92500" lnSpcReduction="10000"/>
          </a:bodyPr>
          <a:lstStyle/>
          <a:p>
            <a:pPr>
              <a:spcAft>
                <a:spcPts val="600"/>
              </a:spcAft>
              <a:buFont typeface="Arial" panose="020B0604020202020204" pitchFamily="34" charset="0"/>
              <a:buChar char="◘"/>
            </a:pPr>
            <a:r>
              <a:rPr lang="el-GR" altLang="en-US" sz="2500"/>
              <a:t>το ανθρώπινο πνεύμα μοντελοποιείται ως ένα σύστημα επεξεργασίας της πληροφορίας</a:t>
            </a:r>
          </a:p>
          <a:p>
            <a:pPr>
              <a:spcAft>
                <a:spcPts val="600"/>
              </a:spcAft>
              <a:buFont typeface="Arial" panose="020B0604020202020204" pitchFamily="34" charset="0"/>
              <a:buChar char="◘"/>
            </a:pPr>
            <a:r>
              <a:rPr lang="el-GR" altLang="en-US" sz="2500"/>
              <a:t>κάθε γνωστική διεργασία συνίσταται σε</a:t>
            </a:r>
          </a:p>
          <a:p>
            <a:pPr lvl="1"/>
            <a:r>
              <a:rPr lang="el-GR" altLang="en-US" sz="2200"/>
              <a:t>επεξεργασίες </a:t>
            </a:r>
          </a:p>
          <a:p>
            <a:pPr lvl="1"/>
            <a:r>
              <a:rPr lang="el-GR" altLang="en-US" sz="2200"/>
              <a:t>αναπαραστάσεις</a:t>
            </a:r>
          </a:p>
          <a:p>
            <a:pPr>
              <a:spcAft>
                <a:spcPts val="600"/>
              </a:spcAft>
              <a:buFont typeface="Arial" panose="020B0604020202020204" pitchFamily="34" charset="0"/>
              <a:buChar char="◘"/>
            </a:pPr>
            <a:endParaRPr lang="el-GR" altLang="en-US" sz="2500"/>
          </a:p>
        </p:txBody>
      </p:sp>
      <p:sp>
        <p:nvSpPr>
          <p:cNvPr id="455684" name="4 - Θέση αριθμού διαφάνειας">
            <a:extLst>
              <a:ext uri="{FF2B5EF4-FFF2-40B4-BE49-F238E27FC236}">
                <a16:creationId xmlns:a16="http://schemas.microsoft.com/office/drawing/2014/main" id="{750CDA02-B5F9-433A-B9BD-E6DDCA11D32A}"/>
              </a:ext>
            </a:extLst>
          </p:cNvPr>
          <p:cNvSpPr txBox="1">
            <a:spLocks noGrp="1"/>
          </p:cNvSpPr>
          <p:nvPr/>
        </p:nvSpPr>
        <p:spPr bwMode="auto">
          <a:xfrm>
            <a:off x="8229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fld id="{2DBDADAA-3F92-4BD1-B572-8EFD7978FF42}" type="slidenum">
              <a:rPr lang="en-US" altLang="en-US" sz="1400">
                <a:solidFill>
                  <a:srgbClr val="000066"/>
                </a:solidFill>
                <a:latin typeface="Times New Roman" panose="02020603050405020304" pitchFamily="18" charset="0"/>
              </a:rPr>
              <a:pPr algn="r" eaLnBrk="0" hangingPunct="0"/>
              <a:t>22</a:t>
            </a:fld>
            <a:endParaRPr lang="en-US" altLang="en-US" sz="1400">
              <a:solidFill>
                <a:srgbClr val="000066"/>
              </a:solidFill>
              <a:latin typeface="Times New Roman" panose="02020603050405020304" pitchFamily="18" charset="0"/>
            </a:endParaRPr>
          </a:p>
        </p:txBody>
      </p:sp>
      <p:sp>
        <p:nvSpPr>
          <p:cNvPr id="455690" name="Text Box 10">
            <a:extLst>
              <a:ext uri="{FF2B5EF4-FFF2-40B4-BE49-F238E27FC236}">
                <a16:creationId xmlns:a16="http://schemas.microsoft.com/office/drawing/2014/main" id="{C314913B-B35E-4B30-AAA6-2E379CDE7F92}"/>
              </a:ext>
            </a:extLst>
          </p:cNvPr>
          <p:cNvSpPr txBox="1">
            <a:spLocks noChangeArrowheads="1"/>
          </p:cNvSpPr>
          <p:nvPr/>
        </p:nvSpPr>
        <p:spPr bwMode="auto">
          <a:xfrm>
            <a:off x="1524001" y="2781300"/>
            <a:ext cx="2124075"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rgbClr val="4D4D4D"/>
                  </a:outerShdw>
                </a:effectLst>
              </a14:hiddenEffects>
            </a:ext>
          </a:extLst>
        </p:spPr>
        <p:txBody>
          <a:bodyPr>
            <a:spAutoFit/>
          </a:bodyPr>
          <a:lstStyle/>
          <a:p>
            <a:pPr algn="ctr"/>
            <a:r>
              <a:rPr lang="el-GR" altLang="en-US" b="1">
                <a:solidFill>
                  <a:srgbClr val="000000"/>
                </a:solidFill>
              </a:rPr>
              <a:t>Είσοδοι</a:t>
            </a:r>
            <a:r>
              <a:rPr lang="el-GR" altLang="en-US">
                <a:solidFill>
                  <a:srgbClr val="000000"/>
                </a:solidFill>
              </a:rPr>
              <a:t> </a:t>
            </a:r>
            <a:endParaRPr lang="en-US" altLang="en-US">
              <a:solidFill>
                <a:srgbClr val="000000"/>
              </a:solidFill>
            </a:endParaRPr>
          </a:p>
          <a:p>
            <a:pPr algn="ctr"/>
            <a:r>
              <a:rPr lang="el-GR" altLang="en-US">
                <a:solidFill>
                  <a:srgbClr val="000000"/>
                </a:solidFill>
              </a:rPr>
              <a:t>δεδομένων (</a:t>
            </a:r>
            <a:r>
              <a:rPr lang="en-US" altLang="en-US">
                <a:solidFill>
                  <a:srgbClr val="000000"/>
                </a:solidFill>
              </a:rPr>
              <a:t>input)</a:t>
            </a:r>
            <a:endParaRPr lang="el-GR" altLang="en-US">
              <a:solidFill>
                <a:srgbClr val="000000"/>
              </a:solidFill>
            </a:endParaRPr>
          </a:p>
          <a:p>
            <a:pPr algn="ctr"/>
            <a:r>
              <a:rPr lang="en-US" altLang="en-US">
                <a:solidFill>
                  <a:srgbClr val="000000"/>
                </a:solidFill>
              </a:rPr>
              <a:t>[</a:t>
            </a:r>
            <a:r>
              <a:rPr lang="el-GR" altLang="en-US">
                <a:solidFill>
                  <a:srgbClr val="000000"/>
                </a:solidFill>
              </a:rPr>
              <a:t>αισθήσεις</a:t>
            </a:r>
            <a:r>
              <a:rPr lang="en-US" altLang="en-US">
                <a:solidFill>
                  <a:srgbClr val="000000"/>
                </a:solidFill>
              </a:rPr>
              <a:t>]</a:t>
            </a:r>
            <a:endParaRPr lang="el-GR" altLang="en-US">
              <a:solidFill>
                <a:srgbClr val="000000"/>
              </a:solidFill>
            </a:endParaRPr>
          </a:p>
          <a:p>
            <a:pPr algn="ctr"/>
            <a:endParaRPr lang="el-GR" altLang="en-US">
              <a:solidFill>
                <a:srgbClr val="000000"/>
              </a:solidFill>
            </a:endParaRPr>
          </a:p>
          <a:p>
            <a:pPr algn="ctr"/>
            <a:r>
              <a:rPr lang="el-GR" altLang="en-US" sz="1400">
                <a:solidFill>
                  <a:srgbClr val="000000"/>
                </a:solidFill>
              </a:rPr>
              <a:t>αισθητηριακή μνήμη από 0,1 μέχρι 1</a:t>
            </a:r>
            <a:r>
              <a:rPr lang="en-US" altLang="en-US" sz="1400">
                <a:solidFill>
                  <a:srgbClr val="000000"/>
                </a:solidFill>
              </a:rPr>
              <a:t> sec </a:t>
            </a:r>
            <a:r>
              <a:rPr lang="el-GR" altLang="en-US" sz="1400">
                <a:solidFill>
                  <a:srgbClr val="000000"/>
                </a:solidFill>
              </a:rPr>
              <a:t>για την όραση και από 2 – 4 </a:t>
            </a:r>
            <a:r>
              <a:rPr lang="en-US" altLang="en-US" sz="1400">
                <a:solidFill>
                  <a:srgbClr val="000000"/>
                </a:solidFill>
              </a:rPr>
              <a:t>sec</a:t>
            </a:r>
            <a:r>
              <a:rPr lang="el-GR" altLang="en-US" sz="1400">
                <a:solidFill>
                  <a:srgbClr val="000000"/>
                </a:solidFill>
              </a:rPr>
              <a:t> για την ακοή</a:t>
            </a:r>
          </a:p>
        </p:txBody>
      </p:sp>
      <p:sp>
        <p:nvSpPr>
          <p:cNvPr id="455691" name="Text Box 11">
            <a:extLst>
              <a:ext uri="{FF2B5EF4-FFF2-40B4-BE49-F238E27FC236}">
                <a16:creationId xmlns:a16="http://schemas.microsoft.com/office/drawing/2014/main" id="{8803FA30-C11A-4006-8849-A11B92F0AC5E}"/>
              </a:ext>
            </a:extLst>
          </p:cNvPr>
          <p:cNvSpPr txBox="1">
            <a:spLocks noChangeArrowheads="1"/>
          </p:cNvSpPr>
          <p:nvPr/>
        </p:nvSpPr>
        <p:spPr bwMode="auto">
          <a:xfrm>
            <a:off x="4103621" y="1484313"/>
            <a:ext cx="1622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spAutoFit/>
          </a:bodyPr>
          <a:lstStyle/>
          <a:p>
            <a:pPr algn="ctr"/>
            <a:r>
              <a:rPr lang="el-GR" altLang="en-US">
                <a:solidFill>
                  <a:srgbClr val="000000"/>
                </a:solidFill>
              </a:rPr>
              <a:t>επεξεργασίες</a:t>
            </a:r>
          </a:p>
        </p:txBody>
      </p:sp>
      <p:sp>
        <p:nvSpPr>
          <p:cNvPr id="455692" name="Text Box 12">
            <a:extLst>
              <a:ext uri="{FF2B5EF4-FFF2-40B4-BE49-F238E27FC236}">
                <a16:creationId xmlns:a16="http://schemas.microsoft.com/office/drawing/2014/main" id="{DC2E9C57-2D5C-490C-8AB4-057686C1A2EB}"/>
              </a:ext>
            </a:extLst>
          </p:cNvPr>
          <p:cNvSpPr txBox="1">
            <a:spLocks noChangeArrowheads="1"/>
          </p:cNvSpPr>
          <p:nvPr/>
        </p:nvSpPr>
        <p:spPr bwMode="auto">
          <a:xfrm>
            <a:off x="5448788" y="3952321"/>
            <a:ext cx="230346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rgbClr val="4D4D4D"/>
                  </a:outerShdw>
                </a:effectLst>
              </a14:hiddenEffects>
            </a:ext>
          </a:extLst>
        </p:spPr>
        <p:txBody>
          <a:bodyPr>
            <a:spAutoFit/>
          </a:bodyPr>
          <a:lstStyle/>
          <a:p>
            <a:pPr algn="ctr"/>
            <a:r>
              <a:rPr lang="el-GR" altLang="en-US" sz="1600" dirty="0">
                <a:solidFill>
                  <a:srgbClr val="000000"/>
                </a:solidFill>
              </a:rPr>
              <a:t>αναπαραστάσεις</a:t>
            </a:r>
          </a:p>
          <a:p>
            <a:pPr algn="ctr"/>
            <a:r>
              <a:rPr lang="el-GR" altLang="en-US" sz="1200" dirty="0">
                <a:solidFill>
                  <a:srgbClr val="000000"/>
                </a:solidFill>
              </a:rPr>
              <a:t>(δημιουργήθηκαν σε μια συγκεκριμένη κατάσταση και για συγκεκριμένους στόχους και βρίσκονται αποθηκευμένες στη «βραχυπρόθεσμη μνήμη»</a:t>
            </a:r>
          </a:p>
        </p:txBody>
      </p:sp>
      <p:sp>
        <p:nvSpPr>
          <p:cNvPr id="455693" name="Text Box 13">
            <a:extLst>
              <a:ext uri="{FF2B5EF4-FFF2-40B4-BE49-F238E27FC236}">
                <a16:creationId xmlns:a16="http://schemas.microsoft.com/office/drawing/2014/main" id="{4091EAAA-5EFD-4774-AA18-389D6249CB41}"/>
              </a:ext>
            </a:extLst>
          </p:cNvPr>
          <p:cNvSpPr txBox="1">
            <a:spLocks noChangeArrowheads="1"/>
          </p:cNvSpPr>
          <p:nvPr/>
        </p:nvSpPr>
        <p:spPr bwMode="auto">
          <a:xfrm>
            <a:off x="2792802" y="5300663"/>
            <a:ext cx="431881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spAutoFit/>
          </a:bodyPr>
          <a:lstStyle/>
          <a:p>
            <a:pPr algn="ctr"/>
            <a:r>
              <a:rPr lang="el-GR" altLang="en-US" sz="1600" b="1" dirty="0">
                <a:solidFill>
                  <a:srgbClr val="000000"/>
                </a:solidFill>
              </a:rPr>
              <a:t>Έξοδοι </a:t>
            </a:r>
            <a:endParaRPr lang="en-US" altLang="en-US" sz="1600" b="1" dirty="0">
              <a:solidFill>
                <a:srgbClr val="000000"/>
              </a:solidFill>
            </a:endParaRPr>
          </a:p>
          <a:p>
            <a:pPr algn="ctr"/>
            <a:r>
              <a:rPr lang="el-GR" altLang="en-US" sz="1600" dirty="0">
                <a:solidFill>
                  <a:srgbClr val="000000"/>
                </a:solidFill>
              </a:rPr>
              <a:t>επεξεργασμένων αποτελεσμάτων</a:t>
            </a:r>
            <a:r>
              <a:rPr lang="en-US" altLang="en-US" sz="1600" dirty="0">
                <a:solidFill>
                  <a:srgbClr val="000000"/>
                </a:solidFill>
              </a:rPr>
              <a:t> </a:t>
            </a:r>
            <a:r>
              <a:rPr lang="el-GR" altLang="en-US" sz="1600" dirty="0">
                <a:solidFill>
                  <a:srgbClr val="000000"/>
                </a:solidFill>
              </a:rPr>
              <a:t>(</a:t>
            </a:r>
            <a:r>
              <a:rPr lang="en-US" altLang="en-US" sz="1600" dirty="0">
                <a:solidFill>
                  <a:srgbClr val="000000"/>
                </a:solidFill>
              </a:rPr>
              <a:t>output)</a:t>
            </a:r>
            <a:endParaRPr lang="el-GR" altLang="en-US" sz="1600" b="1" dirty="0">
              <a:solidFill>
                <a:srgbClr val="000000"/>
              </a:solidFill>
            </a:endParaRPr>
          </a:p>
          <a:p>
            <a:pPr algn="ctr"/>
            <a:r>
              <a:rPr lang="el-GR" altLang="en-US" sz="1600" dirty="0">
                <a:solidFill>
                  <a:srgbClr val="000000"/>
                </a:solidFill>
              </a:rPr>
              <a:t>(συμπεριφορά)</a:t>
            </a:r>
          </a:p>
        </p:txBody>
      </p:sp>
      <p:sp>
        <p:nvSpPr>
          <p:cNvPr id="455694" name="Line 14">
            <a:extLst>
              <a:ext uri="{FF2B5EF4-FFF2-40B4-BE49-F238E27FC236}">
                <a16:creationId xmlns:a16="http://schemas.microsoft.com/office/drawing/2014/main" id="{4510041C-6169-4651-899A-43CD663F040F}"/>
              </a:ext>
            </a:extLst>
          </p:cNvPr>
          <p:cNvSpPr>
            <a:spLocks noChangeShapeType="1"/>
          </p:cNvSpPr>
          <p:nvPr/>
        </p:nvSpPr>
        <p:spPr bwMode="auto">
          <a:xfrm flipH="1">
            <a:off x="4943475" y="1844676"/>
            <a:ext cx="46038" cy="358775"/>
          </a:xfrm>
          <a:prstGeom prst="line">
            <a:avLst/>
          </a:prstGeom>
          <a:noFill/>
          <a:ln w="190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4D4D4D"/>
                  </a:outerShdw>
                </a:effectLst>
              </a14:hiddenEffects>
            </a:ext>
          </a:extLst>
        </p:spPr>
        <p:txBody>
          <a:bodyPr anchor="ctr"/>
          <a:lstStyle/>
          <a:p>
            <a:endParaRPr lang="en-US"/>
          </a:p>
        </p:txBody>
      </p:sp>
      <p:sp>
        <p:nvSpPr>
          <p:cNvPr id="455701" name="Line 21">
            <a:extLst>
              <a:ext uri="{FF2B5EF4-FFF2-40B4-BE49-F238E27FC236}">
                <a16:creationId xmlns:a16="http://schemas.microsoft.com/office/drawing/2014/main" id="{BC2D3756-2FF3-44CB-A73D-4F201AF8AAFE}"/>
              </a:ext>
            </a:extLst>
          </p:cNvPr>
          <p:cNvSpPr>
            <a:spLocks noChangeShapeType="1"/>
          </p:cNvSpPr>
          <p:nvPr/>
        </p:nvSpPr>
        <p:spPr bwMode="auto">
          <a:xfrm>
            <a:off x="5368006" y="3289022"/>
            <a:ext cx="1366838" cy="576263"/>
          </a:xfrm>
          <a:prstGeom prst="line">
            <a:avLst/>
          </a:prstGeom>
          <a:noFill/>
          <a:ln w="19050">
            <a:solidFill>
              <a:srgbClr val="00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4D4D4D"/>
                  </a:outerShdw>
                </a:effectLst>
              </a14:hiddenEffects>
            </a:ext>
          </a:extLst>
        </p:spPr>
        <p:txBody>
          <a:bodyPr anchor="ctr"/>
          <a:lstStyle/>
          <a:p>
            <a:endParaRPr lang="en-US"/>
          </a:p>
        </p:txBody>
      </p:sp>
      <p:sp>
        <p:nvSpPr>
          <p:cNvPr id="455705" name="Line 25">
            <a:extLst>
              <a:ext uri="{FF2B5EF4-FFF2-40B4-BE49-F238E27FC236}">
                <a16:creationId xmlns:a16="http://schemas.microsoft.com/office/drawing/2014/main" id="{3984ED54-CF08-4696-94EB-D07443F5EAF1}"/>
              </a:ext>
            </a:extLst>
          </p:cNvPr>
          <p:cNvSpPr>
            <a:spLocks noChangeShapeType="1"/>
          </p:cNvSpPr>
          <p:nvPr/>
        </p:nvSpPr>
        <p:spPr bwMode="auto">
          <a:xfrm>
            <a:off x="2927351" y="3068639"/>
            <a:ext cx="358775" cy="1587"/>
          </a:xfrm>
          <a:prstGeom prst="line">
            <a:avLst/>
          </a:prstGeom>
          <a:noFill/>
          <a:ln w="190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4D4D4D"/>
                  </a:outerShdw>
                </a:effectLst>
              </a14:hiddenEffects>
            </a:ext>
          </a:extLst>
        </p:spPr>
        <p:txBody>
          <a:bodyPr anchor="ctr"/>
          <a:lstStyle/>
          <a:p>
            <a:endParaRPr lang="en-US"/>
          </a:p>
        </p:txBody>
      </p:sp>
      <p:sp>
        <p:nvSpPr>
          <p:cNvPr id="455706" name="Line 26">
            <a:extLst>
              <a:ext uri="{FF2B5EF4-FFF2-40B4-BE49-F238E27FC236}">
                <a16:creationId xmlns:a16="http://schemas.microsoft.com/office/drawing/2014/main" id="{9649AF66-2A08-454C-95F0-10C42C52CB00}"/>
              </a:ext>
            </a:extLst>
          </p:cNvPr>
          <p:cNvSpPr>
            <a:spLocks noChangeShapeType="1"/>
          </p:cNvSpPr>
          <p:nvPr/>
        </p:nvSpPr>
        <p:spPr bwMode="auto">
          <a:xfrm flipH="1">
            <a:off x="4943475" y="4236440"/>
            <a:ext cx="0" cy="1135661"/>
          </a:xfrm>
          <a:prstGeom prst="line">
            <a:avLst/>
          </a:prstGeom>
          <a:noFill/>
          <a:ln w="190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4D4D4D"/>
                  </a:outerShdw>
                </a:effectLst>
              </a14:hiddenEffects>
            </a:ext>
          </a:extLst>
        </p:spPr>
        <p:txBody>
          <a:bodyPr anchor="ctr"/>
          <a:lstStyle/>
          <a:p>
            <a:endParaRPr lang="en-US"/>
          </a:p>
        </p:txBody>
      </p:sp>
      <p:pic>
        <p:nvPicPr>
          <p:cNvPr id="11268" name="Picture 4" descr="Αποτέλεσμα εικόνας για human brain">
            <a:extLst>
              <a:ext uri="{FF2B5EF4-FFF2-40B4-BE49-F238E27FC236}">
                <a16:creationId xmlns:a16="http://schemas.microsoft.com/office/drawing/2014/main" id="{E43B91AF-E1CB-4B19-95D6-5CBE622A0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343" y="2279154"/>
            <a:ext cx="2064791" cy="1694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a:extLst>
              <a:ext uri="{FF2B5EF4-FFF2-40B4-BE49-F238E27FC236}">
                <a16:creationId xmlns:a16="http://schemas.microsoft.com/office/drawing/2014/main" id="{A875E7A6-01A3-4B1A-BB33-22E58E992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260350"/>
            <a:ext cx="74882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1" name="Rectangle 3">
            <a:extLst>
              <a:ext uri="{FF2B5EF4-FFF2-40B4-BE49-F238E27FC236}">
                <a16:creationId xmlns:a16="http://schemas.microsoft.com/office/drawing/2014/main" id="{0211EDA1-8C58-4493-9A87-B65E65129F4B}"/>
              </a:ext>
            </a:extLst>
          </p:cNvPr>
          <p:cNvSpPr>
            <a:spLocks noGrp="1" noChangeArrowheads="1"/>
          </p:cNvSpPr>
          <p:nvPr>
            <p:ph type="title"/>
          </p:nvPr>
        </p:nvSpPr>
        <p:spPr>
          <a:xfrm>
            <a:off x="1720166" y="4872825"/>
            <a:ext cx="8964612" cy="863600"/>
          </a:xfrm>
          <a:noFill/>
          <a:ln/>
        </p:spPr>
        <p:txBody>
          <a:bodyPr>
            <a:normAutofit fontScale="90000"/>
          </a:bodyPr>
          <a:lstStyle/>
          <a:p>
            <a:pPr algn="l"/>
            <a:r>
              <a:rPr lang="el-GR" altLang="en-US" sz="1800"/>
              <a:t>Το μοντέλο επεξεργασίας πληροφοριών (Μ.Ε.Π), (information processing learning) μελετά τον τρόπο με τον οποίον η γνώση εισέρχεται, αποθηκεύεται και ανακαλείται από τη μνήμη.</a:t>
            </a:r>
            <a:r>
              <a:rPr lang="el-GR" altLang="en-US" sz="4000"/>
              <a:t> </a:t>
            </a:r>
            <a:r>
              <a:rPr lang="el-GR" altLang="en-US" sz="1800"/>
              <a:t>Αυτή ήταν η πιο εξέχουσα γνωστική θεωρία του 20ου αιώνα και έχει σημαντικές εφαρμογές στην διδασκαλία. </a:t>
            </a:r>
            <a:br>
              <a:rPr lang="el-GR" altLang="en-US" sz="1800"/>
            </a:br>
            <a:endParaRPr lang="el-GR"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7EF02D9D-896C-47CF-BE33-2DD9C178310B}"/>
              </a:ext>
            </a:extLst>
          </p:cNvPr>
          <p:cNvSpPr>
            <a:spLocks noGrp="1" noChangeArrowheads="1"/>
          </p:cNvSpPr>
          <p:nvPr>
            <p:ph type="body" idx="1"/>
          </p:nvPr>
        </p:nvSpPr>
        <p:spPr>
          <a:xfrm>
            <a:off x="1847850" y="1052514"/>
            <a:ext cx="8574088" cy="4752975"/>
          </a:xfrm>
        </p:spPr>
        <p:txBody>
          <a:bodyPr>
            <a:normAutofit lnSpcReduction="10000"/>
          </a:bodyPr>
          <a:lstStyle/>
          <a:p>
            <a:pPr>
              <a:lnSpc>
                <a:spcPct val="90000"/>
              </a:lnSpc>
            </a:pPr>
            <a:r>
              <a:rPr lang="el-GR" altLang="en-US" sz="2800" dirty="0">
                <a:solidFill>
                  <a:schemeClr val="tx1"/>
                </a:solidFill>
              </a:rPr>
              <a:t>Η ανθρώπινη μνήμη μοιάζει με μια βιβλιοθήκη, στην οποία η κωδικοποίηση γίνεται σύμφωνα με ορισμένες αρχές και κατ’ αυτόν τον τρόπο γίνεται εφικτή η ανάκληση των πληροφοριών, όταν τις χρειαζόμαστε.  </a:t>
            </a:r>
          </a:p>
          <a:p>
            <a:pPr>
              <a:lnSpc>
                <a:spcPct val="90000"/>
              </a:lnSpc>
            </a:pPr>
            <a:r>
              <a:rPr lang="el-GR" altLang="en-US" sz="2800" dirty="0">
                <a:solidFill>
                  <a:schemeClr val="tx1"/>
                </a:solidFill>
              </a:rPr>
              <a:t>Η αποτελεσματική κωδικοποίηση μπορεί να βελτιωθεί με πολλούς τρόπους, π.χ. </a:t>
            </a:r>
          </a:p>
          <a:p>
            <a:pPr>
              <a:lnSpc>
                <a:spcPct val="90000"/>
              </a:lnSpc>
              <a:buFont typeface="Wingdings" panose="05000000000000000000" pitchFamily="2" charset="2"/>
              <a:buNone/>
            </a:pPr>
            <a:r>
              <a:rPr lang="el-GR" altLang="en-US" sz="2000" dirty="0">
                <a:solidFill>
                  <a:schemeClr val="tx1"/>
                </a:solidFill>
              </a:rPr>
              <a:t>α. με την άσκηση, </a:t>
            </a:r>
          </a:p>
          <a:p>
            <a:pPr>
              <a:lnSpc>
                <a:spcPct val="90000"/>
              </a:lnSpc>
              <a:buFont typeface="Wingdings" panose="05000000000000000000" pitchFamily="2" charset="2"/>
              <a:buNone/>
            </a:pPr>
            <a:r>
              <a:rPr lang="el-GR" altLang="en-US" sz="2000" dirty="0">
                <a:solidFill>
                  <a:schemeClr val="tx1"/>
                </a:solidFill>
              </a:rPr>
              <a:t>β. με την οργάνωση του υλικού, </a:t>
            </a:r>
          </a:p>
          <a:p>
            <a:pPr>
              <a:lnSpc>
                <a:spcPct val="90000"/>
              </a:lnSpc>
              <a:buFont typeface="Wingdings" panose="05000000000000000000" pitchFamily="2" charset="2"/>
              <a:buNone/>
            </a:pPr>
            <a:r>
              <a:rPr lang="el-GR" altLang="en-US" sz="2000" dirty="0">
                <a:solidFill>
                  <a:schemeClr val="tx1"/>
                </a:solidFill>
              </a:rPr>
              <a:t>γ. με την εποπτεία του υλικού, </a:t>
            </a:r>
          </a:p>
          <a:p>
            <a:pPr>
              <a:lnSpc>
                <a:spcPct val="90000"/>
              </a:lnSpc>
              <a:buFont typeface="Wingdings" panose="05000000000000000000" pitchFamily="2" charset="2"/>
              <a:buNone/>
            </a:pPr>
            <a:r>
              <a:rPr lang="el-GR" altLang="en-US" sz="2000" dirty="0">
                <a:solidFill>
                  <a:schemeClr val="tx1"/>
                </a:solidFill>
              </a:rPr>
              <a:t>δ. με την ενεργοποίηση του υποκειμένου, </a:t>
            </a:r>
          </a:p>
          <a:p>
            <a:pPr>
              <a:lnSpc>
                <a:spcPct val="90000"/>
              </a:lnSpc>
              <a:buFont typeface="Wingdings" panose="05000000000000000000" pitchFamily="2" charset="2"/>
              <a:buNone/>
            </a:pPr>
            <a:r>
              <a:rPr lang="el-GR" altLang="en-US" sz="2000" dirty="0">
                <a:solidFill>
                  <a:schemeClr val="tx1"/>
                </a:solidFill>
              </a:rPr>
              <a:t>ε. με τα κίνητρα του υποκειμένου κ.ά.</a:t>
            </a:r>
            <a:endParaRPr lang="el-GR" altLang="zh-CN" sz="2000" b="1" i="1" dirty="0">
              <a:solidFill>
                <a:schemeClr val="tx1"/>
              </a:solidFill>
            </a:endParaRPr>
          </a:p>
          <a:p>
            <a:pPr>
              <a:lnSpc>
                <a:spcPct val="90000"/>
              </a:lnSpc>
            </a:pPr>
            <a:endParaRPr lang="el-GR"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5922">
                                            <p:txEl>
                                              <p:pRg st="0" end="0"/>
                                            </p:txEl>
                                          </p:spTgt>
                                        </p:tgtEl>
                                        <p:attrNameLst>
                                          <p:attrName>style.visibility</p:attrName>
                                        </p:attrNameLst>
                                      </p:cBhvr>
                                      <p:to>
                                        <p:strVal val="visible"/>
                                      </p:to>
                                    </p:set>
                                    <p:anim calcmode="lin" valueType="num">
                                      <p:cBhvr additive="base">
                                        <p:cTn id="7" dur="500" fill="hold"/>
                                        <p:tgtEl>
                                          <p:spTgt spid="4659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59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5922">
                                            <p:txEl>
                                              <p:pRg st="1" end="1"/>
                                            </p:txEl>
                                          </p:spTgt>
                                        </p:tgtEl>
                                        <p:attrNameLst>
                                          <p:attrName>style.visibility</p:attrName>
                                        </p:attrNameLst>
                                      </p:cBhvr>
                                      <p:to>
                                        <p:strVal val="visible"/>
                                      </p:to>
                                    </p:set>
                                    <p:anim calcmode="lin" valueType="num">
                                      <p:cBhvr additive="base">
                                        <p:cTn id="13" dur="500" fill="hold"/>
                                        <p:tgtEl>
                                          <p:spTgt spid="4659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59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5922">
                                            <p:txEl>
                                              <p:pRg st="2" end="2"/>
                                            </p:txEl>
                                          </p:spTgt>
                                        </p:tgtEl>
                                        <p:attrNameLst>
                                          <p:attrName>style.visibility</p:attrName>
                                        </p:attrNameLst>
                                      </p:cBhvr>
                                      <p:to>
                                        <p:strVal val="visible"/>
                                      </p:to>
                                    </p:set>
                                    <p:anim calcmode="lin" valueType="num">
                                      <p:cBhvr additive="base">
                                        <p:cTn id="19" dur="500" fill="hold"/>
                                        <p:tgtEl>
                                          <p:spTgt spid="4659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59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5922">
                                            <p:txEl>
                                              <p:pRg st="3" end="3"/>
                                            </p:txEl>
                                          </p:spTgt>
                                        </p:tgtEl>
                                        <p:attrNameLst>
                                          <p:attrName>style.visibility</p:attrName>
                                        </p:attrNameLst>
                                      </p:cBhvr>
                                      <p:to>
                                        <p:strVal val="visible"/>
                                      </p:to>
                                    </p:set>
                                    <p:anim calcmode="lin" valueType="num">
                                      <p:cBhvr additive="base">
                                        <p:cTn id="25" dur="500" fill="hold"/>
                                        <p:tgtEl>
                                          <p:spTgt spid="4659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59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5922">
                                            <p:txEl>
                                              <p:pRg st="4" end="4"/>
                                            </p:txEl>
                                          </p:spTgt>
                                        </p:tgtEl>
                                        <p:attrNameLst>
                                          <p:attrName>style.visibility</p:attrName>
                                        </p:attrNameLst>
                                      </p:cBhvr>
                                      <p:to>
                                        <p:strVal val="visible"/>
                                      </p:to>
                                    </p:set>
                                    <p:anim calcmode="lin" valueType="num">
                                      <p:cBhvr additive="base">
                                        <p:cTn id="31" dur="500" fill="hold"/>
                                        <p:tgtEl>
                                          <p:spTgt spid="46592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59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5922">
                                            <p:txEl>
                                              <p:pRg st="5" end="5"/>
                                            </p:txEl>
                                          </p:spTgt>
                                        </p:tgtEl>
                                        <p:attrNameLst>
                                          <p:attrName>style.visibility</p:attrName>
                                        </p:attrNameLst>
                                      </p:cBhvr>
                                      <p:to>
                                        <p:strVal val="visible"/>
                                      </p:to>
                                    </p:set>
                                    <p:anim calcmode="lin" valueType="num">
                                      <p:cBhvr additive="base">
                                        <p:cTn id="37" dur="500" fill="hold"/>
                                        <p:tgtEl>
                                          <p:spTgt spid="46592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59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5922">
                                            <p:txEl>
                                              <p:pRg st="6" end="6"/>
                                            </p:txEl>
                                          </p:spTgt>
                                        </p:tgtEl>
                                        <p:attrNameLst>
                                          <p:attrName>style.visibility</p:attrName>
                                        </p:attrNameLst>
                                      </p:cBhvr>
                                      <p:to>
                                        <p:strVal val="visible"/>
                                      </p:to>
                                    </p:set>
                                    <p:anim calcmode="lin" valueType="num">
                                      <p:cBhvr additive="base">
                                        <p:cTn id="43" dur="500" fill="hold"/>
                                        <p:tgtEl>
                                          <p:spTgt spid="46592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592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3060D-F80F-4D5E-8F33-5686FF431DFC}"/>
              </a:ext>
            </a:extLst>
          </p:cNvPr>
          <p:cNvSpPr>
            <a:spLocks noGrp="1"/>
          </p:cNvSpPr>
          <p:nvPr>
            <p:ph type="title"/>
          </p:nvPr>
        </p:nvSpPr>
        <p:spPr>
          <a:xfrm>
            <a:off x="649224" y="645106"/>
            <a:ext cx="3650279" cy="1259894"/>
          </a:xfrm>
        </p:spPr>
        <p:txBody>
          <a:bodyPr>
            <a:normAutofit/>
          </a:bodyPr>
          <a:lstStyle/>
          <a:p>
            <a:r>
              <a:rPr lang="el-GR" dirty="0"/>
              <a:t>Θεωρία του </a:t>
            </a:r>
            <a:r>
              <a:rPr lang="el-GR" dirty="0" err="1"/>
              <a:t>Gagné</a:t>
            </a:r>
            <a:endParaRPr lang="en-US" dirty="0"/>
          </a:p>
        </p:txBody>
      </p:sp>
      <p:sp>
        <p:nvSpPr>
          <p:cNvPr id="73" name="Rectangle 72">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1ADB7D3-0F05-4935-BF6C-767C611A5CEE}"/>
              </a:ext>
            </a:extLst>
          </p:cNvPr>
          <p:cNvSpPr>
            <a:spLocks noGrp="1"/>
          </p:cNvSpPr>
          <p:nvPr>
            <p:ph idx="1"/>
          </p:nvPr>
        </p:nvSpPr>
        <p:spPr>
          <a:xfrm>
            <a:off x="649225" y="2133600"/>
            <a:ext cx="3650278" cy="3759253"/>
          </a:xfrm>
        </p:spPr>
        <p:txBody>
          <a:bodyPr>
            <a:normAutofit/>
          </a:bodyPr>
          <a:lstStyle/>
          <a:p>
            <a:r>
              <a:rPr lang="el-GR" dirty="0"/>
              <a:t>Γνωστικός ψυχολόγος. </a:t>
            </a:r>
          </a:p>
          <a:p>
            <a:r>
              <a:rPr lang="el-GR" dirty="0"/>
              <a:t>Ασχολήθηκε με – τη συστηματική περιγραφή των διαφόρων τύπων σχολικής μάθησης, – τους συνακόλουθους διδακτικούς στόχους και – τους τρόπους με τους οποίους μπορούν να επιτευχθούν</a:t>
            </a:r>
            <a:endParaRPr lang="en-US" dirty="0"/>
          </a:p>
          <a:p>
            <a:endParaRPr lang="en-US" dirty="0"/>
          </a:p>
          <a:p>
            <a:endParaRPr lang="en-US" dirty="0"/>
          </a:p>
        </p:txBody>
      </p:sp>
      <p:pic>
        <p:nvPicPr>
          <p:cNvPr id="2050" name="Picture 2" descr="Gagne&amp;#39;s Nine Events of Instruction - Education Library">
            <a:extLst>
              <a:ext uri="{FF2B5EF4-FFF2-40B4-BE49-F238E27FC236}">
                <a16:creationId xmlns:a16="http://schemas.microsoft.com/office/drawing/2014/main" id="{6153CA69-C51A-44E1-89A5-9704304ED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4" r="6319" b="2"/>
          <a:stretch/>
        </p:blipFill>
        <p:spPr bwMode="auto">
          <a:xfrm>
            <a:off x="4619543" y="640080"/>
            <a:ext cx="6953577" cy="5252773"/>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46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C2629-0A27-48E2-974C-13DC4AB9B947}"/>
              </a:ext>
            </a:extLst>
          </p:cNvPr>
          <p:cNvSpPr>
            <a:spLocks noGrp="1"/>
          </p:cNvSpPr>
          <p:nvPr>
            <p:ph type="title"/>
          </p:nvPr>
        </p:nvSpPr>
        <p:spPr>
          <a:xfrm>
            <a:off x="3373062" y="624110"/>
            <a:ext cx="8131550" cy="1280890"/>
          </a:xfrm>
        </p:spPr>
        <p:txBody>
          <a:bodyPr>
            <a:normAutofit/>
          </a:bodyPr>
          <a:lstStyle/>
          <a:p>
            <a:r>
              <a:rPr lang="el-GR" dirty="0"/>
              <a:t>Τρία κύρια στάδια </a:t>
            </a:r>
            <a:br>
              <a:rPr lang="en-US" dirty="0"/>
            </a:br>
            <a:endParaRPr lang="en-US"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3F9B435D-76C2-4027-B27A-61927ECFF59C}"/>
              </a:ext>
            </a:extLst>
          </p:cNvPr>
          <p:cNvSpPr>
            <a:spLocks noGrp="1"/>
          </p:cNvSpPr>
          <p:nvPr>
            <p:ph idx="1"/>
          </p:nvPr>
        </p:nvSpPr>
        <p:spPr>
          <a:xfrm>
            <a:off x="3373062" y="2133600"/>
            <a:ext cx="8131550" cy="3777622"/>
          </a:xfrm>
        </p:spPr>
        <p:txBody>
          <a:bodyPr>
            <a:normAutofit/>
          </a:bodyPr>
          <a:lstStyle/>
          <a:p>
            <a:r>
              <a:rPr lang="el-GR" dirty="0"/>
              <a:t>Αξιολόγηση αναγκών (</a:t>
            </a:r>
            <a:r>
              <a:rPr lang="el-GR" dirty="0" err="1"/>
              <a:t>needs</a:t>
            </a:r>
            <a:r>
              <a:rPr lang="el-GR" dirty="0"/>
              <a:t> </a:t>
            </a:r>
            <a:r>
              <a:rPr lang="el-GR" dirty="0" err="1"/>
              <a:t>analysis</a:t>
            </a:r>
            <a:r>
              <a:rPr lang="el-GR" dirty="0"/>
              <a:t>): προσδιορίζει κάθε δραστηριότητα του μαθητή και κάθε τμήμα γνώσης που πρέπει να προσκτηθεί από αυτόν.</a:t>
            </a:r>
            <a:endParaRPr lang="en-US" dirty="0"/>
          </a:p>
          <a:p>
            <a:r>
              <a:rPr lang="el-GR" dirty="0"/>
              <a:t>Επιλογή διδακτικών μεθόδων και υλικού: βασίζονται στην προηγούμενη ανάλυση και στηρίζονται σε μετρήσιμα μεγέθη συμπεριφοράς.</a:t>
            </a:r>
            <a:endParaRPr lang="en-US" dirty="0"/>
          </a:p>
          <a:p>
            <a:r>
              <a:rPr lang="el-GR" dirty="0"/>
              <a:t>Αξιολόγηση του μαθητή: βασίζεται κυρίως σε μια σειρά από τεστ τα οποία επιτρέπουν να αποφανθούμε για την επίτευξη των διδακτικών στόχων.</a:t>
            </a:r>
            <a:endParaRPr lang="en-US" dirty="0"/>
          </a:p>
        </p:txBody>
      </p:sp>
    </p:spTree>
    <p:extLst>
      <p:ext uri="{BB962C8B-B14F-4D97-AF65-F5344CB8AC3E}">
        <p14:creationId xmlns:p14="http://schemas.microsoft.com/office/powerpoint/2010/main" val="282501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9813-8215-4797-BE97-B3A113B195C0}"/>
              </a:ext>
            </a:extLst>
          </p:cNvPr>
          <p:cNvSpPr>
            <a:spLocks noGrp="1"/>
          </p:cNvSpPr>
          <p:nvPr>
            <p:ph type="title" idx="4294967295"/>
          </p:nvPr>
        </p:nvSpPr>
        <p:spPr/>
        <p:txBody>
          <a:bodyPr>
            <a:normAutofit/>
          </a:bodyPr>
          <a:lstStyle/>
          <a:p>
            <a:r>
              <a:rPr lang="el-GR" altLang="en-US" sz="4100" b="1" dirty="0">
                <a:latin typeface="Corbel" panose="020B0503020204020204" pitchFamily="34" charset="0"/>
              </a:rPr>
              <a:t>Κονστρουκτιβισμός</a:t>
            </a:r>
            <a:endParaRPr lang="en-GB" altLang="en-US" sz="4100" b="1" dirty="0"/>
          </a:p>
        </p:txBody>
      </p:sp>
      <p:sp>
        <p:nvSpPr>
          <p:cNvPr id="562179" name="Content Placeholder 2">
            <a:extLst>
              <a:ext uri="{FF2B5EF4-FFF2-40B4-BE49-F238E27FC236}">
                <a16:creationId xmlns:a16="http://schemas.microsoft.com/office/drawing/2014/main" id="{3177486F-8FBA-4388-92B5-8CD0A876C9D9}"/>
              </a:ext>
            </a:extLst>
          </p:cNvPr>
          <p:cNvSpPr>
            <a:spLocks noGrp="1"/>
          </p:cNvSpPr>
          <p:nvPr>
            <p:ph idx="4294967295"/>
          </p:nvPr>
        </p:nvSpPr>
        <p:spPr>
          <a:xfrm>
            <a:off x="2774238" y="1593908"/>
            <a:ext cx="7818437" cy="3851217"/>
          </a:xfrm>
        </p:spPr>
        <p:txBody>
          <a:bodyPr>
            <a:normAutofit lnSpcReduction="10000"/>
          </a:bodyPr>
          <a:lstStyle/>
          <a:p>
            <a:pPr marL="365125" indent="-282575"/>
            <a:r>
              <a:rPr lang="el-GR" altLang="en-US" sz="3100" dirty="0">
                <a:solidFill>
                  <a:schemeClr val="tx1"/>
                </a:solidFill>
                <a:latin typeface="Arial" panose="020B0604020202020204" pitchFamily="34" charset="0"/>
              </a:rPr>
              <a:t>Στόχος της</a:t>
            </a:r>
            <a:r>
              <a:rPr lang="el-GR" altLang="en-US" sz="3100" b="1" dirty="0">
                <a:solidFill>
                  <a:schemeClr val="tx1"/>
                </a:solidFill>
                <a:latin typeface="Arial" panose="020B0604020202020204" pitchFamily="34" charset="0"/>
              </a:rPr>
              <a:t> </a:t>
            </a:r>
            <a:r>
              <a:rPr lang="el-GR" altLang="en-US" sz="3100" b="1" dirty="0">
                <a:solidFill>
                  <a:schemeClr val="tx1"/>
                </a:solidFill>
                <a:latin typeface="Corbel" panose="020B0503020204020204" pitchFamily="34" charset="0"/>
              </a:rPr>
              <a:t>Μάθηση</a:t>
            </a:r>
            <a:r>
              <a:rPr lang="el-GR" altLang="en-US" sz="3100" b="1" dirty="0">
                <a:solidFill>
                  <a:schemeClr val="tx1"/>
                </a:solidFill>
                <a:latin typeface="Arial" panose="020B0604020202020204" pitchFamily="34" charset="0"/>
              </a:rPr>
              <a:t>ς</a:t>
            </a:r>
            <a:r>
              <a:rPr lang="el-GR" altLang="en-US" sz="3100" dirty="0">
                <a:solidFill>
                  <a:schemeClr val="tx1"/>
                </a:solidFill>
                <a:latin typeface="Corbel" panose="020B0503020204020204" pitchFamily="34" charset="0"/>
              </a:rPr>
              <a:t>: η τροποποίηση του </a:t>
            </a:r>
            <a:r>
              <a:rPr lang="el-GR" altLang="en-US" sz="3100" dirty="0" err="1">
                <a:solidFill>
                  <a:schemeClr val="tx1"/>
                </a:solidFill>
                <a:latin typeface="Corbel" panose="020B0503020204020204" pitchFamily="34" charset="0"/>
              </a:rPr>
              <a:t>προϋπαρχουσών</a:t>
            </a:r>
            <a:r>
              <a:rPr lang="el-GR" altLang="en-US" sz="3100" dirty="0">
                <a:solidFill>
                  <a:schemeClr val="tx1"/>
                </a:solidFill>
                <a:latin typeface="Corbel" panose="020B0503020204020204" pitchFamily="34" charset="0"/>
              </a:rPr>
              <a:t> γνώσεων</a:t>
            </a:r>
            <a:endParaRPr lang="en-US" altLang="en-US" sz="3100" dirty="0">
              <a:solidFill>
                <a:schemeClr val="tx1"/>
              </a:solidFill>
              <a:latin typeface="Corbel" panose="020B0503020204020204" pitchFamily="34" charset="0"/>
            </a:endParaRPr>
          </a:p>
          <a:p>
            <a:pPr marL="365125" indent="-282575">
              <a:buNone/>
            </a:pPr>
            <a:endParaRPr lang="el-GR" altLang="en-US" sz="1400" dirty="0">
              <a:solidFill>
                <a:schemeClr val="tx1"/>
              </a:solidFill>
              <a:latin typeface="Corbel" panose="020B0503020204020204" pitchFamily="34" charset="0"/>
            </a:endParaRPr>
          </a:p>
          <a:p>
            <a:pPr marL="365125" indent="-282575"/>
            <a:r>
              <a:rPr lang="el-GR" altLang="en-US" sz="3100" dirty="0">
                <a:solidFill>
                  <a:schemeClr val="tx1"/>
                </a:solidFill>
                <a:latin typeface="Corbel" panose="020B0503020204020204" pitchFamily="34" charset="0"/>
              </a:rPr>
              <a:t>Στόχος της </a:t>
            </a:r>
            <a:r>
              <a:rPr lang="el-GR" altLang="en-US" sz="3100" b="1" dirty="0">
                <a:solidFill>
                  <a:schemeClr val="tx1"/>
                </a:solidFill>
                <a:latin typeface="Corbel" panose="020B0503020204020204" pitchFamily="34" charset="0"/>
              </a:rPr>
              <a:t>διδασκαλίας</a:t>
            </a:r>
            <a:r>
              <a:rPr lang="el-GR" altLang="en-US" sz="3100" dirty="0">
                <a:solidFill>
                  <a:schemeClr val="tx1"/>
                </a:solidFill>
                <a:latin typeface="Corbel" panose="020B0503020204020204" pitchFamily="34" charset="0"/>
              </a:rPr>
              <a:t>: η δημιουργία κατάλληλου και πλούσιου περιβάλλοντος με το οποίο αλληλεπιδρά ο μαθητής</a:t>
            </a:r>
            <a:br>
              <a:rPr lang="en-US" altLang="en-US" sz="3100" dirty="0">
                <a:solidFill>
                  <a:schemeClr val="tx1"/>
                </a:solidFill>
                <a:latin typeface="Corbel" panose="020B0503020204020204" pitchFamily="34" charset="0"/>
              </a:rPr>
            </a:br>
            <a:endParaRPr lang="el-GR" altLang="en-US" sz="800" dirty="0">
              <a:solidFill>
                <a:schemeClr val="tx1"/>
              </a:solidFill>
              <a:latin typeface="Corbel" panose="020B0503020204020204" pitchFamily="34" charset="0"/>
            </a:endParaRPr>
          </a:p>
          <a:p>
            <a:pPr marL="365125" indent="-282575">
              <a:buNone/>
            </a:pPr>
            <a:r>
              <a:rPr lang="el-GR" altLang="en-US" b="1" u="sng" dirty="0">
                <a:solidFill>
                  <a:schemeClr val="tx1"/>
                </a:solidFill>
                <a:latin typeface="Corbel" panose="020B0503020204020204" pitchFamily="34" charset="0"/>
              </a:rPr>
              <a:t>Βασικός εκπρόσωπος</a:t>
            </a:r>
            <a:br>
              <a:rPr lang="en-US" altLang="en-US" b="1" dirty="0">
                <a:solidFill>
                  <a:schemeClr val="tx1"/>
                </a:solidFill>
                <a:latin typeface="Corbel" panose="020B0503020204020204" pitchFamily="34" charset="0"/>
              </a:rPr>
            </a:br>
            <a:endParaRPr lang="el-GR" altLang="en-US" sz="800" b="1" dirty="0">
              <a:solidFill>
                <a:schemeClr val="tx1"/>
              </a:solidFill>
              <a:latin typeface="Corbel" panose="020B0503020204020204" pitchFamily="34" charset="0"/>
            </a:endParaRPr>
          </a:p>
          <a:p>
            <a:pPr marL="365125" indent="-282575">
              <a:buNone/>
            </a:pPr>
            <a:r>
              <a:rPr lang="el-GR" altLang="en-US" dirty="0">
                <a:solidFill>
                  <a:schemeClr val="tx1"/>
                </a:solidFill>
                <a:latin typeface="Arial" panose="020B0604020202020204" pitchFamily="34" charset="0"/>
              </a:rPr>
              <a:t>	</a:t>
            </a:r>
            <a:r>
              <a:rPr lang="en-GB" altLang="en-US" dirty="0">
                <a:solidFill>
                  <a:schemeClr val="tx1"/>
                </a:solidFill>
              </a:rPr>
              <a:t>			</a:t>
            </a:r>
            <a:r>
              <a:rPr lang="el-GR" altLang="en-US" dirty="0">
                <a:solidFill>
                  <a:schemeClr val="tx1"/>
                </a:solidFill>
              </a:rPr>
              <a:t>      </a:t>
            </a:r>
            <a:r>
              <a:rPr lang="en-GB" altLang="en-US" dirty="0" err="1">
                <a:solidFill>
                  <a:schemeClr val="tx1"/>
                </a:solidFill>
              </a:rPr>
              <a:t>Papert</a:t>
            </a:r>
            <a:endParaRPr lang="en-GB" altLang="en-US" dirty="0">
              <a:solidFill>
                <a:schemeClr val="tx1"/>
              </a:solidFill>
            </a:endParaRPr>
          </a:p>
          <a:p>
            <a:pPr marL="365125" indent="-282575"/>
            <a:endParaRPr lang="en-GB" altLang="en-US" dirty="0">
              <a:solidFill>
                <a:schemeClr val="tx1"/>
              </a:solidFill>
            </a:endParaRPr>
          </a:p>
        </p:txBody>
      </p:sp>
      <p:pic>
        <p:nvPicPr>
          <p:cNvPr id="562182" name="Picture 5">
            <a:extLst>
              <a:ext uri="{FF2B5EF4-FFF2-40B4-BE49-F238E27FC236}">
                <a16:creationId xmlns:a16="http://schemas.microsoft.com/office/drawing/2014/main" id="{3BEA0021-2206-4738-AC09-B4A6D1C05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851" y="5264092"/>
            <a:ext cx="9985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9CFC-0645-48AF-81D4-ECFBA55802C8}"/>
              </a:ext>
            </a:extLst>
          </p:cNvPr>
          <p:cNvSpPr>
            <a:spLocks noGrp="1"/>
          </p:cNvSpPr>
          <p:nvPr>
            <p:ph type="title" idx="4294967295"/>
          </p:nvPr>
        </p:nvSpPr>
        <p:spPr>
          <a:xfrm>
            <a:off x="2216544" y="459838"/>
            <a:ext cx="8748712" cy="865187"/>
          </a:xfrm>
        </p:spPr>
        <p:txBody>
          <a:bodyPr>
            <a:normAutofit/>
          </a:bodyPr>
          <a:lstStyle/>
          <a:p>
            <a:r>
              <a:rPr lang="el-GR" altLang="en-US" sz="3700" b="1" dirty="0">
                <a:latin typeface="Corbel" panose="020B0503020204020204" pitchFamily="34" charset="0"/>
              </a:rPr>
              <a:t>Βασικές αρχές του </a:t>
            </a:r>
            <a:r>
              <a:rPr lang="el-GR" altLang="en-US" sz="4000" b="1" dirty="0">
                <a:latin typeface="Corbel" panose="020B0503020204020204" pitchFamily="34" charset="0"/>
              </a:rPr>
              <a:t>Κονστρουκτιβισμού</a:t>
            </a:r>
            <a:endParaRPr lang="en-GB" altLang="en-US" sz="3700" b="1" dirty="0"/>
          </a:p>
        </p:txBody>
      </p:sp>
      <p:sp>
        <p:nvSpPr>
          <p:cNvPr id="564227" name="Content Placeholder 2">
            <a:extLst>
              <a:ext uri="{FF2B5EF4-FFF2-40B4-BE49-F238E27FC236}">
                <a16:creationId xmlns:a16="http://schemas.microsoft.com/office/drawing/2014/main" id="{F2FA5E7C-2751-4CA1-8E59-BCC57E76CE65}"/>
              </a:ext>
            </a:extLst>
          </p:cNvPr>
          <p:cNvSpPr>
            <a:spLocks noGrp="1"/>
          </p:cNvSpPr>
          <p:nvPr>
            <p:ph idx="4294967295"/>
          </p:nvPr>
        </p:nvSpPr>
        <p:spPr>
          <a:xfrm>
            <a:off x="2378469" y="1767426"/>
            <a:ext cx="8424862" cy="4319588"/>
          </a:xfrm>
        </p:spPr>
        <p:txBody>
          <a:bodyPr>
            <a:normAutofit/>
          </a:bodyPr>
          <a:lstStyle/>
          <a:p>
            <a:pPr marL="692150" indent="-609600"/>
            <a:r>
              <a:rPr lang="el-GR" altLang="en-US" sz="2800" dirty="0">
                <a:latin typeface="Corbel" panose="020B0503020204020204" pitchFamily="34" charset="0"/>
              </a:rPr>
              <a:t>Η </a:t>
            </a:r>
            <a:r>
              <a:rPr lang="el-GR" altLang="en-US" sz="2800" b="1" dirty="0">
                <a:latin typeface="Corbel" panose="020B0503020204020204" pitchFamily="34" charset="0"/>
              </a:rPr>
              <a:t>μάθηση</a:t>
            </a:r>
            <a:r>
              <a:rPr lang="el-GR" altLang="en-US" sz="2800" dirty="0">
                <a:latin typeface="Corbel" panose="020B0503020204020204" pitchFamily="34" charset="0"/>
              </a:rPr>
              <a:t> είναι ατομική διαδικασία </a:t>
            </a:r>
            <a:r>
              <a:rPr lang="el-GR" altLang="en-US" sz="2800" b="1" u="sng" dirty="0">
                <a:solidFill>
                  <a:schemeClr val="hlink"/>
                </a:solidFill>
                <a:latin typeface="Corbel" panose="020B0503020204020204" pitchFamily="34" charset="0"/>
              </a:rPr>
              <a:t>οικοδόμησης γνώσεων</a:t>
            </a:r>
          </a:p>
          <a:p>
            <a:pPr marL="692150" indent="-609600"/>
            <a:r>
              <a:rPr lang="el-GR" altLang="en-US" sz="2800" dirty="0">
                <a:solidFill>
                  <a:schemeClr val="tx1"/>
                </a:solidFill>
              </a:rPr>
              <a:t>Η γνώση κατασκευάζεται, δεν μεταδίδεται (μόνον η πληροφορία μεταδίδεται). </a:t>
            </a:r>
          </a:p>
          <a:p>
            <a:pPr marL="692150" indent="-609600"/>
            <a:r>
              <a:rPr lang="el-GR" altLang="en-US" sz="2800" dirty="0">
                <a:latin typeface="Corbel" panose="020B0503020204020204" pitchFamily="34" charset="0"/>
              </a:rPr>
              <a:t>Το νόημα αποκτάται μέσω </a:t>
            </a:r>
            <a:r>
              <a:rPr lang="el-GR" altLang="en-US" sz="2800" b="1" u="sng" dirty="0">
                <a:solidFill>
                  <a:schemeClr val="hlink"/>
                </a:solidFill>
                <a:latin typeface="Corbel" panose="020B0503020204020204" pitchFamily="34" charset="0"/>
              </a:rPr>
              <a:t>εμπειριών</a:t>
            </a:r>
            <a:endParaRPr lang="en-US" altLang="en-US" sz="2800" b="1" u="sng" dirty="0">
              <a:solidFill>
                <a:schemeClr val="hlink"/>
              </a:solidFill>
              <a:latin typeface="Corbel" panose="020B0503020204020204" pitchFamily="34" charset="0"/>
            </a:endParaRPr>
          </a:p>
          <a:p>
            <a:pPr marL="692150" indent="-609600"/>
            <a:r>
              <a:rPr lang="el-GR" altLang="en-US" sz="2800" dirty="0">
                <a:latin typeface="Corbel" panose="020B0503020204020204" pitchFamily="34" charset="0"/>
              </a:rPr>
              <a:t>Η </a:t>
            </a:r>
            <a:r>
              <a:rPr lang="el-GR" altLang="en-US" sz="2800" b="1" u="sng" dirty="0">
                <a:solidFill>
                  <a:schemeClr val="hlink"/>
                </a:solidFill>
                <a:latin typeface="Corbel" panose="020B0503020204020204" pitchFamily="34" charset="0"/>
              </a:rPr>
              <a:t>μάθηση δεν είναι αποστήθιση</a:t>
            </a:r>
            <a:r>
              <a:rPr lang="el-GR" altLang="en-US" sz="2800" dirty="0">
                <a:latin typeface="Corbel" panose="020B0503020204020204" pitchFamily="34" charset="0"/>
              </a:rPr>
              <a:t> εννοιών ή γεγονότων </a:t>
            </a:r>
          </a:p>
          <a:p>
            <a:pPr marL="692150" indent="-609600"/>
            <a:endParaRPr lang="el-GR" altLang="en-US" sz="2800" dirty="0">
              <a:latin typeface="Corbel" panose="020B0503020204020204" pitchFamily="34" charset="0"/>
            </a:endParaRPr>
          </a:p>
          <a:p>
            <a:pPr marL="692150" indent="-609600"/>
            <a:endParaRPr lang="en-GB"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B-DD59-4FE1-9672-D00CD6A12E6D}"/>
              </a:ext>
            </a:extLst>
          </p:cNvPr>
          <p:cNvSpPr>
            <a:spLocks noGrp="1"/>
          </p:cNvSpPr>
          <p:nvPr>
            <p:ph type="title" idx="4294967295"/>
          </p:nvPr>
        </p:nvSpPr>
        <p:spPr/>
        <p:txBody>
          <a:bodyPr>
            <a:normAutofit/>
          </a:bodyPr>
          <a:lstStyle/>
          <a:p>
            <a:r>
              <a:rPr lang="el-GR" altLang="en-US" sz="4200" b="1" dirty="0">
                <a:latin typeface="Corbel" panose="020B0503020204020204" pitchFamily="34" charset="0"/>
              </a:rPr>
              <a:t>Η μάθηση στον </a:t>
            </a:r>
            <a:r>
              <a:rPr lang="el-GR" altLang="en-US" sz="4400" b="1" dirty="0">
                <a:latin typeface="Corbel" panose="020B0503020204020204" pitchFamily="34" charset="0"/>
              </a:rPr>
              <a:t>Κονστρουκτιβισμό</a:t>
            </a:r>
            <a:endParaRPr lang="en-GB" altLang="en-US" sz="4200" b="1" dirty="0"/>
          </a:p>
        </p:txBody>
      </p:sp>
      <p:sp>
        <p:nvSpPr>
          <p:cNvPr id="566275" name="Content Placeholder 2">
            <a:extLst>
              <a:ext uri="{FF2B5EF4-FFF2-40B4-BE49-F238E27FC236}">
                <a16:creationId xmlns:a16="http://schemas.microsoft.com/office/drawing/2014/main" id="{6EEEBDF4-ADBE-47A9-A7F3-570FA8EE7530}"/>
              </a:ext>
            </a:extLst>
          </p:cNvPr>
          <p:cNvSpPr>
            <a:spLocks noGrp="1"/>
          </p:cNvSpPr>
          <p:nvPr>
            <p:ph idx="4294967295"/>
          </p:nvPr>
        </p:nvSpPr>
        <p:spPr>
          <a:xfrm>
            <a:off x="2090739" y="1501629"/>
            <a:ext cx="8397875" cy="4735660"/>
          </a:xfrm>
        </p:spPr>
        <p:txBody>
          <a:bodyPr>
            <a:normAutofit fontScale="92500" lnSpcReduction="10000"/>
          </a:bodyPr>
          <a:lstStyle/>
          <a:p>
            <a:pPr marL="365125" indent="-282575"/>
            <a:r>
              <a:rPr lang="el-GR" altLang="en-US" sz="2800" dirty="0">
                <a:latin typeface="Corbel" panose="020B0503020204020204" pitchFamily="34" charset="0"/>
              </a:rPr>
              <a:t>Ενδιαφέρον στο εσωτερικό του γνωστικού συστήματος, και ειδικότερα στη δομή και </a:t>
            </a:r>
            <a:br>
              <a:rPr lang="el-GR" altLang="en-US" sz="2800" dirty="0">
                <a:latin typeface="Arial" panose="020B0604020202020204" pitchFamily="34" charset="0"/>
              </a:rPr>
            </a:br>
            <a:r>
              <a:rPr lang="el-GR" altLang="en-US" sz="2800" dirty="0">
                <a:latin typeface="Corbel" panose="020B0503020204020204" pitchFamily="34" charset="0"/>
              </a:rPr>
              <a:t>στη λειτουργία του: </a:t>
            </a:r>
            <a:br>
              <a:rPr lang="el-GR" altLang="en-US" sz="2800" dirty="0">
                <a:latin typeface="Arial" panose="020B0604020202020204" pitchFamily="34" charset="0"/>
              </a:rPr>
            </a:br>
            <a:endParaRPr lang="el-GR" altLang="en-US" sz="800" dirty="0">
              <a:latin typeface="Arial" panose="020B0604020202020204" pitchFamily="34" charset="0"/>
            </a:endParaRPr>
          </a:p>
          <a:p>
            <a:pPr marL="639763" lvl="1" indent="-236538"/>
            <a:r>
              <a:rPr lang="el-GR" altLang="en-US" sz="2500" dirty="0">
                <a:latin typeface="Corbel" panose="020B0503020204020204" pitchFamily="34" charset="0"/>
              </a:rPr>
              <a:t>η </a:t>
            </a:r>
            <a:r>
              <a:rPr lang="el-GR" altLang="en-US" sz="2500" i="1" dirty="0">
                <a:latin typeface="Corbel" panose="020B0503020204020204" pitchFamily="34" charset="0"/>
              </a:rPr>
              <a:t>μάθηση</a:t>
            </a:r>
            <a:r>
              <a:rPr lang="el-GR" altLang="en-US" sz="2500" dirty="0">
                <a:latin typeface="Corbel" panose="020B0503020204020204" pitchFamily="34" charset="0"/>
              </a:rPr>
              <a:t> συνίσταται στην </a:t>
            </a:r>
            <a:r>
              <a:rPr lang="el-GR" altLang="en-US" sz="2500" i="1" dirty="0">
                <a:latin typeface="Corbel" panose="020B0503020204020204" pitchFamily="34" charset="0"/>
              </a:rPr>
              <a:t>τροποποίηση </a:t>
            </a:r>
            <a:br>
              <a:rPr lang="en-US" altLang="en-US" sz="2500" i="1" dirty="0">
                <a:latin typeface="Corbel" panose="020B0503020204020204" pitchFamily="34" charset="0"/>
              </a:rPr>
            </a:br>
            <a:r>
              <a:rPr lang="el-GR" altLang="en-US" sz="2500" i="1" dirty="0">
                <a:latin typeface="Corbel" panose="020B0503020204020204" pitchFamily="34" charset="0"/>
              </a:rPr>
              <a:t>των γνώσεων</a:t>
            </a:r>
            <a:r>
              <a:rPr lang="el-GR" altLang="en-US" sz="2500" dirty="0">
                <a:latin typeface="Corbel" panose="020B0503020204020204" pitchFamily="34" charset="0"/>
              </a:rPr>
              <a:t> και εξαρτάται άμεσα </a:t>
            </a:r>
            <a:br>
              <a:rPr lang="en-US" altLang="en-US" sz="2500" dirty="0">
                <a:latin typeface="Corbel" panose="020B0503020204020204" pitchFamily="34" charset="0"/>
              </a:rPr>
            </a:br>
            <a:r>
              <a:rPr lang="el-GR" altLang="en-US" sz="2500" dirty="0">
                <a:latin typeface="Corbel" panose="020B0503020204020204" pitchFamily="34" charset="0"/>
              </a:rPr>
              <a:t>από τις προϋπάρχουσες γνώσεις. </a:t>
            </a:r>
            <a:br>
              <a:rPr lang="el-GR" altLang="en-US" sz="2500" dirty="0">
                <a:latin typeface="Corbel" panose="020B0503020204020204" pitchFamily="34" charset="0"/>
              </a:rPr>
            </a:br>
            <a:endParaRPr lang="el-GR" altLang="en-US" sz="2500" dirty="0">
              <a:latin typeface="Corbel" panose="020B0503020204020204" pitchFamily="34" charset="0"/>
            </a:endParaRPr>
          </a:p>
          <a:p>
            <a:pPr marL="639763" lvl="1" indent="-236538"/>
            <a:r>
              <a:rPr lang="el-GR" altLang="en-US" sz="2500" dirty="0">
                <a:latin typeface="Corbel" panose="020B0503020204020204" pitchFamily="34" charset="0"/>
              </a:rPr>
              <a:t>η μάθηση συνιστά μια ενεργή ατομική διαδικασία οικοδόμησης νοήματος μέσω εμπειριών.</a:t>
            </a:r>
            <a:br>
              <a:rPr lang="el-GR" altLang="en-US" sz="2500" dirty="0">
                <a:latin typeface="Corbel" panose="020B0503020204020204" pitchFamily="34" charset="0"/>
              </a:rPr>
            </a:br>
            <a:r>
              <a:rPr lang="el-GR" altLang="en-US" sz="2500" dirty="0">
                <a:latin typeface="Corbel" panose="020B0503020204020204" pitchFamily="34" charset="0"/>
              </a:rPr>
              <a:t> </a:t>
            </a:r>
          </a:p>
          <a:p>
            <a:pPr marL="639763" lvl="1" indent="-236538"/>
            <a:r>
              <a:rPr lang="el-GR" altLang="en-US" sz="2500" dirty="0">
                <a:latin typeface="Corbel" panose="020B0503020204020204" pitchFamily="34" charset="0"/>
              </a:rPr>
              <a:t>η μάθηση </a:t>
            </a:r>
            <a:r>
              <a:rPr lang="el-GR" altLang="en-US" sz="2500" b="1" u="sng" dirty="0">
                <a:solidFill>
                  <a:srgbClr val="FD2413"/>
                </a:solidFill>
                <a:latin typeface="Corbel" panose="020B0503020204020204" pitchFamily="34" charset="0"/>
              </a:rPr>
              <a:t>δεν είναι</a:t>
            </a:r>
            <a:r>
              <a:rPr lang="el-GR" altLang="en-US" sz="2500" dirty="0">
                <a:latin typeface="Corbel" panose="020B0503020204020204" pitchFamily="34" charset="0"/>
              </a:rPr>
              <a:t> απομνημόνευση εννοιών, γεγονότων και καθολικών αληθειών</a:t>
            </a:r>
            <a:r>
              <a:rPr lang="en-US" altLang="en-US" sz="2500" dirty="0">
                <a:latin typeface="Corbel" panose="020B0503020204020204" pitchFamily="34" charset="0"/>
              </a:rPr>
              <a:t>.</a:t>
            </a:r>
            <a:r>
              <a:rPr lang="el-GR" altLang="en-US" sz="2500" dirty="0">
                <a:latin typeface="Corbel" panose="020B0503020204020204" pitchFamily="34" charset="0"/>
              </a:rPr>
              <a:t> </a:t>
            </a:r>
            <a:endParaRPr lang="en-GB" alt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7FC573-362C-43F6-9872-B1548C83728C}"/>
              </a:ext>
            </a:extLst>
          </p:cNvPr>
          <p:cNvSpPr>
            <a:spLocks noGrp="1" noChangeArrowheads="1"/>
          </p:cNvSpPr>
          <p:nvPr>
            <p:ph type="title"/>
          </p:nvPr>
        </p:nvSpPr>
        <p:spPr/>
        <p:txBody>
          <a:bodyPr/>
          <a:lstStyle/>
          <a:p>
            <a:pPr eaLnBrk="1" hangingPunct="1"/>
            <a:r>
              <a:rPr lang="el-GR" altLang="en-US" b="1" dirty="0"/>
              <a:t>Έχει νόημα να προσδιοριστεί το πώς μαθαίνουν τα παιδιά;</a:t>
            </a:r>
          </a:p>
        </p:txBody>
      </p:sp>
      <p:sp>
        <p:nvSpPr>
          <p:cNvPr id="4099" name="Rectangle 3">
            <a:extLst>
              <a:ext uri="{FF2B5EF4-FFF2-40B4-BE49-F238E27FC236}">
                <a16:creationId xmlns:a16="http://schemas.microsoft.com/office/drawing/2014/main" id="{1A3D7A61-F2F6-4B96-86B7-6D1DAD05C9A8}"/>
              </a:ext>
            </a:extLst>
          </p:cNvPr>
          <p:cNvSpPr>
            <a:spLocks noGrp="1" noChangeArrowheads="1"/>
          </p:cNvSpPr>
          <p:nvPr>
            <p:ph idx="1"/>
          </p:nvPr>
        </p:nvSpPr>
        <p:spPr/>
        <p:txBody>
          <a:bodyPr>
            <a:normAutofit/>
          </a:bodyPr>
          <a:lstStyle/>
          <a:p>
            <a:pPr eaLnBrk="1" hangingPunct="1"/>
            <a:r>
              <a:rPr lang="el-GR" altLang="en-US" sz="2800" dirty="0">
                <a:solidFill>
                  <a:schemeClr val="tx1"/>
                </a:solidFill>
              </a:rPr>
              <a:t>Αν δε γνωρίζουμε πώς μαθαίνουν πώς θα οργανώσουμε την εκπαιδευτική διαδικασία (διδακτική και μαθησιακή);</a:t>
            </a:r>
          </a:p>
          <a:p>
            <a:pPr eaLnBrk="1" hangingPunct="1"/>
            <a:endParaRPr lang="el-GR" altLang="en-US" sz="2800" dirty="0">
              <a:solidFill>
                <a:schemeClr val="tx1"/>
              </a:solidFill>
            </a:endParaRPr>
          </a:p>
          <a:p>
            <a:pPr eaLnBrk="1" hangingPunct="1"/>
            <a:r>
              <a:rPr lang="el-GR" altLang="en-US" sz="2800" dirty="0">
                <a:solidFill>
                  <a:schemeClr val="tx1"/>
                </a:solidFill>
              </a:rPr>
              <a:t>Αν δεν γνωρίζουμε τα χαρακτηριστικά της </a:t>
            </a:r>
            <a:r>
              <a:rPr lang="en-US" altLang="en-US" sz="2800" dirty="0">
                <a:solidFill>
                  <a:schemeClr val="tx1"/>
                </a:solidFill>
              </a:rPr>
              <a:t>(</a:t>
            </a:r>
            <a:r>
              <a:rPr lang="el-GR" altLang="en-US" sz="2800" dirty="0">
                <a:solidFill>
                  <a:schemeClr val="tx1"/>
                </a:solidFill>
              </a:rPr>
              <a:t>προ</a:t>
            </a:r>
            <a:r>
              <a:rPr lang="en-US" altLang="en-US" sz="2800" dirty="0">
                <a:solidFill>
                  <a:schemeClr val="tx1"/>
                </a:solidFill>
              </a:rPr>
              <a:t>-) </a:t>
            </a:r>
            <a:r>
              <a:rPr lang="el-GR" altLang="en-US" sz="2800" dirty="0">
                <a:solidFill>
                  <a:schemeClr val="tx1"/>
                </a:solidFill>
              </a:rPr>
              <a:t>σχολικής ηλικίας των μαθητών/-</a:t>
            </a:r>
            <a:r>
              <a:rPr lang="el-GR" altLang="en-US" sz="2800" dirty="0" err="1">
                <a:solidFill>
                  <a:schemeClr val="tx1"/>
                </a:solidFill>
              </a:rPr>
              <a:t>τριων</a:t>
            </a:r>
            <a:r>
              <a:rPr lang="el-GR" altLang="en-US" sz="2800" dirty="0">
                <a:solidFill>
                  <a:schemeClr val="tx1"/>
                </a:solidFill>
              </a:rPr>
              <a:t> πώς θα τα λάβουμε υπόψη μας στο σχεδιασμό δραστηριοτήτων και τις επιλογές μας;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DC34-0836-49A5-9167-97E4D131C552}"/>
              </a:ext>
            </a:extLst>
          </p:cNvPr>
          <p:cNvSpPr>
            <a:spLocks noGrp="1"/>
          </p:cNvSpPr>
          <p:nvPr>
            <p:ph type="title" idx="4294967295"/>
          </p:nvPr>
        </p:nvSpPr>
        <p:spPr>
          <a:xfrm>
            <a:off x="2566988" y="44450"/>
            <a:ext cx="8101012" cy="1143000"/>
          </a:xfrm>
        </p:spPr>
        <p:txBody>
          <a:bodyPr>
            <a:normAutofit fontScale="90000"/>
          </a:bodyPr>
          <a:lstStyle/>
          <a:p>
            <a:r>
              <a:rPr lang="el-GR" altLang="en-US" sz="4000" b="1" dirty="0">
                <a:latin typeface="Corbel" panose="020B0503020204020204" pitchFamily="34" charset="0"/>
              </a:rPr>
              <a:t>Κονστρουκτιβισμός</a:t>
            </a:r>
            <a:r>
              <a:rPr lang="el-GR" altLang="en-US" sz="3800" b="1" dirty="0">
                <a:latin typeface="Corbel" panose="020B0503020204020204" pitchFamily="34" charset="0"/>
              </a:rPr>
              <a:t>: </a:t>
            </a:r>
            <a:br>
              <a:rPr lang="el-GR" altLang="en-US" sz="3800" b="1" dirty="0">
                <a:latin typeface="Corbel" panose="020B0503020204020204" pitchFamily="34" charset="0"/>
              </a:rPr>
            </a:br>
            <a:r>
              <a:rPr lang="el-GR" altLang="en-US" sz="3800" b="1" dirty="0">
                <a:latin typeface="Corbel" panose="020B0503020204020204" pitchFamily="34" charset="0"/>
              </a:rPr>
              <a:t>Αλληλεπίδραση με το περιβάλλον</a:t>
            </a:r>
            <a:endParaRPr lang="en-GB" altLang="en-US" sz="3800" b="1" dirty="0"/>
          </a:p>
        </p:txBody>
      </p:sp>
      <p:sp>
        <p:nvSpPr>
          <p:cNvPr id="570372" name="Content Placeholder 9">
            <a:extLst>
              <a:ext uri="{FF2B5EF4-FFF2-40B4-BE49-F238E27FC236}">
                <a16:creationId xmlns:a16="http://schemas.microsoft.com/office/drawing/2014/main" id="{81709795-8EB4-4941-B4FB-5FAAB9C79231}"/>
              </a:ext>
            </a:extLst>
          </p:cNvPr>
          <p:cNvSpPr>
            <a:spLocks noGrp="1"/>
          </p:cNvSpPr>
          <p:nvPr>
            <p:ph sz="half" idx="4294967295"/>
          </p:nvPr>
        </p:nvSpPr>
        <p:spPr>
          <a:xfrm>
            <a:off x="2135189" y="1412876"/>
            <a:ext cx="6192837" cy="5040313"/>
          </a:xfrm>
        </p:spPr>
        <p:txBody>
          <a:bodyPr>
            <a:normAutofit/>
          </a:bodyPr>
          <a:lstStyle/>
          <a:p>
            <a:pPr marL="365125" indent="-282575">
              <a:buNone/>
            </a:pPr>
            <a:r>
              <a:rPr lang="en-US" altLang="en-US" sz="2800" dirty="0">
                <a:latin typeface="Corbel" panose="020B0503020204020204" pitchFamily="34" charset="0"/>
              </a:rPr>
              <a:t>   </a:t>
            </a:r>
            <a:r>
              <a:rPr lang="el-GR" altLang="en-US" sz="2800" dirty="0">
                <a:latin typeface="Corbel" panose="020B0503020204020204" pitchFamily="34" charset="0"/>
              </a:rPr>
              <a:t>Η μάθηση λαμβάνει χώρα μέσα από δραστηριότητες </a:t>
            </a:r>
            <a:endParaRPr lang="en-US" altLang="en-US" sz="2800" dirty="0">
              <a:latin typeface="Corbel" panose="020B0503020204020204" pitchFamily="34" charset="0"/>
            </a:endParaRPr>
          </a:p>
          <a:p>
            <a:pPr marL="365125" indent="-282575">
              <a:buNone/>
            </a:pPr>
            <a:endParaRPr lang="el-GR" altLang="en-US" sz="1600" dirty="0">
              <a:latin typeface="Corbel" panose="020B0503020204020204" pitchFamily="34" charset="0"/>
            </a:endParaRPr>
          </a:p>
          <a:p>
            <a:pPr marL="365125" indent="-282575"/>
            <a:r>
              <a:rPr lang="el-GR" altLang="en-US" sz="2800" dirty="0">
                <a:latin typeface="Corbel" panose="020B0503020204020204" pitchFamily="34" charset="0"/>
              </a:rPr>
              <a:t>διερεύνησης </a:t>
            </a:r>
            <a:endParaRPr lang="en-US" altLang="en-US" sz="2800" dirty="0">
              <a:latin typeface="Corbel" panose="020B0503020204020204" pitchFamily="34" charset="0"/>
            </a:endParaRPr>
          </a:p>
          <a:p>
            <a:pPr marL="365125" indent="-282575"/>
            <a:r>
              <a:rPr lang="el-GR" altLang="en-US" sz="2800" dirty="0">
                <a:latin typeface="Corbel" panose="020B0503020204020204" pitchFamily="34" charset="0"/>
              </a:rPr>
              <a:t>ανακάλυψης </a:t>
            </a:r>
            <a:endParaRPr lang="en-US" altLang="en-US" sz="2800" dirty="0">
              <a:latin typeface="Corbel" panose="020B0503020204020204" pitchFamily="34" charset="0"/>
            </a:endParaRPr>
          </a:p>
          <a:p>
            <a:pPr marL="365125" indent="-282575"/>
            <a:r>
              <a:rPr lang="el-GR" altLang="en-US" sz="2800" dirty="0">
                <a:latin typeface="Corbel" panose="020B0503020204020204" pitchFamily="34" charset="0"/>
              </a:rPr>
              <a:t>έρευνας</a:t>
            </a:r>
          </a:p>
          <a:p>
            <a:pPr marL="365125" indent="-282575"/>
            <a:r>
              <a:rPr lang="el-GR" altLang="en-US" sz="2800" dirty="0">
                <a:latin typeface="Corbel" panose="020B0503020204020204" pitchFamily="34" charset="0"/>
              </a:rPr>
              <a:t>πειραματισμού </a:t>
            </a:r>
            <a:endParaRPr lang="en-US" altLang="en-US" sz="2800" dirty="0">
              <a:latin typeface="Corbel" panose="020B0503020204020204" pitchFamily="34" charset="0"/>
            </a:endParaRPr>
          </a:p>
          <a:p>
            <a:pPr marL="365125" indent="-282575"/>
            <a:r>
              <a:rPr lang="el-GR" altLang="en-US" sz="2800" dirty="0">
                <a:latin typeface="Corbel" panose="020B0503020204020204" pitchFamily="34" charset="0"/>
              </a:rPr>
              <a:t>και επίλυσης προβλήματος</a:t>
            </a:r>
            <a:endParaRPr lang="en-GB" altLang="en-US" sz="2800" dirty="0"/>
          </a:p>
        </p:txBody>
      </p:sp>
      <p:pic>
        <p:nvPicPr>
          <p:cNvPr id="12290" name="Picture 2" descr="Σχετική εικόνα">
            <a:extLst>
              <a:ext uri="{FF2B5EF4-FFF2-40B4-BE49-F238E27FC236}">
                <a16:creationId xmlns:a16="http://schemas.microsoft.com/office/drawing/2014/main" id="{BE7451E3-B37C-40E5-AE03-A5BD00994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6" y="1887523"/>
            <a:ext cx="3212361" cy="214264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Σχετική εικόνα">
            <a:extLst>
              <a:ext uri="{FF2B5EF4-FFF2-40B4-BE49-F238E27FC236}">
                <a16:creationId xmlns:a16="http://schemas.microsoft.com/office/drawing/2014/main" id="{5E932D1B-8FBF-446E-BE7C-6053F2218A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026" y="4140159"/>
            <a:ext cx="3212361" cy="2395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BCD2-9226-4B72-9490-B951474D9C61}"/>
              </a:ext>
            </a:extLst>
          </p:cNvPr>
          <p:cNvSpPr>
            <a:spLocks noGrp="1"/>
          </p:cNvSpPr>
          <p:nvPr>
            <p:ph type="title" idx="4294967295"/>
          </p:nvPr>
        </p:nvSpPr>
        <p:spPr/>
        <p:txBody>
          <a:bodyPr>
            <a:normAutofit/>
          </a:bodyPr>
          <a:lstStyle/>
          <a:p>
            <a:r>
              <a:rPr lang="el-GR" altLang="en-US" sz="3700" b="1">
                <a:latin typeface="Corbel" panose="020B0503020204020204" pitchFamily="34" charset="0"/>
              </a:rPr>
              <a:t>Διερεύνηση</a:t>
            </a:r>
            <a:r>
              <a:rPr lang="en-GB" altLang="en-US" sz="3700" b="1"/>
              <a:t> </a:t>
            </a:r>
            <a:r>
              <a:rPr lang="el-GR" altLang="en-US" sz="3700" b="1">
                <a:latin typeface="Corbel" panose="020B0503020204020204" pitchFamily="34" charset="0"/>
              </a:rPr>
              <a:t>(διερευνητική μάθηση)</a:t>
            </a:r>
            <a:endParaRPr lang="en-GB" altLang="en-US" sz="3700" b="1"/>
          </a:p>
        </p:txBody>
      </p:sp>
      <p:sp>
        <p:nvSpPr>
          <p:cNvPr id="572419" name="Content Placeholder 2">
            <a:extLst>
              <a:ext uri="{FF2B5EF4-FFF2-40B4-BE49-F238E27FC236}">
                <a16:creationId xmlns:a16="http://schemas.microsoft.com/office/drawing/2014/main" id="{2BA58B3A-BAB5-43D8-8BA4-CA7CAC454FD5}"/>
              </a:ext>
            </a:extLst>
          </p:cNvPr>
          <p:cNvSpPr>
            <a:spLocks noGrp="1"/>
          </p:cNvSpPr>
          <p:nvPr>
            <p:ph idx="4294967295"/>
          </p:nvPr>
        </p:nvSpPr>
        <p:spPr>
          <a:xfrm>
            <a:off x="2428803" y="1519106"/>
            <a:ext cx="8424862" cy="4548189"/>
          </a:xfrm>
        </p:spPr>
        <p:txBody>
          <a:bodyPr>
            <a:normAutofit lnSpcReduction="10000"/>
          </a:bodyPr>
          <a:lstStyle/>
          <a:p>
            <a:pPr marL="365125" indent="-282575"/>
            <a:r>
              <a:rPr lang="el-GR" altLang="en-US" sz="2800" dirty="0">
                <a:latin typeface="Corbel" panose="020B0503020204020204" pitchFamily="34" charset="0"/>
              </a:rPr>
              <a:t>H </a:t>
            </a:r>
            <a:r>
              <a:rPr lang="el-GR" altLang="en-US" sz="2800" b="1" dirty="0">
                <a:latin typeface="Corbel" panose="020B0503020204020204" pitchFamily="34" charset="0"/>
              </a:rPr>
              <a:t>διερευνητική μάθηση</a:t>
            </a:r>
            <a:r>
              <a:rPr lang="el-GR" altLang="en-US" sz="2800" dirty="0">
                <a:latin typeface="Corbel" panose="020B0503020204020204" pitchFamily="34" charset="0"/>
              </a:rPr>
              <a:t> (</a:t>
            </a:r>
            <a:r>
              <a:rPr lang="el-GR" altLang="en-US" sz="2800" dirty="0" err="1">
                <a:latin typeface="Corbel" panose="020B0503020204020204" pitchFamily="34" charset="0"/>
              </a:rPr>
              <a:t>exploratory</a:t>
            </a:r>
            <a:r>
              <a:rPr lang="el-GR" altLang="en-US" sz="2800" dirty="0">
                <a:latin typeface="Corbel" panose="020B0503020204020204" pitchFamily="34" charset="0"/>
              </a:rPr>
              <a:t> </a:t>
            </a:r>
            <a:r>
              <a:rPr lang="el-GR" altLang="en-US" sz="2800" dirty="0" err="1">
                <a:latin typeface="Corbel" panose="020B0503020204020204" pitchFamily="34" charset="0"/>
              </a:rPr>
              <a:t>learning</a:t>
            </a:r>
            <a:r>
              <a:rPr lang="el-GR" altLang="en-US" sz="2800" dirty="0">
                <a:latin typeface="Corbel" panose="020B0503020204020204" pitchFamily="34" charset="0"/>
              </a:rPr>
              <a:t>)</a:t>
            </a:r>
            <a:r>
              <a:rPr lang="en-US" altLang="en-US" sz="2800" dirty="0">
                <a:latin typeface="Corbel" panose="020B0503020204020204" pitchFamily="34" charset="0"/>
              </a:rPr>
              <a:t>   </a:t>
            </a:r>
            <a:r>
              <a:rPr lang="el-GR" altLang="en-US" sz="2800" dirty="0">
                <a:latin typeface="Corbel" panose="020B0503020204020204" pitchFamily="34" charset="0"/>
              </a:rPr>
              <a:t>αποτελεί μια </a:t>
            </a:r>
            <a:r>
              <a:rPr lang="el-GR" altLang="en-US" sz="2800" b="1" u="sng" dirty="0">
                <a:solidFill>
                  <a:srgbClr val="FD2413"/>
                </a:solidFill>
                <a:latin typeface="Corbel" panose="020B0503020204020204" pitchFamily="34" charset="0"/>
              </a:rPr>
              <a:t>διδακτική στρατηγική</a:t>
            </a:r>
            <a:r>
              <a:rPr lang="el-GR" altLang="en-US" sz="2800" dirty="0">
                <a:latin typeface="Corbel" panose="020B0503020204020204" pitchFamily="34" charset="0"/>
              </a:rPr>
              <a:t> </a:t>
            </a:r>
            <a:endParaRPr lang="en-US" altLang="en-US" sz="2800" dirty="0">
              <a:latin typeface="Corbel" panose="020B0503020204020204" pitchFamily="34" charset="0"/>
            </a:endParaRPr>
          </a:p>
          <a:p>
            <a:pPr marL="365125" indent="-282575"/>
            <a:r>
              <a:rPr lang="el-GR" altLang="en-US" sz="2800" dirty="0">
                <a:solidFill>
                  <a:schemeClr val="tx1"/>
                </a:solidFill>
                <a:latin typeface="Corbel" panose="020B0503020204020204" pitchFamily="34" charset="0"/>
              </a:rPr>
              <a:t>Ενθαρρύνει το μαθητή να εξερευνά και </a:t>
            </a:r>
            <a:br>
              <a:rPr lang="el-GR" altLang="en-US" sz="2800" dirty="0">
                <a:solidFill>
                  <a:schemeClr val="tx1"/>
                </a:solidFill>
                <a:latin typeface="Arial" panose="020B0604020202020204" pitchFamily="34" charset="0"/>
              </a:rPr>
            </a:br>
            <a:r>
              <a:rPr lang="el-GR" altLang="en-US" sz="2800" dirty="0">
                <a:solidFill>
                  <a:schemeClr val="tx1"/>
                </a:solidFill>
                <a:latin typeface="Corbel" panose="020B0503020204020204" pitchFamily="34" charset="0"/>
              </a:rPr>
              <a:t>να πειραματίζεται με στόχο</a:t>
            </a:r>
            <a:br>
              <a:rPr lang="el-GR" altLang="en-US" sz="2800" dirty="0">
                <a:solidFill>
                  <a:schemeClr val="tx1"/>
                </a:solidFill>
                <a:latin typeface="Arial" panose="020B0604020202020204" pitchFamily="34" charset="0"/>
              </a:rPr>
            </a:br>
            <a:r>
              <a:rPr lang="el-GR" altLang="en-US" sz="2800" dirty="0">
                <a:solidFill>
                  <a:schemeClr val="tx1"/>
                </a:solidFill>
                <a:latin typeface="Corbel" panose="020B0503020204020204" pitchFamily="34" charset="0"/>
              </a:rPr>
              <a:t>να ανακαλύπτει σχέσεις ανάμεσα </a:t>
            </a:r>
            <a:br>
              <a:rPr lang="el-GR" altLang="en-US" sz="2800" dirty="0">
                <a:solidFill>
                  <a:schemeClr val="tx1"/>
                </a:solidFill>
                <a:latin typeface="Arial" panose="020B0604020202020204" pitchFamily="34" charset="0"/>
              </a:rPr>
            </a:br>
            <a:r>
              <a:rPr lang="el-GR" altLang="en-US" sz="2800" dirty="0">
                <a:solidFill>
                  <a:schemeClr val="tx1"/>
                </a:solidFill>
                <a:latin typeface="Corbel" panose="020B0503020204020204" pitchFamily="34" charset="0"/>
              </a:rPr>
              <a:t>σε έννοιες και γεγονότα. </a:t>
            </a:r>
          </a:p>
          <a:p>
            <a:pPr marL="365125" indent="-282575"/>
            <a:r>
              <a:rPr lang="el-GR" altLang="en-US" sz="2500" dirty="0">
                <a:solidFill>
                  <a:schemeClr val="tx1"/>
                </a:solidFill>
                <a:latin typeface="Arial" panose="020B0604020202020204" pitchFamily="34" charset="0"/>
              </a:rPr>
              <a:t>Αποτελεί, π</a:t>
            </a:r>
            <a:r>
              <a:rPr lang="el-GR" altLang="en-US" sz="2500" dirty="0">
                <a:solidFill>
                  <a:schemeClr val="tx1"/>
                </a:solidFill>
                <a:latin typeface="Corbel" panose="020B0503020204020204" pitchFamily="34" charset="0"/>
              </a:rPr>
              <a:t>ροσέγγιση μάθησης που σχετίζεται περισσότερο με γενικού τύπου μηχανισμούς σκέψης και υψηλού επιπέδου γνωστικές δεξιότητες, οι οποίες αφορούν στην επίλυση προβλήματος και στη λήψη αποφάσεων.</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DC6D-4C39-4081-80BE-9101B9AF95E9}"/>
              </a:ext>
            </a:extLst>
          </p:cNvPr>
          <p:cNvSpPr>
            <a:spLocks noGrp="1"/>
          </p:cNvSpPr>
          <p:nvPr>
            <p:ph type="title" idx="4294967295"/>
          </p:nvPr>
        </p:nvSpPr>
        <p:spPr/>
        <p:txBody>
          <a:bodyPr>
            <a:normAutofit/>
          </a:bodyPr>
          <a:lstStyle/>
          <a:p>
            <a:r>
              <a:rPr lang="el-GR" altLang="en-US" b="1" dirty="0">
                <a:latin typeface="Corbel" panose="020B0503020204020204" pitchFamily="34" charset="0"/>
              </a:rPr>
              <a:t>Ανακάλυψη (ανακαλυπτική μάθηση)</a:t>
            </a:r>
            <a:endParaRPr lang="en-GB" altLang="en-US" sz="2600" b="1" dirty="0">
              <a:latin typeface="Corbel" panose="020B0503020204020204" pitchFamily="34" charset="0"/>
            </a:endParaRPr>
          </a:p>
        </p:txBody>
      </p:sp>
      <p:sp>
        <p:nvSpPr>
          <p:cNvPr id="578563" name="Content Placeholder 2">
            <a:extLst>
              <a:ext uri="{FF2B5EF4-FFF2-40B4-BE49-F238E27FC236}">
                <a16:creationId xmlns:a16="http://schemas.microsoft.com/office/drawing/2014/main" id="{31684B09-E654-43CF-9C6B-CD2F1586417C}"/>
              </a:ext>
            </a:extLst>
          </p:cNvPr>
          <p:cNvSpPr>
            <a:spLocks noGrp="1"/>
          </p:cNvSpPr>
          <p:nvPr>
            <p:ph idx="4294967295"/>
          </p:nvPr>
        </p:nvSpPr>
        <p:spPr>
          <a:xfrm>
            <a:off x="2395248" y="1400961"/>
            <a:ext cx="8251825" cy="4940957"/>
          </a:xfrm>
        </p:spPr>
        <p:txBody>
          <a:bodyPr>
            <a:normAutofit fontScale="92500" lnSpcReduction="10000"/>
          </a:bodyPr>
          <a:lstStyle/>
          <a:p>
            <a:pPr marL="365125" indent="-282575"/>
            <a:r>
              <a:rPr lang="el-GR" altLang="en-US" sz="2500" dirty="0">
                <a:solidFill>
                  <a:schemeClr val="tx1"/>
                </a:solidFill>
                <a:latin typeface="Corbel" panose="020B0503020204020204" pitchFamily="34" charset="0"/>
              </a:rPr>
              <a:t>Αντιτίθεται στη μάθηση μέσω μετάδοσης των γνώσεων</a:t>
            </a:r>
            <a:r>
              <a:rPr lang="el-GR" altLang="en-US" sz="2500" dirty="0">
                <a:solidFill>
                  <a:schemeClr val="tx1"/>
                </a:solidFill>
                <a:latin typeface="Arial" panose="020B0604020202020204" pitchFamily="34" charset="0"/>
              </a:rPr>
              <a:t>.</a:t>
            </a:r>
            <a:br>
              <a:rPr lang="el-GR" altLang="en-US" sz="2500" dirty="0">
                <a:solidFill>
                  <a:schemeClr val="tx1"/>
                </a:solidFill>
                <a:latin typeface="Arial" panose="020B0604020202020204" pitchFamily="34" charset="0"/>
              </a:rPr>
            </a:br>
            <a:endParaRPr lang="el-GR" altLang="en-US" dirty="0">
              <a:solidFill>
                <a:schemeClr val="tx1"/>
              </a:solidFill>
              <a:latin typeface="Arial" panose="020B0604020202020204" pitchFamily="34" charset="0"/>
            </a:endParaRPr>
          </a:p>
          <a:p>
            <a:pPr marL="365125" indent="-282575"/>
            <a:r>
              <a:rPr lang="el-GR" altLang="en-US" sz="2500" dirty="0">
                <a:solidFill>
                  <a:schemeClr val="tx1"/>
                </a:solidFill>
                <a:latin typeface="Corbel" panose="020B0503020204020204" pitchFamily="34" charset="0"/>
              </a:rPr>
              <a:t>Στην ανακαλυπτική μάθηση ο μαθητής εργάζεται </a:t>
            </a:r>
            <a:br>
              <a:rPr lang="el-GR" altLang="en-US" sz="2500" dirty="0">
                <a:solidFill>
                  <a:schemeClr val="tx1"/>
                </a:solidFill>
                <a:latin typeface="Arial" panose="020B0604020202020204" pitchFamily="34" charset="0"/>
              </a:rPr>
            </a:br>
            <a:r>
              <a:rPr lang="el-GR" altLang="en-US" sz="2500" dirty="0">
                <a:solidFill>
                  <a:schemeClr val="tx1"/>
                </a:solidFill>
                <a:latin typeface="Corbel" panose="020B0503020204020204" pitchFamily="34" charset="0"/>
              </a:rPr>
              <a:t>με στόχο να ανακαλύψει το αντικείμενο προς μάθηση. </a:t>
            </a:r>
            <a:br>
              <a:rPr lang="el-GR" altLang="en-US" sz="2500" dirty="0">
                <a:solidFill>
                  <a:schemeClr val="tx1"/>
                </a:solidFill>
                <a:latin typeface="Arial" panose="020B0604020202020204" pitchFamily="34" charset="0"/>
              </a:rPr>
            </a:br>
            <a:endParaRPr lang="el-GR" altLang="en-US" sz="1400" dirty="0">
              <a:solidFill>
                <a:schemeClr val="tx1"/>
              </a:solidFill>
              <a:latin typeface="Arial" panose="020B0604020202020204" pitchFamily="34" charset="0"/>
            </a:endParaRPr>
          </a:p>
          <a:p>
            <a:pPr marL="639763" lvl="1" indent="-236538"/>
            <a:r>
              <a:rPr lang="el-GR" altLang="en-US" sz="2500" dirty="0">
                <a:solidFill>
                  <a:schemeClr val="tx1"/>
                </a:solidFill>
                <a:latin typeface="Corbel" panose="020B0503020204020204" pitchFamily="34" charset="0"/>
              </a:rPr>
              <a:t>Σε αντίθεση με τις τυπικές σχολικές γνώσεις </a:t>
            </a:r>
            <a:br>
              <a:rPr lang="en-US" altLang="en-US" sz="2500" dirty="0">
                <a:solidFill>
                  <a:schemeClr val="tx1"/>
                </a:solidFill>
                <a:latin typeface="Corbel" panose="020B0503020204020204" pitchFamily="34" charset="0"/>
              </a:rPr>
            </a:br>
            <a:r>
              <a:rPr lang="el-GR" altLang="en-US" sz="2500" dirty="0">
                <a:solidFill>
                  <a:schemeClr val="tx1"/>
                </a:solidFill>
                <a:latin typeface="Corbel" panose="020B0503020204020204" pitchFamily="34" charset="0"/>
              </a:rPr>
              <a:t>που κατά κανόνα αποκτούνται μέσω μετάδοσης, </a:t>
            </a:r>
            <a:br>
              <a:rPr lang="el-GR" altLang="en-US" sz="2500" dirty="0">
                <a:solidFill>
                  <a:schemeClr val="tx1"/>
                </a:solidFill>
                <a:latin typeface="Arial" panose="020B0604020202020204" pitchFamily="34" charset="0"/>
              </a:rPr>
            </a:br>
            <a:r>
              <a:rPr lang="el-GR" altLang="en-US" sz="2500" b="1" u="sng" dirty="0">
                <a:solidFill>
                  <a:schemeClr val="tx1"/>
                </a:solidFill>
                <a:latin typeface="Corbel" panose="020B0503020204020204" pitchFamily="34" charset="0"/>
              </a:rPr>
              <a:t>μεγάλο μέρος των γνώσεων που αποκτούμε στην καθημερινή μας ζωή</a:t>
            </a:r>
            <a:r>
              <a:rPr lang="el-GR" altLang="en-US" sz="2500" dirty="0">
                <a:solidFill>
                  <a:schemeClr val="tx1"/>
                </a:solidFill>
                <a:latin typeface="Corbel" panose="020B0503020204020204" pitchFamily="34" charset="0"/>
              </a:rPr>
              <a:t> είναι απόρροια της </a:t>
            </a:r>
            <a:r>
              <a:rPr lang="el-GR" altLang="en-US" sz="2500" dirty="0" err="1">
                <a:solidFill>
                  <a:schemeClr val="tx1"/>
                </a:solidFill>
                <a:latin typeface="Corbel" panose="020B0503020204020204" pitchFamily="34" charset="0"/>
              </a:rPr>
              <a:t>ανακαλυπτικής</a:t>
            </a:r>
            <a:r>
              <a:rPr lang="el-GR" altLang="en-US" sz="2500" dirty="0">
                <a:solidFill>
                  <a:schemeClr val="tx1"/>
                </a:solidFill>
                <a:latin typeface="Corbel" panose="020B0503020204020204" pitchFamily="34" charset="0"/>
              </a:rPr>
              <a:t> μάθησης.</a:t>
            </a:r>
            <a:br>
              <a:rPr lang="el-GR" altLang="en-US" sz="2500" dirty="0">
                <a:solidFill>
                  <a:schemeClr val="tx1"/>
                </a:solidFill>
                <a:latin typeface="Corbel" panose="020B0503020204020204" pitchFamily="34" charset="0"/>
              </a:rPr>
            </a:br>
            <a:r>
              <a:rPr lang="el-GR" altLang="en-US" sz="1400" dirty="0">
                <a:latin typeface="Corbel" panose="020B0503020204020204" pitchFamily="34" charset="0"/>
              </a:rPr>
              <a:t> </a:t>
            </a:r>
          </a:p>
          <a:p>
            <a:pPr marL="639763" lvl="1" indent="-236538"/>
            <a:r>
              <a:rPr lang="el-GR" altLang="en-US" sz="2500" dirty="0">
                <a:solidFill>
                  <a:schemeClr val="tx1"/>
                </a:solidFill>
                <a:latin typeface="Corbel" panose="020B0503020204020204" pitchFamily="34" charset="0"/>
              </a:rPr>
              <a:t>Η ανακαλυπτική μάθηση </a:t>
            </a:r>
            <a:r>
              <a:rPr lang="el-GR" altLang="en-US" sz="2500" u="sng" dirty="0">
                <a:solidFill>
                  <a:schemeClr val="tx1"/>
                </a:solidFill>
                <a:latin typeface="Corbel" panose="020B0503020204020204" pitchFamily="34" charset="0"/>
              </a:rPr>
              <a:t>συνδέεται άμεσα </a:t>
            </a:r>
            <a:br>
              <a:rPr lang="el-GR" altLang="en-US" sz="2500" u="sng" dirty="0">
                <a:solidFill>
                  <a:schemeClr val="tx1"/>
                </a:solidFill>
                <a:latin typeface="Arial" panose="020B0604020202020204" pitchFamily="34" charset="0"/>
              </a:rPr>
            </a:br>
            <a:r>
              <a:rPr lang="el-GR" altLang="en-US" sz="2500" dirty="0">
                <a:solidFill>
                  <a:schemeClr val="tx1"/>
                </a:solidFill>
                <a:latin typeface="Corbel" panose="020B0503020204020204" pitchFamily="34" charset="0"/>
              </a:rPr>
              <a:t>με τις </a:t>
            </a:r>
            <a:r>
              <a:rPr lang="el-GR" altLang="en-US" sz="2500" b="1" u="sng" dirty="0">
                <a:solidFill>
                  <a:schemeClr val="tx1"/>
                </a:solidFill>
                <a:latin typeface="Corbel" panose="020B0503020204020204" pitchFamily="34" charset="0"/>
              </a:rPr>
              <a:t>εμπειρίες</a:t>
            </a:r>
            <a:r>
              <a:rPr lang="el-GR" altLang="en-US" sz="2500" dirty="0">
                <a:solidFill>
                  <a:schemeClr val="tx1"/>
                </a:solidFill>
                <a:latin typeface="Corbel" panose="020B0503020204020204" pitchFamily="34" charset="0"/>
              </a:rPr>
              <a:t> μας, προκύπτει και επηρεάζεται από το </a:t>
            </a:r>
            <a:r>
              <a:rPr lang="el-GR" altLang="en-US" sz="2500" b="1" u="sng" dirty="0">
                <a:solidFill>
                  <a:schemeClr val="tx1"/>
                </a:solidFill>
                <a:latin typeface="Corbel" panose="020B0503020204020204" pitchFamily="34" charset="0"/>
              </a:rPr>
              <a:t>πλαίσιο</a:t>
            </a:r>
            <a:r>
              <a:rPr lang="el-GR" altLang="en-US" sz="2500" dirty="0">
                <a:solidFill>
                  <a:schemeClr val="tx1"/>
                </a:solidFill>
                <a:latin typeface="Corbel" panose="020B0503020204020204" pitchFamily="34" charset="0"/>
              </a:rPr>
              <a:t> μέσα στο οποίο λαμβάνει χώρα, </a:t>
            </a:r>
            <a:br>
              <a:rPr lang="el-GR" altLang="en-US" sz="2500" dirty="0">
                <a:solidFill>
                  <a:schemeClr val="tx1"/>
                </a:solidFill>
                <a:latin typeface="Arial" panose="020B0604020202020204" pitchFamily="34" charset="0"/>
              </a:rPr>
            </a:br>
            <a:r>
              <a:rPr lang="el-GR" altLang="en-US" sz="2500" dirty="0">
                <a:solidFill>
                  <a:schemeClr val="tx1"/>
                </a:solidFill>
                <a:latin typeface="Corbel" panose="020B0503020204020204" pitchFamily="34" charset="0"/>
              </a:rPr>
              <a:t>απορρέει από τον </a:t>
            </a:r>
            <a:r>
              <a:rPr lang="el-GR" altLang="en-US" sz="2500" b="1" u="sng" dirty="0">
                <a:solidFill>
                  <a:schemeClr val="tx1"/>
                </a:solidFill>
                <a:latin typeface="Corbel" panose="020B0503020204020204" pitchFamily="34" charset="0"/>
              </a:rPr>
              <a:t>πειραματισμό</a:t>
            </a:r>
            <a:r>
              <a:rPr lang="el-GR" altLang="en-US" sz="2500" dirty="0">
                <a:solidFill>
                  <a:schemeClr val="tx1"/>
                </a:solidFill>
                <a:latin typeface="Corbel" panose="020B0503020204020204" pitchFamily="34" charset="0"/>
              </a:rPr>
              <a:t> και την </a:t>
            </a:r>
            <a:r>
              <a:rPr lang="el-GR" altLang="en-US" sz="2500" b="1" u="sng" dirty="0">
                <a:solidFill>
                  <a:schemeClr val="tx1"/>
                </a:solidFill>
                <a:latin typeface="Corbel" panose="020B0503020204020204" pitchFamily="34" charset="0"/>
              </a:rPr>
              <a:t>πρακτική</a:t>
            </a:r>
            <a:r>
              <a:rPr lang="el-GR" altLang="en-US" sz="2500" dirty="0">
                <a:latin typeface="Corbel" panose="020B0503020204020204" pitchFamily="34" charset="0"/>
              </a:rPr>
              <a:t>.</a:t>
            </a:r>
            <a:endParaRPr lang="en-GB" altLang="en-US" sz="2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DB87-E027-445A-9485-C54FB01E4B80}"/>
              </a:ext>
            </a:extLst>
          </p:cNvPr>
          <p:cNvSpPr>
            <a:spLocks noGrp="1"/>
          </p:cNvSpPr>
          <p:nvPr>
            <p:ph type="title" idx="4294967295"/>
          </p:nvPr>
        </p:nvSpPr>
        <p:spPr>
          <a:xfrm>
            <a:off x="2592924" y="624110"/>
            <a:ext cx="8911687" cy="667795"/>
          </a:xfrm>
        </p:spPr>
        <p:txBody>
          <a:bodyPr>
            <a:normAutofit fontScale="90000"/>
          </a:bodyPr>
          <a:lstStyle/>
          <a:p>
            <a:r>
              <a:rPr lang="el-GR" altLang="en-US" sz="4000" b="1" dirty="0">
                <a:latin typeface="Corbel" panose="020B0503020204020204" pitchFamily="34" charset="0"/>
              </a:rPr>
              <a:t>Βήματα επίλυσης προβλημάτων </a:t>
            </a:r>
            <a:endParaRPr lang="en-GB" altLang="en-US" sz="2600" b="1" dirty="0">
              <a:latin typeface="Corbel" panose="020B0503020204020204" pitchFamily="34" charset="0"/>
            </a:endParaRPr>
          </a:p>
        </p:txBody>
      </p:sp>
      <p:sp>
        <p:nvSpPr>
          <p:cNvPr id="582659" name="Content Placeholder 6">
            <a:extLst>
              <a:ext uri="{FF2B5EF4-FFF2-40B4-BE49-F238E27FC236}">
                <a16:creationId xmlns:a16="http://schemas.microsoft.com/office/drawing/2014/main" id="{9A06B339-0D6F-45BC-B589-6C6842E35A15}"/>
              </a:ext>
            </a:extLst>
          </p:cNvPr>
          <p:cNvSpPr>
            <a:spLocks noGrp="1"/>
          </p:cNvSpPr>
          <p:nvPr>
            <p:ph idx="4294967295"/>
          </p:nvPr>
        </p:nvSpPr>
        <p:spPr>
          <a:xfrm>
            <a:off x="2198689" y="1384183"/>
            <a:ext cx="8218487" cy="4995979"/>
          </a:xfrm>
        </p:spPr>
        <p:txBody>
          <a:bodyPr>
            <a:normAutofit fontScale="92500"/>
          </a:bodyPr>
          <a:lstStyle/>
          <a:p>
            <a:pPr marL="365125" indent="-282575">
              <a:buNone/>
            </a:pPr>
            <a:r>
              <a:rPr lang="el-GR" altLang="en-US" dirty="0">
                <a:solidFill>
                  <a:schemeClr val="tx1"/>
                </a:solidFill>
                <a:latin typeface="Corbel" panose="020B0503020204020204" pitchFamily="34" charset="0"/>
              </a:rPr>
              <a:t>	</a:t>
            </a:r>
            <a:endParaRPr lang="el-GR" altLang="en-US" sz="500" b="1" dirty="0">
              <a:solidFill>
                <a:schemeClr val="tx1"/>
              </a:solidFill>
              <a:latin typeface="Corbel" panose="020B0503020204020204" pitchFamily="34" charset="0"/>
            </a:endParaRPr>
          </a:p>
          <a:p>
            <a:pPr marL="365125" indent="-282575"/>
            <a:r>
              <a:rPr lang="el-GR" altLang="en-US" sz="2800" dirty="0">
                <a:solidFill>
                  <a:schemeClr val="tx1"/>
                </a:solidFill>
                <a:latin typeface="Corbel" panose="020B0503020204020204" pitchFamily="34" charset="0"/>
              </a:rPr>
              <a:t>Κατανόηση και αναπαράσταση του προβλήματος (συμπεριλαμβανομένου και του προσδιορισμού των ειδών της πληροφορίας που απαιτείται για τη λύση του) </a:t>
            </a:r>
          </a:p>
          <a:p>
            <a:pPr marL="365125" indent="-282575"/>
            <a:r>
              <a:rPr lang="el-GR" altLang="en-US" sz="2800" dirty="0">
                <a:solidFill>
                  <a:schemeClr val="tx1"/>
                </a:solidFill>
                <a:latin typeface="Corbel" panose="020B0503020204020204" pitchFamily="34" charset="0"/>
              </a:rPr>
              <a:t>Συλλογή και οργάνωση της κατάλληλης και ουσιώδους πληροφορίας</a:t>
            </a:r>
          </a:p>
          <a:p>
            <a:pPr marL="365125" indent="-282575"/>
            <a:r>
              <a:rPr lang="el-GR" altLang="en-US" sz="2800" dirty="0">
                <a:solidFill>
                  <a:schemeClr val="tx1"/>
                </a:solidFill>
                <a:latin typeface="Corbel" panose="020B0503020204020204" pitchFamily="34" charset="0"/>
              </a:rPr>
              <a:t>Κατασκευή και διαχείριση ενός σχεδίου δράσης ή μιας στρατηγικής</a:t>
            </a:r>
          </a:p>
          <a:p>
            <a:pPr marL="365125" indent="-282575"/>
            <a:r>
              <a:rPr lang="el-GR" altLang="en-US" sz="2800" dirty="0">
                <a:solidFill>
                  <a:schemeClr val="tx1"/>
                </a:solidFill>
                <a:latin typeface="Corbel" panose="020B0503020204020204" pitchFamily="34" charset="0"/>
              </a:rPr>
              <a:t>Χρήση διαφόρων εργαλείων επίλυσης προβλήματος</a:t>
            </a:r>
          </a:p>
          <a:p>
            <a:pPr marL="365125" indent="-282575"/>
            <a:r>
              <a:rPr lang="el-GR" altLang="en-US" sz="2800" dirty="0">
                <a:solidFill>
                  <a:schemeClr val="tx1"/>
                </a:solidFill>
                <a:latin typeface="Corbel" panose="020B0503020204020204" pitchFamily="34" charset="0"/>
              </a:rPr>
              <a:t>Συλλογισμός, έλεγχος υποθέσεων και λήψη απόφασης</a:t>
            </a:r>
            <a:r>
              <a:rPr lang="el-GR" altLang="en-US" dirty="0">
                <a:solidFill>
                  <a:schemeClr val="tx1"/>
                </a:solidFill>
                <a:latin typeface="Corbel" panose="020B0503020204020204"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FDC8CEDB-F493-4342-917D-49B5325AB238}"/>
              </a:ext>
            </a:extLst>
          </p:cNvPr>
          <p:cNvSpPr>
            <a:spLocks noGrp="1" noChangeArrowheads="1"/>
          </p:cNvSpPr>
          <p:nvPr>
            <p:ph type="ctrTitle"/>
          </p:nvPr>
        </p:nvSpPr>
        <p:spPr>
          <a:xfrm>
            <a:off x="3725411" y="121802"/>
            <a:ext cx="7848600" cy="1296987"/>
          </a:xfrm>
        </p:spPr>
        <p:txBody>
          <a:bodyPr>
            <a:normAutofit fontScale="90000"/>
          </a:bodyPr>
          <a:lstStyle/>
          <a:p>
            <a:r>
              <a:rPr lang="el-GR" altLang="en-US" sz="4000" b="1" dirty="0"/>
              <a:t>Κοινωνικός </a:t>
            </a:r>
            <a:r>
              <a:rPr lang="el-GR" altLang="en-US" sz="4000" b="1" dirty="0" err="1"/>
              <a:t>Εποικοδομισμός</a:t>
            </a:r>
            <a:br>
              <a:rPr lang="el-GR" altLang="en-US" sz="4000" b="1" dirty="0"/>
            </a:br>
            <a:r>
              <a:rPr lang="el-GR" altLang="en-US" sz="4000" b="1" dirty="0"/>
              <a:t>(</a:t>
            </a:r>
            <a:r>
              <a:rPr lang="en-US" altLang="en-US" sz="3600" b="1" dirty="0"/>
              <a:t>Lev </a:t>
            </a:r>
            <a:r>
              <a:rPr lang="en-US" altLang="en-US" sz="3600" b="1" dirty="0" err="1"/>
              <a:t>Semenovich</a:t>
            </a:r>
            <a:r>
              <a:rPr lang="en-US" altLang="en-US" sz="3600" b="1" dirty="0"/>
              <a:t> Vygotsky</a:t>
            </a:r>
            <a:r>
              <a:rPr lang="el-GR" altLang="en-US" sz="3600" b="1" dirty="0"/>
              <a:t>) </a:t>
            </a:r>
          </a:p>
        </p:txBody>
      </p:sp>
      <p:sp>
        <p:nvSpPr>
          <p:cNvPr id="517123" name="Rectangle 3">
            <a:extLst>
              <a:ext uri="{FF2B5EF4-FFF2-40B4-BE49-F238E27FC236}">
                <a16:creationId xmlns:a16="http://schemas.microsoft.com/office/drawing/2014/main" id="{DFDF4024-7AEB-488D-AE40-C573D38BAFC4}"/>
              </a:ext>
            </a:extLst>
          </p:cNvPr>
          <p:cNvSpPr>
            <a:spLocks noGrp="1" noChangeArrowheads="1"/>
          </p:cNvSpPr>
          <p:nvPr>
            <p:ph type="subTitle" idx="1"/>
          </p:nvPr>
        </p:nvSpPr>
        <p:spPr>
          <a:xfrm>
            <a:off x="4224339" y="1844675"/>
            <a:ext cx="6264275" cy="4032250"/>
          </a:xfrm>
        </p:spPr>
        <p:txBody>
          <a:bodyPr/>
          <a:lstStyle/>
          <a:p>
            <a:pPr algn="l">
              <a:lnSpc>
                <a:spcPct val="90000"/>
              </a:lnSpc>
            </a:pPr>
            <a:r>
              <a:rPr lang="el-GR" altLang="en-US" sz="2400" dirty="0">
                <a:solidFill>
                  <a:schemeClr val="tx1"/>
                </a:solidFill>
              </a:rPr>
              <a:t>Ο </a:t>
            </a:r>
            <a:r>
              <a:rPr lang="el-GR" altLang="en-US" sz="2400" dirty="0" err="1">
                <a:solidFill>
                  <a:schemeClr val="tx1"/>
                </a:solidFill>
              </a:rPr>
              <a:t>Vygotsky</a:t>
            </a:r>
            <a:r>
              <a:rPr lang="el-GR" altLang="en-US" sz="2400" dirty="0">
                <a:solidFill>
                  <a:schemeClr val="tx1"/>
                </a:solidFill>
              </a:rPr>
              <a:t> (1896-1934), είναι ο εισηγητής της </a:t>
            </a:r>
            <a:r>
              <a:rPr lang="el-GR" altLang="en-US" sz="2400" b="1" dirty="0">
                <a:solidFill>
                  <a:schemeClr val="tx1"/>
                </a:solidFill>
              </a:rPr>
              <a:t>κοινωνικο-πολιτισμικής προσέγγισης </a:t>
            </a:r>
            <a:r>
              <a:rPr lang="el-GR" altLang="en-US" sz="2400" dirty="0">
                <a:solidFill>
                  <a:schemeClr val="tx1"/>
                </a:solidFill>
              </a:rPr>
              <a:t>της μάθησης. </a:t>
            </a:r>
          </a:p>
          <a:p>
            <a:pPr algn="l">
              <a:lnSpc>
                <a:spcPct val="90000"/>
              </a:lnSpc>
            </a:pPr>
            <a:r>
              <a:rPr lang="el-GR" altLang="en-US" sz="2400" dirty="0">
                <a:solidFill>
                  <a:schemeClr val="tx1"/>
                </a:solidFill>
              </a:rPr>
              <a:t>- Θεμελίωσε τον </a:t>
            </a:r>
            <a:r>
              <a:rPr lang="el-GR" altLang="en-US" sz="2400" b="1" dirty="0">
                <a:solidFill>
                  <a:schemeClr val="tx1"/>
                </a:solidFill>
              </a:rPr>
              <a:t>κοινωνικό </a:t>
            </a:r>
            <a:r>
              <a:rPr lang="el-GR" altLang="en-US" sz="2400" b="1" dirty="0" err="1">
                <a:solidFill>
                  <a:schemeClr val="tx1"/>
                </a:solidFill>
              </a:rPr>
              <a:t>εποικοδομισμό</a:t>
            </a:r>
            <a:r>
              <a:rPr lang="el-GR" altLang="en-US" sz="2400" dirty="0">
                <a:solidFill>
                  <a:schemeClr val="tx1"/>
                </a:solidFill>
              </a:rPr>
              <a:t> υποστηρίζοντας ότι το παιδί αναπτύσσεται μέσα από το κοινωνικό του περιβάλλον και από τις </a:t>
            </a:r>
            <a:r>
              <a:rPr lang="el-GR" altLang="en-US" sz="2400" b="1" dirty="0">
                <a:solidFill>
                  <a:schemeClr val="tx1"/>
                </a:solidFill>
              </a:rPr>
              <a:t>κοινωνικές αλληλεπιδράσεις</a:t>
            </a:r>
            <a:r>
              <a:rPr lang="el-GR" altLang="en-US" sz="2400" dirty="0">
                <a:solidFill>
                  <a:schemeClr val="tx1"/>
                </a:solidFill>
              </a:rPr>
              <a:t>.</a:t>
            </a:r>
          </a:p>
          <a:p>
            <a:pPr algn="l">
              <a:lnSpc>
                <a:spcPct val="90000"/>
              </a:lnSpc>
            </a:pPr>
            <a:r>
              <a:rPr lang="el-GR" altLang="en-US" sz="2400" dirty="0">
                <a:solidFill>
                  <a:schemeClr val="tx1"/>
                </a:solidFill>
              </a:rPr>
              <a:t>- Κοινωνικο-αναπτυξιακή</a:t>
            </a:r>
            <a:r>
              <a:rPr lang="en-US" altLang="en-US" sz="2400" dirty="0">
                <a:solidFill>
                  <a:schemeClr val="tx1"/>
                </a:solidFill>
              </a:rPr>
              <a:t> </a:t>
            </a:r>
            <a:r>
              <a:rPr lang="el-GR" altLang="en-US" sz="2400" dirty="0">
                <a:solidFill>
                  <a:schemeClr val="tx1"/>
                </a:solidFill>
              </a:rPr>
              <a:t>ή κοινωνικο-πολιτισμική θεωρία</a:t>
            </a:r>
          </a:p>
        </p:txBody>
      </p:sp>
      <p:pic>
        <p:nvPicPr>
          <p:cNvPr id="3074" name="Picture 2" descr="Σχετική εικόνα">
            <a:extLst>
              <a:ext uri="{FF2B5EF4-FFF2-40B4-BE49-F238E27FC236}">
                <a16:creationId xmlns:a16="http://schemas.microsoft.com/office/drawing/2014/main" id="{64BA38DD-7ECB-47AC-8E9D-FA63DF0B1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94" y="1513673"/>
            <a:ext cx="3642991" cy="2347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60120209-7387-4BF5-8FA1-B76CB40FA501}"/>
              </a:ext>
            </a:extLst>
          </p:cNvPr>
          <p:cNvSpPr>
            <a:spLocks noGrp="1" noChangeArrowheads="1"/>
          </p:cNvSpPr>
          <p:nvPr>
            <p:ph type="title"/>
          </p:nvPr>
        </p:nvSpPr>
        <p:spPr/>
        <p:txBody>
          <a:bodyPr/>
          <a:lstStyle/>
          <a:p>
            <a:r>
              <a:rPr lang="el-GR" altLang="en-US" b="1" dirty="0"/>
              <a:t>Βασική θεωρία</a:t>
            </a:r>
          </a:p>
        </p:txBody>
      </p:sp>
      <p:sp>
        <p:nvSpPr>
          <p:cNvPr id="519171" name="Rectangle 3">
            <a:extLst>
              <a:ext uri="{FF2B5EF4-FFF2-40B4-BE49-F238E27FC236}">
                <a16:creationId xmlns:a16="http://schemas.microsoft.com/office/drawing/2014/main" id="{A883C1FC-EE70-4A63-AA03-150FC28595CB}"/>
              </a:ext>
            </a:extLst>
          </p:cNvPr>
          <p:cNvSpPr>
            <a:spLocks noGrp="1" noChangeArrowheads="1"/>
          </p:cNvSpPr>
          <p:nvPr>
            <p:ph type="body" idx="1"/>
          </p:nvPr>
        </p:nvSpPr>
        <p:spPr>
          <a:xfrm>
            <a:off x="1919288" y="1981201"/>
            <a:ext cx="8748712" cy="3971925"/>
          </a:xfrm>
        </p:spPr>
        <p:txBody>
          <a:bodyPr>
            <a:normAutofit/>
          </a:bodyPr>
          <a:lstStyle/>
          <a:p>
            <a:r>
              <a:rPr lang="el-GR" altLang="en-US" sz="2800" dirty="0">
                <a:solidFill>
                  <a:schemeClr val="tx1"/>
                </a:solidFill>
              </a:rPr>
              <a:t> Η </a:t>
            </a:r>
            <a:r>
              <a:rPr lang="el-GR" altLang="en-US" sz="2800" b="1" dirty="0">
                <a:solidFill>
                  <a:schemeClr val="tx1"/>
                </a:solidFill>
              </a:rPr>
              <a:t>νοητική ανάπτυξη</a:t>
            </a:r>
            <a:r>
              <a:rPr lang="el-GR" altLang="en-US" sz="2800" dirty="0">
                <a:solidFill>
                  <a:schemeClr val="tx1"/>
                </a:solidFill>
              </a:rPr>
              <a:t> είναι μια διαδικασία</a:t>
            </a:r>
          </a:p>
          <a:p>
            <a:pPr>
              <a:buFont typeface="Wingdings" panose="05000000000000000000" pitchFamily="2" charset="2"/>
              <a:buNone/>
            </a:pPr>
            <a:r>
              <a:rPr lang="el-GR" altLang="en-US" sz="2800" dirty="0">
                <a:solidFill>
                  <a:schemeClr val="tx1"/>
                </a:solidFill>
              </a:rPr>
              <a:t>    αδιάρρηκτα συνδεδεμένη με:</a:t>
            </a:r>
          </a:p>
          <a:p>
            <a:pPr>
              <a:buFont typeface="Wingdings" panose="05000000000000000000" pitchFamily="2" charset="2"/>
              <a:buNone/>
            </a:pPr>
            <a:r>
              <a:rPr lang="el-GR" altLang="en-US" sz="2800" dirty="0">
                <a:solidFill>
                  <a:schemeClr val="tx1"/>
                </a:solidFill>
              </a:rPr>
              <a:t>    - την</a:t>
            </a:r>
            <a:r>
              <a:rPr lang="el-GR" altLang="en-US" sz="2800" b="1" dirty="0">
                <a:solidFill>
                  <a:schemeClr val="tx1"/>
                </a:solidFill>
              </a:rPr>
              <a:t> </a:t>
            </a:r>
            <a:r>
              <a:rPr lang="el-GR" altLang="en-US" sz="2800" b="1" dirty="0" err="1">
                <a:solidFill>
                  <a:schemeClr val="tx1"/>
                </a:solidFill>
              </a:rPr>
              <a:t>ιστορικο</a:t>
            </a:r>
            <a:r>
              <a:rPr lang="el-GR" altLang="en-US" sz="2800" b="1" dirty="0">
                <a:solidFill>
                  <a:schemeClr val="tx1"/>
                </a:solidFill>
              </a:rPr>
              <a:t>-κοινωνική διάσταση</a:t>
            </a:r>
            <a:r>
              <a:rPr lang="el-GR" altLang="en-US" sz="2800" dirty="0">
                <a:solidFill>
                  <a:schemeClr val="tx1"/>
                </a:solidFill>
              </a:rPr>
              <a:t> και </a:t>
            </a:r>
          </a:p>
          <a:p>
            <a:pPr>
              <a:buFont typeface="Wingdings" panose="05000000000000000000" pitchFamily="2" charset="2"/>
              <a:buNone/>
            </a:pPr>
            <a:r>
              <a:rPr lang="el-GR" altLang="en-US" sz="2800" dirty="0">
                <a:solidFill>
                  <a:schemeClr val="tx1"/>
                </a:solidFill>
              </a:rPr>
              <a:t>    - το </a:t>
            </a:r>
            <a:r>
              <a:rPr lang="el-GR" altLang="en-US" sz="2800" b="1" dirty="0">
                <a:solidFill>
                  <a:schemeClr val="tx1"/>
                </a:solidFill>
              </a:rPr>
              <a:t> πολιτισμικό πλαίσιο</a:t>
            </a:r>
            <a:r>
              <a:rPr lang="el-GR" altLang="en-US" sz="2800" dirty="0">
                <a:solidFill>
                  <a:schemeClr val="tx1"/>
                </a:solidFill>
              </a:rPr>
              <a:t>, μέσα στο οποίο </a:t>
            </a:r>
          </a:p>
          <a:p>
            <a:pPr>
              <a:buFont typeface="Wingdings" panose="05000000000000000000" pitchFamily="2" charset="2"/>
              <a:buNone/>
            </a:pPr>
            <a:r>
              <a:rPr lang="el-GR" altLang="en-US" sz="2800" dirty="0">
                <a:solidFill>
                  <a:schemeClr val="tx1"/>
                </a:solidFill>
              </a:rPr>
              <a:t>    συντελείται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E5C84774-76C1-4854-9042-C8E402D5DDE3}"/>
              </a:ext>
            </a:extLst>
          </p:cNvPr>
          <p:cNvSpPr>
            <a:spLocks noGrp="1" noChangeArrowheads="1"/>
          </p:cNvSpPr>
          <p:nvPr>
            <p:ph type="body" idx="1"/>
          </p:nvPr>
        </p:nvSpPr>
        <p:spPr>
          <a:xfrm>
            <a:off x="1524000" y="260350"/>
            <a:ext cx="9144000" cy="6337300"/>
          </a:xfrm>
        </p:spPr>
        <p:txBody>
          <a:bodyPr>
            <a:normAutofit lnSpcReduction="10000"/>
          </a:bodyPr>
          <a:lstStyle/>
          <a:p>
            <a:pPr algn="ctr">
              <a:buFont typeface="Wingdings" panose="05000000000000000000" pitchFamily="2" charset="2"/>
              <a:buNone/>
            </a:pPr>
            <a:r>
              <a:rPr lang="el-GR" altLang="en-US" sz="2800" b="1" dirty="0"/>
              <a:t>Βασικές θέσεις</a:t>
            </a:r>
          </a:p>
          <a:p>
            <a:r>
              <a:rPr lang="el-GR" altLang="en-US" sz="2800" dirty="0"/>
              <a:t>Τα παιδιά οικοδομούν τη γνώση</a:t>
            </a:r>
          </a:p>
          <a:p>
            <a:r>
              <a:rPr lang="el-GR" altLang="en-US" sz="2800" dirty="0"/>
              <a:t>Η </a:t>
            </a:r>
            <a:r>
              <a:rPr lang="el-GR" altLang="en-US" sz="2800" b="1" dirty="0"/>
              <a:t>μάθηση προωθεί την ανάπτυξη</a:t>
            </a:r>
            <a:endParaRPr lang="el-GR" altLang="en-US" sz="2800" dirty="0"/>
          </a:p>
          <a:p>
            <a:r>
              <a:rPr lang="el-GR" altLang="en-US" sz="2800" dirty="0"/>
              <a:t>Η ανάπτυξη δεν μπορεί να διαχωριστεί από το κοινωνικό της πλαίσιο</a:t>
            </a:r>
          </a:p>
          <a:p>
            <a:r>
              <a:rPr lang="el-GR" altLang="en-US" sz="2800" dirty="0"/>
              <a:t>Η γλώσσα παίζει καθοριστικό ρόλο στην πνευματική ανάπτυξη</a:t>
            </a:r>
          </a:p>
          <a:p>
            <a:r>
              <a:rPr lang="el-GR" altLang="en-US" sz="2800" dirty="0"/>
              <a:t>Η γνώση ως περιεχόμενο και η μάθηση ως διαδικασία προσδιορίζονται από τις κοινωνικό- πολιτιστικές περιστάσεις. </a:t>
            </a:r>
          </a:p>
          <a:p>
            <a:r>
              <a:rPr lang="el-GR" altLang="en-US" sz="2800" dirty="0"/>
              <a:t>Ο </a:t>
            </a:r>
            <a:r>
              <a:rPr lang="el-GR" altLang="en-US" sz="2800" dirty="0" err="1"/>
              <a:t>Vygotsky</a:t>
            </a:r>
            <a:r>
              <a:rPr lang="el-GR" altLang="en-US" sz="2800" dirty="0"/>
              <a:t> τοποθετεί τις αρχές της ατομικής, εσωτερικής σκέψης στη συλλογική εξωτερική επικοινωνία και δράση.</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283E22E8-50D6-40AA-AA1A-F795944EF393}"/>
              </a:ext>
            </a:extLst>
          </p:cNvPr>
          <p:cNvSpPr>
            <a:spLocks noGrp="1" noChangeArrowheads="1"/>
          </p:cNvSpPr>
          <p:nvPr>
            <p:ph type="title"/>
          </p:nvPr>
        </p:nvSpPr>
        <p:spPr>
          <a:xfrm>
            <a:off x="1919288" y="188913"/>
            <a:ext cx="8229600" cy="1143000"/>
          </a:xfrm>
        </p:spPr>
        <p:txBody>
          <a:bodyPr/>
          <a:lstStyle/>
          <a:p>
            <a:r>
              <a:rPr lang="el-GR" altLang="en-US" b="1" dirty="0"/>
              <a:t>Η κοινωνική διαμεσολάβηση</a:t>
            </a:r>
          </a:p>
        </p:txBody>
      </p:sp>
      <p:sp>
        <p:nvSpPr>
          <p:cNvPr id="525315" name="Rectangle 3">
            <a:extLst>
              <a:ext uri="{FF2B5EF4-FFF2-40B4-BE49-F238E27FC236}">
                <a16:creationId xmlns:a16="http://schemas.microsoft.com/office/drawing/2014/main" id="{30751E1F-4DA4-4A2D-8521-173ED1C6FCCE}"/>
              </a:ext>
            </a:extLst>
          </p:cNvPr>
          <p:cNvSpPr>
            <a:spLocks noGrp="1" noChangeArrowheads="1"/>
          </p:cNvSpPr>
          <p:nvPr>
            <p:ph type="body" idx="1"/>
          </p:nvPr>
        </p:nvSpPr>
        <p:spPr>
          <a:xfrm>
            <a:off x="2027238" y="1412875"/>
            <a:ext cx="8640762" cy="4114800"/>
          </a:xfrm>
        </p:spPr>
        <p:txBody>
          <a:bodyPr>
            <a:normAutofit fontScale="77500" lnSpcReduction="20000"/>
          </a:bodyPr>
          <a:lstStyle/>
          <a:p>
            <a:pPr>
              <a:lnSpc>
                <a:spcPct val="80000"/>
              </a:lnSpc>
            </a:pPr>
            <a:r>
              <a:rPr lang="el-GR" altLang="en-US" sz="2800" dirty="0">
                <a:solidFill>
                  <a:schemeClr val="tx1"/>
                </a:solidFill>
              </a:rPr>
              <a:t> Θεωρία Εποικοδομητισμού </a:t>
            </a:r>
          </a:p>
          <a:p>
            <a:pPr>
              <a:lnSpc>
                <a:spcPct val="80000"/>
              </a:lnSpc>
              <a:buFont typeface="Wingdings" panose="05000000000000000000" pitchFamily="2" charset="2"/>
              <a:buNone/>
            </a:pPr>
            <a:endParaRPr lang="el-GR" altLang="en-US" sz="2800" dirty="0">
              <a:solidFill>
                <a:schemeClr val="tx1"/>
              </a:solidFill>
            </a:endParaRPr>
          </a:p>
          <a:p>
            <a:pPr>
              <a:lnSpc>
                <a:spcPct val="80000"/>
              </a:lnSpc>
            </a:pPr>
            <a:r>
              <a:rPr lang="el-GR" altLang="en-US" sz="2800" dirty="0">
                <a:solidFill>
                  <a:schemeClr val="tx1"/>
                </a:solidFill>
              </a:rPr>
              <a:t> Οι γνώσεις θεωρείται ότι "χτίζονται"  προοδευτικά  </a:t>
            </a:r>
          </a:p>
          <a:p>
            <a:pPr>
              <a:lnSpc>
                <a:spcPct val="80000"/>
              </a:lnSpc>
              <a:buFont typeface="Wingdings" panose="05000000000000000000" pitchFamily="2" charset="2"/>
              <a:buNone/>
            </a:pPr>
            <a:endParaRPr lang="el-GR" altLang="en-US" sz="2800" dirty="0">
              <a:solidFill>
                <a:schemeClr val="tx1"/>
              </a:solidFill>
            </a:endParaRPr>
          </a:p>
          <a:p>
            <a:pPr>
              <a:lnSpc>
                <a:spcPct val="80000"/>
              </a:lnSpc>
            </a:pPr>
            <a:r>
              <a:rPr lang="el-GR" altLang="en-US" sz="2800" dirty="0">
                <a:solidFill>
                  <a:schemeClr val="tx1"/>
                </a:solidFill>
              </a:rPr>
              <a:t> Αντί  μιας, μοναδικής έγκυρης γνώσης υπάρχουν      </a:t>
            </a:r>
          </a:p>
          <a:p>
            <a:pPr>
              <a:lnSpc>
                <a:spcPct val="80000"/>
              </a:lnSpc>
              <a:buFont typeface="Wingdings" panose="05000000000000000000" pitchFamily="2" charset="2"/>
              <a:buNone/>
            </a:pPr>
            <a:r>
              <a:rPr lang="el-GR" altLang="en-US" sz="2800" dirty="0">
                <a:solidFill>
                  <a:schemeClr val="tx1"/>
                </a:solidFill>
              </a:rPr>
              <a:t>     οι αναπαραστάσεις των αντικειμένων στην  </a:t>
            </a:r>
          </a:p>
          <a:p>
            <a:pPr>
              <a:lnSpc>
                <a:spcPct val="80000"/>
              </a:lnSpc>
              <a:buFont typeface="Wingdings" panose="05000000000000000000" pitchFamily="2" charset="2"/>
              <a:buNone/>
            </a:pPr>
            <a:r>
              <a:rPr lang="el-GR" altLang="en-US" sz="2800" dirty="0">
                <a:solidFill>
                  <a:schemeClr val="tx1"/>
                </a:solidFill>
              </a:rPr>
              <a:t>     ανθρώπινη νόηση. </a:t>
            </a:r>
          </a:p>
          <a:p>
            <a:pPr>
              <a:lnSpc>
                <a:spcPct val="80000"/>
              </a:lnSpc>
            </a:pPr>
            <a:endParaRPr lang="el-GR" altLang="en-US" sz="2800" dirty="0">
              <a:solidFill>
                <a:schemeClr val="tx1"/>
              </a:solidFill>
            </a:endParaRPr>
          </a:p>
          <a:p>
            <a:pPr>
              <a:lnSpc>
                <a:spcPct val="80000"/>
              </a:lnSpc>
            </a:pPr>
            <a:r>
              <a:rPr lang="el-GR" altLang="en-US" sz="2800" b="1" dirty="0">
                <a:solidFill>
                  <a:schemeClr val="tx1"/>
                </a:solidFill>
              </a:rPr>
              <a:t>  Γνωστική ανάπτυξη</a:t>
            </a:r>
            <a:r>
              <a:rPr lang="el-GR" altLang="en-US" sz="2800" dirty="0">
                <a:solidFill>
                  <a:schemeClr val="tx1"/>
                </a:solidFill>
              </a:rPr>
              <a:t> είναι η "μετατροπή των   </a:t>
            </a:r>
          </a:p>
          <a:p>
            <a:pPr>
              <a:lnSpc>
                <a:spcPct val="80000"/>
              </a:lnSpc>
              <a:buFont typeface="Wingdings" panose="05000000000000000000" pitchFamily="2" charset="2"/>
              <a:buNone/>
            </a:pPr>
            <a:r>
              <a:rPr lang="el-GR" altLang="en-US" sz="2800" dirty="0">
                <a:solidFill>
                  <a:schemeClr val="tx1"/>
                </a:solidFill>
              </a:rPr>
              <a:t>     κοινωνικών σχέσεων σε νοητικές λειτουργίες   </a:t>
            </a:r>
          </a:p>
          <a:p>
            <a:pPr>
              <a:lnSpc>
                <a:spcPct val="80000"/>
              </a:lnSpc>
              <a:buFont typeface="Wingdings" panose="05000000000000000000" pitchFamily="2" charset="2"/>
              <a:buNone/>
            </a:pPr>
            <a:r>
              <a:rPr lang="el-GR" altLang="en-US" sz="2800" dirty="0">
                <a:solidFill>
                  <a:schemeClr val="tx1"/>
                </a:solidFill>
              </a:rPr>
              <a:t>     μέσω της επικοινωνίας με τη διαμεσολάβηση των     </a:t>
            </a:r>
          </a:p>
          <a:p>
            <a:pPr>
              <a:lnSpc>
                <a:spcPct val="80000"/>
              </a:lnSpc>
              <a:buFont typeface="Wingdings" panose="05000000000000000000" pitchFamily="2" charset="2"/>
              <a:buNone/>
            </a:pPr>
            <a:r>
              <a:rPr lang="el-GR" altLang="en-US" sz="2800" dirty="0">
                <a:solidFill>
                  <a:schemeClr val="tx1"/>
                </a:solidFill>
              </a:rPr>
              <a:t>     "σημάτων" (πολιτισμικά εργαλεία)</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D9C6C663-D801-432D-AB7F-3D15F332F616}"/>
              </a:ext>
            </a:extLst>
          </p:cNvPr>
          <p:cNvSpPr>
            <a:spLocks noGrp="1" noChangeArrowheads="1"/>
          </p:cNvSpPr>
          <p:nvPr>
            <p:ph type="title"/>
          </p:nvPr>
        </p:nvSpPr>
        <p:spPr/>
        <p:txBody>
          <a:bodyPr/>
          <a:lstStyle/>
          <a:p>
            <a:r>
              <a:rPr lang="el-GR" altLang="en-US" b="1" dirty="0"/>
              <a:t>Η σημασία της γλώσσας</a:t>
            </a:r>
          </a:p>
        </p:txBody>
      </p:sp>
      <p:sp>
        <p:nvSpPr>
          <p:cNvPr id="527363" name="Rectangle 3">
            <a:extLst>
              <a:ext uri="{FF2B5EF4-FFF2-40B4-BE49-F238E27FC236}">
                <a16:creationId xmlns:a16="http://schemas.microsoft.com/office/drawing/2014/main" id="{8AE6315A-C3D2-431F-BEAF-D75EF579A083}"/>
              </a:ext>
            </a:extLst>
          </p:cNvPr>
          <p:cNvSpPr>
            <a:spLocks noGrp="1" noChangeArrowheads="1"/>
          </p:cNvSpPr>
          <p:nvPr>
            <p:ph type="body" idx="1"/>
          </p:nvPr>
        </p:nvSpPr>
        <p:spPr>
          <a:xfrm>
            <a:off x="2592925" y="1727594"/>
            <a:ext cx="8215312" cy="4114800"/>
          </a:xfrm>
        </p:spPr>
        <p:txBody>
          <a:bodyPr>
            <a:normAutofit/>
          </a:bodyPr>
          <a:lstStyle/>
          <a:p>
            <a:r>
              <a:rPr lang="el-GR" altLang="en-US" sz="2400" dirty="0">
                <a:solidFill>
                  <a:schemeClr val="tx1"/>
                </a:solidFill>
              </a:rPr>
              <a:t>  οικοδομείται η σκέψη </a:t>
            </a:r>
          </a:p>
          <a:p>
            <a:r>
              <a:rPr lang="el-GR" altLang="en-US" sz="2400" dirty="0">
                <a:solidFill>
                  <a:schemeClr val="tx1"/>
                </a:solidFill>
              </a:rPr>
              <a:t>  κατανοείται ο κόσμος </a:t>
            </a:r>
          </a:p>
          <a:p>
            <a:r>
              <a:rPr lang="el-GR" altLang="en-US" sz="2400" dirty="0">
                <a:solidFill>
                  <a:schemeClr val="tx1"/>
                </a:solidFill>
              </a:rPr>
              <a:t>  διαμορφώνεται η ταυτότητα του ατόμου</a:t>
            </a:r>
          </a:p>
          <a:p>
            <a:r>
              <a:rPr lang="el-GR" altLang="en-US" sz="2400" dirty="0">
                <a:solidFill>
                  <a:schemeClr val="tx1"/>
                </a:solidFill>
              </a:rPr>
              <a:t>  μέσω αυτής μεταβιβάζονται αναπαραστάσεις κοινωνικών δομών και   </a:t>
            </a:r>
          </a:p>
          <a:p>
            <a:pPr>
              <a:buFont typeface="Wingdings" panose="05000000000000000000" pitchFamily="2" charset="2"/>
              <a:buNone/>
            </a:pPr>
            <a:r>
              <a:rPr lang="el-GR" altLang="en-US" sz="2400" dirty="0">
                <a:solidFill>
                  <a:schemeClr val="tx1"/>
                </a:solidFill>
              </a:rPr>
              <a:t>     σχέσεων και νοήματα κοινωνικά καθορισμένα</a:t>
            </a:r>
          </a:p>
          <a:p>
            <a:endParaRPr lang="el-GR" altLang="en-US" sz="2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8AE4E492-9347-4F3F-A7B4-3C213E9BA701}"/>
              </a:ext>
            </a:extLst>
          </p:cNvPr>
          <p:cNvSpPr>
            <a:spLocks noGrp="1" noChangeArrowheads="1"/>
          </p:cNvSpPr>
          <p:nvPr>
            <p:ph type="title"/>
          </p:nvPr>
        </p:nvSpPr>
        <p:spPr>
          <a:xfrm>
            <a:off x="1847850" y="188914"/>
            <a:ext cx="8820150" cy="649287"/>
          </a:xfrm>
        </p:spPr>
        <p:txBody>
          <a:bodyPr/>
          <a:lstStyle/>
          <a:p>
            <a:r>
              <a:rPr lang="el-GR" altLang="en-US" sz="2800" b="1" dirty="0"/>
              <a:t>Διαδικασία</a:t>
            </a:r>
            <a:r>
              <a:rPr lang="en-US" altLang="en-US" sz="2800" b="1" dirty="0"/>
              <a:t> </a:t>
            </a:r>
            <a:r>
              <a:rPr lang="el-GR" altLang="en-US" sz="2800" b="1" dirty="0"/>
              <a:t>επίτευξης της γνωστικής ανάπτυξης</a:t>
            </a:r>
            <a:r>
              <a:rPr lang="el-GR" altLang="en-US" b="1" dirty="0"/>
              <a:t> </a:t>
            </a:r>
          </a:p>
        </p:txBody>
      </p:sp>
      <p:pic>
        <p:nvPicPr>
          <p:cNvPr id="529411" name="Picture 3" descr="vygotsky1_1">
            <a:extLst>
              <a:ext uri="{FF2B5EF4-FFF2-40B4-BE49-F238E27FC236}">
                <a16:creationId xmlns:a16="http://schemas.microsoft.com/office/drawing/2014/main" id="{38CB2C80-D6E6-4815-9434-9740F751A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258" y="1421265"/>
            <a:ext cx="7706685" cy="443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a:extLst>
              <a:ext uri="{FF2B5EF4-FFF2-40B4-BE49-F238E27FC236}">
                <a16:creationId xmlns:a16="http://schemas.microsoft.com/office/drawing/2014/main" id="{F3F1B1D9-61E8-47C5-93E7-1DA106939E3F}"/>
              </a:ext>
            </a:extLst>
          </p:cNvPr>
          <p:cNvSpPr txBox="1">
            <a:spLocks noChangeArrowheads="1"/>
          </p:cNvSpPr>
          <p:nvPr/>
        </p:nvSpPr>
        <p:spPr bwMode="auto">
          <a:xfrm>
            <a:off x="2495550" y="333375"/>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400" b="1" dirty="0"/>
              <a:t>ΘΕΩΡΙΕΣ ΜΑΘΗΣΗΣ</a:t>
            </a:r>
          </a:p>
        </p:txBody>
      </p:sp>
      <p:sp>
        <p:nvSpPr>
          <p:cNvPr id="15365" name="Text Box 5">
            <a:extLst>
              <a:ext uri="{FF2B5EF4-FFF2-40B4-BE49-F238E27FC236}">
                <a16:creationId xmlns:a16="http://schemas.microsoft.com/office/drawing/2014/main" id="{4E18D578-F71F-4381-BC58-53B89DDFB55A}"/>
              </a:ext>
            </a:extLst>
          </p:cNvPr>
          <p:cNvSpPr txBox="1">
            <a:spLocks noChangeArrowheads="1"/>
          </p:cNvSpPr>
          <p:nvPr/>
        </p:nvSpPr>
        <p:spPr bwMode="auto">
          <a:xfrm>
            <a:off x="1919289" y="981076"/>
            <a:ext cx="7921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5366" name="Text Box 6">
            <a:extLst>
              <a:ext uri="{FF2B5EF4-FFF2-40B4-BE49-F238E27FC236}">
                <a16:creationId xmlns:a16="http://schemas.microsoft.com/office/drawing/2014/main" id="{A4B54A53-455F-41E8-B1C9-9F48B6690A35}"/>
              </a:ext>
            </a:extLst>
          </p:cNvPr>
          <p:cNvSpPr txBox="1">
            <a:spLocks noChangeArrowheads="1"/>
          </p:cNvSpPr>
          <p:nvPr/>
        </p:nvSpPr>
        <p:spPr bwMode="auto">
          <a:xfrm>
            <a:off x="3003683" y="1164432"/>
            <a:ext cx="871378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n-US" sz="2800" dirty="0"/>
              <a:t>Με τον όρο «θεωρία μάθησης» εννοούμε μια ολοκληρωμένη συστηματική άποψη για τη φύση της διαδικασίας μέσα από την οποία οι άνθρωποι σχετίζονται με το περιβάλλον τους με τέτοιο τρόπο, ώστε να επαυξάνουν την ικανότητά τους να χρησιμοποιούν πιο αποτελεσματικά τόσο τον εαυτό τους όσο και το περιβάλλον τους.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3">
            <a:extLst>
              <a:ext uri="{FF2B5EF4-FFF2-40B4-BE49-F238E27FC236}">
                <a16:creationId xmlns:a16="http://schemas.microsoft.com/office/drawing/2014/main" id="{953993E1-FFF3-49CB-A4E7-B5B6C8AD0CA4}"/>
              </a:ext>
            </a:extLst>
          </p:cNvPr>
          <p:cNvSpPr>
            <a:spLocks noGrp="1" noChangeArrowheads="1"/>
          </p:cNvSpPr>
          <p:nvPr>
            <p:ph type="body" idx="4294967295"/>
          </p:nvPr>
        </p:nvSpPr>
        <p:spPr>
          <a:xfrm>
            <a:off x="7464425" y="1628775"/>
            <a:ext cx="3024188" cy="3887788"/>
          </a:xfrm>
        </p:spPr>
        <p:txBody>
          <a:bodyPr>
            <a:normAutofit lnSpcReduction="10000"/>
          </a:bodyPr>
          <a:lstStyle/>
          <a:p>
            <a:pPr>
              <a:lnSpc>
                <a:spcPct val="90000"/>
              </a:lnSpc>
              <a:spcBef>
                <a:spcPct val="0"/>
              </a:spcBef>
              <a:buSzPct val="100000"/>
              <a:buFont typeface="Arial" panose="020B0604020202020204" pitchFamily="34" charset="0"/>
              <a:buChar char="◘"/>
            </a:pPr>
            <a:r>
              <a:rPr lang="el-GR" altLang="en-US" sz="2500"/>
              <a:t>Αποτελεί την ανεξερεύνητη περιοχή του εσωτερικού δυναμικού του μαθητευόμενου που βρίσκεται σε μια εν δυνάμει λανθάνουσα κατάσταση εξέλιξης.</a:t>
            </a:r>
          </a:p>
        </p:txBody>
      </p:sp>
      <p:pic>
        <p:nvPicPr>
          <p:cNvPr id="535555" name="Picture 3" descr="vigotsky">
            <a:extLst>
              <a:ext uri="{FF2B5EF4-FFF2-40B4-BE49-F238E27FC236}">
                <a16:creationId xmlns:a16="http://schemas.microsoft.com/office/drawing/2014/main" id="{57479C36-DFE5-4BB1-B478-62A89C6C5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60351"/>
            <a:ext cx="6227763" cy="493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AB1A26C2-64E1-4326-9362-803B0DF121F9}"/>
              </a:ext>
            </a:extLst>
          </p:cNvPr>
          <p:cNvSpPr>
            <a:spLocks noGrp="1" noChangeArrowheads="1"/>
          </p:cNvSpPr>
          <p:nvPr>
            <p:ph type="body" idx="1"/>
          </p:nvPr>
        </p:nvSpPr>
        <p:spPr>
          <a:xfrm>
            <a:off x="2063750" y="1125539"/>
            <a:ext cx="8229600" cy="4751387"/>
          </a:xfrm>
        </p:spPr>
        <p:txBody>
          <a:bodyPr/>
          <a:lstStyle/>
          <a:p>
            <a:pPr>
              <a:lnSpc>
                <a:spcPct val="90000"/>
              </a:lnSpc>
            </a:pPr>
            <a:r>
              <a:rPr lang="el-GR" altLang="en-US" sz="2400"/>
              <a:t>Ο εκπαιδευτής με τη διαμεσολάβησή του καθοδηγεί το μαθητή με </a:t>
            </a:r>
            <a:r>
              <a:rPr lang="el-GR" altLang="en-US" sz="2400" i="1"/>
              <a:t>υποστηρικτικές ερωτήσεις</a:t>
            </a:r>
            <a:r>
              <a:rPr lang="el-GR" altLang="en-US" sz="2400"/>
              <a:t>, ώστε να αποκτήσει μια νέα γνώση.</a:t>
            </a:r>
          </a:p>
          <a:p>
            <a:pPr>
              <a:lnSpc>
                <a:spcPct val="90000"/>
              </a:lnSpc>
            </a:pPr>
            <a:r>
              <a:rPr lang="el-GR" altLang="en-US" sz="2400"/>
              <a:t>Αυτό που είναι σήμερα Ζ.Ε.Α. αύριο μπορεί να γίνει </a:t>
            </a:r>
            <a:r>
              <a:rPr lang="el-GR" altLang="en-US" sz="2400" i="1"/>
              <a:t>πραγματικό εξελικτικό επίπεδο</a:t>
            </a:r>
            <a:r>
              <a:rPr lang="el-GR" altLang="en-US" sz="2400"/>
              <a:t>.</a:t>
            </a:r>
          </a:p>
          <a:p>
            <a:pPr>
              <a:lnSpc>
                <a:spcPct val="90000"/>
              </a:lnSpc>
            </a:pPr>
            <a:r>
              <a:rPr lang="el-GR" altLang="en-US" sz="2400"/>
              <a:t>Συνεπώς θεωρείται πολύτιμη και αναντικατάστατη η αλληλεπίδραση με το δάσκαλο ή το συμμαθητή.</a:t>
            </a:r>
          </a:p>
          <a:p>
            <a:pPr>
              <a:lnSpc>
                <a:spcPct val="90000"/>
              </a:lnSpc>
            </a:pPr>
            <a:r>
              <a:rPr lang="el-GR" altLang="en-US" sz="2400"/>
              <a:t>Εάν ο εκπαιδευτής θέσει ένα πρόβλημα που ήταν έξω από τη Ζ.Ε.Α. του μαθητή, η διδασκαλία αποτυγχάνει. Άρα, πρέπει να λαμβάνει σοβαρά υπόψη του το πραγματικό γνωστικό επίπεδο και τη Ζ.Ε.Α. κάθε παιδιού.</a:t>
            </a:r>
          </a:p>
          <a:p>
            <a:pPr>
              <a:lnSpc>
                <a:spcPct val="90000"/>
              </a:lnSpc>
            </a:pPr>
            <a:endParaRPr lang="el-GR"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4B0841DC-A198-4327-A8EF-181D836B1FF6}"/>
              </a:ext>
            </a:extLst>
          </p:cNvPr>
          <p:cNvSpPr>
            <a:spLocks noGrp="1" noChangeArrowheads="1"/>
          </p:cNvSpPr>
          <p:nvPr>
            <p:ph type="title"/>
          </p:nvPr>
        </p:nvSpPr>
        <p:spPr/>
        <p:txBody>
          <a:bodyPr/>
          <a:lstStyle/>
          <a:p>
            <a:r>
              <a:rPr lang="el-GR" altLang="en-US" b="1" dirty="0"/>
              <a:t>Το πλαίσιο στήριξης</a:t>
            </a:r>
            <a:r>
              <a:rPr lang="en-US" altLang="en-US" b="1" dirty="0"/>
              <a:t> </a:t>
            </a:r>
            <a:r>
              <a:rPr lang="el-GR" altLang="en-US" b="1" dirty="0"/>
              <a:t>(</a:t>
            </a:r>
            <a:r>
              <a:rPr lang="en-US" altLang="en-US" b="1" dirty="0"/>
              <a:t>scaffolding)</a:t>
            </a:r>
            <a:r>
              <a:rPr lang="el-GR" altLang="en-US" b="1" dirty="0"/>
              <a:t> </a:t>
            </a:r>
          </a:p>
        </p:txBody>
      </p:sp>
      <p:sp>
        <p:nvSpPr>
          <p:cNvPr id="547843" name="Rectangle 3">
            <a:extLst>
              <a:ext uri="{FF2B5EF4-FFF2-40B4-BE49-F238E27FC236}">
                <a16:creationId xmlns:a16="http://schemas.microsoft.com/office/drawing/2014/main" id="{2AF18782-A4E9-43D9-B9EA-75054D4A876F}"/>
              </a:ext>
            </a:extLst>
          </p:cNvPr>
          <p:cNvSpPr>
            <a:spLocks noGrp="1" noChangeArrowheads="1"/>
          </p:cNvSpPr>
          <p:nvPr>
            <p:ph type="body" idx="1"/>
          </p:nvPr>
        </p:nvSpPr>
        <p:spPr>
          <a:xfrm>
            <a:off x="2589212" y="1308683"/>
            <a:ext cx="8915400" cy="4602539"/>
          </a:xfrm>
        </p:spPr>
        <p:txBody>
          <a:bodyPr/>
          <a:lstStyle/>
          <a:p>
            <a:pPr>
              <a:lnSpc>
                <a:spcPct val="90000"/>
              </a:lnSpc>
              <a:buFont typeface="Wingdings" panose="05000000000000000000" pitchFamily="2" charset="2"/>
              <a:buNone/>
            </a:pPr>
            <a:r>
              <a:rPr lang="el-GR" altLang="en-US" sz="2800" dirty="0"/>
              <a:t>Ο δάσκαλος παρέχει στο μαθητή:</a:t>
            </a:r>
          </a:p>
          <a:p>
            <a:pPr>
              <a:lnSpc>
                <a:spcPct val="90000"/>
              </a:lnSpc>
              <a:buFontTx/>
              <a:buChar char="-"/>
            </a:pPr>
            <a:r>
              <a:rPr lang="el-GR" altLang="en-US" sz="2800" dirty="0"/>
              <a:t>πλούσιο μαθησιακό περιβάλλον βοηθώντας τον να </a:t>
            </a:r>
            <a:r>
              <a:rPr lang="el-GR" altLang="en-US" sz="2800" dirty="0" err="1"/>
              <a:t>αυτο</a:t>
            </a:r>
            <a:r>
              <a:rPr lang="en-US" altLang="en-US" sz="2800" dirty="0"/>
              <a:t>-</a:t>
            </a:r>
            <a:r>
              <a:rPr lang="el-GR" altLang="en-US" sz="2800" dirty="0"/>
              <a:t>αναπτυχθεί (</a:t>
            </a:r>
            <a:r>
              <a:rPr lang="en-US" altLang="en-US" sz="2800" dirty="0"/>
              <a:t>Piaget), </a:t>
            </a:r>
            <a:r>
              <a:rPr lang="el-GR" altLang="en-US" sz="2800" dirty="0"/>
              <a:t>αλλά επίσης</a:t>
            </a:r>
          </a:p>
          <a:p>
            <a:pPr>
              <a:lnSpc>
                <a:spcPct val="90000"/>
              </a:lnSpc>
              <a:buFontTx/>
              <a:buChar char="-"/>
            </a:pPr>
            <a:r>
              <a:rPr lang="el-GR" altLang="en-US" sz="2800" dirty="0"/>
              <a:t>είναι και ενεργός διαμεσολαβητής των κοινωνικών και πολιτισμικών νοημάτων που διαπραγματεύεται με το μαθητή του και</a:t>
            </a:r>
          </a:p>
          <a:p>
            <a:pPr>
              <a:lnSpc>
                <a:spcPct val="90000"/>
              </a:lnSpc>
              <a:buFontTx/>
              <a:buChar char="-"/>
            </a:pPr>
            <a:r>
              <a:rPr lang="el-GR" altLang="en-US" sz="2800" dirty="0"/>
              <a:t> τον βοηθά να εσωτερικεύσει όλα αυτά που τον βοηθούν να αναπτυχθεί</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19C9E1C9-269C-4A4A-AC54-FF712D927FEF}"/>
              </a:ext>
            </a:extLst>
          </p:cNvPr>
          <p:cNvSpPr>
            <a:spLocks noGrp="1" noChangeArrowheads="1"/>
          </p:cNvSpPr>
          <p:nvPr>
            <p:ph type="title"/>
          </p:nvPr>
        </p:nvSpPr>
        <p:spPr/>
        <p:txBody>
          <a:bodyPr/>
          <a:lstStyle/>
          <a:p>
            <a:r>
              <a:rPr lang="el-GR" altLang="en-US" b="1" dirty="0"/>
              <a:t>Κριτική</a:t>
            </a:r>
          </a:p>
        </p:txBody>
      </p:sp>
      <p:sp>
        <p:nvSpPr>
          <p:cNvPr id="549891" name="Rectangle 3">
            <a:extLst>
              <a:ext uri="{FF2B5EF4-FFF2-40B4-BE49-F238E27FC236}">
                <a16:creationId xmlns:a16="http://schemas.microsoft.com/office/drawing/2014/main" id="{4A8617D6-5BFB-4CA2-B494-5F650CAD7D65}"/>
              </a:ext>
            </a:extLst>
          </p:cNvPr>
          <p:cNvSpPr>
            <a:spLocks noGrp="1" noChangeArrowheads="1"/>
          </p:cNvSpPr>
          <p:nvPr>
            <p:ph type="body" idx="1"/>
          </p:nvPr>
        </p:nvSpPr>
        <p:spPr>
          <a:xfrm>
            <a:off x="1992314" y="1844676"/>
            <a:ext cx="8142287" cy="4824413"/>
          </a:xfrm>
        </p:spPr>
        <p:txBody>
          <a:bodyPr>
            <a:normAutofit fontScale="92500"/>
          </a:bodyPr>
          <a:lstStyle/>
          <a:p>
            <a:pPr>
              <a:lnSpc>
                <a:spcPct val="80000"/>
              </a:lnSpc>
            </a:pPr>
            <a:r>
              <a:rPr lang="el-GR" altLang="en-US" sz="2400" dirty="0"/>
              <a:t>  Στη Ρωσία: ιδεολογικές εκτροπές", δείγμα μη</a:t>
            </a:r>
          </a:p>
          <a:p>
            <a:pPr>
              <a:lnSpc>
                <a:spcPct val="80000"/>
              </a:lnSpc>
              <a:buFont typeface="Wingdings" panose="05000000000000000000" pitchFamily="2" charset="2"/>
              <a:buNone/>
            </a:pPr>
            <a:r>
              <a:rPr lang="el-GR" altLang="en-US" sz="2400" dirty="0"/>
              <a:t>      αφοσίωσης για το Κομμουνιστικό Κόμμα</a:t>
            </a:r>
          </a:p>
          <a:p>
            <a:pPr>
              <a:lnSpc>
                <a:spcPct val="80000"/>
              </a:lnSpc>
              <a:buFont typeface="Wingdings" panose="05000000000000000000" pitchFamily="2" charset="2"/>
              <a:buNone/>
            </a:pPr>
            <a:endParaRPr lang="el-GR" altLang="en-US" sz="2400" dirty="0"/>
          </a:p>
          <a:p>
            <a:pPr>
              <a:lnSpc>
                <a:spcPct val="80000"/>
              </a:lnSpc>
            </a:pPr>
            <a:r>
              <a:rPr lang="el-GR" altLang="en-US" sz="2400" dirty="0"/>
              <a:t>  Ίδρυση της </a:t>
            </a:r>
            <a:r>
              <a:rPr lang="el-GR" altLang="en-US" sz="2400" u="sng" dirty="0">
                <a:hlinkClick r:id="rId3"/>
              </a:rPr>
              <a:t>σχολή ψυχολογίας του </a:t>
            </a:r>
            <a:r>
              <a:rPr lang="el-GR" altLang="en-US" sz="2400" u="sng" dirty="0" err="1">
                <a:hlinkClick r:id="rId3"/>
              </a:rPr>
              <a:t>Χάρκοβο</a:t>
            </a:r>
            <a:r>
              <a:rPr lang="el-GR" altLang="en-US" sz="2400" u="sng" dirty="0"/>
              <a:t> </a:t>
            </a:r>
            <a:r>
              <a:rPr lang="el-GR" altLang="en-US" sz="2400" dirty="0"/>
              <a:t>από μια </a:t>
            </a:r>
          </a:p>
          <a:p>
            <a:pPr>
              <a:lnSpc>
                <a:spcPct val="80000"/>
              </a:lnSpc>
              <a:buFont typeface="Wingdings" panose="05000000000000000000" pitchFamily="2" charset="2"/>
              <a:buNone/>
            </a:pPr>
            <a:r>
              <a:rPr lang="el-GR" altLang="en-US" sz="2400" dirty="0"/>
              <a:t>       μεγάλη ομάδα φοιτητών του </a:t>
            </a:r>
            <a:r>
              <a:rPr lang="en-US" altLang="en-US" sz="2400" dirty="0"/>
              <a:t>Vygotsky </a:t>
            </a:r>
            <a:r>
              <a:rPr lang="el-GR" altLang="en-US" sz="2400" dirty="0"/>
              <a:t>που   </a:t>
            </a:r>
          </a:p>
          <a:p>
            <a:pPr>
              <a:lnSpc>
                <a:spcPct val="80000"/>
              </a:lnSpc>
              <a:buFont typeface="Wingdings" panose="05000000000000000000" pitchFamily="2" charset="2"/>
              <a:buNone/>
            </a:pPr>
            <a:r>
              <a:rPr lang="el-GR" altLang="en-US" sz="2400" dirty="0"/>
              <a:t>       αναγκάστηκε να φύγει από τη Μόσχα προς την </a:t>
            </a:r>
          </a:p>
          <a:p>
            <a:pPr>
              <a:lnSpc>
                <a:spcPct val="80000"/>
              </a:lnSpc>
              <a:buFont typeface="Wingdings" panose="05000000000000000000" pitchFamily="2" charset="2"/>
              <a:buNone/>
            </a:pPr>
            <a:r>
              <a:rPr lang="el-GR" altLang="en-US" sz="2400" dirty="0"/>
              <a:t>       Ουκρανία</a:t>
            </a:r>
          </a:p>
          <a:p>
            <a:pPr>
              <a:lnSpc>
                <a:spcPct val="80000"/>
              </a:lnSpc>
              <a:buFont typeface="Wingdings" panose="05000000000000000000" pitchFamily="2" charset="2"/>
              <a:buNone/>
            </a:pPr>
            <a:endParaRPr lang="el-GR" altLang="en-US" sz="2400" dirty="0"/>
          </a:p>
          <a:p>
            <a:pPr>
              <a:lnSpc>
                <a:spcPct val="80000"/>
              </a:lnSpc>
            </a:pPr>
            <a:r>
              <a:rPr lang="el-GR" altLang="en-US" sz="2400" dirty="0"/>
              <a:t>  Ανάπτυξη επιστημονικών πεδίων όπως: ψυχολογία   </a:t>
            </a:r>
          </a:p>
          <a:p>
            <a:pPr>
              <a:lnSpc>
                <a:spcPct val="80000"/>
              </a:lnSpc>
              <a:buFont typeface="Wingdings" panose="05000000000000000000" pitchFamily="2" charset="2"/>
              <a:buNone/>
            </a:pPr>
            <a:r>
              <a:rPr lang="el-GR" altLang="en-US" sz="2400" dirty="0"/>
              <a:t>      μνήμης, αντίληψη, αίσθηση, κίνηση, προσωπικότητα, </a:t>
            </a:r>
          </a:p>
          <a:p>
            <a:pPr>
              <a:lnSpc>
                <a:spcPct val="80000"/>
              </a:lnSpc>
              <a:buFont typeface="Wingdings" panose="05000000000000000000" pitchFamily="2" charset="2"/>
              <a:buNone/>
            </a:pPr>
            <a:r>
              <a:rPr lang="el-GR" altLang="en-US" sz="2400" dirty="0"/>
              <a:t>      θέληση, ψυχολογία παιχνιδιού, ψυχολογία μάθησης</a:t>
            </a:r>
          </a:p>
          <a:p>
            <a:pPr>
              <a:lnSpc>
                <a:spcPct val="80000"/>
              </a:lnSpc>
              <a:buFont typeface="Wingdings" panose="05000000000000000000" pitchFamily="2" charset="2"/>
              <a:buNone/>
            </a:pPr>
            <a:endParaRPr lang="el-GR"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986" name="Group 2">
            <a:extLst>
              <a:ext uri="{FF2B5EF4-FFF2-40B4-BE49-F238E27FC236}">
                <a16:creationId xmlns:a16="http://schemas.microsoft.com/office/drawing/2014/main" id="{9661C3B7-53D3-4998-8626-B02949BD9EEC}"/>
              </a:ext>
            </a:extLst>
          </p:cNvPr>
          <p:cNvGraphicFramePr>
            <a:graphicFrameLocks noGrp="1"/>
          </p:cNvGraphicFramePr>
          <p:nvPr>
            <p:extLst>
              <p:ext uri="{D42A27DB-BD31-4B8C-83A1-F6EECF244321}">
                <p14:modId xmlns:p14="http://schemas.microsoft.com/office/powerpoint/2010/main" val="1346586517"/>
              </p:ext>
            </p:extLst>
          </p:nvPr>
        </p:nvGraphicFramePr>
        <p:xfrm>
          <a:off x="2223082" y="419450"/>
          <a:ext cx="8444917" cy="6187634"/>
        </p:xfrm>
        <a:graphic>
          <a:graphicData uri="http://schemas.openxmlformats.org/drawingml/2006/table">
            <a:tbl>
              <a:tblPr/>
              <a:tblGrid>
                <a:gridCol w="4234188">
                  <a:extLst>
                    <a:ext uri="{9D8B030D-6E8A-4147-A177-3AD203B41FA5}">
                      <a16:colId xmlns:a16="http://schemas.microsoft.com/office/drawing/2014/main" val="2130173979"/>
                    </a:ext>
                  </a:extLst>
                </a:gridCol>
                <a:gridCol w="4210729">
                  <a:extLst>
                    <a:ext uri="{9D8B030D-6E8A-4147-A177-3AD203B41FA5}">
                      <a16:colId xmlns:a16="http://schemas.microsoft.com/office/drawing/2014/main" val="824797872"/>
                    </a:ext>
                  </a:extLst>
                </a:gridCol>
              </a:tblGrid>
              <a:tr h="549889">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1600" b="1"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Ελβετός J. Piaget (1924)</a:t>
                      </a:r>
                      <a:endParaRPr kumimoji="0" lang="el-GR"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ΓΝΩΣΤΙΚΟ-ΑΝΑΠΤΥΞΙΑΚΗ ΘΕΩΡΙΑ</a:t>
                      </a:r>
                      <a:endParaRPr kumimoji="0" lang="el-GR"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1600" b="1"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Ρώσος L. Vygotsky (1934)</a:t>
                      </a:r>
                      <a:endParaRPr kumimoji="0" lang="el-GR"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ΨΥΧΟ-ΚΟΙΝΩΝΙΚΉ ΘΕΩΡΙΑ</a:t>
                      </a:r>
                      <a:endParaRPr kumimoji="0" lang="el-GR"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2217289"/>
                  </a:ext>
                </a:extLst>
              </a:tr>
              <a:tr h="2691562">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Αναπτυξιακή δύναμη θεωρεί την εσωτερική ωρίμαση και τις ατομικές εμπειρίες μέσα από τις </a:t>
                      </a:r>
                      <a:r>
                        <a:rPr kumimoji="0" lang="el-GR"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λογικο</a:t>
                      </a:r>
                      <a:r>
                        <a:rPr kumimoji="0" lang="el-GR"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-μαθηματικές δραστηριότητες κατά την επεξεργασία του φυσικού κόσμου. Βιώνει </a:t>
                      </a:r>
                      <a:r>
                        <a:rPr kumimoji="0" lang="el-GR"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γνωστικές συγκρούσεις</a:t>
                      </a:r>
                      <a:r>
                        <a:rPr kumimoji="0" lang="el-GR"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τις οποίες η επαφή με τους συνομηλίκους απλώς επιτείνει. Η κοινωνική αλληλεπίδραση διευκολύνει την ανάπτυξη αλλά δεν τη δημιουργεί.</a:t>
                      </a:r>
                      <a:endParaRPr kumimoji="0" lang="el-G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Η κοινωνική αλληλεπίδραση είναι πηγή δύναμης και εξέλιξης. Ο «συλλογικός νους» της ομάδας συλλαμβάνει και δημιουργεί έννοιες, διαδικασίες, δεξιότητες και το άτομο μέσα από τη μάθηση τις εσωτερικοποιεί και τις προσλαμβάνει. Η μάθηση είναι κοινωνικά προσδιορισμένη.</a:t>
                      </a:r>
                      <a:endParaRPr kumimoji="0" lang="el-GR" alt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5946417"/>
                  </a:ext>
                </a:extLst>
              </a:tr>
              <a:tr h="1151631">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Ο εκπαιδευτικός γίνεται </a:t>
                      </a:r>
                      <a:r>
                        <a:rPr kumimoji="0" lang="el-GR"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διευκολυντής</a:t>
                      </a:r>
                      <a:r>
                        <a:rPr kumimoji="0" lang="el-GR"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της ανάπτυξης μέσω της διαρρύθμισης του περιβάλλοντος</a:t>
                      </a:r>
                      <a:endParaRPr kumimoji="0" lang="el-G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Ο εκπαιδευτικός γίνεται </a:t>
                      </a:r>
                      <a:r>
                        <a:rPr kumimoji="0" lang="el-GR" altLang="en-US" sz="20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διαμεσολαβητής</a:t>
                      </a:r>
                      <a:r>
                        <a:rPr kumimoji="0" lang="el-GR"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με την άμεση παρέμβαση και διδασκαλία</a:t>
                      </a:r>
                      <a:endParaRPr kumimoji="0" lang="el-GR" alt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9148828"/>
                  </a:ext>
                </a:extLst>
              </a:tr>
              <a:tr h="82302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Η πορεία ανάπτυξης πηγαίνει από το ατομικό στο κοινωνικό</a:t>
                      </a:r>
                      <a:endParaRPr kumimoji="0" lang="el-GR" alt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Η πορεία ανάπτυξης πηγαίνει από το κοινωνικό στο ατομικό</a:t>
                      </a:r>
                      <a:endParaRPr kumimoji="0" lang="el-GR" alt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2974521"/>
                  </a:ext>
                </a:extLst>
              </a:tr>
              <a:tr h="49441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Η ανάπτυξη προηγείται της μάθησης</a:t>
                      </a:r>
                      <a:endParaRPr kumimoji="0" lang="el-GR" altLang="en-US" sz="3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Η μάθηση προωθεί την ανάπτυξη</a:t>
                      </a:r>
                      <a:endParaRPr kumimoji="0" lang="el-G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190677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8CF842D9-BD30-4B9D-B1FD-6CDC9F81BE02}"/>
              </a:ext>
            </a:extLst>
          </p:cNvPr>
          <p:cNvSpPr>
            <a:spLocks noGrp="1" noChangeArrowheads="1"/>
          </p:cNvSpPr>
          <p:nvPr>
            <p:ph type="title"/>
          </p:nvPr>
        </p:nvSpPr>
        <p:spPr>
          <a:xfrm>
            <a:off x="1524001" y="333376"/>
            <a:ext cx="8937625" cy="1223963"/>
          </a:xfrm>
        </p:spPr>
        <p:txBody>
          <a:bodyPr>
            <a:noAutofit/>
          </a:bodyPr>
          <a:lstStyle/>
          <a:p>
            <a:pPr algn="ctr"/>
            <a:r>
              <a:rPr lang="el-GR" altLang="en-US" sz="2800" b="1" dirty="0"/>
              <a:t>Κοινωνική μάθηση ή μάθηση μέσω παρατήρησης και μίμησης προτύπου</a:t>
            </a:r>
          </a:p>
        </p:txBody>
      </p:sp>
      <p:pic>
        <p:nvPicPr>
          <p:cNvPr id="498691" name="Picture 3" descr="bandura">
            <a:extLst>
              <a:ext uri="{FF2B5EF4-FFF2-40B4-BE49-F238E27FC236}">
                <a16:creationId xmlns:a16="http://schemas.microsoft.com/office/drawing/2014/main" id="{B31D5EDF-7125-4A44-938B-A739E7B41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15" y="1815274"/>
            <a:ext cx="1985090" cy="306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692" name="Text Box 4">
            <a:extLst>
              <a:ext uri="{FF2B5EF4-FFF2-40B4-BE49-F238E27FC236}">
                <a16:creationId xmlns:a16="http://schemas.microsoft.com/office/drawing/2014/main" id="{47A013DC-808B-4FF3-9B84-CF4C1E85CD52}"/>
              </a:ext>
            </a:extLst>
          </p:cNvPr>
          <p:cNvSpPr txBox="1">
            <a:spLocks noChangeArrowheads="1"/>
          </p:cNvSpPr>
          <p:nvPr/>
        </p:nvSpPr>
        <p:spPr bwMode="auto">
          <a:xfrm>
            <a:off x="4911083" y="1303718"/>
            <a:ext cx="5756916"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l-GR" altLang="en-US" sz="2400" dirty="0">
                <a:latin typeface="Tahoma" panose="020B0604030504040204" pitchFamily="34" charset="0"/>
              </a:rPr>
              <a:t> Ο </a:t>
            </a:r>
            <a:r>
              <a:rPr lang="en-US" altLang="en-US" sz="2400" dirty="0">
                <a:latin typeface="Tahoma" panose="020B0604030504040204" pitchFamily="34" charset="0"/>
              </a:rPr>
              <a:t>Albert Bandura (1925-) </a:t>
            </a:r>
            <a:r>
              <a:rPr lang="el-GR" altLang="en-US" sz="2400" dirty="0">
                <a:latin typeface="Tahoma" panose="020B0604030504040204" pitchFamily="34" charset="0"/>
              </a:rPr>
              <a:t>δεν θεωρεί τον εαυτό του θεωρητικό της κοινωνικής μάθησης</a:t>
            </a:r>
            <a:r>
              <a:rPr lang="en-US" altLang="en-US" sz="2400" dirty="0">
                <a:latin typeface="Tahoma" panose="020B0604030504040204" pitchFamily="34" charset="0"/>
              </a:rPr>
              <a:t> </a:t>
            </a:r>
            <a:r>
              <a:rPr lang="el-GR" altLang="en-US" sz="2400" dirty="0">
                <a:latin typeface="Tahoma" panose="020B0604030504040204" pitchFamily="34" charset="0"/>
              </a:rPr>
              <a:t>και προτιμά τον όρο </a:t>
            </a:r>
            <a:r>
              <a:rPr lang="el-GR" altLang="en-US" sz="2400" b="1" dirty="0">
                <a:latin typeface="Tahoma" panose="020B0604030504040204" pitchFamily="34" charset="0"/>
              </a:rPr>
              <a:t>«κοινωνικο-γνωστική μάθηση»</a:t>
            </a:r>
          </a:p>
          <a:p>
            <a:pPr>
              <a:buFontTx/>
              <a:buChar char="•"/>
            </a:pPr>
            <a:endParaRPr lang="el-GR" altLang="en-US" sz="2400" dirty="0">
              <a:latin typeface="Tahoma" panose="020B0604030504040204" pitchFamily="34" charset="0"/>
            </a:endParaRPr>
          </a:p>
          <a:p>
            <a:pPr>
              <a:buFontTx/>
              <a:buChar char="•"/>
            </a:pPr>
            <a:r>
              <a:rPr lang="el-GR" altLang="en-US" sz="2400" dirty="0">
                <a:latin typeface="Tahoma" panose="020B0604030504040204" pitchFamily="34" charset="0"/>
              </a:rPr>
              <a:t> Σύνθετη θεωρία που εμπεριέχει κίνητρα και μηχανισμούς αυτορρύθμισης </a:t>
            </a:r>
          </a:p>
          <a:p>
            <a:pPr>
              <a:buFontTx/>
              <a:buChar char="•"/>
            </a:pPr>
            <a:endParaRPr lang="el-GR" altLang="en-US" sz="2400" dirty="0">
              <a:latin typeface="Tahoma" panose="020B0604030504040204" pitchFamily="34" charset="0"/>
            </a:endParaRPr>
          </a:p>
          <a:p>
            <a:pPr>
              <a:buFontTx/>
              <a:buChar char="•"/>
            </a:pPr>
            <a:r>
              <a:rPr lang="el-GR" altLang="en-US" sz="2400" dirty="0">
                <a:latin typeface="Tahoma" panose="020B0604030504040204" pitchFamily="34" charset="0"/>
              </a:rPr>
              <a:t> Δίνει έμφαση στις κοινωνικές αφετηρίες της σκέψης και της συμπεριφοράς </a:t>
            </a:r>
          </a:p>
          <a:p>
            <a:pPr>
              <a:buFontTx/>
              <a:buChar char="•"/>
            </a:pPr>
            <a:endParaRPr lang="el-GR" altLang="en-US" sz="2400" dirty="0">
              <a:latin typeface="Tahoma" panose="020B0604030504040204" pitchFamily="34" charset="0"/>
            </a:endParaRPr>
          </a:p>
          <a:p>
            <a:pPr>
              <a:buFontTx/>
              <a:buChar char="•"/>
            </a:pPr>
            <a:r>
              <a:rPr lang="el-GR" altLang="en-US" sz="2400" dirty="0">
                <a:latin typeface="Tahoma" panose="020B0604030504040204" pitchFamily="34" charset="0"/>
              </a:rPr>
              <a:t> Δίνει έμφαση στη γνωστική πλευρά της συμπεριφοράς και όχι τόσο στην επιρροή του περιβάλλοντος</a:t>
            </a:r>
            <a:endParaRPr lang="en-US" altLang="en-US" sz="2400" dirty="0">
              <a:latin typeface="Tahoma" panose="020B0604030504040204" pitchFamily="34" charset="0"/>
            </a:endParaRPr>
          </a:p>
          <a:p>
            <a:pPr>
              <a:spcBef>
                <a:spcPct val="50000"/>
              </a:spcBef>
              <a:buFontTx/>
              <a:buChar char="•"/>
            </a:pPr>
            <a:endParaRPr lang="el-GR" altLang="en-US" sz="2400" dirty="0">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E1C405A0-D2ED-4B6E-B1ED-F7006EEF8BF5}"/>
              </a:ext>
            </a:extLst>
          </p:cNvPr>
          <p:cNvSpPr>
            <a:spLocks noGrp="1" noChangeArrowheads="1"/>
          </p:cNvSpPr>
          <p:nvPr>
            <p:ph type="title"/>
          </p:nvPr>
        </p:nvSpPr>
        <p:spPr/>
        <p:txBody>
          <a:bodyPr/>
          <a:lstStyle/>
          <a:p>
            <a:pPr algn="ctr"/>
            <a:r>
              <a:rPr lang="el-GR" altLang="en-US" b="1" dirty="0"/>
              <a:t>Η θεωρία του </a:t>
            </a:r>
            <a:r>
              <a:rPr lang="en-US" altLang="en-US" b="1" dirty="0"/>
              <a:t>Bandura</a:t>
            </a:r>
          </a:p>
        </p:txBody>
      </p:sp>
      <p:sp>
        <p:nvSpPr>
          <p:cNvPr id="500739" name="Rectangle 3">
            <a:extLst>
              <a:ext uri="{FF2B5EF4-FFF2-40B4-BE49-F238E27FC236}">
                <a16:creationId xmlns:a16="http://schemas.microsoft.com/office/drawing/2014/main" id="{9567401F-4E63-4D55-A382-3F6B5228E460}"/>
              </a:ext>
            </a:extLst>
          </p:cNvPr>
          <p:cNvSpPr>
            <a:spLocks noGrp="1" noChangeArrowheads="1"/>
          </p:cNvSpPr>
          <p:nvPr>
            <p:ph type="body" sz="half" idx="1"/>
          </p:nvPr>
        </p:nvSpPr>
        <p:spPr>
          <a:xfrm>
            <a:off x="1981200" y="1600201"/>
            <a:ext cx="8085138" cy="4530725"/>
          </a:xfrm>
        </p:spPr>
        <p:txBody>
          <a:bodyPr/>
          <a:lstStyle/>
          <a:p>
            <a:pPr>
              <a:lnSpc>
                <a:spcPct val="90000"/>
              </a:lnSpc>
            </a:pPr>
            <a:r>
              <a:rPr lang="el-GR" altLang="en-US" dirty="0">
                <a:solidFill>
                  <a:schemeClr val="tx1"/>
                </a:solidFill>
              </a:rPr>
              <a:t>Οι άνθρωποι έχουν ιδιαίτερες ικανότητες για μάθηση, οι οποίες τους διαφοροποιούν από τα άλλα είδη </a:t>
            </a:r>
          </a:p>
          <a:p>
            <a:pPr>
              <a:lnSpc>
                <a:spcPct val="90000"/>
              </a:lnSpc>
            </a:pPr>
            <a:r>
              <a:rPr lang="el-GR" altLang="en-US" dirty="0">
                <a:solidFill>
                  <a:schemeClr val="tx1"/>
                </a:solidFill>
              </a:rPr>
              <a:t>Σύμφωνα με την </a:t>
            </a:r>
            <a:r>
              <a:rPr lang="el-GR" altLang="en-US" dirty="0" err="1">
                <a:solidFill>
                  <a:schemeClr val="tx1"/>
                </a:solidFill>
              </a:rPr>
              <a:t>κοινωνιογνωστική</a:t>
            </a:r>
            <a:r>
              <a:rPr lang="el-GR" altLang="en-US" dirty="0">
                <a:solidFill>
                  <a:schemeClr val="tx1"/>
                </a:solidFill>
              </a:rPr>
              <a:t> θεωρία οι άνθρωποι διαθέτουν τρία χαρακτηριστικά:</a:t>
            </a:r>
            <a:endParaRPr lang="en-US" altLang="en-US" dirty="0">
              <a:solidFill>
                <a:schemeClr val="tx1"/>
              </a:solidFill>
            </a:endParaRPr>
          </a:p>
          <a:p>
            <a:pPr lvl="1">
              <a:lnSpc>
                <a:spcPct val="90000"/>
              </a:lnSpc>
            </a:pPr>
            <a:r>
              <a:rPr lang="el-GR" altLang="en-US" sz="3200" dirty="0">
                <a:solidFill>
                  <a:schemeClr val="tx1"/>
                </a:solidFill>
              </a:rPr>
              <a:t>Μίμηση</a:t>
            </a:r>
            <a:endParaRPr lang="en-US" altLang="en-US" sz="3200" dirty="0">
              <a:solidFill>
                <a:schemeClr val="tx1"/>
              </a:solidFill>
            </a:endParaRPr>
          </a:p>
          <a:p>
            <a:pPr lvl="1">
              <a:lnSpc>
                <a:spcPct val="90000"/>
              </a:lnSpc>
            </a:pPr>
            <a:r>
              <a:rPr lang="el-GR" altLang="en-US" sz="3200" dirty="0">
                <a:solidFill>
                  <a:schemeClr val="tx1"/>
                </a:solidFill>
              </a:rPr>
              <a:t>Αναστοχασμό</a:t>
            </a:r>
            <a:endParaRPr lang="en-US" altLang="en-US" sz="3200" dirty="0">
              <a:solidFill>
                <a:schemeClr val="tx1"/>
              </a:solidFill>
            </a:endParaRPr>
          </a:p>
          <a:p>
            <a:pPr lvl="1">
              <a:lnSpc>
                <a:spcPct val="90000"/>
              </a:lnSpc>
            </a:pPr>
            <a:r>
              <a:rPr lang="el-GR" altLang="en-US" sz="3200" dirty="0">
                <a:solidFill>
                  <a:schemeClr val="tx1"/>
                </a:solidFill>
              </a:rPr>
              <a:t>Αυτορρύθμιση συμπεριφοράς</a:t>
            </a:r>
            <a:endParaRPr lang="en-US" altLang="en-US" sz="3200" dirty="0">
              <a:solidFill>
                <a:schemeClr val="tx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box(out)">
                                      <p:cBhvr>
                                        <p:cTn id="7" dur="500"/>
                                        <p:tgtEl>
                                          <p:spTgt spid="5007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0739">
                                            <p:txEl>
                                              <p:pRg st="1" end="1"/>
                                            </p:txEl>
                                          </p:spTgt>
                                        </p:tgtEl>
                                        <p:attrNameLst>
                                          <p:attrName>style.visibility</p:attrName>
                                        </p:attrNameLst>
                                      </p:cBhvr>
                                      <p:to>
                                        <p:strVal val="visible"/>
                                      </p:to>
                                    </p:set>
                                    <p:animEffect transition="in" filter="box(out)">
                                      <p:cBhvr>
                                        <p:cTn id="12" dur="500"/>
                                        <p:tgtEl>
                                          <p:spTgt spid="5007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00739">
                                            <p:txEl>
                                              <p:pRg st="2" end="2"/>
                                            </p:txEl>
                                          </p:spTgt>
                                        </p:tgtEl>
                                        <p:attrNameLst>
                                          <p:attrName>style.visibility</p:attrName>
                                        </p:attrNameLst>
                                      </p:cBhvr>
                                      <p:to>
                                        <p:strVal val="visible"/>
                                      </p:to>
                                    </p:set>
                                    <p:animEffect transition="in" filter="box(out)">
                                      <p:cBhvr>
                                        <p:cTn id="15" dur="500"/>
                                        <p:tgtEl>
                                          <p:spTgt spid="50073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00739">
                                            <p:txEl>
                                              <p:pRg st="3" end="3"/>
                                            </p:txEl>
                                          </p:spTgt>
                                        </p:tgtEl>
                                        <p:attrNameLst>
                                          <p:attrName>style.visibility</p:attrName>
                                        </p:attrNameLst>
                                      </p:cBhvr>
                                      <p:to>
                                        <p:strVal val="visible"/>
                                      </p:to>
                                    </p:set>
                                    <p:animEffect transition="in" filter="box(out)">
                                      <p:cBhvr>
                                        <p:cTn id="18" dur="500"/>
                                        <p:tgtEl>
                                          <p:spTgt spid="500739">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500739">
                                            <p:txEl>
                                              <p:pRg st="4" end="4"/>
                                            </p:txEl>
                                          </p:spTgt>
                                        </p:tgtEl>
                                        <p:attrNameLst>
                                          <p:attrName>style.visibility</p:attrName>
                                        </p:attrNameLst>
                                      </p:cBhvr>
                                      <p:to>
                                        <p:strVal val="visible"/>
                                      </p:to>
                                    </p:set>
                                    <p:animEffect transition="in" filter="box(out)">
                                      <p:cBhvr>
                                        <p:cTn id="21" dur="500"/>
                                        <p:tgtEl>
                                          <p:spTgt spid="500739">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5ED0DA4A-AEDA-4DC1-8FBC-0FB579134806}"/>
              </a:ext>
            </a:extLst>
          </p:cNvPr>
          <p:cNvSpPr>
            <a:spLocks noGrp="1" noChangeArrowheads="1"/>
          </p:cNvSpPr>
          <p:nvPr>
            <p:ph type="body" idx="1"/>
          </p:nvPr>
        </p:nvSpPr>
        <p:spPr>
          <a:xfrm>
            <a:off x="1905000" y="1219200"/>
            <a:ext cx="8229600" cy="5638800"/>
          </a:xfrm>
        </p:spPr>
        <p:txBody>
          <a:bodyPr/>
          <a:lstStyle/>
          <a:p>
            <a:pPr>
              <a:lnSpc>
                <a:spcPct val="90000"/>
              </a:lnSpc>
            </a:pPr>
            <a:r>
              <a:rPr lang="el-GR" altLang="en-US" sz="2800"/>
              <a:t>Ο </a:t>
            </a:r>
            <a:r>
              <a:rPr lang="en-US" altLang="en-US" sz="2800"/>
              <a:t>Bandura </a:t>
            </a:r>
            <a:r>
              <a:rPr lang="el-GR" altLang="en-US" sz="2800"/>
              <a:t>πίστευε ότι τα κίνητρα και οι πράξεις ενός ατόμου βασίζονται στα πιστεύω τους και τα βιώματά τους</a:t>
            </a:r>
            <a:r>
              <a:rPr lang="en-US" altLang="en-US" sz="2800"/>
              <a:t>. </a:t>
            </a:r>
            <a:r>
              <a:rPr lang="el-GR" altLang="en-US" sz="2000"/>
              <a:t>Τα κίνητρα εμπεριέχουν</a:t>
            </a:r>
            <a:r>
              <a:rPr lang="en-US" altLang="en-US" sz="2000"/>
              <a:t>:</a:t>
            </a:r>
          </a:p>
          <a:p>
            <a:pPr lvl="1">
              <a:lnSpc>
                <a:spcPct val="90000"/>
              </a:lnSpc>
            </a:pPr>
            <a:r>
              <a:rPr lang="el-GR" altLang="en-US" sz="2000"/>
              <a:t>Προηγούμενες ενισχύσεις ενός πιο παραδοσιακού συμπεριφορισμού</a:t>
            </a:r>
            <a:endParaRPr lang="en-US" altLang="en-US" sz="2000"/>
          </a:p>
          <a:p>
            <a:pPr lvl="1">
              <a:lnSpc>
                <a:spcPct val="90000"/>
              </a:lnSpc>
            </a:pPr>
            <a:r>
              <a:rPr lang="el-GR" altLang="en-US" sz="2000"/>
              <a:t>Την προσδοκία περαιτέρω ενίσχυσης</a:t>
            </a:r>
            <a:endParaRPr lang="en-US" altLang="en-US" sz="2000"/>
          </a:p>
          <a:p>
            <a:pPr lvl="1">
              <a:lnSpc>
                <a:spcPct val="90000"/>
              </a:lnSpc>
            </a:pPr>
            <a:r>
              <a:rPr lang="el-GR" altLang="en-US" sz="2000"/>
              <a:t>Ενίσχυση μέσω μίμησης προτύπων</a:t>
            </a:r>
            <a:endParaRPr lang="en-US" altLang="en-US" sz="2000"/>
          </a:p>
          <a:p>
            <a:pPr>
              <a:lnSpc>
                <a:spcPct val="90000"/>
              </a:lnSpc>
            </a:pPr>
            <a:r>
              <a:rPr lang="el-GR" altLang="en-US" sz="2800"/>
              <a:t>Σύμφωνα με τον</a:t>
            </a:r>
            <a:r>
              <a:rPr lang="en-US" altLang="en-US" sz="2800"/>
              <a:t> Bandura, </a:t>
            </a:r>
            <a:r>
              <a:rPr lang="el-GR" altLang="en-US" sz="2800"/>
              <a:t>προκειμένου να μάθουμε:</a:t>
            </a:r>
            <a:r>
              <a:rPr lang="en-US" altLang="en-US" sz="2800"/>
              <a:t> </a:t>
            </a:r>
          </a:p>
          <a:p>
            <a:pPr lvl="1">
              <a:lnSpc>
                <a:spcPct val="90000"/>
              </a:lnSpc>
            </a:pPr>
            <a:r>
              <a:rPr lang="el-GR" altLang="en-US"/>
              <a:t>Παρατηρούμε προσεκτικά</a:t>
            </a:r>
            <a:endParaRPr lang="en-US" altLang="en-US"/>
          </a:p>
          <a:p>
            <a:pPr lvl="1">
              <a:lnSpc>
                <a:spcPct val="90000"/>
              </a:lnSpc>
            </a:pPr>
            <a:r>
              <a:rPr lang="el-GR" altLang="en-US"/>
              <a:t>Θυμόμαστε</a:t>
            </a:r>
            <a:r>
              <a:rPr lang="en-US" altLang="en-US"/>
              <a:t> </a:t>
            </a:r>
          </a:p>
          <a:p>
            <a:pPr lvl="1">
              <a:lnSpc>
                <a:spcPct val="90000"/>
              </a:lnSpc>
            </a:pPr>
            <a:r>
              <a:rPr lang="el-GR" altLang="en-US"/>
              <a:t>Είμαστε σε θέση να αναπαραγάγουμε τη συμπεριφορά</a:t>
            </a:r>
            <a:endParaRPr lang="en-US" altLang="en-US"/>
          </a:p>
        </p:txBody>
      </p:sp>
      <p:sp>
        <p:nvSpPr>
          <p:cNvPr id="502787" name="Rectangle 3">
            <a:extLst>
              <a:ext uri="{FF2B5EF4-FFF2-40B4-BE49-F238E27FC236}">
                <a16:creationId xmlns:a16="http://schemas.microsoft.com/office/drawing/2014/main" id="{31FCDC1B-A216-4942-8EB3-2A30045904AD}"/>
              </a:ext>
            </a:extLst>
          </p:cNvPr>
          <p:cNvSpPr>
            <a:spLocks noGrp="1" noChangeArrowheads="1"/>
          </p:cNvSpPr>
          <p:nvPr>
            <p:ph type="title"/>
          </p:nvPr>
        </p:nvSpPr>
        <p:spPr>
          <a:xfrm>
            <a:off x="2769094" y="313718"/>
            <a:ext cx="8911687" cy="1280890"/>
          </a:xfrm>
          <a:noFill/>
          <a:ln/>
        </p:spPr>
        <p:txBody>
          <a:bodyPr/>
          <a:lstStyle/>
          <a:p>
            <a:r>
              <a:rPr lang="el-GR" altLang="en-US" b="1" dirty="0"/>
              <a:t>Βασικές ιδέες και απόψεις</a:t>
            </a:r>
            <a:endParaRPr lang="en-US" altLang="en-US" b="1"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02786">
                                            <p:txEl>
                                              <p:pRg st="0" end="0"/>
                                            </p:txEl>
                                          </p:spTgt>
                                        </p:tgtEl>
                                        <p:attrNameLst>
                                          <p:attrName>style.visibility</p:attrName>
                                        </p:attrNameLst>
                                      </p:cBhvr>
                                      <p:to>
                                        <p:strVal val="visible"/>
                                      </p:to>
                                    </p:set>
                                    <p:anim calcmode="lin" valueType="num">
                                      <p:cBhvr additive="base">
                                        <p:cTn id="7" dur="500" fill="hold"/>
                                        <p:tgtEl>
                                          <p:spTgt spid="5027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278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02786">
                                            <p:txEl>
                                              <p:pRg st="1" end="1"/>
                                            </p:txEl>
                                          </p:spTgt>
                                        </p:tgtEl>
                                        <p:attrNameLst>
                                          <p:attrName>style.visibility</p:attrName>
                                        </p:attrNameLst>
                                      </p:cBhvr>
                                      <p:to>
                                        <p:strVal val="visible"/>
                                      </p:to>
                                    </p:set>
                                    <p:anim calcmode="lin" valueType="num">
                                      <p:cBhvr additive="base">
                                        <p:cTn id="11" dur="500" fill="hold"/>
                                        <p:tgtEl>
                                          <p:spTgt spid="50278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278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02786">
                                            <p:txEl>
                                              <p:pRg st="2" end="2"/>
                                            </p:txEl>
                                          </p:spTgt>
                                        </p:tgtEl>
                                        <p:attrNameLst>
                                          <p:attrName>style.visibility</p:attrName>
                                        </p:attrNameLst>
                                      </p:cBhvr>
                                      <p:to>
                                        <p:strVal val="visible"/>
                                      </p:to>
                                    </p:set>
                                    <p:anim calcmode="lin" valueType="num">
                                      <p:cBhvr additive="base">
                                        <p:cTn id="15" dur="500" fill="hold"/>
                                        <p:tgtEl>
                                          <p:spTgt spid="50278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278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02786">
                                            <p:txEl>
                                              <p:pRg st="3" end="3"/>
                                            </p:txEl>
                                          </p:spTgt>
                                        </p:tgtEl>
                                        <p:attrNameLst>
                                          <p:attrName>style.visibility</p:attrName>
                                        </p:attrNameLst>
                                      </p:cBhvr>
                                      <p:to>
                                        <p:strVal val="visible"/>
                                      </p:to>
                                    </p:set>
                                    <p:anim calcmode="lin" valueType="num">
                                      <p:cBhvr additive="base">
                                        <p:cTn id="19" dur="500" fill="hold"/>
                                        <p:tgtEl>
                                          <p:spTgt spid="5027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278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02786">
                                            <p:txEl>
                                              <p:pRg st="4" end="4"/>
                                            </p:txEl>
                                          </p:spTgt>
                                        </p:tgtEl>
                                        <p:attrNameLst>
                                          <p:attrName>style.visibility</p:attrName>
                                        </p:attrNameLst>
                                      </p:cBhvr>
                                      <p:to>
                                        <p:strVal val="visible"/>
                                      </p:to>
                                    </p:set>
                                    <p:anim calcmode="lin" valueType="num">
                                      <p:cBhvr additive="base">
                                        <p:cTn id="25" dur="500" fill="hold"/>
                                        <p:tgtEl>
                                          <p:spTgt spid="5027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2786">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02786">
                                            <p:txEl>
                                              <p:pRg st="5" end="5"/>
                                            </p:txEl>
                                          </p:spTgt>
                                        </p:tgtEl>
                                        <p:attrNameLst>
                                          <p:attrName>style.visibility</p:attrName>
                                        </p:attrNameLst>
                                      </p:cBhvr>
                                      <p:to>
                                        <p:strVal val="visible"/>
                                      </p:to>
                                    </p:set>
                                    <p:anim calcmode="lin" valueType="num">
                                      <p:cBhvr additive="base">
                                        <p:cTn id="29" dur="500" fill="hold"/>
                                        <p:tgtEl>
                                          <p:spTgt spid="50278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02786">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502786">
                                            <p:txEl>
                                              <p:pRg st="6" end="6"/>
                                            </p:txEl>
                                          </p:spTgt>
                                        </p:tgtEl>
                                        <p:attrNameLst>
                                          <p:attrName>style.visibility</p:attrName>
                                        </p:attrNameLst>
                                      </p:cBhvr>
                                      <p:to>
                                        <p:strVal val="visible"/>
                                      </p:to>
                                    </p:set>
                                    <p:anim calcmode="lin" valueType="num">
                                      <p:cBhvr additive="base">
                                        <p:cTn id="33" dur="500" fill="hold"/>
                                        <p:tgtEl>
                                          <p:spTgt spid="50278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02786">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02786">
                                            <p:txEl>
                                              <p:pRg st="7" end="7"/>
                                            </p:txEl>
                                          </p:spTgt>
                                        </p:tgtEl>
                                        <p:attrNameLst>
                                          <p:attrName>style.visibility</p:attrName>
                                        </p:attrNameLst>
                                      </p:cBhvr>
                                      <p:to>
                                        <p:strVal val="visible"/>
                                      </p:to>
                                    </p:set>
                                    <p:anim calcmode="lin" valueType="num">
                                      <p:cBhvr additive="base">
                                        <p:cTn id="37" dur="500" fill="hold"/>
                                        <p:tgtEl>
                                          <p:spTgt spid="50278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2786">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D983D-7BDB-42E0-8029-DB60BDB0EB69}"/>
              </a:ext>
            </a:extLst>
          </p:cNvPr>
          <p:cNvSpPr>
            <a:spLocks noGrp="1"/>
          </p:cNvSpPr>
          <p:nvPr>
            <p:ph type="title"/>
          </p:nvPr>
        </p:nvSpPr>
        <p:spPr>
          <a:xfrm>
            <a:off x="649224" y="645106"/>
            <a:ext cx="3650279" cy="1259894"/>
          </a:xfrm>
        </p:spPr>
        <p:txBody>
          <a:bodyPr>
            <a:normAutofit/>
          </a:bodyPr>
          <a:lstStyle/>
          <a:p>
            <a:pPr>
              <a:lnSpc>
                <a:spcPct val="90000"/>
              </a:lnSpc>
            </a:pPr>
            <a:r>
              <a:rPr lang="el-GR" sz="2800" b="1" dirty="0"/>
              <a:t>Η θεωρία της δραστηριότητας (</a:t>
            </a:r>
            <a:r>
              <a:rPr lang="el-GR" sz="2800" b="1" dirty="0" err="1"/>
              <a:t>activity</a:t>
            </a:r>
            <a:r>
              <a:rPr lang="el-GR" sz="2800" b="1" dirty="0"/>
              <a:t> </a:t>
            </a:r>
            <a:r>
              <a:rPr lang="el-GR" sz="2800" b="1" dirty="0" err="1"/>
              <a:t>theory</a:t>
            </a:r>
            <a:r>
              <a:rPr lang="el-GR" sz="2800" b="1" dirty="0"/>
              <a:t>)</a:t>
            </a:r>
            <a:endParaRPr lang="en-US" sz="2800" b="1" dirty="0"/>
          </a:p>
        </p:txBody>
      </p:sp>
      <p:sp>
        <p:nvSpPr>
          <p:cNvPr id="36" name="Rectangle 3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0A7C8FC-DD46-4433-9F03-24FC5B57F0B9}"/>
              </a:ext>
            </a:extLst>
          </p:cNvPr>
          <p:cNvSpPr>
            <a:spLocks noGrp="1"/>
          </p:cNvSpPr>
          <p:nvPr>
            <p:ph idx="1"/>
          </p:nvPr>
        </p:nvSpPr>
        <p:spPr>
          <a:xfrm>
            <a:off x="649225" y="2133600"/>
            <a:ext cx="3650278" cy="3759253"/>
          </a:xfrm>
        </p:spPr>
        <p:txBody>
          <a:bodyPr>
            <a:normAutofit/>
          </a:bodyPr>
          <a:lstStyle/>
          <a:p>
            <a:pPr>
              <a:lnSpc>
                <a:spcPct val="90000"/>
              </a:lnSpc>
            </a:pPr>
            <a:r>
              <a:rPr lang="en-US" sz="1500" dirty="0" err="1"/>
              <a:t>Leontiev</a:t>
            </a:r>
            <a:r>
              <a:rPr lang="en-US" sz="1500" dirty="0"/>
              <a:t>, </a:t>
            </a:r>
            <a:r>
              <a:rPr lang="en-US" sz="1500" dirty="0" err="1"/>
              <a:t>Engestrom</a:t>
            </a:r>
            <a:r>
              <a:rPr lang="en-US" sz="1500" dirty="0"/>
              <a:t>, </a:t>
            </a:r>
            <a:r>
              <a:rPr lang="en-US" sz="1500" dirty="0" err="1"/>
              <a:t>Kaptelinin</a:t>
            </a:r>
            <a:endParaRPr lang="en-US" sz="1500" dirty="0"/>
          </a:p>
          <a:p>
            <a:pPr>
              <a:lnSpc>
                <a:spcPct val="90000"/>
              </a:lnSpc>
            </a:pPr>
            <a:r>
              <a:rPr lang="el-GR" sz="1500" dirty="0"/>
              <a:t>Τα συστατικά μέρη κάθε δραστηριότητας οργανώνονται σε συστήματα (</a:t>
            </a:r>
            <a:r>
              <a:rPr lang="el-GR" sz="1500" dirty="0" err="1"/>
              <a:t>activity</a:t>
            </a:r>
            <a:r>
              <a:rPr lang="el-GR" sz="1500" dirty="0"/>
              <a:t> </a:t>
            </a:r>
            <a:r>
              <a:rPr lang="el-GR" sz="1500" dirty="0" err="1"/>
              <a:t>systems</a:t>
            </a:r>
            <a:r>
              <a:rPr lang="el-GR" sz="1500" dirty="0"/>
              <a:t>)</a:t>
            </a:r>
            <a:r>
              <a:rPr lang="en-US" sz="1500" dirty="0"/>
              <a:t>.</a:t>
            </a:r>
          </a:p>
        </p:txBody>
      </p:sp>
      <p:pic>
        <p:nvPicPr>
          <p:cNvPr id="9" name="Picture 8">
            <a:extLst>
              <a:ext uri="{FF2B5EF4-FFF2-40B4-BE49-F238E27FC236}">
                <a16:creationId xmlns:a16="http://schemas.microsoft.com/office/drawing/2014/main" id="{46913E75-7858-40EB-8D03-0866E6343B6B}"/>
              </a:ext>
            </a:extLst>
          </p:cNvPr>
          <p:cNvPicPr>
            <a:picLocks noChangeAspect="1"/>
          </p:cNvPicPr>
          <p:nvPr/>
        </p:nvPicPr>
        <p:blipFill>
          <a:blip r:embed="rId2"/>
          <a:stretch>
            <a:fillRect/>
          </a:stretch>
        </p:blipFill>
        <p:spPr>
          <a:xfrm>
            <a:off x="4619543" y="980478"/>
            <a:ext cx="6953577" cy="4571977"/>
          </a:xfrm>
          <a:prstGeom prst="rect">
            <a:avLst/>
          </a:prstGeom>
        </p:spPr>
      </p:pic>
      <p:sp>
        <p:nvSpPr>
          <p:cNvPr id="3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95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7253-BC9A-4A80-92A7-3FB15221CE2A}"/>
              </a:ext>
            </a:extLst>
          </p:cNvPr>
          <p:cNvSpPr>
            <a:spLocks noGrp="1"/>
          </p:cNvSpPr>
          <p:nvPr>
            <p:ph type="title"/>
          </p:nvPr>
        </p:nvSpPr>
        <p:spPr/>
        <p:txBody>
          <a:bodyPr/>
          <a:lstStyle/>
          <a:p>
            <a:r>
              <a:rPr lang="el-GR" dirty="0"/>
              <a:t>Γενικές αρχές </a:t>
            </a:r>
            <a:endParaRPr lang="en-US" dirty="0"/>
          </a:p>
        </p:txBody>
      </p:sp>
      <p:sp>
        <p:nvSpPr>
          <p:cNvPr id="3" name="Content Placeholder 2">
            <a:extLst>
              <a:ext uri="{FF2B5EF4-FFF2-40B4-BE49-F238E27FC236}">
                <a16:creationId xmlns:a16="http://schemas.microsoft.com/office/drawing/2014/main" id="{3031B529-8C71-4ACA-B806-D8B0845D7623}"/>
              </a:ext>
            </a:extLst>
          </p:cNvPr>
          <p:cNvSpPr>
            <a:spLocks noGrp="1"/>
          </p:cNvSpPr>
          <p:nvPr>
            <p:ph idx="1"/>
          </p:nvPr>
        </p:nvSpPr>
        <p:spPr>
          <a:xfrm>
            <a:off x="2589212" y="1346200"/>
            <a:ext cx="8915400" cy="4565022"/>
          </a:xfrm>
        </p:spPr>
        <p:txBody>
          <a:bodyPr>
            <a:normAutofit fontScale="92500" lnSpcReduction="20000"/>
          </a:bodyPr>
          <a:lstStyle/>
          <a:p>
            <a:pPr marL="0" indent="0">
              <a:buNone/>
            </a:pPr>
            <a:r>
              <a:rPr lang="el-GR" dirty="0"/>
              <a:t>Μέρη του συστήματος δραστηριότητας (υποκείμενο - αντικείμενο) </a:t>
            </a:r>
            <a:endParaRPr lang="en-US" dirty="0"/>
          </a:p>
          <a:p>
            <a:r>
              <a:rPr lang="el-GR" dirty="0"/>
              <a:t>Υποκείμενο της δραστηριότητας μπορεί να είναι ένα άτομο ή μια ομάδα από συνεργάτες. </a:t>
            </a:r>
            <a:endParaRPr lang="en-US" dirty="0"/>
          </a:p>
          <a:p>
            <a:r>
              <a:rPr lang="el-GR" dirty="0"/>
              <a:t>Αντικείμενο, ουσιαστικά αποτελεί το στόχο της δραστηριότητας είναι δηλαδή η αρχή και το τέλος της.</a:t>
            </a:r>
            <a:endParaRPr lang="en-US" dirty="0"/>
          </a:p>
          <a:p>
            <a:pPr marL="0" indent="0">
              <a:buNone/>
            </a:pPr>
            <a:r>
              <a:rPr lang="el-GR" dirty="0"/>
              <a:t>Ως εργαλεία θεωρούνται τόσο τα υλικά που χρησιμοποιούνται για τη διαμόρφωση του αντικειμένου π.χ. οι υπολογιστές, όσο και οι νοητικές διαδικασίες (</a:t>
            </a:r>
            <a:r>
              <a:rPr lang="el-GR" dirty="0" err="1"/>
              <a:t>heuristics</a:t>
            </a:r>
            <a:r>
              <a:rPr lang="el-GR" dirty="0"/>
              <a:t>), π.χ. αιτιολόγηση, ανακάλυψη κ.τ.λ.</a:t>
            </a:r>
            <a:endParaRPr lang="en-US" dirty="0"/>
          </a:p>
          <a:p>
            <a:r>
              <a:rPr lang="el-GR" dirty="0"/>
              <a:t>τεχνουργήματα δραστηριότητας (</a:t>
            </a:r>
            <a:r>
              <a:rPr lang="el-GR" dirty="0" err="1"/>
              <a:t>artefacts</a:t>
            </a:r>
            <a:r>
              <a:rPr lang="el-GR" dirty="0"/>
              <a:t>) </a:t>
            </a:r>
            <a:endParaRPr lang="en-US" dirty="0"/>
          </a:p>
          <a:p>
            <a:r>
              <a:rPr lang="el-GR" dirty="0"/>
              <a:t>τεχνούργημα: καθετί που είναι αποτέλεσμα της ανθρώπινης εργασίας ή παρέμβασης, </a:t>
            </a:r>
            <a:r>
              <a:rPr lang="el-GR" dirty="0" err="1"/>
              <a:t>κατ’αντιδιαστολή</a:t>
            </a:r>
            <a:r>
              <a:rPr lang="el-GR" dirty="0"/>
              <a:t> προς ότι υπάρχει φυσικά </a:t>
            </a:r>
            <a:endParaRPr lang="en-US" dirty="0"/>
          </a:p>
          <a:p>
            <a:r>
              <a:rPr lang="el-GR" dirty="0"/>
              <a:t>έχουν διαμεσολαβητικό (</a:t>
            </a:r>
            <a:r>
              <a:rPr lang="el-GR" dirty="0" err="1"/>
              <a:t>mediating</a:t>
            </a:r>
            <a:r>
              <a:rPr lang="el-GR" dirty="0"/>
              <a:t>) ρόλο – </a:t>
            </a:r>
            <a:r>
              <a:rPr lang="el-GR" dirty="0" err="1"/>
              <a:t>διαμεσολαβημένες</a:t>
            </a:r>
            <a:r>
              <a:rPr lang="el-GR" dirty="0"/>
              <a:t> σχέσεις ανάμεσα στα στοιχεία της δραστηριότητας </a:t>
            </a:r>
            <a:endParaRPr lang="en-US" dirty="0"/>
          </a:p>
          <a:p>
            <a:r>
              <a:rPr lang="el-GR" dirty="0"/>
              <a:t>μορφές τεχνουργημάτων – εργαλεία (</a:t>
            </a:r>
            <a:r>
              <a:rPr lang="el-GR" dirty="0" err="1"/>
              <a:t>tools</a:t>
            </a:r>
            <a:r>
              <a:rPr lang="el-GR" dirty="0"/>
              <a:t>) </a:t>
            </a:r>
            <a:endParaRPr lang="en-US" dirty="0"/>
          </a:p>
          <a:p>
            <a:r>
              <a:rPr lang="el-GR" dirty="0"/>
              <a:t>εργαλεία ή αντικείμενα με τα οποία εκτελούμε ένα έργο – σύμβολα (</a:t>
            </a:r>
            <a:r>
              <a:rPr lang="el-GR" dirty="0" err="1"/>
              <a:t>signs</a:t>
            </a:r>
            <a:r>
              <a:rPr lang="el-GR" dirty="0"/>
              <a:t>) – διαδικασίες – μηχανές – μέθοδοι – νόμοι – μορφές οργάνωσης εργασίας</a:t>
            </a:r>
            <a:endParaRPr lang="en-US" dirty="0"/>
          </a:p>
        </p:txBody>
      </p:sp>
    </p:spTree>
    <p:extLst>
      <p:ext uri="{BB962C8B-B14F-4D97-AF65-F5344CB8AC3E}">
        <p14:creationId xmlns:p14="http://schemas.microsoft.com/office/powerpoint/2010/main" val="217150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a:extLst>
              <a:ext uri="{FF2B5EF4-FFF2-40B4-BE49-F238E27FC236}">
                <a16:creationId xmlns:a16="http://schemas.microsoft.com/office/drawing/2014/main" id="{DE43CD3E-109F-4D6C-8FE5-539C9E81AA16}"/>
              </a:ext>
            </a:extLst>
          </p:cNvPr>
          <p:cNvGrpSpPr>
            <a:grpSpLocks noChangeAspect="1"/>
          </p:cNvGrpSpPr>
          <p:nvPr/>
        </p:nvGrpSpPr>
        <p:grpSpPr bwMode="auto">
          <a:xfrm>
            <a:off x="1669408" y="981075"/>
            <a:ext cx="8998591" cy="5029200"/>
            <a:chOff x="1808" y="4170"/>
            <a:chExt cx="8294" cy="3231"/>
          </a:xfrm>
        </p:grpSpPr>
        <p:sp>
          <p:nvSpPr>
            <p:cNvPr id="93187" name="AutoShape 3">
              <a:extLst>
                <a:ext uri="{FF2B5EF4-FFF2-40B4-BE49-F238E27FC236}">
                  <a16:creationId xmlns:a16="http://schemas.microsoft.com/office/drawing/2014/main" id="{E6F88673-BD40-4E48-A462-AB898FB5E9F1}"/>
                </a:ext>
              </a:extLst>
            </p:cNvPr>
            <p:cNvSpPr>
              <a:spLocks noChangeAspect="1" noChangeArrowheads="1"/>
            </p:cNvSpPr>
            <p:nvPr/>
          </p:nvSpPr>
          <p:spPr bwMode="auto">
            <a:xfrm>
              <a:off x="1808" y="4170"/>
              <a:ext cx="8294" cy="3231"/>
            </a:xfrm>
            <a:prstGeom prst="rect">
              <a:avLst/>
            </a:prstGeom>
            <a:gradFill rotWithShape="1">
              <a:gsLst>
                <a:gs pos="0">
                  <a:srgbClr val="C0C0C0">
                    <a:alpha val="50000"/>
                  </a:srgbClr>
                </a:gs>
                <a:gs pos="50000">
                  <a:srgbClr val="FFFFFF">
                    <a:alpha val="50000"/>
                  </a:srgbClr>
                </a:gs>
                <a:gs pos="100000">
                  <a:srgbClr val="C0C0C0">
                    <a:alpha val="50000"/>
                  </a:srgbClr>
                </a:gs>
              </a:gsLst>
              <a:lin ang="5400000" scaled="1"/>
            </a:gradFill>
            <a:ln w="19050">
              <a:solidFill>
                <a:srgbClr val="000000"/>
              </a:solidFill>
              <a:miter lim="800000"/>
              <a:headEnd/>
              <a:tailEnd/>
            </a:ln>
          </p:spPr>
          <p:txBody>
            <a:bodyPr/>
            <a:lstStyle/>
            <a:p>
              <a:endParaRPr lang="en-US"/>
            </a:p>
          </p:txBody>
        </p:sp>
        <p:sp>
          <p:nvSpPr>
            <p:cNvPr id="93188" name="AutoShape 4">
              <a:extLst>
                <a:ext uri="{FF2B5EF4-FFF2-40B4-BE49-F238E27FC236}">
                  <a16:creationId xmlns:a16="http://schemas.microsoft.com/office/drawing/2014/main" id="{D817EEC5-BA9B-4D09-8392-8F0714D0419F}"/>
                </a:ext>
              </a:extLst>
            </p:cNvPr>
            <p:cNvSpPr>
              <a:spLocks noChangeArrowheads="1"/>
            </p:cNvSpPr>
            <p:nvPr/>
          </p:nvSpPr>
          <p:spPr bwMode="auto">
            <a:xfrm>
              <a:off x="1988" y="4328"/>
              <a:ext cx="1794" cy="359"/>
            </a:xfrm>
            <a:prstGeom prst="roundRect">
              <a:avLst>
                <a:gd name="adj" fmla="val 16667"/>
              </a:avLst>
            </a:prstGeom>
            <a:solidFill>
              <a:srgbClr val="FFCC99"/>
            </a:solidFill>
            <a:ln w="9525">
              <a:solidFill>
                <a:srgbClr val="000000"/>
              </a:solidFill>
              <a:round/>
              <a:headEnd/>
              <a:tailEnd/>
            </a:ln>
          </p:spPr>
          <p:txBody>
            <a:bodyPr lIns="0" tIns="0" rIns="0" bIns="0"/>
            <a:lstStyle/>
            <a:p>
              <a:pPr algn="ctr"/>
              <a:r>
                <a:rPr lang="el-GR" altLang="en-US" sz="1400"/>
                <a:t>Αρχές 20ου αιώνα</a:t>
              </a:r>
            </a:p>
          </p:txBody>
        </p:sp>
        <p:sp>
          <p:nvSpPr>
            <p:cNvPr id="93189" name="AutoShape 5">
              <a:extLst>
                <a:ext uri="{FF2B5EF4-FFF2-40B4-BE49-F238E27FC236}">
                  <a16:creationId xmlns:a16="http://schemas.microsoft.com/office/drawing/2014/main" id="{5578BE72-D65A-4232-B323-DCB8123A1B21}"/>
                </a:ext>
              </a:extLst>
            </p:cNvPr>
            <p:cNvSpPr>
              <a:spLocks noChangeArrowheads="1"/>
            </p:cNvSpPr>
            <p:nvPr/>
          </p:nvSpPr>
          <p:spPr bwMode="auto">
            <a:xfrm>
              <a:off x="1908" y="4448"/>
              <a:ext cx="2692" cy="161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rgbClr val="000000"/>
              </a:solidFill>
              <a:miter lim="800000"/>
              <a:headEnd/>
              <a:tailEnd/>
            </a:ln>
          </p:spPr>
          <p:txBody>
            <a:bodyPr lIns="0" tIns="0" rIns="0" bIns="0"/>
            <a:lstStyle/>
            <a:p>
              <a:pPr algn="ctr"/>
              <a:endParaRPr lang="el-GR" altLang="en-US" sz="1400" b="1"/>
            </a:p>
            <a:p>
              <a:pPr algn="ctr"/>
              <a:r>
                <a:rPr lang="el-GR" altLang="en-US" b="1"/>
                <a:t>Συμπεριφοριστική</a:t>
              </a:r>
              <a:endParaRPr lang="el-GR" altLang="en-US"/>
            </a:p>
          </p:txBody>
        </p:sp>
        <p:sp>
          <p:nvSpPr>
            <p:cNvPr id="93190" name="AutoShape 6">
              <a:extLst>
                <a:ext uri="{FF2B5EF4-FFF2-40B4-BE49-F238E27FC236}">
                  <a16:creationId xmlns:a16="http://schemas.microsoft.com/office/drawing/2014/main" id="{342B7685-92B1-4045-A73B-43D6FC72EC02}"/>
                </a:ext>
              </a:extLst>
            </p:cNvPr>
            <p:cNvSpPr>
              <a:spLocks noChangeArrowheads="1"/>
            </p:cNvSpPr>
            <p:nvPr/>
          </p:nvSpPr>
          <p:spPr bwMode="auto">
            <a:xfrm>
              <a:off x="4622" y="4426"/>
              <a:ext cx="2692" cy="1615"/>
            </a:xfrm>
            <a:prstGeom prst="rightArrow">
              <a:avLst>
                <a:gd name="adj1" fmla="val 50000"/>
                <a:gd name="adj2" fmla="val 41672"/>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rgbClr val="000000"/>
              </a:solidFill>
              <a:miter lim="800000"/>
              <a:headEnd/>
              <a:tailEnd/>
            </a:ln>
          </p:spPr>
          <p:txBody>
            <a:bodyPr lIns="0" tIns="0" rIns="0" bIns="0"/>
            <a:lstStyle/>
            <a:p>
              <a:pPr algn="ctr"/>
              <a:endParaRPr lang="el-GR" altLang="en-US" b="1"/>
            </a:p>
            <a:p>
              <a:pPr algn="ctr"/>
              <a:r>
                <a:rPr lang="el-GR" altLang="en-US" b="1"/>
                <a:t>Γνωστική</a:t>
              </a:r>
            </a:p>
            <a:p>
              <a:endParaRPr lang="el-GR" altLang="en-US"/>
            </a:p>
          </p:txBody>
        </p:sp>
        <p:sp>
          <p:nvSpPr>
            <p:cNvPr id="93191" name="AutoShape 7">
              <a:extLst>
                <a:ext uri="{FF2B5EF4-FFF2-40B4-BE49-F238E27FC236}">
                  <a16:creationId xmlns:a16="http://schemas.microsoft.com/office/drawing/2014/main" id="{A5DD45BE-365B-4446-8C6B-63B3B6E112FE}"/>
                </a:ext>
              </a:extLst>
            </p:cNvPr>
            <p:cNvSpPr>
              <a:spLocks noChangeArrowheads="1"/>
            </p:cNvSpPr>
            <p:nvPr/>
          </p:nvSpPr>
          <p:spPr bwMode="auto">
            <a:xfrm>
              <a:off x="7341" y="4426"/>
              <a:ext cx="2692" cy="1615"/>
            </a:xfrm>
            <a:prstGeom prst="rightArrow">
              <a:avLst>
                <a:gd name="adj1" fmla="val 50000"/>
                <a:gd name="adj2" fmla="val 41672"/>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rgbClr val="000000"/>
              </a:solidFill>
              <a:miter lim="800000"/>
              <a:headEnd/>
              <a:tailEnd/>
            </a:ln>
          </p:spPr>
          <p:txBody>
            <a:bodyPr lIns="0" tIns="0" rIns="0" bIns="0"/>
            <a:lstStyle/>
            <a:p>
              <a:pPr algn="ctr"/>
              <a:endParaRPr lang="el-GR" altLang="en-US" sz="800" b="1"/>
            </a:p>
            <a:p>
              <a:pPr algn="ctr"/>
              <a:r>
                <a:rPr lang="el-GR" altLang="en-US" b="1"/>
                <a:t>Κοινωνικογνωστική</a:t>
              </a:r>
            </a:p>
            <a:p>
              <a:endParaRPr lang="el-GR" altLang="en-US"/>
            </a:p>
          </p:txBody>
        </p:sp>
        <p:sp>
          <p:nvSpPr>
            <p:cNvPr id="93192" name="AutoShape 8">
              <a:extLst>
                <a:ext uri="{FF2B5EF4-FFF2-40B4-BE49-F238E27FC236}">
                  <a16:creationId xmlns:a16="http://schemas.microsoft.com/office/drawing/2014/main" id="{4607AEA4-E4C0-4292-9789-CA4D8B631822}"/>
                </a:ext>
              </a:extLst>
            </p:cNvPr>
            <p:cNvSpPr>
              <a:spLocks noChangeArrowheads="1"/>
            </p:cNvSpPr>
            <p:nvPr/>
          </p:nvSpPr>
          <p:spPr bwMode="auto">
            <a:xfrm>
              <a:off x="4680" y="4328"/>
              <a:ext cx="1795" cy="359"/>
            </a:xfrm>
            <a:prstGeom prst="roundRect">
              <a:avLst>
                <a:gd name="adj" fmla="val 16667"/>
              </a:avLst>
            </a:prstGeom>
            <a:solidFill>
              <a:srgbClr val="FFCC99"/>
            </a:solidFill>
            <a:ln w="9525">
              <a:solidFill>
                <a:srgbClr val="000000"/>
              </a:solidFill>
              <a:round/>
              <a:headEnd/>
              <a:tailEnd/>
            </a:ln>
          </p:spPr>
          <p:txBody>
            <a:bodyPr lIns="0" tIns="0" rIns="0" bIns="0"/>
            <a:lstStyle/>
            <a:p>
              <a:pPr algn="ctr"/>
              <a:r>
                <a:rPr lang="el-GR" altLang="en-US" sz="1400"/>
                <a:t>Μέσα 20ου αιώνα</a:t>
              </a:r>
            </a:p>
          </p:txBody>
        </p:sp>
        <p:sp>
          <p:nvSpPr>
            <p:cNvPr id="93193" name="Line 9">
              <a:extLst>
                <a:ext uri="{FF2B5EF4-FFF2-40B4-BE49-F238E27FC236}">
                  <a16:creationId xmlns:a16="http://schemas.microsoft.com/office/drawing/2014/main" id="{08EAC866-1BE8-4A1D-B5D0-25D23A9E6BB5}"/>
                </a:ext>
              </a:extLst>
            </p:cNvPr>
            <p:cNvSpPr>
              <a:spLocks noChangeShapeType="1"/>
            </p:cNvSpPr>
            <p:nvPr/>
          </p:nvSpPr>
          <p:spPr bwMode="auto">
            <a:xfrm>
              <a:off x="1923" y="5225"/>
              <a:ext cx="8083" cy="1"/>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3194" name="AutoShape 10">
              <a:extLst>
                <a:ext uri="{FF2B5EF4-FFF2-40B4-BE49-F238E27FC236}">
                  <a16:creationId xmlns:a16="http://schemas.microsoft.com/office/drawing/2014/main" id="{3B2008EC-FDAC-4D06-AE9E-E158A1FEE0DB}"/>
                </a:ext>
              </a:extLst>
            </p:cNvPr>
            <p:cNvSpPr>
              <a:spLocks noChangeArrowheads="1"/>
            </p:cNvSpPr>
            <p:nvPr/>
          </p:nvSpPr>
          <p:spPr bwMode="auto">
            <a:xfrm>
              <a:off x="7372" y="4328"/>
              <a:ext cx="1795" cy="359"/>
            </a:xfrm>
            <a:prstGeom prst="roundRect">
              <a:avLst>
                <a:gd name="adj" fmla="val 16667"/>
              </a:avLst>
            </a:prstGeom>
            <a:solidFill>
              <a:srgbClr val="FFCC99"/>
            </a:solidFill>
            <a:ln w="9525">
              <a:solidFill>
                <a:srgbClr val="000000"/>
              </a:solidFill>
              <a:round/>
              <a:headEnd/>
              <a:tailEnd/>
            </a:ln>
          </p:spPr>
          <p:txBody>
            <a:bodyPr lIns="0" tIns="0" rIns="0" bIns="0"/>
            <a:lstStyle/>
            <a:p>
              <a:pPr algn="ctr"/>
              <a:r>
                <a:rPr lang="el-GR" altLang="en-US" sz="1400"/>
                <a:t>Τέλη 20ου αιώνα</a:t>
              </a:r>
            </a:p>
          </p:txBody>
        </p:sp>
        <p:sp>
          <p:nvSpPr>
            <p:cNvPr id="93195" name="Rectangle 11">
              <a:extLst>
                <a:ext uri="{FF2B5EF4-FFF2-40B4-BE49-F238E27FC236}">
                  <a16:creationId xmlns:a16="http://schemas.microsoft.com/office/drawing/2014/main" id="{74C62417-B73E-43FC-BFF5-8639AD0226F5}"/>
                </a:ext>
              </a:extLst>
            </p:cNvPr>
            <p:cNvSpPr>
              <a:spLocks noChangeArrowheads="1"/>
            </p:cNvSpPr>
            <p:nvPr/>
          </p:nvSpPr>
          <p:spPr bwMode="auto">
            <a:xfrm>
              <a:off x="1988" y="6123"/>
              <a:ext cx="2333" cy="1077"/>
            </a:xfrm>
            <a:prstGeom prst="rect">
              <a:avLst/>
            </a:prstGeom>
            <a:gradFill rotWithShape="1">
              <a:gsLst>
                <a:gs pos="0">
                  <a:srgbClr val="FFFFFF">
                    <a:alpha val="50000"/>
                  </a:srgbClr>
                </a:gs>
                <a:gs pos="100000">
                  <a:srgbClr val="FF99CC">
                    <a:alpha val="50000"/>
                  </a:srgbClr>
                </a:gs>
              </a:gsLst>
              <a:lin ang="5400000" scaled="1"/>
            </a:gradFill>
            <a:ln w="9525">
              <a:solidFill>
                <a:srgbClr val="000000"/>
              </a:solidFill>
              <a:miter lim="800000"/>
              <a:headEnd/>
              <a:tailEnd/>
            </a:ln>
          </p:spPr>
          <p:txBody>
            <a:bodyPr lIns="36000" tIns="0" rIns="36000" bIns="0"/>
            <a:lstStyle/>
            <a:p>
              <a:r>
                <a:rPr lang="el-GR" altLang="en-US" sz="1500">
                  <a:solidFill>
                    <a:srgbClr val="000000"/>
                  </a:solidFill>
                </a:rPr>
                <a:t>Η μάθηση συνίσταται στην αλλαγή της συμπεριφοράς, ως αποτέλεσμα της ανταπόκρισης του ατόμου σε ένα ερέθισμα</a:t>
              </a:r>
              <a:r>
                <a:rPr lang="el-GR" altLang="en-US" sz="1400">
                  <a:solidFill>
                    <a:srgbClr val="000000"/>
                  </a:solidFill>
                </a:rPr>
                <a:t>.</a:t>
              </a:r>
              <a:endParaRPr lang="el-GR" altLang="en-US" sz="1400"/>
            </a:p>
          </p:txBody>
        </p:sp>
        <p:sp>
          <p:nvSpPr>
            <p:cNvPr id="93196" name="Rectangle 12">
              <a:extLst>
                <a:ext uri="{FF2B5EF4-FFF2-40B4-BE49-F238E27FC236}">
                  <a16:creationId xmlns:a16="http://schemas.microsoft.com/office/drawing/2014/main" id="{BD2ACD1F-82C4-4AD0-8E54-67F333962FC7}"/>
                </a:ext>
              </a:extLst>
            </p:cNvPr>
            <p:cNvSpPr>
              <a:spLocks noChangeArrowheads="1"/>
            </p:cNvSpPr>
            <p:nvPr/>
          </p:nvSpPr>
          <p:spPr bwMode="auto">
            <a:xfrm>
              <a:off x="4680" y="6123"/>
              <a:ext cx="2333" cy="1077"/>
            </a:xfrm>
            <a:prstGeom prst="rect">
              <a:avLst/>
            </a:prstGeom>
            <a:gradFill rotWithShape="1">
              <a:gsLst>
                <a:gs pos="0">
                  <a:srgbClr val="FFFFFF">
                    <a:alpha val="50000"/>
                  </a:srgbClr>
                </a:gs>
                <a:gs pos="100000">
                  <a:srgbClr val="FF99CC">
                    <a:alpha val="50000"/>
                  </a:srgbClr>
                </a:gs>
              </a:gsLst>
              <a:lin ang="5400000" scaled="1"/>
            </a:gradFill>
            <a:ln w="9525">
              <a:solidFill>
                <a:srgbClr val="000000"/>
              </a:solidFill>
              <a:miter lim="800000"/>
              <a:headEnd/>
              <a:tailEnd/>
            </a:ln>
          </p:spPr>
          <p:txBody>
            <a:bodyPr lIns="36000" tIns="0" rIns="36000" bIns="0"/>
            <a:lstStyle/>
            <a:p>
              <a:endParaRPr lang="el-GR" altLang="en-US" sz="900">
                <a:solidFill>
                  <a:srgbClr val="000000"/>
                </a:solidFill>
              </a:endParaRPr>
            </a:p>
            <a:p>
              <a:r>
                <a:rPr lang="el-GR" altLang="en-US" sz="1600">
                  <a:solidFill>
                    <a:srgbClr val="000000"/>
                  </a:solidFill>
                </a:rPr>
                <a:t>Η μάθηση είναι η αλλαγή της γνώσης, που αποθηκεύεται στη μνήμη.</a:t>
              </a:r>
              <a:endParaRPr lang="el-GR" altLang="en-US" sz="1600"/>
            </a:p>
          </p:txBody>
        </p:sp>
        <p:sp>
          <p:nvSpPr>
            <p:cNvPr id="93197" name="Rectangle 13">
              <a:extLst>
                <a:ext uri="{FF2B5EF4-FFF2-40B4-BE49-F238E27FC236}">
                  <a16:creationId xmlns:a16="http://schemas.microsoft.com/office/drawing/2014/main" id="{F5D79308-1CB9-458B-8A74-EF56C1E5D633}"/>
                </a:ext>
              </a:extLst>
            </p:cNvPr>
            <p:cNvSpPr>
              <a:spLocks noChangeArrowheads="1"/>
            </p:cNvSpPr>
            <p:nvPr/>
          </p:nvSpPr>
          <p:spPr bwMode="auto">
            <a:xfrm>
              <a:off x="7372" y="6123"/>
              <a:ext cx="2333" cy="1077"/>
            </a:xfrm>
            <a:prstGeom prst="rect">
              <a:avLst/>
            </a:prstGeom>
            <a:gradFill rotWithShape="1">
              <a:gsLst>
                <a:gs pos="0">
                  <a:srgbClr val="FFFFFF">
                    <a:alpha val="50000"/>
                  </a:srgbClr>
                </a:gs>
                <a:gs pos="100000">
                  <a:srgbClr val="FF99CC">
                    <a:alpha val="50000"/>
                  </a:srgbClr>
                </a:gs>
              </a:gsLst>
              <a:lin ang="5400000" scaled="1"/>
            </a:gradFill>
            <a:ln w="9525">
              <a:solidFill>
                <a:srgbClr val="000000"/>
              </a:solidFill>
              <a:miter lim="800000"/>
              <a:headEnd/>
              <a:tailEnd/>
            </a:ln>
          </p:spPr>
          <p:txBody>
            <a:bodyPr lIns="36000" tIns="0" rIns="36000" bIns="0"/>
            <a:lstStyle/>
            <a:p>
              <a:endParaRPr lang="el-GR" altLang="en-US" sz="900">
                <a:solidFill>
                  <a:srgbClr val="000000"/>
                </a:solidFill>
              </a:endParaRPr>
            </a:p>
            <a:p>
              <a:r>
                <a:rPr lang="el-GR" altLang="en-US" sz="1600">
                  <a:solidFill>
                    <a:srgbClr val="000000"/>
                  </a:solidFill>
                </a:rPr>
                <a:t>Οι άνθρωποι μαθαίνουν αλληλεπιδρώντας και παρατηρώντας άλλους.</a:t>
              </a:r>
              <a:endParaRPr lang="el-GR" altLang="en-US" sz="1600"/>
            </a:p>
          </p:txBody>
        </p:sp>
      </p:grpSp>
      <p:sp>
        <p:nvSpPr>
          <p:cNvPr id="93198" name="Text Box 14">
            <a:extLst>
              <a:ext uri="{FF2B5EF4-FFF2-40B4-BE49-F238E27FC236}">
                <a16:creationId xmlns:a16="http://schemas.microsoft.com/office/drawing/2014/main" id="{F1895053-C399-49B9-A924-0C17F9546B6F}"/>
              </a:ext>
            </a:extLst>
          </p:cNvPr>
          <p:cNvSpPr txBox="1">
            <a:spLocks noChangeArrowheads="1"/>
          </p:cNvSpPr>
          <p:nvPr/>
        </p:nvSpPr>
        <p:spPr bwMode="auto">
          <a:xfrm>
            <a:off x="2514600" y="3048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800" b="1">
                <a:solidFill>
                  <a:srgbClr val="1C1C1C"/>
                </a:solidFill>
                <a:effectLst>
                  <a:outerShdw blurRad="38100" dist="38100" dir="2700000" algn="tl">
                    <a:srgbClr val="C0C0C0"/>
                  </a:outerShdw>
                </a:effectLst>
                <a:latin typeface="Verdana" panose="020B0604030504040204" pitchFamily="34" charset="0"/>
              </a:rPr>
              <a:t>Παιδαγωγικές κατευθύνσεις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EE4E-1221-4C09-9378-AEAA12507AB4}"/>
              </a:ext>
            </a:extLst>
          </p:cNvPr>
          <p:cNvSpPr>
            <a:spLocks noGrp="1"/>
          </p:cNvSpPr>
          <p:nvPr>
            <p:ph type="title"/>
          </p:nvPr>
        </p:nvSpPr>
        <p:spPr/>
        <p:txBody>
          <a:bodyPr>
            <a:normAutofit fontScale="90000"/>
          </a:bodyPr>
          <a:lstStyle/>
          <a:p>
            <a:r>
              <a:rPr lang="el-GR" b="1" dirty="0"/>
              <a:t>Εγκαθιδρυμένη μάθηση</a:t>
            </a:r>
            <a:br>
              <a:rPr lang="en-US" b="1" dirty="0"/>
            </a:br>
            <a:r>
              <a:rPr lang="en-US" b="1" dirty="0"/>
              <a:t>(Jean Lave &amp; Etienne Wenger)</a:t>
            </a:r>
            <a:br>
              <a:rPr lang="el-GR" b="1" dirty="0"/>
            </a:br>
            <a:endParaRPr lang="en-US" b="1" dirty="0"/>
          </a:p>
        </p:txBody>
      </p:sp>
      <p:sp>
        <p:nvSpPr>
          <p:cNvPr id="3" name="Content Placeholder 2">
            <a:extLst>
              <a:ext uri="{FF2B5EF4-FFF2-40B4-BE49-F238E27FC236}">
                <a16:creationId xmlns:a16="http://schemas.microsoft.com/office/drawing/2014/main" id="{7A9F4047-36D8-4693-98EC-A3F01DE643CF}"/>
              </a:ext>
            </a:extLst>
          </p:cNvPr>
          <p:cNvSpPr>
            <a:spLocks noGrp="1"/>
          </p:cNvSpPr>
          <p:nvPr>
            <p:ph idx="1"/>
          </p:nvPr>
        </p:nvSpPr>
        <p:spPr/>
        <p:txBody>
          <a:bodyPr/>
          <a:lstStyle/>
          <a:p>
            <a:r>
              <a:rPr lang="el-GR" dirty="0"/>
              <a:t>Η εγκαθιδρυμένη μάθηση (</a:t>
            </a:r>
            <a:r>
              <a:rPr lang="el-GR" dirty="0" err="1"/>
              <a:t>situated</a:t>
            </a:r>
            <a:r>
              <a:rPr lang="el-GR" dirty="0"/>
              <a:t> </a:t>
            </a:r>
            <a:r>
              <a:rPr lang="en-US" dirty="0"/>
              <a:t>learning</a:t>
            </a:r>
            <a:r>
              <a:rPr lang="el-GR" dirty="0"/>
              <a:t>) που λαμβάνει χώρα σε συγκεκριμένο πλαίσιο (όπως για παράδειγμα ο χώρος μιας επιστημονικής ή μιας εργασιακής κοινότητας) με αυτόνομη δραστηριότητα και κοινωνική και νοητική υποστήριξη.</a:t>
            </a:r>
          </a:p>
          <a:p>
            <a:r>
              <a:rPr lang="el-GR" dirty="0"/>
              <a:t>Η κοινότητα, μέσα στην οποία λαμβάνει χώρα η μάθηση, συντελεί στην διάχυση της κουλτούρας και των πρακτικών της. </a:t>
            </a:r>
            <a:endParaRPr lang="en-US" dirty="0"/>
          </a:p>
          <a:p>
            <a:r>
              <a:rPr lang="el-GR" dirty="0"/>
              <a:t>Η συνομιλία (</a:t>
            </a:r>
            <a:r>
              <a:rPr lang="el-GR" dirty="0" err="1"/>
              <a:t>discourse</a:t>
            </a:r>
            <a:r>
              <a:rPr lang="el-GR" dirty="0"/>
              <a:t>) που καθιστά εφικτή τη συμμετοχή και τη διαπραγμάτευση στο πλαίσιο της κοινότητας.</a:t>
            </a:r>
          </a:p>
          <a:p>
            <a:r>
              <a:rPr lang="el-GR" dirty="0"/>
              <a:t>Αντίθετα, εξαρτάται και προσδιορίζεται από το πλαίσιο μέσα στο οποίο πραγματώνεται, για αυτό και η διαδικασία της «γνωστικής μαθητείας» (</a:t>
            </a:r>
            <a:r>
              <a:rPr lang="el-GR" dirty="0" err="1"/>
              <a:t>cognitive</a:t>
            </a:r>
            <a:r>
              <a:rPr lang="el-GR" dirty="0"/>
              <a:t> </a:t>
            </a:r>
            <a:r>
              <a:rPr lang="el-GR" dirty="0" err="1"/>
              <a:t>apprenticeship</a:t>
            </a:r>
            <a:r>
              <a:rPr lang="el-GR" dirty="0"/>
              <a:t>)</a:t>
            </a:r>
            <a:endParaRPr lang="en-US" dirty="0"/>
          </a:p>
        </p:txBody>
      </p:sp>
    </p:spTree>
    <p:extLst>
      <p:ext uri="{BB962C8B-B14F-4D97-AF65-F5344CB8AC3E}">
        <p14:creationId xmlns:p14="http://schemas.microsoft.com/office/powerpoint/2010/main" val="4135184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0D891-CA73-427F-A4EE-F12767CAEB37}"/>
              </a:ext>
            </a:extLst>
          </p:cNvPr>
          <p:cNvSpPr>
            <a:spLocks noGrp="1"/>
          </p:cNvSpPr>
          <p:nvPr>
            <p:ph type="title"/>
          </p:nvPr>
        </p:nvSpPr>
        <p:spPr>
          <a:xfrm>
            <a:off x="649224" y="645106"/>
            <a:ext cx="5122652" cy="436408"/>
          </a:xfrm>
        </p:spPr>
        <p:txBody>
          <a:bodyPr>
            <a:noAutofit/>
          </a:bodyPr>
          <a:lstStyle/>
          <a:p>
            <a:pPr>
              <a:lnSpc>
                <a:spcPct val="90000"/>
              </a:lnSpc>
            </a:pPr>
            <a:r>
              <a:rPr lang="el-GR" sz="1800" b="1" dirty="0"/>
              <a:t>Κοινότητες Πρακτικής</a:t>
            </a:r>
            <a:br>
              <a:rPr lang="el-GR" sz="1800" b="1" dirty="0"/>
            </a:br>
            <a:endParaRPr lang="en-US" sz="1800" b="1" dirty="0"/>
          </a:p>
        </p:txBody>
      </p:sp>
      <p:sp>
        <p:nvSpPr>
          <p:cNvPr id="75" name="Rectangle 74">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0" name="Content Placeholder 1029">
            <a:extLst>
              <a:ext uri="{FF2B5EF4-FFF2-40B4-BE49-F238E27FC236}">
                <a16:creationId xmlns:a16="http://schemas.microsoft.com/office/drawing/2014/main" id="{E58D55E9-2862-4589-93FC-4D0DE2179C6B}"/>
              </a:ext>
            </a:extLst>
          </p:cNvPr>
          <p:cNvSpPr>
            <a:spLocks noGrp="1"/>
          </p:cNvSpPr>
          <p:nvPr>
            <p:ph idx="1"/>
          </p:nvPr>
        </p:nvSpPr>
        <p:spPr>
          <a:xfrm>
            <a:off x="649225" y="2133600"/>
            <a:ext cx="5122652" cy="3759253"/>
          </a:xfrm>
        </p:spPr>
        <p:txBody>
          <a:bodyPr>
            <a:normAutofit lnSpcReduction="10000"/>
          </a:bodyPr>
          <a:lstStyle/>
          <a:p>
            <a:r>
              <a:rPr lang="el-GR" sz="1800" b="0" i="0" dirty="0">
                <a:effectLst/>
                <a:latin typeface="Ubuntu"/>
              </a:rPr>
              <a:t>Η έννοια της κοινότητας πρακτικής αφορά στην διαδικασία αμοιβαίας και κοινής απόκτησης γνώσης μεταξύ ανθρώπων που έχουν κοινά ενδιαφέροντα για κάποιο θέμα ή αντιμετωπίζουν το ίδιο πρόβλημα, συνυπάρχουν σε ομάδα και συνεργάζονται για κάποιο μεγάλο χρονικό διάστημα για να ανταλλάξουν ιδέες, να βρουν λύσεις και να αναπτύξουν καινοτόμες δραστηριότητες. </a:t>
            </a:r>
          </a:p>
          <a:p>
            <a:r>
              <a:rPr lang="el-GR" sz="1800" b="0" i="0" dirty="0">
                <a:effectLst/>
                <a:latin typeface="Ubuntu"/>
              </a:rPr>
              <a:t>Η κοινότητα πρακτικής αναφέρεται στη σταθερή ομάδα που έχει δημιουργηθεί μέσα από συχνές αλληλεπιδράσεις.</a:t>
            </a:r>
            <a:br>
              <a:rPr lang="el-GR" sz="1800" dirty="0"/>
            </a:br>
            <a:endParaRPr lang="en-US" dirty="0"/>
          </a:p>
        </p:txBody>
      </p:sp>
      <p:pic>
        <p:nvPicPr>
          <p:cNvPr id="1026" name="Picture 2" descr="Situated Learning Theory – Theoretical Models for Teaching and Research">
            <a:extLst>
              <a:ext uri="{FF2B5EF4-FFF2-40B4-BE49-F238E27FC236}">
                <a16:creationId xmlns:a16="http://schemas.microsoft.com/office/drawing/2014/main" id="{049B0979-70FE-4228-A4E9-FE8A7DA42F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1081514"/>
            <a:ext cx="5451627" cy="437493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38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4817B5C-F4FF-44EE-8AC9-E7E1F2BA2D03}"/>
              </a:ext>
            </a:extLst>
          </p:cNvPr>
          <p:cNvSpPr>
            <a:spLocks noGrp="1" noChangeArrowheads="1"/>
          </p:cNvSpPr>
          <p:nvPr>
            <p:ph type="title"/>
          </p:nvPr>
        </p:nvSpPr>
        <p:spPr>
          <a:xfrm>
            <a:off x="1981200" y="228600"/>
            <a:ext cx="8229600" cy="1398588"/>
          </a:xfrm>
        </p:spPr>
        <p:txBody>
          <a:bodyPr/>
          <a:lstStyle/>
          <a:p>
            <a:r>
              <a:rPr lang="el-GR" altLang="en-US" b="1" dirty="0">
                <a:solidFill>
                  <a:schemeClr val="tx1"/>
                </a:solidFill>
                <a:latin typeface="Tahoma" panose="020B0604030504040204" pitchFamily="34" charset="0"/>
                <a:hlinkClick r:id="rId2" action="ppaction://hlinksldjump">
                  <a:extLst>
                    <a:ext uri="{A12FA001-AC4F-418D-AE19-62706E023703}">
                      <ahyp:hlinkClr xmlns:ahyp="http://schemas.microsoft.com/office/drawing/2018/hyperlinkcolor" val="tx"/>
                    </a:ext>
                  </a:extLst>
                </a:hlinkClick>
              </a:rPr>
              <a:t>Τεχνολογικές Θεωρίες Μάθησης</a:t>
            </a:r>
            <a:endParaRPr lang="el-GR" altLang="en-US" b="1" dirty="0">
              <a:solidFill>
                <a:schemeClr val="tx1"/>
              </a:solidFill>
              <a:latin typeface="Tahoma" panose="020B0604030504040204" pitchFamily="34" charset="0"/>
            </a:endParaRPr>
          </a:p>
        </p:txBody>
      </p:sp>
      <p:sp>
        <p:nvSpPr>
          <p:cNvPr id="44035" name="Rectangle 3">
            <a:extLst>
              <a:ext uri="{FF2B5EF4-FFF2-40B4-BE49-F238E27FC236}">
                <a16:creationId xmlns:a16="http://schemas.microsoft.com/office/drawing/2014/main" id="{D000049E-2BDF-4FC5-B9DA-7F619E478917}"/>
              </a:ext>
            </a:extLst>
          </p:cNvPr>
          <p:cNvSpPr>
            <a:spLocks noGrp="1" noChangeArrowheads="1"/>
          </p:cNvSpPr>
          <p:nvPr>
            <p:ph type="body" idx="1"/>
          </p:nvPr>
        </p:nvSpPr>
        <p:spPr>
          <a:xfrm>
            <a:off x="1752600" y="1600200"/>
            <a:ext cx="8686800" cy="4953000"/>
          </a:xfrm>
        </p:spPr>
        <p:txBody>
          <a:bodyPr>
            <a:normAutofit/>
          </a:bodyPr>
          <a:lstStyle/>
          <a:p>
            <a:r>
              <a:rPr lang="el-GR" altLang="en-US" sz="2800" dirty="0">
                <a:solidFill>
                  <a:schemeClr val="tx1"/>
                </a:solidFill>
              </a:rPr>
              <a:t>Η βαρύτητα πέφτει τα τεχνολογικά μέσα &amp; στην οργάνωση της ύλης (ώστε να αφομοιωθεί καλύτερα)</a:t>
            </a:r>
          </a:p>
          <a:p>
            <a:r>
              <a:rPr lang="el-GR" altLang="en-US" sz="2800" dirty="0">
                <a:solidFill>
                  <a:schemeClr val="tx1"/>
                </a:solidFill>
              </a:rPr>
              <a:t>Αναπτύχθηκαν δύο τάσεις:</a:t>
            </a:r>
          </a:p>
          <a:p>
            <a:pPr lvl="1"/>
            <a:r>
              <a:rPr lang="el-GR" altLang="en-US" sz="2400" dirty="0">
                <a:solidFill>
                  <a:schemeClr val="tx1"/>
                </a:solidFill>
              </a:rPr>
              <a:t>Η </a:t>
            </a:r>
            <a:r>
              <a:rPr lang="el-GR" altLang="en-US" sz="2400" b="1" u="sng" dirty="0">
                <a:solidFill>
                  <a:schemeClr val="tx1"/>
                </a:solidFill>
              </a:rPr>
              <a:t>συστημική</a:t>
            </a:r>
            <a:r>
              <a:rPr lang="el-GR" altLang="en-US" sz="2400" dirty="0">
                <a:solidFill>
                  <a:schemeClr val="tx1"/>
                </a:solidFill>
              </a:rPr>
              <a:t>: οργάνωση των στοιχείων της διδασκαλίας και του διδακτικού σχεδιασμού</a:t>
            </a:r>
          </a:p>
          <a:p>
            <a:pPr lvl="1"/>
            <a:r>
              <a:rPr lang="el-GR" altLang="en-US" sz="2400" dirty="0">
                <a:solidFill>
                  <a:schemeClr val="tx1"/>
                </a:solidFill>
              </a:rPr>
              <a:t>Η </a:t>
            </a:r>
            <a:r>
              <a:rPr lang="el-GR" altLang="en-US" sz="2400" b="1" u="sng" dirty="0" err="1">
                <a:solidFill>
                  <a:schemeClr val="tx1"/>
                </a:solidFill>
              </a:rPr>
              <a:t>υπερμεσική</a:t>
            </a:r>
            <a:r>
              <a:rPr lang="el-GR" altLang="en-US" sz="2400" dirty="0">
                <a:solidFill>
                  <a:schemeClr val="tx1"/>
                </a:solidFill>
              </a:rPr>
              <a:t>: χρήση των νέων τεχνολογικών μέσων στη διδασκαλία &amp; νέα στοιχεία επεξεργασίας πληροφοριών</a:t>
            </a:r>
          </a:p>
          <a:p>
            <a:endParaRPr lang="el-GR"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4403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wheel(4)">
                                      <p:cBhvr>
                                        <p:cTn id="11" dur="3000"/>
                                        <p:tgtEl>
                                          <p:spTgt spid="440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44035">
                                            <p:txEl>
                                              <p:pRg st="1" end="1"/>
                                            </p:txEl>
                                          </p:spTgt>
                                        </p:tgtEl>
                                        <p:attrNameLst>
                                          <p:attrName>style.visibility</p:attrName>
                                        </p:attrNameLst>
                                      </p:cBhvr>
                                      <p:to>
                                        <p:strVal val="visible"/>
                                      </p:to>
                                    </p:set>
                                    <p:animEffect transition="in" filter="wheel(4)">
                                      <p:cBhvr>
                                        <p:cTn id="16" dur="3000"/>
                                        <p:tgtEl>
                                          <p:spTgt spid="44035">
                                            <p:txEl>
                                              <p:pRg st="1" end="1"/>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Effect transition="in" filter="wheel(4)">
                                      <p:cBhvr>
                                        <p:cTn id="19" dur="3000"/>
                                        <p:tgtEl>
                                          <p:spTgt spid="44035">
                                            <p:txEl>
                                              <p:pRg st="2" end="2"/>
                                            </p:tx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heel(4)">
                                      <p:cBhvr>
                                        <p:cTn id="22" dur="3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8672-43C0-5875-CB07-D66793286071}"/>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08E8462B-5D21-864C-5004-8FCBBBB80084}"/>
              </a:ext>
            </a:extLst>
          </p:cNvPr>
          <p:cNvPicPr>
            <a:picLocks noGrp="1" noChangeAspect="1"/>
          </p:cNvPicPr>
          <p:nvPr>
            <p:ph idx="1"/>
          </p:nvPr>
        </p:nvPicPr>
        <p:blipFill>
          <a:blip r:embed="rId2"/>
          <a:srcRect b="5858"/>
          <a:stretch/>
        </p:blipFill>
        <p:spPr>
          <a:xfrm>
            <a:off x="1534022" y="232913"/>
            <a:ext cx="10657978" cy="6000977"/>
          </a:xfrm>
          <a:prstGeom prst="rect">
            <a:avLst/>
          </a:prstGeom>
        </p:spPr>
      </p:pic>
    </p:spTree>
    <p:extLst>
      <p:ext uri="{BB962C8B-B14F-4D97-AF65-F5344CB8AC3E}">
        <p14:creationId xmlns:p14="http://schemas.microsoft.com/office/powerpoint/2010/main" val="24834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E76F-5FB9-47A3-9CD0-40DC165959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A1EAEB0-CD27-45B2-A6B0-3AC83B44496C}"/>
              </a:ext>
            </a:extLst>
          </p:cNvPr>
          <p:cNvPicPr>
            <a:picLocks noGrp="1" noChangeAspect="1"/>
          </p:cNvPicPr>
          <p:nvPr>
            <p:ph idx="1"/>
          </p:nvPr>
        </p:nvPicPr>
        <p:blipFill>
          <a:blip r:embed="rId2"/>
          <a:stretch>
            <a:fillRect/>
          </a:stretch>
        </p:blipFill>
        <p:spPr>
          <a:xfrm>
            <a:off x="279400" y="131229"/>
            <a:ext cx="11768667" cy="6586093"/>
          </a:xfrm>
        </p:spPr>
      </p:pic>
    </p:spTree>
    <p:extLst>
      <p:ext uri="{BB962C8B-B14F-4D97-AF65-F5344CB8AC3E}">
        <p14:creationId xmlns:p14="http://schemas.microsoft.com/office/powerpoint/2010/main" val="2365115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D8EB-F5B3-4E81-BE86-ACACA31ED5A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7DE755-F957-468E-A728-5466640F4E7E}"/>
              </a:ext>
            </a:extLst>
          </p:cNvPr>
          <p:cNvPicPr>
            <a:picLocks noGrp="1" noChangeAspect="1"/>
          </p:cNvPicPr>
          <p:nvPr>
            <p:ph idx="1"/>
          </p:nvPr>
        </p:nvPicPr>
        <p:blipFill>
          <a:blip r:embed="rId2"/>
          <a:stretch>
            <a:fillRect/>
          </a:stretch>
        </p:blipFill>
        <p:spPr>
          <a:xfrm>
            <a:off x="609599" y="94831"/>
            <a:ext cx="11184467" cy="6763169"/>
          </a:xfrm>
        </p:spPr>
      </p:pic>
    </p:spTree>
    <p:extLst>
      <p:ext uri="{BB962C8B-B14F-4D97-AF65-F5344CB8AC3E}">
        <p14:creationId xmlns:p14="http://schemas.microsoft.com/office/powerpoint/2010/main" val="3846505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8B5D-2896-463B-86F2-BACDB6F9E4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AA5584-02B1-4C37-B636-6A5D1E4C10D0}"/>
              </a:ext>
            </a:extLst>
          </p:cNvPr>
          <p:cNvPicPr>
            <a:picLocks noGrp="1" noChangeAspect="1"/>
          </p:cNvPicPr>
          <p:nvPr>
            <p:ph idx="1"/>
          </p:nvPr>
        </p:nvPicPr>
        <p:blipFill>
          <a:blip r:embed="rId2"/>
          <a:stretch>
            <a:fillRect/>
          </a:stretch>
        </p:blipFill>
        <p:spPr>
          <a:xfrm>
            <a:off x="312886" y="87089"/>
            <a:ext cx="11566228" cy="6406843"/>
          </a:xfrm>
        </p:spPr>
      </p:pic>
    </p:spTree>
    <p:extLst>
      <p:ext uri="{BB962C8B-B14F-4D97-AF65-F5344CB8AC3E}">
        <p14:creationId xmlns:p14="http://schemas.microsoft.com/office/powerpoint/2010/main" val="1733702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5C4C-368B-4763-AC50-5C39C9772AAA}"/>
              </a:ext>
            </a:extLst>
          </p:cNvPr>
          <p:cNvSpPr>
            <a:spLocks noGrp="1"/>
          </p:cNvSpPr>
          <p:nvPr>
            <p:ph type="title"/>
          </p:nvPr>
        </p:nvSpPr>
        <p:spPr/>
        <p:txBody>
          <a:bodyPr/>
          <a:lstStyle/>
          <a:p>
            <a:r>
              <a:rPr lang="el-GR" b="1" dirty="0">
                <a:solidFill>
                  <a:schemeClr val="tx1"/>
                </a:solidFill>
              </a:rPr>
              <a:t>Λογισμικό παρουσίασης</a:t>
            </a:r>
            <a:endParaRPr lang="en-US" b="1" dirty="0">
              <a:solidFill>
                <a:schemeClr val="tx1"/>
              </a:solidFill>
            </a:endParaRPr>
          </a:p>
        </p:txBody>
      </p:sp>
      <p:pic>
        <p:nvPicPr>
          <p:cNvPr id="4" name="Content Placeholder 3">
            <a:extLst>
              <a:ext uri="{FF2B5EF4-FFF2-40B4-BE49-F238E27FC236}">
                <a16:creationId xmlns:a16="http://schemas.microsoft.com/office/drawing/2014/main" id="{EE4FE57F-9551-4842-AA9B-D406DA819241}"/>
              </a:ext>
            </a:extLst>
          </p:cNvPr>
          <p:cNvPicPr>
            <a:picLocks noGrp="1" noChangeAspect="1"/>
          </p:cNvPicPr>
          <p:nvPr>
            <p:ph idx="1"/>
          </p:nvPr>
        </p:nvPicPr>
        <p:blipFill>
          <a:blip r:embed="rId2"/>
          <a:stretch>
            <a:fillRect/>
          </a:stretch>
        </p:blipFill>
        <p:spPr>
          <a:xfrm>
            <a:off x="875178" y="1467156"/>
            <a:ext cx="2561905" cy="1638095"/>
          </a:xfrm>
          <a:prstGeom prst="rect">
            <a:avLst/>
          </a:prstGeom>
        </p:spPr>
      </p:pic>
      <p:pic>
        <p:nvPicPr>
          <p:cNvPr id="5" name="Picture 4">
            <a:extLst>
              <a:ext uri="{FF2B5EF4-FFF2-40B4-BE49-F238E27FC236}">
                <a16:creationId xmlns:a16="http://schemas.microsoft.com/office/drawing/2014/main" id="{4810D05C-3A77-4FB5-BBC2-82E36B4E3624}"/>
              </a:ext>
            </a:extLst>
          </p:cNvPr>
          <p:cNvPicPr>
            <a:picLocks noChangeAspect="1"/>
          </p:cNvPicPr>
          <p:nvPr/>
        </p:nvPicPr>
        <p:blipFill>
          <a:blip r:embed="rId3"/>
          <a:stretch>
            <a:fillRect/>
          </a:stretch>
        </p:blipFill>
        <p:spPr>
          <a:xfrm>
            <a:off x="3504195" y="2801922"/>
            <a:ext cx="7483729" cy="3124275"/>
          </a:xfrm>
          <a:prstGeom prst="rect">
            <a:avLst/>
          </a:prstGeom>
        </p:spPr>
      </p:pic>
    </p:spTree>
    <p:extLst>
      <p:ext uri="{BB962C8B-B14F-4D97-AF65-F5344CB8AC3E}">
        <p14:creationId xmlns:p14="http://schemas.microsoft.com/office/powerpoint/2010/main" val="3944480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FE69-494C-4208-B3A0-934E8EAD245D}"/>
              </a:ext>
            </a:extLst>
          </p:cNvPr>
          <p:cNvSpPr>
            <a:spLocks noGrp="1"/>
          </p:cNvSpPr>
          <p:nvPr>
            <p:ph type="title"/>
          </p:nvPr>
        </p:nvSpPr>
        <p:spPr>
          <a:xfrm>
            <a:off x="1434663" y="624110"/>
            <a:ext cx="10069950" cy="1280890"/>
          </a:xfrm>
        </p:spPr>
        <p:txBody>
          <a:bodyPr>
            <a:normAutofit fontScale="90000"/>
          </a:bodyPr>
          <a:lstStyle/>
          <a:p>
            <a:pPr algn="ctr"/>
            <a:r>
              <a:rPr lang="el-GR" b="1" dirty="0">
                <a:solidFill>
                  <a:schemeClr val="tx1"/>
                </a:solidFill>
                <a:hlinkClick r:id="rId2">
                  <a:extLst>
                    <a:ext uri="{A12FA001-AC4F-418D-AE19-62706E023703}">
                      <ahyp:hlinkClr xmlns:ahyp="http://schemas.microsoft.com/office/drawing/2018/hyperlinkcolor" val="tx"/>
                    </a:ext>
                  </a:extLst>
                </a:hlinkClick>
              </a:rPr>
              <a:t>Λογισμικό εξάσκησης και εμπέδωσης</a:t>
            </a:r>
            <a:br>
              <a:rPr lang="en-US" b="1" dirty="0">
                <a:solidFill>
                  <a:schemeClr val="tx1"/>
                </a:solidFill>
                <a:hlinkClick r:id="rId2">
                  <a:extLst>
                    <a:ext uri="{A12FA001-AC4F-418D-AE19-62706E023703}">
                      <ahyp:hlinkClr xmlns:ahyp="http://schemas.microsoft.com/office/drawing/2018/hyperlinkcolor" val="tx"/>
                    </a:ext>
                  </a:extLst>
                </a:hlinkClick>
              </a:rPr>
            </a:br>
            <a:r>
              <a:rPr lang="en-US" sz="1200" dirty="0">
                <a:solidFill>
                  <a:srgbClr val="0070C0"/>
                </a:solidFill>
                <a:hlinkClick r:id="rId2">
                  <a:extLst>
                    <a:ext uri="{A12FA001-AC4F-418D-AE19-62706E023703}">
                      <ahyp:hlinkClr xmlns:ahyp="http://schemas.microsoft.com/office/drawing/2018/hyperlinkcolor" val="tx"/>
                    </a:ext>
                  </a:extLst>
                </a:hlinkClick>
              </a:rPr>
              <a:t>https://www.dwrean.net/search/label/%CE%9B%CE%BF%CE%B3%CE%B9%CF%83%CE%BC%CE%B9%</a:t>
            </a:r>
            <a:r>
              <a:rPr lang="en-US" sz="2200" dirty="0">
                <a:solidFill>
                  <a:srgbClr val="0070C0"/>
                </a:solidFill>
                <a:hlinkClick r:id="rId2">
                  <a:extLst>
                    <a:ext uri="{A12FA001-AC4F-418D-AE19-62706E023703}">
                      <ahyp:hlinkClr xmlns:ahyp="http://schemas.microsoft.com/office/drawing/2018/hyperlinkcolor" val="tx"/>
                    </a:ext>
                  </a:extLst>
                </a:hlinkClick>
              </a:rPr>
              <a:t>CE%BA%CF%8C%20%CE%94%CE%B7%CE%BC%CE%BF%CF%84%CE%B9%CE%BA%CE%BF%CF%8D</a:t>
            </a:r>
            <a:r>
              <a:rPr lang="en-US" sz="2200" dirty="0">
                <a:solidFill>
                  <a:srgbClr val="0070C0"/>
                </a:solidFill>
              </a:rPr>
              <a:t> </a:t>
            </a:r>
            <a:endParaRPr lang="en-US" dirty="0">
              <a:solidFill>
                <a:srgbClr val="0070C0"/>
              </a:solidFill>
            </a:endParaRPr>
          </a:p>
        </p:txBody>
      </p:sp>
      <p:sp>
        <p:nvSpPr>
          <p:cNvPr id="3" name="Content Placeholder 2">
            <a:extLst>
              <a:ext uri="{FF2B5EF4-FFF2-40B4-BE49-F238E27FC236}">
                <a16:creationId xmlns:a16="http://schemas.microsoft.com/office/drawing/2014/main" id="{672AA66F-EFFA-46F9-8FB4-39C3C1E250E7}"/>
              </a:ext>
            </a:extLst>
          </p:cNvPr>
          <p:cNvSpPr>
            <a:spLocks noGrp="1"/>
          </p:cNvSpPr>
          <p:nvPr>
            <p:ph idx="1"/>
          </p:nvPr>
        </p:nvSpPr>
        <p:spPr>
          <a:xfrm>
            <a:off x="2589212" y="2396358"/>
            <a:ext cx="8915400" cy="3514863"/>
          </a:xfrm>
        </p:spPr>
        <p:txBody>
          <a:bodyPr/>
          <a:lstStyle/>
          <a:p>
            <a:endParaRPr lang="en-US" dirty="0"/>
          </a:p>
        </p:txBody>
      </p:sp>
      <p:pic>
        <p:nvPicPr>
          <p:cNvPr id="3074" name="Picture 2" descr="Αποτέλεσμα εικόνας για Λογισμικό εξάσκησης και εμπέδωσης">
            <a:extLst>
              <a:ext uri="{FF2B5EF4-FFF2-40B4-BE49-F238E27FC236}">
                <a16:creationId xmlns:a16="http://schemas.microsoft.com/office/drawing/2014/main" id="{60BD7EAF-BCF4-467E-B381-BC8E86B7A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85" y="2779986"/>
            <a:ext cx="5276850" cy="3952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Σχετική εικόνα">
            <a:extLst>
              <a:ext uri="{FF2B5EF4-FFF2-40B4-BE49-F238E27FC236}">
                <a16:creationId xmlns:a16="http://schemas.microsoft.com/office/drawing/2014/main" id="{CDCE5E14-92FE-4534-97B5-DC6881169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536" y="2760936"/>
            <a:ext cx="553872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4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736B-5D07-40A9-B3D2-2F2005344D2C}"/>
              </a:ext>
            </a:extLst>
          </p:cNvPr>
          <p:cNvSpPr>
            <a:spLocks noGrp="1"/>
          </p:cNvSpPr>
          <p:nvPr>
            <p:ph type="title"/>
          </p:nvPr>
        </p:nvSpPr>
        <p:spPr/>
        <p:txBody>
          <a:bodyPr>
            <a:normAutofit fontScale="90000"/>
          </a:bodyPr>
          <a:lstStyle/>
          <a:p>
            <a:r>
              <a:rPr lang="el-GR" b="1" dirty="0"/>
              <a:t>Λογισμικό προσομοίωσης</a:t>
            </a:r>
            <a:r>
              <a:rPr lang="en-US" b="1" dirty="0"/>
              <a:t> </a:t>
            </a:r>
            <a:r>
              <a:rPr lang="en-US" dirty="0"/>
              <a:t>(</a:t>
            </a:r>
            <a:r>
              <a:rPr lang="el-GR" dirty="0"/>
              <a:t>Πλεύση-Βύθιση </a:t>
            </a:r>
            <a:r>
              <a:rPr lang="en-US" dirty="0">
                <a:solidFill>
                  <a:srgbClr val="0070C0"/>
                </a:solidFill>
                <a:hlinkClick r:id="rId2">
                  <a:extLst>
                    <a:ext uri="{A12FA001-AC4F-418D-AE19-62706E023703}">
                      <ahyp:hlinkClr xmlns:ahyp="http://schemas.microsoft.com/office/drawing/2018/hyperlinkcolor" val="tx"/>
                    </a:ext>
                  </a:extLst>
                </a:hlinkClick>
              </a:rPr>
              <a:t>http://pv.web.uowm.gr/index.html%3Fq=downloads%252Freleases.html</a:t>
            </a:r>
            <a:r>
              <a:rPr lang="en-US" dirty="0"/>
              <a:t>)</a:t>
            </a:r>
          </a:p>
        </p:txBody>
      </p:sp>
      <p:pic>
        <p:nvPicPr>
          <p:cNvPr id="5122" name="Picture 2">
            <a:extLst>
              <a:ext uri="{FF2B5EF4-FFF2-40B4-BE49-F238E27FC236}">
                <a16:creationId xmlns:a16="http://schemas.microsoft.com/office/drawing/2014/main" id="{E27282CB-EBD7-4F77-9B10-0D9BA5295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73" y="2512776"/>
            <a:ext cx="5366134" cy="40141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055D624-6323-4D4E-9F74-1654979238A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0" y="2502323"/>
            <a:ext cx="5366132" cy="40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2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7282" name="Rectangle 2">
            <a:extLst>
              <a:ext uri="{FF2B5EF4-FFF2-40B4-BE49-F238E27FC236}">
                <a16:creationId xmlns:a16="http://schemas.microsoft.com/office/drawing/2014/main" id="{B20463CB-C304-4EA3-A327-118F2482185C}"/>
              </a:ext>
            </a:extLst>
          </p:cNvPr>
          <p:cNvSpPr>
            <a:spLocks noGrp="1" noChangeArrowheads="1"/>
          </p:cNvSpPr>
          <p:nvPr>
            <p:ph type="title"/>
          </p:nvPr>
        </p:nvSpPr>
        <p:spPr>
          <a:xfrm>
            <a:off x="541867" y="787400"/>
            <a:ext cx="7145866" cy="778933"/>
          </a:xfrm>
        </p:spPr>
        <p:txBody>
          <a:bodyPr anchor="ctr">
            <a:normAutofit/>
          </a:bodyPr>
          <a:lstStyle/>
          <a:p>
            <a:r>
              <a:rPr lang="el-GR" altLang="en-US" sz="3200" b="1">
                <a:solidFill>
                  <a:srgbClr val="FEFFFF"/>
                </a:solidFill>
              </a:rPr>
              <a:t>Συμπεριφοριστικές θεωρίες</a:t>
            </a:r>
          </a:p>
        </p:txBody>
      </p:sp>
      <p:sp>
        <p:nvSpPr>
          <p:cNvPr id="97283" name="Rectangle 3">
            <a:extLst>
              <a:ext uri="{FF2B5EF4-FFF2-40B4-BE49-F238E27FC236}">
                <a16:creationId xmlns:a16="http://schemas.microsoft.com/office/drawing/2014/main" id="{C17388CB-075A-460C-A2E6-D530A76784C4}"/>
              </a:ext>
            </a:extLst>
          </p:cNvPr>
          <p:cNvSpPr>
            <a:spLocks noGrp="1" noChangeArrowheads="1"/>
          </p:cNvSpPr>
          <p:nvPr>
            <p:ph type="body" idx="1"/>
          </p:nvPr>
        </p:nvSpPr>
        <p:spPr>
          <a:xfrm>
            <a:off x="541866" y="2032000"/>
            <a:ext cx="7145867" cy="3879222"/>
          </a:xfrm>
        </p:spPr>
        <p:txBody>
          <a:bodyPr>
            <a:normAutofit/>
          </a:bodyPr>
          <a:lstStyle/>
          <a:p>
            <a:pPr marL="609600" indent="-609600"/>
            <a:r>
              <a:rPr lang="el-GR" altLang="en-US">
                <a:solidFill>
                  <a:srgbClr val="FEFFFF"/>
                </a:solidFill>
              </a:rPr>
              <a:t>Θεωρία της κλασικής εξαρτημένης μάθησης (Pavlov, Watson)</a:t>
            </a:r>
          </a:p>
          <a:p>
            <a:pPr marL="609600" indent="-609600"/>
            <a:r>
              <a:rPr lang="el-GR" altLang="en-US">
                <a:solidFill>
                  <a:srgbClr val="FEFFFF"/>
                </a:solidFill>
              </a:rPr>
              <a:t>Μάθηση με δοκιμή και πλάνη (Thorndike)</a:t>
            </a:r>
          </a:p>
          <a:p>
            <a:pPr marL="609600" indent="-609600"/>
            <a:r>
              <a:rPr lang="el-GR" altLang="en-US">
                <a:solidFill>
                  <a:srgbClr val="FEFFFF"/>
                </a:solidFill>
              </a:rPr>
              <a:t>Θεωρία συντελεστικής μάθησης (Skinner)</a:t>
            </a:r>
          </a:p>
        </p:txBody>
      </p:sp>
      <p:pic>
        <p:nvPicPr>
          <p:cNvPr id="3" name="Picture 2">
            <a:extLst>
              <a:ext uri="{FF2B5EF4-FFF2-40B4-BE49-F238E27FC236}">
                <a16:creationId xmlns:a16="http://schemas.microsoft.com/office/drawing/2014/main" id="{143AF708-EF3A-4794-BD99-4DC63482FD0C}"/>
              </a:ext>
            </a:extLst>
          </p:cNvPr>
          <p:cNvPicPr>
            <a:picLocks noChangeAspect="1"/>
          </p:cNvPicPr>
          <p:nvPr/>
        </p:nvPicPr>
        <p:blipFill>
          <a:blip r:embed="rId3"/>
          <a:stretch>
            <a:fillRect/>
          </a:stretch>
        </p:blipFill>
        <p:spPr>
          <a:xfrm>
            <a:off x="8713057" y="2388615"/>
            <a:ext cx="3001931" cy="3149265"/>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heel(4)">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heel(4)">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heel(4)">
                                      <p:cBhvr>
                                        <p:cTn id="17"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12E1-66EA-4D90-9EE9-BCFF9827D1B2}"/>
              </a:ext>
            </a:extLst>
          </p:cNvPr>
          <p:cNvSpPr>
            <a:spLocks noGrp="1"/>
          </p:cNvSpPr>
          <p:nvPr>
            <p:ph type="title"/>
          </p:nvPr>
        </p:nvSpPr>
        <p:spPr/>
        <p:txBody>
          <a:bodyPr>
            <a:noAutofit/>
          </a:bodyPr>
          <a:lstStyle/>
          <a:p>
            <a:r>
              <a:rPr lang="el-GR" sz="2000" b="1" dirty="0"/>
              <a:t>Λογισμικό επίλυσης προβλήματος</a:t>
            </a:r>
            <a:br>
              <a:rPr lang="en-US" sz="2000" dirty="0"/>
            </a:br>
            <a:r>
              <a:rPr lang="en-US" sz="2000" dirty="0"/>
              <a:t>(GeoGebra Classic</a:t>
            </a:r>
            <a:r>
              <a:rPr lang="el-GR" sz="2000" dirty="0"/>
              <a:t>: </a:t>
            </a:r>
            <a:r>
              <a:rPr lang="en-US" sz="2000" dirty="0">
                <a:solidFill>
                  <a:srgbClr val="00B0F0"/>
                </a:solidFill>
              </a:rPr>
              <a:t>https://chrome.google.com/webstore/detail/geogebra-classic/bnbaboaihhkjoaolfnfoablhllahjnee?hl=en-GB</a:t>
            </a:r>
            <a:r>
              <a:rPr lang="en-US" sz="2000" dirty="0"/>
              <a:t>)</a:t>
            </a:r>
            <a:br>
              <a:rPr lang="en-US" sz="2000" dirty="0"/>
            </a:br>
            <a:br>
              <a:rPr lang="en-US" sz="2000" dirty="0"/>
            </a:br>
            <a:endParaRPr lang="en-US" sz="2000" dirty="0"/>
          </a:p>
        </p:txBody>
      </p:sp>
      <p:pic>
        <p:nvPicPr>
          <p:cNvPr id="4098" name="Picture 2">
            <a:extLst>
              <a:ext uri="{FF2B5EF4-FFF2-40B4-BE49-F238E27FC236}">
                <a16:creationId xmlns:a16="http://schemas.microsoft.com/office/drawing/2014/main" id="{7DFC7912-AF1B-4CD4-988F-A80A67232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682" y="2051925"/>
            <a:ext cx="5810120" cy="36313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0C8BE22-C352-4A09-8E16-A1963D75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2" y="2051926"/>
            <a:ext cx="5810118" cy="3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4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7B2B-0F4C-4C6D-95F5-AAA296F33CE7}"/>
              </a:ext>
            </a:extLst>
          </p:cNvPr>
          <p:cNvSpPr>
            <a:spLocks noGrp="1"/>
          </p:cNvSpPr>
          <p:nvPr>
            <p:ph type="title"/>
          </p:nvPr>
        </p:nvSpPr>
        <p:spPr/>
        <p:txBody>
          <a:bodyPr>
            <a:normAutofit fontScale="90000"/>
          </a:bodyPr>
          <a:lstStyle/>
          <a:p>
            <a:r>
              <a:rPr lang="el-GR" dirty="0"/>
              <a:t>Εκπαιδευτικά παιχνίδια:</a:t>
            </a:r>
            <a:r>
              <a:rPr lang="en-US" dirty="0"/>
              <a:t> </a:t>
            </a:r>
            <a:r>
              <a:rPr lang="en-US" sz="2700" dirty="0">
                <a:solidFill>
                  <a:srgbClr val="00B0F0"/>
                </a:solidFill>
                <a:hlinkClick r:id="rId2">
                  <a:extLst>
                    <a:ext uri="{A12FA001-AC4F-418D-AE19-62706E023703}">
                      <ahyp:hlinkClr xmlns:ahyp="http://schemas.microsoft.com/office/drawing/2018/hyperlinkcolor" val="tx"/>
                    </a:ext>
                  </a:extLst>
                </a:hlinkClick>
              </a:rPr>
              <a:t>http://dim-pafos4-paf.schools.ac.cy/index.php?id=ekpaideutik-paicndia</a:t>
            </a:r>
            <a:endParaRPr lang="en-US" dirty="0">
              <a:solidFill>
                <a:srgbClr val="00B0F0"/>
              </a:solidFill>
            </a:endParaRPr>
          </a:p>
        </p:txBody>
      </p:sp>
      <p:pic>
        <p:nvPicPr>
          <p:cNvPr id="7170" name="Picture 2" descr="Σχετική εικόνα">
            <a:extLst>
              <a:ext uri="{FF2B5EF4-FFF2-40B4-BE49-F238E27FC236}">
                <a16:creationId xmlns:a16="http://schemas.microsoft.com/office/drawing/2014/main" id="{2D7DB006-2FF3-4BEE-9499-3BB86AA2F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8952" y="1905000"/>
            <a:ext cx="6630123" cy="479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7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3D4F-715D-4A7C-934C-5FF98D870C43}"/>
              </a:ext>
            </a:extLst>
          </p:cNvPr>
          <p:cNvSpPr>
            <a:spLocks noGrp="1"/>
          </p:cNvSpPr>
          <p:nvPr>
            <p:ph type="title"/>
          </p:nvPr>
        </p:nvSpPr>
        <p:spPr>
          <a:xfrm>
            <a:off x="1793619" y="406714"/>
            <a:ext cx="8911687" cy="1280890"/>
          </a:xfrm>
        </p:spPr>
        <p:txBody>
          <a:bodyPr/>
          <a:lstStyle/>
          <a:p>
            <a:r>
              <a:rPr lang="el-GR" b="1" dirty="0"/>
              <a:t>Λογισμικό δημιουργίας</a:t>
            </a:r>
            <a:endParaRPr lang="en-US" b="1" dirty="0"/>
          </a:p>
        </p:txBody>
      </p:sp>
      <p:pic>
        <p:nvPicPr>
          <p:cNvPr id="6146" name="Picture 2" descr="Αποτέλεσμα εικόνας για Εκπαιδευτικά παιχνίδια υπολογιστη">
            <a:extLst>
              <a:ext uri="{FF2B5EF4-FFF2-40B4-BE49-F238E27FC236}">
                <a16:creationId xmlns:a16="http://schemas.microsoft.com/office/drawing/2014/main" id="{85E0A346-8662-490D-A712-6C797E3B0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03" y="3813541"/>
            <a:ext cx="4961043" cy="28296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Αποτέλεσμα εικόνας για kodu">
            <a:extLst>
              <a:ext uri="{FF2B5EF4-FFF2-40B4-BE49-F238E27FC236}">
                <a16:creationId xmlns:a16="http://schemas.microsoft.com/office/drawing/2014/main" id="{AECAB76B-181F-4FC2-88BB-C073C59BA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637" y="1318488"/>
            <a:ext cx="3220247" cy="18113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Σχετική εικόνα">
            <a:extLst>
              <a:ext uri="{FF2B5EF4-FFF2-40B4-BE49-F238E27FC236}">
                <a16:creationId xmlns:a16="http://schemas.microsoft.com/office/drawing/2014/main" id="{A7B02147-ACA4-4C5B-970A-B06054113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955" y="3128461"/>
            <a:ext cx="5131929" cy="30216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Αποτέλεσμα εικόνας για scratch">
            <a:extLst>
              <a:ext uri="{FF2B5EF4-FFF2-40B4-BE49-F238E27FC236}">
                <a16:creationId xmlns:a16="http://schemas.microsoft.com/office/drawing/2014/main" id="{B827C909-97B9-4CD7-9833-E4D9DDFCD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03" y="1047159"/>
            <a:ext cx="4953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Αποτέλεσμα εικόνας για scratch">
            <a:extLst>
              <a:ext uri="{FF2B5EF4-FFF2-40B4-BE49-F238E27FC236}">
                <a16:creationId xmlns:a16="http://schemas.microsoft.com/office/drawing/2014/main" id="{84FFF404-33B8-4FA8-BE17-C2896EF99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003" y="1065448"/>
            <a:ext cx="2119816" cy="118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15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BD95-E116-4C49-B9F2-ECAF856DAD58}"/>
              </a:ext>
            </a:extLst>
          </p:cNvPr>
          <p:cNvSpPr>
            <a:spLocks noGrp="1"/>
          </p:cNvSpPr>
          <p:nvPr>
            <p:ph type="title"/>
          </p:nvPr>
        </p:nvSpPr>
        <p:spPr/>
        <p:txBody>
          <a:bodyPr/>
          <a:lstStyle/>
          <a:p>
            <a:r>
              <a:rPr lang="el-GR" b="1" dirty="0"/>
              <a:t>Τύποι εκπαιδευτικού λογισμικού</a:t>
            </a:r>
            <a:br>
              <a:rPr lang="el-GR" b="1" dirty="0"/>
            </a:br>
            <a:endParaRPr lang="en-US" b="1" dirty="0"/>
          </a:p>
        </p:txBody>
      </p:sp>
      <p:sp>
        <p:nvSpPr>
          <p:cNvPr id="3" name="Content Placeholder 2">
            <a:extLst>
              <a:ext uri="{FF2B5EF4-FFF2-40B4-BE49-F238E27FC236}">
                <a16:creationId xmlns:a16="http://schemas.microsoft.com/office/drawing/2014/main" id="{4DFCB25E-D995-4FF5-8345-3AB6BD83C832}"/>
              </a:ext>
            </a:extLst>
          </p:cNvPr>
          <p:cNvSpPr>
            <a:spLocks noGrp="1"/>
          </p:cNvSpPr>
          <p:nvPr>
            <p:ph idx="1"/>
          </p:nvPr>
        </p:nvSpPr>
        <p:spPr/>
        <p:txBody>
          <a:bodyPr>
            <a:normAutofit/>
          </a:bodyPr>
          <a:lstStyle/>
          <a:p>
            <a:pPr marL="0" indent="0">
              <a:buNone/>
            </a:pPr>
            <a:r>
              <a:rPr lang="el-GR" sz="2800" b="1" dirty="0">
                <a:solidFill>
                  <a:schemeClr val="tx1"/>
                </a:solidFill>
              </a:rPr>
              <a:t>Κλειστού τύπου</a:t>
            </a:r>
          </a:p>
          <a:p>
            <a:r>
              <a:rPr lang="el-GR" sz="2800" dirty="0">
                <a:solidFill>
                  <a:schemeClr val="tx1"/>
                </a:solidFill>
              </a:rPr>
              <a:t>Επιτρέπουν στο μαθητή να εισάγει δεδομένα, αλλά η</a:t>
            </a:r>
            <a:r>
              <a:rPr lang="en-US" sz="2800" dirty="0">
                <a:solidFill>
                  <a:schemeClr val="tx1"/>
                </a:solidFill>
              </a:rPr>
              <a:t> </a:t>
            </a:r>
            <a:r>
              <a:rPr lang="el-GR" sz="2800" dirty="0">
                <a:solidFill>
                  <a:schemeClr val="tx1"/>
                </a:solidFill>
              </a:rPr>
              <a:t>αντίδραση του συστήματος είναι προκαθορισμένη.</a:t>
            </a:r>
          </a:p>
          <a:p>
            <a:r>
              <a:rPr lang="el-GR" sz="2800" dirty="0">
                <a:solidFill>
                  <a:schemeClr val="tx1"/>
                </a:solidFill>
              </a:rPr>
              <a:t>Λογισμικά παρουσίασης, εξάσκησης και εμπέδωσης,</a:t>
            </a:r>
            <a:r>
              <a:rPr lang="en-US" sz="2800" dirty="0">
                <a:solidFill>
                  <a:schemeClr val="tx1"/>
                </a:solidFill>
              </a:rPr>
              <a:t> </a:t>
            </a:r>
            <a:r>
              <a:rPr lang="el-GR" sz="2800" dirty="0">
                <a:solidFill>
                  <a:schemeClr val="tx1"/>
                </a:solidFill>
              </a:rPr>
              <a:t>αναφοράς, οι κλειστές προσομοιώσεις, εκπαιδευτικά</a:t>
            </a:r>
            <a:r>
              <a:rPr lang="en-US" sz="2800" dirty="0">
                <a:solidFill>
                  <a:schemeClr val="tx1"/>
                </a:solidFill>
              </a:rPr>
              <a:t> </a:t>
            </a:r>
            <a:r>
              <a:rPr lang="el-GR" sz="2800" dirty="0">
                <a:solidFill>
                  <a:schemeClr val="tx1"/>
                </a:solidFill>
              </a:rPr>
              <a:t>παιχνίδια κλπ.</a:t>
            </a:r>
            <a:endParaRPr lang="en-US" sz="2800" dirty="0">
              <a:solidFill>
                <a:schemeClr val="tx1"/>
              </a:solidFill>
            </a:endParaRPr>
          </a:p>
        </p:txBody>
      </p:sp>
    </p:spTree>
    <p:extLst>
      <p:ext uri="{BB962C8B-B14F-4D97-AF65-F5344CB8AC3E}">
        <p14:creationId xmlns:p14="http://schemas.microsoft.com/office/powerpoint/2010/main" val="2476941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FF45-01F4-4302-974F-00BFE8F24A8B}"/>
              </a:ext>
            </a:extLst>
          </p:cNvPr>
          <p:cNvSpPr>
            <a:spLocks noGrp="1"/>
          </p:cNvSpPr>
          <p:nvPr>
            <p:ph type="title"/>
          </p:nvPr>
        </p:nvSpPr>
        <p:spPr/>
        <p:txBody>
          <a:bodyPr/>
          <a:lstStyle/>
          <a:p>
            <a:r>
              <a:rPr lang="el-GR" b="1" dirty="0"/>
              <a:t>Ανοικτού τύπου</a:t>
            </a:r>
            <a:br>
              <a:rPr lang="el-GR" b="1" dirty="0"/>
            </a:br>
            <a:endParaRPr lang="en-US" dirty="0"/>
          </a:p>
        </p:txBody>
      </p:sp>
      <p:sp>
        <p:nvSpPr>
          <p:cNvPr id="3" name="Content Placeholder 2">
            <a:extLst>
              <a:ext uri="{FF2B5EF4-FFF2-40B4-BE49-F238E27FC236}">
                <a16:creationId xmlns:a16="http://schemas.microsoft.com/office/drawing/2014/main" id="{71D6C7C0-CB4B-4A4E-BFD9-69185404BB5F}"/>
              </a:ext>
            </a:extLst>
          </p:cNvPr>
          <p:cNvSpPr>
            <a:spLocks noGrp="1"/>
          </p:cNvSpPr>
          <p:nvPr>
            <p:ph idx="1"/>
          </p:nvPr>
        </p:nvSpPr>
        <p:spPr/>
        <p:txBody>
          <a:bodyPr>
            <a:normAutofit/>
          </a:bodyPr>
          <a:lstStyle/>
          <a:p>
            <a:r>
              <a:rPr lang="el-GR" sz="2800" dirty="0">
                <a:solidFill>
                  <a:schemeClr val="tx1"/>
                </a:solidFill>
              </a:rPr>
              <a:t>Δεν υπάρχουν προκαθορισμένα πλαίσια. Οι δραστηριότητες καθορίζονται σύμφωνα με τις ανάγκες του μαθητή.</a:t>
            </a:r>
          </a:p>
          <a:p>
            <a:r>
              <a:rPr lang="el-GR" sz="2800" dirty="0">
                <a:solidFill>
                  <a:schemeClr val="tx1"/>
                </a:solidFill>
              </a:rPr>
              <a:t>Εφαρμογές παραγωγής, λογισμικά δημιουργίας και</a:t>
            </a:r>
            <a:r>
              <a:rPr lang="en-US" sz="2800" dirty="0">
                <a:solidFill>
                  <a:schemeClr val="tx1"/>
                </a:solidFill>
              </a:rPr>
              <a:t> </a:t>
            </a:r>
            <a:r>
              <a:rPr lang="el-GR" sz="2800" dirty="0">
                <a:solidFill>
                  <a:schemeClr val="tx1"/>
                </a:solidFill>
              </a:rPr>
              <a:t>έκφρασης, οι ανοικτές προσομοιώσεις, λογισμικά</a:t>
            </a:r>
            <a:r>
              <a:rPr lang="en-US" sz="2800" dirty="0">
                <a:solidFill>
                  <a:schemeClr val="tx1"/>
                </a:solidFill>
              </a:rPr>
              <a:t> </a:t>
            </a:r>
            <a:r>
              <a:rPr lang="el-GR" sz="2800" dirty="0">
                <a:solidFill>
                  <a:schemeClr val="tx1"/>
                </a:solidFill>
              </a:rPr>
              <a:t>επίλυσης προβλημάτων, εργαλεία ανάπτυξης νοητικών</a:t>
            </a:r>
            <a:r>
              <a:rPr lang="en-US" sz="2800" dirty="0">
                <a:solidFill>
                  <a:schemeClr val="tx1"/>
                </a:solidFill>
              </a:rPr>
              <a:t> </a:t>
            </a:r>
            <a:r>
              <a:rPr lang="el-GR" sz="2800" dirty="0">
                <a:solidFill>
                  <a:schemeClr val="tx1"/>
                </a:solidFill>
              </a:rPr>
              <a:t>δεξιοτήτων όπως έμπειρα συστήματα </a:t>
            </a:r>
            <a:r>
              <a:rPr lang="el-GR" sz="2800" dirty="0" err="1">
                <a:solidFill>
                  <a:schemeClr val="tx1"/>
                </a:solidFill>
              </a:rPr>
              <a:t>κλπ</a:t>
            </a:r>
            <a:r>
              <a:rPr lang="en-US" sz="2800" dirty="0">
                <a:solidFill>
                  <a:schemeClr val="tx1"/>
                </a:solidFill>
              </a:rPr>
              <a:t>.</a:t>
            </a:r>
          </a:p>
        </p:txBody>
      </p:sp>
    </p:spTree>
    <p:extLst>
      <p:ext uri="{BB962C8B-B14F-4D97-AF65-F5344CB8AC3E}">
        <p14:creationId xmlns:p14="http://schemas.microsoft.com/office/powerpoint/2010/main" val="3391085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3498-8297-40F0-8B56-51FF095305E9}"/>
              </a:ext>
            </a:extLst>
          </p:cNvPr>
          <p:cNvSpPr>
            <a:spLocks noGrp="1"/>
          </p:cNvSpPr>
          <p:nvPr>
            <p:ph type="title"/>
          </p:nvPr>
        </p:nvSpPr>
        <p:spPr/>
        <p:txBody>
          <a:bodyPr>
            <a:normAutofit fontScale="90000"/>
          </a:bodyPr>
          <a:lstStyle/>
          <a:p>
            <a:r>
              <a:rPr lang="el-GR" b="1" dirty="0"/>
              <a:t>Πλεονεκτήματα εκπαιδευτικού</a:t>
            </a:r>
            <a:r>
              <a:rPr lang="en-US" b="1" dirty="0"/>
              <a:t> </a:t>
            </a:r>
            <a:r>
              <a:rPr lang="el-GR" b="1" dirty="0"/>
              <a:t>λογισμικού</a:t>
            </a:r>
            <a:br>
              <a:rPr lang="el-GR" b="1" dirty="0"/>
            </a:br>
            <a:endParaRPr lang="en-US" b="1" dirty="0"/>
          </a:p>
        </p:txBody>
      </p:sp>
      <p:sp>
        <p:nvSpPr>
          <p:cNvPr id="3" name="Content Placeholder 2">
            <a:extLst>
              <a:ext uri="{FF2B5EF4-FFF2-40B4-BE49-F238E27FC236}">
                <a16:creationId xmlns:a16="http://schemas.microsoft.com/office/drawing/2014/main" id="{05A12D3E-6036-4568-8657-6E5BA56F818A}"/>
              </a:ext>
            </a:extLst>
          </p:cNvPr>
          <p:cNvSpPr>
            <a:spLocks noGrp="1"/>
          </p:cNvSpPr>
          <p:nvPr>
            <p:ph idx="1"/>
          </p:nvPr>
        </p:nvSpPr>
        <p:spPr>
          <a:xfrm>
            <a:off x="2589212" y="1744910"/>
            <a:ext cx="8915400" cy="4594150"/>
          </a:xfrm>
        </p:spPr>
        <p:txBody>
          <a:bodyPr>
            <a:normAutofit/>
          </a:bodyPr>
          <a:lstStyle/>
          <a:p>
            <a:r>
              <a:rPr lang="el-GR" sz="2000" dirty="0">
                <a:solidFill>
                  <a:schemeClr val="tx1"/>
                </a:solidFill>
              </a:rPr>
              <a:t>Συμβάλλει στην αύξηση της ενεργητικής</a:t>
            </a:r>
            <a:r>
              <a:rPr lang="en-US" sz="2000" dirty="0">
                <a:solidFill>
                  <a:schemeClr val="tx1"/>
                </a:solidFill>
              </a:rPr>
              <a:t> </a:t>
            </a:r>
            <a:r>
              <a:rPr lang="el-GR" sz="2000" dirty="0">
                <a:solidFill>
                  <a:schemeClr val="tx1"/>
                </a:solidFill>
              </a:rPr>
              <a:t>συμμετοχής των μαθητών στη μαθησιακή</a:t>
            </a:r>
            <a:r>
              <a:rPr lang="en-US" sz="2000" dirty="0">
                <a:solidFill>
                  <a:schemeClr val="tx1"/>
                </a:solidFill>
              </a:rPr>
              <a:t> </a:t>
            </a:r>
            <a:r>
              <a:rPr lang="el-GR" sz="2000" dirty="0">
                <a:solidFill>
                  <a:schemeClr val="tx1"/>
                </a:solidFill>
              </a:rPr>
              <a:t>διαδικασία.</a:t>
            </a:r>
          </a:p>
          <a:p>
            <a:r>
              <a:rPr lang="el-GR" sz="2000" dirty="0">
                <a:solidFill>
                  <a:schemeClr val="tx1"/>
                </a:solidFill>
              </a:rPr>
              <a:t>Προάγει την ανακαλυπτική μάθηση.</a:t>
            </a:r>
          </a:p>
          <a:p>
            <a:r>
              <a:rPr lang="el-GR" sz="2000" dirty="0">
                <a:solidFill>
                  <a:schemeClr val="tx1"/>
                </a:solidFill>
              </a:rPr>
              <a:t>Δημιουργεί συνεργατικό περιβάλλον.</a:t>
            </a:r>
          </a:p>
          <a:p>
            <a:r>
              <a:rPr lang="el-GR" sz="2000" dirty="0">
                <a:solidFill>
                  <a:schemeClr val="tx1"/>
                </a:solidFill>
              </a:rPr>
              <a:t>Μειώνει το χρόνο μάθησης.</a:t>
            </a:r>
            <a:endParaRPr lang="en-US" sz="2000" dirty="0">
              <a:solidFill>
                <a:schemeClr val="tx1"/>
              </a:solidFill>
            </a:endParaRPr>
          </a:p>
          <a:p>
            <a:r>
              <a:rPr lang="el-GR" sz="2000" dirty="0">
                <a:solidFill>
                  <a:schemeClr val="tx1"/>
                </a:solidFill>
              </a:rPr>
              <a:t>Αντιμετωπίζει τις ιδιαιτερότητες των μαθητών</a:t>
            </a:r>
            <a:r>
              <a:rPr lang="en-US" sz="2000" dirty="0">
                <a:solidFill>
                  <a:schemeClr val="tx1"/>
                </a:solidFill>
              </a:rPr>
              <a:t> </a:t>
            </a:r>
            <a:r>
              <a:rPr lang="el-GR" sz="2000" dirty="0">
                <a:solidFill>
                  <a:schemeClr val="tx1"/>
                </a:solidFill>
              </a:rPr>
              <a:t>προτείνοντας μαθησιακά μοντέλα με</a:t>
            </a:r>
            <a:r>
              <a:rPr lang="en-US" sz="2000" dirty="0">
                <a:solidFill>
                  <a:schemeClr val="tx1"/>
                </a:solidFill>
              </a:rPr>
              <a:t> </a:t>
            </a:r>
            <a:r>
              <a:rPr lang="el-GR" sz="2000" dirty="0">
                <a:solidFill>
                  <a:schemeClr val="tx1"/>
                </a:solidFill>
              </a:rPr>
              <a:t>διαφορετικούς ρυθμούς μάθησης.</a:t>
            </a:r>
          </a:p>
          <a:p>
            <a:r>
              <a:rPr lang="el-GR" sz="2000" dirty="0">
                <a:solidFill>
                  <a:schemeClr val="tx1"/>
                </a:solidFill>
              </a:rPr>
              <a:t>Προσφέρει νέες δυνατότητες απεικόνισης</a:t>
            </a:r>
            <a:r>
              <a:rPr lang="en-US" sz="2000" dirty="0">
                <a:solidFill>
                  <a:schemeClr val="tx1"/>
                </a:solidFill>
              </a:rPr>
              <a:t> </a:t>
            </a:r>
            <a:r>
              <a:rPr lang="el-GR" sz="2000" dirty="0">
                <a:solidFill>
                  <a:schemeClr val="tx1"/>
                </a:solidFill>
              </a:rPr>
              <a:t>δύσκολων εννοιών συμβάλλοντας έτσι στην</a:t>
            </a:r>
            <a:r>
              <a:rPr lang="en-US" sz="2000" dirty="0">
                <a:solidFill>
                  <a:schemeClr val="tx1"/>
                </a:solidFill>
              </a:rPr>
              <a:t> </a:t>
            </a:r>
            <a:r>
              <a:rPr lang="el-GR" sz="2000" dirty="0">
                <a:solidFill>
                  <a:schemeClr val="tx1"/>
                </a:solidFill>
              </a:rPr>
              <a:t>καλύτερη κατανόησή τους.</a:t>
            </a:r>
          </a:p>
          <a:p>
            <a:r>
              <a:rPr lang="el-GR" sz="2000" dirty="0">
                <a:solidFill>
                  <a:schemeClr val="tx1"/>
                </a:solidFill>
              </a:rPr>
              <a:t>Υπάρχει η δυνατότητα της πολλαπλής</a:t>
            </a:r>
            <a:r>
              <a:rPr lang="en-US" sz="2000" dirty="0">
                <a:solidFill>
                  <a:schemeClr val="tx1"/>
                </a:solidFill>
              </a:rPr>
              <a:t> </a:t>
            </a:r>
            <a:r>
              <a:rPr lang="el-GR" sz="2000" dirty="0">
                <a:solidFill>
                  <a:schemeClr val="tx1"/>
                </a:solidFill>
              </a:rPr>
              <a:t>παρουσίασης των πληροφοριών.</a:t>
            </a:r>
            <a:endParaRPr lang="en-US" sz="2000" dirty="0">
              <a:solidFill>
                <a:schemeClr val="tx1"/>
              </a:solidFill>
            </a:endParaRPr>
          </a:p>
        </p:txBody>
      </p:sp>
    </p:spTree>
    <p:extLst>
      <p:ext uri="{BB962C8B-B14F-4D97-AF65-F5344CB8AC3E}">
        <p14:creationId xmlns:p14="http://schemas.microsoft.com/office/powerpoint/2010/main" val="3834488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94A4-F0A4-4495-A115-FBC4C25E29FA}"/>
              </a:ext>
            </a:extLst>
          </p:cNvPr>
          <p:cNvSpPr>
            <a:spLocks noGrp="1"/>
          </p:cNvSpPr>
          <p:nvPr>
            <p:ph type="title"/>
          </p:nvPr>
        </p:nvSpPr>
        <p:spPr/>
        <p:txBody>
          <a:bodyPr>
            <a:normAutofit fontScale="90000"/>
          </a:bodyPr>
          <a:lstStyle/>
          <a:p>
            <a:r>
              <a:rPr lang="el-GR" b="1" dirty="0"/>
              <a:t>Όταν ο εκπαιδευτικός συντονίζει μια</a:t>
            </a:r>
            <a:r>
              <a:rPr lang="en-US" b="1" dirty="0"/>
              <a:t> </a:t>
            </a:r>
            <a:r>
              <a:rPr lang="el-GR" b="1" dirty="0"/>
              <a:t>δραστηριότητα με τη χρήση ψηφιακών λογισμικών</a:t>
            </a:r>
            <a:br>
              <a:rPr lang="el-GR" b="1" dirty="0"/>
            </a:br>
            <a:endParaRPr lang="en-US" b="1" dirty="0"/>
          </a:p>
        </p:txBody>
      </p:sp>
      <p:sp>
        <p:nvSpPr>
          <p:cNvPr id="3" name="Content Placeholder 2">
            <a:extLst>
              <a:ext uri="{FF2B5EF4-FFF2-40B4-BE49-F238E27FC236}">
                <a16:creationId xmlns:a16="http://schemas.microsoft.com/office/drawing/2014/main" id="{C577F1F4-98B4-4980-A1FA-E738881AAA0B}"/>
              </a:ext>
            </a:extLst>
          </p:cNvPr>
          <p:cNvSpPr>
            <a:spLocks noGrp="1"/>
          </p:cNvSpPr>
          <p:nvPr>
            <p:ph idx="1"/>
          </p:nvPr>
        </p:nvSpPr>
        <p:spPr>
          <a:xfrm>
            <a:off x="2404655" y="2729218"/>
            <a:ext cx="8915400" cy="3777622"/>
          </a:xfrm>
        </p:spPr>
        <p:txBody>
          <a:bodyPr>
            <a:normAutofit/>
          </a:bodyPr>
          <a:lstStyle/>
          <a:p>
            <a:r>
              <a:rPr lang="el-GR" sz="2800" dirty="0">
                <a:solidFill>
                  <a:schemeClr val="tx1"/>
                </a:solidFill>
              </a:rPr>
              <a:t>Δίνει ένα σχέδιο εργασίας στους μαθητές και</a:t>
            </a:r>
            <a:r>
              <a:rPr lang="en-US" sz="2800" dirty="0">
                <a:solidFill>
                  <a:schemeClr val="tx1"/>
                </a:solidFill>
              </a:rPr>
              <a:t> </a:t>
            </a:r>
            <a:r>
              <a:rPr lang="el-GR" sz="2800" dirty="0">
                <a:solidFill>
                  <a:schemeClr val="tx1"/>
                </a:solidFill>
              </a:rPr>
              <a:t>ενθαρρύνει την αυτενέργεια και τη συνεργασία των μαθητών</a:t>
            </a:r>
          </a:p>
          <a:p>
            <a:r>
              <a:rPr lang="el-GR" sz="2800" dirty="0">
                <a:solidFill>
                  <a:schemeClr val="tx1"/>
                </a:solidFill>
              </a:rPr>
              <a:t>Ενεργεί περισσότερο</a:t>
            </a:r>
            <a:r>
              <a:rPr lang="en-US" sz="2800" dirty="0">
                <a:solidFill>
                  <a:schemeClr val="tx1"/>
                </a:solidFill>
              </a:rPr>
              <a:t> </a:t>
            </a:r>
            <a:r>
              <a:rPr lang="el-GR" sz="2800" dirty="0">
                <a:solidFill>
                  <a:schemeClr val="tx1"/>
                </a:solidFill>
              </a:rPr>
              <a:t>ως σύμβουλος και καθοδηγητής</a:t>
            </a:r>
            <a:r>
              <a:rPr lang="en-US" sz="2800" dirty="0">
                <a:solidFill>
                  <a:schemeClr val="tx1"/>
                </a:solidFill>
              </a:rPr>
              <a:t> </a:t>
            </a:r>
            <a:r>
              <a:rPr lang="el-GR" sz="2800" dirty="0">
                <a:solidFill>
                  <a:schemeClr val="tx1"/>
                </a:solidFill>
              </a:rPr>
              <a:t>παρά ως ομιλητής και παρουσιαστής</a:t>
            </a:r>
            <a:endParaRPr lang="en-US" sz="2800" dirty="0">
              <a:solidFill>
                <a:schemeClr val="tx1"/>
              </a:solidFill>
            </a:endParaRPr>
          </a:p>
        </p:txBody>
      </p:sp>
    </p:spTree>
    <p:extLst>
      <p:ext uri="{BB962C8B-B14F-4D97-AF65-F5344CB8AC3E}">
        <p14:creationId xmlns:p14="http://schemas.microsoft.com/office/powerpoint/2010/main" val="1086430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823B-E46D-47DA-B258-9DC85EE2112C}"/>
              </a:ext>
            </a:extLst>
          </p:cNvPr>
          <p:cNvSpPr>
            <a:spLocks noGrp="1"/>
          </p:cNvSpPr>
          <p:nvPr>
            <p:ph type="title"/>
          </p:nvPr>
        </p:nvSpPr>
        <p:spPr>
          <a:xfrm>
            <a:off x="1871471" y="624110"/>
            <a:ext cx="8911687" cy="1280890"/>
          </a:xfrm>
        </p:spPr>
        <p:txBody>
          <a:bodyPr/>
          <a:lstStyle/>
          <a:p>
            <a:pPr algn="ctr"/>
            <a:r>
              <a:rPr lang="el-GR" altLang="en-US" dirty="0"/>
              <a:t>Σας ευχαριστώ! </a:t>
            </a:r>
            <a:br>
              <a:rPr lang="el-GR" altLang="en-US" dirty="0"/>
            </a:br>
            <a:endParaRPr lang="en-US" dirty="0"/>
          </a:p>
        </p:txBody>
      </p:sp>
      <p:pic>
        <p:nvPicPr>
          <p:cNvPr id="5" name="Content Placeholder 3">
            <a:extLst>
              <a:ext uri="{FF2B5EF4-FFF2-40B4-BE49-F238E27FC236}">
                <a16:creationId xmlns:a16="http://schemas.microsoft.com/office/drawing/2014/main" id="{0B28676B-745F-47F7-8FEB-F307EBCA3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17997" y="1905000"/>
            <a:ext cx="6981679" cy="3877890"/>
          </a:xfrm>
          <a:prstGeom prst="rect">
            <a:avLst/>
          </a:prstGeom>
        </p:spPr>
      </p:pic>
    </p:spTree>
    <p:extLst>
      <p:ext uri="{BB962C8B-B14F-4D97-AF65-F5344CB8AC3E}">
        <p14:creationId xmlns:p14="http://schemas.microsoft.com/office/powerpoint/2010/main" val="264946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70" name="Rectangle 2">
            <a:extLst>
              <a:ext uri="{FF2B5EF4-FFF2-40B4-BE49-F238E27FC236}">
                <a16:creationId xmlns:a16="http://schemas.microsoft.com/office/drawing/2014/main" id="{5A6DD0CC-4617-4FD3-826C-0810EF92FB75}"/>
              </a:ext>
            </a:extLst>
          </p:cNvPr>
          <p:cNvSpPr>
            <a:spLocks noGrp="1" noChangeArrowheads="1"/>
          </p:cNvSpPr>
          <p:nvPr>
            <p:ph type="title"/>
          </p:nvPr>
        </p:nvSpPr>
        <p:spPr>
          <a:xfrm>
            <a:off x="1794897" y="624110"/>
            <a:ext cx="9712998" cy="1280890"/>
          </a:xfrm>
        </p:spPr>
        <p:txBody>
          <a:bodyPr>
            <a:normAutofit/>
          </a:bodyPr>
          <a:lstStyle/>
          <a:p>
            <a:r>
              <a:rPr lang="el-GR" altLang="en-US" b="1" dirty="0"/>
              <a:t>Συμπεριφορισμός</a:t>
            </a:r>
          </a:p>
        </p:txBody>
      </p:sp>
      <p:sp>
        <p:nvSpPr>
          <p:cNvPr id="75" name="Rectangle 74">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109573" name="Rectangle 3">
            <a:extLst>
              <a:ext uri="{FF2B5EF4-FFF2-40B4-BE49-F238E27FC236}">
                <a16:creationId xmlns:a16="http://schemas.microsoft.com/office/drawing/2014/main" id="{2699958B-769A-4B76-96D0-86629828227C}"/>
              </a:ext>
            </a:extLst>
          </p:cNvPr>
          <p:cNvGraphicFramePr/>
          <p:nvPr>
            <p:extLst>
              <p:ext uri="{D42A27DB-BD31-4B8C-83A1-F6EECF244321}">
                <p14:modId xmlns:p14="http://schemas.microsoft.com/office/powerpoint/2010/main" val="75380962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0ABC0D1D-D054-4696-B7A1-A25D666199D5}"/>
              </a:ext>
            </a:extLst>
          </p:cNvPr>
          <p:cNvSpPr>
            <a:spLocks noChangeArrowheads="1"/>
          </p:cNvSpPr>
          <p:nvPr/>
        </p:nvSpPr>
        <p:spPr bwMode="auto">
          <a:xfrm>
            <a:off x="4724400" y="2590800"/>
            <a:ext cx="2520950" cy="2159000"/>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l-GR" altLang="en-US" sz="2800" b="1">
                <a:solidFill>
                  <a:srgbClr val="FFFFFF"/>
                </a:solidFill>
              </a:rPr>
              <a:t>Οργανισμός</a:t>
            </a:r>
          </a:p>
        </p:txBody>
      </p:sp>
      <p:sp>
        <p:nvSpPr>
          <p:cNvPr id="115715" name="Line 3">
            <a:extLst>
              <a:ext uri="{FF2B5EF4-FFF2-40B4-BE49-F238E27FC236}">
                <a16:creationId xmlns:a16="http://schemas.microsoft.com/office/drawing/2014/main" id="{558836FC-4F21-4A90-9B77-9B5A97E3F51C}"/>
              </a:ext>
            </a:extLst>
          </p:cNvPr>
          <p:cNvSpPr>
            <a:spLocks noChangeShapeType="1"/>
          </p:cNvSpPr>
          <p:nvPr/>
        </p:nvSpPr>
        <p:spPr bwMode="auto">
          <a:xfrm>
            <a:off x="3071813" y="3573463"/>
            <a:ext cx="16557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6" name="Line 4">
            <a:extLst>
              <a:ext uri="{FF2B5EF4-FFF2-40B4-BE49-F238E27FC236}">
                <a16:creationId xmlns:a16="http://schemas.microsoft.com/office/drawing/2014/main" id="{3C5FD699-7A23-479D-B77A-759C6BC84CC2}"/>
              </a:ext>
            </a:extLst>
          </p:cNvPr>
          <p:cNvSpPr>
            <a:spLocks noChangeShapeType="1"/>
          </p:cNvSpPr>
          <p:nvPr/>
        </p:nvSpPr>
        <p:spPr bwMode="auto">
          <a:xfrm>
            <a:off x="7248525" y="3573463"/>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7" name="Text Box 5">
            <a:extLst>
              <a:ext uri="{FF2B5EF4-FFF2-40B4-BE49-F238E27FC236}">
                <a16:creationId xmlns:a16="http://schemas.microsoft.com/office/drawing/2014/main" id="{680AE73A-1AD9-42B1-9D5D-DECAB5E36A05}"/>
              </a:ext>
            </a:extLst>
          </p:cNvPr>
          <p:cNvSpPr txBox="1">
            <a:spLocks noChangeArrowheads="1"/>
          </p:cNvSpPr>
          <p:nvPr/>
        </p:nvSpPr>
        <p:spPr bwMode="auto">
          <a:xfrm>
            <a:off x="8040688" y="2708276"/>
            <a:ext cx="20875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800" b="1"/>
              <a:t>Αντίδραση</a:t>
            </a:r>
          </a:p>
        </p:txBody>
      </p:sp>
      <p:sp>
        <p:nvSpPr>
          <p:cNvPr id="115718" name="Text Box 6">
            <a:extLst>
              <a:ext uri="{FF2B5EF4-FFF2-40B4-BE49-F238E27FC236}">
                <a16:creationId xmlns:a16="http://schemas.microsoft.com/office/drawing/2014/main" id="{6AD6EBE1-C054-4FA5-B6E6-E92E7151F96B}"/>
              </a:ext>
            </a:extLst>
          </p:cNvPr>
          <p:cNvSpPr txBox="1">
            <a:spLocks noChangeArrowheads="1"/>
          </p:cNvSpPr>
          <p:nvPr/>
        </p:nvSpPr>
        <p:spPr bwMode="auto">
          <a:xfrm>
            <a:off x="1847851" y="2924176"/>
            <a:ext cx="2087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800" b="1"/>
              <a:t>Ερέθισμα</a:t>
            </a:r>
          </a:p>
        </p:txBody>
      </p:sp>
      <p:sp>
        <p:nvSpPr>
          <p:cNvPr id="115719" name="Line 7">
            <a:extLst>
              <a:ext uri="{FF2B5EF4-FFF2-40B4-BE49-F238E27FC236}">
                <a16:creationId xmlns:a16="http://schemas.microsoft.com/office/drawing/2014/main" id="{E756E31A-E066-4E68-8804-84A19A3205CE}"/>
              </a:ext>
            </a:extLst>
          </p:cNvPr>
          <p:cNvSpPr>
            <a:spLocks noChangeShapeType="1"/>
          </p:cNvSpPr>
          <p:nvPr/>
        </p:nvSpPr>
        <p:spPr bwMode="auto">
          <a:xfrm flipV="1">
            <a:off x="5016501" y="4868864"/>
            <a:ext cx="57467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0" name="Text Box 8">
            <a:extLst>
              <a:ext uri="{FF2B5EF4-FFF2-40B4-BE49-F238E27FC236}">
                <a16:creationId xmlns:a16="http://schemas.microsoft.com/office/drawing/2014/main" id="{93AA683E-29D5-4AEA-BB2D-BEB03EAF7C24}"/>
              </a:ext>
            </a:extLst>
          </p:cNvPr>
          <p:cNvSpPr txBox="1">
            <a:spLocks noChangeArrowheads="1"/>
          </p:cNvSpPr>
          <p:nvPr/>
        </p:nvSpPr>
        <p:spPr bwMode="auto">
          <a:xfrm>
            <a:off x="2286000" y="5791201"/>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000" b="1"/>
              <a:t>Ο Οργανισμός θεωρείται «μαύρο» κουτί</a:t>
            </a:r>
          </a:p>
        </p:txBody>
      </p:sp>
      <p:sp>
        <p:nvSpPr>
          <p:cNvPr id="115721" name="Text Box 9">
            <a:extLst>
              <a:ext uri="{FF2B5EF4-FFF2-40B4-BE49-F238E27FC236}">
                <a16:creationId xmlns:a16="http://schemas.microsoft.com/office/drawing/2014/main" id="{7C0AA260-AA5C-48B3-B0F3-159AEBB240FE}"/>
              </a:ext>
            </a:extLst>
          </p:cNvPr>
          <p:cNvSpPr txBox="1">
            <a:spLocks noChangeArrowheads="1"/>
          </p:cNvSpPr>
          <p:nvPr/>
        </p:nvSpPr>
        <p:spPr bwMode="auto">
          <a:xfrm>
            <a:off x="8001000" y="4978400"/>
            <a:ext cx="2667000" cy="18796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l-GR" altLang="en-US"/>
          </a:p>
          <a:p>
            <a:pPr algn="ctr">
              <a:spcBef>
                <a:spcPct val="50000"/>
              </a:spcBef>
            </a:pPr>
            <a:r>
              <a:rPr lang="el-GR" altLang="en-US"/>
              <a:t>Σύνδεση S-R </a:t>
            </a:r>
          </a:p>
          <a:p>
            <a:pPr algn="ctr">
              <a:spcBef>
                <a:spcPct val="50000"/>
              </a:spcBef>
            </a:pPr>
            <a:r>
              <a:rPr lang="el-GR" altLang="en-US"/>
              <a:t>(stimulus-reactio, ερέθισμα-αντίδραση)</a:t>
            </a:r>
          </a:p>
          <a:p>
            <a:pPr>
              <a:spcBef>
                <a:spcPct val="50000"/>
              </a:spcBef>
            </a:pPr>
            <a:endParaRPr lang="el-GR" altLang="en-US"/>
          </a:p>
        </p:txBody>
      </p:sp>
      <p:sp>
        <p:nvSpPr>
          <p:cNvPr id="115722" name="Rectangle 10">
            <a:extLst>
              <a:ext uri="{FF2B5EF4-FFF2-40B4-BE49-F238E27FC236}">
                <a16:creationId xmlns:a16="http://schemas.microsoft.com/office/drawing/2014/main" id="{959D3659-4B36-4EC7-9AEA-CDBB889399FE}"/>
              </a:ext>
            </a:extLst>
          </p:cNvPr>
          <p:cNvSpPr>
            <a:spLocks noGrp="1" noChangeArrowheads="1"/>
          </p:cNvSpPr>
          <p:nvPr>
            <p:ph type="title"/>
          </p:nvPr>
        </p:nvSpPr>
        <p:spPr/>
        <p:txBody>
          <a:bodyPr/>
          <a:lstStyle/>
          <a:p>
            <a:r>
              <a:rPr lang="el-GR" altLang="en-US" sz="2800" b="1" dirty="0"/>
              <a:t>Συμπεριφορισμός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24BB52EB-7A06-49EE-BB6F-E837A2777DD8}"/>
              </a:ext>
            </a:extLst>
          </p:cNvPr>
          <p:cNvSpPr>
            <a:spLocks noGrp="1" noChangeArrowheads="1"/>
          </p:cNvSpPr>
          <p:nvPr>
            <p:ph type="title"/>
          </p:nvPr>
        </p:nvSpPr>
        <p:spPr>
          <a:xfrm>
            <a:off x="3048000" y="152400"/>
            <a:ext cx="6324600" cy="884238"/>
          </a:xfrm>
        </p:spPr>
        <p:txBody>
          <a:bodyPr>
            <a:normAutofit/>
          </a:bodyPr>
          <a:lstStyle/>
          <a:p>
            <a:r>
              <a:rPr lang="el-GR" altLang="en-US" sz="3200" b="1" dirty="0"/>
              <a:t>Κριτική στον Συμπεριφορισμό</a:t>
            </a:r>
          </a:p>
        </p:txBody>
      </p:sp>
      <p:sp>
        <p:nvSpPr>
          <p:cNvPr id="154627" name="Rectangle 3">
            <a:extLst>
              <a:ext uri="{FF2B5EF4-FFF2-40B4-BE49-F238E27FC236}">
                <a16:creationId xmlns:a16="http://schemas.microsoft.com/office/drawing/2014/main" id="{793C7345-1BDD-407B-823C-37C29CDACC53}"/>
              </a:ext>
            </a:extLst>
          </p:cNvPr>
          <p:cNvSpPr>
            <a:spLocks noGrp="1" noChangeArrowheads="1"/>
          </p:cNvSpPr>
          <p:nvPr>
            <p:ph type="body" idx="1"/>
          </p:nvPr>
        </p:nvSpPr>
        <p:spPr/>
        <p:txBody>
          <a:bodyPr/>
          <a:lstStyle/>
          <a:p>
            <a:r>
              <a:rPr lang="el-GR" altLang="en-US" sz="2800" dirty="0">
                <a:solidFill>
                  <a:schemeClr val="tx1"/>
                </a:solidFill>
              </a:rPr>
              <a:t>Αγνοεί βιολογικές προδιαθέσεις για μάθηση</a:t>
            </a:r>
          </a:p>
          <a:p>
            <a:r>
              <a:rPr lang="el-GR" altLang="en-US" sz="2800" dirty="0">
                <a:solidFill>
                  <a:schemeClr val="tx1"/>
                </a:solidFill>
              </a:rPr>
              <a:t>Αντιμετωπίζει τα συμπτώματα όχι τα αίτια </a:t>
            </a:r>
          </a:p>
          <a:p>
            <a:r>
              <a:rPr lang="el-GR" altLang="en-US" sz="2800" dirty="0">
                <a:solidFill>
                  <a:schemeClr val="tx1"/>
                </a:solidFill>
              </a:rPr>
              <a:t>Η μάθηση ως αλληλεπίδραση εξωτερικών παραγόντων και κινήτρων – αγνοεί τα εσωτερικά κίνητρα (επιθυμία για μάθηση) </a:t>
            </a:r>
          </a:p>
          <a:p>
            <a:endParaRPr lang="el-GR" altLang="en-US" sz="2800" dirty="0">
              <a:solidFill>
                <a:schemeClr val="tx1"/>
              </a:solidFill>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565</TotalTime>
  <Words>3609</Words>
  <Application>Microsoft Office PowerPoint</Application>
  <PresentationFormat>Widescreen</PresentationFormat>
  <Paragraphs>409</Paragraphs>
  <Slides>67</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Arial Black</vt:lpstr>
      <vt:lpstr>Calibri</vt:lpstr>
      <vt:lpstr>Century Gothic</vt:lpstr>
      <vt:lpstr>Corbel</vt:lpstr>
      <vt:lpstr>Symbol</vt:lpstr>
      <vt:lpstr>Tahoma</vt:lpstr>
      <vt:lpstr>Times New Roman</vt:lpstr>
      <vt:lpstr>Ubuntu</vt:lpstr>
      <vt:lpstr>Verdana</vt:lpstr>
      <vt:lpstr>Wingdings</vt:lpstr>
      <vt:lpstr>Wingdings 3</vt:lpstr>
      <vt:lpstr>Wisp</vt:lpstr>
      <vt:lpstr>Ενότητα Θεωρίες μάθησης</vt:lpstr>
      <vt:lpstr>Πώς μαθαίνουν τα παιδιά; </vt:lpstr>
      <vt:lpstr>Έχει νόημα να προσδιοριστεί το πώς μαθαίνουν τα παιδιά;</vt:lpstr>
      <vt:lpstr>PowerPoint Presentation</vt:lpstr>
      <vt:lpstr>PowerPoint Presentation</vt:lpstr>
      <vt:lpstr>Συμπεριφοριστικές θεωρίες</vt:lpstr>
      <vt:lpstr>Συμπεριφορισμός</vt:lpstr>
      <vt:lpstr>Συμπεριφορισμός</vt:lpstr>
      <vt:lpstr>Κριτική στον Συμπεριφορισμό</vt:lpstr>
      <vt:lpstr>Γνωστικές Θεωρίες</vt:lpstr>
      <vt:lpstr>Γνωστική προσέγγιση</vt:lpstr>
      <vt:lpstr>Δομικός Εποικοδομισμός  του Piaget (1896-1980)</vt:lpstr>
      <vt:lpstr>ΤΑ ΣΤΑΔΙΑ ΤΗΣ ΝΟΗΤΙΚΗΣ ΑΝΑΠΤΥΞΗΣ σύμφωνα με τον Piaget): </vt:lpstr>
      <vt:lpstr>Το πρώτο σύστημα που αναπτύσσεται είναι το σύστημα της πραξιακής αναπαράστασης, (από την εμβρυική ηλικία έως και τα 3 έτη) αντίστοιχο με το στάδιο της αισθησιο-κινητικής νοημοσύνης του Piaget, συνιστά μια παραδειγματική διδασκαλία με τη χρήση προτύπων επίδειξης, παιχνίδια ρόλων και παραδειγμάτων </vt:lpstr>
      <vt:lpstr>2. Το δεύτερο είναι το σύστημα της εικονιστικής αναπαράστασης (από τα 3 έτη μέχρι τα 8) όταν πια οι πράξεις διατηρούνται στο νου μέσω εικόνων που συνδέονται με αυτές. Συνιστά μάθηση μέσα από εικόνες, σχεδιαγράμματα, σκίτσα και ζωγραφιές π.χ. Γεωγραφία, Ιστορία. </vt:lpstr>
      <vt:lpstr>3. Το τρίτο πια στάδιο είναι όταν τα αντικείμενα , οι πράξεις, οι έννοιες αναπαρίστανται πια από σύμβολα συνδεδεμένα με αυτές. Είναι το σύστημα της συμβολικής αναπαράστασης, (πάνω από 8 ετών) όπου πια παίζει κυρίαρχο ρόλο η γλώσσα και τα άλλα συμβολικά συστήματα. Κάθε σύστημα είναι κυρίαρχο στα διάφορα στάδια, αλλά συνυπάρχουν και τα άλλα δύο σε όλες τις ηλικίες.  </vt:lpstr>
      <vt:lpstr>Κριτική στον Εποικοδομητισμό</vt:lpstr>
      <vt:lpstr>PowerPoint Presentation</vt:lpstr>
      <vt:lpstr>PowerPoint Presentation</vt:lpstr>
      <vt:lpstr>Ανακαλυπτική μάθηση (Bruner, 1996)</vt:lpstr>
      <vt:lpstr>Επιδράσεις της θεωρίας Επεξεργασίας των Πληροφοριών</vt:lpstr>
      <vt:lpstr>Μοντέλο επεξεργασίας της πληροφορίας</vt:lpstr>
      <vt:lpstr>Το μοντέλο επεξεργασίας πληροφοριών (Μ.Ε.Π), (information processing learning) μελετά τον τρόπο με τον οποίον η γνώση εισέρχεται, αποθηκεύεται και ανακαλείται από τη μνήμη. Αυτή ήταν η πιο εξέχουσα γνωστική θεωρία του 20ου αιώνα και έχει σημαντικές εφαρμογές στην διδασκαλία.  </vt:lpstr>
      <vt:lpstr>PowerPoint Presentation</vt:lpstr>
      <vt:lpstr>Θεωρία του Gagné</vt:lpstr>
      <vt:lpstr>Τρία κύρια στάδια  </vt:lpstr>
      <vt:lpstr>Κονστρουκτιβισμός</vt:lpstr>
      <vt:lpstr>Βασικές αρχές του Κονστρουκτιβισμού</vt:lpstr>
      <vt:lpstr>Η μάθηση στον Κονστρουκτιβισμό</vt:lpstr>
      <vt:lpstr>Κονστρουκτιβισμός:  Αλληλεπίδραση με το περιβάλλον</vt:lpstr>
      <vt:lpstr>Διερεύνηση (διερευνητική μάθηση)</vt:lpstr>
      <vt:lpstr>Ανακάλυψη (ανακαλυπτική μάθηση)</vt:lpstr>
      <vt:lpstr>Βήματα επίλυσης προβλημάτων </vt:lpstr>
      <vt:lpstr>Κοινωνικός Εποικοδομισμός (Lev Semenovich Vygotsky) </vt:lpstr>
      <vt:lpstr>Βασική θεωρία</vt:lpstr>
      <vt:lpstr>PowerPoint Presentation</vt:lpstr>
      <vt:lpstr>Η κοινωνική διαμεσολάβηση</vt:lpstr>
      <vt:lpstr>Η σημασία της γλώσσας</vt:lpstr>
      <vt:lpstr>Διαδικασία επίτευξης της γνωστικής ανάπτυξης </vt:lpstr>
      <vt:lpstr>PowerPoint Presentation</vt:lpstr>
      <vt:lpstr>PowerPoint Presentation</vt:lpstr>
      <vt:lpstr>Το πλαίσιο στήριξης (scaffolding) </vt:lpstr>
      <vt:lpstr>Κριτική</vt:lpstr>
      <vt:lpstr>PowerPoint Presentation</vt:lpstr>
      <vt:lpstr>Κοινωνική μάθηση ή μάθηση μέσω παρατήρησης και μίμησης προτύπου</vt:lpstr>
      <vt:lpstr>Η θεωρία του Bandura</vt:lpstr>
      <vt:lpstr>Βασικές ιδέες και απόψεις</vt:lpstr>
      <vt:lpstr>Η θεωρία της δραστηριότητας (activity theory)</vt:lpstr>
      <vt:lpstr>Γενικές αρχές </vt:lpstr>
      <vt:lpstr>Εγκαθιδρυμένη μάθηση (Jean Lave &amp; Etienne Wenger) </vt:lpstr>
      <vt:lpstr>Κοινότητες Πρακτικής </vt:lpstr>
      <vt:lpstr>Τεχνολογικές Θεωρίες Μάθησης</vt:lpstr>
      <vt:lpstr>PowerPoint Presentation</vt:lpstr>
      <vt:lpstr>PowerPoint Presentation</vt:lpstr>
      <vt:lpstr>PowerPoint Presentation</vt:lpstr>
      <vt:lpstr>PowerPoint Presentation</vt:lpstr>
      <vt:lpstr>Λογισμικό παρουσίασης</vt:lpstr>
      <vt:lpstr>Λογισμικό εξάσκησης και εμπέδωσης https://www.dwrean.net/search/label/%CE%9B%CE%BF%CE%B3%CE%B9%CF%83%CE%BC%CE%B9%CE%BA%CF%8C%20%CE%94%CE%B7%CE%BC%CE%BF%CF%84%CE%B9%CE%BA%CE%BF%CF%8D </vt:lpstr>
      <vt:lpstr>Λογισμικό προσομοίωσης (Πλεύση-Βύθιση http://pv.web.uowm.gr/index.html%3Fq=downloads%252Freleases.html)</vt:lpstr>
      <vt:lpstr>Λογισμικό επίλυσης προβλήματος (GeoGebra Classic: https://chrome.google.com/webstore/detail/geogebra-classic/bnbaboaihhkjoaolfnfoablhllahjnee?hl=en-GB)  </vt:lpstr>
      <vt:lpstr>Εκπαιδευτικά παιχνίδια: http://dim-pafos4-paf.schools.ac.cy/index.php?id=ekpaideutik-paicndia</vt:lpstr>
      <vt:lpstr>Λογισμικό δημιουργίας</vt:lpstr>
      <vt:lpstr>Τύποι εκπαιδευτικού λογισμικού </vt:lpstr>
      <vt:lpstr>Ανοικτού τύπου </vt:lpstr>
      <vt:lpstr>Πλεονεκτήματα εκπαιδευτικού λογισμικού </vt:lpstr>
      <vt:lpstr>Όταν ο εκπαιδευτικός συντονίζει μια δραστηριότητα με τη χρήση ψηφιακών λογισμικών </vt:lpstr>
      <vt:lpstr>Σας 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Nikolaos Pellas</dc:creator>
  <cp:lastModifiedBy>Nikolaos Pellas</cp:lastModifiedBy>
  <cp:revision>107</cp:revision>
  <dcterms:created xsi:type="dcterms:W3CDTF">2019-10-19T05:26:36Z</dcterms:created>
  <dcterms:modified xsi:type="dcterms:W3CDTF">2024-10-18T06:12:27Z</dcterms:modified>
</cp:coreProperties>
</file>