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2233725F-3D98-42F9-BD5D-C4F19F7F247D}" type="datetimeFigureOut">
              <a:rPr lang="el-GR" smtClean="0"/>
              <a:t>11/2/2022</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4C73349-966E-4B9B-A1D1-BB5A725FA014}" type="slidenum">
              <a:rPr lang="el-GR" smtClean="0"/>
              <a:t>‹#›</a:t>
            </a:fld>
            <a:endParaRPr lang="el-GR"/>
          </a:p>
        </p:txBody>
      </p:sp>
    </p:spTree>
    <p:extLst>
      <p:ext uri="{BB962C8B-B14F-4D97-AF65-F5344CB8AC3E}">
        <p14:creationId xmlns:p14="http://schemas.microsoft.com/office/powerpoint/2010/main" val="1439457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2233725F-3D98-42F9-BD5D-C4F19F7F247D}" type="datetimeFigureOut">
              <a:rPr lang="el-GR" smtClean="0"/>
              <a:t>11/2/2022</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4C73349-966E-4B9B-A1D1-BB5A725FA014}" type="slidenum">
              <a:rPr lang="el-GR" smtClean="0"/>
              <a:t>‹#›</a:t>
            </a:fld>
            <a:endParaRPr lang="el-GR"/>
          </a:p>
        </p:txBody>
      </p:sp>
    </p:spTree>
    <p:extLst>
      <p:ext uri="{BB962C8B-B14F-4D97-AF65-F5344CB8AC3E}">
        <p14:creationId xmlns:p14="http://schemas.microsoft.com/office/powerpoint/2010/main" val="2976641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2233725F-3D98-42F9-BD5D-C4F19F7F247D}" type="datetimeFigureOut">
              <a:rPr lang="el-GR" smtClean="0"/>
              <a:t>11/2/2022</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4C73349-966E-4B9B-A1D1-BB5A725FA014}"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55853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2233725F-3D98-42F9-BD5D-C4F19F7F247D}" type="datetimeFigureOut">
              <a:rPr lang="el-GR" smtClean="0"/>
              <a:t>11/2/2022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4C73349-966E-4B9B-A1D1-BB5A725FA014}" type="slidenum">
              <a:rPr lang="el-GR" smtClean="0"/>
              <a:t>‹#›</a:t>
            </a:fld>
            <a:endParaRPr lang="el-GR"/>
          </a:p>
        </p:txBody>
      </p:sp>
    </p:spTree>
    <p:extLst>
      <p:ext uri="{BB962C8B-B14F-4D97-AF65-F5344CB8AC3E}">
        <p14:creationId xmlns:p14="http://schemas.microsoft.com/office/powerpoint/2010/main" val="3622919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2233725F-3D98-42F9-BD5D-C4F19F7F247D}" type="datetimeFigureOut">
              <a:rPr lang="el-GR" smtClean="0"/>
              <a:t>11/2/2022</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4C73349-966E-4B9B-A1D1-BB5A725FA014}"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5219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2233725F-3D98-42F9-BD5D-C4F19F7F247D}" type="datetimeFigureOut">
              <a:rPr lang="el-GR" smtClean="0"/>
              <a:t>11/2/2022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4C73349-966E-4B9B-A1D1-BB5A725FA014}" type="slidenum">
              <a:rPr lang="el-GR" smtClean="0"/>
              <a:t>‹#›</a:t>
            </a:fld>
            <a:endParaRPr lang="el-GR"/>
          </a:p>
        </p:txBody>
      </p:sp>
    </p:spTree>
    <p:extLst>
      <p:ext uri="{BB962C8B-B14F-4D97-AF65-F5344CB8AC3E}">
        <p14:creationId xmlns:p14="http://schemas.microsoft.com/office/powerpoint/2010/main" val="19939282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233725F-3D98-42F9-BD5D-C4F19F7F247D}" type="datetimeFigureOut">
              <a:rPr lang="el-GR" smtClean="0"/>
              <a:t>11/2/2022</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4C73349-966E-4B9B-A1D1-BB5A725FA014}" type="slidenum">
              <a:rPr lang="el-GR" smtClean="0"/>
              <a:t>‹#›</a:t>
            </a:fld>
            <a:endParaRPr lang="el-GR"/>
          </a:p>
        </p:txBody>
      </p:sp>
    </p:spTree>
    <p:extLst>
      <p:ext uri="{BB962C8B-B14F-4D97-AF65-F5344CB8AC3E}">
        <p14:creationId xmlns:p14="http://schemas.microsoft.com/office/powerpoint/2010/main" val="38004433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233725F-3D98-42F9-BD5D-C4F19F7F247D}" type="datetimeFigureOut">
              <a:rPr lang="el-GR" smtClean="0"/>
              <a:t>11/2/2022</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4C73349-966E-4B9B-A1D1-BB5A725FA014}" type="slidenum">
              <a:rPr lang="el-GR" smtClean="0"/>
              <a:t>‹#›</a:t>
            </a:fld>
            <a:endParaRPr lang="el-GR"/>
          </a:p>
        </p:txBody>
      </p:sp>
    </p:spTree>
    <p:extLst>
      <p:ext uri="{BB962C8B-B14F-4D97-AF65-F5344CB8AC3E}">
        <p14:creationId xmlns:p14="http://schemas.microsoft.com/office/powerpoint/2010/main" val="3504381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233725F-3D98-42F9-BD5D-C4F19F7F247D}" type="datetimeFigureOut">
              <a:rPr lang="el-GR" smtClean="0"/>
              <a:t>11/2/2022</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4C73349-966E-4B9B-A1D1-BB5A725FA014}" type="slidenum">
              <a:rPr lang="el-GR" smtClean="0"/>
              <a:t>‹#›</a:t>
            </a:fld>
            <a:endParaRPr lang="el-GR"/>
          </a:p>
        </p:txBody>
      </p:sp>
    </p:spTree>
    <p:extLst>
      <p:ext uri="{BB962C8B-B14F-4D97-AF65-F5344CB8AC3E}">
        <p14:creationId xmlns:p14="http://schemas.microsoft.com/office/powerpoint/2010/main" val="4101190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2233725F-3D98-42F9-BD5D-C4F19F7F247D}" type="datetimeFigureOut">
              <a:rPr lang="el-GR" smtClean="0"/>
              <a:t>11/2/2022</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4C73349-966E-4B9B-A1D1-BB5A725FA014}" type="slidenum">
              <a:rPr lang="el-GR" smtClean="0"/>
              <a:t>‹#›</a:t>
            </a:fld>
            <a:endParaRPr lang="el-GR"/>
          </a:p>
        </p:txBody>
      </p:sp>
    </p:spTree>
    <p:extLst>
      <p:ext uri="{BB962C8B-B14F-4D97-AF65-F5344CB8AC3E}">
        <p14:creationId xmlns:p14="http://schemas.microsoft.com/office/powerpoint/2010/main" val="2429777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2233725F-3D98-42F9-BD5D-C4F19F7F247D}" type="datetimeFigureOut">
              <a:rPr lang="el-GR" smtClean="0"/>
              <a:t>11/2/2022</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4C73349-966E-4B9B-A1D1-BB5A725FA014}" type="slidenum">
              <a:rPr lang="el-GR" smtClean="0"/>
              <a:t>‹#›</a:t>
            </a:fld>
            <a:endParaRPr lang="el-GR"/>
          </a:p>
        </p:txBody>
      </p:sp>
    </p:spTree>
    <p:extLst>
      <p:ext uri="{BB962C8B-B14F-4D97-AF65-F5344CB8AC3E}">
        <p14:creationId xmlns:p14="http://schemas.microsoft.com/office/powerpoint/2010/main" val="3406444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2233725F-3D98-42F9-BD5D-C4F19F7F247D}" type="datetimeFigureOut">
              <a:rPr lang="el-GR" smtClean="0"/>
              <a:t>11/2/2022</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4C73349-966E-4B9B-A1D1-BB5A725FA014}" type="slidenum">
              <a:rPr lang="el-GR" smtClean="0"/>
              <a:t>‹#›</a:t>
            </a:fld>
            <a:endParaRPr lang="el-GR"/>
          </a:p>
        </p:txBody>
      </p:sp>
    </p:spTree>
    <p:extLst>
      <p:ext uri="{BB962C8B-B14F-4D97-AF65-F5344CB8AC3E}">
        <p14:creationId xmlns:p14="http://schemas.microsoft.com/office/powerpoint/2010/main" val="1565864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2233725F-3D98-42F9-BD5D-C4F19F7F247D}" type="datetimeFigureOut">
              <a:rPr lang="el-GR" smtClean="0"/>
              <a:t>11/2/2022</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4C73349-966E-4B9B-A1D1-BB5A725FA014}" type="slidenum">
              <a:rPr lang="el-GR" smtClean="0"/>
              <a:t>‹#›</a:t>
            </a:fld>
            <a:endParaRPr lang="el-GR"/>
          </a:p>
        </p:txBody>
      </p:sp>
    </p:spTree>
    <p:extLst>
      <p:ext uri="{BB962C8B-B14F-4D97-AF65-F5344CB8AC3E}">
        <p14:creationId xmlns:p14="http://schemas.microsoft.com/office/powerpoint/2010/main" val="293899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33725F-3D98-42F9-BD5D-C4F19F7F247D}" type="datetimeFigureOut">
              <a:rPr lang="el-GR" smtClean="0"/>
              <a:t>11/2/2022</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4C73349-966E-4B9B-A1D1-BB5A725FA014}" type="slidenum">
              <a:rPr lang="el-GR" smtClean="0"/>
              <a:t>‹#›</a:t>
            </a:fld>
            <a:endParaRPr lang="el-GR"/>
          </a:p>
        </p:txBody>
      </p:sp>
    </p:spTree>
    <p:extLst>
      <p:ext uri="{BB962C8B-B14F-4D97-AF65-F5344CB8AC3E}">
        <p14:creationId xmlns:p14="http://schemas.microsoft.com/office/powerpoint/2010/main" val="232867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2233725F-3D98-42F9-BD5D-C4F19F7F247D}" type="datetimeFigureOut">
              <a:rPr lang="el-GR" smtClean="0"/>
              <a:t>11/2/2022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4C73349-966E-4B9B-A1D1-BB5A725FA014}" type="slidenum">
              <a:rPr lang="el-GR" smtClean="0"/>
              <a:t>‹#›</a:t>
            </a:fld>
            <a:endParaRPr lang="el-GR"/>
          </a:p>
        </p:txBody>
      </p:sp>
    </p:spTree>
    <p:extLst>
      <p:ext uri="{BB962C8B-B14F-4D97-AF65-F5344CB8AC3E}">
        <p14:creationId xmlns:p14="http://schemas.microsoft.com/office/powerpoint/2010/main" val="2795807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2233725F-3D98-42F9-BD5D-C4F19F7F247D}" type="datetimeFigureOut">
              <a:rPr lang="el-GR" smtClean="0"/>
              <a:t>11/2/2022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4C73349-966E-4B9B-A1D1-BB5A725FA014}" type="slidenum">
              <a:rPr lang="el-GR" smtClean="0"/>
              <a:t>‹#›</a:t>
            </a:fld>
            <a:endParaRPr lang="el-GR"/>
          </a:p>
        </p:txBody>
      </p:sp>
    </p:spTree>
    <p:extLst>
      <p:ext uri="{BB962C8B-B14F-4D97-AF65-F5344CB8AC3E}">
        <p14:creationId xmlns:p14="http://schemas.microsoft.com/office/powerpoint/2010/main" val="3267900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233725F-3D98-42F9-BD5D-C4F19F7F247D}" type="datetimeFigureOut">
              <a:rPr lang="el-GR" smtClean="0"/>
              <a:t>11/2/2022</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4C73349-966E-4B9B-A1D1-BB5A725FA014}" type="slidenum">
              <a:rPr lang="el-GR" smtClean="0"/>
              <a:t>‹#›</a:t>
            </a:fld>
            <a:endParaRPr lang="el-GR"/>
          </a:p>
        </p:txBody>
      </p:sp>
    </p:spTree>
    <p:extLst>
      <p:ext uri="{BB962C8B-B14F-4D97-AF65-F5344CB8AC3E}">
        <p14:creationId xmlns:p14="http://schemas.microsoft.com/office/powerpoint/2010/main" val="237386288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113471" y="2404534"/>
            <a:ext cx="8876582" cy="890757"/>
          </a:xfrm>
        </p:spPr>
        <p:txBody>
          <a:bodyPr>
            <a:normAutofit fontScale="90000"/>
          </a:bodyPr>
          <a:lstStyle/>
          <a:p>
            <a:pPr algn="ctr"/>
            <a:r>
              <a:rPr lang="el-GR" dirty="0" smtClean="0"/>
              <a:t>ΣΥΜΒΟΥΛΕΥΤΙΚΗ- ΕΠΑΓΓΕΛΜΑΤΙΚΟΣ ΠΡΟΣΑΝΑΤΟΛΙΣΜΟΣ </a:t>
            </a:r>
            <a:endParaRPr lang="el-GR" dirty="0"/>
          </a:p>
        </p:txBody>
      </p:sp>
      <p:sp>
        <p:nvSpPr>
          <p:cNvPr id="3" name="Υπότιτλος 2"/>
          <p:cNvSpPr>
            <a:spLocks noGrp="1"/>
          </p:cNvSpPr>
          <p:nvPr>
            <p:ph type="subTitle" idx="1"/>
          </p:nvPr>
        </p:nvSpPr>
        <p:spPr>
          <a:xfrm>
            <a:off x="2589213" y="4028537"/>
            <a:ext cx="8915399" cy="1875126"/>
          </a:xfrm>
        </p:spPr>
        <p:txBody>
          <a:bodyPr/>
          <a:lstStyle/>
          <a:p>
            <a:pPr algn="ctr"/>
            <a:r>
              <a:rPr lang="el-GR" b="1" dirty="0" smtClean="0"/>
              <a:t>ΙΩΣΗΦ ΦΡΑΓΚΟΥΛΗΣ</a:t>
            </a:r>
          </a:p>
          <a:p>
            <a:pPr algn="ctr"/>
            <a:r>
              <a:rPr lang="el-GR" b="1" dirty="0" smtClean="0"/>
              <a:t>ΚΑΘΗΓΗΤΗΣ -ΑΣΠΑΙΤΕ</a:t>
            </a:r>
            <a:endParaRPr lang="el-GR" b="1" dirty="0"/>
          </a:p>
        </p:txBody>
      </p:sp>
    </p:spTree>
    <p:extLst>
      <p:ext uri="{BB962C8B-B14F-4D97-AF65-F5344CB8AC3E}">
        <p14:creationId xmlns:p14="http://schemas.microsoft.com/office/powerpoint/2010/main" val="2547751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8911687" cy="661226"/>
          </a:xfrm>
        </p:spPr>
        <p:txBody>
          <a:bodyPr/>
          <a:lstStyle/>
          <a:p>
            <a:pPr algn="ctr"/>
            <a:r>
              <a:rPr lang="el-GR" dirty="0" smtClean="0"/>
              <a:t>Περιεχόμενο μαθήματος 1/4</a:t>
            </a:r>
            <a:endParaRPr lang="el-GR" dirty="0"/>
          </a:p>
        </p:txBody>
      </p:sp>
      <p:sp>
        <p:nvSpPr>
          <p:cNvPr id="3" name="Θέση περιεχομένου 2"/>
          <p:cNvSpPr>
            <a:spLocks noGrp="1"/>
          </p:cNvSpPr>
          <p:nvPr>
            <p:ph idx="1"/>
          </p:nvPr>
        </p:nvSpPr>
        <p:spPr>
          <a:xfrm>
            <a:off x="2589212" y="1639019"/>
            <a:ext cx="8915400" cy="4272203"/>
          </a:xfrm>
        </p:spPr>
        <p:txBody>
          <a:bodyPr/>
          <a:lstStyle/>
          <a:p>
            <a:r>
              <a:rPr lang="el-GR" dirty="0"/>
              <a:t>Μετά την ολοκλήρωση του μαθήματος,  οι σπουδαστές/</a:t>
            </a:r>
            <a:r>
              <a:rPr lang="el-GR" dirty="0" err="1"/>
              <a:t>τριες</a:t>
            </a:r>
            <a:r>
              <a:rPr lang="el-GR" dirty="0"/>
              <a:t>  αναμένεται να είναι σε θέση</a:t>
            </a:r>
            <a:r>
              <a:rPr lang="el-GR" dirty="0" smtClean="0"/>
              <a:t>:</a:t>
            </a:r>
            <a:endParaRPr lang="el-GR" dirty="0"/>
          </a:p>
          <a:p>
            <a:pPr lvl="0" algn="just"/>
            <a:r>
              <a:rPr lang="el-GR" dirty="0"/>
              <a:t>να κατανοούν και να περιγράφουν την έννοια και το σκοπό της Συμβουλευτικής Ψυχολογίας</a:t>
            </a:r>
          </a:p>
          <a:p>
            <a:pPr lvl="0" algn="just"/>
            <a:r>
              <a:rPr lang="el-GR" dirty="0"/>
              <a:t>να κατανοούν τη λειτουργία του ανθρώπινου ψυχισμού </a:t>
            </a:r>
          </a:p>
          <a:p>
            <a:pPr lvl="0" algn="just"/>
            <a:r>
              <a:rPr lang="el-GR" dirty="0"/>
              <a:t>να πραγματεύονται με επάρκεια βασικές θεωρητικές έννοιες της Συμβουλευτικής Ψυχολογίας και να τις χρησιμοποιούν για την ερμηνεία της συμπεριφοράς του </a:t>
            </a:r>
            <a:r>
              <a:rPr lang="el-GR" dirty="0" smtClean="0"/>
              <a:t>ατόμου</a:t>
            </a:r>
          </a:p>
          <a:p>
            <a:pPr lvl="0" algn="just"/>
            <a:r>
              <a:rPr lang="el-GR" dirty="0"/>
              <a:t>να εφαρμόζουν τις μεθόδους και τις τεχνικές συμβουλευτικής παρέμβασης σε ατομικό και ομαδικό επίπεδο</a:t>
            </a:r>
          </a:p>
          <a:p>
            <a:pPr lvl="0" algn="just"/>
            <a:r>
              <a:rPr lang="el-GR" dirty="0"/>
              <a:t>να κατανοούν το ρόλο της οικογένειας στην ψυχοκοινωνική ανάπτυξη του παιδιού/εφήβου και να επικοινωνούν αποτελεσματικά με τους γονείς</a:t>
            </a:r>
          </a:p>
          <a:p>
            <a:pPr lvl="0" algn="just"/>
            <a:endParaRPr lang="el-GR" dirty="0"/>
          </a:p>
          <a:p>
            <a:endParaRPr lang="el-GR" dirty="0"/>
          </a:p>
        </p:txBody>
      </p:sp>
    </p:spTree>
    <p:extLst>
      <p:ext uri="{BB962C8B-B14F-4D97-AF65-F5344CB8AC3E}">
        <p14:creationId xmlns:p14="http://schemas.microsoft.com/office/powerpoint/2010/main" val="3854854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8911687" cy="730237"/>
          </a:xfrm>
        </p:spPr>
        <p:txBody>
          <a:bodyPr/>
          <a:lstStyle/>
          <a:p>
            <a:r>
              <a:rPr lang="el-GR" dirty="0"/>
              <a:t>Περιεχόμενο </a:t>
            </a:r>
            <a:r>
              <a:rPr lang="el-GR" dirty="0" smtClean="0"/>
              <a:t>μαθήματος 2/4</a:t>
            </a:r>
            <a:endParaRPr lang="el-GR" dirty="0"/>
          </a:p>
        </p:txBody>
      </p:sp>
      <p:sp>
        <p:nvSpPr>
          <p:cNvPr id="3" name="Θέση περιεχομένου 2"/>
          <p:cNvSpPr>
            <a:spLocks noGrp="1"/>
          </p:cNvSpPr>
          <p:nvPr>
            <p:ph idx="1"/>
          </p:nvPr>
        </p:nvSpPr>
        <p:spPr>
          <a:xfrm>
            <a:off x="2589212" y="1708030"/>
            <a:ext cx="8915400" cy="4203192"/>
          </a:xfrm>
        </p:spPr>
        <p:txBody>
          <a:bodyPr/>
          <a:lstStyle/>
          <a:p>
            <a:pPr lvl="0" algn="just"/>
            <a:r>
              <a:rPr lang="el-GR" dirty="0"/>
              <a:t>να σχεδιάζουν παρεμβάσεις πρόληψης στο χώρο του σχολείου</a:t>
            </a:r>
          </a:p>
          <a:p>
            <a:pPr lvl="0" algn="just"/>
            <a:r>
              <a:rPr lang="el-GR" dirty="0"/>
              <a:t>να περιγράφουν τους στόχους και το περιεχόμενο της Συμβουλευτικής Σταδιοδρομίας</a:t>
            </a:r>
          </a:p>
          <a:p>
            <a:pPr lvl="0" algn="just"/>
            <a:r>
              <a:rPr lang="el-GR" dirty="0"/>
              <a:t>να αναγνωρίζουν τις βασικές λειτουργίες της Συμβουλευτικής Σταδιοδρομίας</a:t>
            </a:r>
          </a:p>
          <a:p>
            <a:pPr lvl="0" algn="just"/>
            <a:r>
              <a:rPr lang="el-GR" dirty="0"/>
              <a:t>να αξιολογούν ιδεολογικές και κοινωνικές διαστάσεις της Συμβουλευτικής Σταδιοδρομίας</a:t>
            </a:r>
          </a:p>
          <a:p>
            <a:pPr lvl="0" algn="just"/>
            <a:r>
              <a:rPr lang="el-GR" dirty="0"/>
              <a:t>να εντοπίζουν τους σχολικούς και οικογενειακούς παράγοντες που επιδρούν στην επαγγελματική ανάπτυξη των μαθητών και να αναγνωρίζουν τη σημασία τους</a:t>
            </a:r>
          </a:p>
          <a:p>
            <a:endParaRPr lang="el-GR" dirty="0"/>
          </a:p>
        </p:txBody>
      </p:sp>
    </p:spTree>
    <p:extLst>
      <p:ext uri="{BB962C8B-B14F-4D97-AF65-F5344CB8AC3E}">
        <p14:creationId xmlns:p14="http://schemas.microsoft.com/office/powerpoint/2010/main" val="1933925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8911687" cy="695732"/>
          </a:xfrm>
        </p:spPr>
        <p:txBody>
          <a:bodyPr/>
          <a:lstStyle/>
          <a:p>
            <a:pPr algn="ctr"/>
            <a:r>
              <a:rPr lang="el-GR" dirty="0"/>
              <a:t>Περιεχόμενο </a:t>
            </a:r>
            <a:r>
              <a:rPr lang="el-GR" dirty="0" smtClean="0"/>
              <a:t>μαθήματος 3/4</a:t>
            </a:r>
            <a:endParaRPr lang="el-GR" dirty="0"/>
          </a:p>
        </p:txBody>
      </p:sp>
      <p:sp>
        <p:nvSpPr>
          <p:cNvPr id="3" name="Θέση περιεχομένου 2"/>
          <p:cNvSpPr>
            <a:spLocks noGrp="1"/>
          </p:cNvSpPr>
          <p:nvPr>
            <p:ph idx="1"/>
          </p:nvPr>
        </p:nvSpPr>
        <p:spPr/>
        <p:txBody>
          <a:bodyPr/>
          <a:lstStyle/>
          <a:p>
            <a:pPr lvl="0" algn="just"/>
            <a:r>
              <a:rPr lang="el-GR" dirty="0"/>
              <a:t>να βοηθούν τους μαθητές να αναπτύξουν τις δεξιότητες που απαιτούνται για να σχεδιάσουν την εκπαιδευτική και επαγγελματική τους πορεία και να ενταχθούν στην αγορά εργασίας</a:t>
            </a:r>
          </a:p>
          <a:p>
            <a:pPr lvl="0" algn="just"/>
            <a:r>
              <a:rPr lang="el-GR" dirty="0"/>
              <a:t>να συσχετίζουν τη Συμβουλευτική Σταδιοδρομίας με κοινωνικοοικονομικά δεδομένα και την αγορά εργασίας και να υλοποιούν δράσεις που συνδέουν την εκπαίδευση με την αγορά εργασίας</a:t>
            </a:r>
          </a:p>
          <a:p>
            <a:pPr lvl="0" algn="just"/>
            <a:r>
              <a:rPr lang="el-GR" dirty="0"/>
              <a:t>να χρησιμοποιούν την τεχνολογία για τους σκοπούς εφαρμογής της Συμβουλευτικής Ψυχολογίας και του Προσανατολισμού </a:t>
            </a:r>
          </a:p>
          <a:p>
            <a:pPr lvl="0" algn="just"/>
            <a:r>
              <a:rPr lang="el-GR" dirty="0"/>
              <a:t>να διαχέουν στοιχεία Συμβουλευτικής Ψυχολογίας και της Συμβουλευτικής Σταδιοδρομίας στη διδασκαλία των  γνωστικών τους αντικειμένων</a:t>
            </a:r>
          </a:p>
          <a:p>
            <a:endParaRPr lang="el-GR" dirty="0"/>
          </a:p>
        </p:txBody>
      </p:sp>
    </p:spTree>
    <p:extLst>
      <p:ext uri="{BB962C8B-B14F-4D97-AF65-F5344CB8AC3E}">
        <p14:creationId xmlns:p14="http://schemas.microsoft.com/office/powerpoint/2010/main" val="340253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624110"/>
            <a:ext cx="8911687" cy="920018"/>
          </a:xfrm>
        </p:spPr>
        <p:txBody>
          <a:bodyPr/>
          <a:lstStyle/>
          <a:p>
            <a:pPr algn="ctr"/>
            <a:r>
              <a:rPr lang="el-GR" dirty="0"/>
              <a:t>Περιεχόμενο </a:t>
            </a:r>
            <a:r>
              <a:rPr lang="el-GR" dirty="0" smtClean="0"/>
              <a:t>μαθήματος 4/4</a:t>
            </a:r>
            <a:endParaRPr lang="el-GR" dirty="0"/>
          </a:p>
        </p:txBody>
      </p:sp>
      <p:sp>
        <p:nvSpPr>
          <p:cNvPr id="3" name="Θέση περιεχομένου 2"/>
          <p:cNvSpPr>
            <a:spLocks noGrp="1"/>
          </p:cNvSpPr>
          <p:nvPr>
            <p:ph idx="1"/>
          </p:nvPr>
        </p:nvSpPr>
        <p:spPr/>
        <p:txBody>
          <a:bodyPr/>
          <a:lstStyle/>
          <a:p>
            <a:pPr lvl="0" algn="just"/>
            <a:r>
              <a:rPr lang="el-GR" dirty="0"/>
              <a:t>να διακρίνουν ειδικά προβλήματα και πολιτισμικές παραμέτρους μαθητών που απειλούνται </a:t>
            </a:r>
            <a:r>
              <a:rPr lang="el-GR" dirty="0" smtClean="0"/>
              <a:t>από </a:t>
            </a:r>
            <a:r>
              <a:rPr lang="el-GR" dirty="0"/>
              <a:t>κοινωνικό αποκλεισμό και να υιοθετούν την κατάλληλη κατά περίπτωση συμβουλευτική παρέμβαση</a:t>
            </a:r>
          </a:p>
          <a:p>
            <a:pPr lvl="0" algn="just"/>
            <a:r>
              <a:rPr lang="el-GR" dirty="0"/>
              <a:t>να εντοπίζουν έγκαιρα τα σημεία της επαγγελματικής εξουθένωσης και να λαμβάνουν τα μέτρα που θα τους επιτρέψει να ασκούν με επάρκεια το ρόλο του εκπαιδευτικού προς όφελος των ίδιων και των μαθητών τους. </a:t>
            </a:r>
          </a:p>
          <a:p>
            <a:pPr marL="0" indent="0" algn="just">
              <a:buNone/>
            </a:pPr>
            <a:endParaRPr lang="el-GR" dirty="0"/>
          </a:p>
          <a:p>
            <a:endParaRPr lang="el-GR" dirty="0"/>
          </a:p>
        </p:txBody>
      </p:sp>
    </p:spTree>
    <p:extLst>
      <p:ext uri="{BB962C8B-B14F-4D97-AF65-F5344CB8AC3E}">
        <p14:creationId xmlns:p14="http://schemas.microsoft.com/office/powerpoint/2010/main" val="2293762288"/>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TotalTime>
  <Words>296</Words>
  <Application>Microsoft Office PowerPoint</Application>
  <PresentationFormat>Ευρεία οθόνη</PresentationFormat>
  <Paragraphs>24</Paragraphs>
  <Slides>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5</vt:i4>
      </vt:variant>
    </vt:vector>
  </HeadingPairs>
  <TitlesOfParts>
    <vt:vector size="9" baseType="lpstr">
      <vt:lpstr>Arial</vt:lpstr>
      <vt:lpstr>Century Gothic</vt:lpstr>
      <vt:lpstr>Wingdings 3</vt:lpstr>
      <vt:lpstr>Θρόισμα</vt:lpstr>
      <vt:lpstr>ΣΥΜΒΟΥΛΕΥΤΙΚΗ- ΕΠΑΓΓΕΛΜΑΤΙΚΟΣ ΠΡΟΣΑΝΑΤΟΛΙΣΜΟΣ </vt:lpstr>
      <vt:lpstr>Περιεχόμενο μαθήματος 1/4</vt:lpstr>
      <vt:lpstr>Περιεχόμενο μαθήματος 2/4</vt:lpstr>
      <vt:lpstr>Περιεχόμενο μαθήματος 3/4</vt:lpstr>
      <vt:lpstr>Περιεχόμενο μαθήματος 4/4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ΣΥΜΒΟΥΛΕΥΤΙΚΗ- ΕΠΑΓΓΕΛΜΑΤΙΚΟΣ ΠΡΟΣΑΝΑΤΟΛΙΣΜΟΣ </dc:title>
  <dc:creator>Γεώργιος Φραγκούλης</dc:creator>
  <cp:lastModifiedBy>Γεώργιος Φραγκούλης</cp:lastModifiedBy>
  <cp:revision>4</cp:revision>
  <dcterms:created xsi:type="dcterms:W3CDTF">2022-02-11T08:37:49Z</dcterms:created>
  <dcterms:modified xsi:type="dcterms:W3CDTF">2022-02-11T08:45:25Z</dcterms:modified>
</cp:coreProperties>
</file>