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93" r:id="rId3"/>
    <p:sldId id="263" r:id="rId4"/>
    <p:sldId id="275" r:id="rId5"/>
    <p:sldId id="267" r:id="rId6"/>
    <p:sldId id="276" r:id="rId7"/>
    <p:sldId id="277" r:id="rId8"/>
    <p:sldId id="288" r:id="rId9"/>
    <p:sldId id="291" r:id="rId10"/>
    <p:sldId id="289" r:id="rId11"/>
    <p:sldId id="290" r:id="rId12"/>
    <p:sldId id="283" r:id="rId13"/>
    <p:sldId id="284" r:id="rId14"/>
    <p:sldId id="285" r:id="rId15"/>
    <p:sldId id="286"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FD3E1C18-003C-4715-BC98-11EEBC2EDF3A}">
          <p14:sldIdLst>
            <p14:sldId id="293"/>
            <p14:sldId id="263"/>
            <p14:sldId id="275"/>
            <p14:sldId id="267"/>
            <p14:sldId id="276"/>
            <p14:sldId id="277"/>
            <p14:sldId id="288"/>
            <p14:sldId id="291"/>
            <p14:sldId id="289"/>
            <p14:sldId id="290"/>
            <p14:sldId id="283"/>
            <p14:sldId id="284"/>
            <p14:sldId id="285"/>
            <p14:sldId id="286"/>
          </p14:sldIdLst>
        </p14:section>
        <p14:section name="Ενότητα χωρίς τίτλο" id="{556725BC-39F5-4387-B1DC-38D0018DDA67}">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75" d="100"/>
          <a:sy n="75" d="100"/>
        </p:scale>
        <p:origin x="-1704" y="-12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884C65-A857-4C5E-A066-11C3DDB51E9C}" type="datetimeFigureOut">
              <a:rPr lang="el-GR" smtClean="0"/>
              <a:pPr/>
              <a:t>22/5/2021</a:t>
            </a:fld>
            <a:endParaRPr lang="el-GR"/>
          </a:p>
        </p:txBody>
      </p:sp>
      <p:sp>
        <p:nvSpPr>
          <p:cNvPr id="4" name="3 - Θέση εικόνας διαφάνειας"/>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439E41-90E7-431F-ADBA-FBF84C3BF474}" type="slidenum">
              <a:rPr lang="el-GR" smtClean="0"/>
              <a:pPr/>
              <a:t>‹#›</a:t>
            </a:fld>
            <a:endParaRPr lang="el-GR"/>
          </a:p>
        </p:txBody>
      </p:sp>
    </p:spTree>
    <p:extLst>
      <p:ext uri="{BB962C8B-B14F-4D97-AF65-F5344CB8AC3E}">
        <p14:creationId xmlns:p14="http://schemas.microsoft.com/office/powerpoint/2010/main" val="380126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A8BCD64-F179-4810-99A8-A34B1A827130}" type="slidenum">
              <a:rPr lang="en-US" smtClean="0">
                <a:solidFill>
                  <a:prstClr val="black"/>
                </a:solidFill>
              </a:rPr>
              <a:pPr>
                <a:defRPr/>
              </a:pPr>
              <a:t>1</a:t>
            </a:fld>
            <a:endParaRPr lang="en-US" dirty="0"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430142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134771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2556249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823385" y="-652551"/>
            <a:ext cx="8886141"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ounded Rectangle 11"/>
          <p:cNvSpPr/>
          <p:nvPr/>
        </p:nvSpPr>
        <p:spPr>
          <a:xfrm rot="20707748">
            <a:off x="8224204" y="-441831"/>
            <a:ext cx="416868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ounded Rectangle 10"/>
          <p:cNvSpPr/>
          <p:nvPr/>
        </p:nvSpPr>
        <p:spPr>
          <a:xfrm rot="20707748">
            <a:off x="9525466" y="2001567"/>
            <a:ext cx="3572607"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ounded Rectangle 8"/>
          <p:cNvSpPr/>
          <p:nvPr/>
        </p:nvSpPr>
        <p:spPr>
          <a:xfrm rot="20707748">
            <a:off x="-274160" y="3323292"/>
            <a:ext cx="9837431"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rot="-900000">
            <a:off x="730447" y="3632676"/>
            <a:ext cx="7980212"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934862" y="5027233"/>
            <a:ext cx="6207063"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8988620" y="2313288"/>
            <a:ext cx="2032000" cy="365125"/>
          </a:xfrm>
        </p:spPr>
        <p:txBody>
          <a:bodyPr/>
          <a:lstStyle>
            <a:lvl1pPr algn="l">
              <a:defRPr sz="1800">
                <a:solidFill>
                  <a:schemeClr val="tx1"/>
                </a:solidFill>
              </a:defRPr>
            </a:lvl1pPr>
          </a:lstStyle>
          <a:p>
            <a:fld id="{7ACA2D22-5DF7-4C07-89CA-B63A7468D1A4}" type="datetimeFigureOut">
              <a:rPr lang="en-US" smtClean="0">
                <a:solidFill>
                  <a:prstClr val="white"/>
                </a:solidFill>
              </a:rPr>
              <a:pPr/>
              <a:t>5/22/2021</a:t>
            </a:fld>
            <a:endParaRPr lang="en-US">
              <a:solidFill>
                <a:prstClr val="white"/>
              </a:solidFill>
            </a:endParaRPr>
          </a:p>
        </p:txBody>
      </p:sp>
      <p:sp>
        <p:nvSpPr>
          <p:cNvPr id="5" name="Footer Placeholder 4"/>
          <p:cNvSpPr>
            <a:spLocks noGrp="1"/>
          </p:cNvSpPr>
          <p:nvPr>
            <p:ph type="ftr" sz="quarter" idx="11"/>
          </p:nvPr>
        </p:nvSpPr>
        <p:spPr>
          <a:xfrm rot="-900000">
            <a:off x="8735058" y="1528632"/>
            <a:ext cx="3287983" cy="365125"/>
          </a:xfrm>
        </p:spPr>
        <p:txBody>
          <a:bodyPr/>
          <a:lstStyle>
            <a:lvl1pPr>
              <a:defRPr>
                <a:solidFill>
                  <a:schemeClr val="tx1"/>
                </a:solidFill>
              </a:defRPr>
            </a:lvl1pPr>
          </a:lstStyle>
          <a:p>
            <a:endParaRPr lang="en-US">
              <a:solidFill>
                <a:prstClr val="white"/>
              </a:solidFill>
            </a:endParaRPr>
          </a:p>
        </p:txBody>
      </p:sp>
      <p:sp>
        <p:nvSpPr>
          <p:cNvPr id="6" name="Slide Number Placeholder 5"/>
          <p:cNvSpPr>
            <a:spLocks noGrp="1"/>
          </p:cNvSpPr>
          <p:nvPr>
            <p:ph type="sldNum" sz="quarter" idx="12"/>
          </p:nvPr>
        </p:nvSpPr>
        <p:spPr>
          <a:xfrm rot="-900000">
            <a:off x="8602292" y="1162062"/>
            <a:ext cx="2844800" cy="421038"/>
          </a:xfrm>
        </p:spPr>
        <p:txBody>
          <a:bodyPr anchor="ctr"/>
          <a:lstStyle>
            <a:lvl1pPr algn="l">
              <a:defRPr sz="2400">
                <a:solidFill>
                  <a:schemeClr val="tx1"/>
                </a:solidFill>
              </a:defRPr>
            </a:lvl1pPr>
          </a:lstStyle>
          <a:p>
            <a:fld id="{32A78108-70EC-4C24-8137-185A5CA3827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682091724"/>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1153918" y="850599"/>
            <a:ext cx="4820588"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le 12"/>
          <p:cNvSpPr/>
          <p:nvPr/>
        </p:nvSpPr>
        <p:spPr>
          <a:xfrm rot="907748">
            <a:off x="23667" y="-511509"/>
            <a:ext cx="4980525"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907748">
            <a:off x="2862403" y="6590199"/>
            <a:ext cx="2641367"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907748">
            <a:off x="4246855" y="-553633"/>
            <a:ext cx="9043908"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1033" y="2639386"/>
            <a:ext cx="5064953" cy="226084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4638706" y="959717"/>
            <a:ext cx="6211647"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2254653" y="608317"/>
            <a:ext cx="2385807" cy="365125"/>
          </a:xfrm>
        </p:spPr>
        <p:txBody>
          <a:body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11"/>
          </p:nvPr>
        </p:nvSpPr>
        <p:spPr>
          <a:xfrm rot="900000">
            <a:off x="4138162" y="6177549"/>
            <a:ext cx="3189649" cy="365125"/>
          </a:xfr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687162" y="300798"/>
            <a:ext cx="3049759" cy="365125"/>
          </a:xfrm>
        </p:spPr>
        <p:txBody>
          <a:body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197087520"/>
      </p:ext>
    </p:extLst>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76288" y="-1017685"/>
            <a:ext cx="9881903"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ounded Rectangle 17"/>
          <p:cNvSpPr/>
          <p:nvPr/>
        </p:nvSpPr>
        <p:spPr>
          <a:xfrm rot="900000">
            <a:off x="-1035521" y="2417823"/>
            <a:ext cx="9331153"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Rounded Rectangle 18"/>
          <p:cNvSpPr/>
          <p:nvPr/>
        </p:nvSpPr>
        <p:spPr>
          <a:xfrm rot="900000">
            <a:off x="8450758" y="3775815"/>
            <a:ext cx="4136367"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0" name="Rounded Rectangle 19"/>
          <p:cNvSpPr/>
          <p:nvPr/>
        </p:nvSpPr>
        <p:spPr>
          <a:xfrm rot="900000">
            <a:off x="9770508" y="-104312"/>
            <a:ext cx="3134169"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900000">
            <a:off x="713317" y="2921829"/>
            <a:ext cx="7587807"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717132" y="4494204"/>
            <a:ext cx="7028725"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9171157" y="3761387"/>
            <a:ext cx="2032000"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11"/>
          </p:nvPr>
        </p:nvSpPr>
        <p:spPr>
          <a:xfrm rot="900000">
            <a:off x="9409289" y="3170798"/>
            <a:ext cx="2568407" cy="365125"/>
          </a:xfr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flipH="1">
            <a:off x="9568486" y="2661160"/>
            <a:ext cx="911972"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981749123"/>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1177633" y="-625990"/>
            <a:ext cx="9919876"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ounded Rectangle 17"/>
          <p:cNvSpPr/>
          <p:nvPr/>
        </p:nvSpPr>
        <p:spPr>
          <a:xfrm rot="20707748">
            <a:off x="4316718" y="6275496"/>
            <a:ext cx="5849860"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Rounded Rectangle 18"/>
          <p:cNvSpPr/>
          <p:nvPr/>
        </p:nvSpPr>
        <p:spPr>
          <a:xfrm rot="20707748">
            <a:off x="10214265" y="5462352"/>
            <a:ext cx="2278699"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Rounded Rectangle 19"/>
          <p:cNvSpPr/>
          <p:nvPr/>
        </p:nvSpPr>
        <p:spPr>
          <a:xfrm rot="20707748">
            <a:off x="8890594" y="-490547"/>
            <a:ext cx="4085777"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7699243" y="1991667"/>
            <a:ext cx="4820301" cy="191487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352585" y="1335061"/>
            <a:ext cx="3438144"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4934711" y="618005"/>
            <a:ext cx="3440013"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10341227" y="5887415"/>
            <a:ext cx="1655973"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6" name="Footer Placeholder 5"/>
          <p:cNvSpPr>
            <a:spLocks noGrp="1"/>
          </p:cNvSpPr>
          <p:nvPr>
            <p:ph type="ftr" sz="quarter" idx="11"/>
          </p:nvPr>
        </p:nvSpPr>
        <p:spPr>
          <a:xfrm rot="-900000">
            <a:off x="5406211" y="5494377"/>
            <a:ext cx="4165600" cy="365125"/>
          </a:xfrm>
        </p:spPr>
        <p:txBody>
          <a:bodyPr/>
          <a:lstStyle>
            <a:lvl1pPr algn="r">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10253554" y="5643113"/>
            <a:ext cx="1655591"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041839089"/>
      </p:ext>
    </p:extLst>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1177633" y="-625990"/>
            <a:ext cx="9919876"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Rounded Rectangle 53"/>
          <p:cNvSpPr/>
          <p:nvPr/>
        </p:nvSpPr>
        <p:spPr>
          <a:xfrm rot="20707748">
            <a:off x="4316718" y="6275496"/>
            <a:ext cx="5849860"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Rounded Rectangle 54"/>
          <p:cNvSpPr/>
          <p:nvPr/>
        </p:nvSpPr>
        <p:spPr>
          <a:xfrm rot="20707748">
            <a:off x="10214265" y="5462352"/>
            <a:ext cx="2278699"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Rounded Rectangle 55"/>
          <p:cNvSpPr/>
          <p:nvPr/>
        </p:nvSpPr>
        <p:spPr>
          <a:xfrm rot="20707748">
            <a:off x="8890594" y="-490547"/>
            <a:ext cx="4085777"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7703820" y="1991868"/>
            <a:ext cx="4818888" cy="1914144"/>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1139681" y="1406870"/>
            <a:ext cx="2950864"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494024" y="2227895"/>
            <a:ext cx="3438144"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4714279" y="687506"/>
            <a:ext cx="2953004"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5077997" y="1495882"/>
            <a:ext cx="3438144"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10338816" y="5888739"/>
            <a:ext cx="1658112"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8" name="Footer Placeholder 7"/>
          <p:cNvSpPr>
            <a:spLocks noGrp="1"/>
          </p:cNvSpPr>
          <p:nvPr>
            <p:ph type="ftr" sz="quarter" idx="11"/>
          </p:nvPr>
        </p:nvSpPr>
        <p:spPr>
          <a:xfrm rot="-900000">
            <a:off x="5401056" y="5495547"/>
            <a:ext cx="4165600" cy="365125"/>
          </a:xfrm>
        </p:spPr>
        <p:txBody>
          <a:bodyPr/>
          <a:lstStyle>
            <a:lvl1pPr algn="r">
              <a:defRPr/>
            </a:lvl1pPr>
          </a:lstStyle>
          <a:p>
            <a:endParaRPr lang="en-US">
              <a:solidFill>
                <a:prstClr val="white">
                  <a:tint val="75000"/>
                </a:prstClr>
              </a:solidFill>
            </a:endParaRPr>
          </a:p>
        </p:txBody>
      </p:sp>
      <p:sp>
        <p:nvSpPr>
          <p:cNvPr id="9" name="Slide Number Placeholder 8"/>
          <p:cNvSpPr>
            <a:spLocks noGrp="1"/>
          </p:cNvSpPr>
          <p:nvPr>
            <p:ph type="sldNum" sz="quarter" idx="12"/>
          </p:nvPr>
        </p:nvSpPr>
        <p:spPr>
          <a:xfrm rot="-900000">
            <a:off x="10253472" y="5641851"/>
            <a:ext cx="1658112"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56036242"/>
      </p:ext>
    </p:extLst>
  </p:cSld>
  <p:clrMapOvr>
    <a:masterClrMapping/>
  </p:clrMapOv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1153918" y="850599"/>
            <a:ext cx="4820588"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Rounded Rectangle 21"/>
          <p:cNvSpPr/>
          <p:nvPr/>
        </p:nvSpPr>
        <p:spPr>
          <a:xfrm rot="907748">
            <a:off x="23667" y="-511509"/>
            <a:ext cx="4980525"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 name="Rounded Rectangle 22"/>
          <p:cNvSpPr/>
          <p:nvPr/>
        </p:nvSpPr>
        <p:spPr>
          <a:xfrm rot="907748">
            <a:off x="2862403" y="6590199"/>
            <a:ext cx="2641367"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 name="Rounded Rectangle 23"/>
          <p:cNvSpPr/>
          <p:nvPr/>
        </p:nvSpPr>
        <p:spPr>
          <a:xfrm rot="907748">
            <a:off x="4246855" y="-553633"/>
            <a:ext cx="9043908"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3048" y="2644140"/>
            <a:ext cx="5065776" cy="225552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2255520" y="612651"/>
            <a:ext cx="2389632" cy="365125"/>
          </a:xfrm>
        </p:spPr>
        <p:txBody>
          <a:body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4" name="Footer Placeholder 3"/>
          <p:cNvSpPr>
            <a:spLocks noGrp="1"/>
          </p:cNvSpPr>
          <p:nvPr>
            <p:ph type="ftr" sz="quarter" idx="11"/>
          </p:nvPr>
        </p:nvSpPr>
        <p:spPr>
          <a:xfrm rot="900000">
            <a:off x="3324963" y="6101036"/>
            <a:ext cx="4069484" cy="365125"/>
          </a:xfrm>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a:xfrm rot="900000">
            <a:off x="1682496" y="301755"/>
            <a:ext cx="3048000" cy="365125"/>
          </a:xfrm>
        </p:spPr>
        <p:txBody>
          <a:body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178714890"/>
      </p:ext>
    </p:extLst>
  </p:cSld>
  <p:clrMapOvr>
    <a:masterClrMapping/>
  </p:clrMapOv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496329" y="-1218153"/>
            <a:ext cx="11437271"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le 12"/>
          <p:cNvSpPr/>
          <p:nvPr/>
        </p:nvSpPr>
        <p:spPr>
          <a:xfrm rot="900000">
            <a:off x="-598761" y="5207892"/>
            <a:ext cx="996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900000">
            <a:off x="9589747" y="6483326"/>
            <a:ext cx="2577112"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ounded Rectangle 14"/>
          <p:cNvSpPr/>
          <p:nvPr/>
        </p:nvSpPr>
        <p:spPr>
          <a:xfrm rot="900000">
            <a:off x="10836114" y="92395"/>
            <a:ext cx="250532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a:xfrm rot="900000">
            <a:off x="10029251" y="5927119"/>
            <a:ext cx="2032000"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3" name="Footer Placeholder 2"/>
          <p:cNvSpPr>
            <a:spLocks noGrp="1"/>
          </p:cNvSpPr>
          <p:nvPr>
            <p:ph type="ftr" sz="quarter" idx="11"/>
          </p:nvPr>
        </p:nvSpPr>
        <p:spPr>
          <a:xfrm rot="900000">
            <a:off x="5189715" y="5987296"/>
            <a:ext cx="4165600" cy="295162"/>
          </a:xfrm>
        </p:spPr>
        <p:txBody>
          <a:bodyPr/>
          <a:lstStyle>
            <a:lvl1pPr algn="r">
              <a:defRPr/>
            </a:lvl1pPr>
          </a:lstStyle>
          <a:p>
            <a:endParaRPr lang="en-US">
              <a:solidFill>
                <a:prstClr val="white">
                  <a:tint val="75000"/>
                </a:prstClr>
              </a:solidFill>
            </a:endParaRPr>
          </a:p>
        </p:txBody>
      </p:sp>
      <p:sp>
        <p:nvSpPr>
          <p:cNvPr id="4" name="Slide Number Placeholder 3"/>
          <p:cNvSpPr>
            <a:spLocks noGrp="1"/>
          </p:cNvSpPr>
          <p:nvPr>
            <p:ph type="sldNum" sz="quarter" idx="12"/>
          </p:nvPr>
        </p:nvSpPr>
        <p:spPr>
          <a:xfrm rot="900000">
            <a:off x="10132063" y="5570113"/>
            <a:ext cx="954941"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765896568"/>
      </p:ext>
    </p:extLst>
  </p:cSld>
  <p:clrMapOvr>
    <a:masterClrMapping/>
  </p:clrMapOv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1196347" y="-624538"/>
            <a:ext cx="9715928"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20707748">
            <a:off x="86410" y="5378156"/>
            <a:ext cx="992420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20707748">
            <a:off x="10214661" y="5459931"/>
            <a:ext cx="2278697"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ounded Rectangle 15"/>
          <p:cNvSpPr/>
          <p:nvPr/>
        </p:nvSpPr>
        <p:spPr>
          <a:xfrm rot="20707748">
            <a:off x="8897482" y="-489836"/>
            <a:ext cx="4078825"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7703820" y="1991868"/>
            <a:ext cx="4818888" cy="1914144"/>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1126464" y="997933"/>
            <a:ext cx="7124133"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4288766" y="5144592"/>
            <a:ext cx="5240500"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10338816" y="5888739"/>
            <a:ext cx="1658112"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6" name="Footer Placeholder 5"/>
          <p:cNvSpPr>
            <a:spLocks noGrp="1"/>
          </p:cNvSpPr>
          <p:nvPr>
            <p:ph type="ftr" sz="quarter" idx="11"/>
          </p:nvPr>
        </p:nvSpPr>
        <p:spPr>
          <a:xfrm rot="-900000">
            <a:off x="5685290" y="6099107"/>
            <a:ext cx="4084063" cy="365125"/>
          </a:xfrm>
        </p:spPr>
        <p:txBody>
          <a:bodyPr/>
          <a:lstStyle>
            <a:lvl1pPr algn="r">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10253472" y="5641851"/>
            <a:ext cx="1658112"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7107210"/>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0501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711601" y="-979752"/>
            <a:ext cx="889716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ounded Rectangle 15"/>
          <p:cNvSpPr/>
          <p:nvPr/>
        </p:nvSpPr>
        <p:spPr>
          <a:xfrm rot="900000">
            <a:off x="-378528" y="5969722"/>
            <a:ext cx="7067325"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Rounded Rectangle 16"/>
          <p:cNvSpPr/>
          <p:nvPr/>
        </p:nvSpPr>
        <p:spPr>
          <a:xfrm rot="900000">
            <a:off x="9240391" y="-242630"/>
            <a:ext cx="3245647"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ounded Rectangle 17"/>
          <p:cNvSpPr/>
          <p:nvPr/>
        </p:nvSpPr>
        <p:spPr>
          <a:xfrm rot="900000">
            <a:off x="7866376" y="1282101"/>
            <a:ext cx="5123656"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6943763" y="2412080"/>
            <a:ext cx="5036383" cy="266284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2010039" y="615731"/>
            <a:ext cx="5764672"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1097054" y="4161126"/>
            <a:ext cx="5747887"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9323193" y="571258"/>
            <a:ext cx="2032000"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6" name="Footer Placeholder 5"/>
          <p:cNvSpPr>
            <a:spLocks noGrp="1"/>
          </p:cNvSpPr>
          <p:nvPr>
            <p:ph type="ftr" sz="quarter" idx="11"/>
          </p:nvPr>
        </p:nvSpPr>
        <p:spPr>
          <a:xfrm rot="900000">
            <a:off x="863058" y="5162534"/>
            <a:ext cx="3969937" cy="365125"/>
          </a:xfrm>
        </p:spPr>
        <p:txBody>
          <a:bodyPr/>
          <a:lstStyle>
            <a:lvl1pPr algn="l">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9395295" y="391057"/>
            <a:ext cx="2617583"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48283174"/>
      </p:ext>
    </p:extLst>
  </p:cSld>
  <p:clrMapOvr>
    <a:masterClrMapping/>
  </p:clrMapOv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1194557" y="-766298"/>
            <a:ext cx="11110421"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le 12"/>
          <p:cNvSpPr/>
          <p:nvPr/>
        </p:nvSpPr>
        <p:spPr>
          <a:xfrm rot="20707748">
            <a:off x="86328" y="5089618"/>
            <a:ext cx="11370725"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20707748">
            <a:off x="11378572" y="3839503"/>
            <a:ext cx="1348325"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20707748">
            <a:off x="10117987" y="-321837"/>
            <a:ext cx="2635388"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900000">
            <a:off x="4245178" y="4760430"/>
            <a:ext cx="6673004"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1042474" y="984584"/>
            <a:ext cx="877503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9328540" y="6238505"/>
            <a:ext cx="2032000" cy="365125"/>
          </a:xfrm>
        </p:spPr>
        <p:txBody>
          <a:body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11"/>
          </p:nvPr>
        </p:nvSpPr>
        <p:spPr>
          <a:xfrm rot="-900000">
            <a:off x="7095799" y="6094797"/>
            <a:ext cx="4165600" cy="365125"/>
          </a:xfrm>
        </p:spPr>
        <p:txBody>
          <a:bodyPr/>
          <a:lstStyle>
            <a:lvl1pPr algn="r">
              <a:defRPr/>
            </a:lvl1p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0910309" y="3246940"/>
            <a:ext cx="1209927"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664992261"/>
      </p:ext>
    </p:extLst>
  </p:cSld>
  <p:clrMapOvr>
    <a:masterClrMapping/>
  </p:clrMapOv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1177209" y="-626065"/>
            <a:ext cx="9920208"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le 12"/>
          <p:cNvSpPr/>
          <p:nvPr/>
        </p:nvSpPr>
        <p:spPr>
          <a:xfrm rot="20707748">
            <a:off x="4302982" y="6274264"/>
            <a:ext cx="5862236"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20707748">
            <a:off x="10212701" y="5459727"/>
            <a:ext cx="228075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20707748">
            <a:off x="8888568" y="-490731"/>
            <a:ext cx="4087701"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rot="-900000">
            <a:off x="9057780" y="511413"/>
            <a:ext cx="1914144"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1290351" y="1075676"/>
            <a:ext cx="7198607"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0338816" y="5888739"/>
            <a:ext cx="1658112"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11"/>
          </p:nvPr>
        </p:nvSpPr>
        <p:spPr>
          <a:xfrm rot="-900000">
            <a:off x="6663744" y="6188247"/>
            <a:ext cx="3173741" cy="365125"/>
          </a:xfrm>
        </p:spPr>
        <p:txBody>
          <a:bodyPr/>
          <a:lstStyle>
            <a:lvl1pPr algn="r">
              <a:defRPr/>
            </a:lvl1p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0253472" y="5641851"/>
            <a:ext cx="1658112"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47929809"/>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474140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E1DD966-0E3C-4DD1-A55E-8490E4CFD615}" type="datetimeFigureOut">
              <a:rPr lang="el-GR" smtClean="0"/>
              <a:pPr/>
              <a:t>22/5/2021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760366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E1DD966-0E3C-4DD1-A55E-8490E4CFD615}" type="datetimeFigureOut">
              <a:rPr lang="el-GR" smtClean="0"/>
              <a:pPr/>
              <a:t>22/5/2021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447992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E1DD966-0E3C-4DD1-A55E-8490E4CFD615}" type="datetimeFigureOut">
              <a:rPr lang="el-GR" smtClean="0"/>
              <a:pPr/>
              <a:t>22/5/2021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13161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E1DD966-0E3C-4DD1-A55E-8490E4CFD615}" type="datetimeFigureOut">
              <a:rPr lang="el-GR" smtClean="0"/>
              <a:pPr/>
              <a:t>22/5/2021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205574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E1DD966-0E3C-4DD1-A55E-8490E4CFD615}" type="datetimeFigureOut">
              <a:rPr lang="el-GR" smtClean="0"/>
              <a:pPr/>
              <a:t>22/5/2021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075373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E1DD966-0E3C-4DD1-A55E-8490E4CFD615}" type="datetimeFigureOut">
              <a:rPr lang="el-GR" smtClean="0"/>
              <a:pPr/>
              <a:t>22/5/2021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90395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D9E41F-13A2-4B89-AA3D-1AE90BCE5FA0}" type="slidenum">
              <a:rPr lang="el-GR" smtClean="0"/>
              <a:pPr/>
              <a:t>‹#›</a:t>
            </a:fld>
            <a:endParaRPr lang="el-GR"/>
          </a:p>
        </p:txBody>
      </p:sp>
    </p:spTree>
    <p:extLst>
      <p:ext uri="{BB962C8B-B14F-4D97-AF65-F5344CB8AC3E}">
        <p14:creationId xmlns:p14="http://schemas.microsoft.com/office/powerpoint/2010/main" val="107317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12192000" cy="6858000"/>
          </a:xfrm>
          <a:prstGeom prst="rect">
            <a:avLst/>
          </a:prstGeom>
        </p:spPr>
      </p:pic>
      <p:sp>
        <p:nvSpPr>
          <p:cNvPr id="2" name="Title Placeholder 1"/>
          <p:cNvSpPr>
            <a:spLocks noGrp="1"/>
          </p:cNvSpPr>
          <p:nvPr>
            <p:ph type="title"/>
          </p:nvPr>
        </p:nvSpPr>
        <p:spPr>
          <a:xfrm rot="-5400000">
            <a:off x="-11172" y="2500375"/>
            <a:ext cx="5320597" cy="2453449"/>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876801" y="990600"/>
            <a:ext cx="6702699"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550400" y="6096004"/>
            <a:ext cx="2032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3"/>
          </p:nvPr>
        </p:nvSpPr>
        <p:spPr>
          <a:xfrm>
            <a:off x="5384800" y="6096004"/>
            <a:ext cx="416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950729" y="532494"/>
            <a:ext cx="28448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282170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hemeOverride" Target="../theme/themeOverride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http://files.lsofos.com/200000017-62abd64a08/Media%20education.jpg"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http://files.lsofos.com/200000017-62abd64a08/Media%20education.jpg"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140000"/>
                <a:lumMod val="120000"/>
              </a:schemeClr>
            </a:gs>
            <a:gs pos="100000">
              <a:schemeClr val="bg2">
                <a:tint val="97000"/>
                <a:shade val="70000"/>
                <a:satMod val="190000"/>
                <a:lumMod val="72000"/>
              </a:schemeClr>
            </a:gs>
          </a:gsLst>
          <a:path path="circle">
            <a:fillToRect l="50000" t="50000" r="50000"/>
          </a:path>
        </a:gradFill>
        <a:effectLst/>
      </p:bgPr>
    </p:bg>
    <p:spTree>
      <p:nvGrpSpPr>
        <p:cNvPr id="1" name=""/>
        <p:cNvGrpSpPr/>
        <p:nvPr/>
      </p:nvGrpSpPr>
      <p:grpSpPr>
        <a:xfrm>
          <a:off x="0" y="0"/>
          <a:ext cx="0" cy="0"/>
          <a:chOff x="0" y="0"/>
          <a:chExt cx="0" cy="0"/>
        </a:xfrm>
      </p:grpSpPr>
      <p:sp>
        <p:nvSpPr>
          <p:cNvPr id="7" name="Ορθογώνιο 2"/>
          <p:cNvSpPr/>
          <p:nvPr/>
        </p:nvSpPr>
        <p:spPr>
          <a:xfrm rot="21447160">
            <a:off x="71280" y="4010424"/>
            <a:ext cx="8872677" cy="523220"/>
          </a:xfrm>
          <a:prstGeom prst="rect">
            <a:avLst/>
          </a:prstGeom>
          <a:scene3d>
            <a:camera prst="orthographicFront">
              <a:rot lat="0" lon="0" rev="21480000"/>
            </a:camera>
            <a:lightRig rig="threePt" dir="t"/>
          </a:scene3d>
        </p:spPr>
        <p:txBody>
          <a:bodyPr wrap="square">
            <a:spAutoFit/>
          </a:bodyPr>
          <a:lstStyle/>
          <a:p>
            <a:pPr algn="r" fontAlgn="base">
              <a:spcBef>
                <a:spcPct val="0"/>
              </a:spcBef>
              <a:spcAft>
                <a:spcPct val="0"/>
              </a:spcAft>
            </a:pPr>
            <a:r>
              <a:rPr lang="el-GR" sz="2800" b="1" dirty="0" smtClean="0">
                <a:solidFill>
                  <a:prstClr val="white"/>
                </a:solidFill>
                <a:effectLst>
                  <a:glow rad="101600">
                    <a:srgbClr val="FF6700">
                      <a:satMod val="175000"/>
                      <a:alpha val="40000"/>
                    </a:srgbClr>
                  </a:glow>
                </a:effectLst>
                <a:latin typeface="Corbel"/>
                <a:cs typeface="Arial" charset="0"/>
              </a:rPr>
              <a:t>«</a:t>
            </a:r>
            <a:endParaRPr lang="el-GR" sz="1400" dirty="0">
              <a:solidFill>
                <a:prstClr val="white"/>
              </a:solidFill>
              <a:effectLst>
                <a:glow rad="101600">
                  <a:srgbClr val="FF6700">
                    <a:satMod val="175000"/>
                    <a:alpha val="40000"/>
                  </a:srgbClr>
                </a:glow>
              </a:effectLst>
              <a:latin typeface="Corbel"/>
              <a:cs typeface="Arial" charset="0"/>
            </a:endParaRPr>
          </a:p>
        </p:txBody>
      </p:sp>
      <p:sp>
        <p:nvSpPr>
          <p:cNvPr id="10" name="Subtitle 2"/>
          <p:cNvSpPr>
            <a:spLocks noGrp="1"/>
          </p:cNvSpPr>
          <p:nvPr>
            <p:ph type="subTitle" idx="1"/>
          </p:nvPr>
        </p:nvSpPr>
        <p:spPr>
          <a:xfrm>
            <a:off x="295666" y="4941168"/>
            <a:ext cx="9101676" cy="1559666"/>
          </a:xfrm>
          <a:blipFill dpi="0" rotWithShape="1">
            <a:blip r:embed="rId4">
              <a:alphaModFix amt="0"/>
            </a:blip>
            <a:srcRect/>
            <a:tile tx="0" ty="0" sx="100000" sy="100000" flip="none" algn="tl"/>
          </a:blipFill>
          <a:ln w="9525">
            <a:noFill/>
            <a:miter lim="800000"/>
            <a:headEnd/>
            <a:tailEnd/>
          </a:ln>
        </p:spPr>
        <p:txBody>
          <a:bodyPr vert="horz" wrap="square" lIns="91440" tIns="45720" rIns="91440" bIns="45720" numCol="1" anchor="ctr" anchorCtr="0" compatLnSpc="1">
            <a:prstTxWarp prst="textNoShape">
              <a:avLst/>
            </a:prstTxWarp>
            <a:noAutofit/>
          </a:bodyPr>
          <a:lstStyle/>
          <a:p>
            <a:pPr algn="ctr" eaLnBrk="1" hangingPunct="1">
              <a:lnSpc>
                <a:spcPct val="80000"/>
              </a:lnSpc>
              <a:spcBef>
                <a:spcPct val="0"/>
              </a:spcBef>
            </a:pPr>
            <a:r>
              <a:rPr lang="el-GR" sz="4000" b="1" dirty="0" err="1" smtClean="0">
                <a:solidFill>
                  <a:schemeClr val="accent4"/>
                </a:solidFill>
                <a:effectLst>
                  <a:glow rad="139700">
                    <a:srgbClr val="FFFF00">
                      <a:alpha val="40000"/>
                    </a:srgbClr>
                  </a:glow>
                </a:effectLst>
              </a:rPr>
              <a:t>Ομαδοσυνεργατική</a:t>
            </a:r>
            <a:r>
              <a:rPr lang="el-GR" sz="4000" b="1" dirty="0" smtClean="0">
                <a:solidFill>
                  <a:schemeClr val="accent4"/>
                </a:solidFill>
                <a:effectLst>
                  <a:glow rad="139700">
                    <a:srgbClr val="FFFF00">
                      <a:alpha val="40000"/>
                    </a:srgbClr>
                  </a:glow>
                </a:effectLst>
              </a:rPr>
              <a:t> μέθοδος</a:t>
            </a:r>
            <a:endParaRPr lang="en-US" sz="4000" b="1" dirty="0">
              <a:solidFill>
                <a:schemeClr val="accent4"/>
              </a:solidFill>
              <a:effectLst>
                <a:glow rad="139700">
                  <a:srgbClr val="FFFF00">
                    <a:alpha val="40000"/>
                  </a:srgbClr>
                </a:glow>
              </a:effectLst>
            </a:endParaRPr>
          </a:p>
        </p:txBody>
      </p:sp>
      <p:sp>
        <p:nvSpPr>
          <p:cNvPr id="6" name="Rounded Rectangle 5"/>
          <p:cNvSpPr/>
          <p:nvPr/>
        </p:nvSpPr>
        <p:spPr>
          <a:xfrm rot="20752171">
            <a:off x="8155164" y="-436340"/>
            <a:ext cx="4237845" cy="2412015"/>
          </a:xfrm>
          <a:custGeom>
            <a:avLst/>
            <a:gdLst>
              <a:gd name="connsiteX0" fmla="*/ 0 w 2746088"/>
              <a:gd name="connsiteY0" fmla="*/ 100144 h 1748632"/>
              <a:gd name="connsiteX1" fmla="*/ 100144 w 2746088"/>
              <a:gd name="connsiteY1" fmla="*/ 0 h 1748632"/>
              <a:gd name="connsiteX2" fmla="*/ 2645944 w 2746088"/>
              <a:gd name="connsiteY2" fmla="*/ 0 h 1748632"/>
              <a:gd name="connsiteX3" fmla="*/ 2746088 w 2746088"/>
              <a:gd name="connsiteY3" fmla="*/ 100144 h 1748632"/>
              <a:gd name="connsiteX4" fmla="*/ 2746088 w 2746088"/>
              <a:gd name="connsiteY4" fmla="*/ 1648488 h 1748632"/>
              <a:gd name="connsiteX5" fmla="*/ 2645944 w 2746088"/>
              <a:gd name="connsiteY5" fmla="*/ 1748632 h 1748632"/>
              <a:gd name="connsiteX6" fmla="*/ 100144 w 2746088"/>
              <a:gd name="connsiteY6" fmla="*/ 1748632 h 1748632"/>
              <a:gd name="connsiteX7" fmla="*/ 0 w 2746088"/>
              <a:gd name="connsiteY7" fmla="*/ 1648488 h 1748632"/>
              <a:gd name="connsiteX8" fmla="*/ 0 w 2746088"/>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46088 w 3083893"/>
              <a:gd name="connsiteY4" fmla="*/ 1648488 h 1748632"/>
              <a:gd name="connsiteX5" fmla="*/ 2645944 w 3083893"/>
              <a:gd name="connsiteY5" fmla="*/ 1748632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95812 w 3083893"/>
              <a:gd name="connsiteY4" fmla="*/ 1661006 h 1748632"/>
              <a:gd name="connsiteX5" fmla="*/ 2645944 w 3083893"/>
              <a:gd name="connsiteY5" fmla="*/ 1748632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95812 w 3083893"/>
              <a:gd name="connsiteY4" fmla="*/ 1661006 h 1748632"/>
              <a:gd name="connsiteX5" fmla="*/ 2446993 w 3083893"/>
              <a:gd name="connsiteY5" fmla="*/ 1733797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00480 w 3083893"/>
              <a:gd name="connsiteY4" fmla="*/ 1654630 h 1748632"/>
              <a:gd name="connsiteX5" fmla="*/ 2446993 w 3083893"/>
              <a:gd name="connsiteY5" fmla="*/ 1733797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00480 w 3083893"/>
              <a:gd name="connsiteY4" fmla="*/ 1654630 h 1748632"/>
              <a:gd name="connsiteX5" fmla="*/ 2446993 w 3083893"/>
              <a:gd name="connsiteY5" fmla="*/ 1733797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802961"/>
              <a:gd name="connsiteX1" fmla="*/ 100144 w 3083893"/>
              <a:gd name="connsiteY1" fmla="*/ 0 h 1802961"/>
              <a:gd name="connsiteX2" fmla="*/ 2645944 w 3083893"/>
              <a:gd name="connsiteY2" fmla="*/ 0 h 1802961"/>
              <a:gd name="connsiteX3" fmla="*/ 3083893 w 3083893"/>
              <a:gd name="connsiteY3" fmla="*/ 123500 h 1802961"/>
              <a:gd name="connsiteX4" fmla="*/ 2702334 w 3083893"/>
              <a:gd name="connsiteY4" fmla="*/ 1787283 h 1802961"/>
              <a:gd name="connsiteX5" fmla="*/ 2446993 w 3083893"/>
              <a:gd name="connsiteY5" fmla="*/ 1733797 h 1802961"/>
              <a:gd name="connsiteX6" fmla="*/ 100144 w 3083893"/>
              <a:gd name="connsiteY6" fmla="*/ 1748632 h 1802961"/>
              <a:gd name="connsiteX7" fmla="*/ 0 w 3083893"/>
              <a:gd name="connsiteY7" fmla="*/ 1648488 h 1802961"/>
              <a:gd name="connsiteX8" fmla="*/ 0 w 3083893"/>
              <a:gd name="connsiteY8" fmla="*/ 100144 h 1802961"/>
              <a:gd name="connsiteX0" fmla="*/ 0 w 3114957"/>
              <a:gd name="connsiteY0" fmla="*/ 100144 h 1802961"/>
              <a:gd name="connsiteX1" fmla="*/ 100144 w 3114957"/>
              <a:gd name="connsiteY1" fmla="*/ 0 h 1802961"/>
              <a:gd name="connsiteX2" fmla="*/ 2645944 w 3114957"/>
              <a:gd name="connsiteY2" fmla="*/ 0 h 1802961"/>
              <a:gd name="connsiteX3" fmla="*/ 3114957 w 3114957"/>
              <a:gd name="connsiteY3" fmla="*/ 140132 h 1802961"/>
              <a:gd name="connsiteX4" fmla="*/ 2702334 w 3114957"/>
              <a:gd name="connsiteY4" fmla="*/ 1787283 h 1802961"/>
              <a:gd name="connsiteX5" fmla="*/ 2446993 w 3114957"/>
              <a:gd name="connsiteY5" fmla="*/ 1733797 h 1802961"/>
              <a:gd name="connsiteX6" fmla="*/ 100144 w 3114957"/>
              <a:gd name="connsiteY6" fmla="*/ 1748632 h 1802961"/>
              <a:gd name="connsiteX7" fmla="*/ 0 w 3114957"/>
              <a:gd name="connsiteY7" fmla="*/ 1648488 h 1802961"/>
              <a:gd name="connsiteX8" fmla="*/ 0 w 3114957"/>
              <a:gd name="connsiteY8" fmla="*/ 100144 h 1802961"/>
              <a:gd name="connsiteX0" fmla="*/ 0 w 3166709"/>
              <a:gd name="connsiteY0" fmla="*/ 100144 h 1802961"/>
              <a:gd name="connsiteX1" fmla="*/ 100144 w 3166709"/>
              <a:gd name="connsiteY1" fmla="*/ 0 h 1802961"/>
              <a:gd name="connsiteX2" fmla="*/ 2645944 w 3166709"/>
              <a:gd name="connsiteY2" fmla="*/ 0 h 1802961"/>
              <a:gd name="connsiteX3" fmla="*/ 3166709 w 3166709"/>
              <a:gd name="connsiteY3" fmla="*/ 179597 h 1802961"/>
              <a:gd name="connsiteX4" fmla="*/ 2702334 w 3166709"/>
              <a:gd name="connsiteY4" fmla="*/ 1787283 h 1802961"/>
              <a:gd name="connsiteX5" fmla="*/ 2446993 w 3166709"/>
              <a:gd name="connsiteY5" fmla="*/ 1733797 h 1802961"/>
              <a:gd name="connsiteX6" fmla="*/ 100144 w 3166709"/>
              <a:gd name="connsiteY6" fmla="*/ 1748632 h 1802961"/>
              <a:gd name="connsiteX7" fmla="*/ 0 w 3166709"/>
              <a:gd name="connsiteY7" fmla="*/ 1648488 h 1802961"/>
              <a:gd name="connsiteX8" fmla="*/ 0 w 3166709"/>
              <a:gd name="connsiteY8" fmla="*/ 100144 h 1802961"/>
              <a:gd name="connsiteX0" fmla="*/ 0 w 3166709"/>
              <a:gd name="connsiteY0" fmla="*/ 100144 h 1802961"/>
              <a:gd name="connsiteX1" fmla="*/ 100144 w 3166709"/>
              <a:gd name="connsiteY1" fmla="*/ 0 h 1802961"/>
              <a:gd name="connsiteX2" fmla="*/ 2635570 w 3166709"/>
              <a:gd name="connsiteY2" fmla="*/ 6201 h 1802961"/>
              <a:gd name="connsiteX3" fmla="*/ 3166709 w 3166709"/>
              <a:gd name="connsiteY3" fmla="*/ 179597 h 1802961"/>
              <a:gd name="connsiteX4" fmla="*/ 2702334 w 3166709"/>
              <a:gd name="connsiteY4" fmla="*/ 1787283 h 1802961"/>
              <a:gd name="connsiteX5" fmla="*/ 2446993 w 3166709"/>
              <a:gd name="connsiteY5" fmla="*/ 1733797 h 1802961"/>
              <a:gd name="connsiteX6" fmla="*/ 100144 w 3166709"/>
              <a:gd name="connsiteY6" fmla="*/ 1748632 h 1802961"/>
              <a:gd name="connsiteX7" fmla="*/ 0 w 3166709"/>
              <a:gd name="connsiteY7" fmla="*/ 1648488 h 1802961"/>
              <a:gd name="connsiteX8" fmla="*/ 0 w 3166709"/>
              <a:gd name="connsiteY8" fmla="*/ 100144 h 1802961"/>
              <a:gd name="connsiteX0" fmla="*/ 10866 w 3177575"/>
              <a:gd name="connsiteY0" fmla="*/ 763527 h 2466344"/>
              <a:gd name="connsiteX1" fmla="*/ 31268 w 3177575"/>
              <a:gd name="connsiteY1" fmla="*/ 0 h 2466344"/>
              <a:gd name="connsiteX2" fmla="*/ 2646436 w 3177575"/>
              <a:gd name="connsiteY2" fmla="*/ 669584 h 2466344"/>
              <a:gd name="connsiteX3" fmla="*/ 3177575 w 3177575"/>
              <a:gd name="connsiteY3" fmla="*/ 842980 h 2466344"/>
              <a:gd name="connsiteX4" fmla="*/ 2713200 w 3177575"/>
              <a:gd name="connsiteY4" fmla="*/ 2450666 h 2466344"/>
              <a:gd name="connsiteX5" fmla="*/ 2457859 w 3177575"/>
              <a:gd name="connsiteY5" fmla="*/ 2397180 h 2466344"/>
              <a:gd name="connsiteX6" fmla="*/ 111010 w 3177575"/>
              <a:gd name="connsiteY6" fmla="*/ 2412015 h 2466344"/>
              <a:gd name="connsiteX7" fmla="*/ 10866 w 3177575"/>
              <a:gd name="connsiteY7" fmla="*/ 2311871 h 2466344"/>
              <a:gd name="connsiteX8" fmla="*/ 10866 w 3177575"/>
              <a:gd name="connsiteY8" fmla="*/ 763527 h 2466344"/>
              <a:gd name="connsiteX0" fmla="*/ 10866 w 3177575"/>
              <a:gd name="connsiteY0" fmla="*/ 763527 h 2412015"/>
              <a:gd name="connsiteX1" fmla="*/ 31268 w 3177575"/>
              <a:gd name="connsiteY1" fmla="*/ 0 h 2412015"/>
              <a:gd name="connsiteX2" fmla="*/ 2646436 w 3177575"/>
              <a:gd name="connsiteY2" fmla="*/ 669584 h 2412015"/>
              <a:gd name="connsiteX3" fmla="*/ 3177575 w 3177575"/>
              <a:gd name="connsiteY3" fmla="*/ 842980 h 2412015"/>
              <a:gd name="connsiteX4" fmla="*/ 2790044 w 3177575"/>
              <a:gd name="connsiteY4" fmla="*/ 2355449 h 2412015"/>
              <a:gd name="connsiteX5" fmla="*/ 2457859 w 3177575"/>
              <a:gd name="connsiteY5" fmla="*/ 2397180 h 2412015"/>
              <a:gd name="connsiteX6" fmla="*/ 111010 w 3177575"/>
              <a:gd name="connsiteY6" fmla="*/ 2412015 h 2412015"/>
              <a:gd name="connsiteX7" fmla="*/ 10866 w 3177575"/>
              <a:gd name="connsiteY7" fmla="*/ 2311871 h 2412015"/>
              <a:gd name="connsiteX8" fmla="*/ 10866 w 3177575"/>
              <a:gd name="connsiteY8" fmla="*/ 763527 h 2412015"/>
              <a:gd name="connsiteX0" fmla="*/ 10866 w 3213165"/>
              <a:gd name="connsiteY0" fmla="*/ 763527 h 2412015"/>
              <a:gd name="connsiteX1" fmla="*/ 31268 w 3213165"/>
              <a:gd name="connsiteY1" fmla="*/ 0 h 2412015"/>
              <a:gd name="connsiteX2" fmla="*/ 2646436 w 3213165"/>
              <a:gd name="connsiteY2" fmla="*/ 669584 h 2412015"/>
              <a:gd name="connsiteX3" fmla="*/ 3177575 w 3213165"/>
              <a:gd name="connsiteY3" fmla="*/ 842980 h 2412015"/>
              <a:gd name="connsiteX4" fmla="*/ 3109260 w 3213165"/>
              <a:gd name="connsiteY4" fmla="*/ 1146400 h 2412015"/>
              <a:gd name="connsiteX5" fmla="*/ 2790044 w 3213165"/>
              <a:gd name="connsiteY5" fmla="*/ 2355449 h 2412015"/>
              <a:gd name="connsiteX6" fmla="*/ 2457859 w 3213165"/>
              <a:gd name="connsiteY6" fmla="*/ 2397180 h 2412015"/>
              <a:gd name="connsiteX7" fmla="*/ 111010 w 3213165"/>
              <a:gd name="connsiteY7" fmla="*/ 2412015 h 2412015"/>
              <a:gd name="connsiteX8" fmla="*/ 10866 w 3213165"/>
              <a:gd name="connsiteY8" fmla="*/ 2311871 h 2412015"/>
              <a:gd name="connsiteX9" fmla="*/ 10866 w 3213165"/>
              <a:gd name="connsiteY9" fmla="*/ 763527 h 2412015"/>
              <a:gd name="connsiteX0" fmla="*/ 10866 w 3217751"/>
              <a:gd name="connsiteY0" fmla="*/ 763527 h 2412015"/>
              <a:gd name="connsiteX1" fmla="*/ 31268 w 3217751"/>
              <a:gd name="connsiteY1" fmla="*/ 0 h 2412015"/>
              <a:gd name="connsiteX2" fmla="*/ 2646436 w 3217751"/>
              <a:gd name="connsiteY2" fmla="*/ 669584 h 2412015"/>
              <a:gd name="connsiteX3" fmla="*/ 3177575 w 3217751"/>
              <a:gd name="connsiteY3" fmla="*/ 842980 h 2412015"/>
              <a:gd name="connsiteX4" fmla="*/ 3109260 w 3217751"/>
              <a:gd name="connsiteY4" fmla="*/ 1146400 h 2412015"/>
              <a:gd name="connsiteX5" fmla="*/ 2790044 w 3217751"/>
              <a:gd name="connsiteY5" fmla="*/ 2355449 h 2412015"/>
              <a:gd name="connsiteX6" fmla="*/ 2457859 w 3217751"/>
              <a:gd name="connsiteY6" fmla="*/ 2397180 h 2412015"/>
              <a:gd name="connsiteX7" fmla="*/ 111010 w 3217751"/>
              <a:gd name="connsiteY7" fmla="*/ 2412015 h 2412015"/>
              <a:gd name="connsiteX8" fmla="*/ 10866 w 3217751"/>
              <a:gd name="connsiteY8" fmla="*/ 2311871 h 2412015"/>
              <a:gd name="connsiteX9" fmla="*/ 10866 w 3217751"/>
              <a:gd name="connsiteY9" fmla="*/ 763527 h 2412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17751" h="2412015">
                <a:moveTo>
                  <a:pt x="10866" y="763527"/>
                </a:moveTo>
                <a:cubicBezTo>
                  <a:pt x="10866" y="708219"/>
                  <a:pt x="-24040" y="0"/>
                  <a:pt x="31268" y="0"/>
                </a:cubicBezTo>
                <a:lnTo>
                  <a:pt x="2646436" y="669584"/>
                </a:lnTo>
                <a:cubicBezTo>
                  <a:pt x="2701744" y="669584"/>
                  <a:pt x="3177575" y="787672"/>
                  <a:pt x="3177575" y="842980"/>
                </a:cubicBezTo>
                <a:cubicBezTo>
                  <a:pt x="3264033" y="926264"/>
                  <a:pt x="3196797" y="803164"/>
                  <a:pt x="3109260" y="1146400"/>
                </a:cubicBezTo>
                <a:cubicBezTo>
                  <a:pt x="3044672" y="1398478"/>
                  <a:pt x="2907931" y="2150801"/>
                  <a:pt x="2790044" y="2355449"/>
                </a:cubicBezTo>
                <a:cubicBezTo>
                  <a:pt x="2790044" y="2410757"/>
                  <a:pt x="2513167" y="2397180"/>
                  <a:pt x="2457859" y="2397180"/>
                </a:cubicBezTo>
                <a:lnTo>
                  <a:pt x="111010" y="2412015"/>
                </a:lnTo>
                <a:cubicBezTo>
                  <a:pt x="55702" y="2412015"/>
                  <a:pt x="10866" y="2367179"/>
                  <a:pt x="10866" y="2311871"/>
                </a:cubicBezTo>
                <a:lnTo>
                  <a:pt x="10866" y="763527"/>
                </a:lnTo>
                <a:close/>
              </a:path>
            </a:pathLst>
          </a:custGeom>
          <a:blipFill>
            <a:blip r:embed="rId5"/>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2" name="Rounded Rectangle 11"/>
          <p:cNvSpPr/>
          <p:nvPr/>
        </p:nvSpPr>
        <p:spPr>
          <a:xfrm rot="20731457">
            <a:off x="9490030" y="2014578"/>
            <a:ext cx="3592177" cy="4969234"/>
          </a:xfrm>
          <a:custGeom>
            <a:avLst/>
            <a:gdLst>
              <a:gd name="connsiteX0" fmla="*/ 0 w 2129999"/>
              <a:gd name="connsiteY0" fmla="*/ 57023 h 1809105"/>
              <a:gd name="connsiteX1" fmla="*/ 57023 w 2129999"/>
              <a:gd name="connsiteY1" fmla="*/ 0 h 1809105"/>
              <a:gd name="connsiteX2" fmla="*/ 2072976 w 2129999"/>
              <a:gd name="connsiteY2" fmla="*/ 0 h 1809105"/>
              <a:gd name="connsiteX3" fmla="*/ 2129999 w 2129999"/>
              <a:gd name="connsiteY3" fmla="*/ 57023 h 1809105"/>
              <a:gd name="connsiteX4" fmla="*/ 2129999 w 2129999"/>
              <a:gd name="connsiteY4" fmla="*/ 1752082 h 1809105"/>
              <a:gd name="connsiteX5" fmla="*/ 2072976 w 2129999"/>
              <a:gd name="connsiteY5" fmla="*/ 1809105 h 1809105"/>
              <a:gd name="connsiteX6" fmla="*/ 57023 w 2129999"/>
              <a:gd name="connsiteY6" fmla="*/ 1809105 h 1809105"/>
              <a:gd name="connsiteX7" fmla="*/ 0 w 2129999"/>
              <a:gd name="connsiteY7" fmla="*/ 1752082 h 1809105"/>
              <a:gd name="connsiteX8" fmla="*/ 0 w 2129999"/>
              <a:gd name="connsiteY8" fmla="*/ 57023 h 1809105"/>
              <a:gd name="connsiteX0" fmla="*/ 0 w 2642504"/>
              <a:gd name="connsiteY0" fmla="*/ 81848 h 1833930"/>
              <a:gd name="connsiteX1" fmla="*/ 57023 w 2642504"/>
              <a:gd name="connsiteY1" fmla="*/ 24825 h 1833930"/>
              <a:gd name="connsiteX2" fmla="*/ 2072976 w 2642504"/>
              <a:gd name="connsiteY2" fmla="*/ 24825 h 1833930"/>
              <a:gd name="connsiteX3" fmla="*/ 2642504 w 2642504"/>
              <a:gd name="connsiteY3" fmla="*/ 11161 h 1833930"/>
              <a:gd name="connsiteX4" fmla="*/ 2129999 w 2642504"/>
              <a:gd name="connsiteY4" fmla="*/ 1776907 h 1833930"/>
              <a:gd name="connsiteX5" fmla="*/ 2072976 w 2642504"/>
              <a:gd name="connsiteY5" fmla="*/ 1833930 h 1833930"/>
              <a:gd name="connsiteX6" fmla="*/ 57023 w 2642504"/>
              <a:gd name="connsiteY6" fmla="*/ 1833930 h 1833930"/>
              <a:gd name="connsiteX7" fmla="*/ 0 w 2642504"/>
              <a:gd name="connsiteY7" fmla="*/ 1776907 h 1833930"/>
              <a:gd name="connsiteX8" fmla="*/ 0 w 2642504"/>
              <a:gd name="connsiteY8" fmla="*/ 81848 h 1833930"/>
              <a:gd name="connsiteX0" fmla="*/ 0 w 2642504"/>
              <a:gd name="connsiteY0" fmla="*/ 81848 h 1839645"/>
              <a:gd name="connsiteX1" fmla="*/ 57023 w 2642504"/>
              <a:gd name="connsiteY1" fmla="*/ 24825 h 1839645"/>
              <a:gd name="connsiteX2" fmla="*/ 2072976 w 2642504"/>
              <a:gd name="connsiteY2" fmla="*/ 24825 h 1839645"/>
              <a:gd name="connsiteX3" fmla="*/ 2642504 w 2642504"/>
              <a:gd name="connsiteY3" fmla="*/ 11161 h 1839645"/>
              <a:gd name="connsiteX4" fmla="*/ 2268530 w 2642504"/>
              <a:gd name="connsiteY4" fmla="*/ 1821497 h 1839645"/>
              <a:gd name="connsiteX5" fmla="*/ 2072976 w 2642504"/>
              <a:gd name="connsiteY5" fmla="*/ 1833930 h 1839645"/>
              <a:gd name="connsiteX6" fmla="*/ 57023 w 2642504"/>
              <a:gd name="connsiteY6" fmla="*/ 1833930 h 1839645"/>
              <a:gd name="connsiteX7" fmla="*/ 0 w 2642504"/>
              <a:gd name="connsiteY7" fmla="*/ 1776907 h 1839645"/>
              <a:gd name="connsiteX8" fmla="*/ 0 w 2642504"/>
              <a:gd name="connsiteY8" fmla="*/ 81848 h 1839645"/>
              <a:gd name="connsiteX0" fmla="*/ 0 w 2683876"/>
              <a:gd name="connsiteY0" fmla="*/ 73270 h 1831067"/>
              <a:gd name="connsiteX1" fmla="*/ 57023 w 2683876"/>
              <a:gd name="connsiteY1" fmla="*/ 16247 h 1831067"/>
              <a:gd name="connsiteX2" fmla="*/ 2072976 w 2683876"/>
              <a:gd name="connsiteY2" fmla="*/ 16247 h 1831067"/>
              <a:gd name="connsiteX3" fmla="*/ 2683876 w 2683876"/>
              <a:gd name="connsiteY3" fmla="*/ 13264 h 1831067"/>
              <a:gd name="connsiteX4" fmla="*/ 2268530 w 2683876"/>
              <a:gd name="connsiteY4" fmla="*/ 1812919 h 1831067"/>
              <a:gd name="connsiteX5" fmla="*/ 2072976 w 2683876"/>
              <a:gd name="connsiteY5" fmla="*/ 1825352 h 1831067"/>
              <a:gd name="connsiteX6" fmla="*/ 57023 w 2683876"/>
              <a:gd name="connsiteY6" fmla="*/ 1825352 h 1831067"/>
              <a:gd name="connsiteX7" fmla="*/ 0 w 2683876"/>
              <a:gd name="connsiteY7" fmla="*/ 1768329 h 1831067"/>
              <a:gd name="connsiteX8" fmla="*/ 0 w 2683876"/>
              <a:gd name="connsiteY8" fmla="*/ 73270 h 1831067"/>
              <a:gd name="connsiteX0" fmla="*/ 0 w 2683876"/>
              <a:gd name="connsiteY0" fmla="*/ 73270 h 1831067"/>
              <a:gd name="connsiteX1" fmla="*/ 57023 w 2683876"/>
              <a:gd name="connsiteY1" fmla="*/ 16247 h 1831067"/>
              <a:gd name="connsiteX2" fmla="*/ 2072976 w 2683876"/>
              <a:gd name="connsiteY2" fmla="*/ 16247 h 1831067"/>
              <a:gd name="connsiteX3" fmla="*/ 2683876 w 2683876"/>
              <a:gd name="connsiteY3" fmla="*/ 13264 h 1831067"/>
              <a:gd name="connsiteX4" fmla="*/ 2268530 w 2683876"/>
              <a:gd name="connsiteY4" fmla="*/ 1812919 h 1831067"/>
              <a:gd name="connsiteX5" fmla="*/ 2072976 w 2683876"/>
              <a:gd name="connsiteY5" fmla="*/ 1825352 h 1831067"/>
              <a:gd name="connsiteX6" fmla="*/ 57023 w 2683876"/>
              <a:gd name="connsiteY6" fmla="*/ 1825352 h 1831067"/>
              <a:gd name="connsiteX7" fmla="*/ 0 w 2683876"/>
              <a:gd name="connsiteY7" fmla="*/ 1768329 h 1831067"/>
              <a:gd name="connsiteX8" fmla="*/ 0 w 2683876"/>
              <a:gd name="connsiteY8" fmla="*/ 73270 h 1831067"/>
              <a:gd name="connsiteX0" fmla="*/ 0 w 2683876"/>
              <a:gd name="connsiteY0" fmla="*/ 73270 h 1863142"/>
              <a:gd name="connsiteX1" fmla="*/ 57023 w 2683876"/>
              <a:gd name="connsiteY1" fmla="*/ 16247 h 1863142"/>
              <a:gd name="connsiteX2" fmla="*/ 2072976 w 2683876"/>
              <a:gd name="connsiteY2" fmla="*/ 16247 h 1863142"/>
              <a:gd name="connsiteX3" fmla="*/ 2683876 w 2683876"/>
              <a:gd name="connsiteY3" fmla="*/ 13264 h 1863142"/>
              <a:gd name="connsiteX4" fmla="*/ 2222615 w 2683876"/>
              <a:gd name="connsiteY4" fmla="*/ 1854021 h 1863142"/>
              <a:gd name="connsiteX5" fmla="*/ 2072976 w 2683876"/>
              <a:gd name="connsiteY5" fmla="*/ 1825352 h 1863142"/>
              <a:gd name="connsiteX6" fmla="*/ 57023 w 2683876"/>
              <a:gd name="connsiteY6" fmla="*/ 1825352 h 1863142"/>
              <a:gd name="connsiteX7" fmla="*/ 0 w 2683876"/>
              <a:gd name="connsiteY7" fmla="*/ 1768329 h 1863142"/>
              <a:gd name="connsiteX8" fmla="*/ 0 w 2683876"/>
              <a:gd name="connsiteY8" fmla="*/ 73270 h 1863142"/>
              <a:gd name="connsiteX0" fmla="*/ 0 w 2683876"/>
              <a:gd name="connsiteY0" fmla="*/ 73270 h 1863142"/>
              <a:gd name="connsiteX1" fmla="*/ 57023 w 2683876"/>
              <a:gd name="connsiteY1" fmla="*/ 16247 h 1863142"/>
              <a:gd name="connsiteX2" fmla="*/ 2072976 w 2683876"/>
              <a:gd name="connsiteY2" fmla="*/ 16247 h 1863142"/>
              <a:gd name="connsiteX3" fmla="*/ 2683876 w 2683876"/>
              <a:gd name="connsiteY3" fmla="*/ 13264 h 1863142"/>
              <a:gd name="connsiteX4" fmla="*/ 2222615 w 2683876"/>
              <a:gd name="connsiteY4" fmla="*/ 1854021 h 1863142"/>
              <a:gd name="connsiteX5" fmla="*/ 2072976 w 2683876"/>
              <a:gd name="connsiteY5" fmla="*/ 1825352 h 1863142"/>
              <a:gd name="connsiteX6" fmla="*/ 57023 w 2683876"/>
              <a:gd name="connsiteY6" fmla="*/ 1825352 h 1863142"/>
              <a:gd name="connsiteX7" fmla="*/ 0 w 2683876"/>
              <a:gd name="connsiteY7" fmla="*/ 1768329 h 1863142"/>
              <a:gd name="connsiteX8" fmla="*/ 0 w 2683876"/>
              <a:gd name="connsiteY8" fmla="*/ 73270 h 1863142"/>
              <a:gd name="connsiteX0" fmla="*/ 0 w 2683876"/>
              <a:gd name="connsiteY0" fmla="*/ 73270 h 1854021"/>
              <a:gd name="connsiteX1" fmla="*/ 57023 w 2683876"/>
              <a:gd name="connsiteY1" fmla="*/ 16247 h 1854021"/>
              <a:gd name="connsiteX2" fmla="*/ 2072976 w 2683876"/>
              <a:gd name="connsiteY2" fmla="*/ 16247 h 1854021"/>
              <a:gd name="connsiteX3" fmla="*/ 2683876 w 2683876"/>
              <a:gd name="connsiteY3" fmla="*/ 13264 h 1854021"/>
              <a:gd name="connsiteX4" fmla="*/ 2222615 w 2683876"/>
              <a:gd name="connsiteY4" fmla="*/ 1854021 h 1854021"/>
              <a:gd name="connsiteX5" fmla="*/ 2072976 w 2683876"/>
              <a:gd name="connsiteY5" fmla="*/ 1825352 h 1854021"/>
              <a:gd name="connsiteX6" fmla="*/ 57023 w 2683876"/>
              <a:gd name="connsiteY6" fmla="*/ 1825352 h 1854021"/>
              <a:gd name="connsiteX7" fmla="*/ 0 w 2683876"/>
              <a:gd name="connsiteY7" fmla="*/ 1768329 h 1854021"/>
              <a:gd name="connsiteX8" fmla="*/ 0 w 2683876"/>
              <a:gd name="connsiteY8" fmla="*/ 73270 h 1854021"/>
              <a:gd name="connsiteX0" fmla="*/ 0 w 2683876"/>
              <a:gd name="connsiteY0" fmla="*/ 73270 h 1854021"/>
              <a:gd name="connsiteX1" fmla="*/ 57023 w 2683876"/>
              <a:gd name="connsiteY1" fmla="*/ 16247 h 1854021"/>
              <a:gd name="connsiteX2" fmla="*/ 2072976 w 2683876"/>
              <a:gd name="connsiteY2" fmla="*/ 16247 h 1854021"/>
              <a:gd name="connsiteX3" fmla="*/ 2683876 w 2683876"/>
              <a:gd name="connsiteY3" fmla="*/ 13264 h 1854021"/>
              <a:gd name="connsiteX4" fmla="*/ 2222615 w 2683876"/>
              <a:gd name="connsiteY4" fmla="*/ 1854021 h 1854021"/>
              <a:gd name="connsiteX5" fmla="*/ 1990231 w 2683876"/>
              <a:gd name="connsiteY5" fmla="*/ 1803990 h 1854021"/>
              <a:gd name="connsiteX6" fmla="*/ 57023 w 2683876"/>
              <a:gd name="connsiteY6" fmla="*/ 1825352 h 1854021"/>
              <a:gd name="connsiteX7" fmla="*/ 0 w 2683876"/>
              <a:gd name="connsiteY7" fmla="*/ 1768329 h 1854021"/>
              <a:gd name="connsiteX8" fmla="*/ 0 w 2683876"/>
              <a:gd name="connsiteY8" fmla="*/ 73270 h 1854021"/>
              <a:gd name="connsiteX0" fmla="*/ 0 w 2683876"/>
              <a:gd name="connsiteY0" fmla="*/ 73270 h 1825352"/>
              <a:gd name="connsiteX1" fmla="*/ 57023 w 2683876"/>
              <a:gd name="connsiteY1" fmla="*/ 16247 h 1825352"/>
              <a:gd name="connsiteX2" fmla="*/ 2072976 w 2683876"/>
              <a:gd name="connsiteY2" fmla="*/ 16247 h 1825352"/>
              <a:gd name="connsiteX3" fmla="*/ 2683876 w 2683876"/>
              <a:gd name="connsiteY3" fmla="*/ 13264 h 1825352"/>
              <a:gd name="connsiteX4" fmla="*/ 2098497 w 2683876"/>
              <a:gd name="connsiteY4" fmla="*/ 1821978 h 1825352"/>
              <a:gd name="connsiteX5" fmla="*/ 1990231 w 2683876"/>
              <a:gd name="connsiteY5" fmla="*/ 1803990 h 1825352"/>
              <a:gd name="connsiteX6" fmla="*/ 57023 w 2683876"/>
              <a:gd name="connsiteY6" fmla="*/ 1825352 h 1825352"/>
              <a:gd name="connsiteX7" fmla="*/ 0 w 2683876"/>
              <a:gd name="connsiteY7" fmla="*/ 1768329 h 1825352"/>
              <a:gd name="connsiteX8" fmla="*/ 0 w 2683876"/>
              <a:gd name="connsiteY8" fmla="*/ 73270 h 1825352"/>
              <a:gd name="connsiteX0" fmla="*/ 0 w 2683876"/>
              <a:gd name="connsiteY0" fmla="*/ 73270 h 1825352"/>
              <a:gd name="connsiteX1" fmla="*/ 57023 w 2683876"/>
              <a:gd name="connsiteY1" fmla="*/ 16247 h 1825352"/>
              <a:gd name="connsiteX2" fmla="*/ 2072976 w 2683876"/>
              <a:gd name="connsiteY2" fmla="*/ 16247 h 1825352"/>
              <a:gd name="connsiteX3" fmla="*/ 2683876 w 2683876"/>
              <a:gd name="connsiteY3" fmla="*/ 13264 h 1825352"/>
              <a:gd name="connsiteX4" fmla="*/ 2098497 w 2683876"/>
              <a:gd name="connsiteY4" fmla="*/ 1821978 h 1825352"/>
              <a:gd name="connsiteX5" fmla="*/ 1990231 w 2683876"/>
              <a:gd name="connsiteY5" fmla="*/ 1803990 h 1825352"/>
              <a:gd name="connsiteX6" fmla="*/ 57023 w 2683876"/>
              <a:gd name="connsiteY6" fmla="*/ 1825352 h 1825352"/>
              <a:gd name="connsiteX7" fmla="*/ 0 w 2683876"/>
              <a:gd name="connsiteY7" fmla="*/ 1768329 h 1825352"/>
              <a:gd name="connsiteX8" fmla="*/ 0 w 2683876"/>
              <a:gd name="connsiteY8" fmla="*/ 73270 h 1825352"/>
              <a:gd name="connsiteX0" fmla="*/ 0 w 2683876"/>
              <a:gd name="connsiteY0" fmla="*/ 73270 h 1825352"/>
              <a:gd name="connsiteX1" fmla="*/ 57023 w 2683876"/>
              <a:gd name="connsiteY1" fmla="*/ 16247 h 1825352"/>
              <a:gd name="connsiteX2" fmla="*/ 2072976 w 2683876"/>
              <a:gd name="connsiteY2" fmla="*/ 16247 h 1825352"/>
              <a:gd name="connsiteX3" fmla="*/ 2683876 w 2683876"/>
              <a:gd name="connsiteY3" fmla="*/ 13264 h 1825352"/>
              <a:gd name="connsiteX4" fmla="*/ 2195926 w 2683876"/>
              <a:gd name="connsiteY4" fmla="*/ 1820653 h 1825352"/>
              <a:gd name="connsiteX5" fmla="*/ 1990231 w 2683876"/>
              <a:gd name="connsiteY5" fmla="*/ 1803990 h 1825352"/>
              <a:gd name="connsiteX6" fmla="*/ 57023 w 2683876"/>
              <a:gd name="connsiteY6" fmla="*/ 1825352 h 1825352"/>
              <a:gd name="connsiteX7" fmla="*/ 0 w 2683876"/>
              <a:gd name="connsiteY7" fmla="*/ 1768329 h 1825352"/>
              <a:gd name="connsiteX8" fmla="*/ 0 w 2683876"/>
              <a:gd name="connsiteY8" fmla="*/ 73270 h 1825352"/>
              <a:gd name="connsiteX0" fmla="*/ 0 w 2683876"/>
              <a:gd name="connsiteY0" fmla="*/ 73270 h 1825352"/>
              <a:gd name="connsiteX1" fmla="*/ 57023 w 2683876"/>
              <a:gd name="connsiteY1" fmla="*/ 16247 h 1825352"/>
              <a:gd name="connsiteX2" fmla="*/ 2072976 w 2683876"/>
              <a:gd name="connsiteY2" fmla="*/ 16247 h 1825352"/>
              <a:gd name="connsiteX3" fmla="*/ 2683876 w 2683876"/>
              <a:gd name="connsiteY3" fmla="*/ 13264 h 1825352"/>
              <a:gd name="connsiteX4" fmla="*/ 2195926 w 2683876"/>
              <a:gd name="connsiteY4" fmla="*/ 1820653 h 1825352"/>
              <a:gd name="connsiteX5" fmla="*/ 1965407 w 2683876"/>
              <a:gd name="connsiteY5" fmla="*/ 1797582 h 1825352"/>
              <a:gd name="connsiteX6" fmla="*/ 57023 w 2683876"/>
              <a:gd name="connsiteY6" fmla="*/ 1825352 h 1825352"/>
              <a:gd name="connsiteX7" fmla="*/ 0 w 2683876"/>
              <a:gd name="connsiteY7" fmla="*/ 1768329 h 1825352"/>
              <a:gd name="connsiteX8" fmla="*/ 0 w 2683876"/>
              <a:gd name="connsiteY8" fmla="*/ 73270 h 1825352"/>
              <a:gd name="connsiteX0" fmla="*/ 0 w 2683876"/>
              <a:gd name="connsiteY0" fmla="*/ 73270 h 4969234"/>
              <a:gd name="connsiteX1" fmla="*/ 57023 w 2683876"/>
              <a:gd name="connsiteY1" fmla="*/ 16247 h 4969234"/>
              <a:gd name="connsiteX2" fmla="*/ 2072976 w 2683876"/>
              <a:gd name="connsiteY2" fmla="*/ 16247 h 4969234"/>
              <a:gd name="connsiteX3" fmla="*/ 2683876 w 2683876"/>
              <a:gd name="connsiteY3" fmla="*/ 13264 h 4969234"/>
              <a:gd name="connsiteX4" fmla="*/ 1400723 w 2683876"/>
              <a:gd name="connsiteY4" fmla="*/ 4969234 h 4969234"/>
              <a:gd name="connsiteX5" fmla="*/ 1965407 w 2683876"/>
              <a:gd name="connsiteY5" fmla="*/ 1797582 h 4969234"/>
              <a:gd name="connsiteX6" fmla="*/ 57023 w 2683876"/>
              <a:gd name="connsiteY6" fmla="*/ 1825352 h 4969234"/>
              <a:gd name="connsiteX7" fmla="*/ 0 w 2683876"/>
              <a:gd name="connsiteY7" fmla="*/ 1768329 h 4969234"/>
              <a:gd name="connsiteX8" fmla="*/ 0 w 2683876"/>
              <a:gd name="connsiteY8" fmla="*/ 73270 h 4969234"/>
              <a:gd name="connsiteX0" fmla="*/ 0 w 2683876"/>
              <a:gd name="connsiteY0" fmla="*/ 73270 h 4969234"/>
              <a:gd name="connsiteX1" fmla="*/ 57023 w 2683876"/>
              <a:gd name="connsiteY1" fmla="*/ 16247 h 4969234"/>
              <a:gd name="connsiteX2" fmla="*/ 2072976 w 2683876"/>
              <a:gd name="connsiteY2" fmla="*/ 16247 h 4969234"/>
              <a:gd name="connsiteX3" fmla="*/ 2683876 w 2683876"/>
              <a:gd name="connsiteY3" fmla="*/ 13264 h 4969234"/>
              <a:gd name="connsiteX4" fmla="*/ 1400723 w 2683876"/>
              <a:gd name="connsiteY4" fmla="*/ 4969234 h 4969234"/>
              <a:gd name="connsiteX5" fmla="*/ 33136 w 2683876"/>
              <a:gd name="connsiteY5" fmla="*/ 4564351 h 4969234"/>
              <a:gd name="connsiteX6" fmla="*/ 57023 w 2683876"/>
              <a:gd name="connsiteY6" fmla="*/ 1825352 h 4969234"/>
              <a:gd name="connsiteX7" fmla="*/ 0 w 2683876"/>
              <a:gd name="connsiteY7" fmla="*/ 1768329 h 4969234"/>
              <a:gd name="connsiteX8" fmla="*/ 0 w 2683876"/>
              <a:gd name="connsiteY8" fmla="*/ 73270 h 4969234"/>
              <a:gd name="connsiteX0" fmla="*/ 10257 w 2694133"/>
              <a:gd name="connsiteY0" fmla="*/ 73270 h 4969234"/>
              <a:gd name="connsiteX1" fmla="*/ 67280 w 2694133"/>
              <a:gd name="connsiteY1" fmla="*/ 16247 h 4969234"/>
              <a:gd name="connsiteX2" fmla="*/ 2083233 w 2694133"/>
              <a:gd name="connsiteY2" fmla="*/ 16247 h 4969234"/>
              <a:gd name="connsiteX3" fmla="*/ 2694133 w 2694133"/>
              <a:gd name="connsiteY3" fmla="*/ 13264 h 4969234"/>
              <a:gd name="connsiteX4" fmla="*/ 1410980 w 2694133"/>
              <a:gd name="connsiteY4" fmla="*/ 4969234 h 4969234"/>
              <a:gd name="connsiteX5" fmla="*/ 43393 w 2694133"/>
              <a:gd name="connsiteY5" fmla="*/ 4564351 h 4969234"/>
              <a:gd name="connsiteX6" fmla="*/ 15497 w 2694133"/>
              <a:gd name="connsiteY6" fmla="*/ 1820809 h 4969234"/>
              <a:gd name="connsiteX7" fmla="*/ 10257 w 2694133"/>
              <a:gd name="connsiteY7" fmla="*/ 1768329 h 4969234"/>
              <a:gd name="connsiteX8" fmla="*/ 10257 w 2694133"/>
              <a:gd name="connsiteY8" fmla="*/ 73270 h 4969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4133" h="4969234">
                <a:moveTo>
                  <a:pt x="10257" y="73270"/>
                </a:moveTo>
                <a:cubicBezTo>
                  <a:pt x="10257" y="41777"/>
                  <a:pt x="35787" y="16247"/>
                  <a:pt x="67280" y="16247"/>
                </a:cubicBezTo>
                <a:lnTo>
                  <a:pt x="2083233" y="16247"/>
                </a:lnTo>
                <a:cubicBezTo>
                  <a:pt x="2114726" y="16247"/>
                  <a:pt x="2694133" y="-18229"/>
                  <a:pt x="2694133" y="13264"/>
                </a:cubicBezTo>
                <a:cubicBezTo>
                  <a:pt x="2564147" y="500596"/>
                  <a:pt x="1571927" y="4498720"/>
                  <a:pt x="1410980" y="4969234"/>
                </a:cubicBezTo>
                <a:cubicBezTo>
                  <a:pt x="1251629" y="4968414"/>
                  <a:pt x="74886" y="4564351"/>
                  <a:pt x="43393" y="4564351"/>
                </a:cubicBezTo>
                <a:lnTo>
                  <a:pt x="15497" y="1820809"/>
                </a:lnTo>
                <a:cubicBezTo>
                  <a:pt x="-15996" y="1820809"/>
                  <a:pt x="10257" y="1799822"/>
                  <a:pt x="10257" y="1768329"/>
                </a:cubicBezTo>
                <a:lnTo>
                  <a:pt x="10257" y="73270"/>
                </a:lnTo>
                <a:close/>
              </a:path>
            </a:pathLst>
          </a:custGeom>
          <a:blipFill>
            <a:blip r:embed="rId6"/>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 name="Ορθογώνιο 2"/>
          <p:cNvSpPr/>
          <p:nvPr/>
        </p:nvSpPr>
        <p:spPr>
          <a:xfrm>
            <a:off x="527383" y="404665"/>
            <a:ext cx="7604300" cy="1785104"/>
          </a:xfrm>
          <a:prstGeom prst="rect">
            <a:avLst/>
          </a:prstGeom>
        </p:spPr>
        <p:txBody>
          <a:bodyPr wrap="square">
            <a:spAutoFit/>
          </a:bodyPr>
          <a:lstStyle/>
          <a:p>
            <a:pPr algn="ctr" fontAlgn="base">
              <a:spcBef>
                <a:spcPct val="0"/>
              </a:spcBef>
              <a:spcAft>
                <a:spcPct val="0"/>
              </a:spcAft>
            </a:pPr>
            <a:r>
              <a:rPr lang="el-GR" sz="3200" b="1" dirty="0">
                <a:solidFill>
                  <a:srgbClr val="70A525"/>
                </a:solidFill>
                <a:effectLst>
                  <a:glow rad="101600">
                    <a:srgbClr val="FF6700">
                      <a:satMod val="175000"/>
                      <a:alpha val="40000"/>
                    </a:srgbClr>
                  </a:glow>
                </a:effectLst>
                <a:latin typeface="Corbel"/>
                <a:cs typeface="Arial" charset="0"/>
              </a:rPr>
              <a:t>Σχεδιασμός Διδασκαλίας</a:t>
            </a:r>
            <a:endParaRPr lang="en-US" sz="3200" b="1" dirty="0">
              <a:solidFill>
                <a:srgbClr val="70A525"/>
              </a:solidFill>
              <a:effectLst>
                <a:glow rad="101600">
                  <a:srgbClr val="FF6700">
                    <a:satMod val="175000"/>
                    <a:alpha val="40000"/>
                  </a:srgbClr>
                </a:glow>
              </a:effectLst>
              <a:latin typeface="Corbel"/>
              <a:cs typeface="Arial" charset="0"/>
            </a:endParaRPr>
          </a:p>
          <a:p>
            <a:pPr algn="ctr" fontAlgn="base">
              <a:spcBef>
                <a:spcPct val="0"/>
              </a:spcBef>
              <a:spcAft>
                <a:spcPct val="0"/>
              </a:spcAft>
            </a:pPr>
            <a:r>
              <a:rPr lang="el-GR" sz="3200" b="1" dirty="0">
                <a:solidFill>
                  <a:srgbClr val="70A525"/>
                </a:solidFill>
                <a:effectLst>
                  <a:glow rad="101600">
                    <a:srgbClr val="FF6700">
                      <a:satMod val="175000"/>
                      <a:alpha val="40000"/>
                    </a:srgbClr>
                  </a:glow>
                </a:effectLst>
                <a:latin typeface="Corbel"/>
                <a:cs typeface="Arial" charset="0"/>
              </a:rPr>
              <a:t> με Δομημένο Σχέδιο Μαθήματος</a:t>
            </a:r>
            <a:endParaRPr lang="en-US" sz="3200" b="1" dirty="0">
              <a:solidFill>
                <a:srgbClr val="70A525"/>
              </a:solidFill>
              <a:effectLst>
                <a:glow rad="101600">
                  <a:srgbClr val="FF6700">
                    <a:satMod val="175000"/>
                    <a:alpha val="40000"/>
                  </a:srgbClr>
                </a:glow>
              </a:effectLst>
              <a:latin typeface="Corbel"/>
              <a:cs typeface="Arial" charset="0"/>
            </a:endParaRPr>
          </a:p>
          <a:p>
            <a:pPr algn="ctr" fontAlgn="base">
              <a:spcBef>
                <a:spcPct val="0"/>
              </a:spcBef>
              <a:spcAft>
                <a:spcPct val="0"/>
              </a:spcAft>
            </a:pPr>
            <a:r>
              <a:rPr lang="el-GR" sz="3200" b="1" dirty="0">
                <a:solidFill>
                  <a:srgbClr val="70A525"/>
                </a:solidFill>
                <a:effectLst>
                  <a:glow rad="101600">
                    <a:srgbClr val="FF6700">
                      <a:satMod val="175000"/>
                      <a:alpha val="40000"/>
                    </a:srgbClr>
                  </a:glow>
                </a:effectLst>
                <a:latin typeface="Corbel"/>
                <a:cs typeface="Arial" charset="0"/>
              </a:rPr>
              <a:t> στο Πλαίσιο Αυθεντικής Μάθησης»</a:t>
            </a:r>
            <a:r>
              <a:rPr lang="el-GR" dirty="0">
                <a:solidFill>
                  <a:srgbClr val="70A525"/>
                </a:solidFill>
                <a:effectLst>
                  <a:glow rad="101600">
                    <a:srgbClr val="FF6700">
                      <a:satMod val="175000"/>
                      <a:alpha val="40000"/>
                    </a:srgbClr>
                  </a:glow>
                </a:effectLst>
                <a:latin typeface="Corbel"/>
                <a:cs typeface="Arial" charset="0"/>
              </a:rPr>
              <a:t/>
            </a:r>
            <a:br>
              <a:rPr lang="el-GR" dirty="0">
                <a:solidFill>
                  <a:srgbClr val="70A525"/>
                </a:solidFill>
                <a:effectLst>
                  <a:glow rad="101600">
                    <a:srgbClr val="FF6700">
                      <a:satMod val="175000"/>
                      <a:alpha val="40000"/>
                    </a:srgbClr>
                  </a:glow>
                </a:effectLst>
                <a:latin typeface="Corbel"/>
                <a:cs typeface="Arial" charset="0"/>
              </a:rPr>
            </a:br>
            <a:endParaRPr lang="el-GR" sz="1400" dirty="0">
              <a:solidFill>
                <a:srgbClr val="70A525"/>
              </a:solidFill>
              <a:effectLst>
                <a:glow rad="101600">
                  <a:srgbClr val="FF6700">
                    <a:satMod val="175000"/>
                    <a:alpha val="40000"/>
                  </a:srgbClr>
                </a:glow>
              </a:effectLst>
              <a:latin typeface="Corbel"/>
              <a:cs typeface="Arial" charset="0"/>
            </a:endParaRPr>
          </a:p>
        </p:txBody>
      </p:sp>
    </p:spTree>
    <p:extLst>
      <p:ext uri="{BB962C8B-B14F-4D97-AF65-F5344CB8AC3E}">
        <p14:creationId xmlns:p14="http://schemas.microsoft.com/office/powerpoint/2010/main" val="78344925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89467" y="753533"/>
            <a:ext cx="10824367" cy="6709529"/>
          </a:xfrm>
          <a:prstGeom prst="rect">
            <a:avLst/>
          </a:prstGeom>
          <a:noFill/>
        </p:spPr>
        <p:txBody>
          <a:bodyPr wrap="square" rtlCol="0">
            <a:spAutoFit/>
          </a:bodyPr>
          <a:lstStyle/>
          <a:p>
            <a:pPr algn="just"/>
            <a:endParaRPr lang="el-GR" sz="2000" dirty="0" smtClean="0"/>
          </a:p>
          <a:p>
            <a:pPr algn="just"/>
            <a:endParaRPr lang="el-GR" sz="2000" dirty="0" smtClean="0"/>
          </a:p>
          <a:p>
            <a:pPr algn="just"/>
            <a:endParaRPr lang="el-GR" sz="2000" dirty="0" smtClean="0"/>
          </a:p>
          <a:p>
            <a:pPr algn="just"/>
            <a:endParaRPr lang="el-GR" sz="2000" dirty="0" smtClean="0"/>
          </a:p>
          <a:p>
            <a:pPr algn="just"/>
            <a:endParaRPr lang="el-GR" sz="2000" dirty="0" smtClean="0"/>
          </a:p>
          <a:p>
            <a:pPr algn="just"/>
            <a:r>
              <a:rPr lang="el-GR" sz="2000" dirty="0" smtClean="0"/>
              <a:t>Γενικά,  μπορείτε να διαμοιράσετε έγγραφο που έχετε δημιουργήσει χειρόγραφα είτε </a:t>
            </a:r>
            <a:r>
              <a:rPr lang="en-US" sz="2000" dirty="0" err="1" smtClean="0"/>
              <a:t>quizz</a:t>
            </a:r>
            <a:r>
              <a:rPr lang="en-US" sz="2000" dirty="0" smtClean="0"/>
              <a:t> </a:t>
            </a:r>
            <a:r>
              <a:rPr lang="el-GR" sz="2000" dirty="0" smtClean="0"/>
              <a:t>που έχετε ετοιμάσει διαδικτυακά σε άλλο λογισμικό και να κοινοποιήσετε τον σύνδεσμο στους «μαθητές». Η κοινοποίηση μπορεί να γίνει με αποστολή του συνδέσμου ή του αρχείου αντίστοιχα στο </a:t>
            </a:r>
            <a:r>
              <a:rPr lang="en-US" sz="2000" dirty="0" smtClean="0"/>
              <a:t>chat </a:t>
            </a:r>
            <a:r>
              <a:rPr lang="el-GR" sz="2000" dirty="0" smtClean="0"/>
              <a:t>της πλατφόρμας.</a:t>
            </a:r>
          </a:p>
          <a:p>
            <a:pPr lvl="0"/>
            <a:r>
              <a:rPr lang="el-GR" sz="2400" b="1" dirty="0" smtClean="0">
                <a:solidFill>
                  <a:srgbClr val="C00000"/>
                </a:solidFill>
                <a:latin typeface="Calibri" pitchFamily="34" charset="0"/>
                <a:ea typeface="Times New Roman" pitchFamily="18" charset="0"/>
                <a:cs typeface="Times New Roman" pitchFamily="18" charset="0"/>
              </a:rPr>
              <a:t>Πέμπτη Φάση: </a:t>
            </a:r>
            <a:r>
              <a:rPr lang="el-GR" sz="2400" dirty="0" smtClean="0">
                <a:solidFill>
                  <a:srgbClr val="00B050"/>
                </a:solidFill>
              </a:rPr>
              <a:t>Ανακεφαλαίωση (Λεκτική- </a:t>
            </a:r>
            <a:r>
              <a:rPr lang="el-GR" sz="2400" dirty="0" err="1" smtClean="0">
                <a:solidFill>
                  <a:srgbClr val="00B050"/>
                </a:solidFill>
              </a:rPr>
              <a:t>Αναπαραστασιακή</a:t>
            </a:r>
            <a:r>
              <a:rPr lang="el-GR" sz="2400" dirty="0" smtClean="0">
                <a:solidFill>
                  <a:srgbClr val="00B050"/>
                </a:solidFill>
              </a:rPr>
              <a:t> –Μεταγνωστική).</a:t>
            </a:r>
          </a:p>
          <a:p>
            <a:pPr lvl="0" algn="just"/>
            <a:r>
              <a:rPr lang="el-GR" sz="2400" dirty="0" smtClean="0"/>
              <a:t> </a:t>
            </a:r>
            <a:r>
              <a:rPr lang="el-GR" sz="2000" dirty="0" smtClean="0"/>
              <a:t>Η</a:t>
            </a:r>
            <a:r>
              <a:rPr lang="el-GR" sz="2400" dirty="0" smtClean="0"/>
              <a:t> </a:t>
            </a:r>
            <a:r>
              <a:rPr lang="el-GR" sz="2000" dirty="0" smtClean="0"/>
              <a:t>ανακεφαλαίωση μπορεί να γίνει λεκτικά από τον εκπαιδευτικό ή τους «μαθητές» (</a:t>
            </a:r>
            <a:r>
              <a:rPr lang="el-GR" sz="2000" b="1" dirty="0" smtClean="0"/>
              <a:t>Λεκτική</a:t>
            </a:r>
            <a:r>
              <a:rPr lang="el-GR" sz="2000" dirty="0" smtClean="0"/>
              <a:t>). Μπορεί να γίνει και με τη χρήση σχεδιαγράμματος ή εννοιολογικού χάρτη που μπορείτε να δημιουργήσετε εκείνη τη χρονική στιγμή με τους «μαθητές» ή να έχετε δημιουργήσει ήδη και να κοινοποιηθεί στους «μαθητές», μέσω του διαμοιρασμού  ή αποστολής στο </a:t>
            </a:r>
            <a:r>
              <a:rPr lang="en-US" sz="2000" dirty="0" smtClean="0"/>
              <a:t>chat </a:t>
            </a:r>
            <a:r>
              <a:rPr lang="el-GR" sz="2000" dirty="0" smtClean="0"/>
              <a:t>της πλατφόρμας (</a:t>
            </a:r>
            <a:r>
              <a:rPr lang="el-GR" sz="2000" b="1" dirty="0" err="1" smtClean="0"/>
              <a:t>Αναπαραστασιακή</a:t>
            </a:r>
            <a:r>
              <a:rPr lang="el-GR" sz="2000" dirty="0" smtClean="0"/>
              <a:t>). Μπορείτε να ζητήσετε παράδειγμα πραγματικής κατάστασης πάνω στην έννοια που έχουν διδαχτεί οι «μαθητές» (</a:t>
            </a:r>
            <a:r>
              <a:rPr lang="el-GR" sz="2000" b="1" dirty="0" smtClean="0"/>
              <a:t>Μεταγνωστική</a:t>
            </a:r>
            <a:r>
              <a:rPr lang="el-GR" sz="2000" dirty="0" smtClean="0"/>
              <a:t>).</a:t>
            </a:r>
          </a:p>
          <a:p>
            <a:endParaRPr lang="el-GR" sz="2400" dirty="0" smtClean="0">
              <a:solidFill>
                <a:srgbClr val="00B050"/>
              </a:solidFill>
            </a:endParaRPr>
          </a:p>
          <a:p>
            <a:endParaRPr lang="el-GR" sz="2400" dirty="0" smtClean="0">
              <a:solidFill>
                <a:srgbClr val="00B050"/>
              </a:solidFill>
            </a:endParaRPr>
          </a:p>
          <a:p>
            <a:endParaRPr lang="el-GR" dirty="0" smtClean="0"/>
          </a:p>
          <a:p>
            <a:endParaRPr lang="el-GR" dirty="0" smtClean="0"/>
          </a:p>
          <a:p>
            <a:endParaRPr lang="el-GR" dirty="0"/>
          </a:p>
        </p:txBody>
      </p:sp>
      <p:sp>
        <p:nvSpPr>
          <p:cNvPr id="3" name="2 - TextBox"/>
          <p:cNvSpPr txBox="1"/>
          <p:nvPr/>
        </p:nvSpPr>
        <p:spPr>
          <a:xfrm>
            <a:off x="2643809" y="0"/>
            <a:ext cx="8394391" cy="923330"/>
          </a:xfrm>
          <a:prstGeom prst="rect">
            <a:avLst/>
          </a:prstGeom>
          <a:noFill/>
        </p:spPr>
        <p:txBody>
          <a:bodyPr wrap="square" rtlCol="0">
            <a:spAutoFit/>
          </a:bodyPr>
          <a:lstStyle/>
          <a:p>
            <a:r>
              <a:rPr lang="el-GR" sz="3600" b="1" dirty="0" smtClean="0">
                <a:solidFill>
                  <a:srgbClr val="538135"/>
                </a:solidFill>
                <a:latin typeface="Arial Narrow" panose="020B0606020202030204" pitchFamily="34" charset="0"/>
                <a:ea typeface="Times New Roman" panose="02020603050405020304" pitchFamily="18" charset="0"/>
                <a:cs typeface="Arial-BoldMT"/>
              </a:rPr>
              <a:t>ΟΜΑΔΟΣΥΝΕΡΓΑΤΙΚΗ ΜΕΘΟΔΟΣ</a:t>
            </a:r>
          </a:p>
          <a:p>
            <a:endParaRPr lang="el-GR" dirty="0"/>
          </a:p>
        </p:txBody>
      </p:sp>
      <p:pic>
        <p:nvPicPr>
          <p:cNvPr id="4" name="Εικόνα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75333" y="5748866"/>
            <a:ext cx="2116666" cy="981285"/>
          </a:xfrm>
          <a:prstGeom prst="rect">
            <a:avLst/>
          </a:prstGeom>
        </p:spPr>
      </p:pic>
      <p:sp>
        <p:nvSpPr>
          <p:cNvPr id="5" name="4 - Ορθογώνιο"/>
          <p:cNvSpPr/>
          <p:nvPr/>
        </p:nvSpPr>
        <p:spPr>
          <a:xfrm>
            <a:off x="482600" y="694267"/>
            <a:ext cx="10515600" cy="1631216"/>
          </a:xfrm>
          <a:prstGeom prst="rect">
            <a:avLst/>
          </a:prstGeom>
        </p:spPr>
        <p:txBody>
          <a:bodyPr wrap="square">
            <a:spAutoFit/>
          </a:bodyPr>
          <a:lstStyle/>
          <a:p>
            <a:pPr algn="just"/>
            <a:r>
              <a:rPr lang="el-GR" sz="2000" dirty="0" smtClean="0"/>
              <a:t>Μπορείτε </a:t>
            </a:r>
            <a:r>
              <a:rPr lang="el-GR" sz="2000" dirty="0" err="1" smtClean="0"/>
              <a:t>π.χ</a:t>
            </a:r>
            <a:r>
              <a:rPr lang="en-US" sz="2000" dirty="0" smtClean="0"/>
              <a:t>, </a:t>
            </a:r>
            <a:r>
              <a:rPr lang="el-GR" sz="2000" dirty="0" smtClean="0"/>
              <a:t>αφού έχετε δημιουργήσει έναν εννοιολογικό χάρτη σε λογισμικό (</a:t>
            </a:r>
            <a:r>
              <a:rPr lang="en-US" sz="2000" dirty="0" smtClean="0"/>
              <a:t>c-map tools </a:t>
            </a:r>
            <a:r>
              <a:rPr lang="el-GR" sz="2000" dirty="0" smtClean="0"/>
              <a:t>ή στο </a:t>
            </a:r>
            <a:r>
              <a:rPr lang="en-US" sz="2000" dirty="0" smtClean="0"/>
              <a:t>c-map cloud</a:t>
            </a:r>
            <a:r>
              <a:rPr lang="el-GR" sz="2000" dirty="0" smtClean="0"/>
              <a:t>) ή μια ρουμπρίκα μέσω του </a:t>
            </a:r>
            <a:r>
              <a:rPr lang="el-GR" sz="2000" b="1" dirty="0" smtClean="0"/>
              <a:t>διαμοιρασμού</a:t>
            </a:r>
            <a:r>
              <a:rPr lang="el-GR" sz="2000" dirty="0" smtClean="0"/>
              <a:t> να το κοινοποιήσετε στους «μαθητές»</a:t>
            </a:r>
            <a:r>
              <a:rPr lang="en-US" sz="2000" dirty="0" smtClean="0"/>
              <a:t>. </a:t>
            </a:r>
            <a:r>
              <a:rPr lang="el-GR" sz="2000" dirty="0" smtClean="0"/>
              <a:t>Τον εννοιολογικό χάρτη, τη ρουμπρίκα </a:t>
            </a:r>
            <a:r>
              <a:rPr lang="el-GR" sz="2000" dirty="0" err="1" smtClean="0"/>
              <a:t>κ.α</a:t>
            </a:r>
            <a:r>
              <a:rPr lang="el-GR" sz="2000" dirty="0" smtClean="0"/>
              <a:t> μπορείτε, επίσης, στην περίπτωση που τα έχετε δημιουργήσει χειρόγραφα, να τα αποστείλετε ως αρχείο στο </a:t>
            </a:r>
            <a:r>
              <a:rPr lang="en-US" sz="2000" b="1" dirty="0" smtClean="0"/>
              <a:t>chat </a:t>
            </a:r>
            <a:r>
              <a:rPr lang="el-GR" sz="2000" b="1" dirty="0" smtClean="0"/>
              <a:t>της πλατφόρμας </a:t>
            </a:r>
            <a:r>
              <a:rPr lang="el-GR" sz="2000" dirty="0" smtClean="0"/>
              <a:t>του </a:t>
            </a:r>
            <a:r>
              <a:rPr lang="en-US" sz="2000" dirty="0" smtClean="0"/>
              <a:t>MS</a:t>
            </a:r>
            <a:r>
              <a:rPr lang="el-GR" sz="2000" dirty="0" smtClean="0"/>
              <a:t> </a:t>
            </a:r>
            <a:r>
              <a:rPr lang="en-US" sz="2000" dirty="0" smtClean="0"/>
              <a:t>TEAMS</a:t>
            </a:r>
            <a:r>
              <a:rPr lang="el-GR" sz="2000" dirty="0" smtClean="0"/>
              <a:t>, ώστε να τον έχουν στη διάθεσή τους όλα τα μέλη των ομάδων που έχουν δημιουργηθεί</a:t>
            </a:r>
            <a:r>
              <a:rPr lang="en-US" sz="2000" dirty="0" smtClean="0"/>
              <a:t>.</a:t>
            </a:r>
            <a:endParaRPr lang="el-GR"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rot="16200000">
            <a:off x="-1876682" y="2989420"/>
            <a:ext cx="6210296" cy="646331"/>
          </a:xfrm>
          <a:prstGeom prst="rect">
            <a:avLst/>
          </a:prstGeom>
        </p:spPr>
        <p:txBody>
          <a:bodyPr wrap="square">
            <a:spAutoFit/>
          </a:bodyPr>
          <a:lstStyle/>
          <a:p>
            <a:pPr algn="ctr">
              <a:spcAft>
                <a:spcPts val="0"/>
              </a:spcAft>
            </a:pPr>
            <a:r>
              <a:rPr lang="el-GR" sz="3600" b="1" dirty="0" smtClean="0">
                <a:solidFill>
                  <a:srgbClr val="FF0000"/>
                </a:solidFill>
                <a:effectLst/>
                <a:latin typeface="Calibri Light" panose="020F0302020204030204" pitchFamily="34" charset="0"/>
                <a:ea typeface="Times New Roman" panose="02020603050405020304" pitchFamily="18" charset="0"/>
              </a:rPr>
              <a:t>Έντυπο Δόμησης Διδασκαλίας</a:t>
            </a:r>
            <a:endParaRPr lang="el-GR" sz="3600" dirty="0">
              <a:effectLst/>
              <a:latin typeface="Times New Roman" panose="02020603050405020304" pitchFamily="18" charset="0"/>
              <a:ea typeface="Times New Roman" panose="02020603050405020304" pitchFamily="18" charset="0"/>
            </a:endParaRPr>
          </a:p>
        </p:txBody>
      </p:sp>
      <p:pic>
        <p:nvPicPr>
          <p:cNvPr id="2" name="Εικόνα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83881" y="0"/>
            <a:ext cx="2700019" cy="2700019"/>
          </a:xfrm>
          <a:prstGeom prst="rect">
            <a:avLst/>
          </a:prstGeom>
        </p:spPr>
      </p:pic>
      <p:pic>
        <p:nvPicPr>
          <p:cNvPr id="5" name="Εικόνα 4"/>
          <p:cNvPicPr>
            <a:picLocks noChangeAspect="1"/>
          </p:cNvPicPr>
          <p:nvPr/>
        </p:nvPicPr>
        <p:blipFill>
          <a:blip r:embed="rId3" cstate="print"/>
          <a:stretch>
            <a:fillRect/>
          </a:stretch>
        </p:blipFill>
        <p:spPr>
          <a:xfrm>
            <a:off x="2152071" y="0"/>
            <a:ext cx="4648268" cy="6858000"/>
          </a:xfrm>
          <a:prstGeom prst="rect">
            <a:avLst/>
          </a:prstGeom>
        </p:spPr>
      </p:pic>
      <p:graphicFrame>
        <p:nvGraphicFramePr>
          <p:cNvPr id="7" name="6 - Πίνακας"/>
          <p:cNvGraphicFramePr>
            <a:graphicFrameLocks noGrp="1"/>
          </p:cNvGraphicFramePr>
          <p:nvPr/>
        </p:nvGraphicFramePr>
        <p:xfrm>
          <a:off x="6902450" y="2855404"/>
          <a:ext cx="5099050" cy="3522726"/>
        </p:xfrm>
        <a:graphic>
          <a:graphicData uri="http://schemas.openxmlformats.org/drawingml/2006/table">
            <a:tbl>
              <a:tblPr/>
              <a:tblGrid>
                <a:gridCol w="952934"/>
                <a:gridCol w="4146116"/>
              </a:tblGrid>
              <a:tr h="0">
                <a:tc>
                  <a:txBody>
                    <a:bodyPr/>
                    <a:lstStyle/>
                    <a:p>
                      <a:pPr algn="ctr">
                        <a:lnSpc>
                          <a:spcPct val="107000"/>
                        </a:lnSpc>
                        <a:spcAft>
                          <a:spcPts val="0"/>
                        </a:spcAft>
                      </a:pPr>
                      <a:r>
                        <a:rPr lang="el-GR" sz="1200" i="1" dirty="0">
                          <a:solidFill>
                            <a:schemeClr val="accent5">
                              <a:lumMod val="75000"/>
                            </a:schemeClr>
                          </a:solidFill>
                          <a:latin typeface="Calibri Light"/>
                          <a:ea typeface="Times New Roman"/>
                          <a:cs typeface="Times New Roman"/>
                        </a:rPr>
                        <a:t>Στοιχεία μαθήματος</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a:solidFill>
                            <a:schemeClr val="accent5">
                              <a:lumMod val="75000"/>
                            </a:schemeClr>
                          </a:solidFill>
                          <a:latin typeface="Calibri Light"/>
                          <a:ea typeface="Times New Roman"/>
                          <a:cs typeface="Times New Roman"/>
                        </a:rPr>
                        <a:t>Επιλέγουμε σχολικό εγχειρίδιο του τρέχοντος σχολικού έτους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Times New Roman"/>
                        </a:rPr>
                        <a:t>Μάθημα</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dirty="0">
                          <a:solidFill>
                            <a:schemeClr val="accent5">
                              <a:lumMod val="75000"/>
                            </a:schemeClr>
                          </a:solidFill>
                          <a:latin typeface="Calibri Light"/>
                          <a:ea typeface="Times New Roman"/>
                          <a:cs typeface="Times New Roman"/>
                        </a:rPr>
                        <a:t>Επιλέγουμε μάθημα 1</a:t>
                      </a:r>
                      <a:r>
                        <a:rPr lang="el-GR" sz="1200" i="1" baseline="30000" dirty="0">
                          <a:solidFill>
                            <a:schemeClr val="accent5">
                              <a:lumMod val="75000"/>
                            </a:schemeClr>
                          </a:solidFill>
                          <a:latin typeface="Calibri Light"/>
                          <a:ea typeface="Times New Roman"/>
                          <a:cs typeface="Times New Roman"/>
                        </a:rPr>
                        <a:t>ης</a:t>
                      </a:r>
                      <a:r>
                        <a:rPr lang="el-GR" sz="1200" i="1" dirty="0">
                          <a:solidFill>
                            <a:schemeClr val="accent5">
                              <a:lumMod val="75000"/>
                            </a:schemeClr>
                          </a:solidFill>
                          <a:latin typeface="Calibri Light"/>
                          <a:ea typeface="Times New Roman"/>
                          <a:cs typeface="Times New Roman"/>
                        </a:rPr>
                        <a:t> ή 2</a:t>
                      </a:r>
                      <a:r>
                        <a:rPr lang="el-GR" sz="1200" i="1" baseline="30000" dirty="0">
                          <a:solidFill>
                            <a:schemeClr val="accent5">
                              <a:lumMod val="75000"/>
                            </a:schemeClr>
                          </a:solidFill>
                          <a:latin typeface="Calibri Light"/>
                          <a:ea typeface="Times New Roman"/>
                          <a:cs typeface="Times New Roman"/>
                        </a:rPr>
                        <a:t>ης</a:t>
                      </a:r>
                      <a:r>
                        <a:rPr lang="el-GR" sz="1200" i="1" dirty="0">
                          <a:solidFill>
                            <a:schemeClr val="accent5">
                              <a:lumMod val="75000"/>
                            </a:schemeClr>
                          </a:solidFill>
                          <a:latin typeface="Calibri Light"/>
                          <a:ea typeface="Times New Roman"/>
                          <a:cs typeface="Times New Roman"/>
                        </a:rPr>
                        <a:t> ανάθεσης (κατά προτίμηση 1</a:t>
                      </a:r>
                      <a:r>
                        <a:rPr lang="el-GR" sz="1200" i="1" baseline="30000" dirty="0">
                          <a:solidFill>
                            <a:schemeClr val="accent5">
                              <a:lumMod val="75000"/>
                            </a:schemeClr>
                          </a:solidFill>
                          <a:latin typeface="Calibri Light"/>
                          <a:ea typeface="Times New Roman"/>
                          <a:cs typeface="Times New Roman"/>
                        </a:rPr>
                        <a:t>ης</a:t>
                      </a:r>
                      <a:r>
                        <a:rPr lang="el-GR" sz="1200" i="1" dirty="0">
                          <a:solidFill>
                            <a:schemeClr val="accent5">
                              <a:lumMod val="75000"/>
                            </a:schemeClr>
                          </a:solidFill>
                          <a:latin typeface="Calibri Light"/>
                          <a:ea typeface="Times New Roman"/>
                          <a:cs typeface="Times New Roman"/>
                        </a:rPr>
                        <a:t> ανάθεσης)</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Times New Roman"/>
                        </a:rPr>
                        <a:t>Τίτλος ενότητας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a:solidFill>
                            <a:schemeClr val="accent5">
                              <a:lumMod val="75000"/>
                            </a:schemeClr>
                          </a:solidFill>
                          <a:latin typeface="Calibri Light"/>
                          <a:ea typeface="Times New Roman"/>
                          <a:cs typeface="Times New Roman"/>
                        </a:rPr>
                        <a:t>Γράφουμε τον τίτλο της ενότητας που έχουμε επιλέξει</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Times New Roman"/>
                        </a:rPr>
                        <a:t>Τάξη</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a:solidFill>
                            <a:schemeClr val="accent5">
                              <a:lumMod val="75000"/>
                            </a:schemeClr>
                          </a:solidFill>
                          <a:latin typeface="Calibri Light"/>
                          <a:ea typeface="Times New Roman"/>
                          <a:cs typeface="Times New Roman"/>
                        </a:rPr>
                        <a:t>Γράφουμε τη σχολική τάξη και τη βαθμίδα (π.χ. 3</a:t>
                      </a:r>
                      <a:r>
                        <a:rPr lang="el-GR" sz="1200" i="1" baseline="30000">
                          <a:solidFill>
                            <a:schemeClr val="accent5">
                              <a:lumMod val="75000"/>
                            </a:schemeClr>
                          </a:solidFill>
                          <a:latin typeface="Calibri Light"/>
                          <a:ea typeface="Times New Roman"/>
                          <a:cs typeface="Times New Roman"/>
                        </a:rPr>
                        <a:t>η</a:t>
                      </a:r>
                      <a:r>
                        <a:rPr lang="el-GR" sz="1200" i="1">
                          <a:solidFill>
                            <a:schemeClr val="accent5">
                              <a:lumMod val="75000"/>
                            </a:schemeClr>
                          </a:solidFill>
                          <a:latin typeface="Calibri Light"/>
                          <a:ea typeface="Times New Roman"/>
                          <a:cs typeface="Times New Roman"/>
                        </a:rPr>
                        <a:t> Γυμνασίου ή 2</a:t>
                      </a:r>
                      <a:r>
                        <a:rPr lang="el-GR" sz="1200" i="1" baseline="30000">
                          <a:solidFill>
                            <a:schemeClr val="accent5">
                              <a:lumMod val="75000"/>
                            </a:schemeClr>
                          </a:solidFill>
                          <a:latin typeface="Calibri Light"/>
                          <a:ea typeface="Times New Roman"/>
                          <a:cs typeface="Times New Roman"/>
                        </a:rPr>
                        <a:t>η</a:t>
                      </a:r>
                      <a:r>
                        <a:rPr lang="el-GR" sz="1200" i="1">
                          <a:solidFill>
                            <a:schemeClr val="accent5">
                              <a:lumMod val="75000"/>
                            </a:schemeClr>
                          </a:solidFill>
                          <a:latin typeface="Calibri Light"/>
                          <a:ea typeface="Times New Roman"/>
                          <a:cs typeface="Times New Roman"/>
                        </a:rPr>
                        <a:t> ΕΠΑΛ …)</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Times New Roman"/>
                        </a:rPr>
                        <a:t>Έννοια/ες ενότητας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dirty="0">
                          <a:solidFill>
                            <a:schemeClr val="accent5">
                              <a:lumMod val="75000"/>
                            </a:schemeClr>
                          </a:solidFill>
                          <a:latin typeface="Calibri Light"/>
                          <a:ea typeface="Times New Roman"/>
                          <a:cs typeface="Arial"/>
                        </a:rPr>
                        <a:t>Θεωρητικό πλαίσιο της ενότητας. Δεν ταυτίζεται με τον τίτλο του μαθήματος ή της ενότητας του βιβλίου. </a:t>
                      </a:r>
                      <a:r>
                        <a:rPr lang="en-US" sz="1200" i="1" dirty="0">
                          <a:solidFill>
                            <a:schemeClr val="accent5">
                              <a:lumMod val="75000"/>
                            </a:schemeClr>
                          </a:solidFill>
                          <a:latin typeface="Calibri Light"/>
                          <a:ea typeface="Times New Roman"/>
                          <a:cs typeface="Arial"/>
                        </a:rPr>
                        <a:t>H</a:t>
                      </a:r>
                      <a:r>
                        <a:rPr lang="el-GR" sz="1200" i="1" dirty="0">
                          <a:solidFill>
                            <a:schemeClr val="accent5">
                              <a:lumMod val="75000"/>
                            </a:schemeClr>
                          </a:solidFill>
                          <a:latin typeface="Calibri Light"/>
                          <a:ea typeface="Times New Roman"/>
                          <a:cs typeface="Arial"/>
                        </a:rPr>
                        <a:t> έννοια είναι το θεωρητικό υπόβαθρο στο οποίο ενσωματώνεται η νέα γνώση.</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dirty="0">
                          <a:solidFill>
                            <a:schemeClr val="accent5">
                              <a:lumMod val="75000"/>
                            </a:schemeClr>
                          </a:solidFill>
                          <a:latin typeface="Calibri Light"/>
                          <a:ea typeface="Times New Roman"/>
                          <a:cs typeface="Times New Roman"/>
                        </a:rPr>
                        <a:t>Στόχοι της διδασκαλίας</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dirty="0">
                          <a:solidFill>
                            <a:schemeClr val="accent5">
                              <a:lumMod val="75000"/>
                            </a:schemeClr>
                          </a:solidFill>
                          <a:latin typeface="Calibri Light"/>
                          <a:ea typeface="Times New Roman"/>
                          <a:cs typeface="Arial"/>
                        </a:rPr>
                        <a:t>Στόχοι: συγκεκριμένοι και μετρήσιμοι βάσει της </a:t>
                      </a:r>
                      <a:r>
                        <a:rPr lang="el-GR" sz="1200" i="1" dirty="0" err="1">
                          <a:solidFill>
                            <a:schemeClr val="accent5">
                              <a:lumMod val="75000"/>
                            </a:schemeClr>
                          </a:solidFill>
                          <a:latin typeface="Calibri Light"/>
                          <a:ea typeface="Times New Roman"/>
                          <a:cs typeface="Arial"/>
                        </a:rPr>
                        <a:t>στοχοταξινομίας</a:t>
                      </a:r>
                      <a:r>
                        <a:rPr lang="el-GR" sz="1200" i="1" dirty="0">
                          <a:solidFill>
                            <a:schemeClr val="accent5">
                              <a:lumMod val="75000"/>
                            </a:schemeClr>
                          </a:solidFill>
                          <a:latin typeface="Calibri Light"/>
                          <a:ea typeface="Times New Roman"/>
                          <a:cs typeface="Arial"/>
                        </a:rPr>
                        <a:t> του </a:t>
                      </a:r>
                      <a:r>
                        <a:rPr lang="en-US" sz="1200" i="1" dirty="0">
                          <a:solidFill>
                            <a:schemeClr val="accent5">
                              <a:lumMod val="75000"/>
                            </a:schemeClr>
                          </a:solidFill>
                          <a:latin typeface="Calibri Light"/>
                          <a:ea typeface="Times New Roman"/>
                          <a:cs typeface="Arial"/>
                        </a:rPr>
                        <a:t>Bloom</a:t>
                      </a:r>
                      <a:r>
                        <a:rPr lang="el-GR" sz="1200" i="1" dirty="0">
                          <a:solidFill>
                            <a:schemeClr val="accent5">
                              <a:lumMod val="75000"/>
                            </a:schemeClr>
                          </a:solidFill>
                          <a:latin typeface="Calibri Light"/>
                          <a:ea typeface="Times New Roman"/>
                          <a:cs typeface="Arial"/>
                        </a:rPr>
                        <a:t>.</a:t>
                      </a:r>
                      <a:endParaRPr lang="el-GR" sz="1200" i="1" dirty="0">
                        <a:solidFill>
                          <a:schemeClr val="accent5">
                            <a:lumMod val="75000"/>
                          </a:schemeClr>
                        </a:solidFill>
                        <a:latin typeface="Times New Roman"/>
                        <a:ea typeface="Times New Roman"/>
                        <a:cs typeface="Times New Roman"/>
                      </a:endParaRPr>
                    </a:p>
                    <a:p>
                      <a:pPr>
                        <a:lnSpc>
                          <a:spcPct val="107000"/>
                        </a:lnSpc>
                        <a:spcAft>
                          <a:spcPts val="0"/>
                        </a:spcAft>
                      </a:pPr>
                      <a:r>
                        <a:rPr lang="el-GR" sz="1200" i="1" dirty="0">
                          <a:solidFill>
                            <a:schemeClr val="accent5">
                              <a:lumMod val="75000"/>
                            </a:schemeClr>
                          </a:solidFill>
                          <a:latin typeface="Calibri Light"/>
                          <a:ea typeface="Times New Roman"/>
                          <a:cs typeface="Arial"/>
                        </a:rPr>
                        <a:t>Περιγράφονται με τη φράση: </a:t>
                      </a:r>
                      <a:endParaRPr lang="el-GR" sz="1200" i="1" dirty="0">
                        <a:solidFill>
                          <a:schemeClr val="accent5">
                            <a:lumMod val="75000"/>
                          </a:schemeClr>
                        </a:solidFill>
                        <a:latin typeface="Times New Roman"/>
                        <a:ea typeface="Times New Roman"/>
                        <a:cs typeface="Times New Roman"/>
                      </a:endParaRPr>
                    </a:p>
                    <a:p>
                      <a:pPr algn="ctr">
                        <a:lnSpc>
                          <a:spcPct val="107000"/>
                        </a:lnSpc>
                        <a:spcAft>
                          <a:spcPts val="0"/>
                        </a:spcAft>
                      </a:pPr>
                      <a:r>
                        <a:rPr lang="el-GR" sz="1200" i="1" dirty="0">
                          <a:solidFill>
                            <a:schemeClr val="accent5">
                              <a:lumMod val="75000"/>
                            </a:schemeClr>
                          </a:solidFill>
                          <a:latin typeface="Calibri Light"/>
                          <a:ea typeface="Times New Roman"/>
                          <a:cs typeface="Arial"/>
                        </a:rPr>
                        <a:t>Οι μαθητές ολοκληρώνοντας το μάθημα είναι ικανοί να: ….</a:t>
                      </a:r>
                      <a:endParaRPr lang="el-GR" sz="1200" i="1" dirty="0">
                        <a:solidFill>
                          <a:schemeClr val="accent5">
                            <a:lumMod val="75000"/>
                          </a:schemeClr>
                        </a:solidFill>
                        <a:latin typeface="Times New Roman"/>
                        <a:ea typeface="Times New Roman"/>
                        <a:cs typeface="Times New Roman"/>
                      </a:endParaRPr>
                    </a:p>
                    <a:p>
                      <a:pPr algn="ctr">
                        <a:lnSpc>
                          <a:spcPct val="107000"/>
                        </a:lnSpc>
                        <a:spcAft>
                          <a:spcPts val="0"/>
                        </a:spcAft>
                      </a:pPr>
                      <a:r>
                        <a:rPr lang="el-GR" sz="1200" i="1" dirty="0">
                          <a:solidFill>
                            <a:schemeClr val="accent5">
                              <a:lumMod val="75000"/>
                            </a:schemeClr>
                          </a:solidFill>
                          <a:latin typeface="Calibri Light"/>
                          <a:ea typeface="Times New Roman"/>
                          <a:cs typeface="Arial"/>
                        </a:rPr>
                        <a:t>(ρήματα γνωστικά …. εκτός από το «κατανοήσουν», «μάθουν», «ξέρουν», «γνωρίσουν» ή «καταλάβουν» γιατί δεν είναι μετρήσιμα)</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471783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cstate="print"/>
          <a:stretch>
            <a:fillRect/>
          </a:stretch>
        </p:blipFill>
        <p:spPr>
          <a:xfrm>
            <a:off x="308610" y="3101447"/>
            <a:ext cx="4999990" cy="3756554"/>
          </a:xfrm>
          <a:prstGeom prst="rect">
            <a:avLst/>
          </a:prstGeom>
        </p:spPr>
      </p:pic>
      <p:sp>
        <p:nvSpPr>
          <p:cNvPr id="3" name="Ορθογώνιο 2"/>
          <p:cNvSpPr/>
          <p:nvPr/>
        </p:nvSpPr>
        <p:spPr>
          <a:xfrm rot="16200000">
            <a:off x="-1876682" y="2989420"/>
            <a:ext cx="6210296" cy="646331"/>
          </a:xfrm>
          <a:prstGeom prst="rect">
            <a:avLst/>
          </a:prstGeom>
        </p:spPr>
        <p:txBody>
          <a:bodyPr wrap="square">
            <a:spAutoFit/>
          </a:bodyPr>
          <a:lstStyle/>
          <a:p>
            <a:pPr algn="ctr">
              <a:spcAft>
                <a:spcPts val="0"/>
              </a:spcAft>
            </a:pPr>
            <a:r>
              <a:rPr lang="el-GR" sz="3600" b="1" dirty="0" smtClean="0">
                <a:solidFill>
                  <a:srgbClr val="FF0000"/>
                </a:solidFill>
                <a:effectLst/>
                <a:latin typeface="Calibri Light" panose="020F0302020204030204" pitchFamily="34" charset="0"/>
                <a:ea typeface="Times New Roman" panose="02020603050405020304" pitchFamily="18" charset="0"/>
              </a:rPr>
              <a:t>Έντυπο Δόμησης Διδασκαλίας</a:t>
            </a:r>
            <a:endParaRPr lang="el-GR" sz="3600" dirty="0">
              <a:effectLst/>
              <a:latin typeface="Times New Roman" panose="02020603050405020304" pitchFamily="18" charset="0"/>
              <a:ea typeface="Times New Roman" panose="02020603050405020304" pitchFamily="18" charset="0"/>
            </a:endParaRPr>
          </a:p>
        </p:txBody>
      </p:sp>
      <p:pic>
        <p:nvPicPr>
          <p:cNvPr id="5" name="Εικόνα 4"/>
          <p:cNvPicPr>
            <a:picLocks noChangeAspect="1"/>
          </p:cNvPicPr>
          <p:nvPr/>
        </p:nvPicPr>
        <p:blipFill>
          <a:blip r:embed="rId3" cstate="print"/>
          <a:stretch>
            <a:fillRect/>
          </a:stretch>
        </p:blipFill>
        <p:spPr>
          <a:xfrm rot="926022">
            <a:off x="5090377" y="804253"/>
            <a:ext cx="4218047" cy="5593337"/>
          </a:xfrm>
          <a:prstGeom prst="rect">
            <a:avLst/>
          </a:prstGeom>
        </p:spPr>
      </p:pic>
      <p:sp>
        <p:nvSpPr>
          <p:cNvPr id="3073" name="Rectangle 1"/>
          <p:cNvSpPr>
            <a:spLocks noChangeArrowheads="1"/>
          </p:cNvSpPr>
          <p:nvPr/>
        </p:nvSpPr>
        <p:spPr bwMode="auto">
          <a:xfrm>
            <a:off x="1727200" y="1053795"/>
            <a:ext cx="34163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sz="1200" b="0" i="1" u="none" strike="noStrike" cap="none" normalizeH="0" baseline="0" dirty="0" smtClean="0">
                <a:ln>
                  <a:noFill/>
                </a:ln>
                <a:solidFill>
                  <a:schemeClr val="accent5">
                    <a:lumMod val="75000"/>
                  </a:schemeClr>
                </a:solidFill>
                <a:effectLst/>
                <a:latin typeface="Calibri Light" pitchFamily="34" charset="0"/>
                <a:ea typeface="Times New Roman" pitchFamily="18" charset="0"/>
                <a:cs typeface="Calibri Light" pitchFamily="34" charset="0"/>
              </a:rPr>
              <a:t>Περιγράφουμε την πορεία διδασκαλίας με την αντίστοιχη τεχνική και μέσο σε κάθε φάση διδασκαλίας. Επιλέγουμε μία μόνο συγκεκριμένη μέθοδο διδασκαλίας και ακολουθούμε τα βήματα υλοποίησης όπως αναφέρονται στο θεωρητικό πλαίσιο.</a:t>
            </a:r>
          </a:p>
          <a:p>
            <a:pPr marL="0" marR="0" lvl="0" indent="0" algn="r" defTabSz="914400" rtl="0" eaLnBrk="0" fontAlgn="base" latinLnBrk="0" hangingPunct="0">
              <a:lnSpc>
                <a:spcPct val="100000"/>
              </a:lnSpc>
              <a:spcBef>
                <a:spcPct val="0"/>
              </a:spcBef>
              <a:spcAft>
                <a:spcPct val="0"/>
              </a:spcAft>
              <a:buClrTx/>
              <a:buSzTx/>
              <a:buFontTx/>
              <a:buNone/>
              <a:tabLst/>
            </a:pPr>
            <a:r>
              <a:rPr kumimoji="0" lang="el-GR" sz="1200" b="0" i="1" u="none" strike="noStrike" cap="none" normalizeH="0" baseline="0" dirty="0" smtClean="0">
                <a:ln>
                  <a:noFill/>
                </a:ln>
                <a:solidFill>
                  <a:schemeClr val="accent5">
                    <a:lumMod val="75000"/>
                  </a:schemeClr>
                </a:solidFill>
                <a:effectLst/>
                <a:latin typeface="Calibri Light" pitchFamily="34" charset="0"/>
                <a:ea typeface="Times New Roman" pitchFamily="18" charset="0"/>
                <a:cs typeface="Calibri Light" pitchFamily="34" charset="0"/>
              </a:rPr>
              <a:t>Σε κάθε διδασκαλία θα πρέπει να εφαρμόζεται διαφορετική μέθοδος. Κατά την πραγματοποίηση της Πτυχιακής Διδασκαλίας ο/η σπουδαστής/</a:t>
            </a:r>
            <a:r>
              <a:rPr kumimoji="0" lang="el-GR" sz="1200" b="0" i="1" u="none" strike="noStrike" cap="none" normalizeH="0" baseline="0" dirty="0" err="1" smtClean="0">
                <a:ln>
                  <a:noFill/>
                </a:ln>
                <a:solidFill>
                  <a:schemeClr val="accent5">
                    <a:lumMod val="75000"/>
                  </a:schemeClr>
                </a:solidFill>
                <a:effectLst/>
                <a:latin typeface="Calibri Light" pitchFamily="34" charset="0"/>
                <a:ea typeface="Times New Roman" pitchFamily="18" charset="0"/>
                <a:cs typeface="Calibri Light" pitchFamily="34" charset="0"/>
              </a:rPr>
              <a:t>τρια </a:t>
            </a:r>
            <a:r>
              <a:rPr kumimoji="0" lang="el-GR" sz="1200" b="0" i="1" u="none" strike="noStrike" cap="none" normalizeH="0" baseline="0" dirty="0" smtClean="0">
                <a:ln>
                  <a:noFill/>
                </a:ln>
                <a:solidFill>
                  <a:schemeClr val="accent5">
                    <a:lumMod val="75000"/>
                  </a:schemeClr>
                </a:solidFill>
                <a:effectLst/>
                <a:latin typeface="Calibri Light" pitchFamily="34" charset="0"/>
                <a:ea typeface="Times New Roman" pitchFamily="18" charset="0"/>
                <a:cs typeface="Calibri Light" pitchFamily="34" charset="0"/>
              </a:rPr>
              <a:t>έχει τη δυνατότητα να εφαρμόσει όποια από τις μεθόδους επιθυμεί. </a:t>
            </a:r>
            <a:endParaRPr kumimoji="0" lang="el-GR" sz="1800" b="0" i="1" u="none" strike="noStrike" cap="none" normalizeH="0" baseline="0" dirty="0" smtClean="0">
              <a:ln>
                <a:noFill/>
              </a:ln>
              <a:solidFill>
                <a:schemeClr val="accent5">
                  <a:lumMod val="75000"/>
                </a:schemeClr>
              </a:solidFill>
              <a:effectLst/>
              <a:latin typeface="Arial" pitchFamily="34" charset="0"/>
              <a:cs typeface="Arial" pitchFamily="34" charset="0"/>
            </a:endParaRPr>
          </a:p>
        </p:txBody>
      </p:sp>
      <p:sp>
        <p:nvSpPr>
          <p:cNvPr id="6" name="5 - Ορθογώνιο"/>
          <p:cNvSpPr/>
          <p:nvPr/>
        </p:nvSpPr>
        <p:spPr>
          <a:xfrm>
            <a:off x="8775700" y="5518835"/>
            <a:ext cx="1968500" cy="830997"/>
          </a:xfrm>
          <a:prstGeom prst="rect">
            <a:avLst/>
          </a:prstGeom>
        </p:spPr>
        <p:txBody>
          <a:bodyPr wrap="square">
            <a:spAutoFit/>
          </a:bodyPr>
          <a:lstStyle/>
          <a:p>
            <a:r>
              <a:rPr lang="el-GR" sz="1200" i="1" dirty="0" smtClean="0">
                <a:solidFill>
                  <a:schemeClr val="accent5">
                    <a:lumMod val="75000"/>
                  </a:schemeClr>
                </a:solidFill>
              </a:rPr>
              <a:t>Περιγραφή των τεχνικών αξιολόγησης που θα εφαρμόσετε (1 συμβατική τεχνική και 1 σύγχρονη)</a:t>
            </a:r>
            <a:endParaRPr lang="el-GR" sz="1200" i="1" dirty="0">
              <a:solidFill>
                <a:schemeClr val="accent5">
                  <a:lumMod val="75000"/>
                </a:schemeClr>
              </a:solidFill>
            </a:endParaRPr>
          </a:p>
        </p:txBody>
      </p:sp>
    </p:spTree>
    <p:extLst>
      <p:ext uri="{BB962C8B-B14F-4D97-AF65-F5344CB8AC3E}">
        <p14:creationId xmlns:p14="http://schemas.microsoft.com/office/powerpoint/2010/main" val="7691840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rot="16200000">
            <a:off x="-1876682" y="2989420"/>
            <a:ext cx="6210296" cy="646331"/>
          </a:xfrm>
          <a:prstGeom prst="rect">
            <a:avLst/>
          </a:prstGeom>
        </p:spPr>
        <p:txBody>
          <a:bodyPr wrap="square">
            <a:spAutoFit/>
          </a:bodyPr>
          <a:lstStyle/>
          <a:p>
            <a:pPr algn="ctr">
              <a:spcAft>
                <a:spcPts val="0"/>
              </a:spcAft>
            </a:pPr>
            <a:r>
              <a:rPr lang="el-GR" sz="3600" b="1" dirty="0" smtClean="0">
                <a:solidFill>
                  <a:srgbClr val="FF0000"/>
                </a:solidFill>
                <a:effectLst/>
                <a:latin typeface="Calibri Light" panose="020F0302020204030204" pitchFamily="34" charset="0"/>
                <a:ea typeface="Times New Roman" panose="02020603050405020304" pitchFamily="18" charset="0"/>
              </a:rPr>
              <a:t>Έντυπο Δόμησης Διδασκαλίας</a:t>
            </a:r>
            <a:endParaRPr lang="el-GR" sz="3600" dirty="0">
              <a:effectLst/>
              <a:latin typeface="Times New Roman" panose="02020603050405020304" pitchFamily="18" charset="0"/>
              <a:ea typeface="Times New Roman" panose="02020603050405020304" pitchFamily="18" charset="0"/>
            </a:endParaRPr>
          </a:p>
        </p:txBody>
      </p:sp>
      <p:pic>
        <p:nvPicPr>
          <p:cNvPr id="2" name="Εικόνα 1"/>
          <p:cNvPicPr>
            <a:picLocks noChangeAspect="1"/>
          </p:cNvPicPr>
          <p:nvPr/>
        </p:nvPicPr>
        <p:blipFill>
          <a:blip r:embed="rId2" cstate="print"/>
          <a:stretch>
            <a:fillRect/>
          </a:stretch>
        </p:blipFill>
        <p:spPr>
          <a:xfrm>
            <a:off x="1681433" y="355600"/>
            <a:ext cx="4333333" cy="5977733"/>
          </a:xfrm>
          <a:prstGeom prst="rect">
            <a:avLst/>
          </a:prstGeom>
        </p:spPr>
      </p:pic>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59499" y="4089399"/>
            <a:ext cx="2632401" cy="2282785"/>
          </a:xfrm>
          <a:prstGeom prst="rect">
            <a:avLst/>
          </a:prstGeom>
        </p:spPr>
      </p:pic>
      <p:graphicFrame>
        <p:nvGraphicFramePr>
          <p:cNvPr id="5" name="4 - Πίνακας"/>
          <p:cNvGraphicFramePr>
            <a:graphicFrameLocks noGrp="1"/>
          </p:cNvGraphicFramePr>
          <p:nvPr/>
        </p:nvGraphicFramePr>
        <p:xfrm>
          <a:off x="6172200" y="533590"/>
          <a:ext cx="5683250" cy="3718433"/>
        </p:xfrm>
        <a:graphic>
          <a:graphicData uri="http://schemas.openxmlformats.org/drawingml/2006/table">
            <a:tbl>
              <a:tblPr/>
              <a:tblGrid>
                <a:gridCol w="1257300"/>
                <a:gridCol w="4425950"/>
              </a:tblGrid>
              <a:tr h="0">
                <a:tc>
                  <a:txBody>
                    <a:bodyPr/>
                    <a:lstStyle/>
                    <a:p>
                      <a:pPr algn="ctr">
                        <a:lnSpc>
                          <a:spcPct val="107000"/>
                        </a:lnSpc>
                        <a:spcAft>
                          <a:spcPts val="0"/>
                        </a:spcAft>
                      </a:pPr>
                      <a:r>
                        <a:rPr lang="el-GR" sz="1200" i="1" dirty="0">
                          <a:solidFill>
                            <a:schemeClr val="accent5">
                              <a:lumMod val="75000"/>
                            </a:schemeClr>
                          </a:solidFill>
                          <a:latin typeface="Calibri Light"/>
                          <a:ea typeface="Times New Roman"/>
                          <a:cs typeface="Times New Roman"/>
                        </a:rPr>
                        <a:t>Ανάπτυξη Δεξιοτήτων</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a:solidFill>
                            <a:schemeClr val="accent5">
                              <a:lumMod val="75000"/>
                            </a:schemeClr>
                          </a:solidFill>
                          <a:latin typeface="Calibri Light"/>
                          <a:ea typeface="Times New Roman"/>
                          <a:cs typeface="Times New Roman"/>
                        </a:rPr>
                        <a:t>Καταγράφουμε συγκεκριμένες δραστηριότητες που αναπτύσσουν τα τρία επίπεδα δεξιοτήτων και έχουν αξιοποιηθεί κατά τη διάρκεια της διδασκαλίας. Δεν καταγράφουμε δραστηριότητες, όπως αναφέρονται στο θεωρητικό μέρος. Φροντίζουμε να είναι σαφείς και να αντιστοιχίζονται σε συγκεκριμένα στάδια της διδασκαλίας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Arial"/>
                        </a:rPr>
                        <a:t>Γνωστικών</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200" i="1">
                          <a:solidFill>
                            <a:schemeClr val="accent5">
                              <a:lumMod val="75000"/>
                            </a:schemeClr>
                          </a:solidFill>
                          <a:latin typeface="Calibri Light"/>
                          <a:ea typeface="Times New Roman"/>
                          <a:cs typeface="Arial"/>
                        </a:rPr>
                        <a:t>Ό,τι αναφέρεται στους γνωστικούς στόχους μέσα από δραστηριότητες που υλοποιήθηκαν στη διάρκεια του μαθήματος.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5160">
                <a:tc>
                  <a:txBody>
                    <a:bodyPr/>
                    <a:lstStyle/>
                    <a:p>
                      <a:pPr algn="ctr">
                        <a:lnSpc>
                          <a:spcPct val="107000"/>
                        </a:lnSpc>
                        <a:spcAft>
                          <a:spcPts val="0"/>
                        </a:spcAft>
                      </a:pPr>
                      <a:r>
                        <a:rPr lang="el-GR" sz="1200" i="1" dirty="0">
                          <a:solidFill>
                            <a:schemeClr val="accent5">
                              <a:lumMod val="75000"/>
                            </a:schemeClr>
                          </a:solidFill>
                          <a:latin typeface="Calibri Light"/>
                          <a:ea typeface="Times New Roman"/>
                          <a:cs typeface="Arial"/>
                        </a:rPr>
                        <a:t>Κοινωνικών - Επικοινωνιακών</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200" i="1">
                          <a:solidFill>
                            <a:schemeClr val="accent5">
                              <a:lumMod val="75000"/>
                            </a:schemeClr>
                          </a:solidFill>
                          <a:latin typeface="Calibri Light"/>
                          <a:ea typeface="Times New Roman"/>
                          <a:cs typeface="Arial"/>
                        </a:rPr>
                        <a:t>Περιλαμβάνουν την καλλιέργεια θετικών στάσεων και συμπεριφορών και την ικανότητα αυτοδιαχείρισης και εμπλοκής στη μαθησιακή διαδικασία. Επιπλέον ικανότητες συνεργασίας, αποτελεσματικής επικοινωνίας, ευελιξίας, διαχείρισης κρίσεων, προσαρμοστικότητας, και στήριξης απόψεων και θέσεων.</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Arial"/>
                        </a:rPr>
                        <a:t>Μεταγνωστικών</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200" i="1" dirty="0">
                          <a:solidFill>
                            <a:schemeClr val="accent5">
                              <a:lumMod val="75000"/>
                            </a:schemeClr>
                          </a:solidFill>
                          <a:latin typeface="Calibri Light"/>
                          <a:ea typeface="Times New Roman"/>
                          <a:cs typeface="Arial"/>
                        </a:rPr>
                        <a:t>Περιλαμβάνουν δεξιότητες </a:t>
                      </a:r>
                      <a:r>
                        <a:rPr lang="el-GR" sz="1200" i="1" dirty="0" err="1">
                          <a:solidFill>
                            <a:schemeClr val="accent5">
                              <a:lumMod val="75000"/>
                            </a:schemeClr>
                          </a:solidFill>
                          <a:latin typeface="Calibri Light"/>
                          <a:ea typeface="Times New Roman"/>
                          <a:cs typeface="Arial"/>
                        </a:rPr>
                        <a:t>αυτοαξιολόγησης</a:t>
                      </a:r>
                      <a:r>
                        <a:rPr lang="el-GR" sz="1200" i="1" dirty="0">
                          <a:solidFill>
                            <a:schemeClr val="accent5">
                              <a:lumMod val="75000"/>
                            </a:schemeClr>
                          </a:solidFill>
                          <a:latin typeface="Calibri Light"/>
                          <a:ea typeface="Times New Roman"/>
                          <a:cs typeface="Arial"/>
                        </a:rPr>
                        <a:t> - </a:t>
                      </a:r>
                      <a:r>
                        <a:rPr lang="el-GR" sz="1200" i="1" dirty="0" err="1">
                          <a:solidFill>
                            <a:schemeClr val="accent5">
                              <a:lumMod val="75000"/>
                            </a:schemeClr>
                          </a:solidFill>
                          <a:latin typeface="Calibri Light"/>
                          <a:ea typeface="Times New Roman"/>
                          <a:cs typeface="Arial"/>
                        </a:rPr>
                        <a:t>ετεροαξιολόγησης</a:t>
                      </a:r>
                      <a:r>
                        <a:rPr lang="el-GR" sz="1200" i="1" dirty="0">
                          <a:solidFill>
                            <a:schemeClr val="accent5">
                              <a:lumMod val="75000"/>
                            </a:schemeClr>
                          </a:solidFill>
                          <a:latin typeface="Calibri Light"/>
                          <a:ea typeface="Times New Roman"/>
                          <a:cs typeface="Arial"/>
                        </a:rPr>
                        <a:t>, </a:t>
                      </a:r>
                      <a:r>
                        <a:rPr lang="el-GR" sz="1200" i="1" dirty="0" err="1">
                          <a:solidFill>
                            <a:schemeClr val="accent5">
                              <a:lumMod val="75000"/>
                            </a:schemeClr>
                          </a:solidFill>
                          <a:latin typeface="Calibri Light"/>
                          <a:ea typeface="Times New Roman"/>
                          <a:cs typeface="Arial"/>
                        </a:rPr>
                        <a:t>αναστοχασμού</a:t>
                      </a:r>
                      <a:r>
                        <a:rPr lang="el-GR" sz="1200" i="1" dirty="0">
                          <a:solidFill>
                            <a:schemeClr val="accent5">
                              <a:lumMod val="75000"/>
                            </a:schemeClr>
                          </a:solidFill>
                          <a:latin typeface="Calibri Light"/>
                          <a:ea typeface="Times New Roman"/>
                          <a:cs typeface="Arial"/>
                        </a:rPr>
                        <a:t>, εντοπισμού και αναγνώρισης λαθών, διαχείρισης καταστάσεων προβληματισμού, αποκατάστασης εσφαλμένων αντιλήψεων και επίλυσης πραγματικών προβλημάτων (Πώς το γνωστικό θέμα απαντάει στην πραγματική ζωή με συγκεκριμένα παραδείγματα – Διαχείριση και επίλυση μιας πραγματικής κατάστασης)</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5 - Ορθογώνιο"/>
          <p:cNvSpPr/>
          <p:nvPr/>
        </p:nvSpPr>
        <p:spPr>
          <a:xfrm>
            <a:off x="6070600" y="4797336"/>
            <a:ext cx="3035300" cy="1200329"/>
          </a:xfrm>
          <a:prstGeom prst="rect">
            <a:avLst/>
          </a:prstGeom>
        </p:spPr>
        <p:txBody>
          <a:bodyPr wrap="square">
            <a:spAutoFit/>
          </a:bodyPr>
          <a:lstStyle/>
          <a:p>
            <a:r>
              <a:rPr lang="el-GR" sz="1200" i="1" dirty="0" smtClean="0">
                <a:solidFill>
                  <a:schemeClr val="accent5">
                    <a:lumMod val="75000"/>
                  </a:schemeClr>
                </a:solidFill>
              </a:rPr>
              <a:t>Επιλέγουμε την κατάλληλη βιβλιογραφία (σχολικά και πανεπιστημιακά εγχειρίδια του γνωστικού αντικειμένου, παιδαγωγικά εγχειρίδια και διαδικτυακές πηγές προσπελάσιμες) και την καταγράφουμε με χρήση </a:t>
            </a:r>
            <a:r>
              <a:rPr lang="en-US" sz="1200" i="1" dirty="0" smtClean="0">
                <a:solidFill>
                  <a:schemeClr val="accent5">
                    <a:lumMod val="75000"/>
                  </a:schemeClr>
                </a:solidFill>
              </a:rPr>
              <a:t>APA Style</a:t>
            </a:r>
            <a:endParaRPr lang="el-GR" sz="1200" i="1" dirty="0">
              <a:solidFill>
                <a:schemeClr val="accent5">
                  <a:lumMod val="75000"/>
                </a:schemeClr>
              </a:solidFill>
            </a:endParaRPr>
          </a:p>
        </p:txBody>
      </p:sp>
    </p:spTree>
    <p:extLst>
      <p:ext uri="{BB962C8B-B14F-4D97-AF65-F5344CB8AC3E}">
        <p14:creationId xmlns:p14="http://schemas.microsoft.com/office/powerpoint/2010/main" val="12364935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rot="6193644">
            <a:off x="7599256" y="3309033"/>
            <a:ext cx="6210296" cy="646331"/>
          </a:xfrm>
          <a:prstGeom prst="rect">
            <a:avLst/>
          </a:prstGeom>
        </p:spPr>
        <p:txBody>
          <a:bodyPr wrap="square">
            <a:spAutoFit/>
          </a:bodyPr>
          <a:lstStyle/>
          <a:p>
            <a:pPr algn="ctr">
              <a:spcAft>
                <a:spcPts val="0"/>
              </a:spcAft>
            </a:pPr>
            <a:r>
              <a:rPr lang="el-GR" sz="3600" b="1" dirty="0" smtClean="0">
                <a:solidFill>
                  <a:srgbClr val="FF0000"/>
                </a:solidFill>
                <a:effectLst/>
                <a:latin typeface="Calibri Light" panose="020F0302020204030204" pitchFamily="34" charset="0"/>
                <a:ea typeface="Times New Roman" panose="02020603050405020304" pitchFamily="18" charset="0"/>
              </a:rPr>
              <a:t>Έντυπο Δόμησης Διδασκαλίας</a:t>
            </a:r>
            <a:endParaRPr lang="el-GR" sz="3600" dirty="0">
              <a:effectLst/>
              <a:latin typeface="Times New Roman" panose="02020603050405020304" pitchFamily="18" charset="0"/>
              <a:ea typeface="Times New Roman" panose="02020603050405020304" pitchFamily="18" charset="0"/>
            </a:endParaRPr>
          </a:p>
        </p:txBody>
      </p:sp>
      <p:pic>
        <p:nvPicPr>
          <p:cNvPr id="2" name="Εικόνα 1"/>
          <p:cNvPicPr>
            <a:picLocks noChangeAspect="1"/>
          </p:cNvPicPr>
          <p:nvPr/>
        </p:nvPicPr>
        <p:blipFill>
          <a:blip r:embed="rId2" cstate="print"/>
          <a:stretch>
            <a:fillRect/>
          </a:stretch>
        </p:blipFill>
        <p:spPr>
          <a:xfrm rot="808510">
            <a:off x="5611054" y="402796"/>
            <a:ext cx="4168451" cy="6021095"/>
          </a:xfrm>
          <a:prstGeom prst="rect">
            <a:avLst/>
          </a:prstGeom>
        </p:spPr>
      </p:pic>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890" y="207437"/>
            <a:ext cx="5155207" cy="3876883"/>
          </a:xfrm>
          <a:prstGeom prst="rect">
            <a:avLst/>
          </a:prstGeom>
        </p:spPr>
      </p:pic>
      <p:sp>
        <p:nvSpPr>
          <p:cNvPr id="5" name="4 - Ορθογώνιο"/>
          <p:cNvSpPr/>
          <p:nvPr/>
        </p:nvSpPr>
        <p:spPr>
          <a:xfrm>
            <a:off x="1651000" y="4133334"/>
            <a:ext cx="3250442" cy="307777"/>
          </a:xfrm>
          <a:prstGeom prst="rect">
            <a:avLst/>
          </a:prstGeom>
        </p:spPr>
        <p:txBody>
          <a:bodyPr wrap="none">
            <a:spAutoFit/>
          </a:bodyPr>
          <a:lstStyle/>
          <a:p>
            <a:r>
              <a:rPr lang="el-GR" sz="1400" i="1" dirty="0" smtClean="0">
                <a:solidFill>
                  <a:schemeClr val="accent5">
                    <a:lumMod val="75000"/>
                  </a:schemeClr>
                </a:solidFill>
              </a:rPr>
              <a:t>Συμπληρώνεται από τον/την επόπτη /</a:t>
            </a:r>
            <a:r>
              <a:rPr lang="el-GR" sz="1400" i="1" dirty="0" err="1" smtClean="0">
                <a:solidFill>
                  <a:schemeClr val="accent5">
                    <a:lumMod val="75000"/>
                  </a:schemeClr>
                </a:solidFill>
              </a:rPr>
              <a:t>τρια</a:t>
            </a:r>
            <a:endParaRPr lang="el-GR" sz="1400" i="1" dirty="0">
              <a:solidFill>
                <a:schemeClr val="accent5">
                  <a:lumMod val="75000"/>
                </a:schemeClr>
              </a:solidFill>
            </a:endParaRPr>
          </a:p>
        </p:txBody>
      </p:sp>
    </p:spTree>
    <p:extLst>
      <p:ext uri="{BB962C8B-B14F-4D97-AF65-F5344CB8AC3E}">
        <p14:creationId xmlns:p14="http://schemas.microsoft.com/office/powerpoint/2010/main" val="6131885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4062942" y="342899"/>
            <a:ext cx="7769225" cy="619655"/>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el-GR" sz="3600" b="1" kern="10" spc="0" dirty="0" smtClean="0">
                <a:ln>
                  <a:noFill/>
                </a:ln>
                <a:solidFill>
                  <a:srgbClr val="538135"/>
                </a:solidFill>
                <a:effectLst/>
                <a:latin typeface="Calibri Light" panose="020F0302020204030204" pitchFamily="34" charset="0"/>
              </a:rPr>
              <a:t>…σε κάθε </a:t>
            </a:r>
            <a:r>
              <a:rPr lang="el-GR" sz="3600" b="1" kern="10" dirty="0" err="1" smtClean="0">
                <a:solidFill>
                  <a:srgbClr val="538135"/>
                </a:solidFill>
                <a:latin typeface="Calibri Light" panose="020F0302020204030204" pitchFamily="34" charset="0"/>
              </a:rPr>
              <a:t>μικροδιδασκαλία</a:t>
            </a:r>
            <a:endParaRPr lang="el-GR" sz="3600" b="1" kern="10" spc="0" dirty="0">
              <a:ln>
                <a:noFill/>
              </a:ln>
              <a:solidFill>
                <a:srgbClr val="538135"/>
              </a:solidFill>
              <a:effectLst/>
              <a:latin typeface="Calibri Light" panose="020F0302020204030204" pitchFamily="34" charset="0"/>
            </a:endParaRPr>
          </a:p>
        </p:txBody>
      </p:sp>
      <p:sp>
        <p:nvSpPr>
          <p:cNvPr id="5" name="Ορθογώνιο 4"/>
          <p:cNvSpPr/>
          <p:nvPr/>
        </p:nvSpPr>
        <p:spPr>
          <a:xfrm>
            <a:off x="313295" y="888999"/>
            <a:ext cx="5914965" cy="1077218"/>
          </a:xfrm>
          <a:prstGeom prst="rect">
            <a:avLst/>
          </a:prstGeom>
        </p:spPr>
        <p:txBody>
          <a:bodyPr wrap="square">
            <a:spAutoFit/>
          </a:bodyPr>
          <a:lstStyle/>
          <a:p>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a:t>
            </a:r>
            <a:r>
              <a:rPr lang="el-GR" sz="3200" dirty="0" err="1" smtClean="0">
                <a:solidFill>
                  <a:srgbClr val="C00000"/>
                </a:solidFill>
                <a:effectLst/>
                <a:latin typeface="Arial Narrow" panose="020B0606020202030204" pitchFamily="34" charset="0"/>
                <a:ea typeface="Times New Roman" panose="02020603050405020304" pitchFamily="18" charset="0"/>
                <a:cs typeface="Arial-BoldMT"/>
              </a:rPr>
              <a:t>ο/η</a:t>
            </a:r>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  </a:t>
            </a:r>
            <a:r>
              <a:rPr lang="el-GR" sz="3200" dirty="0" smtClean="0">
                <a:solidFill>
                  <a:srgbClr val="C00000"/>
                </a:solidFill>
                <a:latin typeface="Arial Narrow" panose="020B0606020202030204" pitchFamily="34" charset="0"/>
                <a:ea typeface="Times New Roman" panose="02020603050405020304" pitchFamily="18" charset="0"/>
                <a:cs typeface="Arial-BoldMT"/>
              </a:rPr>
              <a:t>φοιτητής</a:t>
            </a:r>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a:t>
            </a:r>
            <a:r>
              <a:rPr lang="el-GR" sz="3200" dirty="0" err="1" smtClean="0">
                <a:solidFill>
                  <a:srgbClr val="C00000"/>
                </a:solidFill>
                <a:effectLst/>
                <a:latin typeface="Arial Narrow" panose="020B0606020202030204" pitchFamily="34" charset="0"/>
                <a:ea typeface="Times New Roman" panose="02020603050405020304" pitchFamily="18" charset="0"/>
                <a:cs typeface="Arial-BoldMT"/>
              </a:rPr>
              <a:t>τρια</a:t>
            </a:r>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 θα πρέπει να έχει ετοιμάσει σε ηλεκτρονική μορφή:</a:t>
            </a:r>
            <a:endParaRPr lang="el-GR" sz="3200" dirty="0">
              <a:solidFill>
                <a:srgbClr val="C00000"/>
              </a:solidFill>
            </a:endParaRPr>
          </a:p>
        </p:txBody>
      </p:sp>
      <p:pic>
        <p:nvPicPr>
          <p:cNvPr id="2051" name="Picture 3" descr="http://files.lsofos.com/200000017-62abd64a08/Media%20education.jpg"/>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648700" y="2336897"/>
            <a:ext cx="35433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Ορθογώνιο 6"/>
          <p:cNvSpPr/>
          <p:nvPr/>
        </p:nvSpPr>
        <p:spPr>
          <a:xfrm>
            <a:off x="330200" y="1820334"/>
            <a:ext cx="8669867" cy="3635654"/>
          </a:xfrm>
          <a:prstGeom prst="rect">
            <a:avLst/>
          </a:prstGeom>
        </p:spPr>
        <p:txBody>
          <a:bodyPr wrap="square">
            <a:spAutoFit/>
          </a:bodyPr>
          <a:lstStyle/>
          <a:p>
            <a:pPr marL="342900" lvl="0" indent="-342900">
              <a:spcAft>
                <a:spcPts val="600"/>
              </a:spcAft>
              <a:buClr>
                <a:srgbClr val="990000"/>
              </a:buClr>
              <a:buFont typeface="Symbol" panose="05050102010706020507" pitchFamily="18" charset="2"/>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έντυπο Δόμησης Διδασκαλίας, </a:t>
            </a:r>
            <a:endParaRPr lang="el-GR" sz="2400" dirty="0" smtClean="0">
              <a:effectLst/>
              <a:latin typeface="Times New Roman" panose="02020603050405020304" pitchFamily="18" charset="0"/>
              <a:ea typeface="Times New Roman" panose="02020603050405020304" pitchFamily="18" charset="0"/>
            </a:endParaRPr>
          </a:p>
          <a:p>
            <a:pPr marL="342900" lvl="0" indent="-342900">
              <a:spcAft>
                <a:spcPts val="600"/>
              </a:spcAft>
              <a:buClr>
                <a:srgbClr val="990000"/>
              </a:buClr>
              <a:buFont typeface="Symbol" panose="05050102010706020507" pitchFamily="18" charset="2"/>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φωτοτυπία του εξωφύλλου του βιβλίου που θα διδαχθεί, </a:t>
            </a:r>
            <a:endParaRPr lang="el-GR" sz="2400" dirty="0" smtClean="0">
              <a:effectLst/>
              <a:latin typeface="Times New Roman" panose="02020603050405020304" pitchFamily="18" charset="0"/>
              <a:ea typeface="Times New Roman" panose="02020603050405020304" pitchFamily="18" charset="0"/>
            </a:endParaRPr>
          </a:p>
          <a:p>
            <a:pPr marL="342900" lvl="0" indent="-342900">
              <a:spcAft>
                <a:spcPts val="600"/>
              </a:spcAft>
              <a:buClr>
                <a:srgbClr val="990000"/>
              </a:buClr>
              <a:buFont typeface="Symbol" panose="05050102010706020507" pitchFamily="18" charset="2"/>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φωτοτυπία της ενότητας του βιβλίου που θα διδαχθεί,</a:t>
            </a:r>
            <a:endParaRPr lang="el-GR" sz="2400" dirty="0" smtClean="0">
              <a:effectLst/>
              <a:latin typeface="Times New Roman" panose="02020603050405020304" pitchFamily="18" charset="0"/>
              <a:ea typeface="Times New Roman" panose="02020603050405020304" pitchFamily="18" charset="0"/>
            </a:endParaRPr>
          </a:p>
          <a:p>
            <a:pPr marL="342900" lvl="0" indent="-342900">
              <a:spcAft>
                <a:spcPts val="600"/>
              </a:spcAft>
              <a:buClr>
                <a:srgbClr val="990000"/>
              </a:buClr>
              <a:buFont typeface="Symbol" panose="05050102010706020507" pitchFamily="18" charset="2"/>
              <a:buChar char=""/>
            </a:pPr>
            <a:r>
              <a:rPr lang="el-GR" sz="2400" dirty="0" smtClean="0">
                <a:solidFill>
                  <a:srgbClr val="538135"/>
                </a:solidFill>
                <a:latin typeface="Arial Narrow" panose="020B0606020202030204" pitchFamily="34" charset="0"/>
                <a:ea typeface="Times New Roman" panose="02020603050405020304" pitchFamily="18" charset="0"/>
                <a:cs typeface="Arial-BoldMT"/>
              </a:rPr>
              <a:t>Φύλλα εργασίας και οποιοδήποτε άλλο </a:t>
            </a: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υλικό χρησιμοποιηθεί στη διδασκαλία</a:t>
            </a:r>
          </a:p>
          <a:p>
            <a:pPr marL="342900" lvl="0" indent="-342900">
              <a:spcAft>
                <a:spcPts val="600"/>
              </a:spcAft>
              <a:buClr>
                <a:srgbClr val="990000"/>
              </a:buClr>
              <a:buFont typeface="Symbol" panose="05050102010706020507" pitchFamily="18" charset="2"/>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Φύλλα αξιολόγησης</a:t>
            </a:r>
          </a:p>
          <a:p>
            <a:pPr marL="342900" indent="-342900">
              <a:spcAft>
                <a:spcPts val="600"/>
              </a:spcAft>
              <a:buClr>
                <a:srgbClr val="990000"/>
              </a:buClr>
              <a:buFont typeface="Symbol" panose="05050102010706020507" pitchFamily="18" charset="2"/>
              <a:buChar char=""/>
            </a:pPr>
            <a:r>
              <a:rPr lang="el-GR" sz="2400" dirty="0" smtClean="0">
                <a:solidFill>
                  <a:srgbClr val="538135"/>
                </a:solidFill>
                <a:latin typeface="Arial Narrow" panose="020B0606020202030204" pitchFamily="34" charset="0"/>
                <a:ea typeface="Times New Roman" panose="02020603050405020304" pitchFamily="18" charset="0"/>
                <a:cs typeface="Arial-BoldMT"/>
              </a:rPr>
              <a:t>Θέμα της εργασίας που θα δοθεί για το σπίτι </a:t>
            </a:r>
            <a:endParaRPr lang="el-GR" sz="2400" dirty="0" smtClean="0">
              <a:latin typeface="Times New Roman" panose="02020603050405020304" pitchFamily="18" charset="0"/>
              <a:ea typeface="Times New Roman" panose="02020603050405020304" pitchFamily="18" charset="0"/>
            </a:endParaRPr>
          </a:p>
          <a:p>
            <a:pPr marL="342900" lvl="0" indent="-342900">
              <a:spcAft>
                <a:spcPts val="600"/>
              </a:spcAft>
              <a:buClr>
                <a:srgbClr val="990000"/>
              </a:buClr>
              <a:buFont typeface="Symbol" panose="05050102010706020507" pitchFamily="18" charset="2"/>
              <a:buChar char=""/>
            </a:pPr>
            <a:endParaRPr lang="el-GR" sz="2400" dirty="0">
              <a:effectLst/>
              <a:latin typeface="Times New Roman" panose="02020603050405020304" pitchFamily="18" charset="0"/>
              <a:ea typeface="Times New Roman" panose="02020603050405020304" pitchFamily="18" charset="0"/>
            </a:endParaRPr>
          </a:p>
        </p:txBody>
      </p:sp>
      <p:sp>
        <p:nvSpPr>
          <p:cNvPr id="8" name="Ορθογώνιο 7"/>
          <p:cNvSpPr/>
          <p:nvPr/>
        </p:nvSpPr>
        <p:spPr>
          <a:xfrm>
            <a:off x="576470" y="5740400"/>
            <a:ext cx="10535478" cy="1200329"/>
          </a:xfrm>
          <a:prstGeom prst="rect">
            <a:avLst/>
          </a:prstGeom>
        </p:spPr>
        <p:txBody>
          <a:bodyPr wrap="square">
            <a:spAutoFit/>
          </a:bodyPr>
          <a:lstStyle/>
          <a:p>
            <a:pPr marL="342900" lvl="0" indent="-342900" algn="just">
              <a:spcAft>
                <a:spcPts val="0"/>
              </a:spcAft>
              <a:buClr>
                <a:srgbClr val="990000"/>
              </a:buClr>
            </a:pPr>
            <a:r>
              <a:rPr lang="el-GR" sz="2400"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Το «</a:t>
            </a:r>
            <a:r>
              <a:rPr lang="el-GR" sz="2400" b="1"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Δελτίο Αξιολόγησης Διδασκαλίας</a:t>
            </a:r>
            <a:r>
              <a:rPr lang="el-GR" sz="2400"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 για κάθε σπουδαστή/</a:t>
            </a:r>
            <a:r>
              <a:rPr lang="el-GR" sz="2400" dirty="0" err="1"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τρια</a:t>
            </a:r>
            <a:r>
              <a:rPr lang="el-GR" sz="2400"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 θα το έχει ο επόπτης/</a:t>
            </a:r>
            <a:r>
              <a:rPr lang="el-GR" sz="2400" dirty="0" err="1"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τρια</a:t>
            </a:r>
            <a:r>
              <a:rPr lang="el-GR" sz="2400"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 ο οποίος και θα καταθέτει συμπληρωμένα στη γραμματεία </a:t>
            </a:r>
            <a:r>
              <a:rPr lang="el-GR" sz="2400" dirty="0" smtClean="0">
                <a:solidFill>
                  <a:schemeClr val="accent6">
                    <a:lumMod val="75000"/>
                  </a:schemeClr>
                </a:solidFill>
                <a:latin typeface="Arial Narrow" panose="020B0606020202030204" pitchFamily="34" charset="0"/>
                <a:ea typeface="Times New Roman" panose="02020603050405020304" pitchFamily="18" charset="0"/>
                <a:cs typeface="Arial-BoldMT"/>
              </a:rPr>
              <a:t>τόσα δελτία αξιολόγησης όσα και οι διδασκαλίες που επόπτευσε.</a:t>
            </a:r>
            <a:endParaRPr lang="el-GR" sz="2400" dirty="0">
              <a:solidFill>
                <a:schemeClr val="accent6">
                  <a:lumMod val="75000"/>
                </a:schemeClr>
              </a:solidFill>
              <a:effectLst/>
              <a:latin typeface="Times New Roman" panose="02020603050405020304" pitchFamily="18" charset="0"/>
              <a:ea typeface="Times New Roman" panose="02020603050405020304" pitchFamily="18" charset="0"/>
            </a:endParaRPr>
          </a:p>
        </p:txBody>
      </p:sp>
      <p:sp>
        <p:nvSpPr>
          <p:cNvPr id="9" name="Ορθογώνιο 4"/>
          <p:cNvSpPr/>
          <p:nvPr/>
        </p:nvSpPr>
        <p:spPr>
          <a:xfrm>
            <a:off x="369213" y="4800599"/>
            <a:ext cx="11594187" cy="1077218"/>
          </a:xfrm>
          <a:prstGeom prst="rect">
            <a:avLst/>
          </a:prstGeom>
        </p:spPr>
        <p:txBody>
          <a:bodyPr wrap="square">
            <a:spAutoFit/>
          </a:bodyPr>
          <a:lstStyle/>
          <a:p>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….για να το αποστείλει στον επόπτη/</a:t>
            </a:r>
            <a:r>
              <a:rPr lang="el-GR" sz="3200" dirty="0" err="1" smtClean="0">
                <a:solidFill>
                  <a:srgbClr val="C00000"/>
                </a:solidFill>
                <a:effectLst/>
                <a:latin typeface="Arial Narrow" panose="020B0606020202030204" pitchFamily="34" charset="0"/>
                <a:ea typeface="Times New Roman" panose="02020603050405020304" pitchFamily="18" charset="0"/>
                <a:cs typeface="Arial-BoldMT"/>
              </a:rPr>
              <a:t>τρια</a:t>
            </a:r>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 και για να το αξιοποιήσει ηλεκτρονικά, καθώς διεξάγει τη διδασκαλία του.</a:t>
            </a:r>
            <a:endParaRPr lang="el-GR" sz="3200" dirty="0">
              <a:solidFill>
                <a:srgbClr val="C00000"/>
              </a:solidFill>
            </a:endParaRPr>
          </a:p>
        </p:txBody>
      </p:sp>
    </p:spTree>
    <p:extLst>
      <p:ext uri="{BB962C8B-B14F-4D97-AF65-F5344CB8AC3E}">
        <p14:creationId xmlns:p14="http://schemas.microsoft.com/office/powerpoint/2010/main" val="26790409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circle(in)">
                                      <p:cBhvr>
                                        <p:cTn id="2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http://files.lsofos.com/200000017-62abd64a08/Media%20education.jpg"/>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0" y="793750"/>
            <a:ext cx="4917857"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WordArt 2"/>
          <p:cNvSpPr>
            <a:spLocks noChangeArrowheads="1" noChangeShapeType="1" noTextEdit="1"/>
          </p:cNvSpPr>
          <p:nvPr/>
        </p:nvSpPr>
        <p:spPr bwMode="auto">
          <a:xfrm>
            <a:off x="5448301" y="670559"/>
            <a:ext cx="4895851" cy="1272705"/>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style>
          <a:lnRef idx="2">
            <a:schemeClr val="accent6">
              <a:shade val="50000"/>
            </a:schemeClr>
          </a:lnRef>
          <a:fillRef idx="1">
            <a:schemeClr val="accent6"/>
          </a:fillRef>
          <a:effectRef idx="0">
            <a:schemeClr val="accent6"/>
          </a:effectRef>
          <a:fontRef idx="minor">
            <a:schemeClr val="lt1"/>
          </a:fontRef>
        </p:style>
        <p:txBody>
          <a:bodyPr wrap="none" fromWordArt="1">
            <a:prstTxWarp prst="textPlain">
              <a:avLst>
                <a:gd name="adj" fmla="val 50000"/>
              </a:avLst>
            </a:prstTxWarp>
          </a:bodyPr>
          <a:lstStyle/>
          <a:p>
            <a:pPr algn="ctr" rtl="0">
              <a:buNone/>
            </a:pPr>
            <a:r>
              <a:rPr lang="el-GR" sz="3600" kern="1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Light" panose="020F0302020204030204" pitchFamily="34" charset="0"/>
              </a:rPr>
              <a:t>Εφαρμογή </a:t>
            </a:r>
          </a:p>
          <a:p>
            <a:pPr algn="ctr" rtl="0">
              <a:buNone/>
            </a:pPr>
            <a:r>
              <a:rPr lang="el-GR" sz="3600" kern="1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Light" panose="020F0302020204030204" pitchFamily="34" charset="0"/>
              </a:rPr>
              <a:t> μεθόδων διδασκαλίας </a:t>
            </a:r>
          </a:p>
        </p:txBody>
      </p:sp>
      <p:sp>
        <p:nvSpPr>
          <p:cNvPr id="9" name="WordArt 2"/>
          <p:cNvSpPr>
            <a:spLocks noChangeArrowheads="1" noChangeShapeType="1" noTextEdit="1"/>
          </p:cNvSpPr>
          <p:nvPr/>
        </p:nvSpPr>
        <p:spPr bwMode="auto">
          <a:xfrm>
            <a:off x="5682744" y="4430454"/>
            <a:ext cx="4754480" cy="922598"/>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el-GR" sz="3600" b="1" kern="10" spc="0" dirty="0" smtClean="0">
                <a:ln>
                  <a:noFill/>
                </a:ln>
                <a:solidFill>
                  <a:srgbClr val="538135"/>
                </a:solidFill>
                <a:effectLst/>
                <a:latin typeface="Calibri Light" panose="020F0302020204030204" pitchFamily="34" charset="0"/>
              </a:rPr>
              <a:t>3</a:t>
            </a:r>
            <a:r>
              <a:rPr lang="el-GR" sz="3600" b="1" kern="10" spc="0" baseline="30000" dirty="0" smtClean="0">
                <a:ln>
                  <a:noFill/>
                </a:ln>
                <a:solidFill>
                  <a:srgbClr val="538135"/>
                </a:solidFill>
                <a:effectLst/>
                <a:latin typeface="Calibri Light" panose="020F0302020204030204" pitchFamily="34" charset="0"/>
              </a:rPr>
              <a:t>ης</a:t>
            </a:r>
            <a:r>
              <a:rPr lang="el-GR" sz="3600" b="1" kern="10" spc="0" dirty="0" smtClean="0">
                <a:ln>
                  <a:noFill/>
                </a:ln>
                <a:solidFill>
                  <a:srgbClr val="538135"/>
                </a:solidFill>
                <a:effectLst/>
                <a:latin typeface="Calibri Light" panose="020F0302020204030204" pitchFamily="34" charset="0"/>
              </a:rPr>
              <a:t>  Μικροδιδασκαλίας</a:t>
            </a:r>
            <a:r>
              <a:rPr lang="en-US" sz="3600" b="1" kern="10" spc="0" dirty="0" smtClean="0">
                <a:ln>
                  <a:noFill/>
                </a:ln>
                <a:solidFill>
                  <a:srgbClr val="538135"/>
                </a:solidFill>
                <a:effectLst/>
                <a:latin typeface="Calibri Light" panose="020F0302020204030204" pitchFamily="34" charset="0"/>
              </a:rPr>
              <a:t>:</a:t>
            </a:r>
          </a:p>
          <a:p>
            <a:pPr algn="ctr" rtl="0">
              <a:buNone/>
            </a:pPr>
            <a:r>
              <a:rPr lang="el-GR" sz="3600" b="1" kern="10" dirty="0" err="1" smtClean="0">
                <a:solidFill>
                  <a:srgbClr val="C00000"/>
                </a:solidFill>
                <a:latin typeface="Calibri Light" panose="020F0302020204030204" pitchFamily="34" charset="0"/>
              </a:rPr>
              <a:t>Ομαδοσυνεργατική</a:t>
            </a:r>
            <a:r>
              <a:rPr lang="el-GR" sz="3600" b="1" kern="10" dirty="0" smtClean="0">
                <a:solidFill>
                  <a:srgbClr val="C00000"/>
                </a:solidFill>
                <a:latin typeface="Calibri Light" panose="020F0302020204030204" pitchFamily="34" charset="0"/>
              </a:rPr>
              <a:t> Μέθοδος</a:t>
            </a:r>
            <a:endParaRPr lang="el-GR" sz="3600" b="1" kern="10" spc="0" dirty="0">
              <a:ln>
                <a:noFill/>
              </a:ln>
              <a:solidFill>
                <a:srgbClr val="C00000"/>
              </a:solidFill>
              <a:effectLst/>
              <a:latin typeface="Calibri Light" panose="020F0302020204030204" pitchFamily="34" charset="0"/>
            </a:endParaRPr>
          </a:p>
        </p:txBody>
      </p:sp>
      <p:sp>
        <p:nvSpPr>
          <p:cNvPr id="10" name="WordArt 2"/>
          <p:cNvSpPr>
            <a:spLocks noChangeArrowheads="1" noChangeShapeType="1" noTextEdit="1"/>
          </p:cNvSpPr>
          <p:nvPr/>
        </p:nvSpPr>
        <p:spPr bwMode="auto">
          <a:xfrm>
            <a:off x="5447211" y="2760017"/>
            <a:ext cx="5051904" cy="921963"/>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el-GR" sz="3600" b="1" kern="10" spc="0" dirty="0" smtClean="0">
                <a:ln>
                  <a:noFill/>
                </a:ln>
                <a:solidFill>
                  <a:srgbClr val="538135"/>
                </a:solidFill>
                <a:effectLst/>
                <a:latin typeface="Calibri Light" panose="020F0302020204030204" pitchFamily="34" charset="0"/>
              </a:rPr>
              <a:t>2</a:t>
            </a:r>
            <a:r>
              <a:rPr lang="el-GR" sz="3600" b="1" kern="10" spc="0" baseline="30000" dirty="0" smtClean="0">
                <a:ln>
                  <a:noFill/>
                </a:ln>
                <a:solidFill>
                  <a:srgbClr val="538135"/>
                </a:solidFill>
                <a:effectLst/>
                <a:latin typeface="Calibri Light" panose="020F0302020204030204" pitchFamily="34" charset="0"/>
              </a:rPr>
              <a:t>ης</a:t>
            </a:r>
            <a:r>
              <a:rPr lang="el-GR" sz="3600" b="1" kern="10" spc="0" dirty="0" smtClean="0">
                <a:ln>
                  <a:noFill/>
                </a:ln>
                <a:solidFill>
                  <a:srgbClr val="538135"/>
                </a:solidFill>
                <a:effectLst/>
                <a:latin typeface="Calibri Light" panose="020F0302020204030204" pitchFamily="34" charset="0"/>
              </a:rPr>
              <a:t>  Μικροδιδασκαλίας</a:t>
            </a:r>
            <a:r>
              <a:rPr lang="en-US" sz="3600" b="1" kern="10" spc="0" dirty="0" smtClean="0">
                <a:ln>
                  <a:noFill/>
                </a:ln>
                <a:solidFill>
                  <a:srgbClr val="538135"/>
                </a:solidFill>
                <a:effectLst/>
                <a:latin typeface="Calibri Light" panose="020F0302020204030204" pitchFamily="34" charset="0"/>
              </a:rPr>
              <a:t>:</a:t>
            </a:r>
            <a:endParaRPr lang="el-GR" sz="3600" b="1" kern="10" spc="0" dirty="0" smtClean="0">
              <a:ln>
                <a:noFill/>
              </a:ln>
              <a:solidFill>
                <a:srgbClr val="538135"/>
              </a:solidFill>
              <a:effectLst/>
              <a:latin typeface="Calibri Light" panose="020F0302020204030204" pitchFamily="34" charset="0"/>
            </a:endParaRPr>
          </a:p>
          <a:p>
            <a:pPr algn="ctr" rtl="0">
              <a:buNone/>
            </a:pPr>
            <a:r>
              <a:rPr lang="el-GR" sz="3600" b="1" kern="10" dirty="0" smtClean="0">
                <a:solidFill>
                  <a:srgbClr val="C00000"/>
                </a:solidFill>
                <a:latin typeface="Calibri Light" panose="020F0302020204030204" pitchFamily="34" charset="0"/>
              </a:rPr>
              <a:t>Μέθοδος Επεξεργασίας Εννοιών</a:t>
            </a:r>
            <a:endParaRPr lang="el-GR" sz="3600" b="1" kern="10" spc="0" dirty="0">
              <a:ln>
                <a:noFill/>
              </a:ln>
              <a:solidFill>
                <a:srgbClr val="C00000"/>
              </a:solidFill>
              <a:effectLst/>
              <a:latin typeface="Calibri Light" panose="020F0302020204030204" pitchFamily="34" charset="0"/>
            </a:endParaRPr>
          </a:p>
        </p:txBody>
      </p:sp>
      <p:sp>
        <p:nvSpPr>
          <p:cNvPr id="14" name="Ορθογώνιο 6"/>
          <p:cNvSpPr/>
          <p:nvPr/>
        </p:nvSpPr>
        <p:spPr>
          <a:xfrm>
            <a:off x="704722" y="4091958"/>
            <a:ext cx="3951824" cy="2092881"/>
          </a:xfrm>
          <a:prstGeom prst="rect">
            <a:avLst/>
          </a:prstGeom>
          <a:solidFill>
            <a:srgbClr val="FFC000"/>
          </a:solidFill>
        </p:spPr>
        <p:txBody>
          <a:bodyPr wrap="square">
            <a:spAutoFit/>
          </a:bodyPr>
          <a:lstStyle/>
          <a:p>
            <a:pPr algn="ctr"/>
            <a:r>
              <a:rPr lang="el-GR"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a:t>
            </a:r>
            <a:r>
              <a:rPr lang="en-US"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a:t>
            </a:r>
            <a:r>
              <a:rPr lang="el-GR"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σε κάθε διδασκαλία παρουσιάζουμε διαφορετική/ες έννοια/ες από διαφορετικό κεφάλαιο</a:t>
            </a:r>
            <a:r>
              <a:rPr lang="en-US"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 </a:t>
            </a:r>
            <a:r>
              <a:rPr lang="el-GR"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ή διδακτική ενότητα.</a:t>
            </a:r>
            <a:endParaRPr lang="el-GR" sz="2600" i="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7390234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2000"/>
                                        <p:tgtEl>
                                          <p:spTgt spid="10">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fade">
                                      <p:cBhvr>
                                        <p:cTn id="16" dur="2000"/>
                                        <p:tgtEl>
                                          <p:spTgt spid="10">
                                            <p:txEl>
                                              <p:pRg st="1" end="1"/>
                                            </p:txEl>
                                          </p:spTgt>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fade">
                                      <p:cBhvr>
                                        <p:cTn id="20" dur="2000"/>
                                        <p:tgtEl>
                                          <p:spTgt spid="9">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Effect transition="in" filter="fade">
                                      <p:cBhvr>
                                        <p:cTn id="23" dur="2000"/>
                                        <p:tgtEl>
                                          <p:spTgt spid="9">
                                            <p:txEl>
                                              <p:pRg st="1" end="1"/>
                                            </p:txEl>
                                          </p:spTgt>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14">
                                            <p:bg/>
                                          </p:spTgt>
                                        </p:tgtEl>
                                        <p:attrNameLst>
                                          <p:attrName>style.visibility</p:attrName>
                                        </p:attrNameLst>
                                      </p:cBhvr>
                                      <p:to>
                                        <p:strVal val="visible"/>
                                      </p:to>
                                    </p:set>
                                    <p:animEffect transition="in" filter="fade">
                                      <p:cBhvr>
                                        <p:cTn id="27" dur="2000"/>
                                        <p:tgtEl>
                                          <p:spTgt spid="14">
                                            <p:bg/>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Effect transition="in" filter="fade">
                                      <p:cBhvr>
                                        <p:cTn id="31"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uiExpand="1" build="p"/>
      <p:bldP spid="10" grpId="0" uiExpand="1" build="p"/>
      <p:bldP spid="14"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cstate="print"/>
          <a:stretch>
            <a:fillRect/>
          </a:stretch>
        </p:blipFill>
        <p:spPr>
          <a:xfrm>
            <a:off x="250533" y="331537"/>
            <a:ext cx="3383864" cy="2959820"/>
          </a:xfrm>
          <a:prstGeom prst="rect">
            <a:avLst/>
          </a:prstGeom>
        </p:spPr>
      </p:pic>
      <p:sp>
        <p:nvSpPr>
          <p:cNvPr id="7" name="Ορθογώνιο 6"/>
          <p:cNvSpPr/>
          <p:nvPr/>
        </p:nvSpPr>
        <p:spPr>
          <a:xfrm>
            <a:off x="4898798" y="2282973"/>
            <a:ext cx="6938706" cy="2308324"/>
          </a:xfrm>
          <a:prstGeom prst="rect">
            <a:avLst/>
          </a:prstGeom>
        </p:spPr>
        <p:txBody>
          <a:bodyPr wrap="square">
            <a:spAutoFit/>
          </a:bodyPr>
          <a:lstStyle/>
          <a:p>
            <a:pPr algn="r">
              <a:spcAft>
                <a:spcPts val="0"/>
              </a:spcAft>
            </a:pPr>
            <a:r>
              <a:rPr lang="en-US" sz="3600" dirty="0" smtClean="0">
                <a:solidFill>
                  <a:srgbClr val="C00000"/>
                </a:solidFill>
                <a:latin typeface="Arial Narrow" panose="020B0606020202030204" pitchFamily="34" charset="0"/>
                <a:ea typeface="Times New Roman" panose="02020603050405020304" pitchFamily="18" charset="0"/>
                <a:cs typeface="Arial-BoldMT"/>
              </a:rPr>
              <a:t> </a:t>
            </a:r>
            <a:endParaRPr lang="el-GR" sz="3600" dirty="0" smtClean="0">
              <a:solidFill>
                <a:srgbClr val="C00000"/>
              </a:solidFill>
              <a:latin typeface="Arial Narrow" panose="020B0606020202030204" pitchFamily="34" charset="0"/>
              <a:ea typeface="Times New Roman" panose="02020603050405020304" pitchFamily="18" charset="0"/>
              <a:cs typeface="Arial-BoldMT"/>
            </a:endParaRPr>
          </a:p>
          <a:p>
            <a:pPr algn="r">
              <a:spcAft>
                <a:spcPts val="0"/>
              </a:spcAft>
            </a:pPr>
            <a:r>
              <a:rPr lang="el-GR" sz="3600" dirty="0" smtClean="0">
                <a:solidFill>
                  <a:srgbClr val="C00000"/>
                </a:solidFill>
                <a:latin typeface="Arial Narrow" panose="020B0606020202030204" pitchFamily="34" charset="0"/>
                <a:ea typeface="Times New Roman" panose="02020603050405020304" pitchFamily="18" charset="0"/>
                <a:cs typeface="Arial-BoldMT"/>
              </a:rPr>
              <a:t>2. </a:t>
            </a:r>
            <a:r>
              <a:rPr lang="el-GR" sz="3600" b="1" dirty="0" smtClean="0">
                <a:solidFill>
                  <a:srgbClr val="538135"/>
                </a:solidFill>
                <a:latin typeface="Arial Narrow" panose="020B0606020202030204" pitchFamily="34" charset="0"/>
                <a:ea typeface="Times New Roman" panose="02020603050405020304" pitchFamily="18" charset="0"/>
                <a:cs typeface="Arial-BoldMT"/>
              </a:rPr>
              <a:t>Σύνδεση στην </a:t>
            </a:r>
            <a:r>
              <a:rPr lang="en-US" sz="3600" b="1" dirty="0" smtClean="0">
                <a:solidFill>
                  <a:srgbClr val="538135"/>
                </a:solidFill>
                <a:latin typeface="Arial Narrow" panose="020B0606020202030204" pitchFamily="34" charset="0"/>
                <a:ea typeface="Times New Roman" panose="02020603050405020304" pitchFamily="18" charset="0"/>
                <a:cs typeface="Arial-BoldMT"/>
              </a:rPr>
              <a:t>e-</a:t>
            </a:r>
            <a:r>
              <a:rPr lang="el-GR" sz="3600" b="1" dirty="0" smtClean="0">
                <a:solidFill>
                  <a:srgbClr val="538135"/>
                </a:solidFill>
                <a:latin typeface="Arial Narrow" panose="020B0606020202030204" pitchFamily="34" charset="0"/>
                <a:ea typeface="Times New Roman" panose="02020603050405020304" pitchFamily="18" charset="0"/>
                <a:cs typeface="Arial-BoldMT"/>
              </a:rPr>
              <a:t>τάξη ΠΑΔ στην πλατφόρμα τηλεκπαίδευσης </a:t>
            </a:r>
            <a:r>
              <a:rPr lang="en-US" sz="3600" b="1" dirty="0" smtClean="0">
                <a:solidFill>
                  <a:srgbClr val="538135"/>
                </a:solidFill>
                <a:latin typeface="Arial Narrow" panose="020B0606020202030204" pitchFamily="34" charset="0"/>
                <a:ea typeface="Times New Roman" panose="02020603050405020304" pitchFamily="18" charset="0"/>
                <a:cs typeface="Arial-BoldMT"/>
              </a:rPr>
              <a:t>MSTEAMS</a:t>
            </a:r>
            <a:endParaRPr lang="el-GR" sz="3600" b="1" dirty="0">
              <a:effectLst/>
              <a:latin typeface="Times New Roman" panose="02020603050405020304" pitchFamily="18" charset="0"/>
              <a:ea typeface="Times New Roman" panose="02020603050405020304" pitchFamily="18" charset="0"/>
            </a:endParaRPr>
          </a:p>
        </p:txBody>
      </p:sp>
      <p:sp>
        <p:nvSpPr>
          <p:cNvPr id="8" name="Ορθογώνιο 7"/>
          <p:cNvSpPr/>
          <p:nvPr/>
        </p:nvSpPr>
        <p:spPr>
          <a:xfrm>
            <a:off x="3369733" y="3886199"/>
            <a:ext cx="6466284" cy="1077218"/>
          </a:xfrm>
          <a:prstGeom prst="rect">
            <a:avLst/>
          </a:prstGeom>
        </p:spPr>
        <p:txBody>
          <a:bodyPr wrap="square">
            <a:spAutoFit/>
          </a:bodyPr>
          <a:lstStyle/>
          <a:p>
            <a:pPr>
              <a:spcAft>
                <a:spcPts val="0"/>
              </a:spcAft>
            </a:pPr>
            <a:r>
              <a:rPr lang="el-GR" sz="3600" dirty="0" smtClean="0">
                <a:solidFill>
                  <a:srgbClr val="C00000"/>
                </a:solidFill>
                <a:latin typeface="Arial Narrow" panose="020B0606020202030204" pitchFamily="34" charset="0"/>
                <a:ea typeface="Times New Roman" panose="02020603050405020304" pitchFamily="18" charset="0"/>
                <a:cs typeface="Arial-BoldMT"/>
              </a:rPr>
              <a:t>3</a:t>
            </a:r>
            <a:r>
              <a:rPr lang="en-US" sz="3600" dirty="0" smtClean="0">
                <a:solidFill>
                  <a:srgbClr val="C00000"/>
                </a:solidFill>
                <a:latin typeface="Arial Narrow" panose="020B0606020202030204" pitchFamily="34" charset="0"/>
                <a:ea typeface="Times New Roman" panose="02020603050405020304" pitchFamily="18" charset="0"/>
                <a:cs typeface="Arial-BoldMT"/>
              </a:rPr>
              <a:t>. </a:t>
            </a:r>
            <a:r>
              <a:rPr lang="el-GR" sz="3600" b="1" dirty="0" smtClean="0">
                <a:solidFill>
                  <a:srgbClr val="538135"/>
                </a:solidFill>
                <a:effectLst/>
                <a:latin typeface="Arial Narrow" panose="020B0606020202030204" pitchFamily="34" charset="0"/>
                <a:ea typeface="Times New Roman" panose="02020603050405020304" pitchFamily="18" charset="0"/>
                <a:cs typeface="Arial-BoldMT"/>
              </a:rPr>
              <a:t>Διδασκαλία </a:t>
            </a:r>
          </a:p>
          <a:p>
            <a:pPr algn="r">
              <a:spcAft>
                <a:spcPts val="0"/>
              </a:spcAft>
              <a:buFont typeface="Arial" pitchFamily="34" charset="0"/>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 </a:t>
            </a:r>
            <a:r>
              <a:rPr lang="el-GR" sz="2800" dirty="0" smtClean="0">
                <a:solidFill>
                  <a:srgbClr val="538135"/>
                </a:solidFill>
                <a:effectLst/>
                <a:latin typeface="Arial Narrow" panose="020B0606020202030204" pitchFamily="34" charset="0"/>
                <a:ea typeface="Times New Roman" panose="02020603050405020304" pitchFamily="18" charset="0"/>
                <a:cs typeface="Arial-BoldMT"/>
              </a:rPr>
              <a:t>15’ λεπτά η κάθε </a:t>
            </a:r>
            <a:r>
              <a:rPr lang="el-GR" sz="2800" dirty="0" err="1" smtClean="0">
                <a:solidFill>
                  <a:srgbClr val="538135"/>
                </a:solidFill>
                <a:effectLst/>
                <a:latin typeface="Arial Narrow" panose="020B0606020202030204" pitchFamily="34" charset="0"/>
                <a:ea typeface="Times New Roman" panose="02020603050405020304" pitchFamily="18" charset="0"/>
                <a:cs typeface="Arial-BoldMT"/>
              </a:rPr>
              <a:t>μικροδιδασκαλία</a:t>
            </a:r>
            <a:endParaRPr lang="el-GR" sz="2800" dirty="0" smtClean="0">
              <a:solidFill>
                <a:srgbClr val="538135"/>
              </a:solidFill>
              <a:effectLst/>
              <a:latin typeface="Arial Narrow" panose="020B0606020202030204" pitchFamily="34" charset="0"/>
              <a:ea typeface="Times New Roman" panose="02020603050405020304" pitchFamily="18" charset="0"/>
              <a:cs typeface="Arial-BoldMT"/>
            </a:endParaRPr>
          </a:p>
        </p:txBody>
      </p:sp>
      <p:sp>
        <p:nvSpPr>
          <p:cNvPr id="12" name="Ορθογώνιο 11"/>
          <p:cNvSpPr/>
          <p:nvPr/>
        </p:nvSpPr>
        <p:spPr>
          <a:xfrm>
            <a:off x="3041373" y="4882618"/>
            <a:ext cx="9150627" cy="646331"/>
          </a:xfrm>
          <a:prstGeom prst="rect">
            <a:avLst/>
          </a:prstGeom>
        </p:spPr>
        <p:txBody>
          <a:bodyPr wrap="square">
            <a:spAutoFit/>
          </a:bodyPr>
          <a:lstStyle/>
          <a:p>
            <a:pPr>
              <a:spcAft>
                <a:spcPts val="0"/>
              </a:spcAft>
            </a:pPr>
            <a:r>
              <a:rPr lang="el-GR" sz="3600" dirty="0" smtClean="0">
                <a:solidFill>
                  <a:srgbClr val="C00000"/>
                </a:solidFill>
                <a:latin typeface="Arial Narrow" panose="020B0606020202030204" pitchFamily="34" charset="0"/>
                <a:ea typeface="Times New Roman" panose="02020603050405020304" pitchFamily="18" charset="0"/>
                <a:cs typeface="Arial-BoldMT"/>
              </a:rPr>
              <a:t>4. </a:t>
            </a:r>
            <a:r>
              <a:rPr lang="el-GR" sz="3600" b="1" dirty="0" smtClean="0">
                <a:solidFill>
                  <a:srgbClr val="538135"/>
                </a:solidFill>
                <a:effectLst/>
                <a:latin typeface="Arial Narrow" panose="020B0606020202030204" pitchFamily="34" charset="0"/>
                <a:ea typeface="Times New Roman" panose="02020603050405020304" pitchFamily="18" charset="0"/>
                <a:cs typeface="Arial-BoldMT"/>
              </a:rPr>
              <a:t>Συζήτηση – </a:t>
            </a:r>
            <a:r>
              <a:rPr lang="el-GR" sz="3600" b="1" dirty="0" smtClean="0">
                <a:solidFill>
                  <a:srgbClr val="538135"/>
                </a:solidFill>
                <a:latin typeface="Arial Narrow" panose="020B0606020202030204" pitchFamily="34" charset="0"/>
                <a:ea typeface="Times New Roman" panose="02020603050405020304" pitchFamily="18" charset="0"/>
                <a:cs typeface="Arial-BoldMT"/>
              </a:rPr>
              <a:t>Ανατροφοδότηση – </a:t>
            </a:r>
            <a:r>
              <a:rPr lang="el-GR" sz="3600" b="1" dirty="0" err="1" smtClean="0">
                <a:solidFill>
                  <a:srgbClr val="538135"/>
                </a:solidFill>
                <a:latin typeface="Arial Narrow" panose="020B0606020202030204" pitchFamily="34" charset="0"/>
                <a:ea typeface="Times New Roman" panose="02020603050405020304" pitchFamily="18" charset="0"/>
                <a:cs typeface="Arial-BoldMT"/>
              </a:rPr>
              <a:t>Αναστοχασμός</a:t>
            </a:r>
            <a:r>
              <a:rPr lang="el-GR" sz="3600" b="1" dirty="0" smtClean="0">
                <a:solidFill>
                  <a:srgbClr val="538135"/>
                </a:solidFill>
                <a:latin typeface="Arial Narrow" panose="020B0606020202030204" pitchFamily="34" charset="0"/>
                <a:ea typeface="Times New Roman" panose="02020603050405020304" pitchFamily="18" charset="0"/>
                <a:cs typeface="Arial-BoldMT"/>
              </a:rPr>
              <a:t> </a:t>
            </a:r>
            <a:endParaRPr lang="el-GR" sz="3600" dirty="0">
              <a:effectLst/>
              <a:latin typeface="Times New Roman" panose="02020603050405020304" pitchFamily="18" charset="0"/>
              <a:ea typeface="Times New Roman" panose="02020603050405020304" pitchFamily="18" charset="0"/>
            </a:endParaRPr>
          </a:p>
        </p:txBody>
      </p:sp>
      <p:sp>
        <p:nvSpPr>
          <p:cNvPr id="13" name="Ορθογώνιο 12"/>
          <p:cNvSpPr/>
          <p:nvPr/>
        </p:nvSpPr>
        <p:spPr>
          <a:xfrm>
            <a:off x="1151467" y="5657671"/>
            <a:ext cx="9762066" cy="1200329"/>
          </a:xfrm>
          <a:prstGeom prst="rect">
            <a:avLst/>
          </a:prstGeom>
        </p:spPr>
        <p:txBody>
          <a:bodyPr wrap="square">
            <a:spAutoFit/>
          </a:bodyPr>
          <a:lstStyle/>
          <a:p>
            <a:pPr algn="r">
              <a:spcAft>
                <a:spcPts val="0"/>
              </a:spcAft>
            </a:pPr>
            <a:r>
              <a:rPr lang="el-GR" sz="3600" dirty="0" smtClean="0">
                <a:solidFill>
                  <a:srgbClr val="C00000"/>
                </a:solidFill>
                <a:latin typeface="Arial Narrow" panose="020B0606020202030204" pitchFamily="34" charset="0"/>
                <a:ea typeface="Times New Roman" panose="02020603050405020304" pitchFamily="18" charset="0"/>
                <a:cs typeface="Arial-BoldMT"/>
              </a:rPr>
              <a:t>5</a:t>
            </a:r>
            <a:r>
              <a:rPr lang="en-US" sz="3600" dirty="0" smtClean="0">
                <a:solidFill>
                  <a:srgbClr val="C00000"/>
                </a:solidFill>
                <a:latin typeface="Arial Narrow" panose="020B0606020202030204" pitchFamily="34" charset="0"/>
                <a:ea typeface="Times New Roman" panose="02020603050405020304" pitchFamily="18" charset="0"/>
                <a:cs typeface="Arial-BoldMT"/>
              </a:rPr>
              <a:t>. </a:t>
            </a:r>
            <a:r>
              <a:rPr lang="el-GR" sz="3600" b="1" dirty="0" smtClean="0">
                <a:solidFill>
                  <a:srgbClr val="538135"/>
                </a:solidFill>
                <a:latin typeface="Arial Narrow" panose="020B0606020202030204" pitchFamily="34" charset="0"/>
                <a:ea typeface="Times New Roman" panose="02020603050405020304" pitchFamily="18" charset="0"/>
                <a:cs typeface="Arial-BoldMT"/>
              </a:rPr>
              <a:t>Παρακολούθηση 4 </a:t>
            </a:r>
            <a:r>
              <a:rPr lang="el-GR" sz="3600" b="1" dirty="0" err="1" smtClean="0">
                <a:solidFill>
                  <a:srgbClr val="538135"/>
                </a:solidFill>
                <a:latin typeface="Arial Narrow" panose="020B0606020202030204" pitchFamily="34" charset="0"/>
                <a:ea typeface="Times New Roman" panose="02020603050405020304" pitchFamily="18" charset="0"/>
                <a:cs typeface="Arial-BoldMT"/>
              </a:rPr>
              <a:t>μικροδιδασκαλιών</a:t>
            </a:r>
            <a:r>
              <a:rPr lang="el-GR" sz="3600" b="1" dirty="0" smtClean="0">
                <a:solidFill>
                  <a:srgbClr val="538135"/>
                </a:solidFill>
                <a:latin typeface="Arial Narrow" panose="020B0606020202030204" pitchFamily="34" charset="0"/>
                <a:ea typeface="Times New Roman" panose="02020603050405020304" pitchFamily="18" charset="0"/>
                <a:cs typeface="Arial-BoldMT"/>
              </a:rPr>
              <a:t> κάθε φορά (σύνολο 8 μικροδιδασκαλίες)</a:t>
            </a:r>
            <a:endParaRPr lang="el-GR" sz="3600" b="1" dirty="0">
              <a:solidFill>
                <a:srgbClr val="538135"/>
              </a:solidFill>
              <a:latin typeface="Arial Narrow" panose="020B0606020202030204" pitchFamily="34" charset="0"/>
              <a:ea typeface="Times New Roman" panose="02020603050405020304" pitchFamily="18" charset="0"/>
              <a:cs typeface="Arial-BoldMT"/>
            </a:endParaRPr>
          </a:p>
        </p:txBody>
      </p:sp>
      <p:sp>
        <p:nvSpPr>
          <p:cNvPr id="6" name="Ραβδωτό δεξιό βέλος 5"/>
          <p:cNvSpPr/>
          <p:nvPr/>
        </p:nvSpPr>
        <p:spPr>
          <a:xfrm rot="7817932">
            <a:off x="-62647" y="2955457"/>
            <a:ext cx="7665351" cy="465136"/>
          </a:xfrm>
          <a:prstGeom prst="stripedRightArrow">
            <a:avLst>
              <a:gd name="adj1" fmla="val 50000"/>
              <a:gd name="adj2" fmla="val 1903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Ορθογώνιο 6"/>
          <p:cNvSpPr/>
          <p:nvPr/>
        </p:nvSpPr>
        <p:spPr>
          <a:xfrm>
            <a:off x="5915996" y="516467"/>
            <a:ext cx="6067456" cy="2308324"/>
          </a:xfrm>
          <a:prstGeom prst="rect">
            <a:avLst/>
          </a:prstGeom>
        </p:spPr>
        <p:txBody>
          <a:bodyPr wrap="square">
            <a:spAutoFit/>
          </a:bodyPr>
          <a:lstStyle/>
          <a:p>
            <a:pPr algn="r">
              <a:spcAft>
                <a:spcPts val="0"/>
              </a:spcAft>
            </a:pPr>
            <a:r>
              <a:rPr lang="en-US" sz="3600" dirty="0" smtClean="0">
                <a:solidFill>
                  <a:srgbClr val="C00000"/>
                </a:solidFill>
                <a:latin typeface="Arial Narrow" panose="020B0606020202030204" pitchFamily="34" charset="0"/>
                <a:ea typeface="Times New Roman" panose="02020603050405020304" pitchFamily="18" charset="0"/>
                <a:cs typeface="Arial-BoldMT"/>
              </a:rPr>
              <a:t>1. </a:t>
            </a:r>
            <a:r>
              <a:rPr lang="el-GR" sz="3600" b="1" dirty="0" smtClean="0">
                <a:solidFill>
                  <a:srgbClr val="538135"/>
                </a:solidFill>
                <a:latin typeface="Arial Narrow" panose="020B0606020202030204" pitchFamily="34" charset="0"/>
                <a:ea typeface="Times New Roman" panose="02020603050405020304" pitchFamily="18" charset="0"/>
                <a:cs typeface="Arial-BoldMT"/>
              </a:rPr>
              <a:t>Αποστολή υλικού (</a:t>
            </a:r>
            <a:r>
              <a:rPr lang="en-US" sz="3600" b="1" dirty="0" smtClean="0">
                <a:solidFill>
                  <a:srgbClr val="538135"/>
                </a:solidFill>
                <a:latin typeface="Arial Narrow" panose="020B0606020202030204" pitchFamily="34" charset="0"/>
                <a:ea typeface="Times New Roman" panose="02020603050405020304" pitchFamily="18" charset="0"/>
                <a:cs typeface="Arial-BoldMT"/>
              </a:rPr>
              <a:t>portfolio) </a:t>
            </a:r>
            <a:r>
              <a:rPr lang="el-GR" sz="3600" b="1" dirty="0" smtClean="0">
                <a:solidFill>
                  <a:srgbClr val="538135"/>
                </a:solidFill>
                <a:latin typeface="Arial Narrow" panose="020B0606020202030204" pitchFamily="34" charset="0"/>
                <a:ea typeface="Times New Roman" panose="02020603050405020304" pitchFamily="18" charset="0"/>
                <a:cs typeface="Arial-BoldMT"/>
              </a:rPr>
              <a:t>στον/στην επόπτη/</a:t>
            </a:r>
            <a:r>
              <a:rPr lang="el-GR" sz="3600" b="1" dirty="0" err="1" smtClean="0">
                <a:solidFill>
                  <a:srgbClr val="538135"/>
                </a:solidFill>
                <a:latin typeface="Arial Narrow" panose="020B0606020202030204" pitchFamily="34" charset="0"/>
                <a:ea typeface="Times New Roman" panose="02020603050405020304" pitchFamily="18" charset="0"/>
                <a:cs typeface="Arial-BoldMT"/>
              </a:rPr>
              <a:t>τρια</a:t>
            </a:r>
            <a:r>
              <a:rPr lang="el-GR" sz="3600" b="1" dirty="0" smtClean="0">
                <a:solidFill>
                  <a:srgbClr val="538135"/>
                </a:solidFill>
                <a:latin typeface="Arial Narrow" panose="020B0606020202030204" pitchFamily="34" charset="0"/>
                <a:ea typeface="Times New Roman" panose="02020603050405020304" pitchFamily="18" charset="0"/>
                <a:cs typeface="Arial-BoldMT"/>
              </a:rPr>
              <a:t>.</a:t>
            </a:r>
            <a:r>
              <a:rPr lang="en-US" sz="3600" b="1" dirty="0" smtClean="0">
                <a:solidFill>
                  <a:srgbClr val="538135"/>
                </a:solidFill>
                <a:latin typeface="Arial Narrow" panose="020B0606020202030204" pitchFamily="34" charset="0"/>
                <a:ea typeface="Times New Roman" panose="02020603050405020304" pitchFamily="18" charset="0"/>
                <a:cs typeface="Arial-BoldMT"/>
              </a:rPr>
              <a:t> </a:t>
            </a:r>
            <a:r>
              <a:rPr lang="el-GR" sz="3600" b="1" dirty="0" smtClean="0">
                <a:solidFill>
                  <a:srgbClr val="538135"/>
                </a:solidFill>
                <a:latin typeface="Arial Narrow" panose="020B0606020202030204" pitchFamily="34" charset="0"/>
                <a:ea typeface="Times New Roman" panose="02020603050405020304" pitchFamily="18" charset="0"/>
                <a:cs typeface="Arial-BoldMT"/>
              </a:rPr>
              <a:t> Αποστολή υλικού και στα μέλη της ομάδας αν επιθυμεί</a:t>
            </a:r>
            <a:endParaRPr lang="el-GR" sz="3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81458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20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2000"/>
                                        <p:tgtEl>
                                          <p:spTgt spid="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2000"/>
                                        <p:tgtEl>
                                          <p:spTgt spid="1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3" grpId="0"/>
      <p:bldP spid="6" grpId="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cstate="print"/>
          <a:stretch>
            <a:fillRect/>
          </a:stretch>
        </p:blipFill>
        <p:spPr>
          <a:xfrm>
            <a:off x="9271485" y="-398369"/>
            <a:ext cx="2259874" cy="1976682"/>
          </a:xfrm>
          <a:prstGeom prst="rect">
            <a:avLst/>
          </a:prstGeom>
        </p:spPr>
      </p:pic>
      <p:sp>
        <p:nvSpPr>
          <p:cNvPr id="8" name="Ορθογώνιο 7"/>
          <p:cNvSpPr/>
          <p:nvPr/>
        </p:nvSpPr>
        <p:spPr>
          <a:xfrm>
            <a:off x="3826565" y="298174"/>
            <a:ext cx="5975160" cy="646331"/>
          </a:xfrm>
          <a:prstGeom prst="rect">
            <a:avLst/>
          </a:prstGeom>
        </p:spPr>
        <p:txBody>
          <a:bodyPr wrap="square">
            <a:spAutoFit/>
          </a:bodyPr>
          <a:lstStyle/>
          <a:p>
            <a:pPr>
              <a:spcAft>
                <a:spcPts val="0"/>
              </a:spcAft>
            </a:pPr>
            <a:r>
              <a:rPr lang="el-GR" sz="3600" b="1" dirty="0" smtClean="0">
                <a:solidFill>
                  <a:srgbClr val="538135"/>
                </a:solidFill>
                <a:effectLst/>
                <a:latin typeface="Arial Narrow" panose="020B0606020202030204" pitchFamily="34" charset="0"/>
                <a:ea typeface="Times New Roman" panose="02020603050405020304" pitchFamily="18" charset="0"/>
                <a:cs typeface="Arial-BoldMT"/>
              </a:rPr>
              <a:t>Διδασκαλία</a:t>
            </a:r>
            <a:r>
              <a:rPr lang="en-US" sz="3600" b="1" dirty="0" smtClean="0">
                <a:solidFill>
                  <a:srgbClr val="538135"/>
                </a:solidFill>
                <a:effectLst/>
                <a:latin typeface="Arial Narrow" panose="020B0606020202030204" pitchFamily="34" charset="0"/>
                <a:ea typeface="Times New Roman" panose="02020603050405020304" pitchFamily="18" charset="0"/>
                <a:cs typeface="Arial-BoldMT"/>
              </a:rPr>
              <a:t> </a:t>
            </a:r>
            <a:r>
              <a:rPr lang="el-GR" sz="2000" b="1" dirty="0" smtClean="0">
                <a:solidFill>
                  <a:srgbClr val="538135"/>
                </a:solidFill>
                <a:effectLst/>
                <a:latin typeface="Arial Narrow" panose="020B0606020202030204" pitchFamily="34" charset="0"/>
                <a:ea typeface="Times New Roman" panose="02020603050405020304" pitchFamily="18" charset="0"/>
                <a:cs typeface="Arial-BoldMT"/>
              </a:rPr>
              <a:t>μέσω της </a:t>
            </a:r>
            <a:r>
              <a:rPr lang="en-US" sz="3600" b="1" dirty="0" smtClean="0">
                <a:solidFill>
                  <a:srgbClr val="C00000"/>
                </a:solidFill>
              </a:rPr>
              <a:t>MS TEAMS</a:t>
            </a:r>
            <a:endParaRPr lang="el-GR" sz="3600" b="1" dirty="0" smtClean="0">
              <a:solidFill>
                <a:srgbClr val="C00000"/>
              </a:solidFill>
              <a:effectLst/>
              <a:latin typeface="Arial Narrow" panose="020B0606020202030204" pitchFamily="34" charset="0"/>
              <a:ea typeface="Times New Roman" panose="02020603050405020304" pitchFamily="18" charset="0"/>
              <a:cs typeface="Arial-BoldMT"/>
            </a:endParaRPr>
          </a:p>
        </p:txBody>
      </p:sp>
      <p:sp>
        <p:nvSpPr>
          <p:cNvPr id="2053" name="Rectangle 5"/>
          <p:cNvSpPr>
            <a:spLocks noChangeArrowheads="1"/>
          </p:cNvSpPr>
          <p:nvPr/>
        </p:nvSpPr>
        <p:spPr bwMode="auto">
          <a:xfrm>
            <a:off x="258506" y="1126068"/>
            <a:ext cx="11590073"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sng"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Βασικά βήματα</a:t>
            </a:r>
            <a:endParaRPr kumimoji="0" lang="el-GR" sz="2800" b="1" i="0" u="sng"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C00000"/>
                </a:solidFill>
                <a:effectLst/>
                <a:ea typeface="Times New Roman" pitchFamily="18" charset="0"/>
                <a:cs typeface="Times New Roman" pitchFamily="18" charset="0"/>
              </a:rPr>
              <a:t>Βήμα 1</a:t>
            </a:r>
            <a:r>
              <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Επιλέγετε</a:t>
            </a:r>
            <a:r>
              <a:rPr lang="el-GR" sz="2400" baseline="0" dirty="0" smtClean="0">
                <a:solidFill>
                  <a:schemeClr val="accent1">
                    <a:lumMod val="75000"/>
                  </a:schemeClr>
                </a:solidFill>
                <a:ea typeface="Times New Roman" pitchFamily="18" charset="0"/>
                <a:cs typeface="Times New Roman" pitchFamily="18" charset="0"/>
              </a:rPr>
              <a:t>/</a:t>
            </a:r>
            <a:r>
              <a:rPr lang="el-GR" sz="2400" baseline="0" dirty="0" err="1" smtClean="0">
                <a:solidFill>
                  <a:schemeClr val="accent1">
                    <a:lumMod val="75000"/>
                  </a:schemeClr>
                </a:solidFill>
                <a:ea typeface="Times New Roman" pitchFamily="18" charset="0"/>
                <a:cs typeface="Times New Roman" pitchFamily="18" charset="0"/>
              </a:rPr>
              <a:t>κλικάρετε</a:t>
            </a:r>
            <a:r>
              <a:rPr lang="el-GR" sz="2400" dirty="0" smtClean="0">
                <a:solidFill>
                  <a:schemeClr val="accent1">
                    <a:lumMod val="75000"/>
                  </a:schemeClr>
                </a:solidFill>
                <a:ea typeface="Times New Roman" pitchFamily="18" charset="0"/>
                <a:cs typeface="Times New Roman" pitchFamily="18" charset="0"/>
              </a:rPr>
              <a:t> τον σύνδεσμο που σας έχει αποσταλεί από τον/την επόπτη/</a:t>
            </a:r>
            <a:r>
              <a:rPr lang="el-GR" sz="2400" dirty="0" err="1" smtClean="0">
                <a:solidFill>
                  <a:schemeClr val="accent1">
                    <a:lumMod val="75000"/>
                  </a:schemeClr>
                </a:solidFill>
                <a:ea typeface="Times New Roman" pitchFamily="18" charset="0"/>
                <a:cs typeface="Times New Roman" pitchFamily="18" charset="0"/>
              </a:rPr>
              <a:t>τρια</a:t>
            </a:r>
            <a:r>
              <a:rPr lang="el-GR" sz="2400" dirty="0" smtClean="0">
                <a:solidFill>
                  <a:schemeClr val="accent1">
                    <a:lumMod val="75000"/>
                  </a:schemeClr>
                </a:solidFill>
                <a:ea typeface="Times New Roman" pitchFamily="18" charset="0"/>
                <a:cs typeface="Times New Roman" pitchFamily="18" charset="0"/>
              </a:rPr>
              <a:t> για συμμετοχή στην ομάδα του μαθήματος.</a:t>
            </a:r>
            <a:endPar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l-GR" sz="2400" dirty="0" smtClean="0">
                <a:solidFill>
                  <a:schemeClr val="accent1">
                    <a:lumMod val="75000"/>
                  </a:schemeClr>
                </a:solidFill>
                <a:ea typeface="Times New Roman" pitchFamily="18" charset="0"/>
                <a:cs typeface="Times New Roman" pitchFamily="18" charset="0"/>
              </a:rPr>
              <a:t>Κάνετε ε</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ίσοδο - Συμμετοχή στο </a:t>
            </a:r>
            <a:r>
              <a:rPr kumimoji="0" lang="el-GR" sz="2400" b="0" i="0" u="none" strike="noStrike" cap="none" normalizeH="0" baseline="0" dirty="0" err="1" smtClean="0">
                <a:ln>
                  <a:noFill/>
                </a:ln>
                <a:solidFill>
                  <a:schemeClr val="accent1">
                    <a:lumMod val="75000"/>
                  </a:schemeClr>
                </a:solidFill>
                <a:effectLst/>
                <a:ea typeface="Times New Roman" pitchFamily="18" charset="0"/>
                <a:cs typeface="Times New Roman" pitchFamily="18" charset="0"/>
              </a:rPr>
              <a:t>meeting</a:t>
            </a:r>
            <a:r>
              <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r>
              <a:rPr lang="el-GR" sz="2400" dirty="0" smtClean="0">
                <a:solidFill>
                  <a:schemeClr val="accent1">
                    <a:lumMod val="75000"/>
                  </a:schemeClr>
                </a:solidFill>
                <a:ea typeface="Times New Roman" pitchFamily="18" charset="0"/>
                <a:cs typeface="Times New Roman" pitchFamily="18" charset="0"/>
              </a:rPr>
              <a:t>επιλέγοντας «</a:t>
            </a:r>
            <a:r>
              <a:rPr lang="el-GR" sz="2400" b="1" dirty="0" smtClean="0">
                <a:solidFill>
                  <a:schemeClr val="accent1">
                    <a:lumMod val="75000"/>
                  </a:schemeClr>
                </a:solidFill>
                <a:ea typeface="Times New Roman" pitchFamily="18" charset="0"/>
                <a:cs typeface="Times New Roman" pitchFamily="18" charset="0"/>
              </a:rPr>
              <a:t>συμμετοχή»/</a:t>
            </a:r>
            <a:r>
              <a:rPr lang="en-US" sz="2400" b="1" dirty="0" smtClean="0">
                <a:solidFill>
                  <a:schemeClr val="accent1">
                    <a:lumMod val="75000"/>
                  </a:schemeClr>
                </a:solidFill>
                <a:ea typeface="Times New Roman" pitchFamily="18" charset="0"/>
                <a:cs typeface="Times New Roman" pitchFamily="18" charset="0"/>
              </a:rPr>
              <a:t>join</a:t>
            </a:r>
            <a:r>
              <a:rPr lang="en-US" sz="2400" dirty="0" smtClean="0">
                <a:solidFill>
                  <a:schemeClr val="accent1">
                    <a:lumMod val="75000"/>
                  </a:schemeClr>
                </a:solidFill>
                <a:ea typeface="Times New Roman" pitchFamily="18" charset="0"/>
                <a:cs typeface="Times New Roman" pitchFamily="18" charset="0"/>
              </a:rPr>
              <a:t>)</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Ενεργοποιείτε</a:t>
            </a:r>
            <a:r>
              <a:rPr kumimoji="0" lang="el-GR" sz="2400" b="0" i="0" u="none" strike="noStrike" cap="none" normalizeH="0" dirty="0" smtClean="0">
                <a:ln>
                  <a:noFill/>
                </a:ln>
                <a:solidFill>
                  <a:schemeClr val="accent1">
                    <a:lumMod val="75000"/>
                  </a:schemeClr>
                </a:solidFill>
                <a:effectLst/>
                <a:ea typeface="Times New Roman" pitchFamily="18" charset="0"/>
                <a:cs typeface="Times New Roman" pitchFamily="18" charset="0"/>
              </a:rPr>
              <a:t> την</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r>
              <a:rPr lang="el-GR" sz="2400" dirty="0" smtClean="0">
                <a:solidFill>
                  <a:schemeClr val="accent1">
                    <a:lumMod val="75000"/>
                  </a:schemeClr>
                </a:solidFill>
                <a:ea typeface="Times New Roman" pitchFamily="18" charset="0"/>
                <a:cs typeface="Times New Roman" pitchFamily="18" charset="0"/>
              </a:rPr>
              <a:t>κ</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άμερα και το μικρόφωνο.</a:t>
            </a:r>
            <a:endPar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endParaRPr>
          </a:p>
          <a:p>
            <a:pPr algn="just"/>
            <a:r>
              <a:rPr lang="el-GR" sz="2400" b="1" dirty="0" smtClean="0">
                <a:solidFill>
                  <a:srgbClr val="C00000"/>
                </a:solidFill>
                <a:ea typeface="Times New Roman" pitchFamily="18" charset="0"/>
                <a:cs typeface="Times New Roman" pitchFamily="18" charset="0"/>
              </a:rPr>
              <a:t>Βήμα </a:t>
            </a:r>
            <a:r>
              <a:rPr lang="en-US" sz="2400" b="1" dirty="0" smtClean="0">
                <a:solidFill>
                  <a:srgbClr val="C00000"/>
                </a:solidFill>
                <a:ea typeface="Times New Roman" pitchFamily="18" charset="0"/>
                <a:cs typeface="Times New Roman" pitchFamily="18" charset="0"/>
              </a:rPr>
              <a:t>2</a:t>
            </a:r>
            <a:r>
              <a:rPr lang="el-GR" sz="2400" dirty="0" smtClean="0">
                <a:solidFill>
                  <a:schemeClr val="accent1">
                    <a:lumMod val="75000"/>
                  </a:schemeClr>
                </a:solidFill>
                <a:ea typeface="Times New Roman" pitchFamily="18" charset="0"/>
                <a:cs typeface="Times New Roman" pitchFamily="18" charset="0"/>
              </a:rPr>
              <a:t>:</a:t>
            </a:r>
            <a:r>
              <a:rPr lang="en-US" sz="2400" b="1" dirty="0" smtClean="0">
                <a:solidFill>
                  <a:srgbClr val="C00000"/>
                </a:solidFill>
                <a:ea typeface="Times New Roman" pitchFamily="18" charset="0"/>
                <a:cs typeface="Times New Roman" pitchFamily="18" charset="0"/>
              </a:rPr>
              <a:t> </a:t>
            </a:r>
            <a:r>
              <a:rPr lang="el-GR" sz="2400" dirty="0" smtClean="0">
                <a:solidFill>
                  <a:schemeClr val="accent1">
                    <a:lumMod val="75000"/>
                  </a:schemeClr>
                </a:solidFill>
                <a:ea typeface="Times New Roman" pitchFamily="18" charset="0"/>
                <a:cs typeface="Times New Roman" pitchFamily="18" charset="0"/>
              </a:rPr>
              <a:t>Λήψη παρουσιών από τον επόπτη/</a:t>
            </a:r>
            <a:r>
              <a:rPr lang="el-GR" sz="2400" dirty="0" err="1" smtClean="0">
                <a:solidFill>
                  <a:schemeClr val="accent1">
                    <a:lumMod val="75000"/>
                  </a:schemeClr>
                </a:solidFill>
                <a:ea typeface="Times New Roman" pitchFamily="18" charset="0"/>
                <a:cs typeface="Times New Roman" pitchFamily="18" charset="0"/>
              </a:rPr>
              <a:t>τρια</a:t>
            </a:r>
            <a:r>
              <a:rPr lang="el-GR" sz="2400" dirty="0" smtClean="0">
                <a:solidFill>
                  <a:schemeClr val="accent1">
                    <a:lumMod val="75000"/>
                  </a:schemeClr>
                </a:solidFill>
                <a:ea typeface="Times New Roman" pitchFamily="18" charset="0"/>
                <a:cs typeface="Times New Roman" pitchFamily="18" charset="0"/>
              </a:rPr>
              <a:t> και γνωριμία επόπτη με σπουδαστές/</a:t>
            </a:r>
            <a:r>
              <a:rPr lang="el-GR" sz="2400" dirty="0" err="1" smtClean="0">
                <a:solidFill>
                  <a:schemeClr val="accent1">
                    <a:lumMod val="75000"/>
                  </a:schemeClr>
                </a:solidFill>
                <a:ea typeface="Times New Roman" pitchFamily="18" charset="0"/>
                <a:cs typeface="Times New Roman" pitchFamily="18" charset="0"/>
              </a:rPr>
              <a:t>στριες</a:t>
            </a:r>
            <a:r>
              <a:rPr lang="el-GR" sz="2400" dirty="0" smtClean="0">
                <a:solidFill>
                  <a:schemeClr val="accent1">
                    <a:lumMod val="75000"/>
                  </a:schemeClr>
                </a:solidFill>
                <a:ea typeface="Times New Roman" pitchFamily="18" charset="0"/>
                <a:cs typeface="Times New Roman" pitchFamily="18" charset="0"/>
              </a:rPr>
              <a:t>.</a:t>
            </a:r>
          </a:p>
          <a:p>
            <a:pPr lvl="0" algn="just" eaLnBrk="0" fontAlgn="base" hangingPunct="0">
              <a:spcBef>
                <a:spcPct val="0"/>
              </a:spcBef>
              <a:spcAft>
                <a:spcPct val="0"/>
              </a:spcAft>
            </a:pPr>
            <a:r>
              <a:rPr lang="el-GR" sz="2400" b="1" dirty="0" smtClean="0">
                <a:solidFill>
                  <a:srgbClr val="C00000"/>
                </a:solidFill>
                <a:ea typeface="Times New Roman" pitchFamily="18" charset="0"/>
                <a:cs typeface="Times New Roman" pitchFamily="18" charset="0"/>
              </a:rPr>
              <a:t>Βήμα 3</a:t>
            </a:r>
            <a:r>
              <a:rPr lang="el-GR" sz="2400" dirty="0" smtClean="0">
                <a:solidFill>
                  <a:schemeClr val="accent1">
                    <a:lumMod val="75000"/>
                  </a:schemeClr>
                </a:solidFill>
                <a:ea typeface="Times New Roman" pitchFamily="18" charset="0"/>
                <a:cs typeface="Times New Roman" pitchFamily="18" charset="0"/>
              </a:rPr>
              <a:t>: Καθορισμός πλαισίου διεξαγωγής της ΠΑΔ (υπενθύμιση για χρονική διάρκεια ΠΑΔ και διαδικασία υλοποίησης ΠΑΔ)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C00000"/>
                </a:solidFill>
                <a:effectLst/>
                <a:ea typeface="Times New Roman" pitchFamily="18" charset="0"/>
                <a:cs typeface="Times New Roman" pitchFamily="18" charset="0"/>
              </a:rPr>
              <a:t>Βήμα 4</a:t>
            </a:r>
            <a:r>
              <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Ο/Η επόπτης/</a:t>
            </a:r>
            <a:r>
              <a:rPr kumimoji="0" lang="el-GR" sz="2400" b="0" i="0" u="none" strike="noStrike" cap="none" normalizeH="0" baseline="0" dirty="0" err="1" smtClean="0">
                <a:ln>
                  <a:noFill/>
                </a:ln>
                <a:solidFill>
                  <a:schemeClr val="accent1">
                    <a:lumMod val="75000"/>
                  </a:schemeClr>
                </a:solidFill>
                <a:effectLst/>
                <a:ea typeface="Times New Roman" pitchFamily="18" charset="0"/>
                <a:cs typeface="Times New Roman" pitchFamily="18" charset="0"/>
              </a:rPr>
              <a:t>τρια</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δίνει τον λόγο στον/στην σπουδαστή/</a:t>
            </a:r>
            <a:r>
              <a:rPr kumimoji="0" lang="el-GR" sz="2400" b="0" i="0" u="none" strike="noStrike" cap="none" normalizeH="0" baseline="0" dirty="0" err="1" smtClean="0">
                <a:ln>
                  <a:noFill/>
                </a:ln>
                <a:solidFill>
                  <a:schemeClr val="accent1">
                    <a:lumMod val="75000"/>
                  </a:schemeClr>
                </a:solidFill>
                <a:effectLst/>
                <a:ea typeface="Times New Roman" pitchFamily="18" charset="0"/>
                <a:cs typeface="Times New Roman" pitchFamily="18" charset="0"/>
              </a:rPr>
              <a:t>τρια</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που θα κάνει τη διδασκαλία</a:t>
            </a:r>
            <a:r>
              <a:rPr lang="el-GR" sz="2400" dirty="0" smtClean="0">
                <a:solidFill>
                  <a:schemeClr val="accent1">
                    <a:lumMod val="75000"/>
                  </a:schemeClr>
                </a:solidFill>
                <a:ea typeface="Times New Roman" pitchFamily="18" charset="0"/>
                <a:cs typeface="Times New Roman" pitchFamily="18" charset="0"/>
              </a:rPr>
              <a:t>, ο οποίος κάνει κοινοποίηση οθόνης/</a:t>
            </a:r>
            <a:r>
              <a:rPr lang="en-US" sz="2400" dirty="0" smtClean="0">
                <a:solidFill>
                  <a:schemeClr val="accent1">
                    <a:lumMod val="75000"/>
                  </a:schemeClr>
                </a:solidFill>
                <a:ea typeface="Times New Roman" pitchFamily="18" charset="0"/>
                <a:cs typeface="Times New Roman" pitchFamily="18" charset="0"/>
              </a:rPr>
              <a:t>share.</a:t>
            </a:r>
            <a:r>
              <a:rPr lang="el-GR" sz="2400" dirty="0" smtClean="0">
                <a:solidFill>
                  <a:schemeClr val="accent1">
                    <a:lumMod val="75000"/>
                  </a:schemeClr>
                </a:solidFill>
                <a:ea typeface="Times New Roman" pitchFamily="18" charset="0"/>
                <a:cs typeface="Times New Roman" pitchFamily="18" charset="0"/>
              </a:rPr>
              <a:t> </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Ο/Η σπουδαστής/</a:t>
            </a:r>
            <a:r>
              <a:rPr kumimoji="0" lang="el-GR" sz="2400" b="0" i="0" u="none" strike="noStrike" cap="none" normalizeH="0" baseline="0" dirty="0" err="1" smtClean="0">
                <a:ln>
                  <a:noFill/>
                </a:ln>
                <a:solidFill>
                  <a:schemeClr val="accent1">
                    <a:lumMod val="75000"/>
                  </a:schemeClr>
                </a:solidFill>
                <a:effectLst/>
                <a:ea typeface="Times New Roman" pitchFamily="18" charset="0"/>
                <a:cs typeface="Times New Roman" pitchFamily="18" charset="0"/>
              </a:rPr>
              <a:t>τρια</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που μιλά τη συγκεκριμένη στιγμή εμφανίζεται</a:t>
            </a:r>
            <a:r>
              <a:rPr kumimoji="0" lang="el-GR" sz="2400" b="0" i="0" u="none" strike="noStrike" cap="none" normalizeH="0" dirty="0" smtClean="0">
                <a:ln>
                  <a:noFill/>
                </a:ln>
                <a:solidFill>
                  <a:schemeClr val="accent1">
                    <a:lumMod val="75000"/>
                  </a:schemeClr>
                </a:solidFill>
                <a:effectLst/>
                <a:ea typeface="Times New Roman" pitchFamily="18" charset="0"/>
                <a:cs typeface="Times New Roman" pitchFamily="18" charset="0"/>
              </a:rPr>
              <a:t> </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αυτόματα στην κύρια οθόνη.</a:t>
            </a:r>
          </a:p>
          <a:p>
            <a:pPr marL="0" marR="0" lvl="0" indent="0" algn="just" defTabSz="914400" rtl="0" eaLnBrk="0" fontAlgn="base" latinLnBrk="0" hangingPunct="0">
              <a:lnSpc>
                <a:spcPct val="100000"/>
              </a:lnSpc>
              <a:spcBef>
                <a:spcPct val="0"/>
              </a:spcBef>
              <a:spcAft>
                <a:spcPct val="0"/>
              </a:spcAft>
              <a:buClrTx/>
              <a:buSzTx/>
              <a:buFontTx/>
              <a:buNone/>
              <a:tabLst/>
            </a:pPr>
            <a:r>
              <a:rPr lang="el-GR" sz="2400" b="1" dirty="0" smtClean="0">
                <a:solidFill>
                  <a:srgbClr val="C00000"/>
                </a:solidFill>
                <a:ea typeface="Times New Roman" pitchFamily="18" charset="0"/>
                <a:cs typeface="Times New Roman" pitchFamily="18" charset="0"/>
              </a:rPr>
              <a:t>Βήμα 5</a:t>
            </a:r>
            <a:r>
              <a:rPr lang="el-GR" sz="2400" dirty="0" smtClean="0">
                <a:solidFill>
                  <a:schemeClr val="accent1">
                    <a:lumMod val="75000"/>
                  </a:schemeClr>
                </a:solidFill>
                <a:ea typeface="Times New Roman" pitchFamily="18" charset="0"/>
                <a:cs typeface="Times New Roman" pitchFamily="18" charset="0"/>
              </a:rPr>
              <a:t>: Διεξαγωγή της διδασκαλίας.</a:t>
            </a:r>
            <a:endParaRPr kumimoji="0" lang="el-GR" sz="2400" b="0" i="0" u="none" strike="noStrike" cap="none" normalizeH="0" baseline="0" dirty="0" smtClean="0">
              <a:ln>
                <a:noFill/>
              </a:ln>
              <a:solidFill>
                <a:schemeClr val="accent1">
                  <a:lumMod val="75000"/>
                </a:schemeClr>
              </a:solidFill>
              <a:effectLst/>
              <a:ea typeface="Times New Roman" pitchFamily="18" charset="0"/>
              <a:cs typeface="Arial" pitchFamily="34" charset="0"/>
            </a:endParaRPr>
          </a:p>
        </p:txBody>
      </p:sp>
      <p:sp>
        <p:nvSpPr>
          <p:cNvPr id="2057" name="Rectangle 9"/>
          <p:cNvSpPr>
            <a:spLocks noChangeArrowheads="1"/>
          </p:cNvSpPr>
          <p:nvPr/>
        </p:nvSpPr>
        <p:spPr bwMode="auto">
          <a:xfrm>
            <a:off x="0" y="10382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1E1E1E"/>
                </a:solidFill>
                <a:effectLst/>
                <a:latin typeface="Calibri"/>
                <a:ea typeface="Times New Roman" pitchFamily="18" charset="0"/>
                <a:cs typeface="Calibri Light" pitchFamily="34" charset="0"/>
              </a:rPr>
              <a:t> </a:t>
            </a:r>
            <a:r>
              <a:rPr kumimoji="0" lang="el-GR" sz="1200" b="0" i="0" u="none" strike="noStrike" cap="none" normalizeH="0" baseline="0" smtClean="0">
                <a:ln>
                  <a:noFill/>
                </a:ln>
                <a:solidFill>
                  <a:srgbClr val="1E1E1E"/>
                </a:solidFill>
                <a:effectLst/>
                <a:latin typeface="Calibri Light" pitchFamily="34" charset="0"/>
                <a:ea typeface="Times New Roman" pitchFamily="18" charset="0"/>
                <a:cs typeface="Calibri Light" pitchFamily="34" charset="0"/>
              </a:rPr>
              <a:t>.</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81458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053">
                                            <p:txEl>
                                              <p:pRg st="0" end="0"/>
                                            </p:txEl>
                                          </p:spTgt>
                                        </p:tgtEl>
                                        <p:attrNameLst>
                                          <p:attrName>style.visibility</p:attrName>
                                        </p:attrNameLst>
                                      </p:cBhvr>
                                      <p:to>
                                        <p:strVal val="visible"/>
                                      </p:to>
                                    </p:set>
                                    <p:animEffect transition="in" filter="wipe(down)">
                                      <p:cBhvr>
                                        <p:cTn id="17" dur="500"/>
                                        <p:tgtEl>
                                          <p:spTgt spid="205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053">
                                            <p:txEl>
                                              <p:pRg st="1" end="1"/>
                                            </p:txEl>
                                          </p:spTgt>
                                        </p:tgtEl>
                                        <p:attrNameLst>
                                          <p:attrName>style.visibility</p:attrName>
                                        </p:attrNameLst>
                                      </p:cBhvr>
                                      <p:to>
                                        <p:strVal val="visible"/>
                                      </p:to>
                                    </p:set>
                                    <p:animEffect transition="in" filter="wipe(down)">
                                      <p:cBhvr>
                                        <p:cTn id="22" dur="500"/>
                                        <p:tgtEl>
                                          <p:spTgt spid="205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53">
                                            <p:txEl>
                                              <p:pRg st="2" end="2"/>
                                            </p:txEl>
                                          </p:spTgt>
                                        </p:tgtEl>
                                        <p:attrNameLst>
                                          <p:attrName>style.visibility</p:attrName>
                                        </p:attrNameLst>
                                      </p:cBhvr>
                                      <p:to>
                                        <p:strVal val="visible"/>
                                      </p:to>
                                    </p:set>
                                    <p:animEffect transition="in" filter="wipe(down)">
                                      <p:cBhvr>
                                        <p:cTn id="27" dur="500"/>
                                        <p:tgtEl>
                                          <p:spTgt spid="205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053">
                                            <p:txEl>
                                              <p:pRg st="3" end="3"/>
                                            </p:txEl>
                                          </p:spTgt>
                                        </p:tgtEl>
                                        <p:attrNameLst>
                                          <p:attrName>style.visibility</p:attrName>
                                        </p:attrNameLst>
                                      </p:cBhvr>
                                      <p:to>
                                        <p:strVal val="visible"/>
                                      </p:to>
                                    </p:set>
                                    <p:animEffect transition="in" filter="wipe(down)">
                                      <p:cBhvr>
                                        <p:cTn id="32" dur="500"/>
                                        <p:tgtEl>
                                          <p:spTgt spid="205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053">
                                            <p:txEl>
                                              <p:pRg st="4" end="4"/>
                                            </p:txEl>
                                          </p:spTgt>
                                        </p:tgtEl>
                                        <p:attrNameLst>
                                          <p:attrName>style.visibility</p:attrName>
                                        </p:attrNameLst>
                                      </p:cBhvr>
                                      <p:to>
                                        <p:strVal val="visible"/>
                                      </p:to>
                                    </p:set>
                                    <p:animEffect transition="in" filter="wipe(down)">
                                      <p:cBhvr>
                                        <p:cTn id="37" dur="500"/>
                                        <p:tgtEl>
                                          <p:spTgt spid="205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053">
                                            <p:txEl>
                                              <p:pRg st="5" end="5"/>
                                            </p:txEl>
                                          </p:spTgt>
                                        </p:tgtEl>
                                        <p:attrNameLst>
                                          <p:attrName>style.visibility</p:attrName>
                                        </p:attrNameLst>
                                      </p:cBhvr>
                                      <p:to>
                                        <p:strVal val="visible"/>
                                      </p:to>
                                    </p:set>
                                    <p:animEffect transition="in" filter="wipe(down)">
                                      <p:cBhvr>
                                        <p:cTn id="42" dur="500"/>
                                        <p:tgtEl>
                                          <p:spTgt spid="205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053">
                                            <p:txEl>
                                              <p:pRg st="6" end="6"/>
                                            </p:txEl>
                                          </p:spTgt>
                                        </p:tgtEl>
                                        <p:attrNameLst>
                                          <p:attrName>style.visibility</p:attrName>
                                        </p:attrNameLst>
                                      </p:cBhvr>
                                      <p:to>
                                        <p:strVal val="visible"/>
                                      </p:to>
                                    </p:set>
                                    <p:animEffect transition="in" filter="wipe(down)">
                                      <p:cBhvr>
                                        <p:cTn id="47" dur="500"/>
                                        <p:tgtEl>
                                          <p:spTgt spid="205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053">
                                            <p:txEl>
                                              <p:pRg st="7" end="7"/>
                                            </p:txEl>
                                          </p:spTgt>
                                        </p:tgtEl>
                                        <p:attrNameLst>
                                          <p:attrName>style.visibility</p:attrName>
                                        </p:attrNameLst>
                                      </p:cBhvr>
                                      <p:to>
                                        <p:strVal val="visible"/>
                                      </p:to>
                                    </p:set>
                                    <p:animEffect transition="in" filter="wipe(down)">
                                      <p:cBhvr>
                                        <p:cTn id="52" dur="500"/>
                                        <p:tgtEl>
                                          <p:spTgt spid="205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5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cstate="print"/>
          <a:stretch>
            <a:fillRect/>
          </a:stretch>
        </p:blipFill>
        <p:spPr>
          <a:xfrm>
            <a:off x="9694090" y="106501"/>
            <a:ext cx="2158351" cy="1887881"/>
          </a:xfrm>
          <a:prstGeom prst="rect">
            <a:avLst/>
          </a:prstGeom>
        </p:spPr>
      </p:pic>
      <p:sp>
        <p:nvSpPr>
          <p:cNvPr id="8" name="Ορθογώνιο 7"/>
          <p:cNvSpPr/>
          <p:nvPr/>
        </p:nvSpPr>
        <p:spPr>
          <a:xfrm>
            <a:off x="4299284" y="341394"/>
            <a:ext cx="5502441" cy="646331"/>
          </a:xfrm>
          <a:prstGeom prst="rect">
            <a:avLst/>
          </a:prstGeom>
        </p:spPr>
        <p:txBody>
          <a:bodyPr wrap="square">
            <a:spAutoFit/>
          </a:bodyPr>
          <a:lstStyle/>
          <a:p>
            <a:pPr>
              <a:spcAft>
                <a:spcPts val="0"/>
              </a:spcAft>
            </a:pPr>
            <a:r>
              <a:rPr lang="el-GR" sz="3600" b="1" dirty="0" smtClean="0">
                <a:solidFill>
                  <a:srgbClr val="538135"/>
                </a:solidFill>
                <a:effectLst/>
                <a:latin typeface="Arial Narrow" panose="020B0606020202030204" pitchFamily="34" charset="0"/>
                <a:ea typeface="Times New Roman" panose="02020603050405020304" pitchFamily="18" charset="0"/>
                <a:cs typeface="Arial-BoldMT"/>
              </a:rPr>
              <a:t>Διδασκαλία</a:t>
            </a:r>
            <a:r>
              <a:rPr lang="en-US" sz="3600" b="1" dirty="0" smtClean="0">
                <a:solidFill>
                  <a:srgbClr val="538135"/>
                </a:solidFill>
                <a:effectLst/>
                <a:latin typeface="Arial Narrow" panose="020B0606020202030204" pitchFamily="34" charset="0"/>
                <a:ea typeface="Times New Roman" panose="02020603050405020304" pitchFamily="18" charset="0"/>
                <a:cs typeface="Arial-BoldMT"/>
              </a:rPr>
              <a:t> </a:t>
            </a:r>
            <a:r>
              <a:rPr lang="el-GR" sz="2000" b="1" dirty="0" smtClean="0">
                <a:solidFill>
                  <a:srgbClr val="538135"/>
                </a:solidFill>
                <a:effectLst/>
                <a:latin typeface="Arial Narrow" panose="020B0606020202030204" pitchFamily="34" charset="0"/>
                <a:ea typeface="Times New Roman" panose="02020603050405020304" pitchFamily="18" charset="0"/>
                <a:cs typeface="Arial-BoldMT"/>
              </a:rPr>
              <a:t>μέσω της </a:t>
            </a:r>
            <a:r>
              <a:rPr lang="en-US" sz="3600" b="1" dirty="0" smtClean="0">
                <a:solidFill>
                  <a:srgbClr val="C00000"/>
                </a:solidFill>
              </a:rPr>
              <a:t>MS TEAMS</a:t>
            </a:r>
            <a:endParaRPr lang="el-GR" sz="3600" b="1" dirty="0" smtClean="0">
              <a:solidFill>
                <a:srgbClr val="C00000"/>
              </a:solidFill>
              <a:effectLst/>
              <a:latin typeface="Arial Narrow" panose="020B0606020202030204" pitchFamily="34" charset="0"/>
              <a:ea typeface="Times New Roman" panose="02020603050405020304" pitchFamily="18" charset="0"/>
              <a:cs typeface="Arial-BoldMT"/>
            </a:endParaRPr>
          </a:p>
        </p:txBody>
      </p:sp>
      <p:sp>
        <p:nvSpPr>
          <p:cNvPr id="2053" name="Rectangle 5"/>
          <p:cNvSpPr>
            <a:spLocks noChangeArrowheads="1"/>
          </p:cNvSpPr>
          <p:nvPr/>
        </p:nvSpPr>
        <p:spPr bwMode="auto">
          <a:xfrm>
            <a:off x="316029" y="1320801"/>
            <a:ext cx="11470105" cy="5324535"/>
          </a:xfrm>
          <a:prstGeom prst="rect">
            <a:avLst/>
          </a:prstGeom>
          <a:no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l-GR" sz="2000" b="1" dirty="0" smtClean="0">
                <a:solidFill>
                  <a:srgbClr val="C00000"/>
                </a:solidFill>
                <a:latin typeface="Calibri" pitchFamily="34" charset="0"/>
                <a:ea typeface="Times New Roman" pitchFamily="18" charset="0"/>
                <a:cs typeface="Times New Roman" pitchFamily="18" charset="0"/>
              </a:rPr>
              <a:t>Κατά τη διδασκαλία σας μπορεί να χρειαστεί:</a:t>
            </a:r>
            <a:endParaRPr kumimoji="0" lang="el-GR" sz="2000" b="1"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endParaRPr>
          </a:p>
          <a:p>
            <a:pPr lvl="0" eaLnBrk="0" fontAlgn="base" hangingPunct="0">
              <a:spcBef>
                <a:spcPct val="0"/>
              </a:spcBef>
              <a:spcAft>
                <a:spcPct val="0"/>
              </a:spcAft>
              <a:buFont typeface="Arial" pitchFamily="34" charset="0"/>
              <a:buChar char="•"/>
            </a:pPr>
            <a:r>
              <a:rPr lang="el-GR" sz="2000" dirty="0" smtClean="0">
                <a:solidFill>
                  <a:srgbClr val="C00000"/>
                </a:solidFill>
                <a:latin typeface="Calibri" pitchFamily="34" charset="0"/>
                <a:ea typeface="Times New Roman" pitchFamily="18" charset="0"/>
                <a:cs typeface="Times New Roman" pitchFamily="18" charset="0"/>
              </a:rPr>
              <a:t> Να δείξετε στους «</a:t>
            </a:r>
            <a:r>
              <a:rPr lang="el-GR" sz="2000" i="1" dirty="0" smtClean="0">
                <a:solidFill>
                  <a:srgbClr val="C00000"/>
                </a:solidFill>
                <a:latin typeface="Calibri" pitchFamily="34" charset="0"/>
                <a:ea typeface="Times New Roman" pitchFamily="18" charset="0"/>
                <a:cs typeface="Times New Roman" pitchFamily="18" charset="0"/>
              </a:rPr>
              <a:t>μαθητές</a:t>
            </a:r>
            <a:r>
              <a:rPr lang="el-GR" sz="2000" dirty="0" smtClean="0">
                <a:solidFill>
                  <a:srgbClr val="C00000"/>
                </a:solidFill>
                <a:latin typeface="Calibri" pitchFamily="34" charset="0"/>
                <a:ea typeface="Times New Roman" pitchFamily="18" charset="0"/>
                <a:cs typeface="Times New Roman" pitchFamily="18" charset="0"/>
              </a:rPr>
              <a:t>» σας ένα έγγραφο (word ή pdf), μία παρουσίαση (</a:t>
            </a:r>
            <a:r>
              <a:rPr lang="el-GR" sz="2000" dirty="0" err="1" smtClean="0">
                <a:solidFill>
                  <a:srgbClr val="C00000"/>
                </a:solidFill>
                <a:latin typeface="Calibri" pitchFamily="34" charset="0"/>
                <a:ea typeface="Times New Roman" pitchFamily="18" charset="0"/>
                <a:cs typeface="Times New Roman" pitchFamily="18" charset="0"/>
              </a:rPr>
              <a:t>ppt</a:t>
            </a:r>
            <a:r>
              <a:rPr lang="el-GR" sz="2000" dirty="0" smtClean="0">
                <a:solidFill>
                  <a:srgbClr val="C00000"/>
                </a:solidFill>
                <a:latin typeface="Calibri" pitchFamily="34" charset="0"/>
                <a:ea typeface="Times New Roman" pitchFamily="18" charset="0"/>
                <a:cs typeface="Times New Roman" pitchFamily="18" charset="0"/>
              </a:rPr>
              <a:t>) ή ένα βίντεο</a:t>
            </a:r>
            <a:r>
              <a:rPr kumimoji="0" lang="en-US" sz="2000" b="0"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rPr>
              <a:t>: </a:t>
            </a:r>
            <a:r>
              <a:rPr lang="el-GR" sz="2000" dirty="0" smtClean="0">
                <a:solidFill>
                  <a:schemeClr val="accent1">
                    <a:lumMod val="75000"/>
                  </a:schemeClr>
                </a:solidFill>
                <a:latin typeface="Calibri" pitchFamily="34" charset="0"/>
                <a:ea typeface="Times New Roman" pitchFamily="18" charset="0"/>
                <a:cs typeface="Times New Roman" pitchFamily="18" charset="0"/>
              </a:rPr>
              <a:t>Πατώντας το κουμπί «</a:t>
            </a:r>
            <a:r>
              <a:rPr lang="el-GR" sz="2000" b="1" dirty="0" err="1" smtClean="0">
                <a:solidFill>
                  <a:schemeClr val="accent1">
                    <a:lumMod val="75000"/>
                  </a:schemeClr>
                </a:solidFill>
                <a:latin typeface="Calibri" pitchFamily="34" charset="0"/>
                <a:ea typeface="Times New Roman" pitchFamily="18" charset="0"/>
                <a:cs typeface="Times New Roman" pitchFamily="18" charset="0"/>
              </a:rPr>
              <a:t>share</a:t>
            </a:r>
            <a:r>
              <a:rPr lang="el-GR" sz="2000" dirty="0" smtClean="0">
                <a:solidFill>
                  <a:schemeClr val="accent1">
                    <a:lumMod val="75000"/>
                  </a:schemeClr>
                </a:solidFill>
                <a:latin typeface="Calibri" pitchFamily="34" charset="0"/>
                <a:ea typeface="Times New Roman" pitchFamily="18" charset="0"/>
                <a:cs typeface="Times New Roman" pitchFamily="18" charset="0"/>
              </a:rPr>
              <a:t>» εμφανίζονται οι επιλογές για τον διαμοιρασμό. Μπορείτε να διαμοιράσετε εκπαιδευτικό υλικό στους «μαθητές» σας.</a:t>
            </a:r>
          </a:p>
          <a:p>
            <a:pPr lvl="0" eaLnBrk="0" fontAlgn="base" hangingPunct="0">
              <a:spcBef>
                <a:spcPct val="0"/>
              </a:spcBef>
              <a:spcAft>
                <a:spcPct val="0"/>
              </a:spcAft>
            </a:pPr>
            <a:endParaRPr kumimoji="0" lang="el-GR" sz="2000" b="1"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lang="el-GR" sz="2000" b="1" dirty="0" smtClean="0">
                <a:solidFill>
                  <a:srgbClr val="C00000"/>
                </a:solidFill>
                <a:latin typeface="Calibri" pitchFamily="34" charset="0"/>
                <a:ea typeface="Times New Roman" pitchFamily="18" charset="0"/>
                <a:cs typeface="Times New Roman" pitchFamily="18" charset="0"/>
              </a:rPr>
              <a:t> </a:t>
            </a:r>
            <a:r>
              <a:rPr lang="el-GR" sz="2000" dirty="0" smtClean="0">
                <a:solidFill>
                  <a:srgbClr val="C00000"/>
                </a:solidFill>
                <a:latin typeface="Calibri" pitchFamily="34" charset="0"/>
                <a:ea typeface="Times New Roman" pitchFamily="18" charset="0"/>
                <a:cs typeface="Times New Roman" pitchFamily="18" charset="0"/>
              </a:rPr>
              <a:t>Να μπορείτε να χωρίσετε τους «μαθητές» σας σε ομάδες</a:t>
            </a:r>
            <a:r>
              <a:rPr lang="en-US" sz="2000" dirty="0" smtClean="0">
                <a:solidFill>
                  <a:srgbClr val="C00000"/>
                </a:solidFill>
                <a:latin typeface="Calibri" pitchFamily="34" charset="0"/>
                <a:ea typeface="Times New Roman" pitchFamily="18" charset="0"/>
                <a:cs typeface="Times New Roman" pitchFamily="18" charset="0"/>
              </a:rPr>
              <a:t>: </a:t>
            </a:r>
            <a:r>
              <a:rPr lang="el-GR" sz="2000" dirty="0" smtClean="0">
                <a:solidFill>
                  <a:schemeClr val="accent1">
                    <a:lumMod val="75000"/>
                  </a:schemeClr>
                </a:solidFill>
                <a:latin typeface="Calibri" pitchFamily="34" charset="0"/>
                <a:ea typeface="Times New Roman" pitchFamily="18" charset="0"/>
                <a:cs typeface="Times New Roman" pitchFamily="18" charset="0"/>
              </a:rPr>
              <a:t>Ορίζετε τις ομάδες – τους αναθέτετε μία εργασία</a:t>
            </a:r>
            <a:r>
              <a:rPr lang="en-US" sz="2000" dirty="0" smtClean="0">
                <a:solidFill>
                  <a:schemeClr val="accent1">
                    <a:lumMod val="75000"/>
                  </a:schemeClr>
                </a:solidFill>
                <a:latin typeface="Calibri" pitchFamily="34" charset="0"/>
                <a:ea typeface="Times New Roman" pitchFamily="18" charset="0"/>
                <a:cs typeface="Times New Roman" pitchFamily="18" charset="0"/>
              </a:rPr>
              <a:t>. T</a:t>
            </a:r>
            <a:r>
              <a:rPr lang="el-GR" sz="2000" dirty="0" smtClean="0">
                <a:solidFill>
                  <a:schemeClr val="accent1">
                    <a:lumMod val="75000"/>
                  </a:schemeClr>
                </a:solidFill>
                <a:latin typeface="Calibri" pitchFamily="34" charset="0"/>
                <a:ea typeface="Times New Roman" pitchFamily="18" charset="0"/>
                <a:cs typeface="Times New Roman" pitchFamily="18" charset="0"/>
              </a:rPr>
              <a:t>α μέλη της ομάδας </a:t>
            </a:r>
            <a:r>
              <a:rPr lang="en-US" sz="2000" dirty="0" smtClean="0">
                <a:solidFill>
                  <a:schemeClr val="accent1">
                    <a:lumMod val="75000"/>
                  </a:schemeClr>
                </a:solidFill>
                <a:latin typeface="Calibri" pitchFamily="34" charset="0"/>
                <a:ea typeface="Times New Roman" pitchFamily="18" charset="0"/>
                <a:cs typeface="Times New Roman" pitchFamily="18" charset="0"/>
              </a:rPr>
              <a:t>(</a:t>
            </a:r>
            <a:r>
              <a:rPr lang="el-GR" sz="2000" b="1" u="sng" dirty="0" smtClean="0">
                <a:solidFill>
                  <a:schemeClr val="accent1">
                    <a:lumMod val="75000"/>
                  </a:schemeClr>
                </a:solidFill>
                <a:latin typeface="Calibri" pitchFamily="34" charset="0"/>
                <a:ea typeface="Times New Roman" pitchFamily="18" charset="0"/>
                <a:cs typeface="Times New Roman" pitchFamily="18" charset="0"/>
              </a:rPr>
              <a:t>Προσοχή μόνο για 2 άτομα στο σύνολο η κάθε ομάδα</a:t>
            </a:r>
            <a:r>
              <a:rPr lang="en-US" sz="2000" dirty="0" smtClean="0">
                <a:solidFill>
                  <a:schemeClr val="accent1">
                    <a:lumMod val="75000"/>
                  </a:schemeClr>
                </a:solidFill>
                <a:latin typeface="Calibri" pitchFamily="34" charset="0"/>
                <a:ea typeface="Times New Roman" pitchFamily="18" charset="0"/>
                <a:cs typeface="Times New Roman" pitchFamily="18" charset="0"/>
              </a:rPr>
              <a:t>) </a:t>
            </a:r>
            <a:r>
              <a:rPr lang="el-GR" sz="2000" dirty="0" smtClean="0">
                <a:solidFill>
                  <a:schemeClr val="accent1">
                    <a:lumMod val="75000"/>
                  </a:schemeClr>
                </a:solidFill>
                <a:latin typeface="Calibri" pitchFamily="34" charset="0"/>
                <a:ea typeface="Times New Roman" pitchFamily="18" charset="0"/>
                <a:cs typeface="Times New Roman" pitchFamily="18" charset="0"/>
              </a:rPr>
              <a:t>μπορούν να συνομιλήσουν μεταξύ τους γραπτά, αφού τοποθετήσουν τον </a:t>
            </a:r>
            <a:r>
              <a:rPr lang="el-GR" sz="2000" dirty="0" err="1" smtClean="0">
                <a:solidFill>
                  <a:schemeClr val="accent1">
                    <a:lumMod val="75000"/>
                  </a:schemeClr>
                </a:solidFill>
                <a:latin typeface="Calibri" pitchFamily="34" charset="0"/>
                <a:ea typeface="Times New Roman" pitchFamily="18" charset="0"/>
                <a:cs typeface="Times New Roman" pitchFamily="18" charset="0"/>
              </a:rPr>
              <a:t>κένσορα</a:t>
            </a:r>
            <a:r>
              <a:rPr lang="el-GR" sz="2000" dirty="0" smtClean="0">
                <a:solidFill>
                  <a:schemeClr val="accent1">
                    <a:lumMod val="75000"/>
                  </a:schemeClr>
                </a:solidFill>
                <a:latin typeface="Calibri" pitchFamily="34" charset="0"/>
                <a:ea typeface="Times New Roman" pitchFamily="18" charset="0"/>
                <a:cs typeface="Times New Roman" pitchFamily="18" charset="0"/>
              </a:rPr>
              <a:t> του ποντικιού πάνω στο εικονίδιο με τον συμμετέχοντα από τη λίστα συμμετεχόντων που θέλουν να επικοινωνήσουν. Στη συνέχεια μπορούν να κάνουν κλικ στο στοιχείο Συνομιλία (</a:t>
            </a:r>
            <a:r>
              <a:rPr lang="en-US" sz="2000" dirty="0" smtClean="0">
                <a:solidFill>
                  <a:schemeClr val="accent1">
                    <a:lumMod val="75000"/>
                  </a:schemeClr>
                </a:solidFill>
                <a:latin typeface="Calibri" pitchFamily="34" charset="0"/>
                <a:ea typeface="Times New Roman" pitchFamily="18" charset="0"/>
                <a:cs typeface="Times New Roman" pitchFamily="18" charset="0"/>
              </a:rPr>
              <a:t>chat</a:t>
            </a:r>
            <a:r>
              <a:rPr lang="el-GR" sz="2000" dirty="0" smtClean="0">
                <a:solidFill>
                  <a:schemeClr val="accent1">
                    <a:lumMod val="75000"/>
                  </a:schemeClr>
                </a:solidFill>
                <a:latin typeface="Calibri" pitchFamily="34" charset="0"/>
                <a:ea typeface="Times New Roman" pitchFamily="18" charset="0"/>
                <a:cs typeface="Times New Roman" pitchFamily="18" charset="0"/>
              </a:rPr>
              <a:t>), να στείλουν μήνυμα και μετά </a:t>
            </a:r>
            <a:r>
              <a:rPr lang="el-GR" sz="2000" b="1" dirty="0" smtClean="0">
                <a:solidFill>
                  <a:schemeClr val="accent1">
                    <a:lumMod val="75000"/>
                  </a:schemeClr>
                </a:solidFill>
                <a:latin typeface="Calibri" pitchFamily="34" charset="0"/>
                <a:ea typeface="Times New Roman" pitchFamily="18" charset="0"/>
                <a:cs typeface="Times New Roman" pitchFamily="18" charset="0"/>
              </a:rPr>
              <a:t>Αποστολή</a:t>
            </a:r>
            <a:r>
              <a:rPr lang="el-GR" sz="2000" dirty="0" smtClean="0">
                <a:solidFill>
                  <a:schemeClr val="accent1">
                    <a:lumMod val="75000"/>
                  </a:schemeClr>
                </a:solidFill>
                <a:latin typeface="Calibri" pitchFamily="34" charset="0"/>
                <a:ea typeface="Times New Roman" pitchFamily="18" charset="0"/>
                <a:cs typeface="Times New Roman" pitchFamily="18" charset="0"/>
              </a:rPr>
              <a:t> ή να κάνουν </a:t>
            </a:r>
            <a:r>
              <a:rPr lang="el-GR" sz="2000" dirty="0" err="1" smtClean="0">
                <a:solidFill>
                  <a:schemeClr val="accent1">
                    <a:lumMod val="75000"/>
                  </a:schemeClr>
                </a:solidFill>
                <a:latin typeface="Calibri" pitchFamily="34" charset="0"/>
                <a:ea typeface="Times New Roman" pitchFamily="18" charset="0"/>
                <a:cs typeface="Times New Roman" pitchFamily="18" charset="0"/>
              </a:rPr>
              <a:t>βιντεοκλήση</a:t>
            </a:r>
            <a:r>
              <a:rPr lang="el-GR" sz="2000" dirty="0" smtClean="0">
                <a:solidFill>
                  <a:schemeClr val="accent1">
                    <a:lumMod val="75000"/>
                  </a:schemeClr>
                </a:solidFill>
                <a:latin typeface="Calibri" pitchFamily="34" charset="0"/>
                <a:ea typeface="Times New Roman" pitchFamily="18" charset="0"/>
                <a:cs typeface="Times New Roman" pitchFamily="18" charset="0"/>
              </a:rPr>
              <a:t> μαζί του επιλέγοντας το εικονίδιο με την </a:t>
            </a:r>
            <a:r>
              <a:rPr lang="el-GR" sz="2000" b="1" dirty="0" smtClean="0">
                <a:solidFill>
                  <a:schemeClr val="accent1">
                    <a:lumMod val="75000"/>
                  </a:schemeClr>
                </a:solidFill>
                <a:latin typeface="Calibri" pitchFamily="34" charset="0"/>
                <a:ea typeface="Times New Roman" pitchFamily="18" charset="0"/>
                <a:cs typeface="Times New Roman" pitchFamily="18" charset="0"/>
              </a:rPr>
              <a:t>κάμερα</a:t>
            </a:r>
            <a:r>
              <a:rPr lang="el-GR" sz="2000" dirty="0" smtClean="0">
                <a:solidFill>
                  <a:schemeClr val="accent1">
                    <a:lumMod val="75000"/>
                  </a:schemeClr>
                </a:solidFill>
                <a:latin typeface="Calibri" pitchFamily="34" charset="0"/>
                <a:ea typeface="Times New Roman" pitchFamily="18" charset="0"/>
                <a:cs typeface="Times New Roman" pitchFamily="18" charset="0"/>
              </a:rPr>
              <a:t> (</a:t>
            </a:r>
            <a:r>
              <a:rPr lang="en-US" sz="2000" dirty="0" smtClean="0">
                <a:solidFill>
                  <a:schemeClr val="accent1">
                    <a:lumMod val="75000"/>
                  </a:schemeClr>
                </a:solidFill>
                <a:latin typeface="Calibri" pitchFamily="34" charset="0"/>
                <a:ea typeface="Times New Roman" pitchFamily="18" charset="0"/>
                <a:cs typeface="Times New Roman" pitchFamily="18" charset="0"/>
              </a:rPr>
              <a:t>video call)</a:t>
            </a:r>
            <a:r>
              <a:rPr lang="el-GR" sz="2000" dirty="0" smtClean="0">
                <a:solidFill>
                  <a:schemeClr val="accent1">
                    <a:lumMod val="75000"/>
                  </a:schemeClr>
                </a:solidFill>
                <a:latin typeface="Calibri" pitchFamily="34" charset="0"/>
                <a:ea typeface="Times New Roman" pitchFamily="18" charset="0"/>
                <a:cs typeface="Times New Roman" pitchFamily="18" charset="0"/>
              </a:rPr>
              <a:t>. Στην περίπτωση που οι ομάδες αποτελούνται από μονό αριθμό μελών, τότε θα γίνουν ζευγάρια των 2 ακολουθώντας την ανωτέρω διαδικασία και οι υπόλοιποι που περισσεύουν θα παραμείνουν στο αρχικό περιβάλλον του </a:t>
            </a:r>
            <a:r>
              <a:rPr lang="en-US" sz="2000" dirty="0" smtClean="0">
                <a:solidFill>
                  <a:schemeClr val="accent1">
                    <a:lumMod val="75000"/>
                  </a:schemeClr>
                </a:solidFill>
                <a:latin typeface="Calibri" pitchFamily="34" charset="0"/>
                <a:ea typeface="Times New Roman" pitchFamily="18" charset="0"/>
                <a:cs typeface="Times New Roman" pitchFamily="18" charset="0"/>
              </a:rPr>
              <a:t>MS TEAMS </a:t>
            </a:r>
            <a:r>
              <a:rPr lang="el-GR" sz="2000" dirty="0" smtClean="0">
                <a:solidFill>
                  <a:schemeClr val="accent1">
                    <a:lumMod val="75000"/>
                  </a:schemeClr>
                </a:solidFill>
                <a:latin typeface="Calibri" pitchFamily="34" charset="0"/>
                <a:ea typeface="Times New Roman" pitchFamily="18" charset="0"/>
                <a:cs typeface="Times New Roman" pitchFamily="18" charset="0"/>
              </a:rPr>
              <a:t>για να εργαστούν ομαδικά.</a:t>
            </a:r>
          </a:p>
          <a:p>
            <a:pPr lvl="0" eaLnBrk="0" fontAlgn="base" hangingPunct="0">
              <a:spcBef>
                <a:spcPct val="0"/>
              </a:spcBef>
              <a:spcAft>
                <a:spcPct val="0"/>
              </a:spcAft>
            </a:pPr>
            <a:r>
              <a:rPr lang="el-GR" sz="2000" dirty="0" smtClean="0">
                <a:solidFill>
                  <a:schemeClr val="accent1">
                    <a:lumMod val="75000"/>
                  </a:schemeClr>
                </a:solidFill>
                <a:latin typeface="Calibri" pitchFamily="34" charset="0"/>
                <a:ea typeface="Times New Roman" pitchFamily="18" charset="0"/>
                <a:cs typeface="Times New Roman" pitchFamily="18" charset="0"/>
              </a:rPr>
              <a:t>Αν χρειάζεται να δημοσιεύσετε ένα αρχείο στο </a:t>
            </a:r>
            <a:r>
              <a:rPr lang="en-US" sz="2000" b="1" dirty="0" smtClean="0">
                <a:solidFill>
                  <a:schemeClr val="accent1">
                    <a:lumMod val="75000"/>
                  </a:schemeClr>
                </a:solidFill>
                <a:latin typeface="Calibri" pitchFamily="34" charset="0"/>
                <a:ea typeface="Times New Roman" pitchFamily="18" charset="0"/>
                <a:cs typeface="Times New Roman" pitchFamily="18" charset="0"/>
              </a:rPr>
              <a:t>chat</a:t>
            </a:r>
            <a:r>
              <a:rPr lang="en-US" sz="2000" dirty="0" smtClean="0">
                <a:solidFill>
                  <a:schemeClr val="accent1">
                    <a:lumMod val="75000"/>
                  </a:schemeClr>
                </a:solidFill>
                <a:latin typeface="Calibri" pitchFamily="34" charset="0"/>
                <a:ea typeface="Times New Roman" pitchFamily="18" charset="0"/>
                <a:cs typeface="Times New Roman" pitchFamily="18" charset="0"/>
              </a:rPr>
              <a:t> </a:t>
            </a:r>
            <a:r>
              <a:rPr lang="el-GR" sz="2000" dirty="0" smtClean="0">
                <a:solidFill>
                  <a:schemeClr val="accent1">
                    <a:lumMod val="75000"/>
                  </a:schemeClr>
                </a:solidFill>
                <a:latin typeface="Calibri" pitchFamily="34" charset="0"/>
                <a:ea typeface="Times New Roman" pitchFamily="18" charset="0"/>
                <a:cs typeface="Times New Roman" pitchFamily="18" charset="0"/>
              </a:rPr>
              <a:t>κάντε κλικ στην επιλογή </a:t>
            </a:r>
            <a:r>
              <a:rPr lang="el-GR" sz="2000" b="1" dirty="0" smtClean="0">
                <a:solidFill>
                  <a:schemeClr val="accent1">
                    <a:lumMod val="75000"/>
                  </a:schemeClr>
                </a:solidFill>
                <a:latin typeface="Calibri" pitchFamily="34" charset="0"/>
                <a:ea typeface="Times New Roman" pitchFamily="18" charset="0"/>
                <a:cs typeface="Times New Roman" pitchFamily="18" charset="0"/>
              </a:rPr>
              <a:t>Επισύναψη</a:t>
            </a:r>
            <a:r>
              <a:rPr lang="el-GR" sz="2000" dirty="0" smtClean="0">
                <a:solidFill>
                  <a:schemeClr val="accent1">
                    <a:lumMod val="75000"/>
                  </a:schemeClr>
                </a:solidFill>
                <a:latin typeface="Calibri" pitchFamily="34" charset="0"/>
                <a:ea typeface="Times New Roman" pitchFamily="18" charset="0"/>
                <a:cs typeface="Times New Roman" pitchFamily="18" charset="0"/>
              </a:rPr>
              <a:t>      κάτω από το πλαίσιο όπου πληκτρολογείτε το μήνυμά σας. Επιλέξτε ένα αρχείο, κάντε κλικ στην επιλογή  </a:t>
            </a:r>
            <a:r>
              <a:rPr lang="el-GR" sz="2000" b="1" dirty="0" smtClean="0">
                <a:solidFill>
                  <a:schemeClr val="accent1">
                    <a:lumMod val="75000"/>
                  </a:schemeClr>
                </a:solidFill>
                <a:latin typeface="Calibri" pitchFamily="34" charset="0"/>
                <a:ea typeface="Times New Roman" pitchFamily="18" charset="0"/>
                <a:cs typeface="Times New Roman" pitchFamily="18" charset="0"/>
              </a:rPr>
              <a:t>Άνοιγμα </a:t>
            </a:r>
            <a:r>
              <a:rPr lang="el-GR" sz="2000" dirty="0" smtClean="0">
                <a:solidFill>
                  <a:schemeClr val="accent1">
                    <a:lumMod val="75000"/>
                  </a:schemeClr>
                </a:solidFill>
                <a:latin typeface="Calibri" pitchFamily="34" charset="0"/>
                <a:ea typeface="Times New Roman" pitchFamily="18" charset="0"/>
                <a:cs typeface="Times New Roman" pitchFamily="18" charset="0"/>
              </a:rPr>
              <a:t> και στη συνέχεια,  </a:t>
            </a:r>
            <a:r>
              <a:rPr lang="el-GR" sz="2000" b="1" dirty="0" smtClean="0">
                <a:solidFill>
                  <a:schemeClr val="accent1">
                    <a:lumMod val="75000"/>
                  </a:schemeClr>
                </a:solidFill>
                <a:latin typeface="Calibri" pitchFamily="34" charset="0"/>
                <a:ea typeface="Times New Roman" pitchFamily="18" charset="0"/>
                <a:cs typeface="Times New Roman" pitchFamily="18" charset="0"/>
              </a:rPr>
              <a:t>Αποστολή  </a:t>
            </a:r>
            <a:r>
              <a:rPr lang="el-GR" sz="2000" dirty="0" smtClean="0">
                <a:solidFill>
                  <a:schemeClr val="accent1">
                    <a:lumMod val="75000"/>
                  </a:schemeClr>
                </a:solidFill>
                <a:latin typeface="Calibri" pitchFamily="34" charset="0"/>
                <a:ea typeface="Times New Roman" pitchFamily="18" charset="0"/>
                <a:cs typeface="Times New Roman" pitchFamily="18" charset="0"/>
              </a:rPr>
              <a:t>   </a:t>
            </a:r>
          </a:p>
        </p:txBody>
      </p:sp>
      <p:sp>
        <p:nvSpPr>
          <p:cNvPr id="2057" name="Rectangle 9"/>
          <p:cNvSpPr>
            <a:spLocks noChangeArrowheads="1"/>
          </p:cNvSpPr>
          <p:nvPr/>
        </p:nvSpPr>
        <p:spPr bwMode="auto">
          <a:xfrm>
            <a:off x="0" y="10382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1E1E1E"/>
                </a:solidFill>
                <a:effectLst/>
                <a:latin typeface="Calibri"/>
                <a:ea typeface="Times New Roman" pitchFamily="18" charset="0"/>
                <a:cs typeface="Calibri Light" pitchFamily="34" charset="0"/>
              </a:rPr>
              <a:t> </a:t>
            </a:r>
            <a:r>
              <a:rPr kumimoji="0" lang="el-GR" sz="1200" b="0" i="0" u="none" strike="noStrike" cap="none" normalizeH="0" baseline="0" smtClean="0">
                <a:ln>
                  <a:noFill/>
                </a:ln>
                <a:solidFill>
                  <a:srgbClr val="1E1E1E"/>
                </a:solidFill>
                <a:effectLst/>
                <a:latin typeface="Calibri Light" pitchFamily="34" charset="0"/>
                <a:ea typeface="Times New Roman" pitchFamily="18" charset="0"/>
                <a:cs typeface="Calibri Light" pitchFamily="34" charset="0"/>
              </a:rPr>
              <a:t>.</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8 - Εικόνα" descr="Κουμπί &quot;Αποστολή&quot;"/>
          <p:cNvPicPr/>
          <p:nvPr/>
        </p:nvPicPr>
        <p:blipFill>
          <a:blip r:embed="rId3" cstate="print"/>
          <a:srcRect/>
          <a:stretch>
            <a:fillRect/>
          </a:stretch>
        </p:blipFill>
        <p:spPr bwMode="auto">
          <a:xfrm>
            <a:off x="3123621" y="6328473"/>
            <a:ext cx="311575" cy="251417"/>
          </a:xfrm>
          <a:prstGeom prst="rect">
            <a:avLst/>
          </a:prstGeom>
          <a:noFill/>
          <a:ln w="9525">
            <a:noFill/>
            <a:miter lim="800000"/>
            <a:headEnd/>
            <a:tailEnd/>
          </a:ln>
        </p:spPr>
      </p:pic>
      <p:pic>
        <p:nvPicPr>
          <p:cNvPr id="10" name="9 - Εικόνα" descr="Κουμπί &quot;Επιλογή αρχείου&quot;"/>
          <p:cNvPicPr/>
          <p:nvPr/>
        </p:nvPicPr>
        <p:blipFill>
          <a:blip r:embed="rId4" cstate="print"/>
          <a:srcRect/>
          <a:stretch>
            <a:fillRect/>
          </a:stretch>
        </p:blipFill>
        <p:spPr bwMode="auto">
          <a:xfrm>
            <a:off x="9577994" y="5728142"/>
            <a:ext cx="297742" cy="253627"/>
          </a:xfrm>
          <a:prstGeom prst="rect">
            <a:avLst/>
          </a:prstGeom>
          <a:noFill/>
          <a:ln w="9525">
            <a:noFill/>
            <a:miter lim="800000"/>
            <a:headEnd/>
            <a:tailEnd/>
          </a:ln>
        </p:spPr>
      </p:pic>
    </p:spTree>
    <p:extLst>
      <p:ext uri="{BB962C8B-B14F-4D97-AF65-F5344CB8AC3E}">
        <p14:creationId xmlns:p14="http://schemas.microsoft.com/office/powerpoint/2010/main" val="1981458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053">
                                            <p:bg/>
                                          </p:spTgt>
                                        </p:tgtEl>
                                        <p:attrNameLst>
                                          <p:attrName>style.visibility</p:attrName>
                                        </p:attrNameLst>
                                      </p:cBhvr>
                                      <p:to>
                                        <p:strVal val="visible"/>
                                      </p:to>
                                    </p:set>
                                    <p:animEffect transition="in" filter="wipe(down)">
                                      <p:cBhvr>
                                        <p:cTn id="17" dur="500"/>
                                        <p:tgtEl>
                                          <p:spTgt spid="2053">
                                            <p:bg/>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053">
                                            <p:txEl>
                                              <p:pRg st="0" end="0"/>
                                            </p:txEl>
                                          </p:spTgt>
                                        </p:tgtEl>
                                        <p:attrNameLst>
                                          <p:attrName>style.visibility</p:attrName>
                                        </p:attrNameLst>
                                      </p:cBhvr>
                                      <p:to>
                                        <p:strVal val="visible"/>
                                      </p:to>
                                    </p:set>
                                    <p:animEffect transition="in" filter="wipe(down)">
                                      <p:cBhvr>
                                        <p:cTn id="22" dur="500"/>
                                        <p:tgtEl>
                                          <p:spTgt spid="205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53">
                                            <p:txEl>
                                              <p:pRg st="1" end="1"/>
                                            </p:txEl>
                                          </p:spTgt>
                                        </p:tgtEl>
                                        <p:attrNameLst>
                                          <p:attrName>style.visibility</p:attrName>
                                        </p:attrNameLst>
                                      </p:cBhvr>
                                      <p:to>
                                        <p:strVal val="visible"/>
                                      </p:to>
                                    </p:set>
                                    <p:animEffect transition="in" filter="wipe(down)">
                                      <p:cBhvr>
                                        <p:cTn id="27" dur="500"/>
                                        <p:tgtEl>
                                          <p:spTgt spid="205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053">
                                            <p:txEl>
                                              <p:pRg st="3" end="3"/>
                                            </p:txEl>
                                          </p:spTgt>
                                        </p:tgtEl>
                                        <p:attrNameLst>
                                          <p:attrName>style.visibility</p:attrName>
                                        </p:attrNameLst>
                                      </p:cBhvr>
                                      <p:to>
                                        <p:strVal val="visible"/>
                                      </p:to>
                                    </p:set>
                                    <p:animEffect transition="in" filter="wipe(down)">
                                      <p:cBhvr>
                                        <p:cTn id="32" dur="500"/>
                                        <p:tgtEl>
                                          <p:spTgt spid="205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053">
                                            <p:txEl>
                                              <p:pRg st="4" end="4"/>
                                            </p:txEl>
                                          </p:spTgt>
                                        </p:tgtEl>
                                        <p:attrNameLst>
                                          <p:attrName>style.visibility</p:attrName>
                                        </p:attrNameLst>
                                      </p:cBhvr>
                                      <p:to>
                                        <p:strVal val="visible"/>
                                      </p:to>
                                    </p:set>
                                    <p:animEffect transition="in" filter="wipe(down)">
                                      <p:cBhvr>
                                        <p:cTn id="37" dur="500"/>
                                        <p:tgtEl>
                                          <p:spTgt spid="205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5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98173" y="1053549"/>
            <a:ext cx="11394294" cy="2616101"/>
          </a:xfrm>
          <a:prstGeom prst="rect">
            <a:avLst/>
          </a:prstGeom>
          <a:noFill/>
        </p:spPr>
        <p:txBody>
          <a:bodyPr wrap="square" rtlCol="0">
            <a:spAutoFit/>
          </a:bodyPr>
          <a:lstStyle/>
          <a:p>
            <a:pPr lvl="0" fontAlgn="base"/>
            <a:r>
              <a:rPr lang="el-GR" sz="2400" b="1" dirty="0" smtClean="0">
                <a:solidFill>
                  <a:srgbClr val="C00000"/>
                </a:solidFill>
                <a:latin typeface="Calibri" pitchFamily="34" charset="0"/>
                <a:ea typeface="Times New Roman" pitchFamily="18" charset="0"/>
                <a:cs typeface="Times New Roman" pitchFamily="18" charset="0"/>
              </a:rPr>
              <a:t>Πρώτη φάση:  </a:t>
            </a:r>
            <a:r>
              <a:rPr lang="el-GR" sz="2400" dirty="0" smtClean="0">
                <a:solidFill>
                  <a:srgbClr val="00B050"/>
                </a:solidFill>
              </a:rPr>
              <a:t>Προετοιμασία της διδασκαλίας, σχηματισμός ομάδων και ανάληψη έργου </a:t>
            </a:r>
          </a:p>
          <a:p>
            <a:pPr algn="just"/>
            <a:r>
              <a:rPr lang="el-GR" sz="2000" dirty="0" smtClean="0"/>
              <a:t>Ο/Η εκπαιδευτικός καθορίζει το θέμα και τους στόχους σχηματίζονται οι ομάδες με συγκεκριμένα κριτήρια</a:t>
            </a:r>
            <a:r>
              <a:rPr lang="en-US" sz="2000" dirty="0" smtClean="0"/>
              <a:t>.</a:t>
            </a:r>
            <a:r>
              <a:rPr lang="el-GR" sz="2000" dirty="0" smtClean="0"/>
              <a:t> </a:t>
            </a:r>
            <a:r>
              <a:rPr lang="en-US" sz="2000" dirty="0" smtClean="0"/>
              <a:t>K</a:t>
            </a:r>
            <a:r>
              <a:rPr lang="el-GR" sz="2000" dirty="0" err="1" smtClean="0"/>
              <a:t>αθορίζεται</a:t>
            </a:r>
            <a:r>
              <a:rPr lang="el-GR" sz="2000" dirty="0" smtClean="0"/>
              <a:t> η οργάνωση του διδακτικού αντικειμένου και γνωστοποιούνται ή υπενθυμίζονται οι διαδικασίες συνεργασίας (μπορεί να γίνει και κατανομή ρόλων). Στη φάση αυτή μπορείτε να γνωστοποιήσετε το θέμα </a:t>
            </a:r>
            <a:r>
              <a:rPr lang="el-GR" sz="2000" dirty="0" err="1" smtClean="0"/>
              <a:t>π.χ</a:t>
            </a:r>
            <a:r>
              <a:rPr lang="el-GR" sz="2000" dirty="0" smtClean="0"/>
              <a:t> μέσα από την αξιοποίηση μελέτης περίπτωσης, μέσα από τη χρήση βίντεο, εικόνας, φύλλου εργασίας ή άλλου έντυπου ή ψηφιακού υλικού. </a:t>
            </a:r>
          </a:p>
          <a:p>
            <a:pPr algn="just"/>
            <a:endParaRPr lang="el-GR" sz="2000" dirty="0" smtClean="0"/>
          </a:p>
          <a:p>
            <a:pPr algn="just"/>
            <a:r>
              <a:rPr lang="el-GR" sz="2000" b="1" u="sng" dirty="0" smtClean="0"/>
              <a:t>Υπενθυμίζουμε ότι στην πρώτη φάση δεν αξιοποιούμε την τεχνική της εισήγησης.</a:t>
            </a:r>
            <a:endParaRPr lang="el-GR" sz="2000" dirty="0" smtClean="0"/>
          </a:p>
        </p:txBody>
      </p:sp>
      <p:sp>
        <p:nvSpPr>
          <p:cNvPr id="3" name="2 - TextBox"/>
          <p:cNvSpPr txBox="1"/>
          <p:nvPr/>
        </p:nvSpPr>
        <p:spPr>
          <a:xfrm>
            <a:off x="2773017" y="487017"/>
            <a:ext cx="6400800" cy="646331"/>
          </a:xfrm>
          <a:prstGeom prst="rect">
            <a:avLst/>
          </a:prstGeom>
          <a:noFill/>
        </p:spPr>
        <p:txBody>
          <a:bodyPr wrap="square" rtlCol="0">
            <a:spAutoFit/>
          </a:bodyPr>
          <a:lstStyle/>
          <a:p>
            <a:r>
              <a:rPr lang="el-GR" sz="3600" b="1" dirty="0" smtClean="0">
                <a:solidFill>
                  <a:srgbClr val="538135"/>
                </a:solidFill>
                <a:latin typeface="Arial Narrow" panose="020B0606020202030204" pitchFamily="34" charset="0"/>
                <a:ea typeface="Times New Roman" panose="02020603050405020304" pitchFamily="18" charset="0"/>
                <a:cs typeface="Arial-BoldMT"/>
              </a:rPr>
              <a:t>ΟΜΑΔΟΣΥΝΕΡΓΑΤΙΚΗ ΜΕΘΟΔΟΣ</a:t>
            </a:r>
          </a:p>
        </p:txBody>
      </p:sp>
      <p:pic>
        <p:nvPicPr>
          <p:cNvPr id="4" name="Εικόνα 2"/>
          <p:cNvPicPr>
            <a:picLocks noChangeAspect="1"/>
          </p:cNvPicPr>
          <p:nvPr/>
        </p:nvPicPr>
        <p:blipFill>
          <a:blip r:embed="rId2" cstate="print"/>
          <a:stretch>
            <a:fillRect/>
          </a:stretch>
        </p:blipFill>
        <p:spPr>
          <a:xfrm>
            <a:off x="11463867" y="0"/>
            <a:ext cx="890471" cy="1354667"/>
          </a:xfrm>
          <a:prstGeom prst="rect">
            <a:avLst/>
          </a:prstGeom>
        </p:spPr>
      </p:pic>
      <p:pic>
        <p:nvPicPr>
          <p:cNvPr id="5" name="Εικόνα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91981" y="4021667"/>
            <a:ext cx="2700019" cy="270001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98173" y="1608667"/>
            <a:ext cx="11394294" cy="4739759"/>
          </a:xfrm>
          <a:prstGeom prst="rect">
            <a:avLst/>
          </a:prstGeom>
          <a:noFill/>
        </p:spPr>
        <p:txBody>
          <a:bodyPr wrap="square" rtlCol="0">
            <a:spAutoFit/>
          </a:bodyPr>
          <a:lstStyle/>
          <a:p>
            <a:pPr lvl="0" fontAlgn="base"/>
            <a:r>
              <a:rPr lang="el-GR" sz="2400" b="1" dirty="0" smtClean="0">
                <a:solidFill>
                  <a:srgbClr val="C00000"/>
                </a:solidFill>
                <a:latin typeface="Calibri" pitchFamily="34" charset="0"/>
                <a:ea typeface="Times New Roman" pitchFamily="18" charset="0"/>
                <a:cs typeface="Times New Roman" pitchFamily="18" charset="0"/>
              </a:rPr>
              <a:t>Δεύτερη φάση:  </a:t>
            </a:r>
            <a:r>
              <a:rPr lang="el-GR" sz="2400" dirty="0" smtClean="0">
                <a:solidFill>
                  <a:srgbClr val="00B050"/>
                </a:solidFill>
              </a:rPr>
              <a:t>Ομαδοσυνεργατική επεξεργασία </a:t>
            </a:r>
          </a:p>
          <a:p>
            <a:pPr algn="just"/>
            <a:r>
              <a:rPr lang="el-GR" sz="2000" dirty="0" smtClean="0"/>
              <a:t>Κατανέμονται οι ρόλοι εντός της ομάδας και πραγματοποιείται η συγκεκριμένη επεξεργασία, είτε με τη συμπλήρωση φύλλων εργασίας, είτε με χρήση οποιουδήποτε υλικού σε έντυπη ή ψηφιακή μορφή. Το υλικό πρέπει να έχει κατάλληλα προετοιμαστεί από εσάς και μπορεί να είναι ψηφιακό υλικό ή έντυπο. Μπορεί να είναι κοινό για όλες τις ομάδες ή και διαφορετικό ανάλογα με τους στόχους. Το υλικό θα κοινοποιηθεί στους «μαθητές» είτε μέσω του διαμοιρασμού (</a:t>
            </a:r>
            <a:r>
              <a:rPr lang="en-US" sz="2000" dirty="0" smtClean="0"/>
              <a:t>share</a:t>
            </a:r>
            <a:r>
              <a:rPr lang="el-GR" sz="2000" dirty="0" smtClean="0"/>
              <a:t>)</a:t>
            </a:r>
            <a:r>
              <a:rPr lang="en-US" sz="2000" dirty="0" smtClean="0"/>
              <a:t> </a:t>
            </a:r>
            <a:r>
              <a:rPr lang="el-GR" sz="2000" dirty="0" smtClean="0"/>
              <a:t>είτε μέσω αποστολής του υλικού στο </a:t>
            </a:r>
            <a:r>
              <a:rPr lang="en-US" sz="2000" dirty="0" smtClean="0"/>
              <a:t>chat </a:t>
            </a:r>
            <a:r>
              <a:rPr lang="el-GR" sz="2000" dirty="0" smtClean="0"/>
              <a:t>της πλατφόρμας. Στη φάση αυτή προϋποτίθεται συνεργασία ανάμεσα στα μέλη της ομάδας, που μπορεί να υλοποιηθεί μέσω της διαδικασίας  που περιγράφεται σε προηγούμενη διαφάνεια (βλ. διαφάνεια 6). </a:t>
            </a:r>
          </a:p>
          <a:p>
            <a:pPr algn="just"/>
            <a:endParaRPr lang="el-GR" sz="2000" dirty="0" smtClean="0"/>
          </a:p>
          <a:p>
            <a:pPr algn="just"/>
            <a:r>
              <a:rPr lang="el-GR" sz="2000" dirty="0" smtClean="0"/>
              <a:t>Επίσης, μπορεί να υλοποιηθεί μέσω της δημιουργίας δωματίων συνεργασίας (</a:t>
            </a:r>
            <a:r>
              <a:rPr lang="en-US" sz="2000" b="1" dirty="0" smtClean="0"/>
              <a:t>breakout rooms, </a:t>
            </a:r>
            <a:r>
              <a:rPr lang="el-GR" sz="2000" b="1" dirty="0" smtClean="0"/>
              <a:t>βλ. επισυναπτόμενο αρχείο οδηγιών</a:t>
            </a:r>
            <a:r>
              <a:rPr lang="en-US" sz="2000" b="1" dirty="0" smtClean="0"/>
              <a:t>.</a:t>
            </a:r>
            <a:r>
              <a:rPr lang="el-GR" sz="2000" b="1" dirty="0" smtClean="0"/>
              <a:t> </a:t>
            </a:r>
            <a:r>
              <a:rPr lang="el-GR" sz="2000" b="1" u="sng" dirty="0" smtClean="0"/>
              <a:t>Προσοχή: </a:t>
            </a:r>
            <a:r>
              <a:rPr lang="el-GR" sz="2000" b="1" dirty="0" smtClean="0"/>
              <a:t>δωμάτια συνεργασίας μπορεί να δημιουργήσει μόνο</a:t>
            </a:r>
            <a:r>
              <a:rPr lang="en-US" sz="2000" b="1" dirty="0" smtClean="0"/>
              <a:t> </a:t>
            </a:r>
            <a:r>
              <a:rPr lang="el-GR" sz="2000" b="1" dirty="0" smtClean="0"/>
              <a:t> ο </a:t>
            </a:r>
            <a:r>
              <a:rPr lang="en-US" sz="2000" b="1" dirty="0" smtClean="0"/>
              <a:t>host/</a:t>
            </a:r>
            <a:r>
              <a:rPr lang="el-GR" sz="2000" b="1" dirty="0" smtClean="0"/>
              <a:t>επόπτης που έχει δημιουργήσει το μάθημα</a:t>
            </a:r>
            <a:r>
              <a:rPr lang="en-US" sz="2000" dirty="0" smtClean="0"/>
              <a:t>)</a:t>
            </a:r>
            <a:r>
              <a:rPr lang="el-GR" sz="2000" dirty="0" smtClean="0"/>
              <a:t>. Η φάση ολοκληρώνεται με τη σύνθεση των επιμέρους εργασιών σε μια ενιαία εργασία. </a:t>
            </a:r>
          </a:p>
          <a:p>
            <a:pPr algn="just"/>
            <a:endParaRPr lang="el-GR" sz="2000" dirty="0" smtClean="0"/>
          </a:p>
          <a:p>
            <a:endParaRPr lang="el-GR" dirty="0" smtClean="0"/>
          </a:p>
        </p:txBody>
      </p:sp>
      <p:sp>
        <p:nvSpPr>
          <p:cNvPr id="3" name="2 - TextBox"/>
          <p:cNvSpPr txBox="1"/>
          <p:nvPr/>
        </p:nvSpPr>
        <p:spPr>
          <a:xfrm>
            <a:off x="2773017" y="487017"/>
            <a:ext cx="6400800" cy="646331"/>
          </a:xfrm>
          <a:prstGeom prst="rect">
            <a:avLst/>
          </a:prstGeom>
          <a:noFill/>
        </p:spPr>
        <p:txBody>
          <a:bodyPr wrap="square" rtlCol="0">
            <a:spAutoFit/>
          </a:bodyPr>
          <a:lstStyle/>
          <a:p>
            <a:r>
              <a:rPr lang="el-GR" sz="3600" b="1" dirty="0" smtClean="0">
                <a:solidFill>
                  <a:srgbClr val="538135"/>
                </a:solidFill>
                <a:latin typeface="Arial Narrow" panose="020B0606020202030204" pitchFamily="34" charset="0"/>
                <a:ea typeface="Times New Roman" panose="02020603050405020304" pitchFamily="18" charset="0"/>
                <a:cs typeface="Arial-BoldMT"/>
              </a:rPr>
              <a:t>ΟΜΑΔΟΣΥΝΕΡΓΑΤΙΚΗ ΜΕΘΟΔΟΣ</a:t>
            </a:r>
          </a:p>
        </p:txBody>
      </p:sp>
      <p:pic>
        <p:nvPicPr>
          <p:cNvPr id="4" name="Εικόνα 2"/>
          <p:cNvPicPr>
            <a:picLocks noChangeAspect="1"/>
          </p:cNvPicPr>
          <p:nvPr/>
        </p:nvPicPr>
        <p:blipFill>
          <a:blip r:embed="rId2" cstate="print"/>
          <a:stretch>
            <a:fillRect/>
          </a:stretch>
        </p:blipFill>
        <p:spPr>
          <a:xfrm>
            <a:off x="11463867" y="0"/>
            <a:ext cx="890471" cy="13546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694267" y="753533"/>
            <a:ext cx="11167533" cy="8217634"/>
          </a:xfrm>
          <a:prstGeom prst="rect">
            <a:avLst/>
          </a:prstGeom>
          <a:noFill/>
        </p:spPr>
        <p:txBody>
          <a:bodyPr wrap="square" rtlCol="0">
            <a:spAutoFit/>
          </a:bodyPr>
          <a:lstStyle/>
          <a:p>
            <a:r>
              <a:rPr lang="el-GR" sz="2400" b="1" dirty="0" smtClean="0">
                <a:solidFill>
                  <a:srgbClr val="C00000"/>
                </a:solidFill>
                <a:latin typeface="Calibri" pitchFamily="34" charset="0"/>
                <a:ea typeface="Times New Roman" pitchFamily="18" charset="0"/>
                <a:cs typeface="Times New Roman" pitchFamily="18" charset="0"/>
              </a:rPr>
              <a:t>Τρίτη φάση: </a:t>
            </a:r>
            <a:r>
              <a:rPr lang="el-GR" sz="2400" dirty="0" smtClean="0">
                <a:solidFill>
                  <a:srgbClr val="00B050"/>
                </a:solidFill>
              </a:rPr>
              <a:t>Παρουσίαση εργασιών</a:t>
            </a:r>
            <a:endParaRPr lang="en-US" sz="2400" dirty="0" smtClean="0">
              <a:solidFill>
                <a:srgbClr val="00B050"/>
              </a:solidFill>
            </a:endParaRPr>
          </a:p>
          <a:p>
            <a:pPr algn="just"/>
            <a:r>
              <a:rPr lang="el-GR" sz="2000" dirty="0" smtClean="0"/>
              <a:t>Η κάθε ομάδα μέσω του εκπροσώπου της θα παρουσιάσει στην ολομέλεια της ηλεκτρονικής τάξης την  εργασία. Αυτό μπορεί να γίνει μέσω του διαμοιρασμού οθόνης (</a:t>
            </a:r>
            <a:r>
              <a:rPr lang="el-GR" sz="2000" b="1" dirty="0" smtClean="0"/>
              <a:t>Διαμοιρασμός</a:t>
            </a:r>
            <a:r>
              <a:rPr lang="el-GR" sz="2000" dirty="0" smtClean="0"/>
              <a:t>/</a:t>
            </a:r>
            <a:r>
              <a:rPr lang="en-US" sz="2000" b="1" dirty="0" smtClean="0"/>
              <a:t>share</a:t>
            </a:r>
            <a:r>
              <a:rPr lang="el-GR" sz="2000" dirty="0" smtClean="0"/>
              <a:t>). Στη φάση αυτή ο εκπαιδευτικός ονοματίζει τη γνώση και καταλήγουν εκπαιδευτικός και «μαθητές» σε συμπεράσματα. Η παρουσίαση των συμπερασμάτων μπορεί να γίνει μέσω της παρουσίασης διαφανειών (</a:t>
            </a:r>
            <a:r>
              <a:rPr lang="en-US" sz="2000" b="1" dirty="0" err="1" smtClean="0"/>
              <a:t>ppt</a:t>
            </a:r>
            <a:r>
              <a:rPr lang="el-GR" sz="2000" dirty="0" smtClean="0"/>
              <a:t>), που θα έχετε ετοιμάσει  και θα κοινοποιηθούν στους «μαθητές» σας</a:t>
            </a:r>
            <a:r>
              <a:rPr lang="en-US" sz="2000" dirty="0" smtClean="0"/>
              <a:t> </a:t>
            </a:r>
            <a:r>
              <a:rPr lang="el-GR" sz="2000" dirty="0" smtClean="0"/>
              <a:t>μέσω του διαμοιρασμού</a:t>
            </a:r>
            <a:r>
              <a:rPr lang="el-GR" sz="2000" b="1" dirty="0" smtClean="0"/>
              <a:t> Διαμοιρασμού/</a:t>
            </a:r>
            <a:r>
              <a:rPr lang="en-US" sz="2000" b="1" dirty="0" smtClean="0"/>
              <a:t>share</a:t>
            </a:r>
            <a:r>
              <a:rPr lang="el-GR" sz="2000" dirty="0" smtClean="0"/>
              <a:t>. </a:t>
            </a:r>
          </a:p>
          <a:p>
            <a:r>
              <a:rPr lang="el-GR" sz="2400" b="1" dirty="0" smtClean="0">
                <a:solidFill>
                  <a:srgbClr val="C00000"/>
                </a:solidFill>
                <a:latin typeface="Calibri" pitchFamily="34" charset="0"/>
                <a:ea typeface="Times New Roman" pitchFamily="18" charset="0"/>
                <a:cs typeface="Times New Roman" pitchFamily="18" charset="0"/>
              </a:rPr>
              <a:t>Τέταρτη φάση: </a:t>
            </a:r>
            <a:r>
              <a:rPr lang="el-GR" sz="2400" dirty="0" smtClean="0">
                <a:solidFill>
                  <a:srgbClr val="00B050"/>
                </a:solidFill>
              </a:rPr>
              <a:t>Αξιολόγηση</a:t>
            </a:r>
          </a:p>
          <a:p>
            <a:pPr algn="just"/>
            <a:r>
              <a:rPr lang="el-GR" sz="2000" dirty="0" smtClean="0"/>
              <a:t>Οι ομάδες και οι «μαθητές» </a:t>
            </a:r>
            <a:r>
              <a:rPr lang="el-GR" sz="2000" dirty="0" err="1" smtClean="0"/>
              <a:t>αυτοαξιολογούνται</a:t>
            </a:r>
            <a:r>
              <a:rPr lang="el-GR" sz="2000" dirty="0" smtClean="0"/>
              <a:t> και </a:t>
            </a:r>
            <a:r>
              <a:rPr lang="el-GR" sz="2000" dirty="0" err="1" smtClean="0"/>
              <a:t>ετεροαξιολογούνται</a:t>
            </a:r>
            <a:r>
              <a:rPr lang="el-GR" sz="2000" dirty="0" smtClean="0"/>
              <a:t>  με άξονα την επίτευξη των στόχων και την αποτελεσματικότητα της συνεργασίας των μελών της κάθε ομάδας, ενώ παράλληλα μπορούν να αξιοποιηθούν και άλλες τεχνικές αξιολόγησης πχ ρουμπρίκα, εννοιολογικός χάρτης, ερωτήσεις αντικειμενικού τύπου, τις οποίες θα έχετε ετοιμάσει είτε με αξιοποίηση των διαδικτυακών εργαλείων είτε χειρόγραφα και θα αποστείλετε στους «μαθητές» σας.</a:t>
            </a:r>
            <a:r>
              <a:rPr lang="el-GR" sz="2000" b="1" u="sng" dirty="0" smtClean="0"/>
              <a:t> </a:t>
            </a:r>
          </a:p>
          <a:p>
            <a:pPr algn="just"/>
            <a:r>
              <a:rPr lang="el-GR" sz="2000" b="1" u="sng" dirty="0" smtClean="0"/>
              <a:t>Υπενθυμίζουμε ότι η αξιολόγηση στην τέταρτη φάση αντιστοιχίζεται στην τελική μορφή αξιολόγησης και χρησιμοποιούμε μια συμβατική και μια σύγχρονη τεχνική αξιολόγησης.</a:t>
            </a:r>
          </a:p>
          <a:p>
            <a:pPr algn="just"/>
            <a:endParaRPr lang="el-GR" sz="2000" dirty="0" smtClean="0"/>
          </a:p>
          <a:p>
            <a:pPr algn="just"/>
            <a:endParaRPr lang="el-GR" sz="2000" dirty="0" smtClean="0"/>
          </a:p>
          <a:p>
            <a:pPr algn="just"/>
            <a:endParaRPr lang="el-GR" sz="2000" dirty="0" smtClean="0"/>
          </a:p>
          <a:p>
            <a:pPr algn="just"/>
            <a:endParaRPr lang="el-GR" sz="2000" dirty="0" smtClean="0"/>
          </a:p>
          <a:p>
            <a:pPr algn="just"/>
            <a:endParaRPr lang="el-GR" dirty="0" smtClean="0">
              <a:solidFill>
                <a:srgbClr val="00B050"/>
              </a:solidFill>
            </a:endParaRPr>
          </a:p>
          <a:p>
            <a:endParaRPr lang="el-GR" sz="2400" dirty="0" smtClean="0">
              <a:solidFill>
                <a:srgbClr val="00B050"/>
              </a:solidFill>
            </a:endParaRPr>
          </a:p>
          <a:p>
            <a:endParaRPr lang="el-GR" sz="2400" dirty="0" smtClean="0">
              <a:solidFill>
                <a:srgbClr val="00B050"/>
              </a:solidFill>
            </a:endParaRPr>
          </a:p>
          <a:p>
            <a:endParaRPr lang="el-GR" dirty="0" smtClean="0"/>
          </a:p>
          <a:p>
            <a:endParaRPr lang="el-GR" dirty="0" smtClean="0"/>
          </a:p>
          <a:p>
            <a:endParaRPr lang="el-GR" dirty="0"/>
          </a:p>
        </p:txBody>
      </p:sp>
      <p:sp>
        <p:nvSpPr>
          <p:cNvPr id="3" name="2 - TextBox"/>
          <p:cNvSpPr txBox="1"/>
          <p:nvPr/>
        </p:nvSpPr>
        <p:spPr>
          <a:xfrm>
            <a:off x="2643809" y="0"/>
            <a:ext cx="8394391" cy="923330"/>
          </a:xfrm>
          <a:prstGeom prst="rect">
            <a:avLst/>
          </a:prstGeom>
          <a:noFill/>
        </p:spPr>
        <p:txBody>
          <a:bodyPr wrap="square" rtlCol="0">
            <a:spAutoFit/>
          </a:bodyPr>
          <a:lstStyle/>
          <a:p>
            <a:r>
              <a:rPr lang="el-GR" sz="3600" b="1" dirty="0" smtClean="0">
                <a:solidFill>
                  <a:srgbClr val="538135"/>
                </a:solidFill>
                <a:latin typeface="Arial Narrow" panose="020B0606020202030204" pitchFamily="34" charset="0"/>
                <a:ea typeface="Times New Roman" panose="02020603050405020304" pitchFamily="18" charset="0"/>
                <a:cs typeface="Arial-BoldMT"/>
              </a:rPr>
              <a:t>ΟΜΑΔΟΣΥΝΕΡΓΑΤΙΚΗ ΜΕΘΟΔΟΣ</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Λαμπερές ακμές">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themeOverride>
</file>

<file path=docProps/app.xml><?xml version="1.0" encoding="utf-8"?>
<Properties xmlns="http://schemas.openxmlformats.org/officeDocument/2006/extended-properties" xmlns:vt="http://schemas.openxmlformats.org/officeDocument/2006/docPropsVTypes">
  <TotalTime>1329</TotalTime>
  <Words>1660</Words>
  <Application>Microsoft Office PowerPoint</Application>
  <PresentationFormat>Προσαρμογή</PresentationFormat>
  <Paragraphs>116</Paragraphs>
  <Slides>14</Slides>
  <Notes>1</Notes>
  <HiddenSlides>0</HiddenSlides>
  <MMClips>0</MMClips>
  <ScaleCrop>false</ScaleCrop>
  <HeadingPairs>
    <vt:vector size="4" baseType="variant">
      <vt:variant>
        <vt:lpstr>Θέμα</vt:lpstr>
      </vt:variant>
      <vt:variant>
        <vt:i4>2</vt:i4>
      </vt:variant>
      <vt:variant>
        <vt:lpstr>Τίτλοι διαφανειών</vt:lpstr>
      </vt:variant>
      <vt:variant>
        <vt:i4>14</vt:i4>
      </vt:variant>
    </vt:vector>
  </HeadingPairs>
  <TitlesOfParts>
    <vt:vector size="16" baseType="lpstr">
      <vt:lpstr>Θέμα του Office</vt:lpstr>
      <vt:lpstr>1_Kilter</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Eppaik 01</dc:creator>
  <cp:lastModifiedBy>Katerina</cp:lastModifiedBy>
  <cp:revision>171</cp:revision>
  <dcterms:created xsi:type="dcterms:W3CDTF">2017-10-17T14:02:36Z</dcterms:created>
  <dcterms:modified xsi:type="dcterms:W3CDTF">2021-05-22T16:32:10Z</dcterms:modified>
</cp:coreProperties>
</file>