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2" r:id="rId29"/>
    <p:sldId id="284"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245FF1-AA3D-483E-BC15-A98FB2B367FC}" type="datetimeFigureOut">
              <a:rPr lang="el-GR" smtClean="0"/>
              <a:pPr/>
              <a:t>28/3/2025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1F6ECF-9912-49B3-B920-18B5FCB338A0}" type="slidenum">
              <a:rPr lang="el-GR" smtClean="0"/>
              <a:pPr/>
              <a:t>‹#›</a:t>
            </a:fld>
            <a:endParaRPr lang="el-GR"/>
          </a:p>
        </p:txBody>
      </p:sp>
    </p:spTree>
    <p:extLst>
      <p:ext uri="{BB962C8B-B14F-4D97-AF65-F5344CB8AC3E}">
        <p14:creationId xmlns:p14="http://schemas.microsoft.com/office/powerpoint/2010/main" val="3920771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B8FBC521-6E74-40F1-B206-32D577FBD808}" type="datetimeFigureOut">
              <a:rPr lang="el-GR" smtClean="0"/>
              <a:pPr/>
              <a:t>28/3/2025</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DD339E30-879F-45DC-9C74-3651D3E9142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B8FBC521-6E74-40F1-B206-32D577FBD808}" type="datetimeFigureOut">
              <a:rPr lang="el-GR" smtClean="0"/>
              <a:pPr/>
              <a:t>28/3/2025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339E30-879F-45DC-9C74-3651D3E9142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B8FBC521-6E74-40F1-B206-32D577FBD808}" type="datetimeFigureOut">
              <a:rPr lang="el-GR" smtClean="0"/>
              <a:pPr/>
              <a:t>28/3/2025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339E30-879F-45DC-9C74-3651D3E9142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B8FBC521-6E74-40F1-B206-32D577FBD808}" type="datetimeFigureOut">
              <a:rPr lang="el-GR" smtClean="0"/>
              <a:pPr/>
              <a:t>28/3/2025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339E30-879F-45DC-9C74-3651D3E9142D}" type="slidenum">
              <a:rPr lang="el-GR" smtClean="0"/>
              <a:pPr/>
              <a:t>‹#›</a:t>
            </a:fld>
            <a:endParaRPr lang="el-GR"/>
          </a:p>
        </p:txBody>
      </p:sp>
      <p:sp>
        <p:nvSpPr>
          <p:cNvPr id="7" name="6 - Τίτλος"/>
          <p:cNvSpPr>
            <a:spLocks noGrp="1"/>
          </p:cNvSpPr>
          <p:nvPr>
            <p:ph type="title"/>
          </p:nvPr>
        </p:nvSpPr>
        <p:spPr/>
        <p:txBody>
          <a:bodyPr rtlCol="0"/>
          <a:lstStyle/>
          <a:p>
            <a:r>
              <a:rPr kumimoji="0" lang="el-GR"/>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8FBC521-6E74-40F1-B206-32D577FBD808}" type="datetimeFigureOut">
              <a:rPr lang="el-GR" smtClean="0"/>
              <a:pPr/>
              <a:t>28/3/2025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D339E30-879F-45DC-9C74-3651D3E9142D}" type="slidenum">
              <a:rPr lang="el-GR" smtClean="0"/>
              <a:pPr/>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B8FBC521-6E74-40F1-B206-32D577FBD808}" type="datetimeFigureOut">
              <a:rPr lang="el-GR" smtClean="0"/>
              <a:pPr/>
              <a:t>28/3/2025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D339E30-879F-45DC-9C74-3651D3E9142D}" type="slidenum">
              <a:rPr lang="el-GR" smtClean="0"/>
              <a:pPr/>
              <a:t>‹#›</a:t>
            </a:fld>
            <a:endParaRPr lang="el-GR"/>
          </a:p>
        </p:txBody>
      </p:sp>
      <p:sp>
        <p:nvSpPr>
          <p:cNvPr id="8" name="7 - Τίτλος"/>
          <p:cNvSpPr>
            <a:spLocks noGrp="1"/>
          </p:cNvSpPr>
          <p:nvPr>
            <p:ph type="title"/>
          </p:nvPr>
        </p:nvSpPr>
        <p:spPr/>
        <p:txBody>
          <a:bodyPr rtlCol="0"/>
          <a:lstStyle/>
          <a:p>
            <a:r>
              <a:rPr kumimoji="0" lang="el-GR"/>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B8FBC521-6E74-40F1-B206-32D577FBD808}" type="datetimeFigureOut">
              <a:rPr lang="el-GR" smtClean="0"/>
              <a:pPr/>
              <a:t>28/3/2025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D339E30-879F-45DC-9C74-3651D3E9142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B8FBC521-6E74-40F1-B206-32D577FBD808}" type="datetimeFigureOut">
              <a:rPr lang="el-GR" smtClean="0"/>
              <a:pPr/>
              <a:t>28/3/2025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D339E30-879F-45DC-9C74-3651D3E9142D}" type="slidenum">
              <a:rPr lang="el-GR" smtClean="0"/>
              <a:pPr/>
              <a:t>‹#›</a:t>
            </a:fld>
            <a:endParaRPr lang="el-GR"/>
          </a:p>
        </p:txBody>
      </p:sp>
      <p:sp>
        <p:nvSpPr>
          <p:cNvPr id="6" name="5 - Τίτλος"/>
          <p:cNvSpPr>
            <a:spLocks noGrp="1"/>
          </p:cNvSpPr>
          <p:nvPr>
            <p:ph type="title"/>
          </p:nvPr>
        </p:nvSpPr>
        <p:spPr/>
        <p:txBody>
          <a:bodyPr rtlCol="0"/>
          <a:lstStyle/>
          <a:p>
            <a:r>
              <a:rPr kumimoji="0" lang="el-GR"/>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8FBC521-6E74-40F1-B206-32D577FBD808}" type="datetimeFigureOut">
              <a:rPr lang="el-GR" smtClean="0"/>
              <a:pPr/>
              <a:t>28/3/2025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D339E30-879F-45DC-9C74-3651D3E9142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p>
            <a:fld id="{B8FBC521-6E74-40F1-B206-32D577FBD808}" type="datetimeFigureOut">
              <a:rPr lang="el-GR" smtClean="0"/>
              <a:pPr/>
              <a:t>28/3/2025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D339E30-879F-45DC-9C74-3651D3E9142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B8FBC521-6E74-40F1-B206-32D577FBD808}" type="datetimeFigureOut">
              <a:rPr lang="el-GR" smtClean="0"/>
              <a:pPr/>
              <a:t>28/3/2025</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DD339E30-879F-45DC-9C74-3651D3E9142D}" type="slidenum">
              <a:rPr lang="el-GR" smtClean="0"/>
              <a:pPr/>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a:t>Kλικ για επεξεργασία του τίτλου</a:t>
            </a:r>
            <a:endParaRPr kumimoji="0" lang="en-US"/>
          </a:p>
        </p:txBody>
      </p:sp>
      <p:sp>
        <p:nvSpPr>
          <p:cNvPr id="8" name="7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l-GR"/>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8FBC521-6E74-40F1-B206-32D577FBD808}" type="datetimeFigureOut">
              <a:rPr lang="el-GR" smtClean="0"/>
              <a:pPr/>
              <a:t>28/3/2025</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D339E30-879F-45DC-9C74-3651D3E9142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dirty="0"/>
              <a:t>Τρίτη Ηλικία και Κατάθλιψη - </a:t>
            </a:r>
            <a:br>
              <a:rPr lang="el-GR" dirty="0"/>
            </a:br>
            <a:r>
              <a:rPr lang="el-GR" dirty="0"/>
              <a:t>Πρόγραμμα Βοήθειας</a:t>
            </a:r>
          </a:p>
        </p:txBody>
      </p:sp>
      <p:sp>
        <p:nvSpPr>
          <p:cNvPr id="3" name="2 - Υπότιτλος"/>
          <p:cNvSpPr>
            <a:spLocks noGrp="1"/>
          </p:cNvSpPr>
          <p:nvPr>
            <p:ph type="subTitle" idx="1"/>
          </p:nvPr>
        </p:nvSpPr>
        <p:spPr>
          <a:xfrm>
            <a:off x="685800" y="3670897"/>
            <a:ext cx="7772400" cy="1512167"/>
          </a:xfrm>
        </p:spPr>
        <p:txBody>
          <a:bodyPr>
            <a:normAutofit fontScale="55000" lnSpcReduction="20000"/>
          </a:bodyPr>
          <a:lstStyle/>
          <a:p>
            <a:r>
              <a:rPr lang="el-GR" dirty="0"/>
              <a:t>Διαμαντοπούλου Ελένη</a:t>
            </a:r>
          </a:p>
          <a:p>
            <a:r>
              <a:rPr lang="el-GR" dirty="0"/>
              <a:t>Μεταξάς Νικόλαος</a:t>
            </a:r>
          </a:p>
          <a:p>
            <a:r>
              <a:rPr lang="el-GR" dirty="0" err="1"/>
              <a:t>Μπαλαμάτσης</a:t>
            </a:r>
            <a:r>
              <a:rPr lang="el-GR" dirty="0"/>
              <a:t> Μιχαήλ</a:t>
            </a:r>
          </a:p>
          <a:p>
            <a:endParaRPr lang="el-GR" dirty="0"/>
          </a:p>
          <a:p>
            <a:r>
              <a:rPr lang="el-GR" dirty="0"/>
              <a:t>Ακαδημαικό έτος</a:t>
            </a:r>
            <a:r>
              <a:rPr lang="en-US" dirty="0"/>
              <a:t>: </a:t>
            </a:r>
            <a:r>
              <a:rPr lang="el-GR" dirty="0" smtClean="0"/>
              <a:t>2024-2025</a:t>
            </a:r>
          </a:p>
          <a:p>
            <a:r>
              <a:rPr lang="el-GR" dirty="0" smtClean="0"/>
              <a:t>Διδάσκων</a:t>
            </a:r>
            <a:r>
              <a:rPr lang="en-US" dirty="0" smtClean="0"/>
              <a:t>: </a:t>
            </a:r>
            <a:r>
              <a:rPr lang="el-GR" dirty="0" smtClean="0"/>
              <a:t>κ. Φραγκούλης Ιωσήφ</a:t>
            </a:r>
            <a:endParaRPr lang="el-GR" dirty="0"/>
          </a:p>
          <a:p>
            <a:endParaRPr lang="el-G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80528" y="1609313"/>
            <a:ext cx="3456384" cy="4635966"/>
          </a:xfrm>
        </p:spPr>
        <p:txBody>
          <a:bodyPr>
            <a:noAutofit/>
          </a:bodyPr>
          <a:lstStyle/>
          <a:p>
            <a:pPr algn="just">
              <a:lnSpc>
                <a:spcPct val="170000"/>
              </a:lnSpc>
            </a:pPr>
            <a:r>
              <a:rPr lang="el-GR" sz="1650" dirty="0"/>
              <a:t>Η γεροντική κατάθλιψη είναι μια ψυχική διαταραχή που εμφανίζεται μετά τα 65 έτη και μπορεί να εκδηλωθεί με διάφορα συμπτώματα, τόσο ψυχολογικά, όσο και σωματικά. </a:t>
            </a:r>
          </a:p>
          <a:p>
            <a:pPr marL="624078" indent="-514350" algn="just">
              <a:lnSpc>
                <a:spcPct val="170000"/>
              </a:lnSpc>
              <a:buFont typeface="+mj-lt"/>
              <a:buAutoNum type="alphaUcPeriod"/>
            </a:pPr>
            <a:endParaRPr lang="el-GR" sz="1650" dirty="0"/>
          </a:p>
        </p:txBody>
      </p:sp>
      <p:sp>
        <p:nvSpPr>
          <p:cNvPr id="3" name="2 - Τίτλος"/>
          <p:cNvSpPr>
            <a:spLocks noGrp="1"/>
          </p:cNvSpPr>
          <p:nvPr>
            <p:ph type="title"/>
          </p:nvPr>
        </p:nvSpPr>
        <p:spPr>
          <a:xfrm>
            <a:off x="500034" y="214290"/>
            <a:ext cx="8229600" cy="1143000"/>
          </a:xfrm>
        </p:spPr>
        <p:txBody>
          <a:bodyPr>
            <a:noAutofit/>
          </a:bodyPr>
          <a:lstStyle/>
          <a:p>
            <a:pPr algn="ctr"/>
            <a:r>
              <a:rPr lang="el-GR" sz="3500" dirty="0"/>
              <a:t>Η ΚΑΤΑΘΛΙΨΗ ΣΤΗΝ ΤΡΙΤΗ ΗΛΙΚΙΑ (2/4)</a:t>
            </a:r>
          </a:p>
        </p:txBody>
      </p:sp>
      <p:sp>
        <p:nvSpPr>
          <p:cNvPr id="6" name="TextBox 5">
            <a:extLst>
              <a:ext uri="{FF2B5EF4-FFF2-40B4-BE49-F238E27FC236}">
                <a16:creationId xmlns:a16="http://schemas.microsoft.com/office/drawing/2014/main" xmlns="" id="{DEB9D7D4-BCD2-3FA6-04C5-6A844BDF13A5}"/>
              </a:ext>
            </a:extLst>
          </p:cNvPr>
          <p:cNvSpPr txBox="1"/>
          <p:nvPr/>
        </p:nvSpPr>
        <p:spPr>
          <a:xfrm>
            <a:off x="3707904" y="1235597"/>
            <a:ext cx="5436096" cy="5383397"/>
          </a:xfrm>
          <a:prstGeom prst="rect">
            <a:avLst/>
          </a:prstGeom>
          <a:noFill/>
        </p:spPr>
        <p:txBody>
          <a:bodyPr wrap="square">
            <a:spAutoFit/>
          </a:bodyPr>
          <a:lstStyle/>
          <a:p>
            <a:pPr marL="624078" indent="-514350" algn="just">
              <a:lnSpc>
                <a:spcPct val="170000"/>
              </a:lnSpc>
              <a:buFont typeface="Wingdings" pitchFamily="2" charset="2"/>
              <a:buChar char="§"/>
            </a:pPr>
            <a:r>
              <a:rPr lang="el-GR" sz="1700" b="1" u="sng" dirty="0"/>
              <a:t>Ψυχολογικά συμπτώματα</a:t>
            </a:r>
            <a:r>
              <a:rPr lang="en-US" sz="1700" b="1" u="sng" dirty="0"/>
              <a:t>:</a:t>
            </a:r>
            <a:endParaRPr lang="el-GR" sz="1700" b="1" u="sng" dirty="0"/>
          </a:p>
          <a:p>
            <a:pPr marL="681228" indent="-571500" algn="just">
              <a:lnSpc>
                <a:spcPct val="170000"/>
              </a:lnSpc>
              <a:buFont typeface="+mj-lt"/>
              <a:buAutoNum type="romanLcPeriod"/>
            </a:pPr>
            <a:r>
              <a:rPr lang="el-GR" sz="1700" dirty="0"/>
              <a:t>Έντονη θλίψη που διαρκεί μεγάλο διάστημα</a:t>
            </a:r>
          </a:p>
          <a:p>
            <a:pPr marL="681228" indent="-571500" algn="just">
              <a:lnSpc>
                <a:spcPct val="170000"/>
              </a:lnSpc>
              <a:buFont typeface="+mj-lt"/>
              <a:buAutoNum type="romanLcPeriod"/>
            </a:pPr>
            <a:r>
              <a:rPr lang="el-GR" sz="1700" dirty="0"/>
              <a:t>Απώλεια ενδιαφέροντος για δραστηριότητες που παλαιότερα ήταν ευχάριστες</a:t>
            </a:r>
          </a:p>
          <a:p>
            <a:pPr marL="681228" indent="-571500" algn="just">
              <a:lnSpc>
                <a:spcPct val="170000"/>
              </a:lnSpc>
              <a:buFont typeface="+mj-lt"/>
              <a:buAutoNum type="romanLcPeriod"/>
            </a:pPr>
            <a:r>
              <a:rPr lang="el-GR" sz="1700" dirty="0"/>
              <a:t>Αισθήματα κενού, απελπισίας ή ενοχής</a:t>
            </a:r>
          </a:p>
          <a:p>
            <a:pPr marL="681228" indent="-571500" algn="just">
              <a:lnSpc>
                <a:spcPct val="170000"/>
              </a:lnSpc>
              <a:buFont typeface="+mj-lt"/>
              <a:buAutoNum type="romanLcPeriod"/>
            </a:pPr>
            <a:r>
              <a:rPr lang="el-GR" sz="1700" dirty="0"/>
              <a:t>Αυξημένη ανησυχία, άγχος και εκνευρισμός</a:t>
            </a:r>
          </a:p>
          <a:p>
            <a:pPr marL="681228" indent="-571500" algn="just">
              <a:lnSpc>
                <a:spcPct val="170000"/>
              </a:lnSpc>
              <a:buFont typeface="+mj-lt"/>
              <a:buAutoNum type="romanLcPeriod"/>
            </a:pPr>
            <a:r>
              <a:rPr lang="el-GR" sz="1700" dirty="0"/>
              <a:t>Δυσκολία στη συγκέντρωση και στη μνήμη</a:t>
            </a:r>
          </a:p>
          <a:p>
            <a:pPr marL="681228" indent="-571500" algn="just">
              <a:lnSpc>
                <a:spcPct val="170000"/>
              </a:lnSpc>
              <a:buFont typeface="+mj-lt"/>
              <a:buAutoNum type="romanLcPeriod"/>
            </a:pPr>
            <a:r>
              <a:rPr lang="el-GR" sz="1700" dirty="0"/>
              <a:t>Σκέψεις θανάτου ή αυτοκτονίας</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981370"/>
            <a:ext cx="8229600" cy="4876630"/>
          </a:xfrm>
        </p:spPr>
        <p:txBody>
          <a:bodyPr>
            <a:normAutofit/>
          </a:bodyPr>
          <a:lstStyle/>
          <a:p>
            <a:pPr algn="just">
              <a:lnSpc>
                <a:spcPct val="150000"/>
              </a:lnSpc>
              <a:buFont typeface="Wingdings" pitchFamily="2" charset="2"/>
              <a:buChar char="§"/>
            </a:pPr>
            <a:r>
              <a:rPr lang="el-GR" sz="1800" b="1" u="sng" dirty="0"/>
              <a:t>Σωματικά συμπτώματα</a:t>
            </a:r>
            <a:r>
              <a:rPr lang="en-US" sz="1800" b="1" u="sng" dirty="0"/>
              <a:t>:</a:t>
            </a:r>
          </a:p>
          <a:p>
            <a:pPr marL="681228" indent="-571500" algn="just">
              <a:lnSpc>
                <a:spcPct val="150000"/>
              </a:lnSpc>
              <a:buFont typeface="+mj-lt"/>
              <a:buAutoNum type="romanLcPeriod"/>
            </a:pPr>
            <a:r>
              <a:rPr lang="el-GR" sz="1800" dirty="0"/>
              <a:t>Κόπωση και έλλειψη ενέργειας</a:t>
            </a:r>
          </a:p>
          <a:p>
            <a:pPr marL="681228" indent="-571500" algn="just">
              <a:lnSpc>
                <a:spcPct val="150000"/>
              </a:lnSpc>
              <a:buFont typeface="+mj-lt"/>
              <a:buAutoNum type="romanLcPeriod"/>
            </a:pPr>
            <a:r>
              <a:rPr lang="el-GR" sz="1800" dirty="0"/>
              <a:t>Αϋπνία και </a:t>
            </a:r>
            <a:r>
              <a:rPr lang="el-GR" sz="1800" dirty="0" err="1"/>
              <a:t>υπερυπνία</a:t>
            </a:r>
            <a:endParaRPr lang="el-GR" sz="1800" dirty="0"/>
          </a:p>
          <a:p>
            <a:pPr marL="681228" indent="-571500" algn="just">
              <a:lnSpc>
                <a:spcPct val="150000"/>
              </a:lnSpc>
              <a:buFont typeface="+mj-lt"/>
              <a:buAutoNum type="romanLcPeriod"/>
            </a:pPr>
            <a:r>
              <a:rPr lang="el-GR" sz="1800" dirty="0"/>
              <a:t>Αλλαγές στην όρεξη (απώλεια ή αύξηση βάρους)</a:t>
            </a:r>
          </a:p>
          <a:p>
            <a:pPr marL="681228" indent="-571500" algn="just">
              <a:lnSpc>
                <a:spcPct val="150000"/>
              </a:lnSpc>
              <a:buFont typeface="+mj-lt"/>
              <a:buAutoNum type="romanLcPeriod"/>
            </a:pPr>
            <a:r>
              <a:rPr lang="el-GR" sz="1800" dirty="0"/>
              <a:t>Σωματικοί πόνοι που δεν εξηγούνται από ιατρική πάθηση</a:t>
            </a:r>
          </a:p>
          <a:p>
            <a:pPr marL="681228" indent="-571500" algn="just">
              <a:lnSpc>
                <a:spcPct val="150000"/>
              </a:lnSpc>
              <a:buFont typeface="+mj-lt"/>
              <a:buAutoNum type="romanLcPeriod"/>
            </a:pPr>
            <a:r>
              <a:rPr lang="el-GR" sz="1800" dirty="0"/>
              <a:t>Επιβράδυνση ή ανησυχία στις κινήσεις και την ομιλία</a:t>
            </a:r>
          </a:p>
          <a:p>
            <a:pPr marL="681228" indent="-571500" algn="just">
              <a:buFont typeface="+mj-lt"/>
              <a:buAutoNum type="romanLcPeriod"/>
            </a:pPr>
            <a:endParaRPr lang="el-GR" sz="2100" dirty="0"/>
          </a:p>
        </p:txBody>
      </p:sp>
      <p:sp>
        <p:nvSpPr>
          <p:cNvPr id="3" name="2 - Τίτλος"/>
          <p:cNvSpPr>
            <a:spLocks noGrp="1"/>
          </p:cNvSpPr>
          <p:nvPr>
            <p:ph type="title"/>
          </p:nvPr>
        </p:nvSpPr>
        <p:spPr>
          <a:xfrm>
            <a:off x="457200" y="404664"/>
            <a:ext cx="8229600" cy="1143000"/>
          </a:xfrm>
        </p:spPr>
        <p:txBody>
          <a:bodyPr>
            <a:noAutofit/>
          </a:bodyPr>
          <a:lstStyle/>
          <a:p>
            <a:pPr algn="ctr"/>
            <a:r>
              <a:rPr lang="el-GR" sz="3500" dirty="0"/>
              <a:t>Η ΚΑΤΑΘΛΙΨΗ ΣΤΗΝ ΤΡΙΤΗ ΗΛΙΚΙΑ (3/4)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2057399"/>
            <a:ext cx="8229600" cy="4525963"/>
          </a:xfrm>
        </p:spPr>
        <p:txBody>
          <a:bodyPr>
            <a:normAutofit/>
          </a:bodyPr>
          <a:lstStyle/>
          <a:p>
            <a:pPr algn="just">
              <a:lnSpc>
                <a:spcPct val="150000"/>
              </a:lnSpc>
            </a:pPr>
            <a:r>
              <a:rPr lang="el-GR" sz="1800" dirty="0"/>
              <a:t>Η γεροντική κατάθλιψη μπορεί να μοιάζει με την άνοια, αλλά υπάρχει βασική διαφορά</a:t>
            </a:r>
            <a:r>
              <a:rPr lang="en-US" sz="1800" dirty="0"/>
              <a:t>:</a:t>
            </a:r>
            <a:r>
              <a:rPr lang="el-GR" sz="1800" dirty="0"/>
              <a:t> Οι γνωστικές λειτουργίες, παράδειγμα όσο αφορά τη μνήμη, στη γεροντική κατάθλιψη βελτιώνονται όταν αντιμετωπιστεί η κατάθλιψη ως πάθηση, ενώ στην άνοια </a:t>
            </a:r>
            <a:r>
              <a:rPr lang="el-GR" sz="1800" u="sng" dirty="0"/>
              <a:t>επιδεινώνονται προοδευτικά.</a:t>
            </a:r>
            <a:endParaRPr lang="el-GR" sz="1800" dirty="0"/>
          </a:p>
        </p:txBody>
      </p:sp>
      <p:sp>
        <p:nvSpPr>
          <p:cNvPr id="3" name="2 - Τίτλος"/>
          <p:cNvSpPr>
            <a:spLocks noGrp="1"/>
          </p:cNvSpPr>
          <p:nvPr>
            <p:ph type="title"/>
          </p:nvPr>
        </p:nvSpPr>
        <p:spPr>
          <a:xfrm>
            <a:off x="457200" y="404664"/>
            <a:ext cx="8229600" cy="1143000"/>
          </a:xfrm>
        </p:spPr>
        <p:txBody>
          <a:bodyPr>
            <a:noAutofit/>
          </a:bodyPr>
          <a:lstStyle/>
          <a:p>
            <a:pPr algn="ctr"/>
            <a:r>
              <a:rPr lang="el-GR" sz="3500" dirty="0"/>
              <a:t>Η ΚΑΤΑΘΛΙΨΗ ΣΤΗΝ ΤΡΙΤΗ ΗΛΙΚΙΑ (4/4)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916832"/>
            <a:ext cx="8229600" cy="5102914"/>
          </a:xfrm>
        </p:spPr>
        <p:txBody>
          <a:bodyPr>
            <a:normAutofit/>
          </a:bodyPr>
          <a:lstStyle/>
          <a:p>
            <a:pPr algn="just">
              <a:lnSpc>
                <a:spcPct val="150000"/>
              </a:lnSpc>
              <a:buFont typeface="Wingdings" pitchFamily="2" charset="2"/>
              <a:buChar char="v"/>
            </a:pPr>
            <a:r>
              <a:rPr lang="el-GR" sz="1800" dirty="0"/>
              <a:t>Μοναξιά και κοινωνική απομόνωση</a:t>
            </a:r>
          </a:p>
          <a:p>
            <a:pPr algn="just">
              <a:lnSpc>
                <a:spcPct val="150000"/>
              </a:lnSpc>
              <a:buFont typeface="Wingdings" pitchFamily="2" charset="2"/>
              <a:buChar char="v"/>
            </a:pPr>
            <a:r>
              <a:rPr lang="el-GR" sz="1800" dirty="0"/>
              <a:t>Απώλεια συντρόφου ή αγαπημένων προσώπων</a:t>
            </a:r>
          </a:p>
          <a:p>
            <a:pPr algn="just">
              <a:lnSpc>
                <a:spcPct val="150000"/>
              </a:lnSpc>
              <a:buFont typeface="Wingdings" pitchFamily="2" charset="2"/>
              <a:buChar char="v"/>
            </a:pPr>
            <a:r>
              <a:rPr lang="el-GR" sz="1800" dirty="0"/>
              <a:t>Χρόνιες παθήσεις (καρδιαγγειακά, διαβήτης, άνοια, ορθοπεδικά προβλήματα)</a:t>
            </a:r>
          </a:p>
          <a:p>
            <a:pPr algn="just">
              <a:lnSpc>
                <a:spcPct val="150000"/>
              </a:lnSpc>
              <a:buFont typeface="Wingdings" pitchFamily="2" charset="2"/>
              <a:buChar char="v"/>
            </a:pPr>
            <a:r>
              <a:rPr lang="el-GR" sz="1800" dirty="0"/>
              <a:t>Παρελθόν με ιστορικό κατάθλιψης στη νεότερη ηλικία</a:t>
            </a:r>
          </a:p>
          <a:p>
            <a:pPr algn="just">
              <a:lnSpc>
                <a:spcPct val="150000"/>
              </a:lnSpc>
              <a:buFont typeface="Wingdings" pitchFamily="2" charset="2"/>
              <a:buChar char="v"/>
            </a:pPr>
            <a:r>
              <a:rPr lang="el-GR" sz="1800" dirty="0"/>
              <a:t>Ορμονικές αλλαγές και νευρολογικές διαταραχές (σκλήρυνση κατά πλάκας, </a:t>
            </a:r>
            <a:r>
              <a:rPr lang="en-US" sz="1800" dirty="0"/>
              <a:t>Parkinson)</a:t>
            </a:r>
            <a:endParaRPr lang="el-GR" sz="1800" dirty="0"/>
          </a:p>
        </p:txBody>
      </p:sp>
      <p:sp>
        <p:nvSpPr>
          <p:cNvPr id="3" name="2 - Τίτλος"/>
          <p:cNvSpPr>
            <a:spLocks noGrp="1"/>
          </p:cNvSpPr>
          <p:nvPr>
            <p:ph type="title"/>
          </p:nvPr>
        </p:nvSpPr>
        <p:spPr>
          <a:xfrm>
            <a:off x="107504" y="404664"/>
            <a:ext cx="8928992" cy="1228998"/>
          </a:xfrm>
        </p:spPr>
        <p:txBody>
          <a:bodyPr>
            <a:noAutofit/>
          </a:bodyPr>
          <a:lstStyle/>
          <a:p>
            <a:pPr algn="ctr"/>
            <a:r>
              <a:rPr lang="el-GR" sz="3500" dirty="0"/>
              <a:t>ΑΙΤΙΕΣ ΚΑΙ ΠΑΡΑΓΟΝΤΕΣ ΚΙΝΔΥΝΟΥ ΓΕΡΟΝΤΙΚΗΣ ΚΑΤΑΘΛΙΨΗΣ</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5280" y="1556792"/>
            <a:ext cx="4478595" cy="5428052"/>
          </a:xfrm>
        </p:spPr>
        <p:txBody>
          <a:bodyPr>
            <a:normAutofit fontScale="47500" lnSpcReduction="20000"/>
          </a:bodyPr>
          <a:lstStyle/>
          <a:p>
            <a:pPr>
              <a:lnSpc>
                <a:spcPct val="150000"/>
              </a:lnSpc>
              <a:buFont typeface="Wingdings" pitchFamily="2" charset="2"/>
              <a:buChar char="Ø"/>
            </a:pPr>
            <a:r>
              <a:rPr lang="el-GR" sz="3800" b="1" dirty="0"/>
              <a:t>Ψυχοθεραπεία</a:t>
            </a:r>
            <a:r>
              <a:rPr lang="el-GR" sz="3800" dirty="0"/>
              <a:t> (γνωσιακή θεραπεία, </a:t>
            </a:r>
            <a:r>
              <a:rPr lang="el-GR" sz="3800" dirty="0" err="1"/>
              <a:t>συμπεριφορική</a:t>
            </a:r>
            <a:r>
              <a:rPr lang="el-GR" sz="3800" dirty="0"/>
              <a:t> θεραπεία, υποστηρικτική – συμβουλευτική θεραπεία)</a:t>
            </a:r>
          </a:p>
          <a:p>
            <a:pPr>
              <a:lnSpc>
                <a:spcPct val="150000"/>
              </a:lnSpc>
              <a:buFont typeface="Wingdings" pitchFamily="2" charset="2"/>
              <a:buChar char="Ø"/>
            </a:pPr>
            <a:r>
              <a:rPr lang="el-GR" sz="3800" b="1" dirty="0"/>
              <a:t>Φαρμακοθεραπεία</a:t>
            </a:r>
            <a:r>
              <a:rPr lang="en-US" sz="3800" dirty="0"/>
              <a:t> </a:t>
            </a:r>
            <a:r>
              <a:rPr lang="el-GR" sz="3800" dirty="0"/>
              <a:t>(αντικαταθλιπτικά εφόσον κριθεί απαραίτητο)</a:t>
            </a:r>
          </a:p>
          <a:p>
            <a:pPr algn="just">
              <a:lnSpc>
                <a:spcPct val="150000"/>
              </a:lnSpc>
              <a:buFont typeface="Wingdings" pitchFamily="2" charset="2"/>
              <a:buChar char="Ø"/>
            </a:pPr>
            <a:r>
              <a:rPr lang="el-GR" sz="3800" b="1" dirty="0"/>
              <a:t>Σωματική άσκηση και κοινωνικές δραστηριότητες</a:t>
            </a:r>
          </a:p>
          <a:p>
            <a:pPr>
              <a:lnSpc>
                <a:spcPct val="150000"/>
              </a:lnSpc>
              <a:buFont typeface="Wingdings" pitchFamily="2" charset="2"/>
              <a:buChar char="Ø"/>
            </a:pPr>
            <a:r>
              <a:rPr lang="el-GR" sz="3800" b="1" dirty="0"/>
              <a:t>Υποστήριξη από την οικογένεια, τους φίλους, κοινωνικούς λειτουργούς και ψυχολόγους</a:t>
            </a:r>
          </a:p>
          <a:p>
            <a:pPr algn="just">
              <a:lnSpc>
                <a:spcPct val="150000"/>
              </a:lnSpc>
              <a:buNone/>
            </a:pPr>
            <a:endParaRPr lang="el-GR" sz="2000" b="1" dirty="0"/>
          </a:p>
          <a:p>
            <a:pPr algn="just">
              <a:lnSpc>
                <a:spcPct val="150000"/>
              </a:lnSpc>
              <a:buNone/>
            </a:pPr>
            <a:r>
              <a:rPr lang="el-GR" sz="2000" dirty="0"/>
              <a:t>	</a:t>
            </a:r>
          </a:p>
        </p:txBody>
      </p:sp>
      <p:sp>
        <p:nvSpPr>
          <p:cNvPr id="3" name="2 - Τίτλος"/>
          <p:cNvSpPr>
            <a:spLocks noGrp="1"/>
          </p:cNvSpPr>
          <p:nvPr>
            <p:ph type="title"/>
          </p:nvPr>
        </p:nvSpPr>
        <p:spPr/>
        <p:txBody>
          <a:bodyPr>
            <a:noAutofit/>
          </a:bodyPr>
          <a:lstStyle/>
          <a:p>
            <a:pPr algn="ctr"/>
            <a:r>
              <a:rPr lang="el-GR" sz="3500" dirty="0"/>
              <a:t>ΑΝΤΙΜΕΤΩΠΙΣΗ ΚΑΙ ΘΕΡΑΠΕΙΑ ΤΗΣ ΓΕΡΟΝΤΙΚΗΣ ΚΑΤΑΘΛΙΨΗΣ</a:t>
            </a:r>
          </a:p>
        </p:txBody>
      </p:sp>
      <p:sp>
        <p:nvSpPr>
          <p:cNvPr id="5" name="TextBox 4">
            <a:extLst>
              <a:ext uri="{FF2B5EF4-FFF2-40B4-BE49-F238E27FC236}">
                <a16:creationId xmlns:a16="http://schemas.microsoft.com/office/drawing/2014/main" xmlns="" id="{4703991C-AF01-B5E5-0747-5ED2FB5E189C}"/>
              </a:ext>
            </a:extLst>
          </p:cNvPr>
          <p:cNvSpPr txBox="1"/>
          <p:nvPr/>
        </p:nvSpPr>
        <p:spPr>
          <a:xfrm>
            <a:off x="4522839" y="2690336"/>
            <a:ext cx="4576916" cy="1477328"/>
          </a:xfrm>
          <a:prstGeom prst="rect">
            <a:avLst/>
          </a:prstGeom>
          <a:noFill/>
        </p:spPr>
        <p:txBody>
          <a:bodyPr wrap="square">
            <a:spAutoFit/>
          </a:bodyPr>
          <a:lstStyle/>
          <a:p>
            <a:pPr algn="just"/>
            <a:r>
              <a:rPr lang="el-GR" sz="1800" dirty="0"/>
              <a:t>Η έγκαιρη διάγνωση και η σωστή αντιμετώπιση μπορούν να βελτιώσουν σημαντικά την ποιότητα ζωής των ηλικιωμένων που πάσχουν από κατάθλιψη.</a:t>
            </a:r>
            <a:endParaRPr lang="el-G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γρια. jpg"/>
          <p:cNvPicPr>
            <a:picLocks noGrp="1" noChangeAspect="1"/>
          </p:cNvPicPr>
          <p:nvPr>
            <p:ph idx="1"/>
          </p:nvPr>
        </p:nvPicPr>
        <p:blipFill>
          <a:blip r:embed="rId2"/>
          <a:stretch>
            <a:fillRect/>
          </a:stretch>
        </p:blipFill>
        <p:spPr>
          <a:xfrm>
            <a:off x="571472" y="1714488"/>
            <a:ext cx="8147685" cy="3789045"/>
          </a:xfrm>
          <a:prstGeom prst="rect">
            <a:avLst/>
          </a:prstGeom>
          <a:ln>
            <a:noFill/>
          </a:ln>
          <a:effectLst>
            <a:glow rad="63500">
              <a:schemeClr val="accent1">
                <a:satMod val="175000"/>
                <a:alpha val="40000"/>
              </a:schemeClr>
            </a:glow>
            <a:outerShdw blurRad="190500" algn="tl" rotWithShape="0">
              <a:srgbClr val="000000">
                <a:alpha val="70000"/>
              </a:srgbClr>
            </a:outerShdw>
          </a:effectLst>
        </p:spPr>
      </p:pic>
      <p:sp>
        <p:nvSpPr>
          <p:cNvPr id="3" name="2 - Τίτλος"/>
          <p:cNvSpPr>
            <a:spLocks noGrp="1"/>
          </p:cNvSpPr>
          <p:nvPr>
            <p:ph type="title"/>
          </p:nvPr>
        </p:nvSpPr>
        <p:spPr/>
        <p:txBody>
          <a:bodyPr>
            <a:normAutofit/>
          </a:bodyPr>
          <a:lstStyle/>
          <a:p>
            <a:pPr algn="ctr"/>
            <a:r>
              <a:rPr lang="el-GR" sz="3500" dirty="0"/>
              <a:t>Ηλικιωμένη με Κατάθλιψη (Εικόνα)</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111376" y="2464830"/>
            <a:ext cx="4336923" cy="5021156"/>
          </a:xfrm>
        </p:spPr>
        <p:txBody>
          <a:bodyPr>
            <a:noAutofit/>
          </a:bodyPr>
          <a:lstStyle/>
          <a:p>
            <a:pPr marL="624078" indent="-514350" algn="just">
              <a:buFont typeface="+mj-lt"/>
              <a:buAutoNum type="arabicParenR"/>
            </a:pPr>
            <a:endParaRPr lang="el-GR" sz="1800" i="1" dirty="0"/>
          </a:p>
          <a:p>
            <a:pPr marL="452628" indent="-342900" algn="just">
              <a:buClr>
                <a:schemeClr val="tx1"/>
              </a:buClr>
              <a:buFont typeface="+mj-lt"/>
              <a:buAutoNum type="arabicParenR"/>
            </a:pPr>
            <a:r>
              <a:rPr lang="el-GR" sz="1800" i="1" u="sng" dirty="0"/>
              <a:t>Το κουτί με τις παλιές φωτογραφίες</a:t>
            </a:r>
            <a:r>
              <a:rPr lang="en-US" sz="1800" dirty="0"/>
              <a:t>:</a:t>
            </a:r>
            <a:endParaRPr lang="el-GR" sz="1800" dirty="0"/>
          </a:p>
          <a:p>
            <a:pPr marL="624078" indent="-514350" algn="just">
              <a:buNone/>
            </a:pPr>
            <a:r>
              <a:rPr lang="el-GR" sz="1800" dirty="0"/>
              <a:t>	Πέρα από το ότι θα τους δώσουμε την ευκαιρία να θυμηθούν τα παλιά και να νιώσουν ότι κάποιος θέλει να ακούσει τις ιστορίες τους, ας σκεφτούμε πόσα πράγματα θα μάθουμε κι εμείς.</a:t>
            </a:r>
          </a:p>
          <a:p>
            <a:pPr marL="624078" indent="-514350" algn="just">
              <a:buFont typeface="+mj-lt"/>
              <a:buAutoNum type="arabicParenR" startAt="2"/>
            </a:pPr>
            <a:endParaRPr lang="el-GR" sz="1700" dirty="0"/>
          </a:p>
          <a:p>
            <a:pPr marL="624078" indent="-514350" algn="just">
              <a:buFont typeface="+mj-lt"/>
              <a:buAutoNum type="arabicParenR"/>
            </a:pPr>
            <a:endParaRPr lang="el-GR" sz="1700" dirty="0"/>
          </a:p>
          <a:p>
            <a:pPr marL="624078" indent="-514350" algn="just">
              <a:buNone/>
            </a:pPr>
            <a:endParaRPr lang="ru-RU" sz="1800" dirty="0"/>
          </a:p>
          <a:p>
            <a:pPr marL="624078" indent="-514350" algn="just">
              <a:buNone/>
            </a:pPr>
            <a:r>
              <a:rPr lang="ru-RU" sz="1800" dirty="0"/>
              <a:t>	</a:t>
            </a:r>
            <a:r>
              <a:rPr lang="el-GR" sz="1800" dirty="0"/>
              <a:t> </a:t>
            </a:r>
          </a:p>
          <a:p>
            <a:pPr marL="624078" indent="-514350" algn="just">
              <a:buNone/>
            </a:pPr>
            <a:endParaRPr lang="el-GR" sz="1800" i="1" dirty="0"/>
          </a:p>
        </p:txBody>
      </p:sp>
      <p:sp>
        <p:nvSpPr>
          <p:cNvPr id="3" name="2 - Τίτλος"/>
          <p:cNvSpPr>
            <a:spLocks noGrp="1"/>
          </p:cNvSpPr>
          <p:nvPr>
            <p:ph type="title"/>
          </p:nvPr>
        </p:nvSpPr>
        <p:spPr>
          <a:xfrm>
            <a:off x="-468559" y="51766"/>
            <a:ext cx="9721080" cy="1340768"/>
          </a:xfrm>
        </p:spPr>
        <p:txBody>
          <a:bodyPr>
            <a:noAutofit/>
          </a:bodyPr>
          <a:lstStyle/>
          <a:p>
            <a:pPr algn="ctr"/>
            <a:r>
              <a:rPr lang="el-GR" sz="3200" dirty="0"/>
              <a:t>ΠΡΟΓΡΑΜΜΑ ΒΟΗΘΕΙΑΣ – ΑΠΟΚΑΤΑΣΤΑΣΗΣ </a:t>
            </a:r>
            <a:br>
              <a:rPr lang="el-GR" sz="3200" dirty="0"/>
            </a:br>
            <a:r>
              <a:rPr lang="el-GR" sz="3200" dirty="0"/>
              <a:t>ΠΑΡΕΜΒΑΣΕΙΣ (1/3)</a:t>
            </a:r>
          </a:p>
        </p:txBody>
      </p:sp>
      <p:sp>
        <p:nvSpPr>
          <p:cNvPr id="5" name="TextBox 4">
            <a:extLst>
              <a:ext uri="{FF2B5EF4-FFF2-40B4-BE49-F238E27FC236}">
                <a16:creationId xmlns:a16="http://schemas.microsoft.com/office/drawing/2014/main" xmlns="" id="{7CC58611-6F2C-15C1-3AFC-E2F9A53EF99C}"/>
              </a:ext>
            </a:extLst>
          </p:cNvPr>
          <p:cNvSpPr txBox="1"/>
          <p:nvPr/>
        </p:nvSpPr>
        <p:spPr>
          <a:xfrm>
            <a:off x="4226728" y="2132856"/>
            <a:ext cx="4917271" cy="4524315"/>
          </a:xfrm>
          <a:prstGeom prst="rect">
            <a:avLst/>
          </a:prstGeom>
          <a:noFill/>
        </p:spPr>
        <p:txBody>
          <a:bodyPr wrap="square">
            <a:spAutoFit/>
          </a:bodyPr>
          <a:lstStyle/>
          <a:p>
            <a:pPr marL="624078" indent="-514350" algn="just">
              <a:buFont typeface="+mj-lt"/>
              <a:buAutoNum type="arabicParenR" startAt="2"/>
            </a:pPr>
            <a:r>
              <a:rPr lang="el-GR" i="1" u="sng" dirty="0"/>
              <a:t>Βιβλία ζωγραφικής για μεγάλους</a:t>
            </a:r>
            <a:r>
              <a:rPr lang="en-US" dirty="0"/>
              <a:t>:</a:t>
            </a:r>
          </a:p>
          <a:p>
            <a:pPr marL="624078" indent="-514350" algn="just">
              <a:buNone/>
            </a:pPr>
            <a:r>
              <a:rPr lang="en-US" dirty="0"/>
              <a:t>	</a:t>
            </a:r>
            <a:r>
              <a:rPr lang="el-GR" dirty="0"/>
              <a:t>Υπάρχουν, συγκεκριμένα, βιβλία με μεγάλα σχέδια για να μπορούν εύκολα να τα ζωγραφίζουν οι ηλικιωμένοι, εάν δυσκολεύονται με την όρασή τους.</a:t>
            </a:r>
          </a:p>
          <a:p>
            <a:pPr marL="624078" indent="-514350" algn="just">
              <a:buNone/>
            </a:pPr>
            <a:endParaRPr lang="el-GR" dirty="0"/>
          </a:p>
          <a:p>
            <a:pPr marL="624078" indent="-514350" algn="just">
              <a:buFont typeface="+mj-lt"/>
              <a:buAutoNum type="arabicParenR" startAt="3"/>
            </a:pPr>
            <a:r>
              <a:rPr lang="el-GR" i="1" u="sng" dirty="0"/>
              <a:t>Μαγειρική και μυστικές συνταγές</a:t>
            </a:r>
            <a:r>
              <a:rPr lang="en-US" dirty="0"/>
              <a:t>:</a:t>
            </a:r>
            <a:endParaRPr lang="el-GR" dirty="0"/>
          </a:p>
          <a:p>
            <a:pPr marL="624078" indent="-514350" algn="just">
              <a:buNone/>
            </a:pPr>
            <a:r>
              <a:rPr lang="el-GR" dirty="0"/>
              <a:t>	Ας ενθαρρύνουμε τους ηλικιωμένους να μοιραστούν μαζί μας την αγαπημένη τους συνταγή, ας προμηθευτούμε τα απαραίτητα συστατικά και ας τους δώσουμε τη χαρά να φτιάξουμε μαζί ένα φαγητό ή γλυκό με το δικό τους τρόπο.</a:t>
            </a:r>
          </a:p>
        </p:txBody>
      </p:sp>
      <p:sp>
        <p:nvSpPr>
          <p:cNvPr id="7" name="TextBox 6">
            <a:extLst>
              <a:ext uri="{FF2B5EF4-FFF2-40B4-BE49-F238E27FC236}">
                <a16:creationId xmlns:a16="http://schemas.microsoft.com/office/drawing/2014/main" xmlns="" id="{9272A184-017C-AB05-C30A-A79EA6C6CBAB}"/>
              </a:ext>
            </a:extLst>
          </p:cNvPr>
          <p:cNvSpPr txBox="1"/>
          <p:nvPr/>
        </p:nvSpPr>
        <p:spPr>
          <a:xfrm>
            <a:off x="-79800" y="1312614"/>
            <a:ext cx="9004899" cy="646331"/>
          </a:xfrm>
          <a:prstGeom prst="rect">
            <a:avLst/>
          </a:prstGeom>
          <a:noFill/>
        </p:spPr>
        <p:txBody>
          <a:bodyPr wrap="square">
            <a:spAutoFit/>
          </a:bodyPr>
          <a:lstStyle/>
          <a:p>
            <a:pPr marL="624078" indent="-514350" algn="ctr">
              <a:buFont typeface="+mj-lt"/>
              <a:buAutoNum type="arabicPeriod"/>
            </a:pPr>
            <a:r>
              <a:rPr lang="el-GR" sz="1800" b="1" u="sng" dirty="0"/>
              <a:t>Δραστηριότητες αντιμετώπισης γεροντικής κατάθλιψης</a:t>
            </a:r>
            <a:r>
              <a:rPr lang="en-US" sz="1800" b="1" u="sng" dirty="0"/>
              <a:t>:</a:t>
            </a:r>
            <a:endParaRPr lang="el-GR" sz="1800" b="1" u="sng" dirty="0"/>
          </a:p>
          <a:p>
            <a:pPr marL="624078" indent="-514350" algn="ctr">
              <a:buFont typeface="Wingdings" pitchFamily="2" charset="2"/>
              <a:buChar char="ü"/>
            </a:pPr>
            <a:r>
              <a:rPr lang="el-GR" sz="1800" dirty="0"/>
              <a:t>Ας παραθέσουμε μερικές ιδέες</a:t>
            </a:r>
            <a:r>
              <a:rPr lang="en-US" sz="1800" dirty="0"/>
              <a:t>:</a:t>
            </a:r>
            <a:endParaRPr lang="ru-RU" sz="1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214282" y="1556792"/>
            <a:ext cx="3855942" cy="4525963"/>
          </a:xfrm>
        </p:spPr>
        <p:txBody>
          <a:bodyPr>
            <a:normAutofit/>
          </a:bodyPr>
          <a:lstStyle/>
          <a:p>
            <a:pPr marL="624078" indent="-514350" algn="just">
              <a:buClr>
                <a:schemeClr val="tx1">
                  <a:lumMod val="95000"/>
                  <a:lumOff val="5000"/>
                </a:schemeClr>
              </a:buClr>
              <a:buFont typeface="+mj-lt"/>
              <a:buAutoNum type="arabicParenR" startAt="4"/>
            </a:pPr>
            <a:r>
              <a:rPr lang="el-GR" sz="1800" i="1" u="sng" dirty="0"/>
              <a:t>Βόλτα στο πάρκο</a:t>
            </a:r>
            <a:r>
              <a:rPr lang="en-US" sz="1800" dirty="0"/>
              <a:t>:</a:t>
            </a:r>
            <a:endParaRPr lang="el-GR" sz="1800" dirty="0"/>
          </a:p>
          <a:p>
            <a:pPr marL="109728" indent="0" algn="just">
              <a:buClr>
                <a:schemeClr val="tx1">
                  <a:lumMod val="95000"/>
                  <a:lumOff val="5000"/>
                </a:schemeClr>
              </a:buClr>
              <a:buNone/>
            </a:pPr>
            <a:r>
              <a:rPr lang="el-GR" sz="1800" dirty="0"/>
              <a:t>	Το περπάτημα δεν ανοίγει μόνο την… όρεξη, ανοίγει και τη διάθεση επικοινωνίας, ενώ έχει και αντικαταθλιπτική δράση.</a:t>
            </a:r>
          </a:p>
          <a:p>
            <a:pPr marL="109728" indent="0" algn="just">
              <a:buClr>
                <a:schemeClr val="tx1">
                  <a:lumMod val="95000"/>
                  <a:lumOff val="5000"/>
                </a:schemeClr>
              </a:buClr>
              <a:buNone/>
            </a:pPr>
            <a:endParaRPr lang="el-GR" sz="1800" i="1" u="sng" dirty="0"/>
          </a:p>
          <a:p>
            <a:pPr marL="452628" indent="-342900" algn="just">
              <a:buClr>
                <a:schemeClr val="tx1">
                  <a:lumMod val="95000"/>
                  <a:lumOff val="5000"/>
                </a:schemeClr>
              </a:buClr>
              <a:buFont typeface="+mj-lt"/>
              <a:buAutoNum type="arabicParenR" startAt="5"/>
            </a:pPr>
            <a:r>
              <a:rPr lang="el-GR" sz="1800" i="1" u="sng" dirty="0"/>
              <a:t>Μίλα μου για… παιχνίδια μνήμης</a:t>
            </a:r>
            <a:r>
              <a:rPr lang="en-US" sz="1800" dirty="0"/>
              <a:t>:</a:t>
            </a:r>
            <a:endParaRPr lang="el-GR" sz="1800" dirty="0"/>
          </a:p>
          <a:p>
            <a:pPr marL="109728" indent="0" algn="just">
              <a:buClr>
                <a:schemeClr val="tx1">
                  <a:lumMod val="95000"/>
                  <a:lumOff val="5000"/>
                </a:schemeClr>
              </a:buClr>
              <a:buNone/>
            </a:pPr>
            <a:r>
              <a:rPr lang="el-GR" sz="1800" dirty="0"/>
              <a:t>	Σταυρόλεξα, </a:t>
            </a:r>
            <a:r>
              <a:rPr lang="el-GR" sz="1800" dirty="0" err="1"/>
              <a:t>παζλ</a:t>
            </a:r>
            <a:r>
              <a:rPr lang="el-GR" sz="1800" dirty="0"/>
              <a:t>, γρίφοι και παιχνίδια, όπως το σκάκι αποτελούν εξαιρετικές ασκήσεις ενδυνάμωσης του μυαλού.</a:t>
            </a:r>
          </a:p>
          <a:p>
            <a:pPr marL="624078" indent="-514350" algn="just">
              <a:buFont typeface="+mj-lt"/>
              <a:buAutoNum type="arabicParenR" startAt="6"/>
            </a:pPr>
            <a:endParaRPr lang="en-US" sz="1700" i="1" u="sng" dirty="0"/>
          </a:p>
          <a:p>
            <a:pPr marL="624078" indent="-514350" algn="just">
              <a:buFont typeface="+mj-lt"/>
              <a:buAutoNum type="arabicParenR" startAt="6"/>
            </a:pPr>
            <a:endParaRPr lang="el-GR" sz="1700" i="1" u="sng" dirty="0"/>
          </a:p>
          <a:p>
            <a:pPr marL="624078" indent="-514350" algn="just">
              <a:buNone/>
            </a:pPr>
            <a:endParaRPr lang="el-GR" sz="1700" dirty="0"/>
          </a:p>
        </p:txBody>
      </p:sp>
      <p:sp>
        <p:nvSpPr>
          <p:cNvPr id="3" name="2 - Τίτλος"/>
          <p:cNvSpPr>
            <a:spLocks noGrp="1"/>
          </p:cNvSpPr>
          <p:nvPr>
            <p:ph type="title"/>
          </p:nvPr>
        </p:nvSpPr>
        <p:spPr>
          <a:xfrm>
            <a:off x="0" y="116632"/>
            <a:ext cx="9144000" cy="1143000"/>
          </a:xfrm>
        </p:spPr>
        <p:txBody>
          <a:bodyPr>
            <a:noAutofit/>
          </a:bodyPr>
          <a:lstStyle/>
          <a:p>
            <a:pPr algn="ctr"/>
            <a:r>
              <a:rPr lang="el-GR" sz="3200" dirty="0"/>
              <a:t>ΠΡΟΓΡΑΜΜΑ ΒΟΗΘΕΙΑΣ – ΑΠΟΚΑΤΑΣΤΑΣΗΣ </a:t>
            </a:r>
            <a:br>
              <a:rPr lang="el-GR" sz="3200" dirty="0"/>
            </a:br>
            <a:r>
              <a:rPr lang="el-GR" sz="3200" dirty="0"/>
              <a:t>ΠΑΡΕΜΒΑΣΕΙΣ (2/3)</a:t>
            </a:r>
          </a:p>
        </p:txBody>
      </p:sp>
      <p:sp>
        <p:nvSpPr>
          <p:cNvPr id="5" name="TextBox 4">
            <a:extLst>
              <a:ext uri="{FF2B5EF4-FFF2-40B4-BE49-F238E27FC236}">
                <a16:creationId xmlns:a16="http://schemas.microsoft.com/office/drawing/2014/main" xmlns="" id="{33DB0AFF-A2F9-84AB-75D9-61553F221812}"/>
              </a:ext>
            </a:extLst>
          </p:cNvPr>
          <p:cNvSpPr txBox="1"/>
          <p:nvPr/>
        </p:nvSpPr>
        <p:spPr>
          <a:xfrm>
            <a:off x="4352802" y="2465556"/>
            <a:ext cx="4576916" cy="2862322"/>
          </a:xfrm>
          <a:prstGeom prst="rect">
            <a:avLst/>
          </a:prstGeom>
          <a:noFill/>
        </p:spPr>
        <p:txBody>
          <a:bodyPr wrap="square">
            <a:spAutoFit/>
          </a:bodyPr>
          <a:lstStyle/>
          <a:p>
            <a:pPr marL="624078" indent="-514350" algn="just">
              <a:buFont typeface="+mj-lt"/>
              <a:buAutoNum type="arabicParenR" startAt="6"/>
            </a:pPr>
            <a:r>
              <a:rPr lang="en-US" i="1" u="sng" dirty="0" err="1" smtClean="0"/>
              <a:t>Computergames</a:t>
            </a:r>
            <a:r>
              <a:rPr lang="en-US" i="1" u="sng" dirty="0"/>
              <a:t>: </a:t>
            </a:r>
            <a:r>
              <a:rPr lang="el-GR" i="1" u="sng" dirty="0"/>
              <a:t>όχι, δεν είναι μόνο για μικρούς</a:t>
            </a:r>
            <a:r>
              <a:rPr lang="en-US" dirty="0"/>
              <a:t>:</a:t>
            </a:r>
            <a:endParaRPr lang="el-GR" dirty="0"/>
          </a:p>
          <a:p>
            <a:pPr marL="109728" algn="just"/>
            <a:r>
              <a:rPr lang="el-GR" dirty="0"/>
              <a:t>Όπως υποστηρίζουν νέες έρευνες, η γνωστική προσπάθεια που πρέπει να καταβάλουμε για να παίξουμε ψηφιακά παιχνίδια, οδηγεί στη γρήγορη επεξεργασία ερεθισμάτων και τελικά στην άκρως αναζωογονητική αναδιοργάνωση των λειτουργιών του εγκεφάλου.</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a:xfrm>
            <a:off x="0" y="274638"/>
            <a:ext cx="9144000" cy="1143000"/>
          </a:xfrm>
        </p:spPr>
        <p:txBody>
          <a:bodyPr>
            <a:normAutofit/>
          </a:bodyPr>
          <a:lstStyle/>
          <a:p>
            <a:pPr algn="ctr"/>
            <a:r>
              <a:rPr lang="el-GR" sz="3200" dirty="0"/>
              <a:t>ΠΡΟΓΡΑΜΜΑ ΒΟΗΘΕΙΑΣ – ΑΠΟΚΑΤΑΣΤΑΣΗΣ </a:t>
            </a:r>
            <a:br>
              <a:rPr lang="el-GR" sz="3200" dirty="0"/>
            </a:br>
            <a:r>
              <a:rPr lang="el-GR" sz="3200" dirty="0"/>
              <a:t>ΠΑΡΕΜΒΑΣΕΙΣ (3/3)</a:t>
            </a:r>
          </a:p>
        </p:txBody>
      </p:sp>
      <p:pic>
        <p:nvPicPr>
          <p:cNvPr id="1032" name="Picture 8" descr="C:\Users\30693\OneDrive\Υπολογιστής\γεροντικη καταθλιψη\κουτι φωτο.jpeg"/>
          <p:cNvPicPr>
            <a:picLocks noGrp="1" noChangeAspect="1" noChangeArrowheads="1"/>
          </p:cNvPicPr>
          <p:nvPr>
            <p:ph idx="1"/>
          </p:nvPr>
        </p:nvPicPr>
        <p:blipFill>
          <a:blip r:embed="rId2"/>
          <a:srcRect b="10343"/>
          <a:stretch/>
        </p:blipFill>
        <p:spPr bwMode="auto">
          <a:xfrm>
            <a:off x="285720" y="1357298"/>
            <a:ext cx="2505075" cy="1639654"/>
          </a:xfrm>
          <a:prstGeom prst="roundRect">
            <a:avLst>
              <a:gd name="adj" fmla="val 8594"/>
            </a:avLst>
          </a:prstGeom>
          <a:solidFill>
            <a:srgbClr val="FFFFFF">
              <a:shade val="85000"/>
            </a:srgbClr>
          </a:solidFill>
          <a:ln>
            <a:solidFill>
              <a:schemeClr val="tx1">
                <a:lumMod val="50000"/>
                <a:lumOff val="50000"/>
              </a:schemeClr>
            </a:solidFill>
          </a:ln>
          <a:effectLst>
            <a:reflection blurRad="12700" stA="38000" endPos="28000" dist="5000" dir="5400000" sy="-100000" algn="bl" rotWithShape="0"/>
          </a:effectLst>
        </p:spPr>
      </p:pic>
      <p:pic>
        <p:nvPicPr>
          <p:cNvPr id="1033" name="Picture 9" descr="C:\Users\30693\OneDrive\Υπολογιστής\γεροντικη καταθλιψη\βιβλια ζωγρ.jpeg"/>
          <p:cNvPicPr>
            <a:picLocks noChangeAspect="1" noChangeArrowheads="1"/>
          </p:cNvPicPr>
          <p:nvPr/>
        </p:nvPicPr>
        <p:blipFill>
          <a:blip r:embed="rId3"/>
          <a:srcRect/>
          <a:stretch>
            <a:fillRect/>
          </a:stretch>
        </p:blipFill>
        <p:spPr bwMode="auto">
          <a:xfrm>
            <a:off x="3286116" y="1785926"/>
            <a:ext cx="2181225" cy="2095500"/>
          </a:xfrm>
          <a:prstGeom prst="roundRect">
            <a:avLst>
              <a:gd name="adj" fmla="val 8594"/>
            </a:avLst>
          </a:prstGeom>
          <a:solidFill>
            <a:srgbClr val="FFFFFF">
              <a:shade val="85000"/>
            </a:srgbClr>
          </a:solidFill>
          <a:ln>
            <a:solidFill>
              <a:schemeClr val="tx1">
                <a:lumMod val="50000"/>
                <a:lumOff val="50000"/>
              </a:schemeClr>
            </a:solidFill>
          </a:ln>
          <a:effectLst>
            <a:reflection blurRad="12700" stA="38000" endPos="28000" dist="5000" dir="5400000" sy="-100000" algn="bl" rotWithShape="0"/>
          </a:effectLst>
        </p:spPr>
      </p:pic>
      <p:pic>
        <p:nvPicPr>
          <p:cNvPr id="1034" name="Picture 10" descr="C:\Users\30693\OneDrive\Υπολογιστής\γεροντικη καταθλιψη\μαγειρεμα.jpeg"/>
          <p:cNvPicPr>
            <a:picLocks noChangeAspect="1" noChangeArrowheads="1"/>
          </p:cNvPicPr>
          <p:nvPr/>
        </p:nvPicPr>
        <p:blipFill>
          <a:blip r:embed="rId4"/>
          <a:srcRect/>
          <a:stretch>
            <a:fillRect/>
          </a:stretch>
        </p:blipFill>
        <p:spPr bwMode="auto">
          <a:xfrm>
            <a:off x="5929322" y="2000240"/>
            <a:ext cx="3028950" cy="1514475"/>
          </a:xfrm>
          <a:prstGeom prst="roundRect">
            <a:avLst>
              <a:gd name="adj" fmla="val 8594"/>
            </a:avLst>
          </a:prstGeom>
          <a:solidFill>
            <a:srgbClr val="FFFFFF">
              <a:shade val="85000"/>
            </a:srgbClr>
          </a:solidFill>
          <a:ln>
            <a:solidFill>
              <a:schemeClr val="tx1">
                <a:lumMod val="50000"/>
                <a:lumOff val="50000"/>
              </a:schemeClr>
            </a:solidFill>
          </a:ln>
          <a:effectLst>
            <a:reflection blurRad="12700" stA="38000" endPos="28000" dist="5000" dir="5400000" sy="-100000" algn="bl" rotWithShape="0"/>
          </a:effectLst>
        </p:spPr>
      </p:pic>
      <p:pic>
        <p:nvPicPr>
          <p:cNvPr id="1035" name="Picture 11" descr="C:\Users\30693\OneDrive\Υπολογιστής\γεροντικη καταθλιψη\βολτα.jpeg"/>
          <p:cNvPicPr>
            <a:picLocks noChangeAspect="1" noChangeArrowheads="1"/>
          </p:cNvPicPr>
          <p:nvPr/>
        </p:nvPicPr>
        <p:blipFill>
          <a:blip r:embed="rId5"/>
          <a:srcRect b="10343"/>
          <a:stretch/>
        </p:blipFill>
        <p:spPr bwMode="auto">
          <a:xfrm>
            <a:off x="214282" y="3714752"/>
            <a:ext cx="2505075" cy="1639654"/>
          </a:xfrm>
          <a:prstGeom prst="roundRect">
            <a:avLst>
              <a:gd name="adj" fmla="val 8594"/>
            </a:avLst>
          </a:prstGeom>
          <a:solidFill>
            <a:srgbClr val="FFFFFF">
              <a:shade val="85000"/>
            </a:srgbClr>
          </a:solidFill>
          <a:ln>
            <a:solidFill>
              <a:schemeClr val="tx1">
                <a:lumMod val="50000"/>
                <a:lumOff val="50000"/>
              </a:schemeClr>
            </a:solidFill>
          </a:ln>
          <a:effectLst>
            <a:reflection blurRad="12700" stA="38000" endPos="28000" dist="5000" dir="5400000" sy="-100000" algn="bl" rotWithShape="0"/>
          </a:effectLst>
        </p:spPr>
      </p:pic>
      <p:pic>
        <p:nvPicPr>
          <p:cNvPr id="1036" name="Picture 12" descr="C:\Users\30693\OneDrive\Υπολογιστής\γεροντικη καταθλιψη\μνημης.jpeg"/>
          <p:cNvPicPr>
            <a:picLocks noChangeAspect="1" noChangeArrowheads="1"/>
          </p:cNvPicPr>
          <p:nvPr/>
        </p:nvPicPr>
        <p:blipFill>
          <a:blip r:embed="rId6"/>
          <a:srcRect/>
          <a:stretch>
            <a:fillRect/>
          </a:stretch>
        </p:blipFill>
        <p:spPr bwMode="auto">
          <a:xfrm>
            <a:off x="3071802" y="4572008"/>
            <a:ext cx="2619375" cy="1743075"/>
          </a:xfrm>
          <a:prstGeom prst="roundRect">
            <a:avLst>
              <a:gd name="adj" fmla="val 8594"/>
            </a:avLst>
          </a:prstGeom>
          <a:solidFill>
            <a:srgbClr val="FFFFFF">
              <a:shade val="85000"/>
            </a:srgbClr>
          </a:solidFill>
          <a:ln>
            <a:solidFill>
              <a:schemeClr val="tx1">
                <a:lumMod val="50000"/>
                <a:lumOff val="50000"/>
              </a:schemeClr>
            </a:solidFill>
          </a:ln>
          <a:effectLst>
            <a:reflection blurRad="12700" stA="38000" endPos="28000" dist="5000" dir="5400000" sy="-100000" algn="bl" rotWithShape="0"/>
          </a:effectLst>
        </p:spPr>
      </p:pic>
      <p:pic>
        <p:nvPicPr>
          <p:cNvPr id="1037" name="Picture 13" descr="C:\Users\30693\OneDrive\Υπολογιστής\γεροντικη καταθλιψη\computer.jpg"/>
          <p:cNvPicPr>
            <a:picLocks noChangeAspect="1" noChangeArrowheads="1"/>
          </p:cNvPicPr>
          <p:nvPr/>
        </p:nvPicPr>
        <p:blipFill>
          <a:blip r:embed="rId7" cstate="print"/>
          <a:srcRect/>
          <a:stretch>
            <a:fillRect/>
          </a:stretch>
        </p:blipFill>
        <p:spPr bwMode="auto">
          <a:xfrm>
            <a:off x="6143636" y="4500570"/>
            <a:ext cx="2743200" cy="1485900"/>
          </a:xfrm>
          <a:prstGeom prst="roundRect">
            <a:avLst>
              <a:gd name="adj" fmla="val 8594"/>
            </a:avLst>
          </a:prstGeom>
          <a:solidFill>
            <a:srgbClr val="FFFFFF">
              <a:shade val="85000"/>
            </a:srgbClr>
          </a:solidFill>
          <a:ln>
            <a:solidFill>
              <a:schemeClr val="tx1">
                <a:lumMod val="50000"/>
                <a:lumOff val="50000"/>
              </a:schemeClr>
            </a:solidFill>
          </a:ln>
          <a:effectLst>
            <a:reflection blurRad="12700" stA="38000" endPos="28000" dist="5000" dir="5400000" sy="-100000" algn="bl" rotWithShape="0"/>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28596" y="357166"/>
            <a:ext cx="8229600" cy="4525963"/>
          </a:xfrm>
        </p:spPr>
        <p:txBody>
          <a:bodyPr>
            <a:normAutofit/>
          </a:bodyPr>
          <a:lstStyle/>
          <a:p>
            <a:pPr>
              <a:buNone/>
            </a:pPr>
            <a:endParaRPr lang="el-GR" dirty="0"/>
          </a:p>
          <a:p>
            <a:pPr>
              <a:buNone/>
            </a:pPr>
            <a:endParaRPr lang="el-GR" dirty="0"/>
          </a:p>
          <a:p>
            <a:pPr>
              <a:buNone/>
            </a:pPr>
            <a:endParaRPr lang="el-GR" dirty="0"/>
          </a:p>
          <a:p>
            <a:pPr>
              <a:buNone/>
            </a:pPr>
            <a:endParaRPr lang="el-GR" dirty="0"/>
          </a:p>
          <a:p>
            <a:pPr algn="ctr">
              <a:buNone/>
            </a:pPr>
            <a:r>
              <a:rPr lang="el-GR" sz="1800" i="1" dirty="0"/>
              <a:t>Όταν έχει κανείς κατάθλιψη, έχει κατάθλιψη όλο του το σώμα, και αυτό μεταφράζεται στο επίπεδο των κυττάρων.</a:t>
            </a:r>
          </a:p>
          <a:p>
            <a:pPr algn="ctr">
              <a:buNone/>
            </a:pPr>
            <a:r>
              <a:rPr lang="el-GR" sz="1800" i="1" dirty="0"/>
              <a:t>Ο πρώτος στόχος είναι να ανακτήσει κανείς τις δυνάμεις του, κι αυτό γίνεται με το παιχνίδι.</a:t>
            </a:r>
          </a:p>
          <a:p>
            <a:pPr algn="ctr">
              <a:buNone/>
            </a:pPr>
            <a:r>
              <a:rPr lang="el-GR" sz="1800" i="1" dirty="0"/>
              <a:t>Είναι ένας απ’ τους πιο ισχυρούς τρόπους για ν’ απαλλαγεί από την απόγνωση και να βάλει ενέργεια σ’ αυτή την κατάσταση.</a:t>
            </a:r>
          </a:p>
        </p:txBody>
      </p:sp>
      <p:sp>
        <p:nvSpPr>
          <p:cNvPr id="4" name="3 - Θέση υποσέλιδου"/>
          <p:cNvSpPr>
            <a:spLocks noGrp="1"/>
          </p:cNvSpPr>
          <p:nvPr>
            <p:ph type="ftr" sz="quarter" idx="11"/>
          </p:nvPr>
        </p:nvSpPr>
        <p:spPr>
          <a:xfrm>
            <a:off x="4071934" y="6357958"/>
            <a:ext cx="4763928" cy="343673"/>
          </a:xfrm>
        </p:spPr>
        <p:txBody>
          <a:bodyPr/>
          <a:lstStyle/>
          <a:p>
            <a:r>
              <a:rPr lang="en-US" sz="1400" dirty="0"/>
              <a:t>O. Carl Simonton, M.D. - (</a:t>
            </a:r>
            <a:r>
              <a:rPr lang="el-GR" sz="1400" dirty="0"/>
              <a:t>Καρλ </a:t>
            </a:r>
            <a:r>
              <a:rPr lang="el-GR" sz="1400" dirty="0" err="1"/>
              <a:t>Σάιμοντον</a:t>
            </a:r>
            <a:r>
              <a:rPr lang="el-GR" sz="1400" dirty="0"/>
              <a:t>, Γιατρός)</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98837"/>
            <a:ext cx="8229600" cy="4525963"/>
          </a:xfrm>
        </p:spPr>
        <p:txBody>
          <a:bodyPr/>
          <a:lstStyle/>
          <a:p>
            <a:pPr>
              <a:buNone/>
            </a:pPr>
            <a:endParaRPr lang="el-GR" dirty="0"/>
          </a:p>
          <a:p>
            <a:pPr>
              <a:buNone/>
            </a:pPr>
            <a:endParaRPr lang="el-GR" dirty="0"/>
          </a:p>
          <a:p>
            <a:pPr>
              <a:buNone/>
            </a:pPr>
            <a:endParaRPr lang="el-GR" sz="1800" dirty="0"/>
          </a:p>
          <a:p>
            <a:pPr algn="ctr">
              <a:buNone/>
            </a:pPr>
            <a:r>
              <a:rPr lang="el-GR" sz="1800" i="1" dirty="0"/>
              <a:t>Υπάρχει ένα παλιό ανέκδοτο</a:t>
            </a:r>
            <a:r>
              <a:rPr lang="en-US" sz="1800" i="1" dirty="0"/>
              <a:t>:</a:t>
            </a:r>
            <a:r>
              <a:rPr lang="ru-RU" sz="1800" i="1" dirty="0"/>
              <a:t> </a:t>
            </a:r>
          </a:p>
          <a:p>
            <a:pPr algn="ctr">
              <a:buNone/>
            </a:pPr>
            <a:r>
              <a:rPr lang="el-GR" sz="1800" i="1" dirty="0"/>
              <a:t>Δύο ηλικιωμένες γυναίκες περνούσαν τις διακοπές τους σε μια πανσιόν του Όρους </a:t>
            </a:r>
            <a:r>
              <a:rPr lang="el-GR" sz="1800" i="1" dirty="0" err="1"/>
              <a:t>Κάτσκιλ</a:t>
            </a:r>
            <a:r>
              <a:rPr lang="el-GR" sz="1800" i="1" dirty="0"/>
              <a:t>, και λέει η μία</a:t>
            </a:r>
            <a:r>
              <a:rPr lang="en-US" sz="1800" i="1" dirty="0"/>
              <a:t>:</a:t>
            </a:r>
          </a:p>
          <a:p>
            <a:pPr algn="ctr">
              <a:buNone/>
            </a:pPr>
            <a:r>
              <a:rPr lang="el-GR" sz="1800" i="1" dirty="0"/>
              <a:t>«Πω, Πω!, το φαγητό σ’ αυτό το μέρος είναι απαίσιο».</a:t>
            </a:r>
          </a:p>
          <a:p>
            <a:pPr algn="ctr">
              <a:buNone/>
            </a:pPr>
            <a:r>
              <a:rPr lang="el-GR" sz="1800" i="1" dirty="0"/>
              <a:t>Η άλλη λέει</a:t>
            </a:r>
            <a:r>
              <a:rPr lang="en-US" sz="1800" i="1" dirty="0"/>
              <a:t>:</a:t>
            </a:r>
            <a:endParaRPr lang="ru-RU" sz="1800" i="1" dirty="0"/>
          </a:p>
          <a:p>
            <a:pPr algn="ctr">
              <a:buNone/>
            </a:pPr>
            <a:r>
              <a:rPr lang="el-GR" sz="1800" i="1" dirty="0"/>
              <a:t>«Ναι, πράγματι, και οι μερίδες είναι πολύ μικρές». </a:t>
            </a:r>
          </a:p>
          <a:p>
            <a:pPr algn="ctr">
              <a:buNone/>
            </a:pPr>
            <a:r>
              <a:rPr lang="el-GR" sz="1800" i="1" dirty="0"/>
              <a:t>Λοιπόν, κάπως έτσι αισθάνομαι κι εγώ για τη ζωή.</a:t>
            </a:r>
          </a:p>
        </p:txBody>
      </p:sp>
      <p:sp>
        <p:nvSpPr>
          <p:cNvPr id="5" name="4 - Θέση υποσέλιδου"/>
          <p:cNvSpPr>
            <a:spLocks noGrp="1"/>
          </p:cNvSpPr>
          <p:nvPr>
            <p:ph type="ftr" sz="quarter" idx="11"/>
          </p:nvPr>
        </p:nvSpPr>
        <p:spPr>
          <a:xfrm>
            <a:off x="4143372" y="6143644"/>
            <a:ext cx="4786346" cy="629425"/>
          </a:xfrm>
        </p:spPr>
        <p:txBody>
          <a:bodyPr/>
          <a:lstStyle/>
          <a:p>
            <a:r>
              <a:rPr lang="el-GR" sz="1400" dirty="0" err="1"/>
              <a:t>Woody</a:t>
            </a:r>
            <a:r>
              <a:rPr lang="el-GR" sz="1400" dirty="0"/>
              <a:t> </a:t>
            </a:r>
            <a:r>
              <a:rPr lang="el-GR" sz="1400" dirty="0" err="1"/>
              <a:t>Allen</a:t>
            </a:r>
            <a:r>
              <a:rPr lang="el-GR" sz="1400" dirty="0"/>
              <a:t> - Εισαγωγή της ταινίας "</a:t>
            </a:r>
            <a:r>
              <a:rPr lang="el-GR" sz="1400" dirty="0" err="1"/>
              <a:t>Άννι</a:t>
            </a:r>
            <a:r>
              <a:rPr lang="el-GR" sz="1400" dirty="0"/>
              <a:t> Χολ"</a:t>
            </a:r>
          </a:p>
        </p:txBody>
      </p:sp>
      <p:pic>
        <p:nvPicPr>
          <p:cNvPr id="4098" name="Picture 2" descr="C:\Users\30693\OneDrive\Υπολογιστής\γεροντικη καταθλιψη\AnnieHall.jpg"/>
          <p:cNvPicPr>
            <a:picLocks noChangeArrowheads="1"/>
          </p:cNvPicPr>
          <p:nvPr/>
        </p:nvPicPr>
        <p:blipFill>
          <a:blip r:embed="rId2"/>
          <a:srcRect/>
          <a:stretch>
            <a:fillRect/>
          </a:stretch>
        </p:blipFill>
        <p:spPr bwMode="auto">
          <a:xfrm>
            <a:off x="3419872" y="4067560"/>
            <a:ext cx="2656887" cy="2076084"/>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Θέση περιεχομένου" descr="κ.λ..jpeg"/>
          <p:cNvPicPr>
            <a:picLocks noGrp="1" noChangeAspect="1"/>
          </p:cNvPicPr>
          <p:nvPr>
            <p:ph sz="half" idx="1"/>
          </p:nvPr>
        </p:nvPicPr>
        <p:blipFill>
          <a:blip r:embed="rId2"/>
          <a:srcRect l="15460" r="25160"/>
          <a:stretch/>
        </p:blipFill>
        <p:spPr>
          <a:xfrm>
            <a:off x="457200" y="1481328"/>
            <a:ext cx="4038600" cy="4525963"/>
          </a:xfrm>
          <a:noFill/>
        </p:spPr>
      </p:pic>
      <p:sp>
        <p:nvSpPr>
          <p:cNvPr id="2" name="1 - Θέση περιεχομένου"/>
          <p:cNvSpPr>
            <a:spLocks noGrp="1"/>
          </p:cNvSpPr>
          <p:nvPr>
            <p:ph sz="half" idx="2"/>
          </p:nvPr>
        </p:nvSpPr>
        <p:spPr>
          <a:xfrm>
            <a:off x="4648202" y="2057399"/>
            <a:ext cx="4038600" cy="4525963"/>
          </a:xfrm>
        </p:spPr>
        <p:txBody>
          <a:bodyPr>
            <a:normAutofit/>
          </a:bodyPr>
          <a:lstStyle/>
          <a:p>
            <a:pPr algn="just">
              <a:lnSpc>
                <a:spcPct val="90000"/>
              </a:lnSpc>
            </a:pPr>
            <a:r>
              <a:rPr lang="el-GR" sz="1800" dirty="0"/>
              <a:t>Πρωταρχική επιδίωξή του αποτελεί η καλύτερη και αμοιβαία προσαρμογή των ατόμων, των οικογενειών, των ομάδων και του κοινωνικού περίγυρου, μέσα στον οποίο ζουν. Αποτελεί το συνδετικό κρίκο μεταξύ</a:t>
            </a:r>
            <a:r>
              <a:rPr lang="en-US" sz="1800" dirty="0"/>
              <a:t>:</a:t>
            </a:r>
            <a:endParaRPr lang="ru-RU" sz="1800" dirty="0"/>
          </a:p>
          <a:p>
            <a:pPr marL="624078" indent="-514350" algn="just">
              <a:lnSpc>
                <a:spcPct val="90000"/>
              </a:lnSpc>
              <a:buFont typeface="+mj-lt"/>
              <a:buAutoNum type="alphaLcParenR"/>
            </a:pPr>
            <a:r>
              <a:rPr lang="el-GR" sz="1800" dirty="0"/>
              <a:t>των θεραπευμένων και των θεραπευτών</a:t>
            </a:r>
          </a:p>
          <a:p>
            <a:pPr marL="624078" indent="-514350" algn="just">
              <a:lnSpc>
                <a:spcPct val="90000"/>
              </a:lnSpc>
              <a:buFont typeface="+mj-lt"/>
              <a:buAutoNum type="alphaLcParenR"/>
            </a:pPr>
            <a:r>
              <a:rPr lang="el-GR" sz="1800" dirty="0"/>
              <a:t>των οικογενειών και των θεραπευμένων</a:t>
            </a:r>
          </a:p>
          <a:p>
            <a:pPr marL="624078" indent="-514350" algn="just">
              <a:lnSpc>
                <a:spcPct val="90000"/>
              </a:lnSpc>
              <a:buFont typeface="+mj-lt"/>
              <a:buAutoNum type="alphaLcParenR"/>
            </a:pPr>
            <a:r>
              <a:rPr lang="el-GR" sz="1800" dirty="0"/>
              <a:t>της κοινότητας</a:t>
            </a:r>
          </a:p>
          <a:p>
            <a:pPr marL="624078" indent="-514350">
              <a:lnSpc>
                <a:spcPct val="90000"/>
              </a:lnSpc>
              <a:buNone/>
            </a:pPr>
            <a:endParaRPr lang="el-GR" sz="2000" dirty="0"/>
          </a:p>
        </p:txBody>
      </p:sp>
      <p:sp>
        <p:nvSpPr>
          <p:cNvPr id="3" name="2 - Τίτλος"/>
          <p:cNvSpPr>
            <a:spLocks noGrp="1"/>
          </p:cNvSpPr>
          <p:nvPr>
            <p:ph type="title"/>
          </p:nvPr>
        </p:nvSpPr>
        <p:spPr>
          <a:xfrm>
            <a:off x="457200" y="274638"/>
            <a:ext cx="8229600" cy="1143000"/>
          </a:xfrm>
        </p:spPr>
        <p:txBody>
          <a:bodyPr anchor="ctr">
            <a:normAutofit/>
          </a:bodyPr>
          <a:lstStyle/>
          <a:p>
            <a:pPr algn="ctr">
              <a:lnSpc>
                <a:spcPct val="90000"/>
              </a:lnSpc>
            </a:pPr>
            <a:r>
              <a:rPr lang="el-GR" sz="3500" dirty="0"/>
              <a:t>Ο ΚΟΙΝΩΝΙΚΟΣ ΛΕΙΤΟΥΡΓΟΣ ΣΤΗ ΓΕΡΟΝΤΙΚΗ ΚΑΤΑΘΛΙΨΗ</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περιεχομένου"/>
          <p:cNvSpPr>
            <a:spLocks noGrp="1"/>
          </p:cNvSpPr>
          <p:nvPr>
            <p:ph idx="1"/>
          </p:nvPr>
        </p:nvSpPr>
        <p:spPr>
          <a:xfrm>
            <a:off x="457200" y="1772816"/>
            <a:ext cx="8229600" cy="4525963"/>
          </a:xfrm>
        </p:spPr>
        <p:txBody>
          <a:bodyPr>
            <a:normAutofit/>
          </a:bodyPr>
          <a:lstStyle/>
          <a:p>
            <a:pPr algn="just"/>
            <a:r>
              <a:rPr lang="el-GR" sz="1800" dirty="0"/>
              <a:t>Συγκεκριμένα, ο ρόλος του κοινωνικού λειτουργού είναι</a:t>
            </a:r>
            <a:r>
              <a:rPr lang="en-US" sz="1800" dirty="0"/>
              <a:t>:</a:t>
            </a:r>
            <a:endParaRPr lang="el-GR" sz="1800" dirty="0"/>
          </a:p>
          <a:p>
            <a:pPr marL="624078" indent="-514350" algn="just">
              <a:buFont typeface="+mj-lt"/>
              <a:buAutoNum type="arabicPeriod"/>
            </a:pPr>
            <a:r>
              <a:rPr lang="el-GR" sz="1800" b="1" u="sng" dirty="0"/>
              <a:t>Αρμόδιος για λήψη ιστορικού</a:t>
            </a:r>
          </a:p>
          <a:p>
            <a:pPr marL="624078" indent="-514350" algn="just">
              <a:buFont typeface="Courier New" pitchFamily="49" charset="0"/>
              <a:buChar char="o"/>
            </a:pPr>
            <a:r>
              <a:rPr lang="el-GR" sz="1800" dirty="0"/>
              <a:t>Βοηθά στο να γίνει μια προετοιμασία σωστή και ολοκληρωμένη που θα οδηγήσει στην επικοινωνία, η οποία πρέπει να κατευθύνεται ορθά και από τις δύο πλευρές, ενώ παράλληλα θα απομακρύνει καθετί αρνητικό, οδηγώντας σε σωστά αποτελέσματα.</a:t>
            </a:r>
          </a:p>
          <a:p>
            <a:pPr marL="624078" indent="-514350" algn="just">
              <a:buFont typeface="Courier New" pitchFamily="49" charset="0"/>
              <a:buChar char="o"/>
            </a:pPr>
            <a:r>
              <a:rPr lang="el-GR" sz="1800" dirty="0"/>
              <a:t>Σπουδαίο ρόλο παίζουν επίσης</a:t>
            </a:r>
            <a:r>
              <a:rPr lang="en-US" sz="1800" dirty="0"/>
              <a:t>:</a:t>
            </a:r>
            <a:endParaRPr lang="el-GR" sz="1800" dirty="0"/>
          </a:p>
          <a:p>
            <a:pPr marL="880110" lvl="1" indent="-514350" algn="just">
              <a:buFont typeface="+mj-lt"/>
              <a:buAutoNum type="alphaLcPeriod"/>
            </a:pPr>
            <a:r>
              <a:rPr lang="el-GR" sz="1800" dirty="0"/>
              <a:t>Οι ενέργειες του ατόμου και των συγγενών του ηλικιωμένου</a:t>
            </a:r>
          </a:p>
          <a:p>
            <a:pPr marL="880110" lvl="1" indent="-514350" algn="just">
              <a:buFont typeface="+mj-lt"/>
              <a:buAutoNum type="alphaLcPeriod"/>
            </a:pPr>
            <a:r>
              <a:rPr lang="el-GR" sz="1800" dirty="0"/>
              <a:t>Τα ατομικά στοιχεία που αφορούν στοιχεία, όπως την ηλικία, την εμφάνιση του ατόμου, την εκπαίδευση, το επάγγελμά του κλπ. </a:t>
            </a:r>
          </a:p>
        </p:txBody>
      </p:sp>
      <p:sp>
        <p:nvSpPr>
          <p:cNvPr id="5" name="4 - Τίτλος"/>
          <p:cNvSpPr>
            <a:spLocks noGrp="1"/>
          </p:cNvSpPr>
          <p:nvPr>
            <p:ph type="title"/>
          </p:nvPr>
        </p:nvSpPr>
        <p:spPr>
          <a:xfrm>
            <a:off x="0" y="274638"/>
            <a:ext cx="9144000" cy="1143000"/>
          </a:xfrm>
        </p:spPr>
        <p:txBody>
          <a:bodyPr>
            <a:noAutofit/>
          </a:bodyPr>
          <a:lstStyle/>
          <a:p>
            <a:pPr algn="ctr"/>
            <a:r>
              <a:rPr lang="el-GR" sz="3000" dirty="0"/>
              <a:t>Ο ΡΟΛΟΣ ΤΟΥ ΚΟΙΝΩΝΙΚΟΥ ΛΕΙΤΟΥΡΓΟΥ ΣΤΗΝ ΑΝΤΙΜΕΤΩΠΙΣΗ ΤΗΣ ΓΕΡΟΝΤΙΚΗΣ ΚΑΤΑΘΛΙΨΗΣ</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46757" y="1772816"/>
            <a:ext cx="8229600" cy="4525963"/>
          </a:xfrm>
        </p:spPr>
        <p:txBody>
          <a:bodyPr>
            <a:normAutofit/>
          </a:bodyPr>
          <a:lstStyle/>
          <a:p>
            <a:pPr marL="624078" indent="-514350" algn="just">
              <a:buFont typeface="+mj-lt"/>
              <a:buAutoNum type="arabicPeriod" startAt="2"/>
            </a:pPr>
            <a:r>
              <a:rPr lang="el-GR" sz="1800" b="1" u="sng" dirty="0"/>
              <a:t>Δημιουργεί σχέση εμπιστοσύνης</a:t>
            </a:r>
          </a:p>
          <a:p>
            <a:pPr marL="624078" indent="-514350" algn="just">
              <a:buFont typeface="Courier New" pitchFamily="49" charset="0"/>
              <a:buChar char="o"/>
            </a:pPr>
            <a:r>
              <a:rPr lang="el-GR" sz="1800" dirty="0"/>
              <a:t>Δημιουργεί ένα κλίμα εμπιστοσύνης με τον εξυπηρετούμενο, του δίνει βοήθεια να εκφράσει το πρόβλημα και τέλος, να εξασφαλίσουν μαζί μια λύση.</a:t>
            </a:r>
          </a:p>
          <a:p>
            <a:pPr marL="624078" indent="-514350" algn="just">
              <a:buFont typeface="+mj-lt"/>
              <a:buAutoNum type="arabicPeriod" startAt="3"/>
            </a:pPr>
            <a:r>
              <a:rPr lang="el-GR" sz="1800" b="1" u="sng" dirty="0" err="1"/>
              <a:t>Διευκολυντής</a:t>
            </a:r>
            <a:r>
              <a:rPr lang="el-GR" sz="1800" b="1" u="sng" dirty="0"/>
              <a:t> στην επίτευξη στόχων</a:t>
            </a:r>
            <a:endParaRPr lang="el-GR" sz="1800" dirty="0"/>
          </a:p>
          <a:p>
            <a:pPr marL="624078" indent="-514350" algn="just">
              <a:buFont typeface="Courier New" pitchFamily="49" charset="0"/>
              <a:buChar char="o"/>
            </a:pPr>
            <a:r>
              <a:rPr lang="el-GR" sz="1800" dirty="0"/>
              <a:t>Δημιουργεί μια σειρά από θεραπείες που περιλαμβάνει ατομική συμβουλευτική, υπηρεσίες παρέμβασης σε κρίση, καθώς και κινητοποίηση των υποστηρικτικών δικτύων.</a:t>
            </a:r>
          </a:p>
          <a:p>
            <a:pPr marL="624078" indent="-514350" algn="just">
              <a:buFont typeface="Courier New" pitchFamily="49" charset="0"/>
              <a:buChar char="o"/>
            </a:pPr>
            <a:r>
              <a:rPr lang="el-GR" sz="1800" dirty="0"/>
              <a:t>Διαχειρίζεται υποθέσεις που αφορούν την παρακολούθηση φαρμακευτικής αγωγής και ιατρικών ραντεβού.</a:t>
            </a:r>
          </a:p>
          <a:p>
            <a:pPr marL="624078" indent="-514350" algn="just">
              <a:buFont typeface="Courier New" pitchFamily="49" charset="0"/>
              <a:buChar char="o"/>
            </a:pPr>
            <a:r>
              <a:rPr lang="el-GR" sz="1800" dirty="0"/>
              <a:t>Βοηθά στην αποκατάσταση του ασθενούς και στη βοήθεια του περιβάλλοντός του να αποδεχθεί το πρόβλημα του ηλικιωμένου.</a:t>
            </a:r>
          </a:p>
        </p:txBody>
      </p:sp>
      <p:sp>
        <p:nvSpPr>
          <p:cNvPr id="3" name="2 - Τίτλος"/>
          <p:cNvSpPr>
            <a:spLocks noGrp="1"/>
          </p:cNvSpPr>
          <p:nvPr>
            <p:ph type="title"/>
          </p:nvPr>
        </p:nvSpPr>
        <p:spPr>
          <a:xfrm>
            <a:off x="0" y="274638"/>
            <a:ext cx="9144000" cy="1143000"/>
          </a:xfrm>
        </p:spPr>
        <p:txBody>
          <a:bodyPr>
            <a:noAutofit/>
          </a:bodyPr>
          <a:lstStyle/>
          <a:p>
            <a:pPr algn="ctr"/>
            <a:r>
              <a:rPr lang="el-GR" sz="3000" dirty="0"/>
              <a:t>Ο ΡΟΛΟΣ ΤΟΥ ΚΟΙΝΩΝΙΚΟΥ ΛΕΙΤΟΥΡΓΟΥ ΣΤΗΝ ΑΝΤΙΜΕΤΩΠΙΣΗ ΤΗΣ ΓΕΡΟΝΤΙΚΗΣ ΚΑΤΑΘΛΙΨΗΣ</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1340768"/>
            <a:ext cx="8964488" cy="5092654"/>
          </a:xfrm>
        </p:spPr>
        <p:txBody>
          <a:bodyPr>
            <a:noAutofit/>
          </a:bodyPr>
          <a:lstStyle/>
          <a:p>
            <a:pPr marL="624078" indent="-514350" algn="just">
              <a:buFont typeface="+mj-lt"/>
              <a:buAutoNum type="arabicPeriod" startAt="4"/>
            </a:pPr>
            <a:r>
              <a:rPr lang="el-GR" sz="1800" b="1" u="sng" dirty="0"/>
              <a:t>Συνήγορος υπέρ της αλλαγής</a:t>
            </a:r>
          </a:p>
          <a:p>
            <a:pPr marL="624078" indent="-514350" algn="just">
              <a:buFont typeface="Courier New" pitchFamily="49" charset="0"/>
              <a:buChar char="o"/>
            </a:pPr>
            <a:r>
              <a:rPr lang="el-GR" sz="1800" dirty="0"/>
              <a:t>Ο κοινωνικός λειτουργός βοηθά το άτομο να σκεφτεί πράγματα που ήθελε να κάνει και στη συνέχεια να πραγματοποιήσει ορισμένα από αυτά.</a:t>
            </a:r>
          </a:p>
          <a:p>
            <a:pPr marL="624078" indent="-514350" algn="just">
              <a:buFont typeface="Courier New" pitchFamily="49" charset="0"/>
              <a:buChar char="o"/>
            </a:pPr>
            <a:r>
              <a:rPr lang="el-GR" sz="1800" dirty="0"/>
              <a:t>Παροτρύνει τον ηλικιωμένο να συμφιλιωθεί με την ηλικία του και τις χαρές που τη συνοδεύουν, αλλά και να συναναστραφεί με νεαρά άτομα που οδηγεί σε αλληλοσεβασμό και μειώνει το λεγόμενο </a:t>
            </a:r>
            <a:r>
              <a:rPr lang="el-GR" sz="1800" u="sng" dirty="0"/>
              <a:t>«χάσμα γενεών».</a:t>
            </a:r>
          </a:p>
          <a:p>
            <a:pPr marL="624078" indent="-514350" algn="just">
              <a:buFont typeface="+mj-lt"/>
              <a:buAutoNum type="arabicPeriod" startAt="5"/>
            </a:pPr>
            <a:r>
              <a:rPr lang="el-GR" sz="1800" b="1" u="sng" dirty="0"/>
              <a:t>Οικογενειακός σύμβουλος</a:t>
            </a:r>
            <a:endParaRPr lang="el-GR" sz="1800" dirty="0"/>
          </a:p>
          <a:p>
            <a:pPr marL="624078" indent="-514350" algn="just">
              <a:buFont typeface="Courier New" pitchFamily="49" charset="0"/>
              <a:buChar char="o"/>
            </a:pPr>
            <a:r>
              <a:rPr lang="el-GR" sz="1800" dirty="0"/>
              <a:t>Βοηθά τις οικογένειες σχετικά με την ποικιλία των υπηρεσιών που έχουν στη διάθεσή τους, το συντονισμό φροντίδας σε διάφορα συστήματα υγείας και τη διευκόλυνση της οικογενειακής στήριξης.</a:t>
            </a:r>
          </a:p>
          <a:p>
            <a:pPr marL="624078" indent="-514350" algn="just">
              <a:buFont typeface="Courier New" pitchFamily="49" charset="0"/>
              <a:buChar char="o"/>
            </a:pPr>
            <a:r>
              <a:rPr lang="el-GR" sz="1800" dirty="0"/>
              <a:t>Κατέχει το ρόλο του διαμεσολαβητή, όπου διαπραγματεύεται μεταξύ των μελών της οικογένειας, ασκώντας τους την κατάλληλη θεραπεία.</a:t>
            </a:r>
          </a:p>
          <a:p>
            <a:pPr marL="624078" indent="-514350" algn="just">
              <a:buFont typeface="Courier New" pitchFamily="49" charset="0"/>
              <a:buChar char="o"/>
            </a:pPr>
            <a:r>
              <a:rPr lang="el-GR" sz="1800" dirty="0"/>
              <a:t>Είναι εκπαιδευμένος, ώστε να εφαρμόσει και την οικογενειακή ψυχοθεραπεία μέσω της καλλιέργειας μιας ατμόσφαιρας εμπιστοσύνης των μελών της οικογένειας.</a:t>
            </a:r>
          </a:p>
        </p:txBody>
      </p:sp>
      <p:sp>
        <p:nvSpPr>
          <p:cNvPr id="3" name="2 - Τίτλος"/>
          <p:cNvSpPr>
            <a:spLocks noGrp="1"/>
          </p:cNvSpPr>
          <p:nvPr>
            <p:ph type="title"/>
          </p:nvPr>
        </p:nvSpPr>
        <p:spPr>
          <a:xfrm>
            <a:off x="0" y="116632"/>
            <a:ext cx="9144000" cy="1143000"/>
          </a:xfrm>
        </p:spPr>
        <p:txBody>
          <a:bodyPr>
            <a:noAutofit/>
          </a:bodyPr>
          <a:lstStyle/>
          <a:p>
            <a:pPr algn="ctr"/>
            <a:r>
              <a:rPr lang="el-GR" sz="3000" dirty="0"/>
              <a:t>Ο ΡΟΛΟΣ ΤΟΥ ΚΟΙΝΩΝΙΚΟΥ ΛΕΙΤΟΥΡΓΟΥ ΣΤΗΝ ΑΝΤΙΜΕΤΩΠΙΣΗ ΤΗΣ ΓΕΡΟΝΤΙΚΗΣ ΚΑΤΑΘΛΙΨΗΣ</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988840"/>
            <a:ext cx="8229600" cy="4733754"/>
          </a:xfrm>
        </p:spPr>
        <p:txBody>
          <a:bodyPr>
            <a:normAutofit/>
          </a:bodyPr>
          <a:lstStyle/>
          <a:p>
            <a:pPr marL="624078" indent="-514350" algn="just">
              <a:buFont typeface="+mj-lt"/>
              <a:buAutoNum type="arabicPeriod" startAt="6"/>
            </a:pPr>
            <a:r>
              <a:rPr lang="el-GR" sz="1800" b="1" u="sng" dirty="0"/>
              <a:t>Σχεδιαστής και Συντονιστής ομάδας</a:t>
            </a:r>
            <a:endParaRPr lang="el-GR" sz="1800" dirty="0"/>
          </a:p>
          <a:p>
            <a:pPr marL="624078" indent="-514350" algn="just">
              <a:buFont typeface="Courier New" pitchFamily="49" charset="0"/>
              <a:buChar char="o"/>
            </a:pPr>
            <a:r>
              <a:rPr lang="el-GR" sz="1800" dirty="0"/>
              <a:t>Στόχος του είναι να δημιουργήσει ομάδες που αντιμετωπίζουν την ίδια ασθένεια ή το ίδιο πρόβλημα. Σε αυτή την περίπτωση, δημιουργεί ομάδες με καταθλιπτικούς ασθενείς με σκοπό να εκφράσουν τους φόβους και τα συναισθήματα που νιώθουν.</a:t>
            </a:r>
          </a:p>
          <a:p>
            <a:pPr marL="624078" indent="-514350" algn="just">
              <a:buFont typeface="+mj-lt"/>
              <a:buAutoNum type="arabicPeriod" startAt="7"/>
            </a:pPr>
            <a:r>
              <a:rPr lang="el-GR" sz="1800" b="1" u="sng" dirty="0"/>
              <a:t>Ενθαρρύνει την πρόσβαση σε πόρους και υπηρεσίες</a:t>
            </a:r>
          </a:p>
          <a:p>
            <a:pPr marL="624078" indent="-514350" algn="just">
              <a:buFont typeface="Courier New" pitchFamily="49" charset="0"/>
              <a:buChar char="o"/>
            </a:pPr>
            <a:r>
              <a:rPr lang="el-GR" sz="1800" dirty="0"/>
              <a:t>Βοηθά τους ηλικιωμένους να επιλέξουν μια κατάλληλη υπηρεσία, ώστε να μπορέσουν α λύσουν τα προβλήματά τους.</a:t>
            </a:r>
          </a:p>
          <a:p>
            <a:pPr marL="624078" indent="-514350" algn="just">
              <a:buFont typeface="Courier New" pitchFamily="49" charset="0"/>
              <a:buChar char="o"/>
            </a:pPr>
            <a:r>
              <a:rPr lang="el-GR" sz="1800" dirty="0"/>
              <a:t>Βοηθά, επίσης, σε θέματα ασφαλιστικής κάλυψης, επιδομάτων και άλλων παροχών που προβλέπονται για αυτή τη νόσο.</a:t>
            </a:r>
          </a:p>
        </p:txBody>
      </p:sp>
      <p:sp>
        <p:nvSpPr>
          <p:cNvPr id="3" name="2 - Τίτλος"/>
          <p:cNvSpPr>
            <a:spLocks noGrp="1"/>
          </p:cNvSpPr>
          <p:nvPr>
            <p:ph type="title"/>
          </p:nvPr>
        </p:nvSpPr>
        <p:spPr>
          <a:xfrm>
            <a:off x="7547" y="260648"/>
            <a:ext cx="9144000" cy="1143000"/>
          </a:xfrm>
        </p:spPr>
        <p:txBody>
          <a:bodyPr>
            <a:noAutofit/>
          </a:bodyPr>
          <a:lstStyle/>
          <a:p>
            <a:pPr algn="ctr"/>
            <a:r>
              <a:rPr lang="el-GR" sz="3000" dirty="0"/>
              <a:t>Ο ΡΟΛΟΣ ΤΟΥ ΚΟΙΝΩΝΙΚΟΥ ΛΕΙΤΟΥΡΓΟΥ ΣΤΗΝ ΑΝΤΙΜΕΤΩΠΙΣΗ ΤΗΣ ΓΕΡΟΝΤΙΚΗΣ ΚΑΤΑΘΛΙΨΗΣ</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0" y="1500174"/>
            <a:ext cx="9108504" cy="5162382"/>
          </a:xfrm>
        </p:spPr>
        <p:txBody>
          <a:bodyPr>
            <a:noAutofit/>
          </a:bodyPr>
          <a:lstStyle/>
          <a:p>
            <a:pPr marL="624078" indent="-514350" algn="just">
              <a:buFont typeface="+mj-lt"/>
              <a:buAutoNum type="arabicPeriod" startAt="8"/>
            </a:pPr>
            <a:r>
              <a:rPr lang="el-GR" sz="1700" b="1" u="sng" dirty="0"/>
              <a:t>Υπεύθυνος για την κατ’ οίκον φροντίδα υγείας</a:t>
            </a:r>
          </a:p>
          <a:p>
            <a:pPr marL="624078" indent="-514350" algn="just">
              <a:buFont typeface="Courier New" pitchFamily="49" charset="0"/>
              <a:buChar char="o"/>
            </a:pPr>
            <a:r>
              <a:rPr lang="el-GR" sz="1700" dirty="0"/>
              <a:t>Οι επισκέψεις περιλαμβάνουν κατ’ οίκον επισκέψεις, προκειμένου να διαπιστωθεί πως ο εξυπηρετούμενος είναι ασφαλής στο περιβάλλον του.</a:t>
            </a:r>
          </a:p>
          <a:p>
            <a:pPr marL="624078" indent="-514350" algn="just">
              <a:buFont typeface="Courier New" pitchFamily="49" charset="0"/>
              <a:buChar char="o"/>
            </a:pPr>
            <a:r>
              <a:rPr lang="el-GR" sz="1700" dirty="0"/>
              <a:t>Ο κοινωνικός λειτουργός είναι υπεύθυνος να κρίνει εάν είναι απαραίτητο να απομακρυνθεί από το σπίτι του και να μεταφερθεί σε κάποια Μ.Φ.Η. (Μονάδα Φροντίδας Ηλικιωμένων).</a:t>
            </a:r>
          </a:p>
          <a:p>
            <a:pPr marL="624078" indent="-514350" algn="just">
              <a:buFont typeface="Courier New" pitchFamily="49" charset="0"/>
              <a:buChar char="o"/>
            </a:pPr>
            <a:r>
              <a:rPr lang="el-GR" sz="1700" dirty="0"/>
              <a:t>Είναι εκπαιδευμένος να αναγνωρίσει και να εκτιμήσει την κατάσταση υγείας του ηλικιωμένου και αν κριθεί απαραίτητο, θα κανονίσει επίσκεψη με έναν γιατρό.</a:t>
            </a:r>
          </a:p>
          <a:p>
            <a:pPr marL="624078" indent="-514350" algn="just">
              <a:buFont typeface="+mj-lt"/>
              <a:buAutoNum type="arabicPeriod" startAt="9"/>
            </a:pPr>
            <a:r>
              <a:rPr lang="el-GR" sz="1700" b="1" u="sng" dirty="0"/>
              <a:t>Αποτελεί μέλος θεραπευτικής ομάδας (συμβάλει στην πρόληψη)</a:t>
            </a:r>
          </a:p>
          <a:p>
            <a:pPr marL="624078" indent="-514350" algn="just">
              <a:buFont typeface="Courier New" pitchFamily="49" charset="0"/>
              <a:buChar char="o"/>
            </a:pPr>
            <a:r>
              <a:rPr lang="el-GR" sz="1700" dirty="0"/>
              <a:t>Χρησιμεύει ως «συνοδοιπόρος» του, μέσα από τα πολύπλοκα συστήματα υγειονομικής περίθαλψης και κοινωνικών υπηρεσιών.</a:t>
            </a:r>
          </a:p>
          <a:p>
            <a:pPr marL="624078" indent="-514350" algn="just">
              <a:buFont typeface="Courier New" pitchFamily="49" charset="0"/>
              <a:buChar char="o"/>
            </a:pPr>
            <a:r>
              <a:rPr lang="el-GR" sz="1700" dirty="0"/>
              <a:t>Μπορεί να προσφέρει τις υπηρεσίες τους τόσο στο ίδιο το άτομο (κοινωνική εργασία με άτομα), όσο και στο οικογενειακό περιβάλλον (κοινωνική εργασία με οικογένεια), ενώ παράλληλα είναι σε θέση και να εκπαιδεύσει άτομα που λειτουργούν εθελοντικά φτάνοντας μέχρι και τις ομάδες αυτοβοήθειας.</a:t>
            </a:r>
          </a:p>
        </p:txBody>
      </p:sp>
      <p:sp>
        <p:nvSpPr>
          <p:cNvPr id="3" name="2 - Τίτλος"/>
          <p:cNvSpPr>
            <a:spLocks noGrp="1"/>
          </p:cNvSpPr>
          <p:nvPr>
            <p:ph type="title"/>
          </p:nvPr>
        </p:nvSpPr>
        <p:spPr>
          <a:xfrm>
            <a:off x="0" y="274638"/>
            <a:ext cx="9144000" cy="1143000"/>
          </a:xfrm>
        </p:spPr>
        <p:txBody>
          <a:bodyPr>
            <a:noAutofit/>
          </a:bodyPr>
          <a:lstStyle/>
          <a:p>
            <a:pPr algn="ctr"/>
            <a:r>
              <a:rPr lang="el-GR" sz="3000" dirty="0"/>
              <a:t>Ο ΡΟΛΟΣ ΤΟΥ ΚΟΙΝΩΝΙΚΟΥ ΛΕΙΤΟΥΡΓΟΥ ΣΤΗΝ ΑΝΤΙΜΕΤΩΠΙΣΗ ΤΗΣ ΓΕΡΟΝΤΙΚΗΣ ΚΑΤΑΘΛΙΨΗΣ</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500034" y="-214338"/>
            <a:ext cx="8229600" cy="4525963"/>
          </a:xfrm>
        </p:spPr>
        <p:txBody>
          <a:bodyPr>
            <a:normAutofit/>
          </a:bodyPr>
          <a:lstStyle/>
          <a:p>
            <a:pPr>
              <a:buNone/>
            </a:pPr>
            <a:endParaRPr lang="el-GR" dirty="0"/>
          </a:p>
          <a:p>
            <a:pPr>
              <a:buNone/>
            </a:pPr>
            <a:endParaRPr lang="el-GR" dirty="0"/>
          </a:p>
          <a:p>
            <a:pPr>
              <a:buNone/>
            </a:pPr>
            <a:endParaRPr lang="el-GR" dirty="0"/>
          </a:p>
          <a:p>
            <a:pPr>
              <a:buNone/>
            </a:pPr>
            <a:endParaRPr lang="el-GR" sz="1800" dirty="0"/>
          </a:p>
          <a:p>
            <a:pPr algn="ctr">
              <a:buNone/>
            </a:pPr>
            <a:r>
              <a:rPr lang="el-GR" sz="1800" i="1" dirty="0"/>
              <a:t>Αν ένας άνθρωπος αρνηθεί ή καταπιέσει κάτι από το βασικό πυρήνα του,</a:t>
            </a:r>
          </a:p>
          <a:p>
            <a:pPr algn="ctr">
              <a:buNone/>
            </a:pPr>
            <a:r>
              <a:rPr lang="el-GR" sz="1800" i="1" dirty="0"/>
              <a:t>τότε αυτός ο άνθρωπος αρρωσταίνει, </a:t>
            </a:r>
          </a:p>
          <a:p>
            <a:pPr algn="ctr">
              <a:buNone/>
            </a:pPr>
            <a:r>
              <a:rPr lang="el-GR" sz="1800" i="1" dirty="0"/>
              <a:t>άλλοτε φανερά, </a:t>
            </a:r>
          </a:p>
          <a:p>
            <a:pPr algn="ctr">
              <a:buNone/>
            </a:pPr>
            <a:r>
              <a:rPr lang="el-GR" sz="1800" i="1" dirty="0"/>
              <a:t>άλλοτε όχι φανερά, </a:t>
            </a:r>
          </a:p>
          <a:p>
            <a:pPr algn="ctr">
              <a:buNone/>
            </a:pPr>
            <a:r>
              <a:rPr lang="el-GR" sz="1800" i="1" dirty="0"/>
              <a:t>άλλοτε αμέσως</a:t>
            </a:r>
          </a:p>
          <a:p>
            <a:pPr algn="ctr">
              <a:buNone/>
            </a:pPr>
            <a:r>
              <a:rPr lang="el-GR" sz="1800" i="1" dirty="0"/>
              <a:t>κι άλλοτε με καθυστέρηση.</a:t>
            </a:r>
          </a:p>
        </p:txBody>
      </p:sp>
      <p:sp>
        <p:nvSpPr>
          <p:cNvPr id="4" name="3 - Θέση υποσέλιδου"/>
          <p:cNvSpPr>
            <a:spLocks noGrp="1"/>
          </p:cNvSpPr>
          <p:nvPr>
            <p:ph type="ftr" sz="quarter" idx="11"/>
          </p:nvPr>
        </p:nvSpPr>
        <p:spPr>
          <a:xfrm>
            <a:off x="4380072" y="6429396"/>
            <a:ext cx="4335332" cy="343673"/>
          </a:xfrm>
        </p:spPr>
        <p:txBody>
          <a:bodyPr/>
          <a:lstStyle/>
          <a:p>
            <a:r>
              <a:rPr lang="en-US" sz="1400" dirty="0"/>
              <a:t>Abraham Maslow - </a:t>
            </a:r>
            <a:r>
              <a:rPr lang="el-GR" sz="1400" dirty="0"/>
              <a:t>Αβραάμ </a:t>
            </a:r>
            <a:r>
              <a:rPr lang="el-GR" sz="1400" dirty="0" err="1"/>
              <a:t>Μάσλοου</a:t>
            </a:r>
            <a:endParaRPr lang="el-GR" sz="1400" dirty="0"/>
          </a:p>
        </p:txBody>
      </p:sp>
      <p:pic>
        <p:nvPicPr>
          <p:cNvPr id="2050" name="Picture 2" descr="C:\Users\30693\OneDrive\Υπολογιστής\γεροντικη καταθλιψη\μασλοου.jpeg"/>
          <p:cNvPicPr>
            <a:picLocks noChangeAspect="1" noChangeArrowheads="1"/>
          </p:cNvPicPr>
          <p:nvPr/>
        </p:nvPicPr>
        <p:blipFill>
          <a:blip r:embed="rId2"/>
          <a:srcRect/>
          <a:stretch>
            <a:fillRect/>
          </a:stretch>
        </p:blipFill>
        <p:spPr bwMode="auto">
          <a:xfrm>
            <a:off x="3131840" y="4005064"/>
            <a:ext cx="3175109" cy="2255999"/>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28596" y="-642966"/>
            <a:ext cx="8229600" cy="4525963"/>
          </a:xfrm>
        </p:spPr>
        <p:txBody>
          <a:bodyPr>
            <a:normAutofit/>
          </a:bodyPr>
          <a:lstStyle/>
          <a:p>
            <a:pPr>
              <a:buNone/>
            </a:pPr>
            <a:endParaRPr lang="el-GR" dirty="0"/>
          </a:p>
          <a:p>
            <a:pPr>
              <a:buNone/>
            </a:pPr>
            <a:endParaRPr lang="el-GR" dirty="0"/>
          </a:p>
          <a:p>
            <a:pPr>
              <a:buNone/>
            </a:pPr>
            <a:endParaRPr lang="el-GR" dirty="0"/>
          </a:p>
          <a:p>
            <a:pPr>
              <a:buNone/>
            </a:pPr>
            <a:endParaRPr lang="el-GR" sz="1800" dirty="0"/>
          </a:p>
          <a:p>
            <a:pPr algn="ctr">
              <a:buNone/>
            </a:pPr>
            <a:r>
              <a:rPr lang="el-GR" sz="1800" i="1" dirty="0"/>
              <a:t>Εάν κάποιος ήθελε να είναι</a:t>
            </a:r>
          </a:p>
          <a:p>
            <a:pPr algn="ctr">
              <a:buNone/>
            </a:pPr>
            <a:r>
              <a:rPr lang="el-GR" sz="1800" i="1" dirty="0"/>
              <a:t>απλά και μόνον ευτυχής,</a:t>
            </a:r>
          </a:p>
          <a:p>
            <a:pPr algn="ctr">
              <a:buNone/>
            </a:pPr>
            <a:r>
              <a:rPr lang="el-GR" sz="1800" i="1" dirty="0"/>
              <a:t>αυτό εύκολα θα μπορούσε να γίνει.</a:t>
            </a:r>
          </a:p>
          <a:p>
            <a:pPr algn="ctr">
              <a:buNone/>
            </a:pPr>
            <a:r>
              <a:rPr lang="el-GR" sz="1800" i="1" dirty="0"/>
              <a:t>Εμείς όμως θέλουμε</a:t>
            </a:r>
          </a:p>
          <a:p>
            <a:pPr algn="ctr">
              <a:buNone/>
            </a:pPr>
            <a:r>
              <a:rPr lang="el-GR" sz="1800" i="1" dirty="0"/>
              <a:t>να είμαστε πιο ευτυχισμένοι</a:t>
            </a:r>
          </a:p>
          <a:p>
            <a:pPr algn="ctr">
              <a:buNone/>
            </a:pPr>
            <a:r>
              <a:rPr lang="el-GR" sz="1800" i="1" dirty="0"/>
              <a:t>από τους άλλους</a:t>
            </a:r>
          </a:p>
          <a:p>
            <a:pPr algn="ctr">
              <a:buNone/>
            </a:pPr>
            <a:r>
              <a:rPr lang="el-GR" sz="1800" i="1" dirty="0"/>
              <a:t>-- κι αυτό είναι πάντα πιο δύσκολο, γιατί συνήθως πιστεύουμε ότι οι άλλοι είναι πιο ευτυχισμένοι απ’ ότι στ’ αλήθεια είναι.</a:t>
            </a:r>
          </a:p>
        </p:txBody>
      </p:sp>
      <p:sp>
        <p:nvSpPr>
          <p:cNvPr id="4" name="3 - Θέση υποσέλιδου"/>
          <p:cNvSpPr>
            <a:spLocks noGrp="1"/>
          </p:cNvSpPr>
          <p:nvPr>
            <p:ph type="ftr" sz="quarter" idx="11"/>
          </p:nvPr>
        </p:nvSpPr>
        <p:spPr>
          <a:xfrm>
            <a:off x="4380072" y="6357958"/>
            <a:ext cx="4478208" cy="415111"/>
          </a:xfrm>
        </p:spPr>
        <p:txBody>
          <a:bodyPr/>
          <a:lstStyle/>
          <a:p>
            <a:r>
              <a:rPr lang="en-US" sz="1400" dirty="0"/>
              <a:t>Montesquieu - (</a:t>
            </a:r>
            <a:r>
              <a:rPr lang="el-GR" sz="1400" dirty="0"/>
              <a:t>Μοντεσκιέ)</a:t>
            </a:r>
          </a:p>
        </p:txBody>
      </p:sp>
      <p:pic>
        <p:nvPicPr>
          <p:cNvPr id="1026" name="Picture 2" descr="C:\Users\30693\OneDrive\Υπολογιστής\γεροντικη καταθλιψη\μοντεσκιε.jpeg"/>
          <p:cNvPicPr>
            <a:picLocks noChangeAspect="1" noChangeArrowheads="1"/>
          </p:cNvPicPr>
          <p:nvPr/>
        </p:nvPicPr>
        <p:blipFill>
          <a:blip r:embed="rId2"/>
          <a:srcRect/>
          <a:stretch>
            <a:fillRect/>
          </a:stretch>
        </p:blipFill>
        <p:spPr bwMode="auto">
          <a:xfrm>
            <a:off x="3305175" y="4215602"/>
            <a:ext cx="2533650" cy="1809750"/>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700808"/>
            <a:ext cx="8229600" cy="4525963"/>
          </a:xfrm>
        </p:spPr>
        <p:txBody>
          <a:bodyPr>
            <a:normAutofit/>
          </a:bodyPr>
          <a:lstStyle/>
          <a:p>
            <a:pPr marL="109728" indent="0">
              <a:buNone/>
            </a:pPr>
            <a:r>
              <a:rPr lang="el-GR" sz="2000" dirty="0"/>
              <a:t>Ι.Ν. Νέστορος, </a:t>
            </a:r>
            <a:r>
              <a:rPr lang="el-GR" sz="2000" i="1" dirty="0"/>
              <a:t>Συνθετική Ψυχοθεραπεία</a:t>
            </a:r>
            <a:r>
              <a:rPr lang="el-GR" sz="2000" dirty="0"/>
              <a:t>, </a:t>
            </a:r>
            <a:r>
              <a:rPr lang="el-GR" sz="2000" dirty="0" err="1"/>
              <a:t>εκδ</a:t>
            </a:r>
            <a:r>
              <a:rPr lang="el-GR" sz="2000" dirty="0"/>
              <a:t>. Ελληνικά Γράμματα, Αθήνα, 1988</a:t>
            </a:r>
          </a:p>
          <a:p>
            <a:pPr marL="109728" indent="0">
              <a:buNone/>
            </a:pPr>
            <a:r>
              <a:rPr lang="el-GR" sz="2000" dirty="0"/>
              <a:t>Ι. Κούρος, </a:t>
            </a:r>
            <a:r>
              <a:rPr lang="el-GR" sz="2000" i="1" dirty="0"/>
              <a:t>Ψυχικά Προβλήματα και Θεραπείες</a:t>
            </a:r>
            <a:r>
              <a:rPr lang="el-GR" sz="2000" dirty="0"/>
              <a:t>, </a:t>
            </a:r>
            <a:r>
              <a:rPr lang="el-GR" sz="2000" dirty="0" err="1"/>
              <a:t>εκδ</a:t>
            </a:r>
            <a:r>
              <a:rPr lang="el-GR" sz="2000" dirty="0"/>
              <a:t>. Ελληνικά Γράμματα, Αθήνα, 1990</a:t>
            </a:r>
          </a:p>
          <a:p>
            <a:pPr marL="109728" indent="0">
              <a:buNone/>
            </a:pPr>
            <a:r>
              <a:rPr lang="el-GR" sz="2000" dirty="0"/>
              <a:t>Δ. Παπαδάτου – Φ. Αναγνωστοπούλου, </a:t>
            </a:r>
            <a:r>
              <a:rPr lang="el-GR" sz="2000" i="1" dirty="0"/>
              <a:t>Ψυχικά Προβλήματα και Θεραπείες</a:t>
            </a:r>
            <a:r>
              <a:rPr lang="el-GR" sz="2000" dirty="0"/>
              <a:t>, </a:t>
            </a:r>
            <a:r>
              <a:rPr lang="el-GR" sz="2000" dirty="0" err="1"/>
              <a:t>εκδ</a:t>
            </a:r>
            <a:r>
              <a:rPr lang="el-GR" sz="2000" dirty="0"/>
              <a:t>. Ελληνικά Γράμματα, Αθήνα 1991</a:t>
            </a:r>
          </a:p>
          <a:p>
            <a:pPr marL="109728" indent="0">
              <a:buNone/>
            </a:pPr>
            <a:r>
              <a:rPr lang="el-GR" sz="2000" dirty="0"/>
              <a:t>Γ.Μ. </a:t>
            </a:r>
            <a:r>
              <a:rPr lang="el-GR" sz="2000" dirty="0" err="1"/>
              <a:t>Μαδιανός</a:t>
            </a:r>
            <a:r>
              <a:rPr lang="el-GR" sz="2000" dirty="0"/>
              <a:t>, </a:t>
            </a:r>
            <a:r>
              <a:rPr lang="el-GR" sz="2000" i="1" dirty="0"/>
              <a:t>Επιδημιολογία της Κατάθλιψης</a:t>
            </a:r>
            <a:r>
              <a:rPr lang="el-GR" sz="2000" dirty="0"/>
              <a:t>, Αθήνα, 1996</a:t>
            </a:r>
          </a:p>
          <a:p>
            <a:pPr marL="109728" indent="0">
              <a:buNone/>
            </a:pPr>
            <a:r>
              <a:rPr lang="el-GR" sz="2000" dirty="0"/>
              <a:t>Γ. Χριστοδούλου, </a:t>
            </a:r>
            <a:r>
              <a:rPr lang="el-GR" sz="2000" i="1" dirty="0"/>
              <a:t>Κατάθλιψη</a:t>
            </a:r>
            <a:r>
              <a:rPr lang="el-GR" sz="2000" dirty="0"/>
              <a:t>, </a:t>
            </a:r>
            <a:r>
              <a:rPr lang="el-GR" sz="2000" dirty="0" err="1"/>
              <a:t>εκδ</a:t>
            </a:r>
            <a:r>
              <a:rPr lang="el-GR" sz="2000" dirty="0"/>
              <a:t>. Ιατρική Εταιρία Αθηνών, Αθήνα 1996</a:t>
            </a:r>
          </a:p>
          <a:p>
            <a:pPr marL="109728" indent="0">
              <a:buNone/>
            </a:pPr>
            <a:r>
              <a:rPr lang="en-US" sz="2000" dirty="0"/>
              <a:t>H. Bloomfield – P. McWilliams, </a:t>
            </a:r>
            <a:r>
              <a:rPr lang="el-GR" sz="2000" i="1" dirty="0"/>
              <a:t>Θεραπεύοντας την Κατάθλιψη</a:t>
            </a:r>
            <a:r>
              <a:rPr lang="el-GR" sz="2000" dirty="0"/>
              <a:t>, </a:t>
            </a:r>
            <a:r>
              <a:rPr lang="el-GR" sz="2000" dirty="0" err="1"/>
              <a:t>εκδ</a:t>
            </a:r>
            <a:r>
              <a:rPr lang="el-GR" sz="2000" dirty="0"/>
              <a:t>. Θυμάρι, Αθήνα 2000</a:t>
            </a:r>
          </a:p>
        </p:txBody>
      </p:sp>
      <p:sp>
        <p:nvSpPr>
          <p:cNvPr id="3" name="2 - Τίτλος"/>
          <p:cNvSpPr>
            <a:spLocks noGrp="1"/>
          </p:cNvSpPr>
          <p:nvPr>
            <p:ph type="title"/>
          </p:nvPr>
        </p:nvSpPr>
        <p:spPr/>
        <p:txBody>
          <a:bodyPr/>
          <a:lstStyle/>
          <a:p>
            <a:pPr algn="ctr"/>
            <a:r>
              <a:rPr lang="el-GR" dirty="0"/>
              <a:t>ΒΙΒΛΙΟΓΡΑΦΙΑ</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Εικόνα που περιέχει παιδική τέχνη, clipart, εικονογράφηση, Κινούμενα σχέδια&#10;&#10;Το περιεχόμενο που δημιουργείται από τεχνολογία AI ενδέχεται να είναι εσφαλμένο."/>
          <p:cNvPicPr>
            <a:picLocks noGrp="1" noChangeAspect="1"/>
          </p:cNvPicPr>
          <p:nvPr>
            <p:ph type="pic" idx="1"/>
          </p:nvPr>
        </p:nvPicPr>
        <p:blipFill>
          <a:blip r:embed="rId2">
            <a:extLst>
              <a:ext uri="{28A0092B-C50C-407E-A947-70E740481C1C}">
                <a14:useLocalDpi xmlns:a14="http://schemas.microsoft.com/office/drawing/2010/main" val="0"/>
              </a:ext>
            </a:extLst>
          </a:blip>
          <a:srcRect b="9774"/>
          <a:stretch/>
        </p:blipFill>
        <p:spPr>
          <a:xfrm>
            <a:off x="228600" y="189968"/>
            <a:ext cx="8686800" cy="4389120"/>
          </a:xfrm>
          <a:noFill/>
        </p:spPr>
      </p:pic>
      <p:sp>
        <p:nvSpPr>
          <p:cNvPr id="3" name="Title 2"/>
          <p:cNvSpPr>
            <a:spLocks noGrp="1"/>
          </p:cNvSpPr>
          <p:nvPr>
            <p:ph type="title"/>
          </p:nvPr>
        </p:nvSpPr>
        <p:spPr>
          <a:xfrm>
            <a:off x="228600" y="4865122"/>
            <a:ext cx="8075432" cy="1444198"/>
          </a:xfrm>
        </p:spPr>
        <p:txBody>
          <a:bodyPr anchor="t">
            <a:normAutofit/>
          </a:bodyPr>
          <a:lstStyle/>
          <a:p>
            <a:pPr algn="ctr">
              <a:lnSpc>
                <a:spcPct val="90000"/>
              </a:lnSpc>
            </a:pPr>
            <a:r>
              <a:rPr lang="el-GR" dirty="0"/>
              <a:t>ΣΑΣ ΕΥΧΑΡΙΣΤΟΥΜΕ ΠΟΛΥ ΓΙΑ ΤΗΝ ΠΡΟΣΟΧΗ ΣΑΣ!</a:t>
            </a:r>
          </a:p>
        </p:txBody>
      </p:sp>
    </p:spTree>
    <p:extLst>
      <p:ext uri="{BB962C8B-B14F-4D97-AF65-F5344CB8AC3E}">
        <p14:creationId xmlns:p14="http://schemas.microsoft.com/office/powerpoint/2010/main" val="3683225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772816"/>
            <a:ext cx="8229600" cy="4525963"/>
          </a:xfrm>
        </p:spPr>
        <p:txBody>
          <a:bodyPr>
            <a:normAutofit/>
          </a:bodyPr>
          <a:lstStyle/>
          <a:p>
            <a:pPr algn="just">
              <a:lnSpc>
                <a:spcPct val="150000"/>
              </a:lnSpc>
            </a:pPr>
            <a:r>
              <a:rPr lang="el-GR" sz="1800" dirty="0"/>
              <a:t>Η κατάθλιψη, με τις διάφορες μορφές που εκδηλώνεται (αϋπνία, κούραση, αγωνία, άγχος, πονοκέφαλοι, ακαθόριστοι σωματικοί πόνοι, ανορεξία κλπ.) είναι το πιο συνηθισμένο πρόβλημα που ακούγεται στα ιατρεία. </a:t>
            </a:r>
          </a:p>
          <a:p>
            <a:pPr algn="just">
              <a:lnSpc>
                <a:spcPct val="150000"/>
              </a:lnSpc>
            </a:pPr>
            <a:r>
              <a:rPr lang="el-GR" sz="1800" dirty="0"/>
              <a:t>Τρία στα 100 παιδιά και έξι στους 100 ενηλίκους υποφέρουν από κατάθλιψη.</a:t>
            </a:r>
          </a:p>
          <a:p>
            <a:pPr algn="just">
              <a:lnSpc>
                <a:spcPct val="150000"/>
              </a:lnSpc>
            </a:pPr>
            <a:r>
              <a:rPr lang="el-GR" sz="1800" dirty="0"/>
              <a:t>Άτομα άνω των 65 ετών έχουν μεγαλύτερη πιθανότητα να νοσήσουν από κατάθλιψη, από όση έχουν οι άλλες ηλικίες.</a:t>
            </a:r>
          </a:p>
        </p:txBody>
      </p:sp>
      <p:sp>
        <p:nvSpPr>
          <p:cNvPr id="3" name="2 - Τίτλος"/>
          <p:cNvSpPr>
            <a:spLocks noGrp="1"/>
          </p:cNvSpPr>
          <p:nvPr>
            <p:ph type="title"/>
          </p:nvPr>
        </p:nvSpPr>
        <p:spPr>
          <a:xfrm>
            <a:off x="457200" y="536487"/>
            <a:ext cx="8229600" cy="1143000"/>
          </a:xfrm>
        </p:spPr>
        <p:txBody>
          <a:bodyPr>
            <a:normAutofit/>
          </a:bodyPr>
          <a:lstStyle/>
          <a:p>
            <a:pPr algn="ctr"/>
            <a:r>
              <a:rPr lang="el-GR" sz="3500" dirty="0"/>
              <a:t>ΕΙΣΑΓΩΓΗ (1/2)</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481328"/>
            <a:ext cx="8229600" cy="4948068"/>
          </a:xfrm>
        </p:spPr>
        <p:txBody>
          <a:bodyPr>
            <a:normAutofit/>
          </a:bodyPr>
          <a:lstStyle/>
          <a:p>
            <a:pPr algn="just">
              <a:lnSpc>
                <a:spcPct val="150000"/>
              </a:lnSpc>
            </a:pPr>
            <a:r>
              <a:rPr lang="el-GR" sz="1800" dirty="0"/>
              <a:t>Κατά συνέπεια, θα πρέπει να ζητήσετε αμέσως βοήθεια αν</a:t>
            </a:r>
            <a:r>
              <a:rPr lang="en-US" sz="1800" dirty="0"/>
              <a:t>:</a:t>
            </a:r>
            <a:endParaRPr lang="el-GR" sz="1800" dirty="0"/>
          </a:p>
          <a:p>
            <a:pPr marL="624078" indent="-514350" algn="just">
              <a:lnSpc>
                <a:spcPct val="150000"/>
              </a:lnSpc>
              <a:buFont typeface="+mj-lt"/>
              <a:buAutoNum type="alphaUcPeriod"/>
            </a:pPr>
            <a:r>
              <a:rPr lang="el-GR" sz="1800" dirty="0"/>
              <a:t>Αισθάνεστε ότι «διαλύεστε».</a:t>
            </a:r>
          </a:p>
          <a:p>
            <a:pPr marL="624078" indent="-514350" algn="just">
              <a:lnSpc>
                <a:spcPct val="150000"/>
              </a:lnSpc>
              <a:buFont typeface="+mj-lt"/>
              <a:buAutoNum type="alphaUcPeriod"/>
            </a:pPr>
            <a:r>
              <a:rPr lang="el-GR" sz="1800" dirty="0"/>
              <a:t>Ότι έχετε χάσει πια τον έλεγχο της ζωής σας.</a:t>
            </a:r>
          </a:p>
          <a:p>
            <a:pPr marL="624078" indent="-514350" algn="just">
              <a:lnSpc>
                <a:spcPct val="150000"/>
              </a:lnSpc>
              <a:buFont typeface="+mj-lt"/>
              <a:buAutoNum type="alphaUcPeriod"/>
            </a:pPr>
            <a:r>
              <a:rPr lang="el-GR" sz="1800" dirty="0"/>
              <a:t>Ότι θα μπορούσατε να κάνετε κάτι εις βάρος του εαυτού σας, για το οποίο αργότερα θα μετανιώσετε.</a:t>
            </a:r>
          </a:p>
          <a:p>
            <a:pPr marL="624078" indent="-514350" algn="just">
              <a:lnSpc>
                <a:spcPct val="150000"/>
              </a:lnSpc>
              <a:buFont typeface="+mj-lt"/>
              <a:buAutoNum type="alphaUcPeriod"/>
            </a:pPr>
            <a:r>
              <a:rPr lang="el-GR" sz="1800" dirty="0"/>
              <a:t>Νιώθετε την έντονη τάση να στραφείτε σε στιγμές ανάγκης προς το αλκοόλ, τα ναρκωτικά ή άλλες ουσίες που προκαλούν εθισμό.</a:t>
            </a:r>
          </a:p>
          <a:p>
            <a:pPr marL="624078" indent="-514350" algn="just">
              <a:lnSpc>
                <a:spcPct val="150000"/>
              </a:lnSpc>
              <a:buFont typeface="+mj-lt"/>
              <a:buAutoNum type="alphaUcPeriod"/>
            </a:pPr>
            <a:r>
              <a:rPr lang="el-GR" sz="1800" dirty="0"/>
              <a:t>Νιώθετε απομονωμένοι, φοβισμένοι, βρίσκεστε σε πανικό και δεν έχετε κανέναν άνθρωπο να του ανοίξετε την καρδιά σας.</a:t>
            </a:r>
          </a:p>
          <a:p>
            <a:pPr algn="just"/>
            <a:endParaRPr lang="el-GR" dirty="0"/>
          </a:p>
        </p:txBody>
      </p:sp>
      <p:sp>
        <p:nvSpPr>
          <p:cNvPr id="3" name="2 - Τίτλος"/>
          <p:cNvSpPr>
            <a:spLocks noGrp="1"/>
          </p:cNvSpPr>
          <p:nvPr>
            <p:ph type="title"/>
          </p:nvPr>
        </p:nvSpPr>
        <p:spPr/>
        <p:txBody>
          <a:bodyPr>
            <a:normAutofit/>
          </a:bodyPr>
          <a:lstStyle/>
          <a:p>
            <a:pPr algn="ctr"/>
            <a:r>
              <a:rPr lang="el-GR" sz="3500" dirty="0"/>
              <a:t>ΕΙΣΑΓΩΓΗ (2/2)</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sz="half" idx="1"/>
          </p:nvPr>
        </p:nvSpPr>
        <p:spPr>
          <a:xfrm>
            <a:off x="251520" y="2276872"/>
            <a:ext cx="4038600" cy="5102034"/>
          </a:xfrm>
        </p:spPr>
        <p:txBody>
          <a:bodyPr>
            <a:normAutofit/>
          </a:bodyPr>
          <a:lstStyle/>
          <a:p>
            <a:pPr algn="just">
              <a:lnSpc>
                <a:spcPct val="90000"/>
              </a:lnSpc>
            </a:pPr>
            <a:r>
              <a:rPr lang="el-GR" sz="1800" dirty="0"/>
              <a:t>Όλοι έχουμε κακή ψυχική διάθεση από καιρό σε καιρό. </a:t>
            </a:r>
          </a:p>
          <a:p>
            <a:pPr algn="just">
              <a:lnSpc>
                <a:spcPct val="90000"/>
              </a:lnSpc>
            </a:pPr>
            <a:r>
              <a:rPr lang="el-GR" sz="1800" dirty="0"/>
              <a:t>Για παράδειγμα, εάν διαλυθεί μια σχέση, μπορεί και να κλάψουμε, να αναστατωθούμε, να μην έχουμε όρεξη για φαγητό, να νιώσουμε θυμό και ευερεθιστικότητα, να κοιμόμαστε άσχημα και να γίνουμε δύστροποι.</a:t>
            </a:r>
          </a:p>
        </p:txBody>
      </p:sp>
      <p:pic>
        <p:nvPicPr>
          <p:cNvPr id="7" name="6 - Θέση περιεχομένου" descr="καταθ γερ.jpeg"/>
          <p:cNvPicPr>
            <a:picLocks noGrp="1"/>
          </p:cNvPicPr>
          <p:nvPr>
            <p:ph sz="half" idx="2"/>
          </p:nvPr>
        </p:nvPicPr>
        <p:blipFill>
          <a:blip r:embed="rId2"/>
          <a:srcRect l="6647" t="507" r="12550" b="7139"/>
          <a:stretch/>
        </p:blipFill>
        <p:spPr>
          <a:xfrm>
            <a:off x="4716016" y="1481328"/>
            <a:ext cx="4427984" cy="4179920"/>
          </a:xfrm>
          <a:noFill/>
        </p:spPr>
      </p:pic>
      <p:sp>
        <p:nvSpPr>
          <p:cNvPr id="4" name="3 - Τίτλος"/>
          <p:cNvSpPr>
            <a:spLocks noGrp="1"/>
          </p:cNvSpPr>
          <p:nvPr>
            <p:ph type="title"/>
          </p:nvPr>
        </p:nvSpPr>
        <p:spPr>
          <a:xfrm>
            <a:off x="457200" y="274638"/>
            <a:ext cx="8229600" cy="1143000"/>
          </a:xfrm>
        </p:spPr>
        <p:txBody>
          <a:bodyPr anchor="ctr">
            <a:normAutofit/>
          </a:bodyPr>
          <a:lstStyle/>
          <a:p>
            <a:pPr algn="ctr"/>
            <a:r>
              <a:rPr lang="el-GR" sz="3500" dirty="0"/>
              <a:t>ΓΕΝΙΚΑ ΠΕΡΙ ΚΑΤΑΘΛΙΨΗΣ (1/3)</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περιεχομένου"/>
          <p:cNvSpPr>
            <a:spLocks noGrp="1"/>
          </p:cNvSpPr>
          <p:nvPr>
            <p:ph idx="1"/>
          </p:nvPr>
        </p:nvSpPr>
        <p:spPr>
          <a:xfrm>
            <a:off x="457200" y="1481328"/>
            <a:ext cx="8229600" cy="5090944"/>
          </a:xfrm>
        </p:spPr>
        <p:txBody>
          <a:bodyPr>
            <a:normAutofit/>
          </a:bodyPr>
          <a:lstStyle/>
          <a:p>
            <a:pPr algn="just">
              <a:lnSpc>
                <a:spcPct val="170000"/>
              </a:lnSpc>
            </a:pPr>
            <a:r>
              <a:rPr lang="el-GR" sz="1800" dirty="0"/>
              <a:t>Συνήθως, η κακή αυτή διάθεση, περνάει ύστερα από μερικές ημέρες και επιστρέφουμε στο φυσιολογικό τρόπο ζωής μας. Αυτή η κακή ψυχική διάθεση, όμως, δε χαρακτηρίζεται ιατρικά ως κατάθλιψη.</a:t>
            </a:r>
          </a:p>
          <a:p>
            <a:pPr algn="just">
              <a:lnSpc>
                <a:spcPct val="170000"/>
              </a:lnSpc>
            </a:pPr>
            <a:r>
              <a:rPr lang="el-GR" sz="1800" dirty="0"/>
              <a:t>Οι γιατροί χρησιμοποιούν το συγκεκριμένο όρο για να περιγράψουν μια σοβαρή νόσο που διαρκεί τουλάχιστον μερικές εβδομάδες και η οποία επηρεάζει σώμα και πνεύμα.</a:t>
            </a:r>
          </a:p>
          <a:p>
            <a:pPr algn="just">
              <a:lnSpc>
                <a:spcPct val="170000"/>
              </a:lnSpc>
            </a:pPr>
            <a:r>
              <a:rPr lang="el-GR" sz="1800" dirty="0"/>
              <a:t>Κάποιες φορές μπορεί να εμφανιστεί χωρίς κανένα λόγο, και είναι πιθανόν να θέσει σε κίνδυνο τη ζωή του ασθενούς (Εξαρτήσεις – Αυτοκτονία)</a:t>
            </a:r>
          </a:p>
        </p:txBody>
      </p:sp>
      <p:sp>
        <p:nvSpPr>
          <p:cNvPr id="5" name="4 - Τίτλος"/>
          <p:cNvSpPr>
            <a:spLocks noGrp="1"/>
          </p:cNvSpPr>
          <p:nvPr>
            <p:ph type="title"/>
          </p:nvPr>
        </p:nvSpPr>
        <p:spPr/>
        <p:txBody>
          <a:bodyPr>
            <a:normAutofit/>
          </a:bodyPr>
          <a:lstStyle/>
          <a:p>
            <a:pPr algn="ctr"/>
            <a:r>
              <a:rPr lang="el-GR" sz="3500" dirty="0"/>
              <a:t>ΓΕΝΙΚΑ ΠΕΡΙ ΚΑΤΑΘΛΙΨΗΣ (2/3)</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772816"/>
            <a:ext cx="8229600" cy="4525963"/>
          </a:xfrm>
        </p:spPr>
        <p:txBody>
          <a:bodyPr>
            <a:normAutofit/>
          </a:bodyPr>
          <a:lstStyle/>
          <a:p>
            <a:pPr algn="just">
              <a:lnSpc>
                <a:spcPct val="150000"/>
              </a:lnSpc>
            </a:pPr>
            <a:r>
              <a:rPr lang="el-GR" sz="1800" dirty="0"/>
              <a:t>Τα ψυχολογικά συμπτώματα της κατάθλιψης κυμαίνονται από το αίσθημα θλίψης ή άγχους έως τις σοβαρές παραληρηματικές ιδέες, ενώ τα σωματικά συμπτώματα μπορεί να περιλαμβάνουν την αϋπνία, την απώλεια βάρους, τη βουλιμία και άλλα.</a:t>
            </a:r>
          </a:p>
          <a:p>
            <a:pPr algn="just">
              <a:lnSpc>
                <a:spcPct val="150000"/>
              </a:lnSpc>
            </a:pPr>
            <a:r>
              <a:rPr lang="el-GR" sz="1800" dirty="0"/>
              <a:t>Η συνοδεύουσα κακή ψυχική διάθεση καθιστά το άτομο ανίκανο να απολαύσει οτιδήποτε και πιθανόν να χαθεί και το ενδιαφέρον ακόμη και για τα χόμπι. Η τάση να κλαίει κανείς παρουσιάζεται συχνά με την παραμικρή ταραχή ή ακόμα και χωρίς καμία ταραχή.</a:t>
            </a:r>
          </a:p>
        </p:txBody>
      </p:sp>
      <p:sp>
        <p:nvSpPr>
          <p:cNvPr id="3" name="2 - Τίτλος"/>
          <p:cNvSpPr>
            <a:spLocks noGrp="1"/>
          </p:cNvSpPr>
          <p:nvPr>
            <p:ph type="title"/>
          </p:nvPr>
        </p:nvSpPr>
        <p:spPr/>
        <p:txBody>
          <a:bodyPr>
            <a:normAutofit/>
          </a:bodyPr>
          <a:lstStyle/>
          <a:p>
            <a:pPr algn="ctr"/>
            <a:r>
              <a:rPr lang="el-GR" sz="3500" dirty="0"/>
              <a:t>ΓΕΝΙΚΑ ΠΕΡΙ ΚΑΤΑΘΛΙΨΗΣ (3/3)</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8 - Θέση περιεχομένου" descr="καταθλιψη.jpeg"/>
          <p:cNvPicPr>
            <a:picLocks noGrp="1" noChangeAspect="1"/>
          </p:cNvPicPr>
          <p:nvPr>
            <p:ph idx="1"/>
          </p:nvPr>
        </p:nvPicPr>
        <p:blipFill>
          <a:blip r:embed="rId2"/>
          <a:stretch>
            <a:fillRect/>
          </a:stretch>
        </p:blipFill>
        <p:spPr>
          <a:xfrm>
            <a:off x="900442" y="1268760"/>
            <a:ext cx="7343116" cy="4868805"/>
          </a:xfrm>
          <a:prstGeom prst="rect">
            <a:avLst/>
          </a:prstGeom>
          <a:ln>
            <a:solidFill>
              <a:schemeClr val="accent4">
                <a:lumMod val="50000"/>
              </a:schemeClr>
            </a:solidFill>
          </a:ln>
          <a:effectLst>
            <a:glow rad="63500">
              <a:schemeClr val="accent1">
                <a:satMod val="175000"/>
                <a:alpha val="40000"/>
              </a:schemeClr>
            </a:glow>
            <a:softEdge rad="112500"/>
          </a:effectLst>
        </p:spPr>
      </p:pic>
      <p:sp>
        <p:nvSpPr>
          <p:cNvPr id="7" name="6 - Τίτλος"/>
          <p:cNvSpPr>
            <a:spLocks noGrp="1"/>
          </p:cNvSpPr>
          <p:nvPr>
            <p:ph type="title"/>
          </p:nvPr>
        </p:nvSpPr>
        <p:spPr/>
        <p:txBody>
          <a:bodyPr>
            <a:normAutofit/>
          </a:bodyPr>
          <a:lstStyle/>
          <a:p>
            <a:pPr algn="ctr"/>
            <a:r>
              <a:rPr lang="el-GR" sz="3500" dirty="0"/>
              <a:t>Άνδρας με Κατάθλιψη (Εικόνα)</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274638"/>
            <a:ext cx="8229600" cy="4525963"/>
          </a:xfrm>
        </p:spPr>
        <p:txBody>
          <a:bodyPr/>
          <a:lstStyle/>
          <a:p>
            <a:pPr algn="just">
              <a:buNone/>
            </a:pPr>
            <a:endParaRPr lang="el-GR" dirty="0"/>
          </a:p>
          <a:p>
            <a:pPr algn="just">
              <a:buNone/>
            </a:pPr>
            <a:endParaRPr lang="el-GR" dirty="0"/>
          </a:p>
          <a:p>
            <a:pPr algn="just">
              <a:buNone/>
            </a:pPr>
            <a:endParaRPr lang="el-GR" dirty="0"/>
          </a:p>
          <a:p>
            <a:pPr algn="just">
              <a:buNone/>
            </a:pPr>
            <a:endParaRPr lang="el-GR" dirty="0"/>
          </a:p>
          <a:p>
            <a:pPr algn="ctr">
              <a:buNone/>
            </a:pPr>
            <a:r>
              <a:rPr lang="el-GR" sz="1800" i="1" dirty="0"/>
              <a:t>Πόσο βαριές είναι οι μέρες.</a:t>
            </a:r>
          </a:p>
          <a:p>
            <a:pPr algn="ctr">
              <a:buNone/>
            </a:pPr>
            <a:r>
              <a:rPr lang="el-GR" sz="1800" i="1" dirty="0"/>
              <a:t>Δεν υπάρχει καμιά φωτιά να με ζεστάνει, κανένας ήλιος να γελάσει μαζί μου.</a:t>
            </a:r>
          </a:p>
          <a:p>
            <a:pPr algn="ctr">
              <a:buNone/>
            </a:pPr>
            <a:r>
              <a:rPr lang="el-GR" sz="1800" i="1" dirty="0"/>
              <a:t>Όλα είναι μίζερα.</a:t>
            </a:r>
          </a:p>
          <a:p>
            <a:pPr algn="ctr">
              <a:buNone/>
            </a:pPr>
            <a:r>
              <a:rPr lang="el-GR" sz="1800" i="1" dirty="0"/>
              <a:t>Όλα είναι κρύα και άσπλαχνα.</a:t>
            </a:r>
          </a:p>
          <a:p>
            <a:pPr algn="ctr">
              <a:buNone/>
            </a:pPr>
            <a:r>
              <a:rPr lang="el-GR" sz="1800" i="1" dirty="0"/>
              <a:t>Ακόμα και τ’ αγαπημένα άστρα μοιάζουν αφάνταστα θλιμμένα.</a:t>
            </a:r>
          </a:p>
        </p:txBody>
      </p:sp>
      <p:sp>
        <p:nvSpPr>
          <p:cNvPr id="3" name="2 - Τίτλος"/>
          <p:cNvSpPr>
            <a:spLocks noGrp="1"/>
          </p:cNvSpPr>
          <p:nvPr>
            <p:ph type="title"/>
          </p:nvPr>
        </p:nvSpPr>
        <p:spPr>
          <a:xfrm>
            <a:off x="179512" y="274638"/>
            <a:ext cx="8856984" cy="1143000"/>
          </a:xfrm>
        </p:spPr>
        <p:txBody>
          <a:bodyPr>
            <a:normAutofit/>
          </a:bodyPr>
          <a:lstStyle/>
          <a:p>
            <a:pPr algn="ctr"/>
            <a:r>
              <a:rPr lang="el-GR" sz="3500" dirty="0"/>
              <a:t>Η ΚΑΤΑΘΛΙΨΗ ΣΤΗΝ ΤΡΙΤΗ ΗΛΙΚΙΑ (1/4)</a:t>
            </a:r>
          </a:p>
        </p:txBody>
      </p:sp>
      <p:sp>
        <p:nvSpPr>
          <p:cNvPr id="4" name="3 - Θέση υποσέλιδου"/>
          <p:cNvSpPr>
            <a:spLocks noGrp="1"/>
          </p:cNvSpPr>
          <p:nvPr>
            <p:ph type="ftr" sz="quarter" idx="11"/>
          </p:nvPr>
        </p:nvSpPr>
        <p:spPr>
          <a:xfrm>
            <a:off x="4143372" y="6143644"/>
            <a:ext cx="4786346" cy="629425"/>
          </a:xfrm>
        </p:spPr>
        <p:txBody>
          <a:bodyPr/>
          <a:lstStyle/>
          <a:p>
            <a:r>
              <a:rPr lang="el-GR" sz="1400" dirty="0" err="1"/>
              <a:t>Herman</a:t>
            </a:r>
            <a:r>
              <a:rPr lang="el-GR" sz="1400" dirty="0"/>
              <a:t> </a:t>
            </a:r>
            <a:r>
              <a:rPr lang="el-GR" sz="1400" dirty="0" err="1"/>
              <a:t>Hesse</a:t>
            </a:r>
            <a:r>
              <a:rPr lang="el-GR" sz="1400" dirty="0"/>
              <a:t> - Από το βιβλίο του "</a:t>
            </a:r>
            <a:r>
              <a:rPr lang="el-GR" sz="1400" dirty="0" err="1"/>
              <a:t>Steppenwolf</a:t>
            </a:r>
            <a:r>
              <a:rPr lang="el-GR" sz="1400" dirty="0"/>
              <a:t>" ("Ο Λύκος της </a:t>
            </a:r>
            <a:r>
              <a:rPr lang="el-GR" sz="1400" dirty="0" err="1"/>
              <a:t>Στέππας</a:t>
            </a:r>
            <a:r>
              <a:rPr lang="el-GR" sz="1400" dirty="0"/>
              <a:t>")</a:t>
            </a:r>
          </a:p>
        </p:txBody>
      </p:sp>
      <p:pic>
        <p:nvPicPr>
          <p:cNvPr id="3074" name="Picture 2" descr="C:\Users\30693\OneDrive\Υπολογιστής\γεροντικη καταθλιψη\λυκος της στεπας.jpeg"/>
          <p:cNvPicPr>
            <a:picLocks noChangeArrowheads="1"/>
          </p:cNvPicPr>
          <p:nvPr/>
        </p:nvPicPr>
        <p:blipFill>
          <a:blip r:embed="rId2"/>
          <a:srcRect/>
          <a:stretch>
            <a:fillRect/>
          </a:stretch>
        </p:blipFill>
        <p:spPr bwMode="auto">
          <a:xfrm>
            <a:off x="3099826" y="4221088"/>
            <a:ext cx="2944348" cy="1832059"/>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375</TotalTime>
  <Words>1852</Words>
  <Application>Microsoft Office PowerPoint</Application>
  <PresentationFormat>On-screen Show (4:3)</PresentationFormat>
  <Paragraphs>188</Paragraphs>
  <Slides>29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Calibri</vt:lpstr>
      <vt:lpstr>Courier New</vt:lpstr>
      <vt:lpstr>Lucida Sans Unicode</vt:lpstr>
      <vt:lpstr>Verdana</vt:lpstr>
      <vt:lpstr>Wingdings</vt:lpstr>
      <vt:lpstr>Wingdings 2</vt:lpstr>
      <vt:lpstr>Wingdings 3</vt:lpstr>
      <vt:lpstr>Συγκέντρωση</vt:lpstr>
      <vt:lpstr>Τρίτη Ηλικία και Κατάθλιψη -  Πρόγραμμα Βοήθειας</vt:lpstr>
      <vt:lpstr>PowerPoint Presentation</vt:lpstr>
      <vt:lpstr>ΕΙΣΑΓΩΓΗ (1/2)</vt:lpstr>
      <vt:lpstr>ΕΙΣΑΓΩΓΗ (2/2)</vt:lpstr>
      <vt:lpstr>ΓΕΝΙΚΑ ΠΕΡΙ ΚΑΤΑΘΛΙΨΗΣ (1/3)</vt:lpstr>
      <vt:lpstr>ΓΕΝΙΚΑ ΠΕΡΙ ΚΑΤΑΘΛΙΨΗΣ (2/3)</vt:lpstr>
      <vt:lpstr>ΓΕΝΙΚΑ ΠΕΡΙ ΚΑΤΑΘΛΙΨΗΣ (3/3)</vt:lpstr>
      <vt:lpstr>Άνδρας με Κατάθλιψη (Εικόνα)</vt:lpstr>
      <vt:lpstr>Η ΚΑΤΑΘΛΙΨΗ ΣΤΗΝ ΤΡΙΤΗ ΗΛΙΚΙΑ (1/4)</vt:lpstr>
      <vt:lpstr>Η ΚΑΤΑΘΛΙΨΗ ΣΤΗΝ ΤΡΙΤΗ ΗΛΙΚΙΑ (2/4)</vt:lpstr>
      <vt:lpstr>Η ΚΑΤΑΘΛΙΨΗ ΣΤΗΝ ΤΡΙΤΗ ΗΛΙΚΙΑ (3/4)</vt:lpstr>
      <vt:lpstr>Η ΚΑΤΑΘΛΙΨΗ ΣΤΗΝ ΤΡΙΤΗ ΗΛΙΚΙΑ (4/4)</vt:lpstr>
      <vt:lpstr>ΑΙΤΙΕΣ ΚΑΙ ΠΑΡΑΓΟΝΤΕΣ ΚΙΝΔΥΝΟΥ ΓΕΡΟΝΤΙΚΗΣ ΚΑΤΑΘΛΙΨΗΣ</vt:lpstr>
      <vt:lpstr>ΑΝΤΙΜΕΤΩΠΙΣΗ ΚΑΙ ΘΕΡΑΠΕΙΑ ΤΗΣ ΓΕΡΟΝΤΙΚΗΣ ΚΑΤΑΘΛΙΨΗΣ</vt:lpstr>
      <vt:lpstr>Ηλικιωμένη με Κατάθλιψη (Εικόνα)</vt:lpstr>
      <vt:lpstr>ΠΡΟΓΡΑΜΜΑ ΒΟΗΘΕΙΑΣ – ΑΠΟΚΑΤΑΣΤΑΣΗΣ  ΠΑΡΕΜΒΑΣΕΙΣ (1/3)</vt:lpstr>
      <vt:lpstr>ΠΡΟΓΡΑΜΜΑ ΒΟΗΘΕΙΑΣ – ΑΠΟΚΑΤΑΣΤΑΣΗΣ  ΠΑΡΕΜΒΑΣΕΙΣ (2/3)</vt:lpstr>
      <vt:lpstr>ΠΡΟΓΡΑΜΜΑ ΒΟΗΘΕΙΑΣ – ΑΠΟΚΑΤΑΣΤΑΣΗΣ  ΠΑΡΕΜΒΑΣΕΙΣ (3/3)</vt:lpstr>
      <vt:lpstr>PowerPoint Presentation</vt:lpstr>
      <vt:lpstr>Ο ΚΟΙΝΩΝΙΚΟΣ ΛΕΙΤΟΥΡΓΟΣ ΣΤΗ ΓΕΡΟΝΤΙΚΗ ΚΑΤΑΘΛΙΨΗ</vt:lpstr>
      <vt:lpstr>Ο ΡΟΛΟΣ ΤΟΥ ΚΟΙΝΩΝΙΚΟΥ ΛΕΙΤΟΥΡΓΟΥ ΣΤΗΝ ΑΝΤΙΜΕΤΩΠΙΣΗ ΤΗΣ ΓΕΡΟΝΤΙΚΗΣ ΚΑΤΑΘΛΙΨΗΣ</vt:lpstr>
      <vt:lpstr>Ο ΡΟΛΟΣ ΤΟΥ ΚΟΙΝΩΝΙΚΟΥ ΛΕΙΤΟΥΡΓΟΥ ΣΤΗΝ ΑΝΤΙΜΕΤΩΠΙΣΗ ΤΗΣ ΓΕΡΟΝΤΙΚΗΣ ΚΑΤΑΘΛΙΨΗΣ</vt:lpstr>
      <vt:lpstr>Ο ΡΟΛΟΣ ΤΟΥ ΚΟΙΝΩΝΙΚΟΥ ΛΕΙΤΟΥΡΓΟΥ ΣΤΗΝ ΑΝΤΙΜΕΤΩΠΙΣΗ ΤΗΣ ΓΕΡΟΝΤΙΚΗΣ ΚΑΤΑΘΛΙΨΗΣ</vt:lpstr>
      <vt:lpstr>Ο ΡΟΛΟΣ ΤΟΥ ΚΟΙΝΩΝΙΚΟΥ ΛΕΙΤΟΥΡΓΟΥ ΣΤΗΝ ΑΝΤΙΜΕΤΩΠΙΣΗ ΤΗΣ ΓΕΡΟΝΤΙΚΗΣ ΚΑΤΑΘΛΙΨΗΣ</vt:lpstr>
      <vt:lpstr>Ο ΡΟΛΟΣ ΤΟΥ ΚΟΙΝΩΝΙΚΟΥ ΛΕΙΤΟΥΡΓΟΥ ΣΤΗΝ ΑΝΤΙΜΕΤΩΠΙΣΗ ΤΗΣ ΓΕΡΟΝΤΙΚΗΣ ΚΑΤΑΘΛΙΨΗΣ</vt:lpstr>
      <vt:lpstr>PowerPoint Presentation</vt:lpstr>
      <vt:lpstr>PowerPoint Presentation</vt:lpstr>
      <vt:lpstr>ΒΙΒΛΙΟΓΡΑΦΙΑ</vt:lpstr>
      <vt:lpstr>ΣΑΣ ΕΥΧΑΡΙΣΤΟΥΜΕ ΠΟΛΥ ΓΙΑ ΤΗΝ ΠΡΟΣΟΧΗ ΣΑΣ!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Τρίτη Ηλικία και Κατάθλιψη -  Πρόγραμμα Βοήθειας</dc:title>
  <dc:creator>306936890181</dc:creator>
  <cp:lastModifiedBy>user</cp:lastModifiedBy>
  <cp:revision>12</cp:revision>
  <dcterms:created xsi:type="dcterms:W3CDTF">2025-03-12T19:48:09Z</dcterms:created>
  <dcterms:modified xsi:type="dcterms:W3CDTF">2025-03-28T11:33:44Z</dcterms:modified>
</cp:coreProperties>
</file>