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2"/>
  </p:notesMasterIdLst>
  <p:sldIdLst>
    <p:sldId id="257" r:id="rId2"/>
    <p:sldId id="258" r:id="rId3"/>
    <p:sldId id="609" r:id="rId4"/>
    <p:sldId id="259" r:id="rId5"/>
    <p:sldId id="260" r:id="rId6"/>
    <p:sldId id="264" r:id="rId7"/>
    <p:sldId id="805" r:id="rId8"/>
    <p:sldId id="558" r:id="rId9"/>
    <p:sldId id="562" r:id="rId10"/>
    <p:sldId id="559" r:id="rId11"/>
    <p:sldId id="654" r:id="rId12"/>
    <p:sldId id="561" r:id="rId13"/>
    <p:sldId id="268" r:id="rId14"/>
    <p:sldId id="278" r:id="rId15"/>
    <p:sldId id="804" r:id="rId16"/>
    <p:sldId id="287" r:id="rId17"/>
    <p:sldId id="712" r:id="rId18"/>
    <p:sldId id="800" r:id="rId19"/>
    <p:sldId id="456" r:id="rId20"/>
    <p:sldId id="383" r:id="rId21"/>
    <p:sldId id="384" r:id="rId22"/>
    <p:sldId id="455" r:id="rId23"/>
    <p:sldId id="801" r:id="rId24"/>
    <p:sldId id="424" r:id="rId25"/>
    <p:sldId id="422" r:id="rId26"/>
    <p:sldId id="378" r:id="rId27"/>
    <p:sldId id="379" r:id="rId28"/>
    <p:sldId id="380" r:id="rId29"/>
    <p:sldId id="421" r:id="rId30"/>
    <p:sldId id="446" r:id="rId31"/>
    <p:sldId id="799" r:id="rId32"/>
    <p:sldId id="705" r:id="rId33"/>
    <p:sldId id="803" r:id="rId34"/>
    <p:sldId id="802" r:id="rId35"/>
    <p:sldId id="362" r:id="rId36"/>
    <p:sldId id="374" r:id="rId37"/>
    <p:sldId id="375" r:id="rId38"/>
    <p:sldId id="376" r:id="rId39"/>
    <p:sldId id="377" r:id="rId40"/>
    <p:sldId id="28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9A7A0-B025-4885-AF84-D1C43D70E7B9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0A317-27BB-46C4-95BB-D75D65DD91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4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4770F-E1A0-4975-91E8-09A189D2AF85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>
            <a:extLst>
              <a:ext uri="{FF2B5EF4-FFF2-40B4-BE49-F238E27FC236}">
                <a16:creationId xmlns:a16="http://schemas.microsoft.com/office/drawing/2014/main" id="{629485A8-A46A-4D23-897D-24EC8D24C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- Θέση σημειώσεων">
            <a:extLst>
              <a:ext uri="{FF2B5EF4-FFF2-40B4-BE49-F238E27FC236}">
                <a16:creationId xmlns:a16="http://schemas.microsoft.com/office/drawing/2014/main" id="{12D6013F-E9D4-4D8F-8797-1CD8CC76F9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3 - Θέση αριθμού διαφάνειας">
            <a:extLst>
              <a:ext uri="{FF2B5EF4-FFF2-40B4-BE49-F238E27FC236}">
                <a16:creationId xmlns:a16="http://schemas.microsoft.com/office/drawing/2014/main" id="{A9B24411-89F5-4065-8156-09DECF848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AC238D-B1CD-4021-B1DA-E80D898D0B30}" type="slidenum">
              <a:rPr lang="el-GR" altLang="en-US" smtClean="0">
                <a:latin typeface="Calibri" panose="020F0502020204030204" pitchFamily="34" charset="0"/>
              </a:rPr>
              <a:pPr/>
              <a:t>20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>
            <a:extLst>
              <a:ext uri="{FF2B5EF4-FFF2-40B4-BE49-F238E27FC236}">
                <a16:creationId xmlns:a16="http://schemas.microsoft.com/office/drawing/2014/main" id="{2B06D666-6CEC-4A04-A4A6-D4F0A2575D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- Θέση σημειώσεων">
            <a:extLst>
              <a:ext uri="{FF2B5EF4-FFF2-40B4-BE49-F238E27FC236}">
                <a16:creationId xmlns:a16="http://schemas.microsoft.com/office/drawing/2014/main" id="{4FF36999-638E-4DBB-B464-F8818D126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3 - Θέση αριθμού διαφάνειας">
            <a:extLst>
              <a:ext uri="{FF2B5EF4-FFF2-40B4-BE49-F238E27FC236}">
                <a16:creationId xmlns:a16="http://schemas.microsoft.com/office/drawing/2014/main" id="{ADEE6F77-DBD0-4272-96A1-404AB159C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F052BE-7DBF-41DF-AD9E-A90248FE4DD0}" type="slidenum">
              <a:rPr lang="el-GR" altLang="en-US" smtClean="0">
                <a:latin typeface="Calibri" panose="020F0502020204030204" pitchFamily="34" charset="0"/>
              </a:rPr>
              <a:pPr/>
              <a:t>21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4D081590-1576-4E67-B931-1AE4570DD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704F4F-8C90-4D09-A078-1F75912D378E}" type="slidenum">
              <a:rPr lang="el-GR" altLang="en-US" smtClean="0">
                <a:latin typeface="Calibri" panose="020F0502020204030204" pitchFamily="34" charset="0"/>
              </a:rPr>
              <a:pPr/>
              <a:t>22</a:t>
            </a:fld>
            <a:endParaRPr lang="el-GR" altLang="en-US">
              <a:latin typeface="Calibri" panose="020F050202020403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906A9A2-6453-47D3-B385-6AC1DE5D7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21B246E-2FC4-4025-9569-7AEC1C24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ED94CE9B-B374-41BB-817A-A7712785CD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9089A0-5F10-4571-808E-33390F947847}" type="slidenum">
              <a:rPr lang="el-GR" altLang="en-US"/>
              <a:pPr/>
              <a:t>24</a:t>
            </a:fld>
            <a:endParaRPr lang="el-GR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FEB2DC2C-45D1-4445-9DA4-940659305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B1A2746-9CDB-46A7-B34B-A7601D615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07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340F3347-AE42-4694-BB94-62188F108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B6D143-F9DB-4E15-B495-4BDFCE29C1EA}" type="slidenum">
              <a:rPr lang="el-GR" altLang="en-US" smtClean="0">
                <a:latin typeface="Calibri" panose="020F0502020204030204" pitchFamily="34" charset="0"/>
              </a:rPr>
              <a:pPr/>
              <a:t>25</a:t>
            </a:fld>
            <a:endParaRPr lang="el-GR" altLang="en-US">
              <a:latin typeface="Calibri" panose="020F0502020204030204" pitchFamily="34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65CDAA6F-5769-4995-927D-C8E9EA935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6C3E7A8E-C4F1-493F-B1A0-09D9C560A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3EE76EF0-48EB-4D3E-BA8D-D76BD6642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269686-36E0-4BA4-B476-995CF382067B}" type="slidenum">
              <a:rPr lang="el-GR" altLang="en-US" smtClean="0">
                <a:latin typeface="Calibri" panose="020F0502020204030204" pitchFamily="34" charset="0"/>
              </a:rPr>
              <a:pPr/>
              <a:t>29</a:t>
            </a:fld>
            <a:endParaRPr lang="el-GR" altLang="en-US">
              <a:latin typeface="Calibri" panose="020F0502020204030204" pitchFamily="34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12077997-64DF-476A-B539-64471FAC7C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B7F9B2BD-1AE3-49E9-A31B-3AABC1E66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53269180-E534-4CB3-B594-BF0DE471E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BD17EC-D4BB-44A5-8218-14CD39D81B64}" type="slidenum">
              <a:rPr lang="el-GR" altLang="en-US" smtClean="0">
                <a:latin typeface="Calibri" panose="020F0502020204030204" pitchFamily="34" charset="0"/>
              </a:rPr>
              <a:pPr/>
              <a:t>30</a:t>
            </a:fld>
            <a:endParaRPr lang="el-GR" altLang="en-US">
              <a:latin typeface="Calibri" panose="020F0502020204030204" pitchFamily="34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DE3A2DAF-6987-4B28-858C-C6E497B8E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CE147C9C-364B-4CEA-B3CB-82430A95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ECF330-31F5-45EC-B65D-F125DC4A2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C21BD07-6B99-4445-B4D7-4BCE25D42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4B45E8-B941-4FBB-878A-7738E262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F8F-654A-41F1-BD50-7E59BF2FBB1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5A4ADD-CC17-4A27-90B4-E9164B09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6F4B4F-121C-46BA-B095-39706BC7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D93D-A3A8-423B-87EB-DDA5A2B84E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06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09BDC0-B74F-4094-8582-0DACD91C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8466D90-F852-4A23-9EC7-6504EEBF9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92896DE-1522-4F2D-B533-63DADE78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F8F-654A-41F1-BD50-7E59BF2FBB1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303509-BCB3-4A91-9F5B-DC1106F1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A04573-6CF7-4DED-845D-19837FD3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D93D-A3A8-423B-87EB-DDA5A2B84E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83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13B3463-7B75-4C65-B409-60A862E43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2D1F6F6-B07B-4F40-A8D4-661525B57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AC96FD-50DE-40EC-A88C-D6EBB8060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F8F-654A-41F1-BD50-7E59BF2FBB1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9A5F95-274F-4C5F-BB49-C8963861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C96344-45D6-4B6B-9A22-54A67FFA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D93D-A3A8-423B-87EB-DDA5A2B84E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71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87E850-E8ED-4E10-9FCF-649491A1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8C5225-6070-4DA8-AB6C-1D270DFD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C8E7B0-CE07-4943-B0BA-FB6F628E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F8F-654A-41F1-BD50-7E59BF2FBB1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B5C326-5F70-4F28-9634-071246E7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FAB07E-4DBE-4B09-A030-474AB4C3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D93D-A3A8-423B-87EB-DDA5A2B84E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44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5D5346-9D00-47C4-9E08-5205F631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93C4731-2CE2-46E7-962A-C05D4121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40DBAE-9E88-4E67-B624-2932053E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F8F-654A-41F1-BD50-7E59BF2FBB1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33F72A-9065-4BDC-BD4A-74AD222F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BE64A4-A000-4626-BAA4-B0C668F3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D93D-A3A8-423B-87EB-DDA5A2B84E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7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B653EB-D7BE-4377-AA20-E09A5216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D76A1E-706D-4DA4-B68F-A23874C2D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A097113-07D6-4413-86A4-E86B96D7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3483917-0DCF-484C-90C5-22735A91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F8F-654A-41F1-BD50-7E59BF2FBB1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B239B49-0091-4DCD-836E-F030249A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4FACA69-D2CC-4772-B2C6-6A698CCF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D93D-A3A8-423B-87EB-DDA5A2B84E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952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DE0F29-6E9D-4811-99B6-76ECFBF8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7DB7D0F-B462-459B-9490-31C8D7121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7EF52DC-B6F5-447B-A165-0860E3557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1B4F1A5-5FB2-417E-AA59-D0E391F4A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4C627D0-2F2D-4B6F-9994-CD42D861D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D86B58D-2738-4B82-AFE1-20DA26F3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F8F-654A-41F1-BD50-7E59BF2FBB1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3D4E795-23AA-4D15-AA36-3EC08432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21C38CF-FC05-457A-9451-B5E0C117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D93D-A3A8-423B-87EB-DDA5A2B84E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8142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7DE73B-485C-462B-8D97-01E8C06E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9766CB9-8392-44E4-8B7B-AA518EE4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F8F-654A-41F1-BD50-7E59BF2FBB1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DB9A453-9F3C-4AFA-8D01-3191DE7E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71B85E5-17BE-46F3-B06A-D5F391D1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D93D-A3A8-423B-87EB-DDA5A2B84E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59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A8D773C-67F0-4F1B-A161-83B13A13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F8F-654A-41F1-BD50-7E59BF2FBB1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21CEFFC-3907-4163-8A68-8DA7634D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AF7464B-03AF-4AD5-A925-B18AB598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D93D-A3A8-423B-87EB-DDA5A2B84E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7FDFA7-2AC9-4C48-A739-4690F98F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F7335-DFE2-4E1B-96F6-D324C767E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34EF6E1-C7EB-4E2E-B7EC-8C7662E17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4561AF7-5B03-4F2F-AB6F-F69B9A1B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F8F-654A-41F1-BD50-7E59BF2FBB1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E99DCD1-79F4-4A61-9BC5-91CDE14C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9A12B7B-06CC-43A3-8F7F-A9290C48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D93D-A3A8-423B-87EB-DDA5A2B84E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8069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ECF698-3452-4FB1-A579-B4822ECB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29A6EA7-9E63-49EE-807A-CEE8347BF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62FA5F9-82D0-460A-A11C-5ACC62741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803BC53-3559-40F5-82E6-BFF828B8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F8F-654A-41F1-BD50-7E59BF2FBB1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661A7D5-AD81-489D-9A6B-1F41E294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1603EFB-0B1F-42C6-9C31-4B32C4C3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D93D-A3A8-423B-87EB-DDA5A2B84E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722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80B0742-9F06-4542-83A4-D47D6F07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B334CED-B1A7-4D35-B4BB-9A194041F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B0FEA3-4D03-4805-9B3C-1290687BE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84F8F-654A-41F1-BD50-7E59BF2FBB1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FBDAED-D4F4-43BF-92EF-244095FA4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759A6A-0205-42BA-9A2A-CACE1960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6D93D-A3A8-423B-87EB-DDA5A2B84E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11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padlet.com/ppiliouras/x55djs4mpnplhb5" TargetMode="External"/><Relationship Id="rId2" Type="http://schemas.openxmlformats.org/officeDocument/2006/relationships/hyperlink" Target="http://ebooks.edu.gr/ebooks/v2/allcourses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ppiliour/ueejkxpzt5s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lideshare.net/npapastam/ss-3098038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smapapad/m-sc-brun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50303" y="2139183"/>
            <a:ext cx="9806474" cy="177147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l-GR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ΔΙΔΑΚΤΙΚΗ ΜΕΘΟΔΟΛΟΓΙΑ</a:t>
            </a:r>
            <a:br>
              <a:rPr lang="el-GR" sz="36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l-GR" sz="3600" b="1" cap="none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Μέθοδοι διδασκαλίας: μέθοδος επεξεργασίας εννοιών</a:t>
            </a:r>
            <a:endParaRPr lang="el-GR" sz="36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74505" y="4945237"/>
            <a:ext cx="8915399" cy="1126283"/>
          </a:xfrm>
        </p:spPr>
        <p:txBody>
          <a:bodyPr>
            <a:normAutofit fontScale="70000" lnSpcReduction="20000"/>
          </a:bodyPr>
          <a:lstStyle/>
          <a:p>
            <a:r>
              <a:rPr lang="el-GR" sz="2200" b="1" dirty="0">
                <a:solidFill>
                  <a:schemeClr val="tx1"/>
                </a:solidFill>
              </a:rPr>
              <a:t>Ακαδημαϊκό έτος 2021-2022 – Α’ Εξάμηνο</a:t>
            </a:r>
          </a:p>
          <a:p>
            <a:r>
              <a:rPr lang="el-GR" b="1" dirty="0" err="1"/>
              <a:t>Πήλιουρας</a:t>
            </a:r>
            <a:r>
              <a:rPr lang="el-GR" b="1" dirty="0"/>
              <a:t> Παναγιώτης</a:t>
            </a:r>
          </a:p>
          <a:p>
            <a:r>
              <a:rPr lang="el-GR" b="1" dirty="0"/>
              <a:t>Αξιοποιείται υλικό του Ε.Π.ΠΑΙ.Κ. και υλικό της συναδέλφου Ζωής Κρόκου, </a:t>
            </a:r>
            <a:r>
              <a:rPr lang="el-GR" b="1" dirty="0" err="1"/>
              <a:t>Δρ</a:t>
            </a:r>
            <a:r>
              <a:rPr lang="el-GR" b="1" dirty="0"/>
              <a:t> Ειδικής Παιδαγωγικής</a:t>
            </a:r>
          </a:p>
          <a:p>
            <a:endParaRPr lang="el-GR" sz="2200" b="1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4" y="28370"/>
            <a:ext cx="2363572" cy="1931521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4781954" y="185979"/>
            <a:ext cx="7007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ΑΝΩΤΑΤΗ  ΣΧΟΛΗ  ΠΑΙΔΑΓΩΓΙΚΗΣ &amp;  ΤΕΧΝΟΛΟΓΙΚΗΣ </a:t>
            </a:r>
          </a:p>
          <a:p>
            <a:r>
              <a:rPr lang="el-GR" b="1" dirty="0">
                <a:solidFill>
                  <a:prstClr val="black"/>
                </a:solidFill>
              </a:rPr>
              <a:t>ΕΚΠΑΙΔΕΥΣΗΣ </a:t>
            </a:r>
          </a:p>
          <a:p>
            <a:endParaRPr lang="el-GR" b="1" dirty="0">
              <a:solidFill>
                <a:prstClr val="black"/>
              </a:solidFill>
            </a:endParaRPr>
          </a:p>
          <a:p>
            <a:r>
              <a:rPr lang="el-GR" b="1" dirty="0">
                <a:solidFill>
                  <a:prstClr val="black"/>
                </a:solidFill>
              </a:rPr>
              <a:t>ΕΤΗΣΙΟ ΠΡΟΓΡΑΜΜΑ ΠΑΙΔΑΓΩΓΙΚΗΣ ΚΑΤΑΡΤΙΣΗΣ </a:t>
            </a:r>
            <a:r>
              <a:rPr lang="el-GR" dirty="0">
                <a:solidFill>
                  <a:prstClr val="black"/>
                </a:solidFill>
              </a:rPr>
              <a:t>(Ε.Π.ΠΑΙ.Κ.)</a:t>
            </a:r>
          </a:p>
        </p:txBody>
      </p:sp>
    </p:spTree>
    <p:extLst>
      <p:ext uri="{BB962C8B-B14F-4D97-AF65-F5344CB8AC3E}">
        <p14:creationId xmlns:p14="http://schemas.microsoft.com/office/powerpoint/2010/main" val="260965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- Τίτλος">
            <a:extLst>
              <a:ext uri="{FF2B5EF4-FFF2-40B4-BE49-F238E27FC236}">
                <a16:creationId xmlns:a16="http://schemas.microsoft.com/office/drawing/2014/main" id="{3B58012E-3665-4902-A5F3-160AD056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0051" name="2 - Θέση περιεχομένου">
            <a:extLst>
              <a:ext uri="{FF2B5EF4-FFF2-40B4-BE49-F238E27FC236}">
                <a16:creationId xmlns:a16="http://schemas.microsoft.com/office/drawing/2014/main" id="{B6D5E5FA-DFFC-4040-AA3C-E05DCDBA5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0052" name="Picture 2">
            <a:extLst>
              <a:ext uri="{FF2B5EF4-FFF2-40B4-BE49-F238E27FC236}">
                <a16:creationId xmlns:a16="http://schemas.microsoft.com/office/drawing/2014/main" id="{13AEF420-FED8-44BE-83F3-87D00E05A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8763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46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Τίτλος">
            <a:extLst>
              <a:ext uri="{FF2B5EF4-FFF2-40B4-BE49-F238E27FC236}">
                <a16:creationId xmlns:a16="http://schemas.microsoft.com/office/drawing/2014/main" id="{3E7FD8E5-1D54-41DD-AC67-A529BBF2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4147" name="2 - Θέση περιεχομένου">
            <a:extLst>
              <a:ext uri="{FF2B5EF4-FFF2-40B4-BE49-F238E27FC236}">
                <a16:creationId xmlns:a16="http://schemas.microsoft.com/office/drawing/2014/main" id="{D761CB9B-6D4A-4168-B6F4-8AE98882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134148" name="Group 2">
            <a:extLst>
              <a:ext uri="{FF2B5EF4-FFF2-40B4-BE49-F238E27FC236}">
                <a16:creationId xmlns:a16="http://schemas.microsoft.com/office/drawing/2014/main" id="{FE5F93B8-151E-4957-8FA3-19E62F0BF833}"/>
              </a:ext>
            </a:extLst>
          </p:cNvPr>
          <p:cNvGrpSpPr>
            <a:grpSpLocks/>
          </p:cNvGrpSpPr>
          <p:nvPr/>
        </p:nvGrpSpPr>
        <p:grpSpPr bwMode="auto">
          <a:xfrm>
            <a:off x="2439989" y="1268413"/>
            <a:ext cx="7185025" cy="4608512"/>
            <a:chOff x="1443" y="4497"/>
            <a:chExt cx="8457" cy="5043"/>
          </a:xfrm>
        </p:grpSpPr>
        <p:sp>
          <p:nvSpPr>
            <p:cNvPr id="275459" name="Text Box 3">
              <a:extLst>
                <a:ext uri="{FF2B5EF4-FFF2-40B4-BE49-F238E27FC236}">
                  <a16:creationId xmlns:a16="http://schemas.microsoft.com/office/drawing/2014/main" id="{6D0D6B21-6C27-4D3A-9BCA-C8E853A2D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5220"/>
              <a:ext cx="2160" cy="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l-GR" sz="1050">
                  <a:latin typeface="Calibri" pitchFamily="34" charset="0"/>
                </a:rPr>
                <a:t>λόγω αυτής</a:t>
              </a:r>
              <a:endParaRPr lang="el-GR" sz="2000"/>
            </a:p>
          </p:txBody>
        </p:sp>
        <p:sp>
          <p:nvSpPr>
            <p:cNvPr id="134150" name="Line 4">
              <a:extLst>
                <a:ext uri="{FF2B5EF4-FFF2-40B4-BE49-F238E27FC236}">
                  <a16:creationId xmlns:a16="http://schemas.microsoft.com/office/drawing/2014/main" id="{CEDFA638-3B86-4BB9-B339-FCBCCE556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7200"/>
              <a:ext cx="7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461" name="Text Box 5">
              <a:extLst>
                <a:ext uri="{FF2B5EF4-FFF2-40B4-BE49-F238E27FC236}">
                  <a16:creationId xmlns:a16="http://schemas.microsoft.com/office/drawing/2014/main" id="{DF91457C-03EA-4379-87E0-7435081A7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" y="7560"/>
              <a:ext cx="1979" cy="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l-GR" sz="1050">
                  <a:latin typeface="Calibri" pitchFamily="34" charset="0"/>
                </a:rPr>
                <a:t>δεν περνά καθόλου </a:t>
              </a:r>
              <a:endParaRPr lang="el-GR" sz="105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  <a:defRPr/>
              </a:pPr>
              <a:r>
                <a:rPr lang="el-GR" sz="1050">
                  <a:latin typeface="Calibri" pitchFamily="34" charset="0"/>
                </a:rPr>
                <a:t>μέσα από τα</a:t>
              </a:r>
              <a:endParaRPr lang="el-GR" sz="2000"/>
            </a:p>
          </p:txBody>
        </p:sp>
        <p:sp>
          <p:nvSpPr>
            <p:cNvPr id="134152" name="Rectangle 6">
              <a:extLst>
                <a:ext uri="{FF2B5EF4-FFF2-40B4-BE49-F238E27FC236}">
                  <a16:creationId xmlns:a16="http://schemas.microsoft.com/office/drawing/2014/main" id="{4F086E81-440D-4804-B491-3D10A1459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6477"/>
              <a:ext cx="1800" cy="720"/>
            </a:xfrm>
            <a:prstGeom prst="rect">
              <a:avLst/>
            </a:prstGeom>
            <a:gradFill rotWithShape="0">
              <a:gsLst>
                <a:gs pos="0">
                  <a:srgbClr val="FFFFC9"/>
                </a:gs>
                <a:gs pos="100000">
                  <a:srgbClr val="D3FFE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l-GR" altLang="en-US" sz="1200"/>
                <a:t>ΤΟ ΦΩΣ</a:t>
              </a:r>
              <a:endParaRPr lang="el-GR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134153" name="AutoShape 7">
              <a:extLst>
                <a:ext uri="{FF2B5EF4-FFF2-40B4-BE49-F238E27FC236}">
                  <a16:creationId xmlns:a16="http://schemas.microsoft.com/office/drawing/2014/main" id="{8726F221-1EB5-465D-B75D-CE70EAC90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0" y="5940"/>
              <a:ext cx="1440" cy="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l-GR" altLang="en-US" sz="1200"/>
                <a:t>διαφανή υλικά</a:t>
              </a:r>
              <a:endParaRPr lang="el-GR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134154" name="AutoShape 8">
              <a:extLst>
                <a:ext uri="{FF2B5EF4-FFF2-40B4-BE49-F238E27FC236}">
                  <a16:creationId xmlns:a16="http://schemas.microsoft.com/office/drawing/2014/main" id="{EF8AE21B-47A1-4AA2-AC69-D415EF30F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" y="8460"/>
              <a:ext cx="1620" cy="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l-GR" altLang="en-US" sz="1200"/>
                <a:t>ημιδιαφανή υλικά</a:t>
              </a:r>
              <a:endParaRPr lang="el-GR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134155" name="AutoShape 9">
              <a:extLst>
                <a:ext uri="{FF2B5EF4-FFF2-40B4-BE49-F238E27FC236}">
                  <a16:creationId xmlns:a16="http://schemas.microsoft.com/office/drawing/2014/main" id="{FB9F0C61-D012-484C-96B2-7A8CC79FE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8640"/>
              <a:ext cx="1800" cy="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l-GR" altLang="en-US" sz="1200"/>
                <a:t>αδιαφανή υλικά</a:t>
              </a:r>
              <a:endParaRPr lang="el-GR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134156" name="AutoShape 10">
              <a:extLst>
                <a:ext uri="{FF2B5EF4-FFF2-40B4-BE49-F238E27FC236}">
                  <a16:creationId xmlns:a16="http://schemas.microsoft.com/office/drawing/2014/main" id="{B193B631-2690-45DC-AC29-5F39288D7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4497"/>
              <a:ext cx="1620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l-GR" altLang="en-US" sz="1200"/>
                <a:t>ευθύγραμμα</a:t>
              </a:r>
              <a:endParaRPr lang="el-GR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75467" name="Text Box 11">
              <a:extLst>
                <a:ext uri="{FF2B5EF4-FFF2-40B4-BE49-F238E27FC236}">
                  <a16:creationId xmlns:a16="http://schemas.microsoft.com/office/drawing/2014/main" id="{2EBCA764-F47F-4E34-A1D1-7E103894E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0" y="7560"/>
              <a:ext cx="1620" cy="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l-GR" sz="1050">
                  <a:latin typeface="Calibri" pitchFamily="34" charset="0"/>
                </a:rPr>
                <a:t>περνά ένα μέρος </a:t>
              </a:r>
              <a:endParaRPr lang="el-GR" sz="105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  <a:defRPr/>
              </a:pPr>
              <a:r>
                <a:rPr lang="el-GR" sz="1050">
                  <a:latin typeface="Calibri" pitchFamily="34" charset="0"/>
                </a:rPr>
                <a:t>μέσα από τα</a:t>
              </a:r>
              <a:endParaRPr lang="el-GR" sz="2000"/>
            </a:p>
          </p:txBody>
        </p:sp>
        <p:sp>
          <p:nvSpPr>
            <p:cNvPr id="134158" name="Line 12">
              <a:extLst>
                <a:ext uri="{FF2B5EF4-FFF2-40B4-BE49-F238E27FC236}">
                  <a16:creationId xmlns:a16="http://schemas.microsoft.com/office/drawing/2014/main" id="{5413E8E7-D3B4-4DAE-8A74-D28F36CD6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7200"/>
              <a:ext cx="162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469" name="Text Box 13">
              <a:extLst>
                <a:ext uri="{FF2B5EF4-FFF2-40B4-BE49-F238E27FC236}">
                  <a16:creationId xmlns:a16="http://schemas.microsoft.com/office/drawing/2014/main" id="{4FC42957-F10F-43E2-8678-B149BA9F2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" y="6300"/>
              <a:ext cx="1620" cy="7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l-GR" sz="1050">
                  <a:latin typeface="Calibri" pitchFamily="34" charset="0"/>
                </a:rPr>
                <a:t>περνά σχεδόν </a:t>
              </a:r>
              <a:endParaRPr lang="el-GR" sz="105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  <a:defRPr/>
              </a:pPr>
              <a:r>
                <a:rPr lang="el-GR" sz="1050">
                  <a:latin typeface="Calibri" pitchFamily="34" charset="0"/>
                </a:rPr>
                <a:t>όλο μέσα από τα</a:t>
              </a:r>
              <a:endParaRPr lang="el-GR" sz="2000"/>
            </a:p>
          </p:txBody>
        </p:sp>
        <p:sp>
          <p:nvSpPr>
            <p:cNvPr id="134160" name="Line 14">
              <a:extLst>
                <a:ext uri="{FF2B5EF4-FFF2-40B4-BE49-F238E27FC236}">
                  <a16:creationId xmlns:a16="http://schemas.microsoft.com/office/drawing/2014/main" id="{BA8C1C43-453C-4BB9-8E50-572E3BC06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40" y="6300"/>
              <a:ext cx="25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471" name="Text Box 15">
              <a:extLst>
                <a:ext uri="{FF2B5EF4-FFF2-40B4-BE49-F238E27FC236}">
                  <a16:creationId xmlns:a16="http://schemas.microsoft.com/office/drawing/2014/main" id="{C1A146A8-5D9E-472E-8E96-8087EA220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5216"/>
              <a:ext cx="1385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l-GR" sz="1050" dirty="0">
                  <a:latin typeface="Calibri" pitchFamily="34" charset="0"/>
                </a:rPr>
                <a:t>διαδίδετα</a:t>
              </a:r>
              <a:r>
                <a:rPr lang="el-GR" sz="1200" dirty="0">
                  <a:latin typeface="Calibri" pitchFamily="34" charset="0"/>
                </a:rPr>
                <a:t>ι</a:t>
              </a:r>
              <a:endParaRPr lang="el-GR" sz="2000" dirty="0"/>
            </a:p>
          </p:txBody>
        </p:sp>
        <p:sp>
          <p:nvSpPr>
            <p:cNvPr id="134162" name="Line 16">
              <a:extLst>
                <a:ext uri="{FF2B5EF4-FFF2-40B4-BE49-F238E27FC236}">
                  <a16:creationId xmlns:a16="http://schemas.microsoft.com/office/drawing/2014/main" id="{EE206AF9-11BB-40E0-9E6A-8C5DB927A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0" y="5037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3" name="Line 17">
              <a:extLst>
                <a:ext uri="{FF2B5EF4-FFF2-40B4-BE49-F238E27FC236}">
                  <a16:creationId xmlns:a16="http://schemas.microsoft.com/office/drawing/2014/main" id="{A767D6F2-D424-48FB-8805-1ADD1DC0D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0" y="4860"/>
              <a:ext cx="23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4" name="Text Box 18">
              <a:extLst>
                <a:ext uri="{FF2B5EF4-FFF2-40B4-BE49-F238E27FC236}">
                  <a16:creationId xmlns:a16="http://schemas.microsoft.com/office/drawing/2014/main" id="{A4919D67-D799-4038-BEEE-C8F285AEB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3" y="5760"/>
              <a:ext cx="27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l-GR" altLang="en-US" sz="1200" b="1"/>
                <a:t>δημιουργούνται σκιές</a:t>
              </a:r>
              <a:endParaRPr lang="el-GR" altLang="en-US" sz="20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87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Τίτλος">
            <a:extLst>
              <a:ext uri="{FF2B5EF4-FFF2-40B4-BE49-F238E27FC236}">
                <a16:creationId xmlns:a16="http://schemas.microsoft.com/office/drawing/2014/main" id="{795B9991-187D-471F-B725-3C8DCD5C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>
                <a:solidFill>
                  <a:srgbClr val="0070C0"/>
                </a:solidFill>
              </a:rPr>
              <a:t>Εννοιοκεντρική Μάθηση-Εργασία</a:t>
            </a:r>
          </a:p>
        </p:txBody>
      </p:sp>
      <p:sp>
        <p:nvSpPr>
          <p:cNvPr id="135171" name="2 - Θέση περιεχομένου">
            <a:extLst>
              <a:ext uri="{FF2B5EF4-FFF2-40B4-BE49-F238E27FC236}">
                <a16:creationId xmlns:a16="http://schemas.microsoft.com/office/drawing/2014/main" id="{B51CFFC0-DEAF-46B3-B25E-D2EE351B3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2324101"/>
            <a:ext cx="8229600" cy="2400299"/>
          </a:xfrm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sz="4400" dirty="0"/>
              <a:t>Επιλέγουμε μια διδακτική ενότητα.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z="4400" dirty="0"/>
              <a:t>- Σχεδιάζουμε έναν εννοιολογικό χάρτη.</a:t>
            </a:r>
          </a:p>
        </p:txBody>
      </p:sp>
    </p:spTree>
    <p:extLst>
      <p:ext uri="{BB962C8B-B14F-4D97-AF65-F5344CB8AC3E}">
        <p14:creationId xmlns:p14="http://schemas.microsoft.com/office/powerpoint/2010/main" val="358038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t="11060" b="59602"/>
          <a:stretch/>
        </p:blipFill>
        <p:spPr>
          <a:xfrm>
            <a:off x="1598509" y="18128"/>
            <a:ext cx="10593491" cy="67504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/>
          <a:srcRect t="36698" b="43433"/>
          <a:stretch/>
        </p:blipFill>
        <p:spPr>
          <a:xfrm>
            <a:off x="1613257" y="870166"/>
            <a:ext cx="10593491" cy="457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4232" y="796426"/>
            <a:ext cx="644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Μέθοδος επεξεργασίας εννοιών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2249" y="2042627"/>
            <a:ext cx="407754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prstClr val="black"/>
                </a:solidFill>
              </a:rPr>
              <a:t>Α’ φάση: Προετοιμασία διδακτικού πλαισίου - Προβληματοποίηση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2249" y="3001552"/>
            <a:ext cx="407754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prstClr val="black"/>
                </a:solidFill>
              </a:rPr>
              <a:t>Β’ φάση: Επαφή εκπαιδευόμενου με δεδομένα και επεξεργασία</a:t>
            </a:r>
          </a:p>
        </p:txBody>
      </p:sp>
      <p:sp>
        <p:nvSpPr>
          <p:cNvPr id="9" name="Βέλος προς τα κάτω 8"/>
          <p:cNvSpPr/>
          <p:nvPr/>
        </p:nvSpPr>
        <p:spPr>
          <a:xfrm>
            <a:off x="3627716" y="2707559"/>
            <a:ext cx="142727" cy="294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2249" y="3960477"/>
            <a:ext cx="407754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prstClr val="black"/>
                </a:solidFill>
              </a:rPr>
              <a:t>Γ’ φάση: Ανατροφοδότηση, Συμπεράσματα Εφαρμογή/Εξάσκηση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2249" y="5244148"/>
            <a:ext cx="407754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prstClr val="black"/>
                </a:solidFill>
              </a:rPr>
              <a:t>Δ’ φάση: Αξιολόγηση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2249" y="6024409"/>
            <a:ext cx="407754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prstClr val="black"/>
                </a:solidFill>
              </a:rPr>
              <a:t>Ε’ φάση: Ανακεφαλαίωση: Λεκτική, </a:t>
            </a:r>
            <a:r>
              <a:rPr lang="el-GR" b="1" dirty="0" err="1">
                <a:solidFill>
                  <a:prstClr val="black"/>
                </a:solidFill>
              </a:rPr>
              <a:t>Αναπαραστασιακή</a:t>
            </a:r>
            <a:r>
              <a:rPr lang="el-GR" b="1" dirty="0">
                <a:solidFill>
                  <a:prstClr val="black"/>
                </a:solidFill>
              </a:rPr>
              <a:t>, </a:t>
            </a:r>
            <a:r>
              <a:rPr lang="el-GR" b="1" dirty="0" err="1">
                <a:solidFill>
                  <a:prstClr val="black"/>
                </a:solidFill>
              </a:rPr>
              <a:t>Μεταγνωστική</a:t>
            </a:r>
            <a:endParaRPr lang="el-GR" b="1" dirty="0">
              <a:solidFill>
                <a:prstClr val="black"/>
              </a:solidFill>
            </a:endParaRPr>
          </a:p>
        </p:txBody>
      </p:sp>
      <p:sp>
        <p:nvSpPr>
          <p:cNvPr id="13" name="Βέλος προς τα κάτω 12"/>
          <p:cNvSpPr/>
          <p:nvPr/>
        </p:nvSpPr>
        <p:spPr>
          <a:xfrm>
            <a:off x="3627716" y="3666402"/>
            <a:ext cx="133981" cy="294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Βέλος προς τα κάτω 13"/>
          <p:cNvSpPr/>
          <p:nvPr/>
        </p:nvSpPr>
        <p:spPr>
          <a:xfrm>
            <a:off x="3627716" y="4923489"/>
            <a:ext cx="133981" cy="294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5" name="Βέλος προς τα κάτω 14"/>
          <p:cNvSpPr/>
          <p:nvPr/>
        </p:nvSpPr>
        <p:spPr>
          <a:xfrm>
            <a:off x="3616441" y="5652431"/>
            <a:ext cx="133981" cy="294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5431" y="1508823"/>
            <a:ext cx="407754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prstClr val="black"/>
                </a:solidFill>
              </a:rPr>
              <a:t>Φάσεις διδασκαλίας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11485" y="2042627"/>
            <a:ext cx="3203017" cy="4308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Εισήγηση/Διάλεξη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1485" y="2474675"/>
            <a:ext cx="3203017" cy="4308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Συζήτηση/Διάλογος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11485" y="2906723"/>
            <a:ext cx="3203017" cy="4308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Ερωταποκρίσεις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11485" y="3338771"/>
            <a:ext cx="3203017" cy="4308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Χιονοστιβάδα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1485" y="3770819"/>
            <a:ext cx="3203017" cy="4308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Καταιγισμός ιδεών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11485" y="4202867"/>
            <a:ext cx="3203017" cy="4308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Επίδειξη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11486" y="4634915"/>
            <a:ext cx="3203020" cy="4308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Πρακτική Άσκηση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11485" y="5066963"/>
            <a:ext cx="3203017" cy="4308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Ομάδες εργασίας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11485" y="5499011"/>
            <a:ext cx="3203018" cy="4308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Παιχνίδι ρόλων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12452" y="5917044"/>
            <a:ext cx="3195924" cy="4308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Μελέτη περίπτωσης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11486" y="6339799"/>
            <a:ext cx="3203020" cy="4308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Εννοιολογικός χάρτης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11486" y="1499057"/>
            <a:ext cx="319689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prstClr val="black"/>
                </a:solidFill>
              </a:rPr>
              <a:t>Τεχνικές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47907" y="2072131"/>
            <a:ext cx="2657280" cy="43088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prstClr val="black"/>
                </a:solidFill>
                <a:latin typeface="Calibri"/>
              </a:rPr>
              <a:t>Πίνακας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47907" y="2625888"/>
            <a:ext cx="2657280" cy="76944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prstClr val="black"/>
                </a:solidFill>
                <a:latin typeface="Calibri"/>
              </a:rPr>
              <a:t>Πίνακας μαρκαδόρου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47907" y="4353829"/>
            <a:ext cx="2657280" cy="76944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Προβολή παρουσίασης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47907" y="5203167"/>
            <a:ext cx="2657280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 err="1">
                <a:solidFill>
                  <a:prstClr val="black"/>
                </a:solidFill>
                <a:latin typeface="Calibri"/>
              </a:rPr>
              <a:t>Επιδιασκόπιο</a:t>
            </a:r>
            <a:endParaRPr lang="el-GR" sz="22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47907" y="5736719"/>
            <a:ext cx="2657280" cy="43088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200" b="1" kern="0" dirty="0" err="1">
                <a:solidFill>
                  <a:prstClr val="black"/>
                </a:solidFill>
                <a:latin typeface="Calibri"/>
              </a:rPr>
              <a:t>Ηλ</a:t>
            </a:r>
            <a:r>
              <a:rPr lang="el-GR" sz="2200" b="1" kern="0" dirty="0">
                <a:solidFill>
                  <a:prstClr val="black"/>
                </a:solidFill>
                <a:latin typeface="Calibri"/>
              </a:rPr>
              <a:t>. Υπολογιστής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47907" y="3488001"/>
            <a:ext cx="2657280" cy="76944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err="1">
                <a:solidFill>
                  <a:prstClr val="black"/>
                </a:solidFill>
                <a:latin typeface="Calibri"/>
              </a:rPr>
              <a:t>Διαδραστικός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 πίνακας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47907" y="1519055"/>
            <a:ext cx="265728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prstClr val="black"/>
                </a:solidFill>
              </a:rPr>
              <a:t>Μέσα</a:t>
            </a:r>
          </a:p>
        </p:txBody>
      </p:sp>
    </p:spTree>
    <p:extLst>
      <p:ext uri="{BB962C8B-B14F-4D97-AF65-F5344CB8AC3E}">
        <p14:creationId xmlns:p14="http://schemas.microsoft.com/office/powerpoint/2010/main" val="193975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98174" y="1031862"/>
            <a:ext cx="10535479" cy="5478423"/>
          </a:xfrm>
          <a:prstGeom prst="rect">
            <a:avLst/>
          </a:prstGeom>
          <a:ln w="508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 fontAlgn="base"/>
            <a:r>
              <a:rPr lang="el-GR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Πρώτη Φάση: </a:t>
            </a:r>
            <a:r>
              <a:rPr lang="el-GR" sz="2000" dirty="0">
                <a:solidFill>
                  <a:srgbClr val="00B050"/>
                </a:solidFill>
              </a:rPr>
              <a:t>Προετοιμασία Διδακτικού Πλαισίου - Προβληματοποίηση </a:t>
            </a:r>
          </a:p>
          <a:p>
            <a:pPr algn="just"/>
            <a:r>
              <a:rPr lang="el-GR" dirty="0"/>
              <a:t>Εισαγωγή στο προς διδασκαλία αντικείμενο μέσω δραστηριοτήτων που κινητοποιούν και </a:t>
            </a:r>
          </a:p>
          <a:p>
            <a:pPr algn="just"/>
            <a:r>
              <a:rPr lang="el-GR" dirty="0"/>
              <a:t>προβληματίζουν τους «εκπαιδευόμενους».  Στη φάση αυτή μπορείτε πχ να αξιοποιήσετε την τεχνική του καταιγισμού ιδεών (</a:t>
            </a:r>
            <a:r>
              <a:rPr lang="en-US" dirty="0"/>
              <a:t>brainstorming)</a:t>
            </a:r>
            <a:r>
              <a:rPr lang="el-GR" dirty="0"/>
              <a:t>, θέτοντας ένα ερώτημα ή δείχνοντας μια εικόνα μέσω του διαμοιρασμού (</a:t>
            </a:r>
            <a:r>
              <a:rPr lang="en-US" dirty="0"/>
              <a:t>share)</a:t>
            </a:r>
            <a:r>
              <a:rPr lang="el-GR" dirty="0"/>
              <a:t> πχ «</a:t>
            </a:r>
            <a:r>
              <a:rPr lang="el-GR" i="1" dirty="0"/>
              <a:t>Τι σας έρχεται στο μυαλό, όταν ακούτε τη λέξη δίκτυο;» </a:t>
            </a:r>
            <a:r>
              <a:rPr lang="el-GR" sz="1600" i="1" dirty="0"/>
              <a:t> </a:t>
            </a:r>
          </a:p>
          <a:p>
            <a:pPr algn="just"/>
            <a:r>
              <a:rPr lang="el-GR" b="1" u="sng" dirty="0"/>
              <a:t>Υπενθυμίζουμε ότι στην πρώτη φάση δεν αξιοποιούμε την τεχνική της εισήγησης.</a:t>
            </a:r>
          </a:p>
          <a:p>
            <a:pPr algn="just"/>
            <a:endParaRPr lang="el-GR" b="1" u="sng" dirty="0"/>
          </a:p>
          <a:p>
            <a:pPr lvl="0" algn="just" fontAlgn="base"/>
            <a:r>
              <a:rPr lang="el-GR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Δεύτερη Φάση: </a:t>
            </a:r>
            <a:r>
              <a:rPr lang="el-GR" sz="2000" dirty="0">
                <a:solidFill>
                  <a:srgbClr val="00B050"/>
                </a:solidFill>
              </a:rPr>
              <a:t>Επαφή Εκπαιδευόμενου με Δεδομένα και Επεξεργασία </a:t>
            </a:r>
          </a:p>
          <a:p>
            <a:pPr lvl="0" algn="just" fontAlgn="base"/>
            <a:r>
              <a:rPr lang="el-GR" dirty="0"/>
              <a:t>Οι εκπαιδευόμενοι, υπό την καθοδήγηση του/της εκπαιδευτικού, αναζητούν δεδομένα και πληροφορίες του νέου αντικειμένου, τα επεξεργάζονται και τα εντάσσουν στα προσωπικά τους σχήματα κατανόησης. Στη φάση αυτή μπορείτε πχ να αξιοποιήσετε ως τεχνική τον </a:t>
            </a:r>
            <a:r>
              <a:rPr lang="el-GR" dirty="0" err="1"/>
              <a:t>ημιδομημένο</a:t>
            </a:r>
            <a:r>
              <a:rPr lang="el-GR" dirty="0"/>
              <a:t> διάλογο και όποια άλλη τεχνική θεωρείτε ότι σας εξυπηρετεί, ώστε να εμπλέξετε τους «μαθητές» στη μαθησιακή διαδικασία. </a:t>
            </a:r>
          </a:p>
          <a:p>
            <a:pPr lvl="0" algn="just" fontAlgn="base"/>
            <a:endParaRPr lang="el-GR" sz="2000" b="1" dirty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l-GR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Τρίτη Φάση:  </a:t>
            </a:r>
            <a:r>
              <a:rPr lang="el-GR" sz="2000" dirty="0">
                <a:solidFill>
                  <a:srgbClr val="00B050"/>
                </a:solidFill>
              </a:rPr>
              <a:t>Συμπεράσματα και Εφαρμογή</a:t>
            </a:r>
          </a:p>
          <a:p>
            <a:pPr algn="just" fontAlgn="base"/>
            <a:r>
              <a:rPr lang="el-GR" dirty="0"/>
              <a:t>Οι εκπαιδευόμενοι ανατροφοδοτούνται, διατυπώνουν συμπεράσματα. Ο εκπαιδευτικός ονοματίζει τη νέα γνώση και οι εκπαιδευόμενοι με την καθοδήγηση του εκπαιδευτικού μεταφέρουν τη γνώση σε καινούριες καταστάσεις και εξασκούνται. Στη φάση αυτή ως εκπαιδευτικοί μπορείτε να κάνετε παρουσίαση (</a:t>
            </a:r>
            <a:r>
              <a:rPr lang="en-US" dirty="0" err="1"/>
              <a:t>ppt</a:t>
            </a:r>
            <a:r>
              <a:rPr lang="el-GR" dirty="0"/>
              <a:t>)</a:t>
            </a:r>
            <a:r>
              <a:rPr lang="en-US" dirty="0"/>
              <a:t> </a:t>
            </a:r>
            <a:r>
              <a:rPr lang="el-GR" dirty="0"/>
              <a:t>μέσω του διαμοιρασμού (</a:t>
            </a:r>
            <a:r>
              <a:rPr lang="en-US" dirty="0"/>
              <a:t>share)</a:t>
            </a:r>
            <a:r>
              <a:rPr lang="el-GR" dirty="0"/>
              <a:t> και να δώσετε δραστηριότητες προς εφαρμογή στους «μαθητές», με όποια τεχνική διδασκαλίας επιθυμείτε. </a:t>
            </a:r>
            <a:endParaRPr lang="el-GR" sz="1600" dirty="0"/>
          </a:p>
        </p:txBody>
      </p:sp>
      <p:sp>
        <p:nvSpPr>
          <p:cNvPr id="4" name="3 - TextBox"/>
          <p:cNvSpPr txBox="1"/>
          <p:nvPr/>
        </p:nvSpPr>
        <p:spPr>
          <a:xfrm>
            <a:off x="3091071" y="268359"/>
            <a:ext cx="641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-BoldMT"/>
              </a:rPr>
              <a:t>Μέθοδος Επεξεργασίας Εννοιών</a:t>
            </a:r>
          </a:p>
        </p:txBody>
      </p:sp>
      <p:pic>
        <p:nvPicPr>
          <p:cNvPr id="5" name="Εικόνα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3653" y="267368"/>
            <a:ext cx="1232452" cy="19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561523" y="2040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409123" y="1888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05238" y="1087920"/>
            <a:ext cx="11181523" cy="538609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Τέταρτη Φάση: </a:t>
            </a:r>
            <a:r>
              <a:rPr lang="el-GR" sz="2400" dirty="0">
                <a:solidFill>
                  <a:srgbClr val="00B050"/>
                </a:solidFill>
              </a:rPr>
              <a:t>Αξιολόγηση </a:t>
            </a:r>
          </a:p>
          <a:p>
            <a:pPr algn="just"/>
            <a:r>
              <a:rPr lang="el-GR" sz="2000" dirty="0"/>
              <a:t>Με την εφαρμογή κατάλληλων τεχνικών αξιολόγησης ελέγχεται η υλοποίηση των στόχων που έχουν τεθεί. </a:t>
            </a:r>
          </a:p>
          <a:p>
            <a:pPr algn="just"/>
            <a:r>
              <a:rPr lang="el-GR" sz="2000" dirty="0"/>
              <a:t>Στη φάση αυτή μπορούν να αξιοποιηθούν οι τεχνικές αξιολόγησης που επιθυμείτε και καλύπτουν τους γνωστικούς σας στόχους </a:t>
            </a:r>
            <a:r>
              <a:rPr lang="el-GR" sz="2000" dirty="0" err="1"/>
              <a:t>π.χ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002060"/>
                </a:solidFill>
              </a:rPr>
              <a:t>εννοιολογικός  χάρτης, ρουμπρίκα, τεστ αυτοαξιολόγησης, </a:t>
            </a:r>
            <a:r>
              <a:rPr lang="en-US" sz="2000" b="1" dirty="0">
                <a:solidFill>
                  <a:srgbClr val="002060"/>
                </a:solidFill>
              </a:rPr>
              <a:t>portfolio</a:t>
            </a:r>
            <a:r>
              <a:rPr lang="el-GR" sz="2000" b="1" dirty="0"/>
              <a:t> κα. 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Μπορείτε </a:t>
            </a:r>
            <a:r>
              <a:rPr lang="el-GR" sz="2000" dirty="0" err="1"/>
              <a:t>π.χ</a:t>
            </a:r>
            <a:r>
              <a:rPr lang="en-US" sz="2000" dirty="0"/>
              <a:t>, </a:t>
            </a:r>
            <a:r>
              <a:rPr lang="el-GR" sz="2000" dirty="0"/>
              <a:t>αφού έχετε δημιουργήσει έναν εννοιολογικό χάρτη σε λογισμικό (</a:t>
            </a:r>
            <a:r>
              <a:rPr lang="en-US" sz="2000" dirty="0"/>
              <a:t>c-map tools </a:t>
            </a:r>
            <a:r>
              <a:rPr lang="el-GR" sz="2000" dirty="0"/>
              <a:t>ή στο </a:t>
            </a:r>
            <a:r>
              <a:rPr lang="en-US" sz="2000" dirty="0"/>
              <a:t>c-map cloud</a:t>
            </a:r>
            <a:r>
              <a:rPr lang="el-GR" sz="2000" dirty="0"/>
              <a:t>), μέσω του διαμοιρασμού να το κοινοποιήσετε στους «μαθητές»</a:t>
            </a:r>
            <a:r>
              <a:rPr lang="en-US" sz="2000" dirty="0"/>
              <a:t>. </a:t>
            </a:r>
            <a:r>
              <a:rPr lang="el-GR" sz="2000" dirty="0"/>
              <a:t>Τον εννοιολογικό χάρτη μπορείτε, επίσης, στην περίπτωση που τον έχετε δημιουργήσει χειρόγραφα, να τον αποστείλετε ως αρχείο στο </a:t>
            </a:r>
            <a:r>
              <a:rPr lang="en-US" sz="2000" dirty="0"/>
              <a:t>chat </a:t>
            </a:r>
            <a:r>
              <a:rPr lang="el-GR" sz="2000" dirty="0"/>
              <a:t>της πλατφόρμας του </a:t>
            </a:r>
            <a:r>
              <a:rPr lang="en-US" sz="2000" dirty="0"/>
              <a:t>MS</a:t>
            </a:r>
            <a:r>
              <a:rPr lang="el-GR" sz="2000" dirty="0"/>
              <a:t> </a:t>
            </a:r>
            <a:r>
              <a:rPr lang="en-US" sz="2000" dirty="0"/>
              <a:t>TEAMS</a:t>
            </a:r>
            <a:r>
              <a:rPr lang="el-GR" sz="2000" dirty="0"/>
              <a:t>, ώστε να τον έχουν στη διάθεσή τους όλα τα μέλη της ομάδας</a:t>
            </a:r>
            <a:r>
              <a:rPr lang="en-US" sz="2000" dirty="0"/>
              <a:t>.</a:t>
            </a:r>
            <a:endParaRPr lang="el-GR" sz="2000" dirty="0"/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Γενικά,  μπορείτε να διαμοιράσετε έγγραφο που έχετε δημιουργήσει χειρόγραφα είτε </a:t>
            </a:r>
            <a:r>
              <a:rPr lang="en-US" sz="2000" dirty="0" err="1"/>
              <a:t>quizz</a:t>
            </a:r>
            <a:r>
              <a:rPr lang="en-US" sz="2000" dirty="0"/>
              <a:t> </a:t>
            </a:r>
            <a:r>
              <a:rPr lang="el-GR" sz="2000" dirty="0"/>
              <a:t>που έχετε ετοιμάσει διαδικτυακά σε άλλο λογισμικό και να κοινοποιήσετε τον σύνδεσμο στους «μαθητές». Η κοινοποίηση μπορεί να γίνει με αποστολή του συνδέσμου ή του αρχείου αντίστοιχα στο </a:t>
            </a:r>
            <a:r>
              <a:rPr lang="en-US" sz="2000" dirty="0"/>
              <a:t>chat </a:t>
            </a:r>
            <a:r>
              <a:rPr lang="el-GR" sz="2000" dirty="0"/>
              <a:t>της πλατφόρμας.</a:t>
            </a:r>
          </a:p>
          <a:p>
            <a:pPr algn="just"/>
            <a:r>
              <a:rPr lang="el-GR" sz="2000" b="1" u="sng" dirty="0"/>
              <a:t>Υπενθυμίζουμε ότι η αξιολόγηση στην τέταρτη φάση αντιστοιχίζεται στην τελική μορφή αξιολόγησης και χρησιμοποιούμε μια συμβατική και μια σύγχρονη τεχνική αξιολόγησης.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095868" y="88390"/>
            <a:ext cx="7486743" cy="92333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-BoldMT"/>
              </a:rPr>
              <a:t>Μέθοδος Επεξεργασίας Εννοιών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601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561523" y="2040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409123" y="1888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05238" y="1355726"/>
            <a:ext cx="11181523" cy="3262432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Πέμπτη Φάση: </a:t>
            </a:r>
            <a:r>
              <a:rPr lang="el-GR" sz="2400" dirty="0">
                <a:solidFill>
                  <a:srgbClr val="00B050"/>
                </a:solidFill>
              </a:rPr>
              <a:t>Ανακεφαλαίωση</a:t>
            </a:r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rgbClr val="00B050"/>
                </a:solidFill>
              </a:rPr>
              <a:t>(Λεκτική -</a:t>
            </a:r>
            <a:r>
              <a:rPr lang="el-GR" sz="2400" dirty="0" err="1">
                <a:solidFill>
                  <a:srgbClr val="00B050"/>
                </a:solidFill>
              </a:rPr>
              <a:t>Αναπαραστασιακή</a:t>
            </a:r>
            <a:r>
              <a:rPr lang="el-GR" sz="2400" dirty="0">
                <a:solidFill>
                  <a:srgbClr val="00B050"/>
                </a:solidFill>
              </a:rPr>
              <a:t>  - Μεταγνωστική) </a:t>
            </a:r>
          </a:p>
          <a:p>
            <a:pPr lvl="0" algn="just" fontAlgn="base"/>
            <a:r>
              <a:rPr lang="el-GR" sz="2000" dirty="0"/>
              <a:t>Η ανακεφαλαίωση μπορεί να γίνει λεκτικά από τον εκπαιδευτικό ή τους «μαθητές» (</a:t>
            </a:r>
            <a:r>
              <a:rPr lang="el-GR" sz="2000" b="1" dirty="0"/>
              <a:t>Λεκτική</a:t>
            </a:r>
            <a:r>
              <a:rPr lang="el-GR" sz="2000" dirty="0"/>
              <a:t>). </a:t>
            </a:r>
          </a:p>
          <a:p>
            <a:pPr lvl="0" algn="just" fontAlgn="base"/>
            <a:r>
              <a:rPr lang="el-GR" sz="2000" dirty="0"/>
              <a:t>Μπορεί να γίνει και με τη χρήση σχεδιαγράμματος ή εννοιολογικού χάρτη, που μπορείτε να δημιουργήσετε εκείνη τη χρονική στιγμή με τους «μαθητές» ή να έχετε ήδη δημιουργήσει και να κοινοποιηθεί στους «μαθητές», μέσω του διαμοιρασμού ή της αποστολής στο </a:t>
            </a:r>
            <a:r>
              <a:rPr lang="en-US" sz="2000" dirty="0"/>
              <a:t>chat </a:t>
            </a:r>
            <a:r>
              <a:rPr lang="el-GR" sz="2000" dirty="0"/>
              <a:t>της πλατφόρμας (</a:t>
            </a:r>
            <a:r>
              <a:rPr lang="el-GR" sz="2000" b="1" dirty="0" err="1"/>
              <a:t>Αναπαραστασιακή</a:t>
            </a:r>
            <a:r>
              <a:rPr lang="el-GR" sz="2000" dirty="0"/>
              <a:t>). </a:t>
            </a:r>
          </a:p>
          <a:p>
            <a:pPr lvl="0" algn="just" fontAlgn="base"/>
            <a:r>
              <a:rPr lang="el-GR" sz="2000" dirty="0"/>
              <a:t>Μπορείτε να ζητήσετε παράδειγμα πραγματικής κατάστασης πάνω στην έννοια που έχουν διδαχτεί οι «μαθητές» (</a:t>
            </a:r>
            <a:r>
              <a:rPr lang="el-GR" sz="2000" b="1" dirty="0"/>
              <a:t>Μεταγνωστική</a:t>
            </a:r>
            <a:r>
              <a:rPr lang="el-GR" sz="2000" dirty="0"/>
              <a:t>).</a:t>
            </a:r>
          </a:p>
          <a:p>
            <a:pPr lvl="0" fontAlgn="base"/>
            <a:endParaRPr lang="el-GR" sz="2400" dirty="0">
              <a:solidFill>
                <a:srgbClr val="00B050"/>
              </a:solidFill>
            </a:endParaRP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262717" y="356196"/>
            <a:ext cx="748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-BoldMT"/>
              </a:rPr>
              <a:t>Μέθοδος Επεξεργασίας Εννοιών</a:t>
            </a:r>
          </a:p>
          <a:p>
            <a:pPr algn="ctr"/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8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50" y="3999033"/>
            <a:ext cx="2700019" cy="27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6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848B7F-B8C0-4104-A0A8-C6202830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000"/>
            <a:ext cx="9875520" cy="135636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Δραστηριότητα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8F4620-30CE-45A2-9222-304C5579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360360"/>
            <a:ext cx="9872871" cy="4995990"/>
          </a:xfrm>
        </p:spPr>
        <p:txBody>
          <a:bodyPr>
            <a:normAutofit fontScale="70000" lnSpcReduction="20000"/>
          </a:bodyPr>
          <a:lstStyle/>
          <a:p>
            <a:r>
              <a:rPr lang="el-GR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Δραστηριότητα: Εξοικειωνόμαστε με τ</a:t>
            </a:r>
            <a:r>
              <a:rPr lang="el-GR" b="1" dirty="0">
                <a:solidFill>
                  <a:srgbClr val="002060"/>
                </a:solidFill>
                <a:latin typeface="Roboto" panose="02000000000000000000" pitchFamily="2" charset="0"/>
              </a:rPr>
              <a:t>η διδακτική μέθοδο της επεξεργασίας εννοιών σχεδιάζοντας αδρά την 1</a:t>
            </a:r>
            <a:r>
              <a:rPr lang="el-GR" b="1" baseline="30000" dirty="0">
                <a:solidFill>
                  <a:srgbClr val="002060"/>
                </a:solidFill>
                <a:latin typeface="Roboto" panose="02000000000000000000" pitchFamily="2" charset="0"/>
              </a:rPr>
              <a:t>η</a:t>
            </a:r>
            <a:r>
              <a:rPr lang="el-GR" b="1" dirty="0">
                <a:solidFill>
                  <a:srgbClr val="002060"/>
                </a:solidFill>
                <a:latin typeface="Roboto" panose="02000000000000000000" pitchFamily="2" charset="0"/>
              </a:rPr>
              <a:t>, τη 2</a:t>
            </a:r>
            <a:r>
              <a:rPr lang="el-GR" b="1" baseline="30000" dirty="0">
                <a:solidFill>
                  <a:srgbClr val="002060"/>
                </a:solidFill>
                <a:latin typeface="Roboto" panose="02000000000000000000" pitchFamily="2" charset="0"/>
              </a:rPr>
              <a:t>η</a:t>
            </a:r>
            <a:r>
              <a:rPr lang="el-GR" b="1" dirty="0">
                <a:solidFill>
                  <a:srgbClr val="002060"/>
                </a:solidFill>
                <a:latin typeface="Roboto" panose="02000000000000000000" pitchFamily="2" charset="0"/>
              </a:rPr>
              <a:t> &amp; την 3</a:t>
            </a:r>
            <a:r>
              <a:rPr lang="el-GR" b="1" baseline="30000" dirty="0">
                <a:solidFill>
                  <a:srgbClr val="002060"/>
                </a:solidFill>
                <a:latin typeface="Roboto" panose="02000000000000000000" pitchFamily="2" charset="0"/>
              </a:rPr>
              <a:t>η</a:t>
            </a:r>
            <a:r>
              <a:rPr lang="el-GR" b="1" dirty="0">
                <a:solidFill>
                  <a:srgbClr val="002060"/>
                </a:solidFill>
                <a:latin typeface="Roboto" panose="02000000000000000000" pitchFamily="2" charset="0"/>
              </a:rPr>
              <a:t> φάση.</a:t>
            </a:r>
            <a:endParaRPr lang="el-GR" b="1" i="0" dirty="0">
              <a:solidFill>
                <a:srgbClr val="002060"/>
              </a:solidFill>
              <a:effectLst/>
              <a:latin typeface="Roboto" panose="02000000000000000000" pitchFamily="2" charset="0"/>
            </a:endParaRPr>
          </a:p>
          <a:p>
            <a:pPr marL="45720" indent="0">
              <a:buNone/>
            </a:pPr>
            <a:endParaRPr lang="el-GR" b="1" i="0" dirty="0">
              <a:solidFill>
                <a:srgbClr val="002060"/>
              </a:solidFill>
              <a:effectLst/>
              <a:latin typeface="Roboto" panose="02000000000000000000" pitchFamily="2" charset="0"/>
            </a:endParaRPr>
          </a:p>
          <a:p>
            <a:pPr marL="45720" indent="0">
              <a:buNone/>
            </a:pPr>
            <a:r>
              <a:rPr lang="el-GR" b="1" dirty="0">
                <a:solidFill>
                  <a:srgbClr val="002060"/>
                </a:solidFill>
                <a:latin typeface="Roboto" panose="02000000000000000000" pitchFamily="2" charset="0"/>
              </a:rPr>
              <a:t>Βήμα 1: </a:t>
            </a:r>
            <a:r>
              <a:rPr lang="el-GR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Επιλέγουμε μια διδακτικ</a:t>
            </a:r>
            <a:r>
              <a:rPr lang="el-GR" b="1" dirty="0">
                <a:solidFill>
                  <a:srgbClr val="002060"/>
                </a:solidFill>
                <a:latin typeface="Roboto" panose="02000000000000000000" pitchFamily="2" charset="0"/>
              </a:rPr>
              <a:t>ή ενότητα και διατυπώνουμε τρεις στόχους</a:t>
            </a:r>
            <a:endParaRPr lang="el-GR" sz="11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E-books - ???</a:t>
            </a:r>
            <a:r>
              <a:rPr lang="en-US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jsp.allcourses.title</a:t>
            </a:r>
            <a:r>
              <a:rPr lang="en-US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??? (ebooks.edu.gr)</a:t>
            </a:r>
            <a:endParaRPr lang="el-GR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l-GR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````````````````````````````````````````````````````````````````````````````````````````````````````````</a:t>
            </a:r>
            <a:endParaRPr lang="el-GR" u="sng" dirty="0">
              <a:solidFill>
                <a:srgbClr val="00206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" indent="0">
              <a:buNone/>
            </a:pPr>
            <a:endParaRPr lang="el-GR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l-GR" b="1" dirty="0">
                <a:solidFill>
                  <a:srgbClr val="002060"/>
                </a:solidFill>
              </a:rPr>
              <a:t>Βήμα 2: Διατυπώνουμε τις 3 πρώτες φάσεις</a:t>
            </a:r>
            <a:endParaRPr lang="en-US" b="1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" indent="0">
              <a:buNone/>
            </a:pPr>
            <a:r>
              <a:rPr lang="en-US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````````````````````````````````````````````````````````````````````````````````````````````````````````</a:t>
            </a:r>
            <a:endParaRPr lang="el-GR" u="sng" dirty="0">
              <a:solidFill>
                <a:srgbClr val="00206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" indent="0">
              <a:buNone/>
            </a:pPr>
            <a:endParaRPr lang="en-US" sz="30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" indent="0">
              <a:buNone/>
            </a:pPr>
            <a:r>
              <a:rPr lang="el-GR" sz="3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Βήμα 3: Αναρτάμε τη δραστηριότητα στο </a:t>
            </a:r>
            <a:r>
              <a:rPr lang="en-US" sz="3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lang="el-GR" sz="30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l-GR" sz="400" b="1" dirty="0">
              <a:solidFill>
                <a:srgbClr val="00206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2060"/>
                </a:solidFill>
                <a:hlinkClick r:id="rId4"/>
              </a:rPr>
              <a:t>https://padlet.com/ppiliour/ueejkxpzt5su</a:t>
            </a:r>
            <a:endParaRPr lang="el-GR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0999100-5FF9-478A-83D3-E95CA99D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129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57FA4-CA0D-4869-B454-118C6B36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C54E78-B729-46D4-8041-690721A9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sz="6600" dirty="0"/>
          </a:p>
          <a:p>
            <a:pPr marL="0" indent="0" algn="ctr">
              <a:buNone/>
            </a:pPr>
            <a:r>
              <a:rPr lang="el-GR" sz="6600" dirty="0">
                <a:solidFill>
                  <a:srgbClr val="002060"/>
                </a:solidFill>
              </a:rPr>
              <a:t>Συμπεριφορισμός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95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Τίτλος">
            <a:extLst>
              <a:ext uri="{FF2B5EF4-FFF2-40B4-BE49-F238E27FC236}">
                <a16:creationId xmlns:a16="http://schemas.microsoft.com/office/drawing/2014/main" id="{65E8E2CD-FB30-48C7-8DB3-4F8C884A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>
                <a:solidFill>
                  <a:srgbClr val="0070C0"/>
                </a:solidFill>
              </a:rPr>
              <a:t>Διδακτικές τεχνικές</a:t>
            </a:r>
          </a:p>
        </p:txBody>
      </p:sp>
      <p:sp>
        <p:nvSpPr>
          <p:cNvPr id="50179" name="2 - Θέση περιεχομένου">
            <a:extLst>
              <a:ext uri="{FF2B5EF4-FFF2-40B4-BE49-F238E27FC236}">
                <a16:creationId xmlns:a16="http://schemas.microsoft.com/office/drawing/2014/main" id="{476C66C7-CF2B-4704-86B7-6CB2C0BE9BAD}"/>
              </a:ext>
            </a:extLst>
          </p:cNvPr>
          <p:cNvSpPr>
            <a:spLocks noGrp="1"/>
          </p:cNvSpPr>
          <p:nvPr>
            <p:ph idx="1"/>
          </p:nvPr>
        </p:nvSpPr>
        <p:spPr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n-US" sz="2800">
                <a:solidFill>
                  <a:srgbClr val="002060"/>
                </a:solidFill>
              </a:rPr>
              <a:t>Εισήγηση, παρουσίαση της απαραίτητης θεωρίας, γεγονότος, φαινομένου</a:t>
            </a:r>
          </a:p>
          <a:p>
            <a:pPr eaLnBrk="1" hangingPunct="1"/>
            <a:endParaRPr lang="el-GR" altLang="en-US" sz="1000">
              <a:solidFill>
                <a:srgbClr val="002060"/>
              </a:solidFill>
            </a:endParaRPr>
          </a:p>
          <a:p>
            <a:pPr eaLnBrk="1" hangingPunct="1"/>
            <a:r>
              <a:rPr lang="el-GR" altLang="en-US" sz="2800">
                <a:solidFill>
                  <a:srgbClr val="002060"/>
                </a:solidFill>
              </a:rPr>
              <a:t>Παροχή πληροφοριών, αφήγηση, ανάγνωση</a:t>
            </a:r>
          </a:p>
          <a:p>
            <a:pPr eaLnBrk="1" hangingPunct="1"/>
            <a:endParaRPr lang="el-GR" altLang="en-US" sz="1000">
              <a:solidFill>
                <a:srgbClr val="002060"/>
              </a:solidFill>
            </a:endParaRPr>
          </a:p>
          <a:p>
            <a:pPr eaLnBrk="1" hangingPunct="1"/>
            <a:r>
              <a:rPr lang="el-GR" altLang="en-US" sz="2800">
                <a:solidFill>
                  <a:srgbClr val="002060"/>
                </a:solidFill>
              </a:rPr>
              <a:t>Μάθηση με απομνημόνευση</a:t>
            </a:r>
          </a:p>
          <a:p>
            <a:pPr eaLnBrk="1" hangingPunct="1"/>
            <a:endParaRPr lang="el-GR" altLang="en-US" sz="1000">
              <a:solidFill>
                <a:srgbClr val="002060"/>
              </a:solidFill>
            </a:endParaRPr>
          </a:p>
          <a:p>
            <a:pPr eaLnBrk="1" hangingPunct="1"/>
            <a:r>
              <a:rPr lang="el-GR" altLang="en-US" sz="2800">
                <a:solidFill>
                  <a:srgbClr val="002060"/>
                </a:solidFill>
              </a:rPr>
              <a:t>Δοκιμασίες πολλαπλών επιλογών</a:t>
            </a:r>
          </a:p>
          <a:p>
            <a:pPr eaLnBrk="1" hangingPunct="1"/>
            <a:endParaRPr lang="el-GR" altLang="en-US" sz="1000">
              <a:solidFill>
                <a:srgbClr val="002060"/>
              </a:solidFill>
            </a:endParaRPr>
          </a:p>
          <a:p>
            <a:pPr eaLnBrk="1" hangingPunct="1"/>
            <a:r>
              <a:rPr lang="el-GR" altLang="en-US" sz="2800">
                <a:solidFill>
                  <a:srgbClr val="002060"/>
                </a:solidFill>
              </a:rPr>
              <a:t>Πρακτική και εξάσκηση</a:t>
            </a:r>
          </a:p>
          <a:p>
            <a:pPr eaLnBrk="1" hangingPunct="1"/>
            <a:endParaRPr lang="el-GR" altLang="en-US" sz="1000">
              <a:solidFill>
                <a:srgbClr val="002060"/>
              </a:solidFill>
            </a:endParaRPr>
          </a:p>
          <a:p>
            <a:pPr eaLnBrk="1" hangingPunct="1"/>
            <a:r>
              <a:rPr lang="el-GR" altLang="en-US" sz="2800">
                <a:solidFill>
                  <a:srgbClr val="002060"/>
                </a:solidFill>
              </a:rPr>
              <a:t>Επίδειξη επίλυσης προβλήματος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8837" y="-9097"/>
            <a:ext cx="9187049" cy="163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Μέθοδοι</a:t>
            </a:r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διδ</a:t>
            </a:r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ασκαλίας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04967" y="1628633"/>
            <a:ext cx="10831727" cy="4543567"/>
          </a:xfrm>
          <a:prstGeom prst="rect">
            <a:avLst/>
          </a:prstGeom>
          <a:ln w="50800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182880" defTabSz="914400">
              <a:lnSpc>
                <a:spcPct val="15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ανα</a:t>
            </a:r>
            <a:r>
              <a:rPr lang="en-US" sz="2000" dirty="0" err="1"/>
              <a:t>φέροντ</a:t>
            </a:r>
            <a:r>
              <a:rPr lang="en-US" sz="2000" dirty="0"/>
              <a:t>αι στο εσωτερικό σκεπτικό επικοινωνίας των διδακτικών και μαθησιακών δραστηριοτήτων οι οποίες οδηγούν τον μαθητή στη μάθηση (δηλαδή είναι οι τρόποι δράσης που στοχεύουν σ’ ένα αποτέλεσμα μάθησης)</a:t>
            </a:r>
            <a:endParaRPr lang="el-GR" sz="2000" dirty="0"/>
          </a:p>
          <a:p>
            <a:pPr marL="285750" indent="-182880" defTabSz="914400">
              <a:lnSpc>
                <a:spcPct val="15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000" dirty="0"/>
          </a:p>
          <a:p>
            <a:pPr marL="285750" lvl="0" indent="-182880" defTabSz="914400">
              <a:lnSpc>
                <a:spcPct val="15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ανα</a:t>
            </a:r>
            <a:r>
              <a:rPr lang="en-US" sz="2000" dirty="0" err="1"/>
              <a:t>φέροντ</a:t>
            </a:r>
            <a:r>
              <a:rPr lang="en-US" sz="2000" dirty="0"/>
              <a:t>αι στο ρόλο που αναλαμβάνουν κατά την επικοινωνία και τη διεξαγωγή της διδασκαλίας ο εκπαιδευτικός και ο μαθητής και</a:t>
            </a:r>
            <a:endParaRPr lang="el-GR" sz="2000" dirty="0"/>
          </a:p>
          <a:p>
            <a:pPr marL="285750" lvl="0" indent="-182880" defTabSz="914400">
              <a:lnSpc>
                <a:spcPct val="15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000" dirty="0"/>
          </a:p>
          <a:p>
            <a:pPr marL="342900" lvl="0" indent="-182880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ανα</a:t>
            </a:r>
            <a:r>
              <a:rPr lang="en-US" sz="2000" dirty="0" err="1"/>
              <a:t>φέροντ</a:t>
            </a:r>
            <a:r>
              <a:rPr lang="en-US" sz="2000" dirty="0"/>
              <a:t>αι στη σχέση που αναπτύσσεται τόσο μεταξύ εκπαιδευτικού και μαθητή όσο και μεταξύ αυτών των δύο και του διδακτικού αντικειμένου</a:t>
            </a:r>
          </a:p>
          <a:p>
            <a:pPr marL="285750" indent="-182880"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864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Τίτλος">
            <a:extLst>
              <a:ext uri="{FF2B5EF4-FFF2-40B4-BE49-F238E27FC236}">
                <a16:creationId xmlns:a16="http://schemas.microsoft.com/office/drawing/2014/main" id="{6CB4F2F5-68BB-47E1-A218-1DFF1E71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450"/>
            <a:ext cx="9144000" cy="1143000"/>
          </a:xfrm>
        </p:spPr>
        <p:txBody>
          <a:bodyPr/>
          <a:lstStyle/>
          <a:p>
            <a:pPr eaLnBrk="1" hangingPunct="1"/>
            <a:r>
              <a:rPr lang="el-GR" altLang="en-US" sz="3600">
                <a:solidFill>
                  <a:srgbClr val="0070C0"/>
                </a:solidFill>
              </a:rPr>
              <a:t>Τι μας μένει από τον συμπεριφορισμό 1/2</a:t>
            </a:r>
          </a:p>
        </p:txBody>
      </p:sp>
      <p:sp>
        <p:nvSpPr>
          <p:cNvPr id="51203" name="4 - Θέση περιεχομένου">
            <a:extLst>
              <a:ext uri="{FF2B5EF4-FFF2-40B4-BE49-F238E27FC236}">
                <a16:creationId xmlns:a16="http://schemas.microsoft.com/office/drawing/2014/main" id="{878A1591-806E-42E9-9700-136CB986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052514"/>
            <a:ext cx="8496300" cy="5545137"/>
          </a:xfrm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l-GR" altLang="en-US">
                <a:solidFill>
                  <a:srgbClr val="002060"/>
                </a:solidFill>
              </a:rPr>
              <a:t>Όλες </a:t>
            </a:r>
            <a:r>
              <a:rPr lang="el-GR" altLang="en-US" b="1">
                <a:solidFill>
                  <a:srgbClr val="002060"/>
                </a:solidFill>
              </a:rPr>
              <a:t>οι συμπεριφορές είναι διδακτέες </a:t>
            </a:r>
            <a:r>
              <a:rPr lang="el-GR" altLang="en-US">
                <a:solidFill>
                  <a:srgbClr val="002060"/>
                </a:solidFill>
              </a:rPr>
              <a:t>με τη σωστή μεθόδευση.</a:t>
            </a:r>
          </a:p>
          <a:p>
            <a:pPr eaLnBrk="1" hangingPunct="1"/>
            <a:r>
              <a:rPr lang="el-GR" altLang="en-US">
                <a:solidFill>
                  <a:srgbClr val="002060"/>
                </a:solidFill>
              </a:rPr>
              <a:t>Προδιαγεγραμμένη </a:t>
            </a:r>
            <a:r>
              <a:rPr lang="el-GR" altLang="en-US" b="1">
                <a:solidFill>
                  <a:srgbClr val="002060"/>
                </a:solidFill>
              </a:rPr>
              <a:t>διδακτέα ύλη και στόχοι</a:t>
            </a:r>
            <a:r>
              <a:rPr lang="el-GR" altLang="en-US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Προγραμματισμός</a:t>
            </a:r>
            <a:r>
              <a:rPr lang="el-GR" altLang="en-US">
                <a:solidFill>
                  <a:srgbClr val="002060"/>
                </a:solidFill>
              </a:rPr>
              <a:t> διδασκαλίας και σχεδιασμός.</a:t>
            </a:r>
          </a:p>
          <a:p>
            <a:pPr eaLnBrk="1" hangingPunct="1"/>
            <a:r>
              <a:rPr lang="el-GR" altLang="en-US">
                <a:solidFill>
                  <a:srgbClr val="002060"/>
                </a:solidFill>
              </a:rPr>
              <a:t>Γραμμική και διακλαδισμένη </a:t>
            </a:r>
            <a:r>
              <a:rPr lang="el-GR" altLang="en-US" b="1">
                <a:solidFill>
                  <a:srgbClr val="002060"/>
                </a:solidFill>
              </a:rPr>
              <a:t>οργάνωση </a:t>
            </a:r>
            <a:r>
              <a:rPr lang="el-GR" altLang="en-US">
                <a:solidFill>
                  <a:srgbClr val="002060"/>
                </a:solidFill>
              </a:rPr>
              <a:t>της μαθησιακής διαδικασίας.</a:t>
            </a:r>
          </a:p>
          <a:p>
            <a:pPr eaLnBrk="1" hangingPunct="1"/>
            <a:r>
              <a:rPr lang="el-GR" altLang="en-US">
                <a:solidFill>
                  <a:srgbClr val="002060"/>
                </a:solidFill>
              </a:rPr>
              <a:t>Ανάπτυξη </a:t>
            </a:r>
            <a:r>
              <a:rPr lang="el-GR" altLang="en-US" b="1">
                <a:solidFill>
                  <a:srgbClr val="002060"/>
                </a:solidFill>
              </a:rPr>
              <a:t>διδακτικού υλικού </a:t>
            </a:r>
            <a:endParaRPr lang="el-GR" altLang="en-US">
              <a:solidFill>
                <a:srgbClr val="002060"/>
              </a:solidFill>
            </a:endParaRPr>
          </a:p>
          <a:p>
            <a:pPr eaLnBrk="1" hangingPunct="1"/>
            <a:r>
              <a:rPr lang="el-GR" altLang="en-US">
                <a:solidFill>
                  <a:srgbClr val="002060"/>
                </a:solidFill>
              </a:rPr>
              <a:t>Δόμηση της διδακτέας ύλης σε </a:t>
            </a:r>
            <a:r>
              <a:rPr lang="el-GR" altLang="en-US" b="1">
                <a:solidFill>
                  <a:srgbClr val="002060"/>
                </a:solidFill>
              </a:rPr>
              <a:t>σύντομες διδακτικές ενότητες</a:t>
            </a:r>
            <a:endParaRPr lang="el-GR" altLang="en-US">
              <a:solidFill>
                <a:srgbClr val="002060"/>
              </a:solidFill>
            </a:endParaRPr>
          </a:p>
          <a:p>
            <a:pPr eaLnBrk="1" hangingPunct="1"/>
            <a:r>
              <a:rPr lang="el-GR" altLang="en-US">
                <a:solidFill>
                  <a:srgbClr val="002060"/>
                </a:solidFill>
              </a:rPr>
              <a:t>Η </a:t>
            </a:r>
            <a:r>
              <a:rPr lang="el-GR" altLang="en-US" b="1">
                <a:solidFill>
                  <a:srgbClr val="002060"/>
                </a:solidFill>
              </a:rPr>
              <a:t>απομνημόνευση</a:t>
            </a:r>
            <a:r>
              <a:rPr lang="el-GR" altLang="en-US">
                <a:solidFill>
                  <a:srgbClr val="002060"/>
                </a:solidFill>
              </a:rPr>
              <a:t> είναι βασικός μαθησιακός στόχος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Πρόκληση ενδιαφέροντος</a:t>
            </a:r>
            <a:r>
              <a:rPr lang="el-GR" altLang="en-US">
                <a:solidFill>
                  <a:srgbClr val="002060"/>
                </a:solidFill>
              </a:rPr>
              <a:t> για το θέμα</a:t>
            </a:r>
          </a:p>
          <a:p>
            <a:pPr eaLnBrk="1" hangingPunct="1"/>
            <a:r>
              <a:rPr lang="el-GR" altLang="en-US">
                <a:solidFill>
                  <a:srgbClr val="002060"/>
                </a:solidFill>
              </a:rPr>
              <a:t>Ενημέρωση μαθητών για τους στόχους 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Ανάκληση προηγούμενης γνώσης</a:t>
            </a:r>
            <a:r>
              <a:rPr lang="el-GR" altLang="en-US">
                <a:solidFill>
                  <a:srgbClr val="002060"/>
                </a:solidFill>
              </a:rPr>
              <a:t> για το θέμα</a:t>
            </a:r>
          </a:p>
          <a:p>
            <a:pPr eaLnBrk="1" hangingPunct="1"/>
            <a:r>
              <a:rPr lang="el-GR" altLang="en-US">
                <a:solidFill>
                  <a:srgbClr val="002060"/>
                </a:solidFill>
              </a:rPr>
              <a:t>Παρουσίαση διδακτικού υλικού (ερέθισμα) και οδηγίες 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Σαφής διατύπωση</a:t>
            </a:r>
            <a:r>
              <a:rPr lang="el-GR" altLang="en-US">
                <a:solidFill>
                  <a:srgbClr val="002060"/>
                </a:solidFill>
              </a:rPr>
              <a:t> ζητουμένων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Κατάλληλα ερεθίσματα </a:t>
            </a:r>
            <a:r>
              <a:rPr lang="el-GR" altLang="en-US">
                <a:solidFill>
                  <a:srgbClr val="002060"/>
                </a:solidFill>
              </a:rPr>
              <a:t>προς απομνημόνευση</a:t>
            </a:r>
          </a:p>
          <a:p>
            <a:pPr eaLnBrk="1" hangingPunct="1"/>
            <a:r>
              <a:rPr lang="el-GR" altLang="en-US">
                <a:solidFill>
                  <a:srgbClr val="002060"/>
                </a:solidFill>
              </a:rPr>
              <a:t>Οι </a:t>
            </a:r>
            <a:r>
              <a:rPr lang="el-GR" altLang="en-US" b="1">
                <a:solidFill>
                  <a:srgbClr val="002060"/>
                </a:solidFill>
              </a:rPr>
              <a:t>επαναλήψεις</a:t>
            </a:r>
            <a:r>
              <a:rPr lang="el-GR" altLang="en-US">
                <a:solidFill>
                  <a:srgbClr val="002060"/>
                </a:solidFill>
              </a:rPr>
              <a:t> παγιώνουν τις συνάψεις της μάθησης</a:t>
            </a:r>
          </a:p>
          <a:p>
            <a:pPr eaLnBrk="1" hangingPunct="1"/>
            <a:r>
              <a:rPr lang="el-GR" altLang="en-US">
                <a:solidFill>
                  <a:srgbClr val="002060"/>
                </a:solidFill>
              </a:rPr>
              <a:t>Διαρκής </a:t>
            </a:r>
            <a:r>
              <a:rPr lang="el-GR" altLang="en-US" b="1">
                <a:solidFill>
                  <a:srgbClr val="002060"/>
                </a:solidFill>
              </a:rPr>
              <a:t>ανατροφοδότηση</a:t>
            </a:r>
            <a:r>
              <a:rPr lang="el-GR" altLang="en-US">
                <a:solidFill>
                  <a:srgbClr val="002060"/>
                </a:solidFill>
              </a:rPr>
              <a:t> (θετική, αρνητική)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Τίτλος">
            <a:extLst>
              <a:ext uri="{FF2B5EF4-FFF2-40B4-BE49-F238E27FC236}">
                <a16:creationId xmlns:a16="http://schemas.microsoft.com/office/drawing/2014/main" id="{B23EF69B-AB07-4AC4-A742-4A3B09E7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sz="3600">
                <a:solidFill>
                  <a:srgbClr val="0070C0"/>
                </a:solidFill>
              </a:rPr>
              <a:t>Τι μας μένει από τον συμπεριφορισμό 2/2</a:t>
            </a:r>
          </a:p>
        </p:txBody>
      </p:sp>
      <p:sp>
        <p:nvSpPr>
          <p:cNvPr id="53251" name="4 - Θέση περιεχομένου">
            <a:extLst>
              <a:ext uri="{FF2B5EF4-FFF2-40B4-BE49-F238E27FC236}">
                <a16:creationId xmlns:a16="http://schemas.microsoft.com/office/drawing/2014/main" id="{5A6E7599-D717-43CA-907E-F5FE79A9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125539"/>
            <a:ext cx="8496300" cy="4967287"/>
          </a:xfrm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Κατάτμηση της ύλης </a:t>
            </a:r>
            <a:r>
              <a:rPr lang="el-GR" altLang="en-US">
                <a:solidFill>
                  <a:srgbClr val="002060"/>
                </a:solidFill>
              </a:rPr>
              <a:t>και εμπέδωση πριν το επόμενο βήμα.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Εξατομικευμένη</a:t>
            </a:r>
            <a:r>
              <a:rPr lang="el-GR" altLang="en-US">
                <a:solidFill>
                  <a:srgbClr val="002060"/>
                </a:solidFill>
              </a:rPr>
              <a:t> ύλη 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Συμπληρωματική βοήθεια</a:t>
            </a:r>
            <a:r>
              <a:rPr lang="el-GR" altLang="en-US">
                <a:solidFill>
                  <a:srgbClr val="002060"/>
                </a:solidFill>
              </a:rPr>
              <a:t>, ώσπου να βρεθεί η σωστή απάντηση.</a:t>
            </a:r>
          </a:p>
          <a:p>
            <a:pPr eaLnBrk="1" hangingPunct="1"/>
            <a:r>
              <a:rPr lang="el-GR" altLang="en-US">
                <a:solidFill>
                  <a:srgbClr val="002060"/>
                </a:solidFill>
              </a:rPr>
              <a:t>Το </a:t>
            </a:r>
            <a:r>
              <a:rPr lang="el-GR" altLang="en-US" b="1">
                <a:solidFill>
                  <a:srgbClr val="002060"/>
                </a:solidFill>
              </a:rPr>
              <a:t>λάθος</a:t>
            </a:r>
            <a:r>
              <a:rPr lang="el-GR" altLang="en-US">
                <a:solidFill>
                  <a:srgbClr val="002060"/>
                </a:solidFill>
              </a:rPr>
              <a:t> είναι ουσιαστικό στοιχείο για τη μάθηση.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Κλιμακούμενη δυσκολία</a:t>
            </a:r>
            <a:r>
              <a:rPr lang="el-GR" altLang="en-US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el-GR" altLang="en-US">
                <a:solidFill>
                  <a:srgbClr val="002060"/>
                </a:solidFill>
              </a:rPr>
              <a:t>Διαρκής </a:t>
            </a:r>
            <a:r>
              <a:rPr lang="el-GR" altLang="en-US" b="1">
                <a:solidFill>
                  <a:srgbClr val="002060"/>
                </a:solidFill>
              </a:rPr>
              <a:t>έλεγχος, αξιολόγηση </a:t>
            </a:r>
            <a:r>
              <a:rPr lang="el-GR" altLang="en-US">
                <a:solidFill>
                  <a:srgbClr val="002060"/>
                </a:solidFill>
              </a:rPr>
              <a:t>κατακτημένης συμπεριφοράς.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Καθοδήγηση 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Κατάλληλο μαθησιακό περιβάλλον 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Κινητοποίηση</a:t>
            </a:r>
            <a:r>
              <a:rPr lang="el-GR" altLang="en-US">
                <a:solidFill>
                  <a:srgbClr val="002060"/>
                </a:solidFill>
              </a:rPr>
              <a:t> του μαθητή 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Αναδιατύπωση</a:t>
            </a:r>
            <a:r>
              <a:rPr lang="el-GR" altLang="en-US">
                <a:solidFill>
                  <a:srgbClr val="002060"/>
                </a:solidFill>
              </a:rPr>
              <a:t> ερωτήσεων και με διαφορετικό τρόπο 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Ερωτήσεις κλειστού τύπου </a:t>
            </a:r>
            <a:r>
              <a:rPr lang="el-GR" altLang="en-US">
                <a:solidFill>
                  <a:srgbClr val="002060"/>
                </a:solidFill>
              </a:rPr>
              <a:t>(Σωστό/Λάθος, συμπλήρωση κενών, αντιστοίχιση, πολλαπλών επιλογών, σταυρόλεξα κλπ.)</a:t>
            </a:r>
          </a:p>
          <a:p>
            <a:pPr eaLnBrk="1" hangingPunct="1"/>
            <a:r>
              <a:rPr lang="el-GR" altLang="en-US" b="1">
                <a:solidFill>
                  <a:srgbClr val="002060"/>
                </a:solidFill>
              </a:rPr>
              <a:t>Κλειστά λογισμικά </a:t>
            </a:r>
            <a:r>
              <a:rPr lang="el-GR" altLang="en-US">
                <a:solidFill>
                  <a:srgbClr val="002060"/>
                </a:solidFill>
              </a:rPr>
              <a:t>(εκπαιδευτικά προγράμματα, </a:t>
            </a:r>
            <a:r>
              <a:rPr lang="en-US" altLang="en-US">
                <a:solidFill>
                  <a:srgbClr val="002060"/>
                </a:solidFill>
              </a:rPr>
              <a:t>hot potatoes</a:t>
            </a:r>
            <a:r>
              <a:rPr lang="el-GR" altLang="en-US">
                <a:solidFill>
                  <a:srgbClr val="002060"/>
                </a:solidFill>
              </a:rPr>
              <a:t>, </a:t>
            </a:r>
            <a:r>
              <a:rPr lang="en-US" altLang="en-US">
                <a:solidFill>
                  <a:srgbClr val="002060"/>
                </a:solidFill>
              </a:rPr>
              <a:t>e</a:t>
            </a:r>
            <a:r>
              <a:rPr lang="el-GR" altLang="en-US">
                <a:solidFill>
                  <a:srgbClr val="002060"/>
                </a:solidFill>
              </a:rPr>
              <a:t>-</a:t>
            </a:r>
            <a:r>
              <a:rPr lang="en-US" altLang="en-US">
                <a:solidFill>
                  <a:srgbClr val="002060"/>
                </a:solidFill>
              </a:rPr>
              <a:t>books</a:t>
            </a:r>
            <a:r>
              <a:rPr lang="el-GR" altLang="en-US">
                <a:solidFill>
                  <a:srgbClr val="002060"/>
                </a:solidFill>
              </a:rPr>
              <a:t>, </a:t>
            </a:r>
            <a:r>
              <a:rPr lang="en-US" altLang="en-US">
                <a:solidFill>
                  <a:srgbClr val="002060"/>
                </a:solidFill>
              </a:rPr>
              <a:t>tutorials </a:t>
            </a:r>
            <a:r>
              <a:rPr lang="el-GR" altLang="en-US">
                <a:solidFill>
                  <a:srgbClr val="002060"/>
                </a:solidFill>
              </a:rPr>
              <a:t>κλπ.) </a:t>
            </a:r>
          </a:p>
        </p:txBody>
      </p:sp>
      <p:sp>
        <p:nvSpPr>
          <p:cNvPr id="53252" name="3 - Ορθογώνιο">
            <a:extLst>
              <a:ext uri="{FF2B5EF4-FFF2-40B4-BE49-F238E27FC236}">
                <a16:creationId xmlns:a16="http://schemas.microsoft.com/office/drawing/2014/main" id="{801C4216-1E11-49C1-9284-F4E3057B2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889" y="6149976"/>
            <a:ext cx="668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4000">
                <a:sym typeface="Wingdings" panose="05000000000000000000" pitchFamily="2" charset="2"/>
              </a:rPr>
              <a:t></a:t>
            </a:r>
            <a:endParaRPr lang="el-GR" altLang="en-US"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14727C5-8A04-4485-9C84-C61A7CBE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451"/>
            <a:ext cx="9144000" cy="93027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3600">
                <a:solidFill>
                  <a:srgbClr val="0070C0"/>
                </a:solidFill>
                <a:sym typeface="Wingdings" panose="05000000000000000000" pitchFamily="2" charset="2"/>
              </a:rPr>
              <a:t>Ο ρόλος του δασκάλου είναι </a:t>
            </a:r>
            <a:r>
              <a:rPr lang="el-GR" altLang="en-US" sz="3200">
                <a:solidFill>
                  <a:srgbClr val="0070C0"/>
                </a:solidFill>
                <a:sym typeface="Wingdings" panose="05000000000000000000" pitchFamily="2" charset="2"/>
              </a:rPr>
              <a:t>σημαντικός</a:t>
            </a:r>
            <a:r>
              <a:rPr lang="el-GR" altLang="en-US" sz="2800">
                <a:solidFill>
                  <a:srgbClr val="0070C0"/>
                </a:solidFill>
                <a:sym typeface="Wingdings" panose="05000000000000000000" pitchFamily="2" charset="2"/>
              </a:rPr>
              <a:t>, διότι:</a:t>
            </a:r>
            <a:endParaRPr lang="el-GR" altLang="en-US" sz="2800">
              <a:solidFill>
                <a:srgbClr val="0070C0"/>
              </a:solidFill>
              <a:sym typeface="Wingdings 2" panose="05020102010507070707" pitchFamily="18" charset="2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42A1778-31AE-4208-8F39-5E83EA7E6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8" y="981076"/>
            <a:ext cx="8640762" cy="5400675"/>
          </a:xfrm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725488" lvl="1" indent="-381000">
              <a:lnSpc>
                <a:spcPct val="80000"/>
              </a:lnSpc>
            </a:pPr>
            <a:r>
              <a:rPr lang="el-GR" altLang="en-US" sz="2000">
                <a:solidFill>
                  <a:srgbClr val="002060"/>
                </a:solidFill>
                <a:sym typeface="Wingdings" panose="05000000000000000000" pitchFamily="2" charset="2"/>
              </a:rPr>
              <a:t>διαμορφώνει κατάλληλο μαθησιακό περιβάλλον,</a:t>
            </a:r>
          </a:p>
          <a:p>
            <a:pPr marL="725488" lvl="1" indent="-381000">
              <a:lnSpc>
                <a:spcPct val="80000"/>
              </a:lnSpc>
            </a:pPr>
            <a:endParaRPr lang="el-GR" altLang="en-US" sz="120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725488" lvl="1" indent="-381000">
              <a:lnSpc>
                <a:spcPct val="80000"/>
              </a:lnSpc>
            </a:pPr>
            <a:r>
              <a:rPr lang="el-GR" altLang="en-US" sz="2000">
                <a:solidFill>
                  <a:srgbClr val="002060"/>
                </a:solidFill>
                <a:sym typeface="Wingdings" panose="05000000000000000000" pitchFamily="2" charset="2"/>
              </a:rPr>
              <a:t>διατυπώνει τους διδακτικούς στόχους του μαθήματος με τη μορφή συμπεριφορών που οι μαθητές πρέπει να αναπτύξουν,</a:t>
            </a:r>
          </a:p>
          <a:p>
            <a:pPr marL="725488" lvl="1" indent="-381000">
              <a:lnSpc>
                <a:spcPct val="80000"/>
              </a:lnSpc>
            </a:pPr>
            <a:endParaRPr lang="el-GR" altLang="en-US" sz="140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725488" lvl="1" indent="-381000">
              <a:lnSpc>
                <a:spcPct val="80000"/>
              </a:lnSpc>
            </a:pPr>
            <a:r>
              <a:rPr lang="el-GR" altLang="en-US" sz="2000">
                <a:solidFill>
                  <a:srgbClr val="002060"/>
                </a:solidFill>
                <a:sym typeface="Wingdings" panose="05000000000000000000" pitchFamily="2" charset="2"/>
              </a:rPr>
              <a:t>παρέχει τα κατάλληλα ερεθίσματα (Ε), ώστε να προκληθούν οι επιθυμητές αντιδράσεις (Α),</a:t>
            </a:r>
          </a:p>
          <a:p>
            <a:pPr marL="725488" lvl="1" indent="-381000">
              <a:lnSpc>
                <a:spcPct val="80000"/>
              </a:lnSpc>
            </a:pPr>
            <a:endParaRPr lang="el-GR" altLang="en-US" sz="140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725488" lvl="1" indent="-381000">
              <a:lnSpc>
                <a:spcPct val="80000"/>
              </a:lnSpc>
            </a:pPr>
            <a:r>
              <a:rPr lang="el-GR" altLang="en-US" sz="2000">
                <a:solidFill>
                  <a:srgbClr val="002060"/>
                </a:solidFill>
              </a:rPr>
              <a:t>ενεργοποιεί, κινητοποιεί τον µαθητή (</a:t>
            </a:r>
            <a:r>
              <a:rPr lang="en-US" altLang="en-US" sz="2000">
                <a:solidFill>
                  <a:srgbClr val="002060"/>
                </a:solidFill>
              </a:rPr>
              <a:t>Skinner</a:t>
            </a:r>
            <a:r>
              <a:rPr lang="el-GR" altLang="en-US" sz="2000">
                <a:solidFill>
                  <a:srgbClr val="002060"/>
                </a:solidFill>
              </a:rPr>
              <a:t>),</a:t>
            </a:r>
          </a:p>
          <a:p>
            <a:pPr marL="725488" lvl="1" indent="-381000">
              <a:lnSpc>
                <a:spcPct val="80000"/>
              </a:lnSpc>
            </a:pPr>
            <a:endParaRPr lang="el-GR" altLang="en-US" sz="1400">
              <a:solidFill>
                <a:srgbClr val="002060"/>
              </a:solidFill>
            </a:endParaRPr>
          </a:p>
          <a:p>
            <a:pPr marL="725488" lvl="1" indent="-381000">
              <a:lnSpc>
                <a:spcPct val="80000"/>
              </a:lnSpc>
            </a:pPr>
            <a:r>
              <a:rPr lang="el-GR" altLang="en-US" sz="2000">
                <a:solidFill>
                  <a:srgbClr val="002060"/>
                </a:solidFill>
              </a:rPr>
              <a:t>αναλύει τα δύσκολα σημεία σε επιµέρους, και κλιμακώνει τη δυσκολία προς τα πλέον σύνθετα και δυσνόητα, </a:t>
            </a:r>
          </a:p>
          <a:p>
            <a:pPr marL="725488" lvl="1" indent="-381000">
              <a:lnSpc>
                <a:spcPct val="80000"/>
              </a:lnSpc>
            </a:pPr>
            <a:endParaRPr lang="el-GR" altLang="en-US" sz="1400">
              <a:solidFill>
                <a:srgbClr val="002060"/>
              </a:solidFill>
            </a:endParaRPr>
          </a:p>
          <a:p>
            <a:pPr marL="725488" lvl="1" indent="-381000">
              <a:lnSpc>
                <a:spcPct val="80000"/>
              </a:lnSpc>
            </a:pPr>
            <a:r>
              <a:rPr lang="el-GR" altLang="en-US" sz="2000">
                <a:solidFill>
                  <a:srgbClr val="002060"/>
                </a:solidFill>
              </a:rPr>
              <a:t>προσαρμοσμόζοντάς τα σ</a:t>
            </a:r>
            <a:r>
              <a:rPr lang="en-US" altLang="en-US" sz="2000">
                <a:solidFill>
                  <a:srgbClr val="002060"/>
                </a:solidFill>
              </a:rPr>
              <a:t>τους ρυθμούς του μαθητή</a:t>
            </a:r>
            <a:r>
              <a:rPr lang="el-GR" altLang="en-US" sz="2000">
                <a:solidFill>
                  <a:srgbClr val="002060"/>
                </a:solidFill>
              </a:rPr>
              <a:t>,</a:t>
            </a:r>
          </a:p>
          <a:p>
            <a:pPr marL="725488" lvl="1" indent="-381000">
              <a:lnSpc>
                <a:spcPct val="80000"/>
              </a:lnSpc>
            </a:pPr>
            <a:endParaRPr lang="el-GR" altLang="en-US" sz="1400">
              <a:solidFill>
                <a:srgbClr val="002060"/>
              </a:solidFill>
            </a:endParaRPr>
          </a:p>
          <a:p>
            <a:pPr marL="725488" lvl="1" indent="-381000">
              <a:lnSpc>
                <a:spcPct val="80000"/>
              </a:lnSpc>
            </a:pPr>
            <a:r>
              <a:rPr lang="el-GR" altLang="en-US" sz="2000">
                <a:solidFill>
                  <a:srgbClr val="002060"/>
                </a:solidFill>
              </a:rPr>
              <a:t>ανατροφοδοτεί άμεσα (θετικά ή αρνητικά) τον μαθητή,</a:t>
            </a:r>
          </a:p>
          <a:p>
            <a:pPr marL="725488" lvl="1" indent="-381000">
              <a:lnSpc>
                <a:spcPct val="80000"/>
              </a:lnSpc>
            </a:pPr>
            <a:endParaRPr lang="el-GR" altLang="en-US" sz="1400">
              <a:solidFill>
                <a:srgbClr val="002060"/>
              </a:solidFill>
            </a:endParaRPr>
          </a:p>
          <a:p>
            <a:pPr marL="725488" lvl="1" indent="-381000">
              <a:lnSpc>
                <a:spcPct val="80000"/>
              </a:lnSpc>
            </a:pPr>
            <a:r>
              <a:rPr lang="el-GR" altLang="en-US" sz="2000">
                <a:solidFill>
                  <a:srgbClr val="002060"/>
                </a:solidFill>
              </a:rPr>
              <a:t>αναδιατυπώνει όσες ερωτήσεις δεν απαντήθηκαν σωστά, ενδεχομένως  µε  άλλη  σειρά και διαφορετικό τρόπο, έως ότου ο µαθητής απαντήσει σωστά.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57FA4-CA0D-4869-B454-118C6B36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C54E78-B729-46D4-8041-690721A9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sz="6600" dirty="0"/>
          </a:p>
          <a:p>
            <a:pPr marL="0" indent="0" algn="ctr">
              <a:buNone/>
            </a:pPr>
            <a:r>
              <a:rPr lang="el-GR" sz="6600" dirty="0">
                <a:solidFill>
                  <a:srgbClr val="002060"/>
                </a:solidFill>
              </a:rPr>
              <a:t>Γνωστικές θεωρήσεις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23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5" descr="File:Papert.jpg">
            <a:extLst>
              <a:ext uri="{FF2B5EF4-FFF2-40B4-BE49-F238E27FC236}">
                <a16:creationId xmlns:a16="http://schemas.microsoft.com/office/drawing/2014/main" id="{F9B2B8B6-5F35-4D7C-AF02-CC3FE9B9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5180014"/>
            <a:ext cx="143986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>
            <a:extLst>
              <a:ext uri="{FF2B5EF4-FFF2-40B4-BE49-F238E27FC236}">
                <a16:creationId xmlns:a16="http://schemas.microsoft.com/office/drawing/2014/main" id="{75E2793F-FB14-4DB0-8970-D10BBD246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3326" y="365920"/>
            <a:ext cx="7605712" cy="930275"/>
          </a:xfrm>
        </p:spPr>
        <p:txBody>
          <a:bodyPr>
            <a:normAutofit fontScale="90000"/>
          </a:bodyPr>
          <a:lstStyle/>
          <a:p>
            <a:r>
              <a:rPr lang="el-GR" altLang="en-US" sz="4000" dirty="0">
                <a:solidFill>
                  <a:srgbClr val="0070C0"/>
                </a:solidFill>
              </a:rPr>
              <a:t>Σημαντικοί εκπρόσωποι των γνωστικών προσεγγίσεων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0D47A31-E0B9-4E02-9030-19BB597F3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7487" y="1484313"/>
            <a:ext cx="8785226" cy="381635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1054608" lvl="1" indent="-762000">
              <a:buNone/>
              <a:defRPr/>
            </a:pPr>
            <a:r>
              <a:rPr lang="el-GR" sz="2000" dirty="0"/>
              <a:t>Οι γνωστικές θεωρίες εμφανίστηκαν στο τέλος της δεκαετίας του 1950 και στις αρχές της δεκαετίας του 1960 ως </a:t>
            </a:r>
            <a:r>
              <a:rPr lang="en-US" sz="2000" dirty="0"/>
              <a:t> </a:t>
            </a:r>
            <a:r>
              <a:rPr lang="el-GR" sz="2000" dirty="0"/>
              <a:t>εναντίωση στο προηγούμενο </a:t>
            </a:r>
            <a:r>
              <a:rPr lang="el-GR" sz="2000" dirty="0" err="1"/>
              <a:t>μπιχεβιοριστικό</a:t>
            </a:r>
            <a:r>
              <a:rPr lang="el-GR" sz="2000" dirty="0"/>
              <a:t> παράδειγμα.</a:t>
            </a:r>
            <a:endParaRPr lang="en-US" sz="19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054608" lvl="1" indent="-762000">
              <a:buNone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J. Dewey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(1859-1952): ενεργός μαθητής</a:t>
            </a:r>
          </a:p>
          <a:p>
            <a:pPr marL="1054608" lvl="1" indent="-762000">
              <a:buNone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J. Piaget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(1896-1980): νοητικά στάδια</a:t>
            </a:r>
          </a:p>
          <a:p>
            <a:pPr marL="1054608" lvl="1" indent="-762000">
              <a:buNone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Bruner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(1915-): ανακαλυπτική μάθηση</a:t>
            </a:r>
          </a:p>
          <a:p>
            <a:pPr marL="1054608" lvl="1" indent="-762000">
              <a:buNone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Ausubel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(1918–2008)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sz="2000" dirty="0" err="1">
                <a:solidFill>
                  <a:schemeClr val="accent1">
                    <a:lumMod val="50000"/>
                  </a:schemeClr>
                </a:solidFill>
              </a:rPr>
              <a:t>προοργανωτές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054608" lvl="1" indent="-762000">
              <a:buNone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Bandura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19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25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 ): γνωστικός ή κοινωνικός συμπεριφορισμός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054608" lvl="1" indent="-762000">
              <a:buNone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Papert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(1928-): </a:t>
            </a:r>
            <a:r>
              <a:rPr lang="el-GR" sz="2000" dirty="0" err="1">
                <a:solidFill>
                  <a:schemeClr val="accent1">
                    <a:lumMod val="50000"/>
                  </a:schemeClr>
                </a:solidFill>
              </a:rPr>
              <a:t>κονστρουκτιβιστικό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 μοντέλο,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LOGO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1054608" lvl="1" indent="-762000">
              <a:buNone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R.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Gagn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é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1916–2002) 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A. Newell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1927–1992)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H. Simon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1916–2001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:  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 Θεωρία της επεξεργασίας της πληροφορίας</a:t>
            </a:r>
          </a:p>
          <a:p>
            <a:pPr marL="1054608" lvl="1" indent="-762000">
              <a:buNone/>
              <a:defRPr/>
            </a:pP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Τ. Β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oyle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: Μαθησιακά περιβάλλοντα με υπολογιστές</a:t>
            </a:r>
          </a:p>
          <a:p>
            <a:pPr marL="1054608" lvl="1" indent="-762000">
              <a:buNone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S. Gardner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: πολλαπλή νοημοσύνη</a:t>
            </a:r>
          </a:p>
          <a:p>
            <a:pPr marL="762000" indent="-762000">
              <a:defRPr/>
            </a:pPr>
            <a:endParaRPr lang="el-GR" sz="2000" dirty="0"/>
          </a:p>
        </p:txBody>
      </p:sp>
      <p:pic>
        <p:nvPicPr>
          <p:cNvPr id="98308" name="Picture 2" descr="http://assets4.bigthink.com/system/idea_thumbnails/16303/original/howard_gardner.jpg?1256224331">
            <a:extLst>
              <a:ext uri="{FF2B5EF4-FFF2-40B4-BE49-F238E27FC236}">
                <a16:creationId xmlns:a16="http://schemas.microsoft.com/office/drawing/2014/main" id="{1908A8BA-EF2C-4931-99DC-CE95B645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5229226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6" descr="http://www.co-educators.com/images/trust_fund/IMG_9441.jpg">
            <a:extLst>
              <a:ext uri="{FF2B5EF4-FFF2-40B4-BE49-F238E27FC236}">
                <a16:creationId xmlns:a16="http://schemas.microsoft.com/office/drawing/2014/main" id="{35BF869B-BA90-4B84-9054-A4506155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5300664"/>
            <a:ext cx="12430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10" descr="http://www.cognitivedesignsolutions.com/images/Gagne.gif">
            <a:extLst>
              <a:ext uri="{FF2B5EF4-FFF2-40B4-BE49-F238E27FC236}">
                <a16:creationId xmlns:a16="http://schemas.microsoft.com/office/drawing/2014/main" id="{C489F00D-AD48-490C-9AF7-75CFAF86B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5300664"/>
            <a:ext cx="10731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8" descr="http://upload.wikimedia.org/wikipedia/commons/d/dd/HerbertSimon.jpg">
            <a:extLst>
              <a:ext uri="{FF2B5EF4-FFF2-40B4-BE49-F238E27FC236}">
                <a16:creationId xmlns:a16="http://schemas.microsoft.com/office/drawing/2014/main" id="{BFD383D4-2C60-438E-B48F-AF9C337F7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5300664"/>
            <a:ext cx="10445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10" descr="Allen Newell, photo">
            <a:extLst>
              <a:ext uri="{FF2B5EF4-FFF2-40B4-BE49-F238E27FC236}">
                <a16:creationId xmlns:a16="http://schemas.microsoft.com/office/drawing/2014/main" id="{95291595-37BD-49B8-8CC3-AF0F0D8D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00664"/>
            <a:ext cx="1016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12" descr="http://t2.gstatic.com/images?q=tbn:ANd9GcQ473z-ifRWZk4yLu6lKnLUCD7U0uH0vAQnef4Q4LaG42VE6zqt8iX47KHl">
            <a:extLst>
              <a:ext uri="{FF2B5EF4-FFF2-40B4-BE49-F238E27FC236}">
                <a16:creationId xmlns:a16="http://schemas.microsoft.com/office/drawing/2014/main" id="{30A0577B-3208-440B-9895-D12D8508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295900"/>
            <a:ext cx="1079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Picture 14" descr="http://dewey.pragmatism.org/dewey.gif">
            <a:extLst>
              <a:ext uri="{FF2B5EF4-FFF2-40B4-BE49-F238E27FC236}">
                <a16:creationId xmlns:a16="http://schemas.microsoft.com/office/drawing/2014/main" id="{B65378DF-7CB3-4B43-A974-99FE8680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4" y="1484314"/>
            <a:ext cx="9223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Picture 6" descr="http://1.bp.blogspot.com/_KCuHoU9QBUU/TJBWJ6lH9gI/AAAAAAAAnRc/6Wvo9dYBEoE/s400/piaget.jpg">
            <a:extLst>
              <a:ext uri="{FF2B5EF4-FFF2-40B4-BE49-F238E27FC236}">
                <a16:creationId xmlns:a16="http://schemas.microsoft.com/office/drawing/2014/main" id="{3908ADAC-BACB-4D7B-9CF3-5DE2F2BD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4" y="4005263"/>
            <a:ext cx="14366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7" name="Picture 16" descr="http://sites.wiki.ubc.ca/etec510/images/d/db/Ausubel.jpg">
            <a:extLst>
              <a:ext uri="{FF2B5EF4-FFF2-40B4-BE49-F238E27FC236}">
                <a16:creationId xmlns:a16="http://schemas.microsoft.com/office/drawing/2014/main" id="{DFA1CEC2-F598-4BAC-BC28-3A501770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229225"/>
            <a:ext cx="1290638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8" name="Picture 6" descr="http://oaks.nvg.org/w/bruner.jpg">
            <a:extLst>
              <a:ext uri="{FF2B5EF4-FFF2-40B4-BE49-F238E27FC236}">
                <a16:creationId xmlns:a16="http://schemas.microsoft.com/office/drawing/2014/main" id="{2DEAFBD7-A843-4686-88C5-05B7AFB13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2703513"/>
            <a:ext cx="12160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384AA07-66EC-423D-8A4C-9323029A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Παναγιώτης </a:t>
            </a:r>
            <a:r>
              <a:rPr lang="el-GR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Πήλιουρας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@ Θ.Ε. ΕΚΠ63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l-GR" baseline="30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Η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ΟΣΣ 2020-21</a:t>
            </a:r>
          </a:p>
        </p:txBody>
      </p:sp>
    </p:spTree>
    <p:extLst>
      <p:ext uri="{BB962C8B-B14F-4D97-AF65-F5344CB8AC3E}">
        <p14:creationId xmlns:p14="http://schemas.microsoft.com/office/powerpoint/2010/main" val="3881630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02FF537D-2A82-4FA7-9D8D-6494C5DE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260350"/>
            <a:ext cx="8604250" cy="1295400"/>
          </a:xfrm>
        </p:spPr>
        <p:txBody>
          <a:bodyPr/>
          <a:lstStyle/>
          <a:p>
            <a:pPr eaLnBrk="1" hangingPunct="1"/>
            <a:r>
              <a:rPr lang="el-GR" altLang="en-US" sz="4000">
                <a:solidFill>
                  <a:srgbClr val="0070C0"/>
                </a:solidFill>
                <a:sym typeface="Wingdings 2" panose="05020102010507070707" pitchFamily="18" charset="2"/>
              </a:rPr>
              <a:t>Στρατηγικές διδακτικής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B99B8A37-D1ED-4CA4-810E-7BBEA2EBBD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8675" y="1268414"/>
            <a:ext cx="8174038" cy="4752975"/>
          </a:xfrm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400">
                <a:sym typeface="Wingdings 2" panose="05020102010507070707" pitchFamily="18" charset="2"/>
              </a:rPr>
              <a:t>Παρουσιάσεις – Εισηγήσεις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n-US" sz="80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400">
                <a:sym typeface="Wingdings 2" panose="05020102010507070707" pitchFamily="18" charset="2"/>
              </a:rPr>
              <a:t>Αξιοποίηση εποπτικά εργαλείων: Εννοιολογικοί χάρτες, πίνακες, αναπαραστάσεις, προσομοιώσεις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l-GR" altLang="en-US" sz="80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400">
                <a:sym typeface="Wingdings 2" panose="05020102010507070707" pitchFamily="18" charset="2"/>
              </a:rPr>
              <a:t>Δοκιμασίες πολλαπλών επιλογών &amp; εκθέσεις</a:t>
            </a:r>
          </a:p>
          <a:p>
            <a:pPr eaLnBrk="1" hangingPunct="1">
              <a:lnSpc>
                <a:spcPct val="90000"/>
              </a:lnSpc>
            </a:pPr>
            <a:endParaRPr lang="el-GR" altLang="en-US" sz="80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400">
                <a:sym typeface="Wingdings 2" panose="05020102010507070707" pitchFamily="18" charset="2"/>
              </a:rPr>
              <a:t>Διερευνητική / ανακαλυπτική </a:t>
            </a:r>
            <a:r>
              <a:rPr lang="el-GR" altLang="en-US" sz="2400"/>
              <a:t>διαδικασία (discovery learning)</a:t>
            </a:r>
          </a:p>
          <a:p>
            <a:pPr eaLnBrk="1" hangingPunct="1">
              <a:lnSpc>
                <a:spcPct val="90000"/>
              </a:lnSpc>
            </a:pPr>
            <a:endParaRPr lang="el-GR" altLang="en-US" sz="800"/>
          </a:p>
          <a:p>
            <a:pPr eaLnBrk="1" hangingPunct="1">
              <a:lnSpc>
                <a:spcPct val="90000"/>
              </a:lnSpc>
            </a:pPr>
            <a:r>
              <a:rPr lang="el-GR" altLang="en-US" sz="2400">
                <a:sym typeface="Wingdings 2" panose="05020102010507070707" pitchFamily="18" charset="2"/>
              </a:rPr>
              <a:t>Εργασίες ομάδων </a:t>
            </a:r>
            <a:r>
              <a:rPr lang="el-GR" altLang="en-US" sz="2400"/>
              <a:t>(</a:t>
            </a:r>
            <a:r>
              <a:rPr lang="en-US" altLang="en-US" sz="2400"/>
              <a:t>projects based learning</a:t>
            </a:r>
            <a:r>
              <a:rPr lang="el-GR" altLang="en-US" sz="2400"/>
              <a:t>)</a:t>
            </a:r>
          </a:p>
          <a:p>
            <a:pPr eaLnBrk="1" hangingPunct="1">
              <a:lnSpc>
                <a:spcPct val="90000"/>
              </a:lnSpc>
            </a:pPr>
            <a:endParaRPr lang="el-GR" altLang="en-US" sz="80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400">
                <a:sym typeface="Wingdings 2" panose="05020102010507070707" pitchFamily="18" charset="2"/>
              </a:rPr>
              <a:t>Διαλογική συζήτηση </a:t>
            </a:r>
          </a:p>
          <a:p>
            <a:pPr eaLnBrk="1" hangingPunct="1">
              <a:lnSpc>
                <a:spcPct val="90000"/>
              </a:lnSpc>
            </a:pPr>
            <a:endParaRPr lang="el-GR" altLang="en-US" sz="90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400">
                <a:sym typeface="Wingdings 2" panose="05020102010507070707" pitchFamily="18" charset="2"/>
              </a:rPr>
              <a:t>Συνεργατική μάθηση </a:t>
            </a:r>
            <a:r>
              <a:rPr lang="en-GB" altLang="en-US" sz="2400"/>
              <a:t>(</a:t>
            </a:r>
            <a:r>
              <a:rPr lang="en-US" altLang="en-US" sz="2400"/>
              <a:t>collaborative learning</a:t>
            </a:r>
            <a:r>
              <a:rPr lang="en-GB" altLang="en-US" sz="2400"/>
              <a:t>)</a:t>
            </a:r>
            <a:endParaRPr lang="el-GR" altLang="en-US" sz="2400"/>
          </a:p>
          <a:p>
            <a:pPr eaLnBrk="1" hangingPunct="1">
              <a:lnSpc>
                <a:spcPct val="90000"/>
              </a:lnSpc>
            </a:pPr>
            <a:endParaRPr lang="el-GR" altLang="en-US" sz="90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400"/>
              <a:t>Ε</a:t>
            </a:r>
            <a:r>
              <a:rPr lang="en-GB" altLang="en-US" sz="2400"/>
              <a:t>πίλυση προβλ</a:t>
            </a:r>
            <a:r>
              <a:rPr lang="el-GR" altLang="en-US" sz="2400"/>
              <a:t>ήματος</a:t>
            </a:r>
            <a:r>
              <a:rPr lang="en-GB" altLang="en-US" sz="2400"/>
              <a:t> (</a:t>
            </a:r>
            <a:r>
              <a:rPr lang="en-US" altLang="en-US" sz="2400"/>
              <a:t>problem solving</a:t>
            </a:r>
            <a:r>
              <a:rPr lang="en-GB" altLang="en-US" sz="2400"/>
              <a:t>)</a:t>
            </a:r>
            <a:endParaRPr lang="el-GR" altLang="en-US" sz="9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sz="900">
                <a:sym typeface="Wingdings 2" panose="05020102010507070707" pitchFamily="18" charset="2"/>
              </a:rPr>
              <a:t>      </a:t>
            </a:r>
            <a:endParaRPr lang="el-GR" altLang="en-US" sz="500">
              <a:sym typeface="Wingdings 2" panose="05020102010507070707" pitchFamily="18" charset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1 - Τίτλος">
            <a:extLst>
              <a:ext uri="{FF2B5EF4-FFF2-40B4-BE49-F238E27FC236}">
                <a16:creationId xmlns:a16="http://schemas.microsoft.com/office/drawing/2014/main" id="{1ECA6F02-E595-480A-96E3-B0B3955D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-26988"/>
            <a:ext cx="8229600" cy="1252538"/>
          </a:xfrm>
        </p:spPr>
        <p:txBody>
          <a:bodyPr/>
          <a:lstStyle/>
          <a:p>
            <a:pPr eaLnBrk="1" hangingPunct="1"/>
            <a:r>
              <a:rPr lang="el-GR" altLang="en-US" sz="2800">
                <a:solidFill>
                  <a:srgbClr val="0070C0"/>
                </a:solidFill>
              </a:rPr>
              <a:t>Τι μας μένει από τις γνωστικές/εποικοδομητικές θεωρήσεις 1/3</a:t>
            </a:r>
          </a:p>
        </p:txBody>
      </p:sp>
      <p:sp>
        <p:nvSpPr>
          <p:cNvPr id="145411" name="2 - Θέση περιεχομένου">
            <a:extLst>
              <a:ext uri="{FF2B5EF4-FFF2-40B4-BE49-F238E27FC236}">
                <a16:creationId xmlns:a16="http://schemas.microsoft.com/office/drawing/2014/main" id="{77A18B86-B72C-4658-903C-C40D96DFE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052514"/>
            <a:ext cx="8642350" cy="5616575"/>
          </a:xfrm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n-US" sz="2000"/>
              <a:t>Αξιοποίηση των </a:t>
            </a:r>
            <a:r>
              <a:rPr lang="el-GR" altLang="en-US" sz="2000" b="1"/>
              <a:t>προοργανωτών </a:t>
            </a:r>
            <a:r>
              <a:rPr lang="el-GR" altLang="en-US" sz="2000"/>
              <a:t>στα βιβλία</a:t>
            </a:r>
          </a:p>
          <a:p>
            <a:pPr eaLnBrk="1" hangingPunct="1"/>
            <a:endParaRPr lang="el-GR" altLang="en-US" sz="800"/>
          </a:p>
          <a:p>
            <a:pPr eaLnBrk="1" hangingPunct="1"/>
            <a:r>
              <a:rPr lang="el-GR" altLang="en-US" sz="2000"/>
              <a:t>Χρήση ορολογίας και </a:t>
            </a:r>
            <a:r>
              <a:rPr lang="el-GR" altLang="en-US" sz="2000" b="1"/>
              <a:t>διεύρυνση των εννοιών</a:t>
            </a:r>
          </a:p>
          <a:p>
            <a:pPr eaLnBrk="1" hangingPunct="1"/>
            <a:endParaRPr lang="el-GR" altLang="en-US" sz="800"/>
          </a:p>
          <a:p>
            <a:pPr eaLnBrk="1" hangingPunct="1"/>
            <a:r>
              <a:rPr lang="el-GR" altLang="en-US" sz="2000" b="1"/>
              <a:t>Εννοιολογικοί χάρτες</a:t>
            </a:r>
            <a:r>
              <a:rPr lang="el-GR" altLang="en-US" sz="2000"/>
              <a:t> και διαγράμματα ροής, σύμβολα</a:t>
            </a:r>
          </a:p>
          <a:p>
            <a:pPr eaLnBrk="1" hangingPunct="1"/>
            <a:endParaRPr lang="el-GR" altLang="en-US" sz="800"/>
          </a:p>
          <a:p>
            <a:pPr eaLnBrk="1" hangingPunct="1"/>
            <a:r>
              <a:rPr lang="el-GR" altLang="en-US" sz="2000" b="1"/>
              <a:t>Καταιγισμός ιδεών </a:t>
            </a:r>
          </a:p>
          <a:p>
            <a:pPr eaLnBrk="1" hangingPunct="1"/>
            <a:endParaRPr lang="el-GR" altLang="en-US" sz="800"/>
          </a:p>
          <a:p>
            <a:pPr eaLnBrk="1" hangingPunct="1"/>
            <a:r>
              <a:rPr lang="el-GR" altLang="en-US" sz="2000"/>
              <a:t>Αναγωγή των επιμέρους σε </a:t>
            </a:r>
            <a:r>
              <a:rPr lang="el-GR" altLang="en-US" sz="2000" b="1"/>
              <a:t>γενικές δομές, αρχές, νόμους</a:t>
            </a:r>
            <a:r>
              <a:rPr lang="el-GR" altLang="en-US" sz="2000"/>
              <a:t> </a:t>
            </a:r>
          </a:p>
          <a:p>
            <a:pPr eaLnBrk="1" hangingPunct="1"/>
            <a:endParaRPr lang="el-GR" altLang="en-US" sz="800"/>
          </a:p>
          <a:p>
            <a:pPr eaLnBrk="1" hangingPunct="1"/>
            <a:r>
              <a:rPr lang="el-GR" altLang="en-US" sz="2000"/>
              <a:t>Διαρκής δια</a:t>
            </a:r>
            <a:r>
              <a:rPr lang="el-GR" altLang="en-US" sz="2000" b="1"/>
              <a:t>σύνδεση με προϋπάρχουσες γνώσεις</a:t>
            </a:r>
            <a:r>
              <a:rPr lang="el-GR" altLang="en-US" sz="2000"/>
              <a:t> </a:t>
            </a:r>
          </a:p>
          <a:p>
            <a:pPr eaLnBrk="1" hangingPunct="1"/>
            <a:endParaRPr lang="el-GR" altLang="en-US" sz="800"/>
          </a:p>
          <a:p>
            <a:pPr eaLnBrk="1" hangingPunct="1"/>
            <a:r>
              <a:rPr lang="el-GR" altLang="en-US" sz="2000"/>
              <a:t>Ο δάσκαλος οδηγεί στην κ</a:t>
            </a:r>
            <a:r>
              <a:rPr lang="el-GR" altLang="en-US" sz="2000" b="1"/>
              <a:t>αθοδηγούµενη ανακάλυψη</a:t>
            </a:r>
            <a:r>
              <a:rPr lang="el-GR" altLang="en-US" sz="2000"/>
              <a:t>, διευκολύνει, υποστηρίζει, ενθαρρύνει, συμβουλεύει, ανατροφοδοτεί. Καλή επικοινωνία.</a:t>
            </a:r>
          </a:p>
          <a:p>
            <a:pPr eaLnBrk="1" hangingPunct="1"/>
            <a:endParaRPr lang="el-GR" altLang="en-US" sz="800"/>
          </a:p>
          <a:p>
            <a:pPr eaLnBrk="1" hangingPunct="1"/>
            <a:r>
              <a:rPr lang="el-GR" altLang="en-US" sz="2000" b="1"/>
              <a:t>Γνώση</a:t>
            </a:r>
            <a:r>
              <a:rPr lang="el-GR" altLang="en-US" sz="2000"/>
              <a:t> των </a:t>
            </a:r>
            <a:r>
              <a:rPr lang="el-GR" altLang="en-US" sz="2000" b="1"/>
              <a:t>νοητικών δομών</a:t>
            </a:r>
            <a:r>
              <a:rPr lang="el-GR" altLang="en-US" sz="2000"/>
              <a:t> και </a:t>
            </a:r>
            <a:r>
              <a:rPr lang="el-GR" altLang="en-US" sz="2000" b="1"/>
              <a:t>γνωστικού επιπέδου</a:t>
            </a:r>
            <a:r>
              <a:rPr lang="el-GR" altLang="en-US" sz="2000"/>
              <a:t> των μαθητών (αρχική, διαγνωστική αξιολόγηση)</a:t>
            </a:r>
          </a:p>
          <a:p>
            <a:pPr eaLnBrk="1" hangingPunct="1"/>
            <a:endParaRPr lang="el-GR" altLang="en-US" sz="900"/>
          </a:p>
          <a:p>
            <a:pPr eaLnBrk="1" hangingPunct="1"/>
            <a:r>
              <a:rPr lang="el-GR" altLang="en-US" sz="2000" b="1"/>
              <a:t>Δραστηριότητες ανάλογες</a:t>
            </a:r>
            <a:r>
              <a:rPr lang="el-GR" altLang="en-US" sz="2000"/>
              <a:t> του δυναμικού </a:t>
            </a:r>
            <a:r>
              <a:rPr lang="el-GR" altLang="en-US" sz="2000" b="1"/>
              <a:t>των μαθητών</a:t>
            </a:r>
            <a:r>
              <a:rPr lang="el-GR" altLang="en-US" sz="2000"/>
              <a:t>.</a:t>
            </a:r>
          </a:p>
          <a:p>
            <a:pPr eaLnBrk="1" hangingPunct="1"/>
            <a:endParaRPr lang="el-GR" altLang="en-US" sz="800"/>
          </a:p>
          <a:p>
            <a:pPr eaLnBrk="1" hangingPunct="1"/>
            <a:r>
              <a:rPr lang="el-GR" altLang="en-US" sz="2000"/>
              <a:t>Διδασκαλία στη </a:t>
            </a:r>
            <a:r>
              <a:rPr lang="el-GR" altLang="en-US" sz="2000" b="1"/>
              <a:t>γλώσσα των μαθητών</a:t>
            </a:r>
            <a:endParaRPr lang="el-GR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1 - Τίτλος">
            <a:extLst>
              <a:ext uri="{FF2B5EF4-FFF2-40B4-BE49-F238E27FC236}">
                <a16:creationId xmlns:a16="http://schemas.microsoft.com/office/drawing/2014/main" id="{4C40C867-CA51-4C02-8798-1D620BDB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sz="2800">
                <a:solidFill>
                  <a:srgbClr val="0070C0"/>
                </a:solidFill>
              </a:rPr>
              <a:t>Τι μας μένει από τις γνωστικές/εποικοδομητικές θεωρήσεις 2/3</a:t>
            </a:r>
          </a:p>
        </p:txBody>
      </p:sp>
      <p:sp>
        <p:nvSpPr>
          <p:cNvPr id="146435" name="2 - Θέση περιεχομένου">
            <a:extLst>
              <a:ext uri="{FF2B5EF4-FFF2-40B4-BE49-F238E27FC236}">
                <a16:creationId xmlns:a16="http://schemas.microsoft.com/office/drawing/2014/main" id="{BC30DCA8-765D-463C-895E-9D050FEF7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68414"/>
            <a:ext cx="8229600" cy="5184775"/>
          </a:xfrm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n-US" sz="2000" b="1" dirty="0"/>
              <a:t>Υποστηρικτικό </a:t>
            </a:r>
            <a:r>
              <a:rPr lang="el-GR" altLang="en-US" sz="2000" dirty="0"/>
              <a:t>περιβάλλον μάθησης, πλούσιο σε </a:t>
            </a:r>
            <a:r>
              <a:rPr lang="el-GR" altLang="en-US" sz="2000" b="1" dirty="0"/>
              <a:t>ποικίλα ερεθίσματα</a:t>
            </a:r>
            <a:endParaRPr lang="en-US" altLang="en-US" sz="2000" b="1" dirty="0"/>
          </a:p>
          <a:p>
            <a:pPr eaLnBrk="1" hangingPunct="1"/>
            <a:endParaRPr lang="el-GR" altLang="en-US" sz="800" dirty="0"/>
          </a:p>
          <a:p>
            <a:pPr eaLnBrk="1" hangingPunct="1"/>
            <a:r>
              <a:rPr lang="el-GR" altLang="en-US" sz="2000" dirty="0"/>
              <a:t>Όχι στον βομβαρδισμό πληροφοριών </a:t>
            </a:r>
            <a:endParaRPr lang="en-US" altLang="en-US" sz="2000" dirty="0"/>
          </a:p>
          <a:p>
            <a:pPr eaLnBrk="1" hangingPunct="1"/>
            <a:endParaRPr lang="el-GR" altLang="en-US" sz="800" dirty="0"/>
          </a:p>
          <a:p>
            <a:pPr eaLnBrk="1" hangingPunct="1"/>
            <a:r>
              <a:rPr lang="el-GR" altLang="en-US" sz="2000" b="1" dirty="0"/>
              <a:t>Δραστηριότητες ανακάλυψης και επεξεργασίας των πληροφοριών </a:t>
            </a:r>
            <a:r>
              <a:rPr lang="el-GR" altLang="en-US" sz="2000" dirty="0"/>
              <a:t>(ανάλυση, σύγκριση, κατηγοριοποίηση, γενίκευση, επίλυση προβλήματος </a:t>
            </a:r>
            <a:r>
              <a:rPr lang="el-GR" altLang="en-US" sz="2000" dirty="0" err="1"/>
              <a:t>κλπ</a:t>
            </a:r>
            <a:r>
              <a:rPr lang="el-GR" altLang="en-US" sz="2000" dirty="0"/>
              <a:t>), πειραματισμού, κατασκευών. Εργασία µε τον δικό τους </a:t>
            </a:r>
            <a:r>
              <a:rPr lang="el-GR" altLang="en-US" sz="2000" dirty="0" err="1"/>
              <a:t>ρυθµό</a:t>
            </a:r>
            <a:r>
              <a:rPr lang="el-GR" altLang="en-US" sz="2000" dirty="0"/>
              <a:t>, αποφάσεις και επιλογές. </a:t>
            </a:r>
          </a:p>
          <a:p>
            <a:pPr eaLnBrk="1" hangingPunct="1"/>
            <a:endParaRPr lang="el-GR" altLang="en-US" sz="800" dirty="0"/>
          </a:p>
          <a:p>
            <a:pPr eaLnBrk="1" hangingPunct="1"/>
            <a:r>
              <a:rPr lang="el-GR" altLang="en-US" sz="2000" b="1" dirty="0"/>
              <a:t>Πολλαπλά πλαίσια αναφοράς</a:t>
            </a:r>
            <a:r>
              <a:rPr lang="el-GR" altLang="en-US" sz="2000" dirty="0"/>
              <a:t> και αξιοποίησης της γνώσης σε </a:t>
            </a:r>
            <a:r>
              <a:rPr lang="el-GR" altLang="en-US" sz="2000" b="1" dirty="0"/>
              <a:t>νέες συνθήκες</a:t>
            </a:r>
            <a:r>
              <a:rPr lang="el-GR" altLang="en-US" sz="2000" dirty="0"/>
              <a:t>.</a:t>
            </a:r>
          </a:p>
          <a:p>
            <a:pPr eaLnBrk="1" hangingPunct="1"/>
            <a:endParaRPr lang="el-GR" altLang="en-US" sz="800" dirty="0"/>
          </a:p>
          <a:p>
            <a:pPr eaLnBrk="1" hangingPunct="1"/>
            <a:r>
              <a:rPr lang="el-GR" altLang="en-US" sz="2000" dirty="0"/>
              <a:t> </a:t>
            </a:r>
            <a:r>
              <a:rPr lang="el-GR" altLang="en-US" sz="2000" b="1" dirty="0"/>
              <a:t>Γνωστική ευελιξία</a:t>
            </a:r>
            <a:r>
              <a:rPr lang="el-GR" altLang="en-US" sz="2000" dirty="0"/>
              <a:t> μέσα από πολλά επίπεδα και οπτικές (διαθεματικότητα, διεπιστημονικότητα, τέχνες). Όλα συνδέονται μεταξύ τους και </a:t>
            </a:r>
            <a:r>
              <a:rPr lang="el-GR" altLang="en-US" sz="2000" dirty="0" err="1"/>
              <a:t>αλληλεπιδρούν</a:t>
            </a:r>
            <a:r>
              <a:rPr lang="el-GR" altLang="en-US" sz="2000" dirty="0"/>
              <a:t>.</a:t>
            </a:r>
          </a:p>
          <a:p>
            <a:pPr eaLnBrk="1" hangingPunct="1"/>
            <a:endParaRPr lang="el-GR" altLang="en-US" sz="800" dirty="0"/>
          </a:p>
          <a:p>
            <a:pPr eaLnBrk="1" hangingPunct="1"/>
            <a:r>
              <a:rPr lang="el-GR" altLang="en-US" sz="2000" u="sng" dirty="0"/>
              <a:t>Ενθάρρυνση της χρήσης </a:t>
            </a:r>
            <a:r>
              <a:rPr lang="el-GR" altLang="en-US" sz="2000" b="1" u="sng" dirty="0"/>
              <a:t>πολλαπλών μορφών αναπαράστασης</a:t>
            </a:r>
            <a:r>
              <a:rPr lang="el-GR" altLang="en-US" sz="2000" u="sng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- Τίτλος">
            <a:extLst>
              <a:ext uri="{FF2B5EF4-FFF2-40B4-BE49-F238E27FC236}">
                <a16:creationId xmlns:a16="http://schemas.microsoft.com/office/drawing/2014/main" id="{ED85942A-4318-40C1-ACA2-0526D187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-26988"/>
            <a:ext cx="8507413" cy="1123951"/>
          </a:xfrm>
        </p:spPr>
        <p:txBody>
          <a:bodyPr/>
          <a:lstStyle/>
          <a:p>
            <a:pPr eaLnBrk="1" hangingPunct="1"/>
            <a:r>
              <a:rPr lang="el-GR" altLang="en-US" sz="2800">
                <a:solidFill>
                  <a:srgbClr val="0070C0"/>
                </a:solidFill>
              </a:rPr>
              <a:t>Τι μας μένει από τις γνωστικές/εποικοδομητικές θεωρήσεις 3/3</a:t>
            </a:r>
          </a:p>
        </p:txBody>
      </p:sp>
      <p:sp>
        <p:nvSpPr>
          <p:cNvPr id="147459" name="2 - Θέση περιεχομένου">
            <a:extLst>
              <a:ext uri="{FF2B5EF4-FFF2-40B4-BE49-F238E27FC236}">
                <a16:creationId xmlns:a16="http://schemas.microsoft.com/office/drawing/2014/main" id="{9B243F72-87EE-4A6B-A459-0A637889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81076"/>
            <a:ext cx="8229600" cy="5616575"/>
          </a:xfrm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n-US" sz="2000" dirty="0"/>
              <a:t>Κοινά </a:t>
            </a:r>
            <a:r>
              <a:rPr lang="el-GR" altLang="en-US" sz="2000" b="1" dirty="0"/>
              <a:t>ομαδικά </a:t>
            </a:r>
            <a:r>
              <a:rPr lang="en-US" altLang="en-US" sz="2000" b="1" dirty="0"/>
              <a:t>project</a:t>
            </a:r>
            <a:r>
              <a:rPr lang="en-US" altLang="en-US" sz="2000" dirty="0"/>
              <a:t> </a:t>
            </a:r>
            <a:endParaRPr lang="el-GR" altLang="en-US" sz="2000" dirty="0"/>
          </a:p>
          <a:p>
            <a:pPr eaLnBrk="1" hangingPunct="1"/>
            <a:endParaRPr lang="el-GR" altLang="en-US" sz="800" dirty="0"/>
          </a:p>
          <a:p>
            <a:pPr eaLnBrk="1" hangingPunct="1"/>
            <a:r>
              <a:rPr lang="el-GR" altLang="en-US" sz="2000" b="1" dirty="0"/>
              <a:t>Συνεργατική μάθηση </a:t>
            </a:r>
          </a:p>
          <a:p>
            <a:pPr eaLnBrk="1" hangingPunct="1"/>
            <a:endParaRPr lang="el-GR" altLang="en-US" sz="1000" dirty="0"/>
          </a:p>
          <a:p>
            <a:pPr eaLnBrk="1" hangingPunct="1"/>
            <a:r>
              <a:rPr lang="el-GR" altLang="en-US" sz="2000" b="1" dirty="0"/>
              <a:t>Διαλογική συζήτηση </a:t>
            </a:r>
          </a:p>
          <a:p>
            <a:pPr eaLnBrk="1" hangingPunct="1"/>
            <a:endParaRPr lang="el-GR" altLang="en-US" sz="1000" dirty="0"/>
          </a:p>
          <a:p>
            <a:pPr eaLnBrk="1" hangingPunct="1"/>
            <a:r>
              <a:rPr lang="el-GR" altLang="en-US" sz="2000" u="sng" dirty="0"/>
              <a:t>Καλλιέργεια </a:t>
            </a:r>
            <a:r>
              <a:rPr lang="el-GR" altLang="en-US" sz="2000" b="1" u="sng" dirty="0"/>
              <a:t>θετικής στάση</a:t>
            </a:r>
            <a:r>
              <a:rPr lang="el-GR" altLang="en-US" sz="2000" u="sng" dirty="0"/>
              <a:t>ς για το γνωστικό αντικείμενο</a:t>
            </a:r>
          </a:p>
          <a:p>
            <a:pPr eaLnBrk="1" hangingPunct="1"/>
            <a:endParaRPr lang="el-GR" altLang="en-US" sz="1000" u="sng" dirty="0"/>
          </a:p>
          <a:p>
            <a:pPr eaLnBrk="1" hangingPunct="1"/>
            <a:r>
              <a:rPr lang="el-GR" altLang="en-US" sz="2000" u="sng" dirty="0"/>
              <a:t>Καλλιέργεια </a:t>
            </a:r>
            <a:r>
              <a:rPr lang="el-GR" altLang="en-US" sz="2000" b="1" u="sng" dirty="0"/>
              <a:t>προσωπικών/εσωτερικών κινήτρων μάθησης </a:t>
            </a:r>
            <a:r>
              <a:rPr lang="el-GR" altLang="en-US" sz="2000" u="sng" dirty="0"/>
              <a:t>(</a:t>
            </a:r>
            <a:r>
              <a:rPr lang="el-GR" altLang="en-US" sz="2000" u="sng" dirty="0" err="1"/>
              <a:t>φιλερευνητική</a:t>
            </a:r>
            <a:r>
              <a:rPr lang="el-GR" altLang="en-US" sz="2000" u="sng" dirty="0"/>
              <a:t> διάθεση)</a:t>
            </a:r>
            <a:r>
              <a:rPr lang="el-GR" altLang="en-US" sz="2000" b="1" u="sng" dirty="0"/>
              <a:t> </a:t>
            </a:r>
          </a:p>
          <a:p>
            <a:pPr eaLnBrk="1" hangingPunct="1"/>
            <a:endParaRPr lang="el-GR" altLang="en-US" sz="1000" dirty="0"/>
          </a:p>
          <a:p>
            <a:pPr eaLnBrk="1" hangingPunct="1"/>
            <a:r>
              <a:rPr lang="el-GR" altLang="en-US" sz="2000" b="1" dirty="0"/>
              <a:t>Σπειροειδές Αναλυτικό Πρόγραμμα</a:t>
            </a:r>
            <a:r>
              <a:rPr lang="el-GR" altLang="en-US" sz="2000" dirty="0"/>
              <a:t> </a:t>
            </a:r>
          </a:p>
          <a:p>
            <a:pPr eaLnBrk="1" hangingPunct="1"/>
            <a:endParaRPr lang="el-GR" altLang="en-US" sz="1000" dirty="0"/>
          </a:p>
          <a:p>
            <a:pPr eaLnBrk="1" hangingPunct="1"/>
            <a:r>
              <a:rPr lang="el-GR" altLang="en-US" sz="2000" b="1" dirty="0"/>
              <a:t>Δημιουργική μάθηση</a:t>
            </a:r>
          </a:p>
          <a:p>
            <a:pPr eaLnBrk="1" hangingPunct="1"/>
            <a:endParaRPr lang="el-GR" altLang="en-US" sz="800" dirty="0"/>
          </a:p>
          <a:p>
            <a:pPr eaLnBrk="1" hangingPunct="1"/>
            <a:r>
              <a:rPr lang="el-GR" altLang="en-US" sz="2000" dirty="0"/>
              <a:t>Διδακτικά </a:t>
            </a:r>
            <a:r>
              <a:rPr lang="el-GR" altLang="en-US" sz="2000" b="1" dirty="0"/>
              <a:t>σενάρια με επιλογή δραστηριοτήτων</a:t>
            </a:r>
            <a:r>
              <a:rPr lang="el-GR" altLang="en-US" sz="2000" dirty="0"/>
              <a:t>, επίλυση προβλημάτων και δημιουργική παραγωγή έργου. </a:t>
            </a:r>
          </a:p>
          <a:p>
            <a:pPr eaLnBrk="1" hangingPunct="1"/>
            <a:endParaRPr lang="el-GR" altLang="en-US" sz="800" dirty="0"/>
          </a:p>
          <a:p>
            <a:pPr eaLnBrk="1" hangingPunct="1"/>
            <a:r>
              <a:rPr lang="el-GR" altLang="en-US" sz="2000" b="1" dirty="0"/>
              <a:t>Ανοιχτά </a:t>
            </a:r>
            <a:r>
              <a:rPr lang="el-GR" altLang="en-US" sz="2000" b="1" dirty="0" err="1"/>
              <a:t>λογισµικά</a:t>
            </a:r>
            <a:r>
              <a:rPr lang="el-GR" altLang="en-US" sz="2000" dirty="0"/>
              <a:t>, δημιουργία μικρόκοσμων, εκπαιδευτικά </a:t>
            </a:r>
            <a:r>
              <a:rPr lang="el-GR" altLang="en-US" sz="2000" dirty="0" err="1"/>
              <a:t>διαδραστικά</a:t>
            </a:r>
            <a:r>
              <a:rPr lang="el-GR" altLang="en-US" sz="2000" dirty="0"/>
              <a:t> παιχνίδια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37E5AC8-D71C-4159-80C8-5A89CC14A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5200" y="-26988"/>
            <a:ext cx="7532688" cy="10747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sz="4000" dirty="0">
                <a:solidFill>
                  <a:srgbClr val="0070C0"/>
                </a:solidFill>
              </a:rPr>
              <a:t>Εκπαιδευτικός: γνωστικές - εποικοδομητικές προσεγγίσεις</a:t>
            </a:r>
            <a:endParaRPr lang="el-GR" sz="3200" dirty="0">
              <a:solidFill>
                <a:srgbClr val="0070C0"/>
              </a:solidFill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D0EAEF6F-99F1-4BF0-B736-CAE9328FA0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1125539"/>
            <a:ext cx="8424862" cy="5399087"/>
          </a:xfrm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000" dirty="0"/>
              <a:t>Διαμορφώνει ένα </a:t>
            </a:r>
            <a:r>
              <a:rPr lang="el-GR" altLang="en-US" sz="2000" b="1" dirty="0"/>
              <a:t>υποστηρικτικό περιβάλλον μάθησης</a:t>
            </a:r>
            <a:r>
              <a:rPr lang="el-GR" altLang="en-US" sz="20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l-GR" altLang="en-US" sz="700" dirty="0"/>
          </a:p>
          <a:p>
            <a:pPr eaLnBrk="1" hangingPunct="1">
              <a:lnSpc>
                <a:spcPct val="90000"/>
              </a:lnSpc>
            </a:pPr>
            <a:r>
              <a:rPr lang="el-GR" altLang="en-US" sz="2000" dirty="0"/>
              <a:t>Βοηθά να </a:t>
            </a:r>
            <a:r>
              <a:rPr lang="el-GR" altLang="en-US" sz="2000" b="1" dirty="0" err="1"/>
              <a:t>οικοδομηθούν</a:t>
            </a:r>
            <a:r>
              <a:rPr lang="el-GR" altLang="en-US" sz="2000" dirty="0"/>
              <a:t> νέες γνώσεις πάνω στις υπάρχουσες.</a:t>
            </a:r>
          </a:p>
          <a:p>
            <a:pPr eaLnBrk="1" hangingPunct="1">
              <a:lnSpc>
                <a:spcPct val="90000"/>
              </a:lnSpc>
            </a:pPr>
            <a:endParaRPr lang="el-GR" altLang="en-US" sz="700" dirty="0"/>
          </a:p>
          <a:p>
            <a:pPr eaLnBrk="1" hangingPunct="1">
              <a:lnSpc>
                <a:spcPct val="90000"/>
              </a:lnSpc>
            </a:pPr>
            <a:r>
              <a:rPr lang="el-GR" altLang="en-US" sz="2000" dirty="0"/>
              <a:t>Στοχεύει στην </a:t>
            </a:r>
            <a:r>
              <a:rPr lang="el-GR" altLang="en-US" sz="2000" b="1" dirty="0"/>
              <a:t>κατασκευή νέων εννοιών</a:t>
            </a:r>
            <a:r>
              <a:rPr lang="el-GR" altLang="en-US" sz="2000" dirty="0"/>
              <a:t>, αξιοποιώντας την </a:t>
            </a:r>
            <a:r>
              <a:rPr lang="el-GR" altLang="en-US" sz="2000" b="1" dirty="0" err="1"/>
              <a:t>προϋπάρχουσα</a:t>
            </a:r>
            <a:r>
              <a:rPr lang="el-GR" altLang="en-US" sz="2000" b="1" dirty="0"/>
              <a:t> γνώση των μαθητών. </a:t>
            </a:r>
          </a:p>
          <a:p>
            <a:pPr eaLnBrk="1" hangingPunct="1">
              <a:lnSpc>
                <a:spcPct val="90000"/>
              </a:lnSpc>
            </a:pPr>
            <a:endParaRPr lang="el-GR" altLang="en-US" sz="700" dirty="0"/>
          </a:p>
          <a:p>
            <a:pPr eaLnBrk="1" hangingPunct="1">
              <a:lnSpc>
                <a:spcPct val="90000"/>
              </a:lnSpc>
            </a:pPr>
            <a:r>
              <a:rPr lang="el-GR" altLang="en-US" sz="2000" dirty="0"/>
              <a:t>Αναλαμβάνει  υποστηρικτικό-συμβουλευτικό ρόλο.</a:t>
            </a:r>
          </a:p>
          <a:p>
            <a:pPr eaLnBrk="1" hangingPunct="1">
              <a:lnSpc>
                <a:spcPct val="90000"/>
              </a:lnSpc>
            </a:pPr>
            <a:endParaRPr lang="el-GR" altLang="en-US" sz="700" dirty="0"/>
          </a:p>
          <a:p>
            <a:pPr eaLnBrk="1" hangingPunct="1">
              <a:lnSpc>
                <a:spcPct val="90000"/>
              </a:lnSpc>
            </a:pPr>
            <a:r>
              <a:rPr lang="el-GR" altLang="en-US" sz="2000" dirty="0"/>
              <a:t>Δημιουργεί συνθήκες ανακάλυψης και επεξεργασίας των πληροφοριών.</a:t>
            </a:r>
          </a:p>
          <a:p>
            <a:pPr eaLnBrk="1" hangingPunct="1">
              <a:lnSpc>
                <a:spcPct val="90000"/>
              </a:lnSpc>
            </a:pPr>
            <a:endParaRPr lang="el-GR" altLang="en-US" sz="700" dirty="0"/>
          </a:p>
          <a:p>
            <a:pPr eaLnBrk="1" hangingPunct="1">
              <a:lnSpc>
                <a:spcPct val="90000"/>
              </a:lnSpc>
            </a:pPr>
            <a:r>
              <a:rPr lang="el-GR" altLang="en-US" sz="2000" dirty="0"/>
              <a:t>Συμβάλλει στη δημιουργία της γνώσης με </a:t>
            </a:r>
            <a:r>
              <a:rPr lang="el-GR" altLang="en-US" sz="2000" b="1" dirty="0"/>
              <a:t>αυθεντικές καταστάσεις </a:t>
            </a:r>
            <a:r>
              <a:rPr lang="el-GR" altLang="en-US" sz="2000" dirty="0"/>
              <a:t>και δραστηριότητες.</a:t>
            </a:r>
          </a:p>
          <a:p>
            <a:pPr eaLnBrk="1" hangingPunct="1">
              <a:lnSpc>
                <a:spcPct val="90000"/>
              </a:lnSpc>
            </a:pPr>
            <a:endParaRPr lang="el-GR" altLang="en-US" sz="900" dirty="0"/>
          </a:p>
          <a:p>
            <a:pPr eaLnBrk="1" hangingPunct="1">
              <a:lnSpc>
                <a:spcPct val="90000"/>
              </a:lnSpc>
            </a:pPr>
            <a:r>
              <a:rPr lang="el-GR" altLang="en-US" sz="2000" dirty="0"/>
              <a:t>Χρησιμοποιεί πολλαπλά πλαίσια, προετοιμάζοντας τη μεταφορά και αξιοποίηση της γνώσης σε νέες συνθήκες. </a:t>
            </a:r>
          </a:p>
          <a:p>
            <a:pPr eaLnBrk="1" hangingPunct="1">
              <a:lnSpc>
                <a:spcPct val="90000"/>
              </a:lnSpc>
            </a:pPr>
            <a:endParaRPr lang="el-GR" altLang="en-US" sz="700" dirty="0"/>
          </a:p>
          <a:p>
            <a:pPr eaLnBrk="1" hangingPunct="1">
              <a:lnSpc>
                <a:spcPct val="90000"/>
              </a:lnSpc>
            </a:pPr>
            <a:r>
              <a:rPr lang="el-GR" altLang="en-US" sz="2000" dirty="0"/>
              <a:t>Προκαλεί τη γνωστική ευελιξία και τις </a:t>
            </a:r>
            <a:r>
              <a:rPr lang="el-GR" altLang="en-US" sz="2000" b="1" dirty="0"/>
              <a:t>πολλαπλές αναπαραστάσεις</a:t>
            </a:r>
            <a:r>
              <a:rPr lang="el-GR" altLang="en-US" sz="2000" dirty="0"/>
              <a:t>, αφού η γνώση φαίνεται από πολλά επίπεδα και οπτικές. </a:t>
            </a:r>
          </a:p>
          <a:p>
            <a:pPr eaLnBrk="1" hangingPunct="1">
              <a:lnSpc>
                <a:spcPct val="90000"/>
              </a:lnSpc>
            </a:pPr>
            <a:endParaRPr lang="el-GR" altLang="en-US" sz="800" dirty="0"/>
          </a:p>
          <a:p>
            <a:pPr eaLnBrk="1" hangingPunct="1">
              <a:lnSpc>
                <a:spcPct val="90000"/>
              </a:lnSpc>
            </a:pPr>
            <a:r>
              <a:rPr lang="el-GR" altLang="en-US" sz="2000" dirty="0"/>
              <a:t>Προωθεί τη συνεργασία για την </a:t>
            </a:r>
            <a:r>
              <a:rPr lang="el-GR" altLang="en-US" sz="2000" b="1" dirty="0"/>
              <a:t>οικοδόμηση της γνώσης</a:t>
            </a:r>
            <a:r>
              <a:rPr lang="el-GR" altLang="en-US" sz="20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l-GR" altLang="en-US" sz="2000" dirty="0"/>
          </a:p>
          <a:p>
            <a:pPr eaLnBrk="1" hangingPunct="1">
              <a:lnSpc>
                <a:spcPct val="90000"/>
              </a:lnSpc>
            </a:pPr>
            <a:endParaRPr lang="el-GR" altLang="en-US" sz="2000" dirty="0"/>
          </a:p>
          <a:p>
            <a:pPr eaLnBrk="1" hangingPunct="1">
              <a:lnSpc>
                <a:spcPct val="90000"/>
              </a:lnSpc>
            </a:pPr>
            <a:endParaRPr lang="el-GR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>
            <a:extLst>
              <a:ext uri="{FF2B5EF4-FFF2-40B4-BE49-F238E27FC236}">
                <a16:creationId xmlns:a16="http://schemas.microsoft.com/office/drawing/2014/main" id="{6AB7A1C3-E7E3-4130-BEC9-F91BA1F7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293" y="925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n-US" dirty="0">
                <a:solidFill>
                  <a:srgbClr val="0070C0"/>
                </a:solidFill>
              </a:rPr>
              <a:t>Δραστηριότητα </a:t>
            </a:r>
            <a:br>
              <a:rPr lang="el-GR" altLang="en-US" dirty="0">
                <a:solidFill>
                  <a:srgbClr val="0070C0"/>
                </a:solidFill>
              </a:rPr>
            </a:br>
            <a:r>
              <a:rPr lang="el-GR" altLang="en-US" dirty="0">
                <a:solidFill>
                  <a:srgbClr val="0070C0"/>
                </a:solidFill>
              </a:rPr>
              <a:t>προσανατολισμού</a:t>
            </a:r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B51D2945-0DD9-4F3D-97D4-2ED8FBD5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779" y="1547814"/>
            <a:ext cx="9367735" cy="4609796"/>
          </a:xfrm>
          <a:ln w="50800">
            <a:solidFill>
              <a:schemeClr val="accent1">
                <a:shade val="50000"/>
              </a:schemeClr>
            </a:solidFill>
          </a:ln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l-GR" sz="2000" u="sng" dirty="0"/>
              <a:t>Υπόθεση:</a:t>
            </a:r>
            <a:r>
              <a:rPr lang="el-GR" sz="2000" dirty="0"/>
              <a:t> Είμαστε παρατηρητές μιας τάξης κατά τη διάρκεια ενός μαθήματος, η οποία, κατά την άποψή μας, εργάζεται με τον επιθυμητό τρόπο. </a:t>
            </a:r>
          </a:p>
          <a:p>
            <a:pPr>
              <a:buNone/>
              <a:defRPr/>
            </a:pPr>
            <a:r>
              <a:rPr lang="el-GR" sz="2000" dirty="0"/>
              <a:t>- Συμπληρώνουμε με κατάλληλα ρήματα ή φράσεις:</a:t>
            </a:r>
          </a:p>
          <a:p>
            <a:pPr>
              <a:defRPr/>
            </a:pPr>
            <a:endParaRPr lang="el-GR" sz="1050" dirty="0"/>
          </a:p>
          <a:p>
            <a:pPr>
              <a:defRPr/>
            </a:pPr>
            <a:r>
              <a:rPr lang="el-GR" sz="2000" dirty="0"/>
              <a:t>Οι μαθητές/</a:t>
            </a:r>
            <a:r>
              <a:rPr lang="el-GR" sz="2000" dirty="0" err="1"/>
              <a:t>τριες</a:t>
            </a:r>
            <a:r>
              <a:rPr lang="el-GR" sz="2000" dirty="0"/>
              <a:t>: </a:t>
            </a:r>
          </a:p>
          <a:p>
            <a:pPr>
              <a:buNone/>
              <a:defRPr/>
            </a:pPr>
            <a:r>
              <a:rPr lang="el-GR" sz="2000" dirty="0"/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>
              <a:buNone/>
              <a:defRPr/>
            </a:pPr>
            <a:endParaRPr lang="el-GR" sz="900" dirty="0"/>
          </a:p>
          <a:p>
            <a:pPr>
              <a:defRPr/>
            </a:pPr>
            <a:r>
              <a:rPr lang="el-GR" sz="2000" dirty="0"/>
              <a:t>Η/Ο εκπαιδευτικός:</a:t>
            </a:r>
          </a:p>
          <a:p>
            <a:pPr>
              <a:buNone/>
              <a:defRPr/>
            </a:pPr>
            <a:r>
              <a:rPr lang="el-GR" sz="2000" dirty="0"/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ctr">
              <a:buNone/>
              <a:defRPr/>
            </a:pPr>
            <a:r>
              <a:rPr lang="el-GR" sz="2000" dirty="0"/>
              <a:t>~~~~~~~~~~~~~~~~~~~~~~~~~~~~~~~~~~~~~~~~~~~~~~~~~~~~~~~~~~~~~~~</a:t>
            </a:r>
          </a:p>
          <a:p>
            <a:pPr>
              <a:defRPr/>
            </a:pPr>
            <a:r>
              <a:rPr lang="el-GR" sz="2000" dirty="0"/>
              <a:t>Οι μαθητές …………………………………………………………………………… (τη) γνώση και όχι μόνο</a:t>
            </a:r>
            <a:r>
              <a:rPr lang="en-US" sz="2000" dirty="0"/>
              <a:t>.</a:t>
            </a:r>
            <a:endParaRPr lang="el-GR" sz="2000" dirty="0"/>
          </a:p>
          <a:p>
            <a:pPr>
              <a:buNone/>
              <a:defRPr/>
            </a:pPr>
            <a:endParaRPr lang="el-GR" sz="2000" dirty="0"/>
          </a:p>
        </p:txBody>
      </p:sp>
      <p:pic>
        <p:nvPicPr>
          <p:cNvPr id="20484" name="Picture 2" descr="https://encrypted-tbn3.gstatic.com/images?q=tbn:ANd9GcSPtozxWpu2dalGtpJwSHEVvCdPFWl3b7BGx7n10yiPJPQn_fBr">
            <a:extLst>
              <a:ext uri="{FF2B5EF4-FFF2-40B4-BE49-F238E27FC236}">
                <a16:creationId xmlns:a16="http://schemas.microsoft.com/office/drawing/2014/main" id="{981D772E-3758-485E-BDD5-281B7849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33" y="42525"/>
            <a:ext cx="731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AA84B31-B226-49BF-AA50-3FFDD3FA20EA}"/>
              </a:ext>
            </a:extLst>
          </p:cNvPr>
          <p:cNvSpPr/>
          <p:nvPr/>
        </p:nvSpPr>
        <p:spPr>
          <a:xfrm>
            <a:off x="8210146" y="260352"/>
            <a:ext cx="3180944" cy="1142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Μια δραστηριότητα για τις αντιλήψεις μας για τη μάθηση και τη μαθησιακή διαδικασία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>
            <a:extLst>
              <a:ext uri="{FF2B5EF4-FFF2-40B4-BE49-F238E27FC236}">
                <a16:creationId xmlns:a16="http://schemas.microsoft.com/office/drawing/2014/main" id="{B87772FE-B7D2-4174-8E19-10083EE439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9" y="665164"/>
            <a:ext cx="8353425" cy="5400675"/>
          </a:xfrm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n-US" sz="9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z="2400" b="1"/>
              <a:t>9 βήματα </a:t>
            </a:r>
            <a:endParaRPr lang="el-GR" altLang="en-US" sz="2400"/>
          </a:p>
          <a:p>
            <a:pPr marL="806450" lvl="1" indent="-457200">
              <a:buFont typeface="Calibri" panose="020F0502020204030204" pitchFamily="34" charset="0"/>
              <a:buAutoNum type="arabicPeriod"/>
            </a:pPr>
            <a:r>
              <a:rPr lang="el-GR" altLang="en-US"/>
              <a:t>Κεντρίστε την προσοχή-ενδιαφέρον των μαθητών </a:t>
            </a:r>
          </a:p>
          <a:p>
            <a:pPr marL="806450" lvl="1" indent="-457200">
              <a:buNone/>
            </a:pPr>
            <a:r>
              <a:rPr lang="el-GR" altLang="en-US"/>
              <a:t>για το θέμα</a:t>
            </a:r>
          </a:p>
          <a:p>
            <a:pPr marL="806450" lvl="1" indent="-457200">
              <a:buNone/>
            </a:pPr>
            <a:r>
              <a:rPr lang="el-GR" altLang="en-US"/>
              <a:t>2. Ενημερώστε τους μαθητές για τους στόχους </a:t>
            </a:r>
          </a:p>
          <a:p>
            <a:pPr marL="806450" lvl="1" indent="-457200">
              <a:buNone/>
            </a:pPr>
            <a:r>
              <a:rPr lang="el-GR" altLang="en-US"/>
              <a:t>3. Ανακαλέστε την προηγούμενη γνώση τους για το θέμα</a:t>
            </a:r>
          </a:p>
          <a:p>
            <a:pPr marL="806450" lvl="1" indent="-457200">
              <a:buNone/>
            </a:pPr>
            <a:r>
              <a:rPr lang="el-GR" altLang="en-US"/>
              <a:t>4. Παρουσιάστε το διδακτικό υλικό (ερέθισμα) </a:t>
            </a:r>
          </a:p>
          <a:p>
            <a:pPr marL="806450" lvl="1" indent="-457200">
              <a:buNone/>
            </a:pPr>
            <a:r>
              <a:rPr lang="el-GR" altLang="en-US"/>
              <a:t>5. Δώστε οδηγίες στους μαθητές</a:t>
            </a:r>
          </a:p>
          <a:p>
            <a:pPr marL="806450" lvl="1" indent="-457200">
              <a:buNone/>
            </a:pPr>
            <a:r>
              <a:rPr lang="el-GR" altLang="en-US"/>
              <a:t>6. Διατυπώστε τα ζητούμενα και συγκεντρώστε τις αποδόσεις</a:t>
            </a:r>
          </a:p>
          <a:p>
            <a:pPr marL="806450" lvl="1" indent="-457200">
              <a:buNone/>
            </a:pPr>
            <a:r>
              <a:rPr lang="el-GR" altLang="en-US"/>
              <a:t>7. Ανατροφοδοτήστε τους</a:t>
            </a:r>
          </a:p>
          <a:p>
            <a:pPr marL="806450" lvl="1" indent="-457200">
              <a:buNone/>
            </a:pPr>
            <a:r>
              <a:rPr lang="el-GR" altLang="en-US"/>
              <a:t>8. Αξιολογήστε</a:t>
            </a:r>
          </a:p>
          <a:p>
            <a:pPr marL="806450" lvl="1" indent="-457200">
              <a:buNone/>
            </a:pPr>
            <a:r>
              <a:rPr lang="el-GR" altLang="en-US"/>
              <a:t>9. Βοηθήστε τους να θυμηθούν και να εφαρμόσουν τις δεξιότητές τους.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n-US" sz="2400" b="1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082647D-0CE2-4574-A2A3-1925A418E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-55563"/>
            <a:ext cx="8893175" cy="8588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70C0"/>
                </a:solidFill>
              </a:rPr>
              <a:t>Gagn</a:t>
            </a:r>
            <a:r>
              <a:rPr lang="el-GR" sz="2800" dirty="0">
                <a:solidFill>
                  <a:srgbClr val="0070C0"/>
                </a:solidFill>
              </a:rPr>
              <a:t>é: Ένα γνωστικό μοντέλο διδασκαλίας</a:t>
            </a:r>
            <a:endParaRPr lang="el-GR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27BB129-4B03-4CE9-9EB3-8105CBADDBD9}"/>
              </a:ext>
            </a:extLst>
          </p:cNvPr>
          <p:cNvSpPr txBox="1">
            <a:spLocks noChangeArrowheads="1"/>
          </p:cNvSpPr>
          <p:nvPr/>
        </p:nvSpPr>
        <p:spPr>
          <a:xfrm>
            <a:off x="1990726" y="6092826"/>
            <a:ext cx="8208963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l-GR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806450" lvl="1" indent="-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Διδακτικός </a:t>
            </a:r>
            <a:r>
              <a:rPr lang="el-GR" sz="2000" b="1" dirty="0" err="1">
                <a:solidFill>
                  <a:schemeClr val="accent2">
                    <a:lumMod val="50000"/>
                  </a:schemeClr>
                </a:solidFill>
              </a:rPr>
              <a:t>Σχεδιασµός</a:t>
            </a:r>
            <a:r>
              <a:rPr lang="el-GR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Gagn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é): </a:t>
            </a:r>
            <a:r>
              <a:rPr lang="el-GR" sz="2200" dirty="0">
                <a:solidFill>
                  <a:schemeClr val="accent2">
                    <a:lumMod val="50000"/>
                  </a:schemeClr>
                </a:solidFill>
              </a:rPr>
              <a:t>Αναλύω- Σχεδιάζω, Αναπτύσσω το διδακτικό υλικό- Εφαρμόζω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l-GR" sz="2200" dirty="0">
                <a:solidFill>
                  <a:schemeClr val="accent2">
                    <a:lumMod val="50000"/>
                  </a:schemeClr>
                </a:solidFill>
              </a:rPr>
              <a:t> Αξιολογώ</a:t>
            </a:r>
            <a:endParaRPr lang="el-GR" sz="2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l-GR" sz="2200" b="1" dirty="0"/>
          </a:p>
        </p:txBody>
      </p:sp>
      <p:pic>
        <p:nvPicPr>
          <p:cNvPr id="136197" name="Picture 2" descr="http://www.distance-educator.com/dnews/images/gagne.gif">
            <a:extLst>
              <a:ext uri="{FF2B5EF4-FFF2-40B4-BE49-F238E27FC236}">
                <a16:creationId xmlns:a16="http://schemas.microsoft.com/office/drawing/2014/main" id="{40DE1C3B-F6DF-450B-92D5-E75B1E936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"/>
            <a:ext cx="1143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201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7A1DD1-8FD5-4C8F-9773-F4420432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Το μαθησιακό μοντέλο 5Ε του </a:t>
            </a:r>
            <a:r>
              <a:rPr lang="el-GR" sz="4000" dirty="0" err="1"/>
              <a:t>Bybee</a:t>
            </a:r>
            <a:r>
              <a:rPr lang="el-GR" sz="4000" dirty="0"/>
              <a:t> (1997, 2006) </a:t>
            </a:r>
            <a:endParaRPr lang="en-US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4506E7-C01A-45CE-AD2E-2054A457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471" y="1906208"/>
            <a:ext cx="7000568" cy="4351338"/>
          </a:xfrm>
          <a:ln w="5080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(α) ενεργοποίηση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(β) εξερεύνηση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(γ) εξήγηση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(δ) εφαρμογή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(ε) αξιολόγηση</a:t>
            </a:r>
            <a:endParaRPr lang="en-US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38437A-7ED7-46AF-881F-B51C870C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5C2B-0C9C-4BD2-B6C7-804AF6A85710}" type="datetime1">
              <a:rPr lang="el-GR" smtClean="0"/>
              <a:pPr/>
              <a:t>7/11/2022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F3955F-2CCD-4AED-AD0A-1DAA8E61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D2B02E-FC99-4734-AF4A-D84BCE56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9FD-BBCD-4D20-BE68-D5FD8F544B57}" type="slidenum">
              <a:rPr lang="el-GR" smtClean="0"/>
              <a:pPr/>
              <a:t>31</a:t>
            </a:fld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A93A282-4A90-455E-9268-66B1F580F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755" y="1906208"/>
            <a:ext cx="5476569" cy="43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68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DF8CFAD-CD0F-4808-9647-9496A1A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D33B-F6B8-434B-BEFB-BD81F327FB74}" type="datetime1">
              <a:rPr lang="el-GR" altLang="en-US"/>
              <a:pPr/>
              <a:t>7/11/2022</a:t>
            </a:fld>
            <a:endParaRPr lang="el-GR" alt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7BA4B2-95F0-4547-906F-5AD0F16C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ΠΤΔΕ - ΔΙΔΑΚΤΙΚΗ των ΦΥΣΙΚΩΝ ΕΠΙΣΤΗΜΩΝ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9F092F-5A64-4AF7-BDB6-D4C7BFBF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117A10B-E871-4D94-BAEF-8596091C2AC8}" type="slidenum">
              <a:rPr lang="el-GR" altLang="en-US"/>
              <a:pPr lvl="1"/>
              <a:t>32</a:t>
            </a:fld>
            <a:endParaRPr lang="el-GR" altLang="en-US">
              <a:latin typeface="Times New Roman" panose="02020603050405020304" pitchFamily="18" charset="0"/>
            </a:endParaRPr>
          </a:p>
        </p:txBody>
      </p:sp>
      <p:sp>
        <p:nvSpPr>
          <p:cNvPr id="115714" name="Rectangle 1026">
            <a:extLst>
              <a:ext uri="{FF2B5EF4-FFF2-40B4-BE49-F238E27FC236}">
                <a16:creationId xmlns:a16="http://schemas.microsoft.com/office/drawing/2014/main" id="{799586B8-8FBB-4F45-905F-D3248B661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6901" y="228600"/>
            <a:ext cx="648834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n-US" sz="2800" b="1" dirty="0">
                <a:solidFill>
                  <a:srgbClr val="002060"/>
                </a:solidFill>
              </a:rPr>
              <a:t>Διδακτικό Μοντέλο </a:t>
            </a:r>
            <a:br>
              <a:rPr lang="el-GR" altLang="en-US" sz="2800" b="1" dirty="0">
                <a:solidFill>
                  <a:srgbClr val="002060"/>
                </a:solidFill>
              </a:rPr>
            </a:br>
            <a:r>
              <a:rPr lang="el-GR" altLang="en-US" sz="2800" b="1" dirty="0">
                <a:solidFill>
                  <a:srgbClr val="002060"/>
                </a:solidFill>
              </a:rPr>
              <a:t>της Εποικοδομητικής Προσέγγισης</a:t>
            </a:r>
            <a:br>
              <a:rPr lang="el-GR" altLang="en-US" sz="2800" b="1" dirty="0">
                <a:solidFill>
                  <a:srgbClr val="002060"/>
                </a:solidFill>
              </a:rPr>
            </a:br>
            <a:r>
              <a:rPr lang="en-US" altLang="en-US" sz="2800" b="1" dirty="0">
                <a:solidFill>
                  <a:srgbClr val="002060"/>
                </a:solidFill>
              </a:rPr>
              <a:t>(Driver &amp; Oldham, 1985)</a:t>
            </a:r>
            <a:endParaRPr lang="en-GB" altLang="en-US" sz="2800" b="1" dirty="0">
              <a:solidFill>
                <a:srgbClr val="002060"/>
              </a:solidFill>
            </a:endParaRPr>
          </a:p>
        </p:txBody>
      </p:sp>
      <p:sp>
        <p:nvSpPr>
          <p:cNvPr id="115715" name="Rectangle 1027">
            <a:extLst>
              <a:ext uri="{FF2B5EF4-FFF2-40B4-BE49-F238E27FC236}">
                <a16:creationId xmlns:a16="http://schemas.microsoft.com/office/drawing/2014/main" id="{4F48BE59-4272-4E21-9696-C495A4DA2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4430949"/>
          </a:xfrm>
          <a:ln w="50800">
            <a:solidFill>
              <a:srgbClr val="00206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n-US" b="1" dirty="0"/>
              <a:t>Προσανατολισμός</a:t>
            </a:r>
          </a:p>
          <a:p>
            <a:pPr>
              <a:lnSpc>
                <a:spcPct val="80000"/>
              </a:lnSpc>
            </a:pPr>
            <a:r>
              <a:rPr lang="el-GR" altLang="en-US" b="1" dirty="0"/>
              <a:t>Ανάδειξη Ιδεών</a:t>
            </a:r>
          </a:p>
          <a:p>
            <a:pPr>
              <a:lnSpc>
                <a:spcPct val="80000"/>
              </a:lnSpc>
            </a:pPr>
            <a:r>
              <a:rPr lang="el-GR" altLang="en-US" b="1" dirty="0"/>
              <a:t>Αναδόμηση Ιδεών</a:t>
            </a:r>
          </a:p>
          <a:p>
            <a:pPr lvl="1">
              <a:lnSpc>
                <a:spcPct val="90000"/>
              </a:lnSpc>
            </a:pPr>
            <a:r>
              <a:rPr lang="el-GR" altLang="en-US" b="1" dirty="0"/>
              <a:t>Διευκρινήσεις και ανταλλαγή απόψεων, </a:t>
            </a:r>
          </a:p>
          <a:p>
            <a:pPr lvl="1">
              <a:lnSpc>
                <a:spcPct val="90000"/>
              </a:lnSpc>
            </a:pPr>
            <a:r>
              <a:rPr lang="el-GR" altLang="en-US" b="1" dirty="0"/>
              <a:t>Έκθεση σε καταστάσεις γνωστικής σύγκρουσης,</a:t>
            </a:r>
          </a:p>
          <a:p>
            <a:pPr lvl="1">
              <a:lnSpc>
                <a:spcPct val="90000"/>
              </a:lnSpc>
            </a:pPr>
            <a:r>
              <a:rPr lang="el-GR" altLang="en-US" b="1" dirty="0"/>
              <a:t>Οικοδόμηση των νέων Ιδεών, </a:t>
            </a:r>
          </a:p>
          <a:p>
            <a:pPr lvl="1">
              <a:lnSpc>
                <a:spcPct val="90000"/>
              </a:lnSpc>
            </a:pPr>
            <a:r>
              <a:rPr lang="el-GR" altLang="en-US" b="1" dirty="0"/>
              <a:t>Αξιολόγηση</a:t>
            </a:r>
          </a:p>
          <a:p>
            <a:pPr>
              <a:lnSpc>
                <a:spcPct val="80000"/>
              </a:lnSpc>
            </a:pPr>
            <a:r>
              <a:rPr lang="el-GR" altLang="en-US" b="1" dirty="0"/>
              <a:t>Εφαρμογή των Ιδεών</a:t>
            </a:r>
          </a:p>
          <a:p>
            <a:pPr>
              <a:lnSpc>
                <a:spcPct val="80000"/>
              </a:lnSpc>
            </a:pPr>
            <a:r>
              <a:rPr lang="el-GR" altLang="en-US" b="1" dirty="0"/>
              <a:t>Ανασκόπηση των αλλαγών στις ιδέες</a:t>
            </a:r>
            <a:br>
              <a:rPr lang="el-GR" altLang="en-US" b="1" dirty="0"/>
            </a:br>
            <a:r>
              <a:rPr lang="el-GR" altLang="en-US" b="1" dirty="0"/>
              <a:t>(Σύγκριση με τις προηγούμενες ιδέες)</a:t>
            </a:r>
            <a:endParaRPr lang="en-GB" altLang="en-US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0447ABF-A73A-45D2-9081-629D2F890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747" y="1600200"/>
            <a:ext cx="3043053" cy="21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37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57FA4-CA0D-4869-B454-118C6B36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C54E78-B729-46D4-8041-690721A9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sz="6600" dirty="0"/>
          </a:p>
          <a:p>
            <a:pPr marL="0" indent="0" algn="ctr">
              <a:buNone/>
            </a:pPr>
            <a:r>
              <a:rPr lang="el-GR" sz="6600" dirty="0" err="1">
                <a:solidFill>
                  <a:srgbClr val="002060"/>
                </a:solidFill>
              </a:rPr>
              <a:t>Κοινωνικοπολιτισμικές</a:t>
            </a:r>
            <a:r>
              <a:rPr lang="el-GR" sz="6600" dirty="0">
                <a:solidFill>
                  <a:srgbClr val="002060"/>
                </a:solidFill>
              </a:rPr>
              <a:t> προσεγγίσεις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38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>
            <a:extLst>
              <a:ext uri="{FF2B5EF4-FFF2-40B4-BE49-F238E27FC236}">
                <a16:creationId xmlns:a16="http://schemas.microsoft.com/office/drawing/2014/main" id="{B70CE375-C39A-4F8E-A836-878285C3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432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solidFill>
                  <a:srgbClr val="C00000"/>
                </a:solidFill>
                <a:latin typeface="Times New Roman" panose="02020603050405020304" pitchFamily="18" charset="0"/>
              </a:rPr>
              <a:t>Υποκείμενο/α</a:t>
            </a:r>
          </a:p>
        </p:txBody>
      </p:sp>
      <p:sp>
        <p:nvSpPr>
          <p:cNvPr id="218115" name="Text Box 8">
            <a:extLst>
              <a:ext uri="{FF2B5EF4-FFF2-40B4-BE49-F238E27FC236}">
                <a16:creationId xmlns:a16="http://schemas.microsoft.com/office/drawing/2014/main" id="{25E66395-FC49-4831-9183-405B9DB6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461803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Κανόνες</a:t>
            </a:r>
          </a:p>
        </p:txBody>
      </p:sp>
      <p:sp>
        <p:nvSpPr>
          <p:cNvPr id="218116" name="Text Box 9">
            <a:extLst>
              <a:ext uri="{FF2B5EF4-FFF2-40B4-BE49-F238E27FC236}">
                <a16:creationId xmlns:a16="http://schemas.microsoft.com/office/drawing/2014/main" id="{55593FE9-7FED-4FE5-A7A9-22A5A3033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464820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>
                <a:solidFill>
                  <a:srgbClr val="C00000"/>
                </a:solidFill>
                <a:latin typeface="Times New Roman" panose="02020603050405020304" pitchFamily="18" charset="0"/>
              </a:rPr>
              <a:t>Κοινότητα</a:t>
            </a:r>
          </a:p>
        </p:txBody>
      </p:sp>
      <p:sp>
        <p:nvSpPr>
          <p:cNvPr id="218117" name="Text Box 10">
            <a:extLst>
              <a:ext uri="{FF2B5EF4-FFF2-40B4-BE49-F238E27FC236}">
                <a16:creationId xmlns:a16="http://schemas.microsoft.com/office/drawing/2014/main" id="{93EB7D40-FECA-4501-8421-BE11A4E09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4724400"/>
            <a:ext cx="3048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l-GR" altLang="en-US" sz="1800" b="1">
                <a:solidFill>
                  <a:srgbClr val="C00000"/>
                </a:solidFill>
                <a:latin typeface="Times New Roman" panose="02020603050405020304" pitchFamily="18" charset="0"/>
              </a:rPr>
              <a:t>Καταμερισμός εργασίας</a:t>
            </a:r>
          </a:p>
        </p:txBody>
      </p:sp>
      <p:sp>
        <p:nvSpPr>
          <p:cNvPr id="218118" name="Text Box 12">
            <a:extLst>
              <a:ext uri="{FF2B5EF4-FFF2-40B4-BE49-F238E27FC236}">
                <a16:creationId xmlns:a16="http://schemas.microsoft.com/office/drawing/2014/main" id="{EDEB1A3E-0E61-484F-B80E-151EC0946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8382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8119" name="Text Box 13">
            <a:extLst>
              <a:ext uri="{FF2B5EF4-FFF2-40B4-BE49-F238E27FC236}">
                <a16:creationId xmlns:a16="http://schemas.microsoft.com/office/drawing/2014/main" id="{9D53023E-9F4B-4A3E-858E-ADC8AA3EF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25514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>
                <a:solidFill>
                  <a:srgbClr val="C00000"/>
                </a:solidFill>
                <a:latin typeface="Times New Roman" panose="02020603050405020304" pitchFamily="18" charset="0"/>
              </a:rPr>
              <a:t>Εργαλεία και μέσα</a:t>
            </a:r>
          </a:p>
        </p:txBody>
      </p:sp>
      <p:grpSp>
        <p:nvGrpSpPr>
          <p:cNvPr id="218120" name="Group 19">
            <a:extLst>
              <a:ext uri="{FF2B5EF4-FFF2-40B4-BE49-F238E27FC236}">
                <a16:creationId xmlns:a16="http://schemas.microsoft.com/office/drawing/2014/main" id="{3AF14069-3769-4066-BEA8-F9D17304A3D3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295400"/>
            <a:ext cx="3810000" cy="3352800"/>
            <a:chOff x="1296" y="912"/>
            <a:chExt cx="3024" cy="2400"/>
          </a:xfrm>
        </p:grpSpPr>
        <p:sp>
          <p:nvSpPr>
            <p:cNvPr id="218134" name="AutoShape 20">
              <a:extLst>
                <a:ext uri="{FF2B5EF4-FFF2-40B4-BE49-F238E27FC236}">
                  <a16:creationId xmlns:a16="http://schemas.microsoft.com/office/drawing/2014/main" id="{23225CE4-482A-4135-863F-7EABCBEFE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912"/>
              <a:ext cx="3024" cy="24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8135" name="Line 21">
              <a:extLst>
                <a:ext uri="{FF2B5EF4-FFF2-40B4-BE49-F238E27FC236}">
                  <a16:creationId xmlns:a16="http://schemas.microsoft.com/office/drawing/2014/main" id="{E00433CB-C0B0-4699-8796-463D77D9D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11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36" name="Line 22">
              <a:extLst>
                <a:ext uri="{FF2B5EF4-FFF2-40B4-BE49-F238E27FC236}">
                  <a16:creationId xmlns:a16="http://schemas.microsoft.com/office/drawing/2014/main" id="{85C62D10-CD2D-4F9E-B8C8-19E417E4E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112"/>
              <a:ext cx="76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37" name="Line 23">
              <a:extLst>
                <a:ext uri="{FF2B5EF4-FFF2-40B4-BE49-F238E27FC236}">
                  <a16:creationId xmlns:a16="http://schemas.microsoft.com/office/drawing/2014/main" id="{BCDB8227-55CD-47ED-A107-F54B8D6430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2142"/>
              <a:ext cx="72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8121" name="Text Box 25">
            <a:extLst>
              <a:ext uri="{FF2B5EF4-FFF2-40B4-BE49-F238E27FC236}">
                <a16:creationId xmlns:a16="http://schemas.microsoft.com/office/drawing/2014/main" id="{97F64149-5AC6-4C11-8A1A-57EFD586F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93800"/>
            <a:ext cx="2209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i="1">
                <a:solidFill>
                  <a:srgbClr val="002060"/>
                </a:solidFill>
              </a:rPr>
              <a:t>Σύστημα δραστηριότητας ενός σχολείου</a:t>
            </a:r>
          </a:p>
        </p:txBody>
      </p:sp>
      <p:sp>
        <p:nvSpPr>
          <p:cNvPr id="218122" name="Text Box 27">
            <a:extLst>
              <a:ext uri="{FF2B5EF4-FFF2-40B4-BE49-F238E27FC236}">
                <a16:creationId xmlns:a16="http://schemas.microsoft.com/office/drawing/2014/main" id="{8269564D-5FC2-4F9C-889E-FE68833A1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819401"/>
            <a:ext cx="2667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800">
                <a:solidFill>
                  <a:srgbClr val="C00000"/>
                </a:solidFill>
                <a:latin typeface="Times New Roman" panose="02020603050405020304" pitchFamily="18" charset="0"/>
              </a:rPr>
              <a:t>Δημιουργία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800">
                <a:solidFill>
                  <a:srgbClr val="C00000"/>
                </a:solidFill>
                <a:latin typeface="Times New Roman" panose="02020603050405020304" pitchFamily="18" charset="0"/>
              </a:rPr>
              <a:t>νοήματος</a:t>
            </a:r>
          </a:p>
        </p:txBody>
      </p:sp>
      <p:sp>
        <p:nvSpPr>
          <p:cNvPr id="218123" name="Text Box 34">
            <a:extLst>
              <a:ext uri="{FF2B5EF4-FFF2-40B4-BE49-F238E27FC236}">
                <a16:creationId xmlns:a16="http://schemas.microsoft.com/office/drawing/2014/main" id="{5FBD7AF1-01A1-4DD0-A671-ED9B73A2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4925" y="302895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>
                <a:solidFill>
                  <a:srgbClr val="C00000"/>
                </a:solidFill>
                <a:latin typeface="Times New Roman" panose="02020603050405020304" pitchFamily="18" charset="0"/>
              </a:rPr>
              <a:t>Αποτέλεσμα</a:t>
            </a:r>
          </a:p>
        </p:txBody>
      </p:sp>
      <p:sp>
        <p:nvSpPr>
          <p:cNvPr id="218124" name="Line 35">
            <a:extLst>
              <a:ext uri="{FF2B5EF4-FFF2-40B4-BE49-F238E27FC236}">
                <a16:creationId xmlns:a16="http://schemas.microsoft.com/office/drawing/2014/main" id="{01513F73-487D-4160-9E87-F5F219889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7150" y="32432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5" name="Oval 36">
            <a:extLst>
              <a:ext uri="{FF2B5EF4-FFF2-40B4-BE49-F238E27FC236}">
                <a16:creationId xmlns:a16="http://schemas.microsoft.com/office/drawing/2014/main" id="{CAF5968A-3517-464C-980B-4EEFF014F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590800"/>
            <a:ext cx="533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8126" name="Text Box 37">
            <a:extLst>
              <a:ext uri="{FF2B5EF4-FFF2-40B4-BE49-F238E27FC236}">
                <a16:creationId xmlns:a16="http://schemas.microsoft.com/office/drawing/2014/main" id="{919F7303-B1AC-44DF-AD66-CA4D5B293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4313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>
                <a:solidFill>
                  <a:srgbClr val="C00000"/>
                </a:solidFill>
                <a:latin typeface="Times New Roman" panose="02020603050405020304" pitchFamily="18" charset="0"/>
              </a:rPr>
              <a:t>Αντικείμενο</a:t>
            </a:r>
          </a:p>
        </p:txBody>
      </p:sp>
      <p:sp>
        <p:nvSpPr>
          <p:cNvPr id="22" name="21 - Στρογγυλεμένο ορθογώνιο">
            <a:extLst>
              <a:ext uri="{FF2B5EF4-FFF2-40B4-BE49-F238E27FC236}">
                <a16:creationId xmlns:a16="http://schemas.microsoft.com/office/drawing/2014/main" id="{68760E85-7A4E-493B-B080-5557B306747B}"/>
              </a:ext>
            </a:extLst>
          </p:cNvPr>
          <p:cNvSpPr/>
          <p:nvPr/>
        </p:nvSpPr>
        <p:spPr>
          <a:xfrm>
            <a:off x="2819400" y="30164"/>
            <a:ext cx="6858000" cy="96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b="1" dirty="0">
                <a:solidFill>
                  <a:schemeClr val="tx1"/>
                </a:solidFill>
              </a:rPr>
              <a:t>Προγράμματα Σπουδών</a:t>
            </a:r>
            <a:r>
              <a:rPr lang="el-GR" sz="1400" dirty="0">
                <a:solidFill>
                  <a:schemeClr val="tx1"/>
                </a:solidFill>
              </a:rPr>
              <a:t>, Μαθησιακές αρχές, Διδακτικές Προσεγγίσεις, Διδακτικά Εργαλεία, Διδακτικά Εγχειρίδια, Εργαλεία και Λογισμικά ΤΠΕ, </a:t>
            </a:r>
            <a:r>
              <a:rPr lang="el-GR" sz="1400" b="1" dirty="0">
                <a:solidFill>
                  <a:schemeClr val="tx1"/>
                </a:solidFill>
              </a:rPr>
              <a:t>Θεσμικό πλαίσιο </a:t>
            </a:r>
            <a:r>
              <a:rPr lang="el-GR" sz="1400" dirty="0">
                <a:solidFill>
                  <a:schemeClr val="tx1"/>
                </a:solidFill>
              </a:rPr>
              <a:t>(π.χ. αξιολόγηση μαθητή, αξιολόγηση εκπαιδευτικού), ενημέρωση γονέων , πρακτικές επιμόρφωσης, η χρήση και αξιοποίηση της γλώσσας</a:t>
            </a:r>
          </a:p>
        </p:txBody>
      </p:sp>
      <p:sp>
        <p:nvSpPr>
          <p:cNvPr id="23" name="22 - Στρογγυλεμένο ορθογώνιο">
            <a:extLst>
              <a:ext uri="{FF2B5EF4-FFF2-40B4-BE49-F238E27FC236}">
                <a16:creationId xmlns:a16="http://schemas.microsoft.com/office/drawing/2014/main" id="{52A4572C-1636-41F2-B5F3-99C8AA10BC25}"/>
              </a:ext>
            </a:extLst>
          </p:cNvPr>
          <p:cNvSpPr/>
          <p:nvPr/>
        </p:nvSpPr>
        <p:spPr>
          <a:xfrm>
            <a:off x="1524000" y="4951413"/>
            <a:ext cx="3657600" cy="1892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dirty="0">
                <a:solidFill>
                  <a:schemeClr val="tx1"/>
                </a:solidFill>
              </a:rPr>
              <a:t>Τυπικοί και άτυποι κανόνες</a:t>
            </a:r>
          </a:p>
          <a:p>
            <a:pPr algn="ctr">
              <a:buFontTx/>
              <a:buChar char="-"/>
              <a:defRPr/>
            </a:pPr>
            <a:r>
              <a:rPr lang="el-GR" sz="1200" dirty="0">
                <a:solidFill>
                  <a:schemeClr val="tx1"/>
                </a:solidFill>
              </a:rPr>
              <a:t> Θεσμικό πλαίσιο (π.χ. ωράριο εκπαιδευτικών, αξιολόγηση μαθητών, κανόνες αξιολόγησης μαθητών)</a:t>
            </a:r>
          </a:p>
          <a:p>
            <a:pPr algn="ctr">
              <a:buFontTx/>
              <a:buChar char="-"/>
              <a:defRPr/>
            </a:pPr>
            <a:r>
              <a:rPr lang="el-GR" sz="1200" dirty="0">
                <a:solidFill>
                  <a:schemeClr val="tx1"/>
                </a:solidFill>
              </a:rPr>
              <a:t>- Πλαίσιο σχολείο (π.χ. ηθικοί και δεοντολογικοί κανόνες, κανονισμός σχολείου, κανόνες τάξης)</a:t>
            </a:r>
          </a:p>
          <a:p>
            <a:pPr algn="ctr">
              <a:buFontTx/>
              <a:buChar char="-"/>
              <a:defRPr/>
            </a:pPr>
            <a:r>
              <a:rPr lang="el-GR" sz="1200" dirty="0">
                <a:solidFill>
                  <a:schemeClr val="tx1"/>
                </a:solidFill>
              </a:rPr>
              <a:t>- Κανόνες συνεργασίας και αλληλεπίδρασης εκπαιδευτικών, γονέων, μαθητών</a:t>
            </a:r>
          </a:p>
          <a:p>
            <a:pPr algn="ctr">
              <a:buFontTx/>
              <a:buChar char="-"/>
              <a:defRPr/>
            </a:pPr>
            <a:r>
              <a:rPr lang="el-GR" sz="1200" dirty="0">
                <a:solidFill>
                  <a:schemeClr val="tx1"/>
                </a:solidFill>
              </a:rPr>
              <a:t>Κανόνες ενημέρωσης γονέων</a:t>
            </a:r>
          </a:p>
          <a:p>
            <a:pPr algn="ctr">
              <a:buFontTx/>
              <a:buChar char="-"/>
              <a:defRPr/>
            </a:pPr>
            <a:r>
              <a:rPr lang="el-GR" sz="1200" dirty="0">
                <a:solidFill>
                  <a:schemeClr val="tx1"/>
                </a:solidFill>
              </a:rPr>
              <a:t>Λογοδοσία – αναστοχαστικές διαδικασίες</a:t>
            </a:r>
          </a:p>
        </p:txBody>
      </p:sp>
      <p:sp>
        <p:nvSpPr>
          <p:cNvPr id="24" name="23 - Στρογγυλεμένο ορθογώνιο">
            <a:extLst>
              <a:ext uri="{FF2B5EF4-FFF2-40B4-BE49-F238E27FC236}">
                <a16:creationId xmlns:a16="http://schemas.microsoft.com/office/drawing/2014/main" id="{C94987DA-16E2-4F7C-8BCD-1C28F664060C}"/>
              </a:ext>
            </a:extLst>
          </p:cNvPr>
          <p:cNvSpPr/>
          <p:nvPr/>
        </p:nvSpPr>
        <p:spPr>
          <a:xfrm>
            <a:off x="1905000" y="274320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dirty="0">
                <a:solidFill>
                  <a:schemeClr val="tx1"/>
                </a:solidFill>
              </a:rPr>
              <a:t>Εκπαιδευτικοί</a:t>
            </a:r>
          </a:p>
          <a:p>
            <a:pPr algn="ctr">
              <a:defRPr/>
            </a:pPr>
            <a:r>
              <a:rPr lang="el-GR" sz="1400" dirty="0">
                <a:solidFill>
                  <a:schemeClr val="tx1"/>
                </a:solidFill>
              </a:rPr>
              <a:t>Μαθητές</a:t>
            </a:r>
          </a:p>
        </p:txBody>
      </p:sp>
      <p:sp>
        <p:nvSpPr>
          <p:cNvPr id="25" name="24 - Στρογγυλεμένο ορθογώνιο">
            <a:extLst>
              <a:ext uri="{FF2B5EF4-FFF2-40B4-BE49-F238E27FC236}">
                <a16:creationId xmlns:a16="http://schemas.microsoft.com/office/drawing/2014/main" id="{97D1D1BA-BEE7-4425-BD7A-F2078AB10E65}"/>
              </a:ext>
            </a:extLst>
          </p:cNvPr>
          <p:cNvSpPr/>
          <p:nvPr/>
        </p:nvSpPr>
        <p:spPr>
          <a:xfrm>
            <a:off x="7543800" y="1676400"/>
            <a:ext cx="1524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dirty="0">
                <a:solidFill>
                  <a:schemeClr val="tx1"/>
                </a:solidFill>
              </a:rPr>
              <a:t>Εκπαίδευση των μαθητών – Επίτευξη των στόχων των ΠΣ</a:t>
            </a:r>
          </a:p>
        </p:txBody>
      </p:sp>
      <p:sp>
        <p:nvSpPr>
          <p:cNvPr id="26" name="25 - Στρογγυλεμένο ορθογώνιο">
            <a:extLst>
              <a:ext uri="{FF2B5EF4-FFF2-40B4-BE49-F238E27FC236}">
                <a16:creationId xmlns:a16="http://schemas.microsoft.com/office/drawing/2014/main" id="{0AC83D59-2FBE-4C89-A668-57507751AB07}"/>
              </a:ext>
            </a:extLst>
          </p:cNvPr>
          <p:cNvSpPr/>
          <p:nvPr/>
        </p:nvSpPr>
        <p:spPr>
          <a:xfrm>
            <a:off x="8991600" y="3429000"/>
            <a:ext cx="1524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dirty="0">
                <a:solidFill>
                  <a:schemeClr val="tx1"/>
                </a:solidFill>
              </a:rPr>
              <a:t>Αυτό που τελικά αποκομίζουν οι μαθητές</a:t>
            </a:r>
          </a:p>
        </p:txBody>
      </p:sp>
      <p:sp>
        <p:nvSpPr>
          <p:cNvPr id="27" name="26 - Στρογγυλεμένο ορθογώνιο">
            <a:extLst>
              <a:ext uri="{FF2B5EF4-FFF2-40B4-BE49-F238E27FC236}">
                <a16:creationId xmlns:a16="http://schemas.microsoft.com/office/drawing/2014/main" id="{9DF73E8E-05CC-4826-9F88-DE4FFB54E378}"/>
              </a:ext>
            </a:extLst>
          </p:cNvPr>
          <p:cNvSpPr/>
          <p:nvPr/>
        </p:nvSpPr>
        <p:spPr>
          <a:xfrm>
            <a:off x="5319713" y="5137150"/>
            <a:ext cx="1524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dirty="0">
                <a:solidFill>
                  <a:schemeClr val="tx1"/>
                </a:solidFill>
              </a:rPr>
              <a:t>Εκπαιδευτικοί</a:t>
            </a:r>
          </a:p>
          <a:p>
            <a:pPr algn="ctr">
              <a:defRPr/>
            </a:pPr>
            <a:r>
              <a:rPr lang="el-GR" sz="1400" dirty="0">
                <a:solidFill>
                  <a:schemeClr val="tx1"/>
                </a:solidFill>
              </a:rPr>
              <a:t>Μαθητές</a:t>
            </a:r>
          </a:p>
          <a:p>
            <a:pPr algn="ctr">
              <a:defRPr/>
            </a:pPr>
            <a:r>
              <a:rPr lang="el-GR" sz="1400" dirty="0">
                <a:solidFill>
                  <a:schemeClr val="tx1"/>
                </a:solidFill>
              </a:rPr>
              <a:t>Γονείς</a:t>
            </a:r>
          </a:p>
          <a:p>
            <a:pPr algn="ctr">
              <a:defRPr/>
            </a:pPr>
            <a:r>
              <a:rPr lang="el-GR" sz="1400" dirty="0">
                <a:solidFill>
                  <a:schemeClr val="tx1"/>
                </a:solidFill>
              </a:rPr>
              <a:t>Προσωπικό σχολείου</a:t>
            </a:r>
          </a:p>
          <a:p>
            <a:pPr algn="ctr">
              <a:defRPr/>
            </a:pPr>
            <a:r>
              <a:rPr lang="el-GR" sz="1400" dirty="0">
                <a:solidFill>
                  <a:schemeClr val="tx1"/>
                </a:solidFill>
              </a:rPr>
              <a:t>Όμιλοι</a:t>
            </a:r>
          </a:p>
          <a:p>
            <a:pPr algn="ctr">
              <a:defRPr/>
            </a:pPr>
            <a:r>
              <a:rPr lang="el-GR" sz="1400" dirty="0">
                <a:solidFill>
                  <a:schemeClr val="tx1"/>
                </a:solidFill>
              </a:rPr>
              <a:t>Ευρύτερη κοινότητα</a:t>
            </a:r>
          </a:p>
        </p:txBody>
      </p:sp>
      <p:sp>
        <p:nvSpPr>
          <p:cNvPr id="28" name="27 - Στρογγυλεμένο ορθογώνιο">
            <a:extLst>
              <a:ext uri="{FF2B5EF4-FFF2-40B4-BE49-F238E27FC236}">
                <a16:creationId xmlns:a16="http://schemas.microsoft.com/office/drawing/2014/main" id="{2842BDF3-CAE1-4B65-B3C9-BC21B8B27C68}"/>
              </a:ext>
            </a:extLst>
          </p:cNvPr>
          <p:cNvSpPr/>
          <p:nvPr/>
        </p:nvSpPr>
        <p:spPr>
          <a:xfrm>
            <a:off x="7315200" y="5029200"/>
            <a:ext cx="2895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endParaRPr lang="el-GR" sz="13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el-GR" sz="1300" dirty="0">
                <a:solidFill>
                  <a:schemeClr val="tx1"/>
                </a:solidFill>
              </a:rPr>
              <a:t> εκπαιδευτικών και διοίκησης</a:t>
            </a:r>
          </a:p>
          <a:p>
            <a:pPr algn="ctr">
              <a:buFontTx/>
              <a:buChar char="-"/>
              <a:defRPr/>
            </a:pPr>
            <a:r>
              <a:rPr lang="el-GR" sz="1300" dirty="0">
                <a:solidFill>
                  <a:schemeClr val="tx1"/>
                </a:solidFill>
              </a:rPr>
              <a:t> μεταξύ των εκπαιδευτικών (σχεδιασμός και διδασκαλία</a:t>
            </a:r>
            <a:r>
              <a:rPr lang="en-US" sz="1300" dirty="0">
                <a:solidFill>
                  <a:schemeClr val="tx1"/>
                </a:solidFill>
              </a:rPr>
              <a:t>, </a:t>
            </a:r>
            <a:r>
              <a:rPr lang="el-GR" sz="1300" dirty="0">
                <a:solidFill>
                  <a:schemeClr val="tx1"/>
                </a:solidFill>
              </a:rPr>
              <a:t>κατανομή μαθημάτων, επιμορφωτικές )</a:t>
            </a:r>
          </a:p>
          <a:p>
            <a:pPr algn="ctr">
              <a:buFontTx/>
              <a:buChar char="-"/>
              <a:defRPr/>
            </a:pPr>
            <a:r>
              <a:rPr lang="el-GR" sz="1300" dirty="0">
                <a:solidFill>
                  <a:schemeClr val="tx1"/>
                </a:solidFill>
              </a:rPr>
              <a:t>εκπαιδευτικών και μαθητών</a:t>
            </a:r>
          </a:p>
          <a:p>
            <a:pPr algn="ctr">
              <a:buFontTx/>
              <a:buChar char="-"/>
              <a:defRPr/>
            </a:pPr>
            <a:r>
              <a:rPr lang="el-GR" sz="1300" dirty="0">
                <a:solidFill>
                  <a:schemeClr val="tx1"/>
                </a:solidFill>
              </a:rPr>
              <a:t> ρόλος εκπαιδευτικών (π.χ. διδάσκει), ρόλος μαθητών (π.χ. ακολουθεί οδηγίες)</a:t>
            </a:r>
          </a:p>
          <a:p>
            <a:pPr algn="ctr">
              <a:defRPr/>
            </a:pPr>
            <a:endParaRPr lang="el-GR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1 - Τίτλος">
            <a:extLst>
              <a:ext uri="{FF2B5EF4-FFF2-40B4-BE49-F238E27FC236}">
                <a16:creationId xmlns:a16="http://schemas.microsoft.com/office/drawing/2014/main" id="{339F6B7B-AB15-44B1-9348-3C8D0D61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1" y="44450"/>
            <a:ext cx="8101013" cy="12954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70C0"/>
                </a:solidFill>
              </a:rPr>
              <a:t>E</a:t>
            </a:r>
            <a:r>
              <a:rPr lang="el-GR" altLang="en-US" sz="3200">
                <a:solidFill>
                  <a:srgbClr val="0070C0"/>
                </a:solidFill>
              </a:rPr>
              <a:t>γκαθιδρυμένη ή πλαισιοθετημένη γνώση (</a:t>
            </a:r>
            <a:r>
              <a:rPr lang="en-US" altLang="en-US" sz="3200" i="1">
                <a:solidFill>
                  <a:srgbClr val="0070C0"/>
                </a:solidFill>
              </a:rPr>
              <a:t>situated cognition</a:t>
            </a:r>
            <a:r>
              <a:rPr lang="el-GR" altLang="en-US" sz="3200">
                <a:solidFill>
                  <a:srgbClr val="0070C0"/>
                </a:solidFill>
              </a:rPr>
              <a:t>)</a:t>
            </a:r>
            <a:r>
              <a:rPr lang="en-US" altLang="en-US" sz="3200">
                <a:solidFill>
                  <a:srgbClr val="0070C0"/>
                </a:solidFill>
              </a:rPr>
              <a:t> Jean Lave</a:t>
            </a:r>
            <a:r>
              <a:rPr lang="el-GR" altLang="en-US" sz="3200">
                <a:solidFill>
                  <a:srgbClr val="0070C0"/>
                </a:solidFill>
              </a:rPr>
              <a:t> </a:t>
            </a:r>
            <a:r>
              <a:rPr lang="el-GR" altLang="en-US" sz="2400">
                <a:solidFill>
                  <a:srgbClr val="0070C0"/>
                </a:solidFill>
              </a:rPr>
              <a:t>(1/2)</a:t>
            </a:r>
          </a:p>
        </p:txBody>
      </p:sp>
      <p:sp>
        <p:nvSpPr>
          <p:cNvPr id="67587" name="2 - Θέση περιεχομένου">
            <a:extLst>
              <a:ext uri="{FF2B5EF4-FFF2-40B4-BE49-F238E27FC236}">
                <a16:creationId xmlns:a16="http://schemas.microsoft.com/office/drawing/2014/main" id="{5DEE71DE-6597-4675-BBF9-D75070508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9" y="1196976"/>
            <a:ext cx="8785225" cy="5040313"/>
          </a:xfrm>
          <a:ln w="25400"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>
              <a:defRPr/>
            </a:pPr>
            <a:r>
              <a:rPr lang="el-GR" sz="2000" dirty="0"/>
              <a:t>Η </a:t>
            </a:r>
            <a:r>
              <a:rPr lang="el-GR" sz="2000" b="1" dirty="0"/>
              <a:t>μάθηση εμπεριέχει δράση</a:t>
            </a:r>
            <a:r>
              <a:rPr lang="el-GR" sz="2000" dirty="0"/>
              <a:t>, άμεσα συνδεδεμένη με το πλαίσιο και την κουλτούρα στην οποία συντελείται. </a:t>
            </a:r>
            <a:endParaRPr lang="en-US" sz="2000" dirty="0"/>
          </a:p>
          <a:p>
            <a:pPr>
              <a:defRPr/>
            </a:pPr>
            <a:endParaRPr lang="el-GR" sz="1050" dirty="0"/>
          </a:p>
          <a:p>
            <a:pPr>
              <a:defRPr/>
            </a:pPr>
            <a:r>
              <a:rPr lang="el-GR" sz="2000" dirty="0"/>
              <a:t>Είναι </a:t>
            </a:r>
            <a:r>
              <a:rPr lang="el-GR" sz="2000" b="1" dirty="0"/>
              <a:t>κοινωνικό φαινόμενο και συνέπεια κοινωνικής αλληλεπίδρασης των μελών σε μια κοινότητα πρακτικής (</a:t>
            </a:r>
            <a:r>
              <a:rPr lang="el-GR" sz="2000" b="1" dirty="0" err="1"/>
              <a:t>community</a:t>
            </a:r>
            <a:r>
              <a:rPr lang="el-GR" sz="2000" b="1" dirty="0"/>
              <a:t> of </a:t>
            </a:r>
            <a:r>
              <a:rPr lang="el-GR" sz="2000" b="1" dirty="0" err="1"/>
              <a:t>practice</a:t>
            </a:r>
            <a:r>
              <a:rPr lang="el-GR" sz="2000" b="1" dirty="0"/>
              <a:t>). </a:t>
            </a:r>
            <a:endParaRPr lang="en-US" sz="2000" b="1" dirty="0"/>
          </a:p>
          <a:p>
            <a:pPr>
              <a:defRPr/>
            </a:pPr>
            <a:endParaRPr lang="el-GR" sz="1050" dirty="0"/>
          </a:p>
          <a:p>
            <a:pPr>
              <a:defRPr/>
            </a:pPr>
            <a:r>
              <a:rPr lang="el-GR" sz="2000" dirty="0"/>
              <a:t>Τα μέλη της κοινότητας ενστερνίζονται συγκεκριμένα «</a:t>
            </a:r>
            <a:r>
              <a:rPr lang="el-GR" sz="2000" b="1" dirty="0"/>
              <a:t>πιστεύω</a:t>
            </a:r>
            <a:r>
              <a:rPr lang="el-GR" sz="2000" dirty="0"/>
              <a:t>», </a:t>
            </a:r>
            <a:r>
              <a:rPr lang="el-GR" sz="2000" b="1" dirty="0"/>
              <a:t>αντιλήψεις</a:t>
            </a:r>
            <a:r>
              <a:rPr lang="el-GR" sz="2000" dirty="0"/>
              <a:t>, αναπτύσσουν συμπεριφορές, υιοθετούν έναν ή περισσότερους ρόλους, συνεργάζονται με άτομα διαφορετικής εμπειρίας.</a:t>
            </a:r>
            <a:endParaRPr lang="en-US" sz="2000" dirty="0"/>
          </a:p>
          <a:p>
            <a:pPr>
              <a:defRPr/>
            </a:pPr>
            <a:endParaRPr lang="el-GR" sz="1050" dirty="0"/>
          </a:p>
          <a:p>
            <a:pPr>
              <a:defRPr/>
            </a:pPr>
            <a:r>
              <a:rPr lang="el-GR" sz="2000" b="1" dirty="0"/>
              <a:t>Τα μη έμπειρα μέλη της κοινότητας </a:t>
            </a:r>
            <a:r>
              <a:rPr lang="el-GR" sz="2000" dirty="0"/>
              <a:t>από το περιθώριο της ομάδας, βαθμιαία δραστηριοποιούνται περισσότερο, αναγνωρίζονται από τους υπόλοιπους, προχωρούν προς το κέντρο της κοινότητας και γίνονται εμπειρογνώμονες. Εκπαιδευόμενοι και ειδικοί.</a:t>
            </a:r>
            <a:endParaRPr lang="en-US" sz="2000" dirty="0"/>
          </a:p>
          <a:p>
            <a:pPr>
              <a:defRPr/>
            </a:pPr>
            <a:endParaRPr lang="el-GR" sz="100" dirty="0"/>
          </a:p>
          <a:p>
            <a:pPr>
              <a:defRPr/>
            </a:pPr>
            <a:r>
              <a:rPr lang="el-GR" sz="2000" dirty="0"/>
              <a:t>Η  </a:t>
            </a:r>
            <a:r>
              <a:rPr lang="el-GR" sz="2400" b="1" dirty="0"/>
              <a:t>συνεισφορά στην κοινότητα- ή η ενδυνάμωση (</a:t>
            </a:r>
            <a:r>
              <a:rPr lang="en-GB" sz="2400" b="1" dirty="0"/>
              <a:t>empowerment</a:t>
            </a:r>
            <a:r>
              <a:rPr lang="el-GR" sz="2400" b="1" i="1" dirty="0"/>
              <a:t>)</a:t>
            </a:r>
            <a:r>
              <a:rPr lang="el-GR" sz="2400" b="1" dirty="0"/>
              <a:t> </a:t>
            </a:r>
            <a:r>
              <a:rPr lang="el-GR" sz="2000" dirty="0"/>
              <a:t>- δημιουργεί τις προϋποθέσεις/κίνητρα για μάθηση. </a:t>
            </a:r>
          </a:p>
        </p:txBody>
      </p:sp>
      <p:sp>
        <p:nvSpPr>
          <p:cNvPr id="221188" name="Text Box 3">
            <a:extLst>
              <a:ext uri="{FF2B5EF4-FFF2-40B4-BE49-F238E27FC236}">
                <a16:creationId xmlns:a16="http://schemas.microsoft.com/office/drawing/2014/main" id="{A6EB2185-6E1D-4BC5-A04A-39EE27C8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81750"/>
            <a:ext cx="9144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300">
                <a:latin typeface="Comic Sans MS" panose="030F0702030302020204" pitchFamily="66" charset="0"/>
              </a:rPr>
              <a:t>Νίκος Παπασταματίου </a:t>
            </a:r>
            <a:r>
              <a:rPr lang="en-US" altLang="en-US" sz="1300">
                <a:solidFill>
                  <a:srgbClr val="006600"/>
                </a:solidFill>
                <a:latin typeface="Comic Sans MS" panose="030F0702030302020204" pitchFamily="66" charset="0"/>
              </a:rPr>
              <a:t>“</a:t>
            </a:r>
            <a:r>
              <a:rPr lang="el-GR" altLang="en-US" sz="1300"/>
              <a:t>ΣΥΓΧΡΟΝΕΣ ΘΕΩΡΗΣΕΙΣ ΓΙΑ ΤΗ ΜΑΘΗΣΗ</a:t>
            </a:r>
            <a:r>
              <a:rPr lang="el-GR" altLang="en-US" sz="1300">
                <a:latin typeface="Comic Sans MS" panose="030F0702030302020204" pitchFamily="66" charset="0"/>
              </a:rPr>
              <a:t> </a:t>
            </a:r>
            <a:r>
              <a:rPr lang="en-US" altLang="en-US" sz="1300">
                <a:latin typeface="Comic Sans MS" panose="030F0702030302020204" pitchFamily="66" charset="0"/>
              </a:rPr>
              <a:t>“ - </a:t>
            </a:r>
            <a:r>
              <a:rPr lang="en-US" altLang="en-US" sz="1300">
                <a:latin typeface="Comic Sans MS" panose="030F0702030302020204" pitchFamily="66" charset="0"/>
                <a:hlinkClick r:id="rId2"/>
              </a:rPr>
              <a:t>http://www.slideshare.net/npapastam/ss-3098038</a:t>
            </a:r>
            <a:endParaRPr lang="en-US" altLang="en-US" sz="13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n-US" sz="1300">
              <a:latin typeface="Comic Sans MS" panose="030F0702030302020204" pitchFamily="66" charset="0"/>
            </a:endParaRPr>
          </a:p>
        </p:txBody>
      </p:sp>
      <p:sp>
        <p:nvSpPr>
          <p:cNvPr id="5" name="4 - Αστέρι 5 ακτινών">
            <a:extLst>
              <a:ext uri="{FF2B5EF4-FFF2-40B4-BE49-F238E27FC236}">
                <a16:creationId xmlns:a16="http://schemas.microsoft.com/office/drawing/2014/main" id="{C1E105CD-2BDF-4078-B953-C03CA77A2D09}"/>
              </a:ext>
            </a:extLst>
          </p:cNvPr>
          <p:cNvSpPr/>
          <p:nvPr/>
        </p:nvSpPr>
        <p:spPr>
          <a:xfrm>
            <a:off x="8616951" y="2492376"/>
            <a:ext cx="574675" cy="2889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5 - Αστέρι 5 ακτινών">
            <a:extLst>
              <a:ext uri="{FF2B5EF4-FFF2-40B4-BE49-F238E27FC236}">
                <a16:creationId xmlns:a16="http://schemas.microsoft.com/office/drawing/2014/main" id="{6658FDD2-2249-47DC-A97A-89889A6F77D0}"/>
              </a:ext>
            </a:extLst>
          </p:cNvPr>
          <p:cNvSpPr/>
          <p:nvPr/>
        </p:nvSpPr>
        <p:spPr>
          <a:xfrm>
            <a:off x="9696451" y="5661026"/>
            <a:ext cx="576263" cy="2889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59394" name="Picture 2" descr="http://www.southalabama.edu/oll/mobile/theory_workbook/graphic/situatediagram.jpg">
            <a:extLst>
              <a:ext uri="{FF2B5EF4-FFF2-40B4-BE49-F238E27FC236}">
                <a16:creationId xmlns:a16="http://schemas.microsoft.com/office/drawing/2014/main" id="{98DD4A83-9332-4EF3-BCC2-2C46662E4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997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1 - Τίτλος">
            <a:extLst>
              <a:ext uri="{FF2B5EF4-FFF2-40B4-BE49-F238E27FC236}">
                <a16:creationId xmlns:a16="http://schemas.microsoft.com/office/drawing/2014/main" id="{E34F2002-8377-4736-B422-09C8D498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sz="3200">
                <a:solidFill>
                  <a:srgbClr val="0070C0"/>
                </a:solidFill>
              </a:rPr>
              <a:t>Τι μας μένει από τις </a:t>
            </a:r>
            <a:br>
              <a:rPr lang="el-GR" altLang="en-US" sz="3200">
                <a:solidFill>
                  <a:srgbClr val="0070C0"/>
                </a:solidFill>
              </a:rPr>
            </a:br>
            <a:r>
              <a:rPr lang="el-GR" altLang="en-US" sz="3200">
                <a:solidFill>
                  <a:srgbClr val="0070C0"/>
                </a:solidFill>
              </a:rPr>
              <a:t>κοινωνικοπολιτισμικές θεωρίες</a:t>
            </a:r>
            <a:r>
              <a:rPr lang="en-US" altLang="en-US" sz="3200">
                <a:solidFill>
                  <a:srgbClr val="0070C0"/>
                </a:solidFill>
              </a:rPr>
              <a:t> 1/</a:t>
            </a:r>
            <a:r>
              <a:rPr lang="el-GR" altLang="en-US" sz="32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31427" name="2 - Θέση περιεχομένου">
            <a:extLst>
              <a:ext uri="{FF2B5EF4-FFF2-40B4-BE49-F238E27FC236}">
                <a16:creationId xmlns:a16="http://schemas.microsoft.com/office/drawing/2014/main" id="{4EF92260-F0AA-4BB9-8D76-52998F87F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196976"/>
            <a:ext cx="8496300" cy="5256213"/>
          </a:xfrm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n-US" sz="1800" dirty="0"/>
              <a:t>Γνώση και αξιοποίηση της </a:t>
            </a:r>
            <a:r>
              <a:rPr lang="el-GR" altLang="en-US" sz="1800" b="1" dirty="0"/>
              <a:t>πολιτισμικής ταυτότητας</a:t>
            </a:r>
            <a:r>
              <a:rPr lang="el-GR" altLang="en-US" sz="1800" dirty="0"/>
              <a:t> των μαθητών.</a:t>
            </a:r>
          </a:p>
          <a:p>
            <a:pPr eaLnBrk="1" hangingPunct="1"/>
            <a:endParaRPr lang="el-GR" altLang="en-US" sz="900" dirty="0"/>
          </a:p>
          <a:p>
            <a:pPr eaLnBrk="1" hangingPunct="1"/>
            <a:r>
              <a:rPr lang="el-GR" altLang="en-US" sz="1800" dirty="0"/>
              <a:t>Ανάλυση-κατανόηση του εκάστοτε </a:t>
            </a:r>
            <a:r>
              <a:rPr lang="el-GR" altLang="en-US" sz="1800" b="1" dirty="0" err="1"/>
              <a:t>πολιτισµικού</a:t>
            </a:r>
            <a:r>
              <a:rPr lang="el-GR" altLang="en-US" sz="1800" b="1" dirty="0"/>
              <a:t> πλαισίου </a:t>
            </a:r>
            <a:r>
              <a:rPr lang="el-GR" altLang="en-US" sz="1800" dirty="0"/>
              <a:t>(γλώσσα, σύμβολα, στερεότυπα, αντιλήψεις)</a:t>
            </a:r>
          </a:p>
          <a:p>
            <a:pPr eaLnBrk="1" hangingPunct="1"/>
            <a:endParaRPr lang="el-GR" altLang="en-US" sz="900" dirty="0"/>
          </a:p>
          <a:p>
            <a:pPr eaLnBrk="1" hangingPunct="1"/>
            <a:r>
              <a:rPr lang="el-GR" altLang="en-US" sz="1800" b="1" dirty="0"/>
              <a:t>Γνώση της Ζώνης Επικείμενης Ανάπτυξης</a:t>
            </a:r>
            <a:r>
              <a:rPr lang="el-GR" altLang="en-US" sz="1800" dirty="0"/>
              <a:t> των μαθητών και ευκαιρίες εξέλιξης (πχ κλιμακούμενης δυσκολίας θέματα, αρκετές επιλογές)</a:t>
            </a:r>
          </a:p>
          <a:p>
            <a:pPr eaLnBrk="1" hangingPunct="1"/>
            <a:endParaRPr lang="el-GR" altLang="en-US" sz="900" dirty="0"/>
          </a:p>
          <a:p>
            <a:pPr eaLnBrk="1" hangingPunct="1"/>
            <a:r>
              <a:rPr lang="el-GR" altLang="en-US" sz="1800" dirty="0"/>
              <a:t>Ανάπτυξη δεξιοτήτων </a:t>
            </a:r>
            <a:r>
              <a:rPr lang="el-GR" altLang="en-US" sz="1800" b="1" dirty="0" err="1"/>
              <a:t>αυτορυθμιζόμενης</a:t>
            </a:r>
            <a:r>
              <a:rPr lang="el-GR" altLang="en-US" sz="1800" b="1" dirty="0"/>
              <a:t> </a:t>
            </a:r>
            <a:r>
              <a:rPr lang="el-GR" altLang="en-US" sz="1800" dirty="0"/>
              <a:t>μάθησης, υπευθυνότητας και </a:t>
            </a:r>
            <a:r>
              <a:rPr lang="el-GR" altLang="en-US" sz="1800" b="1" dirty="0" err="1"/>
              <a:t>αυτοκαθοδήγησης</a:t>
            </a:r>
            <a:endParaRPr lang="el-GR" altLang="en-US" sz="1800" b="1" dirty="0"/>
          </a:p>
          <a:p>
            <a:pPr eaLnBrk="1" hangingPunct="1"/>
            <a:endParaRPr lang="el-GR" altLang="en-US" sz="900" dirty="0"/>
          </a:p>
          <a:p>
            <a:pPr eaLnBrk="1" hangingPunct="1"/>
            <a:r>
              <a:rPr lang="el-GR" altLang="en-US" sz="1800" b="1" u="sng" dirty="0"/>
              <a:t>Ευκαιρίες και χρόνος αναστοχασμού</a:t>
            </a:r>
          </a:p>
          <a:p>
            <a:pPr eaLnBrk="1" hangingPunct="1"/>
            <a:endParaRPr lang="el-GR" altLang="en-US" sz="900" dirty="0"/>
          </a:p>
          <a:p>
            <a:pPr eaLnBrk="1" hangingPunct="1"/>
            <a:r>
              <a:rPr lang="el-GR" altLang="en-US" sz="1800" dirty="0"/>
              <a:t>Η </a:t>
            </a:r>
            <a:r>
              <a:rPr lang="el-GR" altLang="en-US" sz="1800" b="1" dirty="0"/>
              <a:t>συναισθηματική και γνωστική ενδυνάμωση </a:t>
            </a:r>
            <a:r>
              <a:rPr lang="el-GR" altLang="en-US" sz="1800" dirty="0"/>
              <a:t>δημιουργεί τις προϋποθέσεις/κίνητρα για μάθηση </a:t>
            </a:r>
          </a:p>
          <a:p>
            <a:pPr eaLnBrk="1" hangingPunct="1"/>
            <a:endParaRPr lang="el-GR" altLang="en-US" sz="900" dirty="0"/>
          </a:p>
          <a:p>
            <a:pPr eaLnBrk="1" hangingPunct="1"/>
            <a:r>
              <a:rPr lang="el-GR" altLang="en-US" sz="1800" b="1" u="sng" dirty="0" err="1"/>
              <a:t>Αυτοαξιολόγηση</a:t>
            </a:r>
            <a:r>
              <a:rPr lang="el-GR" altLang="en-US" sz="1800" b="1" dirty="0"/>
              <a:t> </a:t>
            </a:r>
            <a:r>
              <a:rPr lang="el-GR" altLang="en-US" sz="1800" dirty="0"/>
              <a:t>και ενδυνάμωση της</a:t>
            </a:r>
            <a:r>
              <a:rPr lang="el-GR" altLang="en-US" sz="1800" b="1" dirty="0"/>
              <a:t> </a:t>
            </a:r>
            <a:r>
              <a:rPr lang="el-GR" altLang="en-US" sz="1800" b="1" dirty="0" err="1"/>
              <a:t>αυτοαποτελεσματικότητας</a:t>
            </a:r>
            <a:r>
              <a:rPr lang="el-GR" altLang="en-US" sz="1800" b="1" dirty="0"/>
              <a:t> </a:t>
            </a:r>
            <a:r>
              <a:rPr lang="el-GR" altLang="en-US" sz="1800" dirty="0"/>
              <a:t>των μαθητών (να υλοποιούν τους στόχους τους). </a:t>
            </a:r>
          </a:p>
          <a:p>
            <a:pPr eaLnBrk="1" hangingPunct="1"/>
            <a:endParaRPr lang="el-GR" altLang="en-US" sz="900" dirty="0"/>
          </a:p>
          <a:p>
            <a:pPr eaLnBrk="1" hangingPunct="1"/>
            <a:r>
              <a:rPr lang="el-GR" altLang="en-US" sz="1800" u="sng" dirty="0"/>
              <a:t>Καλλιέργεια </a:t>
            </a:r>
            <a:r>
              <a:rPr lang="el-GR" altLang="en-US" sz="1800" b="1" u="sng" dirty="0" err="1"/>
              <a:t>μεταγνωστικών</a:t>
            </a:r>
            <a:r>
              <a:rPr lang="el-GR" altLang="en-US" sz="1800" b="1" u="sng" dirty="0"/>
              <a:t> δεξιοτήτων</a:t>
            </a:r>
            <a:r>
              <a:rPr lang="el-GR" altLang="en-US" sz="1800" u="sng" dirty="0"/>
              <a:t> 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1 - Τίτλος">
            <a:extLst>
              <a:ext uri="{FF2B5EF4-FFF2-40B4-BE49-F238E27FC236}">
                <a16:creationId xmlns:a16="http://schemas.microsoft.com/office/drawing/2014/main" id="{766B5A1F-9F7C-4E1C-B2C5-31E23BF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sz="3600">
                <a:solidFill>
                  <a:srgbClr val="0070C0"/>
                </a:solidFill>
              </a:rPr>
              <a:t>Τι μας μένει από τις </a:t>
            </a:r>
            <a:br>
              <a:rPr lang="el-GR" altLang="en-US" sz="3600">
                <a:solidFill>
                  <a:srgbClr val="0070C0"/>
                </a:solidFill>
              </a:rPr>
            </a:br>
            <a:r>
              <a:rPr lang="el-GR" altLang="en-US" sz="3600">
                <a:solidFill>
                  <a:srgbClr val="0070C0"/>
                </a:solidFill>
              </a:rPr>
              <a:t>κοινωνικοπολιτισμικές θεωρίες</a:t>
            </a:r>
            <a:r>
              <a:rPr lang="en-US" altLang="en-US" sz="3600">
                <a:solidFill>
                  <a:srgbClr val="0070C0"/>
                </a:solidFill>
              </a:rPr>
              <a:t> 2/</a:t>
            </a:r>
            <a:r>
              <a:rPr lang="el-GR" altLang="en-US" sz="36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32451" name="2 - Θέση περιεχομένου">
            <a:extLst>
              <a:ext uri="{FF2B5EF4-FFF2-40B4-BE49-F238E27FC236}">
                <a16:creationId xmlns:a16="http://schemas.microsoft.com/office/drawing/2014/main" id="{9A143B43-74EF-4264-9A3E-9A8640BE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5256212"/>
          </a:xfrm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n-US" sz="2000" u="sng" dirty="0"/>
              <a:t>Διερεύνηση των ζητημάτων ενδιαφέροντος των μαθητών </a:t>
            </a:r>
          </a:p>
          <a:p>
            <a:pPr eaLnBrk="1" hangingPunct="1"/>
            <a:endParaRPr lang="el-GR" altLang="en-US" sz="1000" dirty="0"/>
          </a:p>
          <a:p>
            <a:pPr eaLnBrk="1" hangingPunct="1"/>
            <a:r>
              <a:rPr lang="el-GR" altLang="en-US" sz="2000" dirty="0"/>
              <a:t>Εστίαση στη </a:t>
            </a:r>
            <a:r>
              <a:rPr lang="el-GR" altLang="en-US" sz="2000" b="1" dirty="0"/>
              <a:t>γλώσσα</a:t>
            </a:r>
            <a:r>
              <a:rPr lang="el-GR" altLang="en-US" sz="2000" dirty="0"/>
              <a:t>, τις εκφάνσεις της, τον ρόλο της σε διάφορα επίπεδα επικοινωνίας και κριτικός </a:t>
            </a:r>
            <a:r>
              <a:rPr lang="el-GR" altLang="en-US" sz="2000" dirty="0" err="1"/>
              <a:t>γραμματισμός</a:t>
            </a:r>
            <a:endParaRPr lang="el-GR" altLang="en-US" sz="2000" dirty="0"/>
          </a:p>
          <a:p>
            <a:pPr eaLnBrk="1" hangingPunct="1"/>
            <a:endParaRPr lang="el-GR" altLang="en-US" sz="1000" dirty="0"/>
          </a:p>
          <a:p>
            <a:pPr eaLnBrk="1" hangingPunct="1"/>
            <a:r>
              <a:rPr lang="el-GR" altLang="en-US" sz="2000" dirty="0"/>
              <a:t>Αξιοποίηση όσο το δυνατόν περισσότερων και ποικίλων σημειωτικών πόρων. Γνωστικά εργαλεία (π.χ. ΤΠΕ, μελέτες περίπτωσης με ειδικό λεξιλόγιο </a:t>
            </a:r>
            <a:r>
              <a:rPr lang="el-GR" altLang="en-US" sz="2000" dirty="0" err="1"/>
              <a:t>κλπ</a:t>
            </a:r>
            <a:r>
              <a:rPr lang="el-GR" altLang="en-US" sz="2000" dirty="0"/>
              <a:t>)</a:t>
            </a:r>
          </a:p>
          <a:p>
            <a:pPr eaLnBrk="1" hangingPunct="1"/>
            <a:endParaRPr lang="el-GR" altLang="en-US" sz="1000" dirty="0"/>
          </a:p>
          <a:p>
            <a:pPr eaLnBrk="1" hangingPunct="1"/>
            <a:r>
              <a:rPr lang="el-GR" altLang="en-US" sz="2000" u="sng" dirty="0"/>
              <a:t>Ατομικές και ομαδικές δραστηριότητες</a:t>
            </a:r>
          </a:p>
          <a:p>
            <a:pPr eaLnBrk="1" hangingPunct="1"/>
            <a:endParaRPr lang="el-GR" altLang="en-US" sz="1000" dirty="0"/>
          </a:p>
          <a:p>
            <a:pPr eaLnBrk="1" hangingPunct="1"/>
            <a:r>
              <a:rPr lang="el-GR" altLang="en-US" sz="2000" dirty="0"/>
              <a:t>Ο δάσκαλος σύμβουλος και συμπαραστάτης, </a:t>
            </a:r>
            <a:r>
              <a:rPr lang="el-GR" altLang="en-US" sz="2000" dirty="0" err="1"/>
              <a:t>διευκολυντής</a:t>
            </a:r>
            <a:r>
              <a:rPr lang="el-GR" altLang="en-US" sz="2000" dirty="0"/>
              <a:t>, συντονιστής κι εμψυχωτής στη διαδικασία της μάθησης. </a:t>
            </a:r>
          </a:p>
          <a:p>
            <a:pPr eaLnBrk="1" hangingPunct="1"/>
            <a:endParaRPr lang="el-GR" altLang="en-US" sz="1000" dirty="0"/>
          </a:p>
          <a:p>
            <a:pPr eaLnBrk="1" hangingPunct="1"/>
            <a:r>
              <a:rPr lang="el-GR" altLang="en-US" sz="2000" dirty="0"/>
              <a:t>Διαθεσιμότητα για υποστήριξη και βοήθεια.</a:t>
            </a:r>
          </a:p>
          <a:p>
            <a:pPr eaLnBrk="1" hangingPunct="1"/>
            <a:endParaRPr lang="el-GR" altLang="en-US" sz="1000" dirty="0"/>
          </a:p>
          <a:p>
            <a:pPr eaLnBrk="1" hangingPunct="1"/>
            <a:r>
              <a:rPr lang="el-GR" altLang="en-US" sz="2400" b="1" dirty="0"/>
              <a:t>Όχι στις έτοιμες πληροφορίες-βοήθεια, αλλά υποστηρικτικά ερεθίσματα</a:t>
            </a:r>
            <a:r>
              <a:rPr lang="el-GR" altLang="en-US" sz="2000"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1 - Τίτλος">
            <a:extLst>
              <a:ext uri="{FF2B5EF4-FFF2-40B4-BE49-F238E27FC236}">
                <a16:creationId xmlns:a16="http://schemas.microsoft.com/office/drawing/2014/main" id="{8C950095-5866-45A3-A671-CB1B85EA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sz="3600">
                <a:solidFill>
                  <a:srgbClr val="0070C0"/>
                </a:solidFill>
              </a:rPr>
              <a:t>Τι μας μένει από τις </a:t>
            </a:r>
            <a:br>
              <a:rPr lang="el-GR" altLang="en-US" sz="3600">
                <a:solidFill>
                  <a:srgbClr val="0070C0"/>
                </a:solidFill>
              </a:rPr>
            </a:br>
            <a:r>
              <a:rPr lang="el-GR" altLang="en-US" sz="3600">
                <a:solidFill>
                  <a:srgbClr val="0070C0"/>
                </a:solidFill>
              </a:rPr>
              <a:t>κοινωνικοπολιτισμικές θεωρίες</a:t>
            </a:r>
            <a:r>
              <a:rPr lang="en-US" altLang="en-US" sz="3600">
                <a:solidFill>
                  <a:srgbClr val="0070C0"/>
                </a:solidFill>
              </a:rPr>
              <a:t> 3/</a:t>
            </a:r>
            <a:r>
              <a:rPr lang="el-GR" altLang="en-US" sz="36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43E9D107-C0C6-4943-B993-29B48D0F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58888"/>
            <a:ext cx="8435975" cy="5599112"/>
          </a:xfrm>
          <a:ln w="25400"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>
              <a:defRPr/>
            </a:pPr>
            <a:r>
              <a:rPr lang="el-GR" sz="2000" b="1" dirty="0"/>
              <a:t>Φθίνουσα καθοδήγηση</a:t>
            </a:r>
          </a:p>
          <a:p>
            <a:pPr>
              <a:defRPr/>
            </a:pPr>
            <a:endParaRPr lang="el-GR" sz="1000" dirty="0"/>
          </a:p>
          <a:p>
            <a:pPr>
              <a:defRPr/>
            </a:pPr>
            <a:r>
              <a:rPr lang="el-GR" sz="2000" dirty="0"/>
              <a:t>Διδασκαλία μέσω </a:t>
            </a:r>
            <a:r>
              <a:rPr lang="el-GR" sz="2000" b="1" dirty="0"/>
              <a:t>δραστηριοτήτων</a:t>
            </a:r>
            <a:r>
              <a:rPr lang="el-GR" sz="2000" dirty="0"/>
              <a:t> και κινητοποίησης των μαθητών</a:t>
            </a:r>
          </a:p>
          <a:p>
            <a:pPr>
              <a:defRPr/>
            </a:pPr>
            <a:endParaRPr lang="el-GR" sz="1000" dirty="0"/>
          </a:p>
          <a:p>
            <a:pPr>
              <a:defRPr/>
            </a:pPr>
            <a:r>
              <a:rPr lang="el-GR" sz="2000" dirty="0"/>
              <a:t> Υιοθέτηση της ομαδικής διδασκαλίας</a:t>
            </a:r>
          </a:p>
          <a:p>
            <a:pPr>
              <a:defRPr/>
            </a:pPr>
            <a:endParaRPr lang="el-GR" sz="1000" dirty="0"/>
          </a:p>
          <a:p>
            <a:pPr>
              <a:defRPr/>
            </a:pPr>
            <a:r>
              <a:rPr lang="el-GR" sz="2000" dirty="0"/>
              <a:t>Αλλαγή της σύνθεσης των ομάδων. Κινητικότητα και διαμόρφωση πολλαπλών σχέσεων</a:t>
            </a:r>
          </a:p>
          <a:p>
            <a:pPr>
              <a:defRPr/>
            </a:pPr>
            <a:endParaRPr lang="el-GR" sz="1000" dirty="0"/>
          </a:p>
          <a:p>
            <a:pPr>
              <a:defRPr/>
            </a:pPr>
            <a:r>
              <a:rPr lang="el-GR" sz="2000" dirty="0"/>
              <a:t>Αξιοποίηση των ικανοτήτων των μαθητών</a:t>
            </a:r>
          </a:p>
          <a:p>
            <a:pPr>
              <a:defRPr/>
            </a:pPr>
            <a:endParaRPr lang="el-GR" sz="1000" dirty="0"/>
          </a:p>
          <a:p>
            <a:pPr>
              <a:defRPr/>
            </a:pPr>
            <a:r>
              <a:rPr lang="el-GR" sz="2000" b="1" dirty="0"/>
              <a:t>Σύνθετες ομαδικές εργασίες, παραγωγή κοινού έργου</a:t>
            </a:r>
          </a:p>
          <a:p>
            <a:pPr>
              <a:defRPr/>
            </a:pPr>
            <a:endParaRPr lang="el-GR" sz="1000" dirty="0"/>
          </a:p>
          <a:p>
            <a:pPr>
              <a:defRPr/>
            </a:pPr>
            <a:r>
              <a:rPr lang="el-GR" sz="2000" dirty="0"/>
              <a:t>Ευκαιρίες αλληλεπίδρασης των μαθητών μεταξύ τους και µε με εξωσχολικούς φορείς σε συγκεκριμένες επικοινωνιακές περιστάσεις</a:t>
            </a:r>
          </a:p>
          <a:p>
            <a:pPr>
              <a:defRPr/>
            </a:pPr>
            <a:endParaRPr lang="el-GR" sz="1050" dirty="0"/>
          </a:p>
          <a:p>
            <a:pPr>
              <a:defRPr/>
            </a:pPr>
            <a:r>
              <a:rPr lang="el-GR" sz="2000" b="1" dirty="0"/>
              <a:t>Παρακολούθηση των διεργασιών λειτουργίας των ομάδων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1 - Τίτλος">
            <a:extLst>
              <a:ext uri="{FF2B5EF4-FFF2-40B4-BE49-F238E27FC236}">
                <a16:creationId xmlns:a16="http://schemas.microsoft.com/office/drawing/2014/main" id="{378B4E5D-5374-4A6F-9E66-4CC3F89C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sz="3200">
                <a:solidFill>
                  <a:srgbClr val="0070C0"/>
                </a:solidFill>
              </a:rPr>
              <a:t>Τι μας μένει από τις </a:t>
            </a:r>
            <a:br>
              <a:rPr lang="el-GR" altLang="en-US" sz="3200">
                <a:solidFill>
                  <a:srgbClr val="0070C0"/>
                </a:solidFill>
              </a:rPr>
            </a:br>
            <a:r>
              <a:rPr lang="el-GR" altLang="en-US" sz="3200">
                <a:solidFill>
                  <a:srgbClr val="0070C0"/>
                </a:solidFill>
              </a:rPr>
              <a:t>κοινωνικοπολιτισμικές θεωρίες</a:t>
            </a:r>
            <a:r>
              <a:rPr lang="en-US" altLang="en-US" sz="3200">
                <a:solidFill>
                  <a:srgbClr val="0070C0"/>
                </a:solidFill>
              </a:rPr>
              <a:t> 4/</a:t>
            </a:r>
            <a:r>
              <a:rPr lang="el-GR" altLang="en-US" sz="32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61A4CAC4-5152-4A5C-B083-D0D77DFF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196976"/>
            <a:ext cx="8642350" cy="5270500"/>
          </a:xfrm>
          <a:ln w="25400"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>
              <a:defRPr/>
            </a:pPr>
            <a:r>
              <a:rPr lang="el-GR" sz="2000" dirty="0"/>
              <a:t>Πρόκληση ενδιαφέροντος για την </a:t>
            </a:r>
            <a:r>
              <a:rPr lang="el-GR" sz="2000" b="1" dirty="0"/>
              <a:t>επίλυση ενός προβλήματος </a:t>
            </a:r>
          </a:p>
          <a:p>
            <a:pPr>
              <a:defRPr/>
            </a:pPr>
            <a:endParaRPr lang="el-GR" sz="900" dirty="0"/>
          </a:p>
          <a:p>
            <a:pPr>
              <a:defRPr/>
            </a:pPr>
            <a:r>
              <a:rPr lang="el-GR" sz="2000" dirty="0"/>
              <a:t>Καλλιέργεια της </a:t>
            </a:r>
            <a:r>
              <a:rPr lang="el-GR" sz="2000" b="1" dirty="0" err="1"/>
              <a:t>ενσυναίσθησης</a:t>
            </a:r>
            <a:r>
              <a:rPr lang="el-GR" sz="2000" dirty="0"/>
              <a:t> και κατανόησης διαφορετικών ταυτοτήτων/κοσμοαντιλήψεων (παιχνίδια ρόλων)</a:t>
            </a:r>
          </a:p>
          <a:p>
            <a:pPr>
              <a:defRPr/>
            </a:pPr>
            <a:endParaRPr lang="el-GR" sz="900" dirty="0"/>
          </a:p>
          <a:p>
            <a:pPr>
              <a:defRPr/>
            </a:pPr>
            <a:r>
              <a:rPr lang="el-GR" sz="2000" dirty="0"/>
              <a:t>Σχεδιασμός </a:t>
            </a:r>
            <a:r>
              <a:rPr lang="el-GR" sz="2000" b="1" dirty="0"/>
              <a:t>ανοικτών σεναρίων  </a:t>
            </a:r>
          </a:p>
          <a:p>
            <a:pPr>
              <a:defRPr/>
            </a:pPr>
            <a:endParaRPr lang="el-GR" sz="900" dirty="0"/>
          </a:p>
          <a:p>
            <a:pPr>
              <a:defRPr/>
            </a:pPr>
            <a:r>
              <a:rPr lang="el-GR" sz="2000" b="1" dirty="0"/>
              <a:t>Κοινότητες πρακτικής σε αυθεντικά πλαίσια </a:t>
            </a:r>
            <a:r>
              <a:rPr lang="el-GR" sz="2000" dirty="0"/>
              <a:t>μάθησης (αρχαιολογικοί χώροι, μουσεία, βιβλιοθήκες, επαγγελματικοί χώροι κλπ.)</a:t>
            </a:r>
          </a:p>
          <a:p>
            <a:pPr>
              <a:defRPr/>
            </a:pPr>
            <a:endParaRPr lang="el-GR" sz="900" dirty="0"/>
          </a:p>
          <a:p>
            <a:pPr>
              <a:defRPr/>
            </a:pPr>
            <a:r>
              <a:rPr lang="el-GR" sz="2000" dirty="0"/>
              <a:t>Συνθήκες </a:t>
            </a:r>
            <a:r>
              <a:rPr lang="el-GR" sz="2000" b="1" dirty="0"/>
              <a:t>μαθητείας</a:t>
            </a:r>
            <a:r>
              <a:rPr lang="el-GR" sz="2000" dirty="0"/>
              <a:t> και </a:t>
            </a:r>
            <a:r>
              <a:rPr lang="el-GR" sz="2000" b="1" dirty="0"/>
              <a:t>αλληλοδιδακτικής</a:t>
            </a:r>
          </a:p>
          <a:p>
            <a:pPr>
              <a:defRPr/>
            </a:pPr>
            <a:endParaRPr lang="el-GR" sz="900" dirty="0"/>
          </a:p>
          <a:p>
            <a:pPr>
              <a:defRPr/>
            </a:pPr>
            <a:r>
              <a:rPr lang="el-GR" sz="2000" b="1" dirty="0"/>
              <a:t>Ένταξη των νέων δεξιοτήτων σε ευρύτερες καταστάσεις και κυρίως σε καθημερινές ρεαλιστικές καταστάσεις.  </a:t>
            </a:r>
          </a:p>
          <a:p>
            <a:pPr>
              <a:defRPr/>
            </a:pPr>
            <a:endParaRPr lang="el-GR" sz="900" dirty="0"/>
          </a:p>
          <a:p>
            <a:pPr>
              <a:defRPr/>
            </a:pPr>
            <a:r>
              <a:rPr lang="el-GR" sz="2000" b="1" dirty="0" err="1"/>
              <a:t>Πλαισιοθετημένη</a:t>
            </a:r>
            <a:r>
              <a:rPr lang="el-GR" sz="2000" b="1" dirty="0"/>
              <a:t> μάθηση </a:t>
            </a:r>
            <a:r>
              <a:rPr lang="el-GR" sz="2000" dirty="0"/>
              <a:t>(</a:t>
            </a:r>
            <a:r>
              <a:rPr lang="en-GB" sz="2000" dirty="0"/>
              <a:t>situated learning</a:t>
            </a:r>
            <a:r>
              <a:rPr lang="el-GR" sz="2000" dirty="0"/>
              <a:t>) </a:t>
            </a:r>
          </a:p>
          <a:p>
            <a:pPr>
              <a:defRPr/>
            </a:pPr>
            <a:endParaRPr lang="el-GR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38039" y="599865"/>
            <a:ext cx="10880421" cy="4982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32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Βασικές</a:t>
            </a:r>
            <a:r>
              <a:rPr lang="el-GR" sz="3200" b="1" dirty="0">
                <a:solidFill>
                  <a:srgbClr val="002060"/>
                </a:solidFill>
                <a:latin typeface="Segoe Script" panose="030B0504020000000003" pitchFamily="66" charset="0"/>
                <a:cs typeface="Calibri" pitchFamily="34" charset="0"/>
              </a:rPr>
              <a:t> </a:t>
            </a:r>
            <a:r>
              <a:rPr lang="el-GR" sz="32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Μέθοδοι</a:t>
            </a:r>
            <a:r>
              <a:rPr lang="el-GR" sz="3200" b="1" dirty="0">
                <a:solidFill>
                  <a:srgbClr val="002060"/>
                </a:solidFill>
                <a:latin typeface="Segoe Script" panose="030B0504020000000003" pitchFamily="66" charset="0"/>
                <a:cs typeface="Calibri" pitchFamily="34" charset="0"/>
              </a:rPr>
              <a:t> </a:t>
            </a:r>
            <a:r>
              <a:rPr lang="el-GR" sz="32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διδασκαλίας</a:t>
            </a:r>
          </a:p>
        </p:txBody>
      </p:sp>
      <p:sp>
        <p:nvSpPr>
          <p:cNvPr id="3" name="Έλλειψη 2"/>
          <p:cNvSpPr/>
          <p:nvPr/>
        </p:nvSpPr>
        <p:spPr>
          <a:xfrm>
            <a:off x="3817217" y="1622343"/>
            <a:ext cx="5004556" cy="5004556"/>
          </a:xfrm>
          <a:prstGeom prst="ellipse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6110486" y="1349524"/>
            <a:ext cx="1512168" cy="57606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Μονολογικές</a:t>
            </a: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7766670" y="2403748"/>
            <a:ext cx="1359768" cy="57606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Διαλογικές</a:t>
            </a: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8077961" y="3530166"/>
            <a:ext cx="1939496" cy="57606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Ερωταποκριτικές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8077961" y="4881094"/>
            <a:ext cx="1440160" cy="57606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Επιδεικτικές</a:t>
            </a: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6578249" y="6050835"/>
            <a:ext cx="1865165" cy="57606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Διερευνητικές</a:t>
            </a: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3878998" y="5702526"/>
            <a:ext cx="2052228" cy="57606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Δασκαλοκεντρικές</a:t>
            </a:r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3374182" y="4550533"/>
            <a:ext cx="1008112" cy="57606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Μεικτές</a:t>
            </a: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2768722" y="3242134"/>
            <a:ext cx="2052228" cy="57606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Μαθητοκεντρικές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3662214" y="2081503"/>
            <a:ext cx="2052228" cy="57606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Ομαδοκεντρικές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Illustrations about books - Tony Illustrator - Reach higher">
            <a:extLst>
              <a:ext uri="{FF2B5EF4-FFF2-40B4-BE49-F238E27FC236}">
                <a16:creationId xmlns:a16="http://schemas.microsoft.com/office/drawing/2014/main" id="{1F751659-34C7-4B4A-82F0-1CF57890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88" y="2763788"/>
            <a:ext cx="2335881" cy="245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74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0DEBD5-0521-458E-AB7B-8780EF956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cap="none" dirty="0"/>
              <a:t>Σας ευχαριστώ!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CF1A6C4-2117-45AA-8AF2-73949BC255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35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11579" y="715302"/>
            <a:ext cx="10880421" cy="4982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32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Διάκριση</a:t>
            </a:r>
            <a:r>
              <a:rPr lang="el-GR" sz="3200" b="1" dirty="0">
                <a:solidFill>
                  <a:srgbClr val="002060"/>
                </a:solidFill>
                <a:latin typeface="Segoe Script" panose="030B0504020000000003" pitchFamily="66" charset="0"/>
                <a:cs typeface="Calibri" pitchFamily="34" charset="0"/>
              </a:rPr>
              <a:t> </a:t>
            </a:r>
            <a:r>
              <a:rPr lang="el-GR" sz="32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των</a:t>
            </a:r>
            <a:r>
              <a:rPr lang="el-GR" sz="3200" b="1" dirty="0">
                <a:solidFill>
                  <a:srgbClr val="002060"/>
                </a:solidFill>
                <a:latin typeface="Segoe Script" panose="030B0504020000000003" pitchFamily="66" charset="0"/>
                <a:cs typeface="Calibri" pitchFamily="34" charset="0"/>
              </a:rPr>
              <a:t> </a:t>
            </a:r>
            <a:r>
              <a:rPr lang="el-GR" sz="32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μεθόδων</a:t>
            </a:r>
            <a:r>
              <a:rPr lang="el-GR" sz="3200" b="1" dirty="0">
                <a:solidFill>
                  <a:srgbClr val="002060"/>
                </a:solidFill>
                <a:latin typeface="Segoe Script" panose="030B0504020000000003" pitchFamily="66" charset="0"/>
                <a:cs typeface="Calibri" pitchFamily="34" charset="0"/>
              </a:rPr>
              <a:t> </a:t>
            </a:r>
            <a:r>
              <a:rPr lang="el-GR" sz="32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διδασκαλίας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9470782" y="3956197"/>
            <a:ext cx="2232248" cy="1512168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Με κέντρο τον μαθητή ο οποίος είναι υπεύθυνος για τη μάθησή του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4054835" y="3884189"/>
            <a:ext cx="2232248" cy="1584176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Με κέντρο τον εκπαιδευτικό που μεταδίδει τη γνώση </a:t>
            </a:r>
          </a:p>
        </p:txBody>
      </p:sp>
      <p:sp>
        <p:nvSpPr>
          <p:cNvPr id="11" name="Έλλειψη 10"/>
          <p:cNvSpPr/>
          <p:nvPr/>
        </p:nvSpPr>
        <p:spPr>
          <a:xfrm>
            <a:off x="2794694" y="2659886"/>
            <a:ext cx="1872208" cy="1872208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Δασκαλο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κεντρικές</a:t>
            </a:r>
          </a:p>
        </p:txBody>
      </p:sp>
      <p:cxnSp>
        <p:nvCxnSpPr>
          <p:cNvPr id="12" name="Ευθύγραμμο βέλος σύνδεσης 11"/>
          <p:cNvCxnSpPr>
            <a:stCxn id="11" idx="7"/>
          </p:cNvCxnSpPr>
          <p:nvPr/>
        </p:nvCxnSpPr>
        <p:spPr>
          <a:xfrm flipV="1">
            <a:off x="4392723" y="2119826"/>
            <a:ext cx="892857" cy="814239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Ευθύγραμμο βέλος σύνδεσης 12"/>
          <p:cNvCxnSpPr/>
          <p:nvPr/>
        </p:nvCxnSpPr>
        <p:spPr>
          <a:xfrm flipV="1">
            <a:off x="3720172" y="1470296"/>
            <a:ext cx="0" cy="1189590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Ευθύγραμμο βέλος σύνδεσης 13"/>
          <p:cNvCxnSpPr>
            <a:stCxn id="11" idx="1"/>
          </p:cNvCxnSpPr>
          <p:nvPr/>
        </p:nvCxnSpPr>
        <p:spPr>
          <a:xfrm flipH="1" flipV="1">
            <a:off x="2073634" y="2195719"/>
            <a:ext cx="995239" cy="738346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Ευθύγραμμο βέλος σύνδεσης 14"/>
          <p:cNvCxnSpPr>
            <a:stCxn id="11" idx="6"/>
          </p:cNvCxnSpPr>
          <p:nvPr/>
        </p:nvCxnSpPr>
        <p:spPr>
          <a:xfrm flipV="1">
            <a:off x="4666902" y="3567873"/>
            <a:ext cx="1149871" cy="28117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Ευθύγραμμο βέλος σύνδεσης 16"/>
          <p:cNvCxnSpPr>
            <a:stCxn id="11" idx="2"/>
          </p:cNvCxnSpPr>
          <p:nvPr/>
        </p:nvCxnSpPr>
        <p:spPr>
          <a:xfrm flipH="1">
            <a:off x="1557338" y="3595990"/>
            <a:ext cx="1237356" cy="0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Ευθύγραμμο βέλος σύνδεσης 17"/>
          <p:cNvCxnSpPr>
            <a:stCxn id="11" idx="3"/>
          </p:cNvCxnSpPr>
          <p:nvPr/>
        </p:nvCxnSpPr>
        <p:spPr>
          <a:xfrm flipH="1">
            <a:off x="2176016" y="4257915"/>
            <a:ext cx="892857" cy="814239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Ευθύγραμμο βέλος σύνδεσης 18"/>
          <p:cNvCxnSpPr>
            <a:stCxn id="11" idx="4"/>
          </p:cNvCxnSpPr>
          <p:nvPr/>
        </p:nvCxnSpPr>
        <p:spPr>
          <a:xfrm flipH="1">
            <a:off x="3720172" y="4532094"/>
            <a:ext cx="10626" cy="1140044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Έλλειψη 25"/>
          <p:cNvSpPr/>
          <p:nvPr/>
        </p:nvSpPr>
        <p:spPr>
          <a:xfrm>
            <a:off x="8089126" y="2659886"/>
            <a:ext cx="1872208" cy="1872208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Μαθητο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κεντρικές</a:t>
            </a:r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>
            <a:off x="7347703" y="2067697"/>
            <a:ext cx="977305" cy="9240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8" name="Ευθύγραμμο βέλος σύνδεσης 27"/>
          <p:cNvCxnSpPr/>
          <p:nvPr/>
        </p:nvCxnSpPr>
        <p:spPr>
          <a:xfrm flipH="1">
            <a:off x="9089399" y="1402800"/>
            <a:ext cx="107544" cy="125708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9" name="Ευθύγραμμο βέλος σύνδεσης 28"/>
          <p:cNvCxnSpPr/>
          <p:nvPr/>
        </p:nvCxnSpPr>
        <p:spPr>
          <a:xfrm flipH="1">
            <a:off x="9801362" y="2284948"/>
            <a:ext cx="1160646" cy="8123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30" name="Ευθύγραμμο βέλος σύνδεσης 29"/>
          <p:cNvCxnSpPr/>
          <p:nvPr/>
        </p:nvCxnSpPr>
        <p:spPr>
          <a:xfrm flipH="1">
            <a:off x="8811114" y="4532261"/>
            <a:ext cx="92461" cy="125691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31" name="Ευθύγραμμο βέλος σύνδεσης 30"/>
          <p:cNvCxnSpPr/>
          <p:nvPr/>
        </p:nvCxnSpPr>
        <p:spPr>
          <a:xfrm flipH="1">
            <a:off x="7088452" y="4200749"/>
            <a:ext cx="1192354" cy="90136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32" name="Ευθύγραμμο βέλος σύνδεσης 31"/>
          <p:cNvCxnSpPr/>
          <p:nvPr/>
        </p:nvCxnSpPr>
        <p:spPr>
          <a:xfrm flipH="1" flipV="1">
            <a:off x="6607386" y="3558148"/>
            <a:ext cx="1489208" cy="378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0" name="Ευθύγραμμο βέλος σύνδεσης 39"/>
          <p:cNvCxnSpPr/>
          <p:nvPr/>
        </p:nvCxnSpPr>
        <p:spPr>
          <a:xfrm flipH="1">
            <a:off x="9953866" y="3693821"/>
            <a:ext cx="1485474" cy="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3236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54" y="0"/>
            <a:ext cx="12201454" cy="6858000"/>
          </a:xfrm>
          <a:prstGeom prst="rect">
            <a:avLst/>
          </a:prstGeom>
        </p:spPr>
      </p:pic>
      <p:sp>
        <p:nvSpPr>
          <p:cNvPr id="5" name="Πεντάγωνο 4"/>
          <p:cNvSpPr/>
          <p:nvPr/>
        </p:nvSpPr>
        <p:spPr>
          <a:xfrm>
            <a:off x="0" y="329784"/>
            <a:ext cx="1905849" cy="4796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31617" y="329784"/>
            <a:ext cx="4247281" cy="479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3200" b="1" dirty="0" err="1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Μαθητοκεντρική</a:t>
            </a:r>
            <a:endParaRPr lang="el-GR" sz="32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Πεντάγωνο 6"/>
          <p:cNvSpPr/>
          <p:nvPr/>
        </p:nvSpPr>
        <p:spPr>
          <a:xfrm>
            <a:off x="6627421" y="329784"/>
            <a:ext cx="1012206" cy="4796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461382" y="329784"/>
            <a:ext cx="4273869" cy="479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32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Δασκαλοκεντρική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1469036" y="1034323"/>
            <a:ext cx="470986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Διεπιστημονικό 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εκπ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υλικό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εκπ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κός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οδηγεί τη μαθησιακή διαδικασία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Ο μαθητής είναι δραστήριος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Οι μαθητές συμμετέχουν στον 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εκπ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σχεδιασμό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Μάθηση με 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ανακαλυπτικές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τεχνικές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Καλλιέργεια εσωτερικών κινήτρων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Πολύ λίγα </a:t>
            </a: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τεστ/λίγες δοκιμασίες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Ομαδοσυνεργατικές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πρακτικές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Διδασκαλία σε ομάδες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Έμφαση στη δημιουργική έκφραση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Έμφαση στη συναισθηματική και γνωστική ανάπτυξη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Αξιολόγηση της διαδικασίας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7025389" y="1004343"/>
            <a:ext cx="470986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Εκπ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υλικό σε ενότητες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εκπ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κός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μεταφέρει τη γνώση</a:t>
            </a:r>
          </a:p>
          <a:p>
            <a:endParaRPr lang="el-G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μαθητής έχει παθητικό ρόλο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μαθητές δεν έχουν γνώμη για τον </a:t>
            </a:r>
            <a:r>
              <a:rPr lang="el-GR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εκπ</a:t>
            </a: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σχεδιασμό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Εξάσκηση της μνήμης και πρακτικής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Χρήση εξωτερικών αμοιβών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Μεγάλος αριθμός </a:t>
            </a: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τεστ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Συναγωνισμός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Διδασκαλία με όλη την τάξη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Έμφαση στην αποστήθιση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Έμφαση στη γνωστική ανάπτυξη</a:t>
            </a:r>
          </a:p>
          <a:p>
            <a:endParaRPr lang="el-G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Αξιολόγηση του αποτελέσματος</a:t>
            </a:r>
          </a:p>
        </p:txBody>
      </p:sp>
    </p:spTree>
    <p:extLst>
      <p:ext uri="{BB962C8B-B14F-4D97-AF65-F5344CB8AC3E}">
        <p14:creationId xmlns:p14="http://schemas.microsoft.com/office/powerpoint/2010/main" val="296435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57FA4-CA0D-4869-B454-118C6B36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C54E78-B729-46D4-8041-690721A9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sz="6600" dirty="0"/>
          </a:p>
          <a:p>
            <a:pPr marL="0" indent="0" algn="ctr">
              <a:buNone/>
            </a:pPr>
            <a:r>
              <a:rPr lang="el-GR" sz="6600" dirty="0">
                <a:solidFill>
                  <a:srgbClr val="002060"/>
                </a:solidFill>
              </a:rPr>
              <a:t>Μέθοδος Επεξεργασίας Εννοιών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5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- Τίτλος">
            <a:extLst>
              <a:ext uri="{FF2B5EF4-FFF2-40B4-BE49-F238E27FC236}">
                <a16:creationId xmlns:a16="http://schemas.microsoft.com/office/drawing/2014/main" id="{B3660DB1-8F5E-4025-82C6-8B39EC91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8003" name="2 - Θέση περιεχομένου">
            <a:extLst>
              <a:ext uri="{FF2B5EF4-FFF2-40B4-BE49-F238E27FC236}">
                <a16:creationId xmlns:a16="http://schemas.microsoft.com/office/drawing/2014/main" id="{F83AD102-24BF-4B3B-BA68-0B069FA7A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F034788-CC97-4230-A1BD-4EAFF9A77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557611"/>
            <a:ext cx="12307824" cy="57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- Τίτλος">
            <a:extLst>
              <a:ext uri="{FF2B5EF4-FFF2-40B4-BE49-F238E27FC236}">
                <a16:creationId xmlns:a16="http://schemas.microsoft.com/office/drawing/2014/main" id="{F7245ADE-DA8B-4EEF-ADFC-3E963CE3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Bruner &amp; </a:t>
            </a:r>
            <a:r>
              <a:rPr lang="el-GR" altLang="en-US">
                <a:solidFill>
                  <a:srgbClr val="0070C0"/>
                </a:solidFill>
              </a:rPr>
              <a:t>έννοιες</a:t>
            </a:r>
          </a:p>
        </p:txBody>
      </p:sp>
      <p:pic>
        <p:nvPicPr>
          <p:cNvPr id="129027" name="Picture 2">
            <a:extLst>
              <a:ext uri="{FF2B5EF4-FFF2-40B4-BE49-F238E27FC236}">
                <a16:creationId xmlns:a16="http://schemas.microsoft.com/office/drawing/2014/main" id="{25672CAE-86A3-41FA-B7B0-0C8435D2E8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247775"/>
            <a:ext cx="8640763" cy="1676400"/>
          </a:xfrm>
        </p:spPr>
      </p:pic>
      <p:pic>
        <p:nvPicPr>
          <p:cNvPr id="129028" name="Picture 3">
            <a:hlinkClick r:id="rId3"/>
            <a:extLst>
              <a:ext uri="{FF2B5EF4-FFF2-40B4-BE49-F238E27FC236}">
                <a16:creationId xmlns:a16="http://schemas.microsoft.com/office/drawing/2014/main" id="{B41C7BE2-E398-4AFF-94AD-761AEB799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952750"/>
            <a:ext cx="5867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1870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2841</Words>
  <Application>Microsoft Office PowerPoint</Application>
  <PresentationFormat>Ευρεία οθόνη</PresentationFormat>
  <Paragraphs>472</Paragraphs>
  <Slides>40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52" baseType="lpstr">
      <vt:lpstr>Arial</vt:lpstr>
      <vt:lpstr>Arial Narrow</vt:lpstr>
      <vt:lpstr>Calibri</vt:lpstr>
      <vt:lpstr>Calibri Light</vt:lpstr>
      <vt:lpstr>Cavolini</vt:lpstr>
      <vt:lpstr>Comic Sans MS</vt:lpstr>
      <vt:lpstr>Roboto</vt:lpstr>
      <vt:lpstr>Segoe Script</vt:lpstr>
      <vt:lpstr>Tahoma</vt:lpstr>
      <vt:lpstr>Times New Roman</vt:lpstr>
      <vt:lpstr>Wingdings</vt:lpstr>
      <vt:lpstr>Θέμα του Office</vt:lpstr>
      <vt:lpstr>ΔΙΔΑΚΤΙΚΗ ΜΕΘΟΔΟΛΟΓΙΑ Μέθοδοι διδασκαλίας: μέθοδος επεξεργασίας εννοιών</vt:lpstr>
      <vt:lpstr>Παρουσίαση του PowerPoint</vt:lpstr>
      <vt:lpstr>Δραστηριότητα  προσανατολισμού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Bruner &amp; έννοιες</vt:lpstr>
      <vt:lpstr>Παρουσίαση του PowerPoint</vt:lpstr>
      <vt:lpstr>Παρουσίαση του PowerPoint</vt:lpstr>
      <vt:lpstr>Εννοιοκεντρική Μάθηση-Εργασία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Δραστηριότητα</vt:lpstr>
      <vt:lpstr>Παρουσίαση του PowerPoint</vt:lpstr>
      <vt:lpstr>Διδακτικές τεχνικές</vt:lpstr>
      <vt:lpstr>Τι μας μένει από τον συμπεριφορισμό 1/2</vt:lpstr>
      <vt:lpstr>Τι μας μένει από τον συμπεριφορισμό 2/2</vt:lpstr>
      <vt:lpstr>Ο ρόλος του δασκάλου είναι σημαντικός, διότι:</vt:lpstr>
      <vt:lpstr>Παρουσίαση του PowerPoint</vt:lpstr>
      <vt:lpstr>Σημαντικοί εκπρόσωποι των γνωστικών προσεγγίσεων</vt:lpstr>
      <vt:lpstr>Στρατηγικές διδακτικής</vt:lpstr>
      <vt:lpstr>Τι μας μένει από τις γνωστικές/εποικοδομητικές θεωρήσεις 1/3</vt:lpstr>
      <vt:lpstr>Τι μας μένει από τις γνωστικές/εποικοδομητικές θεωρήσεις 2/3</vt:lpstr>
      <vt:lpstr>Τι μας μένει από τις γνωστικές/εποικοδομητικές θεωρήσεις 3/3</vt:lpstr>
      <vt:lpstr>Εκπαιδευτικός: γνωστικές - εποικοδομητικές προσεγγίσεις</vt:lpstr>
      <vt:lpstr>Gagné: Ένα γνωστικό μοντέλο διδασκαλίας</vt:lpstr>
      <vt:lpstr>Το μαθησιακό μοντέλο 5Ε του Bybee (1997, 2006) </vt:lpstr>
      <vt:lpstr>Διδακτικό Μοντέλο  της Εποικοδομητικής Προσέγγισης (Driver &amp; Oldham, 1985)</vt:lpstr>
      <vt:lpstr>Παρουσίαση του PowerPoint</vt:lpstr>
      <vt:lpstr>Παρουσίαση του PowerPoint</vt:lpstr>
      <vt:lpstr>Eγκαθιδρυμένη ή πλαισιοθετημένη γνώση (situated cognition) Jean Lave (1/2)</vt:lpstr>
      <vt:lpstr>Τι μας μένει από τις  κοινωνικοπολιτισμικές θεωρίες 1/4</vt:lpstr>
      <vt:lpstr>Τι μας μένει από τις  κοινωνικοπολιτισμικές θεωρίες 2/4</vt:lpstr>
      <vt:lpstr>Τι μας μένει από τις  κοινωνικοπολιτισμικές θεωρίες 3/4</vt:lpstr>
      <vt:lpstr>Τι μας μένει από τις  κοινωνικοπολιτισμικές θεωρίες 4/4</vt:lpstr>
      <vt:lpstr>Σας ευχαριστώ!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ΔΙΔΑΚΤΙΚΗ ΜΕΘΟΔΟΛΟΓΙΑ Μεθοδοι διδασκαλιας</dc:title>
  <dc:creator>ZOE KROKOU</dc:creator>
  <cp:lastModifiedBy>Panagiotis Piliouras</cp:lastModifiedBy>
  <cp:revision>27</cp:revision>
  <dcterms:created xsi:type="dcterms:W3CDTF">2020-10-17T22:02:55Z</dcterms:created>
  <dcterms:modified xsi:type="dcterms:W3CDTF">2022-11-07T22:02:33Z</dcterms:modified>
</cp:coreProperties>
</file>