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4" r:id="rId4"/>
    <p:sldId id="270" r:id="rId5"/>
    <p:sldId id="268" r:id="rId6"/>
    <p:sldId id="269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266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91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4698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3561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022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6608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2445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6482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2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833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231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4900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677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924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424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42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8AB8C-B959-4AF6-94D4-C643732B50F8}" type="datetimeFigureOut">
              <a:rPr lang="el-GR" smtClean="0"/>
              <a:t>19/12/2024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9B50FB8-A01D-4B81-BA32-6441FCD7EA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621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8678" y="1084153"/>
            <a:ext cx="8915399" cy="2262781"/>
          </a:xfrm>
        </p:spPr>
        <p:txBody>
          <a:bodyPr/>
          <a:lstStyle/>
          <a:p>
            <a:r>
              <a:rPr lang="el-GR" dirty="0"/>
              <a:t>Αλέξανδρος Δελμούζος</a:t>
            </a:r>
            <a:br>
              <a:rPr lang="el-GR" dirty="0"/>
            </a:br>
            <a:r>
              <a:rPr lang="el-GR" sz="2800" dirty="0"/>
              <a:t>Η ζωή και η συμβολή του στην παιδαγωγική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3962" y="3473682"/>
            <a:ext cx="7995954" cy="2881851"/>
          </a:xfrm>
        </p:spPr>
        <p:txBody>
          <a:bodyPr>
            <a:noAutofit/>
          </a:bodyPr>
          <a:lstStyle/>
          <a:p>
            <a:r>
              <a:rPr lang="el-GR" sz="2400" b="1" dirty="0"/>
              <a:t>ΑΣΠΑΙΤΕ ΠΡΟΓΡΑΜΜΑ ΕΠΠΑΙΚ 2024-2025</a:t>
            </a:r>
          </a:p>
          <a:p>
            <a:r>
              <a:rPr lang="el-GR" sz="2400" b="1" dirty="0"/>
              <a:t>ΜΑΘΗΜΑ</a:t>
            </a:r>
            <a:r>
              <a:rPr lang="en-US" sz="2400" b="1" dirty="0"/>
              <a:t>:</a:t>
            </a:r>
            <a:r>
              <a:rPr lang="el-GR" sz="2400" dirty="0"/>
              <a:t> Παιδαγωγική &amp; Φιλοσοφία της Παιδείας</a:t>
            </a:r>
          </a:p>
          <a:p>
            <a:r>
              <a:rPr lang="el-GR" sz="2400" b="1" dirty="0"/>
              <a:t>ΔΙΔΑΣΚΩΝ</a:t>
            </a:r>
            <a:r>
              <a:rPr lang="en-US" sz="2400" b="1" dirty="0"/>
              <a:t>:</a:t>
            </a:r>
            <a:r>
              <a:rPr lang="en-US" sz="2400" dirty="0"/>
              <a:t> </a:t>
            </a:r>
            <a:r>
              <a:rPr lang="el-GR" sz="2400" dirty="0" err="1"/>
              <a:t>Πλιόγκου</a:t>
            </a:r>
            <a:r>
              <a:rPr lang="el-GR" sz="2400" dirty="0"/>
              <a:t> Βασιλική</a:t>
            </a:r>
          </a:p>
          <a:p>
            <a:r>
              <a:rPr lang="el-GR" sz="2400" b="1" dirty="0"/>
              <a:t>ΦΟΙΤΗΤΕΣ</a:t>
            </a:r>
            <a:r>
              <a:rPr lang="en-US" sz="2400" b="1" dirty="0"/>
              <a:t>:</a:t>
            </a:r>
            <a:r>
              <a:rPr lang="el-GR" sz="2400" dirty="0"/>
              <a:t> Γεωργιάδης Κωνσταντίνος, </a:t>
            </a:r>
            <a:r>
              <a:rPr lang="el-GR" sz="2400" dirty="0" err="1"/>
              <a:t>Ζελίδης</a:t>
            </a:r>
            <a:r>
              <a:rPr lang="el-GR" sz="2400" dirty="0"/>
              <a:t> Μάριος, Σκουμπερδής Μιχάλης</a:t>
            </a:r>
          </a:p>
        </p:txBody>
      </p:sp>
      <p:pic>
        <p:nvPicPr>
          <p:cNvPr id="1026" name="Picture 2" descr="Τι είναι η ΑΣΠΑΙΤΕ και τι παρέχει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45" y="217284"/>
            <a:ext cx="2813962" cy="187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896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02A2771-E071-61E6-04BC-F30BB9C3B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427" y="624110"/>
            <a:ext cx="8911687" cy="1280890"/>
          </a:xfrm>
        </p:spPr>
        <p:txBody>
          <a:bodyPr/>
          <a:lstStyle/>
          <a:p>
            <a:pPr algn="ctr"/>
            <a:r>
              <a:rPr lang="el-GR" dirty="0"/>
              <a:t>Αλέξανδρος Δελμούζος (1880-1956)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4AD4EC83-13B1-529A-8D1C-83EC3561C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114" y="1721809"/>
            <a:ext cx="2274042" cy="292783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0A5743-36EB-74ED-01B1-4F221CF7FAB3}"/>
              </a:ext>
            </a:extLst>
          </p:cNvPr>
          <p:cNvSpPr txBox="1"/>
          <p:nvPr/>
        </p:nvSpPr>
        <p:spPr>
          <a:xfrm>
            <a:off x="1644920" y="1721809"/>
            <a:ext cx="72893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 Αλέξανδρος Δελμούζος γεννήθηκε το 1880 στην Άμφισσα.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Φοίτησε στη 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Φιλοσοφική Σχολή του Πανεπιστημίου Αθηνών και αποφοίτησε με άριστα. 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Σπουδές στη Γερμανία.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Μετά την επιστροφή του στην Ελλάδα, ανέλαβε διδασκαλία στη Μέση Εκπαίδευση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1908, ανέλαβε τη διεύθυνση του Ανωτέρου Παρθεναγωγείου Βόλου.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36502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A965E79-68CD-C5BC-BF40-5A0B1AFC7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241" y="604222"/>
            <a:ext cx="8911687" cy="1280890"/>
          </a:xfrm>
        </p:spPr>
        <p:txBody>
          <a:bodyPr/>
          <a:lstStyle/>
          <a:p>
            <a:r>
              <a:rPr lang="el-GR" dirty="0"/>
              <a:t>Αλέξανδρος Δελμούζος (1880-1956)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6DD2511D-E758-EF0F-32B8-6417AF42B0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06" y="2084717"/>
            <a:ext cx="3385876" cy="268856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95AB7F-20FB-5F4B-F3A5-FB7A9AFBA918}"/>
              </a:ext>
            </a:extLst>
          </p:cNvPr>
          <p:cNvSpPr txBox="1"/>
          <p:nvPr/>
        </p:nvSpPr>
        <p:spPr>
          <a:xfrm>
            <a:off x="1199072" y="1639019"/>
            <a:ext cx="70650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1911, το Παρθεναγωγείο διαλύθηκε, και ο Δελμούζος παραπέμφθηκε </a:t>
            </a:r>
            <a:r>
              <a:rPr lang="el-GR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σε δίκη.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ελικά αθωώθηκε.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Συνεργάστηκε στενά με άλλους εκπαιδευτικούς , και συμμετείχε σε εκπαιδευτικά συνέδρια που είχαν ως στόχο την αναβάθμιση της εκπαίδευσης.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1923, ανέλαβε διευθυντής της </a:t>
            </a:r>
            <a:r>
              <a:rPr lang="el-G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Μαρασλείου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Παιδαγωγικής Ακαδημίας στην Αθήνα.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1929 ο Δελμούζος εκλέχθηκε καθηγητής στο Πανεπιστήμιο Θεσσαλονίκης, θέση που διατήρησε ως το 1937.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 το 1937 και ως το τέλος της ζωής του διατήρησε χαμηλό προφίλ και πέθανε στη Αθήνα το 1956.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70430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A965E79-68CD-C5BC-BF40-5A0B1AFC7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241" y="604222"/>
            <a:ext cx="8911687" cy="1280890"/>
          </a:xfrm>
        </p:spPr>
        <p:txBody>
          <a:bodyPr/>
          <a:lstStyle/>
          <a:p>
            <a:r>
              <a:rPr lang="el-GR" dirty="0" smtClean="0"/>
              <a:t>Το έργο του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95AB7F-20FB-5F4B-F3A5-FB7A9AFBA918}"/>
              </a:ext>
            </a:extLst>
          </p:cNvPr>
          <p:cNvSpPr txBox="1"/>
          <p:nvPr/>
        </p:nvSpPr>
        <p:spPr>
          <a:xfrm>
            <a:off x="1244339" y="1225689"/>
            <a:ext cx="70650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" </a:t>
            </a:r>
            <a:r>
              <a:rPr lang="el-GR" b="1" dirty="0" smtClean="0"/>
              <a:t>Μελέτες </a:t>
            </a:r>
            <a:r>
              <a:rPr lang="el-GR" b="1" dirty="0"/>
              <a:t>και πάρεργα"</a:t>
            </a:r>
            <a:r>
              <a:rPr lang="el-GR" dirty="0"/>
              <a:t> - Μια συλλογή από παιδαγωγικές θεωρίες και πρακτικές </a:t>
            </a:r>
            <a:endParaRPr lang="el-G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"Δημοτικισμός και Παιδεία"</a:t>
            </a:r>
            <a:r>
              <a:rPr lang="el-GR" dirty="0"/>
              <a:t> - Η παρουσίαση της αντίδρασης του κράτους απέναντι στον δημοτικισμό, καθώς και η σημασία της συνέχισης του αγώνα για την προώθησή του, παρά τις διώξεις και τα εμπόδια.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“</a:t>
            </a:r>
            <a:r>
              <a:rPr lang="el-GR" b="1" dirty="0" err="1"/>
              <a:t>Ανάλεκτα</a:t>
            </a:r>
            <a:r>
              <a:rPr lang="en-US" b="1" dirty="0"/>
              <a:t>”</a:t>
            </a:r>
            <a:r>
              <a:rPr lang="el-GR" dirty="0"/>
              <a:t>- Η γλώσσα αποτελεί μέσο επικοινωνίας και μόρφωσης, όχι αυτοσκοπό, και ότι η ζωντανή γλώσσα εξυπηρετεί καλύτερα τις ανάγκες των ανθρώπων, αντικατοπτρίζοντας την ψυχή τους. Ο Αλέξανδρος Δελμούζος υποστήριζε τη χρήση της δημοτικής ως βασικό εργαλείο για την καθιέρωση μιας λαϊκής εθνικής </a:t>
            </a:r>
            <a:r>
              <a:rPr lang="el-GR" dirty="0" smtClean="0"/>
              <a:t>παιδείας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 smtClean="0"/>
              <a:t>Το </a:t>
            </a:r>
            <a:r>
              <a:rPr lang="el-GR" b="1" dirty="0"/>
              <a:t>κρυφό </a:t>
            </a:r>
            <a:r>
              <a:rPr lang="el-GR" b="1" dirty="0" err="1"/>
              <a:t>Σχολειό</a:t>
            </a:r>
            <a:r>
              <a:rPr lang="el-GR" dirty="0"/>
              <a:t> (για το Βόλο, 1950) </a:t>
            </a:r>
            <a:endParaRPr lang="el-G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 smtClean="0"/>
              <a:t>Σαν </a:t>
            </a:r>
            <a:r>
              <a:rPr lang="el-GR" b="1" dirty="0"/>
              <a:t>παραμύθι </a:t>
            </a:r>
            <a:r>
              <a:rPr lang="el-GR" dirty="0"/>
              <a:t>(εξιστόρηση της περιπέτειας του παρθεναγωγείου Βόλου, 1911</a:t>
            </a:r>
            <a:r>
              <a:rPr lang="el-G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 smtClean="0"/>
              <a:t>Ερώτηση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l-GR" dirty="0"/>
              <a:t>Που τοποθετούνται οι ιδέες του Δελμούζου στο κοινωνικοπολιτικό πλαίσιο της εποχής?</a:t>
            </a:r>
          </a:p>
        </p:txBody>
      </p:sp>
      <p:pic>
        <p:nvPicPr>
          <p:cNvPr id="1026" name="Picture 2" descr="Αλέξανδρος Δελμούζος, ο πρωτοπόρος Αμφισσιώτης παιδαγωγός - Ζω Φωκίδα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890" y="1971015"/>
            <a:ext cx="303847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5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Σχολή του Βόλου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310" y="1211290"/>
            <a:ext cx="5158620" cy="5646710"/>
          </a:xfrm>
        </p:spPr>
        <p:txBody>
          <a:bodyPr>
            <a:normAutofit fontScale="55000" lnSpcReduction="20000"/>
          </a:bodyPr>
          <a:lstStyle/>
          <a:p>
            <a:r>
              <a:rPr lang="el-GR" altLang="el-GR" sz="3600" dirty="0">
                <a:solidFill>
                  <a:schemeClr val="tx1"/>
                </a:solidFill>
                <a:latin typeface="Arial" panose="020B0604020202020204" pitchFamily="34" charset="0"/>
              </a:rPr>
              <a:t>Πρότυπο εκπαιδευτικό ίδρυμα (1908-1911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).</a:t>
            </a:r>
            <a:endParaRPr lang="en-US" altLang="el-GR" sz="3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n-US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To 1908 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την διεύθυνση του ανέλαβε ο Αλέξανδρος Δελμούζος</a:t>
            </a:r>
            <a:endParaRPr lang="el-GR" altLang="el-GR" sz="3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3600" dirty="0">
                <a:solidFill>
                  <a:schemeClr val="tx1"/>
                </a:solidFill>
                <a:latin typeface="Arial" panose="020B0604020202020204" pitchFamily="34" charset="0"/>
              </a:rPr>
              <a:t>Έμφαση στη </a:t>
            </a:r>
            <a:r>
              <a:rPr lang="el-GR" altLang="el-GR" sz="3600" b="1" dirty="0">
                <a:solidFill>
                  <a:schemeClr val="tx1"/>
                </a:solidFill>
                <a:latin typeface="Arial" panose="020B0604020202020204" pitchFamily="34" charset="0"/>
              </a:rPr>
              <a:t>βιωματική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μάθηση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, τη </a:t>
            </a:r>
            <a:r>
              <a:rPr lang="el-GR" altLang="el-GR" sz="3600" b="1" dirty="0">
                <a:solidFill>
                  <a:schemeClr val="tx1"/>
                </a:solidFill>
                <a:latin typeface="Arial" panose="020B0604020202020204" pitchFamily="34" charset="0"/>
              </a:rPr>
              <a:t>διαθεματική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προσέγγιση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, τη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χρήση της δημοτικής ΄γλώσσας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 και την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ενεργητική συμμετοχή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endParaRPr lang="el-GR" altLang="el-GR" sz="3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3600" dirty="0">
                <a:solidFill>
                  <a:schemeClr val="tx1"/>
                </a:solidFill>
                <a:latin typeface="Arial" panose="020B0604020202020204" pitchFamily="34" charset="0"/>
              </a:rPr>
              <a:t>Αντιδράσεις από συντηρητικούς κύκλους οδήγησαν στο κλείσιμό της. </a:t>
            </a:r>
            <a:endParaRPr lang="el-GR" altLang="el-GR" sz="3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Το 1914 ο Δελμούζος δικάστηκε στο Ναύπλιο </a:t>
            </a:r>
          </a:p>
          <a:p>
            <a:r>
              <a:rPr lang="el-GR" altLang="el-GR" sz="3600" dirty="0">
                <a:solidFill>
                  <a:schemeClr val="tx1"/>
                </a:solidFill>
                <a:latin typeface="Arial" panose="020B0604020202020204" pitchFamily="34" charset="0"/>
              </a:rPr>
              <a:t>Κατηγορήθηκε για </a:t>
            </a:r>
            <a:r>
              <a:rPr lang="en-US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“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αντεθνική </a:t>
            </a:r>
            <a:r>
              <a:rPr lang="el-GR" altLang="el-GR" sz="3600" dirty="0">
                <a:solidFill>
                  <a:schemeClr val="tx1"/>
                </a:solidFill>
                <a:latin typeface="Arial" panose="020B0604020202020204" pitchFamily="34" charset="0"/>
              </a:rPr>
              <a:t>και ανήθικη 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δράση</a:t>
            </a:r>
            <a:r>
              <a:rPr lang="en-US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”</a:t>
            </a:r>
            <a:endParaRPr lang="el-GR" altLang="el-GR" sz="3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Στις 28 Απριλίου του 1914 αθωώθηκε πανηγυρικά </a:t>
            </a:r>
          </a:p>
          <a:p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Το γεγονός αυτό ήταν σημαντικό στην καθιέρωση της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δημοτικής γλώσσας </a:t>
            </a:r>
            <a:r>
              <a:rPr lang="el-GR" altLang="el-GR" sz="3600" dirty="0" smtClean="0">
                <a:solidFill>
                  <a:schemeClr val="tx1"/>
                </a:solidFill>
                <a:latin typeface="Arial" panose="020B0604020202020204" pitchFamily="34" charset="0"/>
              </a:rPr>
              <a:t>και στον </a:t>
            </a:r>
            <a:r>
              <a:rPr lang="el-GR" altLang="el-GR" sz="3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γλωσσικό εκσυγχρονισμό</a:t>
            </a:r>
            <a:endParaRPr lang="el-GR" altLang="el-GR" sz="3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l-GR" b="1" dirty="0"/>
          </a:p>
        </p:txBody>
      </p:sp>
      <p:pic>
        <p:nvPicPr>
          <p:cNvPr id="2050" name="Picture 2" descr="E To6BoWYAQP4u9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250" y="1264555"/>
            <a:ext cx="5230042" cy="26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Μητροπολίτης Δημητριάδος Γερμανός (1859-1944) | Ιερά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250" y="3585148"/>
            <a:ext cx="2154542" cy="327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573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Διάσπαση του εκπαιδευτικού Ομίλου και σύγκρουση με Γληνό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582" y="1827652"/>
            <a:ext cx="9622497" cy="5646710"/>
          </a:xfrm>
        </p:spPr>
        <p:txBody>
          <a:bodyPr>
            <a:normAutofit/>
          </a:bodyPr>
          <a:lstStyle/>
          <a:p>
            <a:r>
              <a:rPr lang="el-GR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Εκπαιδευτικός Όμιλος</a:t>
            </a:r>
            <a:r>
              <a:rPr lang="en-US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: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Ιδρύθηκε το </a:t>
            </a:r>
            <a:r>
              <a:rPr lang="el-GR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1910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 με στόχο να 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ξεπεραστεί και να εξαλειφθεί ο πνευματικός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και γλωσσικός μεσαίωνας στην Ελλάδα. </a:t>
            </a:r>
          </a:p>
          <a:p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Επηρεασμένοι από την Ρωσική Επανάσταση και από το κοινωνικοπολιτικό πλαίσιο της εποχής επικράτησαν οι </a:t>
            </a:r>
            <a:r>
              <a:rPr lang="el-GR" altLang="el-GR" sz="2600" u="sng" dirty="0" smtClean="0">
                <a:solidFill>
                  <a:schemeClr val="tx1"/>
                </a:solidFill>
                <a:latin typeface="Arial" panose="020B0604020202020204" pitchFamily="34" charset="0"/>
              </a:rPr>
              <a:t>ταξικές κομμουνιστικές ιδέες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 με επικεφαλής τον </a:t>
            </a:r>
            <a:r>
              <a:rPr lang="el-GR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Δημήτρη Γληνό</a:t>
            </a:r>
            <a:endParaRPr lang="el-GR" altLang="el-GR" sz="26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Το </a:t>
            </a:r>
            <a:r>
              <a:rPr lang="el-GR" altLang="el-GR" sz="2600" b="1" dirty="0">
                <a:solidFill>
                  <a:schemeClr val="tx1"/>
                </a:solidFill>
                <a:latin typeface="Arial" panose="020B0604020202020204" pitchFamily="34" charset="0"/>
              </a:rPr>
              <a:t>1927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μερίδα 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των συντηρητικών του </a:t>
            </a:r>
            <a:r>
              <a:rPr lang="el-GR" altLang="el-GR" sz="2600" b="1" dirty="0">
                <a:solidFill>
                  <a:schemeClr val="tx1"/>
                </a:solidFill>
                <a:latin typeface="Arial" panose="020B0604020202020204" pitchFamily="34" charset="0"/>
              </a:rPr>
              <a:t>Δελμούζου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, οι οποίοι (52 μέλη που εκπροσωπούσαν περίπου το ένα δέκατο των μελών του Ε.Ο.)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αποχώρησαν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  <a:endParaRPr lang="en-US" altLang="el-GR" sz="2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el-GR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Ερώτηση</a:t>
            </a:r>
            <a:r>
              <a:rPr lang="en-US" altLang="el-GR" sz="26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:</a:t>
            </a:r>
            <a:r>
              <a:rPr lang="en-US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Ποιες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εν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έ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ργειες 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του </a:t>
            </a:r>
            <a:r>
              <a:rPr lang="el-GR" altLang="el-GR" sz="2600" dirty="0" smtClean="0">
                <a:solidFill>
                  <a:schemeClr val="tx1"/>
                </a:solidFill>
                <a:latin typeface="Arial" panose="020B0604020202020204" pitchFamily="34" charset="0"/>
              </a:rPr>
              <a:t>Δελμούζου δείχνουν ότι </a:t>
            </a:r>
            <a:r>
              <a:rPr lang="el-GR" altLang="el-GR" sz="2600" dirty="0">
                <a:solidFill>
                  <a:schemeClr val="tx1"/>
                </a:solidFill>
                <a:latin typeface="Arial" panose="020B0604020202020204" pitchFamily="34" charset="0"/>
              </a:rPr>
              <a:t>υπήρξε ιδεαλιστής και αλτρουιστής?</a:t>
            </a:r>
            <a:endParaRPr lang="el-GR" altLang="el-GR" sz="2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l-GR" sz="2800" dirty="0"/>
          </a:p>
        </p:txBody>
      </p:sp>
      <p:pic>
        <p:nvPicPr>
          <p:cNvPr id="4" name="Picture 2" descr="https://upload.wikimedia.org/wikipedia/commons/4/46/GLINOS-1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267" y="1827652"/>
            <a:ext cx="19050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Αλέξανδρος Δελμούζος: Παιδεία και κόμμα. (PDF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267" y="3911097"/>
            <a:ext cx="1604345" cy="24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00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215824D-B304-D466-5BE5-2D049A005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Η συμβολή του έργου του στην εξέλιξη της παιδαγωγικής σκέψης.</a:t>
            </a:r>
            <a:r>
              <a:rPr lang="el-G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l-GR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sz="28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24D6233-BADD-8F80-5E2B-2FDE72C71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369837"/>
          </a:xfrm>
        </p:spPr>
        <p:txBody>
          <a:bodyPr>
            <a:normAutofit lnSpcReduction="10000"/>
          </a:bodyPr>
          <a:lstStyle/>
          <a:p>
            <a:r>
              <a:rPr lang="el-G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Κριτική στη Σχολική Εκπαίδευση: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Θεωρούσε ότι η αυστηρή και περιοριστική διδασκαλία έπρεπε να απομακρυνθεί και να αντικατασταθεί από μία δημιουργική, ευέλικτη και συμμετοχική διδασκαλία.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 Αντί να βασίζεται στην απομνημόνευση και την αυστηρή πειθαρχία, προώθησε τη συμμετοχή των μαθητών στη μαθησιακή διαδικασία.</a:t>
            </a:r>
            <a:endParaRPr lang="el-G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l-G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Επιστροφή στην Κλασική Παιδεία: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Μία από τις βασικές του προτάσεις ήταν η επανασύνδεση της εκπαίδευσης με την κλασική παιδεία, διότι πίστευε ότι η αρχαία ελληνική γραμματεία αναπτύσσει τις διανοητικές ικανότητες και τις σκέψεις των μαθητών.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Αυτό αποτέλεσε σημαντικό βήμα για τον εκσυγχρονισμό της ελληνικής εκπαίδευσης.</a:t>
            </a:r>
            <a:endParaRPr lang="el-GR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l-G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Ανάπτυξη κοινωνικής συνείδησης και διαμόρφωση υπεύθυνων πολιτών:</a:t>
            </a:r>
          </a:p>
          <a:p>
            <a:pPr marL="0" indent="0">
              <a:buNone/>
            </a:pPr>
            <a:r>
              <a:rPr lang="el-G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Πρότεινε μία εκπαίδευση </a:t>
            </a:r>
            <a:r>
              <a:rPr lang="el-G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που θα καλλιεργούσε την αίσθηση του κοινού καλού, ενισχύοντας την αλληλεγγύη και την συμμετοχή των μαθητών στα κοινωνικά και πολιτικά δρώμενα.</a:t>
            </a:r>
            <a:endParaRPr lang="el-G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23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D0772B6-B0A4-8833-1096-C4A60271D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Η συμβολή του έργου του στην εξέλιξη της παιδαγωγικής σκέψης.</a:t>
            </a:r>
            <a:endParaRPr lang="el-G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7E269FE-690E-CBC1-2A38-F0F45A6DF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953000"/>
          </a:xfrm>
        </p:spPr>
        <p:txBody>
          <a:bodyPr>
            <a:normAutofit fontScale="92500" lnSpcReduction="10000"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Διδακτική μεθοδολογία: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Υποστήριζε την διδακτική μέθοδο που βασίζεται στην ενεργητική συμμετοχή των μαθητών, γι’ αυτό και πρότεινε, οι μαθητές να είναι ενεργοί συμμετέχοντες στη μάθηση, αναπτύσσοντας κριτικής σκέψη και ανάλυση.</a:t>
            </a:r>
          </a:p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Κριτική σκέψη: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διδασκαλία, σύμφωνα με τον ίδιο, δεν έπρεπε να βασίζεται στην αυστηρή παράδοση γνώσεων, αλλά στην προώθηση της αναλυτικής και δημιουργικής σκέψης. Με τον τρόπο αυτό, η εκπαίδευση προάγει την ανεξαρτησία του μαθητή.</a:t>
            </a:r>
          </a:p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Δημοκρατική Παιδεία και Κοινωνική Ευθύνη: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Έδινε μεγάλη σημασία στη σύνδεση της εκπαίδευσης με την κοινωνική συνείδηση και την ανάγκη διαμόρφωσης υπεύθυνων πολιτών. Αυτό είχε σημαντική επίδραση στην κοινωνική και πολιτιστική ζωή της Ελλάδας</a:t>
            </a:r>
            <a:r>
              <a:rPr lang="el-GR" dirty="0"/>
              <a:t>.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Ψυχολογία της εκπαίδευσης:</a:t>
            </a:r>
          </a:p>
          <a:p>
            <a:pPr marL="0" indent="0">
              <a:buNone/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Πίστευε ότι η εκπαιδευτική διαδικασία πρέπει να προσαρμόζεται στις ψυχολογικές ανάγκες του μαθητή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Ερώτηση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Ποια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είναι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κριτική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του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Δελμούζου απέναντι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στο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εκπαιδευτικό σύστημα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248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84BFEE2-306F-434A-A643-121D963EB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Βιβλιογραφία</a:t>
            </a:r>
            <a:b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2367174-9508-7DCA-7F98-610D66BE4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8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Κόκκοτας</a:t>
            </a:r>
            <a:r>
              <a:rPr lang="el-GR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Π. (1990). 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Πρωτοπόροι της Παιδαγωγικής στην Ελλάδα: Αλέξανδρος Δελμούζος. Αθήνα: Εκδόσεις Πατάκη.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Σιδέρης, Γ. (2003).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Το πείραμα του Παρθεναγωγείου Βόλου: Εκπαίδευση και Κοινωνία. Αθήνα: Εκδόσεις Εστία.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Συλλογικό έργο (2016).</a:t>
            </a:r>
            <a:r>
              <a:rPr lang="el-GR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Η Εκπαιδευτική Μεταρρύθμιση του 20ού Αιώνα: Δελμούζος και Γληνός. 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1447709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331</TotalTime>
  <Words>840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Wisp</vt:lpstr>
      <vt:lpstr>Αλέξανδρος Δελμούζος Η ζωή και η συμβολή του στην παιδαγωγική</vt:lpstr>
      <vt:lpstr>Αλέξανδρος Δελμούζος (1880-1956)</vt:lpstr>
      <vt:lpstr>Αλέξανδρος Δελμούζος (1880-1956)</vt:lpstr>
      <vt:lpstr>Το έργο του</vt:lpstr>
      <vt:lpstr>Σχολή του Βόλου</vt:lpstr>
      <vt:lpstr>Διάσπαση του εκπαιδευτικού Ομίλου και σύγκρουση με Γληνό</vt:lpstr>
      <vt:lpstr>Η συμβολή του έργου του στην εξέλιξη της παιδαγωγικής σκέψης. </vt:lpstr>
      <vt:lpstr>Η συμβολή του έργου του στην εξέλιξη της παιδαγωγικής σκέψης.</vt:lpstr>
      <vt:lpstr>Βιβλιογραφία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Αλέξανδρος Δελμούζος Η ζωή και η συμβολή του στην παιδαγωγική</dc:title>
  <dc:creator>skoumpmi</dc:creator>
  <cp:lastModifiedBy>skoumpmi</cp:lastModifiedBy>
  <cp:revision>15</cp:revision>
  <dcterms:created xsi:type="dcterms:W3CDTF">2024-12-16T09:14:19Z</dcterms:created>
  <dcterms:modified xsi:type="dcterms:W3CDTF">2024-12-19T13:11:27Z</dcterms:modified>
</cp:coreProperties>
</file>