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7"/>
  </p:notesMasterIdLst>
  <p:sldIdLst>
    <p:sldId id="274" r:id="rId2"/>
    <p:sldId id="257" r:id="rId3"/>
    <p:sldId id="271" r:id="rId4"/>
    <p:sldId id="276" r:id="rId5"/>
    <p:sldId id="286" r:id="rId6"/>
    <p:sldId id="285" r:id="rId7"/>
    <p:sldId id="258" r:id="rId8"/>
    <p:sldId id="280" r:id="rId9"/>
    <p:sldId id="263" r:id="rId10"/>
    <p:sldId id="279" r:id="rId11"/>
    <p:sldId id="283" r:id="rId12"/>
    <p:sldId id="281" r:id="rId13"/>
    <p:sldId id="272" r:id="rId14"/>
    <p:sldId id="282" r:id="rId15"/>
    <p:sldId id="289" r:id="rId16"/>
    <p:sldId id="288" r:id="rId17"/>
    <p:sldId id="278" r:id="rId18"/>
    <p:sldId id="259" r:id="rId19"/>
    <p:sldId id="284" r:id="rId20"/>
    <p:sldId id="268" r:id="rId21"/>
    <p:sldId id="269" r:id="rId22"/>
    <p:sldId id="275" r:id="rId23"/>
    <p:sldId id="262" r:id="rId24"/>
    <p:sldId id="287" r:id="rId25"/>
    <p:sldId id="270" r:id="rId2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46" autoAdjust="0"/>
    <p:restoredTop sz="87634" autoAdjust="0"/>
  </p:normalViewPr>
  <p:slideViewPr>
    <p:cSldViewPr>
      <p:cViewPr>
        <p:scale>
          <a:sx n="60" d="100"/>
          <a:sy n="60" d="100"/>
        </p:scale>
        <p:origin x="-990" y="-1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03AD28-C747-4701-94AD-259D31F0546C}" type="datetimeFigureOut">
              <a:rPr lang="el-GR" smtClean="0"/>
              <a:pPr/>
              <a:t>10/12/2024</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F47960-D67B-49DD-9C65-9566DCAC2374}"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l-GR" sz="1200" dirty="0" smtClean="0">
                <a:solidFill>
                  <a:schemeClr val="tx2">
                    <a:lumMod val="50000"/>
                  </a:schemeClr>
                </a:solidFill>
              </a:rPr>
              <a:t>Παιδίατρος, Παιδαγωγός, Συγγραφέας, Αξιωματικός του πολωνικού στρατού. Δημοσιογράφος, Κοινωνικοακτιβιστής…</a:t>
            </a:r>
          </a:p>
          <a:p>
            <a:pPr rtl="0" fontAlgn="base"/>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2</a:t>
            </a:fld>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342900" lvl="0" indent="-342900" algn="just">
              <a:lnSpc>
                <a:spcPct val="115000"/>
              </a:lnSpc>
              <a:buFont typeface="Symbol" panose="05050102010706020507" pitchFamily="18" charset="2"/>
              <a:buNone/>
            </a:pPr>
            <a:r>
              <a:rPr lang="el-GR" dirty="0" smtClean="0"/>
              <a:t>Καινοτόμες </a:t>
            </a:r>
            <a:r>
              <a:rPr lang="el-GR" b="1" dirty="0" smtClean="0">
                <a:effectLst>
                  <a:outerShdw blurRad="38100" dist="38100" dir="2700000" algn="tl">
                    <a:srgbClr val="000000">
                      <a:alpha val="43137"/>
                    </a:srgbClr>
                  </a:outerShdw>
                </a:effectLst>
              </a:rPr>
              <a:t>αρχές διοίκησης </a:t>
            </a:r>
            <a:r>
              <a:rPr lang="el-GR" dirty="0" smtClean="0"/>
              <a:t>που εισήγαγε στα ορφανοτροφεία – σχολεία</a:t>
            </a:r>
            <a:r>
              <a:rPr lang="en-US" dirty="0" smtClean="0"/>
              <a:t>:</a:t>
            </a:r>
            <a:endParaRPr lang="en-US" sz="1200" b="1" kern="100" dirty="0" smtClean="0">
              <a:solidFill>
                <a:srgbClr val="000000"/>
              </a:solidFill>
              <a:latin typeface="Book Antiqua" panose="02040602050305030304" pitchFamily="18" charset="0"/>
              <a:ea typeface="Aptos" panose="020B0004020202020204" pitchFamily="34" charset="0"/>
              <a:cs typeface="Calibri" panose="020F0502020204030204" pitchFamily="34" charset="0"/>
            </a:endParaRPr>
          </a:p>
          <a:p>
            <a:pPr marL="342900" lvl="0" indent="-342900" algn="just">
              <a:lnSpc>
                <a:spcPct val="115000"/>
              </a:lnSpc>
              <a:buFont typeface="Symbol" panose="05050102010706020507" pitchFamily="18" charset="2"/>
              <a:buChar char=""/>
            </a:pPr>
            <a:r>
              <a:rPr lang="el-GR" sz="1200" b="1" kern="100" dirty="0" smtClean="0">
                <a:solidFill>
                  <a:srgbClr val="000000"/>
                </a:solidFill>
                <a:latin typeface="Book Antiqua" panose="02040602050305030304" pitchFamily="18" charset="0"/>
                <a:ea typeface="Aptos" panose="020B0004020202020204" pitchFamily="34" charset="0"/>
                <a:cs typeface="Calibri" panose="020F0502020204030204" pitchFamily="34" charset="0"/>
              </a:rPr>
              <a:t>Δ</a:t>
            </a:r>
            <a:r>
              <a:rPr lang="el-GR" sz="1200" b="1"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ημοκρατία</a:t>
            </a:r>
            <a:r>
              <a:rPr lang="el-GR" sz="1200" b="1"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παιδιά</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συμμετείχαν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ίδια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στην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διοίκηση</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του</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ορφανοτροφείου</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στο</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οποίο</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φοιτούσαν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μέσω</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συμβουλίων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και</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συνελεύσεων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Ταυτόχρονα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υπήρχε ένα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ανοιχτό</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δικαστήριο</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παιδιών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όπου</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παιδιά</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επέλυαν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μόνα τους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τις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διάφορες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τους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a:t>
            </a:r>
            <a:endParaRPr lang="el-GR" sz="1200" kern="100" dirty="0" smtClean="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l-GR" sz="1200" b="1"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Αυτονομία</a:t>
            </a:r>
            <a:r>
              <a:rPr lang="el-GR" sz="1200" b="1"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παιδιά</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ενθαρρυνόταν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να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λαμβάνουν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αποφάσεις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για τα θέματα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που</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α</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φορούσαν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αλλά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και</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να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επωμιστούν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ευθύνες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μέσω</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συγκεκριμένων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καθηκόντων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φροντίδας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του</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χώρου</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στον οποίο διαβιούσαν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ή</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μέσω</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της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προετοιμασίας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φαγητού,</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καλλιεργώντας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έτσι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την</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έννοια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της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err="1"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συνεργατικότητας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και</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της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προσφοράς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a:t>
            </a:r>
            <a:endParaRPr lang="el-GR" sz="1200" kern="100" dirty="0" smtClean="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lnSpc>
                <a:spcPct val="115000"/>
              </a:lnSpc>
              <a:spcAft>
                <a:spcPts val="800"/>
              </a:spcAft>
              <a:buFont typeface="Symbol" panose="05050102010706020507" pitchFamily="18" charset="2"/>
              <a:buChar char=""/>
            </a:pPr>
            <a:r>
              <a:rPr lang="el-GR" sz="1200" b="1"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Εκπαίδευση</a:t>
            </a:r>
            <a:r>
              <a:rPr lang="el-GR" sz="1200" b="1"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b="1"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μέσω</a:t>
            </a:r>
            <a:r>
              <a:rPr lang="el-GR" sz="1200" b="1"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b="1"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της</a:t>
            </a:r>
            <a:r>
              <a:rPr lang="el-GR" sz="1200" b="1"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b="1"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καθημερινότητας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η</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καθημερινότητα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μπορεί</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να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προσφέρει</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ευκαιρίες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για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μάθηση</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έτσι</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που</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οι</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δυσκολίες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οι</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προκλήσεις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και</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προβλήματα</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εντός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του</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kern="1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σχολείου γινόταν εργαλείο παιδαγωγικής</a:t>
            </a:r>
            <a:r>
              <a:rPr lang="el-GR" sz="1200" kern="1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a:t>
            </a:r>
            <a:endParaRPr lang="el-GR" sz="1200" kern="100" dirty="0" smtClean="0">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lnSpc>
                <a:spcPct val="115000"/>
              </a:lnSpc>
              <a:spcAft>
                <a:spcPts val="800"/>
              </a:spcAft>
              <a:buFont typeface="Symbol" panose="05050102010706020507" pitchFamily="18" charset="2"/>
              <a:buChar char=""/>
            </a:pPr>
            <a:r>
              <a:rPr lang="el-GR" sz="1200" b="1"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Σεβασμός</a:t>
            </a:r>
            <a:r>
              <a:rPr lang="el-GR" sz="1200" b="1"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b="1"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στα</a:t>
            </a:r>
            <a:r>
              <a:rPr lang="el-GR" sz="1200" b="1"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b="1"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δικαιώματα</a:t>
            </a:r>
            <a:r>
              <a:rPr lang="el-GR" sz="1200" b="1"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b="1"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των</a:t>
            </a:r>
            <a:r>
              <a:rPr lang="el-GR" sz="1200" b="1"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b="1"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παιδιών</a:t>
            </a:r>
            <a:r>
              <a:rPr lang="el-GR" sz="12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τα</a:t>
            </a:r>
            <a:r>
              <a:rPr lang="el-GR" sz="12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παιδιά</a:t>
            </a:r>
            <a:r>
              <a:rPr lang="el-GR" sz="12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αντιμετωπίζονταν ως</a:t>
            </a:r>
            <a:r>
              <a:rPr lang="el-GR" sz="12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πλήρως</a:t>
            </a:r>
            <a:r>
              <a:rPr lang="el-GR" sz="12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ισότιμοι</a:t>
            </a:r>
            <a:r>
              <a:rPr lang="el-GR" sz="12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άνθρωποι</a:t>
            </a:r>
            <a:r>
              <a:rPr lang="el-GR" sz="12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με</a:t>
            </a:r>
            <a:r>
              <a:rPr lang="el-GR" sz="12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δική</a:t>
            </a:r>
            <a:r>
              <a:rPr lang="el-GR" sz="12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τους</a:t>
            </a:r>
            <a:r>
              <a:rPr lang="el-GR" sz="12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φωνή</a:t>
            </a:r>
            <a:r>
              <a:rPr lang="el-GR" sz="12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και</a:t>
            </a:r>
            <a:r>
              <a:rPr lang="el-GR" sz="1200" dirty="0" smtClean="0">
                <a:solidFill>
                  <a:srgbClr val="000000"/>
                </a:solidFill>
                <a:effectLst/>
                <a:latin typeface="Book Antiqua" panose="02040602050305030304" pitchFamily="18" charset="0"/>
                <a:ea typeface="Aptos" panose="020B0004020202020204" pitchFamily="34" charset="0"/>
                <a:cs typeface="Times New Roman" panose="02020603050405020304" pitchFamily="18" charset="0"/>
              </a:rPr>
              <a:t> </a:t>
            </a:r>
            <a:r>
              <a:rPr lang="el-GR" sz="1200" dirty="0" smtClean="0">
                <a:solidFill>
                  <a:srgbClr val="000000"/>
                </a:solidFill>
                <a:effectLst/>
                <a:latin typeface="Book Antiqua" panose="02040602050305030304" pitchFamily="18" charset="0"/>
                <a:ea typeface="Aptos" panose="020B0004020202020204" pitchFamily="34" charset="0"/>
                <a:cs typeface="Calibri" panose="020F0502020204030204" pitchFamily="34" charset="0"/>
              </a:rPr>
              <a:t>μοναδικότητα.</a:t>
            </a:r>
            <a:endParaRPr lang="el-GR" dirty="0" smtClean="0"/>
          </a:p>
          <a:p>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12</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a:buFont typeface="Wingdings" pitchFamily="2" charset="2"/>
              <a:buNone/>
            </a:pPr>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14</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smtClean="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15</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16</a:t>
            </a:fld>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17</a:t>
            </a:fld>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b="1" dirty="0" smtClean="0"/>
              <a:t>Το Παιδί ως Υποκείμενο με Δικαιώματα:</a:t>
            </a:r>
            <a:r>
              <a:rPr lang="el-GR" dirty="0" smtClean="0"/>
              <a:t/>
            </a:r>
            <a:br>
              <a:rPr lang="el-GR" dirty="0" smtClean="0"/>
            </a:br>
            <a:r>
              <a:rPr lang="el-GR" dirty="0" smtClean="0"/>
              <a:t>Ο </a:t>
            </a:r>
            <a:r>
              <a:rPr lang="el-GR" dirty="0" err="1" smtClean="0"/>
              <a:t>Κόρτσακ</a:t>
            </a:r>
            <a:r>
              <a:rPr lang="el-GR" dirty="0" smtClean="0"/>
              <a:t> θεωρούσε το παιδί όχι απλώς αντικείμενο εκπαίδευσης, αλλά ενεργό υποκείμενο με δικαιώματα. Αντί για αυταρχικές μεθόδους, υποστήριζε ότι τα παιδιά πρέπει να έχουν λόγο στις αποφάσεις που αφορούν τη ζωή τους.</a:t>
            </a:r>
          </a:p>
          <a:p>
            <a:r>
              <a:rPr lang="el-GR" b="1" dirty="0" smtClean="0"/>
              <a:t>Η Ιδέα της Ισοτιμίας και της Ελευθερίας:</a:t>
            </a:r>
            <a:r>
              <a:rPr lang="el-GR" dirty="0" smtClean="0"/>
              <a:t/>
            </a:r>
            <a:br>
              <a:rPr lang="el-GR" dirty="0" smtClean="0"/>
            </a:br>
            <a:r>
              <a:rPr lang="el-GR" dirty="0" smtClean="0"/>
              <a:t>Ανέπτυξε την αντίληψη ότι τα παιδιά δεν πρέπει να αντιμετωπίζονται ως «ανήλικα» ή «αβοήθητα», αλλά ως ικανά να συμμετέχουν σε όλες τις κοινωνικές διαδικασίες με πλήρη σεβασμό στην αξιοπρέπειά τους.</a:t>
            </a:r>
          </a:p>
          <a:p>
            <a:r>
              <a:rPr lang="el-GR" b="1" dirty="0" smtClean="0"/>
              <a:t>Η Διαρκής Προώθηση της Ανθρωπιστικής Παιδαγωγικής:</a:t>
            </a:r>
            <a:r>
              <a:rPr lang="el-GR" dirty="0" smtClean="0"/>
              <a:t/>
            </a:r>
            <a:br>
              <a:rPr lang="el-GR" dirty="0" smtClean="0"/>
            </a:br>
            <a:r>
              <a:rPr lang="el-GR" dirty="0" smtClean="0"/>
              <a:t>Η φιλοσοφία του ενσωμάτωνε τις έννοιες της αγάπης, του σεβασμού και της αποδοχής της παιδικής προσωπικότητας.</a:t>
            </a:r>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18</a:t>
            </a:fld>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b="1" dirty="0" smtClean="0"/>
              <a:t>Επιρροή της Νέας Αγωγής:</a:t>
            </a:r>
            <a:r>
              <a:rPr lang="el-GR" dirty="0" smtClean="0"/>
              <a:t/>
            </a:r>
            <a:br>
              <a:rPr lang="el-GR" dirty="0" smtClean="0"/>
            </a:br>
            <a:r>
              <a:rPr lang="el-GR" dirty="0" smtClean="0"/>
              <a:t>Ο </a:t>
            </a:r>
            <a:r>
              <a:rPr lang="el-GR" dirty="0" err="1" smtClean="0"/>
              <a:t>Κόρτσακ</a:t>
            </a:r>
            <a:r>
              <a:rPr lang="el-GR" dirty="0" smtClean="0"/>
              <a:t> συνδέθηκε με τα βασικά στοιχεία του κινήματος της Νέας Αγωγής, το οποίο υποστήριζε την αναγνώριση της ελευθερίας, της αυτονομίας και της δημιουργικότητας των παιδιών στη μαθησιακή διαδικασία.</a:t>
            </a:r>
          </a:p>
          <a:p>
            <a:r>
              <a:rPr lang="el-GR" b="1" dirty="0" smtClean="0"/>
              <a:t>Παιδαγωγική Ελευθερία:</a:t>
            </a:r>
            <a:r>
              <a:rPr lang="el-GR" dirty="0" smtClean="0"/>
              <a:t/>
            </a:r>
            <a:br>
              <a:rPr lang="el-GR" dirty="0" smtClean="0"/>
            </a:br>
            <a:r>
              <a:rPr lang="el-GR" dirty="0" smtClean="0"/>
              <a:t>Πίστευε ότι τα παιδιά πρέπει να έχουν ελευθερία στην έκφραση και στις δράσεις τους μέσα στο σχολείο, ενώ οι εκπαιδευτικοί δεν πρέπει να περιορίζουν αυτή την ελευθερία με αυστηρούς κανόνες.</a:t>
            </a:r>
          </a:p>
          <a:p>
            <a:r>
              <a:rPr lang="el-GR" b="1" dirty="0" smtClean="0"/>
              <a:t>Δημοκρατικά Σχολεία:</a:t>
            </a:r>
            <a:r>
              <a:rPr lang="el-GR" dirty="0" smtClean="0"/>
              <a:t/>
            </a:r>
            <a:br>
              <a:rPr lang="el-GR" dirty="0" smtClean="0"/>
            </a:br>
            <a:r>
              <a:rPr lang="el-GR" dirty="0" smtClean="0"/>
              <a:t>Υποστήριξε την εφαρμογή δημοκρατικών διαδικασιών στην εκπαίδευση, με συμμετοχή των παιδιών σε αποφάσεις που αφορούν τη ζωή τους, γεγονός που τον καθιστά πρόδρομο του κινήματος για τα δημοκρατικά σχολεία.</a:t>
            </a:r>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19</a:t>
            </a:fld>
            <a:endParaRPr lang="el-G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b="1" dirty="0" smtClean="0"/>
              <a:t>Εφαρμογή Δημοκρατικών Αρχών:</a:t>
            </a:r>
            <a:r>
              <a:rPr lang="el-GR" dirty="0" smtClean="0"/>
              <a:t/>
            </a:r>
            <a:br>
              <a:rPr lang="el-GR" dirty="0" smtClean="0"/>
            </a:br>
            <a:r>
              <a:rPr lang="el-GR" dirty="0" smtClean="0"/>
              <a:t>Στο Ορφανοτροφείο της Βαρσοβίας, ο </a:t>
            </a:r>
            <a:r>
              <a:rPr lang="el-GR" dirty="0" err="1" smtClean="0"/>
              <a:t>Κόρτσακ</a:t>
            </a:r>
            <a:r>
              <a:rPr lang="el-GR" dirty="0" smtClean="0"/>
              <a:t> εφάρμοσε δημοκρατικές διαδικασίες, όπου τα παιδιά συμμετείχαν στη λήψη αποφάσεων για τον καθημερινό τους βίο, από τον καθορισμό κανόνων μέχρι την οργάνωση της κοινότητας.</a:t>
            </a:r>
          </a:p>
          <a:p>
            <a:r>
              <a:rPr lang="el-GR" b="1" dirty="0" smtClean="0"/>
              <a:t>Συμμετοχική Διακυβέρνηση:</a:t>
            </a:r>
            <a:r>
              <a:rPr lang="el-GR" dirty="0" smtClean="0"/>
              <a:t/>
            </a:r>
            <a:br>
              <a:rPr lang="el-GR" dirty="0" smtClean="0"/>
            </a:br>
            <a:r>
              <a:rPr lang="el-GR" dirty="0" smtClean="0"/>
              <a:t>Τα παιδιά είχαν το δικαίωμα να εκφράσουν τη γνώμη τους, να συμμετέχουν στη διαμόρφωση των κανόνων και να εκλέγουν τους εκπροσώπους τους, διαμορφώνοντας έτσι έναν παιδαγωγικό χώρο με σεβασμό στις προσωπικές τους ανάγκες.</a:t>
            </a:r>
          </a:p>
          <a:p>
            <a:r>
              <a:rPr lang="el-GR" b="1" dirty="0" smtClean="0"/>
              <a:t>Προώθηση της Αλληλεγγύης και της Ευθύνης:</a:t>
            </a:r>
            <a:r>
              <a:rPr lang="el-GR" dirty="0" smtClean="0"/>
              <a:t/>
            </a:r>
            <a:br>
              <a:rPr lang="el-GR" dirty="0" smtClean="0"/>
            </a:br>
            <a:r>
              <a:rPr lang="el-GR" dirty="0" smtClean="0"/>
              <a:t>Μέσω αυτών των διαδικασιών, τα παιδιά καλλιεργούσαν την αίσθηση της υπευθυνότητας και της αλληλεγγύης, αξίες κεντρικές στη σκέψη του </a:t>
            </a:r>
            <a:r>
              <a:rPr lang="el-GR" dirty="0" err="1" smtClean="0"/>
              <a:t>Κόρτσακ</a:t>
            </a:r>
            <a:r>
              <a:rPr lang="el-GR" dirty="0" smtClean="0"/>
              <a:t>.</a:t>
            </a:r>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20</a:t>
            </a:fld>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b="0" dirty="0" smtClean="0"/>
              <a:t>Μπροστά στην</a:t>
            </a:r>
            <a:r>
              <a:rPr lang="el-GR" b="0" baseline="0" dirty="0" smtClean="0"/>
              <a:t> καταπάτηση των δικαιωμάτων του παιδιού ήταν ατρόμητος, δεν λογάριαζε τίποτα.</a:t>
            </a:r>
          </a:p>
          <a:p>
            <a:r>
              <a:rPr lang="el-GR" b="0" baseline="0" dirty="0" smtClean="0"/>
              <a:t>Πάνω απ’ όλα έβαζε τα δικαιώματα του παιδιού.</a:t>
            </a:r>
          </a:p>
          <a:p>
            <a:endParaRPr lang="el-GR" b="0" dirty="0" smtClean="0"/>
          </a:p>
          <a:p>
            <a:r>
              <a:rPr lang="el-GR" b="1" dirty="0" smtClean="0"/>
              <a:t>Δικαιώματα του Παιδιού:</a:t>
            </a:r>
            <a:r>
              <a:rPr lang="el-GR" dirty="0" smtClean="0"/>
              <a:t/>
            </a:r>
            <a:br>
              <a:rPr lang="el-GR" dirty="0" smtClean="0"/>
            </a:br>
            <a:r>
              <a:rPr lang="el-GR" dirty="0" smtClean="0"/>
              <a:t>Ο </a:t>
            </a:r>
            <a:r>
              <a:rPr lang="el-GR" dirty="0" err="1" smtClean="0"/>
              <a:t>Κόρτσακ</a:t>
            </a:r>
            <a:r>
              <a:rPr lang="el-GR" dirty="0" smtClean="0"/>
              <a:t> ήταν ένας από τους πρώτους που ενσωμάτωσε τη σημασία της αναγνώρισης των δικαιωμάτων του παιδιού σε διεθνές επίπεδο. Το έργο του υπήρξε καταλύτης για την αναγνώριση του παιδιού ως πλήρους μέλους της κοινωνίας.</a:t>
            </a:r>
          </a:p>
          <a:p>
            <a:r>
              <a:rPr lang="el-GR" b="1" dirty="0" smtClean="0"/>
              <a:t>Διακήρυξη Δικαιωμάτων του Παιδιού (1924):</a:t>
            </a:r>
            <a:r>
              <a:rPr lang="el-GR" dirty="0" smtClean="0"/>
              <a:t/>
            </a:r>
            <a:br>
              <a:rPr lang="el-GR" dirty="0" smtClean="0"/>
            </a:br>
            <a:r>
              <a:rPr lang="el-GR" dirty="0" smtClean="0"/>
              <a:t>Το έργο του συνέβαλε στην ανάπτυξη των πρώτων διεθνών διακηρύξεων για τα δικαιώματα του παιδιού, με έμφαση στην προστασία, την εκπαίδευση και τη συμμετοχή τους στην κοινωνία.</a:t>
            </a:r>
          </a:p>
          <a:p>
            <a:r>
              <a:rPr lang="el-GR" b="1" dirty="0" smtClean="0"/>
              <a:t>Επιρροή στη Σύγχρονη Νομοθεσία:</a:t>
            </a:r>
            <a:r>
              <a:rPr lang="el-GR" dirty="0" smtClean="0"/>
              <a:t/>
            </a:r>
            <a:br>
              <a:rPr lang="el-GR" dirty="0" smtClean="0"/>
            </a:br>
            <a:r>
              <a:rPr lang="el-GR" dirty="0" smtClean="0"/>
              <a:t>Η σκέψη του </a:t>
            </a:r>
            <a:r>
              <a:rPr lang="el-GR" dirty="0" err="1" smtClean="0"/>
              <a:t>Κόρτσακ</a:t>
            </a:r>
            <a:r>
              <a:rPr lang="el-GR" dirty="0" smtClean="0"/>
              <a:t> προετοίμασε το έδαφος για τις διεθνείς συνθήκες που προστατεύουν τα δικαιώματα του παιδιού, όπως η Σύμβαση για τα Δικαιώματα του Παιδιού του ΟΗΕ.</a:t>
            </a:r>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21</a:t>
            </a:fld>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b="1" dirty="0" smtClean="0"/>
              <a:t>Η Διεθνής Επιρροή του </a:t>
            </a:r>
            <a:r>
              <a:rPr lang="el-GR" b="1" dirty="0" err="1" smtClean="0"/>
              <a:t>Κόρτσακ</a:t>
            </a:r>
            <a:r>
              <a:rPr lang="el-GR" b="1" dirty="0" smtClean="0"/>
              <a:t>:</a:t>
            </a:r>
            <a:r>
              <a:rPr lang="el-GR" dirty="0" smtClean="0"/>
              <a:t/>
            </a:r>
            <a:br>
              <a:rPr lang="el-GR" dirty="0" smtClean="0"/>
            </a:br>
            <a:r>
              <a:rPr lang="el-GR" dirty="0" smtClean="0"/>
              <a:t>Η παιδαγωγική του σκέψη δεν περιορίστηκε μόνο στην Πολωνία, αλλά επηρέασε διεθνώς το παιδαγωγικό κίνημα του 20ού αιώνα, ειδικά σε χώρες της Ευρώπης και της Αμερικής, μέσω των ιδεών για τη δημοκρατική εκπαίδευση.</a:t>
            </a:r>
          </a:p>
          <a:p>
            <a:r>
              <a:rPr lang="el-GR" b="1" dirty="0" smtClean="0"/>
              <a:t>Η Κληρονομιά του </a:t>
            </a:r>
            <a:r>
              <a:rPr lang="el-GR" b="1" dirty="0" err="1" smtClean="0"/>
              <a:t>Κόρτσακ</a:t>
            </a:r>
            <a:r>
              <a:rPr lang="el-GR" b="1" dirty="0" smtClean="0"/>
              <a:t> στην Παιδαγωγική Σκέψη:</a:t>
            </a:r>
            <a:r>
              <a:rPr lang="el-GR" dirty="0" smtClean="0"/>
              <a:t/>
            </a:r>
            <a:br>
              <a:rPr lang="el-GR" dirty="0" smtClean="0"/>
            </a:br>
            <a:r>
              <a:rPr lang="el-GR" dirty="0" smtClean="0"/>
              <a:t>Οι αρχές του </a:t>
            </a:r>
            <a:r>
              <a:rPr lang="el-GR" dirty="0" err="1" smtClean="0"/>
              <a:t>Κόρτσακ</a:t>
            </a:r>
            <a:r>
              <a:rPr lang="el-GR" dirty="0" smtClean="0"/>
              <a:t> για την παιδαγωγική ελευθερία, τα δικαιώματα του παιδιού και την αλληλεγγύη συνεχίζουν να επηρεάζουν τη σύγχρονη παιδαγωγική σκέψη και την εκπαιδευτική πολιτική.</a:t>
            </a:r>
          </a:p>
          <a:p>
            <a:r>
              <a:rPr lang="el-GR" b="1" dirty="0" smtClean="0"/>
              <a:t>Εκπαίδευση για την Αυτονομία και την Ελευθερία:</a:t>
            </a:r>
            <a:r>
              <a:rPr lang="el-GR" dirty="0" smtClean="0"/>
              <a:t/>
            </a:r>
            <a:br>
              <a:rPr lang="el-GR" dirty="0" smtClean="0"/>
            </a:br>
            <a:r>
              <a:rPr lang="el-GR" dirty="0" smtClean="0"/>
              <a:t>Ο </a:t>
            </a:r>
            <a:r>
              <a:rPr lang="el-GR" dirty="0" err="1" smtClean="0"/>
              <a:t>Κόρτσακ</a:t>
            </a:r>
            <a:r>
              <a:rPr lang="el-GR" dirty="0" smtClean="0"/>
              <a:t> άφησε μια κληρονομιά που εξακολουθεί να επισημαίνει τη σημασία της καλλιέργειας της αυθυπαρξίας και της ελευθερίας των παιδιών ως θεμέλια της ανθρώπινης ανάπτυξης.</a:t>
            </a:r>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22</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3</a:t>
            </a:fld>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b="0" dirty="0" smtClean="0"/>
              <a:t>Το</a:t>
            </a:r>
            <a:r>
              <a:rPr lang="el-GR" b="0" baseline="0" dirty="0" smtClean="0"/>
              <a:t> παιδί δεν πρέπει να μεγαλώσει για να γίνει άνθρωπος, είναι ήδη άνθρωπος</a:t>
            </a:r>
            <a:endParaRPr lang="el-GR" b="0" dirty="0" smtClean="0"/>
          </a:p>
          <a:p>
            <a:r>
              <a:rPr lang="el-GR" dirty="0" smtClean="0"/>
              <a:t>κι έχει δικαίωμα στην αξιοπρέπεια και στο σεβασμό,</a:t>
            </a:r>
          </a:p>
          <a:p>
            <a:r>
              <a:rPr lang="el-GR" dirty="0" smtClean="0"/>
              <a:t>είναι ύπαρξη μοναδική κι ανεπανάληπτη!!!</a:t>
            </a:r>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23</a:t>
            </a:fld>
            <a:endParaRPr lang="el-G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24</a:t>
            </a:fld>
            <a:endParaRPr lang="el-G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Για να διορθώσεις τον κόσμο, πρέπει πρώτα να διορθώσεις την εκπαίδευση!</a:t>
            </a:r>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25</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26 Σεπτεμβρίου 1896</a:t>
            </a:r>
          </a:p>
          <a:p>
            <a:r>
              <a:rPr lang="el-GR" sz="1200" dirty="0" smtClean="0">
                <a:solidFill>
                  <a:schemeClr val="tx2">
                    <a:lumMod val="50000"/>
                  </a:schemeClr>
                </a:solidFill>
              </a:rPr>
              <a:t>Θάνατος 1942</a:t>
            </a:r>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4</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5</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6</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8</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9</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10</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7F47960-D67B-49DD-9C65-9566DCAC2374}" type="slidenum">
              <a:rPr lang="el-GR" smtClean="0"/>
              <a:pPr/>
              <a:t>11</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7" name="6 - Ευθεία γραμμή σύνδεσης"/>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 Τίτλος"/>
          <p:cNvSpPr>
            <a:spLocks noGrp="1"/>
          </p:cNvSpPr>
          <p:nvPr>
            <p:ph type="ctrTitle"/>
          </p:nvPr>
        </p:nvSpPr>
        <p:spPr>
          <a:xfrm>
            <a:off x="381000" y="4853411"/>
            <a:ext cx="8458200" cy="1222375"/>
          </a:xfrm>
        </p:spPr>
        <p:txBody>
          <a:bodyPr anchor="t"/>
          <a:lstStyle/>
          <a:p>
            <a:r>
              <a:rPr kumimoji="0" lang="el-GR" smtClean="0"/>
              <a:t>Kλικ για επεξεργασία του τίτλου</a:t>
            </a:r>
            <a:endParaRPr kumimoji="0" lang="en-US"/>
          </a:p>
        </p:txBody>
      </p:sp>
      <p:sp>
        <p:nvSpPr>
          <p:cNvPr id="9" name="8 - Υπότιτλος"/>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16" name="15 - Θέση ημερομηνίας"/>
          <p:cNvSpPr>
            <a:spLocks noGrp="1"/>
          </p:cNvSpPr>
          <p:nvPr>
            <p:ph type="dt" sz="half" idx="10"/>
          </p:nvPr>
        </p:nvSpPr>
        <p:spPr/>
        <p:txBody>
          <a:bodyPr/>
          <a:lstStyle/>
          <a:p>
            <a:fld id="{533881B9-994A-4812-AA09-7C884588B4D5}" type="datetimeFigureOut">
              <a:rPr lang="el-GR" smtClean="0"/>
              <a:pPr/>
              <a:t>10/12/2024</a:t>
            </a:fld>
            <a:endParaRPr lang="el-GR"/>
          </a:p>
        </p:txBody>
      </p:sp>
      <p:sp>
        <p:nvSpPr>
          <p:cNvPr id="2" name="1 - Θέση υποσέλιδου"/>
          <p:cNvSpPr>
            <a:spLocks noGrp="1"/>
          </p:cNvSpPr>
          <p:nvPr>
            <p:ph type="ftr" sz="quarter" idx="11"/>
          </p:nvPr>
        </p:nvSpPr>
        <p:spPr/>
        <p:txBody>
          <a:bodyPr/>
          <a:lstStyle/>
          <a:p>
            <a:endParaRPr lang="el-GR"/>
          </a:p>
        </p:txBody>
      </p:sp>
      <p:sp>
        <p:nvSpPr>
          <p:cNvPr id="15" name="14 - Θέση αριθμού διαφάνειας"/>
          <p:cNvSpPr>
            <a:spLocks noGrp="1"/>
          </p:cNvSpPr>
          <p:nvPr>
            <p:ph type="sldNum" sz="quarter" idx="12"/>
          </p:nvPr>
        </p:nvSpPr>
        <p:spPr>
          <a:xfrm>
            <a:off x="8229600" y="6473952"/>
            <a:ext cx="758952" cy="246888"/>
          </a:xfrm>
        </p:spPr>
        <p:txBody>
          <a:bodyPr/>
          <a:lstStyle/>
          <a:p>
            <a:fld id="{8EB74BC3-6F50-4295-9836-20F68D2BD883}"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533881B9-994A-4812-AA09-7C884588B4D5}" type="datetimeFigureOut">
              <a:rPr lang="el-GR" smtClean="0"/>
              <a:pPr/>
              <a:t>10/12/2024</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8EB74BC3-6F50-4295-9836-20F68D2BD883}"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858000" y="549276"/>
            <a:ext cx="18288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549276"/>
            <a:ext cx="62484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533881B9-994A-4812-AA09-7C884588B4D5}" type="datetimeFigureOut">
              <a:rPr lang="el-GR" smtClean="0"/>
              <a:pPr/>
              <a:t>10/12/2024</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8EB74BC3-6F50-4295-9836-20F68D2BD883}"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2" name="2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27" name="26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5" name="24 - Θέση ημερομηνίας"/>
          <p:cNvSpPr>
            <a:spLocks noGrp="1"/>
          </p:cNvSpPr>
          <p:nvPr>
            <p:ph type="dt" sz="half" idx="10"/>
          </p:nvPr>
        </p:nvSpPr>
        <p:spPr/>
        <p:txBody>
          <a:bodyPr/>
          <a:lstStyle/>
          <a:p>
            <a:fld id="{533881B9-994A-4812-AA09-7C884588B4D5}" type="datetimeFigureOut">
              <a:rPr lang="el-GR" smtClean="0"/>
              <a:pPr/>
              <a:t>10/12/2024</a:t>
            </a:fld>
            <a:endParaRPr lang="el-GR"/>
          </a:p>
        </p:txBody>
      </p:sp>
      <p:sp>
        <p:nvSpPr>
          <p:cNvPr id="19" name="18 - Θέση υποσέλιδου"/>
          <p:cNvSpPr>
            <a:spLocks noGrp="1"/>
          </p:cNvSpPr>
          <p:nvPr>
            <p:ph type="ftr" sz="quarter" idx="11"/>
          </p:nvPr>
        </p:nvSpPr>
        <p:spPr>
          <a:xfrm>
            <a:off x="3581400" y="76200"/>
            <a:ext cx="2895600" cy="288925"/>
          </a:xfrm>
        </p:spPr>
        <p:txBody>
          <a:bodyPr/>
          <a:lstStyle/>
          <a:p>
            <a:endParaRPr lang="el-GR"/>
          </a:p>
        </p:txBody>
      </p:sp>
      <p:sp>
        <p:nvSpPr>
          <p:cNvPr id="16" name="15 - Θέση αριθμού διαφάνειας"/>
          <p:cNvSpPr>
            <a:spLocks noGrp="1"/>
          </p:cNvSpPr>
          <p:nvPr>
            <p:ph type="sldNum" sz="quarter" idx="12"/>
          </p:nvPr>
        </p:nvSpPr>
        <p:spPr>
          <a:xfrm>
            <a:off x="8229600" y="6473952"/>
            <a:ext cx="758952" cy="246888"/>
          </a:xfrm>
        </p:spPr>
        <p:txBody>
          <a:bodyPr/>
          <a:lstStyle/>
          <a:p>
            <a:fld id="{8EB74BC3-6F50-4295-9836-20F68D2BD883}"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3">
        <a:schemeClr val="bg2"/>
      </p:bgRef>
    </p:bg>
    <p:spTree>
      <p:nvGrpSpPr>
        <p:cNvPr id="1" name=""/>
        <p:cNvGrpSpPr/>
        <p:nvPr/>
      </p:nvGrpSpPr>
      <p:grpSpPr>
        <a:xfrm>
          <a:off x="0" y="0"/>
          <a:ext cx="0" cy="0"/>
          <a:chOff x="0" y="0"/>
          <a:chExt cx="0" cy="0"/>
        </a:xfrm>
      </p:grpSpPr>
      <p:sp>
        <p:nvSpPr>
          <p:cNvPr id="7" name="6 - Ευθεία γραμμή σύνδεσης"/>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 Θέση κειμένου"/>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19" name="18 - Θέση ημερομηνίας"/>
          <p:cNvSpPr>
            <a:spLocks noGrp="1"/>
          </p:cNvSpPr>
          <p:nvPr>
            <p:ph type="dt" sz="half" idx="10"/>
          </p:nvPr>
        </p:nvSpPr>
        <p:spPr/>
        <p:txBody>
          <a:bodyPr/>
          <a:lstStyle/>
          <a:p>
            <a:fld id="{533881B9-994A-4812-AA09-7C884588B4D5}" type="datetimeFigureOut">
              <a:rPr lang="el-GR" smtClean="0"/>
              <a:pPr/>
              <a:t>10/12/2024</a:t>
            </a:fld>
            <a:endParaRPr lang="el-GR"/>
          </a:p>
        </p:txBody>
      </p:sp>
      <p:sp>
        <p:nvSpPr>
          <p:cNvPr id="11" name="10 - Θέση υποσέλιδου"/>
          <p:cNvSpPr>
            <a:spLocks noGrp="1"/>
          </p:cNvSpPr>
          <p:nvPr>
            <p:ph type="ftr" sz="quarter" idx="11"/>
          </p:nvPr>
        </p:nvSpPr>
        <p:spPr/>
        <p:txBody>
          <a:bodyPr/>
          <a:lstStyle/>
          <a:p>
            <a:endParaRPr lang="el-GR"/>
          </a:p>
        </p:txBody>
      </p:sp>
      <p:sp>
        <p:nvSpPr>
          <p:cNvPr id="16" name="15 - Θέση αριθμού διαφάνειας"/>
          <p:cNvSpPr>
            <a:spLocks noGrp="1"/>
          </p:cNvSpPr>
          <p:nvPr>
            <p:ph type="sldNum" sz="quarter" idx="12"/>
          </p:nvPr>
        </p:nvSpPr>
        <p:spPr/>
        <p:txBody>
          <a:bodyPr/>
          <a:lstStyle/>
          <a:p>
            <a:fld id="{8EB74BC3-6F50-4295-9836-20F68D2BD883}" type="slidenum">
              <a:rPr lang="el-GR" smtClean="0"/>
              <a:pPr/>
              <a:t>‹#›</a:t>
            </a:fld>
            <a:endParaRPr lang="el-GR"/>
          </a:p>
        </p:txBody>
      </p:sp>
      <p:sp>
        <p:nvSpPr>
          <p:cNvPr id="8" name="7 - Τίτλος"/>
          <p:cNvSpPr>
            <a:spLocks noGrp="1"/>
          </p:cNvSpPr>
          <p:nvPr>
            <p:ph type="title"/>
          </p:nvPr>
        </p:nvSpPr>
        <p:spPr>
          <a:xfrm>
            <a:off x="180475" y="2947085"/>
            <a:ext cx="8686800" cy="1184825"/>
          </a:xfrm>
        </p:spPr>
        <p:txBody>
          <a:bodyPr rtlCol="0" anchor="t"/>
          <a:lstStyle>
            <a:lvl1pPr algn="r">
              <a:defRPr/>
            </a:lvl1pPr>
          </a:lstStyle>
          <a:p>
            <a:r>
              <a:rPr kumimoji="0" lang="el-GR" smtClean="0"/>
              <a:t>Kλικ για επεξεργασία του τίτλου</a:t>
            </a:r>
            <a:endParaRPr kumimoji="0" lang="en-US"/>
          </a:p>
        </p:txBody>
      </p:sp>
    </p:spTree>
  </p:cSld>
  <p:clrMapOvr>
    <a:overrideClrMapping bg1="dk1" tx1="lt1" bg2="dk2" tx2="lt2" accent1="accent1" accent2="accent2" accent3="accent3" accent4="accent4" accent5="accent5" accent6="accent6" hlink="hlink" folHlink="folHlink"/>
  </p:clrMapOvr>
  <p:transition>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0" name="19 - Τίτλος"/>
          <p:cNvSpPr>
            <a:spLocks noGrp="1"/>
          </p:cNvSpPr>
          <p:nvPr>
            <p:ph type="title"/>
          </p:nvPr>
        </p:nvSpPr>
        <p:spPr>
          <a:xfrm>
            <a:off x="301752" y="457200"/>
            <a:ext cx="8686800" cy="841248"/>
          </a:xfrm>
        </p:spPr>
        <p:txBody>
          <a:bodyPr/>
          <a:lstStyle/>
          <a:p>
            <a:r>
              <a:rPr kumimoji="0" lang="el-GR" smtClean="0"/>
              <a:t>Kλικ για επεξεργασία του τίτλου</a:t>
            </a:r>
            <a:endParaRPr kumimoji="0" lang="en-US"/>
          </a:p>
        </p:txBody>
      </p:sp>
      <p:sp>
        <p:nvSpPr>
          <p:cNvPr id="14" name="13 - Θέση περιεχομένου"/>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3" name="12 - Θέση περιεχομένου"/>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1" name="20 - Θέση ημερομηνίας"/>
          <p:cNvSpPr>
            <a:spLocks noGrp="1"/>
          </p:cNvSpPr>
          <p:nvPr>
            <p:ph type="dt" sz="half" idx="10"/>
          </p:nvPr>
        </p:nvSpPr>
        <p:spPr/>
        <p:txBody>
          <a:bodyPr/>
          <a:lstStyle/>
          <a:p>
            <a:fld id="{533881B9-994A-4812-AA09-7C884588B4D5}" type="datetimeFigureOut">
              <a:rPr lang="el-GR" smtClean="0"/>
              <a:pPr/>
              <a:t>10/12/2024</a:t>
            </a:fld>
            <a:endParaRPr lang="el-GR"/>
          </a:p>
        </p:txBody>
      </p:sp>
      <p:sp>
        <p:nvSpPr>
          <p:cNvPr id="10" name="9 - Θέση υποσέλιδου"/>
          <p:cNvSpPr>
            <a:spLocks noGrp="1"/>
          </p:cNvSpPr>
          <p:nvPr>
            <p:ph type="ftr" sz="quarter" idx="11"/>
          </p:nvPr>
        </p:nvSpPr>
        <p:spPr/>
        <p:txBody>
          <a:bodyPr/>
          <a:lstStyle/>
          <a:p>
            <a:endParaRPr lang="el-GR"/>
          </a:p>
        </p:txBody>
      </p:sp>
      <p:sp>
        <p:nvSpPr>
          <p:cNvPr id="31" name="30 - Θέση αριθμού διαφάνειας"/>
          <p:cNvSpPr>
            <a:spLocks noGrp="1"/>
          </p:cNvSpPr>
          <p:nvPr>
            <p:ph type="sldNum" sz="quarter" idx="12"/>
          </p:nvPr>
        </p:nvSpPr>
        <p:spPr/>
        <p:txBody>
          <a:bodyPr/>
          <a:lstStyle/>
          <a:p>
            <a:fld id="{8EB74BC3-6F50-4295-9836-20F68D2BD883}"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spTree>
      <p:nvGrpSpPr>
        <p:cNvPr id="1" name=""/>
        <p:cNvGrpSpPr/>
        <p:nvPr/>
      </p:nvGrpSpPr>
      <p:grpSpPr>
        <a:xfrm>
          <a:off x="0" y="0"/>
          <a:ext cx="0" cy="0"/>
          <a:chOff x="0" y="0"/>
          <a:chExt cx="0" cy="0"/>
        </a:xfrm>
      </p:grpSpPr>
      <p:sp>
        <p:nvSpPr>
          <p:cNvPr id="29" name="28 - Τίτλος"/>
          <p:cNvSpPr>
            <a:spLocks noGrp="1"/>
          </p:cNvSpPr>
          <p:nvPr>
            <p:ph type="title"/>
          </p:nvPr>
        </p:nvSpPr>
        <p:spPr>
          <a:xfrm>
            <a:off x="304800" y="5410200"/>
            <a:ext cx="8610600" cy="882650"/>
          </a:xfrm>
        </p:spPr>
        <p:txBody>
          <a:bodyPr anchor="ctr"/>
          <a:lstStyle>
            <a:lvl1pPr>
              <a:defRPr/>
            </a:lvl1p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25" name="24 - Θέση κειμένου"/>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8" name="27 - Θέση περιεχομένου"/>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0" name="9 - Θέση ημερομηνίας"/>
          <p:cNvSpPr>
            <a:spLocks noGrp="1"/>
          </p:cNvSpPr>
          <p:nvPr>
            <p:ph type="dt" sz="half" idx="10"/>
          </p:nvPr>
        </p:nvSpPr>
        <p:spPr/>
        <p:txBody>
          <a:bodyPr/>
          <a:lstStyle/>
          <a:p>
            <a:fld id="{533881B9-994A-4812-AA09-7C884588B4D5}" type="datetimeFigureOut">
              <a:rPr lang="el-GR" smtClean="0"/>
              <a:pPr/>
              <a:t>10/12/2024</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a:xfrm>
            <a:off x="8229600" y="6477000"/>
            <a:ext cx="762000" cy="246888"/>
          </a:xfrm>
        </p:spPr>
        <p:txBody>
          <a:bodyPr/>
          <a:lstStyle/>
          <a:p>
            <a:fld id="{8EB74BC3-6F50-4295-9836-20F68D2BD883}" type="slidenum">
              <a:rPr lang="el-GR" smtClean="0"/>
              <a:pPr/>
              <a:t>‹#›</a:t>
            </a:fld>
            <a:endParaRPr lang="el-GR"/>
          </a:p>
        </p:txBody>
      </p:sp>
      <p:sp>
        <p:nvSpPr>
          <p:cNvPr id="11" name="10 - Ευθεία γραμμή σύνδεσης"/>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30" name="29 - Τίτλος"/>
          <p:cNvSpPr>
            <a:spLocks noGrp="1"/>
          </p:cNvSpPr>
          <p:nvPr>
            <p:ph type="title"/>
          </p:nvPr>
        </p:nvSpPr>
        <p:spPr>
          <a:xfrm>
            <a:off x="301752" y="457200"/>
            <a:ext cx="8686800" cy="841248"/>
          </a:xfrm>
        </p:spPr>
        <p:txBody>
          <a:bodyPr/>
          <a:lstStyle/>
          <a:p>
            <a:r>
              <a:rPr kumimoji="0" lang="el-GR" smtClean="0"/>
              <a:t>Kλικ για επεξεργασία του τίτλου</a:t>
            </a:r>
            <a:endParaRPr kumimoji="0" lang="en-US"/>
          </a:p>
        </p:txBody>
      </p:sp>
      <p:sp>
        <p:nvSpPr>
          <p:cNvPr id="12" name="11 - Θέση ημερομηνίας"/>
          <p:cNvSpPr>
            <a:spLocks noGrp="1"/>
          </p:cNvSpPr>
          <p:nvPr>
            <p:ph type="dt" sz="half" idx="10"/>
          </p:nvPr>
        </p:nvSpPr>
        <p:spPr/>
        <p:txBody>
          <a:bodyPr/>
          <a:lstStyle/>
          <a:p>
            <a:fld id="{533881B9-994A-4812-AA09-7C884588B4D5}" type="datetimeFigureOut">
              <a:rPr lang="el-GR" smtClean="0"/>
              <a:pPr/>
              <a:t>10/12/2024</a:t>
            </a:fld>
            <a:endParaRPr lang="el-GR"/>
          </a:p>
        </p:txBody>
      </p:sp>
      <p:sp>
        <p:nvSpPr>
          <p:cNvPr id="21" name="20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8EB74BC3-6F50-4295-9836-20F68D2BD883}"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3" name="2 - Θέση ημερομηνίας"/>
          <p:cNvSpPr>
            <a:spLocks noGrp="1"/>
          </p:cNvSpPr>
          <p:nvPr>
            <p:ph type="dt" sz="half" idx="10"/>
          </p:nvPr>
        </p:nvSpPr>
        <p:spPr/>
        <p:txBody>
          <a:bodyPr/>
          <a:lstStyle/>
          <a:p>
            <a:fld id="{533881B9-994A-4812-AA09-7C884588B4D5}" type="datetimeFigureOut">
              <a:rPr lang="el-GR" smtClean="0"/>
              <a:pPr/>
              <a:t>10/12/2024</a:t>
            </a:fld>
            <a:endParaRPr lang="el-GR"/>
          </a:p>
        </p:txBody>
      </p:sp>
      <p:sp>
        <p:nvSpPr>
          <p:cNvPr id="24" name="23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8EB74BC3-6F50-4295-9836-20F68D2BD883}"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8" name="7 - Ευθεία γραμμή σύνδεσης"/>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 Τίτλος"/>
          <p:cNvSpPr>
            <a:spLocks noGrp="1"/>
          </p:cNvSpPr>
          <p:nvPr>
            <p:ph type="title"/>
          </p:nvPr>
        </p:nvSpPr>
        <p:spPr>
          <a:xfrm>
            <a:off x="457200" y="5486400"/>
            <a:ext cx="8458200" cy="520700"/>
          </a:xfrm>
        </p:spPr>
        <p:txBody>
          <a:bodyPr anchor="ctr"/>
          <a:lstStyle>
            <a:lvl1pPr algn="l">
              <a:buNone/>
              <a:defRPr sz="2000" b="1"/>
            </a:lvl1pPr>
          </a:lstStyle>
          <a:p>
            <a:r>
              <a:rPr kumimoji="0" lang="el-GR" smtClean="0"/>
              <a:t>Kλικ για επεξεργασία του τίτλου</a:t>
            </a:r>
            <a:endParaRPr kumimoji="0" lang="en-US"/>
          </a:p>
        </p:txBody>
      </p:sp>
      <p:sp>
        <p:nvSpPr>
          <p:cNvPr id="26" name="25 - Θέση κειμένου"/>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14" name="13 - Θέση περιεχομένου"/>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5" name="24 - Θέση ημερομηνίας"/>
          <p:cNvSpPr>
            <a:spLocks noGrp="1"/>
          </p:cNvSpPr>
          <p:nvPr>
            <p:ph type="dt" sz="half" idx="10"/>
          </p:nvPr>
        </p:nvSpPr>
        <p:spPr/>
        <p:txBody>
          <a:bodyPr/>
          <a:lstStyle/>
          <a:p>
            <a:fld id="{533881B9-994A-4812-AA09-7C884588B4D5}" type="datetimeFigureOut">
              <a:rPr lang="el-GR" smtClean="0"/>
              <a:pPr/>
              <a:t>10/12/2024</a:t>
            </a:fld>
            <a:endParaRPr lang="el-GR"/>
          </a:p>
        </p:txBody>
      </p:sp>
      <p:sp>
        <p:nvSpPr>
          <p:cNvPr id="29" name="28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8EB74BC3-6F50-4295-9836-20F68D2BD883}" type="slidenum">
              <a:rPr lang="el-GR" smtClean="0"/>
              <a:pPr/>
              <a:t>‹#›</a:t>
            </a:fld>
            <a:endParaRPr lang="el-GR"/>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13" name="12 - Θέση εικόνας"/>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7" name="6 - Θέση ημερομηνίας"/>
          <p:cNvSpPr>
            <a:spLocks noGrp="1"/>
          </p:cNvSpPr>
          <p:nvPr>
            <p:ph type="dt" sz="half" idx="10"/>
          </p:nvPr>
        </p:nvSpPr>
        <p:spPr/>
        <p:txBody>
          <a:bodyPr/>
          <a:lstStyle/>
          <a:p>
            <a:fld id="{533881B9-994A-4812-AA09-7C884588B4D5}" type="datetimeFigureOut">
              <a:rPr lang="el-GR" smtClean="0"/>
              <a:pPr/>
              <a:t>10/12/2024</a:t>
            </a:fld>
            <a:endParaRPr lang="el-GR"/>
          </a:p>
        </p:txBody>
      </p:sp>
      <p:sp>
        <p:nvSpPr>
          <p:cNvPr id="5" name="4 - Θέση υποσέλιδου"/>
          <p:cNvSpPr>
            <a:spLocks noGrp="1"/>
          </p:cNvSpPr>
          <p:nvPr>
            <p:ph type="ftr" sz="quarter" idx="11"/>
          </p:nvPr>
        </p:nvSpPr>
        <p:spPr/>
        <p:txBody>
          <a:bodyPr/>
          <a:lstStyle/>
          <a:p>
            <a:endParaRPr lang="el-GR"/>
          </a:p>
        </p:txBody>
      </p:sp>
      <p:sp>
        <p:nvSpPr>
          <p:cNvPr id="31" name="30 - Θέση αριθμού διαφάνειας"/>
          <p:cNvSpPr>
            <a:spLocks noGrp="1"/>
          </p:cNvSpPr>
          <p:nvPr>
            <p:ph type="sldNum" sz="quarter" idx="12"/>
          </p:nvPr>
        </p:nvSpPr>
        <p:spPr/>
        <p:txBody>
          <a:bodyPr/>
          <a:lstStyle/>
          <a:p>
            <a:fld id="{8EB74BC3-6F50-4295-9836-20F68D2BD883}" type="slidenum">
              <a:rPr lang="el-GR" smtClean="0"/>
              <a:pPr/>
              <a:t>‹#›</a:t>
            </a:fld>
            <a:endParaRPr lang="el-GR"/>
          </a:p>
        </p:txBody>
      </p:sp>
      <p:sp>
        <p:nvSpPr>
          <p:cNvPr id="17" name="16 - Τίτλος"/>
          <p:cNvSpPr>
            <a:spLocks noGrp="1"/>
          </p:cNvSpPr>
          <p:nvPr>
            <p:ph type="title"/>
          </p:nvPr>
        </p:nvSpPr>
        <p:spPr>
          <a:xfrm>
            <a:off x="381000" y="4993760"/>
            <a:ext cx="5867400" cy="522288"/>
          </a:xfrm>
        </p:spPr>
        <p:txBody>
          <a:bodyPr anchor="ctr"/>
          <a:lstStyle>
            <a:lvl1pPr algn="l">
              <a:buNone/>
              <a:defRPr sz="2000" b="1"/>
            </a:lvl1pPr>
          </a:lstStyle>
          <a:p>
            <a:r>
              <a:rPr kumimoji="0" lang="el-GR" smtClean="0"/>
              <a:t>Kλικ για επεξεργασία του τίτλου</a:t>
            </a:r>
            <a:endParaRPr kumimoji="0" lang="en-US"/>
          </a:p>
        </p:txBody>
      </p:sp>
      <p:sp>
        <p:nvSpPr>
          <p:cNvPr id="26" name="25 - Θέση κειμένου"/>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 Ευθεία γραμμή σύνδεσης"/>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 Θέση κειμένου"/>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1" name="10 - Θέση ημερομηνίας"/>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33881B9-994A-4812-AA09-7C884588B4D5}" type="datetimeFigureOut">
              <a:rPr lang="el-GR" smtClean="0"/>
              <a:pPr/>
              <a:t>10/12/2024</a:t>
            </a:fld>
            <a:endParaRPr lang="el-GR"/>
          </a:p>
        </p:txBody>
      </p:sp>
      <p:sp>
        <p:nvSpPr>
          <p:cNvPr id="28" name="27 - Θέση υποσέλιδου"/>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l-GR"/>
          </a:p>
        </p:txBody>
      </p:sp>
      <p:sp>
        <p:nvSpPr>
          <p:cNvPr id="5" name="4 - Θέση αριθμού διαφάνειας"/>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EB74BC3-6F50-4295-9836-20F68D2BD883}" type="slidenum">
              <a:rPr lang="el-GR" smtClean="0"/>
              <a:pPr/>
              <a:t>‹#›</a:t>
            </a:fld>
            <a:endParaRPr lang="el-GR"/>
          </a:p>
        </p:txBody>
      </p:sp>
      <p:sp>
        <p:nvSpPr>
          <p:cNvPr id="10" name="9 - Θέση τίτλου"/>
          <p:cNvSpPr>
            <a:spLocks noGrp="1"/>
          </p:cNvSpPr>
          <p:nvPr>
            <p:ph type="title"/>
          </p:nvPr>
        </p:nvSpPr>
        <p:spPr>
          <a:xfrm>
            <a:off x="304800" y="457200"/>
            <a:ext cx="8686800" cy="838200"/>
          </a:xfrm>
          <a:prstGeom prst="rect">
            <a:avLst/>
          </a:prstGeom>
        </p:spPr>
        <p:txBody>
          <a:bodyPr vert="horz" anchor="ctr">
            <a:normAutofit/>
          </a:bodyPr>
          <a:lstStyle/>
          <a:p>
            <a:r>
              <a:rPr kumimoji="0" lang="el-GR" smtClean="0"/>
              <a:t>Kλικ για επεξεργασία του τίτλου</a:t>
            </a:r>
            <a:endParaRPr kumimoji="0" lang="en-US"/>
          </a:p>
        </p:txBody>
      </p:sp>
      <p:sp>
        <p:nvSpPr>
          <p:cNvPr id="9" name="8 - Ευθεία γραμμή σύνδεσης"/>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 Ευθεία γραμμή σύνδεσης"/>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8.gif"/></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0.gif"/><Relationship Id="rId4" Type="http://schemas.openxmlformats.org/officeDocument/2006/relationships/image" Target="../media/image9.gif"/></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2.gif"/></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381000" y="4706955"/>
            <a:ext cx="8458200" cy="1222375"/>
          </a:xfrm>
        </p:spPr>
        <p:txBody>
          <a:bodyPr/>
          <a:lstStyle/>
          <a:p>
            <a:r>
              <a:rPr lang="en-US" b="1" dirty="0" err="1" smtClean="0">
                <a:solidFill>
                  <a:schemeClr val="tx2">
                    <a:lumMod val="75000"/>
                  </a:schemeClr>
                </a:solidFill>
              </a:rPr>
              <a:t>Janucz</a:t>
            </a:r>
            <a:r>
              <a:rPr lang="en-US" b="1" dirty="0" smtClean="0">
                <a:solidFill>
                  <a:schemeClr val="tx2">
                    <a:lumMod val="75000"/>
                  </a:schemeClr>
                </a:solidFill>
              </a:rPr>
              <a:t> </a:t>
            </a:r>
            <a:r>
              <a:rPr lang="en-US" b="1" dirty="0" err="1" smtClean="0">
                <a:solidFill>
                  <a:schemeClr val="tx2">
                    <a:lumMod val="75000"/>
                  </a:schemeClr>
                </a:solidFill>
              </a:rPr>
              <a:t>korczak</a:t>
            </a:r>
            <a:endParaRPr lang="el-GR" b="1" dirty="0">
              <a:solidFill>
                <a:schemeClr val="tx2">
                  <a:lumMod val="75000"/>
                </a:schemeClr>
              </a:solidFill>
            </a:endParaRPr>
          </a:p>
        </p:txBody>
      </p:sp>
      <p:sp>
        <p:nvSpPr>
          <p:cNvPr id="3" name="2 - Υπότιτλος"/>
          <p:cNvSpPr>
            <a:spLocks noGrp="1"/>
          </p:cNvSpPr>
          <p:nvPr>
            <p:ph type="subTitle" idx="1"/>
          </p:nvPr>
        </p:nvSpPr>
        <p:spPr>
          <a:xfrm>
            <a:off x="381000" y="5214950"/>
            <a:ext cx="8458200" cy="628648"/>
          </a:xfrm>
        </p:spPr>
        <p:txBody>
          <a:bodyPr/>
          <a:lstStyle/>
          <a:p>
            <a:r>
              <a:rPr lang="el-GR" b="1" dirty="0" smtClean="0"/>
              <a:t>Παιδαγωγική &amp; Φιλοσοφία της παιδείας – </a:t>
            </a:r>
            <a:r>
              <a:rPr lang="el-GR" b="1" dirty="0" err="1" smtClean="0"/>
              <a:t>Πλιόγκου</a:t>
            </a:r>
            <a:r>
              <a:rPr lang="el-GR" b="1" dirty="0" smtClean="0"/>
              <a:t> Βασιλική</a:t>
            </a:r>
            <a:endParaRPr lang="el-GR" b="1" dirty="0"/>
          </a:p>
        </p:txBody>
      </p:sp>
      <p:pic>
        <p:nvPicPr>
          <p:cNvPr id="6" name="5 - Εικόνα" descr="Λογότυπο.png"/>
          <p:cNvPicPr>
            <a:picLocks noChangeAspect="1"/>
          </p:cNvPicPr>
          <p:nvPr/>
        </p:nvPicPr>
        <p:blipFill>
          <a:blip r:embed="rId2"/>
          <a:stretch>
            <a:fillRect/>
          </a:stretch>
        </p:blipFill>
        <p:spPr>
          <a:xfrm>
            <a:off x="500034" y="5929330"/>
            <a:ext cx="1800476" cy="562053"/>
          </a:xfrm>
          <a:prstGeom prst="rect">
            <a:avLst/>
          </a:prstGeom>
        </p:spPr>
      </p:pic>
      <p:sp>
        <p:nvSpPr>
          <p:cNvPr id="7" name="6 - TextBox"/>
          <p:cNvSpPr txBox="1"/>
          <p:nvPr/>
        </p:nvSpPr>
        <p:spPr>
          <a:xfrm>
            <a:off x="4929190" y="410814"/>
            <a:ext cx="4000528" cy="1446550"/>
          </a:xfrm>
          <a:prstGeom prst="rect">
            <a:avLst/>
          </a:prstGeom>
          <a:noFill/>
        </p:spPr>
        <p:txBody>
          <a:bodyPr wrap="square" rtlCol="0">
            <a:spAutoFit/>
          </a:bodyPr>
          <a:lstStyle/>
          <a:p>
            <a:pPr algn="r"/>
            <a:r>
              <a:rPr lang="el-GR" sz="2200" dirty="0" smtClean="0">
                <a:solidFill>
                  <a:schemeClr val="tx2"/>
                </a:solidFill>
              </a:rPr>
              <a:t>Γκαντάρα Ευγενία</a:t>
            </a:r>
          </a:p>
          <a:p>
            <a:pPr algn="r"/>
            <a:r>
              <a:rPr lang="el-GR" sz="2200" dirty="0" err="1" smtClean="0">
                <a:solidFill>
                  <a:schemeClr val="tx2"/>
                </a:solidFill>
              </a:rPr>
              <a:t>Καλαϊτσίδου</a:t>
            </a:r>
            <a:r>
              <a:rPr lang="el-GR" sz="2200" dirty="0" smtClean="0">
                <a:solidFill>
                  <a:schemeClr val="tx2"/>
                </a:solidFill>
              </a:rPr>
              <a:t> Μαρίνα</a:t>
            </a:r>
          </a:p>
          <a:p>
            <a:pPr algn="r"/>
            <a:r>
              <a:rPr lang="el-GR" sz="2200" dirty="0" err="1" smtClean="0">
                <a:solidFill>
                  <a:schemeClr val="tx2"/>
                </a:solidFill>
              </a:rPr>
              <a:t>Νεστορή</a:t>
            </a:r>
            <a:r>
              <a:rPr lang="el-GR" sz="2200" dirty="0" smtClean="0">
                <a:solidFill>
                  <a:schemeClr val="tx2"/>
                </a:solidFill>
              </a:rPr>
              <a:t> Βασιλική</a:t>
            </a:r>
          </a:p>
          <a:p>
            <a:pPr algn="r"/>
            <a:r>
              <a:rPr lang="el-GR" sz="2200" dirty="0" err="1" smtClean="0">
                <a:solidFill>
                  <a:schemeClr val="tx2"/>
                </a:solidFill>
              </a:rPr>
              <a:t>Σαχαρίδη</a:t>
            </a:r>
            <a:r>
              <a:rPr lang="el-GR" sz="2200" dirty="0" smtClean="0">
                <a:solidFill>
                  <a:schemeClr val="tx2"/>
                </a:solidFill>
              </a:rPr>
              <a:t> Παναγιώτα</a:t>
            </a:r>
          </a:p>
        </p:txBody>
      </p:sp>
      <p:pic>
        <p:nvPicPr>
          <p:cNvPr id="8" name="7 - Εικόνα" descr="08landselembed.jpg"/>
          <p:cNvPicPr>
            <a:picLocks noChangeAspect="1"/>
          </p:cNvPicPr>
          <p:nvPr/>
        </p:nvPicPr>
        <p:blipFill>
          <a:blip r:embed="rId3"/>
          <a:stretch>
            <a:fillRect/>
          </a:stretch>
        </p:blipFill>
        <p:spPr>
          <a:xfrm>
            <a:off x="500034" y="422917"/>
            <a:ext cx="4714876" cy="4149091"/>
          </a:xfrm>
          <a:prstGeom prst="rect">
            <a:avLst/>
          </a:prstGeom>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grpSp>
        <p:nvGrpSpPr>
          <p:cNvPr id="2" name="5 - Ομάδα"/>
          <p:cNvGrpSpPr/>
          <p:nvPr/>
        </p:nvGrpSpPr>
        <p:grpSpPr>
          <a:xfrm>
            <a:off x="357158" y="2597515"/>
            <a:ext cx="5429288" cy="3831881"/>
            <a:chOff x="4143372" y="2048346"/>
            <a:chExt cx="4572032" cy="3174379"/>
          </a:xfrm>
        </p:grpSpPr>
        <p:pic>
          <p:nvPicPr>
            <p:cNvPr id="3" name="2 - Εικόνα" descr="ορφανοτροφείο 2.png"/>
            <p:cNvPicPr>
              <a:picLocks noChangeAspect="1"/>
            </p:cNvPicPr>
            <p:nvPr/>
          </p:nvPicPr>
          <p:blipFill>
            <a:blip r:embed="rId4"/>
            <a:stretch>
              <a:fillRect/>
            </a:stretch>
          </p:blipFill>
          <p:spPr>
            <a:xfrm>
              <a:off x="4143372" y="2048346"/>
              <a:ext cx="4572000" cy="2694608"/>
            </a:xfrm>
            <a:prstGeom prst="rect">
              <a:avLst/>
            </a:prstGeom>
            <a:ln w="28575">
              <a:solidFill>
                <a:schemeClr val="tx2">
                  <a:lumMod val="50000"/>
                </a:schemeClr>
              </a:solidFill>
            </a:ln>
          </p:spPr>
        </p:pic>
        <p:sp>
          <p:nvSpPr>
            <p:cNvPr id="5" name="4 - TextBox"/>
            <p:cNvSpPr txBox="1"/>
            <p:nvPr/>
          </p:nvSpPr>
          <p:spPr>
            <a:xfrm>
              <a:off x="4143372" y="4891269"/>
              <a:ext cx="4572032" cy="331456"/>
            </a:xfrm>
            <a:prstGeom prst="rect">
              <a:avLst/>
            </a:prstGeom>
            <a:noFill/>
            <a:ln w="28575">
              <a:solidFill>
                <a:schemeClr val="tx2">
                  <a:lumMod val="50000"/>
                </a:schemeClr>
              </a:solidFill>
            </a:ln>
          </p:spPr>
          <p:txBody>
            <a:bodyPr wrap="square" rtlCol="0">
              <a:spAutoFit/>
            </a:bodyPr>
            <a:lstStyle/>
            <a:p>
              <a:r>
                <a:rPr lang="en-US" sz="2000" dirty="0" smtClean="0"/>
                <a:t>T</a:t>
              </a:r>
              <a:r>
                <a:rPr lang="el-GR" sz="2000" dirty="0" smtClean="0"/>
                <a:t>ο «Σπίτι μας»</a:t>
              </a:r>
              <a:r>
                <a:rPr lang="en-US" sz="2000" dirty="0" smtClean="0"/>
                <a:t> (</a:t>
              </a:r>
              <a:r>
                <a:rPr lang="en-US" sz="2000" dirty="0" err="1" smtClean="0"/>
                <a:t>Nasz</a:t>
              </a:r>
              <a:r>
                <a:rPr lang="en-US" sz="2000" dirty="0" smtClean="0"/>
                <a:t> Dom), </a:t>
              </a:r>
              <a:r>
                <a:rPr lang="el-GR" sz="2000" dirty="0" smtClean="0"/>
                <a:t>1</a:t>
              </a:r>
              <a:r>
                <a:rPr lang="en-US" sz="2000" dirty="0" smtClean="0"/>
                <a:t>919.</a:t>
              </a:r>
              <a:endParaRPr lang="el-GR" sz="2000" dirty="0" smtClean="0"/>
            </a:p>
          </p:txBody>
        </p:sp>
      </p:grpSp>
      <p:sp>
        <p:nvSpPr>
          <p:cNvPr id="7" name="6 - Ορθογώνιο"/>
          <p:cNvSpPr/>
          <p:nvPr/>
        </p:nvSpPr>
        <p:spPr>
          <a:xfrm>
            <a:off x="5929290" y="3383333"/>
            <a:ext cx="3214710" cy="1569660"/>
          </a:xfrm>
          <a:prstGeom prst="rect">
            <a:avLst/>
          </a:prstGeom>
        </p:spPr>
        <p:txBody>
          <a:bodyPr wrap="square">
            <a:spAutoFit/>
          </a:bodyPr>
          <a:lstStyle/>
          <a:p>
            <a:pPr algn="ctr"/>
            <a:r>
              <a:rPr lang="el-GR" sz="2400" i="1" dirty="0" smtClean="0"/>
              <a:t>Το δεύτερο ορφανοτροφείο</a:t>
            </a:r>
            <a:endParaRPr lang="en-US" sz="2400" i="1" dirty="0" smtClean="0"/>
          </a:p>
          <a:p>
            <a:pPr algn="ctr"/>
            <a:r>
              <a:rPr lang="el-GR" sz="2400" i="1" dirty="0" smtClean="0"/>
              <a:t>που</a:t>
            </a:r>
            <a:r>
              <a:rPr lang="en-US" sz="2400" i="1" dirty="0" smtClean="0"/>
              <a:t> </a:t>
            </a:r>
            <a:r>
              <a:rPr lang="el-GR" sz="2400" i="1" dirty="0" smtClean="0"/>
              <a:t>ίδρυσε</a:t>
            </a:r>
            <a:endParaRPr lang="en-US" sz="2400" i="1" dirty="0" smtClean="0"/>
          </a:p>
          <a:p>
            <a:pPr algn="ctr"/>
            <a:r>
              <a:rPr lang="en-US" sz="2400" i="1" dirty="0" smtClean="0"/>
              <a:t>o</a:t>
            </a:r>
            <a:r>
              <a:rPr lang="el-GR" sz="2400" i="1" dirty="0" smtClean="0"/>
              <a:t> </a:t>
            </a:r>
            <a:r>
              <a:rPr lang="en-US" sz="2400" i="1" dirty="0" err="1" smtClean="0"/>
              <a:t>Janusz</a:t>
            </a:r>
            <a:r>
              <a:rPr lang="en-US" sz="2400" i="1" dirty="0" smtClean="0"/>
              <a:t> </a:t>
            </a:r>
            <a:r>
              <a:rPr lang="en-US" sz="2400" i="1" dirty="0" err="1" smtClean="0"/>
              <a:t>Korczak</a:t>
            </a:r>
            <a:endParaRPr lang="el-GR" sz="2400" i="1" dirty="0" smtClean="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357166"/>
            <a:ext cx="8686800" cy="841248"/>
          </a:xfrm>
        </p:spPr>
        <p:txBody>
          <a:bodyPr>
            <a:normAutofit fontScale="90000"/>
          </a:bodyPr>
          <a:lstStyle/>
          <a:p>
            <a:r>
              <a:rPr lang="el-GR" sz="4000" dirty="0" err="1" smtClean="0"/>
              <a:t>Καινοτομιεσ</a:t>
            </a:r>
            <a:r>
              <a:rPr lang="el-GR" sz="4000" dirty="0" smtClean="0"/>
              <a:t> που </a:t>
            </a:r>
            <a:r>
              <a:rPr lang="el-GR" sz="4000" dirty="0" err="1" smtClean="0"/>
              <a:t>εισηγαγε</a:t>
            </a:r>
            <a:r>
              <a:rPr lang="el-GR" sz="4000" dirty="0" smtClean="0"/>
              <a:t> στα </a:t>
            </a:r>
            <a:r>
              <a:rPr lang="el-GR" sz="4000" dirty="0" err="1" smtClean="0"/>
              <a:t>ορφανοτροφεια</a:t>
            </a:r>
            <a:r>
              <a:rPr lang="el-GR" sz="4000" dirty="0" smtClean="0"/>
              <a:t> – </a:t>
            </a:r>
            <a:r>
              <a:rPr lang="el-GR" sz="4000" dirty="0" err="1" smtClean="0"/>
              <a:t>σχολεια</a:t>
            </a:r>
            <a:r>
              <a:rPr lang="el-GR" sz="4000" dirty="0" smtClean="0"/>
              <a:t> </a:t>
            </a:r>
            <a:r>
              <a:rPr lang="el-GR" dirty="0" smtClean="0"/>
              <a:t/>
            </a:r>
            <a:br>
              <a:rPr lang="el-GR" dirty="0" smtClean="0"/>
            </a:br>
            <a:r>
              <a:rPr lang="el-GR" dirty="0" smtClean="0"/>
              <a:t> </a:t>
            </a:r>
            <a:endParaRPr lang="el-GR" dirty="0"/>
          </a:p>
        </p:txBody>
      </p:sp>
      <p:sp>
        <p:nvSpPr>
          <p:cNvPr id="3" name="2 - Ορθογώνιο"/>
          <p:cNvSpPr/>
          <p:nvPr/>
        </p:nvSpPr>
        <p:spPr>
          <a:xfrm>
            <a:off x="428596" y="1450051"/>
            <a:ext cx="4714908" cy="4693593"/>
          </a:xfrm>
          <a:prstGeom prst="rect">
            <a:avLst/>
          </a:prstGeom>
        </p:spPr>
        <p:txBody>
          <a:bodyPr wrap="square">
            <a:spAutoFit/>
          </a:bodyPr>
          <a:lstStyle/>
          <a:p>
            <a:pPr marL="342900" lvl="0" indent="-342900">
              <a:lnSpc>
                <a:spcPct val="115000"/>
              </a:lnSpc>
              <a:buFont typeface="Wingdings" pitchFamily="2" charset="2"/>
              <a:buChar char="Ø"/>
            </a:pPr>
            <a:r>
              <a:rPr lang="el-GR" sz="2600" kern="100" dirty="0" smtClean="0">
                <a:solidFill>
                  <a:schemeClr val="tx2">
                    <a:lumMod val="50000"/>
                  </a:schemeClr>
                </a:solidFill>
                <a:ea typeface="Aptos" panose="020B0004020202020204" pitchFamily="34" charset="0"/>
                <a:cs typeface="Calibri" panose="020F0502020204030204" pitchFamily="34" charset="0"/>
              </a:rPr>
              <a:t>Το</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παιδικό</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δικαστήριο</a:t>
            </a:r>
            <a:endParaRPr lang="el-GR" sz="2600" kern="100" dirty="0" smtClean="0">
              <a:solidFill>
                <a:schemeClr val="tx2">
                  <a:lumMod val="50000"/>
                </a:schemeClr>
              </a:solidFill>
              <a:ea typeface="Aptos" panose="020B0004020202020204" pitchFamily="34" charset="0"/>
              <a:cs typeface="Times New Roman" panose="02020603050405020304" pitchFamily="18" charset="0"/>
            </a:endParaRPr>
          </a:p>
          <a:p>
            <a:pPr marL="342900" lvl="0" indent="-342900">
              <a:lnSpc>
                <a:spcPct val="115000"/>
              </a:lnSpc>
              <a:buFont typeface="Wingdings" pitchFamily="2" charset="2"/>
              <a:buChar char="Ø"/>
            </a:pPr>
            <a:r>
              <a:rPr lang="el-GR" sz="2600" kern="100" dirty="0" smtClean="0">
                <a:solidFill>
                  <a:schemeClr val="tx2">
                    <a:lumMod val="50000"/>
                  </a:schemeClr>
                </a:solidFill>
                <a:ea typeface="Aptos" panose="020B0004020202020204" pitchFamily="34" charset="0"/>
                <a:cs typeface="Calibri" panose="020F0502020204030204" pitchFamily="34" charset="0"/>
              </a:rPr>
              <a:t>Το</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παιδικό</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κοινοβούλιο</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p>
          <a:p>
            <a:pPr marL="342900" lvl="0" indent="-342900">
              <a:lnSpc>
                <a:spcPct val="115000"/>
              </a:lnSpc>
              <a:buFont typeface="Wingdings" pitchFamily="2" charset="2"/>
              <a:buChar char="Ø"/>
            </a:pPr>
            <a:r>
              <a:rPr lang="el-GR" sz="2600" kern="100" dirty="0" smtClean="0">
                <a:solidFill>
                  <a:schemeClr val="tx2">
                    <a:lumMod val="50000"/>
                  </a:schemeClr>
                </a:solidFill>
                <a:ea typeface="Aptos" panose="020B0004020202020204" pitchFamily="34" charset="0"/>
                <a:cs typeface="Calibri" panose="020F0502020204030204" pitchFamily="34" charset="0"/>
              </a:rPr>
              <a:t>Η</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συνεργατική</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μέθοδος</a:t>
            </a:r>
            <a:r>
              <a:rPr lang="el-GR" sz="2600" kern="100" dirty="0" smtClean="0">
                <a:solidFill>
                  <a:schemeClr val="tx2">
                    <a:lumMod val="50000"/>
                  </a:schemeClr>
                </a:solidFill>
                <a:ea typeface="Aptos" panose="020B0004020202020204" pitchFamily="34" charset="0"/>
                <a:cs typeface="Times New Roman" panose="02020603050405020304" pitchFamily="18" charset="0"/>
              </a:rPr>
              <a:t> μάθησης</a:t>
            </a:r>
          </a:p>
          <a:p>
            <a:pPr marL="342900" lvl="0" indent="-342900">
              <a:lnSpc>
                <a:spcPct val="115000"/>
              </a:lnSpc>
              <a:buFont typeface="Wingdings" pitchFamily="2" charset="2"/>
              <a:buChar char="Ø"/>
            </a:pPr>
            <a:r>
              <a:rPr lang="el-GR" sz="2600" kern="100" dirty="0" smtClean="0">
                <a:solidFill>
                  <a:schemeClr val="tx2">
                    <a:lumMod val="50000"/>
                  </a:schemeClr>
                </a:solidFill>
                <a:ea typeface="Aptos" panose="020B0004020202020204" pitchFamily="34" charset="0"/>
                <a:cs typeface="Calibri" panose="020F0502020204030204" pitchFamily="34" charset="0"/>
              </a:rPr>
              <a:t>Η</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απαγόρευση</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της</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σωματικής</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τιμωρίας</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p>
          <a:p>
            <a:pPr marL="342900" lvl="0" indent="-342900">
              <a:lnSpc>
                <a:spcPct val="115000"/>
              </a:lnSpc>
              <a:buFont typeface="Wingdings" pitchFamily="2" charset="2"/>
              <a:buChar char="Ø"/>
            </a:pPr>
            <a:r>
              <a:rPr lang="el-GR" sz="2600" kern="100" dirty="0" smtClean="0">
                <a:solidFill>
                  <a:schemeClr val="tx2">
                    <a:lumMod val="50000"/>
                  </a:schemeClr>
                </a:solidFill>
                <a:ea typeface="Aptos" panose="020B0004020202020204" pitchFamily="34" charset="0"/>
                <a:cs typeface="Calibri" panose="020F0502020204030204" pitchFamily="34" charset="0"/>
              </a:rPr>
              <a:t>Η</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έκδοση</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μαθητικής</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εφημερίδας</a:t>
            </a:r>
            <a:endParaRPr lang="el-GR" sz="2600" kern="100" dirty="0" smtClean="0">
              <a:solidFill>
                <a:schemeClr val="tx2">
                  <a:lumMod val="50000"/>
                </a:schemeClr>
              </a:solidFill>
              <a:ea typeface="Aptos" panose="020B0004020202020204" pitchFamily="34" charset="0"/>
              <a:cs typeface="Times New Roman" panose="02020603050405020304" pitchFamily="18" charset="0"/>
            </a:endParaRPr>
          </a:p>
          <a:p>
            <a:pPr marL="342900" lvl="0" indent="-342900">
              <a:lnSpc>
                <a:spcPct val="115000"/>
              </a:lnSpc>
              <a:spcAft>
                <a:spcPts val="800"/>
              </a:spcAft>
              <a:buFont typeface="Wingdings" pitchFamily="2" charset="2"/>
              <a:buChar char="Ø"/>
            </a:pPr>
            <a:r>
              <a:rPr lang="el-GR" sz="2600" kern="100" dirty="0" smtClean="0">
                <a:solidFill>
                  <a:schemeClr val="tx2">
                    <a:lumMod val="50000"/>
                  </a:schemeClr>
                </a:solidFill>
                <a:ea typeface="Aptos" panose="020B0004020202020204" pitchFamily="34" charset="0"/>
                <a:cs typeface="Calibri" panose="020F0502020204030204" pitchFamily="34" charset="0"/>
              </a:rPr>
              <a:t>Η</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έμφαση</a:t>
            </a:r>
            <a:r>
              <a:rPr lang="el-GR" sz="2600" kern="100" dirty="0" smtClean="0">
                <a:solidFill>
                  <a:schemeClr val="tx2">
                    <a:lumMod val="50000"/>
                  </a:schemeClr>
                </a:solidFill>
                <a:ea typeface="Aptos" panose="020B0004020202020204" pitchFamily="34" charset="0"/>
                <a:cs typeface="Times New Roman" panose="02020603050405020304" pitchFamily="18" charset="0"/>
              </a:rPr>
              <a:t> σ</a:t>
            </a:r>
            <a:r>
              <a:rPr lang="el-GR" sz="2600" kern="100" dirty="0" smtClean="0">
                <a:solidFill>
                  <a:schemeClr val="tx2">
                    <a:lumMod val="50000"/>
                  </a:schemeClr>
                </a:solidFill>
                <a:ea typeface="Aptos" panose="020B0004020202020204" pitchFamily="34" charset="0"/>
                <a:cs typeface="Calibri" panose="020F0502020204030204" pitchFamily="34" charset="0"/>
              </a:rPr>
              <a:t>τις</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τέχνες</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την</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γραφή</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και</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την</a:t>
            </a:r>
            <a:r>
              <a:rPr lang="el-GR" sz="2600" kern="100" dirty="0" smtClean="0">
                <a:solidFill>
                  <a:schemeClr val="tx2">
                    <a:lumMod val="50000"/>
                  </a:schemeClr>
                </a:solidFill>
                <a:ea typeface="Aptos" panose="020B0004020202020204" pitchFamily="34" charset="0"/>
                <a:cs typeface="Times New Roman" panose="02020603050405020304" pitchFamily="18" charset="0"/>
              </a:rPr>
              <a:t> </a:t>
            </a:r>
            <a:r>
              <a:rPr lang="el-GR" sz="2600" kern="100" dirty="0" smtClean="0">
                <a:solidFill>
                  <a:schemeClr val="tx2">
                    <a:lumMod val="50000"/>
                  </a:schemeClr>
                </a:solidFill>
                <a:ea typeface="Aptos" panose="020B0004020202020204" pitchFamily="34" charset="0"/>
                <a:cs typeface="Calibri" panose="020F0502020204030204" pitchFamily="34" charset="0"/>
              </a:rPr>
              <a:t>δημιουργία</a:t>
            </a:r>
            <a:r>
              <a:rPr lang="el-GR" sz="2400" kern="100" dirty="0" smtClean="0">
                <a:solidFill>
                  <a:schemeClr val="tx2">
                    <a:lumMod val="50000"/>
                  </a:schemeClr>
                </a:solidFill>
                <a:ea typeface="Aptos" panose="020B0004020202020204" pitchFamily="34" charset="0"/>
                <a:cs typeface="Times New Roman" panose="02020603050405020304" pitchFamily="18" charset="0"/>
              </a:rPr>
              <a:t>. </a:t>
            </a:r>
          </a:p>
        </p:txBody>
      </p:sp>
      <p:grpSp>
        <p:nvGrpSpPr>
          <p:cNvPr id="7" name="6 - Ομάδα"/>
          <p:cNvGrpSpPr/>
          <p:nvPr/>
        </p:nvGrpSpPr>
        <p:grpSpPr>
          <a:xfrm>
            <a:off x="5114182" y="1500174"/>
            <a:ext cx="3827599" cy="2714644"/>
            <a:chOff x="5114182" y="1500174"/>
            <a:chExt cx="3827599" cy="2714644"/>
          </a:xfrm>
        </p:grpSpPr>
        <p:pic>
          <p:nvPicPr>
            <p:cNvPr id="5" name="Θέση περιεχομένου 6" descr="Εικόνα που περιέχει ρουχισμός, έπιπλα, τοίχος, ανθρώπινο πρόσωπο&#10;&#10;Περιγραφή που δημιουργήθηκε αυτόματα">
              <a:extLst>
                <a:ext uri="{FF2B5EF4-FFF2-40B4-BE49-F238E27FC236}">
                  <a16:creationId xmlns="" xmlns:a16="http://schemas.microsoft.com/office/drawing/2014/main" id="{16D21120-247D-BB4B-A32C-4CB49297ED58}"/>
                </a:ext>
              </a:extLst>
            </p:cNvPr>
            <p:cNvPicPr>
              <a:picLocks noChangeAspect="1"/>
            </p:cNvPicPr>
            <p:nvPr/>
          </p:nvPicPr>
          <p:blipFill>
            <a:blip r:embed="rId4">
              <a:extLst>
                <a:ext uri="{28A0092B-C50C-407E-A947-70E740481C1C}">
                  <a14:useLocalDpi xmlns="" xmlns:a14="http://schemas.microsoft.com/office/drawing/2010/main" val="0"/>
                </a:ext>
              </a:extLst>
            </a:blip>
            <a:srcRect l="2085"/>
            <a:stretch/>
          </p:blipFill>
          <p:spPr>
            <a:xfrm>
              <a:off x="5114182" y="1500174"/>
              <a:ext cx="3827599" cy="2714644"/>
            </a:xfrm>
            <a:prstGeom prst="rect">
              <a:avLst/>
            </a:prstGeom>
          </p:spPr>
        </p:pic>
        <p:sp>
          <p:nvSpPr>
            <p:cNvPr id="6" name="5 - Ορθογώνιο"/>
            <p:cNvSpPr/>
            <p:nvPr/>
          </p:nvSpPr>
          <p:spPr>
            <a:xfrm>
              <a:off x="5214942" y="3714752"/>
              <a:ext cx="2521844" cy="416781"/>
            </a:xfrm>
            <a:prstGeom prst="rect">
              <a:avLst/>
            </a:prstGeom>
          </p:spPr>
          <p:txBody>
            <a:bodyPr wrap="none">
              <a:spAutoFit/>
            </a:bodyPr>
            <a:lstStyle/>
            <a:p>
              <a:pPr marL="342900" lvl="0" indent="-342900">
                <a:lnSpc>
                  <a:spcPct val="115000"/>
                </a:lnSpc>
              </a:pPr>
              <a:r>
                <a:rPr lang="el-GR" sz="2000" b="1" kern="100" dirty="0" smtClean="0">
                  <a:solidFill>
                    <a:schemeClr val="bg1"/>
                  </a:solidFill>
                  <a:ea typeface="Aptos" panose="020B0004020202020204" pitchFamily="34" charset="0"/>
                  <a:cs typeface="Calibri" panose="020F0502020204030204" pitchFamily="34" charset="0"/>
                </a:rPr>
                <a:t>Το</a:t>
              </a:r>
              <a:r>
                <a:rPr lang="el-GR" sz="2000" b="1" kern="100" dirty="0" smtClean="0">
                  <a:solidFill>
                    <a:schemeClr val="bg1"/>
                  </a:solidFill>
                  <a:ea typeface="Aptos" panose="020B0004020202020204" pitchFamily="34" charset="0"/>
                  <a:cs typeface="Times New Roman" panose="02020603050405020304" pitchFamily="18" charset="0"/>
                </a:rPr>
                <a:t> </a:t>
              </a:r>
              <a:r>
                <a:rPr lang="el-GR" sz="2000" b="1" kern="100" dirty="0" smtClean="0">
                  <a:solidFill>
                    <a:schemeClr val="bg1"/>
                  </a:solidFill>
                  <a:ea typeface="Aptos" panose="020B0004020202020204" pitchFamily="34" charset="0"/>
                  <a:cs typeface="Calibri" panose="020F0502020204030204" pitchFamily="34" charset="0"/>
                </a:rPr>
                <a:t>παιδικό</a:t>
              </a:r>
              <a:r>
                <a:rPr lang="el-GR" sz="2000" b="1" kern="100" dirty="0" smtClean="0">
                  <a:solidFill>
                    <a:schemeClr val="bg1"/>
                  </a:solidFill>
                  <a:ea typeface="Aptos" panose="020B0004020202020204" pitchFamily="34" charset="0"/>
                  <a:cs typeface="Times New Roman" panose="02020603050405020304" pitchFamily="18" charset="0"/>
                </a:rPr>
                <a:t> </a:t>
              </a:r>
              <a:r>
                <a:rPr lang="el-GR" sz="2000" b="1" kern="100" dirty="0" smtClean="0">
                  <a:solidFill>
                    <a:schemeClr val="bg1"/>
                  </a:solidFill>
                  <a:ea typeface="Aptos" panose="020B0004020202020204" pitchFamily="34" charset="0"/>
                  <a:cs typeface="Calibri" panose="020F0502020204030204" pitchFamily="34" charset="0"/>
                </a:rPr>
                <a:t>δικαστήριο</a:t>
              </a:r>
              <a:endParaRPr lang="el-GR" sz="2000" b="1" kern="100" dirty="0" smtClean="0">
                <a:solidFill>
                  <a:schemeClr val="bg1"/>
                </a:solidFill>
                <a:ea typeface="Aptos" panose="020B0004020202020204" pitchFamily="34" charset="0"/>
                <a:cs typeface="Times New Roman" panose="02020603050405020304" pitchFamily="18" charset="0"/>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pic>
        <p:nvPicPr>
          <p:cNvPr id="3" name="Θέση περιεχομένου 7" descr="Εικόνα που περιέχει ρουχισμός, άτομο, ανθρώπινο πρόσωπο, παπούτσια&#10;&#10;Περιγραφή που δημιουργήθηκε αυτόματα">
            <a:extLst>
              <a:ext uri="{FF2B5EF4-FFF2-40B4-BE49-F238E27FC236}">
                <a16:creationId xmlns:a16="http://schemas.microsoft.com/office/drawing/2014/main" xmlns="" id="{25D961C1-349F-1A86-CB55-3E6D3D7A7BFE}"/>
              </a:ext>
            </a:extLst>
          </p:cNvPr>
          <p:cNvPicPr>
            <a:picLocks noChangeAspect="1"/>
          </p:cNvPicPr>
          <p:nvPr/>
        </p:nvPicPr>
        <p:blipFill>
          <a:blip r:embed="rId4">
            <a:extLst>
              <a:ext uri="{28A0092B-C50C-407E-A947-70E740481C1C}">
                <a14:useLocalDpi xmlns:a14="http://schemas.microsoft.com/office/drawing/2010/main" xmlns="" val="0"/>
              </a:ext>
            </a:extLst>
          </a:blip>
          <a:srcRect l="1306" r="2073" b="10499"/>
          <a:stretch/>
        </p:blipFill>
        <p:spPr>
          <a:xfrm>
            <a:off x="285721" y="357166"/>
            <a:ext cx="4189232" cy="3000396"/>
          </a:xfrm>
          <a:prstGeom prst="rect">
            <a:avLst/>
          </a:prstGeom>
        </p:spPr>
      </p:pic>
      <p:pic>
        <p:nvPicPr>
          <p:cNvPr id="5" name="Θέση περιεχομένου 5" descr="Εικόνα που περιέχει κτίριο, τοίχος, εσωτερικός χώρος, καρέκλα&#10;&#10;Περιγραφή που δημιουργήθηκε αυτόματα">
            <a:extLst>
              <a:ext uri="{FF2B5EF4-FFF2-40B4-BE49-F238E27FC236}">
                <a16:creationId xmlns:a16="http://schemas.microsoft.com/office/drawing/2014/main" xmlns="" id="{B9DB1B75-4C51-D162-0C65-B92BF006D3E3}"/>
              </a:ext>
            </a:extLst>
          </p:cNvPr>
          <p:cNvPicPr>
            <a:picLocks noChangeAspect="1"/>
          </p:cNvPicPr>
          <p:nvPr/>
        </p:nvPicPr>
        <p:blipFill>
          <a:blip r:embed="rId5">
            <a:extLst>
              <a:ext uri="{28A0092B-C50C-407E-A947-70E740481C1C}">
                <a14:useLocalDpi xmlns:a14="http://schemas.microsoft.com/office/drawing/2010/main" xmlns="" val="0"/>
              </a:ext>
            </a:extLst>
          </a:blip>
          <a:srcRect r="16153" b="1"/>
          <a:stretch/>
        </p:blipFill>
        <p:spPr>
          <a:xfrm>
            <a:off x="4643438" y="3543266"/>
            <a:ext cx="4207530" cy="3029006"/>
          </a:xfrm>
          <a:prstGeom prst="rect">
            <a:avLst/>
          </a:prstGeom>
        </p:spPr>
      </p:pic>
      <p:sp>
        <p:nvSpPr>
          <p:cNvPr id="6" name="5 - Ορθογώνιο"/>
          <p:cNvSpPr/>
          <p:nvPr/>
        </p:nvSpPr>
        <p:spPr>
          <a:xfrm>
            <a:off x="4643438" y="2143116"/>
            <a:ext cx="3929090" cy="1200329"/>
          </a:xfrm>
          <a:prstGeom prst="rect">
            <a:avLst/>
          </a:prstGeom>
        </p:spPr>
        <p:txBody>
          <a:bodyPr wrap="square">
            <a:spAutoFit/>
          </a:bodyPr>
          <a:lstStyle/>
          <a:p>
            <a:r>
              <a:rPr lang="en-US" sz="2400" dirty="0" smtClean="0">
                <a:solidFill>
                  <a:schemeClr val="tx2">
                    <a:lumMod val="50000"/>
                  </a:schemeClr>
                </a:solidFill>
              </a:rPr>
              <a:t>Εκπαίδευση μέσω της καθημερινότητας,</a:t>
            </a:r>
            <a:r>
              <a:rPr lang="el-GR" sz="2400" dirty="0" smtClean="0">
                <a:solidFill>
                  <a:schemeClr val="tx2">
                    <a:lumMod val="50000"/>
                  </a:schemeClr>
                </a:solidFill>
              </a:rPr>
              <a:t> ι</a:t>
            </a:r>
            <a:r>
              <a:rPr lang="en-US" sz="2400" dirty="0" smtClean="0">
                <a:solidFill>
                  <a:schemeClr val="tx2">
                    <a:lumMod val="50000"/>
                  </a:schemeClr>
                </a:solidFill>
              </a:rPr>
              <a:t>σότητα, </a:t>
            </a:r>
            <a:r>
              <a:rPr lang="el-GR" sz="2400" dirty="0" smtClean="0">
                <a:solidFill>
                  <a:schemeClr val="tx2">
                    <a:lumMod val="50000"/>
                  </a:schemeClr>
                </a:solidFill>
              </a:rPr>
              <a:t>δημοκρατία, αυτονομία,</a:t>
            </a:r>
            <a:endParaRPr lang="el-GR" sz="2400" dirty="0">
              <a:solidFill>
                <a:schemeClr val="tx2">
                  <a:lumMod val="50000"/>
                </a:schemeClr>
              </a:solidFill>
            </a:endParaRPr>
          </a:p>
        </p:txBody>
      </p:sp>
      <p:sp>
        <p:nvSpPr>
          <p:cNvPr id="8" name="7 - Ορθογώνιο"/>
          <p:cNvSpPr/>
          <p:nvPr/>
        </p:nvSpPr>
        <p:spPr>
          <a:xfrm>
            <a:off x="1142976" y="3500438"/>
            <a:ext cx="3286148" cy="2308324"/>
          </a:xfrm>
          <a:prstGeom prst="rect">
            <a:avLst/>
          </a:prstGeom>
        </p:spPr>
        <p:txBody>
          <a:bodyPr wrap="square">
            <a:spAutoFit/>
          </a:bodyPr>
          <a:lstStyle/>
          <a:p>
            <a:pPr algn="r"/>
            <a:r>
              <a:rPr lang="el-GR" sz="2400" dirty="0" smtClean="0">
                <a:solidFill>
                  <a:schemeClr val="tx2">
                    <a:lumMod val="50000"/>
                  </a:schemeClr>
                </a:solidFill>
                <a:ea typeface="Aptos" panose="020B0004020202020204" pitchFamily="34" charset="0"/>
                <a:cs typeface="Calibri" panose="020F0502020204030204" pitchFamily="34" charset="0"/>
              </a:rPr>
              <a:t>σεβασμός</a:t>
            </a:r>
            <a:r>
              <a:rPr lang="el-GR" sz="2400" dirty="0" smtClean="0">
                <a:solidFill>
                  <a:schemeClr val="tx2">
                    <a:lumMod val="50000"/>
                  </a:schemeClr>
                </a:solidFill>
                <a:ea typeface="Aptos" panose="020B0004020202020204" pitchFamily="34" charset="0"/>
                <a:cs typeface="Times New Roman" panose="02020603050405020304" pitchFamily="18" charset="0"/>
              </a:rPr>
              <a:t> </a:t>
            </a:r>
            <a:r>
              <a:rPr lang="el-GR" sz="2400" dirty="0" smtClean="0">
                <a:solidFill>
                  <a:schemeClr val="tx2">
                    <a:lumMod val="50000"/>
                  </a:schemeClr>
                </a:solidFill>
                <a:ea typeface="Aptos" panose="020B0004020202020204" pitchFamily="34" charset="0"/>
                <a:cs typeface="Calibri" panose="020F0502020204030204" pitchFamily="34" charset="0"/>
              </a:rPr>
              <a:t>στα</a:t>
            </a:r>
            <a:r>
              <a:rPr lang="el-GR" sz="2400" dirty="0" smtClean="0">
                <a:solidFill>
                  <a:schemeClr val="tx2">
                    <a:lumMod val="50000"/>
                  </a:schemeClr>
                </a:solidFill>
                <a:ea typeface="Aptos" panose="020B0004020202020204" pitchFamily="34" charset="0"/>
                <a:cs typeface="Times New Roman" panose="02020603050405020304" pitchFamily="18" charset="0"/>
              </a:rPr>
              <a:t> </a:t>
            </a:r>
            <a:r>
              <a:rPr lang="el-GR" sz="2400" dirty="0" smtClean="0">
                <a:solidFill>
                  <a:schemeClr val="tx2">
                    <a:lumMod val="50000"/>
                  </a:schemeClr>
                </a:solidFill>
                <a:ea typeface="Aptos" panose="020B0004020202020204" pitchFamily="34" charset="0"/>
                <a:cs typeface="Calibri" panose="020F0502020204030204" pitchFamily="34" charset="0"/>
              </a:rPr>
              <a:t>δικαιώματα</a:t>
            </a:r>
            <a:r>
              <a:rPr lang="el-GR" sz="2400" dirty="0" smtClean="0">
                <a:solidFill>
                  <a:schemeClr val="tx2">
                    <a:lumMod val="50000"/>
                  </a:schemeClr>
                </a:solidFill>
                <a:ea typeface="Aptos" panose="020B0004020202020204" pitchFamily="34" charset="0"/>
                <a:cs typeface="Times New Roman" panose="02020603050405020304" pitchFamily="18" charset="0"/>
              </a:rPr>
              <a:t> </a:t>
            </a:r>
            <a:r>
              <a:rPr lang="el-GR" sz="2400" dirty="0" smtClean="0">
                <a:solidFill>
                  <a:schemeClr val="tx2">
                    <a:lumMod val="50000"/>
                  </a:schemeClr>
                </a:solidFill>
                <a:ea typeface="Aptos" panose="020B0004020202020204" pitchFamily="34" charset="0"/>
                <a:cs typeface="Calibri" panose="020F0502020204030204" pitchFamily="34" charset="0"/>
              </a:rPr>
              <a:t>των</a:t>
            </a:r>
            <a:r>
              <a:rPr lang="el-GR" sz="2400" dirty="0" smtClean="0">
                <a:solidFill>
                  <a:schemeClr val="tx2">
                    <a:lumMod val="50000"/>
                  </a:schemeClr>
                </a:solidFill>
                <a:ea typeface="Aptos" panose="020B0004020202020204" pitchFamily="34" charset="0"/>
                <a:cs typeface="Times New Roman" panose="02020603050405020304" pitchFamily="18" charset="0"/>
              </a:rPr>
              <a:t> </a:t>
            </a:r>
            <a:r>
              <a:rPr lang="el-GR" sz="2400" dirty="0" smtClean="0">
                <a:solidFill>
                  <a:schemeClr val="tx2">
                    <a:lumMod val="50000"/>
                  </a:schemeClr>
                </a:solidFill>
                <a:ea typeface="Aptos" panose="020B0004020202020204" pitchFamily="34" charset="0"/>
                <a:cs typeface="Calibri" panose="020F0502020204030204" pitchFamily="34" charset="0"/>
              </a:rPr>
              <a:t>παιδιών, </a:t>
            </a:r>
            <a:r>
              <a:rPr lang="el-GR" sz="2400" dirty="0" smtClean="0">
                <a:solidFill>
                  <a:schemeClr val="tx2">
                    <a:lumMod val="50000"/>
                  </a:schemeClr>
                </a:solidFill>
              </a:rPr>
              <a:t>προσφορά και</a:t>
            </a:r>
            <a:r>
              <a:rPr lang="en-US" sz="2400" dirty="0" smtClean="0">
                <a:solidFill>
                  <a:schemeClr val="tx2">
                    <a:lumMod val="50000"/>
                  </a:schemeClr>
                </a:solidFill>
              </a:rPr>
              <a:t> </a:t>
            </a:r>
            <a:r>
              <a:rPr lang="el-GR" sz="2400" dirty="0" smtClean="0">
                <a:solidFill>
                  <a:schemeClr val="tx2">
                    <a:lumMod val="50000"/>
                  </a:schemeClr>
                </a:solidFill>
              </a:rPr>
              <a:t>ο</a:t>
            </a:r>
            <a:r>
              <a:rPr lang="en-US" sz="2400" dirty="0" smtClean="0">
                <a:solidFill>
                  <a:schemeClr val="tx2">
                    <a:lumMod val="50000"/>
                  </a:schemeClr>
                </a:solidFill>
              </a:rPr>
              <a:t>μαδοσυνεργατικότητα</a:t>
            </a:r>
            <a:r>
              <a:rPr lang="el-GR" sz="2400" dirty="0" smtClean="0">
                <a:solidFill>
                  <a:schemeClr val="tx2">
                    <a:lumMod val="50000"/>
                  </a:schemeClr>
                </a:solidFill>
              </a:rPr>
              <a:t>.</a:t>
            </a:r>
            <a:r>
              <a:rPr lang="en-US" sz="2400" dirty="0" smtClean="0">
                <a:solidFill>
                  <a:schemeClr val="tx2">
                    <a:lumMod val="50000"/>
                  </a:schemeClr>
                </a:solidFill>
              </a:rPr>
              <a:t> </a:t>
            </a:r>
            <a:endParaRPr lang="el-GR" sz="2400" dirty="0" smtClean="0">
              <a:solidFill>
                <a:schemeClr val="tx2">
                  <a:lumMod val="50000"/>
                </a:schemeClr>
              </a:solidFill>
            </a:endParaRPr>
          </a:p>
          <a:p>
            <a:endParaRPr lang="el-GR" sz="2400" dirty="0" smtClean="0">
              <a:solidFill>
                <a:schemeClr val="tx2">
                  <a:lumMod val="50000"/>
                </a:schemeClr>
              </a:solidFill>
            </a:endParaRPr>
          </a:p>
          <a:p>
            <a:endParaRPr lang="el-GR" sz="2400" dirty="0">
              <a:solidFill>
                <a:schemeClr val="tx2">
                  <a:lumMod val="50000"/>
                </a:schemeClr>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686800" cy="841248"/>
          </a:xfrm>
        </p:spPr>
        <p:txBody>
          <a:bodyPr/>
          <a:lstStyle/>
          <a:p>
            <a:r>
              <a:rPr lang="el-GR" dirty="0" smtClean="0"/>
              <a:t>Το </a:t>
            </a:r>
            <a:r>
              <a:rPr lang="el-GR" dirty="0" err="1" smtClean="0"/>
              <a:t>συγγραφικο</a:t>
            </a:r>
            <a:r>
              <a:rPr lang="el-GR" dirty="0" smtClean="0"/>
              <a:t> του </a:t>
            </a:r>
            <a:r>
              <a:rPr lang="el-GR" dirty="0" err="1" smtClean="0"/>
              <a:t>εργο</a:t>
            </a:r>
            <a:endParaRPr lang="el-GR" dirty="0"/>
          </a:p>
        </p:txBody>
      </p:sp>
      <p:sp>
        <p:nvSpPr>
          <p:cNvPr id="3" name="2 - Ορθογώνιο"/>
          <p:cNvSpPr/>
          <p:nvPr/>
        </p:nvSpPr>
        <p:spPr>
          <a:xfrm>
            <a:off x="0" y="1074007"/>
            <a:ext cx="4572000" cy="5764142"/>
          </a:xfrm>
          <a:prstGeom prst="rect">
            <a:avLst/>
          </a:prstGeom>
        </p:spPr>
        <p:txBody>
          <a:bodyPr wrap="square">
            <a:spAutoFit/>
          </a:bodyPr>
          <a:lstStyle/>
          <a:p>
            <a:pPr algn="ctr"/>
            <a:r>
              <a:rPr lang="el-GR" sz="1900" dirty="0" smtClean="0">
                <a:solidFill>
                  <a:schemeClr val="tx2">
                    <a:lumMod val="50000"/>
                  </a:schemeClr>
                </a:solidFill>
                <a:effectLst>
                  <a:outerShdw blurRad="38100" dist="38100" dir="2700000" algn="tl">
                    <a:srgbClr val="000000">
                      <a:alpha val="43137"/>
                    </a:srgbClr>
                  </a:outerShdw>
                </a:effectLst>
              </a:rPr>
              <a:t>«</a:t>
            </a:r>
            <a:r>
              <a:rPr lang="el-GR" sz="1900" b="1" dirty="0" smtClean="0">
                <a:solidFill>
                  <a:schemeClr val="tx2">
                    <a:lumMod val="50000"/>
                  </a:schemeClr>
                </a:solidFill>
                <a:effectLst>
                  <a:outerShdw blurRad="38100" dist="38100" dir="2700000" algn="tl">
                    <a:srgbClr val="000000">
                      <a:alpha val="43137"/>
                    </a:srgbClr>
                  </a:outerShdw>
                </a:effectLst>
              </a:rPr>
              <a:t>Πώς να αγαπάμε ένα παιδί</a:t>
            </a:r>
            <a:r>
              <a:rPr lang="el-GR" sz="1900" dirty="0" smtClean="0">
                <a:solidFill>
                  <a:schemeClr val="tx2">
                    <a:lumMod val="50000"/>
                  </a:schemeClr>
                </a:solidFill>
                <a:effectLst>
                  <a:outerShdw blurRad="38100" dist="38100" dir="2700000" algn="tl">
                    <a:srgbClr val="000000">
                      <a:alpha val="43137"/>
                    </a:srgbClr>
                  </a:outerShdw>
                </a:effectLst>
              </a:rPr>
              <a:t>» (1919)</a:t>
            </a:r>
          </a:p>
          <a:p>
            <a:pPr algn="ctr"/>
            <a:endParaRPr lang="el-GR" sz="1900" dirty="0" smtClean="0">
              <a:solidFill>
                <a:schemeClr val="tx2">
                  <a:lumMod val="50000"/>
                </a:schemeClr>
              </a:solidFill>
              <a:effectLst>
                <a:outerShdw blurRad="38100" dist="38100" dir="2700000" algn="tl">
                  <a:srgbClr val="000000">
                    <a:alpha val="43137"/>
                  </a:srgbClr>
                </a:outerShdw>
              </a:effectLst>
            </a:endParaRPr>
          </a:p>
          <a:p>
            <a:pPr marL="342900" lvl="0" indent="-342900" algn="ctr">
              <a:lnSpc>
                <a:spcPct val="115000"/>
              </a:lnSpc>
              <a:buFont typeface="Arial" pitchFamily="34" charset="0"/>
              <a:buChar char="•"/>
            </a:pPr>
            <a:r>
              <a:rPr lang="el-GR" sz="1900" kern="100" dirty="0" smtClean="0">
                <a:solidFill>
                  <a:schemeClr val="tx2">
                    <a:lumMod val="50000"/>
                  </a:schemeClr>
                </a:solidFill>
                <a:ea typeface="Aptos" panose="020B0004020202020204" pitchFamily="34" charset="0"/>
                <a:cs typeface="Calibri" panose="020F0502020204030204" pitchFamily="34" charset="0"/>
              </a:rPr>
              <a:t>Το παιδί είναι </a:t>
            </a:r>
            <a:r>
              <a:rPr lang="el-GR" sz="1900" b="1" kern="100" dirty="0" smtClean="0">
                <a:solidFill>
                  <a:schemeClr val="tx2">
                    <a:lumMod val="75000"/>
                  </a:schemeClr>
                </a:solidFill>
                <a:ea typeface="Aptos" panose="020B0004020202020204" pitchFamily="34" charset="0"/>
                <a:cs typeface="Calibri" panose="020F0502020204030204" pitchFamily="34" charset="0"/>
              </a:rPr>
              <a:t>αυτόνομος</a:t>
            </a:r>
            <a:r>
              <a:rPr lang="el-GR" sz="1900" b="1" kern="100" dirty="0" smtClean="0">
                <a:solidFill>
                  <a:schemeClr val="tx2">
                    <a:lumMod val="75000"/>
                  </a:schemeClr>
                </a:solidFill>
                <a:ea typeface="Aptos" panose="020B0004020202020204" pitchFamily="34" charset="0"/>
                <a:cs typeface="Times New Roman" panose="02020603050405020304" pitchFamily="18" charset="0"/>
              </a:rPr>
              <a:t> </a:t>
            </a:r>
            <a:r>
              <a:rPr lang="el-GR" sz="1900" b="1" kern="100" dirty="0" smtClean="0">
                <a:solidFill>
                  <a:schemeClr val="tx2">
                    <a:lumMod val="75000"/>
                  </a:schemeClr>
                </a:solidFill>
                <a:ea typeface="Aptos" panose="020B0004020202020204" pitchFamily="34" charset="0"/>
                <a:cs typeface="Calibri" panose="020F0502020204030204" pitchFamily="34" charset="0"/>
              </a:rPr>
              <a:t>άνθρωπος</a:t>
            </a:r>
            <a:r>
              <a:rPr lang="el-GR" sz="1900" b="1" kern="100" dirty="0" smtClean="0">
                <a:solidFill>
                  <a:schemeClr val="tx2">
                    <a:lumMod val="75000"/>
                  </a:schemeClr>
                </a:solidFill>
                <a:ea typeface="Aptos" panose="020B0004020202020204" pitchFamily="34" charset="0"/>
                <a:cs typeface="Times New Roman" panose="02020603050405020304" pitchFamily="18" charset="0"/>
              </a:rPr>
              <a:t> </a:t>
            </a:r>
            <a:r>
              <a:rPr lang="el-GR" sz="1900" kern="100" dirty="0" smtClean="0">
                <a:solidFill>
                  <a:schemeClr val="tx2">
                    <a:lumMod val="50000"/>
                  </a:schemeClr>
                </a:solidFill>
                <a:ea typeface="Aptos" panose="020B0004020202020204" pitchFamily="34" charset="0"/>
                <a:cs typeface="Calibri" panose="020F0502020204030204" pitchFamily="34" charset="0"/>
              </a:rPr>
              <a:t>με</a:t>
            </a:r>
            <a:r>
              <a:rPr lang="el-GR" sz="1900" kern="100" dirty="0" smtClean="0">
                <a:solidFill>
                  <a:schemeClr val="tx2">
                    <a:lumMod val="50000"/>
                  </a:schemeClr>
                </a:solidFill>
                <a:ea typeface="Aptos" panose="020B0004020202020204" pitchFamily="34" charset="0"/>
                <a:cs typeface="Times New Roman" panose="02020603050405020304" pitchFamily="18" charset="0"/>
              </a:rPr>
              <a:t> </a:t>
            </a:r>
            <a:r>
              <a:rPr lang="el-GR" sz="1900" kern="100" dirty="0" smtClean="0">
                <a:solidFill>
                  <a:schemeClr val="tx2">
                    <a:lumMod val="50000"/>
                  </a:schemeClr>
                </a:solidFill>
                <a:ea typeface="Aptos" panose="020B0004020202020204" pitchFamily="34" charset="0"/>
                <a:cs typeface="Calibri" panose="020F0502020204030204" pitchFamily="34" charset="0"/>
              </a:rPr>
              <a:t>δικαιώματα</a:t>
            </a:r>
            <a:r>
              <a:rPr lang="el-GR" sz="1900" kern="100" dirty="0" smtClean="0">
                <a:solidFill>
                  <a:schemeClr val="tx2">
                    <a:lumMod val="50000"/>
                  </a:schemeClr>
                </a:solidFill>
                <a:ea typeface="Aptos" panose="020B0004020202020204" pitchFamily="34" charset="0"/>
                <a:cs typeface="Times New Roman" panose="02020603050405020304" pitchFamily="18" charset="0"/>
              </a:rPr>
              <a:t>, </a:t>
            </a:r>
            <a:r>
              <a:rPr lang="el-GR" sz="1900" kern="100" dirty="0" smtClean="0">
                <a:solidFill>
                  <a:schemeClr val="tx2">
                    <a:lumMod val="50000"/>
                  </a:schemeClr>
                </a:solidFill>
                <a:ea typeface="Aptos" panose="020B0004020202020204" pitchFamily="34" charset="0"/>
                <a:cs typeface="Calibri" panose="020F0502020204030204" pitchFamily="34" charset="0"/>
              </a:rPr>
              <a:t>ανάγκες</a:t>
            </a:r>
            <a:r>
              <a:rPr lang="el-GR" sz="1900" kern="100" dirty="0" smtClean="0">
                <a:solidFill>
                  <a:schemeClr val="tx2">
                    <a:lumMod val="50000"/>
                  </a:schemeClr>
                </a:solidFill>
                <a:ea typeface="Aptos" panose="020B0004020202020204" pitchFamily="34" charset="0"/>
                <a:cs typeface="Times New Roman" panose="02020603050405020304" pitchFamily="18" charset="0"/>
              </a:rPr>
              <a:t> </a:t>
            </a:r>
            <a:r>
              <a:rPr lang="el-GR" sz="1900" kern="100" dirty="0" smtClean="0">
                <a:solidFill>
                  <a:schemeClr val="tx2">
                    <a:lumMod val="50000"/>
                  </a:schemeClr>
                </a:solidFill>
                <a:ea typeface="Aptos" panose="020B0004020202020204" pitchFamily="34" charset="0"/>
                <a:cs typeface="Calibri" panose="020F0502020204030204" pitchFamily="34" charset="0"/>
              </a:rPr>
              <a:t>και</a:t>
            </a:r>
            <a:r>
              <a:rPr lang="el-GR" sz="1900" kern="100" dirty="0" smtClean="0">
                <a:solidFill>
                  <a:schemeClr val="tx2">
                    <a:lumMod val="50000"/>
                  </a:schemeClr>
                </a:solidFill>
                <a:ea typeface="Aptos" panose="020B0004020202020204" pitchFamily="34" charset="0"/>
                <a:cs typeface="Times New Roman" panose="02020603050405020304" pitchFamily="18" charset="0"/>
              </a:rPr>
              <a:t> </a:t>
            </a:r>
            <a:r>
              <a:rPr lang="el-GR" sz="1900" kern="100" dirty="0" smtClean="0">
                <a:solidFill>
                  <a:schemeClr val="tx2">
                    <a:lumMod val="50000"/>
                  </a:schemeClr>
                </a:solidFill>
                <a:ea typeface="Aptos" panose="020B0004020202020204" pitchFamily="34" charset="0"/>
                <a:cs typeface="Calibri" panose="020F0502020204030204" pitchFamily="34" charset="0"/>
              </a:rPr>
              <a:t>συναισθήματα</a:t>
            </a:r>
            <a:r>
              <a:rPr lang="el-GR" sz="1900" kern="100" dirty="0" smtClean="0">
                <a:solidFill>
                  <a:schemeClr val="tx2">
                    <a:lumMod val="50000"/>
                  </a:schemeClr>
                </a:solidFill>
                <a:ea typeface="Aptos" panose="020B0004020202020204" pitchFamily="34" charset="0"/>
                <a:cs typeface="Times New Roman" panose="02020603050405020304" pitchFamily="18" charset="0"/>
              </a:rPr>
              <a:t>.</a:t>
            </a:r>
          </a:p>
          <a:p>
            <a:pPr marL="342900" lvl="0" indent="-342900" algn="ctr">
              <a:lnSpc>
                <a:spcPct val="115000"/>
              </a:lnSpc>
              <a:buFont typeface="Arial" pitchFamily="34" charset="0"/>
              <a:buChar char="•"/>
            </a:pPr>
            <a:r>
              <a:rPr lang="el-GR" sz="1900" kern="100" dirty="0" smtClean="0">
                <a:solidFill>
                  <a:schemeClr val="tx2">
                    <a:lumMod val="50000"/>
                  </a:schemeClr>
                </a:solidFill>
                <a:ea typeface="Aptos" panose="020B0004020202020204" pitchFamily="34" charset="0"/>
                <a:cs typeface="Calibri" panose="020F0502020204030204" pitchFamily="34" charset="0"/>
              </a:rPr>
              <a:t>Αναφέρεται</a:t>
            </a:r>
            <a:r>
              <a:rPr lang="el-GR" sz="1900" kern="100" dirty="0" smtClean="0">
                <a:solidFill>
                  <a:schemeClr val="tx2">
                    <a:lumMod val="50000"/>
                  </a:schemeClr>
                </a:solidFill>
                <a:ea typeface="Aptos" panose="020B0004020202020204" pitchFamily="34" charset="0"/>
                <a:cs typeface="Times New Roman" panose="02020603050405020304" pitchFamily="18" charset="0"/>
              </a:rPr>
              <a:t> </a:t>
            </a:r>
            <a:r>
              <a:rPr lang="el-GR" sz="1900" kern="100" dirty="0" smtClean="0">
                <a:solidFill>
                  <a:schemeClr val="tx2">
                    <a:lumMod val="50000"/>
                  </a:schemeClr>
                </a:solidFill>
                <a:ea typeface="Aptos" panose="020B0004020202020204" pitchFamily="34" charset="0"/>
                <a:cs typeface="Calibri" panose="020F0502020204030204" pitchFamily="34" charset="0"/>
              </a:rPr>
              <a:t>στην</a:t>
            </a:r>
            <a:r>
              <a:rPr lang="el-GR" sz="1900" kern="100" dirty="0" smtClean="0">
                <a:solidFill>
                  <a:schemeClr val="tx2">
                    <a:lumMod val="50000"/>
                  </a:schemeClr>
                </a:solidFill>
                <a:ea typeface="Aptos" panose="020B0004020202020204" pitchFamily="34" charset="0"/>
                <a:cs typeface="Times New Roman" panose="02020603050405020304" pitchFamily="18" charset="0"/>
              </a:rPr>
              <a:t> </a:t>
            </a:r>
            <a:r>
              <a:rPr lang="el-GR" sz="1900" kern="100" dirty="0" smtClean="0">
                <a:solidFill>
                  <a:schemeClr val="tx2">
                    <a:lumMod val="50000"/>
                  </a:schemeClr>
                </a:solidFill>
                <a:ea typeface="Aptos" panose="020B0004020202020204" pitchFamily="34" charset="0"/>
                <a:cs typeface="Calibri" panose="020F0502020204030204" pitchFamily="34" charset="0"/>
              </a:rPr>
              <a:t>Ανθρωπιστική</a:t>
            </a:r>
            <a:r>
              <a:rPr lang="el-GR" sz="1900" kern="100" dirty="0" smtClean="0">
                <a:solidFill>
                  <a:schemeClr val="tx2">
                    <a:lumMod val="50000"/>
                  </a:schemeClr>
                </a:solidFill>
                <a:ea typeface="Aptos" panose="020B0004020202020204" pitchFamily="34" charset="0"/>
                <a:cs typeface="Times New Roman" panose="02020603050405020304" pitchFamily="18" charset="0"/>
              </a:rPr>
              <a:t> </a:t>
            </a:r>
            <a:r>
              <a:rPr lang="el-GR" sz="1900" kern="100" dirty="0" smtClean="0">
                <a:solidFill>
                  <a:schemeClr val="tx2">
                    <a:lumMod val="50000"/>
                  </a:schemeClr>
                </a:solidFill>
                <a:ea typeface="Aptos" panose="020B0004020202020204" pitchFamily="34" charset="0"/>
                <a:cs typeface="Calibri" panose="020F0502020204030204" pitchFamily="34" charset="0"/>
              </a:rPr>
              <a:t>Παιδαγωγική</a:t>
            </a:r>
            <a:r>
              <a:rPr lang="el-GR" sz="1900" kern="100" dirty="0" smtClean="0">
                <a:solidFill>
                  <a:schemeClr val="tx2">
                    <a:lumMod val="50000"/>
                  </a:schemeClr>
                </a:solidFill>
                <a:ea typeface="Aptos" panose="020B0004020202020204" pitchFamily="34" charset="0"/>
                <a:cs typeface="Times New Roman" panose="02020603050405020304" pitchFamily="18" charset="0"/>
              </a:rPr>
              <a:t>: το </a:t>
            </a:r>
            <a:r>
              <a:rPr lang="el-GR" sz="1900" kern="100" dirty="0" smtClean="0">
                <a:solidFill>
                  <a:schemeClr val="tx2">
                    <a:lumMod val="50000"/>
                  </a:schemeClr>
                </a:solidFill>
                <a:ea typeface="Aptos" panose="020B0004020202020204" pitchFamily="34" charset="0"/>
                <a:cs typeface="Calibri" panose="020F0502020204030204" pitchFamily="34" charset="0"/>
              </a:rPr>
              <a:t>παιδί</a:t>
            </a:r>
            <a:r>
              <a:rPr lang="el-GR" sz="1900" kern="100" dirty="0" smtClean="0">
                <a:solidFill>
                  <a:schemeClr val="tx2">
                    <a:lumMod val="50000"/>
                  </a:schemeClr>
                </a:solidFill>
                <a:ea typeface="Aptos" panose="020B0004020202020204" pitchFamily="34" charset="0"/>
                <a:cs typeface="Times New Roman" panose="02020603050405020304" pitchFamily="18" charset="0"/>
              </a:rPr>
              <a:t> </a:t>
            </a:r>
            <a:r>
              <a:rPr lang="el-GR" sz="1900" kern="100" dirty="0" smtClean="0">
                <a:solidFill>
                  <a:schemeClr val="tx2">
                    <a:lumMod val="50000"/>
                  </a:schemeClr>
                </a:solidFill>
                <a:ea typeface="Aptos" panose="020B0004020202020204" pitchFamily="34" charset="0"/>
                <a:cs typeface="Calibri" panose="020F0502020204030204" pitchFamily="34" charset="0"/>
              </a:rPr>
              <a:t>πρέπει</a:t>
            </a:r>
            <a:r>
              <a:rPr lang="el-GR" sz="1900" kern="100" dirty="0" smtClean="0">
                <a:solidFill>
                  <a:schemeClr val="tx2">
                    <a:lumMod val="50000"/>
                  </a:schemeClr>
                </a:solidFill>
                <a:ea typeface="Aptos" panose="020B0004020202020204" pitchFamily="34" charset="0"/>
                <a:cs typeface="Times New Roman" panose="02020603050405020304" pitchFamily="18" charset="0"/>
              </a:rPr>
              <a:t> </a:t>
            </a:r>
            <a:r>
              <a:rPr lang="el-GR" sz="1900" kern="100" dirty="0" smtClean="0">
                <a:solidFill>
                  <a:schemeClr val="tx2">
                    <a:lumMod val="50000"/>
                  </a:schemeClr>
                </a:solidFill>
                <a:ea typeface="Aptos" panose="020B0004020202020204" pitchFamily="34" charset="0"/>
                <a:cs typeface="Calibri" panose="020F0502020204030204" pitchFamily="34" charset="0"/>
              </a:rPr>
              <a:t>να</a:t>
            </a:r>
            <a:r>
              <a:rPr lang="el-GR" sz="1900" kern="100" dirty="0" smtClean="0">
                <a:solidFill>
                  <a:schemeClr val="tx2">
                    <a:lumMod val="50000"/>
                  </a:schemeClr>
                </a:solidFill>
                <a:ea typeface="Aptos" panose="020B0004020202020204" pitchFamily="34" charset="0"/>
                <a:cs typeface="Times New Roman" panose="02020603050405020304" pitchFamily="18" charset="0"/>
              </a:rPr>
              <a:t> </a:t>
            </a:r>
            <a:r>
              <a:rPr lang="el-GR" sz="1900" kern="100" dirty="0" smtClean="0">
                <a:solidFill>
                  <a:schemeClr val="tx2">
                    <a:lumMod val="50000"/>
                  </a:schemeClr>
                </a:solidFill>
                <a:ea typeface="Aptos" panose="020B0004020202020204" pitchFamily="34" charset="0"/>
                <a:cs typeface="Calibri" panose="020F0502020204030204" pitchFamily="34" charset="0"/>
              </a:rPr>
              <a:t>αντιμετωπίζεται</a:t>
            </a:r>
            <a:r>
              <a:rPr lang="el-GR" sz="1900" kern="100" dirty="0" smtClean="0">
                <a:solidFill>
                  <a:schemeClr val="tx2">
                    <a:lumMod val="50000"/>
                  </a:schemeClr>
                </a:solidFill>
                <a:ea typeface="Aptos" panose="020B0004020202020204" pitchFamily="34" charset="0"/>
                <a:cs typeface="Times New Roman" panose="02020603050405020304" pitchFamily="18" charset="0"/>
              </a:rPr>
              <a:t> </a:t>
            </a:r>
            <a:r>
              <a:rPr lang="el-GR" sz="1900" kern="100" dirty="0" smtClean="0">
                <a:solidFill>
                  <a:schemeClr val="tx2">
                    <a:lumMod val="50000"/>
                  </a:schemeClr>
                </a:solidFill>
                <a:ea typeface="Aptos" panose="020B0004020202020204" pitchFamily="34" charset="0"/>
                <a:cs typeface="Calibri" panose="020F0502020204030204" pitchFamily="34" charset="0"/>
              </a:rPr>
              <a:t>ως</a:t>
            </a:r>
            <a:r>
              <a:rPr lang="el-GR" sz="1900" kern="100" dirty="0" smtClean="0">
                <a:solidFill>
                  <a:schemeClr val="tx2">
                    <a:lumMod val="50000"/>
                  </a:schemeClr>
                </a:solidFill>
                <a:ea typeface="Aptos" panose="020B0004020202020204" pitchFamily="34" charset="0"/>
                <a:cs typeface="Times New Roman" panose="02020603050405020304" pitchFamily="18" charset="0"/>
              </a:rPr>
              <a:t> </a:t>
            </a:r>
            <a:r>
              <a:rPr lang="el-GR" sz="1900" b="1" kern="100" dirty="0" smtClean="0">
                <a:solidFill>
                  <a:schemeClr val="tx2">
                    <a:lumMod val="75000"/>
                  </a:schemeClr>
                </a:solidFill>
                <a:ea typeface="Aptos" panose="020B0004020202020204" pitchFamily="34" charset="0"/>
                <a:cs typeface="Calibri" panose="020F0502020204030204" pitchFamily="34" charset="0"/>
              </a:rPr>
              <a:t>ισότιμος</a:t>
            </a:r>
            <a:r>
              <a:rPr lang="el-GR" sz="1900" b="1" kern="100" dirty="0" smtClean="0">
                <a:solidFill>
                  <a:schemeClr val="tx2">
                    <a:lumMod val="75000"/>
                  </a:schemeClr>
                </a:solidFill>
                <a:ea typeface="Aptos" panose="020B0004020202020204" pitchFamily="34" charset="0"/>
                <a:cs typeface="Times New Roman" panose="02020603050405020304" pitchFamily="18" charset="0"/>
              </a:rPr>
              <a:t> </a:t>
            </a:r>
            <a:r>
              <a:rPr lang="el-GR" sz="1900" b="1" kern="100" dirty="0" smtClean="0">
                <a:solidFill>
                  <a:schemeClr val="tx2">
                    <a:lumMod val="75000"/>
                  </a:schemeClr>
                </a:solidFill>
                <a:ea typeface="Aptos" panose="020B0004020202020204" pitchFamily="34" charset="0"/>
                <a:cs typeface="Calibri" panose="020F0502020204030204" pitchFamily="34" charset="0"/>
              </a:rPr>
              <a:t>άνθρωπος</a:t>
            </a:r>
            <a:r>
              <a:rPr lang="el-GR" sz="1900" kern="100" dirty="0" smtClean="0">
                <a:solidFill>
                  <a:schemeClr val="tx2">
                    <a:lumMod val="50000"/>
                  </a:schemeClr>
                </a:solidFill>
                <a:ea typeface="Aptos" panose="020B0004020202020204" pitchFamily="34" charset="0"/>
                <a:cs typeface="Times New Roman" panose="02020603050405020304" pitchFamily="18" charset="0"/>
              </a:rPr>
              <a:t>.</a:t>
            </a:r>
          </a:p>
          <a:p>
            <a:pPr marL="342900" lvl="0" indent="-342900" algn="ctr">
              <a:lnSpc>
                <a:spcPct val="115000"/>
              </a:lnSpc>
              <a:buFont typeface="Arial" pitchFamily="34" charset="0"/>
              <a:buChar char="•"/>
            </a:pPr>
            <a:r>
              <a:rPr lang="el-GR" sz="1900" kern="100" dirty="0" smtClean="0">
                <a:solidFill>
                  <a:schemeClr val="tx2">
                    <a:lumMod val="50000"/>
                  </a:schemeClr>
                </a:solidFill>
                <a:ea typeface="Aptos" panose="020B0004020202020204" pitchFamily="34" charset="0"/>
                <a:cs typeface="Calibri" panose="020F0502020204030204" pitchFamily="34" charset="0"/>
              </a:rPr>
              <a:t>Η </a:t>
            </a:r>
            <a:r>
              <a:rPr lang="el-GR" sz="1900" b="1" kern="100" dirty="0" smtClean="0">
                <a:solidFill>
                  <a:schemeClr val="tx2">
                    <a:lumMod val="75000"/>
                  </a:schemeClr>
                </a:solidFill>
                <a:ea typeface="Aptos" panose="020B0004020202020204" pitchFamily="34" charset="0"/>
                <a:cs typeface="Calibri" panose="020F0502020204030204" pitchFamily="34" charset="0"/>
              </a:rPr>
              <a:t>πραγματική αγάπη </a:t>
            </a:r>
            <a:r>
              <a:rPr lang="el-GR" sz="1900" kern="100" dirty="0" smtClean="0">
                <a:solidFill>
                  <a:schemeClr val="tx2">
                    <a:lumMod val="50000"/>
                  </a:schemeClr>
                </a:solidFill>
                <a:ea typeface="Aptos" panose="020B0004020202020204" pitchFamily="34" charset="0"/>
                <a:cs typeface="Calibri" panose="020F0502020204030204" pitchFamily="34" charset="0"/>
              </a:rPr>
              <a:t>απαιτεί κατανόηση, υπομονή και θέληση για βοήθεια προς το παιδί.</a:t>
            </a:r>
            <a:endParaRPr lang="el-GR" sz="1900" kern="100" dirty="0" smtClean="0">
              <a:solidFill>
                <a:schemeClr val="tx2">
                  <a:lumMod val="50000"/>
                </a:schemeClr>
              </a:solidFill>
              <a:ea typeface="Aptos" panose="020B0004020202020204" pitchFamily="34" charset="0"/>
              <a:cs typeface="Times New Roman" panose="02020603050405020304" pitchFamily="18" charset="0"/>
            </a:endParaRPr>
          </a:p>
          <a:p>
            <a:pPr marL="342900" lvl="0" indent="-342900" algn="ctr">
              <a:lnSpc>
                <a:spcPct val="115000"/>
              </a:lnSpc>
              <a:buFont typeface="Arial" pitchFamily="34" charset="0"/>
              <a:buChar char="•"/>
            </a:pPr>
            <a:r>
              <a:rPr lang="el-GR" sz="1900" kern="100" dirty="0" smtClean="0">
                <a:solidFill>
                  <a:schemeClr val="tx2">
                    <a:lumMod val="50000"/>
                  </a:schemeClr>
                </a:solidFill>
                <a:ea typeface="Aptos" panose="020B0004020202020204" pitchFamily="34" charset="0"/>
                <a:cs typeface="Calibri" panose="020F0502020204030204" pitchFamily="34" charset="0"/>
              </a:rPr>
              <a:t>Το παιδί έχει τις δικές του σκέψεις και συναισθήματα: οι ενήλικες πρέπει να το αντιμετωπίζουν με </a:t>
            </a:r>
            <a:r>
              <a:rPr lang="el-GR" sz="1900" b="1" kern="100" dirty="0" smtClean="0">
                <a:solidFill>
                  <a:schemeClr val="tx2">
                    <a:lumMod val="75000"/>
                  </a:schemeClr>
                </a:solidFill>
                <a:ea typeface="Aptos" panose="020B0004020202020204" pitchFamily="34" charset="0"/>
                <a:cs typeface="Calibri" panose="020F0502020204030204" pitchFamily="34" charset="0"/>
              </a:rPr>
              <a:t>σοβαρότητα</a:t>
            </a:r>
            <a:r>
              <a:rPr lang="el-GR" sz="1900" kern="100" dirty="0" smtClean="0">
                <a:solidFill>
                  <a:schemeClr val="tx2">
                    <a:lumMod val="50000"/>
                  </a:schemeClr>
                </a:solidFill>
                <a:ea typeface="Aptos" panose="020B0004020202020204" pitchFamily="34" charset="0"/>
                <a:cs typeface="Calibri" panose="020F0502020204030204" pitchFamily="34" charset="0"/>
              </a:rPr>
              <a:t>.</a:t>
            </a:r>
            <a:endParaRPr lang="el-GR" sz="1900" kern="100" dirty="0" smtClean="0">
              <a:solidFill>
                <a:schemeClr val="tx2">
                  <a:lumMod val="50000"/>
                </a:schemeClr>
              </a:solidFill>
              <a:ea typeface="Aptos" panose="020B0004020202020204" pitchFamily="34" charset="0"/>
              <a:cs typeface="Times New Roman" panose="02020603050405020304" pitchFamily="18" charset="0"/>
            </a:endParaRPr>
          </a:p>
          <a:p>
            <a:pPr marL="342900" lvl="0" indent="-342900" algn="ctr">
              <a:lnSpc>
                <a:spcPct val="115000"/>
              </a:lnSpc>
              <a:spcAft>
                <a:spcPts val="800"/>
              </a:spcAft>
              <a:buFont typeface="Arial" pitchFamily="34" charset="0"/>
              <a:buChar char="•"/>
            </a:pPr>
            <a:r>
              <a:rPr lang="el-GR" sz="1900" kern="100" dirty="0" smtClean="0">
                <a:solidFill>
                  <a:schemeClr val="tx2">
                    <a:lumMod val="50000"/>
                  </a:schemeClr>
                </a:solidFill>
                <a:ea typeface="Aptos" panose="020B0004020202020204" pitchFamily="34" charset="0"/>
                <a:cs typeface="Calibri" panose="020F0502020204030204" pitchFamily="34" charset="0"/>
              </a:rPr>
              <a:t>Η πειθαρχία θα πρέπει να βασίζεται στον </a:t>
            </a:r>
            <a:r>
              <a:rPr lang="el-GR" sz="1900" b="1" kern="100" dirty="0" smtClean="0">
                <a:solidFill>
                  <a:schemeClr val="tx2">
                    <a:lumMod val="75000"/>
                  </a:schemeClr>
                </a:solidFill>
                <a:ea typeface="Aptos" panose="020B0004020202020204" pitchFamily="34" charset="0"/>
                <a:cs typeface="Calibri" panose="020F0502020204030204" pitchFamily="34" charset="0"/>
              </a:rPr>
              <a:t>σεβασμό</a:t>
            </a:r>
            <a:r>
              <a:rPr lang="el-GR" sz="1900" kern="100" dirty="0" smtClean="0">
                <a:solidFill>
                  <a:schemeClr val="tx2">
                    <a:lumMod val="50000"/>
                  </a:schemeClr>
                </a:solidFill>
                <a:ea typeface="Aptos" panose="020B0004020202020204" pitchFamily="34" charset="0"/>
                <a:cs typeface="Calibri" panose="020F0502020204030204" pitchFamily="34" charset="0"/>
              </a:rPr>
              <a:t> και όχι στον φόβο, οι τιμωρίες δεν βοηθούν.</a:t>
            </a:r>
            <a:endParaRPr lang="el-GR" sz="1900" kern="100" dirty="0" smtClean="0">
              <a:solidFill>
                <a:schemeClr val="tx2">
                  <a:lumMod val="50000"/>
                </a:schemeClr>
              </a:solidFill>
              <a:ea typeface="Aptos" panose="020B0004020202020204" pitchFamily="34" charset="0"/>
              <a:cs typeface="Times New Roman" panose="02020603050405020304" pitchFamily="18" charset="0"/>
            </a:endParaRPr>
          </a:p>
          <a:p>
            <a:endParaRPr lang="el-GR" dirty="0"/>
          </a:p>
        </p:txBody>
      </p:sp>
      <p:sp>
        <p:nvSpPr>
          <p:cNvPr id="5" name="4 - Ορθογώνιο"/>
          <p:cNvSpPr/>
          <p:nvPr/>
        </p:nvSpPr>
        <p:spPr>
          <a:xfrm>
            <a:off x="4429124" y="1071546"/>
            <a:ext cx="4714908" cy="5720797"/>
          </a:xfrm>
          <a:prstGeom prst="rect">
            <a:avLst/>
          </a:prstGeom>
        </p:spPr>
        <p:txBody>
          <a:bodyPr wrap="square">
            <a:spAutoFit/>
          </a:bodyPr>
          <a:lstStyle/>
          <a:p>
            <a:pPr algn="ctr"/>
            <a:r>
              <a:rPr lang="el-GR" sz="1900"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Calibri" panose="020F0502020204030204" pitchFamily="34" charset="0"/>
              </a:rPr>
              <a:t>«</a:t>
            </a:r>
            <a:r>
              <a:rPr lang="el-GR" sz="1900" b="1"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Calibri" panose="020F0502020204030204" pitchFamily="34" charset="0"/>
              </a:rPr>
              <a:t>Το</a:t>
            </a:r>
            <a:r>
              <a:rPr lang="el-GR" sz="1900" b="1"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Times New Roman" panose="02020603050405020304" pitchFamily="18" charset="0"/>
              </a:rPr>
              <a:t> </a:t>
            </a:r>
            <a:r>
              <a:rPr lang="el-GR" sz="1900" b="1"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Calibri" panose="020F0502020204030204" pitchFamily="34" charset="0"/>
              </a:rPr>
              <a:t>δικαίωμα</a:t>
            </a:r>
            <a:r>
              <a:rPr lang="el-GR" sz="1900" b="1"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Times New Roman" panose="02020603050405020304" pitchFamily="18" charset="0"/>
              </a:rPr>
              <a:t> </a:t>
            </a:r>
            <a:r>
              <a:rPr lang="el-GR" sz="1900" b="1"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Calibri" panose="020F0502020204030204" pitchFamily="34" charset="0"/>
              </a:rPr>
              <a:t>του</a:t>
            </a:r>
            <a:r>
              <a:rPr lang="el-GR" sz="1900" b="1"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Times New Roman" panose="02020603050405020304" pitchFamily="18" charset="0"/>
              </a:rPr>
              <a:t> </a:t>
            </a:r>
            <a:r>
              <a:rPr lang="el-GR" sz="1900" b="1"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Calibri" panose="020F0502020204030204" pitchFamily="34" charset="0"/>
              </a:rPr>
              <a:t>παιδιού</a:t>
            </a:r>
            <a:r>
              <a:rPr lang="el-GR" sz="1900" b="1"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Times New Roman" panose="02020603050405020304" pitchFamily="18" charset="0"/>
              </a:rPr>
              <a:t> </a:t>
            </a:r>
            <a:r>
              <a:rPr lang="el-GR" sz="1900" b="1"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Calibri" panose="020F0502020204030204" pitchFamily="34" charset="0"/>
              </a:rPr>
              <a:t>στον</a:t>
            </a:r>
            <a:r>
              <a:rPr lang="el-GR" sz="1900" b="1"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Times New Roman" panose="02020603050405020304" pitchFamily="18" charset="0"/>
              </a:rPr>
              <a:t> </a:t>
            </a:r>
            <a:r>
              <a:rPr lang="el-GR" sz="1900" b="1"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Calibri" panose="020F0502020204030204" pitchFamily="34" charset="0"/>
              </a:rPr>
              <a:t>σεβασμό</a:t>
            </a:r>
            <a:r>
              <a:rPr lang="el-GR" sz="1900" dirty="0" smtClean="0">
                <a:solidFill>
                  <a:schemeClr val="tx2">
                    <a:lumMod val="50000"/>
                  </a:schemeClr>
                </a:solidFill>
                <a:effectLst>
                  <a:outerShdw blurRad="38100" dist="38100" dir="2700000" algn="tl">
                    <a:srgbClr val="000000">
                      <a:alpha val="43137"/>
                    </a:srgbClr>
                  </a:outerShdw>
                </a:effectLst>
                <a:ea typeface="Aptos" panose="020B0004020202020204" pitchFamily="34" charset="0"/>
                <a:cs typeface="Times New Roman" panose="02020603050405020304" pitchFamily="18" charset="0"/>
              </a:rPr>
              <a:t>» (1929)</a:t>
            </a:r>
          </a:p>
          <a:p>
            <a:pPr marL="342900" lvl="0" indent="-342900" algn="ctr">
              <a:lnSpc>
                <a:spcPct val="115000"/>
              </a:lnSpc>
              <a:buFont typeface="Symbol" panose="05050102010706020507" pitchFamily="18" charset="2"/>
              <a:buChar char=""/>
            </a:pPr>
            <a:r>
              <a:rPr lang="el-GR" sz="1900" kern="0" dirty="0" smtClean="0">
                <a:solidFill>
                  <a:schemeClr val="tx2">
                    <a:lumMod val="50000"/>
                  </a:schemeClr>
                </a:solidFill>
                <a:ea typeface="Times New Roman" panose="02020603050405020304" pitchFamily="18" charset="0"/>
                <a:cs typeface="Times New Roman" panose="02020603050405020304" pitchFamily="18" charset="0"/>
              </a:rPr>
              <a:t>Το δικαίωμα στον </a:t>
            </a:r>
            <a:r>
              <a:rPr lang="el-GR" sz="1900" b="1" kern="0" dirty="0" smtClean="0">
                <a:solidFill>
                  <a:schemeClr val="tx2">
                    <a:lumMod val="75000"/>
                  </a:schemeClr>
                </a:solidFill>
                <a:ea typeface="Times New Roman" panose="02020603050405020304" pitchFamily="18" charset="0"/>
                <a:cs typeface="Times New Roman" panose="02020603050405020304" pitchFamily="18" charset="0"/>
              </a:rPr>
              <a:t>σεβασμό της προσωπικότητας</a:t>
            </a:r>
            <a:r>
              <a:rPr lang="el-GR" sz="1900" kern="0" dirty="0" smtClean="0">
                <a:solidFill>
                  <a:schemeClr val="tx2">
                    <a:lumMod val="50000"/>
                  </a:schemeClr>
                </a:solidFill>
                <a:ea typeface="Times New Roman" panose="02020603050405020304" pitchFamily="18" charset="0"/>
                <a:cs typeface="Times New Roman" panose="02020603050405020304" pitchFamily="18" charset="0"/>
              </a:rPr>
              <a:t> του παιδιού. </a:t>
            </a:r>
          </a:p>
          <a:p>
            <a:pPr marL="342900" lvl="0" indent="-342900" algn="ctr">
              <a:lnSpc>
                <a:spcPct val="115000"/>
              </a:lnSpc>
              <a:buFont typeface="Symbol" panose="05050102010706020507" pitchFamily="18" charset="2"/>
              <a:buChar char=""/>
            </a:pPr>
            <a:r>
              <a:rPr lang="el-GR" sz="1900" kern="0" dirty="0" smtClean="0">
                <a:solidFill>
                  <a:schemeClr val="tx2">
                    <a:lumMod val="50000"/>
                  </a:schemeClr>
                </a:solidFill>
                <a:ea typeface="Times New Roman" panose="02020603050405020304" pitchFamily="18" charset="0"/>
                <a:cs typeface="Times New Roman" panose="02020603050405020304" pitchFamily="18" charset="0"/>
              </a:rPr>
              <a:t>Το δικαίωμα στο </a:t>
            </a:r>
            <a:r>
              <a:rPr lang="el-GR" sz="1900" b="1" kern="0" dirty="0" smtClean="0">
                <a:solidFill>
                  <a:schemeClr val="tx2">
                    <a:lumMod val="75000"/>
                  </a:schemeClr>
                </a:solidFill>
                <a:ea typeface="Times New Roman" panose="02020603050405020304" pitchFamily="18" charset="0"/>
                <a:cs typeface="Times New Roman" panose="02020603050405020304" pitchFamily="18" charset="0"/>
              </a:rPr>
              <a:t>λάθος</a:t>
            </a:r>
            <a:r>
              <a:rPr lang="el-GR" sz="1900" kern="0" dirty="0" smtClean="0">
                <a:solidFill>
                  <a:schemeClr val="tx2">
                    <a:lumMod val="50000"/>
                  </a:schemeClr>
                </a:solidFill>
                <a:ea typeface="Times New Roman" panose="02020603050405020304" pitchFamily="18" charset="0"/>
                <a:cs typeface="Times New Roman" panose="02020603050405020304" pitchFamily="18" charset="0"/>
              </a:rPr>
              <a:t> και στην </a:t>
            </a:r>
            <a:r>
              <a:rPr lang="el-GR" sz="1900" b="1" kern="0" dirty="0" smtClean="0">
                <a:solidFill>
                  <a:schemeClr val="tx2">
                    <a:lumMod val="75000"/>
                  </a:schemeClr>
                </a:solidFill>
                <a:ea typeface="Times New Roman" panose="02020603050405020304" pitchFamily="18" charset="0"/>
                <a:cs typeface="Times New Roman" panose="02020603050405020304" pitchFamily="18" charset="0"/>
              </a:rPr>
              <a:t>άγνοια</a:t>
            </a:r>
            <a:r>
              <a:rPr lang="el-GR" sz="1900" kern="0" dirty="0" smtClean="0">
                <a:solidFill>
                  <a:srgbClr val="FF0000"/>
                </a:solidFill>
                <a:ea typeface="Times New Roman" panose="02020603050405020304" pitchFamily="18" charset="0"/>
                <a:cs typeface="Times New Roman" panose="02020603050405020304" pitchFamily="18" charset="0"/>
              </a:rPr>
              <a:t>.</a:t>
            </a:r>
            <a:endParaRPr lang="el-GR" sz="1900" kern="100" dirty="0" smtClean="0">
              <a:solidFill>
                <a:srgbClr val="FF0000"/>
              </a:solidFill>
              <a:ea typeface="Aptos" panose="020B0004020202020204" pitchFamily="34" charset="0"/>
              <a:cs typeface="Times New Roman" panose="02020603050405020304" pitchFamily="18" charset="0"/>
            </a:endParaRPr>
          </a:p>
          <a:p>
            <a:pPr marL="342900" lvl="0" indent="-342900" algn="ctr">
              <a:lnSpc>
                <a:spcPct val="115000"/>
              </a:lnSpc>
              <a:buFont typeface="Symbol" panose="05050102010706020507" pitchFamily="18" charset="2"/>
              <a:buChar char=""/>
            </a:pPr>
            <a:r>
              <a:rPr lang="el-GR" sz="1900" kern="0" dirty="0" smtClean="0">
                <a:solidFill>
                  <a:schemeClr val="tx2">
                    <a:lumMod val="50000"/>
                  </a:schemeClr>
                </a:solidFill>
                <a:ea typeface="Times New Roman" panose="02020603050405020304" pitchFamily="18" charset="0"/>
                <a:cs typeface="Times New Roman" panose="02020603050405020304" pitchFamily="18" charset="0"/>
              </a:rPr>
              <a:t>Το δικαίωμα στο παιχνίδι και στην ευτυχία: </a:t>
            </a:r>
            <a:r>
              <a:rPr lang="el-GR" sz="1900" b="1" kern="0" dirty="0" smtClean="0">
                <a:solidFill>
                  <a:schemeClr val="tx2">
                    <a:lumMod val="75000"/>
                  </a:schemeClr>
                </a:solidFill>
                <a:ea typeface="Times New Roman" panose="02020603050405020304" pitchFamily="18" charset="0"/>
                <a:cs typeface="Times New Roman" panose="02020603050405020304" pitchFamily="18" charset="0"/>
              </a:rPr>
              <a:t>το παιχνίδι είναι ευτυχία</a:t>
            </a:r>
            <a:r>
              <a:rPr lang="el-GR" sz="1900" kern="0" dirty="0" smtClean="0">
                <a:solidFill>
                  <a:srgbClr val="FF0000"/>
                </a:solidFill>
                <a:ea typeface="Times New Roman" panose="02020603050405020304" pitchFamily="18" charset="0"/>
                <a:cs typeface="Times New Roman" panose="02020603050405020304" pitchFamily="18" charset="0"/>
              </a:rPr>
              <a:t>.</a:t>
            </a:r>
            <a:endParaRPr lang="el-GR" sz="1900" kern="100" dirty="0" smtClean="0">
              <a:solidFill>
                <a:srgbClr val="FF0000"/>
              </a:solidFill>
              <a:ea typeface="Aptos" panose="020B0004020202020204" pitchFamily="34" charset="0"/>
              <a:cs typeface="Times New Roman" panose="02020603050405020304" pitchFamily="18" charset="0"/>
            </a:endParaRPr>
          </a:p>
          <a:p>
            <a:pPr marL="342900" lvl="0" indent="-342900" algn="ctr">
              <a:lnSpc>
                <a:spcPct val="115000"/>
              </a:lnSpc>
              <a:buFont typeface="Symbol" panose="05050102010706020507" pitchFamily="18" charset="2"/>
              <a:buChar char=""/>
            </a:pPr>
            <a:r>
              <a:rPr lang="el-GR" sz="1900" kern="0" dirty="0" smtClean="0">
                <a:solidFill>
                  <a:schemeClr val="tx2">
                    <a:lumMod val="50000"/>
                  </a:schemeClr>
                </a:solidFill>
                <a:ea typeface="Times New Roman" panose="02020603050405020304" pitchFamily="18" charset="0"/>
                <a:cs typeface="Times New Roman" panose="02020603050405020304" pitchFamily="18" charset="0"/>
              </a:rPr>
              <a:t>Το δικαίωμα στην προστασία από την καταπίεση: </a:t>
            </a:r>
            <a:r>
              <a:rPr lang="el-GR" sz="1900" b="1" kern="0" dirty="0" smtClean="0">
                <a:solidFill>
                  <a:schemeClr val="tx2">
                    <a:lumMod val="75000"/>
                  </a:schemeClr>
                </a:solidFill>
                <a:ea typeface="Times New Roman" panose="02020603050405020304" pitchFamily="18" charset="0"/>
                <a:cs typeface="Times New Roman" panose="02020603050405020304" pitchFamily="18" charset="0"/>
              </a:rPr>
              <a:t>καταπολέμηση της βίας και της αδικίας</a:t>
            </a:r>
            <a:r>
              <a:rPr lang="el-GR" sz="1900" kern="0" dirty="0" smtClean="0">
                <a:solidFill>
                  <a:schemeClr val="tx2">
                    <a:lumMod val="75000"/>
                  </a:schemeClr>
                </a:solidFill>
                <a:ea typeface="Times New Roman" panose="02020603050405020304" pitchFamily="18" charset="0"/>
                <a:cs typeface="Times New Roman" panose="02020603050405020304" pitchFamily="18" charset="0"/>
              </a:rPr>
              <a:t>.</a:t>
            </a:r>
            <a:endParaRPr lang="el-GR" sz="1900" kern="100" dirty="0" smtClean="0">
              <a:solidFill>
                <a:schemeClr val="tx2">
                  <a:lumMod val="75000"/>
                </a:schemeClr>
              </a:solidFill>
              <a:ea typeface="Aptos" panose="020B0004020202020204" pitchFamily="34" charset="0"/>
              <a:cs typeface="Times New Roman" panose="02020603050405020304" pitchFamily="18" charset="0"/>
            </a:endParaRPr>
          </a:p>
          <a:p>
            <a:pPr marL="342900" lvl="0" indent="-342900" algn="ctr">
              <a:lnSpc>
                <a:spcPct val="115000"/>
              </a:lnSpc>
              <a:buFont typeface="Symbol" panose="05050102010706020507" pitchFamily="18" charset="2"/>
              <a:buChar char=""/>
            </a:pPr>
            <a:r>
              <a:rPr lang="el-GR" sz="1900" kern="0" dirty="0" smtClean="0">
                <a:solidFill>
                  <a:schemeClr val="tx2">
                    <a:lumMod val="50000"/>
                  </a:schemeClr>
                </a:solidFill>
                <a:ea typeface="Times New Roman" panose="02020603050405020304" pitchFamily="18" charset="0"/>
                <a:cs typeface="Times New Roman" panose="02020603050405020304" pitchFamily="18" charset="0"/>
              </a:rPr>
              <a:t>Το δικαίωμα των παιδιών </a:t>
            </a:r>
            <a:r>
              <a:rPr lang="el-GR" sz="1900" b="1" kern="0" dirty="0" smtClean="0">
                <a:solidFill>
                  <a:schemeClr val="tx2">
                    <a:lumMod val="75000"/>
                  </a:schemeClr>
                </a:solidFill>
                <a:ea typeface="Times New Roman" panose="02020603050405020304" pitchFamily="18" charset="0"/>
                <a:cs typeface="Times New Roman" panose="02020603050405020304" pitchFamily="18" charset="0"/>
              </a:rPr>
              <a:t>να εκφράζουν την γνώμη τους</a:t>
            </a:r>
          </a:p>
          <a:p>
            <a:pPr marL="342900" lvl="0" indent="-342900" algn="ctr">
              <a:lnSpc>
                <a:spcPct val="115000"/>
              </a:lnSpc>
              <a:buFont typeface="Symbol" panose="05050102010706020507" pitchFamily="18" charset="2"/>
              <a:buChar char=""/>
            </a:pPr>
            <a:r>
              <a:rPr lang="el-GR" sz="1900" kern="0" dirty="0" smtClean="0">
                <a:solidFill>
                  <a:schemeClr val="tx2">
                    <a:lumMod val="50000"/>
                  </a:schemeClr>
                </a:solidFill>
                <a:ea typeface="Times New Roman" panose="02020603050405020304" pitchFamily="18" charset="0"/>
                <a:cs typeface="Times New Roman" panose="02020603050405020304" pitchFamily="18" charset="0"/>
              </a:rPr>
              <a:t>Η ευθύνη των ενηλίκων προς τα παιδιά: οι ενήλικες να καθοδηγούν τα παιδιά </a:t>
            </a:r>
            <a:r>
              <a:rPr lang="el-GR" sz="1900" b="1" kern="0" dirty="0" smtClean="0">
                <a:solidFill>
                  <a:schemeClr val="tx2">
                    <a:lumMod val="75000"/>
                  </a:schemeClr>
                </a:solidFill>
                <a:ea typeface="Times New Roman" panose="02020603050405020304" pitchFamily="18" charset="0"/>
                <a:cs typeface="Times New Roman" panose="02020603050405020304" pitchFamily="18" charset="0"/>
              </a:rPr>
              <a:t>χωρίς να τα καταπιέζουν</a:t>
            </a:r>
            <a:r>
              <a:rPr lang="el-GR" sz="1900" kern="0" dirty="0" smtClean="0">
                <a:ea typeface="Times New Roman" panose="02020603050405020304" pitchFamily="18" charset="0"/>
                <a:cs typeface="Times New Roman" panose="02020603050405020304" pitchFamily="18" charset="0"/>
              </a:rPr>
              <a:t>.</a:t>
            </a:r>
            <a:endParaRPr lang="el-GR" sz="1900" kern="100" dirty="0" smtClean="0">
              <a:ea typeface="Aptos" panose="020B0004020202020204" pitchFamily="34" charset="0"/>
              <a:cs typeface="Times New Roman" panose="02020603050405020304" pitchFamily="18" charset="0"/>
            </a:endParaRPr>
          </a:p>
          <a:p>
            <a:pPr marL="342900" lvl="0" indent="-342900" algn="ctr">
              <a:lnSpc>
                <a:spcPct val="115000"/>
              </a:lnSpc>
              <a:spcAft>
                <a:spcPts val="800"/>
              </a:spcAft>
              <a:buFont typeface="Symbol" panose="05050102010706020507" pitchFamily="18" charset="2"/>
              <a:buChar char=""/>
            </a:pPr>
            <a:r>
              <a:rPr lang="el-GR" sz="1900" kern="0" dirty="0" smtClean="0">
                <a:solidFill>
                  <a:schemeClr val="tx2">
                    <a:lumMod val="50000"/>
                  </a:schemeClr>
                </a:solidFill>
                <a:ea typeface="Times New Roman" panose="02020603050405020304" pitchFamily="18" charset="0"/>
                <a:cs typeface="Times New Roman" panose="02020603050405020304" pitchFamily="18" charset="0"/>
              </a:rPr>
              <a:t>Τα παιδιά αποτελούν το </a:t>
            </a:r>
            <a:r>
              <a:rPr lang="el-GR" sz="1900" b="1" kern="0" dirty="0" smtClean="0">
                <a:solidFill>
                  <a:schemeClr val="tx2">
                    <a:lumMod val="75000"/>
                  </a:schemeClr>
                </a:solidFill>
                <a:ea typeface="Times New Roman" panose="02020603050405020304" pitchFamily="18" charset="0"/>
                <a:cs typeface="Times New Roman" panose="02020603050405020304" pitchFamily="18" charset="0"/>
              </a:rPr>
              <a:t>μέλλον</a:t>
            </a:r>
            <a:r>
              <a:rPr lang="el-GR" sz="1900" kern="0" dirty="0" smtClean="0">
                <a:solidFill>
                  <a:schemeClr val="tx2">
                    <a:lumMod val="50000"/>
                  </a:schemeClr>
                </a:solidFill>
                <a:ea typeface="Times New Roman" panose="02020603050405020304" pitchFamily="18" charset="0"/>
                <a:cs typeface="Times New Roman" panose="02020603050405020304" pitchFamily="18" charset="0"/>
              </a:rPr>
              <a:t> της κοινωνίας.</a:t>
            </a:r>
            <a:endParaRPr lang="el-GR" sz="1900" kern="100" dirty="0" smtClean="0">
              <a:solidFill>
                <a:schemeClr val="tx2">
                  <a:lumMod val="50000"/>
                </a:schemeClr>
              </a:solidFill>
              <a:ea typeface="Aptos" panose="020B0004020202020204" pitchFamily="34" charset="0"/>
              <a:cs typeface="Times New Roman" panose="02020603050405020304"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686800" cy="841248"/>
          </a:xfrm>
        </p:spPr>
        <p:txBody>
          <a:bodyPr>
            <a:normAutofit/>
          </a:bodyPr>
          <a:lstStyle/>
          <a:p>
            <a:r>
              <a:rPr lang="el-GR" dirty="0" smtClean="0"/>
              <a:t>Το </a:t>
            </a:r>
            <a:r>
              <a:rPr lang="el-GR" dirty="0" err="1" smtClean="0"/>
              <a:t>πρωτο</a:t>
            </a:r>
            <a:r>
              <a:rPr lang="el-GR" dirty="0" smtClean="0"/>
              <a:t> του </a:t>
            </a:r>
            <a:r>
              <a:rPr lang="el-GR" dirty="0" err="1" smtClean="0"/>
              <a:t>παιδαγωγικο</a:t>
            </a:r>
            <a:r>
              <a:rPr lang="el-GR" dirty="0" smtClean="0"/>
              <a:t> </a:t>
            </a:r>
            <a:r>
              <a:rPr lang="el-GR" dirty="0" err="1" smtClean="0"/>
              <a:t>περιοδικο</a:t>
            </a:r>
            <a:endParaRPr lang="el-GR" dirty="0"/>
          </a:p>
        </p:txBody>
      </p:sp>
      <p:pic>
        <p:nvPicPr>
          <p:cNvPr id="5" name="4 - Εικόνα" descr="Mały_Przegląd_1_września_1939.jpg"/>
          <p:cNvPicPr>
            <a:picLocks noChangeAspect="1"/>
          </p:cNvPicPr>
          <p:nvPr/>
        </p:nvPicPr>
        <p:blipFill>
          <a:blip r:embed="rId4"/>
          <a:stretch>
            <a:fillRect/>
          </a:stretch>
        </p:blipFill>
        <p:spPr>
          <a:xfrm>
            <a:off x="500034" y="1643074"/>
            <a:ext cx="3302562" cy="4786322"/>
          </a:xfrm>
          <a:prstGeom prst="rect">
            <a:avLst/>
          </a:prstGeom>
        </p:spPr>
      </p:pic>
      <p:sp>
        <p:nvSpPr>
          <p:cNvPr id="6" name="5 - Ορθογώνιο"/>
          <p:cNvSpPr/>
          <p:nvPr/>
        </p:nvSpPr>
        <p:spPr>
          <a:xfrm>
            <a:off x="4214842" y="1632884"/>
            <a:ext cx="4572000" cy="1938992"/>
          </a:xfrm>
          <a:prstGeom prst="rect">
            <a:avLst/>
          </a:prstGeom>
        </p:spPr>
        <p:txBody>
          <a:bodyPr>
            <a:spAutoFit/>
          </a:bodyPr>
          <a:lstStyle/>
          <a:p>
            <a:pPr algn="r"/>
            <a:r>
              <a:rPr lang="el-GR" sz="2000" dirty="0" smtClean="0">
                <a:solidFill>
                  <a:schemeClr val="tx2">
                    <a:lumMod val="50000"/>
                  </a:schemeClr>
                </a:solidFill>
              </a:rPr>
              <a:t>Πρώτος ο </a:t>
            </a:r>
            <a:r>
              <a:rPr lang="el-GR" sz="2000" dirty="0" err="1" smtClean="0">
                <a:solidFill>
                  <a:schemeClr val="tx2">
                    <a:lumMod val="50000"/>
                  </a:schemeClr>
                </a:solidFill>
              </a:rPr>
              <a:t>Κόρτσακ</a:t>
            </a:r>
            <a:r>
              <a:rPr lang="el-GR" sz="2000" dirty="0" smtClean="0">
                <a:solidFill>
                  <a:schemeClr val="tx2">
                    <a:lumMod val="50000"/>
                  </a:schemeClr>
                </a:solidFill>
              </a:rPr>
              <a:t> εξέδωσε παιδαγωγικό περιοδικό, όπως ήταν η «Μικρή Επισκόπηση» (</a:t>
            </a:r>
            <a:r>
              <a:rPr lang="el-GR" sz="2000" dirty="0" err="1" smtClean="0">
                <a:solidFill>
                  <a:schemeClr val="tx2">
                    <a:lumMod val="50000"/>
                  </a:schemeClr>
                </a:solidFill>
              </a:rPr>
              <a:t>Mały</a:t>
            </a:r>
            <a:r>
              <a:rPr lang="el-GR" sz="2000" dirty="0" smtClean="0">
                <a:solidFill>
                  <a:schemeClr val="tx2">
                    <a:lumMod val="50000"/>
                  </a:schemeClr>
                </a:solidFill>
              </a:rPr>
              <a:t> </a:t>
            </a:r>
            <a:r>
              <a:rPr lang="el-GR" sz="2000" dirty="0" err="1" smtClean="0">
                <a:solidFill>
                  <a:schemeClr val="tx2">
                    <a:lumMod val="50000"/>
                  </a:schemeClr>
                </a:solidFill>
              </a:rPr>
              <a:t>Przegląd</a:t>
            </a:r>
            <a:r>
              <a:rPr lang="el-GR" sz="2000" dirty="0" smtClean="0">
                <a:solidFill>
                  <a:schemeClr val="tx2">
                    <a:lumMod val="50000"/>
                  </a:schemeClr>
                </a:solidFill>
              </a:rPr>
              <a:t>), το οποίο περιείχε υλικό που είχε σταλεί για δημοσίευση από παιδιά και προορίζονταν κυρίως για παιδικούς αναγνώστες.</a:t>
            </a:r>
          </a:p>
        </p:txBody>
      </p:sp>
      <p:sp>
        <p:nvSpPr>
          <p:cNvPr id="7" name="6 - Ορθογώνιο"/>
          <p:cNvSpPr/>
          <p:nvPr/>
        </p:nvSpPr>
        <p:spPr>
          <a:xfrm>
            <a:off x="3857620" y="3567074"/>
            <a:ext cx="5143472" cy="2862322"/>
          </a:xfrm>
          <a:prstGeom prst="rect">
            <a:avLst/>
          </a:prstGeom>
        </p:spPr>
        <p:txBody>
          <a:bodyPr wrap="square">
            <a:spAutoFit/>
          </a:bodyPr>
          <a:lstStyle/>
          <a:p>
            <a:pPr>
              <a:buFont typeface="Wingdings" pitchFamily="2" charset="2"/>
              <a:buChar char="Ø"/>
            </a:pPr>
            <a:endParaRPr lang="el-GR" sz="2000" dirty="0" smtClean="0">
              <a:solidFill>
                <a:schemeClr val="tx2">
                  <a:lumMod val="50000"/>
                </a:schemeClr>
              </a:solidFill>
            </a:endParaRPr>
          </a:p>
          <a:p>
            <a:pPr>
              <a:buFont typeface="Wingdings" pitchFamily="2" charset="2"/>
              <a:buChar char="Ø"/>
            </a:pPr>
            <a:r>
              <a:rPr lang="el-GR" sz="2000" dirty="0" smtClean="0">
                <a:solidFill>
                  <a:schemeClr val="tx2">
                    <a:lumMod val="50000"/>
                  </a:schemeClr>
                </a:solidFill>
              </a:rPr>
              <a:t>Το περιοδικό που συντασσόταν από και για τα παιδιά, λειτουργούσε ως </a:t>
            </a:r>
            <a:r>
              <a:rPr lang="el-GR" sz="2000" b="1" dirty="0" smtClean="0">
                <a:solidFill>
                  <a:schemeClr val="tx2">
                    <a:lumMod val="50000"/>
                  </a:schemeClr>
                </a:solidFill>
              </a:rPr>
              <a:t>δεξαμενή ταλέντων</a:t>
            </a:r>
            <a:r>
              <a:rPr lang="el-GR" sz="2000" dirty="0" smtClean="0">
                <a:solidFill>
                  <a:schemeClr val="tx2">
                    <a:lumMod val="50000"/>
                  </a:schemeClr>
                </a:solidFill>
              </a:rPr>
              <a:t>.</a:t>
            </a:r>
          </a:p>
          <a:p>
            <a:pPr>
              <a:buFont typeface="Wingdings" pitchFamily="2" charset="2"/>
              <a:buChar char="Ø"/>
            </a:pPr>
            <a:r>
              <a:rPr lang="el-GR" sz="2000" dirty="0" smtClean="0">
                <a:solidFill>
                  <a:schemeClr val="tx2">
                    <a:lumMod val="50000"/>
                  </a:schemeClr>
                </a:solidFill>
              </a:rPr>
              <a:t>Ήταν σημαντικός </a:t>
            </a:r>
            <a:r>
              <a:rPr lang="el-GR" sz="2000" b="1" dirty="0" smtClean="0">
                <a:solidFill>
                  <a:schemeClr val="tx2">
                    <a:lumMod val="50000"/>
                  </a:schemeClr>
                </a:solidFill>
              </a:rPr>
              <a:t>πυλώνας  ενσωμάτωσης</a:t>
            </a:r>
            <a:r>
              <a:rPr lang="el-GR" sz="2000" dirty="0" smtClean="0">
                <a:solidFill>
                  <a:schemeClr val="tx2">
                    <a:lumMod val="50000"/>
                  </a:schemeClr>
                </a:solidFill>
              </a:rPr>
              <a:t>.</a:t>
            </a:r>
          </a:p>
          <a:p>
            <a:pPr>
              <a:buFont typeface="Wingdings" pitchFamily="2" charset="2"/>
              <a:buChar char="Ø"/>
            </a:pPr>
            <a:r>
              <a:rPr lang="el-GR" sz="2000" dirty="0" smtClean="0">
                <a:solidFill>
                  <a:schemeClr val="tx2">
                    <a:lumMod val="50000"/>
                  </a:schemeClr>
                </a:solidFill>
              </a:rPr>
              <a:t>Υποστήριζε την </a:t>
            </a:r>
            <a:r>
              <a:rPr lang="el-GR" sz="2000" dirty="0" err="1" smtClean="0">
                <a:solidFill>
                  <a:schemeClr val="tx2">
                    <a:lumMod val="50000"/>
                  </a:schemeClr>
                </a:solidFill>
              </a:rPr>
              <a:t>επανακοινωνικοποίηση</a:t>
            </a:r>
            <a:r>
              <a:rPr lang="el-GR" sz="2000" dirty="0" smtClean="0">
                <a:solidFill>
                  <a:schemeClr val="tx2">
                    <a:lumMod val="50000"/>
                  </a:schemeClr>
                </a:solidFill>
              </a:rPr>
              <a:t>, καθώς και την ολοκληρωμένη, καινοτόμα </a:t>
            </a:r>
            <a:r>
              <a:rPr lang="el-GR" sz="2000" b="1" dirty="0" smtClean="0">
                <a:solidFill>
                  <a:schemeClr val="tx2">
                    <a:lumMod val="50000"/>
                  </a:schemeClr>
                </a:solidFill>
              </a:rPr>
              <a:t>φροντίδα των παιδιών του κοινωνικού περιθωρίου</a:t>
            </a:r>
            <a:r>
              <a:rPr lang="el-GR" sz="2000" dirty="0" smtClean="0">
                <a:solidFill>
                  <a:schemeClr val="tx2">
                    <a:lumMod val="50000"/>
                  </a:schemeClr>
                </a:solidFill>
              </a:rPr>
              <a:t>.</a:t>
            </a:r>
            <a:endParaRPr lang="el-GR" sz="2000" dirty="0">
              <a:solidFill>
                <a:schemeClr val="tx2">
                  <a:lumMod val="50000"/>
                </a:schemeClr>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3" name="2 - Ορθογώνιο"/>
          <p:cNvSpPr/>
          <p:nvPr/>
        </p:nvSpPr>
        <p:spPr>
          <a:xfrm>
            <a:off x="4572000" y="5143512"/>
            <a:ext cx="4143404" cy="1292662"/>
          </a:xfrm>
          <a:prstGeom prst="rect">
            <a:avLst/>
          </a:prstGeom>
          <a:ln w="12700">
            <a:solidFill>
              <a:schemeClr val="tx2">
                <a:lumMod val="75000"/>
              </a:schemeClr>
            </a:solidFill>
            <a:prstDash val="dashDot"/>
          </a:ln>
        </p:spPr>
        <p:txBody>
          <a:bodyPr wrap="square">
            <a:spAutoFit/>
          </a:bodyPr>
          <a:lstStyle/>
          <a:p>
            <a:pPr algn="r"/>
            <a:r>
              <a:rPr lang="el-GR" sz="2600" b="1" i="1" dirty="0" smtClean="0">
                <a:solidFill>
                  <a:schemeClr val="tx2">
                    <a:lumMod val="75000"/>
                  </a:schemeClr>
                </a:solidFill>
              </a:rPr>
              <a:t>«Για να διορθωθεί ο κόσμος,</a:t>
            </a:r>
          </a:p>
          <a:p>
            <a:pPr algn="r"/>
            <a:r>
              <a:rPr lang="el-GR" sz="2600" b="1" i="1" dirty="0" smtClean="0">
                <a:solidFill>
                  <a:schemeClr val="tx2">
                    <a:lumMod val="75000"/>
                  </a:schemeClr>
                </a:solidFill>
              </a:rPr>
              <a:t>πρέπει πρώτα να διορθωθεί</a:t>
            </a:r>
          </a:p>
          <a:p>
            <a:pPr algn="r"/>
            <a:r>
              <a:rPr lang="el-GR" sz="2600" b="1" i="1" dirty="0" smtClean="0">
                <a:solidFill>
                  <a:schemeClr val="tx2">
                    <a:lumMod val="75000"/>
                  </a:schemeClr>
                </a:solidFill>
              </a:rPr>
              <a:t>η εκπαίδευση».</a:t>
            </a:r>
            <a:endParaRPr lang="el-GR" sz="2600" b="1" i="1" dirty="0">
              <a:solidFill>
                <a:schemeClr val="tx2">
                  <a:lumMod val="75000"/>
                </a:schemeClr>
              </a:solidFill>
            </a:endParaRPr>
          </a:p>
        </p:txBody>
      </p:sp>
      <p:sp>
        <p:nvSpPr>
          <p:cNvPr id="5" name="4 - Ορθογώνιο"/>
          <p:cNvSpPr/>
          <p:nvPr/>
        </p:nvSpPr>
        <p:spPr>
          <a:xfrm>
            <a:off x="428596" y="450345"/>
            <a:ext cx="4857784" cy="1692771"/>
          </a:xfrm>
          <a:prstGeom prst="rect">
            <a:avLst/>
          </a:prstGeom>
          <a:ln w="12700">
            <a:solidFill>
              <a:schemeClr val="tx2">
                <a:lumMod val="75000"/>
              </a:schemeClr>
            </a:solidFill>
            <a:prstDash val="dashDot"/>
          </a:ln>
        </p:spPr>
        <p:txBody>
          <a:bodyPr wrap="square">
            <a:spAutoFit/>
          </a:bodyPr>
          <a:lstStyle/>
          <a:p>
            <a:r>
              <a:rPr lang="el-GR" sz="2600" b="1" i="1" dirty="0" smtClean="0">
                <a:solidFill>
                  <a:schemeClr val="tx2">
                    <a:lumMod val="75000"/>
                  </a:schemeClr>
                </a:solidFill>
              </a:rPr>
              <a:t>«Γιατί πρέπει να κατέβεις στο επίπεδό τους, να χαμηλώσεις, να σκύψεις, να λυγίσεις, να γίνεις μικρός».</a:t>
            </a:r>
            <a:endParaRPr lang="el-GR" sz="2600" b="1" i="1" dirty="0">
              <a:solidFill>
                <a:schemeClr val="tx2">
                  <a:lumMod val="75000"/>
                </a:schemeClr>
              </a:solidFill>
            </a:endParaRPr>
          </a:p>
        </p:txBody>
      </p:sp>
      <p:sp>
        <p:nvSpPr>
          <p:cNvPr id="6" name="5 - Ορθογώνιο"/>
          <p:cNvSpPr/>
          <p:nvPr/>
        </p:nvSpPr>
        <p:spPr>
          <a:xfrm>
            <a:off x="214282" y="2357430"/>
            <a:ext cx="8715436" cy="2308324"/>
          </a:xfrm>
          <a:prstGeom prst="rect">
            <a:avLst/>
          </a:prstGeom>
        </p:spPr>
        <p:txBody>
          <a:bodyPr wrap="square">
            <a:spAutoFit/>
          </a:bodyPr>
          <a:lstStyle/>
          <a:p>
            <a:pPr algn="ctr"/>
            <a:r>
              <a:rPr lang="el-GR" sz="2400" i="1" dirty="0" smtClean="0">
                <a:solidFill>
                  <a:schemeClr val="tx2">
                    <a:lumMod val="50000"/>
                  </a:schemeClr>
                </a:solidFill>
              </a:rPr>
              <a:t>Εδώ σφάλλετε.</a:t>
            </a:r>
          </a:p>
          <a:p>
            <a:pPr algn="ctr"/>
            <a:r>
              <a:rPr lang="el-GR" sz="2400" i="1" dirty="0" smtClean="0">
                <a:solidFill>
                  <a:schemeClr val="tx2">
                    <a:lumMod val="50000"/>
                  </a:schemeClr>
                </a:solidFill>
              </a:rPr>
              <a:t>Δεν είναι αυτό που κουράζει πιο πολύ.</a:t>
            </a:r>
          </a:p>
          <a:p>
            <a:pPr algn="ctr"/>
            <a:r>
              <a:rPr lang="el-GR" sz="2400" i="1" dirty="0" smtClean="0">
                <a:solidFill>
                  <a:schemeClr val="tx2">
                    <a:lumMod val="50000"/>
                  </a:schemeClr>
                </a:solidFill>
              </a:rPr>
              <a:t>Φταίει μάλλον που είστε υποχρεωμένοι.</a:t>
            </a:r>
          </a:p>
          <a:p>
            <a:pPr algn="ctr"/>
            <a:r>
              <a:rPr lang="el-GR" sz="2400" i="1" dirty="0" smtClean="0">
                <a:solidFill>
                  <a:schemeClr val="tx2">
                    <a:lumMod val="50000"/>
                  </a:schemeClr>
                </a:solidFill>
              </a:rPr>
              <a:t>Να φτάσετε στο ύψος των συναισθημάτων τους.</a:t>
            </a:r>
          </a:p>
          <a:p>
            <a:pPr algn="ctr"/>
            <a:r>
              <a:rPr lang="el-GR" sz="2400" i="1" dirty="0" smtClean="0">
                <a:solidFill>
                  <a:schemeClr val="tx2">
                    <a:lumMod val="50000"/>
                  </a:schemeClr>
                </a:solidFill>
              </a:rPr>
              <a:t>Να τεντωθείτε, να μακρύνετε, να σηκωθείτε στις μύτες των ποδιών.</a:t>
            </a:r>
          </a:p>
          <a:p>
            <a:pPr algn="ctr"/>
            <a:r>
              <a:rPr lang="el-GR" sz="2400" i="1" dirty="0" smtClean="0">
                <a:solidFill>
                  <a:schemeClr val="tx2">
                    <a:lumMod val="50000"/>
                  </a:schemeClr>
                </a:solidFill>
              </a:rPr>
              <a:t>Για να μην τα πληγώσετε.</a:t>
            </a:r>
            <a:endParaRPr lang="el-GR" sz="2400" i="1" dirty="0">
              <a:solidFill>
                <a:schemeClr val="tx2">
                  <a:lumMod val="50000"/>
                </a:schemeClr>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842248" cy="841248"/>
          </a:xfrm>
        </p:spPr>
        <p:txBody>
          <a:bodyPr>
            <a:noAutofit/>
          </a:bodyPr>
          <a:lstStyle/>
          <a:p>
            <a:r>
              <a:rPr lang="el-GR" dirty="0" smtClean="0"/>
              <a:t>Το </a:t>
            </a:r>
            <a:r>
              <a:rPr lang="el-GR" dirty="0" err="1" smtClean="0"/>
              <a:t>εργο</a:t>
            </a:r>
            <a:r>
              <a:rPr lang="el-GR" dirty="0" smtClean="0"/>
              <a:t> για τα </a:t>
            </a:r>
            <a:r>
              <a:rPr lang="el-GR" dirty="0" err="1" smtClean="0"/>
              <a:t>δικαιωματα</a:t>
            </a:r>
            <a:r>
              <a:rPr lang="el-GR" dirty="0" smtClean="0"/>
              <a:t> του </a:t>
            </a:r>
            <a:r>
              <a:rPr lang="el-GR" dirty="0" err="1" smtClean="0"/>
              <a:t>παιδιου</a:t>
            </a:r>
            <a:endParaRPr lang="el-GR" dirty="0"/>
          </a:p>
        </p:txBody>
      </p:sp>
      <p:sp>
        <p:nvSpPr>
          <p:cNvPr id="3" name="2 - Ορθογώνιο"/>
          <p:cNvSpPr/>
          <p:nvPr/>
        </p:nvSpPr>
        <p:spPr>
          <a:xfrm>
            <a:off x="285720" y="1619329"/>
            <a:ext cx="6556603" cy="4524315"/>
          </a:xfrm>
          <a:prstGeom prst="rect">
            <a:avLst/>
          </a:prstGeom>
        </p:spPr>
        <p:txBody>
          <a:bodyPr wrap="none">
            <a:spAutoFit/>
          </a:bodyPr>
          <a:lstStyle/>
          <a:p>
            <a:r>
              <a:rPr lang="el-GR" sz="2400" b="1" dirty="0" smtClean="0">
                <a:solidFill>
                  <a:schemeClr val="tx2">
                    <a:lumMod val="50000"/>
                  </a:schemeClr>
                </a:solidFill>
                <a:ea typeface="Aptos" panose="020B0004020202020204" pitchFamily="34" charset="0"/>
                <a:cs typeface="Times New Roman" panose="02020603050405020304" pitchFamily="18" charset="0"/>
              </a:rPr>
              <a:t>Η</a:t>
            </a:r>
            <a:r>
              <a:rPr lang="el-GR" sz="2400" b="1" i="1" dirty="0" smtClean="0">
                <a:solidFill>
                  <a:schemeClr val="tx2">
                    <a:lumMod val="50000"/>
                  </a:schemeClr>
                </a:solidFill>
                <a:ea typeface="Aptos" panose="020B0004020202020204" pitchFamily="34" charset="0"/>
                <a:cs typeface="Times New Roman" panose="02020603050405020304" pitchFamily="18" charset="0"/>
              </a:rPr>
              <a:t> </a:t>
            </a:r>
            <a:r>
              <a:rPr lang="el-GR" sz="2400" b="1" i="1" dirty="0" err="1" smtClean="0">
                <a:solidFill>
                  <a:schemeClr val="tx2">
                    <a:lumMod val="50000"/>
                  </a:schemeClr>
                </a:solidFill>
                <a:ea typeface="Aptos" panose="020B0004020202020204" pitchFamily="34" charset="0"/>
                <a:cs typeface="Times New Roman" panose="02020603050405020304" pitchFamily="18" charset="0"/>
              </a:rPr>
              <a:t>Magna</a:t>
            </a:r>
            <a:r>
              <a:rPr lang="el-GR" sz="2400" b="1" i="1" dirty="0" smtClean="0">
                <a:solidFill>
                  <a:schemeClr val="tx2">
                    <a:lumMod val="50000"/>
                  </a:schemeClr>
                </a:solidFill>
                <a:ea typeface="Aptos" panose="020B0004020202020204" pitchFamily="34" charset="0"/>
                <a:cs typeface="Times New Roman" panose="02020603050405020304" pitchFamily="18" charset="0"/>
              </a:rPr>
              <a:t> </a:t>
            </a:r>
            <a:r>
              <a:rPr lang="el-GR" sz="2400" b="1" i="1" dirty="0" err="1" smtClean="0">
                <a:solidFill>
                  <a:schemeClr val="tx2">
                    <a:lumMod val="50000"/>
                  </a:schemeClr>
                </a:solidFill>
                <a:ea typeface="Aptos" panose="020B0004020202020204" pitchFamily="34" charset="0"/>
                <a:cs typeface="Times New Roman" panose="02020603050405020304" pitchFamily="18" charset="0"/>
              </a:rPr>
              <a:t>Carta</a:t>
            </a:r>
            <a:r>
              <a:rPr lang="el-GR" sz="2400" b="1" i="1" dirty="0" smtClean="0">
                <a:solidFill>
                  <a:schemeClr val="tx2">
                    <a:lumMod val="50000"/>
                  </a:schemeClr>
                </a:solidFill>
                <a:ea typeface="Aptos" panose="020B0004020202020204" pitchFamily="34" charset="0"/>
                <a:cs typeface="Times New Roman" panose="02020603050405020304" pitchFamily="18" charset="0"/>
              </a:rPr>
              <a:t> </a:t>
            </a:r>
            <a:r>
              <a:rPr lang="el-GR" sz="2400" b="1" i="1" dirty="0" err="1" smtClean="0">
                <a:solidFill>
                  <a:schemeClr val="tx2">
                    <a:lumMod val="50000"/>
                  </a:schemeClr>
                </a:solidFill>
                <a:ea typeface="Aptos" panose="020B0004020202020204" pitchFamily="34" charset="0"/>
                <a:cs typeface="Times New Roman" panose="02020603050405020304" pitchFamily="18" charset="0"/>
              </a:rPr>
              <a:t>Libertatis</a:t>
            </a:r>
            <a:r>
              <a:rPr lang="el-GR" sz="2400" b="1" dirty="0" smtClean="0">
                <a:solidFill>
                  <a:schemeClr val="tx2">
                    <a:lumMod val="50000"/>
                  </a:schemeClr>
                </a:solidFill>
                <a:ea typeface="Aptos" panose="020B0004020202020204" pitchFamily="34" charset="0"/>
                <a:cs typeface="Times New Roman" panose="02020603050405020304" pitchFamily="18" charset="0"/>
              </a:rPr>
              <a:t>:</a:t>
            </a:r>
          </a:p>
          <a:p>
            <a:endParaRPr lang="el-GR" sz="2400" b="1" dirty="0" smtClean="0">
              <a:solidFill>
                <a:schemeClr val="tx2">
                  <a:lumMod val="50000"/>
                </a:schemeClr>
              </a:solidFill>
              <a:ea typeface="Aptos" panose="020B0004020202020204" pitchFamily="34" charset="0"/>
              <a:cs typeface="Times New Roman" panose="02020603050405020304" pitchFamily="18" charset="0"/>
            </a:endParaRPr>
          </a:p>
          <a:p>
            <a:pPr>
              <a:buFont typeface="Wingdings" pitchFamily="2" charset="2"/>
              <a:buChar char="Ø"/>
            </a:pPr>
            <a:r>
              <a:rPr lang="el-GR" sz="2400" dirty="0" smtClean="0">
                <a:solidFill>
                  <a:schemeClr val="tx2">
                    <a:lumMod val="50000"/>
                  </a:schemeClr>
                </a:solidFill>
              </a:rPr>
              <a:t>Το δικαίωμα στο σεβασμό.</a:t>
            </a:r>
          </a:p>
          <a:p>
            <a:pPr>
              <a:buFont typeface="Wingdings" pitchFamily="2" charset="2"/>
              <a:buChar char="Ø"/>
            </a:pPr>
            <a:r>
              <a:rPr lang="el-GR" sz="2400" dirty="0" smtClean="0">
                <a:solidFill>
                  <a:schemeClr val="tx2">
                    <a:lumMod val="50000"/>
                  </a:schemeClr>
                </a:solidFill>
              </a:rPr>
              <a:t>Το δικαίωμα να είναι παιδιά.</a:t>
            </a:r>
          </a:p>
          <a:p>
            <a:pPr>
              <a:buFont typeface="Wingdings" pitchFamily="2" charset="2"/>
              <a:buChar char="Ø"/>
            </a:pPr>
            <a:r>
              <a:rPr lang="el-GR" sz="2400" dirty="0" smtClean="0">
                <a:solidFill>
                  <a:schemeClr val="tx2">
                    <a:lumMod val="50000"/>
                  </a:schemeClr>
                </a:solidFill>
              </a:rPr>
              <a:t>Το δικαίωμα στο λάθος.</a:t>
            </a:r>
          </a:p>
          <a:p>
            <a:pPr>
              <a:buFont typeface="Wingdings" pitchFamily="2" charset="2"/>
              <a:buChar char="Ø"/>
            </a:pPr>
            <a:r>
              <a:rPr lang="el-GR" sz="2400" dirty="0" smtClean="0">
                <a:solidFill>
                  <a:schemeClr val="tx2">
                    <a:lumMod val="50000"/>
                  </a:schemeClr>
                </a:solidFill>
              </a:rPr>
              <a:t>Το δικαίωμα να ακουστούν.</a:t>
            </a:r>
          </a:p>
          <a:p>
            <a:pPr>
              <a:buFont typeface="Wingdings" pitchFamily="2" charset="2"/>
              <a:buChar char="Ø"/>
            </a:pPr>
            <a:r>
              <a:rPr lang="el-GR" sz="2400" dirty="0" smtClean="0">
                <a:solidFill>
                  <a:schemeClr val="tx2">
                    <a:lumMod val="50000"/>
                  </a:schemeClr>
                </a:solidFill>
              </a:rPr>
              <a:t>Το δικαίωμα στην ιδιοκτησία.</a:t>
            </a:r>
          </a:p>
          <a:p>
            <a:pPr>
              <a:buFont typeface="Wingdings" pitchFamily="2" charset="2"/>
              <a:buChar char="Ø"/>
            </a:pPr>
            <a:r>
              <a:rPr lang="el-GR" sz="2400" dirty="0" smtClean="0">
                <a:solidFill>
                  <a:schemeClr val="tx2">
                    <a:lumMod val="50000"/>
                  </a:schemeClr>
                </a:solidFill>
              </a:rPr>
              <a:t>Το δικαίωμα στην </a:t>
            </a:r>
            <a:r>
              <a:rPr lang="el-GR" sz="2400" dirty="0" err="1" smtClean="0">
                <a:solidFill>
                  <a:schemeClr val="tx2">
                    <a:lumMod val="50000"/>
                  </a:schemeClr>
                </a:solidFill>
              </a:rPr>
              <a:t>ιδιωτικότητα</a:t>
            </a:r>
            <a:r>
              <a:rPr lang="el-GR" sz="2400" dirty="0" smtClean="0">
                <a:solidFill>
                  <a:schemeClr val="tx2">
                    <a:lumMod val="50000"/>
                  </a:schemeClr>
                </a:solidFill>
              </a:rPr>
              <a:t>.</a:t>
            </a:r>
          </a:p>
          <a:p>
            <a:pPr>
              <a:buFont typeface="Wingdings" pitchFamily="2" charset="2"/>
              <a:buChar char="Ø"/>
            </a:pPr>
            <a:r>
              <a:rPr lang="el-GR" sz="2400" dirty="0" smtClean="0">
                <a:solidFill>
                  <a:schemeClr val="tx2">
                    <a:lumMod val="50000"/>
                  </a:schemeClr>
                </a:solidFill>
              </a:rPr>
              <a:t>Το δικαίωμα στην εκπαίδευση και την ανάπτυξη.</a:t>
            </a:r>
          </a:p>
          <a:p>
            <a:pPr>
              <a:buFont typeface="Wingdings" pitchFamily="2" charset="2"/>
              <a:buChar char="Ø"/>
            </a:pPr>
            <a:r>
              <a:rPr lang="el-GR" sz="2400" dirty="0" smtClean="0">
                <a:solidFill>
                  <a:schemeClr val="tx2">
                    <a:lumMod val="50000"/>
                  </a:schemeClr>
                </a:solidFill>
              </a:rPr>
              <a:t>Το δικαίωμα στην προστασία από την αδικία.</a:t>
            </a:r>
          </a:p>
          <a:p>
            <a:pPr>
              <a:buFont typeface="Wingdings" pitchFamily="2" charset="2"/>
              <a:buChar char="Ø"/>
            </a:pPr>
            <a:r>
              <a:rPr lang="el-GR" sz="2400" dirty="0" smtClean="0">
                <a:solidFill>
                  <a:schemeClr val="tx2">
                    <a:lumMod val="50000"/>
                  </a:schemeClr>
                </a:solidFill>
              </a:rPr>
              <a:t>Το δικαίωμα στη χαρά και στο παιχνίδι.</a:t>
            </a:r>
          </a:p>
          <a:p>
            <a:pPr>
              <a:buFont typeface="Wingdings" pitchFamily="2" charset="2"/>
              <a:buChar char="Ø"/>
            </a:pPr>
            <a:r>
              <a:rPr lang="el-GR" sz="2400" dirty="0" smtClean="0">
                <a:solidFill>
                  <a:schemeClr val="tx2">
                    <a:lumMod val="50000"/>
                  </a:schemeClr>
                </a:solidFill>
              </a:rPr>
              <a:t>Το δικαίωμα στην ισότητα.</a:t>
            </a:r>
          </a:p>
        </p:txBody>
      </p:sp>
      <p:grpSp>
        <p:nvGrpSpPr>
          <p:cNvPr id="8" name="7 - Ομάδα"/>
          <p:cNvGrpSpPr/>
          <p:nvPr/>
        </p:nvGrpSpPr>
        <p:grpSpPr>
          <a:xfrm>
            <a:off x="4357685" y="1285860"/>
            <a:ext cx="4643471" cy="2646595"/>
            <a:chOff x="4357685" y="1285860"/>
            <a:chExt cx="4643471" cy="2646595"/>
          </a:xfrm>
        </p:grpSpPr>
        <p:pic>
          <p:nvPicPr>
            <p:cNvPr id="6" name="Θέση περιεχομένου 4" descr="Εικόνα που περιέχει ρουχισμός, άτομο, παπούτσια, ομάδα&#10;&#10;Περιγραφή που δημιουργήθηκε αυτόματα">
              <a:extLst>
                <a:ext uri="{FF2B5EF4-FFF2-40B4-BE49-F238E27FC236}">
                  <a16:creationId xmlns:a16="http://schemas.microsoft.com/office/drawing/2014/main" xmlns="" id="{A90002A4-6DA3-F2ED-7E49-1529A0D41A45}"/>
                </a:ext>
              </a:extLst>
            </p:cNvPr>
            <p:cNvPicPr>
              <a:picLocks noChangeAspect="1"/>
            </p:cNvPicPr>
            <p:nvPr/>
          </p:nvPicPr>
          <p:blipFill>
            <a:blip r:embed="rId4">
              <a:extLst>
                <a:ext uri="{28A0092B-C50C-407E-A947-70E740481C1C}">
                  <a14:useLocalDpi xmlns:a14="http://schemas.microsoft.com/office/drawing/2010/main" xmlns="" val="0"/>
                </a:ext>
              </a:extLst>
            </a:blip>
            <a:srcRect b="26411"/>
            <a:stretch/>
          </p:blipFill>
          <p:spPr>
            <a:xfrm>
              <a:off x="4357685" y="1285860"/>
              <a:ext cx="4643471" cy="2615114"/>
            </a:xfrm>
            <a:prstGeom prst="rect">
              <a:avLst/>
            </a:prstGeom>
          </p:spPr>
        </p:pic>
        <p:sp>
          <p:nvSpPr>
            <p:cNvPr id="7" name="6 - Ορθογώνιο"/>
            <p:cNvSpPr/>
            <p:nvPr/>
          </p:nvSpPr>
          <p:spPr>
            <a:xfrm>
              <a:off x="4357686" y="3286124"/>
              <a:ext cx="4572000" cy="646331"/>
            </a:xfrm>
            <a:prstGeom prst="rect">
              <a:avLst/>
            </a:prstGeom>
          </p:spPr>
          <p:txBody>
            <a:bodyPr>
              <a:spAutoFit/>
            </a:bodyPr>
            <a:lstStyle/>
            <a:p>
              <a:r>
                <a:rPr lang="el-GR" b="1" dirty="0" smtClean="0">
                  <a:solidFill>
                    <a:schemeClr val="bg1"/>
                  </a:solidFill>
                </a:rPr>
                <a:t>Το δικαίωμα του παιδιού στην χαρά και το παιχνίδι</a:t>
              </a:r>
              <a:endParaRPr lang="el-GR" b="1" dirty="0"/>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686800" cy="841248"/>
          </a:xfrm>
        </p:spPr>
        <p:txBody>
          <a:bodyPr/>
          <a:lstStyle/>
          <a:p>
            <a:r>
              <a:rPr lang="el-GR" dirty="0" err="1" smtClean="0"/>
              <a:t>Επιρροη</a:t>
            </a:r>
            <a:r>
              <a:rPr lang="el-GR" dirty="0" smtClean="0"/>
              <a:t> του </a:t>
            </a:r>
            <a:r>
              <a:rPr lang="el-GR" dirty="0" err="1" smtClean="0"/>
              <a:t>εργου</a:t>
            </a:r>
            <a:r>
              <a:rPr lang="el-GR" dirty="0" smtClean="0"/>
              <a:t> του στην ΕΕ</a:t>
            </a:r>
            <a:endParaRPr lang="el-GR" dirty="0"/>
          </a:p>
        </p:txBody>
      </p:sp>
      <p:sp>
        <p:nvSpPr>
          <p:cNvPr id="3" name="2 - Ορθογώνιο"/>
          <p:cNvSpPr/>
          <p:nvPr/>
        </p:nvSpPr>
        <p:spPr>
          <a:xfrm>
            <a:off x="142844" y="1142984"/>
            <a:ext cx="8858312" cy="5508175"/>
          </a:xfrm>
          <a:prstGeom prst="rect">
            <a:avLst/>
          </a:prstGeom>
        </p:spPr>
        <p:txBody>
          <a:bodyPr wrap="square">
            <a:spAutoFit/>
          </a:bodyPr>
          <a:lstStyle/>
          <a:p>
            <a:pPr marL="228600" lvl="0" indent="-228600" algn="just">
              <a:lnSpc>
                <a:spcPct val="90000"/>
              </a:lnSpc>
              <a:spcBef>
                <a:spcPts val="1000"/>
              </a:spcBef>
              <a:buFont typeface="Wingdings" pitchFamily="2" charset="2"/>
              <a:buChar char="Ø"/>
            </a:pPr>
            <a:r>
              <a:rPr lang="el-GR" sz="2200" b="1" dirty="0" smtClean="0">
                <a:solidFill>
                  <a:schemeClr val="tx2">
                    <a:lumMod val="50000"/>
                  </a:schemeClr>
                </a:solidFill>
              </a:rPr>
              <a:t>Σύμβαση για τα Δικαιώματα του Παιδιού του ΟΗΕ (1989): </a:t>
            </a:r>
            <a:r>
              <a:rPr lang="el-GR" sz="2200" dirty="0" smtClean="0">
                <a:solidFill>
                  <a:schemeClr val="tx2">
                    <a:lumMod val="50000"/>
                  </a:schemeClr>
                </a:solidFill>
              </a:rPr>
              <a:t>Υιοθετεί πολλές από τις αρχές του </a:t>
            </a:r>
            <a:r>
              <a:rPr lang="el-GR" sz="2200" dirty="0" err="1" smtClean="0">
                <a:solidFill>
                  <a:schemeClr val="tx2">
                    <a:lumMod val="50000"/>
                  </a:schemeClr>
                </a:solidFill>
              </a:rPr>
              <a:t>Korczak</a:t>
            </a:r>
            <a:r>
              <a:rPr lang="el-GR" sz="2200" dirty="0" smtClean="0">
                <a:solidFill>
                  <a:schemeClr val="tx2">
                    <a:lumMod val="50000"/>
                  </a:schemeClr>
                </a:solidFill>
              </a:rPr>
              <a:t>, όπως ο σεβασμός στην παιδική ηλικία, το δικαίωμα έκφρασης, το δικαίωμα προστασίας και την ανάγκη για έναν ασφαλή κόσμο για τα παιδιά.</a:t>
            </a:r>
          </a:p>
          <a:p>
            <a:pPr marL="228600" lvl="0" indent="-228600" algn="just">
              <a:lnSpc>
                <a:spcPct val="90000"/>
              </a:lnSpc>
              <a:spcBef>
                <a:spcPts val="1000"/>
              </a:spcBef>
              <a:buFont typeface="Wingdings" pitchFamily="2" charset="2"/>
              <a:buChar char="Ø"/>
            </a:pPr>
            <a:r>
              <a:rPr lang="el-GR" sz="2200" b="1" dirty="0" smtClean="0">
                <a:solidFill>
                  <a:schemeClr val="tx2">
                    <a:lumMod val="50000"/>
                  </a:schemeClr>
                </a:solidFill>
              </a:rPr>
              <a:t>Ευρωπαϊκός Χάρτης Θεμελιωδών Δικαιωμάτων (2000): </a:t>
            </a:r>
            <a:r>
              <a:rPr lang="el-GR" sz="2200" dirty="0" smtClean="0">
                <a:solidFill>
                  <a:schemeClr val="tx2">
                    <a:lumMod val="50000"/>
                  </a:schemeClr>
                </a:solidFill>
              </a:rPr>
              <a:t>Είναι νομικά δεσμευτικός για τα κράτη μέλη της ΕΕ, περιλαμβάνει σημαντικές διατάξεις που αφορούν στα δικαιώματα του παιδιού, όπως το δικαίωμα να ακουστεί η γνώμη του παιδιού σε ζητήματα που το αφορούν.</a:t>
            </a:r>
          </a:p>
          <a:p>
            <a:pPr marL="228600" lvl="0" indent="-228600" algn="just">
              <a:lnSpc>
                <a:spcPct val="90000"/>
              </a:lnSpc>
              <a:spcBef>
                <a:spcPts val="1000"/>
              </a:spcBef>
              <a:buFont typeface="Wingdings" pitchFamily="2" charset="2"/>
              <a:buChar char="Ø"/>
            </a:pPr>
            <a:r>
              <a:rPr lang="el-GR" sz="2200" b="1" dirty="0" smtClean="0">
                <a:solidFill>
                  <a:schemeClr val="tx2">
                    <a:lumMod val="50000"/>
                  </a:schemeClr>
                </a:solidFill>
              </a:rPr>
              <a:t>Στρατηγική της ΕΕ για τα Δικαιώματα του Παιδιού (2021-2024): </a:t>
            </a:r>
            <a:r>
              <a:rPr lang="el-GR" sz="2200" dirty="0" smtClean="0">
                <a:solidFill>
                  <a:schemeClr val="tx2">
                    <a:lumMod val="50000"/>
                  </a:schemeClr>
                </a:solidFill>
              </a:rPr>
              <a:t>ενισχύει την εφαρμογή των δικαιωμάτων των παιδιών όπως ορίζονται στη Σύμβαση του ΟΗΕ (1989).</a:t>
            </a:r>
          </a:p>
          <a:p>
            <a:pPr marL="228600" lvl="0" indent="-228600" algn="just">
              <a:lnSpc>
                <a:spcPct val="90000"/>
              </a:lnSpc>
              <a:spcBef>
                <a:spcPts val="1000"/>
              </a:spcBef>
              <a:buFont typeface="Wingdings" pitchFamily="2" charset="2"/>
              <a:buChar char="Ø"/>
            </a:pPr>
            <a:r>
              <a:rPr lang="el-GR" sz="2200" b="1" dirty="0" smtClean="0">
                <a:solidFill>
                  <a:schemeClr val="tx2">
                    <a:lumMod val="50000"/>
                  </a:schemeClr>
                </a:solidFill>
              </a:rPr>
              <a:t>Εθνικές Νομοθεσίες στα Κράτη Μέλη: </a:t>
            </a:r>
            <a:r>
              <a:rPr lang="el-GR" sz="2200" dirty="0" smtClean="0">
                <a:solidFill>
                  <a:schemeClr val="tx2">
                    <a:lumMod val="50000"/>
                  </a:schemeClr>
                </a:solidFill>
              </a:rPr>
              <a:t>ενσωματώνουν ιδέες του για την προστασία των δικαιωμάτων των παιδιών.</a:t>
            </a:r>
          </a:p>
          <a:p>
            <a:pPr marL="228600" lvl="0" indent="-228600" algn="just">
              <a:lnSpc>
                <a:spcPct val="90000"/>
              </a:lnSpc>
              <a:spcBef>
                <a:spcPts val="1000"/>
              </a:spcBef>
              <a:buFont typeface="Wingdings" pitchFamily="2" charset="2"/>
              <a:buChar char="Ø"/>
            </a:pPr>
            <a:r>
              <a:rPr lang="el-GR" sz="2200" b="1" dirty="0" smtClean="0">
                <a:solidFill>
                  <a:schemeClr val="tx2">
                    <a:lumMod val="50000"/>
                  </a:schemeClr>
                </a:solidFill>
              </a:rPr>
              <a:t>Ευρωπαϊκό σχέδιο για την Εγγύηση της προστασίας των Παιδιών</a:t>
            </a:r>
            <a:r>
              <a:rPr lang="el-GR" sz="2200" dirty="0" smtClean="0">
                <a:solidFill>
                  <a:schemeClr val="tx2">
                    <a:lumMod val="50000"/>
                  </a:schemeClr>
                </a:solidFill>
              </a:rPr>
              <a:t>: (</a:t>
            </a:r>
            <a:r>
              <a:rPr lang="en-US" sz="2200" dirty="0" smtClean="0">
                <a:solidFill>
                  <a:schemeClr val="tx2">
                    <a:lumMod val="50000"/>
                  </a:schemeClr>
                </a:solidFill>
              </a:rPr>
              <a:t>European Child Guarantee)</a:t>
            </a:r>
            <a:r>
              <a:rPr lang="el-GR" sz="2200" dirty="0" smtClean="0">
                <a:solidFill>
                  <a:schemeClr val="tx2">
                    <a:lumMod val="50000"/>
                  </a:schemeClr>
                </a:solidFill>
              </a:rPr>
              <a:t>: εξασφαλίζει την προστασία των παιδιών από την φτώχεια και τον κοινωνικό αποκλεισμό</a:t>
            </a:r>
            <a:r>
              <a:rPr lang="el-GR" sz="2400" dirty="0" smtClean="0">
                <a:solidFill>
                  <a:schemeClr val="tx2">
                    <a:lumMod val="50000"/>
                  </a:schemeClr>
                </a:solidFill>
              </a:rPr>
              <a:t>.</a:t>
            </a:r>
            <a:endParaRPr lang="el-GR" sz="2400" dirty="0">
              <a:solidFill>
                <a:schemeClr val="tx2">
                  <a:lumMod val="50000"/>
                </a:schemeClr>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686800" cy="841248"/>
          </a:xfrm>
        </p:spPr>
        <p:txBody>
          <a:bodyPr/>
          <a:lstStyle/>
          <a:p>
            <a:r>
              <a:rPr lang="el-GR" dirty="0" smtClean="0"/>
              <a:t>Η </a:t>
            </a:r>
            <a:r>
              <a:rPr lang="el-GR" dirty="0" err="1" smtClean="0"/>
              <a:t>Παιδαγωγικη</a:t>
            </a:r>
            <a:r>
              <a:rPr lang="el-GR" dirty="0" smtClean="0"/>
              <a:t> </a:t>
            </a:r>
            <a:r>
              <a:rPr lang="el-GR" dirty="0" err="1" smtClean="0"/>
              <a:t>Σκεψη</a:t>
            </a:r>
            <a:r>
              <a:rPr lang="el-GR" dirty="0" smtClean="0"/>
              <a:t> του </a:t>
            </a:r>
            <a:r>
              <a:rPr lang="el-GR" dirty="0" err="1" smtClean="0"/>
              <a:t>Κορτσακ</a:t>
            </a:r>
            <a:endParaRPr lang="el-GR" dirty="0"/>
          </a:p>
        </p:txBody>
      </p:sp>
      <p:sp>
        <p:nvSpPr>
          <p:cNvPr id="5" name="4 - TextBox"/>
          <p:cNvSpPr txBox="1"/>
          <p:nvPr/>
        </p:nvSpPr>
        <p:spPr>
          <a:xfrm>
            <a:off x="428597" y="1607187"/>
            <a:ext cx="8286808" cy="4955203"/>
          </a:xfrm>
          <a:prstGeom prst="rect">
            <a:avLst/>
          </a:prstGeom>
          <a:noFill/>
        </p:spPr>
        <p:txBody>
          <a:bodyPr wrap="square" rtlCol="0">
            <a:spAutoFit/>
          </a:bodyPr>
          <a:lstStyle/>
          <a:p>
            <a:pPr>
              <a:buFont typeface="Wingdings" pitchFamily="2" charset="2"/>
              <a:buChar char="Ø"/>
            </a:pPr>
            <a:r>
              <a:rPr lang="el-GR" sz="2600" b="1" dirty="0" smtClean="0">
                <a:solidFill>
                  <a:schemeClr val="tx2">
                    <a:lumMod val="50000"/>
                  </a:schemeClr>
                </a:solidFill>
              </a:rPr>
              <a:t>Παιδί με Δικαιώματα</a:t>
            </a:r>
          </a:p>
          <a:p>
            <a:r>
              <a:rPr lang="el-GR" sz="2400" i="1" dirty="0" smtClean="0">
                <a:solidFill>
                  <a:schemeClr val="tx2">
                    <a:lumMod val="50000"/>
                  </a:schemeClr>
                </a:solidFill>
              </a:rPr>
              <a:t>Ο </a:t>
            </a:r>
            <a:r>
              <a:rPr lang="el-GR" sz="2400" i="1" dirty="0" err="1" smtClean="0">
                <a:solidFill>
                  <a:schemeClr val="tx2">
                    <a:lumMod val="50000"/>
                  </a:schemeClr>
                </a:solidFill>
              </a:rPr>
              <a:t>Κόρτσακ</a:t>
            </a:r>
            <a:r>
              <a:rPr lang="el-GR" sz="2400" i="1" dirty="0" smtClean="0">
                <a:solidFill>
                  <a:schemeClr val="tx2">
                    <a:lumMod val="50000"/>
                  </a:schemeClr>
                </a:solidFill>
              </a:rPr>
              <a:t> θεωρούσε το παιδί υποκείμενο με δικαιώματα και όχι αντικείμενο εκπαίδευσης.</a:t>
            </a:r>
          </a:p>
          <a:p>
            <a:pPr>
              <a:buFont typeface="Wingdings" pitchFamily="2" charset="2"/>
              <a:buChar char="Ø"/>
            </a:pPr>
            <a:endParaRPr lang="el-GR" sz="2400" dirty="0" smtClean="0">
              <a:solidFill>
                <a:schemeClr val="tx2">
                  <a:lumMod val="50000"/>
                </a:schemeClr>
              </a:solidFill>
            </a:endParaRPr>
          </a:p>
          <a:p>
            <a:pPr>
              <a:buFont typeface="Wingdings" pitchFamily="2" charset="2"/>
              <a:buChar char="Ø"/>
            </a:pPr>
            <a:r>
              <a:rPr lang="el-GR" sz="2600" b="1" dirty="0" smtClean="0">
                <a:solidFill>
                  <a:schemeClr val="tx2">
                    <a:lumMod val="50000"/>
                  </a:schemeClr>
                </a:solidFill>
              </a:rPr>
              <a:t>Αξία της Ελευθερίας και της Ισοτιμίας</a:t>
            </a:r>
          </a:p>
          <a:p>
            <a:r>
              <a:rPr lang="el-GR" sz="2400" i="1" dirty="0" smtClean="0">
                <a:solidFill>
                  <a:schemeClr val="tx2">
                    <a:lumMod val="50000"/>
                  </a:schemeClr>
                </a:solidFill>
              </a:rPr>
              <a:t>Προώθησε την </a:t>
            </a:r>
            <a:r>
              <a:rPr lang="el-GR" sz="2400" b="1" i="1" dirty="0" smtClean="0">
                <a:solidFill>
                  <a:schemeClr val="tx2">
                    <a:lumMod val="50000"/>
                  </a:schemeClr>
                </a:solidFill>
              </a:rPr>
              <a:t>ελευθερία</a:t>
            </a:r>
            <a:r>
              <a:rPr lang="el-GR" sz="2400" i="1" dirty="0" smtClean="0">
                <a:solidFill>
                  <a:schemeClr val="tx2">
                    <a:lumMod val="50000"/>
                  </a:schemeClr>
                </a:solidFill>
              </a:rPr>
              <a:t>, την </a:t>
            </a:r>
            <a:r>
              <a:rPr lang="el-GR" sz="2400" b="1" i="1" dirty="0" smtClean="0">
                <a:solidFill>
                  <a:schemeClr val="tx2">
                    <a:lumMod val="50000"/>
                  </a:schemeClr>
                </a:solidFill>
              </a:rPr>
              <a:t>αυτονομία</a:t>
            </a:r>
            <a:r>
              <a:rPr lang="el-GR" sz="2400" i="1" dirty="0" smtClean="0">
                <a:solidFill>
                  <a:schemeClr val="tx2">
                    <a:lumMod val="50000"/>
                  </a:schemeClr>
                </a:solidFill>
              </a:rPr>
              <a:t> και την </a:t>
            </a:r>
            <a:r>
              <a:rPr lang="el-GR" sz="2400" b="1" i="1" dirty="0" smtClean="0">
                <a:solidFill>
                  <a:schemeClr val="tx2">
                    <a:lumMod val="50000"/>
                  </a:schemeClr>
                </a:solidFill>
              </a:rPr>
              <a:t>ισότητα</a:t>
            </a:r>
            <a:r>
              <a:rPr lang="el-GR" sz="2400" i="1" dirty="0" smtClean="0">
                <a:solidFill>
                  <a:schemeClr val="tx2">
                    <a:lumMod val="50000"/>
                  </a:schemeClr>
                </a:solidFill>
              </a:rPr>
              <a:t> για τα παιδιά στην εκπαιδευτική διαδικασία.</a:t>
            </a:r>
          </a:p>
          <a:p>
            <a:pPr>
              <a:buFont typeface="Wingdings" pitchFamily="2" charset="2"/>
              <a:buChar char="Ø"/>
            </a:pPr>
            <a:endParaRPr lang="el-GR" sz="2400" dirty="0" smtClean="0">
              <a:solidFill>
                <a:schemeClr val="tx2">
                  <a:lumMod val="50000"/>
                </a:schemeClr>
              </a:solidFill>
            </a:endParaRPr>
          </a:p>
          <a:p>
            <a:pPr>
              <a:buFont typeface="Wingdings" pitchFamily="2" charset="2"/>
              <a:buChar char="Ø"/>
            </a:pPr>
            <a:r>
              <a:rPr lang="el-GR" sz="2600" b="1" dirty="0" smtClean="0">
                <a:solidFill>
                  <a:schemeClr val="tx2">
                    <a:lumMod val="50000"/>
                  </a:schemeClr>
                </a:solidFill>
              </a:rPr>
              <a:t>Σεβασμός στην προσωπικότητα του παιδιού</a:t>
            </a:r>
          </a:p>
          <a:p>
            <a:r>
              <a:rPr lang="el-GR" sz="2400" i="1" dirty="0" smtClean="0">
                <a:solidFill>
                  <a:schemeClr val="tx2">
                    <a:lumMod val="50000"/>
                  </a:schemeClr>
                </a:solidFill>
              </a:rPr>
              <a:t>Κεντρική του αρχή, η αναγνώριση της μοναδικότητας του παιδιού.</a:t>
            </a:r>
          </a:p>
          <a:p>
            <a:endParaRPr lang="el-GR" sz="2400" dirty="0" smtClean="0">
              <a:solidFill>
                <a:schemeClr val="tx2">
                  <a:lumMod val="50000"/>
                </a:schemeClr>
              </a:solidFill>
            </a:endParaRPr>
          </a:p>
          <a:p>
            <a:endParaRPr lang="el-GR" sz="2400" dirty="0">
              <a:solidFill>
                <a:schemeClr val="tx2">
                  <a:lumMod val="50000"/>
                </a:schemeClr>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calcmode="lin" valueType="num">
                                      <p:cBhvr additive="base">
                                        <p:cTn id="12"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 calcmode="lin" valueType="num">
                                      <p:cBhvr additive="base">
                                        <p:cTn id="18"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8" fill="hold" nodeType="after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 calcmode="lin" valueType="num">
                                      <p:cBhvr additive="base">
                                        <p:cTn id="23"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 calcmode="lin" valueType="num">
                                      <p:cBhvr additive="base">
                                        <p:cTn id="29"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par>
                          <p:cTn id="31" fill="hold">
                            <p:stCondLst>
                              <p:cond delay="500"/>
                            </p:stCondLst>
                            <p:childTnLst>
                              <p:par>
                                <p:cTn id="32" presetID="2" presetClass="entr" presetSubtype="8" fill="hold" nodeType="afterEffect">
                                  <p:stCondLst>
                                    <p:cond delay="0"/>
                                  </p:stCondLst>
                                  <p:childTnLst>
                                    <p:set>
                                      <p:cBhvr>
                                        <p:cTn id="33" dur="1" fill="hold">
                                          <p:stCondLst>
                                            <p:cond delay="0"/>
                                          </p:stCondLst>
                                        </p:cTn>
                                        <p:tgtEl>
                                          <p:spTgt spid="5">
                                            <p:txEl>
                                              <p:pRg st="7" end="7"/>
                                            </p:txEl>
                                          </p:spTgt>
                                        </p:tgtEl>
                                        <p:attrNameLst>
                                          <p:attrName>style.visibility</p:attrName>
                                        </p:attrNameLst>
                                      </p:cBhvr>
                                      <p:to>
                                        <p:strVal val="visible"/>
                                      </p:to>
                                    </p:set>
                                    <p:anim calcmode="lin" valueType="num">
                                      <p:cBhvr additive="base">
                                        <p:cTn id="34"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686800" cy="841248"/>
          </a:xfrm>
        </p:spPr>
        <p:txBody>
          <a:bodyPr/>
          <a:lstStyle/>
          <a:p>
            <a:r>
              <a:rPr lang="el-GR" dirty="0" smtClean="0"/>
              <a:t>Η </a:t>
            </a:r>
            <a:r>
              <a:rPr lang="el-GR" dirty="0" err="1" smtClean="0"/>
              <a:t>Σχεση</a:t>
            </a:r>
            <a:r>
              <a:rPr lang="el-GR" dirty="0" smtClean="0"/>
              <a:t> με τη </a:t>
            </a:r>
            <a:r>
              <a:rPr lang="el-GR" dirty="0" err="1" smtClean="0"/>
              <a:t>Νεα</a:t>
            </a:r>
            <a:r>
              <a:rPr lang="el-GR" dirty="0" smtClean="0"/>
              <a:t> </a:t>
            </a:r>
            <a:r>
              <a:rPr lang="el-GR" dirty="0" err="1" smtClean="0"/>
              <a:t>Αγωγη</a:t>
            </a:r>
            <a:endParaRPr lang="el-GR" dirty="0"/>
          </a:p>
        </p:txBody>
      </p:sp>
      <p:pic>
        <p:nvPicPr>
          <p:cNvPr id="5" name="4 - Εικόνα" descr="smartart.png"/>
          <p:cNvPicPr>
            <a:picLocks noChangeAspect="1"/>
          </p:cNvPicPr>
          <p:nvPr/>
        </p:nvPicPr>
        <p:blipFill>
          <a:blip r:embed="rId4"/>
          <a:stretch>
            <a:fillRect/>
          </a:stretch>
        </p:blipFill>
        <p:spPr>
          <a:xfrm>
            <a:off x="348967" y="1230909"/>
            <a:ext cx="8509313" cy="5412801"/>
          </a:xfrm>
          <a:prstGeom prst="rect">
            <a:avLst/>
          </a:prstGeom>
        </p:spPr>
      </p:pic>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686800" cy="841248"/>
          </a:xfrm>
        </p:spPr>
        <p:txBody>
          <a:bodyPr/>
          <a:lstStyle/>
          <a:p>
            <a:r>
              <a:rPr lang="el-GR" dirty="0" smtClean="0"/>
              <a:t>Η </a:t>
            </a:r>
            <a:r>
              <a:rPr lang="el-GR" dirty="0" err="1" smtClean="0"/>
              <a:t>Βιογραφια</a:t>
            </a:r>
            <a:r>
              <a:rPr lang="el-GR" dirty="0" smtClean="0"/>
              <a:t> του</a:t>
            </a:r>
            <a:endParaRPr lang="el-GR" dirty="0"/>
          </a:p>
        </p:txBody>
      </p:sp>
      <p:grpSp>
        <p:nvGrpSpPr>
          <p:cNvPr id="7" name="6 - Ομάδα"/>
          <p:cNvGrpSpPr/>
          <p:nvPr/>
        </p:nvGrpSpPr>
        <p:grpSpPr>
          <a:xfrm>
            <a:off x="285753" y="1237009"/>
            <a:ext cx="8715403" cy="3139321"/>
            <a:chOff x="285753" y="1237009"/>
            <a:chExt cx="8715403" cy="3139321"/>
          </a:xfrm>
        </p:grpSpPr>
        <p:sp>
          <p:nvSpPr>
            <p:cNvPr id="8" name="7 - Ορθογώνιο"/>
            <p:cNvSpPr/>
            <p:nvPr/>
          </p:nvSpPr>
          <p:spPr>
            <a:xfrm>
              <a:off x="2286048" y="1237009"/>
              <a:ext cx="6715108" cy="3139321"/>
            </a:xfrm>
            <a:prstGeom prst="rect">
              <a:avLst/>
            </a:prstGeom>
            <a:ln w="28575">
              <a:solidFill>
                <a:schemeClr val="tx2">
                  <a:lumMod val="50000"/>
                </a:schemeClr>
              </a:solidFill>
            </a:ln>
          </p:spPr>
          <p:txBody>
            <a:bodyPr wrap="square">
              <a:spAutoFit/>
            </a:bodyPr>
            <a:lstStyle/>
            <a:p>
              <a:r>
                <a:rPr lang="el-GR" sz="2200" dirty="0" smtClean="0">
                  <a:solidFill>
                    <a:schemeClr val="tx2">
                      <a:lumMod val="50000"/>
                    </a:schemeClr>
                  </a:solidFill>
                </a:rPr>
                <a:t>Πραγματικό όνομα </a:t>
              </a:r>
              <a:r>
                <a:rPr lang="el-GR" sz="2200" b="1" dirty="0" err="1" smtClean="0">
                  <a:solidFill>
                    <a:schemeClr val="tx2">
                      <a:lumMod val="50000"/>
                    </a:schemeClr>
                  </a:solidFill>
                </a:rPr>
                <a:t>Henryk</a:t>
              </a:r>
              <a:r>
                <a:rPr lang="el-GR" sz="2200" b="1" dirty="0" smtClean="0">
                  <a:solidFill>
                    <a:schemeClr val="tx2">
                      <a:lumMod val="50000"/>
                    </a:schemeClr>
                  </a:solidFill>
                </a:rPr>
                <a:t> </a:t>
              </a:r>
              <a:r>
                <a:rPr lang="el-GR" sz="2200" b="1" dirty="0" err="1" smtClean="0">
                  <a:solidFill>
                    <a:schemeClr val="tx2">
                      <a:lumMod val="50000"/>
                    </a:schemeClr>
                  </a:solidFill>
                </a:rPr>
                <a:t>Goldszmit</a:t>
              </a:r>
              <a:r>
                <a:rPr lang="el-GR" sz="2200" dirty="0" smtClean="0">
                  <a:solidFill>
                    <a:schemeClr val="tx2">
                      <a:lumMod val="50000"/>
                    </a:schemeClr>
                  </a:solidFill>
                </a:rPr>
                <a:t>,</a:t>
              </a:r>
            </a:p>
            <a:p>
              <a:r>
                <a:rPr lang="el-GR" sz="2200" dirty="0" smtClean="0">
                  <a:solidFill>
                    <a:schemeClr val="tx2">
                      <a:lumMod val="50000"/>
                    </a:schemeClr>
                  </a:solidFill>
                </a:rPr>
                <a:t>επίσης γνωστός και ως </a:t>
              </a:r>
              <a:r>
                <a:rPr lang="el-GR" sz="2200" b="1" dirty="0" err="1" smtClean="0">
                  <a:solidFill>
                    <a:schemeClr val="tx2">
                      <a:lumMod val="50000"/>
                    </a:schemeClr>
                  </a:solidFill>
                </a:rPr>
                <a:t>Γεροδόκτωρ</a:t>
              </a:r>
              <a:r>
                <a:rPr lang="el-GR" sz="2200" dirty="0" smtClean="0">
                  <a:solidFill>
                    <a:schemeClr val="tx2">
                      <a:lumMod val="50000"/>
                    </a:schemeClr>
                  </a:solidFill>
                </a:rPr>
                <a:t> ή </a:t>
              </a:r>
              <a:r>
                <a:rPr lang="el-GR" sz="2200" b="1" dirty="0" smtClean="0">
                  <a:solidFill>
                    <a:schemeClr val="tx2">
                      <a:lumMod val="50000"/>
                    </a:schemeClr>
                  </a:solidFill>
                </a:rPr>
                <a:t>Κύριος δόκτωρ</a:t>
              </a:r>
              <a:r>
                <a:rPr lang="el-GR" sz="2200" dirty="0" smtClean="0">
                  <a:solidFill>
                    <a:schemeClr val="tx2">
                      <a:lumMod val="50000"/>
                    </a:schemeClr>
                  </a:solidFill>
                </a:rPr>
                <a:t>.</a:t>
              </a:r>
            </a:p>
            <a:p>
              <a:endParaRPr lang="en-US" sz="2200" dirty="0" smtClean="0">
                <a:solidFill>
                  <a:schemeClr val="tx2">
                    <a:lumMod val="50000"/>
                  </a:schemeClr>
                </a:solidFill>
              </a:endParaRPr>
            </a:p>
            <a:p>
              <a:pPr>
                <a:buFont typeface="Wingdings" pitchFamily="2" charset="2"/>
                <a:buChar char="Ø"/>
              </a:pPr>
              <a:r>
                <a:rPr lang="el-GR" sz="2200" i="1" dirty="0" smtClean="0">
                  <a:solidFill>
                    <a:schemeClr val="tx2">
                      <a:lumMod val="50000"/>
                    </a:schemeClr>
                  </a:solidFill>
                </a:rPr>
                <a:t>Γέννηση</a:t>
              </a:r>
              <a:r>
                <a:rPr lang="el-GR" sz="2200" dirty="0" smtClean="0">
                  <a:solidFill>
                    <a:schemeClr val="tx2">
                      <a:lumMod val="50000"/>
                    </a:schemeClr>
                  </a:solidFill>
                </a:rPr>
                <a:t>: 22 Ιουλίου 1878, Βαρσοβία, Πολωνία</a:t>
              </a:r>
            </a:p>
            <a:p>
              <a:pPr>
                <a:buFont typeface="Wingdings" pitchFamily="2" charset="2"/>
                <a:buChar char="Ø"/>
              </a:pPr>
              <a:r>
                <a:rPr lang="el-GR" sz="2200" i="1" dirty="0" smtClean="0">
                  <a:solidFill>
                    <a:schemeClr val="tx2">
                      <a:lumMod val="50000"/>
                    </a:schemeClr>
                  </a:solidFill>
                </a:rPr>
                <a:t>Θάνατος</a:t>
              </a:r>
              <a:r>
                <a:rPr lang="el-GR" sz="2200" dirty="0" smtClean="0">
                  <a:solidFill>
                    <a:schemeClr val="tx2">
                      <a:lumMod val="50000"/>
                    </a:schemeClr>
                  </a:solidFill>
                </a:rPr>
                <a:t>: 7 Αυγούστου 1942</a:t>
              </a:r>
              <a:r>
                <a:rPr lang="en-US" sz="2200" dirty="0" smtClean="0">
                  <a:solidFill>
                    <a:schemeClr val="tx2">
                      <a:lumMod val="50000"/>
                    </a:schemeClr>
                  </a:solidFill>
                </a:rPr>
                <a:t>,</a:t>
              </a:r>
              <a:r>
                <a:rPr lang="el-GR" sz="2200" dirty="0" smtClean="0">
                  <a:solidFill>
                    <a:schemeClr val="tx2">
                      <a:lumMod val="50000"/>
                    </a:schemeClr>
                  </a:solidFill>
                </a:rPr>
                <a:t> Στρατόπεδο εξόντωσης Τρεμπλίνκα (θανατώθηκε μαζί με τους μαθητές του)</a:t>
              </a:r>
            </a:p>
            <a:p>
              <a:pPr>
                <a:buFont typeface="Wingdings" pitchFamily="2" charset="2"/>
                <a:buChar char="Ø"/>
              </a:pPr>
              <a:r>
                <a:rPr lang="el-GR" sz="2200" dirty="0" smtClean="0">
                  <a:solidFill>
                    <a:schemeClr val="tx2">
                      <a:lumMod val="50000"/>
                    </a:schemeClr>
                  </a:solidFill>
                </a:rPr>
                <a:t>Πρωτοπόρος της έρευνας στον τομέα της παιδικής ανάπτυξης και ψυχολογίας, καθώς και της εκπαιδευτικής διαγνωστικής.</a:t>
              </a:r>
              <a:endParaRPr lang="en-US" sz="2200" dirty="0" smtClean="0">
                <a:solidFill>
                  <a:schemeClr val="tx2">
                    <a:lumMod val="50000"/>
                  </a:schemeClr>
                </a:solidFill>
              </a:endParaRPr>
            </a:p>
          </p:txBody>
        </p:sp>
        <p:pic>
          <p:nvPicPr>
            <p:cNvPr id="13" name="12 - Εικόνα" descr="3f74881b-f9ee-4fb1-b56b-8bf0da98342f.jpg"/>
            <p:cNvPicPr>
              <a:picLocks noChangeAspect="1"/>
            </p:cNvPicPr>
            <p:nvPr/>
          </p:nvPicPr>
          <p:blipFill>
            <a:blip r:embed="rId4" cstate="print"/>
            <a:stretch>
              <a:fillRect/>
            </a:stretch>
          </p:blipFill>
          <p:spPr>
            <a:xfrm>
              <a:off x="285753" y="1285860"/>
              <a:ext cx="1887749" cy="3000396"/>
            </a:xfrm>
            <a:prstGeom prst="rect">
              <a:avLst/>
            </a:prstGeom>
            <a:ln w="28575">
              <a:solidFill>
                <a:schemeClr val="tx2">
                  <a:lumMod val="50000"/>
                </a:schemeClr>
              </a:solidFill>
            </a:ln>
          </p:spPr>
        </p:pic>
      </p:grpSp>
      <p:sp>
        <p:nvSpPr>
          <p:cNvPr id="14" name="13 - Ορθογώνιο"/>
          <p:cNvSpPr/>
          <p:nvPr/>
        </p:nvSpPr>
        <p:spPr>
          <a:xfrm>
            <a:off x="571472" y="4644292"/>
            <a:ext cx="8072494" cy="1785104"/>
          </a:xfrm>
          <a:prstGeom prst="rect">
            <a:avLst/>
          </a:prstGeom>
        </p:spPr>
        <p:txBody>
          <a:bodyPr wrap="square">
            <a:spAutoFit/>
          </a:bodyPr>
          <a:lstStyle/>
          <a:p>
            <a:pPr fontAlgn="base">
              <a:buFont typeface="Wingdings" pitchFamily="2" charset="2"/>
              <a:buChar char="Ø"/>
            </a:pPr>
            <a:r>
              <a:rPr lang="el-GR" sz="2200" i="1" dirty="0" smtClean="0"/>
              <a:t>1898 -1905:</a:t>
            </a:r>
            <a:r>
              <a:rPr lang="el-GR" sz="2200" dirty="0" smtClean="0"/>
              <a:t> Σπουδές στην Ιατρική σχολή του Αυτοκρατορικού Πανεπιστημίου της Βαρσοβίας </a:t>
            </a:r>
          </a:p>
          <a:p>
            <a:pPr fontAlgn="base">
              <a:buFont typeface="Wingdings" pitchFamily="2" charset="2"/>
              <a:buChar char="Ø"/>
            </a:pPr>
            <a:r>
              <a:rPr lang="el-GR" sz="2200" dirty="0" smtClean="0"/>
              <a:t>Σπούδασε και στο </a:t>
            </a:r>
            <a:r>
              <a:rPr lang="el-GR" sz="2200" dirty="0" err="1" smtClean="0"/>
              <a:t>Uniwersytet</a:t>
            </a:r>
            <a:r>
              <a:rPr lang="el-GR" sz="2200" dirty="0" smtClean="0"/>
              <a:t> </a:t>
            </a:r>
            <a:r>
              <a:rPr lang="el-GR" sz="2200" dirty="0" err="1" smtClean="0"/>
              <a:t>Latajacy</a:t>
            </a:r>
            <a:r>
              <a:rPr lang="el-GR" sz="2200" dirty="0" smtClean="0"/>
              <a:t> (Ιπτάμενο Πανεπιστήμιο)</a:t>
            </a:r>
          </a:p>
          <a:p>
            <a:pPr fontAlgn="base">
              <a:buFont typeface="Wingdings" pitchFamily="2" charset="2"/>
              <a:buChar char="Ø"/>
            </a:pPr>
            <a:r>
              <a:rPr lang="el-GR" sz="2200" i="1" dirty="0" smtClean="0"/>
              <a:t>1907-1910</a:t>
            </a:r>
            <a:r>
              <a:rPr lang="el-GR" sz="2200" dirty="0" smtClean="0"/>
              <a:t>: Επιμόρφωση στο εξωτερικό &amp; παράλληλα πρακτική σε Παιδιατρικές κλινικές</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71414"/>
            <a:ext cx="8686800" cy="912686"/>
          </a:xfrm>
        </p:spPr>
        <p:txBody>
          <a:bodyPr>
            <a:noAutofit/>
          </a:bodyPr>
          <a:lstStyle/>
          <a:p>
            <a:r>
              <a:rPr lang="el-GR" dirty="0" smtClean="0"/>
              <a:t>οι </a:t>
            </a:r>
            <a:r>
              <a:rPr lang="el-GR" dirty="0" err="1" smtClean="0"/>
              <a:t>ΔημοκρατικεΣ</a:t>
            </a:r>
            <a:r>
              <a:rPr lang="el-GR" dirty="0" smtClean="0"/>
              <a:t> </a:t>
            </a:r>
            <a:r>
              <a:rPr lang="el-GR" dirty="0" err="1" smtClean="0"/>
              <a:t>ΔιαδικασιεΣ</a:t>
            </a:r>
            <a:r>
              <a:rPr lang="el-GR" dirty="0" smtClean="0"/>
              <a:t> στο </a:t>
            </a:r>
            <a:r>
              <a:rPr lang="el-GR" dirty="0" err="1" smtClean="0"/>
              <a:t>Ορφανοτροφειο</a:t>
            </a:r>
            <a:r>
              <a:rPr lang="el-GR" dirty="0" smtClean="0"/>
              <a:t> </a:t>
            </a:r>
            <a:r>
              <a:rPr lang="el-GR" dirty="0" err="1" smtClean="0"/>
              <a:t>τησ</a:t>
            </a:r>
            <a:r>
              <a:rPr lang="el-GR" dirty="0" smtClean="0"/>
              <a:t> </a:t>
            </a:r>
            <a:r>
              <a:rPr lang="el-GR" dirty="0" err="1" smtClean="0"/>
              <a:t>βαρσοβιασ</a:t>
            </a:r>
            <a:endParaRPr lang="el-GR" dirty="0"/>
          </a:p>
        </p:txBody>
      </p:sp>
      <p:pic>
        <p:nvPicPr>
          <p:cNvPr id="5" name="4 - Εικόνα" descr="ορφανοτροφείο.png"/>
          <p:cNvPicPr>
            <a:picLocks noChangeAspect="1"/>
          </p:cNvPicPr>
          <p:nvPr/>
        </p:nvPicPr>
        <p:blipFill>
          <a:blip r:embed="rId4"/>
          <a:stretch>
            <a:fillRect/>
          </a:stretch>
        </p:blipFill>
        <p:spPr>
          <a:xfrm>
            <a:off x="3029280" y="1643050"/>
            <a:ext cx="3257232" cy="3214710"/>
          </a:xfrm>
          <a:prstGeom prst="rect">
            <a:avLst/>
          </a:prstGeom>
        </p:spPr>
      </p:pic>
      <p:sp>
        <p:nvSpPr>
          <p:cNvPr id="7" name="6 - TextBox"/>
          <p:cNvSpPr txBox="1"/>
          <p:nvPr/>
        </p:nvSpPr>
        <p:spPr>
          <a:xfrm>
            <a:off x="142876" y="1857364"/>
            <a:ext cx="2285984" cy="3200876"/>
          </a:xfrm>
          <a:prstGeom prst="rect">
            <a:avLst/>
          </a:prstGeom>
          <a:noFill/>
        </p:spPr>
        <p:txBody>
          <a:bodyPr wrap="square" rtlCol="0">
            <a:spAutoFit/>
          </a:bodyPr>
          <a:lstStyle/>
          <a:p>
            <a:pPr algn="r"/>
            <a:r>
              <a:rPr lang="el-GR" sz="2400" b="1" dirty="0" smtClean="0">
                <a:solidFill>
                  <a:schemeClr val="tx2">
                    <a:lumMod val="50000"/>
                  </a:schemeClr>
                </a:solidFill>
              </a:rPr>
              <a:t>Συμμετοχή</a:t>
            </a:r>
          </a:p>
          <a:p>
            <a:pPr algn="r"/>
            <a:r>
              <a:rPr lang="el-GR" sz="2400" b="1" dirty="0" smtClean="0">
                <a:solidFill>
                  <a:schemeClr val="tx2">
                    <a:lumMod val="50000"/>
                  </a:schemeClr>
                </a:solidFill>
              </a:rPr>
              <a:t>των </a:t>
            </a:r>
            <a:r>
              <a:rPr lang="el-GR" sz="2400" b="1" dirty="0" smtClean="0">
                <a:solidFill>
                  <a:schemeClr val="tx2">
                    <a:lumMod val="50000"/>
                  </a:schemeClr>
                </a:solidFill>
              </a:rPr>
              <a:t>παιδιών</a:t>
            </a:r>
          </a:p>
          <a:p>
            <a:pPr algn="r"/>
            <a:r>
              <a:rPr lang="el-GR" sz="2200" i="1" dirty="0" smtClean="0">
                <a:solidFill>
                  <a:schemeClr val="tx2">
                    <a:lumMod val="50000"/>
                  </a:schemeClr>
                </a:solidFill>
              </a:rPr>
              <a:t>Τα παιδιά συμμετείχαν στη λήψη αποφάσεων και στην οργάνωση της καθημερινότητάς τους.</a:t>
            </a:r>
            <a:endParaRPr lang="el-GR" sz="2200" dirty="0">
              <a:solidFill>
                <a:schemeClr val="tx2">
                  <a:lumMod val="50000"/>
                </a:schemeClr>
              </a:solidFill>
            </a:endParaRPr>
          </a:p>
        </p:txBody>
      </p:sp>
      <p:sp>
        <p:nvSpPr>
          <p:cNvPr id="8" name="7 - TextBox"/>
          <p:cNvSpPr txBox="1"/>
          <p:nvPr/>
        </p:nvSpPr>
        <p:spPr>
          <a:xfrm>
            <a:off x="6786578" y="1862445"/>
            <a:ext cx="2357422" cy="3139321"/>
          </a:xfrm>
          <a:prstGeom prst="rect">
            <a:avLst/>
          </a:prstGeom>
          <a:noFill/>
        </p:spPr>
        <p:txBody>
          <a:bodyPr wrap="square" rtlCol="0">
            <a:spAutoFit/>
          </a:bodyPr>
          <a:lstStyle/>
          <a:p>
            <a:r>
              <a:rPr lang="el-GR" sz="2400" b="1" dirty="0" smtClean="0">
                <a:solidFill>
                  <a:schemeClr val="tx2">
                    <a:lumMod val="50000"/>
                  </a:schemeClr>
                </a:solidFill>
              </a:rPr>
              <a:t>Δημοκρατική Διακυβέρνηση</a:t>
            </a:r>
          </a:p>
          <a:p>
            <a:r>
              <a:rPr lang="el-GR" sz="2200" i="1" dirty="0" smtClean="0">
                <a:solidFill>
                  <a:schemeClr val="tx2">
                    <a:lumMod val="50000"/>
                  </a:schemeClr>
                </a:solidFill>
              </a:rPr>
              <a:t>Δημιούργησε ένα μοντέλο εκπαίδευσης που προώθησε την ευθύνη και τη συλλογικότητα.</a:t>
            </a:r>
          </a:p>
          <a:p>
            <a:endParaRPr lang="el-GR" dirty="0">
              <a:solidFill>
                <a:schemeClr val="tx2">
                  <a:lumMod val="50000"/>
                </a:schemeClr>
              </a:solidFill>
            </a:endParaRPr>
          </a:p>
        </p:txBody>
      </p:sp>
      <p:sp>
        <p:nvSpPr>
          <p:cNvPr id="9" name="8 - TextBox"/>
          <p:cNvSpPr txBox="1"/>
          <p:nvPr/>
        </p:nvSpPr>
        <p:spPr>
          <a:xfrm>
            <a:off x="2643174" y="5286388"/>
            <a:ext cx="4000528" cy="1477328"/>
          </a:xfrm>
          <a:prstGeom prst="rect">
            <a:avLst/>
          </a:prstGeom>
          <a:noFill/>
        </p:spPr>
        <p:txBody>
          <a:bodyPr wrap="square" rtlCol="0">
            <a:spAutoFit/>
          </a:bodyPr>
          <a:lstStyle/>
          <a:p>
            <a:pPr algn="ctr"/>
            <a:r>
              <a:rPr lang="el-GR" sz="2400" b="1" dirty="0" smtClean="0">
                <a:solidFill>
                  <a:schemeClr val="tx2">
                    <a:lumMod val="50000"/>
                  </a:schemeClr>
                </a:solidFill>
              </a:rPr>
              <a:t>Συνεργασία και Αλληλεγγύη</a:t>
            </a:r>
          </a:p>
          <a:p>
            <a:pPr algn="ctr"/>
            <a:r>
              <a:rPr lang="el-GR" sz="2200" i="1" dirty="0" smtClean="0">
                <a:solidFill>
                  <a:schemeClr val="tx2">
                    <a:lumMod val="50000"/>
                  </a:schemeClr>
                </a:solidFill>
              </a:rPr>
              <a:t>Ανέπτυξε αξίες συνεργασίας και σεβασμού ανάμεσα στους μαθητές. </a:t>
            </a:r>
          </a:p>
        </p:txBody>
      </p:sp>
      <p:cxnSp>
        <p:nvCxnSpPr>
          <p:cNvPr id="11" name="10 - Ευθύγραμμο βέλος σύνδεσης"/>
          <p:cNvCxnSpPr>
            <a:stCxn id="5" idx="1"/>
            <a:endCxn id="7" idx="3"/>
          </p:cNvCxnSpPr>
          <p:nvPr/>
        </p:nvCxnSpPr>
        <p:spPr>
          <a:xfrm rot="10800000" flipV="1">
            <a:off x="2428860" y="3250404"/>
            <a:ext cx="600420" cy="207397"/>
          </a:xfrm>
          <a:prstGeom prst="straightConnector1">
            <a:avLst/>
          </a:prstGeom>
          <a:ln w="38100">
            <a:solidFill>
              <a:schemeClr val="tx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11 - Ευθύγραμμο βέλος σύνδεσης"/>
          <p:cNvCxnSpPr>
            <a:stCxn id="5" idx="3"/>
            <a:endCxn id="8" idx="1"/>
          </p:cNvCxnSpPr>
          <p:nvPr/>
        </p:nvCxnSpPr>
        <p:spPr>
          <a:xfrm>
            <a:off x="6286512" y="3250405"/>
            <a:ext cx="500066" cy="181701"/>
          </a:xfrm>
          <a:prstGeom prst="straightConnector1">
            <a:avLst/>
          </a:prstGeom>
          <a:ln w="38100">
            <a:solidFill>
              <a:schemeClr val="tx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12 - Ευθύγραμμο βέλος σύνδεσης"/>
          <p:cNvCxnSpPr>
            <a:stCxn id="5" idx="2"/>
            <a:endCxn id="9" idx="0"/>
          </p:cNvCxnSpPr>
          <p:nvPr/>
        </p:nvCxnSpPr>
        <p:spPr>
          <a:xfrm rot="5400000">
            <a:off x="4436353" y="5064845"/>
            <a:ext cx="428628" cy="14458"/>
          </a:xfrm>
          <a:prstGeom prst="straightConnector1">
            <a:avLst/>
          </a:prstGeom>
          <a:ln w="38100">
            <a:solidFill>
              <a:schemeClr val="tx2">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Left)">
                                      <p:cBhvr>
                                        <p:cTn id="7" dur="500"/>
                                        <p:tgtEl>
                                          <p:spTgt spid="11"/>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downLeft)">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6"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strips(downRight)">
                                      <p:cBhvr>
                                        <p:cTn id="16" dur="500"/>
                                        <p:tgtEl>
                                          <p:spTgt spid="12"/>
                                        </p:tgtEl>
                                      </p:cBhvr>
                                    </p:animEffect>
                                  </p:childTnLst>
                                </p:cTn>
                              </p:par>
                            </p:childTnLst>
                          </p:cTn>
                        </p:par>
                        <p:par>
                          <p:cTn id="17" fill="hold">
                            <p:stCondLst>
                              <p:cond delay="500"/>
                            </p:stCondLst>
                            <p:childTnLst>
                              <p:par>
                                <p:cTn id="18" presetID="18" presetClass="entr" presetSubtype="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6"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strips(downRight)">
                                      <p:cBhvr>
                                        <p:cTn id="25" dur="500"/>
                                        <p:tgtEl>
                                          <p:spTgt spid="13"/>
                                        </p:tgtEl>
                                      </p:cBhvr>
                                    </p:animEffect>
                                  </p:childTnLst>
                                </p:cTn>
                              </p:par>
                            </p:childTnLst>
                          </p:cTn>
                        </p:par>
                        <p:par>
                          <p:cTn id="26" fill="hold">
                            <p:stCondLst>
                              <p:cond delay="500"/>
                            </p:stCondLst>
                            <p:childTnLst>
                              <p:par>
                                <p:cTn id="27" presetID="18" presetClass="entr" presetSubtype="6"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strips(downRight)">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686800" cy="841248"/>
          </a:xfrm>
        </p:spPr>
        <p:txBody>
          <a:bodyPr/>
          <a:lstStyle/>
          <a:p>
            <a:r>
              <a:rPr lang="el-GR" dirty="0" smtClean="0"/>
              <a:t>Τα </a:t>
            </a:r>
            <a:r>
              <a:rPr lang="el-GR" dirty="0" err="1" smtClean="0"/>
              <a:t>Δικαιωματα</a:t>
            </a:r>
            <a:r>
              <a:rPr lang="el-GR" dirty="0" smtClean="0"/>
              <a:t> του </a:t>
            </a:r>
            <a:r>
              <a:rPr lang="el-GR" dirty="0" err="1" smtClean="0"/>
              <a:t>Παιδιου</a:t>
            </a:r>
            <a:endParaRPr lang="el-GR" dirty="0"/>
          </a:p>
        </p:txBody>
      </p:sp>
      <p:sp>
        <p:nvSpPr>
          <p:cNvPr id="3" name="2 - TextBox"/>
          <p:cNvSpPr txBox="1"/>
          <p:nvPr/>
        </p:nvSpPr>
        <p:spPr>
          <a:xfrm>
            <a:off x="428596" y="1428736"/>
            <a:ext cx="8286808" cy="1231106"/>
          </a:xfrm>
          <a:prstGeom prst="rect">
            <a:avLst/>
          </a:prstGeom>
          <a:noFill/>
        </p:spPr>
        <p:txBody>
          <a:bodyPr wrap="square" rtlCol="0">
            <a:spAutoFit/>
          </a:bodyPr>
          <a:lstStyle/>
          <a:p>
            <a:pPr>
              <a:buFont typeface="Wingdings" pitchFamily="2" charset="2"/>
              <a:buChar char="Ø"/>
            </a:pPr>
            <a:r>
              <a:rPr lang="el-GR" sz="2600" b="1" dirty="0" smtClean="0">
                <a:solidFill>
                  <a:schemeClr val="tx2">
                    <a:lumMod val="50000"/>
                  </a:schemeClr>
                </a:solidFill>
              </a:rPr>
              <a:t>Πρώιμη Υποστήριξη Δικαιωμάτων</a:t>
            </a:r>
          </a:p>
          <a:p>
            <a:r>
              <a:rPr lang="el-GR" sz="2400" i="1" dirty="0" smtClean="0">
                <a:solidFill>
                  <a:schemeClr val="tx2">
                    <a:lumMod val="50000"/>
                  </a:schemeClr>
                </a:solidFill>
              </a:rPr>
              <a:t>Υποστήριξε της αναγνώριση των δικαιωμάτων του παιδιού, όπως αυτά της </a:t>
            </a:r>
            <a:r>
              <a:rPr lang="el-GR" sz="2400" b="1" i="1" dirty="0" smtClean="0">
                <a:solidFill>
                  <a:schemeClr val="tx2">
                    <a:lumMod val="50000"/>
                  </a:schemeClr>
                </a:solidFill>
              </a:rPr>
              <a:t>προστασίας</a:t>
            </a:r>
            <a:r>
              <a:rPr lang="el-GR" sz="2400" i="1" dirty="0" smtClean="0">
                <a:solidFill>
                  <a:schemeClr val="tx2">
                    <a:lumMod val="50000"/>
                  </a:schemeClr>
                </a:solidFill>
              </a:rPr>
              <a:t> και της </a:t>
            </a:r>
            <a:r>
              <a:rPr lang="el-GR" sz="2400" b="1" i="1" dirty="0" smtClean="0">
                <a:solidFill>
                  <a:schemeClr val="tx2">
                    <a:lumMod val="50000"/>
                  </a:schemeClr>
                </a:solidFill>
              </a:rPr>
              <a:t>συμμετοχής</a:t>
            </a:r>
            <a:r>
              <a:rPr lang="el-GR" sz="2400" i="1" dirty="0" smtClean="0">
                <a:solidFill>
                  <a:schemeClr val="tx2">
                    <a:lumMod val="50000"/>
                  </a:schemeClr>
                </a:solidFill>
              </a:rPr>
              <a:t>.</a:t>
            </a:r>
            <a:endParaRPr lang="el-GR" sz="2400" dirty="0">
              <a:solidFill>
                <a:schemeClr val="tx2">
                  <a:lumMod val="50000"/>
                </a:schemeClr>
              </a:solidFill>
            </a:endParaRPr>
          </a:p>
        </p:txBody>
      </p:sp>
      <p:pic>
        <p:nvPicPr>
          <p:cNvPr id="5" name="4 - Εικόνα" descr="δικαιώματα παιδιών.png"/>
          <p:cNvPicPr>
            <a:picLocks noChangeAspect="1"/>
          </p:cNvPicPr>
          <p:nvPr/>
        </p:nvPicPr>
        <p:blipFill>
          <a:blip r:embed="rId4"/>
          <a:stretch>
            <a:fillRect/>
          </a:stretch>
        </p:blipFill>
        <p:spPr>
          <a:xfrm>
            <a:off x="428596" y="2928935"/>
            <a:ext cx="3144554" cy="3429024"/>
          </a:xfrm>
          <a:prstGeom prst="rect">
            <a:avLst/>
          </a:prstGeom>
        </p:spPr>
      </p:pic>
      <p:sp>
        <p:nvSpPr>
          <p:cNvPr id="6" name="5 - TextBox"/>
          <p:cNvSpPr txBox="1"/>
          <p:nvPr/>
        </p:nvSpPr>
        <p:spPr>
          <a:xfrm>
            <a:off x="3714744" y="2857496"/>
            <a:ext cx="5429256" cy="3847207"/>
          </a:xfrm>
          <a:prstGeom prst="rect">
            <a:avLst/>
          </a:prstGeom>
          <a:noFill/>
        </p:spPr>
        <p:txBody>
          <a:bodyPr wrap="square" rtlCol="0">
            <a:spAutoFit/>
          </a:bodyPr>
          <a:lstStyle/>
          <a:p>
            <a:pPr>
              <a:buFont typeface="Wingdings" pitchFamily="2" charset="2"/>
              <a:buChar char="Ø"/>
            </a:pPr>
            <a:r>
              <a:rPr lang="el-GR" sz="2600" b="1" dirty="0" smtClean="0">
                <a:solidFill>
                  <a:schemeClr val="tx2">
                    <a:lumMod val="50000"/>
                  </a:schemeClr>
                </a:solidFill>
              </a:rPr>
              <a:t>Διακήρυξη Δικαιωμάτων του Παιδιού (1924)</a:t>
            </a:r>
          </a:p>
          <a:p>
            <a:r>
              <a:rPr lang="el-GR" sz="2400" i="1" dirty="0" smtClean="0">
                <a:solidFill>
                  <a:schemeClr val="tx2">
                    <a:lumMod val="50000"/>
                  </a:schemeClr>
                </a:solidFill>
              </a:rPr>
              <a:t>Επέμεινε στην ανάγκη για διεθνείς συμφωνίες για την προστασία των παιδιών.</a:t>
            </a:r>
          </a:p>
          <a:p>
            <a:endParaRPr lang="el-GR" sz="1200" dirty="0" smtClean="0">
              <a:solidFill>
                <a:schemeClr val="tx2">
                  <a:lumMod val="50000"/>
                </a:schemeClr>
              </a:solidFill>
            </a:endParaRPr>
          </a:p>
          <a:p>
            <a:pPr>
              <a:buFont typeface="Wingdings" pitchFamily="2" charset="2"/>
              <a:buChar char="Ø"/>
            </a:pPr>
            <a:r>
              <a:rPr lang="el-GR" sz="2600" b="1" dirty="0" smtClean="0">
                <a:solidFill>
                  <a:schemeClr val="tx2">
                    <a:lumMod val="50000"/>
                  </a:schemeClr>
                </a:solidFill>
              </a:rPr>
              <a:t>Σύγχρονη Επιρροή</a:t>
            </a:r>
          </a:p>
          <a:p>
            <a:r>
              <a:rPr lang="el-GR" sz="2400" i="1" dirty="0" smtClean="0">
                <a:solidFill>
                  <a:schemeClr val="tx2">
                    <a:lumMod val="50000"/>
                  </a:schemeClr>
                </a:solidFill>
              </a:rPr>
              <a:t>Η σκέψη του επηρέασε τη Σύμβαση για τα Δικαιώματα του Παιδιού του ΟΗΕ.</a:t>
            </a:r>
          </a:p>
          <a:p>
            <a:endParaRPr lang="el-GR" dirty="0" smtClean="0">
              <a:solidFill>
                <a:schemeClr val="tx2">
                  <a:lumMod val="50000"/>
                </a:schemeClr>
              </a:solidFill>
            </a:endParaRPr>
          </a:p>
          <a:p>
            <a:endParaRPr lang="el-GR"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 calcmode="lin" valueType="num">
                                      <p:cBhvr additive="base">
                                        <p:cTn id="27"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3" end="3"/>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686800" cy="841248"/>
          </a:xfrm>
        </p:spPr>
        <p:txBody>
          <a:bodyPr>
            <a:normAutofit/>
          </a:bodyPr>
          <a:lstStyle/>
          <a:p>
            <a:r>
              <a:rPr lang="el-GR" dirty="0" err="1" smtClean="0"/>
              <a:t>Διεθνησ</a:t>
            </a:r>
            <a:r>
              <a:rPr lang="el-GR" dirty="0" smtClean="0"/>
              <a:t> </a:t>
            </a:r>
            <a:r>
              <a:rPr lang="el-GR" dirty="0" err="1" smtClean="0"/>
              <a:t>Επιρροη</a:t>
            </a:r>
            <a:r>
              <a:rPr lang="el-GR" dirty="0" smtClean="0"/>
              <a:t> και </a:t>
            </a:r>
            <a:r>
              <a:rPr lang="el-GR" dirty="0" err="1" smtClean="0"/>
              <a:t>Κληρονομια</a:t>
            </a:r>
            <a:endParaRPr lang="el-GR" dirty="0"/>
          </a:p>
        </p:txBody>
      </p:sp>
      <p:sp>
        <p:nvSpPr>
          <p:cNvPr id="10" name="9 - Ορθογώνιο"/>
          <p:cNvSpPr/>
          <p:nvPr/>
        </p:nvSpPr>
        <p:spPr>
          <a:xfrm>
            <a:off x="142876" y="1571612"/>
            <a:ext cx="4572000" cy="1938992"/>
          </a:xfrm>
          <a:prstGeom prst="rect">
            <a:avLst/>
          </a:prstGeom>
          <a:solidFill>
            <a:schemeClr val="bg2"/>
          </a:solidFill>
          <a:ln>
            <a:noFill/>
          </a:ln>
        </p:spPr>
        <p:txBody>
          <a:bodyPr>
            <a:spAutoFit/>
          </a:bodyPr>
          <a:lstStyle/>
          <a:p>
            <a:r>
              <a:rPr lang="el-GR" sz="2400" b="1" dirty="0" smtClean="0">
                <a:solidFill>
                  <a:schemeClr val="tx2">
                    <a:lumMod val="50000"/>
                  </a:schemeClr>
                </a:solidFill>
              </a:rPr>
              <a:t>Διεθνής Επιρροή</a:t>
            </a:r>
          </a:p>
          <a:p>
            <a:r>
              <a:rPr lang="el-GR" sz="2400" i="1" dirty="0" smtClean="0">
                <a:solidFill>
                  <a:schemeClr val="tx2">
                    <a:lumMod val="50000"/>
                  </a:schemeClr>
                </a:solidFill>
              </a:rPr>
              <a:t>Η παιδαγωγική του επηρέασε την εκπαίδευση παγκοσμίως, ειδικά μέσω των δημοκρατικών και ανθρωπιστικών αξιών του.</a:t>
            </a:r>
          </a:p>
        </p:txBody>
      </p:sp>
      <p:sp>
        <p:nvSpPr>
          <p:cNvPr id="11" name="10 - Ορθογώνιο"/>
          <p:cNvSpPr/>
          <p:nvPr/>
        </p:nvSpPr>
        <p:spPr>
          <a:xfrm>
            <a:off x="4429124" y="3059384"/>
            <a:ext cx="4572000" cy="2369880"/>
          </a:xfrm>
          <a:prstGeom prst="rect">
            <a:avLst/>
          </a:prstGeom>
          <a:solidFill>
            <a:schemeClr val="bg2"/>
          </a:solidFill>
          <a:ln>
            <a:noFill/>
          </a:ln>
        </p:spPr>
        <p:txBody>
          <a:bodyPr>
            <a:spAutoFit/>
          </a:bodyPr>
          <a:lstStyle/>
          <a:p>
            <a:pPr algn="r"/>
            <a:r>
              <a:rPr lang="el-GR" sz="2400" b="1" dirty="0" smtClean="0">
                <a:solidFill>
                  <a:schemeClr val="tx2">
                    <a:lumMod val="50000"/>
                  </a:schemeClr>
                </a:solidFill>
              </a:rPr>
              <a:t>Συνεισφορά στη Σύγχρονη Παιδαγωγική</a:t>
            </a:r>
          </a:p>
          <a:p>
            <a:pPr algn="r"/>
            <a:r>
              <a:rPr lang="el-GR" sz="2400" i="1" dirty="0" smtClean="0">
                <a:solidFill>
                  <a:schemeClr val="tx2">
                    <a:lumMod val="50000"/>
                  </a:schemeClr>
                </a:solidFill>
              </a:rPr>
              <a:t>Οι ιδέες του για την αυτονομία και τα δικαιώματα των παιδιών είναι θεμέλια της σύγχρονης παιδαγωγικής σκέψης.</a:t>
            </a:r>
          </a:p>
        </p:txBody>
      </p:sp>
      <p:sp>
        <p:nvSpPr>
          <p:cNvPr id="12" name="11 - Ορθογώνιο"/>
          <p:cNvSpPr/>
          <p:nvPr/>
        </p:nvSpPr>
        <p:spPr>
          <a:xfrm>
            <a:off x="142876" y="4286256"/>
            <a:ext cx="4143404" cy="2339102"/>
          </a:xfrm>
          <a:prstGeom prst="rect">
            <a:avLst/>
          </a:prstGeom>
          <a:solidFill>
            <a:schemeClr val="bg2"/>
          </a:solidFill>
          <a:ln>
            <a:noFill/>
          </a:ln>
        </p:spPr>
        <p:txBody>
          <a:bodyPr wrap="square">
            <a:spAutoFit/>
          </a:bodyPr>
          <a:lstStyle/>
          <a:p>
            <a:r>
              <a:rPr lang="el-GR" sz="2400" b="1" dirty="0" smtClean="0">
                <a:solidFill>
                  <a:schemeClr val="tx2">
                    <a:lumMod val="50000"/>
                  </a:schemeClr>
                </a:solidFill>
              </a:rPr>
              <a:t>Διαρκής Κληρονομιά</a:t>
            </a:r>
          </a:p>
          <a:p>
            <a:r>
              <a:rPr lang="el-GR" sz="2400" i="1" dirty="0" smtClean="0">
                <a:solidFill>
                  <a:schemeClr val="tx2">
                    <a:lumMod val="50000"/>
                  </a:schemeClr>
                </a:solidFill>
              </a:rPr>
              <a:t>Το έργο του εξακολουθεί να επηρεάζει τις σύγχρονες εκπαιδευτικές πρακτικές και τη νομοθεσία για τα δικαιώματα του παιδιού.</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0-#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pic>
        <p:nvPicPr>
          <p:cNvPr id="8" name="7 - Εικόνα" descr="κ με παιδιά.png"/>
          <p:cNvPicPr>
            <a:picLocks noChangeAspect="1"/>
          </p:cNvPicPr>
          <p:nvPr/>
        </p:nvPicPr>
        <p:blipFill>
          <a:blip r:embed="rId4"/>
          <a:srcRect t="18388" b="17393"/>
          <a:stretch>
            <a:fillRect/>
          </a:stretch>
        </p:blipFill>
        <p:spPr>
          <a:xfrm>
            <a:off x="32" y="0"/>
            <a:ext cx="9144000" cy="6858000"/>
          </a:xfrm>
          <a:prstGeom prst="rect">
            <a:avLst/>
          </a:prstGeom>
          <a:effectLst>
            <a:outerShdw blurRad="50800" dist="50800" dir="5400000" algn="ctr" rotWithShape="0">
              <a:srgbClr val="000000">
                <a:alpha val="93000"/>
              </a:srgbClr>
            </a:outerShdw>
          </a:effectLst>
        </p:spPr>
      </p:pic>
      <p:sp>
        <p:nvSpPr>
          <p:cNvPr id="7" name="6 - Ορθογώνιο"/>
          <p:cNvSpPr/>
          <p:nvPr/>
        </p:nvSpPr>
        <p:spPr>
          <a:xfrm>
            <a:off x="1142976" y="1965790"/>
            <a:ext cx="6858048" cy="2677656"/>
          </a:xfrm>
          <a:prstGeom prst="rect">
            <a:avLst/>
          </a:prstGeom>
          <a:solidFill>
            <a:schemeClr val="bg1">
              <a:lumMod val="95000"/>
            </a:schemeClr>
          </a:solidFill>
        </p:spPr>
        <p:txBody>
          <a:bodyPr wrap="square">
            <a:spAutoFit/>
          </a:bodyPr>
          <a:lstStyle/>
          <a:p>
            <a:pPr algn="ctr"/>
            <a:r>
              <a:rPr lang="el-GR" sz="2800" b="1" i="1" dirty="0" smtClean="0">
                <a:solidFill>
                  <a:schemeClr val="tx2">
                    <a:lumMod val="60000"/>
                    <a:lumOff val="40000"/>
                  </a:schemeClr>
                </a:solidFill>
              </a:rPr>
              <a:t>«Δίχως μια χαρούμενη και γεμάτη παιδική ηλικία, δεν μπορεί να ανθίσει η μεταγενέστερη ενήλικη ζωή. </a:t>
            </a:r>
          </a:p>
          <a:p>
            <a:pPr algn="ctr"/>
            <a:r>
              <a:rPr lang="el-GR" sz="2800" b="1" i="1" dirty="0" smtClean="0">
                <a:solidFill>
                  <a:schemeClr val="tx2">
                    <a:lumMod val="75000"/>
                  </a:schemeClr>
                </a:solidFill>
              </a:rPr>
              <a:t>Το παιδί δεν πρέπει να μεγαλώσει, για να γίνει άνθρωπος, είναι ήδη άνθρωπος.</a:t>
            </a:r>
            <a:r>
              <a:rPr lang="el-GR" sz="2800" b="1" i="1" dirty="0" smtClean="0">
                <a:solidFill>
                  <a:schemeClr val="tx2">
                    <a:lumMod val="60000"/>
                    <a:lumOff val="40000"/>
                  </a:schemeClr>
                </a:solidFill>
              </a:rPr>
              <a:t>»</a:t>
            </a:r>
            <a:r>
              <a:rPr lang="el-GR" sz="2800" b="1" i="1" dirty="0" smtClean="0">
                <a:solidFill>
                  <a:schemeClr val="tx2">
                    <a:lumMod val="75000"/>
                  </a:schemeClr>
                </a:solidFill>
              </a:rPr>
              <a:t/>
            </a:r>
            <a:br>
              <a:rPr lang="el-GR" sz="2800" b="1" i="1" dirty="0" smtClean="0">
                <a:solidFill>
                  <a:schemeClr val="tx2">
                    <a:lumMod val="75000"/>
                  </a:schemeClr>
                </a:solidFill>
              </a:rPr>
            </a:br>
            <a:r>
              <a:rPr lang="el-GR" sz="2800" b="1" i="1" dirty="0" err="1" smtClean="0">
                <a:solidFill>
                  <a:schemeClr val="tx2">
                    <a:lumMod val="60000"/>
                    <a:lumOff val="40000"/>
                  </a:schemeClr>
                </a:solidFill>
              </a:rPr>
              <a:t>Γιάνους</a:t>
            </a:r>
            <a:r>
              <a:rPr lang="el-GR" sz="2800" b="1" i="1" dirty="0" smtClean="0">
                <a:solidFill>
                  <a:schemeClr val="tx2">
                    <a:lumMod val="60000"/>
                    <a:lumOff val="40000"/>
                  </a:schemeClr>
                </a:solidFill>
              </a:rPr>
              <a:t> </a:t>
            </a:r>
            <a:r>
              <a:rPr lang="el-GR" sz="2800" b="1" i="1" dirty="0" err="1" smtClean="0">
                <a:solidFill>
                  <a:schemeClr val="tx2">
                    <a:lumMod val="60000"/>
                    <a:lumOff val="40000"/>
                  </a:schemeClr>
                </a:solidFill>
              </a:rPr>
              <a:t>Κόρτσακ</a:t>
            </a:r>
            <a:r>
              <a:rPr lang="el-GR" sz="2800" b="1" i="1" dirty="0" smtClean="0">
                <a:solidFill>
                  <a:schemeClr val="tx2">
                    <a:lumMod val="60000"/>
                    <a:lumOff val="40000"/>
                  </a:schemeClr>
                </a:solidFill>
              </a:rPr>
              <a:t> </a:t>
            </a:r>
            <a:endParaRPr lang="el-GR" sz="2800" b="1" i="1" dirty="0">
              <a:solidFill>
                <a:schemeClr val="tx2">
                  <a:lumMod val="60000"/>
                  <a:lumOff val="40000"/>
                </a:schemeClr>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p:txBody>
          <a:bodyPr/>
          <a:lstStyle/>
          <a:p>
            <a:r>
              <a:rPr lang="el-GR" dirty="0" err="1" smtClean="0"/>
              <a:t>Προτεινομενεσ</a:t>
            </a:r>
            <a:r>
              <a:rPr lang="el-GR" dirty="0" smtClean="0"/>
              <a:t> </a:t>
            </a:r>
            <a:r>
              <a:rPr lang="el-GR" dirty="0" err="1" smtClean="0"/>
              <a:t>ερωτησεισ</a:t>
            </a:r>
            <a:endParaRPr lang="el-GR" dirty="0"/>
          </a:p>
        </p:txBody>
      </p:sp>
      <p:sp>
        <p:nvSpPr>
          <p:cNvPr id="3" name="2 - Ορθογώνιο"/>
          <p:cNvSpPr/>
          <p:nvPr/>
        </p:nvSpPr>
        <p:spPr>
          <a:xfrm>
            <a:off x="1071538" y="1405015"/>
            <a:ext cx="7000924" cy="4524315"/>
          </a:xfrm>
          <a:prstGeom prst="rect">
            <a:avLst/>
          </a:prstGeom>
        </p:spPr>
        <p:txBody>
          <a:bodyPr wrap="square">
            <a:spAutoFit/>
          </a:bodyPr>
          <a:lstStyle/>
          <a:p>
            <a:pPr marL="342900" indent="-342900">
              <a:buAutoNum type="arabicPeriod"/>
            </a:pPr>
            <a:r>
              <a:rPr lang="el-GR" sz="2400" dirty="0" smtClean="0">
                <a:solidFill>
                  <a:schemeClr val="tx2">
                    <a:lumMod val="50000"/>
                  </a:schemeClr>
                </a:solidFill>
              </a:rPr>
              <a:t>Η εναλλακτική παιδαγωγική του </a:t>
            </a:r>
            <a:r>
              <a:rPr lang="el-GR" sz="2400" dirty="0" err="1" smtClean="0">
                <a:solidFill>
                  <a:schemeClr val="tx2">
                    <a:lumMod val="50000"/>
                  </a:schemeClr>
                </a:solidFill>
              </a:rPr>
              <a:t>Κόρτσακ</a:t>
            </a:r>
            <a:r>
              <a:rPr lang="el-GR" sz="2400" dirty="0" smtClean="0">
                <a:solidFill>
                  <a:schemeClr val="tx2">
                    <a:lumMod val="50000"/>
                  </a:schemeClr>
                </a:solidFill>
              </a:rPr>
              <a:t> αφήνει περιθώρια ελευθερίας κι αυτενέργειας στα σημερινά παιδιά.</a:t>
            </a:r>
            <a:endParaRPr lang="en-US" sz="2400" dirty="0" smtClean="0">
              <a:solidFill>
                <a:schemeClr val="tx2">
                  <a:lumMod val="50000"/>
                </a:schemeClr>
              </a:solidFill>
            </a:endParaRPr>
          </a:p>
          <a:p>
            <a:pPr marL="342900" indent="-342900">
              <a:buAutoNum type="arabicPeriod"/>
            </a:pPr>
            <a:endParaRPr lang="el-GR" sz="2400" dirty="0" smtClean="0">
              <a:solidFill>
                <a:schemeClr val="tx2">
                  <a:lumMod val="50000"/>
                </a:schemeClr>
              </a:solidFill>
            </a:endParaRPr>
          </a:p>
          <a:p>
            <a:r>
              <a:rPr lang="el-GR" sz="2400" b="1" i="1" dirty="0" smtClean="0">
                <a:solidFill>
                  <a:schemeClr val="tx2">
                    <a:lumMod val="50000"/>
                  </a:schemeClr>
                </a:solidFill>
              </a:rPr>
              <a:t>Ποια είναι η άποψή σας σχετικά με αυτή τη θεωρία;</a:t>
            </a:r>
          </a:p>
          <a:p>
            <a:endParaRPr lang="en-US" sz="2400" dirty="0" smtClean="0">
              <a:solidFill>
                <a:schemeClr val="tx2">
                  <a:lumMod val="50000"/>
                </a:schemeClr>
              </a:solidFill>
            </a:endParaRPr>
          </a:p>
          <a:p>
            <a:endParaRPr lang="el-GR" sz="2400" dirty="0" smtClean="0">
              <a:solidFill>
                <a:schemeClr val="tx2">
                  <a:lumMod val="50000"/>
                </a:schemeClr>
              </a:solidFill>
            </a:endParaRPr>
          </a:p>
          <a:p>
            <a:pPr marL="342900" indent="-342900">
              <a:buAutoNum type="arabicPeriod" startAt="2"/>
            </a:pPr>
            <a:r>
              <a:rPr lang="el-GR" sz="2400" dirty="0" smtClean="0">
                <a:solidFill>
                  <a:schemeClr val="tx2">
                    <a:lumMod val="50000"/>
                  </a:schemeClr>
                </a:solidFill>
              </a:rPr>
              <a:t>Ο </a:t>
            </a:r>
            <a:r>
              <a:rPr lang="el-GR" sz="2400" dirty="0" err="1" smtClean="0">
                <a:solidFill>
                  <a:schemeClr val="tx2">
                    <a:lumMod val="50000"/>
                  </a:schemeClr>
                </a:solidFill>
              </a:rPr>
              <a:t>Κόρτσακ</a:t>
            </a:r>
            <a:r>
              <a:rPr lang="el-GR" sz="2400" dirty="0" smtClean="0">
                <a:solidFill>
                  <a:schemeClr val="tx2">
                    <a:lumMod val="50000"/>
                  </a:schemeClr>
                </a:solidFill>
              </a:rPr>
              <a:t> διεκδικεί τον σεβασμό και την τήρηση των δικαιωμάτων του παιδιού.</a:t>
            </a:r>
            <a:endParaRPr lang="en-US" sz="2400" dirty="0" smtClean="0">
              <a:solidFill>
                <a:schemeClr val="tx2">
                  <a:lumMod val="50000"/>
                </a:schemeClr>
              </a:solidFill>
            </a:endParaRPr>
          </a:p>
          <a:p>
            <a:pPr marL="342900" indent="-342900">
              <a:buAutoNum type="arabicPeriod" startAt="2"/>
            </a:pPr>
            <a:endParaRPr lang="el-GR" sz="2400" dirty="0" smtClean="0">
              <a:solidFill>
                <a:schemeClr val="tx2">
                  <a:lumMod val="50000"/>
                </a:schemeClr>
              </a:solidFill>
            </a:endParaRPr>
          </a:p>
          <a:p>
            <a:r>
              <a:rPr lang="el-GR" sz="2400" b="1" i="1" dirty="0" smtClean="0">
                <a:solidFill>
                  <a:schemeClr val="tx2">
                    <a:lumMod val="50000"/>
                  </a:schemeClr>
                </a:solidFill>
              </a:rPr>
              <a:t>Πως πιστεύετε ότι μπορεί να επιτευχθεί αυτό μέσα από την παιδαγωγική</a:t>
            </a:r>
            <a:r>
              <a:rPr lang="en-US" sz="2400" b="1" i="1" dirty="0" smtClean="0">
                <a:solidFill>
                  <a:schemeClr val="tx2">
                    <a:lumMod val="50000"/>
                  </a:schemeClr>
                </a:solidFill>
              </a:rPr>
              <a:t> </a:t>
            </a:r>
            <a:r>
              <a:rPr lang="el-GR" sz="2400" b="1" i="1" dirty="0" smtClean="0">
                <a:solidFill>
                  <a:schemeClr val="tx2">
                    <a:lumMod val="50000"/>
                  </a:schemeClr>
                </a:solidFill>
              </a:rPr>
              <a:t>διαδικασία;</a:t>
            </a:r>
            <a:endParaRPr lang="el-GR" sz="2400" b="1" i="1" dirty="0">
              <a:solidFill>
                <a:schemeClr val="tx2">
                  <a:lumMod val="50000"/>
                </a:schemeClr>
              </a:solidFill>
            </a:endParaRPr>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3" name="2 - TextBox"/>
          <p:cNvSpPr txBox="1"/>
          <p:nvPr/>
        </p:nvSpPr>
        <p:spPr>
          <a:xfrm>
            <a:off x="5000628" y="1280212"/>
            <a:ext cx="7072362" cy="1077218"/>
          </a:xfrm>
          <a:prstGeom prst="rect">
            <a:avLst/>
          </a:prstGeom>
          <a:noFill/>
        </p:spPr>
        <p:txBody>
          <a:bodyPr wrap="square" rtlCol="0">
            <a:spAutoFit/>
          </a:bodyPr>
          <a:lstStyle/>
          <a:p>
            <a:r>
              <a:rPr lang="el-GR" sz="3200" b="1" dirty="0" smtClean="0">
                <a:ln w="18000">
                  <a:solidFill>
                    <a:schemeClr val="accent1">
                      <a:lumMod val="50000"/>
                    </a:schemeClr>
                  </a:solidFill>
                  <a:prstDash val="solid"/>
                  <a:miter lim="800000"/>
                </a:ln>
                <a:solidFill>
                  <a:schemeClr val="tx2">
                    <a:lumMod val="40000"/>
                    <a:lumOff val="60000"/>
                  </a:schemeClr>
                </a:solidFill>
                <a:effectLst>
                  <a:outerShdw blurRad="25500" dist="23000" dir="7020000" algn="tl">
                    <a:srgbClr val="000000">
                      <a:alpha val="50000"/>
                    </a:srgbClr>
                  </a:outerShdw>
                </a:effectLst>
              </a:rPr>
              <a:t>Σας ευχαριστούμε</a:t>
            </a:r>
          </a:p>
          <a:p>
            <a:r>
              <a:rPr lang="el-GR" sz="3200" b="1" dirty="0" smtClean="0">
                <a:ln w="18000">
                  <a:solidFill>
                    <a:schemeClr val="accent1">
                      <a:lumMod val="50000"/>
                    </a:schemeClr>
                  </a:solidFill>
                  <a:prstDash val="solid"/>
                  <a:miter lim="800000"/>
                </a:ln>
                <a:solidFill>
                  <a:schemeClr val="tx2">
                    <a:lumMod val="40000"/>
                    <a:lumOff val="60000"/>
                  </a:schemeClr>
                </a:solidFill>
                <a:effectLst>
                  <a:outerShdw blurRad="25500" dist="23000" dir="7020000" algn="tl">
                    <a:srgbClr val="000000">
                      <a:alpha val="50000"/>
                    </a:srgbClr>
                  </a:outerShdw>
                </a:effectLst>
              </a:rPr>
              <a:t>για την προσοχή σας!!!</a:t>
            </a:r>
            <a:endParaRPr lang="el-GR" sz="3200" b="1" dirty="0">
              <a:ln w="18000">
                <a:solidFill>
                  <a:schemeClr val="accent1">
                    <a:lumMod val="50000"/>
                  </a:schemeClr>
                </a:solidFill>
                <a:prstDash val="solid"/>
                <a:miter lim="800000"/>
              </a:ln>
              <a:solidFill>
                <a:schemeClr val="tx2">
                  <a:lumMod val="40000"/>
                  <a:lumOff val="60000"/>
                </a:schemeClr>
              </a:solidFill>
              <a:effectLst>
                <a:outerShdw blurRad="25500" dist="23000" dir="7020000" algn="tl">
                  <a:srgbClr val="000000">
                    <a:alpha val="50000"/>
                  </a:srgbClr>
                </a:outerShdw>
              </a:effectLst>
            </a:endParaRPr>
          </a:p>
        </p:txBody>
      </p:sp>
      <p:pic>
        <p:nvPicPr>
          <p:cNvPr id="5" name="4 - Εικόνα" descr="Janusz_Korczak_monument_Warsaw_03.jpg"/>
          <p:cNvPicPr>
            <a:picLocks noChangeAspect="1"/>
          </p:cNvPicPr>
          <p:nvPr/>
        </p:nvPicPr>
        <p:blipFill>
          <a:blip r:embed="rId4"/>
          <a:stretch>
            <a:fillRect/>
          </a:stretch>
        </p:blipFill>
        <p:spPr>
          <a:xfrm>
            <a:off x="500034" y="614342"/>
            <a:ext cx="4286280" cy="5529302"/>
          </a:xfrm>
          <a:prstGeom prst="rect">
            <a:avLst/>
          </a:prstGeom>
        </p:spPr>
      </p:pic>
      <p:sp>
        <p:nvSpPr>
          <p:cNvPr id="6" name="5 - TextBox"/>
          <p:cNvSpPr txBox="1"/>
          <p:nvPr/>
        </p:nvSpPr>
        <p:spPr>
          <a:xfrm>
            <a:off x="5072066" y="2859472"/>
            <a:ext cx="4000528" cy="1569660"/>
          </a:xfrm>
          <a:prstGeom prst="rect">
            <a:avLst/>
          </a:prstGeom>
          <a:noFill/>
        </p:spPr>
        <p:txBody>
          <a:bodyPr wrap="square" rtlCol="0">
            <a:spAutoFit/>
          </a:bodyPr>
          <a:lstStyle/>
          <a:p>
            <a:r>
              <a:rPr lang="el-GR" sz="2400" dirty="0" smtClean="0">
                <a:solidFill>
                  <a:schemeClr val="tx2"/>
                </a:solidFill>
              </a:rPr>
              <a:t>Γκαντάρα Ευγενία</a:t>
            </a:r>
          </a:p>
          <a:p>
            <a:r>
              <a:rPr lang="el-GR" sz="2400" dirty="0" err="1" smtClean="0">
                <a:solidFill>
                  <a:schemeClr val="tx2"/>
                </a:solidFill>
              </a:rPr>
              <a:t>Καλαϊτσίδου</a:t>
            </a:r>
            <a:r>
              <a:rPr lang="el-GR" sz="2400" dirty="0" smtClean="0">
                <a:solidFill>
                  <a:schemeClr val="tx2"/>
                </a:solidFill>
              </a:rPr>
              <a:t> Μαρίνα</a:t>
            </a:r>
          </a:p>
          <a:p>
            <a:r>
              <a:rPr lang="el-GR" sz="2400" dirty="0" err="1" smtClean="0">
                <a:solidFill>
                  <a:schemeClr val="tx2"/>
                </a:solidFill>
              </a:rPr>
              <a:t>Νεστορή</a:t>
            </a:r>
            <a:r>
              <a:rPr lang="el-GR" sz="2400" dirty="0" smtClean="0">
                <a:solidFill>
                  <a:schemeClr val="tx2"/>
                </a:solidFill>
              </a:rPr>
              <a:t> Βασιλική</a:t>
            </a:r>
          </a:p>
          <a:p>
            <a:r>
              <a:rPr lang="el-GR" sz="2400" dirty="0" err="1" smtClean="0">
                <a:solidFill>
                  <a:schemeClr val="tx2"/>
                </a:solidFill>
              </a:rPr>
              <a:t>Σαχαρίδη</a:t>
            </a:r>
            <a:r>
              <a:rPr lang="el-GR" sz="2400" dirty="0" smtClean="0">
                <a:solidFill>
                  <a:schemeClr val="tx2"/>
                </a:solidFill>
              </a:rPr>
              <a:t> Παναγιώτα</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686800" cy="841248"/>
          </a:xfrm>
        </p:spPr>
        <p:txBody>
          <a:bodyPr/>
          <a:lstStyle/>
          <a:p>
            <a:r>
              <a:rPr lang="el-GR" dirty="0" err="1" smtClean="0"/>
              <a:t>σημαντικεσ</a:t>
            </a:r>
            <a:r>
              <a:rPr lang="el-GR" dirty="0" smtClean="0"/>
              <a:t> </a:t>
            </a:r>
            <a:r>
              <a:rPr lang="el-GR" dirty="0" err="1" smtClean="0"/>
              <a:t>ημερομηνιεσ</a:t>
            </a:r>
            <a:endParaRPr lang="el-GR" dirty="0"/>
          </a:p>
        </p:txBody>
      </p:sp>
      <p:cxnSp>
        <p:nvCxnSpPr>
          <p:cNvPr id="20" name="19 - Ευθύγραμμο βέλος σύνδεσης"/>
          <p:cNvCxnSpPr/>
          <p:nvPr/>
        </p:nvCxnSpPr>
        <p:spPr>
          <a:xfrm>
            <a:off x="571472" y="3510708"/>
            <a:ext cx="8001056" cy="1588"/>
          </a:xfrm>
          <a:prstGeom prst="straightConnector1">
            <a:avLst/>
          </a:prstGeom>
          <a:ln w="57150">
            <a:solidFill>
              <a:schemeClr val="tx2">
                <a:lumMod val="5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41" name="40 - Ομάδα"/>
          <p:cNvGrpSpPr/>
          <p:nvPr/>
        </p:nvGrpSpPr>
        <p:grpSpPr>
          <a:xfrm>
            <a:off x="-32" y="3000088"/>
            <a:ext cx="1928794" cy="2560194"/>
            <a:chOff x="-71470" y="3273982"/>
            <a:chExt cx="1928794" cy="2560194"/>
          </a:xfrm>
        </p:grpSpPr>
        <p:sp>
          <p:nvSpPr>
            <p:cNvPr id="21" name="20 - Ρόμβος"/>
            <p:cNvSpPr/>
            <p:nvPr/>
          </p:nvSpPr>
          <p:spPr>
            <a:xfrm>
              <a:off x="785786" y="3643314"/>
              <a:ext cx="214314" cy="285752"/>
            </a:xfrm>
            <a:prstGeom prst="diamond">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0" name="29 - Ορθογώνιο"/>
            <p:cNvSpPr/>
            <p:nvPr/>
          </p:nvSpPr>
          <p:spPr>
            <a:xfrm>
              <a:off x="-71470" y="4202960"/>
              <a:ext cx="1928794" cy="1631216"/>
            </a:xfrm>
            <a:prstGeom prst="rect">
              <a:avLst/>
            </a:prstGeom>
          </p:spPr>
          <p:txBody>
            <a:bodyPr wrap="square">
              <a:spAutoFit/>
            </a:bodyPr>
            <a:lstStyle/>
            <a:p>
              <a:pPr algn="ctr" fontAlgn="base">
                <a:spcBef>
                  <a:spcPts val="360"/>
                </a:spcBef>
              </a:pPr>
              <a:r>
                <a:rPr lang="el-GR" sz="2000" dirty="0" smtClean="0">
                  <a:solidFill>
                    <a:schemeClr val="tx2">
                      <a:lumMod val="50000"/>
                    </a:schemeClr>
                  </a:solidFill>
                </a:rPr>
                <a:t>Πρώτο ταξίδι στο εξωτερικό (Ελβετία).</a:t>
              </a:r>
            </a:p>
            <a:p>
              <a:pPr algn="ctr" fontAlgn="base"/>
              <a:r>
                <a:rPr lang="el-GR" sz="2000" dirty="0" smtClean="0">
                  <a:solidFill>
                    <a:schemeClr val="tx2">
                      <a:lumMod val="50000"/>
                    </a:schemeClr>
                  </a:solidFill>
                </a:rPr>
                <a:t>Τέλη του έτους, συνελήφθη.</a:t>
              </a:r>
            </a:p>
          </p:txBody>
        </p:sp>
        <p:sp>
          <p:nvSpPr>
            <p:cNvPr id="36" name="35 - Ορθογώνιο"/>
            <p:cNvSpPr/>
            <p:nvPr/>
          </p:nvSpPr>
          <p:spPr>
            <a:xfrm>
              <a:off x="486330" y="3273982"/>
              <a:ext cx="728084" cy="369332"/>
            </a:xfrm>
            <a:prstGeom prst="rect">
              <a:avLst/>
            </a:prstGeom>
          </p:spPr>
          <p:txBody>
            <a:bodyPr wrap="none">
              <a:spAutoFit/>
            </a:bodyPr>
            <a:lstStyle/>
            <a:p>
              <a:r>
                <a:rPr lang="en-US" b="1" dirty="0" smtClean="0">
                  <a:solidFill>
                    <a:schemeClr val="tx2">
                      <a:lumMod val="50000"/>
                    </a:schemeClr>
                  </a:solidFill>
                </a:rPr>
                <a:t>1899</a:t>
              </a:r>
              <a:endParaRPr lang="el-GR" dirty="0"/>
            </a:p>
          </p:txBody>
        </p:sp>
      </p:grpSp>
      <p:grpSp>
        <p:nvGrpSpPr>
          <p:cNvPr id="40" name="39 - Ομάδα"/>
          <p:cNvGrpSpPr/>
          <p:nvPr/>
        </p:nvGrpSpPr>
        <p:grpSpPr>
          <a:xfrm>
            <a:off x="2571736" y="3002254"/>
            <a:ext cx="3369880" cy="1942475"/>
            <a:chOff x="1928794" y="3276148"/>
            <a:chExt cx="3369880" cy="1942475"/>
          </a:xfrm>
        </p:grpSpPr>
        <p:grpSp>
          <p:nvGrpSpPr>
            <p:cNvPr id="35" name="34 - Ομάδα"/>
            <p:cNvGrpSpPr/>
            <p:nvPr/>
          </p:nvGrpSpPr>
          <p:grpSpPr>
            <a:xfrm>
              <a:off x="2214546" y="3643314"/>
              <a:ext cx="2857520" cy="285752"/>
              <a:chOff x="2214546" y="3643314"/>
              <a:chExt cx="2857520" cy="285752"/>
            </a:xfrm>
            <a:solidFill>
              <a:schemeClr val="accent1">
                <a:lumMod val="75000"/>
              </a:schemeClr>
            </a:solidFill>
          </p:grpSpPr>
          <p:sp>
            <p:nvSpPr>
              <p:cNvPr id="31" name="30 - Ρόμβος"/>
              <p:cNvSpPr/>
              <p:nvPr/>
            </p:nvSpPr>
            <p:spPr>
              <a:xfrm>
                <a:off x="2214546" y="3643314"/>
                <a:ext cx="214314" cy="285752"/>
              </a:xfrm>
              <a:prstGeom prst="diamond">
                <a:avLst/>
              </a:prstGeom>
              <a:grp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2" name="31 - Ρόμβος"/>
              <p:cNvSpPr/>
              <p:nvPr/>
            </p:nvSpPr>
            <p:spPr>
              <a:xfrm>
                <a:off x="4857752" y="3643314"/>
                <a:ext cx="214314" cy="285752"/>
              </a:xfrm>
              <a:prstGeom prst="diamond">
                <a:avLst/>
              </a:prstGeom>
              <a:grp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34" name="33 - Ευθεία γραμμή σύνδεσης"/>
              <p:cNvCxnSpPr>
                <a:stCxn id="31" idx="3"/>
                <a:endCxn id="32" idx="1"/>
              </p:cNvCxnSpPr>
              <p:nvPr/>
            </p:nvCxnSpPr>
            <p:spPr>
              <a:xfrm>
                <a:off x="2428860" y="3786190"/>
                <a:ext cx="2428892" cy="1588"/>
              </a:xfrm>
              <a:prstGeom prst="line">
                <a:avLst/>
              </a:prstGeom>
              <a:grpFill/>
              <a:ln w="571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7" name="36 - Ορθογώνιο"/>
            <p:cNvSpPr/>
            <p:nvPr/>
          </p:nvSpPr>
          <p:spPr>
            <a:xfrm>
              <a:off x="1928794" y="3276148"/>
              <a:ext cx="726674" cy="369332"/>
            </a:xfrm>
            <a:prstGeom prst="rect">
              <a:avLst/>
            </a:prstGeom>
          </p:spPr>
          <p:txBody>
            <a:bodyPr wrap="none">
              <a:spAutoFit/>
            </a:bodyPr>
            <a:lstStyle/>
            <a:p>
              <a:r>
                <a:rPr lang="en-US" b="1" dirty="0" smtClean="0">
                  <a:solidFill>
                    <a:schemeClr val="accent1">
                      <a:lumMod val="75000"/>
                    </a:schemeClr>
                  </a:solidFill>
                </a:rPr>
                <a:t>19</a:t>
              </a:r>
              <a:r>
                <a:rPr lang="el-GR" b="1" dirty="0" smtClean="0">
                  <a:solidFill>
                    <a:schemeClr val="accent1">
                      <a:lumMod val="75000"/>
                    </a:schemeClr>
                  </a:solidFill>
                </a:rPr>
                <a:t>05</a:t>
              </a:r>
              <a:endParaRPr lang="el-GR" dirty="0">
                <a:solidFill>
                  <a:schemeClr val="accent1">
                    <a:lumMod val="75000"/>
                  </a:schemeClr>
                </a:solidFill>
              </a:endParaRPr>
            </a:p>
          </p:txBody>
        </p:sp>
        <p:sp>
          <p:nvSpPr>
            <p:cNvPr id="38" name="37 - Ορθογώνιο"/>
            <p:cNvSpPr/>
            <p:nvPr/>
          </p:nvSpPr>
          <p:spPr>
            <a:xfrm>
              <a:off x="4581490" y="3276148"/>
              <a:ext cx="717184" cy="369332"/>
            </a:xfrm>
            <a:prstGeom prst="rect">
              <a:avLst/>
            </a:prstGeom>
          </p:spPr>
          <p:txBody>
            <a:bodyPr wrap="none">
              <a:spAutoFit/>
            </a:bodyPr>
            <a:lstStyle/>
            <a:p>
              <a:r>
                <a:rPr lang="en-US" b="1" dirty="0" smtClean="0">
                  <a:solidFill>
                    <a:schemeClr val="accent1">
                      <a:lumMod val="75000"/>
                    </a:schemeClr>
                  </a:solidFill>
                </a:rPr>
                <a:t>19</a:t>
              </a:r>
              <a:r>
                <a:rPr lang="el-GR" b="1" dirty="0" smtClean="0">
                  <a:solidFill>
                    <a:schemeClr val="accent1">
                      <a:lumMod val="75000"/>
                    </a:schemeClr>
                  </a:solidFill>
                </a:rPr>
                <a:t>12</a:t>
              </a:r>
              <a:endParaRPr lang="el-GR" dirty="0">
                <a:solidFill>
                  <a:schemeClr val="accent1">
                    <a:lumMod val="75000"/>
                  </a:schemeClr>
                </a:solidFill>
              </a:endParaRPr>
            </a:p>
          </p:txBody>
        </p:sp>
        <p:sp>
          <p:nvSpPr>
            <p:cNvPr id="39" name="38 - Ορθογώνιο"/>
            <p:cNvSpPr/>
            <p:nvPr/>
          </p:nvSpPr>
          <p:spPr>
            <a:xfrm>
              <a:off x="2071670" y="4202960"/>
              <a:ext cx="3071834" cy="1015663"/>
            </a:xfrm>
            <a:prstGeom prst="rect">
              <a:avLst/>
            </a:prstGeom>
          </p:spPr>
          <p:txBody>
            <a:bodyPr wrap="square">
              <a:spAutoFit/>
            </a:bodyPr>
            <a:lstStyle/>
            <a:p>
              <a:pPr algn="ctr"/>
              <a:r>
                <a:rPr lang="el-GR" sz="2000" dirty="0" smtClean="0">
                  <a:solidFill>
                    <a:schemeClr val="accent1">
                      <a:lumMod val="75000"/>
                    </a:schemeClr>
                  </a:solidFill>
                </a:rPr>
                <a:t>Εργάστηκε ως Παιδίατρος </a:t>
              </a:r>
            </a:p>
            <a:p>
              <a:pPr algn="ctr"/>
              <a:r>
                <a:rPr lang="el-GR" sz="2000" dirty="0" smtClean="0">
                  <a:solidFill>
                    <a:schemeClr val="accent1">
                      <a:lumMod val="75000"/>
                    </a:schemeClr>
                  </a:solidFill>
                </a:rPr>
                <a:t>στο Νοσοκομείο παίδων </a:t>
              </a:r>
            </a:p>
            <a:p>
              <a:pPr algn="ctr"/>
              <a:r>
                <a:rPr lang="el-GR" sz="2000" dirty="0" err="1" smtClean="0">
                  <a:solidFill>
                    <a:schemeClr val="accent1">
                      <a:lumMod val="75000"/>
                    </a:schemeClr>
                  </a:solidFill>
                </a:rPr>
                <a:t>Berson’s</a:t>
              </a:r>
              <a:r>
                <a:rPr lang="el-GR" sz="2000" dirty="0" smtClean="0">
                  <a:solidFill>
                    <a:schemeClr val="accent1">
                      <a:lumMod val="75000"/>
                    </a:schemeClr>
                  </a:solidFill>
                </a:rPr>
                <a:t> &amp; </a:t>
              </a:r>
              <a:r>
                <a:rPr lang="el-GR" sz="2000" dirty="0" err="1" smtClean="0">
                  <a:solidFill>
                    <a:schemeClr val="accent1">
                      <a:lumMod val="75000"/>
                    </a:schemeClr>
                  </a:solidFill>
                </a:rPr>
                <a:t>Bauman’s</a:t>
              </a:r>
              <a:r>
                <a:rPr lang="el-GR" sz="2000" dirty="0" smtClean="0">
                  <a:solidFill>
                    <a:schemeClr val="accent1">
                      <a:lumMod val="75000"/>
                    </a:schemeClr>
                  </a:solidFill>
                </a:rPr>
                <a:t>.</a:t>
              </a:r>
              <a:endParaRPr lang="el-GR" sz="2000" dirty="0">
                <a:solidFill>
                  <a:schemeClr val="accent1">
                    <a:lumMod val="75000"/>
                  </a:schemeClr>
                </a:solidFill>
              </a:endParaRPr>
            </a:p>
          </p:txBody>
        </p:sp>
      </p:grpSp>
      <p:grpSp>
        <p:nvGrpSpPr>
          <p:cNvPr id="48" name="47 - Ομάδα"/>
          <p:cNvGrpSpPr/>
          <p:nvPr/>
        </p:nvGrpSpPr>
        <p:grpSpPr>
          <a:xfrm>
            <a:off x="5929354" y="3012230"/>
            <a:ext cx="1928794" cy="2240275"/>
            <a:chOff x="5857916" y="3286124"/>
            <a:chExt cx="1928794" cy="2240275"/>
          </a:xfrm>
        </p:grpSpPr>
        <p:grpSp>
          <p:nvGrpSpPr>
            <p:cNvPr id="46" name="45 - Ομάδα"/>
            <p:cNvGrpSpPr/>
            <p:nvPr/>
          </p:nvGrpSpPr>
          <p:grpSpPr>
            <a:xfrm>
              <a:off x="6442486" y="3286124"/>
              <a:ext cx="701282" cy="642942"/>
              <a:chOff x="6442486" y="3286124"/>
              <a:chExt cx="701282" cy="642942"/>
            </a:xfrm>
          </p:grpSpPr>
          <p:sp>
            <p:nvSpPr>
              <p:cNvPr id="44" name="43 - Ορθογώνιο"/>
              <p:cNvSpPr/>
              <p:nvPr/>
            </p:nvSpPr>
            <p:spPr>
              <a:xfrm>
                <a:off x="6442486" y="3286124"/>
                <a:ext cx="701282" cy="369332"/>
              </a:xfrm>
              <a:prstGeom prst="rect">
                <a:avLst/>
              </a:prstGeom>
            </p:spPr>
            <p:txBody>
              <a:bodyPr wrap="none">
                <a:spAutoFit/>
              </a:bodyPr>
              <a:lstStyle/>
              <a:p>
                <a:r>
                  <a:rPr lang="en-US" b="1" dirty="0" smtClean="0">
                    <a:solidFill>
                      <a:schemeClr val="tx2">
                        <a:lumMod val="50000"/>
                      </a:schemeClr>
                    </a:solidFill>
                  </a:rPr>
                  <a:t>19</a:t>
                </a:r>
                <a:r>
                  <a:rPr lang="el-GR" b="1" dirty="0" smtClean="0">
                    <a:solidFill>
                      <a:schemeClr val="tx2">
                        <a:lumMod val="50000"/>
                      </a:schemeClr>
                    </a:solidFill>
                  </a:rPr>
                  <a:t>17</a:t>
                </a:r>
                <a:endParaRPr lang="el-GR" dirty="0"/>
              </a:p>
            </p:txBody>
          </p:sp>
          <p:sp>
            <p:nvSpPr>
              <p:cNvPr id="45" name="44 - Ρόμβος"/>
              <p:cNvSpPr/>
              <p:nvPr/>
            </p:nvSpPr>
            <p:spPr>
              <a:xfrm>
                <a:off x="6715140" y="3643314"/>
                <a:ext cx="214314" cy="285752"/>
              </a:xfrm>
              <a:prstGeom prst="diamond">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47" name="46 - Ορθογώνιο"/>
            <p:cNvSpPr/>
            <p:nvPr/>
          </p:nvSpPr>
          <p:spPr>
            <a:xfrm>
              <a:off x="5857916" y="4202960"/>
              <a:ext cx="1928794" cy="1323439"/>
            </a:xfrm>
            <a:prstGeom prst="rect">
              <a:avLst/>
            </a:prstGeom>
          </p:spPr>
          <p:txBody>
            <a:bodyPr wrap="square">
              <a:spAutoFit/>
            </a:bodyPr>
            <a:lstStyle/>
            <a:p>
              <a:pPr algn="ctr" fontAlgn="base">
                <a:spcBef>
                  <a:spcPts val="360"/>
                </a:spcBef>
              </a:pPr>
              <a:r>
                <a:rPr lang="el-GR" sz="2000" dirty="0" smtClean="0">
                  <a:solidFill>
                    <a:schemeClr val="tx2">
                      <a:lumMod val="50000"/>
                    </a:schemeClr>
                  </a:solidFill>
                </a:rPr>
                <a:t>Εργάστηκε σε άσυλα για παιδιά της Ουκρανίας.</a:t>
              </a:r>
            </a:p>
          </p:txBody>
        </p:sp>
      </p:grpSp>
      <p:grpSp>
        <p:nvGrpSpPr>
          <p:cNvPr id="57" name="56 - Ομάδα"/>
          <p:cNvGrpSpPr/>
          <p:nvPr/>
        </p:nvGrpSpPr>
        <p:grpSpPr>
          <a:xfrm>
            <a:off x="1928794" y="1643050"/>
            <a:ext cx="2789546" cy="2002146"/>
            <a:chOff x="1928794" y="1785926"/>
            <a:chExt cx="2789546" cy="2002146"/>
          </a:xfrm>
        </p:grpSpPr>
        <p:sp>
          <p:nvSpPr>
            <p:cNvPr id="49" name="48 - Ορθογώνιο"/>
            <p:cNvSpPr/>
            <p:nvPr/>
          </p:nvSpPr>
          <p:spPr>
            <a:xfrm>
              <a:off x="1928794" y="1785926"/>
              <a:ext cx="2789546" cy="984885"/>
            </a:xfrm>
            <a:prstGeom prst="rect">
              <a:avLst/>
            </a:prstGeom>
          </p:spPr>
          <p:txBody>
            <a:bodyPr wrap="none">
              <a:spAutoFit/>
            </a:bodyPr>
            <a:lstStyle/>
            <a:p>
              <a:pPr algn="ctr"/>
              <a:r>
                <a:rPr lang="en-US" b="1" dirty="0" smtClean="0">
                  <a:solidFill>
                    <a:schemeClr val="tx2">
                      <a:lumMod val="75000"/>
                    </a:schemeClr>
                  </a:solidFill>
                </a:rPr>
                <a:t>19</a:t>
              </a:r>
              <a:r>
                <a:rPr lang="el-GR" b="1" dirty="0" smtClean="0">
                  <a:solidFill>
                    <a:schemeClr val="tx2">
                      <a:lumMod val="75000"/>
                    </a:schemeClr>
                  </a:solidFill>
                </a:rPr>
                <a:t>04, 1907, 1908:</a:t>
              </a:r>
            </a:p>
            <a:p>
              <a:pPr algn="ctr"/>
              <a:r>
                <a:rPr lang="el-GR" sz="2000" dirty="0" smtClean="0">
                  <a:solidFill>
                    <a:schemeClr val="tx2">
                      <a:lumMod val="75000"/>
                    </a:schemeClr>
                  </a:solidFill>
                </a:rPr>
                <a:t>Εργάστηκε στις </a:t>
              </a:r>
            </a:p>
            <a:p>
              <a:pPr algn="ctr"/>
              <a:r>
                <a:rPr lang="el-GR" sz="2000" dirty="0" smtClean="0">
                  <a:solidFill>
                    <a:schemeClr val="tx2">
                      <a:lumMod val="75000"/>
                    </a:schemeClr>
                  </a:solidFill>
                </a:rPr>
                <a:t>Θερινές Κατασκηνώσεις.</a:t>
              </a:r>
              <a:endParaRPr lang="el-GR" sz="2000" dirty="0">
                <a:solidFill>
                  <a:schemeClr val="tx2">
                    <a:lumMod val="75000"/>
                  </a:schemeClr>
                </a:solidFill>
              </a:endParaRPr>
            </a:p>
          </p:txBody>
        </p:sp>
        <p:sp>
          <p:nvSpPr>
            <p:cNvPr id="51" name="50 - Ρόμβος"/>
            <p:cNvSpPr/>
            <p:nvPr/>
          </p:nvSpPr>
          <p:spPr>
            <a:xfrm>
              <a:off x="2571736" y="3502320"/>
              <a:ext cx="214314" cy="285752"/>
            </a:xfrm>
            <a:prstGeom prst="diamond">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2" name="51 - Ρόμβος"/>
            <p:cNvSpPr/>
            <p:nvPr/>
          </p:nvSpPr>
          <p:spPr>
            <a:xfrm>
              <a:off x="3419468" y="3502320"/>
              <a:ext cx="214314" cy="285752"/>
            </a:xfrm>
            <a:prstGeom prst="diamond">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3" name="52 - Ρόμβος"/>
            <p:cNvSpPr/>
            <p:nvPr/>
          </p:nvSpPr>
          <p:spPr>
            <a:xfrm>
              <a:off x="3714744" y="3502320"/>
              <a:ext cx="214314" cy="285752"/>
            </a:xfrm>
            <a:prstGeom prst="diamond">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686800" cy="841248"/>
          </a:xfrm>
        </p:spPr>
        <p:txBody>
          <a:bodyPr/>
          <a:lstStyle/>
          <a:p>
            <a:r>
              <a:rPr lang="el-GR" dirty="0" err="1" smtClean="0"/>
              <a:t>σημαντικεσ</a:t>
            </a:r>
            <a:r>
              <a:rPr lang="el-GR" dirty="0" smtClean="0"/>
              <a:t> </a:t>
            </a:r>
            <a:r>
              <a:rPr lang="el-GR" dirty="0" err="1" smtClean="0"/>
              <a:t>ημερομηνιεσ</a:t>
            </a:r>
            <a:endParaRPr lang="el-GR" dirty="0"/>
          </a:p>
        </p:txBody>
      </p:sp>
      <p:sp>
        <p:nvSpPr>
          <p:cNvPr id="5" name="4 - Ορθογώνιο"/>
          <p:cNvSpPr/>
          <p:nvPr/>
        </p:nvSpPr>
        <p:spPr>
          <a:xfrm>
            <a:off x="5572132" y="4429132"/>
            <a:ext cx="3428992" cy="2246769"/>
          </a:xfrm>
          <a:prstGeom prst="rect">
            <a:avLst/>
          </a:prstGeom>
          <a:noFill/>
          <a:ln>
            <a:solidFill>
              <a:schemeClr val="tx2">
                <a:lumMod val="75000"/>
              </a:schemeClr>
            </a:solidFill>
            <a:prstDash val="dash"/>
          </a:ln>
        </p:spPr>
        <p:txBody>
          <a:bodyPr wrap="square">
            <a:spAutoFit/>
          </a:bodyPr>
          <a:lstStyle/>
          <a:p>
            <a:pPr fontAlgn="base"/>
            <a:r>
              <a:rPr lang="el-GR" sz="2000" u="sng" dirty="0" smtClean="0">
                <a:solidFill>
                  <a:schemeClr val="tx2">
                    <a:lumMod val="75000"/>
                  </a:schemeClr>
                </a:solidFill>
              </a:rPr>
              <a:t>Μετά θάνατον:</a:t>
            </a:r>
            <a:endParaRPr lang="el-GR" sz="2000" b="0" u="sng" strike="noStrike" dirty="0" smtClean="0">
              <a:solidFill>
                <a:schemeClr val="tx2">
                  <a:lumMod val="75000"/>
                </a:schemeClr>
              </a:solidFill>
            </a:endParaRPr>
          </a:p>
          <a:p>
            <a:r>
              <a:rPr lang="el-GR" sz="2000" b="1" dirty="0" smtClean="0">
                <a:solidFill>
                  <a:schemeClr val="tx2">
                    <a:lumMod val="75000"/>
                  </a:schemeClr>
                </a:solidFill>
              </a:rPr>
              <a:t>1948</a:t>
            </a:r>
            <a:r>
              <a:rPr lang="el-GR" sz="2000" dirty="0" smtClean="0">
                <a:solidFill>
                  <a:schemeClr val="tx2">
                    <a:lumMod val="75000"/>
                  </a:schemeClr>
                </a:solidFill>
              </a:rPr>
              <a:t>: Απονομή παρασήμου</a:t>
            </a:r>
          </a:p>
          <a:p>
            <a:r>
              <a:rPr lang="el-GR" sz="2000" dirty="0" smtClean="0">
                <a:solidFill>
                  <a:schemeClr val="tx2">
                    <a:lumMod val="75000"/>
                  </a:schemeClr>
                </a:solidFill>
              </a:rPr>
              <a:t>«Ο Σταυρός του Ιππότη της Αναγεννημένης Πολωνίας».</a:t>
            </a:r>
          </a:p>
          <a:p>
            <a:r>
              <a:rPr lang="el-GR" sz="2000" dirty="0" smtClean="0">
                <a:solidFill>
                  <a:schemeClr val="tx2">
                    <a:lumMod val="75000"/>
                  </a:schemeClr>
                </a:solidFill>
              </a:rPr>
              <a:t/>
            </a:r>
            <a:br>
              <a:rPr lang="el-GR" sz="2000" dirty="0" smtClean="0">
                <a:solidFill>
                  <a:schemeClr val="tx2">
                    <a:lumMod val="75000"/>
                  </a:schemeClr>
                </a:solidFill>
              </a:rPr>
            </a:br>
            <a:r>
              <a:rPr lang="el-GR" sz="2000" b="1" dirty="0" smtClean="0">
                <a:solidFill>
                  <a:schemeClr val="tx2">
                    <a:lumMod val="75000"/>
                  </a:schemeClr>
                </a:solidFill>
              </a:rPr>
              <a:t>2012</a:t>
            </a:r>
            <a:r>
              <a:rPr lang="el-GR" sz="2000" dirty="0" smtClean="0">
                <a:solidFill>
                  <a:schemeClr val="tx2">
                    <a:lumMod val="75000"/>
                  </a:schemeClr>
                </a:solidFill>
              </a:rPr>
              <a:t>: Ανακηρύχθηκε στην Πολωνία «Έτος </a:t>
            </a:r>
            <a:r>
              <a:rPr lang="el-GR" sz="2000" dirty="0" err="1" smtClean="0">
                <a:solidFill>
                  <a:schemeClr val="tx2">
                    <a:lumMod val="75000"/>
                  </a:schemeClr>
                </a:solidFill>
              </a:rPr>
              <a:t>Κόρτσακ</a:t>
            </a:r>
            <a:r>
              <a:rPr lang="el-GR" sz="2000" dirty="0" smtClean="0">
                <a:solidFill>
                  <a:schemeClr val="tx2">
                    <a:lumMod val="75000"/>
                  </a:schemeClr>
                </a:solidFill>
              </a:rPr>
              <a:t>».</a:t>
            </a:r>
            <a:endParaRPr lang="el-GR" sz="1600" b="0" i="0" u="none" strike="noStrike" dirty="0">
              <a:solidFill>
                <a:srgbClr val="4F81BD"/>
              </a:solidFill>
              <a:latin typeface="Noto Sans Symbols"/>
            </a:endParaRPr>
          </a:p>
        </p:txBody>
      </p:sp>
      <p:cxnSp>
        <p:nvCxnSpPr>
          <p:cNvPr id="20" name="19 - Ευθύγραμμο βέλος σύνδεσης"/>
          <p:cNvCxnSpPr/>
          <p:nvPr/>
        </p:nvCxnSpPr>
        <p:spPr>
          <a:xfrm>
            <a:off x="571472" y="3499871"/>
            <a:ext cx="8001056" cy="1588"/>
          </a:xfrm>
          <a:prstGeom prst="straightConnector1">
            <a:avLst/>
          </a:prstGeom>
          <a:ln w="57150">
            <a:solidFill>
              <a:schemeClr val="tx2">
                <a:lumMod val="5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2" name="40 - Ομάδα"/>
          <p:cNvGrpSpPr/>
          <p:nvPr/>
        </p:nvGrpSpPr>
        <p:grpSpPr>
          <a:xfrm>
            <a:off x="0" y="2978064"/>
            <a:ext cx="1928794" cy="2879828"/>
            <a:chOff x="-71438" y="3273982"/>
            <a:chExt cx="1928794" cy="2879828"/>
          </a:xfrm>
        </p:grpSpPr>
        <p:sp>
          <p:nvSpPr>
            <p:cNvPr id="21" name="20 - Ρόμβος"/>
            <p:cNvSpPr/>
            <p:nvPr/>
          </p:nvSpPr>
          <p:spPr>
            <a:xfrm>
              <a:off x="785786" y="3643314"/>
              <a:ext cx="214314" cy="285752"/>
            </a:xfrm>
            <a:prstGeom prst="diamond">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0" name="29 - Ορθογώνιο"/>
            <p:cNvSpPr/>
            <p:nvPr/>
          </p:nvSpPr>
          <p:spPr>
            <a:xfrm>
              <a:off x="-71438" y="4214818"/>
              <a:ext cx="1928794" cy="1938992"/>
            </a:xfrm>
            <a:prstGeom prst="rect">
              <a:avLst/>
            </a:prstGeom>
          </p:spPr>
          <p:txBody>
            <a:bodyPr wrap="square">
              <a:spAutoFit/>
            </a:bodyPr>
            <a:lstStyle/>
            <a:p>
              <a:pPr algn="ctr" fontAlgn="base">
                <a:spcBef>
                  <a:spcPts val="360"/>
                </a:spcBef>
              </a:pPr>
              <a:r>
                <a:rPr lang="el-GR" sz="2000" dirty="0" smtClean="0">
                  <a:solidFill>
                    <a:schemeClr val="tx2">
                      <a:lumMod val="50000"/>
                    </a:schemeClr>
                  </a:solidFill>
                </a:rPr>
                <a:t>Δημοσιογραφικό ντεμπούτο στο εβδομαδιαίο περιοδικό «</a:t>
              </a:r>
              <a:r>
                <a:rPr lang="en-US" sz="2000" dirty="0" err="1" smtClean="0">
                  <a:solidFill>
                    <a:schemeClr val="tx2">
                      <a:lumMod val="50000"/>
                    </a:schemeClr>
                  </a:solidFill>
                </a:rPr>
                <a:t>Kolce</a:t>
              </a:r>
              <a:r>
                <a:rPr lang="el-GR" sz="2000" dirty="0" smtClean="0">
                  <a:solidFill>
                    <a:schemeClr val="tx2">
                      <a:lumMod val="50000"/>
                    </a:schemeClr>
                  </a:solidFill>
                </a:rPr>
                <a:t>»</a:t>
              </a:r>
              <a:r>
                <a:rPr lang="en-US" sz="2000" dirty="0" smtClean="0">
                  <a:solidFill>
                    <a:schemeClr val="tx2">
                      <a:lumMod val="50000"/>
                    </a:schemeClr>
                  </a:solidFill>
                </a:rPr>
                <a:t> (</a:t>
              </a:r>
              <a:r>
                <a:rPr lang="el-GR" sz="2000" dirty="0" smtClean="0">
                  <a:solidFill>
                    <a:schemeClr val="tx2">
                      <a:lumMod val="50000"/>
                    </a:schemeClr>
                  </a:solidFill>
                </a:rPr>
                <a:t>Αγκάθια</a:t>
              </a:r>
              <a:r>
                <a:rPr lang="en-US" sz="2000" dirty="0" smtClean="0">
                  <a:solidFill>
                    <a:schemeClr val="tx2">
                      <a:lumMod val="50000"/>
                    </a:schemeClr>
                  </a:solidFill>
                </a:rPr>
                <a:t>)</a:t>
              </a:r>
              <a:r>
                <a:rPr lang="el-GR" sz="2000" dirty="0" smtClean="0">
                  <a:solidFill>
                    <a:schemeClr val="tx2">
                      <a:lumMod val="50000"/>
                    </a:schemeClr>
                  </a:solidFill>
                </a:rPr>
                <a:t>.</a:t>
              </a:r>
            </a:p>
          </p:txBody>
        </p:sp>
        <p:sp>
          <p:nvSpPr>
            <p:cNvPr id="36" name="35 - Ορθογώνιο"/>
            <p:cNvSpPr/>
            <p:nvPr/>
          </p:nvSpPr>
          <p:spPr>
            <a:xfrm>
              <a:off x="500034" y="3273982"/>
              <a:ext cx="728084" cy="369332"/>
            </a:xfrm>
            <a:prstGeom prst="rect">
              <a:avLst/>
            </a:prstGeom>
          </p:spPr>
          <p:txBody>
            <a:bodyPr wrap="none">
              <a:spAutoFit/>
            </a:bodyPr>
            <a:lstStyle/>
            <a:p>
              <a:r>
                <a:rPr lang="en-US" b="1" dirty="0" smtClean="0">
                  <a:solidFill>
                    <a:schemeClr val="tx2">
                      <a:lumMod val="50000"/>
                    </a:schemeClr>
                  </a:solidFill>
                </a:rPr>
                <a:t>189</a:t>
              </a:r>
              <a:r>
                <a:rPr lang="el-GR" b="1" dirty="0" smtClean="0">
                  <a:solidFill>
                    <a:schemeClr val="tx2">
                      <a:lumMod val="50000"/>
                    </a:schemeClr>
                  </a:solidFill>
                </a:rPr>
                <a:t>6</a:t>
              </a:r>
              <a:endParaRPr lang="el-GR" dirty="0"/>
            </a:p>
          </p:txBody>
        </p:sp>
      </p:grpSp>
      <p:grpSp>
        <p:nvGrpSpPr>
          <p:cNvPr id="7" name="47 - Ομάδα"/>
          <p:cNvGrpSpPr/>
          <p:nvPr/>
        </p:nvGrpSpPr>
        <p:grpSpPr>
          <a:xfrm>
            <a:off x="6572296" y="1785926"/>
            <a:ext cx="1928794" cy="2204412"/>
            <a:chOff x="5857916" y="2060103"/>
            <a:chExt cx="1928794" cy="2204412"/>
          </a:xfrm>
        </p:grpSpPr>
        <p:grpSp>
          <p:nvGrpSpPr>
            <p:cNvPr id="8" name="45 - Ομάδα"/>
            <p:cNvGrpSpPr/>
            <p:nvPr/>
          </p:nvGrpSpPr>
          <p:grpSpPr>
            <a:xfrm>
              <a:off x="6429598" y="3643314"/>
              <a:ext cx="714170" cy="621201"/>
              <a:chOff x="6429598" y="3643314"/>
              <a:chExt cx="714170" cy="621201"/>
            </a:xfrm>
          </p:grpSpPr>
          <p:sp>
            <p:nvSpPr>
              <p:cNvPr id="44" name="43 - Ορθογώνιο"/>
              <p:cNvSpPr/>
              <p:nvPr/>
            </p:nvSpPr>
            <p:spPr>
              <a:xfrm>
                <a:off x="6429598" y="3895183"/>
                <a:ext cx="714170" cy="369332"/>
              </a:xfrm>
              <a:prstGeom prst="rect">
                <a:avLst/>
              </a:prstGeom>
            </p:spPr>
            <p:txBody>
              <a:bodyPr wrap="none">
                <a:spAutoFit/>
              </a:bodyPr>
              <a:lstStyle/>
              <a:p>
                <a:r>
                  <a:rPr lang="en-US" b="1" dirty="0" smtClean="0">
                    <a:solidFill>
                      <a:schemeClr val="tx2">
                        <a:lumMod val="75000"/>
                      </a:schemeClr>
                    </a:solidFill>
                  </a:rPr>
                  <a:t>19</a:t>
                </a:r>
                <a:r>
                  <a:rPr lang="el-GR" b="1" dirty="0" smtClean="0">
                    <a:solidFill>
                      <a:schemeClr val="tx2">
                        <a:lumMod val="75000"/>
                      </a:schemeClr>
                    </a:solidFill>
                  </a:rPr>
                  <a:t>19</a:t>
                </a:r>
                <a:endParaRPr lang="el-GR" dirty="0">
                  <a:solidFill>
                    <a:schemeClr val="tx2">
                      <a:lumMod val="75000"/>
                    </a:schemeClr>
                  </a:solidFill>
                </a:endParaRPr>
              </a:p>
            </p:txBody>
          </p:sp>
          <p:sp>
            <p:nvSpPr>
              <p:cNvPr id="45" name="44 - Ρόμβος"/>
              <p:cNvSpPr/>
              <p:nvPr/>
            </p:nvSpPr>
            <p:spPr>
              <a:xfrm>
                <a:off x="6715140" y="3643314"/>
                <a:ext cx="214314" cy="285752"/>
              </a:xfrm>
              <a:prstGeom prst="diamond">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47" name="46 - Ορθογώνιο"/>
            <p:cNvSpPr/>
            <p:nvPr/>
          </p:nvSpPr>
          <p:spPr>
            <a:xfrm>
              <a:off x="5857916" y="2060103"/>
              <a:ext cx="1928794" cy="1323439"/>
            </a:xfrm>
            <a:prstGeom prst="rect">
              <a:avLst/>
            </a:prstGeom>
          </p:spPr>
          <p:txBody>
            <a:bodyPr wrap="square">
              <a:spAutoFit/>
            </a:bodyPr>
            <a:lstStyle/>
            <a:p>
              <a:pPr algn="ctr" fontAlgn="base">
                <a:spcBef>
                  <a:spcPts val="360"/>
                </a:spcBef>
              </a:pPr>
              <a:r>
                <a:rPr lang="el-GR" sz="2000" dirty="0" smtClean="0">
                  <a:solidFill>
                    <a:schemeClr val="tx2">
                      <a:lumMod val="75000"/>
                    </a:schemeClr>
                  </a:solidFill>
                </a:rPr>
                <a:t>Μαζί με τη </a:t>
              </a:r>
              <a:r>
                <a:rPr lang="en-US" sz="2000" dirty="0" smtClean="0">
                  <a:solidFill>
                    <a:schemeClr val="tx2">
                      <a:lumMod val="75000"/>
                    </a:schemeClr>
                  </a:solidFill>
                </a:rPr>
                <a:t>Maria </a:t>
              </a:r>
              <a:r>
                <a:rPr lang="en-US" sz="2000" dirty="0" err="1" smtClean="0">
                  <a:solidFill>
                    <a:schemeClr val="tx2">
                      <a:lumMod val="75000"/>
                    </a:schemeClr>
                  </a:solidFill>
                </a:rPr>
                <a:t>Falska</a:t>
              </a:r>
              <a:r>
                <a:rPr lang="el-GR" sz="2000" dirty="0" smtClean="0">
                  <a:solidFill>
                    <a:schemeClr val="tx2">
                      <a:lumMod val="75000"/>
                    </a:schemeClr>
                  </a:solidFill>
                </a:rPr>
                <a:t> ιδρύουν ορφανοτροφείο.</a:t>
              </a:r>
            </a:p>
          </p:txBody>
        </p:sp>
      </p:grpSp>
      <p:grpSp>
        <p:nvGrpSpPr>
          <p:cNvPr id="43" name="42 - Ομάδα"/>
          <p:cNvGrpSpPr/>
          <p:nvPr/>
        </p:nvGrpSpPr>
        <p:grpSpPr>
          <a:xfrm>
            <a:off x="2714612" y="1714488"/>
            <a:ext cx="1643074" cy="2275850"/>
            <a:chOff x="2714612" y="1808234"/>
            <a:chExt cx="1643074" cy="2275850"/>
          </a:xfrm>
        </p:grpSpPr>
        <p:grpSp>
          <p:nvGrpSpPr>
            <p:cNvPr id="35" name="34 - Ομάδα"/>
            <p:cNvGrpSpPr/>
            <p:nvPr/>
          </p:nvGrpSpPr>
          <p:grpSpPr>
            <a:xfrm>
              <a:off x="3143240" y="3429000"/>
              <a:ext cx="726674" cy="655084"/>
              <a:chOff x="3143240" y="3429000"/>
              <a:chExt cx="726674" cy="655084"/>
            </a:xfrm>
          </p:grpSpPr>
          <p:sp>
            <p:nvSpPr>
              <p:cNvPr id="27" name="26 - Ορθογώνιο"/>
              <p:cNvSpPr/>
              <p:nvPr/>
            </p:nvSpPr>
            <p:spPr>
              <a:xfrm>
                <a:off x="3143240" y="3714752"/>
                <a:ext cx="726674" cy="369332"/>
              </a:xfrm>
              <a:prstGeom prst="rect">
                <a:avLst/>
              </a:prstGeom>
            </p:spPr>
            <p:txBody>
              <a:bodyPr wrap="none">
                <a:spAutoFit/>
              </a:bodyPr>
              <a:lstStyle/>
              <a:p>
                <a:r>
                  <a:rPr lang="en-US" b="1" dirty="0" smtClean="0">
                    <a:solidFill>
                      <a:schemeClr val="tx2">
                        <a:lumMod val="75000"/>
                      </a:schemeClr>
                    </a:solidFill>
                  </a:rPr>
                  <a:t>1</a:t>
                </a:r>
                <a:r>
                  <a:rPr lang="el-GR" b="1" dirty="0" smtClean="0">
                    <a:solidFill>
                      <a:schemeClr val="tx2">
                        <a:lumMod val="75000"/>
                      </a:schemeClr>
                    </a:solidFill>
                  </a:rPr>
                  <a:t>906</a:t>
                </a:r>
                <a:endParaRPr lang="el-GR" dirty="0">
                  <a:solidFill>
                    <a:schemeClr val="tx2">
                      <a:lumMod val="75000"/>
                    </a:schemeClr>
                  </a:solidFill>
                </a:endParaRPr>
              </a:p>
            </p:txBody>
          </p:sp>
          <p:sp>
            <p:nvSpPr>
              <p:cNvPr id="29" name="28 - Ρόμβος"/>
              <p:cNvSpPr/>
              <p:nvPr/>
            </p:nvSpPr>
            <p:spPr>
              <a:xfrm>
                <a:off x="3428992" y="3429000"/>
                <a:ext cx="214314" cy="285752"/>
              </a:xfrm>
              <a:prstGeom prst="diamond">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41" name="40 - Ορθογώνιο"/>
            <p:cNvSpPr/>
            <p:nvPr/>
          </p:nvSpPr>
          <p:spPr>
            <a:xfrm>
              <a:off x="2714612" y="1808234"/>
              <a:ext cx="1643074" cy="1374735"/>
            </a:xfrm>
            <a:prstGeom prst="rect">
              <a:avLst/>
            </a:prstGeom>
          </p:spPr>
          <p:txBody>
            <a:bodyPr wrap="square">
              <a:spAutoFit/>
            </a:bodyPr>
            <a:lstStyle/>
            <a:p>
              <a:pPr algn="ctr" fontAlgn="base">
                <a:spcBef>
                  <a:spcPts val="360"/>
                </a:spcBef>
              </a:pPr>
              <a:r>
                <a:rPr lang="el-GR" sz="2000" dirty="0" smtClean="0">
                  <a:solidFill>
                    <a:schemeClr val="tx2">
                      <a:lumMod val="75000"/>
                    </a:schemeClr>
                  </a:solidFill>
                </a:rPr>
                <a:t>Εκδόθηκε το βιβλίο του </a:t>
              </a:r>
            </a:p>
            <a:p>
              <a:pPr algn="ctr" fontAlgn="base">
                <a:spcBef>
                  <a:spcPts val="360"/>
                </a:spcBef>
              </a:pPr>
              <a:r>
                <a:rPr lang="el-GR" sz="2000" dirty="0" smtClean="0">
                  <a:solidFill>
                    <a:schemeClr val="tx2">
                      <a:lumMod val="75000"/>
                    </a:schemeClr>
                  </a:solidFill>
                </a:rPr>
                <a:t>«Το παιδί του σαλονιού».</a:t>
              </a:r>
            </a:p>
          </p:txBody>
        </p:sp>
      </p:grpSp>
      <p:grpSp>
        <p:nvGrpSpPr>
          <p:cNvPr id="46" name="45 - Ομάδα"/>
          <p:cNvGrpSpPr/>
          <p:nvPr/>
        </p:nvGrpSpPr>
        <p:grpSpPr>
          <a:xfrm>
            <a:off x="3714776" y="2978064"/>
            <a:ext cx="1928794" cy="2633514"/>
            <a:chOff x="3714776" y="3071810"/>
            <a:chExt cx="1928794" cy="2633514"/>
          </a:xfrm>
        </p:grpSpPr>
        <p:grpSp>
          <p:nvGrpSpPr>
            <p:cNvPr id="40" name="39 - Ομάδα"/>
            <p:cNvGrpSpPr/>
            <p:nvPr/>
          </p:nvGrpSpPr>
          <p:grpSpPr>
            <a:xfrm>
              <a:off x="4273954" y="3071810"/>
              <a:ext cx="726674" cy="642942"/>
              <a:chOff x="4273954" y="3071810"/>
              <a:chExt cx="726674" cy="642942"/>
            </a:xfrm>
          </p:grpSpPr>
          <p:sp>
            <p:nvSpPr>
              <p:cNvPr id="28" name="27 - Ορθογώνιο"/>
              <p:cNvSpPr/>
              <p:nvPr/>
            </p:nvSpPr>
            <p:spPr>
              <a:xfrm>
                <a:off x="4273954" y="3071810"/>
                <a:ext cx="726674" cy="369332"/>
              </a:xfrm>
              <a:prstGeom prst="rect">
                <a:avLst/>
              </a:prstGeom>
            </p:spPr>
            <p:txBody>
              <a:bodyPr wrap="none">
                <a:spAutoFit/>
              </a:bodyPr>
              <a:lstStyle/>
              <a:p>
                <a:r>
                  <a:rPr lang="en-US" b="1" dirty="0" smtClean="0">
                    <a:solidFill>
                      <a:schemeClr val="tx2">
                        <a:lumMod val="50000"/>
                      </a:schemeClr>
                    </a:solidFill>
                  </a:rPr>
                  <a:t>1</a:t>
                </a:r>
                <a:r>
                  <a:rPr lang="el-GR" b="1" dirty="0" smtClean="0">
                    <a:solidFill>
                      <a:schemeClr val="tx2">
                        <a:lumMod val="50000"/>
                      </a:schemeClr>
                    </a:solidFill>
                  </a:rPr>
                  <a:t>909</a:t>
                </a:r>
                <a:endParaRPr lang="el-GR" dirty="0"/>
              </a:p>
            </p:txBody>
          </p:sp>
          <p:sp>
            <p:nvSpPr>
              <p:cNvPr id="33" name="32 - Ρόμβος"/>
              <p:cNvSpPr/>
              <p:nvPr/>
            </p:nvSpPr>
            <p:spPr>
              <a:xfrm>
                <a:off x="4572000" y="3429000"/>
                <a:ext cx="214314" cy="285752"/>
              </a:xfrm>
              <a:prstGeom prst="diamond">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42" name="41 - Ορθογώνιο"/>
            <p:cNvSpPr/>
            <p:nvPr/>
          </p:nvSpPr>
          <p:spPr>
            <a:xfrm>
              <a:off x="3714776" y="4022812"/>
              <a:ext cx="1928794" cy="1682512"/>
            </a:xfrm>
            <a:prstGeom prst="rect">
              <a:avLst/>
            </a:prstGeom>
          </p:spPr>
          <p:txBody>
            <a:bodyPr wrap="square">
              <a:spAutoFit/>
            </a:bodyPr>
            <a:lstStyle/>
            <a:p>
              <a:pPr algn="ctr" fontAlgn="base">
                <a:spcBef>
                  <a:spcPts val="360"/>
                </a:spcBef>
              </a:pPr>
              <a:r>
                <a:rPr lang="el-GR" sz="2000" dirty="0" smtClean="0">
                  <a:solidFill>
                    <a:schemeClr val="tx2">
                      <a:lumMod val="50000"/>
                    </a:schemeClr>
                  </a:solidFill>
                </a:rPr>
                <a:t>Ένταξη στον εβραϊκό σύλλογο</a:t>
              </a:r>
            </a:p>
            <a:p>
              <a:pPr algn="ctr" fontAlgn="base">
                <a:spcBef>
                  <a:spcPts val="360"/>
                </a:spcBef>
              </a:pPr>
              <a:r>
                <a:rPr lang="el-GR" sz="2000" dirty="0" smtClean="0">
                  <a:solidFill>
                    <a:schemeClr val="tx2">
                      <a:lumMod val="50000"/>
                    </a:schemeClr>
                  </a:solidFill>
                </a:rPr>
                <a:t>«Βοήθεια στα ορφανά».</a:t>
              </a: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3" name="2 - Ορθογώνιο"/>
          <p:cNvSpPr/>
          <p:nvPr/>
        </p:nvSpPr>
        <p:spPr>
          <a:xfrm>
            <a:off x="571472" y="1214422"/>
            <a:ext cx="7786742" cy="3108543"/>
          </a:xfrm>
          <a:prstGeom prst="rect">
            <a:avLst/>
          </a:prstGeom>
        </p:spPr>
        <p:txBody>
          <a:bodyPr wrap="square">
            <a:spAutoFit/>
          </a:bodyPr>
          <a:lstStyle/>
          <a:p>
            <a:r>
              <a:rPr lang="el-GR" sz="2800" dirty="0" smtClean="0">
                <a:solidFill>
                  <a:schemeClr val="tx2">
                    <a:lumMod val="50000"/>
                  </a:schemeClr>
                </a:solidFill>
              </a:rPr>
              <a:t>Είπε κάποτε...</a:t>
            </a:r>
          </a:p>
          <a:p>
            <a:endParaRPr lang="el-GR" sz="2800" dirty="0" smtClean="0">
              <a:solidFill>
                <a:schemeClr val="tx2">
                  <a:lumMod val="50000"/>
                </a:schemeClr>
              </a:solidFill>
            </a:endParaRPr>
          </a:p>
          <a:p>
            <a:r>
              <a:rPr lang="el-GR" sz="2800" i="1" dirty="0" smtClean="0">
                <a:solidFill>
                  <a:schemeClr val="tx2">
                    <a:lumMod val="50000"/>
                  </a:schemeClr>
                </a:solidFill>
              </a:rPr>
              <a:t>«Ο πατέρας μου με χαρακτήριζε βλάκα, ανόητο,</a:t>
            </a:r>
          </a:p>
          <a:p>
            <a:r>
              <a:rPr lang="el-GR" sz="2800" i="1" dirty="0" smtClean="0">
                <a:solidFill>
                  <a:schemeClr val="tx2">
                    <a:lumMod val="50000"/>
                  </a:schemeClr>
                </a:solidFill>
              </a:rPr>
              <a:t>ηλίθιο και γάιδαρο.</a:t>
            </a:r>
          </a:p>
          <a:p>
            <a:r>
              <a:rPr lang="el-GR" sz="2800" i="1" dirty="0" smtClean="0">
                <a:solidFill>
                  <a:schemeClr val="tx2">
                    <a:lumMod val="50000"/>
                  </a:schemeClr>
                </a:solidFill>
              </a:rPr>
              <a:t>Μόνο η γιαγιά πίστευε στο </a:t>
            </a:r>
            <a:r>
              <a:rPr lang="el-GR" sz="2800" b="1" i="1" dirty="0" smtClean="0">
                <a:solidFill>
                  <a:schemeClr val="tx2">
                    <a:lumMod val="50000"/>
                  </a:schemeClr>
                </a:solidFill>
              </a:rPr>
              <a:t>άστρο</a:t>
            </a:r>
            <a:r>
              <a:rPr lang="el-GR" sz="2800" i="1" dirty="0" smtClean="0">
                <a:solidFill>
                  <a:schemeClr val="tx2">
                    <a:lumMod val="50000"/>
                  </a:schemeClr>
                </a:solidFill>
              </a:rPr>
              <a:t> μου.</a:t>
            </a:r>
          </a:p>
          <a:p>
            <a:r>
              <a:rPr lang="el-GR" sz="2800" i="1" dirty="0" smtClean="0">
                <a:solidFill>
                  <a:schemeClr val="tx2">
                    <a:lumMod val="50000"/>
                  </a:schemeClr>
                </a:solidFill>
              </a:rPr>
              <a:t>Διαφορετικά, για τον πατέρα μου ήμουν </a:t>
            </a:r>
            <a:r>
              <a:rPr lang="el-GR" sz="2800" b="1" i="1" dirty="0" smtClean="0">
                <a:solidFill>
                  <a:schemeClr val="tx2">
                    <a:lumMod val="50000"/>
                  </a:schemeClr>
                </a:solidFill>
              </a:rPr>
              <a:t>τεμπέλης, κλαψιάρης </a:t>
            </a:r>
            <a:r>
              <a:rPr lang="el-GR" sz="2800" i="1" dirty="0" smtClean="0">
                <a:solidFill>
                  <a:schemeClr val="tx2">
                    <a:lumMod val="50000"/>
                  </a:schemeClr>
                </a:solidFill>
              </a:rPr>
              <a:t>και</a:t>
            </a:r>
            <a:r>
              <a:rPr lang="el-GR" sz="2800" b="1" i="1" dirty="0" smtClean="0">
                <a:solidFill>
                  <a:schemeClr val="tx2">
                    <a:lumMod val="50000"/>
                  </a:schemeClr>
                </a:solidFill>
              </a:rPr>
              <a:t> άχρηστος</a:t>
            </a:r>
            <a:r>
              <a:rPr lang="el-GR" sz="2800" i="1" dirty="0" smtClean="0">
                <a:solidFill>
                  <a:schemeClr val="tx2">
                    <a:lumMod val="50000"/>
                  </a:schemeClr>
                </a:solidFill>
              </a:rPr>
              <a:t>”.</a:t>
            </a: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842248" cy="841248"/>
          </a:xfrm>
        </p:spPr>
        <p:txBody>
          <a:bodyPr>
            <a:normAutofit/>
          </a:bodyPr>
          <a:lstStyle/>
          <a:p>
            <a:r>
              <a:rPr lang="el-GR" dirty="0" err="1" smtClean="0"/>
              <a:t>Τελευταια</a:t>
            </a:r>
            <a:r>
              <a:rPr lang="el-GR" dirty="0" smtClean="0"/>
              <a:t> του </a:t>
            </a:r>
            <a:r>
              <a:rPr lang="el-GR" dirty="0" err="1" smtClean="0"/>
              <a:t>εγγραφη</a:t>
            </a:r>
            <a:r>
              <a:rPr lang="el-GR" dirty="0" smtClean="0"/>
              <a:t> στο </a:t>
            </a:r>
            <a:r>
              <a:rPr lang="el-GR" dirty="0" err="1" smtClean="0"/>
              <a:t>ημερολογιο</a:t>
            </a:r>
            <a:endParaRPr lang="el-GR" dirty="0"/>
          </a:p>
        </p:txBody>
      </p:sp>
      <p:sp>
        <p:nvSpPr>
          <p:cNvPr id="5" name="4 - Κατακόρυφος πάπυρος"/>
          <p:cNvSpPr/>
          <p:nvPr/>
        </p:nvSpPr>
        <p:spPr>
          <a:xfrm>
            <a:off x="785786" y="1071546"/>
            <a:ext cx="7786742" cy="5643602"/>
          </a:xfrm>
          <a:prstGeom prst="verticalScroll">
            <a:avLst/>
          </a:prstGeom>
          <a:solidFill>
            <a:schemeClr val="bg2"/>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sz="2000" dirty="0" smtClean="0">
                <a:solidFill>
                  <a:schemeClr val="tx2">
                    <a:lumMod val="50000"/>
                  </a:schemeClr>
                </a:solidFill>
              </a:rPr>
              <a:t>Στις 4 Αυγούστου 1942</a:t>
            </a:r>
          </a:p>
          <a:p>
            <a:r>
              <a:rPr lang="el-GR" sz="2000" dirty="0" smtClean="0">
                <a:solidFill>
                  <a:schemeClr val="tx2">
                    <a:lumMod val="50000"/>
                  </a:schemeClr>
                </a:solidFill>
              </a:rPr>
              <a:t>Γράφει:</a:t>
            </a:r>
          </a:p>
          <a:p>
            <a:r>
              <a:rPr lang="el-GR" sz="2000" i="1" dirty="0" smtClean="0">
                <a:solidFill>
                  <a:schemeClr val="tx2">
                    <a:lumMod val="50000"/>
                  </a:schemeClr>
                </a:solidFill>
                <a:effectLst>
                  <a:outerShdw blurRad="38100" dist="38100" dir="2700000" algn="tl">
                    <a:srgbClr val="000000">
                      <a:alpha val="43137"/>
                    </a:srgbClr>
                  </a:outerShdw>
                </a:effectLst>
              </a:rPr>
              <a:t>Ποτίζω τα λουλούδια. Η φαλάκρα μου στο παράθυρο – τόσο καλός στόχος;</a:t>
            </a:r>
          </a:p>
          <a:p>
            <a:r>
              <a:rPr lang="el-GR" sz="2000" i="1" dirty="0" smtClean="0">
                <a:solidFill>
                  <a:schemeClr val="tx2">
                    <a:lumMod val="50000"/>
                  </a:schemeClr>
                </a:solidFill>
                <a:effectLst>
                  <a:outerShdw blurRad="38100" dist="38100" dir="2700000" algn="tl">
                    <a:srgbClr val="000000">
                      <a:alpha val="43137"/>
                    </a:srgbClr>
                  </a:outerShdw>
                </a:effectLst>
              </a:rPr>
              <a:t>Αυτός έχει το τουφέκι. – Γιατί στέκεται και κοιτάζει</a:t>
            </a:r>
          </a:p>
          <a:p>
            <a:r>
              <a:rPr lang="el-GR" sz="2000" i="1" dirty="0" smtClean="0">
                <a:solidFill>
                  <a:schemeClr val="tx2">
                    <a:lumMod val="50000"/>
                  </a:schemeClr>
                </a:solidFill>
                <a:effectLst>
                  <a:outerShdw blurRad="38100" dist="38100" dir="2700000" algn="tl">
                    <a:srgbClr val="000000">
                      <a:alpha val="43137"/>
                    </a:srgbClr>
                  </a:outerShdw>
                </a:effectLst>
              </a:rPr>
              <a:t>τόσο ήρεμα;</a:t>
            </a:r>
          </a:p>
          <a:p>
            <a:r>
              <a:rPr lang="el-GR" sz="2000" i="1" dirty="0" smtClean="0">
                <a:solidFill>
                  <a:schemeClr val="tx2">
                    <a:lumMod val="50000"/>
                  </a:schemeClr>
                </a:solidFill>
                <a:effectLst>
                  <a:outerShdw blurRad="38100" dist="38100" dir="2700000" algn="tl">
                    <a:srgbClr val="000000">
                      <a:alpha val="43137"/>
                    </a:srgbClr>
                  </a:outerShdw>
                </a:effectLst>
              </a:rPr>
              <a:t>Δεν έχει διαταγή.</a:t>
            </a:r>
          </a:p>
          <a:p>
            <a:r>
              <a:rPr lang="el-GR" sz="2000" i="1" dirty="0" smtClean="0">
                <a:solidFill>
                  <a:schemeClr val="tx2">
                    <a:lumMod val="50000"/>
                  </a:schemeClr>
                </a:solidFill>
                <a:effectLst>
                  <a:outerShdw blurRad="38100" dist="38100" dir="2700000" algn="tl">
                    <a:srgbClr val="000000">
                      <a:alpha val="43137"/>
                    </a:srgbClr>
                  </a:outerShdw>
                </a:effectLst>
              </a:rPr>
              <a:t>Και μήπως ως άμαχος ήταν δάσκαλος σε κάποιο χωριό, μήπως οδοκαθαριστής στη Λειψία ή σερβιτόρος στην Κολωνία;</a:t>
            </a:r>
          </a:p>
          <a:p>
            <a:r>
              <a:rPr lang="el-GR" sz="2000" i="1" dirty="0" smtClean="0">
                <a:solidFill>
                  <a:schemeClr val="tx2">
                    <a:lumMod val="50000"/>
                  </a:schemeClr>
                </a:solidFill>
                <a:effectLst>
                  <a:outerShdw blurRad="38100" dist="38100" dir="2700000" algn="tl">
                    <a:srgbClr val="000000">
                      <a:alpha val="43137"/>
                    </a:srgbClr>
                  </a:outerShdw>
                </a:effectLst>
              </a:rPr>
              <a:t>Τι θα έκανε αν του ένευα με το κεφάλι; – Αν φιλικά τον χαιρετούσα;</a:t>
            </a:r>
          </a:p>
          <a:p>
            <a:r>
              <a:rPr lang="el-GR" sz="2000" i="1" dirty="0" smtClean="0">
                <a:solidFill>
                  <a:schemeClr val="tx2">
                    <a:lumMod val="50000"/>
                  </a:schemeClr>
                </a:solidFill>
                <a:effectLst>
                  <a:outerShdw blurRad="38100" dist="38100" dir="2700000" algn="tl">
                    <a:srgbClr val="000000">
                      <a:alpha val="43137"/>
                    </a:srgbClr>
                  </a:outerShdw>
                </a:effectLst>
              </a:rPr>
              <a:t>Μήπως αυτός δεν ξέρει καν, πως τα πράγματα είναι έτσι όπως είναι;</a:t>
            </a:r>
          </a:p>
          <a:p>
            <a:r>
              <a:rPr lang="el-GR" sz="2000" i="1" dirty="0" smtClean="0">
                <a:solidFill>
                  <a:schemeClr val="tx2">
                    <a:lumMod val="50000"/>
                  </a:schemeClr>
                </a:solidFill>
                <a:effectLst>
                  <a:outerShdw blurRad="38100" dist="38100" dir="2700000" algn="tl">
                    <a:srgbClr val="000000">
                      <a:alpha val="43137"/>
                    </a:srgbClr>
                  </a:outerShdw>
                </a:effectLst>
              </a:rPr>
              <a:t>Μπορούσε να είχε έρθει μόλις χθες, από μακριά...</a:t>
            </a:r>
            <a:endParaRPr lang="el-GR" sz="2000" i="1" dirty="0">
              <a:solidFill>
                <a:schemeClr val="tx2">
                  <a:lumMod val="50000"/>
                </a:schemeClr>
              </a:solidFill>
              <a:effectLst>
                <a:outerShdw blurRad="38100" dist="38100" dir="2700000" algn="tl">
                  <a:srgbClr val="000000">
                    <a:alpha val="43137"/>
                  </a:srgbClr>
                </a:outerShdw>
              </a:effectLst>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686800" cy="841248"/>
          </a:xfrm>
        </p:spPr>
        <p:txBody>
          <a:bodyPr/>
          <a:lstStyle/>
          <a:p>
            <a:r>
              <a:rPr lang="el-GR" dirty="0" smtClean="0"/>
              <a:t>Η </a:t>
            </a:r>
            <a:r>
              <a:rPr lang="el-GR" dirty="0" err="1" smtClean="0"/>
              <a:t>εργασιακη</a:t>
            </a:r>
            <a:r>
              <a:rPr lang="el-GR" dirty="0" smtClean="0"/>
              <a:t> του </a:t>
            </a:r>
            <a:r>
              <a:rPr lang="el-GR" dirty="0" err="1" smtClean="0"/>
              <a:t>ενασχοληση</a:t>
            </a:r>
            <a:endParaRPr lang="el-GR" dirty="0"/>
          </a:p>
        </p:txBody>
      </p:sp>
      <p:sp>
        <p:nvSpPr>
          <p:cNvPr id="3" name="2 - Ορθογώνιο"/>
          <p:cNvSpPr/>
          <p:nvPr/>
        </p:nvSpPr>
        <p:spPr>
          <a:xfrm>
            <a:off x="357158" y="1142984"/>
            <a:ext cx="8501122" cy="5694892"/>
          </a:xfrm>
          <a:prstGeom prst="rect">
            <a:avLst/>
          </a:prstGeom>
        </p:spPr>
        <p:txBody>
          <a:bodyPr wrap="square">
            <a:spAutoFit/>
          </a:bodyPr>
          <a:lstStyle/>
          <a:p>
            <a:r>
              <a:rPr lang="el-GR" sz="2200" i="1" dirty="0" smtClean="0">
                <a:solidFill>
                  <a:schemeClr val="tx2">
                    <a:lumMod val="50000"/>
                  </a:schemeClr>
                </a:solidFill>
              </a:rPr>
              <a:t>Ο </a:t>
            </a:r>
            <a:r>
              <a:rPr lang="en-US" sz="2200" i="1" dirty="0" err="1" smtClean="0">
                <a:solidFill>
                  <a:schemeClr val="tx2">
                    <a:lumMod val="50000"/>
                  </a:schemeClr>
                </a:solidFill>
              </a:rPr>
              <a:t>Janusz</a:t>
            </a:r>
            <a:r>
              <a:rPr lang="en-US" sz="2200" i="1" dirty="0" smtClean="0">
                <a:solidFill>
                  <a:schemeClr val="tx2">
                    <a:lumMod val="50000"/>
                  </a:schemeClr>
                </a:solidFill>
              </a:rPr>
              <a:t> </a:t>
            </a:r>
            <a:r>
              <a:rPr lang="en-US" sz="2200" i="1" dirty="0" err="1" smtClean="0">
                <a:solidFill>
                  <a:schemeClr val="tx2">
                    <a:lumMod val="50000"/>
                  </a:schemeClr>
                </a:solidFill>
              </a:rPr>
              <a:t>Korczak</a:t>
            </a:r>
            <a:r>
              <a:rPr lang="el-GR" sz="2200" i="1" dirty="0" smtClean="0">
                <a:solidFill>
                  <a:schemeClr val="tx2">
                    <a:lumMod val="50000"/>
                  </a:schemeClr>
                </a:solidFill>
              </a:rPr>
              <a:t> εργάστηκε ως:</a:t>
            </a:r>
          </a:p>
          <a:p>
            <a:pPr marL="228600" lvl="0" indent="-228600">
              <a:lnSpc>
                <a:spcPct val="90000"/>
              </a:lnSpc>
              <a:spcBef>
                <a:spcPts val="1000"/>
              </a:spcBef>
              <a:buFont typeface="Wingdings" pitchFamily="2" charset="2"/>
              <a:buChar char="Ø"/>
              <a:defRPr/>
            </a:pPr>
            <a:r>
              <a:rPr lang="el-GR" sz="2200" b="1" dirty="0" smtClean="0">
                <a:solidFill>
                  <a:schemeClr val="tx2">
                    <a:lumMod val="50000"/>
                  </a:schemeClr>
                </a:solidFill>
              </a:rPr>
              <a:t>Ικανός κλινικός ιατρός </a:t>
            </a:r>
            <a:r>
              <a:rPr lang="el-GR" sz="2200" dirty="0" smtClean="0">
                <a:solidFill>
                  <a:schemeClr val="tx2">
                    <a:lumMod val="50000"/>
                  </a:schemeClr>
                </a:solidFill>
              </a:rPr>
              <a:t>με ειδικότητα στην παιδιατρική. </a:t>
            </a:r>
          </a:p>
          <a:p>
            <a:pPr marL="228600" lvl="0" indent="-228600">
              <a:lnSpc>
                <a:spcPct val="90000"/>
              </a:lnSpc>
              <a:spcBef>
                <a:spcPts val="1000"/>
              </a:spcBef>
              <a:buFont typeface="Wingdings" pitchFamily="2" charset="2"/>
              <a:buChar char="Ø"/>
              <a:defRPr/>
            </a:pPr>
            <a:r>
              <a:rPr lang="el-GR" sz="2200" b="1" dirty="0" smtClean="0">
                <a:solidFill>
                  <a:schemeClr val="tx2">
                    <a:lumMod val="50000"/>
                  </a:schemeClr>
                </a:solidFill>
              </a:rPr>
              <a:t>Ιδρυτής και Διευθυντής δύο ορφανοτροφείων </a:t>
            </a:r>
            <a:r>
              <a:rPr lang="el-GR" sz="2200" dirty="0" smtClean="0">
                <a:solidFill>
                  <a:schemeClr val="tx2">
                    <a:lumMod val="50000"/>
                  </a:schemeClr>
                </a:solidFill>
              </a:rPr>
              <a:t>που ο ίδιος ονόμαζε «σχολεία».</a:t>
            </a:r>
          </a:p>
          <a:p>
            <a:pPr marL="228600" lvl="0" indent="-228600">
              <a:lnSpc>
                <a:spcPct val="90000"/>
              </a:lnSpc>
              <a:spcBef>
                <a:spcPts val="1000"/>
              </a:spcBef>
              <a:buFont typeface="Wingdings" pitchFamily="2" charset="2"/>
              <a:buChar char="Ø"/>
              <a:defRPr/>
            </a:pPr>
            <a:r>
              <a:rPr lang="el-GR" sz="2200" b="1" dirty="0" smtClean="0">
                <a:solidFill>
                  <a:schemeClr val="tx2">
                    <a:lumMod val="50000"/>
                  </a:schemeClr>
                </a:solidFill>
              </a:rPr>
              <a:t>Συγγραφέας</a:t>
            </a:r>
            <a:r>
              <a:rPr lang="el-GR" sz="2200" dirty="0" smtClean="0">
                <a:solidFill>
                  <a:schemeClr val="tx2">
                    <a:lumMod val="50000"/>
                  </a:schemeClr>
                </a:solidFill>
              </a:rPr>
              <a:t> 24 βιβλίων και άνω των 1400 άρθρων σχετικών με την παιδαγωγική και τα δικαιώματα του παιδιού.</a:t>
            </a:r>
          </a:p>
          <a:p>
            <a:pPr marL="228600" lvl="0" indent="-228600">
              <a:lnSpc>
                <a:spcPct val="90000"/>
              </a:lnSpc>
              <a:spcBef>
                <a:spcPts val="1000"/>
              </a:spcBef>
              <a:buFont typeface="Wingdings" pitchFamily="2" charset="2"/>
              <a:buChar char="Ø"/>
              <a:defRPr/>
            </a:pPr>
            <a:r>
              <a:rPr lang="el-GR" sz="2200" b="1" dirty="0" smtClean="0">
                <a:solidFill>
                  <a:schemeClr val="tx2">
                    <a:lumMod val="50000"/>
                  </a:schemeClr>
                </a:solidFill>
              </a:rPr>
              <a:t>Αρθρογράφος σε εφημερίδες και περιοδικά </a:t>
            </a:r>
            <a:r>
              <a:rPr lang="el-GR" sz="2200" dirty="0" smtClean="0">
                <a:solidFill>
                  <a:schemeClr val="tx2">
                    <a:lumMod val="50000"/>
                  </a:schemeClr>
                </a:solidFill>
              </a:rPr>
              <a:t>της εποχής, συχνά χρησιμοποιώντας «παρατσούκλια».</a:t>
            </a:r>
          </a:p>
          <a:p>
            <a:pPr marL="228600" lvl="0" indent="-228600">
              <a:lnSpc>
                <a:spcPct val="90000"/>
              </a:lnSpc>
              <a:spcBef>
                <a:spcPts val="1000"/>
              </a:spcBef>
              <a:buFont typeface="Wingdings" pitchFamily="2" charset="2"/>
              <a:buChar char="Ø"/>
              <a:defRPr/>
            </a:pPr>
            <a:r>
              <a:rPr lang="el-GR" sz="2200" b="1" dirty="0" smtClean="0">
                <a:solidFill>
                  <a:schemeClr val="tx2">
                    <a:lumMod val="50000"/>
                  </a:schemeClr>
                </a:solidFill>
              </a:rPr>
              <a:t>Ραδιοφωνικός σχολιαστής της δημόσιας ζωής</a:t>
            </a:r>
            <a:r>
              <a:rPr lang="el-GR" sz="2200" dirty="0" smtClean="0">
                <a:solidFill>
                  <a:schemeClr val="tx2">
                    <a:lumMod val="50000"/>
                  </a:schemeClr>
                </a:solidFill>
              </a:rPr>
              <a:t>.</a:t>
            </a:r>
          </a:p>
          <a:p>
            <a:pPr marL="228600" lvl="0" indent="-228600">
              <a:lnSpc>
                <a:spcPct val="90000"/>
              </a:lnSpc>
              <a:spcBef>
                <a:spcPts val="1000"/>
              </a:spcBef>
              <a:buFont typeface="Wingdings" pitchFamily="2" charset="2"/>
              <a:buChar char="Ø"/>
              <a:defRPr/>
            </a:pPr>
            <a:r>
              <a:rPr lang="el-GR" sz="2200" b="1" dirty="0" smtClean="0">
                <a:solidFill>
                  <a:schemeClr val="tx2">
                    <a:lumMod val="50000"/>
                  </a:schemeClr>
                </a:solidFill>
              </a:rPr>
              <a:t>Εκδότης παιδαγωγικού περιοδικού</a:t>
            </a:r>
            <a:r>
              <a:rPr lang="el-GR" sz="2200" dirty="0" smtClean="0">
                <a:solidFill>
                  <a:schemeClr val="tx2">
                    <a:lumMod val="50000"/>
                  </a:schemeClr>
                </a:solidFill>
              </a:rPr>
              <a:t>: «Η μικρή επισκόπηση» .</a:t>
            </a:r>
          </a:p>
          <a:p>
            <a:pPr marL="228600" lvl="0" indent="-228600">
              <a:lnSpc>
                <a:spcPct val="90000"/>
              </a:lnSpc>
              <a:spcBef>
                <a:spcPts val="1000"/>
              </a:spcBef>
              <a:buFont typeface="Wingdings" pitchFamily="2" charset="2"/>
              <a:buChar char="Ø"/>
              <a:defRPr/>
            </a:pPr>
            <a:r>
              <a:rPr lang="el-GR" sz="2200" b="1" dirty="0" smtClean="0">
                <a:solidFill>
                  <a:schemeClr val="tx2">
                    <a:lumMod val="50000"/>
                  </a:schemeClr>
                </a:solidFill>
              </a:rPr>
              <a:t>Ομιλητής σε συνέδρια, ημερίδες και διαλέξεις  </a:t>
            </a:r>
            <a:r>
              <a:rPr lang="el-GR" sz="2200" dirty="0" smtClean="0">
                <a:solidFill>
                  <a:schemeClr val="tx2">
                    <a:lumMod val="50000"/>
                  </a:schemeClr>
                </a:solidFill>
              </a:rPr>
              <a:t>με θέματα την αγωγή του παιδιού και τα δικαιώματα του.</a:t>
            </a:r>
          </a:p>
          <a:p>
            <a:pPr marL="228600" lvl="0" indent="-228600">
              <a:lnSpc>
                <a:spcPct val="90000"/>
              </a:lnSpc>
              <a:spcBef>
                <a:spcPts val="1000"/>
              </a:spcBef>
              <a:buFont typeface="Wingdings" pitchFamily="2" charset="2"/>
              <a:buChar char="Ø"/>
              <a:defRPr/>
            </a:pPr>
            <a:r>
              <a:rPr lang="el-GR" sz="2200" b="1" dirty="0" smtClean="0">
                <a:solidFill>
                  <a:schemeClr val="tx2">
                    <a:lumMod val="50000"/>
                  </a:schemeClr>
                </a:solidFill>
              </a:rPr>
              <a:t>Ακτιβιστής </a:t>
            </a:r>
            <a:r>
              <a:rPr lang="el-GR" sz="2200" dirty="0" smtClean="0">
                <a:solidFill>
                  <a:schemeClr val="tx2">
                    <a:lumMod val="50000"/>
                  </a:schemeClr>
                </a:solidFill>
              </a:rPr>
              <a:t>που δίδασκε παντού τις εμπειρίες από την ενασχόληση του με παιδιά. </a:t>
            </a:r>
          </a:p>
          <a:p>
            <a:endParaRPr lang="el-GR" dirty="0">
              <a:solidFill>
                <a:schemeClr val="tx2">
                  <a:lumMod val="50000"/>
                </a:schemeClr>
              </a:solidFill>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sp>
        <p:nvSpPr>
          <p:cNvPr id="4" name="3 - Τίτλος"/>
          <p:cNvSpPr>
            <a:spLocks noGrp="1"/>
          </p:cNvSpPr>
          <p:nvPr>
            <p:ph type="title"/>
          </p:nvPr>
        </p:nvSpPr>
        <p:spPr>
          <a:xfrm>
            <a:off x="301752" y="285728"/>
            <a:ext cx="8686800" cy="841248"/>
          </a:xfrm>
        </p:spPr>
        <p:txBody>
          <a:bodyPr/>
          <a:lstStyle/>
          <a:p>
            <a:r>
              <a:rPr lang="el-GR" dirty="0" err="1" smtClean="0"/>
              <a:t>Βασικεσ</a:t>
            </a:r>
            <a:r>
              <a:rPr lang="el-GR" dirty="0" smtClean="0"/>
              <a:t> </a:t>
            </a:r>
            <a:r>
              <a:rPr lang="el-GR" dirty="0" err="1" smtClean="0"/>
              <a:t>αρχεσ</a:t>
            </a:r>
            <a:r>
              <a:rPr lang="el-GR" dirty="0" smtClean="0"/>
              <a:t> του </a:t>
            </a:r>
            <a:r>
              <a:rPr lang="el-GR" dirty="0" err="1" smtClean="0"/>
              <a:t>εργου</a:t>
            </a:r>
            <a:r>
              <a:rPr lang="el-GR" dirty="0" smtClean="0"/>
              <a:t> του</a:t>
            </a:r>
            <a:endParaRPr lang="el-GR" dirty="0"/>
          </a:p>
        </p:txBody>
      </p:sp>
      <p:sp>
        <p:nvSpPr>
          <p:cNvPr id="8" name="7 - Ορθογώνιο"/>
          <p:cNvSpPr/>
          <p:nvPr/>
        </p:nvSpPr>
        <p:spPr>
          <a:xfrm>
            <a:off x="142844" y="1214422"/>
            <a:ext cx="4429156" cy="2463751"/>
          </a:xfrm>
          <a:prstGeom prst="rect">
            <a:avLst/>
          </a:prstGeom>
          <a:solidFill>
            <a:schemeClr val="bg2"/>
          </a:solidFill>
        </p:spPr>
        <p:txBody>
          <a:bodyPr wrap="square">
            <a:spAutoFit/>
          </a:bodyPr>
          <a:lstStyle/>
          <a:p>
            <a:pPr marL="342900" lvl="0" indent="-342900" algn="ctr">
              <a:lnSpc>
                <a:spcPct val="115000"/>
              </a:lnSpc>
            </a:pPr>
            <a:r>
              <a:rPr lang="el-GR" sz="2400" b="1" kern="100" dirty="0" smtClean="0">
                <a:solidFill>
                  <a:schemeClr val="tx2">
                    <a:lumMod val="50000"/>
                  </a:schemeClr>
                </a:solidFill>
                <a:ea typeface="Aptos" panose="020B0004020202020204" pitchFamily="34" charset="0"/>
                <a:cs typeface="Times New Roman" panose="02020603050405020304" pitchFamily="18" charset="0"/>
              </a:rPr>
              <a:t>Σεβασμός στο παιδί</a:t>
            </a:r>
            <a:endParaRPr lang="el-GR" sz="2400" kern="100" dirty="0" smtClean="0">
              <a:solidFill>
                <a:schemeClr val="tx2">
                  <a:lumMod val="50000"/>
                </a:schemeClr>
              </a:solidFill>
              <a:ea typeface="Aptos" panose="020B0004020202020204" pitchFamily="34" charset="0"/>
              <a:cs typeface="Times New Roman" panose="02020603050405020304" pitchFamily="18" charset="0"/>
            </a:endParaRPr>
          </a:p>
          <a:p>
            <a:pPr marL="342900" lvl="0" indent="-342900" algn="ctr">
              <a:lnSpc>
                <a:spcPct val="115000"/>
              </a:lnSpc>
            </a:pPr>
            <a:r>
              <a:rPr lang="el-GR" sz="2200" kern="100" dirty="0" smtClean="0">
                <a:solidFill>
                  <a:schemeClr val="tx2">
                    <a:lumMod val="50000"/>
                  </a:schemeClr>
                </a:solidFill>
                <a:ea typeface="Aptos" panose="020B0004020202020204" pitchFamily="34" charset="0"/>
                <a:cs typeface="Times New Roman" panose="02020603050405020304" pitchFamily="18" charset="0"/>
              </a:rPr>
              <a:t>τα παιδιά είναι αυτόνομες προσωπικότητες με δικαιώματα</a:t>
            </a:r>
          </a:p>
          <a:p>
            <a:pPr marL="342900" lvl="0" indent="-342900" algn="ctr">
              <a:lnSpc>
                <a:spcPct val="115000"/>
              </a:lnSpc>
            </a:pPr>
            <a:r>
              <a:rPr lang="el-GR" sz="2200" kern="100" dirty="0" smtClean="0">
                <a:solidFill>
                  <a:schemeClr val="tx2">
                    <a:lumMod val="50000"/>
                  </a:schemeClr>
                </a:solidFill>
                <a:ea typeface="Aptos" panose="020B0004020202020204" pitchFamily="34" charset="0"/>
                <a:cs typeface="Times New Roman" panose="02020603050405020304" pitchFamily="18" charset="0"/>
              </a:rPr>
              <a:t>και όχι «μικροί ενήλικες»</a:t>
            </a:r>
          </a:p>
          <a:p>
            <a:pPr marL="342900" lvl="0" indent="-342900" algn="ctr">
              <a:lnSpc>
                <a:spcPct val="115000"/>
              </a:lnSpc>
            </a:pPr>
            <a:r>
              <a:rPr lang="el-GR" sz="2200" kern="100" dirty="0" smtClean="0">
                <a:solidFill>
                  <a:schemeClr val="tx2">
                    <a:lumMod val="50000"/>
                  </a:schemeClr>
                </a:solidFill>
                <a:ea typeface="Aptos" panose="020B0004020202020204" pitchFamily="34" charset="0"/>
                <a:cs typeface="Times New Roman" panose="02020603050405020304" pitchFamily="18" charset="0"/>
              </a:rPr>
              <a:t>που χρειάζονται διαμόρφωση</a:t>
            </a:r>
          </a:p>
          <a:p>
            <a:pPr marL="342900" lvl="0" indent="-342900" algn="ctr">
              <a:lnSpc>
                <a:spcPct val="115000"/>
              </a:lnSpc>
            </a:pPr>
            <a:r>
              <a:rPr lang="el-GR" sz="2200" kern="100" dirty="0" smtClean="0">
                <a:solidFill>
                  <a:schemeClr val="tx2">
                    <a:lumMod val="50000"/>
                  </a:schemeClr>
                </a:solidFill>
                <a:ea typeface="Aptos" panose="020B0004020202020204" pitchFamily="34" charset="0"/>
                <a:cs typeface="Times New Roman" panose="02020603050405020304" pitchFamily="18" charset="0"/>
              </a:rPr>
              <a:t>για να αποκτήσουν αξία.</a:t>
            </a:r>
          </a:p>
        </p:txBody>
      </p:sp>
      <p:sp>
        <p:nvSpPr>
          <p:cNvPr id="9" name="8 - Ορθογώνιο"/>
          <p:cNvSpPr/>
          <p:nvPr/>
        </p:nvSpPr>
        <p:spPr>
          <a:xfrm>
            <a:off x="4643438" y="1214422"/>
            <a:ext cx="4357718" cy="2499146"/>
          </a:xfrm>
          <a:prstGeom prst="rect">
            <a:avLst/>
          </a:prstGeom>
          <a:solidFill>
            <a:schemeClr val="bg2"/>
          </a:solidFill>
        </p:spPr>
        <p:txBody>
          <a:bodyPr wrap="square">
            <a:spAutoFit/>
          </a:bodyPr>
          <a:lstStyle/>
          <a:p>
            <a:pPr marL="342900" lvl="0" indent="-342900" algn="ctr">
              <a:lnSpc>
                <a:spcPct val="115000"/>
              </a:lnSpc>
            </a:pPr>
            <a:r>
              <a:rPr lang="el-GR" sz="2400" b="1" kern="100" dirty="0" smtClean="0">
                <a:solidFill>
                  <a:schemeClr val="tx2">
                    <a:lumMod val="50000"/>
                  </a:schemeClr>
                </a:solidFill>
                <a:ea typeface="Aptos" panose="020B0004020202020204" pitchFamily="34" charset="0"/>
                <a:cs typeface="Times New Roman" panose="02020603050405020304" pitchFamily="18" charset="0"/>
              </a:rPr>
              <a:t>Σεβασμός στην </a:t>
            </a:r>
            <a:r>
              <a:rPr lang="el-GR" sz="2400" b="1" kern="100" dirty="0" smtClean="0">
                <a:solidFill>
                  <a:schemeClr val="tx2">
                    <a:lumMod val="50000"/>
                  </a:schemeClr>
                </a:solidFill>
                <a:ea typeface="Aptos" panose="020B0004020202020204" pitchFamily="34" charset="0"/>
                <a:cs typeface="Times New Roman" panose="02020603050405020304" pitchFamily="18" charset="0"/>
              </a:rPr>
              <a:t>δημοκρατία</a:t>
            </a:r>
          </a:p>
          <a:p>
            <a:pPr marL="342900" lvl="0" indent="-342900" algn="ctr">
              <a:lnSpc>
                <a:spcPct val="115000"/>
              </a:lnSpc>
            </a:pPr>
            <a:r>
              <a:rPr lang="el-GR" sz="2400" b="1" kern="100" dirty="0" smtClean="0">
                <a:solidFill>
                  <a:schemeClr val="tx2">
                    <a:lumMod val="50000"/>
                  </a:schemeClr>
                </a:solidFill>
                <a:ea typeface="Aptos" panose="020B0004020202020204" pitchFamily="34" charset="0"/>
                <a:cs typeface="Times New Roman" panose="02020603050405020304" pitchFamily="18" charset="0"/>
              </a:rPr>
              <a:t>και </a:t>
            </a:r>
            <a:r>
              <a:rPr lang="el-GR" sz="2400" b="1" kern="100" dirty="0" smtClean="0">
                <a:solidFill>
                  <a:schemeClr val="tx2">
                    <a:lumMod val="50000"/>
                  </a:schemeClr>
                </a:solidFill>
                <a:ea typeface="Aptos" panose="020B0004020202020204" pitchFamily="34" charset="0"/>
                <a:cs typeface="Times New Roman" panose="02020603050405020304" pitchFamily="18" charset="0"/>
              </a:rPr>
              <a:t>αυτονομία</a:t>
            </a:r>
          </a:p>
          <a:p>
            <a:pPr marL="342900" lvl="0" indent="-342900" algn="ctr">
              <a:lnSpc>
                <a:spcPct val="115000"/>
              </a:lnSpc>
            </a:pPr>
            <a:r>
              <a:rPr lang="el-GR" sz="2200" kern="100" dirty="0" smtClean="0">
                <a:solidFill>
                  <a:schemeClr val="tx2">
                    <a:lumMod val="50000"/>
                  </a:schemeClr>
                </a:solidFill>
                <a:ea typeface="Aptos" panose="020B0004020202020204" pitchFamily="34" charset="0"/>
                <a:cs typeface="Times New Roman" panose="02020603050405020304" pitchFamily="18" charset="0"/>
              </a:rPr>
              <a:t>τα παιδιά πρέπει να έχουν φωνή, να ακούγονται και να συμμετάσχουν στις αποφάσεις που τα αφορούν.</a:t>
            </a:r>
          </a:p>
        </p:txBody>
      </p:sp>
      <p:sp>
        <p:nvSpPr>
          <p:cNvPr id="10" name="9 - Ορθογώνιο"/>
          <p:cNvSpPr/>
          <p:nvPr/>
        </p:nvSpPr>
        <p:spPr>
          <a:xfrm>
            <a:off x="2428860" y="4071942"/>
            <a:ext cx="4286280" cy="2601738"/>
          </a:xfrm>
          <a:prstGeom prst="rect">
            <a:avLst/>
          </a:prstGeom>
          <a:solidFill>
            <a:schemeClr val="bg2"/>
          </a:solidFill>
        </p:spPr>
        <p:txBody>
          <a:bodyPr wrap="square">
            <a:spAutoFit/>
          </a:bodyPr>
          <a:lstStyle/>
          <a:p>
            <a:pPr marL="342900" lvl="0" indent="-342900" algn="ctr">
              <a:lnSpc>
                <a:spcPct val="115000"/>
              </a:lnSpc>
              <a:spcAft>
                <a:spcPts val="800"/>
              </a:spcAft>
            </a:pPr>
            <a:r>
              <a:rPr lang="el-GR" sz="2400" b="1" dirty="0" smtClean="0">
                <a:solidFill>
                  <a:schemeClr val="tx2">
                    <a:lumMod val="50000"/>
                  </a:schemeClr>
                </a:solidFill>
                <a:ea typeface="Aptos" panose="020B0004020202020204" pitchFamily="34" charset="0"/>
                <a:cs typeface="Times New Roman" panose="02020603050405020304" pitchFamily="18" charset="0"/>
              </a:rPr>
              <a:t>Εκπαίδευση μέσω αγάπης και κατανόησης</a:t>
            </a:r>
          </a:p>
          <a:p>
            <a:pPr marL="342900" lvl="0" indent="-342900" algn="ctr">
              <a:lnSpc>
                <a:spcPct val="115000"/>
              </a:lnSpc>
              <a:spcAft>
                <a:spcPts val="800"/>
              </a:spcAft>
            </a:pPr>
            <a:r>
              <a:rPr lang="el-GR" sz="2200" dirty="0" smtClean="0">
                <a:solidFill>
                  <a:schemeClr val="tx2">
                    <a:lumMod val="50000"/>
                  </a:schemeClr>
                </a:solidFill>
                <a:ea typeface="Aptos" panose="020B0004020202020204" pitchFamily="34" charset="0"/>
                <a:cs typeface="Times New Roman" panose="02020603050405020304" pitchFamily="18" charset="0"/>
              </a:rPr>
              <a:t>τα παιδιά πρέπει να διαβιώνουν σε περιβάλλοντα που ενθαρρύνουν την συναισθηματική και πνευματική τους ανάπτυξη.</a:t>
            </a:r>
            <a:endParaRPr lang="el-GR" sz="2200" dirty="0" smtClean="0">
              <a:solidFill>
                <a:schemeClr val="tx2">
                  <a:lumMod val="50000"/>
                </a:schemeClr>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0000"/>
            <a:duotone>
              <a:schemeClr val="bg2">
                <a:shade val="30000"/>
                <a:satMod val="455000"/>
              </a:schemeClr>
              <a:schemeClr val="bg2">
                <a:tint val="95000"/>
                <a:satMod val="120000"/>
              </a:schemeClr>
            </a:duotone>
            <a:lum/>
          </a:blip>
          <a:srcRect/>
          <a:stretch>
            <a:fillRect/>
          </a:stretch>
        </a:blipFill>
        <a:effectLst/>
      </p:bgPr>
    </p:bg>
    <p:spTree>
      <p:nvGrpSpPr>
        <p:cNvPr id="1" name=""/>
        <p:cNvGrpSpPr/>
        <p:nvPr/>
      </p:nvGrpSpPr>
      <p:grpSpPr>
        <a:xfrm>
          <a:off x="0" y="0"/>
          <a:ext cx="0" cy="0"/>
          <a:chOff x="0" y="0"/>
          <a:chExt cx="0" cy="0"/>
        </a:xfrm>
      </p:grpSpPr>
      <p:grpSp>
        <p:nvGrpSpPr>
          <p:cNvPr id="6" name="5 - Ομάδα"/>
          <p:cNvGrpSpPr/>
          <p:nvPr/>
        </p:nvGrpSpPr>
        <p:grpSpPr>
          <a:xfrm>
            <a:off x="3857652" y="500042"/>
            <a:ext cx="4929190" cy="4348052"/>
            <a:chOff x="4143372" y="1643050"/>
            <a:chExt cx="4572032" cy="4013118"/>
          </a:xfrm>
        </p:grpSpPr>
        <p:pic>
          <p:nvPicPr>
            <p:cNvPr id="3" name="2 - Εικόνα" descr="ορφανοτροφείο 2.png"/>
            <p:cNvPicPr>
              <a:picLocks noChangeAspect="1"/>
            </p:cNvPicPr>
            <p:nvPr/>
          </p:nvPicPr>
          <p:blipFill>
            <a:blip r:embed="rId4"/>
            <a:stretch>
              <a:fillRect/>
            </a:stretch>
          </p:blipFill>
          <p:spPr>
            <a:xfrm>
              <a:off x="4143372" y="1643050"/>
              <a:ext cx="4572000" cy="3505200"/>
            </a:xfrm>
            <a:prstGeom prst="rect">
              <a:avLst/>
            </a:prstGeom>
            <a:ln w="28575">
              <a:solidFill>
                <a:schemeClr val="tx2">
                  <a:lumMod val="50000"/>
                </a:schemeClr>
              </a:solidFill>
            </a:ln>
          </p:spPr>
        </p:pic>
        <p:sp>
          <p:nvSpPr>
            <p:cNvPr id="5" name="4 - TextBox"/>
            <p:cNvSpPr txBox="1"/>
            <p:nvPr/>
          </p:nvSpPr>
          <p:spPr>
            <a:xfrm>
              <a:off x="4143372" y="5286879"/>
              <a:ext cx="4572032" cy="369289"/>
            </a:xfrm>
            <a:prstGeom prst="rect">
              <a:avLst/>
            </a:prstGeom>
            <a:noFill/>
            <a:ln w="28575">
              <a:solidFill>
                <a:schemeClr val="tx2">
                  <a:lumMod val="50000"/>
                </a:schemeClr>
              </a:solidFill>
            </a:ln>
          </p:spPr>
          <p:txBody>
            <a:bodyPr wrap="square" rtlCol="0">
              <a:spAutoFit/>
            </a:bodyPr>
            <a:lstStyle/>
            <a:p>
              <a:r>
                <a:rPr lang="en-US" sz="2000" dirty="0" smtClean="0"/>
                <a:t>T</a:t>
              </a:r>
              <a:r>
                <a:rPr lang="el-GR" sz="2000" dirty="0" smtClean="0"/>
                <a:t>ο «Σπίτι των Ορφανών»</a:t>
              </a:r>
              <a:r>
                <a:rPr lang="en-US" sz="2000" dirty="0" smtClean="0"/>
                <a:t> (Dom </a:t>
              </a:r>
              <a:r>
                <a:rPr lang="en-US" sz="2000" dirty="0" err="1" smtClean="0"/>
                <a:t>Sierot</a:t>
              </a:r>
              <a:r>
                <a:rPr lang="en-US" sz="2000" dirty="0" smtClean="0"/>
                <a:t>)</a:t>
              </a:r>
              <a:r>
                <a:rPr lang="el-GR" sz="2000" dirty="0" smtClean="0"/>
                <a:t>,</a:t>
              </a:r>
              <a:r>
                <a:rPr lang="en-US" sz="2000" dirty="0" smtClean="0"/>
                <a:t> </a:t>
              </a:r>
              <a:r>
                <a:rPr lang="el-GR" sz="2000" dirty="0" smtClean="0"/>
                <a:t>1</a:t>
              </a:r>
              <a:r>
                <a:rPr lang="en-US" sz="2000" dirty="0" smtClean="0"/>
                <a:t>912.</a:t>
              </a:r>
              <a:endParaRPr lang="el-GR" sz="2000" dirty="0" smtClean="0"/>
            </a:p>
          </p:txBody>
        </p:sp>
      </p:grpSp>
      <p:sp>
        <p:nvSpPr>
          <p:cNvPr id="7" name="6 - Ορθογώνιο"/>
          <p:cNvSpPr/>
          <p:nvPr/>
        </p:nvSpPr>
        <p:spPr>
          <a:xfrm>
            <a:off x="142844" y="1643050"/>
            <a:ext cx="3214710" cy="1569660"/>
          </a:xfrm>
          <a:prstGeom prst="rect">
            <a:avLst/>
          </a:prstGeom>
        </p:spPr>
        <p:txBody>
          <a:bodyPr wrap="square">
            <a:spAutoFit/>
          </a:bodyPr>
          <a:lstStyle/>
          <a:p>
            <a:pPr algn="ctr"/>
            <a:r>
              <a:rPr lang="el-GR" sz="2400" i="1" dirty="0" smtClean="0"/>
              <a:t>Ένα από τα δύο ορφανοτροφεία</a:t>
            </a:r>
            <a:endParaRPr lang="en-US" sz="2400" i="1" dirty="0" smtClean="0"/>
          </a:p>
          <a:p>
            <a:pPr algn="ctr"/>
            <a:r>
              <a:rPr lang="el-GR" sz="2400" i="1" dirty="0" smtClean="0"/>
              <a:t>που</a:t>
            </a:r>
            <a:r>
              <a:rPr lang="en-US" sz="2400" i="1" dirty="0" smtClean="0"/>
              <a:t> </a:t>
            </a:r>
            <a:r>
              <a:rPr lang="el-GR" sz="2400" i="1" dirty="0" smtClean="0"/>
              <a:t>ίδρυσε</a:t>
            </a:r>
            <a:endParaRPr lang="en-US" sz="2400" i="1" dirty="0" smtClean="0"/>
          </a:p>
          <a:p>
            <a:pPr algn="ctr"/>
            <a:r>
              <a:rPr lang="en-US" sz="2400" i="1" dirty="0" smtClean="0"/>
              <a:t>o</a:t>
            </a:r>
            <a:r>
              <a:rPr lang="el-GR" sz="2400" i="1" dirty="0" smtClean="0"/>
              <a:t> </a:t>
            </a:r>
            <a:r>
              <a:rPr lang="en-US" sz="2400" i="1" dirty="0" err="1" smtClean="0"/>
              <a:t>Janusz</a:t>
            </a:r>
            <a:r>
              <a:rPr lang="en-US" sz="2400" i="1" dirty="0" smtClean="0"/>
              <a:t> </a:t>
            </a:r>
            <a:r>
              <a:rPr lang="en-US" sz="2400" i="1" dirty="0" err="1" smtClean="0"/>
              <a:t>Korczak</a:t>
            </a:r>
            <a:endParaRPr lang="el-GR" sz="2400" i="1" dirty="0" smtClean="0"/>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Διαστημικ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Διαστημικό">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Διαστημικό">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3678</TotalTime>
  <Words>1845</Words>
  <Application>Microsoft Office PowerPoint</Application>
  <PresentationFormat>Προβολή στην οθόνη (4:3)</PresentationFormat>
  <Paragraphs>255</Paragraphs>
  <Slides>25</Slides>
  <Notes>22</Notes>
  <HiddenSlides>0</HiddenSlides>
  <MMClips>0</MMClips>
  <ScaleCrop>false</ScaleCrop>
  <HeadingPairs>
    <vt:vector size="4" baseType="variant">
      <vt:variant>
        <vt:lpstr>Θέμα</vt:lpstr>
      </vt:variant>
      <vt:variant>
        <vt:i4>1</vt:i4>
      </vt:variant>
      <vt:variant>
        <vt:lpstr>Τίτλοι διαφανειών</vt:lpstr>
      </vt:variant>
      <vt:variant>
        <vt:i4>25</vt:i4>
      </vt:variant>
    </vt:vector>
  </HeadingPairs>
  <TitlesOfParts>
    <vt:vector size="26" baseType="lpstr">
      <vt:lpstr>Διαστημικό</vt:lpstr>
      <vt:lpstr>Janucz korczak</vt:lpstr>
      <vt:lpstr>Η Βιογραφια του</vt:lpstr>
      <vt:lpstr>σημαντικεσ ημερομηνιεσ</vt:lpstr>
      <vt:lpstr>σημαντικεσ ημερομηνιεσ</vt:lpstr>
      <vt:lpstr>Διαφάνεια 5</vt:lpstr>
      <vt:lpstr>Τελευταια του εγγραφη στο ημερολογιο</vt:lpstr>
      <vt:lpstr>Η εργασιακη του ενασχοληση</vt:lpstr>
      <vt:lpstr>Βασικεσ αρχεσ του εργου του</vt:lpstr>
      <vt:lpstr>Διαφάνεια 9</vt:lpstr>
      <vt:lpstr>Διαφάνεια 10</vt:lpstr>
      <vt:lpstr>Καινοτομιεσ που εισηγαγε στα ορφανοτροφεια – σχολεια   </vt:lpstr>
      <vt:lpstr>Διαφάνεια 12</vt:lpstr>
      <vt:lpstr>Το συγγραφικο του εργο</vt:lpstr>
      <vt:lpstr>Το πρωτο του παιδαγωγικο περιοδικο</vt:lpstr>
      <vt:lpstr>Διαφάνεια 15</vt:lpstr>
      <vt:lpstr>Το εργο για τα δικαιωματα του παιδιου</vt:lpstr>
      <vt:lpstr>Επιρροη του εργου του στην ΕΕ</vt:lpstr>
      <vt:lpstr>Η Παιδαγωγικη Σκεψη του Κορτσακ</vt:lpstr>
      <vt:lpstr>Η Σχεση με τη Νεα Αγωγη</vt:lpstr>
      <vt:lpstr>οι ΔημοκρατικεΣ ΔιαδικασιεΣ στο Ορφανοτροφειο τησ βαρσοβιασ</vt:lpstr>
      <vt:lpstr>Τα Δικαιωματα του Παιδιου</vt:lpstr>
      <vt:lpstr>Διεθνησ Επιρροη και Κληρονομια</vt:lpstr>
      <vt:lpstr>Διαφάνεια 23</vt:lpstr>
      <vt:lpstr>Προτεινομενεσ ερωτησεισ</vt:lpstr>
      <vt:lpstr>Διαφάνεια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user1</dc:creator>
  <cp:lastModifiedBy>user1</cp:lastModifiedBy>
  <cp:revision>99</cp:revision>
  <dcterms:created xsi:type="dcterms:W3CDTF">2024-11-12T09:49:38Z</dcterms:created>
  <dcterms:modified xsi:type="dcterms:W3CDTF">2024-12-10T12:22:48Z</dcterms:modified>
</cp:coreProperties>
</file>