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2" r:id="rId27"/>
    <p:sldId id="283" r:id="rId28"/>
    <p:sldId id="284" r:id="rId29"/>
    <p:sldId id="285" r:id="rId30"/>
    <p:sldId id="286" r:id="rId31"/>
    <p:sldId id="287" r:id="rId32"/>
    <p:sldId id="288" r:id="rId33"/>
    <p:sldId id="289" r:id="rId34"/>
    <p:sldId id="291" r:id="rId35"/>
    <p:sldId id="292" r:id="rId36"/>
    <p:sldId id="293" r:id="rId37"/>
    <p:sldId id="294" r:id="rId38"/>
    <p:sldId id="295" r:id="rId39"/>
    <p:sldId id="296" r:id="rId40"/>
    <p:sldId id="297" r:id="rId41"/>
    <p:sldId id="298" r:id="rId42"/>
    <p:sldId id="300" r:id="rId4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9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5" name="14 - Στρογγυλεμένο ορθογώνιο"/>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Στρογγυλεμένο ορθογώνιο"/>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 Τίτλος"/>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l-GR" smtClean="0"/>
              <a:t>Kλικ για επεξεργασία του τίτλου</a:t>
            </a:r>
            <a:endParaRPr kumimoji="0" lang="en-US"/>
          </a:p>
        </p:txBody>
      </p:sp>
      <p:sp>
        <p:nvSpPr>
          <p:cNvPr id="20" name="19 - Υπότιτλος"/>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19" name="18 - Θέση ημερομηνίας"/>
          <p:cNvSpPr>
            <a:spLocks noGrp="1"/>
          </p:cNvSpPr>
          <p:nvPr>
            <p:ph type="dt" sz="half" idx="10"/>
          </p:nvPr>
        </p:nvSpPr>
        <p:spPr/>
        <p:txBody>
          <a:bodyPr/>
          <a:lstStyle/>
          <a:p>
            <a:fld id="{FE254CFA-4187-4B69-A9E6-BBD3957C388B}" type="datetimeFigureOut">
              <a:rPr lang="el-GR" smtClean="0"/>
              <a:t>4/5/2022</a:t>
            </a:fld>
            <a:endParaRPr lang="el-GR"/>
          </a:p>
        </p:txBody>
      </p:sp>
      <p:sp>
        <p:nvSpPr>
          <p:cNvPr id="8" name="7 - Θέση υποσέλιδου"/>
          <p:cNvSpPr>
            <a:spLocks noGrp="1"/>
          </p:cNvSpPr>
          <p:nvPr>
            <p:ph type="ftr" sz="quarter" idx="11"/>
          </p:nvPr>
        </p:nvSpPr>
        <p:spPr/>
        <p:txBody>
          <a:bodyPr/>
          <a:lstStyle/>
          <a:p>
            <a:endParaRPr lang="el-GR"/>
          </a:p>
        </p:txBody>
      </p:sp>
      <p:sp>
        <p:nvSpPr>
          <p:cNvPr id="11" name="10 - Θέση αριθμού διαφάνειας"/>
          <p:cNvSpPr>
            <a:spLocks noGrp="1"/>
          </p:cNvSpPr>
          <p:nvPr>
            <p:ph type="sldNum" sz="quarter" idx="12"/>
          </p:nvPr>
        </p:nvSpPr>
        <p:spPr/>
        <p:txBody>
          <a:bodyPr/>
          <a:lstStyle/>
          <a:p>
            <a:fld id="{D2FBA953-5515-4EE1-8B72-54CF20F0C7C1}"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502920" y="4983480"/>
            <a:ext cx="8183880" cy="1051560"/>
          </a:xfrm>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502920" y="530352"/>
            <a:ext cx="8183880" cy="4187952"/>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FE254CFA-4187-4B69-A9E6-BBD3957C388B}" type="datetimeFigureOut">
              <a:rPr lang="el-GR" smtClean="0"/>
              <a:t>4/5/2022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2FBA953-5515-4EE1-8B72-54CF20F0C7C1}"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533404"/>
            <a:ext cx="1981200" cy="5257799"/>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533400" y="533402"/>
            <a:ext cx="5943600" cy="5257801"/>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FE254CFA-4187-4B69-A9E6-BBD3957C388B}" type="datetimeFigureOut">
              <a:rPr lang="el-GR" smtClean="0"/>
              <a:t>4/5/2022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2FBA953-5515-4EE1-8B72-54CF20F0C7C1}"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502920" y="4983480"/>
            <a:ext cx="8183880" cy="105156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a:xfrm>
            <a:off x="502920" y="530352"/>
            <a:ext cx="8183880" cy="418795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FE254CFA-4187-4B69-A9E6-BBD3957C388B}" type="datetimeFigureOut">
              <a:rPr lang="el-GR" smtClean="0"/>
              <a:t>4/5/2022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2FBA953-5515-4EE1-8B72-54CF20F0C7C1}"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14" name="13 - Στρογγυλεμένο ορθογώνιο"/>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Στρογγυλεμένο ορθογώνιο"/>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FE254CFA-4187-4B69-A9E6-BBD3957C388B}" type="datetimeFigureOut">
              <a:rPr lang="el-GR" smtClean="0"/>
              <a:t>4/5/2022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2FBA953-5515-4EE1-8B72-54CF20F0C7C1}"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FE254CFA-4187-4B69-A9E6-BBD3957C388B}" type="datetimeFigureOut">
              <a:rPr lang="el-GR" smtClean="0"/>
              <a:t>4/5/2022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2FBA953-5515-4EE1-8B72-54CF20F0C7C1}"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02920" y="4983480"/>
            <a:ext cx="8183880" cy="1051560"/>
          </a:xfrm>
        </p:spPr>
        <p:txBody>
          <a:bodyPr anchor="b"/>
          <a:lstStyle>
            <a:lvl1pPr>
              <a:defRPr b="1"/>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FE254CFA-4187-4B69-A9E6-BBD3957C388B}" type="datetimeFigureOut">
              <a:rPr lang="el-GR" smtClean="0"/>
              <a:t>4/5/2022</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2FBA953-5515-4EE1-8B72-54CF20F0C7C1}"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FE254CFA-4187-4B69-A9E6-BBD3957C388B}" type="datetimeFigureOut">
              <a:rPr lang="el-GR" smtClean="0"/>
              <a:t>4/5/2022</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2FBA953-5515-4EE1-8B72-54CF20F0C7C1}"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6 - Στρογγυλεμένο ορθογώνιο"/>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p>
            <a:fld id="{FE254CFA-4187-4B69-A9E6-BBD3957C388B}" type="datetimeFigureOut">
              <a:rPr lang="el-GR" smtClean="0"/>
              <a:t>4/5/2022</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2FBA953-5515-4EE1-8B72-54CF20F0C7C1}"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FE254CFA-4187-4B69-A9E6-BBD3957C388B}" type="datetimeFigureOut">
              <a:rPr lang="el-GR" smtClean="0"/>
              <a:t>4/5/2022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2FBA953-5515-4EE1-8B72-54CF20F0C7C1}"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5" name="14 - Στρογγυλεμένο ορθογώνιο"/>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Στρογγύλεμα μίας γωνίας ορθογωνίου"/>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FE254CFA-4187-4B69-A9E6-BBD3957C388B}" type="datetimeFigureOut">
              <a:rPr lang="el-GR" smtClean="0"/>
              <a:t>4/5/2022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2FBA953-5515-4EE1-8B72-54CF20F0C7C1}" type="slidenum">
              <a:rPr lang="el-GR" smtClean="0"/>
              <a:t>‹#›</a:t>
            </a:fld>
            <a:endParaRPr lang="el-GR"/>
          </a:p>
        </p:txBody>
      </p:sp>
      <p:sp>
        <p:nvSpPr>
          <p:cNvPr id="3" name="2 - Θέση εικόνας"/>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 Στρογγυλεμένο ορθογώνιο"/>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Στρογγυλεμένο ορθογώνιο"/>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Θέση τίτλου"/>
          <p:cNvSpPr>
            <a:spLocks noGrp="1"/>
          </p:cNvSpPr>
          <p:nvPr>
            <p:ph type="title"/>
          </p:nvPr>
        </p:nvSpPr>
        <p:spPr>
          <a:xfrm>
            <a:off x="502920" y="4985590"/>
            <a:ext cx="8183880" cy="1051560"/>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4" name="3 - Θέση κειμένου"/>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5" name="24 - Θέση ημερομηνίας"/>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FE254CFA-4187-4B69-A9E6-BBD3957C388B}" type="datetimeFigureOut">
              <a:rPr lang="el-GR" smtClean="0"/>
              <a:t>4/5/2022</a:t>
            </a:fld>
            <a:endParaRPr lang="el-GR"/>
          </a:p>
        </p:txBody>
      </p:sp>
      <p:sp>
        <p:nvSpPr>
          <p:cNvPr id="18" name="17 - Θέση υποσέλιδου"/>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l-GR"/>
          </a:p>
        </p:txBody>
      </p:sp>
      <p:sp>
        <p:nvSpPr>
          <p:cNvPr id="5" name="4 - Θέση αριθμού διαφάνειας"/>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2FBA953-5515-4EE1-8B72-54CF20F0C7C1}"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hyperlink" Target="http://www.eoppep.gr/teens/index.php/%CE%B8%CE%B5%CE%BC%CE%B1%CF%84%CE%B9%CE%BA%CE%BF%CE%AF-%CE%BA%CE%B1%CF%84%CE%AC%CE%BB%CE%BF%CE%B3%CE%BF%CE%B9/64-periorismoi" TargetMode="External"/><Relationship Id="rId2" Type="http://schemas.openxmlformats.org/officeDocument/2006/relationships/hyperlink" Target="http://www.eoppep.gr/teens/index.php/%CE%B8%CE%B5%CE%BC%CE%B1%CF%84%CE%B9%CE%BA%CE%BF%CE%AF-%CE%BA%CE%B1%CF%84%CE%AC%CE%BB%CE%BF%CE%B3%CE%BF%CE%B9/62-prooptikes" TargetMode="Externa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www.eoppep.gr/teens/index.php/%CE%B8%CE%B5%CE%BC%CE%B1%CF%84%CE%B9%CE%BA%CE%BF%CE%AF-%CE%BA%CE%B1%CF%84%CE%AC%CE%BB%CE%BF%CE%B3%CE%BF%CE%B9/86-epixeirimatikotita_paragontes"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sz="3600" dirty="0" smtClean="0"/>
              <a:t>Επιχειρηματικότητα &amp; Επαγγελματική Ανάπτυξη </a:t>
            </a:r>
            <a:r>
              <a:rPr lang="el-GR" dirty="0" smtClean="0"/>
              <a:t> </a:t>
            </a:r>
            <a:endParaRPr lang="el-GR" dirty="0"/>
          </a:p>
        </p:txBody>
      </p:sp>
      <p:sp>
        <p:nvSpPr>
          <p:cNvPr id="3" name="2 - Υπότιτλος"/>
          <p:cNvSpPr>
            <a:spLocks noGrp="1"/>
          </p:cNvSpPr>
          <p:nvPr>
            <p:ph type="subTitle" idx="1"/>
          </p:nvPr>
        </p:nvSpPr>
        <p:spPr/>
        <p:txBody>
          <a:bodyPr/>
          <a:lstStyle/>
          <a:p>
            <a:r>
              <a:rPr lang="el-GR" dirty="0" smtClean="0"/>
              <a:t>Ιωσήφ Φραγκούλης</a:t>
            </a:r>
          </a:p>
          <a:p>
            <a:r>
              <a:rPr lang="el-GR" dirty="0" smtClean="0"/>
              <a:t>Καθηγητής</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14356"/>
            <a:ext cx="7772400" cy="642942"/>
          </a:xfrm>
        </p:spPr>
        <p:txBody>
          <a:bodyPr>
            <a:normAutofit/>
          </a:bodyPr>
          <a:lstStyle/>
          <a:p>
            <a:pPr algn="l"/>
            <a:r>
              <a:rPr lang="el-GR" sz="2400" dirty="0" smtClean="0"/>
              <a:t>Για ποιο λόγο γίνεται κάποιος επιχειρηματίας</a:t>
            </a:r>
            <a:endParaRPr lang="el-GR" sz="2400" dirty="0"/>
          </a:p>
        </p:txBody>
      </p:sp>
      <p:sp>
        <p:nvSpPr>
          <p:cNvPr id="3" name="2 - Υπότιτλος"/>
          <p:cNvSpPr>
            <a:spLocks noGrp="1"/>
          </p:cNvSpPr>
          <p:nvPr>
            <p:ph type="subTitle" idx="1"/>
          </p:nvPr>
        </p:nvSpPr>
        <p:spPr>
          <a:xfrm>
            <a:off x="722376" y="1714488"/>
            <a:ext cx="7772400" cy="4143404"/>
          </a:xfrm>
        </p:spPr>
        <p:txBody>
          <a:bodyPr/>
          <a:lstStyle/>
          <a:p>
            <a:pPr algn="just"/>
            <a:r>
              <a:rPr lang="el-GR" dirty="0" smtClean="0"/>
              <a:t>Η </a:t>
            </a:r>
            <a:r>
              <a:rPr lang="el-GR" b="1" dirty="0" smtClean="0"/>
              <a:t>επιχειρηματικότητα ανάγκης</a:t>
            </a:r>
            <a:r>
              <a:rPr lang="el-GR" dirty="0" smtClean="0"/>
              <a:t>, αναφέρεται στην ανάληψη επιχειρηματικής δραστηριότητας λόγω έλλειψης άλλων επιλογών εργασίας ή/και δυσαρέσκειας του ατόμου με την υπάρχουσα απασχόλησή του.</a:t>
            </a:r>
          </a:p>
          <a:p>
            <a:endParaRPr lang="el-GR" dirty="0" smtClean="0"/>
          </a:p>
          <a:p>
            <a:pPr algn="just"/>
            <a:r>
              <a:rPr lang="el-GR" dirty="0" smtClean="0"/>
              <a:t>Η </a:t>
            </a:r>
            <a:r>
              <a:rPr lang="el-GR" b="1" dirty="0" smtClean="0"/>
              <a:t>επιχειρηματικότητα ευκαιρίας</a:t>
            </a:r>
            <a:r>
              <a:rPr lang="el-GR" dirty="0" smtClean="0"/>
              <a:t>, αναφέρεται στην επιχειρηματικότητα που έχει ως κίνητρο κυρίως την εκμετάλλευση μιας επιχειρηματικής ευκαιρίας που γίνεται αντιληπτή στο οικονομικό περιβάλλον του επιχειρηματία.</a:t>
            </a:r>
          </a:p>
          <a:p>
            <a:pPr marL="493776" indent="-457200" algn="just"/>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14356"/>
            <a:ext cx="7772400" cy="642942"/>
          </a:xfrm>
        </p:spPr>
        <p:txBody>
          <a:bodyPr>
            <a:normAutofit/>
          </a:bodyPr>
          <a:lstStyle/>
          <a:p>
            <a:pPr algn="l"/>
            <a:r>
              <a:rPr lang="el-GR" sz="2400" dirty="0" smtClean="0"/>
              <a:t>Για ποιο λόγο γίνεται κάποιος επιχειρηματίας</a:t>
            </a:r>
            <a:endParaRPr lang="el-GR" sz="2400" dirty="0"/>
          </a:p>
        </p:txBody>
      </p:sp>
      <p:sp>
        <p:nvSpPr>
          <p:cNvPr id="3" name="2 - Υπότιτλος"/>
          <p:cNvSpPr>
            <a:spLocks noGrp="1"/>
          </p:cNvSpPr>
          <p:nvPr>
            <p:ph type="subTitle" idx="1"/>
          </p:nvPr>
        </p:nvSpPr>
        <p:spPr>
          <a:xfrm>
            <a:off x="722376" y="1714488"/>
            <a:ext cx="7772400" cy="4143404"/>
          </a:xfrm>
        </p:spPr>
        <p:txBody>
          <a:bodyPr/>
          <a:lstStyle/>
          <a:p>
            <a:pPr marL="493776" indent="-457200" algn="just"/>
            <a:endParaRPr lang="el-GR" dirty="0" smtClean="0"/>
          </a:p>
          <a:p>
            <a:pPr marL="493776" indent="-457200" algn="just"/>
            <a:r>
              <a:rPr lang="el-GR" dirty="0" smtClean="0"/>
              <a:t>Οι έρευνες δείχνουν ότι στην Ελλάδα η επιχειρηματικότητα ανάγκης είναι μεγαλύτερη από την επιχειρηματικότητα ευκαιρίας, η δεύτερη όμως είναι αυτή που μπορεί να δώσει πραγματική ώθηση στην οικονομία ενός τόπου.</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14356"/>
            <a:ext cx="7772400" cy="642942"/>
          </a:xfrm>
        </p:spPr>
        <p:txBody>
          <a:bodyPr>
            <a:normAutofit fontScale="90000"/>
          </a:bodyPr>
          <a:lstStyle/>
          <a:p>
            <a:pPr algn="l"/>
            <a:r>
              <a:rPr lang="el-GR" sz="2400" dirty="0" smtClean="0"/>
              <a:t>Ποιος είναι ο επιχειρηματίας και με τι ασχολείται</a:t>
            </a:r>
            <a:endParaRPr lang="el-GR" sz="2400" dirty="0"/>
          </a:p>
        </p:txBody>
      </p:sp>
      <p:sp>
        <p:nvSpPr>
          <p:cNvPr id="3" name="2 - Υπότιτλος"/>
          <p:cNvSpPr>
            <a:spLocks noGrp="1"/>
          </p:cNvSpPr>
          <p:nvPr>
            <p:ph type="subTitle" idx="1"/>
          </p:nvPr>
        </p:nvSpPr>
        <p:spPr>
          <a:xfrm>
            <a:off x="722376" y="1714488"/>
            <a:ext cx="7772400" cy="4143404"/>
          </a:xfrm>
        </p:spPr>
        <p:txBody>
          <a:bodyPr>
            <a:normAutofit lnSpcReduction="10000"/>
          </a:bodyPr>
          <a:lstStyle/>
          <a:p>
            <a:pPr algn="just"/>
            <a:r>
              <a:rPr lang="el-GR" dirty="0" smtClean="0"/>
              <a:t>Μπορούμε να ορίσουμε ως επιχειρηματία το άτομο που έχει μια επιχείρηση ή επιχειρήσεις που αναλαμβάνουν χρηματοοικονομικούς κινδύνους σε αντίθεση με την προσφορά εργασίας σε έναν εργοδότη. </a:t>
            </a:r>
          </a:p>
          <a:p>
            <a:pPr algn="just"/>
            <a:endParaRPr lang="el-GR" dirty="0" smtClean="0"/>
          </a:p>
          <a:p>
            <a:pPr algn="just"/>
            <a:r>
              <a:rPr lang="el-GR" dirty="0" smtClean="0"/>
              <a:t>Αυτό περιλαμβάνει τους ιδιοκτήτες επιχειρήσεων με ή χωρίς υπαλλήλους. </a:t>
            </a:r>
          </a:p>
          <a:p>
            <a:pPr algn="just"/>
            <a:endParaRPr lang="el-GR" dirty="0" smtClean="0"/>
          </a:p>
          <a:p>
            <a:pPr algn="just"/>
            <a:r>
              <a:rPr lang="el-GR" dirty="0" smtClean="0"/>
              <a:t>Επομένως ο επιχειρηματίας μπορεί να αναλαμβάνει από ατομικά έργα (σε βάση μερικής απασχόλησης) μέχρι και μεγάλες αναλήψεις έργων από επιχειρήσεις που δημιουργούν πολλές ευκαιρίες απασχόλησης.</a:t>
            </a:r>
          </a:p>
          <a:p>
            <a:r>
              <a:rPr lang="el-GR" dirty="0" smtClean="0"/>
              <a:t/>
            </a:r>
            <a:br>
              <a:rPr lang="el-GR" dirty="0" smtClean="0"/>
            </a:br>
            <a:endParaRPr lang="el-GR"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14356"/>
            <a:ext cx="7772400" cy="642942"/>
          </a:xfrm>
        </p:spPr>
        <p:txBody>
          <a:bodyPr>
            <a:normAutofit fontScale="90000"/>
          </a:bodyPr>
          <a:lstStyle/>
          <a:p>
            <a:pPr algn="l"/>
            <a:r>
              <a:rPr lang="el-GR" sz="2400" dirty="0" smtClean="0"/>
              <a:t>Ποιος είναι ο επιχειρηματίας και με τι ασχολείται</a:t>
            </a:r>
            <a:endParaRPr lang="el-GR" sz="2400" dirty="0"/>
          </a:p>
        </p:txBody>
      </p:sp>
      <p:sp>
        <p:nvSpPr>
          <p:cNvPr id="3" name="2 - Υπότιτλος"/>
          <p:cNvSpPr>
            <a:spLocks noGrp="1"/>
          </p:cNvSpPr>
          <p:nvPr>
            <p:ph type="subTitle" idx="1"/>
          </p:nvPr>
        </p:nvSpPr>
        <p:spPr>
          <a:xfrm>
            <a:off x="722376" y="1714488"/>
            <a:ext cx="7772400" cy="4143404"/>
          </a:xfrm>
        </p:spPr>
        <p:txBody>
          <a:bodyPr>
            <a:normAutofit fontScale="92500" lnSpcReduction="10000"/>
          </a:bodyPr>
          <a:lstStyle/>
          <a:p>
            <a:pPr algn="just"/>
            <a:r>
              <a:rPr lang="el-GR" dirty="0" smtClean="0"/>
              <a:t/>
            </a:r>
            <a:br>
              <a:rPr lang="el-GR" dirty="0" smtClean="0"/>
            </a:br>
            <a:r>
              <a:rPr lang="el-GR" dirty="0" smtClean="0"/>
              <a:t> Ο όρος αυτοαπασχολούμενος χρησιμοποιείται επίσης συχνά για να περιγράψει τον επιχειρηματία. Η Στατιστική Υπηρεσία της Ευρωπαϊκής Ένωσης (</a:t>
            </a:r>
            <a:r>
              <a:rPr lang="el-GR" dirty="0" err="1" smtClean="0"/>
              <a:t>Eurostat</a:t>
            </a:r>
            <a:r>
              <a:rPr lang="el-GR" dirty="0" smtClean="0"/>
              <a:t>) κάνει διάκριση μεταξύ δύο διαφορετικών τύπων επιχειρηματιών: ο </a:t>
            </a:r>
            <a:r>
              <a:rPr lang="el-GR" b="1" dirty="0" smtClean="0"/>
              <a:t>αυτοαπασχολούμενος</a:t>
            </a:r>
            <a:r>
              <a:rPr lang="el-GR" dirty="0" smtClean="0"/>
              <a:t> που δεν απασχολεί κανέναν και ο </a:t>
            </a:r>
            <a:r>
              <a:rPr lang="el-GR" b="1" dirty="0" smtClean="0"/>
              <a:t>«εργοδότης» </a:t>
            </a:r>
            <a:r>
              <a:rPr lang="el-GR" dirty="0" smtClean="0"/>
              <a:t>ο οποίος απασχολεί τουλάχιστον έναν εργαζόμενο.</a:t>
            </a:r>
          </a:p>
          <a:p>
            <a:pPr algn="just"/>
            <a:endParaRPr lang="el-GR" dirty="0" smtClean="0"/>
          </a:p>
          <a:p>
            <a:pPr algn="just"/>
            <a:r>
              <a:rPr lang="el-GR" dirty="0" smtClean="0"/>
              <a:t>Οι επιχειρηματίες αποτελούν μια πολυσυλλεκτική ομάδα και προέρχονται από όλους τους χώρους. Πρέπει να είναι ξεκάθαρο, ότι επιχειρηματίας δεν είναι μόνο ο βιομήχανος και ο εφοπλιστής αλλά και ο ιδιοκτήτης καφενείου, συνεργείου αυτοκινήτων, ο αρχιτέκτονας που έχει δικό του τεχνικό γραφείο, ο κάθε τύπου ελεύθερος επαγγελματίας κ.α.</a:t>
            </a:r>
          </a:p>
          <a:p>
            <a:endParaRPr lang="el-GR"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14356"/>
            <a:ext cx="7772400" cy="642942"/>
          </a:xfrm>
        </p:spPr>
        <p:txBody>
          <a:bodyPr>
            <a:normAutofit/>
          </a:bodyPr>
          <a:lstStyle/>
          <a:p>
            <a:pPr algn="l"/>
            <a:r>
              <a:rPr lang="el-GR" sz="2400" dirty="0" smtClean="0"/>
              <a:t>Χαρακτηριστικά επιχειρηματία</a:t>
            </a:r>
            <a:endParaRPr lang="el-GR" sz="2400" dirty="0"/>
          </a:p>
        </p:txBody>
      </p:sp>
      <p:sp>
        <p:nvSpPr>
          <p:cNvPr id="3" name="2 - Υπότιτλος"/>
          <p:cNvSpPr>
            <a:spLocks noGrp="1"/>
          </p:cNvSpPr>
          <p:nvPr>
            <p:ph type="subTitle" idx="1"/>
          </p:nvPr>
        </p:nvSpPr>
        <p:spPr>
          <a:xfrm>
            <a:off x="722376" y="1714488"/>
            <a:ext cx="7772400" cy="4143404"/>
          </a:xfrm>
        </p:spPr>
        <p:txBody>
          <a:bodyPr>
            <a:normAutofit/>
          </a:bodyPr>
          <a:lstStyle/>
          <a:p>
            <a:pPr algn="just"/>
            <a:r>
              <a:rPr lang="el-GR" dirty="0" smtClean="0"/>
              <a:t/>
            </a:r>
            <a:br>
              <a:rPr lang="el-GR" dirty="0" smtClean="0"/>
            </a:br>
            <a:r>
              <a:rPr lang="el-GR" dirty="0" smtClean="0"/>
              <a:t>Ο επιχειρηματίας είναι το άτομο που οργανώνει όλους όσους συμμετέχουν στην παραγωγή (προϊόντων ή υπηρεσιών) με τον πλέον αποτελεσματικό τρόπο για να επιτευχθεί το μέγιστο δυνατό αποτέλεσμα. Τα άτομα που έχουν μια κλίση προς την επιχειρηματικότητα είναι συχνά άτομα που θέλουν να πετύχουν στόχους, έχουν αυτοέλεγχο, επιθυμούν να είναι δημιουργικά και ανεξάρτητα και έχουν την τάση να αναλαμβάνουν κινδύνους.</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14356"/>
            <a:ext cx="7772400" cy="642942"/>
          </a:xfrm>
        </p:spPr>
        <p:txBody>
          <a:bodyPr>
            <a:normAutofit/>
          </a:bodyPr>
          <a:lstStyle/>
          <a:p>
            <a:pPr algn="l"/>
            <a:r>
              <a:rPr lang="el-GR" sz="2400" dirty="0" smtClean="0"/>
              <a:t>Χαρακτηριστικά επιχειρηματία</a:t>
            </a:r>
            <a:endParaRPr lang="el-GR" sz="2400" dirty="0"/>
          </a:p>
        </p:txBody>
      </p:sp>
      <p:sp>
        <p:nvSpPr>
          <p:cNvPr id="3" name="2 - Υπότιτλος"/>
          <p:cNvSpPr>
            <a:spLocks noGrp="1"/>
          </p:cNvSpPr>
          <p:nvPr>
            <p:ph type="subTitle" idx="1"/>
          </p:nvPr>
        </p:nvSpPr>
        <p:spPr>
          <a:xfrm>
            <a:off x="722376" y="1714488"/>
            <a:ext cx="7772400" cy="4143404"/>
          </a:xfrm>
        </p:spPr>
        <p:txBody>
          <a:bodyPr>
            <a:normAutofit/>
          </a:bodyPr>
          <a:lstStyle/>
          <a:p>
            <a:pPr algn="just"/>
            <a:r>
              <a:rPr lang="el-GR" dirty="0" smtClean="0"/>
              <a:t/>
            </a:r>
            <a:br>
              <a:rPr lang="el-GR" dirty="0" smtClean="0"/>
            </a:br>
            <a:r>
              <a:rPr lang="el-GR" dirty="0" smtClean="0"/>
              <a:t>Ο επιχειρηματίας είναι αυτός που:</a:t>
            </a:r>
          </a:p>
          <a:p>
            <a:pPr algn="just">
              <a:buFont typeface="Arial" pitchFamily="34" charset="0"/>
              <a:buChar char="•"/>
            </a:pPr>
            <a:r>
              <a:rPr lang="el-GR" dirty="0" smtClean="0"/>
              <a:t>παίρνει αποφάσεις</a:t>
            </a:r>
          </a:p>
          <a:p>
            <a:pPr algn="just">
              <a:buFont typeface="Arial" pitchFamily="34" charset="0"/>
              <a:buChar char="•"/>
            </a:pPr>
            <a:endParaRPr lang="el-GR" dirty="0" smtClean="0"/>
          </a:p>
          <a:p>
            <a:pPr algn="just">
              <a:buFont typeface="Arial" pitchFamily="34" charset="0"/>
              <a:buChar char="•"/>
            </a:pPr>
            <a:r>
              <a:rPr lang="el-GR" dirty="0" smtClean="0"/>
              <a:t>αναλαμβάνει κινδύνους,</a:t>
            </a:r>
          </a:p>
          <a:p>
            <a:pPr algn="just">
              <a:buFont typeface="Arial" pitchFamily="34" charset="0"/>
              <a:buChar char="•"/>
            </a:pPr>
            <a:endParaRPr lang="el-GR" dirty="0" smtClean="0"/>
          </a:p>
          <a:p>
            <a:pPr algn="just">
              <a:buFont typeface="Arial" pitchFamily="34" charset="0"/>
              <a:buChar char="•"/>
            </a:pPr>
            <a:r>
              <a:rPr lang="el-GR" dirty="0" smtClean="0"/>
              <a:t>εισάγει αλλαγές και καινοτομίες</a:t>
            </a:r>
          </a:p>
          <a:p>
            <a:pPr algn="just">
              <a:buFont typeface="Arial" pitchFamily="34" charset="0"/>
              <a:buChar char="•"/>
            </a:pPr>
            <a:endParaRPr lang="el-GR" dirty="0" smtClean="0"/>
          </a:p>
          <a:p>
            <a:pPr algn="just">
              <a:buFont typeface="Arial" pitchFamily="34" charset="0"/>
              <a:buChar char="•"/>
            </a:pPr>
            <a:r>
              <a:rPr lang="el-GR" dirty="0" smtClean="0"/>
              <a:t>παρακολουθεί πρωτοποριακές επιχειρηματικές πρωτοβουλίες, ώστε να αντλεί ιδέες,</a:t>
            </a:r>
          </a:p>
          <a:p>
            <a:pPr algn="just">
              <a:buFont typeface="Arial" pitchFamily="34" charset="0"/>
              <a:buChar char="•"/>
            </a:pPr>
            <a:endParaRPr lang="el-GR" dirty="0" smtClean="0"/>
          </a:p>
          <a:p>
            <a:pPr algn="just">
              <a:buFont typeface="Arial" pitchFamily="34" charset="0"/>
              <a:buChar char="•"/>
            </a:pPr>
            <a:r>
              <a:rPr lang="el-GR" dirty="0" smtClean="0"/>
              <a:t>αναζητά ευκαιρίες κέρδους και</a:t>
            </a:r>
          </a:p>
          <a:p>
            <a:pPr algn="just">
              <a:buFont typeface="Arial" pitchFamily="34" charset="0"/>
              <a:buChar char="•"/>
            </a:pPr>
            <a:r>
              <a:rPr lang="el-GR" dirty="0" smtClean="0"/>
              <a:t>υιοθετεί έξυπνες στρατηγικές</a:t>
            </a:r>
          </a:p>
          <a:p>
            <a:pPr algn="just"/>
            <a:endParaRPr lang="el-GR"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14356"/>
            <a:ext cx="7772400" cy="642942"/>
          </a:xfrm>
        </p:spPr>
        <p:txBody>
          <a:bodyPr>
            <a:normAutofit fontScale="90000"/>
          </a:bodyPr>
          <a:lstStyle/>
          <a:p>
            <a:pPr algn="l"/>
            <a:r>
              <a:rPr lang="el-GR" sz="2400" dirty="0" smtClean="0"/>
              <a:t>Πως θα καταλάβω ότι διαθέτω χαρακτηριστικά επιχειρηματία</a:t>
            </a:r>
            <a:endParaRPr lang="el-GR" sz="2400" dirty="0"/>
          </a:p>
        </p:txBody>
      </p:sp>
      <p:sp>
        <p:nvSpPr>
          <p:cNvPr id="3" name="2 - Υπότιτλος"/>
          <p:cNvSpPr>
            <a:spLocks noGrp="1"/>
          </p:cNvSpPr>
          <p:nvPr>
            <p:ph type="subTitle" idx="1"/>
          </p:nvPr>
        </p:nvSpPr>
        <p:spPr>
          <a:xfrm>
            <a:off x="722376" y="1714488"/>
            <a:ext cx="7772400" cy="4143404"/>
          </a:xfrm>
        </p:spPr>
        <p:txBody>
          <a:bodyPr>
            <a:normAutofit/>
          </a:bodyPr>
          <a:lstStyle/>
          <a:p>
            <a:pPr algn="just"/>
            <a:r>
              <a:rPr lang="el-GR" dirty="0" smtClean="0"/>
              <a:t>Για να μπορεί κάποιος να γίνει επιχειρηματίας θα πρέπει να διαθέτει τα ακόλουθα:</a:t>
            </a:r>
          </a:p>
          <a:p>
            <a:pPr algn="just"/>
            <a:endParaRPr lang="el-GR" dirty="0" smtClean="0"/>
          </a:p>
          <a:p>
            <a:pPr algn="just">
              <a:buFont typeface="Arial" pitchFamily="34" charset="0"/>
              <a:buChar char="•"/>
            </a:pPr>
            <a:r>
              <a:rPr lang="el-GR" dirty="0" smtClean="0"/>
              <a:t>Εμπιστοσύνη στον εαυτό </a:t>
            </a:r>
            <a:r>
              <a:rPr lang="el-GR" dirty="0"/>
              <a:t>τ</a:t>
            </a:r>
            <a:r>
              <a:rPr lang="el-GR" dirty="0" smtClean="0"/>
              <a:t>ου</a:t>
            </a:r>
          </a:p>
          <a:p>
            <a:pPr algn="just">
              <a:buFont typeface="Arial" pitchFamily="34" charset="0"/>
              <a:buChar char="•"/>
            </a:pPr>
            <a:r>
              <a:rPr lang="el-GR" dirty="0" smtClean="0"/>
              <a:t>Ικανότητα επικοινωνίας</a:t>
            </a:r>
          </a:p>
          <a:p>
            <a:pPr algn="just">
              <a:buFont typeface="Arial" pitchFamily="34" charset="0"/>
              <a:buChar char="•"/>
            </a:pPr>
            <a:r>
              <a:rPr lang="el-GR" dirty="0" smtClean="0"/>
              <a:t>Επιμονή για την επίτευξη στόχων-συνέπεια</a:t>
            </a:r>
          </a:p>
          <a:p>
            <a:pPr algn="just">
              <a:buFont typeface="Arial" pitchFamily="34" charset="0"/>
              <a:buChar char="•"/>
            </a:pPr>
            <a:r>
              <a:rPr lang="el-GR" dirty="0" smtClean="0"/>
              <a:t>Εφευρετικότητα-φαντασία</a:t>
            </a:r>
          </a:p>
          <a:p>
            <a:pPr algn="just">
              <a:buFont typeface="Arial" pitchFamily="34" charset="0"/>
              <a:buChar char="•"/>
            </a:pPr>
            <a:r>
              <a:rPr lang="el-GR" dirty="0" smtClean="0"/>
              <a:t>Ικανότητα για σκληρή δουλειά</a:t>
            </a:r>
          </a:p>
          <a:p>
            <a:pPr algn="just">
              <a:buFont typeface="Arial" pitchFamily="34" charset="0"/>
              <a:buChar char="•"/>
            </a:pPr>
            <a:r>
              <a:rPr lang="el-GR" dirty="0" smtClean="0"/>
              <a:t>Ικανότητα οικονομικής διαπραγμάτευσης</a:t>
            </a:r>
          </a:p>
          <a:p>
            <a:pPr algn="just"/>
            <a:endParaRPr lang="el-GR"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14356"/>
            <a:ext cx="7772400" cy="642942"/>
          </a:xfrm>
        </p:spPr>
        <p:txBody>
          <a:bodyPr>
            <a:normAutofit fontScale="90000"/>
          </a:bodyPr>
          <a:lstStyle/>
          <a:p>
            <a:pPr algn="l"/>
            <a:r>
              <a:rPr lang="el-GR" sz="2400" dirty="0" smtClean="0"/>
              <a:t>Πως θα καταλάβω ότι διαθέτω χαρακτηριστικά επιχειρηματία</a:t>
            </a:r>
            <a:endParaRPr lang="el-GR" sz="2400" dirty="0"/>
          </a:p>
        </p:txBody>
      </p:sp>
      <p:sp>
        <p:nvSpPr>
          <p:cNvPr id="3" name="2 - Υπότιτλος"/>
          <p:cNvSpPr>
            <a:spLocks noGrp="1"/>
          </p:cNvSpPr>
          <p:nvPr>
            <p:ph type="subTitle" idx="1"/>
          </p:nvPr>
        </p:nvSpPr>
        <p:spPr>
          <a:xfrm>
            <a:off x="722376" y="1714488"/>
            <a:ext cx="7772400" cy="4143404"/>
          </a:xfrm>
        </p:spPr>
        <p:txBody>
          <a:bodyPr>
            <a:normAutofit/>
          </a:bodyPr>
          <a:lstStyle/>
          <a:p>
            <a:pPr algn="l">
              <a:buFont typeface="Arial" pitchFamily="34" charset="0"/>
              <a:buChar char="•"/>
            </a:pPr>
            <a:r>
              <a:rPr lang="el-GR" dirty="0" smtClean="0"/>
              <a:t>Άνεση σε αμφίβολες-αβέβαιες καταστάσεις</a:t>
            </a:r>
          </a:p>
          <a:p>
            <a:pPr algn="l">
              <a:buFont typeface="Arial" pitchFamily="34" charset="0"/>
              <a:buChar char="•"/>
            </a:pPr>
            <a:r>
              <a:rPr lang="el-GR" dirty="0" smtClean="0"/>
              <a:t>Αισιοδοξία</a:t>
            </a:r>
          </a:p>
          <a:p>
            <a:pPr algn="l">
              <a:buFont typeface="Arial" pitchFamily="34" charset="0"/>
              <a:buChar char="•"/>
            </a:pPr>
            <a:r>
              <a:rPr lang="el-GR" dirty="0" smtClean="0"/>
              <a:t>Δημιουργικότητα</a:t>
            </a:r>
          </a:p>
          <a:p>
            <a:pPr algn="l">
              <a:buFont typeface="Arial" pitchFamily="34" charset="0"/>
              <a:buChar char="•"/>
            </a:pPr>
            <a:r>
              <a:rPr lang="el-GR" dirty="0" smtClean="0"/>
              <a:t>Ευελιξία</a:t>
            </a:r>
          </a:p>
          <a:p>
            <a:pPr algn="l">
              <a:buFont typeface="Arial" pitchFamily="34" charset="0"/>
              <a:buChar char="•"/>
            </a:pPr>
            <a:r>
              <a:rPr lang="el-GR" dirty="0" smtClean="0"/>
              <a:t>Προσαρμοστικότητα</a:t>
            </a:r>
          </a:p>
          <a:p>
            <a:pPr algn="l">
              <a:buFont typeface="Arial" pitchFamily="34" charset="0"/>
              <a:buChar char="•"/>
            </a:pPr>
            <a:r>
              <a:rPr lang="el-GR" dirty="0" smtClean="0"/>
              <a:t>Οργανωτική ικανότητα</a:t>
            </a:r>
          </a:p>
          <a:p>
            <a:pPr algn="l"/>
            <a:r>
              <a:rPr lang="el-GR" dirty="0" smtClean="0"/>
              <a:t>Συνέπεια-υπευθυνότητα</a:t>
            </a:r>
          </a:p>
          <a:p>
            <a:pPr algn="just"/>
            <a:endParaRPr lang="el-GR"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14356"/>
            <a:ext cx="7772400" cy="642942"/>
          </a:xfrm>
        </p:spPr>
        <p:txBody>
          <a:bodyPr>
            <a:normAutofit fontScale="90000"/>
          </a:bodyPr>
          <a:lstStyle/>
          <a:p>
            <a:pPr algn="l"/>
            <a:r>
              <a:rPr lang="el-GR" sz="2400" dirty="0" smtClean="0"/>
              <a:t>Πως θα καταλάβω ότι διαθέτω χαρακτηριστικά επιχειρηματία</a:t>
            </a:r>
            <a:endParaRPr lang="el-GR" sz="2400" dirty="0"/>
          </a:p>
        </p:txBody>
      </p:sp>
      <p:sp>
        <p:nvSpPr>
          <p:cNvPr id="3" name="2 - Υπότιτλος"/>
          <p:cNvSpPr>
            <a:spLocks noGrp="1"/>
          </p:cNvSpPr>
          <p:nvPr>
            <p:ph type="subTitle" idx="1"/>
          </p:nvPr>
        </p:nvSpPr>
        <p:spPr>
          <a:xfrm>
            <a:off x="722376" y="1714488"/>
            <a:ext cx="7772400" cy="4143404"/>
          </a:xfrm>
        </p:spPr>
        <p:txBody>
          <a:bodyPr>
            <a:normAutofit/>
          </a:bodyPr>
          <a:lstStyle/>
          <a:p>
            <a:pPr algn="l">
              <a:buFont typeface="Arial" pitchFamily="34" charset="0"/>
              <a:buChar char="•"/>
            </a:pPr>
            <a:r>
              <a:rPr lang="el-GR" dirty="0" smtClean="0"/>
              <a:t>Δύναμη-θέληση</a:t>
            </a:r>
          </a:p>
          <a:p>
            <a:pPr algn="l">
              <a:buFont typeface="Arial" pitchFamily="34" charset="0"/>
              <a:buChar char="•"/>
            </a:pPr>
            <a:r>
              <a:rPr lang="el-GR" dirty="0" smtClean="0"/>
              <a:t>Αποφασιστικότητα</a:t>
            </a:r>
          </a:p>
          <a:p>
            <a:pPr algn="l">
              <a:buFont typeface="Arial" pitchFamily="34" charset="0"/>
              <a:buChar char="•"/>
            </a:pPr>
            <a:r>
              <a:rPr lang="el-GR" dirty="0" smtClean="0"/>
              <a:t>Ικανότητα να ρισκάρει</a:t>
            </a:r>
          </a:p>
          <a:p>
            <a:pPr algn="l">
              <a:buFont typeface="Arial" pitchFamily="34" charset="0"/>
              <a:buChar char="•"/>
            </a:pPr>
            <a:r>
              <a:rPr lang="el-GR" dirty="0" smtClean="0"/>
              <a:t>Ικανότητα για ανάληψη πρωτοβουλιών</a:t>
            </a:r>
          </a:p>
          <a:p>
            <a:pPr algn="l">
              <a:buFont typeface="Arial" pitchFamily="34" charset="0"/>
              <a:buChar char="•"/>
            </a:pPr>
            <a:r>
              <a:rPr lang="el-GR" dirty="0" smtClean="0"/>
              <a:t>Προνοητικότητα</a:t>
            </a:r>
          </a:p>
          <a:p>
            <a:pPr algn="l">
              <a:buFont typeface="Arial" pitchFamily="34" charset="0"/>
              <a:buChar char="•"/>
            </a:pPr>
            <a:r>
              <a:rPr lang="el-GR" dirty="0" smtClean="0"/>
              <a:t>Ικανότητα να προβάλει τον εαυτό του</a:t>
            </a:r>
          </a:p>
          <a:p>
            <a:pPr algn="l">
              <a:buFont typeface="Arial" pitchFamily="34" charset="0"/>
              <a:buChar char="•"/>
            </a:pPr>
            <a:r>
              <a:rPr lang="el-GR" dirty="0" smtClean="0"/>
              <a:t>Επιθυμία για κέρδος</a:t>
            </a:r>
          </a:p>
          <a:p>
            <a:pPr algn="just"/>
            <a:endParaRPr lang="el-GR"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14356"/>
            <a:ext cx="7772400" cy="642942"/>
          </a:xfrm>
        </p:spPr>
        <p:txBody>
          <a:bodyPr>
            <a:normAutofit fontScale="90000"/>
          </a:bodyPr>
          <a:lstStyle/>
          <a:p>
            <a:pPr algn="l"/>
            <a:r>
              <a:rPr lang="el-GR" sz="2400" dirty="0" smtClean="0"/>
              <a:t>Ερωτηματολόγιο αξιολόγησης επιχειρηματικών ικανοτήτων</a:t>
            </a:r>
            <a:endParaRPr lang="el-GR" sz="2400" dirty="0"/>
          </a:p>
        </p:txBody>
      </p:sp>
      <p:sp>
        <p:nvSpPr>
          <p:cNvPr id="3" name="2 - Υπότιτλος"/>
          <p:cNvSpPr>
            <a:spLocks noGrp="1"/>
          </p:cNvSpPr>
          <p:nvPr>
            <p:ph type="subTitle" idx="1"/>
          </p:nvPr>
        </p:nvSpPr>
        <p:spPr>
          <a:xfrm>
            <a:off x="722376" y="1714488"/>
            <a:ext cx="7772400" cy="4143404"/>
          </a:xfrm>
        </p:spPr>
        <p:txBody>
          <a:bodyPr>
            <a:normAutofit lnSpcReduction="10000"/>
          </a:bodyPr>
          <a:lstStyle/>
          <a:p>
            <a:pPr algn="l"/>
            <a:r>
              <a:rPr lang="el-GR" b="1" dirty="0" smtClean="0"/>
              <a:t>Προσωπικές πηγές</a:t>
            </a:r>
            <a:endParaRPr lang="el-GR" dirty="0" smtClean="0"/>
          </a:p>
          <a:p>
            <a:pPr algn="l">
              <a:buFont typeface="Arial" pitchFamily="34" charset="0"/>
              <a:buChar char="•"/>
            </a:pPr>
            <a:r>
              <a:rPr lang="el-GR" dirty="0" smtClean="0"/>
              <a:t>Μπορώ να συγκεντρώνομαι σε αυτό που κάνω ανά πάσα στιγμή;</a:t>
            </a:r>
          </a:p>
          <a:p>
            <a:pPr algn="l">
              <a:buFont typeface="Arial" pitchFamily="34" charset="0"/>
              <a:buChar char="•"/>
            </a:pPr>
            <a:r>
              <a:rPr lang="el-GR" dirty="0" smtClean="0"/>
              <a:t>Έχω την τάση να αναλαμβάνω το ρόλο του αρχηγού όταν βρίσκομαι σε ομάδα;</a:t>
            </a:r>
          </a:p>
          <a:p>
            <a:pPr algn="l">
              <a:buFont typeface="Arial" pitchFamily="34" charset="0"/>
              <a:buChar char="•"/>
            </a:pPr>
            <a:r>
              <a:rPr lang="el-GR" dirty="0" smtClean="0"/>
              <a:t>Έχω την απαιτούμενη ενέργεια για να αντέξω πολλές ώρες δουλειά και συνεχή προσπάθεια;</a:t>
            </a:r>
          </a:p>
          <a:p>
            <a:pPr algn="l">
              <a:buFont typeface="Arial" pitchFamily="34" charset="0"/>
              <a:buChar char="•"/>
            </a:pPr>
            <a:r>
              <a:rPr lang="el-GR" dirty="0" smtClean="0"/>
              <a:t>Αν είναι απαραίτητο, δουλεύω περισσότερες ώρες για μια δουλειά από </a:t>
            </a:r>
            <a:r>
              <a:rPr lang="el-GR" dirty="0" err="1" smtClean="0"/>
              <a:t>ό,τι</a:t>
            </a:r>
            <a:r>
              <a:rPr lang="el-GR" dirty="0" smtClean="0"/>
              <a:t> είχα αρχικά προγραμματίσει;</a:t>
            </a:r>
          </a:p>
          <a:p>
            <a:pPr algn="l">
              <a:buFont typeface="Arial" pitchFamily="34" charset="0"/>
              <a:buChar char="•"/>
            </a:pPr>
            <a:r>
              <a:rPr lang="el-GR" dirty="0" smtClean="0"/>
              <a:t>Έχω τη δυνατότητα να κατευθύνω μόνος μου τη ζωή και τη δουλειά μου;</a:t>
            </a:r>
          </a:p>
          <a:p>
            <a:pPr algn="l">
              <a:buFont typeface="Arial" pitchFamily="34" charset="0"/>
              <a:buChar char="•"/>
            </a:pPr>
            <a:r>
              <a:rPr lang="el-GR" dirty="0" smtClean="0"/>
              <a:t>Μπορώ να ελέγξω την πίεση και το στρες μου;</a:t>
            </a:r>
          </a:p>
          <a:p>
            <a:pPr algn="l"/>
            <a:r>
              <a:rPr lang="el-GR" dirty="0" smtClean="0"/>
              <a:t>Είμαι προετοιμασμένος-η να δεχτώ όποια αποτυχία και να προσπαθήσω να την μετατρέψω σε ευκαιρία;</a:t>
            </a:r>
          </a:p>
          <a:p>
            <a:pPr algn="l"/>
            <a:endParaRPr lang="el-GR"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857232"/>
            <a:ext cx="7772400" cy="1500198"/>
          </a:xfrm>
        </p:spPr>
        <p:txBody>
          <a:bodyPr>
            <a:normAutofit/>
          </a:bodyPr>
          <a:lstStyle/>
          <a:p>
            <a:pPr algn="ctr"/>
            <a:r>
              <a:rPr lang="el-GR" sz="2800" dirty="0" smtClean="0"/>
              <a:t>τι είναι η επιχείρηση/επιχειρηματικότητα 1/3;</a:t>
            </a:r>
            <a:br>
              <a:rPr lang="el-GR" sz="2800" dirty="0" smtClean="0"/>
            </a:br>
            <a:endParaRPr lang="el-GR" sz="2800" dirty="0"/>
          </a:p>
        </p:txBody>
      </p:sp>
      <p:sp>
        <p:nvSpPr>
          <p:cNvPr id="3" name="2 - Υπότιτλος"/>
          <p:cNvSpPr>
            <a:spLocks noGrp="1"/>
          </p:cNvSpPr>
          <p:nvPr>
            <p:ph type="subTitle" idx="1"/>
          </p:nvPr>
        </p:nvSpPr>
        <p:spPr>
          <a:xfrm>
            <a:off x="722376" y="2285992"/>
            <a:ext cx="7772400" cy="3786214"/>
          </a:xfrm>
        </p:spPr>
        <p:txBody>
          <a:bodyPr/>
          <a:lstStyle/>
          <a:p>
            <a:pPr algn="just"/>
            <a:r>
              <a:rPr lang="el-GR" dirty="0" smtClean="0"/>
              <a:t>Οι όροι «επιχείρηση» και «επιχειρηματικότητα» προέρχονται από το ρήμα «επιχειρώ», και έχει την έννοια κάνω κάτι καινούργιο, καινοτομώ, δημιουργώ.</a:t>
            </a:r>
          </a:p>
          <a:p>
            <a:pPr algn="just"/>
            <a:endParaRPr lang="el-GR" dirty="0" smtClean="0"/>
          </a:p>
          <a:p>
            <a:pPr algn="just"/>
            <a:endParaRPr lang="el-GR" dirty="0" smtClean="0"/>
          </a:p>
          <a:p>
            <a:pPr algn="just"/>
            <a:r>
              <a:rPr lang="el-GR" dirty="0" smtClean="0"/>
              <a:t>Τα ουσιαστικά συστατικά στοιχεία της επιχειρηματικότητας είναι η </a:t>
            </a:r>
            <a:r>
              <a:rPr lang="el-GR" b="1" dirty="0" smtClean="0"/>
              <a:t>δημιουργία πλούτου</a:t>
            </a:r>
            <a:r>
              <a:rPr lang="el-GR" dirty="0" smtClean="0"/>
              <a:t>, μέσω νέων συνδυασμών συντελεστών παραγωγής, η </a:t>
            </a:r>
            <a:r>
              <a:rPr lang="el-GR" b="1" dirty="0" smtClean="0"/>
              <a:t>ηγεσία</a:t>
            </a:r>
            <a:r>
              <a:rPr lang="el-GR" dirty="0" smtClean="0"/>
              <a:t>, η καινοτομία, η </a:t>
            </a:r>
            <a:r>
              <a:rPr lang="el-GR" b="1" dirty="0" smtClean="0"/>
              <a:t>ανταγωνιστικότητα</a:t>
            </a:r>
            <a:r>
              <a:rPr lang="el-GR" dirty="0" smtClean="0"/>
              <a:t>, το </a:t>
            </a:r>
            <a:r>
              <a:rPr lang="el-GR" b="1" dirty="0" smtClean="0"/>
              <a:t>ρίσκο </a:t>
            </a:r>
            <a:r>
              <a:rPr lang="el-GR" dirty="0" smtClean="0"/>
              <a:t>και η </a:t>
            </a:r>
            <a:r>
              <a:rPr lang="el-GR" b="1" dirty="0" smtClean="0"/>
              <a:t>εταιρική κοινωνική ευθύνη.</a:t>
            </a:r>
            <a:endParaRPr lang="el-GR"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14356"/>
            <a:ext cx="7772400" cy="642942"/>
          </a:xfrm>
        </p:spPr>
        <p:txBody>
          <a:bodyPr>
            <a:normAutofit fontScale="90000"/>
          </a:bodyPr>
          <a:lstStyle/>
          <a:p>
            <a:pPr algn="l"/>
            <a:r>
              <a:rPr lang="el-GR" sz="2400" dirty="0" smtClean="0"/>
              <a:t>Ερωτηματολόγιο αξιολόγησης επιχειρηματικών ικανοτήτων</a:t>
            </a:r>
            <a:endParaRPr lang="el-GR" sz="2400" dirty="0"/>
          </a:p>
        </p:txBody>
      </p:sp>
      <p:sp>
        <p:nvSpPr>
          <p:cNvPr id="3" name="2 - Υπότιτλος"/>
          <p:cNvSpPr>
            <a:spLocks noGrp="1"/>
          </p:cNvSpPr>
          <p:nvPr>
            <p:ph type="subTitle" idx="1"/>
          </p:nvPr>
        </p:nvSpPr>
        <p:spPr>
          <a:xfrm>
            <a:off x="722376" y="1714488"/>
            <a:ext cx="7772400" cy="4143404"/>
          </a:xfrm>
        </p:spPr>
        <p:txBody>
          <a:bodyPr>
            <a:normAutofit/>
          </a:bodyPr>
          <a:lstStyle/>
          <a:p>
            <a:pPr algn="just"/>
            <a:r>
              <a:rPr lang="el-GR" b="1" dirty="0" smtClean="0"/>
              <a:t>Καθημερινός Τρόπος Ζωής (</a:t>
            </a:r>
            <a:r>
              <a:rPr lang="el-GR" b="1" dirty="0" err="1" smtClean="0"/>
              <a:t>Life</a:t>
            </a:r>
            <a:r>
              <a:rPr lang="el-GR" b="1" dirty="0" smtClean="0"/>
              <a:t> </a:t>
            </a:r>
            <a:r>
              <a:rPr lang="el-GR" b="1" dirty="0" err="1" smtClean="0"/>
              <a:t>style</a:t>
            </a:r>
            <a:r>
              <a:rPr lang="el-GR" b="1" dirty="0" smtClean="0"/>
              <a:t>)</a:t>
            </a:r>
            <a:endParaRPr lang="el-GR" dirty="0" smtClean="0"/>
          </a:p>
          <a:p>
            <a:pPr algn="just">
              <a:buFont typeface="Arial" pitchFamily="34" charset="0"/>
              <a:buChar char="•"/>
            </a:pPr>
            <a:r>
              <a:rPr lang="el-GR" dirty="0" smtClean="0"/>
              <a:t>Κρατάω ατζέντα των εργασιών και των συναντήσεών μου;</a:t>
            </a:r>
          </a:p>
          <a:p>
            <a:pPr algn="just">
              <a:buFont typeface="Arial" pitchFamily="34" charset="0"/>
              <a:buChar char="•"/>
            </a:pPr>
            <a:r>
              <a:rPr lang="el-GR" dirty="0" smtClean="0"/>
              <a:t>Μου αρέσει να δοκιμάζω νέες δραστηριότητες, νέες εμπειρίες, νέα πράγματα;</a:t>
            </a:r>
          </a:p>
          <a:p>
            <a:pPr algn="just">
              <a:buFont typeface="Arial" pitchFamily="34" charset="0"/>
              <a:buChar char="•"/>
            </a:pPr>
            <a:r>
              <a:rPr lang="el-GR" dirty="0" smtClean="0"/>
              <a:t>Μπορώ να κάνω εύκολα νέες γνωριμίες και σχέσεις με νέους ανθρώπους;</a:t>
            </a:r>
          </a:p>
          <a:p>
            <a:pPr algn="just">
              <a:buFont typeface="Arial" pitchFamily="34" charset="0"/>
              <a:buChar char="•"/>
            </a:pPr>
            <a:r>
              <a:rPr lang="el-GR" dirty="0" smtClean="0"/>
              <a:t>Μπορώ να μεταδίδω, με θετικό τρόπο, τα συναισθήματα και τα όνειρά μου στην οικογένειά μου;</a:t>
            </a:r>
          </a:p>
          <a:p>
            <a:pPr algn="just">
              <a:buFont typeface="Arial" pitchFamily="34" charset="0"/>
              <a:buChar char="•"/>
            </a:pPr>
            <a:r>
              <a:rPr lang="el-GR" dirty="0" smtClean="0"/>
              <a:t>Θα κρατώ την οικογένειά μου ενήμερη και ενεργή σχετικά με τα θέματα της δουλειάς;</a:t>
            </a:r>
          </a:p>
          <a:p>
            <a:pPr algn="just">
              <a:buFont typeface="Arial" pitchFamily="34" charset="0"/>
              <a:buChar char="•"/>
            </a:pPr>
            <a:r>
              <a:rPr lang="el-GR" dirty="0" smtClean="0"/>
              <a:t>Θα μπορώ να πω «όχι» σε διακοπές ή διασκέδαση αν είναι απαραίτητο;</a:t>
            </a:r>
          </a:p>
          <a:p>
            <a:pPr algn="l"/>
            <a:endParaRPr lang="el-GR"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14356"/>
            <a:ext cx="7772400" cy="642942"/>
          </a:xfrm>
        </p:spPr>
        <p:txBody>
          <a:bodyPr>
            <a:normAutofit fontScale="90000"/>
          </a:bodyPr>
          <a:lstStyle/>
          <a:p>
            <a:pPr algn="l"/>
            <a:r>
              <a:rPr lang="el-GR" sz="2400" dirty="0" smtClean="0"/>
              <a:t>Ερωτηματολόγιο αξιολόγησης επιχειρηματικών ικανοτήτων</a:t>
            </a:r>
            <a:endParaRPr lang="el-GR" sz="2400" dirty="0"/>
          </a:p>
        </p:txBody>
      </p:sp>
      <p:sp>
        <p:nvSpPr>
          <p:cNvPr id="3" name="2 - Υπότιτλος"/>
          <p:cNvSpPr>
            <a:spLocks noGrp="1"/>
          </p:cNvSpPr>
          <p:nvPr>
            <p:ph type="subTitle" idx="1"/>
          </p:nvPr>
        </p:nvSpPr>
        <p:spPr>
          <a:xfrm>
            <a:off x="722376" y="1714488"/>
            <a:ext cx="7772400" cy="4143404"/>
          </a:xfrm>
        </p:spPr>
        <p:txBody>
          <a:bodyPr>
            <a:normAutofit/>
          </a:bodyPr>
          <a:lstStyle/>
          <a:p>
            <a:pPr algn="just"/>
            <a:r>
              <a:rPr lang="el-GR" b="1" dirty="0" smtClean="0"/>
              <a:t>Καθημερινός Τρόπος Ζωής (</a:t>
            </a:r>
            <a:r>
              <a:rPr lang="el-GR" b="1" dirty="0" err="1" smtClean="0"/>
              <a:t>Life</a:t>
            </a:r>
            <a:r>
              <a:rPr lang="el-GR" b="1" dirty="0" smtClean="0"/>
              <a:t> </a:t>
            </a:r>
            <a:r>
              <a:rPr lang="el-GR" b="1" dirty="0" err="1" smtClean="0"/>
              <a:t>style</a:t>
            </a:r>
            <a:r>
              <a:rPr lang="el-GR" b="1" dirty="0" smtClean="0"/>
              <a:t>)</a:t>
            </a:r>
            <a:endParaRPr lang="el-GR" dirty="0" smtClean="0"/>
          </a:p>
          <a:p>
            <a:pPr algn="just">
              <a:buFont typeface="Arial" pitchFamily="34" charset="0"/>
              <a:buChar char="•"/>
            </a:pPr>
            <a:r>
              <a:rPr lang="el-GR" dirty="0" smtClean="0"/>
              <a:t>Κρατάω ατζέντα των εργασιών και των συναντήσεών μου;</a:t>
            </a:r>
          </a:p>
          <a:p>
            <a:pPr algn="just">
              <a:buFont typeface="Arial" pitchFamily="34" charset="0"/>
              <a:buChar char="•"/>
            </a:pPr>
            <a:r>
              <a:rPr lang="el-GR" dirty="0" smtClean="0"/>
              <a:t>Μου αρέσει να δοκιμάζω νέες δραστηριότητες, νέες εμπειρίες, νέα πράγματα;</a:t>
            </a:r>
          </a:p>
          <a:p>
            <a:pPr algn="just">
              <a:buFont typeface="Arial" pitchFamily="34" charset="0"/>
              <a:buChar char="•"/>
            </a:pPr>
            <a:r>
              <a:rPr lang="el-GR" dirty="0" smtClean="0"/>
              <a:t>Μπορώ να κάνω εύκολα νέες γνωριμίες και σχέσεις με νέους ανθρώπους;</a:t>
            </a:r>
          </a:p>
          <a:p>
            <a:pPr algn="just">
              <a:buFont typeface="Arial" pitchFamily="34" charset="0"/>
              <a:buChar char="•"/>
            </a:pPr>
            <a:r>
              <a:rPr lang="el-GR" dirty="0" smtClean="0"/>
              <a:t>Μπορώ να μεταδίδω, με θετικό τρόπο, τα συναισθήματα και τα όνειρά μου στην οικογένειά μου;</a:t>
            </a:r>
          </a:p>
          <a:p>
            <a:pPr algn="just">
              <a:buFont typeface="Arial" pitchFamily="34" charset="0"/>
              <a:buChar char="•"/>
            </a:pPr>
            <a:r>
              <a:rPr lang="el-GR" dirty="0" smtClean="0"/>
              <a:t>Θα κρατώ την οικογένειά μου ενήμερη και ενεργή σχετικά με τα θέματα της δουλειάς;</a:t>
            </a:r>
          </a:p>
          <a:p>
            <a:pPr algn="just">
              <a:buFont typeface="Arial" pitchFamily="34" charset="0"/>
              <a:buChar char="•"/>
            </a:pPr>
            <a:r>
              <a:rPr lang="el-GR" dirty="0" smtClean="0"/>
              <a:t>Θα μπορώ να πω «όχι» σε διακοπές ή διασκέδαση αν είναι απαραίτητο;</a:t>
            </a:r>
          </a:p>
          <a:p>
            <a:pPr algn="l"/>
            <a:endParaRPr lang="el-GR"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14356"/>
            <a:ext cx="7772400" cy="642942"/>
          </a:xfrm>
        </p:spPr>
        <p:txBody>
          <a:bodyPr>
            <a:normAutofit fontScale="90000"/>
          </a:bodyPr>
          <a:lstStyle/>
          <a:p>
            <a:pPr algn="l"/>
            <a:r>
              <a:rPr lang="el-GR" sz="2400" dirty="0" smtClean="0"/>
              <a:t>Ερωτηματολόγιο αξιολόγησης επιχειρηματικών ικανοτήτων</a:t>
            </a:r>
            <a:endParaRPr lang="el-GR" sz="2400" dirty="0"/>
          </a:p>
        </p:txBody>
      </p:sp>
      <p:sp>
        <p:nvSpPr>
          <p:cNvPr id="3" name="2 - Υπότιτλος"/>
          <p:cNvSpPr>
            <a:spLocks noGrp="1"/>
          </p:cNvSpPr>
          <p:nvPr>
            <p:ph type="subTitle" idx="1"/>
          </p:nvPr>
        </p:nvSpPr>
        <p:spPr>
          <a:xfrm>
            <a:off x="722376" y="1714488"/>
            <a:ext cx="7772400" cy="4143404"/>
          </a:xfrm>
        </p:spPr>
        <p:txBody>
          <a:bodyPr>
            <a:normAutofit/>
          </a:bodyPr>
          <a:lstStyle/>
          <a:p>
            <a:pPr algn="l"/>
            <a:r>
              <a:rPr lang="el-GR" b="1" dirty="0" smtClean="0"/>
              <a:t>Οικονομικά</a:t>
            </a:r>
            <a:endParaRPr lang="el-GR" dirty="0" smtClean="0"/>
          </a:p>
          <a:p>
            <a:pPr algn="l">
              <a:buFont typeface="Arial" pitchFamily="34" charset="0"/>
              <a:buChar char="•"/>
            </a:pPr>
            <a:r>
              <a:rPr lang="el-GR" dirty="0" smtClean="0"/>
              <a:t>Είμαι καλός/ή στη διαχείριση των οικονομικών μου;</a:t>
            </a:r>
          </a:p>
          <a:p>
            <a:pPr algn="l">
              <a:buFont typeface="Arial" pitchFamily="34" charset="0"/>
              <a:buChar char="•"/>
            </a:pPr>
            <a:r>
              <a:rPr lang="el-GR" dirty="0" smtClean="0"/>
              <a:t>Είμαι σε θέση να διαχειριστώ τα έξοδα της επιχείρησής μου και να μη ξεφύγω από τα όρια που έχω θέσει;</a:t>
            </a:r>
          </a:p>
          <a:p>
            <a:pPr algn="l">
              <a:buFont typeface="Arial" pitchFamily="34" charset="0"/>
              <a:buChar char="•"/>
            </a:pPr>
            <a:r>
              <a:rPr lang="el-GR" dirty="0" smtClean="0"/>
              <a:t>Κατανοώ τα οικονομικά στοιχεία και τα δεδομένα που είναι σημαντικά για τη δουλειά μου;</a:t>
            </a:r>
          </a:p>
          <a:p>
            <a:pPr algn="l">
              <a:buFont typeface="Arial" pitchFamily="34" charset="0"/>
              <a:buChar char="•"/>
            </a:pPr>
            <a:r>
              <a:rPr lang="el-GR" dirty="0" smtClean="0"/>
              <a:t>Οι επιχειρήσεις είναι πρωτίστως οικονομικό ρίσκο. </a:t>
            </a:r>
          </a:p>
          <a:p>
            <a:pPr algn="l">
              <a:buFont typeface="Arial" pitchFamily="34" charset="0"/>
              <a:buChar char="•"/>
            </a:pPr>
            <a:r>
              <a:rPr lang="el-GR" dirty="0" smtClean="0"/>
              <a:t>Είμαι σε θέση και έχω τη διάθεση να το αναλάβω;</a:t>
            </a:r>
          </a:p>
          <a:p>
            <a:pPr algn="l"/>
            <a:endParaRPr lang="el-GR"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14356"/>
            <a:ext cx="7772400" cy="642942"/>
          </a:xfrm>
        </p:spPr>
        <p:txBody>
          <a:bodyPr>
            <a:normAutofit fontScale="90000"/>
          </a:bodyPr>
          <a:lstStyle/>
          <a:p>
            <a:pPr algn="l"/>
            <a:r>
              <a:rPr lang="el-GR" sz="2400" dirty="0" smtClean="0"/>
              <a:t>Ερωτηματολόγιο αξιολόγησης επιχειρηματικών ικανοτήτων</a:t>
            </a:r>
            <a:endParaRPr lang="el-GR" sz="2400" dirty="0"/>
          </a:p>
        </p:txBody>
      </p:sp>
      <p:sp>
        <p:nvSpPr>
          <p:cNvPr id="3" name="2 - Υπότιτλος"/>
          <p:cNvSpPr>
            <a:spLocks noGrp="1"/>
          </p:cNvSpPr>
          <p:nvPr>
            <p:ph type="subTitle" idx="1"/>
          </p:nvPr>
        </p:nvSpPr>
        <p:spPr>
          <a:xfrm>
            <a:off x="722376" y="1714488"/>
            <a:ext cx="7772400" cy="4143404"/>
          </a:xfrm>
        </p:spPr>
        <p:txBody>
          <a:bodyPr>
            <a:normAutofit/>
          </a:bodyPr>
          <a:lstStyle/>
          <a:p>
            <a:pPr algn="l"/>
            <a:r>
              <a:rPr lang="el-GR" b="1" dirty="0" smtClean="0"/>
              <a:t>Οικονομικά</a:t>
            </a:r>
            <a:endParaRPr lang="el-GR" dirty="0" smtClean="0"/>
          </a:p>
          <a:p>
            <a:pPr algn="just">
              <a:buFont typeface="Arial" pitchFamily="34" charset="0"/>
              <a:buChar char="•"/>
            </a:pPr>
            <a:r>
              <a:rPr lang="el-GR" dirty="0" smtClean="0"/>
              <a:t>Εκτιμώ τη σημασία του ελέγχου των εξόδων;</a:t>
            </a:r>
          </a:p>
          <a:p>
            <a:pPr algn="just">
              <a:buFont typeface="Arial" pitchFamily="34" charset="0"/>
              <a:buChar char="•"/>
            </a:pPr>
            <a:r>
              <a:rPr lang="el-GR" dirty="0" smtClean="0"/>
              <a:t>Υπάρχουν άλλες εναλλακτικές πηγές εισοδήματος για την αντιμετώπιση των εξόδων διαβίωσης;</a:t>
            </a:r>
          </a:p>
          <a:p>
            <a:pPr algn="just">
              <a:buFont typeface="Arial" pitchFamily="34" charset="0"/>
              <a:buChar char="•"/>
            </a:pPr>
            <a:r>
              <a:rPr lang="el-GR" dirty="0" smtClean="0"/>
              <a:t>Μπορώ να εκτιμήσω ρεαλιστικά τα έξοδα διαβίωσης και τις πηγές εισοδήματος που θα έχω, μέχρι να ιδρυθεί και να </a:t>
            </a:r>
            <a:r>
              <a:rPr lang="el-GR" dirty="0" err="1" smtClean="0"/>
              <a:t>κερδοφορήσει</a:t>
            </a:r>
            <a:r>
              <a:rPr lang="el-GR" dirty="0" smtClean="0"/>
              <a:t> η επιχείρηση;</a:t>
            </a:r>
          </a:p>
          <a:p>
            <a:pPr algn="l"/>
            <a:endParaRPr lang="el-GR"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14356"/>
            <a:ext cx="7772400" cy="642942"/>
          </a:xfrm>
        </p:spPr>
        <p:txBody>
          <a:bodyPr>
            <a:normAutofit fontScale="90000"/>
          </a:bodyPr>
          <a:lstStyle/>
          <a:p>
            <a:pPr algn="l"/>
            <a:r>
              <a:rPr lang="el-GR" sz="2400" dirty="0" smtClean="0"/>
              <a:t>Ερωτηματολόγιο αξιολόγησης επιχειρηματικών ικανοτήτων</a:t>
            </a:r>
            <a:endParaRPr lang="el-GR" sz="2400" dirty="0"/>
          </a:p>
        </p:txBody>
      </p:sp>
      <p:sp>
        <p:nvSpPr>
          <p:cNvPr id="3" name="2 - Υπότιτλος"/>
          <p:cNvSpPr>
            <a:spLocks noGrp="1"/>
          </p:cNvSpPr>
          <p:nvPr>
            <p:ph type="subTitle" idx="1"/>
          </p:nvPr>
        </p:nvSpPr>
        <p:spPr>
          <a:xfrm>
            <a:off x="722376" y="1714488"/>
            <a:ext cx="7772400" cy="4143404"/>
          </a:xfrm>
        </p:spPr>
        <p:txBody>
          <a:bodyPr>
            <a:normAutofit/>
          </a:bodyPr>
          <a:lstStyle/>
          <a:p>
            <a:pPr algn="just"/>
            <a:r>
              <a:rPr lang="el-GR" b="1" dirty="0" smtClean="0"/>
              <a:t>Σταθερότητα</a:t>
            </a:r>
            <a:endParaRPr lang="el-GR" dirty="0" smtClean="0"/>
          </a:p>
          <a:p>
            <a:pPr algn="just">
              <a:buFont typeface="Arial" pitchFamily="34" charset="0"/>
              <a:buChar char="•"/>
            </a:pPr>
            <a:r>
              <a:rPr lang="el-GR" dirty="0" smtClean="0"/>
              <a:t>Υπάρχει κάποια ασφάλεια στην οικογένεια και δε θα διακινδυνεύσει η πορεία της επιχείρησης από την εμφάνιση πιθανών έκτατα οικογενειακών εξόδων;</a:t>
            </a:r>
          </a:p>
          <a:p>
            <a:pPr algn="just">
              <a:buFont typeface="Arial" pitchFamily="34" charset="0"/>
              <a:buChar char="•"/>
            </a:pPr>
            <a:r>
              <a:rPr lang="el-GR" dirty="0" smtClean="0"/>
              <a:t>Είμαι υγιής, με αποθέματα ενέργειας και συναισθηματικά προετοιμασμένος για το επιχειρηματικό στρες;</a:t>
            </a:r>
          </a:p>
          <a:p>
            <a:pPr algn="just">
              <a:buFont typeface="Arial" pitchFamily="34" charset="0"/>
              <a:buChar char="•"/>
            </a:pPr>
            <a:r>
              <a:rPr lang="el-GR" dirty="0" smtClean="0"/>
              <a:t>Υποστηρίζει και καταλαβαίνει κάθε μέλος της οικογένειας τους στόχους μου και τη σημαντικότητα της επιχείρησης για μένα και για μας;</a:t>
            </a:r>
          </a:p>
          <a:p>
            <a:pPr algn="l"/>
            <a:endParaRPr lang="el-GR"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14356"/>
            <a:ext cx="7772400" cy="642942"/>
          </a:xfrm>
        </p:spPr>
        <p:txBody>
          <a:bodyPr>
            <a:normAutofit fontScale="90000"/>
          </a:bodyPr>
          <a:lstStyle/>
          <a:p>
            <a:pPr algn="l"/>
            <a:r>
              <a:rPr lang="el-GR" sz="2400" dirty="0" smtClean="0"/>
              <a:t>Ερωτηματολόγιο αξιολόγησης επιχειρηματικών ικανοτήτων</a:t>
            </a:r>
            <a:endParaRPr lang="el-GR" sz="2400" dirty="0"/>
          </a:p>
        </p:txBody>
      </p:sp>
      <p:sp>
        <p:nvSpPr>
          <p:cNvPr id="3" name="2 - Υπότιτλος"/>
          <p:cNvSpPr>
            <a:spLocks noGrp="1"/>
          </p:cNvSpPr>
          <p:nvPr>
            <p:ph type="subTitle" idx="1"/>
          </p:nvPr>
        </p:nvSpPr>
        <p:spPr>
          <a:xfrm>
            <a:off x="722376" y="1714488"/>
            <a:ext cx="7772400" cy="4143404"/>
          </a:xfrm>
        </p:spPr>
        <p:txBody>
          <a:bodyPr>
            <a:normAutofit/>
          </a:bodyPr>
          <a:lstStyle/>
          <a:p>
            <a:pPr algn="just"/>
            <a:r>
              <a:rPr lang="el-GR" b="1" dirty="0" smtClean="0"/>
              <a:t>Σταθερότητα</a:t>
            </a:r>
            <a:endParaRPr lang="el-GR" dirty="0" smtClean="0"/>
          </a:p>
          <a:p>
            <a:pPr algn="just">
              <a:buFont typeface="Arial" pitchFamily="34" charset="0"/>
              <a:buChar char="•"/>
            </a:pPr>
            <a:r>
              <a:rPr lang="el-GR" dirty="0" smtClean="0"/>
              <a:t>Θα παραμένει σταθερή η οικογενειακή μου ζωή, εάν η επιχείρησή μου αποτύχει;</a:t>
            </a:r>
          </a:p>
          <a:p>
            <a:pPr algn="just">
              <a:buFont typeface="Arial" pitchFamily="34" charset="0"/>
              <a:buChar char="•"/>
            </a:pPr>
            <a:r>
              <a:rPr lang="el-GR" dirty="0" smtClean="0"/>
              <a:t>Για θέματα που αφορούν τη ζωή μου παίρνω αποφάσεις χωρίς να δυσκολεύομαι ιδιαίτερα;</a:t>
            </a:r>
          </a:p>
          <a:p>
            <a:pPr algn="just">
              <a:buFont typeface="Arial" pitchFamily="34" charset="0"/>
              <a:buChar char="•"/>
            </a:pPr>
            <a:r>
              <a:rPr lang="el-GR" dirty="0" smtClean="0"/>
              <a:t>Θέτω μακροχρόνιους στόχους και προσπαθώ μέχρι το τέλος να τους πραγματοποιήσω;</a:t>
            </a:r>
          </a:p>
          <a:p>
            <a:pPr algn="just">
              <a:buFont typeface="Arial" pitchFamily="34" charset="0"/>
              <a:buChar char="•"/>
            </a:pPr>
            <a:r>
              <a:rPr lang="el-GR" dirty="0" smtClean="0"/>
              <a:t>Είμαι έτοιμος να μετακινηθώ, προκειμένου να αυξηθούν οι πιθανότητες της επιχείρησής μου;</a:t>
            </a:r>
          </a:p>
          <a:p>
            <a:pPr algn="l"/>
            <a:endParaRPr lang="el-GR"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14356"/>
            <a:ext cx="7772400" cy="642942"/>
          </a:xfrm>
        </p:spPr>
        <p:txBody>
          <a:bodyPr>
            <a:normAutofit fontScale="90000"/>
          </a:bodyPr>
          <a:lstStyle/>
          <a:p>
            <a:pPr algn="l"/>
            <a:r>
              <a:rPr lang="el-GR" sz="2400" dirty="0" smtClean="0"/>
              <a:t>Ερωτηματολόγιο αξιολόγησης επιχειρηματικών ικανοτήτων</a:t>
            </a:r>
            <a:endParaRPr lang="el-GR" sz="2400" dirty="0"/>
          </a:p>
        </p:txBody>
      </p:sp>
      <p:sp>
        <p:nvSpPr>
          <p:cNvPr id="3" name="2 - Υπότιτλος"/>
          <p:cNvSpPr>
            <a:spLocks noGrp="1"/>
          </p:cNvSpPr>
          <p:nvPr>
            <p:ph type="subTitle" idx="1"/>
          </p:nvPr>
        </p:nvSpPr>
        <p:spPr>
          <a:xfrm>
            <a:off x="722376" y="1714488"/>
            <a:ext cx="7772400" cy="4143404"/>
          </a:xfrm>
        </p:spPr>
        <p:txBody>
          <a:bodyPr>
            <a:normAutofit/>
          </a:bodyPr>
          <a:lstStyle/>
          <a:p>
            <a:pPr algn="l"/>
            <a:r>
              <a:rPr lang="el-GR" b="1" dirty="0" smtClean="0"/>
              <a:t>Επαγγελματισμός</a:t>
            </a:r>
            <a:endParaRPr lang="el-GR" dirty="0" smtClean="0"/>
          </a:p>
          <a:p>
            <a:pPr algn="l">
              <a:buFont typeface="Arial" pitchFamily="34" charset="0"/>
              <a:buChar char="•"/>
            </a:pPr>
            <a:r>
              <a:rPr lang="el-GR" dirty="0" smtClean="0"/>
              <a:t>Έχω την πρόθεση και είμαι ικανός να δουλεύω πολλές ώρες, προσβλέποντας σε μελλοντικές απολαβές;</a:t>
            </a:r>
          </a:p>
          <a:p>
            <a:pPr algn="l">
              <a:buFont typeface="Arial" pitchFamily="34" charset="0"/>
              <a:buChar char="•"/>
            </a:pPr>
            <a:r>
              <a:rPr lang="el-GR" dirty="0" smtClean="0"/>
              <a:t>Γνωρίζω πόσο μπορεί να αργήσει η επιτυχία και είμαι προετοιμασμένος για αναμονή και προσπάθεια;</a:t>
            </a:r>
          </a:p>
          <a:p>
            <a:pPr algn="l">
              <a:buFont typeface="Arial" pitchFamily="34" charset="0"/>
              <a:buChar char="•"/>
            </a:pPr>
            <a:r>
              <a:rPr lang="el-GR" dirty="0" smtClean="0"/>
              <a:t>Έχω αναπτυγμένες τις δεξιότητες του σχεδιασμού και την αίσθηση της ευθύνης, ώστε να έχω καλές πιθανότητες να πετύχω;</a:t>
            </a:r>
          </a:p>
          <a:p>
            <a:pPr algn="l"/>
            <a:endParaRPr lang="el-GR"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14356"/>
            <a:ext cx="7772400" cy="642942"/>
          </a:xfrm>
        </p:spPr>
        <p:txBody>
          <a:bodyPr>
            <a:normAutofit fontScale="90000"/>
          </a:bodyPr>
          <a:lstStyle/>
          <a:p>
            <a:pPr algn="l"/>
            <a:r>
              <a:rPr lang="el-GR" sz="2400" dirty="0" smtClean="0"/>
              <a:t>Ερωτηματολόγιο αξιολόγησης επιχειρηματικών ικανοτήτων</a:t>
            </a:r>
            <a:endParaRPr lang="el-GR" sz="2400" dirty="0"/>
          </a:p>
        </p:txBody>
      </p:sp>
      <p:sp>
        <p:nvSpPr>
          <p:cNvPr id="3" name="2 - Υπότιτλος"/>
          <p:cNvSpPr>
            <a:spLocks noGrp="1"/>
          </p:cNvSpPr>
          <p:nvPr>
            <p:ph type="subTitle" idx="1"/>
          </p:nvPr>
        </p:nvSpPr>
        <p:spPr>
          <a:xfrm>
            <a:off x="722376" y="1714488"/>
            <a:ext cx="7772400" cy="4143404"/>
          </a:xfrm>
        </p:spPr>
        <p:txBody>
          <a:bodyPr>
            <a:normAutofit/>
          </a:bodyPr>
          <a:lstStyle/>
          <a:p>
            <a:pPr algn="l"/>
            <a:r>
              <a:rPr lang="el-GR" b="1" dirty="0" smtClean="0"/>
              <a:t>Επαγγελματισμός</a:t>
            </a:r>
            <a:endParaRPr lang="el-GR" dirty="0" smtClean="0"/>
          </a:p>
          <a:p>
            <a:pPr algn="l"/>
            <a:endParaRPr lang="el-GR" dirty="0" smtClean="0"/>
          </a:p>
          <a:p>
            <a:pPr algn="just">
              <a:buFont typeface="Arial" pitchFamily="34" charset="0"/>
              <a:buChar char="•"/>
            </a:pPr>
            <a:r>
              <a:rPr lang="el-GR" dirty="0" smtClean="0"/>
              <a:t>Μπορώ εύκολα να αναζητώ ή να αποσπώ από τους άλλους πληροφορίες με κοινωνικά αποδεκτό τρόπο;</a:t>
            </a:r>
          </a:p>
          <a:p>
            <a:pPr algn="just">
              <a:buFont typeface="Arial" pitchFamily="34" charset="0"/>
              <a:buChar char="•"/>
            </a:pPr>
            <a:r>
              <a:rPr lang="el-GR" dirty="0" smtClean="0"/>
              <a:t>Είμαι έτοιμος να αποκτήσω περισσότερες και πιο εξειδικευμένες γνώσεις πριν προχωρήσω στην </a:t>
            </a:r>
            <a:r>
              <a:rPr lang="el-GR" dirty="0" err="1" smtClean="0"/>
              <a:t>αυτοαπασχόληση</a:t>
            </a:r>
            <a:r>
              <a:rPr lang="el-GR" dirty="0" smtClean="0"/>
              <a:t>;</a:t>
            </a:r>
          </a:p>
          <a:p>
            <a:pPr algn="just">
              <a:buFont typeface="Arial" pitchFamily="34" charset="0"/>
              <a:buChar char="•"/>
            </a:pPr>
            <a:r>
              <a:rPr lang="el-GR" dirty="0" smtClean="0"/>
              <a:t>Θέλω την επιχειρηματική επιτυχία τόσο πολύ ώστε να θέσω και να διατηρήσω υψηλά προδιαγραφές στα παραγόμενα προϊόντα ή τις υπηρεσίες μου;</a:t>
            </a:r>
          </a:p>
          <a:p>
            <a:pPr algn="just">
              <a:buFont typeface="Arial" pitchFamily="34" charset="0"/>
              <a:buChar char="•"/>
            </a:pPr>
            <a:r>
              <a:rPr lang="el-GR" dirty="0" smtClean="0"/>
              <a:t>Είμαι σε θέση να φέρνω σε πέρας τις εργασίες μου μέσα στις προθεσμίες που έχω θέσει;</a:t>
            </a:r>
          </a:p>
          <a:p>
            <a:pPr algn="l"/>
            <a:endParaRPr lang="el-GR"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571480"/>
            <a:ext cx="7772400" cy="928694"/>
          </a:xfrm>
        </p:spPr>
        <p:txBody>
          <a:bodyPr>
            <a:normAutofit fontScale="90000"/>
          </a:bodyPr>
          <a:lstStyle/>
          <a:p>
            <a:pPr algn="l"/>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Ερωτήσεις προσδιορισμού της επιχειρηματικής ιδέας</a:t>
            </a:r>
            <a:br>
              <a:rPr lang="el-GR" sz="2400" dirty="0" smtClean="0"/>
            </a:br>
            <a:endParaRPr lang="el-GR" sz="2400" dirty="0"/>
          </a:p>
        </p:txBody>
      </p:sp>
      <p:sp>
        <p:nvSpPr>
          <p:cNvPr id="3" name="2 - Υπότιτλος"/>
          <p:cNvSpPr>
            <a:spLocks noGrp="1"/>
          </p:cNvSpPr>
          <p:nvPr>
            <p:ph type="subTitle" idx="1"/>
          </p:nvPr>
        </p:nvSpPr>
        <p:spPr>
          <a:xfrm>
            <a:off x="722376" y="1714488"/>
            <a:ext cx="7772400" cy="4143404"/>
          </a:xfrm>
        </p:spPr>
        <p:txBody>
          <a:bodyPr>
            <a:normAutofit lnSpcReduction="10000"/>
          </a:bodyPr>
          <a:lstStyle/>
          <a:p>
            <a:pPr algn="just"/>
            <a:r>
              <a:rPr lang="el-GR" dirty="0" smtClean="0"/>
              <a:t>Η δημιουργία της επιχειρηματικής ιδέας είναι ένα πολύ σημαντικό πρώτο βήμα στη δημιουργία μιας επιχειρηματικής δραστηριότητας. Για να υλοποιηθεί η επιχειρηματική ιδέα πρέπει να διατυπωθεί και να οργανωθεί με τον κατάλληλο τρόπο. </a:t>
            </a:r>
          </a:p>
          <a:p>
            <a:pPr algn="just"/>
            <a:endParaRPr lang="el-GR" dirty="0" smtClean="0"/>
          </a:p>
          <a:p>
            <a:pPr algn="just"/>
            <a:r>
              <a:rPr lang="el-GR" dirty="0" smtClean="0"/>
              <a:t>Το επιχειρηματικό σχέδιο (</a:t>
            </a:r>
            <a:r>
              <a:rPr lang="el-GR" dirty="0" err="1" smtClean="0"/>
              <a:t>business</a:t>
            </a:r>
            <a:r>
              <a:rPr lang="el-GR" dirty="0" smtClean="0"/>
              <a:t> </a:t>
            </a:r>
            <a:r>
              <a:rPr lang="el-GR" dirty="0" err="1" smtClean="0"/>
              <a:t>plan</a:t>
            </a:r>
            <a:r>
              <a:rPr lang="el-GR" dirty="0" smtClean="0"/>
              <a:t>) είναι αυτό που δίνει τη δυνατότητα στον επιχειρηματία που επινόησε την ιδέα να προσδιορίσει τον τρόπο υλοποίησής της ώστε να καταλήξει σε μία βιώσιμη και κερδοφόρα επιχειρηματική δραστηριότητα. Ένας καλός τρόπος για να μπει σε μία σειρά και να οργανωθεί η επιχειρηματική ιδέα, ώστε να προετοιμαστεί κατάλληλα το επιχειρηματικό σχέδιο, είναι ο παρακάτω</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85794"/>
            <a:ext cx="7772400" cy="1143008"/>
          </a:xfrm>
        </p:spPr>
        <p:txBody>
          <a:bodyPr>
            <a:normAutofit fontScale="90000"/>
          </a:bodyPr>
          <a:lstStyle/>
          <a:p>
            <a:pPr algn="l"/>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Ερωτήσεις προσδιορισμού της επιχειρηματικής ιδέας</a:t>
            </a:r>
            <a:br>
              <a:rPr lang="el-GR" sz="2400" dirty="0" smtClean="0"/>
            </a:br>
            <a:endParaRPr lang="el-GR" sz="2400" dirty="0"/>
          </a:p>
        </p:txBody>
      </p:sp>
      <p:sp>
        <p:nvSpPr>
          <p:cNvPr id="3" name="2 - Υπότιτλος"/>
          <p:cNvSpPr>
            <a:spLocks noGrp="1"/>
          </p:cNvSpPr>
          <p:nvPr>
            <p:ph type="subTitle" idx="1"/>
          </p:nvPr>
        </p:nvSpPr>
        <p:spPr>
          <a:xfrm>
            <a:off x="785786" y="2143116"/>
            <a:ext cx="7708990" cy="3714776"/>
          </a:xfrm>
        </p:spPr>
        <p:txBody>
          <a:bodyPr>
            <a:normAutofit/>
          </a:bodyPr>
          <a:lstStyle/>
          <a:p>
            <a:pPr algn="just"/>
            <a:r>
              <a:rPr lang="el-GR" dirty="0" smtClean="0"/>
              <a:t>Ποια είναι η επιχειρηματική σας ιδέα;</a:t>
            </a:r>
          </a:p>
          <a:p>
            <a:pPr algn="just"/>
            <a:r>
              <a:rPr lang="el-GR" dirty="0" smtClean="0"/>
              <a:t>Τι είδους δραστηριότητα θέλετε να αναπτύξετε;</a:t>
            </a:r>
          </a:p>
          <a:p>
            <a:pPr algn="just"/>
            <a:r>
              <a:rPr lang="el-GR" dirty="0" smtClean="0"/>
              <a:t>Πώς την οραματίζεστε;</a:t>
            </a:r>
          </a:p>
          <a:p>
            <a:pPr algn="just"/>
            <a:r>
              <a:rPr lang="el-GR" dirty="0" smtClean="0"/>
              <a:t>Ποιες δυσκολίες θεωρείτε πως θα αντιμετωπίσετε;</a:t>
            </a:r>
          </a:p>
          <a:p>
            <a:pPr algn="just"/>
            <a:r>
              <a:rPr lang="el-GR" dirty="0" smtClean="0"/>
              <a:t>Με ποιους τρόπους θα τις αντιμετωπίσετε;</a:t>
            </a:r>
          </a:p>
          <a:p>
            <a:pPr algn="just"/>
            <a:endParaRPr lang="el-GR"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857232"/>
            <a:ext cx="7772400" cy="1500198"/>
          </a:xfrm>
        </p:spPr>
        <p:txBody>
          <a:bodyPr>
            <a:normAutofit/>
          </a:bodyPr>
          <a:lstStyle/>
          <a:p>
            <a:pPr algn="ctr"/>
            <a:r>
              <a:rPr lang="el-GR" sz="2800" dirty="0" smtClean="0"/>
              <a:t>τι είναι η επιχείρηση/επιχειρηματικότητα 2/3;</a:t>
            </a:r>
            <a:br>
              <a:rPr lang="el-GR" sz="2800" dirty="0" smtClean="0"/>
            </a:br>
            <a:endParaRPr lang="el-GR" sz="2800" dirty="0"/>
          </a:p>
        </p:txBody>
      </p:sp>
      <p:sp>
        <p:nvSpPr>
          <p:cNvPr id="3" name="2 - Υπότιτλος"/>
          <p:cNvSpPr>
            <a:spLocks noGrp="1"/>
          </p:cNvSpPr>
          <p:nvPr>
            <p:ph type="subTitle" idx="1"/>
          </p:nvPr>
        </p:nvSpPr>
        <p:spPr>
          <a:xfrm>
            <a:off x="722376" y="2285992"/>
            <a:ext cx="7772400" cy="3786214"/>
          </a:xfrm>
        </p:spPr>
        <p:txBody>
          <a:bodyPr/>
          <a:lstStyle/>
          <a:p>
            <a:pPr algn="just"/>
            <a:r>
              <a:rPr lang="el-GR" dirty="0" smtClean="0"/>
              <a:t>Στόχος μίας επιχείρησης είναι η δημιουργία πλούτου, ή αλλιώς προστιθέμενης αξίας, δηλ. η επιστροφή αξίας μεγαλύτερης από αυτήν που ο επιχειρηματίας επένδυσε για τη δημιουργία του προϊόντος ή της υπηρεσίας που πουλάει. </a:t>
            </a:r>
          </a:p>
          <a:p>
            <a:pPr algn="just"/>
            <a:endParaRPr lang="el-GR" dirty="0" smtClean="0"/>
          </a:p>
          <a:p>
            <a:pPr algn="just"/>
            <a:r>
              <a:rPr lang="el-GR" dirty="0" smtClean="0"/>
              <a:t>Η αξία αυτή που επιστρέφεται, δεν είναι μόνο οικονομική, αλλά και αξία για το άτομο, για μία κοινότητα ή για ολόκληρο το κοινωνικό σύνολο και συνεισφέρει, επίσης, στην κοινωνική ευημερία και την πρόοδο.</a:t>
            </a:r>
            <a:endParaRPr lang="el-GR"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85794"/>
            <a:ext cx="7772400" cy="928694"/>
          </a:xfrm>
        </p:spPr>
        <p:txBody>
          <a:bodyPr>
            <a:normAutofit fontScale="90000"/>
          </a:bodyPr>
          <a:lstStyle/>
          <a:p>
            <a:pPr algn="l"/>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000" dirty="0" smtClean="0"/>
              <a:t>Τα έξι καπέλα της σκέψης του </a:t>
            </a:r>
            <a:r>
              <a:rPr lang="el-GR" sz="2000" dirty="0" err="1" smtClean="0"/>
              <a:t>De</a:t>
            </a:r>
            <a:r>
              <a:rPr lang="el-GR" sz="2000" dirty="0" smtClean="0"/>
              <a:t> </a:t>
            </a:r>
            <a:r>
              <a:rPr lang="el-GR" sz="2000" dirty="0" err="1" smtClean="0"/>
              <a:t>Bono</a:t>
            </a:r>
            <a:r>
              <a:rPr lang="el-GR" sz="2000" dirty="0" smtClean="0"/>
              <a:t/>
            </a:r>
            <a:br>
              <a:rPr lang="el-GR" sz="2000" dirty="0" smtClean="0"/>
            </a:br>
            <a:r>
              <a:rPr lang="el-GR" sz="2400" dirty="0" smtClean="0"/>
              <a:t/>
            </a:r>
            <a:br>
              <a:rPr lang="el-GR" sz="2400" dirty="0" smtClean="0"/>
            </a:br>
            <a:endParaRPr lang="el-GR" sz="2400" dirty="0"/>
          </a:p>
        </p:txBody>
      </p:sp>
      <p:sp>
        <p:nvSpPr>
          <p:cNvPr id="3" name="2 - Υπότιτλος"/>
          <p:cNvSpPr>
            <a:spLocks noGrp="1"/>
          </p:cNvSpPr>
          <p:nvPr>
            <p:ph type="subTitle" idx="1"/>
          </p:nvPr>
        </p:nvSpPr>
        <p:spPr>
          <a:xfrm>
            <a:off x="785786" y="1500174"/>
            <a:ext cx="7708990" cy="4357718"/>
          </a:xfrm>
        </p:spPr>
        <p:txBody>
          <a:bodyPr>
            <a:normAutofit/>
          </a:bodyPr>
          <a:lstStyle/>
          <a:p>
            <a:pPr algn="just"/>
            <a:r>
              <a:rPr lang="el-GR" dirty="0" smtClean="0"/>
              <a:t>Τα έξι καπέλα σκέψης του </a:t>
            </a:r>
            <a:r>
              <a:rPr lang="el-GR" dirty="0" err="1" smtClean="0"/>
              <a:t>Edward</a:t>
            </a:r>
            <a:r>
              <a:rPr lang="el-GR" dirty="0" smtClean="0"/>
              <a:t> </a:t>
            </a:r>
            <a:r>
              <a:rPr lang="el-GR" dirty="0" err="1" smtClean="0"/>
              <a:t>de</a:t>
            </a:r>
            <a:r>
              <a:rPr lang="el-GR" dirty="0" smtClean="0"/>
              <a:t> </a:t>
            </a:r>
            <a:r>
              <a:rPr lang="el-GR" dirty="0" err="1" smtClean="0"/>
              <a:t>Bono</a:t>
            </a:r>
            <a:r>
              <a:rPr lang="el-GR" dirty="0" smtClean="0"/>
              <a:t> αποτελούν μία πρώτη μορφή </a:t>
            </a:r>
            <a:r>
              <a:rPr lang="el-GR" dirty="0" err="1" smtClean="0"/>
              <a:t>business</a:t>
            </a:r>
            <a:r>
              <a:rPr lang="el-GR" dirty="0" smtClean="0"/>
              <a:t> </a:t>
            </a:r>
            <a:r>
              <a:rPr lang="el-GR" dirty="0" err="1" smtClean="0"/>
              <a:t>plan</a:t>
            </a:r>
            <a:r>
              <a:rPr lang="el-GR" dirty="0" smtClean="0"/>
              <a:t>. Με τη βοήθεια της μεθοδολογίας των έξι καπέλων εσείς και η ομάδα σας θα μπορέσετε να διαχωρίσετε έξι ξεκάθαρες λειτουργίες / ρόλους.</a:t>
            </a:r>
          </a:p>
          <a:p>
            <a:pPr algn="just"/>
            <a:endParaRPr lang="el-GR" dirty="0" smtClean="0"/>
          </a:p>
          <a:p>
            <a:pPr algn="just"/>
            <a:r>
              <a:rPr lang="el-GR" dirty="0" smtClean="0"/>
              <a:t>Ο κάθε τρόπος σκέψης περιγράφεται από το χρώμα του κάθε «καπέλου σκέψης». Φορώντας και αλλάζοντας νοερά τα καπέλα καλείστε να εστιάσετε και να ανακατευθύνετε τις σκέψεις σας, τις συζητήσεις ή τις συναντήσεις σας.</a:t>
            </a:r>
          </a:p>
          <a:p>
            <a:pPr algn="just"/>
            <a:endParaRPr lang="el-GR"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85794"/>
            <a:ext cx="7772400" cy="928694"/>
          </a:xfrm>
        </p:spPr>
        <p:txBody>
          <a:bodyPr>
            <a:normAutofit fontScale="90000"/>
          </a:bodyPr>
          <a:lstStyle/>
          <a:p>
            <a:pPr algn="l"/>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000" dirty="0" smtClean="0"/>
              <a:t>Τα έξι καπέλα της σκέψης του </a:t>
            </a:r>
            <a:r>
              <a:rPr lang="el-GR" sz="2000" dirty="0" err="1" smtClean="0"/>
              <a:t>De</a:t>
            </a:r>
            <a:r>
              <a:rPr lang="el-GR" sz="2000" dirty="0" smtClean="0"/>
              <a:t> </a:t>
            </a:r>
            <a:r>
              <a:rPr lang="el-GR" sz="2000" dirty="0" err="1" smtClean="0"/>
              <a:t>Bono</a:t>
            </a:r>
            <a:r>
              <a:rPr lang="el-GR" sz="2000" dirty="0" smtClean="0"/>
              <a:t/>
            </a:r>
            <a:br>
              <a:rPr lang="el-GR" sz="2000" dirty="0" smtClean="0"/>
            </a:br>
            <a:r>
              <a:rPr lang="el-GR" sz="2400" dirty="0" smtClean="0"/>
              <a:t/>
            </a:r>
            <a:br>
              <a:rPr lang="el-GR" sz="2400" dirty="0" smtClean="0"/>
            </a:br>
            <a:endParaRPr lang="el-GR" sz="2400" dirty="0"/>
          </a:p>
        </p:txBody>
      </p:sp>
      <p:sp>
        <p:nvSpPr>
          <p:cNvPr id="3" name="2 - Υπότιτλος"/>
          <p:cNvSpPr>
            <a:spLocks noGrp="1"/>
          </p:cNvSpPr>
          <p:nvPr>
            <p:ph type="subTitle" idx="1"/>
          </p:nvPr>
        </p:nvSpPr>
        <p:spPr>
          <a:xfrm>
            <a:off x="785786" y="1500174"/>
            <a:ext cx="7708990" cy="4357718"/>
          </a:xfrm>
        </p:spPr>
        <p:txBody>
          <a:bodyPr>
            <a:normAutofit/>
          </a:bodyPr>
          <a:lstStyle/>
          <a:p>
            <a:pPr algn="just">
              <a:buFont typeface="Arial" pitchFamily="34" charset="0"/>
              <a:buChar char="•"/>
            </a:pPr>
            <a:r>
              <a:rPr lang="el-GR" dirty="0" smtClean="0"/>
              <a:t>Το </a:t>
            </a:r>
            <a:r>
              <a:rPr lang="el-GR" b="1" i="1" dirty="0" smtClean="0"/>
              <a:t>Πράσινο Καπέλο</a:t>
            </a:r>
            <a:r>
              <a:rPr lang="el-GR" dirty="0" smtClean="0"/>
              <a:t> είναι το καπέλο της δημιουργικής σκέψης. Αυτός ο τρόπος σκέψης εστιάζει στις δυνατότητες που δίνονται, στις εναλλακτικές και στις νέες ιδέες.</a:t>
            </a:r>
            <a:br>
              <a:rPr lang="el-GR" dirty="0" smtClean="0"/>
            </a:br>
            <a:r>
              <a:rPr lang="el-GR" dirty="0" smtClean="0"/>
              <a:t>Στο παράδειγμα της νέας συσκευασίας για το κρασί, το Πράσινο Καπέλο, δηλ. η δημιουργική σκέψη είναι η μικρή συσκευασία </a:t>
            </a:r>
            <a:r>
              <a:rPr lang="el-GR" dirty="0" err="1" smtClean="0"/>
              <a:t>Tetra</a:t>
            </a:r>
            <a:r>
              <a:rPr lang="el-GR" dirty="0" smtClean="0"/>
              <a:t> </a:t>
            </a:r>
            <a:r>
              <a:rPr lang="el-GR" dirty="0" err="1" smtClean="0"/>
              <a:t>Pack</a:t>
            </a:r>
            <a:r>
              <a:rPr lang="el-GR" dirty="0" smtClean="0"/>
              <a:t>.</a:t>
            </a:r>
          </a:p>
          <a:p>
            <a:pPr algn="just"/>
            <a:endParaRPr lang="el-GR" dirty="0" smtClean="0"/>
          </a:p>
          <a:p>
            <a:pPr algn="just">
              <a:buFont typeface="Arial" pitchFamily="34" charset="0"/>
              <a:buChar char="•"/>
            </a:pPr>
            <a:r>
              <a:rPr lang="el-GR" dirty="0" smtClean="0"/>
              <a:t>Το</a:t>
            </a:r>
            <a:r>
              <a:rPr lang="el-GR" i="1" dirty="0" smtClean="0"/>
              <a:t> </a:t>
            </a:r>
            <a:r>
              <a:rPr lang="el-GR" b="1" i="1" dirty="0" smtClean="0"/>
              <a:t>Λευκό Καπέλο</a:t>
            </a:r>
            <a:r>
              <a:rPr lang="el-GR" i="1" dirty="0" smtClean="0"/>
              <a:t> </a:t>
            </a:r>
            <a:r>
              <a:rPr lang="el-GR" dirty="0" smtClean="0"/>
              <a:t>είναι το καπέλο που καλεί για ανακάλυψη πληροφοριών και δεδομένων. </a:t>
            </a:r>
            <a:br>
              <a:rPr lang="el-GR" dirty="0" smtClean="0"/>
            </a:br>
            <a:r>
              <a:rPr lang="el-GR" dirty="0" smtClean="0"/>
              <a:t>Στο παράδειγμά μας, το Λευκό Καπέλο αφορά την έρευνα που πρέπει να γίνει για να βρεθούν παρόμοια προϊόντα. Ποια είναι τα παρεμφερή προϊόντα; Τι γνωρίζουμε </a:t>
            </a:r>
            <a:r>
              <a:rPr lang="el-GR" dirty="0" err="1" smtClean="0"/>
              <a:t>γι’αυτά</a:t>
            </a:r>
            <a:r>
              <a:rPr lang="el-GR" dirty="0" smtClean="0"/>
              <a:t>; Τι γνωρίζουμε για την αγορά στην οποία απευθυνόμαστε;</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85794"/>
            <a:ext cx="7772400" cy="928694"/>
          </a:xfrm>
        </p:spPr>
        <p:txBody>
          <a:bodyPr>
            <a:normAutofit fontScale="90000"/>
          </a:bodyPr>
          <a:lstStyle/>
          <a:p>
            <a:pPr algn="l"/>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000" dirty="0" smtClean="0"/>
              <a:t>Τα έξι καπέλα της σκέψης του </a:t>
            </a:r>
            <a:r>
              <a:rPr lang="el-GR" sz="2000" dirty="0" err="1" smtClean="0"/>
              <a:t>De</a:t>
            </a:r>
            <a:r>
              <a:rPr lang="el-GR" sz="2000" dirty="0" smtClean="0"/>
              <a:t> </a:t>
            </a:r>
            <a:r>
              <a:rPr lang="el-GR" sz="2000" dirty="0" err="1" smtClean="0"/>
              <a:t>Bono</a:t>
            </a:r>
            <a:r>
              <a:rPr lang="el-GR" sz="2000" dirty="0" smtClean="0"/>
              <a:t/>
            </a:r>
            <a:br>
              <a:rPr lang="el-GR" sz="2000" dirty="0" smtClean="0"/>
            </a:br>
            <a:r>
              <a:rPr lang="el-GR" sz="2400" dirty="0" smtClean="0"/>
              <a:t/>
            </a:r>
            <a:br>
              <a:rPr lang="el-GR" sz="2400" dirty="0" smtClean="0"/>
            </a:br>
            <a:endParaRPr lang="el-GR" sz="2400" dirty="0"/>
          </a:p>
        </p:txBody>
      </p:sp>
      <p:sp>
        <p:nvSpPr>
          <p:cNvPr id="3" name="2 - Υπότιτλος"/>
          <p:cNvSpPr>
            <a:spLocks noGrp="1"/>
          </p:cNvSpPr>
          <p:nvPr>
            <p:ph type="subTitle" idx="1"/>
          </p:nvPr>
        </p:nvSpPr>
        <p:spPr>
          <a:xfrm>
            <a:off x="785786" y="1500174"/>
            <a:ext cx="7708990" cy="4357718"/>
          </a:xfrm>
        </p:spPr>
        <p:txBody>
          <a:bodyPr>
            <a:normAutofit/>
          </a:bodyPr>
          <a:lstStyle/>
          <a:p>
            <a:pPr algn="just">
              <a:buFont typeface="Arial" pitchFamily="34" charset="0"/>
              <a:buChar char="•"/>
            </a:pPr>
            <a:r>
              <a:rPr lang="el-GR" dirty="0" smtClean="0"/>
              <a:t>Το </a:t>
            </a:r>
            <a:r>
              <a:rPr lang="el-GR" b="1" i="1" dirty="0" smtClean="0"/>
              <a:t>Κίτρινο Καπέλο</a:t>
            </a:r>
            <a:r>
              <a:rPr lang="el-GR" dirty="0" smtClean="0"/>
              <a:t> συμβολίζει τη φωτεινότητα και την αισιοδοξία. Είναι οι λόγοι για τους οποίους η ιδέα μας, το προϊόν μας μπορεί να δουλέψει.</a:t>
            </a:r>
            <a:br>
              <a:rPr lang="el-GR" dirty="0" smtClean="0"/>
            </a:br>
            <a:r>
              <a:rPr lang="el-GR" dirty="0" smtClean="0"/>
              <a:t>Για παράδειγμα, τι καινοτόμο έχει το κρασί μας στη νέα του συσκευασία; Ποια είναι η προστιθέμενη αξία για τον πελάτη;</a:t>
            </a:r>
            <a:br>
              <a:rPr lang="el-GR" dirty="0" smtClean="0"/>
            </a:br>
            <a:r>
              <a:rPr lang="el-GR" dirty="0" smtClean="0"/>
              <a:t/>
            </a:r>
            <a:br>
              <a:rPr lang="el-GR" dirty="0" smtClean="0"/>
            </a:br>
            <a:endParaRPr lang="el-GR" dirty="0" smtClean="0"/>
          </a:p>
          <a:p>
            <a:pPr algn="just">
              <a:buFont typeface="Arial" pitchFamily="34" charset="0"/>
              <a:buChar char="•"/>
            </a:pPr>
            <a:r>
              <a:rPr lang="el-GR" dirty="0" smtClean="0"/>
              <a:t>Το </a:t>
            </a:r>
            <a:r>
              <a:rPr lang="el-GR" b="1" i="1" dirty="0" smtClean="0"/>
              <a:t>Μαύρο Καπέλο</a:t>
            </a:r>
            <a:r>
              <a:rPr lang="el-GR" i="1" dirty="0" smtClean="0"/>
              <a:t> </a:t>
            </a:r>
            <a:r>
              <a:rPr lang="el-GR" dirty="0" smtClean="0"/>
              <a:t>είναι ο δικηγόρος του διαβόλου. Είναι οι λόγοι για τους οποίους η ιδέα μας, το προϊόν μας μπορεί να μην δουλέψει. </a:t>
            </a:r>
            <a:br>
              <a:rPr lang="el-GR" dirty="0" smtClean="0"/>
            </a:br>
            <a:r>
              <a:rPr lang="el-GR" dirty="0" smtClean="0"/>
              <a:t>Για παράδειγμα, τι μπορεί να ανατρέψει την έξοδο του προϊόντος μας στην αγορά; Τι θα μπορούσε να πάει στραβά;</a:t>
            </a:r>
          </a:p>
          <a:p>
            <a:pPr algn="just">
              <a:buFont typeface="Arial" pitchFamily="34" charset="0"/>
              <a:buChar char="•"/>
            </a:pPr>
            <a:endParaRPr lang="el-GR"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85794"/>
            <a:ext cx="7772400" cy="928694"/>
          </a:xfrm>
        </p:spPr>
        <p:txBody>
          <a:bodyPr>
            <a:normAutofit fontScale="90000"/>
          </a:bodyPr>
          <a:lstStyle/>
          <a:p>
            <a:pPr algn="l"/>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000" dirty="0" smtClean="0"/>
              <a:t>Τα έξι καπέλα της σκέψης του </a:t>
            </a:r>
            <a:r>
              <a:rPr lang="el-GR" sz="2000" dirty="0" err="1" smtClean="0"/>
              <a:t>De</a:t>
            </a:r>
            <a:r>
              <a:rPr lang="el-GR" sz="2000" dirty="0" smtClean="0"/>
              <a:t> </a:t>
            </a:r>
            <a:r>
              <a:rPr lang="el-GR" sz="2000" dirty="0" err="1" smtClean="0"/>
              <a:t>Bono</a:t>
            </a:r>
            <a:r>
              <a:rPr lang="el-GR" sz="2000" dirty="0" smtClean="0"/>
              <a:t/>
            </a:r>
            <a:br>
              <a:rPr lang="el-GR" sz="2000" dirty="0" smtClean="0"/>
            </a:br>
            <a:r>
              <a:rPr lang="el-GR" sz="2400" dirty="0" smtClean="0"/>
              <a:t/>
            </a:r>
            <a:br>
              <a:rPr lang="el-GR" sz="2400" dirty="0" smtClean="0"/>
            </a:br>
            <a:endParaRPr lang="el-GR" sz="2400" dirty="0"/>
          </a:p>
        </p:txBody>
      </p:sp>
      <p:sp>
        <p:nvSpPr>
          <p:cNvPr id="3" name="2 - Υπότιτλος"/>
          <p:cNvSpPr>
            <a:spLocks noGrp="1"/>
          </p:cNvSpPr>
          <p:nvPr>
            <p:ph type="subTitle" idx="1"/>
          </p:nvPr>
        </p:nvSpPr>
        <p:spPr>
          <a:xfrm>
            <a:off x="785786" y="1500174"/>
            <a:ext cx="7708990" cy="4357718"/>
          </a:xfrm>
        </p:spPr>
        <p:txBody>
          <a:bodyPr>
            <a:normAutofit fontScale="92500" lnSpcReduction="20000"/>
          </a:bodyPr>
          <a:lstStyle/>
          <a:p>
            <a:pPr algn="just">
              <a:buFont typeface="Arial" pitchFamily="34" charset="0"/>
              <a:buChar char="•"/>
            </a:pPr>
            <a:r>
              <a:rPr lang="el-GR" dirty="0" smtClean="0"/>
              <a:t>Το </a:t>
            </a:r>
            <a:r>
              <a:rPr lang="el-GR" b="1" i="1" dirty="0" smtClean="0"/>
              <a:t>Κόκκινο Καπέλο</a:t>
            </a:r>
            <a:r>
              <a:rPr lang="el-GR" i="1" dirty="0" smtClean="0"/>
              <a:t> </a:t>
            </a:r>
            <a:r>
              <a:rPr lang="el-GR" dirty="0" smtClean="0"/>
              <a:t>συμβολίζει αισθήματα και διαισθήσεις. Όταν χρησιμοποιείτε το Κόκκινο Καπέλο μπορείτε να εκφράσετε τα συναισθήματά σας και να μοιραστείτε τους φόβους, τις επιθυμίες, το πάθος ή το μίσος που σας δημιουργεί η δημιουργική αυτή ιδέα. </a:t>
            </a:r>
            <a:br>
              <a:rPr lang="el-GR" dirty="0" smtClean="0"/>
            </a:br>
            <a:r>
              <a:rPr lang="el-GR" dirty="0" smtClean="0"/>
              <a:t>Στο παράδειγμά μας είναι τα συναισθήματα που μας δημιουργεί αυτό το νέο προϊόν. Πώς θα μπορέσουμε να μεταφέρουμε το πάθος μας στους νέους καταναλωτές; Με ποιους διαφημιστικούς τρόπους, πχ.;</a:t>
            </a:r>
            <a:br>
              <a:rPr lang="el-GR" dirty="0" smtClean="0"/>
            </a:br>
            <a:r>
              <a:rPr lang="el-GR" dirty="0" smtClean="0"/>
              <a:t/>
            </a:r>
            <a:br>
              <a:rPr lang="el-GR" dirty="0" smtClean="0"/>
            </a:br>
            <a:endParaRPr lang="el-GR" dirty="0" smtClean="0"/>
          </a:p>
          <a:p>
            <a:pPr algn="just">
              <a:buFont typeface="Arial" pitchFamily="34" charset="0"/>
              <a:buChar char="•"/>
            </a:pPr>
            <a:r>
              <a:rPr lang="el-GR" dirty="0" smtClean="0"/>
              <a:t>Το </a:t>
            </a:r>
            <a:r>
              <a:rPr lang="el-GR" b="1" i="1" dirty="0" smtClean="0"/>
              <a:t>Μπλε Καπέλο</a:t>
            </a:r>
            <a:r>
              <a:rPr lang="el-GR" dirty="0" smtClean="0"/>
              <a:t> σας χρειάζεται για να οργανώσετε την ιδέα σας. Είναι ο μηχανισμός που ελέγχει ότι η διαδικασία των Έξι καπέλων έχει γίνει σεβαστή και τον τρόπο με τον οποίο θα οργανωθεί η αρχική μας ιδέα. </a:t>
            </a:r>
            <a:br>
              <a:rPr lang="el-GR" dirty="0" smtClean="0"/>
            </a:br>
            <a:r>
              <a:rPr lang="el-GR" dirty="0" smtClean="0"/>
              <a:t>Στη περίπτωσή μας είναι η στελέχωση της ομάδας που θα ασχοληθεί με το κρασί μας και οι ρόλοι που θα αναλάβει καθένας στην ομάδα.</a:t>
            </a:r>
          </a:p>
          <a:p>
            <a:pPr algn="just">
              <a:buFont typeface="Arial" pitchFamily="34" charset="0"/>
              <a:buChar char="•"/>
            </a:pPr>
            <a:endParaRPr lang="el-GR"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85794"/>
            <a:ext cx="7772400" cy="928694"/>
          </a:xfrm>
        </p:spPr>
        <p:txBody>
          <a:bodyPr>
            <a:normAutofit fontScale="90000"/>
          </a:bodyPr>
          <a:lstStyle/>
          <a:p>
            <a:pPr algn="l"/>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Ποια είναι τα θετικά στοιχεία της επιχειρηματικότητας</a:t>
            </a:r>
            <a:br>
              <a:rPr lang="el-GR" sz="2400" dirty="0" smtClean="0"/>
            </a:br>
            <a:endParaRPr lang="el-GR" sz="2400" dirty="0"/>
          </a:p>
        </p:txBody>
      </p:sp>
      <p:sp>
        <p:nvSpPr>
          <p:cNvPr id="3" name="2 - Υπότιτλος"/>
          <p:cNvSpPr>
            <a:spLocks noGrp="1"/>
          </p:cNvSpPr>
          <p:nvPr>
            <p:ph type="subTitle" idx="1"/>
          </p:nvPr>
        </p:nvSpPr>
        <p:spPr>
          <a:xfrm>
            <a:off x="785786" y="1500174"/>
            <a:ext cx="7708990" cy="4357718"/>
          </a:xfrm>
        </p:spPr>
        <p:txBody>
          <a:bodyPr>
            <a:normAutofit/>
          </a:bodyPr>
          <a:lstStyle/>
          <a:p>
            <a:pPr algn="just">
              <a:buFont typeface="Arial" pitchFamily="34" charset="0"/>
              <a:buChar char="•"/>
            </a:pPr>
            <a:r>
              <a:rPr lang="el-GR" dirty="0" smtClean="0"/>
              <a:t>Η επιχειρηματικότητα είναι αναμφίβολα μία πολύ προκλητική επαγγελματική επιλογή. Ωστόσο, όπως όλες οι επιλογές έχει </a:t>
            </a:r>
            <a:r>
              <a:rPr lang="el-GR" dirty="0" smtClean="0">
                <a:hlinkClick r:id="rId2"/>
              </a:rPr>
              <a:t>προοπτικές</a:t>
            </a:r>
            <a:r>
              <a:rPr lang="el-GR" dirty="0" smtClean="0"/>
              <a:t> και </a:t>
            </a:r>
            <a:r>
              <a:rPr lang="el-GR" dirty="0" smtClean="0">
                <a:hlinkClick r:id="rId3"/>
              </a:rPr>
              <a:t>περιορισμούς</a:t>
            </a:r>
            <a:endParaRPr lang="el-GR" dirty="0" smtClean="0"/>
          </a:p>
          <a:p>
            <a:pPr algn="just">
              <a:buFont typeface="Arial" pitchFamily="34" charset="0"/>
              <a:buChar char="•"/>
            </a:pPr>
            <a:endParaRPr lang="el-GR"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85794"/>
            <a:ext cx="7772400" cy="928694"/>
          </a:xfrm>
        </p:spPr>
        <p:txBody>
          <a:bodyPr>
            <a:normAutofit fontScale="90000"/>
          </a:bodyPr>
          <a:lstStyle/>
          <a:p>
            <a:pPr algn="l"/>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Ποιες είναι οι προοπτικές της επιχειρηματικότητας</a:t>
            </a:r>
            <a:br>
              <a:rPr lang="el-GR" sz="2400" dirty="0" smtClean="0"/>
            </a:br>
            <a:endParaRPr lang="el-GR" sz="2400" dirty="0"/>
          </a:p>
        </p:txBody>
      </p:sp>
      <p:sp>
        <p:nvSpPr>
          <p:cNvPr id="3" name="2 - Υπότιτλος"/>
          <p:cNvSpPr>
            <a:spLocks noGrp="1"/>
          </p:cNvSpPr>
          <p:nvPr>
            <p:ph type="subTitle" idx="1"/>
          </p:nvPr>
        </p:nvSpPr>
        <p:spPr>
          <a:xfrm>
            <a:off x="785786" y="1500174"/>
            <a:ext cx="7708990" cy="4357718"/>
          </a:xfrm>
        </p:spPr>
        <p:txBody>
          <a:bodyPr>
            <a:normAutofit fontScale="92500" lnSpcReduction="10000"/>
          </a:bodyPr>
          <a:lstStyle/>
          <a:p>
            <a:pPr algn="just">
              <a:buFont typeface="Arial" pitchFamily="34" charset="0"/>
              <a:buChar char="•"/>
            </a:pPr>
            <a:r>
              <a:rPr lang="el-GR" dirty="0" smtClean="0"/>
              <a:t>Η επιχειρηματικότητα μπορεί να είναι μια ελκυστική επιλογή καριέρας, ωστόσο πριν κανείς διερευνήσει και υλοποιήσει μια τέτοια επιλογή, καλό είναι να εξετάσει τα πλεονεκτήματα και τα μειονεκτήματά της. Ανάμεσα στις προοπτικές αυτής της επιλογής θα σημειώσουμε τα παρακάτω:</a:t>
            </a:r>
          </a:p>
          <a:p>
            <a:pPr algn="just"/>
            <a:endParaRPr lang="el-GR" dirty="0" smtClean="0"/>
          </a:p>
          <a:p>
            <a:pPr algn="just">
              <a:buFont typeface="Arial" pitchFamily="34" charset="0"/>
              <a:buChar char="•"/>
            </a:pPr>
            <a:r>
              <a:rPr lang="el-GR" dirty="0" smtClean="0"/>
              <a:t>Αποτελεί σοβαρή εναλλακτική λύση για τα άτομα με περιορισμένες ευκαιρίες </a:t>
            </a:r>
            <a:r>
              <a:rPr lang="el-GR" dirty="0" err="1" smtClean="0"/>
              <a:t>απασχολησιμότητας</a:t>
            </a:r>
            <a:r>
              <a:rPr lang="el-GR" dirty="0" smtClean="0"/>
              <a:t> σε θέση εξαρτημένης εργασίας, καθώς και για άτομα με υψηλού επιπέδου γνώσεις, ικανότητες και ιδέες.</a:t>
            </a:r>
          </a:p>
          <a:p>
            <a:pPr algn="just">
              <a:buFont typeface="Arial" pitchFamily="34" charset="0"/>
              <a:buChar char="•"/>
            </a:pPr>
            <a:r>
              <a:rPr lang="el-GR" dirty="0" smtClean="0"/>
              <a:t>Σήμερα οι ευκαιρίες και οι μέθοδοι για εξεύρεση πόρων είναι μεγαλύτεροι απ’ </a:t>
            </a:r>
            <a:r>
              <a:rPr lang="el-GR" dirty="0" err="1" smtClean="0"/>
              <a:t>ό,τι</a:t>
            </a:r>
            <a:r>
              <a:rPr lang="el-GR" dirty="0" smtClean="0"/>
              <a:t> παλαιότερα.</a:t>
            </a:r>
          </a:p>
          <a:p>
            <a:pPr algn="just">
              <a:buFont typeface="Arial" pitchFamily="34" charset="0"/>
              <a:buChar char="•"/>
            </a:pPr>
            <a:r>
              <a:rPr lang="el-GR" dirty="0" smtClean="0"/>
              <a:t>Είναι μια ουσιαστική διέξοδος για τα άτομα για τα οποία η ανεξαρτησία και η δημιουργικότητα αποτελούν υψηλές εργασιακές αξίες.</a:t>
            </a:r>
          </a:p>
          <a:p>
            <a:pPr algn="just"/>
            <a:endParaRPr lang="el-GR"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85794"/>
            <a:ext cx="7772400" cy="928694"/>
          </a:xfrm>
        </p:spPr>
        <p:txBody>
          <a:bodyPr>
            <a:normAutofit fontScale="90000"/>
          </a:bodyPr>
          <a:lstStyle/>
          <a:p>
            <a:pPr algn="l"/>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Ποιες είναι οι προοπτικές της επιχειρηματικότητας</a:t>
            </a:r>
            <a:br>
              <a:rPr lang="el-GR" sz="2400" dirty="0" smtClean="0"/>
            </a:br>
            <a:endParaRPr lang="el-GR" sz="2400" dirty="0"/>
          </a:p>
        </p:txBody>
      </p:sp>
      <p:sp>
        <p:nvSpPr>
          <p:cNvPr id="3" name="2 - Υπότιτλος"/>
          <p:cNvSpPr>
            <a:spLocks noGrp="1"/>
          </p:cNvSpPr>
          <p:nvPr>
            <p:ph type="subTitle" idx="1"/>
          </p:nvPr>
        </p:nvSpPr>
        <p:spPr>
          <a:xfrm>
            <a:off x="785786" y="1500174"/>
            <a:ext cx="7708990" cy="4357718"/>
          </a:xfrm>
        </p:spPr>
        <p:txBody>
          <a:bodyPr>
            <a:normAutofit/>
          </a:bodyPr>
          <a:lstStyle/>
          <a:p>
            <a:pPr algn="just">
              <a:buFont typeface="Arial" pitchFamily="34" charset="0"/>
              <a:buChar char="•"/>
            </a:pPr>
            <a:r>
              <a:rPr lang="el-GR" dirty="0" smtClean="0"/>
              <a:t>Προσφέρει, σε κάποιες περιπτώσεις, καλύτερες προοπτικές ασφάλειας από μια θέση μισθωτού σε μια ανασφαλή αγορά εργασίας.</a:t>
            </a:r>
          </a:p>
          <a:p>
            <a:pPr algn="l"/>
            <a:endParaRPr lang="el-GR" dirty="0" smtClean="0"/>
          </a:p>
          <a:p>
            <a:pPr algn="l">
              <a:buFont typeface="Arial" pitchFamily="34" charset="0"/>
              <a:buChar char="•"/>
            </a:pPr>
            <a:r>
              <a:rPr lang="el-GR" dirty="0" smtClean="0"/>
              <a:t>Δίνει μεγαλύτερες δυνατότητες πρωτοβουλίας και ευελιξίας.</a:t>
            </a:r>
          </a:p>
          <a:p>
            <a:pPr algn="l"/>
            <a:endParaRPr lang="el-GR" dirty="0" smtClean="0"/>
          </a:p>
          <a:p>
            <a:pPr algn="just">
              <a:buFont typeface="Arial" pitchFamily="34" charset="0"/>
              <a:buChar char="•"/>
            </a:pPr>
            <a:r>
              <a:rPr lang="el-GR" dirty="0" smtClean="0"/>
              <a:t>Ιδιαίτερα οι νέοι μπορούν να ασχοληθούν αποτελεσματικότερα με προϊόντα και υπηρεσίες που απευθύνονται σε ομάδες παρόμοιας ηλικίας, καθώς και να αξιοποιήσουν τα πλεονεκτήματα της σύγχρονης τεχνολογίας, τα οποία συνήθως γνωρίζουν καλύτερα.</a:t>
            </a:r>
          </a:p>
          <a:p>
            <a:pPr algn="just"/>
            <a:endParaRPr lang="el-GR"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85794"/>
            <a:ext cx="7772400" cy="928694"/>
          </a:xfrm>
        </p:spPr>
        <p:txBody>
          <a:bodyPr>
            <a:normAutofit fontScale="90000"/>
          </a:bodyPr>
          <a:lstStyle/>
          <a:p>
            <a:pPr algn="l"/>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Τι είναι επιχειρηματική καινοτομία;</a:t>
            </a:r>
            <a:br>
              <a:rPr lang="el-GR" sz="2400" dirty="0" smtClean="0"/>
            </a:br>
            <a:endParaRPr lang="el-GR" sz="2400" dirty="0"/>
          </a:p>
        </p:txBody>
      </p:sp>
      <p:sp>
        <p:nvSpPr>
          <p:cNvPr id="3" name="2 - Υπότιτλος"/>
          <p:cNvSpPr>
            <a:spLocks noGrp="1"/>
          </p:cNvSpPr>
          <p:nvPr>
            <p:ph type="subTitle" idx="1"/>
          </p:nvPr>
        </p:nvSpPr>
        <p:spPr>
          <a:xfrm>
            <a:off x="785786" y="1500174"/>
            <a:ext cx="7708990" cy="4357718"/>
          </a:xfrm>
        </p:spPr>
        <p:txBody>
          <a:bodyPr>
            <a:normAutofit fontScale="92500" lnSpcReduction="10000"/>
          </a:bodyPr>
          <a:lstStyle/>
          <a:p>
            <a:pPr algn="just"/>
            <a:r>
              <a:rPr lang="el-GR" dirty="0" smtClean="0"/>
              <a:t>Στο επιχειρηματικό περιβάλλον η καινοτομία και η δημιουργικότητα έχουν εξαιρετική σημασία. Οι επιχειρήσεις πρέπει να επενδύουν στους τομείς της Έρευνας και της Ανάπτυξης (</a:t>
            </a:r>
            <a:r>
              <a:rPr lang="el-GR" dirty="0" err="1" smtClean="0"/>
              <a:t>Research</a:t>
            </a:r>
            <a:r>
              <a:rPr lang="el-GR" dirty="0" smtClean="0"/>
              <a:t> </a:t>
            </a:r>
            <a:r>
              <a:rPr lang="el-GR" dirty="0" err="1" smtClean="0"/>
              <a:t>and</a:t>
            </a:r>
            <a:r>
              <a:rPr lang="el-GR" dirty="0" smtClean="0"/>
              <a:t> </a:t>
            </a:r>
            <a:r>
              <a:rPr lang="el-GR" dirty="0" err="1" smtClean="0"/>
              <a:t>Development</a:t>
            </a:r>
            <a:r>
              <a:rPr lang="el-GR" dirty="0" smtClean="0"/>
              <a:t>- R&amp;D). Τα τμήματα αυτά ονομάζονται για συντομία Ε&amp;Α. Δυστυχώς, στην Ελλάδα υπάρχει ένα μεγάλο κενό ανάμεσα στο «γνωρίζω» και «πράττω» (</a:t>
            </a:r>
            <a:r>
              <a:rPr lang="el-GR" dirty="0" err="1" smtClean="0"/>
              <a:t>know</a:t>
            </a:r>
            <a:r>
              <a:rPr lang="el-GR" dirty="0" smtClean="0"/>
              <a:t>-</a:t>
            </a:r>
            <a:r>
              <a:rPr lang="el-GR" dirty="0" err="1" smtClean="0"/>
              <a:t>do</a:t>
            </a:r>
            <a:r>
              <a:rPr lang="el-GR" dirty="0" smtClean="0"/>
              <a:t> </a:t>
            </a:r>
            <a:r>
              <a:rPr lang="el-GR" dirty="0" err="1" smtClean="0"/>
              <a:t>gap</a:t>
            </a:r>
            <a:r>
              <a:rPr lang="el-GR" dirty="0" smtClean="0"/>
              <a:t>).</a:t>
            </a:r>
          </a:p>
          <a:p>
            <a:pPr algn="just"/>
            <a:endParaRPr lang="el-GR" dirty="0" smtClean="0"/>
          </a:p>
          <a:p>
            <a:pPr algn="just"/>
            <a:r>
              <a:rPr lang="el-GR" dirty="0" smtClean="0"/>
              <a:t>Οι συγκρίσεις δείχνουν ότι η Ελλάδα γενικά υστερεί στις περισσότερες πτυχές καινοτομίας, με κατατάξεις σημαντικά κάτω από τις μικρές χώρες που ξεχωρίζουν. Αυτό κάνει ιδιαίτερα δύσκολη την προσπάθεια για βελτίωση γιατί πρέπει να γίνουν αλλαγές ταυτόχρονα σε πολλούς τομείς. Ιδιαίτερα χαμηλές είναι οι επιδόσεις της σε δαπάνες Ε&amp;Α, καινοτόμο δυνατότητα των επιχειρήσεων, εμπορικά σήματα και πατέντες.</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85794"/>
            <a:ext cx="7772400" cy="928694"/>
          </a:xfrm>
        </p:spPr>
        <p:txBody>
          <a:bodyPr>
            <a:normAutofit fontScale="90000"/>
          </a:bodyPr>
          <a:lstStyle/>
          <a:p>
            <a:pPr algn="l"/>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Τι είναι επιχειρηματική καινοτομία;</a:t>
            </a:r>
            <a:br>
              <a:rPr lang="el-GR" sz="2400" dirty="0" smtClean="0"/>
            </a:br>
            <a:endParaRPr lang="el-GR" sz="2400" dirty="0"/>
          </a:p>
        </p:txBody>
      </p:sp>
      <p:sp>
        <p:nvSpPr>
          <p:cNvPr id="3" name="2 - Υπότιτλος"/>
          <p:cNvSpPr>
            <a:spLocks noGrp="1"/>
          </p:cNvSpPr>
          <p:nvPr>
            <p:ph type="subTitle" idx="1"/>
          </p:nvPr>
        </p:nvSpPr>
        <p:spPr>
          <a:xfrm>
            <a:off x="785786" y="1500174"/>
            <a:ext cx="7708990" cy="4357718"/>
          </a:xfrm>
        </p:spPr>
        <p:txBody>
          <a:bodyPr>
            <a:normAutofit/>
          </a:bodyPr>
          <a:lstStyle/>
          <a:p>
            <a:pPr algn="just"/>
            <a:r>
              <a:rPr lang="el-GR" dirty="0" smtClean="0"/>
              <a:t>Αισθητή είναι επίσης η υστέρηση σε επίπεδο σύνδεσης Πανεπιστημίου-Βιομηχανίας, η ευκολία ίδρυσης επιχειρήσεων και οι υποδομές τεχνολογίας.</a:t>
            </a:r>
          </a:p>
          <a:p>
            <a:pPr algn="just"/>
            <a:endParaRPr lang="el-GR" dirty="0" smtClean="0"/>
          </a:p>
          <a:p>
            <a:pPr algn="just"/>
            <a:r>
              <a:rPr lang="el-GR" dirty="0" smtClean="0"/>
              <a:t>Ιδιαίτερα  αρνητικό είναι το γεγονός ότι δε φαίνεται να υπάρχει δυναμική σύγκλισης προς το μέσο κοινοτικό επίπεδο. Αντίθετα άλλες μικρές χώρες έχουν κάνει σημαντικά βήματα βελτίωσης της θέσης τους τα τελευταία χρόνια.</a:t>
            </a:r>
          </a:p>
          <a:p>
            <a:pPr algn="just"/>
            <a:endParaRPr lang="el-GR" dirty="0" smtClean="0"/>
          </a:p>
          <a:p>
            <a:pPr algn="just"/>
            <a:r>
              <a:rPr lang="el-GR" dirty="0" smtClean="0"/>
              <a:t>Ωστόσο, η Ελλάδα φαίνεται να έχει σχετικά υψηλούς δείκτες ως προς ορισμένα σημεία. Για παράδειγμα, φαίνεται να είναι σχετικά ανοιχτή σε νέες ιδέες, αλλά υστερεί στο τελικό αποτέλεσμα, την εφαρμογή των ιδεών.</a:t>
            </a:r>
          </a:p>
          <a:p>
            <a:pPr algn="l"/>
            <a:endParaRPr lang="el-GR" dirty="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85794"/>
            <a:ext cx="7772400" cy="928694"/>
          </a:xfrm>
        </p:spPr>
        <p:txBody>
          <a:bodyPr>
            <a:normAutofit fontScale="90000"/>
          </a:bodyPr>
          <a:lstStyle/>
          <a:p>
            <a:pPr algn="l"/>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Τι είναι επιχειρηματική καινοτομία;</a:t>
            </a:r>
            <a:br>
              <a:rPr lang="el-GR" sz="2400" dirty="0" smtClean="0"/>
            </a:br>
            <a:endParaRPr lang="el-GR" sz="2400" dirty="0"/>
          </a:p>
        </p:txBody>
      </p:sp>
      <p:sp>
        <p:nvSpPr>
          <p:cNvPr id="3" name="2 - Υπότιτλος"/>
          <p:cNvSpPr>
            <a:spLocks noGrp="1"/>
          </p:cNvSpPr>
          <p:nvPr>
            <p:ph type="subTitle" idx="1"/>
          </p:nvPr>
        </p:nvSpPr>
        <p:spPr>
          <a:xfrm>
            <a:off x="785786" y="1500174"/>
            <a:ext cx="7708990" cy="4357718"/>
          </a:xfrm>
        </p:spPr>
        <p:txBody>
          <a:bodyPr>
            <a:normAutofit/>
          </a:bodyPr>
          <a:lstStyle/>
          <a:p>
            <a:pPr algn="just"/>
            <a:r>
              <a:rPr lang="el-GR" dirty="0" smtClean="0"/>
              <a:t>Η συμμετοχή του πληθυσμού στην τριτοβάθμια εκπαίδευση είναι υψηλή, όπως και η διαθεσιμότητα επιστημονικού προσωπικού, που όμως σήμερα φαίνεται να εγκαταλείπει σιγά σιγά τη χώρα. Αυτοαναιρείται όμως σε ένα βαθμό από τη χαμηλή ποιότητα του εκπαιδευτικού συστήματος, σύμφωνα πάντα με τους σχετικούς δείκτες.</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857232"/>
            <a:ext cx="7772400" cy="1500198"/>
          </a:xfrm>
        </p:spPr>
        <p:txBody>
          <a:bodyPr>
            <a:normAutofit/>
          </a:bodyPr>
          <a:lstStyle/>
          <a:p>
            <a:pPr algn="ctr"/>
            <a:r>
              <a:rPr lang="el-GR" sz="2800" dirty="0" smtClean="0"/>
              <a:t>τι είναι η επιχείρηση/επιχειρηματικότητα 3/3;</a:t>
            </a:r>
            <a:br>
              <a:rPr lang="el-GR" sz="2800" dirty="0" smtClean="0"/>
            </a:br>
            <a:endParaRPr lang="el-GR" sz="2800" dirty="0"/>
          </a:p>
        </p:txBody>
      </p:sp>
      <p:sp>
        <p:nvSpPr>
          <p:cNvPr id="3" name="2 - Υπότιτλος"/>
          <p:cNvSpPr>
            <a:spLocks noGrp="1"/>
          </p:cNvSpPr>
          <p:nvPr>
            <p:ph type="subTitle" idx="1"/>
          </p:nvPr>
        </p:nvSpPr>
        <p:spPr>
          <a:xfrm>
            <a:off x="722376" y="2285992"/>
            <a:ext cx="7772400" cy="3786214"/>
          </a:xfrm>
        </p:spPr>
        <p:txBody>
          <a:bodyPr/>
          <a:lstStyle/>
          <a:p>
            <a:pPr algn="just"/>
            <a:r>
              <a:rPr lang="el-GR" dirty="0" smtClean="0"/>
              <a:t>Όταν ένας επιχειρηματίας δημιουργεί μία επιχείρηση δεν διαθέτει καμία βεβαιότητα για το τελικό αποτέλεσμα αυτής της προσπάθειας. </a:t>
            </a:r>
          </a:p>
          <a:p>
            <a:pPr algn="just"/>
            <a:r>
              <a:rPr lang="el-GR" dirty="0" smtClean="0"/>
              <a:t>Η επιχειρηματικότητα, δηλαδή, εμπεριέχει τις έννοιες του </a:t>
            </a:r>
            <a:r>
              <a:rPr lang="el-GR" b="1" dirty="0" smtClean="0"/>
              <a:t>κινδύνου</a:t>
            </a:r>
            <a:r>
              <a:rPr lang="el-GR" dirty="0" smtClean="0"/>
              <a:t> (επιχειρηματικό ρίσκο) ή ακόμα και της </a:t>
            </a:r>
            <a:r>
              <a:rPr lang="el-GR" b="1" dirty="0" smtClean="0"/>
              <a:t>πιθανότητας αποτυχίας</a:t>
            </a:r>
            <a:r>
              <a:rPr lang="el-GR" dirty="0" smtClean="0"/>
              <a:t>.</a:t>
            </a:r>
            <a:endParaRPr lang="el-GR" b="1"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85794"/>
            <a:ext cx="7772400" cy="928694"/>
          </a:xfrm>
        </p:spPr>
        <p:txBody>
          <a:bodyPr>
            <a:normAutofit fontScale="90000"/>
          </a:bodyPr>
          <a:lstStyle/>
          <a:p>
            <a:pPr algn="l"/>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000" dirty="0" smtClean="0"/>
              <a:t>Πώς η συμβουλευτική επιχειρηματικότητας μπορεί να με βοηθήσει να γίνω καλός επιχειρηματίας</a:t>
            </a:r>
            <a:br>
              <a:rPr lang="el-GR" sz="2000" dirty="0" smtClean="0"/>
            </a:br>
            <a:r>
              <a:rPr lang="el-GR" sz="2400" dirty="0" smtClean="0"/>
              <a:t/>
            </a:r>
            <a:br>
              <a:rPr lang="el-GR" sz="2400" dirty="0" smtClean="0"/>
            </a:br>
            <a:endParaRPr lang="el-GR" sz="2400" dirty="0"/>
          </a:p>
        </p:txBody>
      </p:sp>
      <p:sp>
        <p:nvSpPr>
          <p:cNvPr id="3" name="2 - Υπότιτλος"/>
          <p:cNvSpPr>
            <a:spLocks noGrp="1"/>
          </p:cNvSpPr>
          <p:nvPr>
            <p:ph type="subTitle" idx="1"/>
          </p:nvPr>
        </p:nvSpPr>
        <p:spPr>
          <a:xfrm>
            <a:off x="785786" y="1500174"/>
            <a:ext cx="7708990" cy="4357718"/>
          </a:xfrm>
        </p:spPr>
        <p:txBody>
          <a:bodyPr>
            <a:normAutofit/>
          </a:bodyPr>
          <a:lstStyle/>
          <a:p>
            <a:pPr algn="l"/>
            <a:r>
              <a:rPr lang="el-GR" u="sng" dirty="0" smtClean="0"/>
              <a:t>Μπορεί ίσως να έχεις αναρωτηθεί: Επιχειρηματίας γεννιέσαι ή γίνεσαι;</a:t>
            </a:r>
            <a:endParaRPr lang="el-GR" dirty="0" smtClean="0"/>
          </a:p>
          <a:p>
            <a:pPr algn="just"/>
            <a:r>
              <a:rPr lang="el-GR" dirty="0" smtClean="0"/>
              <a:t>Αυτό που φαίνεται να είναι γενικότερα αποδεκτό είναι ότι η κατάλληλη προετοιμασία αποτελεί σημαντική προϋπόθεση για να δημιουργηθεί και να επιτύχει μια επιχείρηση.</a:t>
            </a:r>
          </a:p>
          <a:p>
            <a:pPr algn="just"/>
            <a:r>
              <a:rPr lang="el-GR" dirty="0" smtClean="0"/>
              <a:t>Γι’ αυτό το λόγο, η συμβουλευτική κι ο επαγγελματικός προσανατολισμός που προσφέρεται για την επιχειρηματικότητα στοχεύει στο:</a:t>
            </a:r>
          </a:p>
          <a:p>
            <a:pPr algn="just"/>
            <a:endParaRPr lang="el-GR" dirty="0" smtClean="0"/>
          </a:p>
          <a:p>
            <a:pPr algn="just">
              <a:buFont typeface="Arial" pitchFamily="34" charset="0"/>
              <a:buChar char="•"/>
            </a:pPr>
            <a:r>
              <a:rPr lang="el-GR" dirty="0" smtClean="0"/>
              <a:t>να ανιχνεύσει τα προσωπικά χαρακτηριστικά (δημιουργικότητα, φαντασία, διορατικότητα, ανεξαρτησία, ανάγκη επιτυχίας, πρωτοβουλία, ευελιξία κ.α.),</a:t>
            </a:r>
          </a:p>
          <a:p>
            <a:pPr algn="just"/>
            <a:endParaRPr lang="el-GR" dirty="0" smtClean="0"/>
          </a:p>
          <a:p>
            <a:pPr algn="just"/>
            <a:endParaRPr lang="el-GR" dirty="0" smtClean="0"/>
          </a:p>
          <a:p>
            <a:pPr algn="l"/>
            <a:endParaRPr lang="el-GR"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85794"/>
            <a:ext cx="7772400" cy="928694"/>
          </a:xfrm>
        </p:spPr>
        <p:txBody>
          <a:bodyPr>
            <a:normAutofit fontScale="90000"/>
          </a:bodyPr>
          <a:lstStyle/>
          <a:p>
            <a:pPr algn="l"/>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000" dirty="0" smtClean="0"/>
              <a:t>Πώς η συμβουλευτική επιχειρηματικότητας μπορεί να με βοηθήσει να γίνω καλός επιχειρηματίας</a:t>
            </a:r>
            <a:br>
              <a:rPr lang="el-GR" sz="2000" dirty="0" smtClean="0"/>
            </a:br>
            <a:r>
              <a:rPr lang="el-GR" sz="2400" dirty="0" smtClean="0"/>
              <a:t/>
            </a:r>
            <a:br>
              <a:rPr lang="el-GR" sz="2400" dirty="0" smtClean="0"/>
            </a:br>
            <a:endParaRPr lang="el-GR" sz="2400" dirty="0"/>
          </a:p>
        </p:txBody>
      </p:sp>
      <p:sp>
        <p:nvSpPr>
          <p:cNvPr id="3" name="2 - Υπότιτλος"/>
          <p:cNvSpPr>
            <a:spLocks noGrp="1"/>
          </p:cNvSpPr>
          <p:nvPr>
            <p:ph type="subTitle" idx="1"/>
          </p:nvPr>
        </p:nvSpPr>
        <p:spPr>
          <a:xfrm>
            <a:off x="785786" y="1500174"/>
            <a:ext cx="7708990" cy="4357718"/>
          </a:xfrm>
        </p:spPr>
        <p:txBody>
          <a:bodyPr>
            <a:normAutofit/>
          </a:bodyPr>
          <a:lstStyle/>
          <a:p>
            <a:pPr algn="just"/>
            <a:endParaRPr lang="el-GR" dirty="0" smtClean="0"/>
          </a:p>
          <a:p>
            <a:pPr algn="just">
              <a:buFont typeface="Arial" pitchFamily="34" charset="0"/>
              <a:buChar char="•"/>
            </a:pPr>
            <a:r>
              <a:rPr lang="el-GR" dirty="0" smtClean="0"/>
              <a:t>να δώσει τα εργαλεία αυτά που θα βοηθήσουν στη διάγνωση και στη βελτίωση των ικανοτήτων του</a:t>
            </a:r>
          </a:p>
          <a:p>
            <a:pPr algn="just">
              <a:buFont typeface="Arial" pitchFamily="34" charset="0"/>
              <a:buChar char="•"/>
            </a:pPr>
            <a:endParaRPr lang="el-GR" dirty="0" smtClean="0"/>
          </a:p>
          <a:p>
            <a:pPr algn="just">
              <a:buFont typeface="Arial" pitchFamily="34" charset="0"/>
              <a:buChar char="•"/>
            </a:pPr>
            <a:r>
              <a:rPr lang="el-GR" dirty="0" smtClean="0"/>
              <a:t>να διευκολύνει στην απόκτηση γνώσεων: τεχνικών, οργάνωσης και διοίκησης επιχειρήσεων, προώθησης προϊόντων και υπηρεσιών, οικονομικής διαχείρισης,</a:t>
            </a:r>
          </a:p>
          <a:p>
            <a:pPr algn="just">
              <a:buFont typeface="Arial" pitchFamily="34" charset="0"/>
              <a:buChar char="•"/>
            </a:pPr>
            <a:endParaRPr lang="el-GR" dirty="0" smtClean="0"/>
          </a:p>
          <a:p>
            <a:pPr algn="just">
              <a:buFont typeface="Arial" pitchFamily="34" charset="0"/>
              <a:buChar char="•"/>
            </a:pPr>
            <a:r>
              <a:rPr lang="el-GR" dirty="0" smtClean="0"/>
              <a:t>να αναπτύξει τις κοινωνικές δεξιότητες, όπως η δικτύωση και η δημιουργία κατάλληλων σχέσεων με τους «σημαντικούς άλλους», εντός και εκτός της επιχείρησης.</a:t>
            </a:r>
          </a:p>
          <a:p>
            <a:pPr algn="l"/>
            <a:endParaRPr lang="el-GR" dirty="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85794"/>
            <a:ext cx="7772400" cy="928694"/>
          </a:xfrm>
        </p:spPr>
        <p:txBody>
          <a:bodyPr>
            <a:normAutofit fontScale="90000"/>
          </a:bodyPr>
          <a:lstStyle/>
          <a:p>
            <a:pPr algn="l"/>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400" dirty="0" smtClean="0"/>
              <a:t/>
            </a:r>
            <a:br>
              <a:rPr lang="el-GR" sz="2400" dirty="0" smtClean="0"/>
            </a:br>
            <a:r>
              <a:rPr lang="el-GR" sz="2000" dirty="0" smtClean="0"/>
              <a:t>Πώς η συμβουλευτική επιχειρηματικότητας μπορεί να με βοηθήσει να γίνω καλός επιχειρηματίας</a:t>
            </a:r>
            <a:br>
              <a:rPr lang="el-GR" sz="2000" dirty="0" smtClean="0"/>
            </a:br>
            <a:r>
              <a:rPr lang="el-GR" sz="2400" dirty="0" smtClean="0"/>
              <a:t/>
            </a:r>
            <a:br>
              <a:rPr lang="el-GR" sz="2400" dirty="0" smtClean="0"/>
            </a:br>
            <a:endParaRPr lang="el-GR" sz="2400" dirty="0"/>
          </a:p>
        </p:txBody>
      </p:sp>
      <p:sp>
        <p:nvSpPr>
          <p:cNvPr id="3" name="2 - Υπότιτλος"/>
          <p:cNvSpPr>
            <a:spLocks noGrp="1"/>
          </p:cNvSpPr>
          <p:nvPr>
            <p:ph type="subTitle" idx="1"/>
          </p:nvPr>
        </p:nvSpPr>
        <p:spPr>
          <a:xfrm>
            <a:off x="785786" y="1500174"/>
            <a:ext cx="7708990" cy="4357718"/>
          </a:xfrm>
        </p:spPr>
        <p:txBody>
          <a:bodyPr>
            <a:normAutofit/>
          </a:bodyPr>
          <a:lstStyle/>
          <a:p>
            <a:pPr algn="just"/>
            <a:r>
              <a:rPr lang="el-GR" dirty="0" smtClean="0"/>
              <a:t>Γίνεται, λοιπόν, φανερό ότι η διάγνωση του αν είναι κάποιος φτιαγμένος από το κατάλληλο υλικό για να γίνει επιχειρηματίας, δεν είναι σίγουρα το αποκλειστικό ζητούμενο. </a:t>
            </a:r>
          </a:p>
          <a:p>
            <a:pPr algn="just"/>
            <a:endParaRPr lang="el-GR" dirty="0" smtClean="0"/>
          </a:p>
          <a:p>
            <a:pPr algn="just"/>
            <a:r>
              <a:rPr lang="el-GR" dirty="0" smtClean="0"/>
              <a:t>Η καλλιέργεια κοινωνικών δεξιοτήτων, με την αξιοποίηση της δυναμικής της ομάδας (ρόλοι μέσα στην ομάδα, επιρροές, συγκρούσεις, έμπνευση της δημιουργικότητας, ομαδική λήψη αποφάσεων) μπορεί να βοηθήσει στην ανάπτυξη της επιχειρηματικότητας και στη δημιουργία της επιχειρηματικής επιτυχίας.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5786" y="214290"/>
            <a:ext cx="7772400" cy="1285884"/>
          </a:xfrm>
        </p:spPr>
        <p:txBody>
          <a:bodyPr>
            <a:normAutofit fontScale="90000"/>
          </a:bodyPr>
          <a:lstStyle/>
          <a:p>
            <a:pPr algn="ctr"/>
            <a:r>
              <a:rPr lang="el-GR" sz="3100" b="0" u="sng" dirty="0" smtClean="0">
                <a:hlinkClick r:id="rId2"/>
              </a:rPr>
              <a:t/>
            </a:r>
            <a:br>
              <a:rPr lang="el-GR" sz="3100" b="0" u="sng" dirty="0" smtClean="0">
                <a:hlinkClick r:id="rId2"/>
              </a:rPr>
            </a:br>
            <a:r>
              <a:rPr lang="el-GR" sz="3100" b="0" u="sng" dirty="0" smtClean="0">
                <a:hlinkClick r:id="rId2"/>
              </a:rPr>
              <a:t/>
            </a:r>
            <a:br>
              <a:rPr lang="el-GR" sz="3100" b="0" u="sng" dirty="0" smtClean="0">
                <a:hlinkClick r:id="rId2"/>
              </a:rPr>
            </a:br>
            <a:r>
              <a:rPr lang="el-GR" sz="3100" b="0" u="sng" dirty="0" smtClean="0"/>
              <a:t>Ποιοι παράγοντες επηρεάζουν την επιχειρηματικότητα </a:t>
            </a:r>
            <a:r>
              <a:rPr lang="el-GR" b="0" dirty="0" smtClean="0"/>
              <a:t/>
            </a:r>
            <a:br>
              <a:rPr lang="el-GR" b="0" dirty="0" smtClean="0"/>
            </a:br>
            <a:endParaRPr lang="el-GR" dirty="0"/>
          </a:p>
        </p:txBody>
      </p:sp>
      <p:sp>
        <p:nvSpPr>
          <p:cNvPr id="3" name="2 - Υπότιτλος"/>
          <p:cNvSpPr>
            <a:spLocks noGrp="1"/>
          </p:cNvSpPr>
          <p:nvPr>
            <p:ph type="subTitle" idx="1"/>
          </p:nvPr>
        </p:nvSpPr>
        <p:spPr>
          <a:xfrm>
            <a:off x="722376" y="1285860"/>
            <a:ext cx="7772400" cy="4643470"/>
          </a:xfrm>
        </p:spPr>
        <p:txBody>
          <a:bodyPr/>
          <a:lstStyle/>
          <a:p>
            <a:pPr algn="l"/>
            <a:r>
              <a:rPr lang="el-GR" dirty="0" smtClean="0"/>
              <a:t>Από 6 κατηγορίες παραγόντων επηρεάζεται η  επιχειρηματικότητα:</a:t>
            </a:r>
          </a:p>
          <a:p>
            <a:endParaRPr lang="el-GR" dirty="0" smtClean="0"/>
          </a:p>
          <a:p>
            <a:pPr algn="just">
              <a:buFont typeface="Arial" pitchFamily="34" charset="0"/>
              <a:buChar char="•"/>
            </a:pPr>
            <a:r>
              <a:rPr lang="el-GR" dirty="0" smtClean="0"/>
              <a:t>τους </a:t>
            </a:r>
            <a:r>
              <a:rPr lang="el-GR" b="1" dirty="0" err="1" smtClean="0"/>
              <a:t>οικονοµικούς</a:t>
            </a:r>
            <a:r>
              <a:rPr lang="el-GR" b="1" dirty="0" smtClean="0"/>
              <a:t> παράγοντες </a:t>
            </a:r>
            <a:r>
              <a:rPr lang="el-GR" dirty="0" smtClean="0"/>
              <a:t>(</a:t>
            </a:r>
            <a:r>
              <a:rPr lang="en-US" dirty="0" smtClean="0"/>
              <a:t>economic factors),</a:t>
            </a:r>
            <a:endParaRPr lang="el-GR" dirty="0" smtClean="0"/>
          </a:p>
          <a:p>
            <a:pPr algn="just">
              <a:buFont typeface="Arial" pitchFamily="34" charset="0"/>
              <a:buChar char="•"/>
            </a:pPr>
            <a:r>
              <a:rPr lang="en-US" dirty="0" smtClean="0"/>
              <a:t> </a:t>
            </a:r>
            <a:r>
              <a:rPr lang="el-GR" dirty="0" smtClean="0"/>
              <a:t>τους </a:t>
            </a:r>
            <a:r>
              <a:rPr lang="el-GR" b="1" dirty="0" smtClean="0"/>
              <a:t>ψυχολογικούς </a:t>
            </a:r>
            <a:r>
              <a:rPr lang="el-GR" dirty="0" smtClean="0"/>
              <a:t>(</a:t>
            </a:r>
            <a:r>
              <a:rPr lang="en-US" dirty="0" smtClean="0"/>
              <a:t>psychological factors), </a:t>
            </a:r>
            <a:endParaRPr lang="el-GR" dirty="0" smtClean="0"/>
          </a:p>
          <a:p>
            <a:pPr algn="just"/>
            <a:r>
              <a:rPr lang="el-GR" dirty="0" smtClean="0"/>
              <a:t>τους </a:t>
            </a:r>
            <a:r>
              <a:rPr lang="el-GR" b="1" dirty="0" smtClean="0"/>
              <a:t>κοινωνιολογικούς</a:t>
            </a:r>
            <a:r>
              <a:rPr lang="el-GR" dirty="0" smtClean="0"/>
              <a:t> (</a:t>
            </a:r>
            <a:r>
              <a:rPr lang="en-US" dirty="0" smtClean="0"/>
              <a:t>social factors),</a:t>
            </a:r>
            <a:endParaRPr lang="el-GR" dirty="0" smtClean="0"/>
          </a:p>
          <a:p>
            <a:pPr algn="just">
              <a:buFont typeface="Arial" pitchFamily="34" charset="0"/>
              <a:buChar char="•"/>
            </a:pPr>
            <a:r>
              <a:rPr lang="en-US" dirty="0" smtClean="0"/>
              <a:t> </a:t>
            </a:r>
            <a:r>
              <a:rPr lang="el-GR" dirty="0" smtClean="0"/>
              <a:t>τους </a:t>
            </a:r>
            <a:r>
              <a:rPr lang="el-GR" b="1" dirty="0" smtClean="0"/>
              <a:t>περιβαλλοντικούς παράγοντες </a:t>
            </a:r>
            <a:r>
              <a:rPr lang="el-GR" dirty="0" smtClean="0"/>
              <a:t>(</a:t>
            </a:r>
            <a:r>
              <a:rPr lang="en-US" dirty="0" smtClean="0"/>
              <a:t>environmental factors), </a:t>
            </a:r>
            <a:endParaRPr lang="el-GR" dirty="0" smtClean="0"/>
          </a:p>
          <a:p>
            <a:pPr algn="just">
              <a:buFont typeface="Arial" pitchFamily="34" charset="0"/>
              <a:buChar char="•"/>
            </a:pPr>
            <a:r>
              <a:rPr lang="el-GR" dirty="0" smtClean="0"/>
              <a:t>τους </a:t>
            </a:r>
            <a:r>
              <a:rPr lang="el-GR" b="1" dirty="0" err="1" smtClean="0"/>
              <a:t>δηµογραφικούς</a:t>
            </a:r>
            <a:r>
              <a:rPr lang="el-GR" b="1" dirty="0" smtClean="0"/>
              <a:t> παράγοντες </a:t>
            </a:r>
            <a:r>
              <a:rPr lang="el-GR" dirty="0" smtClean="0"/>
              <a:t>(</a:t>
            </a:r>
            <a:r>
              <a:rPr lang="en-US" dirty="0" smtClean="0"/>
              <a:t>demographic factors) </a:t>
            </a:r>
            <a:r>
              <a:rPr lang="el-GR" dirty="0" smtClean="0"/>
              <a:t>και τους </a:t>
            </a:r>
          </a:p>
          <a:p>
            <a:pPr algn="just">
              <a:buFont typeface="Arial" pitchFamily="34" charset="0"/>
              <a:buChar char="•"/>
            </a:pPr>
            <a:r>
              <a:rPr lang="el-GR" b="1" dirty="0" smtClean="0"/>
              <a:t>παράγοντες κουλτούρας </a:t>
            </a:r>
            <a:r>
              <a:rPr lang="el-GR" dirty="0" smtClean="0"/>
              <a:t>ή </a:t>
            </a:r>
            <a:r>
              <a:rPr lang="el-GR" dirty="0" err="1" smtClean="0"/>
              <a:t>πολιτισµικούς</a:t>
            </a:r>
            <a:r>
              <a:rPr lang="el-GR" dirty="0" smtClean="0"/>
              <a:t> παράγοντες (</a:t>
            </a:r>
            <a:r>
              <a:rPr lang="en-US" dirty="0" smtClean="0"/>
              <a:t>cultural factors).</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14356"/>
            <a:ext cx="7772400" cy="1143008"/>
          </a:xfrm>
        </p:spPr>
        <p:txBody>
          <a:bodyPr>
            <a:normAutofit/>
          </a:bodyPr>
          <a:lstStyle/>
          <a:p>
            <a:pPr algn="l"/>
            <a:r>
              <a:rPr lang="el-GR" sz="2400" b="0" u="sng" dirty="0" smtClean="0"/>
              <a:t>Ποιοι παράγοντες επηρεάζουν την επιχειρηματικότητα</a:t>
            </a:r>
            <a:endParaRPr lang="el-GR" sz="2400" dirty="0"/>
          </a:p>
        </p:txBody>
      </p:sp>
      <p:sp>
        <p:nvSpPr>
          <p:cNvPr id="3" name="2 - Υπότιτλος"/>
          <p:cNvSpPr>
            <a:spLocks noGrp="1"/>
          </p:cNvSpPr>
          <p:nvPr>
            <p:ph type="subTitle" idx="1"/>
          </p:nvPr>
        </p:nvSpPr>
        <p:spPr>
          <a:xfrm>
            <a:off x="722376" y="2071678"/>
            <a:ext cx="7772400" cy="3786214"/>
          </a:xfrm>
        </p:spPr>
        <p:txBody>
          <a:bodyPr/>
          <a:lstStyle/>
          <a:p>
            <a:pPr marL="493776" indent="-457200" algn="just"/>
            <a:r>
              <a:rPr lang="el-GR" dirty="0" smtClean="0"/>
              <a:t>1. Κοινωνιολογικοί παράγοντες είναι οι καταναλωτικές συνήθειες των ανθρώπων, ο τρόπος που ζουν, που διασκεδάζουν, ο τόπος στον οποίο διαμένουν (πόλη ή χωριό), αλλά και ειδικότερες συνθήκες της ζωής τους, όπως το επάγγελμα, τα πιθανά προβλήματα βιοπορισμού, η ανεργία, η ασθένεια κ.α.</a:t>
            </a:r>
          </a:p>
          <a:p>
            <a:endParaRPr lang="el-GR" dirty="0" smtClean="0"/>
          </a:p>
          <a:p>
            <a:pPr marL="493776" indent="-457200" algn="just"/>
            <a:r>
              <a:rPr lang="el-GR" dirty="0" smtClean="0"/>
              <a:t>2. Στους περιβαλλοντικούς παράγοντες περιλαμβάνεται η γενική κατάσταση των επιχειρήσεων του τόπου ή της χώρας, οι οικονομικές συνθήκες της δεδομένης περιόδου, οι πολιτικές αναταραχές </a:t>
            </a:r>
            <a:r>
              <a:rPr lang="el-GR" dirty="0" err="1" smtClean="0"/>
              <a:t>κ.ο.κ</a:t>
            </a:r>
            <a:r>
              <a:rPr lang="el-GR" dirty="0" smtClean="0"/>
              <a:t>.</a:t>
            </a:r>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14356"/>
            <a:ext cx="7772400" cy="1143008"/>
          </a:xfrm>
        </p:spPr>
        <p:txBody>
          <a:bodyPr>
            <a:normAutofit/>
          </a:bodyPr>
          <a:lstStyle/>
          <a:p>
            <a:pPr algn="l"/>
            <a:r>
              <a:rPr lang="el-GR" sz="2400" b="0" u="sng" dirty="0" smtClean="0"/>
              <a:t>Ποιοι παράγοντες επηρεάζουν την επιχειρηματικότητα</a:t>
            </a:r>
            <a:endParaRPr lang="el-GR" sz="2400" dirty="0"/>
          </a:p>
        </p:txBody>
      </p:sp>
      <p:sp>
        <p:nvSpPr>
          <p:cNvPr id="3" name="2 - Υπότιτλος"/>
          <p:cNvSpPr>
            <a:spLocks noGrp="1"/>
          </p:cNvSpPr>
          <p:nvPr>
            <p:ph type="subTitle" idx="1"/>
          </p:nvPr>
        </p:nvSpPr>
        <p:spPr>
          <a:xfrm>
            <a:off x="722376" y="2071678"/>
            <a:ext cx="7772400" cy="3786214"/>
          </a:xfrm>
        </p:spPr>
        <p:txBody>
          <a:bodyPr/>
          <a:lstStyle/>
          <a:p>
            <a:pPr algn="just"/>
            <a:r>
              <a:rPr lang="el-GR" dirty="0" smtClean="0"/>
              <a:t>3. Στους δημογραφικούς παράγοντες ανήκουν το μέγεθος και η διάρθρωση του πληθυσμού, η ηλικία και το φύλο των ανθρώπων ή τα εισοδήματά τους.</a:t>
            </a:r>
          </a:p>
          <a:p>
            <a:endParaRPr lang="el-GR" dirty="0" smtClean="0"/>
          </a:p>
          <a:p>
            <a:pPr algn="just"/>
            <a:r>
              <a:rPr lang="el-GR" dirty="0" smtClean="0"/>
              <a:t>4. Η </a:t>
            </a:r>
            <a:r>
              <a:rPr lang="el-GR" dirty="0" err="1" smtClean="0"/>
              <a:t>επιχειρηµατικότητα</a:t>
            </a:r>
            <a:r>
              <a:rPr lang="el-GR" dirty="0" smtClean="0"/>
              <a:t> αφορά κατά κύριο λόγο την κουλτούρα (νοοτροπία [1] ή παιδεία [2]). Η κουλτούρα μπορεί να ορισθεί ως οι κοινές φιλοσοφίες, ιδεολογίες, αξίες, παραδοχές, στάσεις και κανόνες που συνδέουν μεταξύ τους τα μέλη μιας κοινότητας [3].</a:t>
            </a:r>
          </a:p>
          <a:p>
            <a:pPr marL="493776" indent="-457200" algn="just"/>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14356"/>
            <a:ext cx="7772400" cy="1143008"/>
          </a:xfrm>
        </p:spPr>
        <p:txBody>
          <a:bodyPr>
            <a:normAutofit/>
          </a:bodyPr>
          <a:lstStyle/>
          <a:p>
            <a:pPr algn="l"/>
            <a:r>
              <a:rPr lang="el-GR" sz="2400" b="0" u="sng" dirty="0" smtClean="0"/>
              <a:t>Ποιοι παράγοντες επηρεάζουν την επιχειρηματικότητα</a:t>
            </a:r>
            <a:endParaRPr lang="el-GR" sz="2400" dirty="0"/>
          </a:p>
        </p:txBody>
      </p:sp>
      <p:sp>
        <p:nvSpPr>
          <p:cNvPr id="3" name="2 - Υπότιτλος"/>
          <p:cNvSpPr>
            <a:spLocks noGrp="1"/>
          </p:cNvSpPr>
          <p:nvPr>
            <p:ph type="subTitle" idx="1"/>
          </p:nvPr>
        </p:nvSpPr>
        <p:spPr>
          <a:xfrm>
            <a:off x="722376" y="2071678"/>
            <a:ext cx="7772400" cy="3786214"/>
          </a:xfrm>
        </p:spPr>
        <p:txBody>
          <a:bodyPr/>
          <a:lstStyle/>
          <a:p>
            <a:pPr algn="just"/>
            <a:r>
              <a:rPr lang="el-GR" dirty="0" smtClean="0"/>
              <a:t>5. Οι οικονομικοί παράγοντες σχετίζονται με τα οικονομικά μεγέθη, κυρίως τα κεφάλαια που καταναλώνει μία επιχείρηση και τον τρόπο με τον οποίο αυτά κατανέμονται, τα πιθανά δάνεια που μπορεί να έχει κ.λπ.</a:t>
            </a:r>
          </a:p>
          <a:p>
            <a:pPr algn="just"/>
            <a:endParaRPr lang="el-GR" dirty="0" smtClean="0"/>
          </a:p>
          <a:p>
            <a:pPr algn="just"/>
            <a:r>
              <a:rPr lang="el-GR" dirty="0" smtClean="0"/>
              <a:t>6. Τέλος, οι ψυχολογικοί παράγοντες έχουν να κάνουν με θέματα ψυχολογίας των συντελεστών της επιχείρησης, όπως η δομή της προσωπικότητας των ατόμων, η επιμονή τους για την επιτυχία, η αντοχή στην ακύρωση, η διάθεσή τους για ανάληψη κινδύνου ή όχι κ.α.</a:t>
            </a:r>
          </a:p>
          <a:p>
            <a:pPr marL="493776" indent="-457200" algn="just"/>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22376" y="714356"/>
            <a:ext cx="7772400" cy="642942"/>
          </a:xfrm>
        </p:spPr>
        <p:txBody>
          <a:bodyPr>
            <a:normAutofit/>
          </a:bodyPr>
          <a:lstStyle/>
          <a:p>
            <a:pPr algn="l"/>
            <a:r>
              <a:rPr lang="el-GR" sz="2400" dirty="0" smtClean="0"/>
              <a:t>Για ποιο λόγο γίνεται κάποιος επιχειρηματίας</a:t>
            </a:r>
            <a:endParaRPr lang="el-GR" sz="2400" dirty="0"/>
          </a:p>
        </p:txBody>
      </p:sp>
      <p:sp>
        <p:nvSpPr>
          <p:cNvPr id="3" name="2 - Υπότιτλος"/>
          <p:cNvSpPr>
            <a:spLocks noGrp="1"/>
          </p:cNvSpPr>
          <p:nvPr>
            <p:ph type="subTitle" idx="1"/>
          </p:nvPr>
        </p:nvSpPr>
        <p:spPr>
          <a:xfrm>
            <a:off x="722376" y="1714488"/>
            <a:ext cx="7772400" cy="4143404"/>
          </a:xfrm>
        </p:spPr>
        <p:txBody>
          <a:bodyPr/>
          <a:lstStyle/>
          <a:p>
            <a:pPr marL="493776" indent="-457200" algn="just"/>
            <a:r>
              <a:rPr lang="el-GR" dirty="0" smtClean="0"/>
              <a:t>Υπάρχουν διάφοροι λόγοι που οδηγούν έναν άνθρωπο στην απόφαση να ανοίξει επιχείρηση, από την οποία μπορεί να αντλεί εκτός από τα προς το </a:t>
            </a:r>
            <a:r>
              <a:rPr lang="el-GR" dirty="0" err="1" smtClean="0"/>
              <a:t>ζειν</a:t>
            </a:r>
            <a:r>
              <a:rPr lang="el-GR" dirty="0" smtClean="0"/>
              <a:t>, προσωπική ικανοποίηση ή ακόμα και να επιτύχει την αυτοπραγμάτωση. </a:t>
            </a:r>
          </a:p>
          <a:p>
            <a:pPr marL="493776" indent="-457200" algn="just"/>
            <a:endParaRPr lang="el-GR" dirty="0" smtClean="0"/>
          </a:p>
          <a:p>
            <a:pPr marL="493776" indent="-457200" algn="just"/>
            <a:r>
              <a:rPr lang="el-GR" dirty="0" smtClean="0"/>
              <a:t>Η επιχειρηματικότητα διακρίνεται σε: </a:t>
            </a:r>
          </a:p>
          <a:p>
            <a:pPr marL="493776" indent="-457200" algn="just"/>
            <a:endParaRPr lang="el-GR" dirty="0" smtClean="0"/>
          </a:p>
          <a:p>
            <a:pPr marL="493776" indent="-457200" algn="just">
              <a:buFont typeface="Arial" pitchFamily="34" charset="0"/>
              <a:buChar char="•"/>
            </a:pPr>
            <a:r>
              <a:rPr lang="el-GR" dirty="0" smtClean="0"/>
              <a:t>επιχειρηματικότητα ανάγκης και </a:t>
            </a:r>
          </a:p>
          <a:p>
            <a:pPr marL="493776" indent="-457200" algn="just">
              <a:buFont typeface="Arial" pitchFamily="34" charset="0"/>
              <a:buChar char="•"/>
            </a:pPr>
            <a:r>
              <a:rPr lang="el-GR" dirty="0" smtClean="0"/>
              <a:t>επιχειρηματικότητα ευκαιρίας.</a:t>
            </a: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Άποψη">
  <a:themeElements>
    <a:clrScheme name="Άποψη">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Άποψη">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Άποψη">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133</TotalTime>
  <Words>2346</Words>
  <Application>Microsoft Office PowerPoint</Application>
  <PresentationFormat>Προβολή στην οθόνη (4:3)</PresentationFormat>
  <Paragraphs>228</Paragraphs>
  <Slides>42</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42</vt:i4>
      </vt:variant>
    </vt:vector>
  </HeadingPairs>
  <TitlesOfParts>
    <vt:vector size="46" baseType="lpstr">
      <vt:lpstr>Arial</vt:lpstr>
      <vt:lpstr>Verdana</vt:lpstr>
      <vt:lpstr>Wingdings 2</vt:lpstr>
      <vt:lpstr>Άποψη</vt:lpstr>
      <vt:lpstr>Επιχειρηματικότητα &amp; Επαγγελματική Ανάπτυξη  </vt:lpstr>
      <vt:lpstr>τι είναι η επιχείρηση/επιχειρηματικότητα 1/3; </vt:lpstr>
      <vt:lpstr>τι είναι η επιχείρηση/επιχειρηματικότητα 2/3; </vt:lpstr>
      <vt:lpstr>τι είναι η επιχείρηση/επιχειρηματικότητα 3/3; </vt:lpstr>
      <vt:lpstr>  Ποιοι παράγοντες επηρεάζουν την επιχειρηματικότητα  </vt:lpstr>
      <vt:lpstr>Ποιοι παράγοντες επηρεάζουν την επιχειρηματικότητα</vt:lpstr>
      <vt:lpstr>Ποιοι παράγοντες επηρεάζουν την επιχειρηματικότητα</vt:lpstr>
      <vt:lpstr>Ποιοι παράγοντες επηρεάζουν την επιχειρηματικότητα</vt:lpstr>
      <vt:lpstr>Για ποιο λόγο γίνεται κάποιος επιχειρηματίας</vt:lpstr>
      <vt:lpstr>Για ποιο λόγο γίνεται κάποιος επιχειρηματίας</vt:lpstr>
      <vt:lpstr>Για ποιο λόγο γίνεται κάποιος επιχειρηματίας</vt:lpstr>
      <vt:lpstr>Ποιος είναι ο επιχειρηματίας και με τι ασχολείται</vt:lpstr>
      <vt:lpstr>Ποιος είναι ο επιχειρηματίας και με τι ασχολείται</vt:lpstr>
      <vt:lpstr>Χαρακτηριστικά επιχειρηματία</vt:lpstr>
      <vt:lpstr>Χαρακτηριστικά επιχειρηματία</vt:lpstr>
      <vt:lpstr>Πως θα καταλάβω ότι διαθέτω χαρακτηριστικά επιχειρηματία</vt:lpstr>
      <vt:lpstr>Πως θα καταλάβω ότι διαθέτω χαρακτηριστικά επιχειρηματία</vt:lpstr>
      <vt:lpstr>Πως θα καταλάβω ότι διαθέτω χαρακτηριστικά επιχειρηματία</vt:lpstr>
      <vt:lpstr>Ερωτηματολόγιο αξιολόγησης επιχειρηματικών ικανοτήτων</vt:lpstr>
      <vt:lpstr>Ερωτηματολόγιο αξιολόγησης επιχειρηματικών ικανοτήτων</vt:lpstr>
      <vt:lpstr>Ερωτηματολόγιο αξιολόγησης επιχειρηματικών ικανοτήτων</vt:lpstr>
      <vt:lpstr>Ερωτηματολόγιο αξιολόγησης επιχειρηματικών ικανοτήτων</vt:lpstr>
      <vt:lpstr>Ερωτηματολόγιο αξιολόγησης επιχειρηματικών ικανοτήτων</vt:lpstr>
      <vt:lpstr>Ερωτηματολόγιο αξιολόγησης επιχειρηματικών ικανοτήτων</vt:lpstr>
      <vt:lpstr>Ερωτηματολόγιο αξιολόγησης επιχειρηματικών ικανοτήτων</vt:lpstr>
      <vt:lpstr>Ερωτηματολόγιο αξιολόγησης επιχειρηματικών ικανοτήτων</vt:lpstr>
      <vt:lpstr>Ερωτηματολόγιο αξιολόγησης επιχειρηματικών ικανοτήτων</vt:lpstr>
      <vt:lpstr>       Ερωτήσεις προσδιορισμού της επιχειρηματικής ιδέας </vt:lpstr>
      <vt:lpstr>       Ερωτήσεις προσδιορισμού της επιχειρηματικής ιδέας </vt:lpstr>
      <vt:lpstr>       Τα έξι καπέλα της σκέψης του De Bono  </vt:lpstr>
      <vt:lpstr>       Τα έξι καπέλα της σκέψης του De Bono  </vt:lpstr>
      <vt:lpstr>       Τα έξι καπέλα της σκέψης του De Bono  </vt:lpstr>
      <vt:lpstr>       Τα έξι καπέλα της σκέψης του De Bono  </vt:lpstr>
      <vt:lpstr>    Ποια είναι τα θετικά στοιχεία της επιχειρηματικότητας </vt:lpstr>
      <vt:lpstr>    Ποιες είναι οι προοπτικές της επιχειρηματικότητας </vt:lpstr>
      <vt:lpstr>    Ποιες είναι οι προοπτικές της επιχειρηματικότητας </vt:lpstr>
      <vt:lpstr>    Τι είναι επιχειρηματική καινοτομία; </vt:lpstr>
      <vt:lpstr>    Τι είναι επιχειρηματική καινοτομία; </vt:lpstr>
      <vt:lpstr>    Τι είναι επιχειρηματική καινοτομία; </vt:lpstr>
      <vt:lpstr>    Πώς η συμβουλευτική επιχειρηματικότητας μπορεί να με βοηθήσει να γίνω καλός επιχειρηματίας  </vt:lpstr>
      <vt:lpstr>    Πώς η συμβουλευτική επιχειρηματικότητας μπορεί να με βοηθήσει να γίνω καλός επιχειρηματίας  </vt:lpstr>
      <vt:lpstr>    Πώς η συμβουλευτική επιχειρηματικότητας μπορεί να με βοηθήσει να γίνω καλός επιχειρηματίας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Επιχειρηματικότητα</dc:title>
  <dc:creator>user</dc:creator>
  <cp:lastModifiedBy>Γεώργιος Φραγκούλης</cp:lastModifiedBy>
  <cp:revision>55</cp:revision>
  <dcterms:created xsi:type="dcterms:W3CDTF">2017-09-25T13:49:02Z</dcterms:created>
  <dcterms:modified xsi:type="dcterms:W3CDTF">2022-05-04T10:33:05Z</dcterms:modified>
</cp:coreProperties>
</file>