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7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69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00D1EED-1EF5-4533-BE89-3827111BF6D1}" type="datetimeFigureOut">
              <a:rPr lang="en-US"/>
              <a:pPr>
                <a:defRPr/>
              </a:pPr>
              <a:t>12/2/2020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DB1BBD9-DD7B-49AC-B1C2-18BBB7BBD4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11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797525-4A8E-4BBE-9EF0-16D0998BEA7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619365-0E4D-498A-AD84-108A101FB7D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B746E4-0EEE-427C-BFA5-4F561287F0E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8C98BF-4C99-46A6-95D6-C57FAB9CFEC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B41C67-715D-4BDF-8D0E-184E4D97215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21FDAF-4173-43C2-AF8A-EB8792CBCB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5528F67-14FB-4BEE-9683-05F983BE546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5750D2-2D6D-4652-94E6-0C1975DD21B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4DC3A0-7DDD-41FD-9A9D-B3FB9BCEE82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59B1E8-C9FE-450D-97D1-55C20CDE78B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AC1E7F-6B24-4F8B-B701-D5AAC9579CB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D1E7A1-BC67-476C-9DDD-9F4C7A44881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8DF7A9-3D70-4CB0-A51C-4AE6421EE06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12EE33-5F01-49D1-8236-08042352723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2B360EA-F996-40D6-AF12-B34794D8FCC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4F7350-DB99-4812-908C-536118FDDAC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8FC957-EFEE-4EA2-85F9-E20401CCADE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3243C3-1E5E-4438-950D-B7292C4FBA8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B04475E2-FDC0-49F9-869B-7ABDD90DB796}" type="datetimeFigureOut">
              <a:rPr lang="en-US" smtClean="0"/>
              <a:pPr>
                <a:defRPr/>
              </a:pPr>
              <a:t>12/2/2020</a:t>
            </a:fld>
            <a:endParaRPr lang="en-US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20B6578-EB96-4726-8358-A9D729C967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4475E2-FDC0-49F9-869B-7ABDD90DB796}" type="datetimeFigureOut">
              <a:rPr lang="en-US" smtClean="0"/>
              <a:pPr>
                <a:defRPr/>
              </a:pPr>
              <a:t>12/2/2020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0B6578-EB96-4726-8358-A9D729C967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4475E2-FDC0-49F9-869B-7ABDD90DB796}" type="datetimeFigureOut">
              <a:rPr lang="en-US" smtClean="0"/>
              <a:pPr>
                <a:defRPr/>
              </a:pPr>
              <a:t>12/2/2020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0B6578-EB96-4726-8358-A9D729C967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4475E2-FDC0-49F9-869B-7ABDD90DB796}" type="datetimeFigureOut">
              <a:rPr lang="en-US" smtClean="0"/>
              <a:pPr>
                <a:defRPr/>
              </a:pPr>
              <a:t>12/2/2020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0B6578-EB96-4726-8358-A9D729C967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4475E2-FDC0-49F9-869B-7ABDD90DB796}" type="datetimeFigureOut">
              <a:rPr lang="en-US" smtClean="0"/>
              <a:pPr>
                <a:defRPr/>
              </a:pPr>
              <a:t>12/2/2020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0B6578-EB96-4726-8358-A9D729C967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4475E2-FDC0-49F9-869B-7ABDD90DB796}" type="datetimeFigureOut">
              <a:rPr lang="en-US" smtClean="0"/>
              <a:pPr>
                <a:defRPr/>
              </a:pPr>
              <a:t>12/2/2020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0B6578-EB96-4726-8358-A9D729C967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B04475E2-FDC0-49F9-869B-7ABDD90DB796}" type="datetimeFigureOut">
              <a:rPr lang="en-US" smtClean="0"/>
              <a:pPr>
                <a:defRPr/>
              </a:pPr>
              <a:t>12/2/2020</a:t>
            </a:fld>
            <a:endParaRPr lang="en-US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E20B6578-EB96-4726-8358-A9D729C967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B04475E2-FDC0-49F9-869B-7ABDD90DB796}" type="datetimeFigureOut">
              <a:rPr lang="en-US" smtClean="0"/>
              <a:pPr>
                <a:defRPr/>
              </a:pPr>
              <a:t>12/2/2020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E20B6578-EB96-4726-8358-A9D729C967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4475E2-FDC0-49F9-869B-7ABDD90DB796}" type="datetimeFigureOut">
              <a:rPr lang="en-US" smtClean="0"/>
              <a:pPr>
                <a:defRPr/>
              </a:pPr>
              <a:t>12/2/2020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0B6578-EB96-4726-8358-A9D729C967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4475E2-FDC0-49F9-869B-7ABDD90DB796}" type="datetimeFigureOut">
              <a:rPr lang="en-US" smtClean="0"/>
              <a:pPr>
                <a:defRPr/>
              </a:pPr>
              <a:t>12/2/2020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0B6578-EB96-4726-8358-A9D729C967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4475E2-FDC0-49F9-869B-7ABDD90DB796}" type="datetimeFigureOut">
              <a:rPr lang="en-US" smtClean="0"/>
              <a:pPr>
                <a:defRPr/>
              </a:pPr>
              <a:t>12/2/2020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0B6578-EB96-4726-8358-A9D729C967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B04475E2-FDC0-49F9-869B-7ABDD90DB796}" type="datetimeFigureOut">
              <a:rPr lang="en-US" smtClean="0"/>
              <a:pPr>
                <a:defRPr/>
              </a:pPr>
              <a:t>12/2/2020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20B6578-EB96-4726-8358-A9D729C967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ΕΠΙΛΟΓΗ ΔΕΙΓΜΑΤΟΣ</a:t>
            </a:r>
            <a:br>
              <a:rPr lang="el-GR" dirty="0" smtClean="0"/>
            </a:br>
            <a:r>
              <a:rPr lang="el-GR" dirty="0" smtClean="0"/>
              <a:t>ΔΕΙΓΜΑΤΟΛΗΨΙΑ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dirty="0" smtClean="0"/>
              <a:t>ΙΩΣΗΦ  ΦΡΑΓΚΟΥΛΗΣ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marL="342900" indent="-342900" eaLnBrk="1" hangingPunct="1"/>
            <a:r>
              <a:rPr lang="el-GR" b="1" smtClean="0"/>
              <a:t/>
            </a:r>
            <a:br>
              <a:rPr lang="el-GR" b="1" smtClean="0"/>
            </a:br>
            <a:r>
              <a:rPr lang="el-GR" b="1" smtClean="0"/>
              <a:t>5. Τυχαία ανάθεση σε ομάδες</a:t>
            </a:r>
            <a:br>
              <a:rPr lang="el-GR" b="1" smtClean="0"/>
            </a:br>
            <a:endParaRPr lang="en-US" b="1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eaLnBrk="1" hangingPunct="1"/>
            <a:r>
              <a:rPr lang="el-GR" sz="2800" b="1" dirty="0" smtClean="0"/>
              <a:t>Ανήκει και στην δειγματοληψία πιθανότητας και  Μη-πιθανότητας</a:t>
            </a:r>
            <a:r>
              <a:rPr lang="el-GR" sz="2800" dirty="0" smtClean="0"/>
              <a:t>.</a:t>
            </a:r>
          </a:p>
          <a:p>
            <a:pPr eaLnBrk="1" hangingPunct="1"/>
            <a:r>
              <a:rPr lang="el-GR" sz="2800" dirty="0" smtClean="0"/>
              <a:t>Τα υπό μελέτη άτομα εντάσσονται τυχαία σε ομάδες</a:t>
            </a:r>
          </a:p>
          <a:p>
            <a:pPr eaLnBrk="1" hangingPunct="1"/>
            <a:r>
              <a:rPr lang="el-GR" sz="2800" dirty="0" smtClean="0"/>
              <a:t>Χρησιμοποιείται ο πίνακας των τυχαίων αριθμών η στρίψιμο νομίσματος</a:t>
            </a:r>
          </a:p>
          <a:p>
            <a:pPr eaLnBrk="1" hangingPunct="1"/>
            <a:r>
              <a:rPr lang="el-GR" sz="2800" dirty="0" smtClean="0"/>
              <a:t>Μπορεί να  χρησιμοποιηθεί </a:t>
            </a:r>
            <a:r>
              <a:rPr lang="el-GR" sz="2800" dirty="0" smtClean="0"/>
              <a:t>πχ</a:t>
            </a:r>
            <a:r>
              <a:rPr lang="en-US" sz="2800" dirty="0" smtClean="0"/>
              <a:t>.</a:t>
            </a:r>
            <a:r>
              <a:rPr lang="el-GR" sz="2800" dirty="0" smtClean="0"/>
              <a:t> </a:t>
            </a:r>
            <a:r>
              <a:rPr lang="el-GR" sz="2800" dirty="0" smtClean="0"/>
              <a:t>στην επιλογή 2 ομάδων </a:t>
            </a:r>
          </a:p>
          <a:p>
            <a:pPr eaLnBrk="1" hangingPunct="1"/>
            <a:r>
              <a:rPr lang="el-GR" sz="2800" dirty="0" smtClean="0"/>
              <a:t>Α) παίρνουν θεραπεία</a:t>
            </a:r>
          </a:p>
          <a:p>
            <a:pPr eaLnBrk="1" hangingPunct="1"/>
            <a:r>
              <a:rPr lang="el-GR" sz="2800" dirty="0" smtClean="0"/>
              <a:t>Β) δεν παίρνουν θεραπεία (μάρτυρες)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l-GR" b="1" smtClean="0"/>
              <a:t>Δειγματοληψία μη-πιθανότητας</a:t>
            </a:r>
            <a:endParaRPr lang="en-US" b="1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4906963"/>
          </a:xfrm>
        </p:spPr>
        <p:txBody>
          <a:bodyPr/>
          <a:lstStyle/>
          <a:p>
            <a:r>
              <a:rPr lang="el-GR" smtClean="0"/>
              <a:t>Κάθε στοιχείο του πληθυσμού ΔΕΝ έχει την ίδια πιθανότητα να ενταχθεί στο δείγμα</a:t>
            </a:r>
          </a:p>
          <a:p>
            <a:endParaRPr lang="el-GR" smtClean="0"/>
          </a:p>
          <a:p>
            <a:r>
              <a:rPr lang="el-GR" b="1" smtClean="0"/>
              <a:t>Περιλαμβάνει</a:t>
            </a:r>
          </a:p>
          <a:p>
            <a:r>
              <a:rPr lang="el-GR" smtClean="0"/>
              <a:t>1. Δειγματοληψία ευκολίας ή περιστασιακή</a:t>
            </a:r>
          </a:p>
          <a:p>
            <a:r>
              <a:rPr lang="el-GR" smtClean="0"/>
              <a:t>2. Δικτυωτή δειγματοληψία (χιονοστιβάδας)</a:t>
            </a:r>
          </a:p>
          <a:p>
            <a:r>
              <a:rPr lang="el-GR" smtClean="0"/>
              <a:t>3. Δειγματοληψία κατά κριτήρια ή ποσοστώσεων</a:t>
            </a:r>
          </a:p>
          <a:p>
            <a:r>
              <a:rPr lang="el-GR" smtClean="0"/>
              <a:t>4.Κατευθυνόμενη δειγματοληψία</a:t>
            </a:r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l-GR" sz="3200" b="1" smtClean="0"/>
              <a:t/>
            </a:r>
            <a:br>
              <a:rPr lang="el-GR" sz="3200" b="1" smtClean="0"/>
            </a:br>
            <a:r>
              <a:rPr lang="el-GR" sz="3200" b="1" smtClean="0"/>
              <a:t>1. Δειγματοληψία ευκολίας ή περιστασιακή</a:t>
            </a:r>
            <a:r>
              <a:rPr lang="el-GR" smtClean="0"/>
              <a:t/>
            </a:r>
            <a:br>
              <a:rPr lang="el-GR" smtClean="0"/>
            </a:br>
            <a:endParaRPr lang="en-US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r>
              <a:rPr lang="el-GR" sz="2800" smtClean="0"/>
              <a:t>Αξιοποιείται το </a:t>
            </a:r>
            <a:r>
              <a:rPr lang="el-GR" sz="2800" b="1" smtClean="0"/>
              <a:t>δείγμα ευκολίας</a:t>
            </a:r>
          </a:p>
          <a:p>
            <a:r>
              <a:rPr lang="el-GR" sz="2800" smtClean="0"/>
              <a:t>Άτομα διαθέσιμα  συγκεκριμμένη ώρα/ τόπο </a:t>
            </a:r>
          </a:p>
          <a:p>
            <a:pPr>
              <a:buFont typeface="Arial" charset="0"/>
              <a:buNone/>
            </a:pPr>
            <a:r>
              <a:rPr lang="el-GR" sz="2800" smtClean="0"/>
              <a:t>ή εύκολα προσβάσιμα</a:t>
            </a:r>
          </a:p>
          <a:p>
            <a:pPr>
              <a:buFont typeface="Arial" charset="0"/>
              <a:buNone/>
            </a:pPr>
            <a:endParaRPr lang="el-GR" sz="2800" smtClean="0"/>
          </a:p>
          <a:p>
            <a:r>
              <a:rPr lang="el-GR" sz="2800" b="1" smtClean="0"/>
              <a:t>ΜΕΙΟΝΕΚΤΗΜΑΤΑ</a:t>
            </a:r>
          </a:p>
          <a:p>
            <a:r>
              <a:rPr lang="el-GR" sz="2800" smtClean="0"/>
              <a:t>Περιορισμένη δυνατότητα ελέγχου μεροληπτικών απαντήσεων</a:t>
            </a:r>
          </a:p>
          <a:p>
            <a:r>
              <a:rPr lang="el-GR" sz="2800" smtClean="0"/>
              <a:t>Χαμηλή αντιπροσωπευτικότητα</a:t>
            </a:r>
          </a:p>
          <a:p>
            <a:endParaRPr lang="el-GR" sz="2800" smtClean="0"/>
          </a:p>
          <a:p>
            <a:r>
              <a:rPr lang="el-GR" sz="2800" b="1" smtClean="0"/>
              <a:t>ΠΛΕΟΝΕΚΤΗΜΑΤΑ</a:t>
            </a:r>
          </a:p>
          <a:p>
            <a:r>
              <a:rPr lang="el-GR" sz="2800" smtClean="0"/>
              <a:t>Χαμηλό κόστος, Ευκολία</a:t>
            </a:r>
          </a:p>
          <a:p>
            <a:r>
              <a:rPr lang="el-GR" sz="2800" smtClean="0"/>
              <a:t>Χρήσιμη για πιλοτικές έρευνες, έλεγχο μεθοδολογίας</a:t>
            </a:r>
          </a:p>
          <a:p>
            <a:endParaRPr lang="el-GR" smtClean="0"/>
          </a:p>
          <a:p>
            <a:pPr>
              <a:buFont typeface="Arial" charset="0"/>
              <a:buNone/>
            </a:pPr>
            <a:endParaRPr lang="el-GR" smtClean="0"/>
          </a:p>
          <a:p>
            <a:endParaRPr lang="el-GR" smtClean="0"/>
          </a:p>
          <a:p>
            <a:endParaRPr lang="en-US" b="1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mtClean="0"/>
              <a:t/>
            </a:r>
            <a:br>
              <a:rPr lang="el-GR" smtClean="0"/>
            </a:br>
            <a:r>
              <a:rPr lang="el-GR" b="1" smtClean="0"/>
              <a:t>2. Δικτυωτή δειγματοληψία (χιονοστιβάδας</a:t>
            </a:r>
            <a:r>
              <a:rPr lang="el-GR" smtClean="0"/>
              <a:t>)</a:t>
            </a:r>
            <a:br>
              <a:rPr lang="el-GR" smtClean="0"/>
            </a:br>
            <a:endParaRPr lang="en-US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Οπως προχωράει η μελέτη προστίθενται τυχαία άτομα προς διερεύνηση με βάση πληροφορίες που συλλέγονται  επι τόπου</a:t>
            </a:r>
            <a:endParaRPr 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 smtClean="0"/>
              <a:t>3. Δειγματοληψία κατά κριτήρια ή ποσοστώσεων</a:t>
            </a:r>
            <a:endParaRPr lang="en-US" sz="3200" b="1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686800" cy="3763963"/>
          </a:xfrm>
        </p:spPr>
        <p:txBody>
          <a:bodyPr/>
          <a:lstStyle/>
          <a:p>
            <a:r>
              <a:rPr lang="el-GR" dirty="0" smtClean="0"/>
              <a:t>Ο ερευνητής επιλέγει έναν προκαθορισμένο αριθμό ή ποσοστό δειγμάτων ανά κατηγορία ατόμων που συμμετέχουν</a:t>
            </a:r>
          </a:p>
          <a:p>
            <a:r>
              <a:rPr lang="el-GR" dirty="0" smtClean="0"/>
              <a:t>Προσπάθεια διασφάλισης συμμετοχής κάποιων κατηγοριών/</a:t>
            </a:r>
            <a:r>
              <a:rPr lang="el-GR" dirty="0" err="1" smtClean="0"/>
              <a:t>υποοομάδων</a:t>
            </a:r>
            <a:endParaRPr lang="el-GR" dirty="0" smtClean="0"/>
          </a:p>
          <a:p>
            <a:r>
              <a:rPr lang="el-GR" dirty="0" smtClean="0"/>
              <a:t>Συχνά συνδυάζεται με δειγματοληψία ευκολίας για να αυξήσει  την  αντικειμενικότητα</a:t>
            </a:r>
          </a:p>
          <a:p>
            <a:endParaRPr lang="el-GR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smtClean="0"/>
              <a:t>4.Κατευθυνόμενη δειγματοληψία</a:t>
            </a:r>
            <a:r>
              <a:rPr lang="en-US" b="1" smtClean="0"/>
              <a:t/>
            </a:r>
            <a:br>
              <a:rPr lang="en-US" b="1" smtClean="0"/>
            </a:br>
            <a:endParaRPr lang="en-US" b="1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l-GR" dirty="0" smtClean="0"/>
              <a:t>Επιλογή με ηθελημένη επιλογή και κρίση του ερευνητή</a:t>
            </a:r>
          </a:p>
          <a:p>
            <a:r>
              <a:rPr lang="el-GR" dirty="0" smtClean="0"/>
              <a:t>Το δείγμα πρέπει να έχει συγκεκριμένα χαρακτηριστικά</a:t>
            </a:r>
          </a:p>
          <a:p>
            <a:r>
              <a:rPr lang="el-GR" dirty="0" smtClean="0"/>
              <a:t>Συχνά καταφεύγει σε υποκειμενικές κρίσεις και πληροφορίες  για την συλλογή των δειγμάτων</a:t>
            </a:r>
          </a:p>
          <a:p>
            <a:r>
              <a:rPr lang="el-GR" dirty="0" smtClean="0"/>
              <a:t>ΜΕΙΟΝΕΚΤΗΜΑ :μειωμένη αντικειμενικότητα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l-GR" b="1" smtClean="0"/>
              <a:t>ΜΕΓΕΘΟΣ ΔΕΙΓΜΑΤΟΣ</a:t>
            </a:r>
            <a:endParaRPr lang="en-US" b="1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r>
              <a:rPr lang="el-GR" sz="2400" dirty="0" smtClean="0"/>
              <a:t>Όσο μεγαλύτερο τόσο καλύτερα</a:t>
            </a:r>
          </a:p>
          <a:p>
            <a:r>
              <a:rPr lang="el-GR" sz="2400" dirty="0" smtClean="0"/>
              <a:t>Όμως ακόμα και ένα μεγάλο δείγμα χωρίς σωστό τρόπο δειγματοληψίας δεν είναι ακριβές</a:t>
            </a:r>
          </a:p>
          <a:p>
            <a:r>
              <a:rPr lang="el-GR" sz="2400" b="1" dirty="0" smtClean="0"/>
              <a:t>Επαρκές δείγμα: </a:t>
            </a:r>
            <a:r>
              <a:rPr lang="el-GR" sz="2400" dirty="0" smtClean="0"/>
              <a:t>Το</a:t>
            </a:r>
            <a:r>
              <a:rPr lang="el-GR" sz="2400" b="1" dirty="0" smtClean="0"/>
              <a:t> </a:t>
            </a:r>
            <a:r>
              <a:rPr lang="el-GR" sz="2400" dirty="0" smtClean="0"/>
              <a:t>ελάχιστο που μπορεί να δώσει αξιόπιστες απαντήσεις.</a:t>
            </a:r>
          </a:p>
          <a:p>
            <a:r>
              <a:rPr lang="el-GR" sz="2400" b="1" dirty="0" smtClean="0"/>
              <a:t>Το μέγεθος εξαρτάται</a:t>
            </a:r>
          </a:p>
          <a:p>
            <a:pPr lvl="1"/>
            <a:r>
              <a:rPr lang="el-GR" sz="2400" dirty="0" smtClean="0"/>
              <a:t> από τις επιθυμητές γενικεύσεις και τον τύπο της στατιστικής επεξεργασίας</a:t>
            </a:r>
          </a:p>
          <a:p>
            <a:pPr lvl="1"/>
            <a:r>
              <a:rPr lang="el-GR" sz="2400" dirty="0" smtClean="0"/>
              <a:t>Τον επιθυμητό βαθμό ακρίβειας</a:t>
            </a:r>
          </a:p>
          <a:p>
            <a:pPr lvl="1"/>
            <a:r>
              <a:rPr lang="el-GR" sz="2400" dirty="0" smtClean="0"/>
              <a:t>Τον βαθμό σφάλματος που θεωρείται ανεκτός</a:t>
            </a:r>
          </a:p>
          <a:p>
            <a:pPr lvl="1"/>
            <a:r>
              <a:rPr lang="el-GR" sz="2400" dirty="0" smtClean="0"/>
              <a:t>Τον </a:t>
            </a:r>
            <a:r>
              <a:rPr lang="el-GR" sz="2400" dirty="0" smtClean="0"/>
              <a:t>διαθέσιμο χρόνο</a:t>
            </a:r>
          </a:p>
          <a:p>
            <a:pPr lvl="1"/>
            <a:r>
              <a:rPr lang="el-GR" sz="2400" dirty="0" smtClean="0"/>
              <a:t>Τ</a:t>
            </a:r>
            <a:r>
              <a:rPr lang="el-GR" sz="2400" dirty="0" smtClean="0"/>
              <a:t>ους</a:t>
            </a:r>
            <a:r>
              <a:rPr lang="el-GR" sz="2400" dirty="0" smtClean="0"/>
              <a:t> διαθέσιμους πόρους/ χρήματα για τη διεξαγωγή της έρευνας</a:t>
            </a:r>
            <a:endParaRPr lang="el-GR" sz="2400" dirty="0" smtClean="0"/>
          </a:p>
          <a:p>
            <a:pPr lvl="1"/>
            <a:r>
              <a:rPr lang="el-GR" sz="2400" dirty="0" smtClean="0"/>
              <a:t>Τον βαθμό απαιτητικότητας των κριτών</a:t>
            </a:r>
          </a:p>
          <a:p>
            <a:pPr lvl="1"/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mtClean="0"/>
              <a:t>ΠΑΡΑΔΕΙΓΜΑ</a:t>
            </a:r>
            <a:br>
              <a:rPr lang="el-GR" smtClean="0"/>
            </a:br>
            <a:r>
              <a:rPr lang="el-GR" sz="3600" smtClean="0"/>
              <a:t>(Διάστημα εμπιστοσύνης 99%)</a:t>
            </a:r>
            <a:endParaRPr lang="en-US" sz="360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ΜΕΓΕΘΟΣ ΠΛΗΘΥΣΜΟΥ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ΜΕΓΕΘΟΣ ΔΕΙΓΜΑΤΟΣ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% ΤΟΥ ΠΛΗΘΥΣΜΟΥ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200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171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85.5%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1000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543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54.3%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10.000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1061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10.6%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50.000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1160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2.3%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100.000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1173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200" dirty="0" smtClean="0"/>
                        <a:t>1.25%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l-GR" sz="4000" b="1" smtClean="0"/>
              <a:t>ΤΟ ΣΦΑΛΜΑ ΣΤΗΝ ΔΕΙΓΜΑΤΟΛΗΨΙΑ</a:t>
            </a:r>
            <a:endParaRPr lang="en-US" sz="4000" b="1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r>
              <a:rPr lang="el-GR" sz="2800" dirty="0" smtClean="0"/>
              <a:t>Οι παράμετροι (ιδιότητες) ενός πληθυσμού πρέπει να υπολογιστούν με ακρίβεια.</a:t>
            </a:r>
          </a:p>
          <a:p>
            <a:r>
              <a:rPr lang="el-GR" sz="2800" dirty="0" smtClean="0"/>
              <a:t>Αν υπάρχουν σφάλματα μειώνεται η ακρίβεια</a:t>
            </a:r>
          </a:p>
          <a:p>
            <a:r>
              <a:rPr lang="el-GR" sz="2800" dirty="0" smtClean="0"/>
              <a:t>Τα σφάλματα μειώνονται όσο αυξάνεται το μέγεθος του δείγματος.</a:t>
            </a:r>
          </a:p>
          <a:p>
            <a:r>
              <a:rPr lang="el-GR" sz="2800" b="1" dirty="0" smtClean="0"/>
              <a:t>ΔΥΟ ΕΙΔΗ ΣΦΑΛΜΑΤΟΣ</a:t>
            </a:r>
          </a:p>
          <a:p>
            <a:pPr lvl="1"/>
            <a:r>
              <a:rPr lang="el-GR" sz="2400" b="1" dirty="0" smtClean="0"/>
              <a:t>Τυχαίο</a:t>
            </a:r>
            <a:r>
              <a:rPr lang="el-GR" sz="2400" dirty="0" smtClean="0"/>
              <a:t> : μη αποδεκτή διαφοροποίηση σε σχέση με</a:t>
            </a:r>
            <a:r>
              <a:rPr lang="en-US" sz="2400" dirty="0" smtClean="0"/>
              <a:t> </a:t>
            </a:r>
            <a:r>
              <a:rPr lang="el-GR" sz="2400" dirty="0" smtClean="0"/>
              <a:t>τη μέση τιμή </a:t>
            </a:r>
            <a:r>
              <a:rPr lang="el-GR" sz="2400" smtClean="0"/>
              <a:t>του δείγματος</a:t>
            </a:r>
            <a:endParaRPr lang="el-GR" sz="2400" dirty="0" smtClean="0"/>
          </a:p>
          <a:p>
            <a:pPr lvl="1"/>
            <a:r>
              <a:rPr lang="el-GR" sz="2400" b="1" dirty="0" smtClean="0"/>
              <a:t>Συστηματικό</a:t>
            </a:r>
            <a:r>
              <a:rPr lang="el-GR" sz="2400" dirty="0" smtClean="0"/>
              <a:t> :συστηματική επιλογή ατόμων που διαφοροποιούνται από τον γενικό πληθυσμό</a:t>
            </a:r>
          </a:p>
          <a:p>
            <a:pPr lvl="1">
              <a:buFont typeface="Arial" charset="0"/>
              <a:buNone/>
            </a:pPr>
            <a:r>
              <a:rPr lang="el-GR" sz="2400" dirty="0" smtClean="0"/>
              <a:t>ΠΡΟΚΑΛΟΥΝΤΑΙ</a:t>
            </a:r>
          </a:p>
          <a:p>
            <a:pPr lvl="1">
              <a:buFont typeface="Arial" charset="0"/>
              <a:buNone/>
            </a:pPr>
            <a:r>
              <a:rPr lang="el-GR" sz="2400" dirty="0" smtClean="0"/>
              <a:t>	από λάθη των ερευνητών</a:t>
            </a:r>
          </a:p>
          <a:p>
            <a:pPr lvl="1">
              <a:buFont typeface="Arial" charset="0"/>
              <a:buNone/>
            </a:pPr>
            <a:r>
              <a:rPr lang="el-GR" sz="2400" dirty="0" smtClean="0"/>
              <a:t>	από την επίδραση της συμπεριφοράς των ερωτώμενων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b="1" dirty="0" smtClean="0"/>
              <a:t>ΣΚΟΠΟΣ</a:t>
            </a:r>
            <a:endParaRPr lang="en-US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Η διεξαγωγἠ συμπερασμάτων επί ενός πληθυσμού με δειγματοληπτική μελέτη.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Γιατί?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Οικονομικοί παράγοντες (οικονομικότερη επιλογή έναντι της απογραφής)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Χρονικοί περιορισμοί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Καλή λύση σε περίπτωση μεγάλου πληθυσμού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Ύπαρξη πληθυσμών δύσκολα προσβάσιμων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Μεθοδική δειγματοληψία έχει σαν αποτέλεσμα ακρίβεια συμπερασμάτων.</a:t>
            </a:r>
          </a:p>
          <a:p>
            <a:pPr marL="109728" indent="0" eaLnBrk="1" fontAlgn="auto" hangingPunct="1">
              <a:spcAft>
                <a:spcPts val="0"/>
              </a:spcAft>
              <a:buNone/>
              <a:defRPr/>
            </a:pPr>
            <a:endParaRPr lang="el-G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l-G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l-GR" sz="4000" b="1" smtClean="0"/>
              <a:t>ΣΧΕΔΙΑΣΜΟΣ ΔΕΙΓΜΑΤΟΛΗΨΙΑΣ</a:t>
            </a:r>
            <a:endParaRPr lang="en-US" sz="4000" b="1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r>
              <a:rPr lang="el-GR" dirty="0" smtClean="0"/>
              <a:t>Σαφής καθορισμός στόχων –σκοπών</a:t>
            </a:r>
          </a:p>
          <a:p>
            <a:r>
              <a:rPr lang="el-GR" dirty="0" smtClean="0"/>
              <a:t>Ορισμός του υπό μελέτη πληθυσμού</a:t>
            </a:r>
          </a:p>
          <a:p>
            <a:r>
              <a:rPr lang="el-GR" dirty="0" smtClean="0"/>
              <a:t>Καθορισμός χαρακτηριστικών δείγματος:</a:t>
            </a:r>
          </a:p>
          <a:p>
            <a:pPr>
              <a:buFont typeface="Arial" charset="0"/>
              <a:buNone/>
            </a:pPr>
            <a:r>
              <a:rPr lang="el-GR" dirty="0" smtClean="0"/>
              <a:t>		Μέγεθος, πρόσβαση, στατιστικά, </a:t>
            </a:r>
          </a:p>
          <a:p>
            <a:pPr>
              <a:buFont typeface="Arial" charset="0"/>
              <a:buNone/>
            </a:pPr>
            <a:r>
              <a:rPr lang="el-GR" dirty="0" smtClean="0"/>
              <a:t>		κατώτερο 	επίπεδο πχ νομός, πόλη</a:t>
            </a:r>
            <a:r>
              <a:rPr lang="en-US" dirty="0" smtClean="0"/>
              <a:t>, </a:t>
            </a:r>
            <a:r>
              <a:rPr lang="el-GR" dirty="0" smtClean="0"/>
              <a:t>περιφέρεια</a:t>
            </a:r>
          </a:p>
          <a:p>
            <a:r>
              <a:rPr lang="el-GR" dirty="0" smtClean="0"/>
              <a:t>Επιλογή μεθοδολογίας δειγματοληψίας</a:t>
            </a:r>
          </a:p>
          <a:p>
            <a:r>
              <a:rPr lang="el-GR" dirty="0" smtClean="0"/>
              <a:t>Εξασφάλιση οικονομικών/προσωπικού</a:t>
            </a:r>
          </a:p>
          <a:p>
            <a:r>
              <a:rPr lang="el-GR" dirty="0" smtClean="0"/>
              <a:t>Μελέτη των πιθανών ποσοστών ανταπόκρισης</a:t>
            </a:r>
          </a:p>
          <a:p>
            <a:endParaRPr lang="el-G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l-GR" b="1" dirty="0" smtClean="0"/>
              <a:t>ΟΡΙΣΜΟΙ</a:t>
            </a:r>
            <a:endParaRPr lang="en-US" b="1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/>
          </a:bodyPr>
          <a:lstStyle/>
          <a:p>
            <a:pPr eaLnBrk="1" hangingPunct="1"/>
            <a:r>
              <a:rPr lang="el-GR" sz="2800" b="1" dirty="0" smtClean="0"/>
              <a:t>Πληθυσμός </a:t>
            </a:r>
            <a:r>
              <a:rPr lang="el-GR" sz="2800" dirty="0" smtClean="0"/>
              <a:t>(Ν):όλα τα άτομα μιας ομάδας που θέλει να προσεγγίσει η έρευνα</a:t>
            </a:r>
          </a:p>
          <a:p>
            <a:pPr eaLnBrk="1" hangingPunct="1"/>
            <a:r>
              <a:rPr lang="el-GR" sz="2800" b="1" dirty="0" smtClean="0"/>
              <a:t>Κριτήρια επιλογής ατόμων </a:t>
            </a:r>
            <a:r>
              <a:rPr lang="el-GR" sz="2800" dirty="0" smtClean="0"/>
              <a:t>(φύλο, ηλικία, υγεία, κοινωνική/οικονομική κατάσταση, τόπος κατοικίας/ προέλευσης </a:t>
            </a:r>
            <a:r>
              <a:rPr lang="el-GR" sz="2800" dirty="0" err="1" smtClean="0"/>
              <a:t>κλπ</a:t>
            </a:r>
            <a:r>
              <a:rPr lang="el-GR" sz="2800" dirty="0" smtClean="0"/>
              <a:t>)</a:t>
            </a:r>
          </a:p>
          <a:p>
            <a:pPr eaLnBrk="1" hangingPunct="1"/>
            <a:r>
              <a:rPr lang="el-GR" sz="2800" dirty="0" smtClean="0"/>
              <a:t>Υπολογισμός </a:t>
            </a:r>
            <a:r>
              <a:rPr lang="el-GR" sz="2800" dirty="0" err="1" smtClean="0"/>
              <a:t>προσβάσιμου</a:t>
            </a:r>
            <a:r>
              <a:rPr lang="el-GR" sz="2800" dirty="0" smtClean="0"/>
              <a:t> πληθυσμού.</a:t>
            </a:r>
          </a:p>
          <a:p>
            <a:pPr eaLnBrk="1" hangingPunct="1"/>
            <a:r>
              <a:rPr lang="el-GR" sz="2800" dirty="0" smtClean="0"/>
              <a:t>Το </a:t>
            </a:r>
            <a:r>
              <a:rPr lang="el-GR" sz="2800" b="1" dirty="0" smtClean="0"/>
              <a:t>δείγμα </a:t>
            </a:r>
            <a:r>
              <a:rPr lang="el-GR" sz="2800" dirty="0" smtClean="0"/>
              <a:t>του πληθυσμού πρέπει να είναι :</a:t>
            </a:r>
          </a:p>
          <a:p>
            <a:pPr lvl="1" eaLnBrk="1" hangingPunct="1"/>
            <a:r>
              <a:rPr lang="el-GR" dirty="0" smtClean="0"/>
              <a:t>Αντιπροσωπευτικό του πληθυσμού –στόχου</a:t>
            </a:r>
          </a:p>
          <a:p>
            <a:pPr lvl="1" eaLnBrk="1" hangingPunct="1"/>
            <a:r>
              <a:rPr lang="el-GR" dirty="0" smtClean="0"/>
              <a:t>Αποτελεί μικρογραφία του πληθυσμού –στόχου</a:t>
            </a:r>
          </a:p>
          <a:p>
            <a:pPr lvl="1" eaLnBrk="1" hangingPunct="1"/>
            <a:r>
              <a:rPr lang="el-GR" dirty="0" smtClean="0"/>
              <a:t>Επαρκής αριθμός ατόμων για ασφαλή συμπεράσματα</a:t>
            </a:r>
          </a:p>
          <a:p>
            <a:pPr lvl="1" eaLnBrk="1" hangingPunct="1"/>
            <a:r>
              <a:rPr lang="el-GR" dirty="0" smtClean="0"/>
              <a:t>Κατάλογος </a:t>
            </a:r>
            <a:r>
              <a:rPr lang="el-GR" dirty="0" smtClean="0"/>
              <a:t>δειγματοληπτικού </a:t>
            </a:r>
            <a:r>
              <a:rPr lang="el-GR" dirty="0" smtClean="0"/>
              <a:t>πλαισίου </a:t>
            </a:r>
            <a:r>
              <a:rPr lang="el-GR" dirty="0" smtClean="0"/>
              <a:t>(σύνολο του υπό μελέτη πληθυσμού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sz="3600" b="1" smtClean="0"/>
              <a:t>ΕΙΔΗ ΔΕΙΓΜΑΤΟΛΗΨΙΑΣ ΠΛΗΘΥΣΜΟΥ</a:t>
            </a:r>
            <a:endParaRPr lang="en-US" sz="3600" b="1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eaLnBrk="1" hangingPunct="1"/>
            <a:r>
              <a:rPr lang="el-GR" b="1" dirty="0" smtClean="0"/>
              <a:t>Δειγματοληψία πιθανότητας</a:t>
            </a:r>
          </a:p>
          <a:p>
            <a:pPr lvl="1" eaLnBrk="1" hangingPunct="1"/>
            <a:r>
              <a:rPr lang="el-GR" i="1" dirty="0" smtClean="0"/>
              <a:t>Κάθε μονάδα του πληθυσμού που μελετάται χαρακτηρίζεται από το γεγονός ότι έχει ίσες πιθανότητες να συμπεριληφθεί στο δείγμα με όλες τις άλλες</a:t>
            </a:r>
          </a:p>
          <a:p>
            <a:pPr lvl="1" eaLnBrk="1" hangingPunct="1"/>
            <a:r>
              <a:rPr lang="el-GR" b="1" dirty="0" smtClean="0"/>
              <a:t>Κατηγορίες</a:t>
            </a:r>
          </a:p>
          <a:p>
            <a:pPr lvl="1" eaLnBrk="1" hangingPunct="1">
              <a:buFont typeface="Arial" charset="0"/>
              <a:buNone/>
            </a:pPr>
            <a:r>
              <a:rPr lang="el-GR" dirty="0" smtClean="0"/>
              <a:t>1. Απλή τυχαία δειγματοληψία</a:t>
            </a:r>
          </a:p>
          <a:p>
            <a:pPr lvl="1" eaLnBrk="1" hangingPunct="1">
              <a:buFont typeface="Arial" charset="0"/>
              <a:buNone/>
            </a:pPr>
            <a:r>
              <a:rPr lang="el-GR" dirty="0" smtClean="0"/>
              <a:t>2. Συστηματική τυχαία δειγματοληψία</a:t>
            </a:r>
          </a:p>
          <a:p>
            <a:pPr lvl="1" eaLnBrk="1" hangingPunct="1">
              <a:buFont typeface="Arial" charset="0"/>
              <a:buNone/>
            </a:pPr>
            <a:r>
              <a:rPr lang="el-GR" dirty="0" smtClean="0"/>
              <a:t>3. </a:t>
            </a:r>
            <a:r>
              <a:rPr lang="el-GR" dirty="0" err="1" smtClean="0"/>
              <a:t>Στρωματοποιημένη</a:t>
            </a:r>
            <a:r>
              <a:rPr lang="el-GR" dirty="0" smtClean="0"/>
              <a:t> δειγματοληψία</a:t>
            </a:r>
          </a:p>
          <a:p>
            <a:pPr lvl="1" eaLnBrk="1" hangingPunct="1">
              <a:buFont typeface="Arial" charset="0"/>
              <a:buNone/>
            </a:pPr>
            <a:r>
              <a:rPr lang="el-GR" dirty="0" smtClean="0"/>
              <a:t>4. Δειγματοληψία σωρού (</a:t>
            </a:r>
            <a:r>
              <a:rPr lang="el-GR" dirty="0" err="1" smtClean="0"/>
              <a:t>πολυσταδιακή</a:t>
            </a:r>
            <a:r>
              <a:rPr lang="el-GR" dirty="0" smtClean="0"/>
              <a:t>)</a:t>
            </a:r>
          </a:p>
          <a:p>
            <a:pPr lvl="1" eaLnBrk="1" hangingPunct="1">
              <a:buFont typeface="Arial" charset="0"/>
              <a:buNone/>
            </a:pPr>
            <a:r>
              <a:rPr lang="el-GR" dirty="0" smtClean="0"/>
              <a:t>5. Τυχαία ανάθεση σε ομάδες</a:t>
            </a:r>
          </a:p>
          <a:p>
            <a:pPr lvl="1" eaLnBrk="1" hangingPunct="1">
              <a:buFont typeface="Arial" charset="0"/>
              <a:buNone/>
            </a:pPr>
            <a:endParaRPr lang="en-US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marL="342900" indent="-342900" eaLnBrk="1" hangingPunct="1"/>
            <a:r>
              <a:rPr lang="el-GR" smtClean="0"/>
              <a:t/>
            </a:r>
            <a:br>
              <a:rPr lang="el-GR" smtClean="0"/>
            </a:br>
            <a:r>
              <a:rPr lang="el-GR" b="1" smtClean="0"/>
              <a:t>1. Απλή τυχαία δειγματοληψία</a:t>
            </a:r>
            <a:br>
              <a:rPr lang="el-GR" b="1" smtClean="0"/>
            </a:br>
            <a:endParaRPr lang="en-US" b="1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/>
            <a:r>
              <a:rPr lang="el-GR" sz="2800" dirty="0" smtClean="0"/>
              <a:t>Οι μονάδες που την απαρτίζουν επιλέγονται τυχαία</a:t>
            </a:r>
          </a:p>
          <a:p>
            <a:pPr eaLnBrk="1" hangingPunct="1"/>
            <a:r>
              <a:rPr lang="el-GR" sz="2800" dirty="0" smtClean="0"/>
              <a:t>Έχουν ίσες πιθανότητες εκλογής από τον κατάλογο των ατόμων</a:t>
            </a:r>
          </a:p>
          <a:p>
            <a:pPr eaLnBrk="1" hangingPunct="1"/>
            <a:r>
              <a:rPr lang="el-GR" sz="2800" dirty="0" smtClean="0"/>
              <a:t>Τρόποι επιλογής</a:t>
            </a:r>
          </a:p>
          <a:p>
            <a:pPr eaLnBrk="1" hangingPunct="1"/>
            <a:r>
              <a:rPr lang="el-GR" sz="2800" dirty="0" smtClean="0"/>
              <a:t>Μπορεί να γίνει χρήση «πίνακα τυχαίων αριθμών». Οι πίνακες διατίθενται στο διαδίκτυο ή φτιάχνονται στο </a:t>
            </a:r>
            <a:r>
              <a:rPr lang="en-US" sz="2800" dirty="0" smtClean="0"/>
              <a:t>EXEL</a:t>
            </a:r>
          </a:p>
          <a:p>
            <a:pPr eaLnBrk="1" hangingPunct="1"/>
            <a:r>
              <a:rPr lang="en-US" sz="2800" dirty="0" smtClean="0"/>
              <a:t>K</a:t>
            </a:r>
            <a:r>
              <a:rPr lang="el-GR" sz="2800" dirty="0" err="1" smtClean="0"/>
              <a:t>λήρωση</a:t>
            </a:r>
            <a:endParaRPr lang="el-GR" sz="2800" dirty="0" smtClean="0"/>
          </a:p>
          <a:p>
            <a:pPr eaLnBrk="1" hangingPunct="1"/>
            <a:r>
              <a:rPr lang="el-GR" sz="2800" dirty="0" smtClean="0"/>
              <a:t>Ο ερευνητής κλείνει  τα μάτια και σημειώνει τυχαία </a:t>
            </a:r>
          </a:p>
          <a:p>
            <a:pPr eaLnBrk="1" hangingPunct="1"/>
            <a:r>
              <a:rPr lang="el-GR" sz="2800" dirty="0" smtClean="0"/>
              <a:t>ΑΛΛΑ μπορεί ΤΥΧΑΙΑ να μην συμπεριλάβει κάποιο τμήμα του δείγματος</a:t>
            </a:r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sz="3600" b="1" smtClean="0"/>
              <a:t>2. Συστηματική τυχαία δειγματοληψία</a:t>
            </a:r>
            <a:endParaRPr lang="en-US" sz="3600" b="1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pPr eaLnBrk="1" hangingPunct="1"/>
            <a:r>
              <a:rPr lang="el-GR" smtClean="0"/>
              <a:t>Υπολογίζεται το εύρος του διαστήματος που θαχρησιμοποιηθεί για την επιλογή του δείγματος</a:t>
            </a:r>
          </a:p>
          <a:p>
            <a:pPr eaLnBrk="1" hangingPunct="1"/>
            <a:r>
              <a:rPr lang="el-GR" smtClean="0"/>
              <a:t>Ν =συνολικός πληθυσμός</a:t>
            </a:r>
          </a:p>
          <a:p>
            <a:pPr eaLnBrk="1" hangingPunct="1"/>
            <a:r>
              <a:rPr lang="en-US" smtClean="0"/>
              <a:t> n = </a:t>
            </a:r>
            <a:r>
              <a:rPr lang="el-GR" smtClean="0"/>
              <a:t>αριθμός του δειγματος.</a:t>
            </a:r>
          </a:p>
          <a:p>
            <a:pPr eaLnBrk="1" hangingPunct="1">
              <a:buFont typeface="Arial" charset="0"/>
              <a:buNone/>
            </a:pPr>
            <a:r>
              <a:rPr lang="el-GR" smtClean="0"/>
              <a:t>Υπολογίζεται Ν/</a:t>
            </a:r>
            <a:r>
              <a:rPr lang="en-US" smtClean="0"/>
              <a:t>n </a:t>
            </a:r>
          </a:p>
          <a:p>
            <a:pPr eaLnBrk="1" hangingPunct="1">
              <a:buFont typeface="Arial" charset="0"/>
              <a:buNone/>
            </a:pPr>
            <a:r>
              <a:rPr lang="el-GR" smtClean="0"/>
              <a:t>Καθορίζεται  έτσι η αλληλουχία των ατόμων που επιλέγεται από εναν κατάλογο</a:t>
            </a:r>
          </a:p>
          <a:p>
            <a:pPr eaLnBrk="1" hangingPunct="1">
              <a:buFont typeface="Arial" charset="0"/>
              <a:buNone/>
            </a:pPr>
            <a:r>
              <a:rPr lang="el-GR" smtClean="0"/>
              <a:t>Πχ αν Ν =1000  </a:t>
            </a:r>
            <a:r>
              <a:rPr lang="en-US" smtClean="0"/>
              <a:t>n = 100 </a:t>
            </a:r>
            <a:r>
              <a:rPr lang="el-GR" smtClean="0"/>
              <a:t>Ν/</a:t>
            </a:r>
            <a:r>
              <a:rPr lang="en-US" smtClean="0"/>
              <a:t>n = 10 </a:t>
            </a:r>
            <a:r>
              <a:rPr lang="el-GR" smtClean="0"/>
              <a:t>αρα επιλέγουμε ανά 10 νούμερα στον κατάλογο του προς μελέτη πληθυσμού</a:t>
            </a:r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marL="342900" indent="-342900" eaLnBrk="1" hangingPunct="1"/>
            <a:r>
              <a:rPr lang="el-GR" sz="3600" b="1" smtClean="0"/>
              <a:t/>
            </a:r>
            <a:br>
              <a:rPr lang="el-GR" sz="3600" b="1" smtClean="0"/>
            </a:br>
            <a:r>
              <a:rPr lang="el-GR" sz="3600" b="1" smtClean="0"/>
              <a:t>3. Στρωματοποιημένη δειγματοληψία</a:t>
            </a:r>
            <a:br>
              <a:rPr lang="el-GR" sz="3600" b="1" smtClean="0"/>
            </a:br>
            <a:endParaRPr lang="en-US" sz="3600" b="1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eaLnBrk="1" hangingPunct="1"/>
            <a:r>
              <a:rPr lang="el-GR" sz="2800" smtClean="0"/>
              <a:t>Ενα στρώμα δημιουργείται όταν από την διαίρεση ενός πληθυσμού (Ν στοιχεία) προκύπτουν υποσύνολα. Κάθε στοιχείο του πληθυσμού ανήκει σε ένα υποσύνολο</a:t>
            </a:r>
            <a:r>
              <a:rPr lang="el-GR" smtClean="0"/>
              <a:t>.</a:t>
            </a:r>
          </a:p>
          <a:p>
            <a:pPr eaLnBrk="1" hangingPunct="1"/>
            <a:r>
              <a:rPr lang="el-GR" sz="2800" smtClean="0"/>
              <a:t>Πρέπει να χρησιμοποιείται τέτοιος αριθμός μελών από κάθε στρώμα ώστε να μην αλλοιώνεται η φυσιογνωμία τοιυ πληθυσμού.</a:t>
            </a:r>
          </a:p>
          <a:p>
            <a:pPr eaLnBrk="1" hangingPunct="1">
              <a:buFont typeface="Arial" charset="0"/>
              <a:buNone/>
            </a:pPr>
            <a:r>
              <a:rPr lang="el-GR" sz="2800" b="1" smtClean="0"/>
              <a:t>Παραδείγματα</a:t>
            </a:r>
          </a:p>
          <a:p>
            <a:pPr eaLnBrk="1" hangingPunct="1"/>
            <a:r>
              <a:rPr lang="el-GR" sz="2800" smtClean="0"/>
              <a:t>Στρώματα με βάση παθήσεις</a:t>
            </a:r>
          </a:p>
          <a:p>
            <a:pPr eaLnBrk="1" hangingPunct="1"/>
            <a:r>
              <a:rPr lang="el-GR" sz="2800" smtClean="0"/>
              <a:t>Στρώματα με βάση μορφωτικό επίπεδο</a:t>
            </a:r>
          </a:p>
          <a:p>
            <a:pPr eaLnBrk="1" hangingPunct="1"/>
            <a:r>
              <a:rPr lang="el-GR" sz="2800" smtClean="0"/>
              <a:t>Στρώματα με βάση το επάγγελμα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sz="3200" b="1" smtClean="0"/>
              <a:t>4. Δειγματοληψία σωρού (πολυσταδιακή</a:t>
            </a:r>
            <a:r>
              <a:rPr lang="el-GR" smtClean="0"/>
              <a:t>)</a:t>
            </a:r>
            <a:endParaRPr lang="en-US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eaLnBrk="1" hangingPunct="1"/>
            <a:r>
              <a:rPr lang="el-GR" sz="2800" dirty="0" smtClean="0"/>
              <a:t>Η λήψη δειγμάτων πραγματοποιείται σε στάδια ξεκινώντας από την ποιο γενική και καταλήγοντας στη ποιο  ειδική μονάδα του υπό μελέτη πληθυσμού.</a:t>
            </a:r>
          </a:p>
          <a:p>
            <a:pPr eaLnBrk="1" hangingPunct="1"/>
            <a:r>
              <a:rPr lang="el-GR" sz="2800" dirty="0" smtClean="0"/>
              <a:t>Είναι χρήσιμη όταν:</a:t>
            </a:r>
          </a:p>
          <a:p>
            <a:pPr lvl="1" eaLnBrk="1" hangingPunct="1"/>
            <a:r>
              <a:rPr lang="el-GR" sz="2400" dirty="0" smtClean="0"/>
              <a:t> </a:t>
            </a:r>
            <a:r>
              <a:rPr lang="el-GR" dirty="0" smtClean="0"/>
              <a:t>υπάρχει αδυναμία καθορισμού του δειγματοληπτικού πλαισίου</a:t>
            </a:r>
          </a:p>
          <a:p>
            <a:pPr lvl="1" eaLnBrk="1" hangingPunct="1"/>
            <a:r>
              <a:rPr lang="el-GR" dirty="0" smtClean="0"/>
              <a:t>Ο υπό μελέτη πληθυσμός παρουσιάζει γεωγραφική κατανομή</a:t>
            </a:r>
          </a:p>
          <a:p>
            <a:pPr lvl="1" eaLnBrk="1" hangingPunct="1"/>
            <a:endParaRPr lang="el-GR" sz="2400" dirty="0" smtClean="0"/>
          </a:p>
          <a:p>
            <a:pPr lvl="1" eaLnBrk="1" hangingPunct="1">
              <a:buFont typeface="Arial" charset="0"/>
              <a:buNone/>
            </a:pPr>
            <a:r>
              <a:rPr lang="el-GR" sz="2400" b="1" dirty="0" smtClean="0"/>
              <a:t>Είναι χρήσιμη σε μελέτες στον  χώρο της </a:t>
            </a:r>
            <a:r>
              <a:rPr lang="el-GR" sz="2400" b="1" dirty="0" smtClean="0"/>
              <a:t>Εκπαίδευσης.</a:t>
            </a:r>
            <a:endParaRPr lang="el-GR" sz="2400" b="1" dirty="0" smtClean="0"/>
          </a:p>
          <a:p>
            <a:pPr lvl="1" eaLnBrk="1" hangingPunct="1"/>
            <a:endParaRPr lang="el-GR" sz="2400" dirty="0" smtClean="0"/>
          </a:p>
          <a:p>
            <a:pPr lvl="1" eaLnBrk="1" hangingPunct="1"/>
            <a:endParaRPr lang="en-US" sz="24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374</TotalTime>
  <Words>807</Words>
  <Application>Microsoft Office PowerPoint</Application>
  <PresentationFormat>Προβολή στην οθόνη (4:3)</PresentationFormat>
  <Paragraphs>167</Paragraphs>
  <Slides>18</Slides>
  <Notes>18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4" baseType="lpstr">
      <vt:lpstr>Arial</vt:lpstr>
      <vt:lpstr>Calibri</vt:lpstr>
      <vt:lpstr>Georgia</vt:lpstr>
      <vt:lpstr>Trebuchet MS</vt:lpstr>
      <vt:lpstr>Wingdings 2</vt:lpstr>
      <vt:lpstr>Αστικό</vt:lpstr>
      <vt:lpstr>ΕΠΙΛΟΓΗ ΔΕΙΓΜΑΤΟΣ ΔΕΙΓΜΑΤΟΛΗΨΙΑ</vt:lpstr>
      <vt:lpstr>ΣΚΟΠΟΣ</vt:lpstr>
      <vt:lpstr>ΣΧΕΔΙΑΣΜΟΣ ΔΕΙΓΜΑΤΟΛΗΨΙΑΣ</vt:lpstr>
      <vt:lpstr>ΟΡΙΣΜΟΙ</vt:lpstr>
      <vt:lpstr>ΕΙΔΗ ΔΕΙΓΜΑΤΟΛΗΨΙΑΣ ΠΛΗΘΥΣΜΟΥ</vt:lpstr>
      <vt:lpstr> 1. Απλή τυχαία δειγματοληψία </vt:lpstr>
      <vt:lpstr>2. Συστηματική τυχαία δειγματοληψία</vt:lpstr>
      <vt:lpstr> 3. Στρωματοποιημένη δειγματοληψία </vt:lpstr>
      <vt:lpstr>4. Δειγματοληψία σωρού (πολυσταδιακή)</vt:lpstr>
      <vt:lpstr> 5. Τυχαία ανάθεση σε ομάδες </vt:lpstr>
      <vt:lpstr>Δειγματοληψία μη-πιθανότητας</vt:lpstr>
      <vt:lpstr> 1. Δειγματοληψία ευκολίας ή περιστασιακή </vt:lpstr>
      <vt:lpstr> 2. Δικτυωτή δειγματοληψία (χιονοστιβάδας) </vt:lpstr>
      <vt:lpstr>3. Δειγματοληψία κατά κριτήρια ή ποσοστώσεων</vt:lpstr>
      <vt:lpstr>4.Κατευθυνόμενη δειγματοληψία </vt:lpstr>
      <vt:lpstr>ΜΕΓΕΘΟΣ ΔΕΙΓΜΑΤΟΣ</vt:lpstr>
      <vt:lpstr>ΠΑΡΑΔΕΙΓΜΑ (Διάστημα εμπιστοσύνης 99%)</vt:lpstr>
      <vt:lpstr>ΤΟ ΣΦΑΛΜΑ ΣΤΗΝ ΔΕΙΓΜΑΤΟΛΗΨΙΑ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ΔΕΙΓΜΑΤΟΛΗΨΙΑ</dc:title>
  <dc:creator>Athena</dc:creator>
  <cp:lastModifiedBy>User</cp:lastModifiedBy>
  <cp:revision>66</cp:revision>
  <dcterms:created xsi:type="dcterms:W3CDTF">2012-04-17T12:55:54Z</dcterms:created>
  <dcterms:modified xsi:type="dcterms:W3CDTF">2020-12-02T16:50:07Z</dcterms:modified>
</cp:coreProperties>
</file>