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81" r:id="rId4"/>
    <p:sldId id="276" r:id="rId5"/>
    <p:sldId id="259" r:id="rId6"/>
    <p:sldId id="260" r:id="rId7"/>
    <p:sldId id="261" r:id="rId8"/>
    <p:sldId id="268" r:id="rId9"/>
    <p:sldId id="264" r:id="rId10"/>
    <p:sldId id="269" r:id="rId11"/>
    <p:sldId id="266" r:id="rId12"/>
    <p:sldId id="270" r:id="rId13"/>
    <p:sldId id="271" r:id="rId14"/>
    <p:sldId id="272" r:id="rId15"/>
    <p:sldId id="283" r:id="rId16"/>
    <p:sldId id="282" r:id="rId17"/>
    <p:sldId id="284" r:id="rId18"/>
    <p:sldId id="285" r:id="rId19"/>
    <p:sldId id="286" r:id="rId20"/>
    <p:sldId id="288" r:id="rId21"/>
    <p:sldId id="289" r:id="rId22"/>
    <p:sldId id="290" r:id="rId23"/>
    <p:sldId id="291" r:id="rId24"/>
    <p:sldId id="292" r:id="rId25"/>
    <p:sldId id="293"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1" d="100"/>
          <a:sy n="111" d="100"/>
        </p:scale>
        <p:origin x="59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2/27/2023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2/27/2023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2/27/2023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pPr/>
              <a:t>2/27/2023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pPr/>
              <a:t>2/27/2023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pPr/>
              <a:t>2/27/2023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pPr/>
              <a:t>2/27/2023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2/27/2023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2/27/2023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2/27/2023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6310313" y="3213100"/>
            <a:ext cx="4000500" cy="1295400"/>
          </a:xfrm>
        </p:spPr>
        <p:txBody>
          <a:bodyPr/>
          <a:lstStyle/>
          <a:p>
            <a:r>
              <a:rPr lang="el-GR" altLang="el-GR" sz="2400" dirty="0" smtClean="0"/>
              <a:t>ΜΑΘΗΜΑ 3</a:t>
            </a:r>
            <a:r>
              <a:rPr lang="el-GR" altLang="el-GR" sz="2400" baseline="30000" dirty="0" smtClean="0"/>
              <a:t>Ο</a:t>
            </a:r>
            <a:r>
              <a:rPr lang="el-GR" altLang="el-GR" sz="2400" dirty="0" smtClean="0"/>
              <a:t> </a:t>
            </a:r>
            <a:br>
              <a:rPr lang="el-GR" altLang="el-GR" sz="2400" dirty="0" smtClean="0"/>
            </a:br>
            <a:r>
              <a:rPr lang="el-GR" sz="2000" dirty="0" smtClean="0"/>
              <a:t>Συμβουλευτική </a:t>
            </a:r>
            <a:r>
              <a:rPr lang="el-GR" sz="2000" dirty="0"/>
              <a:t>διαδικασία</a:t>
            </a:r>
            <a:br>
              <a:rPr lang="el-GR" sz="2000" dirty="0"/>
            </a:br>
            <a:r>
              <a:rPr lang="el-GR" sz="2000" dirty="0"/>
              <a:t>(Συμβουλευτική σχέση, Λειτουργίες, Στάδια) </a:t>
            </a:r>
            <a:br>
              <a:rPr lang="el-GR" sz="2000" dirty="0"/>
            </a:br>
            <a:r>
              <a:rPr lang="el-GR" sz="2400" dirty="0"/>
              <a:t/>
            </a:r>
            <a:br>
              <a:rPr lang="el-GR" sz="2400" dirty="0"/>
            </a:br>
            <a:endParaRPr lang="el-GR" altLang="el-GR" sz="3200" dirty="0"/>
          </a:p>
        </p:txBody>
      </p:sp>
      <p:sp>
        <p:nvSpPr>
          <p:cNvPr id="25603" name="Rectangle 3"/>
          <p:cNvSpPr>
            <a:spLocks noGrp="1" noChangeArrowheads="1"/>
          </p:cNvSpPr>
          <p:nvPr>
            <p:ph type="subTitle" idx="1"/>
          </p:nvPr>
        </p:nvSpPr>
        <p:spPr>
          <a:xfrm>
            <a:off x="5201523" y="4662487"/>
            <a:ext cx="5071191" cy="1066800"/>
          </a:xfrm>
        </p:spPr>
        <p:txBody>
          <a:bodyPr>
            <a:normAutofit/>
          </a:bodyPr>
          <a:lstStyle/>
          <a:p>
            <a:pPr algn="ctr" eaLnBrk="1" hangingPunct="1">
              <a:defRPr/>
            </a:pPr>
            <a:r>
              <a:rPr lang="el-GR" sz="2000" b="1" dirty="0" smtClean="0">
                <a:solidFill>
                  <a:srgbClr val="0000FF"/>
                </a:solidFill>
                <a:effectLst>
                  <a:outerShdw blurRad="38100" dist="38100" dir="2700000" algn="tl">
                    <a:srgbClr val="C0C0C0"/>
                  </a:outerShdw>
                </a:effectLst>
              </a:rPr>
              <a:t>ΙΩΣΗΦ ΦΡΑΓΚΟΥΛΗΣ</a:t>
            </a:r>
          </a:p>
          <a:p>
            <a:pPr algn="ctr" eaLnBrk="1" hangingPunct="1">
              <a:defRPr/>
            </a:pPr>
            <a:r>
              <a:rPr lang="el-GR" sz="2000" b="1" dirty="0" smtClean="0">
                <a:solidFill>
                  <a:srgbClr val="0000FF"/>
                </a:solidFill>
                <a:effectLst>
                  <a:outerShdw blurRad="38100" dist="38100" dir="2700000" algn="tl">
                    <a:srgbClr val="C0C0C0"/>
                  </a:outerShdw>
                </a:effectLst>
              </a:rPr>
              <a:t>ΚΑΘΗΓΗΤΗΣ ΑΣΠΑΙΤΕ</a:t>
            </a:r>
            <a:endParaRPr lang="el-GR" sz="2000" b="1" dirty="0">
              <a:solidFill>
                <a:srgbClr val="0000FF"/>
              </a:solidFill>
              <a:effectLst>
                <a:outerShdw blurRad="38100" dist="38100" dir="2700000" algn="tl">
                  <a:srgbClr val="C0C0C0"/>
                </a:outerShdw>
              </a:effectLst>
            </a:endParaRPr>
          </a:p>
        </p:txBody>
      </p:sp>
      <p:sp>
        <p:nvSpPr>
          <p:cNvPr id="4100" name="Text Box 4"/>
          <p:cNvSpPr txBox="1">
            <a:spLocks noChangeArrowheads="1"/>
          </p:cNvSpPr>
          <p:nvPr/>
        </p:nvSpPr>
        <p:spPr bwMode="auto">
          <a:xfrm>
            <a:off x="6383339" y="188913"/>
            <a:ext cx="3889375" cy="1077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sz="2000">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50000"/>
              </a:spcBef>
              <a:buClrTx/>
              <a:buSzTx/>
              <a:buFontTx/>
              <a:buNone/>
            </a:pPr>
            <a:r>
              <a:rPr lang="el-GR" altLang="el-GR" sz="3200" dirty="0" smtClean="0">
                <a:latin typeface="Times New Roman" panose="02020603050405020304" pitchFamily="18" charset="0"/>
              </a:rPr>
              <a:t>Α.Σ.ΠΑΙ.Τ.Ε. </a:t>
            </a:r>
            <a:r>
              <a:rPr lang="el-GR" altLang="el-GR" sz="3200" dirty="0">
                <a:latin typeface="Times New Roman" panose="02020603050405020304" pitchFamily="18" charset="0"/>
              </a:rPr>
              <a:t>/ </a:t>
            </a:r>
            <a:r>
              <a:rPr lang="el-GR" altLang="el-GR" sz="3200" dirty="0" smtClean="0">
                <a:latin typeface="Times New Roman" panose="02020603050405020304" pitchFamily="18" charset="0"/>
              </a:rPr>
              <a:t>Ε.Π.ΠΑΙ.Κ. </a:t>
            </a:r>
            <a:endParaRPr lang="el-GR" altLang="el-GR" sz="3200" dirty="0">
              <a:latin typeface="Times New Roman" panose="02020603050405020304" pitchFamily="18" charset="0"/>
            </a:endParaRPr>
          </a:p>
        </p:txBody>
      </p:sp>
      <p:sp>
        <p:nvSpPr>
          <p:cNvPr id="4101" name="Text Box 5"/>
          <p:cNvSpPr txBox="1">
            <a:spLocks noChangeArrowheads="1"/>
          </p:cNvSpPr>
          <p:nvPr/>
        </p:nvSpPr>
        <p:spPr bwMode="auto">
          <a:xfrm>
            <a:off x="2654300" y="1373186"/>
            <a:ext cx="66611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sz="2000">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50000"/>
              </a:spcBef>
              <a:buClrTx/>
              <a:buSzTx/>
              <a:buFontTx/>
              <a:buNone/>
            </a:pPr>
            <a:r>
              <a:rPr lang="el-GR" altLang="el-GR" b="1" dirty="0">
                <a:latin typeface="Times New Roman" panose="02020603050405020304" pitchFamily="18" charset="0"/>
              </a:rPr>
              <a:t>ΣΥΜΒΟΥΛΕΥΤΙΚΗ ΨΥΧΟΛΟΓΙΑ ΚΑΙ ΠΡΟΣΑΝΑΤΟΛΙΣΜΟΣ</a:t>
            </a:r>
            <a:endParaRPr lang="el-GR" altLang="el-GR" sz="2400" dirty="0">
              <a:latin typeface="Times New Roman" panose="02020603050405020304" pitchFamily="18" charset="0"/>
            </a:endParaRPr>
          </a:p>
        </p:txBody>
      </p:sp>
      <p:graphicFrame>
        <p:nvGraphicFramePr>
          <p:cNvPr id="4102" name="Object 8"/>
          <p:cNvGraphicFramePr>
            <a:graphicFrameLocks noChangeAspect="1"/>
          </p:cNvGraphicFramePr>
          <p:nvPr/>
        </p:nvGraphicFramePr>
        <p:xfrm>
          <a:off x="4727575" y="260350"/>
          <a:ext cx="1257300" cy="685800"/>
        </p:xfrm>
        <a:graphic>
          <a:graphicData uri="http://schemas.openxmlformats.org/presentationml/2006/ole">
            <mc:AlternateContent xmlns:mc="http://schemas.openxmlformats.org/markup-compatibility/2006">
              <mc:Choice xmlns:v="urn:schemas-microsoft-com:vml" Requires="v">
                <p:oleObj spid="_x0000_s1091" name="Εικόνα bitmap" r:id="rId3" imgW="1371429" imgH="724001" progId="PBrush">
                  <p:embed/>
                </p:oleObj>
              </mc:Choice>
              <mc:Fallback>
                <p:oleObj name="Εικόνα bitmap" r:id="rId3" imgW="1371429" imgH="724001" progId="PBrush">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7575" y="260350"/>
                        <a:ext cx="12573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103" name="Rectangle 9"/>
          <p:cNvSpPr>
            <a:spLocks noChangeArrowheads="1"/>
          </p:cNvSpPr>
          <p:nvPr/>
        </p:nvSpPr>
        <p:spPr bwMode="auto">
          <a:xfrm>
            <a:off x="3352800" y="2574925"/>
            <a:ext cx="12573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tIns="0" rIns="0" bIns="0"/>
          <a:lstStyle>
            <a:lvl1pPr>
              <a:spcBef>
                <a:spcPct val="20000"/>
              </a:spcBef>
              <a:buClr>
                <a:schemeClr val="tx1"/>
              </a:buClr>
              <a:buSzPct val="75000"/>
              <a:buFont typeface="Wingdings" panose="05000000000000000000" pitchFamily="2" charset="2"/>
              <a:buChar char="l"/>
              <a:defRPr sz="2800">
                <a:solidFill>
                  <a:schemeClr val="tx1"/>
                </a:solidFill>
                <a:latin typeface="Arial" panose="020B0604020202020204" pitchFamily="34" charset="0"/>
              </a:defRPr>
            </a:lvl1pPr>
            <a:lvl2pPr marL="742950" indent="-285750">
              <a:spcBef>
                <a:spcPct val="20000"/>
              </a:spcBef>
              <a:buClr>
                <a:schemeClr val="tx1"/>
              </a:buClr>
              <a:buSzPct val="75000"/>
              <a:buChar char="–"/>
              <a:defRPr sz="2400">
                <a:solidFill>
                  <a:schemeClr val="tx1"/>
                </a:solidFill>
                <a:latin typeface="Arial" panose="020B0604020202020204" pitchFamily="34" charset="0"/>
              </a:defRPr>
            </a:lvl2pPr>
            <a:lvl3pPr marL="1143000" indent="-228600">
              <a:spcBef>
                <a:spcPct val="20000"/>
              </a:spcBef>
              <a:buClr>
                <a:schemeClr val="tx1"/>
              </a:buClr>
              <a:buSzPct val="75000"/>
              <a:buFont typeface="Wingdings" panose="05000000000000000000" pitchFamily="2" charset="2"/>
              <a:buChar char="l"/>
              <a:defRPr sz="2000">
                <a:solidFill>
                  <a:schemeClr val="tx1"/>
                </a:solidFill>
                <a:latin typeface="Arial" panose="020B0604020202020204" pitchFamily="34" charset="0"/>
              </a:defRPr>
            </a:lvl3pPr>
            <a:lvl4pPr marL="1600200" indent="-228600">
              <a:spcBef>
                <a:spcPct val="20000"/>
              </a:spcBef>
              <a:buClr>
                <a:schemeClr val="tx1"/>
              </a:buClr>
              <a:buSzPct val="80000"/>
              <a:buChar char="–"/>
              <a:defRPr sz="2000">
                <a:solidFill>
                  <a:schemeClr val="tx1"/>
                </a:solidFill>
                <a:latin typeface="Arial" panose="020B0604020202020204" pitchFamily="34" charset="0"/>
              </a:defRPr>
            </a:lvl4pPr>
            <a:lvl5pPr marL="2057400" indent="-228600">
              <a:spcBef>
                <a:spcPct val="20000"/>
              </a:spcBef>
              <a:buClr>
                <a:schemeClr val="tx1"/>
              </a:buClr>
              <a:buSzPct val="65000"/>
              <a:buFont typeface="Wingdings" panose="05000000000000000000" pitchFamily="2" charset="2"/>
              <a:buChar char="l"/>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tx1"/>
              </a:buClr>
              <a:buSzPct val="65000"/>
              <a:buFont typeface="Wingdings" panose="05000000000000000000" pitchFamily="2" charset="2"/>
              <a:buChar char="l"/>
              <a:defRPr sz="2000">
                <a:solidFill>
                  <a:schemeClr val="tx1"/>
                </a:solidFill>
                <a:latin typeface="Arial" panose="020B0604020202020204" pitchFamily="34" charset="0"/>
              </a:defRPr>
            </a:lvl9pPr>
          </a:lstStyle>
          <a:p>
            <a:pPr eaLnBrk="1" hangingPunct="1">
              <a:spcBef>
                <a:spcPct val="0"/>
              </a:spcBef>
              <a:buClrTx/>
              <a:buSzTx/>
              <a:buFontTx/>
              <a:buNone/>
            </a:pPr>
            <a:endParaRPr lang="el-GR" altLang="el-GR" sz="2400">
              <a:latin typeface="Times New Roman" panose="02020603050405020304" pitchFamily="18" charset="0"/>
            </a:endParaRPr>
          </a:p>
        </p:txBody>
      </p:sp>
    </p:spTree>
    <p:extLst>
      <p:ext uri="{BB962C8B-B14F-4D97-AF65-F5344CB8AC3E}">
        <p14:creationId xmlns:p14="http://schemas.microsoft.com/office/powerpoint/2010/main" val="4292865334"/>
      </p:ext>
    </p:extLst>
  </p:cSld>
  <p:clrMapOvr>
    <a:masterClrMapping/>
  </p:clrMapOvr>
  <mc:AlternateContent xmlns:mc="http://schemas.openxmlformats.org/markup-compatibility/2006" xmlns:p14="http://schemas.microsoft.com/office/powerpoint/2010/main">
    <mc:Choice Requires="p14">
      <p:transition spd="slow" p14:dur="2000" advTm="7068"/>
    </mc:Choice>
    <mc:Fallback xmlns="">
      <p:transition spd="slow" advTm="7068"/>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Συνέντευξη συνειδητοποίησης (κατανόησης)</a:t>
            </a:r>
            <a:endParaRPr lang="el-GR" dirty="0"/>
          </a:p>
        </p:txBody>
      </p:sp>
      <p:sp>
        <p:nvSpPr>
          <p:cNvPr id="3" name="Text Placeholder 2"/>
          <p:cNvSpPr>
            <a:spLocks noGrp="1"/>
          </p:cNvSpPr>
          <p:nvPr>
            <p:ph type="body" idx="1"/>
          </p:nvPr>
        </p:nvSpPr>
        <p:spPr>
          <a:xfrm>
            <a:off x="1371600" y="1951575"/>
            <a:ext cx="4443984" cy="823912"/>
          </a:xfrm>
        </p:spPr>
        <p:txBody>
          <a:bodyPr/>
          <a:lstStyle/>
          <a:p>
            <a:r>
              <a:rPr lang="el-GR" dirty="0" err="1"/>
              <a:t>Συμβουλευόμενος</a:t>
            </a:r>
            <a:endParaRPr lang="el-GR" dirty="0"/>
          </a:p>
        </p:txBody>
      </p:sp>
      <p:sp>
        <p:nvSpPr>
          <p:cNvPr id="4" name="Content Placeholder 3"/>
          <p:cNvSpPr>
            <a:spLocks noGrp="1"/>
          </p:cNvSpPr>
          <p:nvPr>
            <p:ph sz="half" idx="2"/>
          </p:nvPr>
        </p:nvSpPr>
        <p:spPr>
          <a:xfrm>
            <a:off x="1526146" y="2970357"/>
            <a:ext cx="4443984" cy="2562193"/>
          </a:xfrm>
        </p:spPr>
        <p:txBody>
          <a:bodyPr/>
          <a:lstStyle/>
          <a:p>
            <a:r>
              <a:rPr lang="el-GR" dirty="0"/>
              <a:t>Κατανόηση προβλήματος</a:t>
            </a:r>
          </a:p>
          <a:p>
            <a:r>
              <a:rPr lang="el-GR" dirty="0"/>
              <a:t>Αξιολόγηση αναγκών</a:t>
            </a:r>
          </a:p>
          <a:p>
            <a:r>
              <a:rPr lang="el-GR" dirty="0"/>
              <a:t>Ανάλυση εαυτού και περιβάλλοντος πλαισίου</a:t>
            </a:r>
          </a:p>
          <a:p>
            <a:pPr marL="0" indent="0">
              <a:buNone/>
            </a:pPr>
            <a:endParaRPr lang="el-GR" dirty="0"/>
          </a:p>
        </p:txBody>
      </p:sp>
      <p:sp>
        <p:nvSpPr>
          <p:cNvPr id="5" name="Text Placeholder 4"/>
          <p:cNvSpPr>
            <a:spLocks noGrp="1"/>
          </p:cNvSpPr>
          <p:nvPr>
            <p:ph type="body" sz="quarter" idx="3"/>
          </p:nvPr>
        </p:nvSpPr>
        <p:spPr>
          <a:xfrm>
            <a:off x="6525014" y="1951575"/>
            <a:ext cx="4443984" cy="823912"/>
          </a:xfrm>
        </p:spPr>
        <p:txBody>
          <a:bodyPr/>
          <a:lstStyle/>
          <a:p>
            <a:r>
              <a:rPr lang="el-GR" dirty="0"/>
              <a:t>Σύμβουλος</a:t>
            </a:r>
          </a:p>
        </p:txBody>
      </p:sp>
      <p:sp>
        <p:nvSpPr>
          <p:cNvPr id="6" name="Content Placeholder 5"/>
          <p:cNvSpPr>
            <a:spLocks noGrp="1"/>
          </p:cNvSpPr>
          <p:nvPr>
            <p:ph sz="quarter" idx="4"/>
          </p:nvPr>
        </p:nvSpPr>
        <p:spPr>
          <a:xfrm>
            <a:off x="6525014" y="2970356"/>
            <a:ext cx="4443984" cy="2562193"/>
          </a:xfrm>
        </p:spPr>
        <p:txBody>
          <a:bodyPr>
            <a:normAutofit/>
          </a:bodyPr>
          <a:lstStyle/>
          <a:p>
            <a:r>
              <a:rPr lang="el-GR" dirty="0"/>
              <a:t>Διάγνωση</a:t>
            </a:r>
            <a:endParaRPr lang="el-GR" dirty="0" smtClean="0"/>
          </a:p>
          <a:p>
            <a:r>
              <a:rPr lang="el-GR" dirty="0" smtClean="0"/>
              <a:t>Διευκρίνιση προβλήματος</a:t>
            </a:r>
          </a:p>
          <a:p>
            <a:r>
              <a:rPr lang="el-GR" dirty="0" smtClean="0"/>
              <a:t>Προέκταση </a:t>
            </a:r>
            <a:r>
              <a:rPr lang="el-GR" dirty="0"/>
              <a:t>κατανόησης προβλήματος</a:t>
            </a:r>
          </a:p>
          <a:p>
            <a:r>
              <a:rPr lang="el-GR" dirty="0" err="1" smtClean="0"/>
              <a:t>Επαναδόμηση</a:t>
            </a:r>
            <a:r>
              <a:rPr lang="el-GR" dirty="0" smtClean="0"/>
              <a:t> σκέψεων</a:t>
            </a:r>
            <a:endParaRPr lang="el-GR" dirty="0"/>
          </a:p>
          <a:p>
            <a:endParaRPr lang="el-GR" dirty="0"/>
          </a:p>
        </p:txBody>
      </p:sp>
    </p:spTree>
    <p:extLst>
      <p:ext uri="{BB962C8B-B14F-4D97-AF65-F5344CB8AC3E}">
        <p14:creationId xmlns:p14="http://schemas.microsoft.com/office/powerpoint/2010/main" val="4384471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Στόχοι σταδίου της </a:t>
            </a:r>
            <a:r>
              <a:rPr lang="el-GR" dirty="0" smtClean="0"/>
              <a:t>δράσης</a:t>
            </a:r>
            <a:endParaRPr lang="el-GR" dirty="0"/>
          </a:p>
        </p:txBody>
      </p:sp>
      <p:sp>
        <p:nvSpPr>
          <p:cNvPr id="3" name="Content Placeholder 2"/>
          <p:cNvSpPr>
            <a:spLocks noGrp="1"/>
          </p:cNvSpPr>
          <p:nvPr>
            <p:ph idx="1"/>
          </p:nvPr>
        </p:nvSpPr>
        <p:spPr>
          <a:xfrm>
            <a:off x="1371600" y="2286000"/>
            <a:ext cx="10515600" cy="4572000"/>
          </a:xfrm>
        </p:spPr>
        <p:txBody>
          <a:bodyPr>
            <a:normAutofit/>
          </a:bodyPr>
          <a:lstStyle/>
          <a:p>
            <a:pPr algn="just"/>
            <a:r>
              <a:rPr lang="el-GR" sz="2800" dirty="0" smtClean="0"/>
              <a:t>Διερεύνηση  </a:t>
            </a:r>
            <a:r>
              <a:rPr lang="el-GR" sz="2800" dirty="0"/>
              <a:t>νέων συμπεριφορών,</a:t>
            </a:r>
          </a:p>
          <a:p>
            <a:pPr algn="just"/>
            <a:r>
              <a:rPr lang="el-GR" sz="2800" dirty="0" smtClean="0"/>
              <a:t>Υποστήριξη  </a:t>
            </a:r>
            <a:r>
              <a:rPr lang="el-GR" sz="2800" dirty="0"/>
              <a:t>της απόφασης για νέες δράσεις και ενέργειες,</a:t>
            </a:r>
          </a:p>
          <a:p>
            <a:pPr algn="just"/>
            <a:r>
              <a:rPr lang="el-GR" sz="2800" dirty="0" smtClean="0"/>
              <a:t>Απόκτηση  </a:t>
            </a:r>
            <a:r>
              <a:rPr lang="el-GR" sz="2800" dirty="0"/>
              <a:t>δεξιοτήτων που απαιτούνται για τις </a:t>
            </a:r>
            <a:r>
              <a:rPr lang="el-GR" sz="2800" dirty="0" smtClean="0"/>
              <a:t>νέες </a:t>
            </a:r>
            <a:r>
              <a:rPr lang="el-GR" sz="2800" dirty="0"/>
              <a:t>ενέργειες,</a:t>
            </a:r>
          </a:p>
          <a:p>
            <a:pPr algn="just"/>
            <a:r>
              <a:rPr lang="el-GR" sz="2800" dirty="0" smtClean="0"/>
              <a:t>Προσφορά  </a:t>
            </a:r>
            <a:r>
              <a:rPr lang="el-GR" sz="2800" dirty="0"/>
              <a:t>ανατροφοδότησης σχετικά με επιχειρούμενες αλλαγές,</a:t>
            </a:r>
          </a:p>
          <a:p>
            <a:pPr marL="0" indent="0" algn="just">
              <a:buNone/>
            </a:pPr>
            <a:r>
              <a:rPr lang="el-GR" sz="2800" dirty="0"/>
              <a:t> </a:t>
            </a:r>
            <a:r>
              <a:rPr lang="el-GR" sz="2800" dirty="0" smtClean="0"/>
              <a:t>    να </a:t>
            </a:r>
            <a:r>
              <a:rPr lang="el-GR" sz="2800" dirty="0"/>
              <a:t>βοηθήσει το </a:t>
            </a:r>
            <a:r>
              <a:rPr lang="el-GR" sz="2800" dirty="0" err="1"/>
              <a:t>συμβουλευόμενο</a:t>
            </a:r>
            <a:r>
              <a:rPr lang="el-GR" sz="2800" dirty="0"/>
              <a:t> να </a:t>
            </a:r>
            <a:r>
              <a:rPr lang="el-GR" sz="2800" dirty="0" err="1"/>
              <a:t>αξιολόγησει</a:t>
            </a:r>
            <a:r>
              <a:rPr lang="el-GR" sz="2800" dirty="0"/>
              <a:t> τη δράση του,</a:t>
            </a:r>
          </a:p>
          <a:p>
            <a:pPr algn="just"/>
            <a:r>
              <a:rPr lang="el-GR" sz="2800" dirty="0" smtClean="0"/>
              <a:t>Ενθάρρυνση να </a:t>
            </a:r>
            <a:r>
              <a:rPr lang="el-GR" sz="2800" dirty="0"/>
              <a:t>μιλήσει ο </a:t>
            </a:r>
            <a:r>
              <a:rPr lang="el-GR" sz="2800" dirty="0" err="1"/>
              <a:t>συμβουλευόμενος</a:t>
            </a:r>
            <a:r>
              <a:rPr lang="el-GR" sz="2800" dirty="0"/>
              <a:t> για τα συναισθήματα του κατά τη διάρκεια της δράσης.</a:t>
            </a:r>
          </a:p>
          <a:p>
            <a:endParaRPr lang="el-GR" dirty="0"/>
          </a:p>
        </p:txBody>
      </p:sp>
    </p:spTree>
    <p:extLst>
      <p:ext uri="{BB962C8B-B14F-4D97-AF65-F5344CB8AC3E}">
        <p14:creationId xmlns:p14="http://schemas.microsoft.com/office/powerpoint/2010/main" val="27143554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7798" y="484510"/>
            <a:ext cx="9601200" cy="1485900"/>
          </a:xfrm>
        </p:spPr>
        <p:txBody>
          <a:bodyPr/>
          <a:lstStyle/>
          <a:p>
            <a:r>
              <a:rPr lang="el-GR" dirty="0" smtClean="0"/>
              <a:t>Συνέντευξη δράσης</a:t>
            </a:r>
            <a:endParaRPr lang="el-GR" dirty="0"/>
          </a:p>
        </p:txBody>
      </p:sp>
      <p:sp>
        <p:nvSpPr>
          <p:cNvPr id="3" name="Text Placeholder 2"/>
          <p:cNvSpPr>
            <a:spLocks noGrp="1"/>
          </p:cNvSpPr>
          <p:nvPr>
            <p:ph type="body" idx="1"/>
          </p:nvPr>
        </p:nvSpPr>
        <p:spPr>
          <a:xfrm>
            <a:off x="1371600" y="1645405"/>
            <a:ext cx="4443984" cy="823912"/>
          </a:xfrm>
        </p:spPr>
        <p:txBody>
          <a:bodyPr/>
          <a:lstStyle/>
          <a:p>
            <a:r>
              <a:rPr lang="el-GR" dirty="0" err="1"/>
              <a:t>Συμβουλευόμενος</a:t>
            </a:r>
            <a:endParaRPr lang="el-GR" dirty="0"/>
          </a:p>
        </p:txBody>
      </p:sp>
      <p:sp>
        <p:nvSpPr>
          <p:cNvPr id="4" name="Content Placeholder 3"/>
          <p:cNvSpPr>
            <a:spLocks noGrp="1"/>
          </p:cNvSpPr>
          <p:nvPr>
            <p:ph sz="half" idx="2"/>
          </p:nvPr>
        </p:nvSpPr>
        <p:spPr/>
        <p:txBody>
          <a:bodyPr/>
          <a:lstStyle/>
          <a:p>
            <a:r>
              <a:rPr lang="el-GR" dirty="0"/>
              <a:t>Δέσμευση για δράση</a:t>
            </a:r>
          </a:p>
          <a:p>
            <a:r>
              <a:rPr lang="el-GR" dirty="0"/>
              <a:t>Επιμονή και σταθερότητα</a:t>
            </a:r>
          </a:p>
          <a:p>
            <a:r>
              <a:rPr lang="el-GR" dirty="0"/>
              <a:t>Διατύπωση στόχων για αλλαγή και ανάπτυξη</a:t>
            </a:r>
          </a:p>
        </p:txBody>
      </p:sp>
      <p:sp>
        <p:nvSpPr>
          <p:cNvPr id="5" name="Text Placeholder 4"/>
          <p:cNvSpPr>
            <a:spLocks noGrp="1"/>
          </p:cNvSpPr>
          <p:nvPr>
            <p:ph type="body" sz="quarter" idx="3"/>
          </p:nvPr>
        </p:nvSpPr>
        <p:spPr>
          <a:xfrm>
            <a:off x="6525014" y="1645405"/>
            <a:ext cx="4443984" cy="823912"/>
          </a:xfrm>
        </p:spPr>
        <p:txBody>
          <a:bodyPr/>
          <a:lstStyle/>
          <a:p>
            <a:r>
              <a:rPr lang="el-GR" dirty="0"/>
              <a:t>Σύμβουλος</a:t>
            </a:r>
          </a:p>
        </p:txBody>
      </p:sp>
      <p:sp>
        <p:nvSpPr>
          <p:cNvPr id="6" name="Content Placeholder 5"/>
          <p:cNvSpPr>
            <a:spLocks noGrp="1"/>
          </p:cNvSpPr>
          <p:nvPr>
            <p:ph sz="quarter" idx="4"/>
          </p:nvPr>
        </p:nvSpPr>
        <p:spPr/>
        <p:txBody>
          <a:bodyPr/>
          <a:lstStyle/>
          <a:p>
            <a:r>
              <a:rPr lang="el-GR" dirty="0"/>
              <a:t>Διαμόρφωση </a:t>
            </a:r>
            <a:r>
              <a:rPr lang="el-GR" dirty="0" smtClean="0"/>
              <a:t> έξυπνων στόχων </a:t>
            </a:r>
            <a:r>
              <a:rPr lang="el-GR" dirty="0"/>
              <a:t>(ρεαλιστικοί, </a:t>
            </a:r>
            <a:r>
              <a:rPr lang="el-GR" dirty="0" smtClean="0"/>
              <a:t>συγκεκριμένοι, κ.ά.)</a:t>
            </a:r>
            <a:endParaRPr lang="el-GR" dirty="0"/>
          </a:p>
          <a:p>
            <a:r>
              <a:rPr lang="el-GR" dirty="0"/>
              <a:t>Διαρκής αξιολόγηση και διόρθωση πορείας</a:t>
            </a:r>
          </a:p>
          <a:p>
            <a:r>
              <a:rPr lang="el-GR" dirty="0"/>
              <a:t>Ανατροφοδότηση</a:t>
            </a:r>
          </a:p>
          <a:p>
            <a:r>
              <a:rPr lang="el-GR" dirty="0"/>
              <a:t>Θετική ενίσχυση</a:t>
            </a:r>
          </a:p>
        </p:txBody>
      </p:sp>
    </p:spTree>
    <p:extLst>
      <p:ext uri="{BB962C8B-B14F-4D97-AF65-F5344CB8AC3E}">
        <p14:creationId xmlns:p14="http://schemas.microsoft.com/office/powerpoint/2010/main" val="40431401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87887" y="285214"/>
            <a:ext cx="9601200" cy="1485900"/>
          </a:xfrm>
        </p:spPr>
        <p:txBody>
          <a:bodyPr/>
          <a:lstStyle/>
          <a:p>
            <a:r>
              <a:rPr lang="el-GR" dirty="0" smtClean="0"/>
              <a:t>Συμβουλευτική συνέντευξη </a:t>
            </a:r>
            <a:endParaRPr lang="el-GR" dirty="0"/>
          </a:p>
        </p:txBody>
      </p:sp>
      <p:sp>
        <p:nvSpPr>
          <p:cNvPr id="3" name="Content Placeholder 2"/>
          <p:cNvSpPr>
            <a:spLocks noGrp="1"/>
          </p:cNvSpPr>
          <p:nvPr>
            <p:ph idx="1"/>
          </p:nvPr>
        </p:nvSpPr>
        <p:spPr>
          <a:xfrm>
            <a:off x="1080349" y="1034202"/>
            <a:ext cx="9601200" cy="3581400"/>
          </a:xfrm>
        </p:spPr>
        <p:txBody>
          <a:bodyPr>
            <a:normAutofit fontScale="92500" lnSpcReduction="20000"/>
          </a:bodyPr>
          <a:lstStyle/>
          <a:p>
            <a:r>
              <a:rPr lang="el-GR" dirty="0" smtClean="0"/>
              <a:t>Συνέντευξη είναι η σοβαρή, σκόπιμη και δομημένη συνομιλία μεταξύ δυο ανθρώπων.</a:t>
            </a:r>
          </a:p>
          <a:p>
            <a:r>
              <a:rPr lang="el-GR" dirty="0" smtClean="0"/>
              <a:t>Ψυχολογική συνέντευξη είναι </a:t>
            </a:r>
            <a:r>
              <a:rPr lang="el-GR" dirty="0"/>
              <a:t>σοβαρή, σκόπιμη και </a:t>
            </a:r>
            <a:r>
              <a:rPr lang="el-GR" dirty="0" err="1" smtClean="0"/>
              <a:t>ημι</a:t>
            </a:r>
            <a:r>
              <a:rPr lang="el-GR" dirty="0" smtClean="0"/>
              <a:t> - δομημένη </a:t>
            </a:r>
            <a:r>
              <a:rPr lang="el-GR" dirty="0"/>
              <a:t>συνομιλία </a:t>
            </a:r>
            <a:r>
              <a:rPr lang="el-GR" dirty="0" smtClean="0"/>
              <a:t>που στόχο έχει να βοηθήσει το άτομο να επιλύσει κάποιο προσωπικό του πρόβλημα.</a:t>
            </a:r>
          </a:p>
          <a:p>
            <a:r>
              <a:rPr lang="el-GR" dirty="0" smtClean="0"/>
              <a:t>Δομή της συνέντευξης</a:t>
            </a:r>
          </a:p>
          <a:p>
            <a:r>
              <a:rPr lang="el-GR" dirty="0" smtClean="0"/>
              <a:t>Χώρος, χωρίς ενοχλήσεις</a:t>
            </a:r>
            <a:r>
              <a:rPr lang="en-US" dirty="0" smtClean="0"/>
              <a:t>.</a:t>
            </a:r>
            <a:endParaRPr lang="el-GR" dirty="0" smtClean="0"/>
          </a:p>
          <a:p>
            <a:r>
              <a:rPr lang="el-GR" dirty="0" smtClean="0"/>
              <a:t>Χρόνος</a:t>
            </a:r>
            <a:r>
              <a:rPr lang="en-US" dirty="0" smtClean="0"/>
              <a:t> (</a:t>
            </a:r>
            <a:r>
              <a:rPr lang="el-GR" dirty="0" smtClean="0"/>
              <a:t>διάρκεια), όχι &gt;1</a:t>
            </a:r>
            <a:r>
              <a:rPr lang="en-US" dirty="0" err="1"/>
              <a:t>h</a:t>
            </a:r>
            <a:r>
              <a:rPr lang="en-US" dirty="0" err="1" smtClean="0"/>
              <a:t>r</a:t>
            </a:r>
            <a:r>
              <a:rPr lang="el-GR" dirty="0" smtClean="0"/>
              <a:t> </a:t>
            </a:r>
            <a:r>
              <a:rPr lang="el-GR" smtClean="0"/>
              <a:t>/ συνεδρία </a:t>
            </a:r>
            <a:r>
              <a:rPr lang="en-US" dirty="0" smtClean="0"/>
              <a:t>(session).</a:t>
            </a:r>
          </a:p>
          <a:p>
            <a:r>
              <a:rPr lang="el-GR" dirty="0" smtClean="0"/>
              <a:t>Αριθμός συνεδριών, εξαρτάται από τον πελάτη, το πρόβλημα, </a:t>
            </a:r>
          </a:p>
          <a:p>
            <a:pPr marL="0" indent="0">
              <a:buNone/>
            </a:pPr>
            <a:r>
              <a:rPr lang="el-GR" dirty="0"/>
              <a:t> </a:t>
            </a:r>
            <a:r>
              <a:rPr lang="el-GR" dirty="0" smtClean="0"/>
              <a:t>     στρατηγική, κ.ά.</a:t>
            </a:r>
            <a:endParaRPr lang="en-US" dirty="0" smtClean="0"/>
          </a:p>
          <a:p>
            <a:r>
              <a:rPr lang="el-GR" dirty="0" smtClean="0"/>
              <a:t>Θεωρία: Μια ή περισσότερες θεωρίες – εκλεκτική προσέγγιση</a:t>
            </a:r>
            <a:endParaRPr lang="en-US" dirty="0" smtClean="0"/>
          </a:p>
          <a:p>
            <a:pPr marL="0" indent="0">
              <a:buNone/>
            </a:pPr>
            <a:r>
              <a:rPr lang="en-US" dirty="0"/>
              <a:t> </a:t>
            </a:r>
            <a:r>
              <a:rPr lang="en-US" dirty="0" smtClean="0"/>
              <a:t>    </a:t>
            </a:r>
            <a:r>
              <a:rPr lang="el-GR" dirty="0" smtClean="0"/>
              <a:t> (</a:t>
            </a:r>
            <a:r>
              <a:rPr lang="en-US" dirty="0" smtClean="0"/>
              <a:t>eclectic approach). </a:t>
            </a:r>
          </a:p>
          <a:p>
            <a:pPr marL="0" indent="0">
              <a:buNone/>
            </a:pPr>
            <a:endParaRPr lang="en-US" dirty="0" smtClean="0"/>
          </a:p>
          <a:p>
            <a:pPr marL="0" indent="0">
              <a:buNone/>
            </a:pPr>
            <a:endParaRPr lang="el-GR" dirty="0" smtClean="0"/>
          </a:p>
          <a:p>
            <a:endParaRPr lang="el-GR" dirty="0"/>
          </a:p>
        </p:txBody>
      </p:sp>
      <p:pic>
        <p:nvPicPr>
          <p:cNvPr id="4" name="Picture 3"/>
          <p:cNvPicPr>
            <a:picLocks noChangeAspect="1"/>
          </p:cNvPicPr>
          <p:nvPr/>
        </p:nvPicPr>
        <p:blipFill>
          <a:blip r:embed="rId2"/>
          <a:stretch>
            <a:fillRect/>
          </a:stretch>
        </p:blipFill>
        <p:spPr>
          <a:xfrm>
            <a:off x="8195661" y="2455169"/>
            <a:ext cx="2326378" cy="1989786"/>
          </a:xfrm>
          <a:prstGeom prst="rect">
            <a:avLst/>
          </a:prstGeom>
        </p:spPr>
      </p:pic>
      <p:pic>
        <p:nvPicPr>
          <p:cNvPr id="5" name="Picture 4"/>
          <p:cNvPicPr>
            <a:picLocks noChangeAspect="1"/>
          </p:cNvPicPr>
          <p:nvPr/>
        </p:nvPicPr>
        <p:blipFill>
          <a:blip r:embed="rId3"/>
          <a:stretch>
            <a:fillRect/>
          </a:stretch>
        </p:blipFill>
        <p:spPr>
          <a:xfrm>
            <a:off x="1204174" y="4464274"/>
            <a:ext cx="9353550" cy="1819275"/>
          </a:xfrm>
          <a:prstGeom prst="rect">
            <a:avLst/>
          </a:prstGeom>
        </p:spPr>
      </p:pic>
    </p:spTree>
    <p:extLst>
      <p:ext uri="{BB962C8B-B14F-4D97-AF65-F5344CB8AC3E}">
        <p14:creationId xmlns:p14="http://schemas.microsoft.com/office/powerpoint/2010/main" val="32171407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Στάδια συμβουλευτικής συνέντευξης</a:t>
            </a:r>
            <a:endParaRPr lang="el-GR" dirty="0"/>
          </a:p>
        </p:txBody>
      </p:sp>
      <p:sp>
        <p:nvSpPr>
          <p:cNvPr id="3" name="Content Placeholder 2"/>
          <p:cNvSpPr>
            <a:spLocks noGrp="1"/>
          </p:cNvSpPr>
          <p:nvPr>
            <p:ph idx="1"/>
          </p:nvPr>
        </p:nvSpPr>
        <p:spPr/>
        <p:txBody>
          <a:bodyPr>
            <a:normAutofit lnSpcReduction="10000"/>
          </a:bodyPr>
          <a:lstStyle/>
          <a:p>
            <a:pPr algn="just"/>
            <a:r>
              <a:rPr lang="el-GR" b="1" u="sng" dirty="0" smtClean="0"/>
              <a:t>Άνοιγμα</a:t>
            </a:r>
            <a:r>
              <a:rPr lang="el-GR" dirty="0" smtClean="0"/>
              <a:t>: ☺ Καταλαβαίνω ότι ήθελες να με δεις…….</a:t>
            </a:r>
          </a:p>
          <a:p>
            <a:pPr marL="0" indent="0" algn="just">
              <a:buNone/>
            </a:pPr>
            <a:r>
              <a:rPr lang="el-GR" dirty="0" smtClean="0"/>
              <a:t>             ☻ Τι θέλετε; Γιατί είστε εδώ;</a:t>
            </a:r>
          </a:p>
          <a:p>
            <a:pPr marL="0" indent="0" algn="just">
              <a:buNone/>
            </a:pPr>
            <a:endParaRPr lang="el-GR" dirty="0"/>
          </a:p>
          <a:p>
            <a:pPr algn="just"/>
            <a:r>
              <a:rPr lang="el-GR" b="1" u="sng" dirty="0" smtClean="0"/>
              <a:t>Ανάπτυξη: </a:t>
            </a:r>
            <a:r>
              <a:rPr lang="el-GR" dirty="0" smtClean="0"/>
              <a:t>Σημαντικότερο μέρος της συνέντευξης. Περιλαμβάνει όλα όσα ο σύμβουλος θέλει να πετύχει, άλλα και όσα ο </a:t>
            </a:r>
            <a:r>
              <a:rPr lang="el-GR" dirty="0" err="1" smtClean="0"/>
              <a:t>συμβουλευόμενος</a:t>
            </a:r>
            <a:r>
              <a:rPr lang="el-GR" dirty="0" smtClean="0"/>
              <a:t> θέλει </a:t>
            </a:r>
            <a:r>
              <a:rPr lang="el-GR" smtClean="0"/>
              <a:t>να πει. </a:t>
            </a:r>
            <a:r>
              <a:rPr lang="el-GR" dirty="0" smtClean="0"/>
              <a:t>Το θεωρητικό πλαίσιο του συμβούλου περιλαμβάνεται σε κάθε λεπτό της συνέντευξης, όπως η τεχνοτροπία του ζωγράφου η οποία περιλαμβάνεται σε κάθε του πινελιά.   </a:t>
            </a:r>
          </a:p>
          <a:p>
            <a:pPr algn="just"/>
            <a:r>
              <a:rPr lang="el-GR" b="1" u="sng" dirty="0"/>
              <a:t>Κλείσιμο</a:t>
            </a:r>
            <a:r>
              <a:rPr lang="el-GR" dirty="0" smtClean="0"/>
              <a:t>: Ο σύμβουλος πρέπει να δείχνει με σταθερότητα την πρόθεση του να τερματίσει τη συνέντευξη. Μια σύντομη ανακεφαλαίωση του τι συζητήθηκε – επιτεύχθηκε είναι χρήσιμη για να δημιουργήσει ένα αίσθημα ολοκλήρωσης (</a:t>
            </a:r>
            <a:r>
              <a:rPr lang="en-US" dirty="0" smtClean="0"/>
              <a:t>closure)</a:t>
            </a:r>
            <a:r>
              <a:rPr lang="el-GR" dirty="0" smtClean="0"/>
              <a:t> και στους δυο. </a:t>
            </a:r>
          </a:p>
        </p:txBody>
      </p:sp>
    </p:spTree>
    <p:extLst>
      <p:ext uri="{BB962C8B-B14F-4D97-AF65-F5344CB8AC3E}">
        <p14:creationId xmlns:p14="http://schemas.microsoft.com/office/powerpoint/2010/main" val="30024910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Χρήσιμες δεξιότητες στο στάδιο της διερεύνησης</a:t>
            </a:r>
          </a:p>
        </p:txBody>
      </p:sp>
      <p:sp>
        <p:nvSpPr>
          <p:cNvPr id="3" name="Content Placeholder 2"/>
          <p:cNvSpPr>
            <a:spLocks noGrp="1"/>
          </p:cNvSpPr>
          <p:nvPr>
            <p:ph idx="1"/>
          </p:nvPr>
        </p:nvSpPr>
        <p:spPr>
          <a:xfrm>
            <a:off x="991672" y="4121238"/>
            <a:ext cx="10908405" cy="4456091"/>
          </a:xfrm>
        </p:spPr>
        <p:txBody>
          <a:bodyPr>
            <a:normAutofit/>
          </a:bodyPr>
          <a:lstStyle/>
          <a:p>
            <a:pPr algn="ctr"/>
            <a:r>
              <a:rPr lang="el-GR" sz="2400" b="1" u="sng" dirty="0"/>
              <a:t>Κλειστές ερωτήσεις : </a:t>
            </a:r>
            <a:r>
              <a:rPr lang="el-GR" sz="2400" dirty="0"/>
              <a:t>Είναι εκείνες που μπορούν να απαντηθούν με ένα «ναι» ή ένα «όχι».                     </a:t>
            </a:r>
            <a:r>
              <a:rPr lang="el-GR" sz="2400" b="1" dirty="0"/>
              <a:t>είναι, είσαι, νομίζεις να, θέλεις να, μπορείς </a:t>
            </a:r>
            <a:r>
              <a:rPr lang="el-GR" sz="2400" dirty="0"/>
              <a:t>κ.λπ.</a:t>
            </a:r>
          </a:p>
          <a:p>
            <a:pPr marL="0" indent="0" algn="ctr">
              <a:buNone/>
            </a:pPr>
            <a:r>
              <a:rPr lang="el-GR" dirty="0" smtClean="0"/>
              <a:t>ΟΡΘΟΤΕΡΟΣ </a:t>
            </a:r>
            <a:r>
              <a:rPr lang="el-GR" dirty="0"/>
              <a:t>Ο ΣΥΝΔΥΑΣΜΟΣ ΑΝΟΙΚΤΩΝ ΚΑΙ ΚΛΕΙΣΤΩΝ ΕΡΩΤΗΣΕΩΝ</a:t>
            </a:r>
          </a:p>
          <a:p>
            <a:pPr marL="0" indent="0" algn="ctr">
              <a:buNone/>
            </a:pPr>
            <a:r>
              <a:rPr lang="el-GR" dirty="0"/>
              <a:t>Παρόλα αυτά, υπάρχουν περιπτώσεις όπου ορισμένες κλειστές ερωτήσεις αποτελούν σαφώς μια ανοικτή πρόσκληση για συζήτηση π.χ. «</a:t>
            </a:r>
            <a:r>
              <a:rPr lang="el-GR" i="1" dirty="0"/>
              <a:t>Θέλεις να μου μιλήσεις λίγο περισσότερο για τις επιδόσεις σου</a:t>
            </a:r>
            <a:r>
              <a:rPr lang="el-GR" i="1" dirty="0" smtClean="0"/>
              <a:t>;</a:t>
            </a:r>
          </a:p>
          <a:p>
            <a:pPr marL="0" indent="0" algn="ctr">
              <a:buNone/>
            </a:pPr>
            <a:endParaRPr lang="el-GR" i="1" dirty="0" smtClean="0"/>
          </a:p>
          <a:p>
            <a:pPr marL="0" indent="0" algn="just">
              <a:buNone/>
            </a:pPr>
            <a:r>
              <a:rPr lang="el-GR" dirty="0" smtClean="0"/>
              <a:t> </a:t>
            </a:r>
            <a:r>
              <a:rPr lang="el-GR" dirty="0"/>
              <a:t/>
            </a:r>
            <a:br>
              <a:rPr lang="el-GR" dirty="0"/>
            </a:br>
            <a:endParaRPr lang="el-GR" i="1" dirty="0" smtClean="0"/>
          </a:p>
          <a:p>
            <a:pPr marL="0" indent="0" algn="ctr">
              <a:buNone/>
            </a:pPr>
            <a:endParaRPr lang="el-GR" dirty="0"/>
          </a:p>
          <a:p>
            <a:endParaRPr lang="el-GR" dirty="0"/>
          </a:p>
        </p:txBody>
      </p:sp>
      <p:sp>
        <p:nvSpPr>
          <p:cNvPr id="4" name="Content Placeholder 3"/>
          <p:cNvSpPr txBox="1">
            <a:spLocks/>
          </p:cNvSpPr>
          <p:nvPr/>
        </p:nvSpPr>
        <p:spPr>
          <a:xfrm>
            <a:off x="2822565" y="2171700"/>
            <a:ext cx="7246617" cy="2562193"/>
          </a:xfrm>
          <a:prstGeom prst="rect">
            <a:avLst/>
          </a:prstGeom>
        </p:spPr>
        <p:txBody>
          <a:bodyPr vert="horz" lIns="91440" tIns="45720" rIns="91440" bIns="45720" rtlCol="0">
            <a:normAutofit/>
          </a:bodyPr>
          <a:lst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a:lstStyle>
          <a:p>
            <a:r>
              <a:rPr lang="el-GR" b="1" dirty="0" smtClean="0"/>
              <a:t>Χρήσιμες δεξιότητες στο στάδιο της διερεύνησης</a:t>
            </a:r>
          </a:p>
          <a:p>
            <a:r>
              <a:rPr lang="el-GR" dirty="0" smtClean="0"/>
              <a:t>Ενθάρρυνση λεκτική, μη λεκτική</a:t>
            </a:r>
          </a:p>
          <a:p>
            <a:r>
              <a:rPr lang="el-GR" dirty="0" smtClean="0"/>
              <a:t>Παράφραση</a:t>
            </a:r>
          </a:p>
          <a:p>
            <a:endParaRPr lang="el-GR" dirty="0"/>
          </a:p>
        </p:txBody>
      </p:sp>
    </p:spTree>
    <p:extLst>
      <p:ext uri="{BB962C8B-B14F-4D97-AF65-F5344CB8AC3E}">
        <p14:creationId xmlns:p14="http://schemas.microsoft.com/office/powerpoint/2010/main" val="1392805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35805" y="286555"/>
            <a:ext cx="9601200" cy="550572"/>
          </a:xfrm>
        </p:spPr>
        <p:txBody>
          <a:bodyPr>
            <a:normAutofit fontScale="90000"/>
          </a:bodyPr>
          <a:lstStyle/>
          <a:p>
            <a:r>
              <a:rPr lang="el-GR" dirty="0"/>
              <a:t>Χρήσιμες δεξιότητες στο στάδιο της διερεύνησης</a:t>
            </a:r>
            <a:br>
              <a:rPr lang="el-GR" dirty="0"/>
            </a:br>
            <a:endParaRPr lang="el-GR" dirty="0"/>
          </a:p>
        </p:txBody>
      </p:sp>
      <p:sp>
        <p:nvSpPr>
          <p:cNvPr id="3" name="Content Placeholder 2"/>
          <p:cNvSpPr>
            <a:spLocks noGrp="1"/>
          </p:cNvSpPr>
          <p:nvPr>
            <p:ph idx="1"/>
          </p:nvPr>
        </p:nvSpPr>
        <p:spPr>
          <a:xfrm>
            <a:off x="631065" y="1468191"/>
            <a:ext cx="11410681" cy="5100033"/>
          </a:xfrm>
        </p:spPr>
        <p:txBody>
          <a:bodyPr>
            <a:normAutofit lnSpcReduction="10000"/>
          </a:bodyPr>
          <a:lstStyle/>
          <a:p>
            <a:pPr marL="0" indent="0">
              <a:buNone/>
            </a:pPr>
            <a:endParaRPr lang="el-GR" dirty="0" smtClean="0"/>
          </a:p>
          <a:p>
            <a:r>
              <a:rPr lang="el-GR" sz="3200" b="1" u="sng" dirty="0" smtClean="0"/>
              <a:t>Ανοικτές ερωτήσεις: </a:t>
            </a:r>
            <a:r>
              <a:rPr lang="el-GR" sz="3200" dirty="0" smtClean="0"/>
              <a:t> </a:t>
            </a:r>
            <a:r>
              <a:rPr lang="el-GR" sz="3200" dirty="0"/>
              <a:t>Είναι εκείνες οι ερωτήσεις που για να </a:t>
            </a:r>
            <a:r>
              <a:rPr lang="el-GR" sz="3200" dirty="0" smtClean="0"/>
              <a:t>απαντηθούν </a:t>
            </a:r>
            <a:r>
              <a:rPr lang="el-GR" sz="3200" dirty="0"/>
              <a:t>απαιτείται συνήθως περισσότερος χρόνος</a:t>
            </a:r>
            <a:r>
              <a:rPr lang="el-GR" sz="3200" dirty="0" smtClean="0"/>
              <a:t>.</a:t>
            </a:r>
          </a:p>
          <a:p>
            <a:pPr marL="0" indent="0">
              <a:buNone/>
            </a:pPr>
            <a:r>
              <a:rPr lang="el-GR" sz="3200" b="1" dirty="0"/>
              <a:t> </a:t>
            </a:r>
            <a:r>
              <a:rPr lang="el-GR" sz="3200" b="1" dirty="0" smtClean="0"/>
              <a:t>                                                           τι, πως, θα, μπορείτε, γιατί  </a:t>
            </a:r>
          </a:p>
          <a:p>
            <a:pPr marL="0" indent="0">
              <a:buNone/>
            </a:pPr>
            <a:r>
              <a:rPr lang="el-GR" sz="2600" b="1" dirty="0" smtClean="0"/>
              <a:t>τι </a:t>
            </a:r>
            <a:r>
              <a:rPr lang="el-GR" sz="2600" b="1" dirty="0"/>
              <a:t>νομίζετε…., </a:t>
            </a:r>
            <a:r>
              <a:rPr lang="el-GR" sz="2600" b="1" dirty="0" smtClean="0"/>
              <a:t>πως </a:t>
            </a:r>
            <a:r>
              <a:rPr lang="el-GR" sz="2600" b="1" dirty="0"/>
              <a:t>αισθανθήκατε</a:t>
            </a:r>
            <a:r>
              <a:rPr lang="el-GR" sz="2600" b="1" dirty="0" smtClean="0"/>
              <a:t>… , πως έγινε αυτό…, θα μπορούσατε να μου </a:t>
            </a:r>
            <a:r>
              <a:rPr lang="el-GR" sz="2600" b="1" dirty="0"/>
              <a:t>πείτε περισσότερα…γιατί πιστεύετε…, </a:t>
            </a:r>
            <a:endParaRPr lang="el-GR" sz="2600" b="1" dirty="0" smtClean="0"/>
          </a:p>
          <a:p>
            <a:pPr marL="0" indent="0" algn="just">
              <a:buNone/>
            </a:pPr>
            <a:r>
              <a:rPr lang="el-GR" sz="2600" b="1" dirty="0" smtClean="0"/>
              <a:t>Γ</a:t>
            </a:r>
            <a:r>
              <a:rPr lang="el-GR" sz="2600" i="1" dirty="0" smtClean="0"/>
              <a:t>ια </a:t>
            </a:r>
            <a:r>
              <a:rPr lang="el-GR" sz="2600" i="1" dirty="0"/>
              <a:t>ποιο θέμα θα θέλατε να μιλήσετε σήμερα; Πώς πάνε τα πράγματα απ' την τελευταία φορά που μιλήσαμε μαζί</a:t>
            </a:r>
            <a:r>
              <a:rPr lang="el-GR" sz="2600" i="1" dirty="0" smtClean="0"/>
              <a:t>; Μπορείτε </a:t>
            </a:r>
            <a:r>
              <a:rPr lang="el-GR" sz="2600" i="1" dirty="0"/>
              <a:t>να μου πείτε περισσότερα γι' αυτό; Πώς νιώσατε όταν έγινε αυτό</a:t>
            </a:r>
            <a:r>
              <a:rPr lang="el-GR" sz="2600" i="1" dirty="0" smtClean="0"/>
              <a:t>; Μπορείτε </a:t>
            </a:r>
            <a:r>
              <a:rPr lang="el-GR" sz="2600" i="1" dirty="0"/>
              <a:t>να μου δώσετε ένα συγκεκριμένο παράδειγμα; Τι κάνετε όταν αισθάνεστε </a:t>
            </a:r>
            <a:r>
              <a:rPr lang="el-GR" sz="2600" i="1" dirty="0" smtClean="0"/>
              <a:t>«θυμ</a:t>
            </a:r>
            <a:r>
              <a:rPr lang="el-GR" sz="2600" i="1" dirty="0"/>
              <a:t>ό</a:t>
            </a:r>
            <a:r>
              <a:rPr lang="el-GR" sz="2600" i="1" dirty="0" smtClean="0"/>
              <a:t>»; </a:t>
            </a:r>
            <a:r>
              <a:rPr lang="el-GR" sz="2600" i="1" dirty="0"/>
              <a:t>Τι εννοείτε όταν λέτε ότι είναι δύσκολο να συνεννοηθεί κανείς με τον πατέρα </a:t>
            </a:r>
            <a:r>
              <a:rPr lang="el-GR" sz="2600" i="1" dirty="0" smtClean="0"/>
              <a:t>σας; Τι </a:t>
            </a:r>
            <a:r>
              <a:rPr lang="el-GR" sz="2600" i="1" dirty="0"/>
              <a:t>αισθάνεστε όταν μου λέτε αυτό; Πώς αισθανθήκατε τότε</a:t>
            </a:r>
            <a:r>
              <a:rPr lang="el-GR" sz="2600" i="1" dirty="0" smtClean="0"/>
              <a:t>;</a:t>
            </a:r>
            <a:endParaRPr lang="el-GR" sz="2600" dirty="0"/>
          </a:p>
          <a:p>
            <a:endParaRPr lang="el-GR" sz="2600" b="1" dirty="0" smtClean="0"/>
          </a:p>
        </p:txBody>
      </p:sp>
    </p:spTree>
    <p:extLst>
      <p:ext uri="{BB962C8B-B14F-4D97-AF65-F5344CB8AC3E}">
        <p14:creationId xmlns:p14="http://schemas.microsoft.com/office/powerpoint/2010/main" val="29089957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45842" y="325192"/>
            <a:ext cx="9601200" cy="1485900"/>
          </a:xfrm>
        </p:spPr>
        <p:txBody>
          <a:bodyPr>
            <a:normAutofit fontScale="90000"/>
          </a:bodyPr>
          <a:lstStyle/>
          <a:p>
            <a:r>
              <a:rPr lang="el-GR" dirty="0"/>
              <a:t>Χρήσιμες δεξιότητες στο στάδιο της διερεύνησης</a:t>
            </a:r>
            <a:br>
              <a:rPr lang="el-GR" dirty="0"/>
            </a:br>
            <a:endParaRPr lang="el-GR" dirty="0"/>
          </a:p>
        </p:txBody>
      </p:sp>
      <p:sp>
        <p:nvSpPr>
          <p:cNvPr id="3" name="Content Placeholder 2"/>
          <p:cNvSpPr>
            <a:spLocks noGrp="1"/>
          </p:cNvSpPr>
          <p:nvPr>
            <p:ph idx="1"/>
          </p:nvPr>
        </p:nvSpPr>
        <p:spPr>
          <a:xfrm>
            <a:off x="759854" y="1416676"/>
            <a:ext cx="11281893" cy="5417175"/>
          </a:xfrm>
        </p:spPr>
        <p:txBody>
          <a:bodyPr>
            <a:normAutofit fontScale="70000" lnSpcReduction="20000"/>
          </a:bodyPr>
          <a:lstStyle/>
          <a:p>
            <a:pPr marL="0" indent="0">
              <a:buNone/>
            </a:pPr>
            <a:endParaRPr lang="el-GR" dirty="0"/>
          </a:p>
          <a:p>
            <a:pPr algn="just"/>
            <a:r>
              <a:rPr lang="el-GR" sz="2900" b="1" dirty="0" smtClean="0"/>
              <a:t>Ενθάρρυνση λεκτική </a:t>
            </a:r>
            <a:r>
              <a:rPr lang="el-GR" sz="2900" dirty="0"/>
              <a:t>:μικρές ενδείξεις, σύντομες εκφράσεις ώστε </a:t>
            </a:r>
            <a:r>
              <a:rPr lang="el-GR" sz="2900" dirty="0" smtClean="0"/>
              <a:t>να αισθανθεί </a:t>
            </a:r>
            <a:r>
              <a:rPr lang="el-GR" sz="2900" dirty="0"/>
              <a:t>ο </a:t>
            </a:r>
            <a:r>
              <a:rPr lang="el-GR" sz="2900" dirty="0" err="1"/>
              <a:t>συμβουλευόμενος</a:t>
            </a:r>
            <a:r>
              <a:rPr lang="el-GR" sz="2900" dirty="0"/>
              <a:t> ότι ο σύμβουλος είναι «δίπλα του», τον </a:t>
            </a:r>
            <a:r>
              <a:rPr lang="el-GR" sz="2900" dirty="0" smtClean="0"/>
              <a:t>παρακολουθεί προσεκτικά </a:t>
            </a:r>
            <a:r>
              <a:rPr lang="el-GR" sz="2900" dirty="0"/>
              <a:t>και «βρίσκεται στο ίδιο μήκος κύματος» με </a:t>
            </a:r>
            <a:r>
              <a:rPr lang="el-GR" sz="2900" dirty="0" smtClean="0"/>
              <a:t>εκείνον</a:t>
            </a:r>
          </a:p>
          <a:p>
            <a:r>
              <a:rPr lang="el-GR" sz="2900" dirty="0" smtClean="0"/>
              <a:t>Α</a:t>
            </a:r>
            <a:r>
              <a:rPr lang="el-GR" sz="2900" dirty="0"/>
              <a:t>!», </a:t>
            </a:r>
            <a:r>
              <a:rPr lang="el-GR" sz="2900" dirty="0" smtClean="0"/>
              <a:t>έτσι; , </a:t>
            </a:r>
            <a:r>
              <a:rPr lang="el-GR" sz="2900" dirty="0"/>
              <a:t>τ</a:t>
            </a:r>
            <a:r>
              <a:rPr lang="el-GR" sz="2900" dirty="0" smtClean="0"/>
              <a:t>ότε;, και; </a:t>
            </a:r>
            <a:r>
              <a:rPr lang="el-GR" sz="2900" dirty="0"/>
              <a:t>, </a:t>
            </a:r>
            <a:r>
              <a:rPr lang="el-GR" sz="2900" dirty="0" err="1"/>
              <a:t>χμμμ-χμμμ</a:t>
            </a:r>
            <a:r>
              <a:rPr lang="el-GR" sz="2900" dirty="0"/>
              <a:t>, πείτε μου </a:t>
            </a:r>
            <a:r>
              <a:rPr lang="el-GR" sz="2900" dirty="0" smtClean="0"/>
              <a:t>περισσότερα, επανάληψη </a:t>
            </a:r>
            <a:r>
              <a:rPr lang="el-GR" sz="2900" dirty="0"/>
              <a:t>μιας ή δύο λέξεων </a:t>
            </a:r>
            <a:r>
              <a:rPr lang="el-GR" sz="2900" dirty="0" smtClean="0"/>
              <a:t>κλειδιών, απλή </a:t>
            </a:r>
            <a:r>
              <a:rPr lang="el-GR" sz="2900" dirty="0"/>
              <a:t>επανάληψη ακριβώς των ίδιων λέξεων της τελευταίας φράσης του βοηθούμενου</a:t>
            </a:r>
            <a:r>
              <a:rPr lang="el-GR" sz="2900" dirty="0" smtClean="0"/>
              <a:t>.</a:t>
            </a:r>
          </a:p>
          <a:p>
            <a:pPr marL="0" indent="0" algn="ctr">
              <a:buNone/>
            </a:pPr>
            <a:r>
              <a:rPr lang="el-GR" sz="2900" b="1" dirty="0" smtClean="0"/>
              <a:t>Σιωπή:</a:t>
            </a:r>
            <a:r>
              <a:rPr lang="el-GR" sz="2900" dirty="0" smtClean="0"/>
              <a:t> </a:t>
            </a:r>
            <a:r>
              <a:rPr lang="el-GR" sz="2900" b="1" dirty="0" smtClean="0"/>
              <a:t>χρόνος </a:t>
            </a:r>
            <a:r>
              <a:rPr lang="el-GR" sz="2900" b="1" dirty="0"/>
              <a:t>που μεσολαβεί μέχρι την </a:t>
            </a:r>
            <a:r>
              <a:rPr lang="el-GR" sz="2900" b="1" dirty="0" smtClean="0"/>
              <a:t>απάντηση</a:t>
            </a:r>
            <a:r>
              <a:rPr lang="el-GR" sz="2900" dirty="0" smtClean="0"/>
              <a:t> </a:t>
            </a:r>
            <a:r>
              <a:rPr lang="en-US" sz="2900" dirty="0"/>
              <a:t>(response latency time</a:t>
            </a:r>
            <a:r>
              <a:rPr lang="en-US" sz="2900" dirty="0" smtClean="0"/>
              <a:t>)</a:t>
            </a:r>
            <a:r>
              <a:rPr lang="el-GR" sz="2900" dirty="0" smtClean="0"/>
              <a:t>, είδος ενθάρρυνσης.</a:t>
            </a:r>
          </a:p>
          <a:p>
            <a:pPr marL="0" indent="0" algn="ctr">
              <a:buNone/>
            </a:pPr>
            <a:r>
              <a:rPr lang="el-GR" sz="2900" dirty="0" smtClean="0"/>
              <a:t>Αναρωτιέμαι τι περνά από το μυαλό σου αυτή τη στιγμή;</a:t>
            </a:r>
          </a:p>
          <a:p>
            <a:pPr marL="0" indent="0" algn="ctr">
              <a:buNone/>
            </a:pPr>
            <a:endParaRPr lang="el-GR" sz="2900" dirty="0" smtClean="0"/>
          </a:p>
          <a:p>
            <a:pPr algn="ctr"/>
            <a:r>
              <a:rPr lang="el-GR" sz="2900" b="1" dirty="0"/>
              <a:t>Μη λεκτική ενθάρρυνση</a:t>
            </a:r>
            <a:r>
              <a:rPr lang="el-GR" sz="2900" dirty="0"/>
              <a:t>: γλώσσα σώματος</a:t>
            </a:r>
          </a:p>
          <a:p>
            <a:pPr marL="0" indent="0" algn="ctr">
              <a:buNone/>
            </a:pPr>
            <a:endParaRPr lang="el-GR" sz="2900" dirty="0" smtClean="0"/>
          </a:p>
          <a:p>
            <a:pPr marL="0" indent="0" algn="ctr">
              <a:buNone/>
            </a:pPr>
            <a:r>
              <a:rPr lang="el-GR" sz="2900" dirty="0" smtClean="0"/>
              <a:t>Συνέχισε είμαι μαζί σου, περιμένω να μου πεις αυτό που θέλεις να μου πεις έστω και αν είναι δύσκολο.</a:t>
            </a:r>
          </a:p>
          <a:p>
            <a:endParaRPr lang="el-GR" sz="2900" b="1" u="sng" dirty="0"/>
          </a:p>
          <a:p>
            <a:endParaRPr lang="el-GR" sz="2500" b="1" u="sng" dirty="0"/>
          </a:p>
          <a:p>
            <a:pPr marL="0" indent="0">
              <a:buNone/>
            </a:pPr>
            <a:r>
              <a:rPr lang="el-GR" sz="2500" dirty="0" smtClean="0"/>
              <a:t>      </a:t>
            </a:r>
            <a:endParaRPr lang="el-GR" dirty="0"/>
          </a:p>
          <a:p>
            <a:pPr marL="0" indent="0">
              <a:buNone/>
            </a:pPr>
            <a:endParaRPr lang="el-GR" u="sng" dirty="0"/>
          </a:p>
          <a:p>
            <a:pPr marL="0" indent="0">
              <a:buNone/>
            </a:pPr>
            <a:endParaRPr lang="el-GR" dirty="0"/>
          </a:p>
        </p:txBody>
      </p:sp>
    </p:spTree>
    <p:extLst>
      <p:ext uri="{BB962C8B-B14F-4D97-AF65-F5344CB8AC3E}">
        <p14:creationId xmlns:p14="http://schemas.microsoft.com/office/powerpoint/2010/main" val="38580087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dirty="0"/>
              <a:t>Χρήσιμες δεξιότητες στο στάδιο της διερεύνησης</a:t>
            </a:r>
            <a:br>
              <a:rPr lang="el-GR" dirty="0"/>
            </a:br>
            <a:endParaRPr lang="el-GR" dirty="0"/>
          </a:p>
        </p:txBody>
      </p:sp>
      <p:sp>
        <p:nvSpPr>
          <p:cNvPr id="3" name="Content Placeholder 2"/>
          <p:cNvSpPr>
            <a:spLocks noGrp="1"/>
          </p:cNvSpPr>
          <p:nvPr>
            <p:ph idx="1"/>
          </p:nvPr>
        </p:nvSpPr>
        <p:spPr/>
        <p:txBody>
          <a:bodyPr>
            <a:normAutofit fontScale="85000" lnSpcReduction="20000"/>
          </a:bodyPr>
          <a:lstStyle/>
          <a:p>
            <a:pPr algn="just"/>
            <a:r>
              <a:rPr lang="el-GR" b="1" u="sng" dirty="0" smtClean="0"/>
              <a:t>Παράφραση: </a:t>
            </a:r>
            <a:r>
              <a:rPr lang="el-GR" dirty="0" smtClean="0"/>
              <a:t>ο </a:t>
            </a:r>
            <a:r>
              <a:rPr lang="el-GR" dirty="0"/>
              <a:t>σύμβουλος </a:t>
            </a:r>
            <a:r>
              <a:rPr lang="el-GR" dirty="0" smtClean="0"/>
              <a:t>χρησιμοποιεί </a:t>
            </a:r>
            <a:r>
              <a:rPr lang="el-GR" dirty="0"/>
              <a:t>τις ίδιες λέξεις–κλειδιά, που </a:t>
            </a:r>
            <a:r>
              <a:rPr lang="el-GR" dirty="0" smtClean="0"/>
              <a:t>τις εμπλουτίζει </a:t>
            </a:r>
            <a:r>
              <a:rPr lang="el-GR" dirty="0"/>
              <a:t>με δικές του παρατηρήσεις που έχουν σχέση με </a:t>
            </a:r>
            <a:r>
              <a:rPr lang="el-GR" dirty="0" smtClean="0"/>
              <a:t>το </a:t>
            </a:r>
            <a:r>
              <a:rPr lang="el-GR" dirty="0" err="1" smtClean="0"/>
              <a:t>συμβουλευόμενο</a:t>
            </a:r>
            <a:r>
              <a:rPr lang="el-GR" dirty="0" smtClean="0"/>
              <a:t>, </a:t>
            </a:r>
            <a:r>
              <a:rPr lang="el-GR" dirty="0"/>
              <a:t>παραμένοντας στην ουσία αυτών </a:t>
            </a:r>
            <a:r>
              <a:rPr lang="el-GR" dirty="0" smtClean="0"/>
              <a:t>που ήδη έχουν ειπωθεί από αυτόν.</a:t>
            </a:r>
          </a:p>
          <a:p>
            <a:pPr algn="just"/>
            <a:r>
              <a:rPr lang="el-GR" dirty="0"/>
              <a:t>Στην ενθάρρυνση υφίσταται ελάχιστη </a:t>
            </a:r>
            <a:r>
              <a:rPr lang="el-GR" dirty="0" smtClean="0"/>
              <a:t>εμπλοκή του </a:t>
            </a:r>
            <a:r>
              <a:rPr lang="el-GR" dirty="0"/>
              <a:t>συμβούλου σ’ αυτά που λέει ο βοηθούμενος ενώ στην παράφραση υφίσταται </a:t>
            </a:r>
            <a:r>
              <a:rPr lang="el-GR" dirty="0" smtClean="0"/>
              <a:t>περισσότερη καθοδήγηση </a:t>
            </a:r>
            <a:r>
              <a:rPr lang="el-GR" dirty="0"/>
              <a:t>ή συμμετοχή του συμβούλου ήτοι προσπάθεια του να αποτυπώσει την ουσία </a:t>
            </a:r>
            <a:r>
              <a:rPr lang="el-GR" dirty="0" smtClean="0"/>
              <a:t>όσων λέχθηκαν.</a:t>
            </a:r>
          </a:p>
          <a:p>
            <a:pPr marL="0" indent="0" algn="just">
              <a:buNone/>
            </a:pPr>
            <a:endParaRPr lang="el-GR" b="1" u="sng" dirty="0"/>
          </a:p>
          <a:p>
            <a:pPr algn="just"/>
            <a:r>
              <a:rPr lang="el-GR" b="1" dirty="0"/>
              <a:t>Συμβουλευμένος</a:t>
            </a:r>
            <a:r>
              <a:rPr lang="el-GR" dirty="0"/>
              <a:t>: Είμαι στα αλήθεια ευτυχισμένος που ξεμπέρδεψα με αυτή την εργασία. </a:t>
            </a:r>
            <a:r>
              <a:rPr lang="el-GR" b="1" dirty="0"/>
              <a:t>Σύμβουλος</a:t>
            </a:r>
            <a:r>
              <a:rPr lang="el-GR" dirty="0"/>
              <a:t>: Είστε πολύ ευχαριστημένος την εργασία που σας είχε ανατεθεί.</a:t>
            </a:r>
          </a:p>
          <a:p>
            <a:pPr algn="just"/>
            <a:r>
              <a:rPr lang="el-GR" b="1" dirty="0"/>
              <a:t>Συμβουλευμένος</a:t>
            </a:r>
            <a:r>
              <a:rPr lang="el-GR" dirty="0"/>
              <a:t>: Η φιλόλογος μας αφιερώνει την τελευταία ώρα κάθε Παρασκευής σε συζητήσει πάνω σε θέματα επαγγελματικού προσανατολισμού. Όλο μας ρωτά τι θέλουμε να γίνουμε. Το βρίσκω κουτό, αλλά ποτέ δεν ξέρω τι να  της πω. </a:t>
            </a:r>
            <a:r>
              <a:rPr lang="el-GR" b="1" dirty="0"/>
              <a:t>Σύμβουλος</a:t>
            </a:r>
            <a:r>
              <a:rPr lang="el-GR" dirty="0"/>
              <a:t>: Πιστεύεις ότι αυτή η δραστηριότητα, η οποία επαναλαμβάνεται κάθε εβδομάδα, δεν είναι σημαντική. Αντίθετα, τη θεωρείς μάταιη, γιατί ποτέ δεν ξέρεις τι να πεις.</a:t>
            </a:r>
          </a:p>
          <a:p>
            <a:pPr algn="just"/>
            <a:endParaRPr lang="el-GR" dirty="0"/>
          </a:p>
          <a:p>
            <a:endParaRPr lang="el-GR" dirty="0"/>
          </a:p>
        </p:txBody>
      </p:sp>
    </p:spTree>
    <p:extLst>
      <p:ext uri="{BB962C8B-B14F-4D97-AF65-F5344CB8AC3E}">
        <p14:creationId xmlns:p14="http://schemas.microsoft.com/office/powerpoint/2010/main" val="38510943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9932" y="338071"/>
            <a:ext cx="9601200" cy="602087"/>
          </a:xfrm>
        </p:spPr>
        <p:txBody>
          <a:bodyPr>
            <a:normAutofit fontScale="90000"/>
          </a:bodyPr>
          <a:lstStyle/>
          <a:p>
            <a:pPr algn="ctr"/>
            <a:r>
              <a:rPr lang="el-GR" sz="3200" dirty="0"/>
              <a:t>Χρήσιμες δεξιότητες στο στάδιο της διερεύνησης</a:t>
            </a:r>
            <a:br>
              <a:rPr lang="el-GR" sz="3200" dirty="0"/>
            </a:br>
            <a:endParaRPr lang="el-GR" sz="3200" dirty="0"/>
          </a:p>
        </p:txBody>
      </p:sp>
      <p:sp>
        <p:nvSpPr>
          <p:cNvPr id="3" name="Content Placeholder 2"/>
          <p:cNvSpPr>
            <a:spLocks noGrp="1"/>
          </p:cNvSpPr>
          <p:nvPr>
            <p:ph idx="1"/>
          </p:nvPr>
        </p:nvSpPr>
        <p:spPr>
          <a:xfrm>
            <a:off x="1371600" y="1474631"/>
            <a:ext cx="9601200" cy="3581400"/>
          </a:xfrm>
        </p:spPr>
        <p:txBody>
          <a:bodyPr/>
          <a:lstStyle/>
          <a:p>
            <a:pPr marL="0" indent="0">
              <a:buNone/>
            </a:pPr>
            <a:r>
              <a:rPr lang="el-GR" dirty="0" smtClean="0"/>
              <a:t>Με </a:t>
            </a:r>
            <a:r>
              <a:rPr lang="el-GR" dirty="0"/>
              <a:t>απασχολεί αφάνταστα η δυσκολία που έχω με το μάθημα των μαθηματικών. Δεν ξέρω τι να κάνω.  Ο καθηγητής μου με μπερδεύει και αισθάνομαι χαμένος. </a:t>
            </a:r>
          </a:p>
          <a:p>
            <a:r>
              <a:rPr lang="el-GR" dirty="0"/>
              <a:t>Αισθάνεσαι χαμένος</a:t>
            </a:r>
            <a:r>
              <a:rPr lang="el-GR" b="1" dirty="0"/>
              <a:t> (</a:t>
            </a:r>
            <a:r>
              <a:rPr lang="el-GR" i="1" dirty="0"/>
              <a:t>στοιχειώδης ενθάρρυνση)</a:t>
            </a:r>
            <a:endParaRPr lang="el-GR" dirty="0"/>
          </a:p>
          <a:p>
            <a:r>
              <a:rPr lang="el-GR" dirty="0"/>
              <a:t>Αυτό που σε απασχολεί αυτή τη στιγμή είναι το μάθημα των μαθηματικών </a:t>
            </a:r>
            <a:r>
              <a:rPr lang="el-GR" i="1" dirty="0"/>
              <a:t>(παράφραση)</a:t>
            </a:r>
            <a:endParaRPr lang="el-GR" dirty="0"/>
          </a:p>
          <a:p>
            <a:r>
              <a:rPr lang="el-GR" dirty="0"/>
              <a:t>Το μάθημα των μαθηματικών σού είναι μπελάς και βρίσκεσαι σχεδόν στο σημείο να τα παρατήσεις.</a:t>
            </a:r>
          </a:p>
          <a:p>
            <a:pPr marL="0" indent="0">
              <a:buNone/>
            </a:pPr>
            <a:r>
              <a:rPr lang="el-GR" i="1" dirty="0"/>
              <a:t>           (τάση για ερμηνεία ή κατεύθυνση)</a:t>
            </a:r>
            <a:endParaRPr lang="el-GR" u="sng" dirty="0"/>
          </a:p>
          <a:p>
            <a:endParaRPr lang="el-GR" dirty="0"/>
          </a:p>
        </p:txBody>
      </p:sp>
    </p:spTree>
    <p:extLst>
      <p:ext uri="{BB962C8B-B14F-4D97-AF65-F5344CB8AC3E}">
        <p14:creationId xmlns:p14="http://schemas.microsoft.com/office/powerpoint/2010/main" val="1332204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8795" y="162596"/>
            <a:ext cx="11011436" cy="705118"/>
          </a:xfrm>
        </p:spPr>
        <p:txBody>
          <a:bodyPr>
            <a:normAutofit/>
          </a:bodyPr>
          <a:lstStyle/>
          <a:p>
            <a:r>
              <a:rPr lang="el-GR" sz="3600" dirty="0" smtClean="0"/>
              <a:t>Προϋποθέσεις – συμβουλευτική σχέση – λειτουργίες της </a:t>
            </a:r>
            <a:endParaRPr lang="el-GR" sz="3600" dirty="0"/>
          </a:p>
        </p:txBody>
      </p:sp>
      <p:sp>
        <p:nvSpPr>
          <p:cNvPr id="3" name="Content Placeholder 2"/>
          <p:cNvSpPr>
            <a:spLocks noGrp="1"/>
          </p:cNvSpPr>
          <p:nvPr>
            <p:ph idx="1"/>
          </p:nvPr>
        </p:nvSpPr>
        <p:spPr>
          <a:xfrm>
            <a:off x="785612" y="1146220"/>
            <a:ext cx="6748530" cy="5138670"/>
          </a:xfrm>
        </p:spPr>
        <p:txBody>
          <a:bodyPr>
            <a:normAutofit fontScale="85000" lnSpcReduction="20000"/>
          </a:bodyPr>
          <a:lstStyle/>
          <a:p>
            <a:r>
              <a:rPr lang="el-GR" sz="2800" dirty="0" err="1" smtClean="0"/>
              <a:t>Ενσυναίσθηση</a:t>
            </a:r>
            <a:r>
              <a:rPr lang="el-GR" sz="2800" dirty="0" smtClean="0"/>
              <a:t> </a:t>
            </a:r>
            <a:r>
              <a:rPr lang="el-GR" sz="2800" dirty="0"/>
              <a:t>κατανόηση (</a:t>
            </a:r>
            <a:r>
              <a:rPr lang="en-US" sz="2800" dirty="0"/>
              <a:t>empathy</a:t>
            </a:r>
            <a:r>
              <a:rPr lang="el-GR" sz="2800" dirty="0"/>
              <a:t>) (κατανόηση ενός ανθρώπου «σαν να» είμαστε εμείς αυτός ο άλλος)</a:t>
            </a:r>
          </a:p>
          <a:p>
            <a:r>
              <a:rPr lang="el-GR" sz="2800" dirty="0" smtClean="0"/>
              <a:t>Ζεστασιά </a:t>
            </a:r>
            <a:r>
              <a:rPr lang="el-GR" sz="2800" dirty="0"/>
              <a:t>και </a:t>
            </a:r>
            <a:r>
              <a:rPr lang="el-GR" sz="2800" dirty="0" smtClean="0"/>
              <a:t>άνευ </a:t>
            </a:r>
            <a:r>
              <a:rPr lang="el-GR" sz="2800" dirty="0"/>
              <a:t>όρων θετική αναγνώριση (αποδοχή χωρίς κρίσεις),</a:t>
            </a:r>
          </a:p>
          <a:p>
            <a:r>
              <a:rPr lang="el-GR" sz="2800" dirty="0" smtClean="0"/>
              <a:t>Αυθεντικότητα </a:t>
            </a:r>
            <a:r>
              <a:rPr lang="el-GR" sz="2800" dirty="0"/>
              <a:t>και </a:t>
            </a:r>
            <a:r>
              <a:rPr lang="el-GR" sz="2800" dirty="0" err="1"/>
              <a:t>αυτοαποκάλυψη</a:t>
            </a:r>
            <a:r>
              <a:rPr lang="el-GR" sz="2800" dirty="0"/>
              <a:t> </a:t>
            </a:r>
            <a:r>
              <a:rPr lang="el-GR" sz="2800" dirty="0" smtClean="0"/>
              <a:t>(γνήσιοι, </a:t>
            </a:r>
            <a:r>
              <a:rPr lang="el-GR" sz="2800" dirty="0"/>
              <a:t>διαθέσιμοι και </a:t>
            </a:r>
            <a:r>
              <a:rPr lang="el-GR" sz="2800" dirty="0" smtClean="0"/>
              <a:t>όχι </a:t>
            </a:r>
            <a:r>
              <a:rPr lang="el-GR" sz="2800" dirty="0"/>
              <a:t>επίπλαστοι και υποκριτικοί</a:t>
            </a:r>
            <a:r>
              <a:rPr lang="el-GR" sz="2800" dirty="0" smtClean="0"/>
              <a:t>).</a:t>
            </a:r>
          </a:p>
          <a:p>
            <a:pPr lvl="1"/>
            <a:r>
              <a:rPr lang="el-GR" sz="2800" dirty="0"/>
              <a:t>δ</a:t>
            </a:r>
            <a:r>
              <a:rPr lang="el-GR" sz="2800" dirty="0" smtClean="0"/>
              <a:t>ημιουργία </a:t>
            </a:r>
            <a:r>
              <a:rPr lang="el-GR" sz="2800" dirty="0"/>
              <a:t>κλίματος αμοιβαίας εμπιστοσύνης,</a:t>
            </a:r>
          </a:p>
          <a:p>
            <a:pPr lvl="1"/>
            <a:r>
              <a:rPr lang="el-GR" sz="2800" dirty="0"/>
              <a:t>Διευκόλυνση έκφρασης και αποσαφήνισης προβλήματος,</a:t>
            </a:r>
          </a:p>
          <a:p>
            <a:pPr lvl="1"/>
            <a:r>
              <a:rPr lang="el-GR" sz="2800" dirty="0"/>
              <a:t>Καθοδήγηση του στη διερεύνηση πιθανών λύσεων,</a:t>
            </a:r>
          </a:p>
          <a:p>
            <a:pPr lvl="1"/>
            <a:r>
              <a:rPr lang="el-GR" sz="2800" dirty="0"/>
              <a:t> Στήριξη της προσπάθειας του </a:t>
            </a:r>
            <a:r>
              <a:rPr lang="el-GR" sz="2800" dirty="0" smtClean="0"/>
              <a:t>ατόμου για </a:t>
            </a:r>
            <a:r>
              <a:rPr lang="el-GR" sz="2800" dirty="0"/>
              <a:t>αλλαγή.</a:t>
            </a:r>
          </a:p>
          <a:p>
            <a:endParaRPr lang="el-GR" dirty="0"/>
          </a:p>
        </p:txBody>
      </p:sp>
      <p:pic>
        <p:nvPicPr>
          <p:cNvPr id="4" name="Picture 3"/>
          <p:cNvPicPr>
            <a:picLocks noChangeAspect="1"/>
          </p:cNvPicPr>
          <p:nvPr/>
        </p:nvPicPr>
        <p:blipFill>
          <a:blip r:embed="rId2"/>
          <a:stretch>
            <a:fillRect/>
          </a:stretch>
        </p:blipFill>
        <p:spPr>
          <a:xfrm>
            <a:off x="7534142" y="867714"/>
            <a:ext cx="4271490" cy="4182268"/>
          </a:xfrm>
          <a:prstGeom prst="rect">
            <a:avLst/>
          </a:prstGeom>
        </p:spPr>
      </p:pic>
      <p:pic>
        <p:nvPicPr>
          <p:cNvPr id="5" name="Picture 4"/>
          <p:cNvPicPr>
            <a:picLocks noChangeAspect="1"/>
          </p:cNvPicPr>
          <p:nvPr/>
        </p:nvPicPr>
        <p:blipFill>
          <a:blip r:embed="rId3"/>
          <a:stretch>
            <a:fillRect/>
          </a:stretch>
        </p:blipFill>
        <p:spPr>
          <a:xfrm>
            <a:off x="7379593" y="5328488"/>
            <a:ext cx="4426039" cy="803619"/>
          </a:xfrm>
          <a:prstGeom prst="rect">
            <a:avLst/>
          </a:prstGeom>
        </p:spPr>
      </p:pic>
    </p:spTree>
    <p:extLst>
      <p:ext uri="{BB962C8B-B14F-4D97-AF65-F5344CB8AC3E}">
        <p14:creationId xmlns:p14="http://schemas.microsoft.com/office/powerpoint/2010/main" val="25354837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Χρήσιμες δεξιότητες στο στάδιο </a:t>
            </a:r>
            <a:r>
              <a:rPr lang="el-GR" dirty="0" smtClean="0"/>
              <a:t>της συνειδητοποίησης (κατανόησης)</a:t>
            </a:r>
            <a:endParaRPr lang="el-GR" dirty="0"/>
          </a:p>
        </p:txBody>
      </p:sp>
      <p:sp>
        <p:nvSpPr>
          <p:cNvPr id="3" name="Content Placeholder 2"/>
          <p:cNvSpPr>
            <a:spLocks noGrp="1"/>
          </p:cNvSpPr>
          <p:nvPr>
            <p:ph idx="1"/>
          </p:nvPr>
        </p:nvSpPr>
        <p:spPr>
          <a:xfrm>
            <a:off x="1371600" y="2286000"/>
            <a:ext cx="10399690" cy="4230710"/>
          </a:xfrm>
        </p:spPr>
        <p:txBody>
          <a:bodyPr>
            <a:normAutofit/>
          </a:bodyPr>
          <a:lstStyle/>
          <a:p>
            <a:r>
              <a:rPr lang="el-GR" sz="2800" u="sng" dirty="0" smtClean="0"/>
              <a:t>Αντανάκλαση συναισθημάτων </a:t>
            </a:r>
          </a:p>
          <a:p>
            <a:r>
              <a:rPr lang="el-GR" sz="2800" u="sng" dirty="0" smtClean="0"/>
              <a:t>Παράφραση</a:t>
            </a:r>
          </a:p>
          <a:p>
            <a:r>
              <a:rPr lang="el-GR" sz="2800" u="sng" dirty="0" smtClean="0"/>
              <a:t>Χρήση ερωτήσεων</a:t>
            </a:r>
          </a:p>
          <a:p>
            <a:r>
              <a:rPr lang="el-GR" sz="2800" u="sng" dirty="0" smtClean="0"/>
              <a:t>Εστίαση </a:t>
            </a:r>
          </a:p>
          <a:p>
            <a:r>
              <a:rPr lang="el-GR" sz="2800" u="sng" dirty="0"/>
              <a:t>Περίληψη</a:t>
            </a:r>
            <a:endParaRPr lang="el-GR" sz="2800" dirty="0"/>
          </a:p>
          <a:p>
            <a:pPr marL="0" indent="0">
              <a:buNone/>
            </a:pPr>
            <a:endParaRPr lang="el-GR" sz="2800" dirty="0"/>
          </a:p>
          <a:p>
            <a:pPr marL="0" indent="0">
              <a:buNone/>
            </a:pPr>
            <a:endParaRPr lang="el-GR" dirty="0"/>
          </a:p>
          <a:p>
            <a:endParaRPr lang="el-GR" dirty="0"/>
          </a:p>
        </p:txBody>
      </p:sp>
    </p:spTree>
    <p:extLst>
      <p:ext uri="{BB962C8B-B14F-4D97-AF65-F5344CB8AC3E}">
        <p14:creationId xmlns:p14="http://schemas.microsoft.com/office/powerpoint/2010/main" val="39802572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9601200" cy="1030310"/>
          </a:xfrm>
        </p:spPr>
        <p:txBody>
          <a:bodyPr>
            <a:normAutofit/>
          </a:bodyPr>
          <a:lstStyle/>
          <a:p>
            <a:pPr algn="ctr"/>
            <a:r>
              <a:rPr lang="el-GR" sz="3200" dirty="0"/>
              <a:t>Χρήσιμες δεξιότητες στο στάδιο της συνειδητοποίησης (κατανόησης)</a:t>
            </a:r>
          </a:p>
        </p:txBody>
      </p:sp>
      <p:sp>
        <p:nvSpPr>
          <p:cNvPr id="3" name="Content Placeholder 2"/>
          <p:cNvSpPr>
            <a:spLocks noGrp="1"/>
          </p:cNvSpPr>
          <p:nvPr>
            <p:ph idx="1"/>
          </p:nvPr>
        </p:nvSpPr>
        <p:spPr>
          <a:xfrm>
            <a:off x="1043187" y="1030309"/>
            <a:ext cx="10831133" cy="5241701"/>
          </a:xfrm>
        </p:spPr>
        <p:txBody>
          <a:bodyPr>
            <a:normAutofit/>
          </a:bodyPr>
          <a:lstStyle/>
          <a:p>
            <a:pPr algn="just"/>
            <a:r>
              <a:rPr lang="el-GR" b="1" u="sng" dirty="0"/>
              <a:t>Αντανάκλαση </a:t>
            </a:r>
            <a:r>
              <a:rPr lang="el-GR" b="1" u="sng" dirty="0" smtClean="0"/>
              <a:t>συναισθημάτων:</a:t>
            </a:r>
            <a:r>
              <a:rPr lang="el-GR" u="sng" dirty="0" smtClean="0"/>
              <a:t> </a:t>
            </a:r>
            <a:r>
              <a:rPr lang="el-GR" dirty="0" smtClean="0"/>
              <a:t>να </a:t>
            </a:r>
            <a:r>
              <a:rPr lang="el-GR" dirty="0"/>
              <a:t>διαισθάνεται με ακρίβεια το συναισθηματικό κόσμο του πελάτη.</a:t>
            </a:r>
          </a:p>
          <a:p>
            <a:pPr lvl="0" algn="just"/>
            <a:r>
              <a:rPr lang="el-GR" dirty="0" smtClean="0"/>
              <a:t>Φαίνεστε </a:t>
            </a:r>
            <a:r>
              <a:rPr lang="el-GR" dirty="0"/>
              <a:t>να </a:t>
            </a:r>
            <a:r>
              <a:rPr lang="el-GR" dirty="0" smtClean="0"/>
              <a:t>αισθάνεστε. Μοιάζει </a:t>
            </a:r>
            <a:r>
              <a:rPr lang="el-GR" dirty="0"/>
              <a:t>σαν να </a:t>
            </a:r>
            <a:r>
              <a:rPr lang="el-GR" dirty="0" smtClean="0"/>
              <a:t>νοιώθετε. Διαισθάνομαι </a:t>
            </a:r>
            <a:r>
              <a:rPr lang="el-GR" dirty="0"/>
              <a:t>ότι (εσείς	και συμπληρώνει το συγκεκριμένο συναίσθημα. Έχω τη </a:t>
            </a:r>
            <a:r>
              <a:rPr lang="el-GR" dirty="0" smtClean="0"/>
              <a:t>αίσθηση………..</a:t>
            </a:r>
            <a:endParaRPr lang="el-GR" dirty="0"/>
          </a:p>
          <a:p>
            <a:pPr lvl="0" algn="just"/>
            <a:r>
              <a:rPr lang="el-GR" dirty="0"/>
              <a:t>Το περιεχόμενο μπορεί να παραφραστεί για να είναι πιο </a:t>
            </a:r>
            <a:r>
              <a:rPr lang="el-GR" dirty="0" smtClean="0"/>
              <a:t>ξεκάθαρο: Φαίνεστε </a:t>
            </a:r>
            <a:r>
              <a:rPr lang="el-GR" dirty="0"/>
              <a:t>να αισθάνεστε………	 όταν…………….	</a:t>
            </a:r>
            <a:endParaRPr lang="el-GR" dirty="0" smtClean="0"/>
          </a:p>
          <a:p>
            <a:pPr algn="just"/>
            <a:r>
              <a:rPr lang="el-GR" b="1" i="1" dirty="0"/>
              <a:t>Μαθήτρια σε καθηγητή της</a:t>
            </a:r>
            <a:r>
              <a:rPr lang="el-GR" dirty="0" smtClean="0"/>
              <a:t>: </a:t>
            </a:r>
            <a:r>
              <a:rPr lang="el-GR" i="1" dirty="0" smtClean="0"/>
              <a:t>Τσακώθηκα </a:t>
            </a:r>
            <a:r>
              <a:rPr lang="el-GR" i="1" dirty="0"/>
              <a:t>με τη μητέρα μου. Μου είπε ότι θα αποτύχω στις εξετάσεις γιατί είμαι τε­μπέλα. θύμωσα τόσο που έτρεμα. Δεν ξέρω τι να κάνω όταν μου λέει τέτοια πράγ­ματα. Γιατί να μην μπορεί να με στηρίξει ηθικά, όπως κάνουν οι γονείς των συμμα­θητριών μου</a:t>
            </a:r>
            <a:r>
              <a:rPr lang="el-GR" i="1" dirty="0" smtClean="0"/>
              <a:t>; </a:t>
            </a:r>
            <a:r>
              <a:rPr lang="el-GR" b="1" i="1" dirty="0" smtClean="0"/>
              <a:t>Απάντηση/αντίδραση </a:t>
            </a:r>
            <a:r>
              <a:rPr lang="el-GR" b="1" i="1" dirty="0"/>
              <a:t>του καθηγητή</a:t>
            </a:r>
            <a:r>
              <a:rPr lang="el-GR" b="1" i="1" dirty="0" smtClean="0"/>
              <a:t>: </a:t>
            </a:r>
            <a:r>
              <a:rPr lang="el-GR" i="1" dirty="0" smtClean="0"/>
              <a:t>Είσαι </a:t>
            </a:r>
            <a:r>
              <a:rPr lang="el-GR" i="1" dirty="0"/>
              <a:t>έξαλλη με τη μητέρα σου</a:t>
            </a:r>
            <a:r>
              <a:rPr lang="el-GR" i="1" dirty="0" smtClean="0"/>
              <a:t>. Σε </a:t>
            </a:r>
            <a:r>
              <a:rPr lang="el-GR" i="1" dirty="0"/>
              <a:t>πληγώνει το γεγονός ότι η μητέρα σου δε σου δείχνει εμπιστοσύνη</a:t>
            </a:r>
            <a:r>
              <a:rPr lang="el-GR" i="1" dirty="0" smtClean="0"/>
              <a:t>.</a:t>
            </a:r>
          </a:p>
          <a:p>
            <a:pPr algn="just"/>
            <a:r>
              <a:rPr lang="el-GR" b="1" i="1" dirty="0"/>
              <a:t>Συνάδελφοι εκπαιδευτικοί μεταξύ τους</a:t>
            </a:r>
            <a:r>
              <a:rPr lang="el-GR" b="1" i="1" cap="small" dirty="0" smtClean="0"/>
              <a:t>: </a:t>
            </a:r>
            <a:r>
              <a:rPr lang="el-GR" i="1" dirty="0" smtClean="0"/>
              <a:t>Είμαι </a:t>
            </a:r>
            <a:r>
              <a:rPr lang="el-GR" i="1" dirty="0"/>
              <a:t>έξω φρενών με τον εαυτό μου! Ήμουν εκνευρισμένος και τα έβαλα με τους μαθητές μου χωρίς λόγο. Είμαι σίγουρος ότι πλήγωσα κάποιους από αυτούς</a:t>
            </a:r>
            <a:r>
              <a:rPr lang="el-GR" i="1" dirty="0" smtClean="0"/>
              <a:t>. </a:t>
            </a:r>
            <a:r>
              <a:rPr lang="el-GR" b="1" i="1" dirty="0" smtClean="0"/>
              <a:t>Αντίδραση/απάντηση </a:t>
            </a:r>
            <a:r>
              <a:rPr lang="el-GR" b="1" i="1" dirty="0"/>
              <a:t>συναδέλφου</a:t>
            </a:r>
            <a:r>
              <a:rPr lang="el-GR" b="1" i="1" dirty="0" smtClean="0"/>
              <a:t>: </a:t>
            </a:r>
            <a:r>
              <a:rPr lang="el-GR" i="1" dirty="0" smtClean="0"/>
              <a:t>Φαίνεσαι </a:t>
            </a:r>
            <a:r>
              <a:rPr lang="el-GR" i="1" dirty="0"/>
              <a:t>πολύ στενοχωρημένος</a:t>
            </a:r>
            <a:r>
              <a:rPr lang="el-GR" i="1" dirty="0" smtClean="0"/>
              <a:t>! Νιώθεις </a:t>
            </a:r>
            <a:r>
              <a:rPr lang="el-GR" i="1" dirty="0"/>
              <a:t>ενοχές;(!)</a:t>
            </a:r>
          </a:p>
          <a:p>
            <a:pPr algn="just"/>
            <a:endParaRPr lang="el-GR" i="1" dirty="0"/>
          </a:p>
          <a:p>
            <a:pPr algn="just"/>
            <a:endParaRPr lang="el-GR" i="1" dirty="0"/>
          </a:p>
          <a:p>
            <a:pPr lvl="0"/>
            <a:endParaRPr lang="el-GR" dirty="0"/>
          </a:p>
          <a:p>
            <a:endParaRPr lang="el-GR" dirty="0"/>
          </a:p>
        </p:txBody>
      </p:sp>
    </p:spTree>
    <p:extLst>
      <p:ext uri="{BB962C8B-B14F-4D97-AF65-F5344CB8AC3E}">
        <p14:creationId xmlns:p14="http://schemas.microsoft.com/office/powerpoint/2010/main" val="63325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Χρήσιμες δεξιότητες στο στάδιο της συνειδητοποίησης (κατανόησης)</a:t>
            </a:r>
          </a:p>
        </p:txBody>
      </p:sp>
      <p:sp>
        <p:nvSpPr>
          <p:cNvPr id="3" name="Content Placeholder 2"/>
          <p:cNvSpPr>
            <a:spLocks noGrp="1"/>
          </p:cNvSpPr>
          <p:nvPr>
            <p:ph idx="1"/>
          </p:nvPr>
        </p:nvSpPr>
        <p:spPr/>
        <p:txBody>
          <a:bodyPr>
            <a:normAutofit fontScale="77500" lnSpcReduction="20000"/>
          </a:bodyPr>
          <a:lstStyle/>
          <a:p>
            <a:pPr marL="0" indent="0" algn="just">
              <a:buNone/>
            </a:pPr>
            <a:r>
              <a:rPr lang="el-GR" b="1" dirty="0"/>
              <a:t>Εστίαση: </a:t>
            </a:r>
            <a:r>
              <a:rPr lang="el-GR" dirty="0"/>
              <a:t>Στόχος της δεξιότητας είναι η προσέγγιση της αυτογνωσίας του </a:t>
            </a:r>
            <a:r>
              <a:rPr lang="el-GR" dirty="0" err="1"/>
              <a:t>συμβουλευόμενου</a:t>
            </a:r>
            <a:r>
              <a:rPr lang="el-GR" dirty="0"/>
              <a:t>. </a:t>
            </a:r>
          </a:p>
          <a:p>
            <a:pPr marL="0" indent="0" algn="just">
              <a:buNone/>
            </a:pPr>
            <a:r>
              <a:rPr lang="el-GR" dirty="0"/>
              <a:t>Δεν εστιάζουμε αμέσως μόνο στο θέμα, γιατί η «καρδιά» του προβλήματος μπορεί να βρίσκεται στη σχέση σας με το βοηθούμενο ή στην ευρύτερη κατάσταση ή στο πολιτισμικό πλαίσιο.</a:t>
            </a:r>
          </a:p>
          <a:p>
            <a:pPr>
              <a:defRPr/>
            </a:pPr>
            <a:endParaRPr lang="el-GR" b="1" dirty="0" smtClean="0">
              <a:solidFill>
                <a:schemeClr val="tx1"/>
              </a:solidFill>
            </a:endParaRPr>
          </a:p>
          <a:p>
            <a:pPr>
              <a:defRPr/>
            </a:pPr>
            <a:endParaRPr lang="el-GR" b="1" dirty="0">
              <a:solidFill>
                <a:schemeClr val="tx1"/>
              </a:solidFill>
            </a:endParaRPr>
          </a:p>
          <a:p>
            <a:pPr>
              <a:defRPr/>
            </a:pPr>
            <a:r>
              <a:rPr lang="el-GR" b="1" dirty="0" smtClean="0">
                <a:solidFill>
                  <a:schemeClr val="tx1"/>
                </a:solidFill>
              </a:rPr>
              <a:t>Περίληψη :</a:t>
            </a:r>
          </a:p>
          <a:p>
            <a:pPr>
              <a:defRPr/>
            </a:pPr>
            <a:r>
              <a:rPr lang="el-GR" i="1" dirty="0" smtClean="0">
                <a:solidFill>
                  <a:schemeClr val="tx1"/>
                </a:solidFill>
              </a:rPr>
              <a:t>Στο </a:t>
            </a:r>
            <a:r>
              <a:rPr lang="el-GR" i="1" dirty="0">
                <a:solidFill>
                  <a:schemeClr val="tx1"/>
                </a:solidFill>
              </a:rPr>
              <a:t>ξεκίνημα της συνεδρίας </a:t>
            </a:r>
            <a:r>
              <a:rPr lang="el-GR" dirty="0" smtClean="0">
                <a:solidFill>
                  <a:schemeClr val="tx1"/>
                </a:solidFill>
              </a:rPr>
              <a:t>(στην </a:t>
            </a:r>
            <a:r>
              <a:rPr lang="el-GR" dirty="0">
                <a:solidFill>
                  <a:schemeClr val="tx1"/>
                </a:solidFill>
              </a:rPr>
              <a:t>τελευταία μας συνάντηση μιλήσαμε για</a:t>
            </a:r>
            <a:r>
              <a:rPr lang="el-GR" dirty="0" smtClean="0">
                <a:solidFill>
                  <a:schemeClr val="tx1"/>
                </a:solidFill>
              </a:rPr>
              <a:t>...)</a:t>
            </a:r>
            <a:endParaRPr lang="el-GR" dirty="0">
              <a:solidFill>
                <a:schemeClr val="tx1"/>
              </a:solidFill>
            </a:endParaRPr>
          </a:p>
          <a:p>
            <a:pPr>
              <a:defRPr/>
            </a:pPr>
            <a:r>
              <a:rPr lang="el-GR" i="1" dirty="0">
                <a:solidFill>
                  <a:schemeClr val="tx1"/>
                </a:solidFill>
              </a:rPr>
              <a:t>Αποσαφήνιση της πορείας μιας συνεδρίας</a:t>
            </a:r>
            <a:r>
              <a:rPr lang="el-GR" dirty="0">
                <a:solidFill>
                  <a:schemeClr val="tx1"/>
                </a:solidFill>
              </a:rPr>
              <a:t> </a:t>
            </a:r>
            <a:r>
              <a:rPr lang="el-GR" dirty="0" smtClean="0">
                <a:solidFill>
                  <a:schemeClr val="tx1"/>
                </a:solidFill>
              </a:rPr>
              <a:t>(για </a:t>
            </a:r>
            <a:r>
              <a:rPr lang="el-GR" dirty="0">
                <a:solidFill>
                  <a:schemeClr val="tx1"/>
                </a:solidFill>
              </a:rPr>
              <a:t>να σταθούμε λίγο εδώ, είπαμε ότι</a:t>
            </a:r>
            <a:r>
              <a:rPr lang="el-GR" dirty="0" smtClean="0">
                <a:solidFill>
                  <a:schemeClr val="tx1"/>
                </a:solidFill>
              </a:rPr>
              <a:t>...)</a:t>
            </a:r>
            <a:endParaRPr lang="el-GR" dirty="0">
              <a:solidFill>
                <a:schemeClr val="tx1"/>
              </a:solidFill>
            </a:endParaRPr>
          </a:p>
          <a:p>
            <a:pPr>
              <a:defRPr/>
            </a:pPr>
            <a:r>
              <a:rPr lang="el-GR" i="1" dirty="0">
                <a:solidFill>
                  <a:schemeClr val="tx1"/>
                </a:solidFill>
              </a:rPr>
              <a:t>Στη μετάβαση από ένα θέμα σε ένα άλλο </a:t>
            </a:r>
            <a:r>
              <a:rPr lang="el-GR" dirty="0" smtClean="0">
                <a:solidFill>
                  <a:schemeClr val="tx1"/>
                </a:solidFill>
              </a:rPr>
              <a:t>(μέχρι </a:t>
            </a:r>
            <a:r>
              <a:rPr lang="el-GR" dirty="0">
                <a:solidFill>
                  <a:schemeClr val="tx1"/>
                </a:solidFill>
              </a:rPr>
              <a:t>τώρα λέγατε ότι ... Τώρα </a:t>
            </a:r>
            <a:r>
              <a:rPr lang="el-GR" dirty="0" smtClean="0">
                <a:solidFill>
                  <a:schemeClr val="tx1"/>
                </a:solidFill>
              </a:rPr>
              <a:t>λέτε)</a:t>
            </a:r>
            <a:endParaRPr lang="el-GR" dirty="0">
              <a:solidFill>
                <a:schemeClr val="tx1"/>
              </a:solidFill>
            </a:endParaRPr>
          </a:p>
          <a:p>
            <a:pPr>
              <a:defRPr/>
            </a:pPr>
            <a:r>
              <a:rPr lang="el-GR" i="1" dirty="0">
                <a:solidFill>
                  <a:schemeClr val="tx1"/>
                </a:solidFill>
              </a:rPr>
              <a:t>Σύνοψη όσων ειπώθηκαν στη σημερινή συνάντηση </a:t>
            </a:r>
            <a:r>
              <a:rPr lang="el-GR" dirty="0" smtClean="0">
                <a:solidFill>
                  <a:schemeClr val="tx1"/>
                </a:solidFill>
              </a:rPr>
              <a:t>(σήμερα </a:t>
            </a:r>
            <a:r>
              <a:rPr lang="el-GR" dirty="0">
                <a:solidFill>
                  <a:schemeClr val="tx1"/>
                </a:solidFill>
              </a:rPr>
              <a:t>μιλήσαμε </a:t>
            </a:r>
            <a:r>
              <a:rPr lang="el-GR" dirty="0" smtClean="0">
                <a:solidFill>
                  <a:schemeClr val="tx1"/>
                </a:solidFill>
              </a:rPr>
              <a:t>για)</a:t>
            </a:r>
            <a:endParaRPr lang="el-GR" dirty="0">
              <a:solidFill>
                <a:schemeClr val="tx1"/>
              </a:solidFill>
            </a:endParaRPr>
          </a:p>
          <a:p>
            <a:pPr>
              <a:defRPr/>
            </a:pPr>
            <a:r>
              <a:rPr lang="el-GR" i="1" dirty="0">
                <a:solidFill>
                  <a:schemeClr val="tx1"/>
                </a:solidFill>
              </a:rPr>
              <a:t>Συγκεφαλαίωση από διάφορες συνεδρίες </a:t>
            </a:r>
            <a:r>
              <a:rPr lang="el-GR" dirty="0" smtClean="0">
                <a:solidFill>
                  <a:schemeClr val="tx1"/>
                </a:solidFill>
              </a:rPr>
              <a:t>(τη </a:t>
            </a:r>
            <a:r>
              <a:rPr lang="el-GR" dirty="0">
                <a:solidFill>
                  <a:schemeClr val="tx1"/>
                </a:solidFill>
              </a:rPr>
              <a:t>προηγούμενη βδομάδα λέγατε ... σήμερα </a:t>
            </a:r>
            <a:r>
              <a:rPr lang="el-GR" dirty="0" smtClean="0">
                <a:solidFill>
                  <a:schemeClr val="tx1"/>
                </a:solidFill>
              </a:rPr>
              <a:t>λέτε)   </a:t>
            </a:r>
            <a:endParaRPr lang="el-GR" dirty="0">
              <a:solidFill>
                <a:schemeClr val="tx1"/>
              </a:solidFill>
            </a:endParaRPr>
          </a:p>
          <a:p>
            <a:endParaRPr lang="el-GR" dirty="0"/>
          </a:p>
        </p:txBody>
      </p:sp>
    </p:spTree>
    <p:extLst>
      <p:ext uri="{BB962C8B-B14F-4D97-AF65-F5344CB8AC3E}">
        <p14:creationId xmlns:p14="http://schemas.microsoft.com/office/powerpoint/2010/main" val="229444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Χρήσιμες δεξιότητες στο στάδιο </a:t>
            </a:r>
            <a:r>
              <a:rPr lang="el-GR" dirty="0" smtClean="0"/>
              <a:t>της δράσης</a:t>
            </a:r>
            <a:endParaRPr lang="el-GR" dirty="0"/>
          </a:p>
        </p:txBody>
      </p:sp>
      <p:sp>
        <p:nvSpPr>
          <p:cNvPr id="3" name="Content Placeholder 2"/>
          <p:cNvSpPr>
            <a:spLocks noGrp="1"/>
          </p:cNvSpPr>
          <p:nvPr>
            <p:ph idx="1"/>
          </p:nvPr>
        </p:nvSpPr>
        <p:spPr>
          <a:xfrm>
            <a:off x="1043188" y="2171700"/>
            <a:ext cx="10702344" cy="4167389"/>
          </a:xfrm>
        </p:spPr>
        <p:txBody>
          <a:bodyPr>
            <a:normAutofit fontScale="92500" lnSpcReduction="20000"/>
          </a:bodyPr>
          <a:lstStyle/>
          <a:p>
            <a:r>
              <a:rPr lang="el-GR" u="sng" dirty="0"/>
              <a:t>Παροχή </a:t>
            </a:r>
            <a:r>
              <a:rPr lang="el-GR" u="sng" dirty="0" smtClean="0"/>
              <a:t>πληροφοριών</a:t>
            </a:r>
            <a:r>
              <a:rPr lang="el-GR" dirty="0" smtClean="0"/>
              <a:t>, κριτική ανάγνωση πληροφορίας.</a:t>
            </a:r>
          </a:p>
          <a:p>
            <a:endParaRPr lang="el-GR" dirty="0"/>
          </a:p>
          <a:p>
            <a:r>
              <a:rPr lang="el-GR" u="sng" dirty="0"/>
              <a:t>Ευθεία </a:t>
            </a:r>
            <a:r>
              <a:rPr lang="el-GR" u="sng" dirty="0" smtClean="0"/>
              <a:t>καθοδήγηση</a:t>
            </a:r>
          </a:p>
          <a:p>
            <a:pPr lvl="1"/>
            <a:r>
              <a:rPr lang="el-GR" dirty="0" smtClean="0"/>
              <a:t>«Συμβουλές» </a:t>
            </a:r>
            <a:r>
              <a:rPr lang="el-GR" dirty="0"/>
              <a:t>που αφορούν τη διαδικασία </a:t>
            </a:r>
            <a:endParaRPr lang="el-GR" sz="1200" dirty="0"/>
          </a:p>
          <a:p>
            <a:pPr lvl="1"/>
            <a:r>
              <a:rPr lang="el-GR" dirty="0" smtClean="0"/>
              <a:t>«Οδηγίες  - συμβουλές» </a:t>
            </a:r>
            <a:r>
              <a:rPr lang="el-GR" dirty="0"/>
              <a:t>για ενέργειες εκτός της </a:t>
            </a:r>
            <a:r>
              <a:rPr lang="el-GR" dirty="0" smtClean="0"/>
              <a:t>συνεδρίας</a:t>
            </a:r>
          </a:p>
          <a:p>
            <a:pPr lvl="1" algn="just"/>
            <a:r>
              <a:rPr lang="el-GR" sz="2100" i="1" dirty="0"/>
              <a:t>Οδηγίες μέσω </a:t>
            </a:r>
            <a:r>
              <a:rPr lang="el-GR" sz="2100" b="1" i="1" dirty="0" err="1" smtClean="0"/>
              <a:t>αυτοαποκάλυψης</a:t>
            </a:r>
            <a:r>
              <a:rPr lang="el-GR" sz="2100" dirty="0" smtClean="0"/>
              <a:t>: </a:t>
            </a:r>
            <a:r>
              <a:rPr lang="el-GR" sz="2100" i="1" dirty="0" smtClean="0"/>
              <a:t>οι σύμβουλοι </a:t>
            </a:r>
            <a:r>
              <a:rPr lang="el-GR" dirty="0" smtClean="0"/>
              <a:t> </a:t>
            </a:r>
            <a:r>
              <a:rPr lang="el-GR" dirty="0"/>
              <a:t>αποκαλύπτουν γεγονότα και πληροφορίες της προσωπικής τους </a:t>
            </a:r>
            <a:r>
              <a:rPr lang="el-GR" dirty="0" smtClean="0"/>
              <a:t>ζωής ή αποκαλύπτουν </a:t>
            </a:r>
            <a:r>
              <a:rPr lang="el-GR" dirty="0"/>
              <a:t>σκέψεις και συναισθήματα για τον πελάτη ή </a:t>
            </a:r>
            <a:r>
              <a:rPr lang="el-GR" dirty="0" smtClean="0"/>
              <a:t>την επίλυση του προβλήματος του). </a:t>
            </a:r>
            <a:r>
              <a:rPr lang="el-GR" i="0" dirty="0" smtClean="0"/>
              <a:t>Η </a:t>
            </a:r>
            <a:r>
              <a:rPr lang="el-GR" i="0" dirty="0"/>
              <a:t>αυτό-αποκάλυψη όσο και η ανατροφοδότηση </a:t>
            </a:r>
            <a:r>
              <a:rPr lang="el-GR" i="0" dirty="0" smtClean="0"/>
              <a:t>αποτελούν συγγενικές </a:t>
            </a:r>
            <a:r>
              <a:rPr lang="el-GR" i="0" dirty="0"/>
              <a:t>δεξιότητες οι οποίες χρησιμοποιούμενες μαζί ή χωριστά μπορούν να </a:t>
            </a:r>
            <a:r>
              <a:rPr lang="el-GR" i="0" dirty="0" smtClean="0"/>
              <a:t>συνδράμουν ώστε </a:t>
            </a:r>
            <a:r>
              <a:rPr lang="el-GR" i="0" dirty="0"/>
              <a:t>η συζήτηση να λάβει πιο προσωπικό χαρακτήρα.</a:t>
            </a:r>
            <a:r>
              <a:rPr lang="el-GR" dirty="0"/>
              <a:t> </a:t>
            </a:r>
            <a:r>
              <a:rPr lang="el-GR" i="0" dirty="0"/>
              <a:t>Π.χ. </a:t>
            </a:r>
            <a:r>
              <a:rPr lang="el-GR" i="0" dirty="0" smtClean="0"/>
              <a:t>μετά την </a:t>
            </a:r>
            <a:r>
              <a:rPr lang="el-GR" i="0" dirty="0" err="1" smtClean="0"/>
              <a:t>αυτοαποκάλυψη</a:t>
            </a:r>
            <a:r>
              <a:rPr lang="el-GR" i="0" dirty="0" smtClean="0"/>
              <a:t>: Πως </a:t>
            </a:r>
            <a:r>
              <a:rPr lang="el-GR" i="0" dirty="0"/>
              <a:t>το εκλαμβάνετε αυτό</a:t>
            </a:r>
            <a:r>
              <a:rPr lang="el-GR" i="0" dirty="0" smtClean="0"/>
              <a:t>; Πλησίασα καθόλου;</a:t>
            </a:r>
          </a:p>
          <a:p>
            <a:pPr marL="530352" lvl="1" indent="0" algn="just">
              <a:buNone/>
            </a:pPr>
            <a:r>
              <a:rPr lang="el-GR" dirty="0"/>
              <a:t/>
            </a:r>
            <a:br>
              <a:rPr lang="el-GR" dirty="0"/>
            </a:br>
            <a:endParaRPr lang="el-GR" dirty="0" smtClean="0"/>
          </a:p>
          <a:p>
            <a:r>
              <a:rPr lang="el-GR" u="sng" dirty="0" smtClean="0"/>
              <a:t>Περίληψη </a:t>
            </a:r>
            <a:endParaRPr lang="el-GR" u="sng" dirty="0"/>
          </a:p>
          <a:p>
            <a:pPr lvl="1"/>
            <a:endParaRPr lang="el-GR" dirty="0"/>
          </a:p>
        </p:txBody>
      </p:sp>
    </p:spTree>
    <p:extLst>
      <p:ext uri="{BB962C8B-B14F-4D97-AF65-F5344CB8AC3E}">
        <p14:creationId xmlns:p14="http://schemas.microsoft.com/office/powerpoint/2010/main" val="22146249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6907" y="453980"/>
            <a:ext cx="9601200" cy="1485900"/>
          </a:xfrm>
        </p:spPr>
        <p:txBody>
          <a:bodyPr/>
          <a:lstStyle/>
          <a:p>
            <a:r>
              <a:rPr lang="el-GR" dirty="0" smtClean="0"/>
              <a:t>Σύνθεση δεξιοτήτων συμβουλευτικής</a:t>
            </a:r>
            <a:endParaRPr lang="el-GR" dirty="0"/>
          </a:p>
        </p:txBody>
      </p:sp>
      <p:sp>
        <p:nvSpPr>
          <p:cNvPr id="3" name="Content Placeholder 2"/>
          <p:cNvSpPr>
            <a:spLocks noGrp="1"/>
          </p:cNvSpPr>
          <p:nvPr>
            <p:ph idx="1"/>
          </p:nvPr>
        </p:nvSpPr>
        <p:spPr/>
        <p:txBody>
          <a:bodyPr>
            <a:normAutofit/>
          </a:bodyPr>
          <a:lstStyle/>
          <a:p>
            <a:pPr algn="just"/>
            <a:r>
              <a:rPr lang="el-GR" dirty="0"/>
              <a:t>Αναρωτιέμαι αν μπορείτε να με βοηθήσετε να βρω ένα  Τμήμα (επιστημονικό κλάδο), στην ομάδα προσανατολισμού που βρίσκομαι ....</a:t>
            </a:r>
            <a:r>
              <a:rPr lang="el-GR" i="1" dirty="0"/>
              <a:t> (παύση)</a:t>
            </a:r>
            <a:r>
              <a:rPr lang="el-GR" dirty="0"/>
              <a:t> αλλά φαντάζομαι ότι και να εύρισκα κάτι, πάλι θα μπερδευόμουνα αν μου ταίριαζε…....</a:t>
            </a:r>
          </a:p>
          <a:p>
            <a:pPr lvl="1"/>
            <a:r>
              <a:rPr lang="el-GR" dirty="0" smtClean="0"/>
              <a:t>Αυτό </a:t>
            </a:r>
            <a:r>
              <a:rPr lang="el-GR" dirty="0"/>
              <a:t>που σε ενδιαφέρει είναι να βρεις έναν άλλο Τμήμα αλλά δεν είσαι σίγουρος ότι θα τα καταφέρεις. ΠΑΡΑΦΡΑΣΗ </a:t>
            </a:r>
          </a:p>
          <a:p>
            <a:pPr lvl="1"/>
            <a:r>
              <a:rPr lang="el-GR" dirty="0" smtClean="0"/>
              <a:t>Νιώθεις </a:t>
            </a:r>
            <a:r>
              <a:rPr lang="el-GR" dirty="0"/>
              <a:t>πολύ </a:t>
            </a:r>
            <a:r>
              <a:rPr lang="el-GR" dirty="0" err="1"/>
              <a:t>αποθαρρυμένος</a:t>
            </a:r>
            <a:r>
              <a:rPr lang="el-GR" dirty="0"/>
              <a:t> αυτή τη στιγμή αλλά έχεις ακόμη ελπίδες να τα καταφέρεις. ΑΝΤΑΝΑΚΛΑΣΗ</a:t>
            </a:r>
          </a:p>
          <a:p>
            <a:pPr lvl="1"/>
            <a:r>
              <a:rPr lang="el-GR" dirty="0" smtClean="0"/>
              <a:t>Θα </a:t>
            </a:r>
            <a:r>
              <a:rPr lang="el-GR" dirty="0"/>
              <a:t>μπερδευόσουνα ξανά.	ΕΝΘΑΡΡΥΝΣΗ</a:t>
            </a:r>
          </a:p>
          <a:p>
            <a:pPr lvl="1"/>
            <a:r>
              <a:rPr lang="el-GR" dirty="0" smtClean="0"/>
              <a:t>Ποια </a:t>
            </a:r>
            <a:r>
              <a:rPr lang="el-GR" dirty="0"/>
              <a:t>τμήματα έχεις κατά νου; ΑΛΛΑΓΗ ΘΕΜΑΤΟΣ</a:t>
            </a:r>
          </a:p>
          <a:p>
            <a:pPr lvl="1"/>
            <a:r>
              <a:rPr lang="el-GR" dirty="0" smtClean="0"/>
              <a:t>Γιατί </a:t>
            </a:r>
            <a:r>
              <a:rPr lang="el-GR" dirty="0"/>
              <a:t>αισθάνεσαι έτσι; ΑΜΥΝΑ</a:t>
            </a:r>
          </a:p>
        </p:txBody>
      </p:sp>
    </p:spTree>
    <p:extLst>
      <p:ext uri="{BB962C8B-B14F-4D97-AF65-F5344CB8AC3E}">
        <p14:creationId xmlns:p14="http://schemas.microsoft.com/office/powerpoint/2010/main" val="36922132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6031" y="286554"/>
            <a:ext cx="9601200" cy="1485900"/>
          </a:xfrm>
        </p:spPr>
        <p:txBody>
          <a:bodyPr/>
          <a:lstStyle/>
          <a:p>
            <a:r>
              <a:rPr lang="el-GR" dirty="0"/>
              <a:t>Σύνθεση </a:t>
            </a:r>
            <a:r>
              <a:rPr lang="el-GR" dirty="0" smtClean="0"/>
              <a:t>δεξιοτήτων συμβουλευτικής</a:t>
            </a:r>
            <a:endParaRPr lang="el-GR" dirty="0"/>
          </a:p>
        </p:txBody>
      </p:sp>
      <p:sp>
        <p:nvSpPr>
          <p:cNvPr id="3" name="Content Placeholder 2"/>
          <p:cNvSpPr>
            <a:spLocks noGrp="1"/>
          </p:cNvSpPr>
          <p:nvPr>
            <p:ph idx="1"/>
          </p:nvPr>
        </p:nvSpPr>
        <p:spPr>
          <a:xfrm>
            <a:off x="1246031" y="1197734"/>
            <a:ext cx="9852338" cy="4270420"/>
          </a:xfrm>
        </p:spPr>
        <p:txBody>
          <a:bodyPr>
            <a:noAutofit/>
          </a:bodyPr>
          <a:lstStyle/>
          <a:p>
            <a:pPr algn="just"/>
            <a:r>
              <a:rPr lang="el-GR" dirty="0" smtClean="0"/>
              <a:t>Αλέξανδρε</a:t>
            </a:r>
            <a:r>
              <a:rPr lang="el-GR" dirty="0"/>
              <a:t>, φαίνεσαι να αισθάνεσαι πολύ ανήσυχος για τη σχέση σου με τον πατέρα σου</a:t>
            </a:r>
            <a:r>
              <a:rPr lang="el-GR" baseline="30000" dirty="0"/>
              <a:t>- </a:t>
            </a:r>
            <a:r>
              <a:rPr lang="el-GR" dirty="0"/>
              <a:t>μου είπες μάλιστα ότι συνήθιζες να τον αποφεύγεις όταν ήσουν παιδί. Θα μπορούσες ίσως τώρα να μου περιγράψεις κάποιες θετικές διαστάσεις </a:t>
            </a:r>
            <a:r>
              <a:rPr lang="el-GR" dirty="0" smtClean="0"/>
              <a:t>αυτής </a:t>
            </a:r>
            <a:r>
              <a:rPr lang="el-GR" dirty="0"/>
              <a:t>της </a:t>
            </a:r>
            <a:r>
              <a:rPr lang="el-GR" dirty="0" smtClean="0"/>
              <a:t>σχέσης; Ως  </a:t>
            </a:r>
            <a:r>
              <a:rPr lang="el-GR" dirty="0"/>
              <a:t>αντανάκλαση συναισθήματος, παράφραση και ως ανοικτή ερώτηση</a:t>
            </a:r>
            <a:r>
              <a:rPr lang="el-GR" dirty="0" smtClean="0"/>
              <a:t>.</a:t>
            </a:r>
          </a:p>
          <a:p>
            <a:pPr algn="just"/>
            <a:r>
              <a:rPr lang="el-GR" b="1" dirty="0" err="1"/>
              <a:t>Μεταδεξιότητες</a:t>
            </a:r>
            <a:r>
              <a:rPr lang="el-GR" b="1" dirty="0" smtClean="0"/>
              <a:t>:</a:t>
            </a:r>
            <a:r>
              <a:rPr lang="en-US" b="1" dirty="0"/>
              <a:t>(Roth, Hill </a:t>
            </a:r>
            <a:r>
              <a:rPr lang="el-GR" b="1" dirty="0"/>
              <a:t>&amp; </a:t>
            </a:r>
            <a:r>
              <a:rPr lang="en-US" b="1" dirty="0"/>
              <a:t>Pilling, </a:t>
            </a:r>
            <a:r>
              <a:rPr lang="el-GR" b="1" dirty="0"/>
              <a:t>2013)</a:t>
            </a:r>
            <a:endParaRPr lang="en-US" dirty="0"/>
          </a:p>
          <a:p>
            <a:pPr algn="just"/>
            <a:r>
              <a:rPr lang="el-GR" dirty="0" smtClean="0"/>
              <a:t>Να </a:t>
            </a:r>
            <a:r>
              <a:rPr lang="el-GR" dirty="0"/>
              <a:t>δουλεύει με τον </a:t>
            </a:r>
            <a:r>
              <a:rPr lang="el-GR" dirty="0" err="1"/>
              <a:t>συμβουλευόμενο</a:t>
            </a:r>
            <a:r>
              <a:rPr lang="el-GR" dirty="0"/>
              <a:t> βλέποντάς τον ως </a:t>
            </a:r>
            <a:r>
              <a:rPr lang="el-GR" dirty="0" smtClean="0"/>
              <a:t>μια ολότητα</a:t>
            </a:r>
            <a:r>
              <a:rPr lang="el-GR" dirty="0"/>
              <a:t>: Η ικανότητα του συμβούλου να αναγνωρίζει την αλληλεπίδραση μεταξύ της </a:t>
            </a:r>
            <a:r>
              <a:rPr lang="el-GR" dirty="0" err="1"/>
              <a:t>ενδοπροσωπικής</a:t>
            </a:r>
            <a:r>
              <a:rPr lang="el-GR" dirty="0"/>
              <a:t>, διαπροσωπικής, και </a:t>
            </a:r>
            <a:r>
              <a:rPr lang="el-GR" dirty="0" err="1"/>
              <a:t>κοινωνικο</a:t>
            </a:r>
            <a:r>
              <a:rPr lang="el-GR" dirty="0"/>
              <a:t>-πολιτισμικής πτυχής της προσωπικότητας, να λαμβάνει υπόψη το </a:t>
            </a:r>
            <a:r>
              <a:rPr lang="el-GR" dirty="0" err="1"/>
              <a:t>κοινωνικο</a:t>
            </a:r>
            <a:r>
              <a:rPr lang="el-GR" dirty="0"/>
              <a:t>- πολιτισμικό πλαίσιο αναφοράς καθώς και τυχόν αναπτυξιακά θέματα του </a:t>
            </a:r>
            <a:r>
              <a:rPr lang="el-GR" dirty="0" err="1"/>
              <a:t>συμβουλευόμενου</a:t>
            </a:r>
            <a:r>
              <a:rPr lang="el-GR" dirty="0"/>
              <a:t> όταν εξετάζει την αντοχή/αντίδραση του σε διάφορα συναισθήματα.</a:t>
            </a:r>
          </a:p>
          <a:p>
            <a:pPr algn="just"/>
            <a:r>
              <a:rPr lang="el-GR" dirty="0" smtClean="0"/>
              <a:t>Να </a:t>
            </a:r>
            <a:r>
              <a:rPr lang="el-GR" dirty="0"/>
              <a:t>ισορροπεί ανάμεσα στις διάφορες μεθόδους και τεχνικές : Η ικανότητα του συμβούλου να ισορροπεί μεταξύ </a:t>
            </a:r>
            <a:r>
              <a:rPr lang="el-GR" dirty="0" err="1"/>
              <a:t>κατευθυντικών</a:t>
            </a:r>
            <a:r>
              <a:rPr lang="el-GR" dirty="0"/>
              <a:t> και μη </a:t>
            </a:r>
            <a:r>
              <a:rPr lang="el-GR" dirty="0" err="1"/>
              <a:t>κατευθυντικών</a:t>
            </a:r>
            <a:r>
              <a:rPr lang="el-GR" dirty="0"/>
              <a:t> τεχνικών και να χρησιμοποιεί κάθε φορά εκείνες τις τεχνικές που ταιριάζουν καλύτερα στις ανάγκες του </a:t>
            </a:r>
            <a:r>
              <a:rPr lang="el-GR" dirty="0" smtClean="0"/>
              <a:t>πελάτη</a:t>
            </a:r>
            <a:r>
              <a:rPr lang="el-GR" dirty="0"/>
              <a:t>.</a:t>
            </a:r>
          </a:p>
          <a:p>
            <a:pPr algn="ctr"/>
            <a:r>
              <a:rPr lang="el-GR" b="1" u="sng" dirty="0" smtClean="0"/>
              <a:t>Οι δεξιότητες που αναφέρθηκαν ότι χρησιμοποιούνται σε κάθε στάδιο της συμβουλευτικής διαδικασίας έχουν ενδεικτικό και μόνο χαρακτήρα.</a:t>
            </a:r>
            <a:endParaRPr lang="el-GR" b="1" u="sng" dirty="0"/>
          </a:p>
        </p:txBody>
      </p:sp>
    </p:spTree>
    <p:extLst>
      <p:ext uri="{BB962C8B-B14F-4D97-AF65-F5344CB8AC3E}">
        <p14:creationId xmlns:p14="http://schemas.microsoft.com/office/powerpoint/2010/main" val="1079622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dirty="0" smtClean="0"/>
              <a:t>Ενεργητική  ακρόαση </a:t>
            </a:r>
            <a:r>
              <a:rPr lang="en-US" dirty="0" smtClean="0"/>
              <a:t>(</a:t>
            </a:r>
            <a:r>
              <a:rPr lang="en-US" dirty="0"/>
              <a:t>Active listening) </a:t>
            </a:r>
            <a:r>
              <a:rPr lang="el-GR" dirty="0" smtClean="0"/>
              <a:t> </a:t>
            </a:r>
            <a:r>
              <a:rPr lang="el-GR" dirty="0"/>
              <a:t/>
            </a:r>
            <a:br>
              <a:rPr lang="el-GR" dirty="0"/>
            </a:br>
            <a:endParaRPr lang="el-GR" dirty="0"/>
          </a:p>
        </p:txBody>
      </p:sp>
      <p:sp>
        <p:nvSpPr>
          <p:cNvPr id="3" name="Content Placeholder 2"/>
          <p:cNvSpPr>
            <a:spLocks noGrp="1"/>
          </p:cNvSpPr>
          <p:nvPr>
            <p:ph idx="1"/>
          </p:nvPr>
        </p:nvSpPr>
        <p:spPr>
          <a:xfrm>
            <a:off x="940157" y="1700011"/>
            <a:ext cx="10985679" cy="5157989"/>
          </a:xfrm>
        </p:spPr>
        <p:txBody>
          <a:bodyPr>
            <a:normAutofit fontScale="47500" lnSpcReduction="20000"/>
          </a:bodyPr>
          <a:lstStyle/>
          <a:p>
            <a:r>
              <a:rPr lang="el-GR" sz="3400" dirty="0" smtClean="0"/>
              <a:t>Ενεργητική ακρόαση:</a:t>
            </a:r>
          </a:p>
          <a:p>
            <a:pPr lvl="1"/>
            <a:r>
              <a:rPr lang="el-GR" sz="3400" dirty="0" smtClean="0"/>
              <a:t>Προσέχω</a:t>
            </a:r>
          </a:p>
          <a:p>
            <a:pPr lvl="1"/>
            <a:r>
              <a:rPr lang="el-GR" sz="3400" dirty="0" smtClean="0"/>
              <a:t>Δείχνω </a:t>
            </a:r>
            <a:r>
              <a:rPr lang="el-GR" sz="3400" dirty="0"/>
              <a:t>στον συνομιλητή ότι τον/την </a:t>
            </a:r>
            <a:r>
              <a:rPr lang="el-GR" sz="3400" dirty="0" smtClean="0"/>
              <a:t>προσέχω</a:t>
            </a:r>
          </a:p>
          <a:p>
            <a:pPr lvl="1"/>
            <a:r>
              <a:rPr lang="el-GR" sz="3400" dirty="0" smtClean="0"/>
              <a:t>Δίνω ανατροφοδότηση</a:t>
            </a:r>
          </a:p>
          <a:p>
            <a:pPr lvl="1"/>
            <a:r>
              <a:rPr lang="el-GR" sz="3400" dirty="0" smtClean="0"/>
              <a:t>Μιλώ </a:t>
            </a:r>
            <a:r>
              <a:rPr lang="el-GR" sz="3400" smtClean="0"/>
              <a:t>όσο χρειάζεται</a:t>
            </a:r>
            <a:endParaRPr lang="el-GR" sz="3400" dirty="0" smtClean="0"/>
          </a:p>
          <a:p>
            <a:pPr lvl="1"/>
            <a:r>
              <a:rPr lang="el-GR" sz="3400" dirty="0" smtClean="0"/>
              <a:t>Δεν διακόπτω</a:t>
            </a:r>
          </a:p>
          <a:p>
            <a:pPr lvl="1"/>
            <a:r>
              <a:rPr lang="el-GR" sz="3400" dirty="0" smtClean="0"/>
              <a:t>Ανταποκρίνομαι κατάλληλα</a:t>
            </a:r>
          </a:p>
          <a:p>
            <a:pPr lvl="1"/>
            <a:r>
              <a:rPr lang="el-GR" sz="3400" dirty="0" smtClean="0"/>
              <a:t>Είμαι </a:t>
            </a:r>
            <a:r>
              <a:rPr lang="el-GR" sz="3400" dirty="0"/>
              <a:t>ειλικρινής στην απόκρισή </a:t>
            </a:r>
            <a:r>
              <a:rPr lang="el-GR" sz="3400" dirty="0" smtClean="0"/>
              <a:t>μου</a:t>
            </a:r>
          </a:p>
          <a:p>
            <a:pPr lvl="1"/>
            <a:r>
              <a:rPr lang="el-GR" sz="3400" dirty="0" smtClean="0"/>
              <a:t></a:t>
            </a:r>
            <a:r>
              <a:rPr lang="el-GR" sz="3400" dirty="0"/>
              <a:t>Διατυπώνω τη γνώμη μου με </a:t>
            </a:r>
            <a:r>
              <a:rPr lang="el-GR" sz="3400" dirty="0" smtClean="0"/>
              <a:t>σεβασμό</a:t>
            </a:r>
          </a:p>
          <a:p>
            <a:pPr lvl="1"/>
            <a:r>
              <a:rPr lang="el-GR" sz="3400" dirty="0" smtClean="0"/>
              <a:t></a:t>
            </a:r>
            <a:r>
              <a:rPr lang="el-GR" sz="3400" dirty="0"/>
              <a:t>Συμπεριφέρομαι όπως θα ήθελα να </a:t>
            </a:r>
            <a:r>
              <a:rPr lang="el-GR" sz="3400" dirty="0" smtClean="0"/>
              <a:t>μου συμπεριφέρονται </a:t>
            </a:r>
            <a:r>
              <a:rPr lang="el-GR" sz="3400" dirty="0"/>
              <a:t/>
            </a:r>
            <a:br>
              <a:rPr lang="el-GR" sz="3400" dirty="0"/>
            </a:br>
            <a:endParaRPr lang="el-GR" sz="3400" dirty="0" smtClean="0"/>
          </a:p>
          <a:p>
            <a:endParaRPr lang="el-GR" sz="3400" dirty="0"/>
          </a:p>
          <a:p>
            <a:r>
              <a:rPr lang="el-GR" sz="3400" dirty="0" smtClean="0"/>
              <a:t>Καθηγητής</a:t>
            </a:r>
            <a:r>
              <a:rPr lang="el-GR" sz="3400" dirty="0"/>
              <a:t>: Ανησυχείς για το διαγώνισμα</a:t>
            </a:r>
            <a:r>
              <a:rPr lang="el-GR" sz="3400" dirty="0" smtClean="0"/>
              <a:t>; Μαθητής</a:t>
            </a:r>
            <a:r>
              <a:rPr lang="el-GR" sz="3400" dirty="0"/>
              <a:t>: Όχι.</a:t>
            </a:r>
          </a:p>
          <a:p>
            <a:r>
              <a:rPr lang="el-GR" sz="3400" dirty="0"/>
              <a:t>Καθηγητής: Α, όχι! Τότε γιατί ανησυχείς, τι φοβάσαι; </a:t>
            </a:r>
            <a:r>
              <a:rPr lang="el-GR" sz="3400" dirty="0" smtClean="0"/>
              <a:t>Μαθητής</a:t>
            </a:r>
            <a:r>
              <a:rPr lang="el-GR" sz="3400" dirty="0"/>
              <a:t>: Φοβάμαι μήπως είναι πολύ δύσκολο.</a:t>
            </a:r>
          </a:p>
          <a:p>
            <a:r>
              <a:rPr lang="el-GR" sz="3400" dirty="0"/>
              <a:t>Καθηγητής: Α! Φοβάσαι μήπως είναι πολύ δύσκολο</a:t>
            </a:r>
            <a:r>
              <a:rPr lang="el-GR" sz="3400" dirty="0" smtClean="0"/>
              <a:t>; Μαθητής</a:t>
            </a:r>
            <a:r>
              <a:rPr lang="el-GR" sz="3400" dirty="0"/>
              <a:t>: Ναι,</a:t>
            </a:r>
          </a:p>
          <a:p>
            <a:r>
              <a:rPr lang="el-GR" sz="3400" dirty="0"/>
              <a:t>Καθηγητής: Μα θα είναι ερωτήσεις από τις ενότητες που έχουμε επεξεργαστεί πολύ καλά</a:t>
            </a:r>
            <a:r>
              <a:rPr lang="el-GR" sz="3400" dirty="0" smtClean="0"/>
              <a:t>. Μαθητής</a:t>
            </a:r>
            <a:r>
              <a:rPr lang="el-GR" sz="3400" dirty="0"/>
              <a:t>: Α! Τότε καλώς. Δεν ανησυχώ πλέον.</a:t>
            </a:r>
          </a:p>
          <a:p>
            <a:endParaRPr lang="el-GR" dirty="0"/>
          </a:p>
        </p:txBody>
      </p:sp>
      <p:pic>
        <p:nvPicPr>
          <p:cNvPr id="4" name="Picture 3"/>
          <p:cNvPicPr>
            <a:picLocks noChangeAspect="1"/>
          </p:cNvPicPr>
          <p:nvPr/>
        </p:nvPicPr>
        <p:blipFill>
          <a:blip r:embed="rId2"/>
          <a:stretch>
            <a:fillRect/>
          </a:stretch>
        </p:blipFill>
        <p:spPr>
          <a:xfrm>
            <a:off x="7687546" y="1390650"/>
            <a:ext cx="4029075" cy="3124200"/>
          </a:xfrm>
          <a:prstGeom prst="rect">
            <a:avLst/>
          </a:prstGeom>
        </p:spPr>
      </p:pic>
    </p:spTree>
    <p:extLst>
      <p:ext uri="{BB962C8B-B14F-4D97-AF65-F5344CB8AC3E}">
        <p14:creationId xmlns:p14="http://schemas.microsoft.com/office/powerpoint/2010/main" val="38807051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l-GR" dirty="0" smtClean="0"/>
              <a:t>Ενεργητική  </a:t>
            </a:r>
            <a:r>
              <a:rPr lang="el-GR" dirty="0"/>
              <a:t>ακρόαση </a:t>
            </a:r>
            <a:br>
              <a:rPr lang="el-GR" dirty="0"/>
            </a:br>
            <a:endParaRPr lang="el-GR" dirty="0"/>
          </a:p>
        </p:txBody>
      </p:sp>
      <p:sp>
        <p:nvSpPr>
          <p:cNvPr id="3" name="Content Placeholder 2"/>
          <p:cNvSpPr>
            <a:spLocks noGrp="1"/>
          </p:cNvSpPr>
          <p:nvPr>
            <p:ph idx="1"/>
          </p:nvPr>
        </p:nvSpPr>
        <p:spPr/>
        <p:txBody>
          <a:bodyPr>
            <a:normAutofit/>
          </a:bodyPr>
          <a:lstStyle/>
          <a:p>
            <a:pPr algn="just"/>
            <a:r>
              <a:rPr lang="el-GR" dirty="0"/>
              <a:t>Ο  </a:t>
            </a:r>
            <a:r>
              <a:rPr lang="el-GR" dirty="0" smtClean="0"/>
              <a:t>πελάτης (μαθητής): Έχω </a:t>
            </a:r>
            <a:r>
              <a:rPr lang="el-GR" dirty="0"/>
              <a:t>μεγάλο εκνευρισμό αυτή τη στιγμή. Το διαγώνισμα που με περιμένει είναι υψηλού ρίσκου. Τι θα </a:t>
            </a:r>
            <a:r>
              <a:rPr lang="el-GR" dirty="0" smtClean="0"/>
              <a:t>μου πουν </a:t>
            </a:r>
            <a:r>
              <a:rPr lang="el-GR" dirty="0"/>
              <a:t>οι γονείς μου αν αποτύχω</a:t>
            </a:r>
            <a:r>
              <a:rPr lang="el-GR" dirty="0" smtClean="0"/>
              <a:t>;</a:t>
            </a:r>
          </a:p>
          <a:p>
            <a:pPr lvl="1"/>
            <a:r>
              <a:rPr lang="el-GR" dirty="0" smtClean="0"/>
              <a:t>Είσαι </a:t>
            </a:r>
            <a:r>
              <a:rPr lang="el-GR" dirty="0"/>
              <a:t>εκνευρισμένος αυτή τη στιγμή</a:t>
            </a:r>
            <a:r>
              <a:rPr lang="el-GR" dirty="0" smtClean="0"/>
              <a:t>;</a:t>
            </a:r>
          </a:p>
          <a:p>
            <a:pPr lvl="1"/>
            <a:r>
              <a:rPr lang="el-GR" dirty="0" smtClean="0"/>
              <a:t>Τι </a:t>
            </a:r>
            <a:r>
              <a:rPr lang="el-GR" dirty="0"/>
              <a:t>είδους διαγώνισμα είναι αυτό</a:t>
            </a:r>
            <a:r>
              <a:rPr lang="el-GR" dirty="0" smtClean="0"/>
              <a:t>;</a:t>
            </a:r>
          </a:p>
          <a:p>
            <a:pPr lvl="1"/>
            <a:r>
              <a:rPr lang="el-GR" dirty="0" smtClean="0"/>
              <a:t>Πάλι </a:t>
            </a:r>
            <a:r>
              <a:rPr lang="el-GR" dirty="0"/>
              <a:t>αισθάνεσαι ότι οι γονείς σου σε πιέζουν</a:t>
            </a:r>
            <a:r>
              <a:rPr lang="el-GR" dirty="0" smtClean="0"/>
              <a:t>;</a:t>
            </a:r>
          </a:p>
          <a:p>
            <a:pPr lvl="1"/>
            <a:r>
              <a:rPr lang="el-GR" dirty="0" smtClean="0"/>
              <a:t>Φοβάσαι </a:t>
            </a:r>
            <a:r>
              <a:rPr lang="el-GR" dirty="0"/>
              <a:t>την αποτυχία και σε άλλες περιστάσεις</a:t>
            </a:r>
            <a:r>
              <a:rPr lang="el-GR" dirty="0" smtClean="0"/>
              <a:t>;</a:t>
            </a:r>
            <a:endParaRPr lang="el-GR" dirty="0"/>
          </a:p>
          <a:p>
            <a:pPr lvl="1"/>
            <a:endParaRPr lang="el-GR" dirty="0" smtClean="0"/>
          </a:p>
          <a:p>
            <a:endParaRPr lang="el-GR" dirty="0"/>
          </a:p>
          <a:p>
            <a:pPr marL="0" indent="0" algn="ctr">
              <a:buNone/>
            </a:pPr>
            <a:r>
              <a:rPr lang="el-GR" b="1" dirty="0"/>
              <a:t>Όλες οι </a:t>
            </a:r>
            <a:r>
              <a:rPr lang="el-GR" b="1" dirty="0" smtClean="0"/>
              <a:t>παραπάνω απαντήσεις του συμβούλου  </a:t>
            </a:r>
            <a:r>
              <a:rPr lang="el-GR" b="1" dirty="0"/>
              <a:t>δείχνουν </a:t>
            </a:r>
            <a:r>
              <a:rPr lang="el-GR" b="1" dirty="0" smtClean="0"/>
              <a:t>ενεργητική ακρόαση</a:t>
            </a:r>
            <a:endParaRPr lang="el-GR" b="1" dirty="0"/>
          </a:p>
          <a:p>
            <a:endParaRPr lang="el-GR" dirty="0"/>
          </a:p>
        </p:txBody>
      </p:sp>
    </p:spTree>
    <p:extLst>
      <p:ext uri="{BB962C8B-B14F-4D97-AF65-F5344CB8AC3E}">
        <p14:creationId xmlns:p14="http://schemas.microsoft.com/office/powerpoint/2010/main" val="14508743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b="1" dirty="0" smtClean="0"/>
              <a:t>Το μοντέλο των τριών σταδίων</a:t>
            </a:r>
            <a:r>
              <a:rPr lang="en-US" sz="3200" b="1" dirty="0" smtClean="0"/>
              <a:t> </a:t>
            </a:r>
            <a:r>
              <a:rPr lang="el-GR" sz="3200" b="1" dirty="0" smtClean="0"/>
              <a:t>συμβουλευτικής παρέμβασης </a:t>
            </a:r>
            <a:r>
              <a:rPr lang="en-US" sz="3200" b="1" dirty="0" smtClean="0"/>
              <a:t/>
            </a:r>
            <a:br>
              <a:rPr lang="en-US" sz="3200" b="1" dirty="0" smtClean="0"/>
            </a:br>
            <a:r>
              <a:rPr lang="el-GR" sz="3200" b="1" dirty="0" smtClean="0"/>
              <a:t>(</a:t>
            </a:r>
            <a:r>
              <a:rPr lang="en-US" sz="3200" b="1" dirty="0" smtClean="0"/>
              <a:t>Hill</a:t>
            </a:r>
            <a:r>
              <a:rPr lang="el-GR" sz="3200" b="1" dirty="0" smtClean="0"/>
              <a:t> </a:t>
            </a:r>
            <a:r>
              <a:rPr lang="el-GR" sz="3200" b="1" dirty="0"/>
              <a:t>&amp; </a:t>
            </a:r>
            <a:r>
              <a:rPr lang="en-US" sz="3200" b="1" dirty="0"/>
              <a:t>O</a:t>
            </a:r>
            <a:r>
              <a:rPr lang="el-GR" sz="3200" b="1" dirty="0"/>
              <a:t>’</a:t>
            </a:r>
            <a:r>
              <a:rPr lang="en-US" sz="3200" b="1" dirty="0" smtClean="0"/>
              <a:t>Brien</a:t>
            </a:r>
            <a:r>
              <a:rPr lang="el-GR" sz="3200" b="1" dirty="0" smtClean="0"/>
              <a:t> </a:t>
            </a:r>
            <a:r>
              <a:rPr lang="el-GR" sz="3200" b="1" dirty="0"/>
              <a:t>1999</a:t>
            </a:r>
            <a:r>
              <a:rPr lang="el-GR" sz="3200" dirty="0" smtClean="0"/>
              <a:t>)</a:t>
            </a:r>
            <a:r>
              <a:rPr lang="el-GR" sz="3200" dirty="0"/>
              <a:t/>
            </a:r>
            <a:br>
              <a:rPr lang="el-GR" sz="3200" dirty="0"/>
            </a:br>
            <a:endParaRPr lang="el-GR" sz="3200" dirty="0"/>
          </a:p>
        </p:txBody>
      </p:sp>
      <p:sp>
        <p:nvSpPr>
          <p:cNvPr id="3" name="Content Placeholder 2"/>
          <p:cNvSpPr>
            <a:spLocks noGrp="1"/>
          </p:cNvSpPr>
          <p:nvPr>
            <p:ph idx="1"/>
          </p:nvPr>
        </p:nvSpPr>
        <p:spPr/>
        <p:txBody>
          <a:bodyPr>
            <a:normAutofit lnSpcReduction="10000"/>
          </a:bodyPr>
          <a:lstStyle/>
          <a:p>
            <a:pPr algn="just"/>
            <a:r>
              <a:rPr lang="el-GR" sz="3200" dirty="0" smtClean="0"/>
              <a:t>Δίνει</a:t>
            </a:r>
            <a:r>
              <a:rPr lang="en-US" sz="3200" dirty="0" smtClean="0"/>
              <a:t> </a:t>
            </a:r>
            <a:r>
              <a:rPr lang="el-GR" sz="3200" dirty="0" smtClean="0"/>
              <a:t> </a:t>
            </a:r>
            <a:r>
              <a:rPr lang="el-GR" sz="3200" dirty="0"/>
              <a:t>έμφαση στις δυνατότητες αλλαγής της ζωής όλων των ανθρώπων,</a:t>
            </a:r>
          </a:p>
          <a:p>
            <a:pPr algn="just"/>
            <a:r>
              <a:rPr lang="el-GR" sz="3200" dirty="0" smtClean="0"/>
              <a:t>Συνδέει</a:t>
            </a:r>
            <a:r>
              <a:rPr lang="en-US" sz="3200" dirty="0" smtClean="0"/>
              <a:t> </a:t>
            </a:r>
            <a:r>
              <a:rPr lang="el-GR" sz="3200" dirty="0" smtClean="0"/>
              <a:t> </a:t>
            </a:r>
            <a:r>
              <a:rPr lang="el-GR" sz="3200" dirty="0"/>
              <a:t>ευρύτερες θεωρητικές προσεγγίσεις στο πλαίσιο μιας ευρύτερα ανθρωπιστικής προσέγγισης,</a:t>
            </a:r>
          </a:p>
          <a:p>
            <a:pPr algn="just"/>
            <a:r>
              <a:rPr lang="el-GR" sz="3200" dirty="0" smtClean="0"/>
              <a:t>Συνθέτει</a:t>
            </a:r>
            <a:r>
              <a:rPr lang="en-US" sz="3200" dirty="0" smtClean="0"/>
              <a:t> </a:t>
            </a:r>
            <a:r>
              <a:rPr lang="el-GR" sz="3200" dirty="0" smtClean="0"/>
              <a:t> </a:t>
            </a:r>
            <a:r>
              <a:rPr lang="el-GR" sz="3200" dirty="0"/>
              <a:t>του στόχους κάθε σταδίου με τις αντίστοιχες δεξιότητες του συμβούλου,</a:t>
            </a:r>
          </a:p>
          <a:p>
            <a:pPr algn="just"/>
            <a:r>
              <a:rPr lang="el-GR" sz="3200" dirty="0" smtClean="0"/>
              <a:t>Δυνατότητα </a:t>
            </a:r>
            <a:r>
              <a:rPr lang="el-GR" sz="3200" dirty="0"/>
              <a:t>εφαρμογής σε διαφορετικά πλαίσια.</a:t>
            </a:r>
          </a:p>
          <a:p>
            <a:endParaRPr lang="el-GR" dirty="0"/>
          </a:p>
        </p:txBody>
      </p:sp>
    </p:spTree>
    <p:extLst>
      <p:ext uri="{BB962C8B-B14F-4D97-AF65-F5344CB8AC3E}">
        <p14:creationId xmlns:p14="http://schemas.microsoft.com/office/powerpoint/2010/main" val="323070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Στάδια </a:t>
            </a:r>
            <a:endParaRPr lang="el-GR" dirty="0"/>
          </a:p>
        </p:txBody>
      </p:sp>
      <p:sp>
        <p:nvSpPr>
          <p:cNvPr id="3" name="Content Placeholder 2"/>
          <p:cNvSpPr>
            <a:spLocks noGrp="1"/>
          </p:cNvSpPr>
          <p:nvPr>
            <p:ph idx="1"/>
          </p:nvPr>
        </p:nvSpPr>
        <p:spPr>
          <a:xfrm>
            <a:off x="1371600" y="2286000"/>
            <a:ext cx="9807262" cy="4050406"/>
          </a:xfrm>
        </p:spPr>
        <p:txBody>
          <a:bodyPr>
            <a:normAutofit fontScale="85000" lnSpcReduction="20000"/>
          </a:bodyPr>
          <a:lstStyle/>
          <a:p>
            <a:pPr lvl="0" algn="just"/>
            <a:r>
              <a:rPr lang="el-GR" sz="2800" dirty="0"/>
              <a:t>Το στάδιο της </a:t>
            </a:r>
            <a:r>
              <a:rPr lang="el-GR" sz="2800" b="1" u="sng" dirty="0"/>
              <a:t>διερεύνησης</a:t>
            </a:r>
            <a:r>
              <a:rPr lang="el-GR" sz="2800" dirty="0"/>
              <a:t> σκέψεων, συναισθημάτων και ενεργειών </a:t>
            </a:r>
            <a:r>
              <a:rPr lang="el-GR" sz="2800" dirty="0" smtClean="0"/>
              <a:t>και </a:t>
            </a:r>
            <a:r>
              <a:rPr lang="el-GR" sz="2800" dirty="0"/>
              <a:t>να σκεφτεί ο ίδιος ο </a:t>
            </a:r>
            <a:r>
              <a:rPr lang="el-GR" sz="2800" dirty="0" err="1"/>
              <a:t>συμβουλευόμενος</a:t>
            </a:r>
            <a:r>
              <a:rPr lang="el-GR" sz="2800" dirty="0"/>
              <a:t> ποικίλες διαστάσεις του θέματος που τον </a:t>
            </a:r>
            <a:r>
              <a:rPr lang="el-GR" sz="2800" dirty="0" smtClean="0"/>
              <a:t>απασχολεί, η </a:t>
            </a:r>
            <a:r>
              <a:rPr lang="el-GR" sz="2800" dirty="0"/>
              <a:t>δημιουργία κλίματος </a:t>
            </a:r>
            <a:r>
              <a:rPr lang="el-GR" sz="2800" dirty="0" smtClean="0"/>
              <a:t>εμπιστοσύνης και συναισθηματική στήριξη,</a:t>
            </a:r>
            <a:endParaRPr lang="el-GR" sz="2800" dirty="0"/>
          </a:p>
          <a:p>
            <a:pPr lvl="0" algn="just"/>
            <a:r>
              <a:rPr lang="el-GR" sz="2800" dirty="0"/>
              <a:t>Το στάδιο της </a:t>
            </a:r>
            <a:r>
              <a:rPr lang="el-GR" sz="2800" b="1" u="sng" dirty="0" smtClean="0"/>
              <a:t>συνειδητοποίησης (κατανόησης)</a:t>
            </a:r>
            <a:r>
              <a:rPr lang="el-GR" sz="2800" dirty="0" smtClean="0"/>
              <a:t> </a:t>
            </a:r>
            <a:r>
              <a:rPr lang="el-GR" sz="2800" dirty="0"/>
              <a:t>και κατανόησης των σκέψεων, συναισθημάτων και </a:t>
            </a:r>
            <a:r>
              <a:rPr lang="el-GR" sz="2800" dirty="0" smtClean="0"/>
              <a:t>ενεργειών, βαθύτερη και πληρέστερη κατανόηση </a:t>
            </a:r>
            <a:r>
              <a:rPr lang="el-GR" sz="2800" dirty="0"/>
              <a:t>του εσωτερικού του </a:t>
            </a:r>
            <a:r>
              <a:rPr lang="el-GR" sz="2800" dirty="0" smtClean="0"/>
              <a:t>δυναμικού, του προβλήματος, </a:t>
            </a:r>
            <a:r>
              <a:rPr lang="el-GR" sz="2800" dirty="0"/>
              <a:t>να συλλάβει το ρόλο του </a:t>
            </a:r>
            <a:r>
              <a:rPr lang="el-GR" sz="2800" dirty="0" smtClean="0"/>
              <a:t>σε σχέση με το πρόβλημα.</a:t>
            </a:r>
            <a:endParaRPr lang="el-GR" sz="2800" dirty="0"/>
          </a:p>
          <a:p>
            <a:pPr lvl="0" algn="just"/>
            <a:r>
              <a:rPr lang="el-GR" sz="2800" dirty="0"/>
              <a:t>Το στάδιο της </a:t>
            </a:r>
            <a:r>
              <a:rPr lang="el-GR" sz="2800" b="1" u="sng" dirty="0" smtClean="0"/>
              <a:t>δράσης</a:t>
            </a:r>
            <a:r>
              <a:rPr lang="el-GR" sz="2800" dirty="0" smtClean="0"/>
              <a:t>, τι </a:t>
            </a:r>
            <a:r>
              <a:rPr lang="el-GR" sz="2800" dirty="0"/>
              <a:t>είναι αυτό που θέλει να </a:t>
            </a:r>
            <a:r>
              <a:rPr lang="el-GR" sz="2800" dirty="0" smtClean="0"/>
              <a:t>αλλάξει, το νόημα  </a:t>
            </a:r>
            <a:r>
              <a:rPr lang="el-GR" sz="2800" dirty="0"/>
              <a:t>αυτών των αλλαγών στη ζωή </a:t>
            </a:r>
            <a:r>
              <a:rPr lang="el-GR" sz="2800" dirty="0" smtClean="0"/>
              <a:t>του, δεξιότητες </a:t>
            </a:r>
            <a:r>
              <a:rPr lang="el-GR" sz="2800" dirty="0"/>
              <a:t>απόκτησης του και </a:t>
            </a:r>
            <a:r>
              <a:rPr lang="el-GR" sz="2800" dirty="0" smtClean="0"/>
              <a:t>ανατροφοδότηση. Σχεδιασμός στρατηγικών επίτευξης των στόχων που τέθηκαν.</a:t>
            </a:r>
            <a:endParaRPr lang="el-GR" sz="2800" dirty="0"/>
          </a:p>
          <a:p>
            <a:pPr marL="0" indent="0">
              <a:buNone/>
            </a:pPr>
            <a:endParaRPr lang="el-GR" dirty="0"/>
          </a:p>
          <a:p>
            <a:endParaRPr lang="el-GR" dirty="0"/>
          </a:p>
        </p:txBody>
      </p:sp>
    </p:spTree>
    <p:extLst>
      <p:ext uri="{BB962C8B-B14F-4D97-AF65-F5344CB8AC3E}">
        <p14:creationId xmlns:p14="http://schemas.microsoft.com/office/powerpoint/2010/main" val="12887975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Στόχοι σταδίου διερεύνησης</a:t>
            </a:r>
            <a:endParaRPr lang="el-GR" dirty="0"/>
          </a:p>
        </p:txBody>
      </p:sp>
      <p:sp>
        <p:nvSpPr>
          <p:cNvPr id="3" name="Content Placeholder 2"/>
          <p:cNvSpPr>
            <a:spLocks noGrp="1"/>
          </p:cNvSpPr>
          <p:nvPr>
            <p:ph idx="1"/>
          </p:nvPr>
        </p:nvSpPr>
        <p:spPr/>
        <p:txBody>
          <a:bodyPr/>
          <a:lstStyle/>
          <a:p>
            <a:pPr lvl="0"/>
            <a:r>
              <a:rPr lang="el-GR" dirty="0"/>
              <a:t>Δημιουργία σχέσης κατανόησης και σεβασμού (ασφαλής, </a:t>
            </a:r>
            <a:r>
              <a:rPr lang="el-GR" dirty="0" smtClean="0"/>
              <a:t>αποδεκτός), χωρίς </a:t>
            </a:r>
            <a:r>
              <a:rPr lang="el-GR" dirty="0"/>
              <a:t>κρίσεις </a:t>
            </a:r>
            <a:r>
              <a:rPr lang="el-GR" dirty="0" smtClean="0"/>
              <a:t>από </a:t>
            </a:r>
            <a:r>
              <a:rPr lang="el-GR" dirty="0"/>
              <a:t>τη </a:t>
            </a:r>
            <a:r>
              <a:rPr lang="el-GR" dirty="0" smtClean="0"/>
              <a:t>πλευρά του </a:t>
            </a:r>
            <a:r>
              <a:rPr lang="el-GR" dirty="0"/>
              <a:t>συμβούλου,</a:t>
            </a:r>
          </a:p>
          <a:p>
            <a:pPr lvl="0"/>
            <a:r>
              <a:rPr lang="el-GR" dirty="0"/>
              <a:t>Διευκόλυνση του συμβουλευόμενου </a:t>
            </a:r>
            <a:r>
              <a:rPr lang="el-GR" dirty="0" smtClean="0"/>
              <a:t>ώστε </a:t>
            </a:r>
            <a:r>
              <a:rPr lang="el-GR" dirty="0"/>
              <a:t>να διηγηθεί την ιστορία του (ανησυχίες, δυσκολίες</a:t>
            </a:r>
            <a:r>
              <a:rPr lang="el-GR" dirty="0" smtClean="0"/>
              <a:t>, προβλήματα-εμβάθυνση</a:t>
            </a:r>
            <a:r>
              <a:rPr lang="el-GR" dirty="0"/>
              <a:t>),</a:t>
            </a:r>
          </a:p>
          <a:p>
            <a:pPr lvl="0"/>
            <a:r>
              <a:rPr lang="el-GR" dirty="0"/>
              <a:t>Βοήθεια </a:t>
            </a:r>
            <a:r>
              <a:rPr lang="el-GR" dirty="0" smtClean="0"/>
              <a:t>προς </a:t>
            </a:r>
            <a:r>
              <a:rPr lang="el-GR" dirty="0"/>
              <a:t>το </a:t>
            </a:r>
            <a:r>
              <a:rPr lang="el-GR" dirty="0" err="1"/>
              <a:t>συμβουλευόμενο</a:t>
            </a:r>
            <a:r>
              <a:rPr lang="el-GR" dirty="0"/>
              <a:t> </a:t>
            </a:r>
            <a:r>
              <a:rPr lang="el-GR" dirty="0" smtClean="0"/>
              <a:t>ώστε </a:t>
            </a:r>
            <a:r>
              <a:rPr lang="el-GR" dirty="0"/>
              <a:t>να διερευνήσει </a:t>
            </a:r>
            <a:r>
              <a:rPr lang="el-GR" dirty="0" smtClean="0"/>
              <a:t>και να εκφράσει τα </a:t>
            </a:r>
            <a:r>
              <a:rPr lang="el-GR" dirty="0"/>
              <a:t>συναισθήματα </a:t>
            </a:r>
            <a:r>
              <a:rPr lang="el-GR" dirty="0" smtClean="0"/>
              <a:t>του.</a:t>
            </a:r>
          </a:p>
          <a:p>
            <a:pPr lvl="0"/>
            <a:r>
              <a:rPr lang="el-GR" dirty="0" smtClean="0"/>
              <a:t>Γνωριμία </a:t>
            </a:r>
            <a:r>
              <a:rPr lang="el-GR" dirty="0"/>
              <a:t>με τον </a:t>
            </a:r>
            <a:r>
              <a:rPr lang="el-GR" dirty="0" err="1"/>
              <a:t>συμβουλευόμενο</a:t>
            </a:r>
            <a:r>
              <a:rPr lang="el-GR" dirty="0"/>
              <a:t> (σημαντικές οι ανάγκες του </a:t>
            </a:r>
            <a:r>
              <a:rPr lang="el-GR" dirty="0" err="1"/>
              <a:t>συμβουλευόμενου</a:t>
            </a:r>
            <a:r>
              <a:rPr lang="el-GR" dirty="0"/>
              <a:t>).</a:t>
            </a:r>
          </a:p>
        </p:txBody>
      </p:sp>
    </p:spTree>
    <p:extLst>
      <p:ext uri="{BB962C8B-B14F-4D97-AF65-F5344CB8AC3E}">
        <p14:creationId xmlns:p14="http://schemas.microsoft.com/office/powerpoint/2010/main" val="372072429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Συνέντευξη διερεύνησης</a:t>
            </a:r>
            <a:endParaRPr lang="el-GR" dirty="0"/>
          </a:p>
        </p:txBody>
      </p:sp>
      <p:sp>
        <p:nvSpPr>
          <p:cNvPr id="3" name="Text Placeholder 2"/>
          <p:cNvSpPr>
            <a:spLocks noGrp="1"/>
          </p:cNvSpPr>
          <p:nvPr>
            <p:ph type="body" idx="1"/>
          </p:nvPr>
        </p:nvSpPr>
        <p:spPr>
          <a:xfrm>
            <a:off x="1229932" y="1619647"/>
            <a:ext cx="4443984" cy="823912"/>
          </a:xfrm>
        </p:spPr>
        <p:txBody>
          <a:bodyPr/>
          <a:lstStyle/>
          <a:p>
            <a:r>
              <a:rPr lang="el-GR" dirty="0" err="1" smtClean="0"/>
              <a:t>Συμβουλευόμενος</a:t>
            </a:r>
            <a:r>
              <a:rPr lang="el-GR" dirty="0" smtClean="0"/>
              <a:t> </a:t>
            </a:r>
            <a:endParaRPr lang="el-GR" dirty="0"/>
          </a:p>
        </p:txBody>
      </p:sp>
      <p:sp>
        <p:nvSpPr>
          <p:cNvPr id="4" name="Content Placeholder 3"/>
          <p:cNvSpPr>
            <a:spLocks noGrp="1"/>
          </p:cNvSpPr>
          <p:nvPr>
            <p:ph sz="half" idx="2"/>
          </p:nvPr>
        </p:nvSpPr>
        <p:spPr>
          <a:xfrm>
            <a:off x="1229932" y="2617629"/>
            <a:ext cx="4443984" cy="2562193"/>
          </a:xfrm>
        </p:spPr>
        <p:txBody>
          <a:bodyPr/>
          <a:lstStyle/>
          <a:p>
            <a:r>
              <a:rPr lang="el-GR" dirty="0" smtClean="0"/>
              <a:t>Αυτό- </a:t>
            </a:r>
            <a:r>
              <a:rPr lang="el-GR" dirty="0"/>
              <a:t>παρουσίαση</a:t>
            </a:r>
          </a:p>
          <a:p>
            <a:r>
              <a:rPr lang="el-GR" dirty="0"/>
              <a:t>Διατύπωση προβλήματος</a:t>
            </a:r>
          </a:p>
          <a:p>
            <a:r>
              <a:rPr lang="el-GR" dirty="0" smtClean="0"/>
              <a:t>Έκφραση </a:t>
            </a:r>
            <a:r>
              <a:rPr lang="el-GR" dirty="0"/>
              <a:t>συναισθημάτων</a:t>
            </a:r>
          </a:p>
          <a:p>
            <a:endParaRPr lang="el-GR" dirty="0"/>
          </a:p>
        </p:txBody>
      </p:sp>
      <p:sp>
        <p:nvSpPr>
          <p:cNvPr id="5" name="Text Placeholder 4"/>
          <p:cNvSpPr>
            <a:spLocks noGrp="1"/>
          </p:cNvSpPr>
          <p:nvPr>
            <p:ph type="body" sz="quarter" idx="3"/>
          </p:nvPr>
        </p:nvSpPr>
        <p:spPr>
          <a:xfrm>
            <a:off x="6528816" y="1619647"/>
            <a:ext cx="4443984" cy="823912"/>
          </a:xfrm>
        </p:spPr>
        <p:txBody>
          <a:bodyPr/>
          <a:lstStyle/>
          <a:p>
            <a:r>
              <a:rPr lang="el-GR" dirty="0" smtClean="0"/>
              <a:t>Σύμβουλος</a:t>
            </a:r>
            <a:endParaRPr lang="el-GR" dirty="0"/>
          </a:p>
        </p:txBody>
      </p:sp>
      <p:sp>
        <p:nvSpPr>
          <p:cNvPr id="6" name="Content Placeholder 5"/>
          <p:cNvSpPr>
            <a:spLocks noGrp="1"/>
          </p:cNvSpPr>
          <p:nvPr>
            <p:ph sz="quarter" idx="4"/>
          </p:nvPr>
        </p:nvSpPr>
        <p:spPr>
          <a:xfrm>
            <a:off x="6421983" y="2617629"/>
            <a:ext cx="4443984" cy="2562193"/>
          </a:xfrm>
        </p:spPr>
        <p:txBody>
          <a:bodyPr/>
          <a:lstStyle/>
          <a:p>
            <a:r>
              <a:rPr lang="el-GR" dirty="0"/>
              <a:t>Θεμελίωση σχέσης εμπιστοσύνης</a:t>
            </a:r>
          </a:p>
          <a:p>
            <a:r>
              <a:rPr lang="el-GR" dirty="0"/>
              <a:t>Συναισθηματική στήριξη</a:t>
            </a:r>
          </a:p>
          <a:p>
            <a:r>
              <a:rPr lang="el-GR" dirty="0"/>
              <a:t>Αποδοχή, σεβασμός, γνησιότητα</a:t>
            </a:r>
          </a:p>
          <a:p>
            <a:pPr marL="0" indent="0">
              <a:buNone/>
            </a:pPr>
            <a:endParaRPr lang="el-GR" dirty="0"/>
          </a:p>
        </p:txBody>
      </p:sp>
    </p:spTree>
    <p:extLst>
      <p:ext uri="{BB962C8B-B14F-4D97-AF65-F5344CB8AC3E}">
        <p14:creationId xmlns:p14="http://schemas.microsoft.com/office/powerpoint/2010/main" val="2422987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smtClean="0"/>
              <a:t>Στόχοι σταδίου της συνειδητοποίησης (κατανόησης)</a:t>
            </a:r>
            <a:endParaRPr lang="el-GR" dirty="0"/>
          </a:p>
        </p:txBody>
      </p:sp>
      <p:sp>
        <p:nvSpPr>
          <p:cNvPr id="3" name="Content Placeholder 2"/>
          <p:cNvSpPr>
            <a:spLocks noGrp="1"/>
          </p:cNvSpPr>
          <p:nvPr>
            <p:ph idx="1"/>
          </p:nvPr>
        </p:nvSpPr>
        <p:spPr>
          <a:xfrm>
            <a:off x="1023870" y="1745087"/>
            <a:ext cx="10567115" cy="4462530"/>
          </a:xfrm>
        </p:spPr>
        <p:txBody>
          <a:bodyPr>
            <a:normAutofit/>
          </a:bodyPr>
          <a:lstStyle/>
          <a:p>
            <a:pPr algn="just"/>
            <a:r>
              <a:rPr lang="el-GR" sz="3000" dirty="0"/>
              <a:t>Ο βασικός στόχος στο συγκεκριμένο στάδιο είναι η ενίσχυση της συνειδητοποίησης του </a:t>
            </a:r>
            <a:r>
              <a:rPr lang="el-GR" sz="3000" dirty="0" err="1"/>
              <a:t>συμβουλευόμενου</a:t>
            </a:r>
            <a:r>
              <a:rPr lang="el-GR" sz="3000" dirty="0"/>
              <a:t>, αναζητώντας στοιχεία που μπορούν να εξηγήσουν τι κινητοποιεί τους ανθρώπους αλλά και τι τους εμποδίζει να αξιοποιήσουν πλήρως τις δυνατότητες </a:t>
            </a:r>
            <a:r>
              <a:rPr lang="el-GR" sz="3000" dirty="0" smtClean="0"/>
              <a:t>τους και τον έλεγχο </a:t>
            </a:r>
            <a:r>
              <a:rPr lang="el-GR" sz="3000" dirty="0"/>
              <a:t>στην ζωή τους.</a:t>
            </a:r>
          </a:p>
          <a:p>
            <a:pPr marL="0" indent="0" algn="just">
              <a:buNone/>
            </a:pPr>
            <a:endParaRPr lang="el-GR" sz="3000" dirty="0"/>
          </a:p>
          <a:p>
            <a:pPr algn="just"/>
            <a:r>
              <a:rPr lang="el-GR" sz="3000" dirty="0" smtClean="0"/>
              <a:t>Το  </a:t>
            </a:r>
            <a:r>
              <a:rPr lang="el-GR" sz="3000" dirty="0"/>
              <a:t>άτομο αποκτά την αίσθηση της προσωπικής ανάμειξης και </a:t>
            </a:r>
            <a:r>
              <a:rPr lang="el-GR" sz="3000" dirty="0" smtClean="0"/>
              <a:t>ευθύνης και η </a:t>
            </a:r>
            <a:r>
              <a:rPr lang="el-GR" sz="3000" dirty="0"/>
              <a:t>συνειδητοποίηση θα πρέπει να συνοδεύεται </a:t>
            </a:r>
            <a:r>
              <a:rPr lang="el-GR" sz="3000" dirty="0" smtClean="0"/>
              <a:t>από </a:t>
            </a:r>
            <a:r>
              <a:rPr lang="el-GR" sz="3000" dirty="0"/>
              <a:t>δράση</a:t>
            </a:r>
            <a:r>
              <a:rPr lang="el-GR" sz="2800" dirty="0"/>
              <a:t>.</a:t>
            </a:r>
          </a:p>
          <a:p>
            <a:endParaRPr lang="el-GR" dirty="0"/>
          </a:p>
        </p:txBody>
      </p:sp>
    </p:spTree>
    <p:extLst>
      <p:ext uri="{BB962C8B-B14F-4D97-AF65-F5344CB8AC3E}">
        <p14:creationId xmlns:p14="http://schemas.microsoft.com/office/powerpoint/2010/main" val="3353643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TM10001105[[fn=Crop]]</Template>
  <TotalTime>495</TotalTime>
  <Words>1965</Words>
  <Application>Microsoft Office PowerPoint</Application>
  <PresentationFormat>Ευρεία οθόνη</PresentationFormat>
  <Paragraphs>197</Paragraphs>
  <Slides>25</Slides>
  <Notes>0</Notes>
  <HiddenSlides>0</HiddenSlides>
  <MMClips>0</MMClips>
  <ScaleCrop>false</ScaleCrop>
  <HeadingPairs>
    <vt:vector size="8" baseType="variant">
      <vt:variant>
        <vt:lpstr>Γραμματοσειρές που χρησιμοποιούνται</vt:lpstr>
      </vt:variant>
      <vt:variant>
        <vt:i4>2</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25</vt:i4>
      </vt:variant>
    </vt:vector>
  </HeadingPairs>
  <TitlesOfParts>
    <vt:vector size="29" baseType="lpstr">
      <vt:lpstr>Franklin Gothic Book</vt:lpstr>
      <vt:lpstr>Times New Roman</vt:lpstr>
      <vt:lpstr>Crop</vt:lpstr>
      <vt:lpstr>Εικόνα bitmap</vt:lpstr>
      <vt:lpstr>ΜΑΘΗΜΑ 3Ο  Συμβουλευτική διαδικασία (Συμβουλευτική σχέση, Λειτουργίες, Στάδια)   </vt:lpstr>
      <vt:lpstr>Προϋποθέσεις – συμβουλευτική σχέση – λειτουργίες της </vt:lpstr>
      <vt:lpstr>Ενεργητική  ακρόαση (Active listening)   </vt:lpstr>
      <vt:lpstr>Ενεργητική  ακρόαση  </vt:lpstr>
      <vt:lpstr>Το μοντέλο των τριών σταδίων συμβουλευτικής παρέμβασης  (Hill &amp; O’Brien 1999) </vt:lpstr>
      <vt:lpstr>Στάδια </vt:lpstr>
      <vt:lpstr>Στόχοι σταδίου διερεύνησης</vt:lpstr>
      <vt:lpstr>Συνέντευξη διερεύνησης</vt:lpstr>
      <vt:lpstr>Στόχοι σταδίου της συνειδητοποίησης (κατανόησης)</vt:lpstr>
      <vt:lpstr>Συνέντευξη συνειδητοποίησης (κατανόησης)</vt:lpstr>
      <vt:lpstr>Στόχοι σταδίου της δράσης</vt:lpstr>
      <vt:lpstr>Συνέντευξη δράσης</vt:lpstr>
      <vt:lpstr>Συμβουλευτική συνέντευξη </vt:lpstr>
      <vt:lpstr>Στάδια συμβουλευτικής συνέντευξης</vt:lpstr>
      <vt:lpstr>Χρήσιμες δεξιότητες στο στάδιο της διερεύνησης</vt:lpstr>
      <vt:lpstr>Χρήσιμες δεξιότητες στο στάδιο της διερεύνησης </vt:lpstr>
      <vt:lpstr>Χρήσιμες δεξιότητες στο στάδιο της διερεύνησης </vt:lpstr>
      <vt:lpstr>Χρήσιμες δεξιότητες στο στάδιο της διερεύνησης </vt:lpstr>
      <vt:lpstr>Χρήσιμες δεξιότητες στο στάδιο της διερεύνησης </vt:lpstr>
      <vt:lpstr>Χρήσιμες δεξιότητες στο στάδιο της συνειδητοποίησης (κατανόησης)</vt:lpstr>
      <vt:lpstr>Χρήσιμες δεξιότητες στο στάδιο της συνειδητοποίησης (κατανόησης)</vt:lpstr>
      <vt:lpstr>Χρήσιμες δεξιότητες στο στάδιο της συνειδητοποίησης (κατανόησης)</vt:lpstr>
      <vt:lpstr>Χρήσιμες δεξιότητες στο στάδιο της δράσης</vt:lpstr>
      <vt:lpstr>Σύνθεση δεξιοτήτων συμβουλευτικής</vt:lpstr>
      <vt:lpstr>Σύνθεση δεξιοτήτων συμβουλευτικής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Μάθημα 2ο  ΣΥΜΒΟΥΛΕΥΤΙΚΗ ΔΙΑΔΙΚΑΣΙΑ, ΣΤΑΔΙΑ, ΔΕΞΙΟΤΗΤΕΣ ΚΑΙ  ΣΥΜΒΟΥΛΕΥΤΙΚΗ ΣΧΕΣΗ</dc:title>
  <dc:creator>Thodoris</dc:creator>
  <cp:lastModifiedBy>Γεώργιος Φραγκούλης</cp:lastModifiedBy>
  <cp:revision>66</cp:revision>
  <dcterms:created xsi:type="dcterms:W3CDTF">2020-01-03T10:16:59Z</dcterms:created>
  <dcterms:modified xsi:type="dcterms:W3CDTF">2023-02-27T16:31:28Z</dcterms:modified>
</cp:coreProperties>
</file>