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96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9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424" r:id="rId23"/>
    <p:sldId id="417" r:id="rId24"/>
    <p:sldId id="418" r:id="rId25"/>
    <p:sldId id="419" r:id="rId26"/>
    <p:sldId id="422" r:id="rId27"/>
    <p:sldId id="425" r:id="rId28"/>
    <p:sldId id="423" r:id="rId2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88151" autoAdjust="0"/>
  </p:normalViewPr>
  <p:slideViewPr>
    <p:cSldViewPr snapToGrid="0">
      <p:cViewPr varScale="1">
        <p:scale>
          <a:sx n="77" d="100"/>
          <a:sy n="77" d="100"/>
        </p:scale>
        <p:origin x="9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3A0C6-EB26-4469-8518-F1ECBD83DF3D}" type="datetimeFigureOut">
              <a:rPr lang="el-GR" smtClean="0"/>
              <a:t>28/Φευ/2023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5CB62-1BB3-4ED7-8018-BCEBBF7193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012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302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5CB62-1BB3-4ED7-8018-BCEBBF7193A1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468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9D3-58D7-4587-A6E4-A9799A64BCCF}" type="datetimeFigureOut">
              <a:rPr lang="el-GR" smtClean="0"/>
              <a:t>28/Φευ/2023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A29D-92E7-4898-8BD9-E98D749B44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896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9D3-58D7-4587-A6E4-A9799A64BCCF}" type="datetimeFigureOut">
              <a:rPr lang="el-GR" smtClean="0"/>
              <a:t>28/Φευ/2023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A29D-92E7-4898-8BD9-E98D749B44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756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9D3-58D7-4587-A6E4-A9799A64BCCF}" type="datetimeFigureOut">
              <a:rPr lang="el-GR" smtClean="0"/>
              <a:t>28/Φευ/2023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A29D-92E7-4898-8BD9-E98D749B44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318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9D3-58D7-4587-A6E4-A9799A64BCCF}" type="datetimeFigureOut">
              <a:rPr lang="el-GR" smtClean="0"/>
              <a:t>28/Φευ/2023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A29D-92E7-4898-8BD9-E98D749B44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84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9D3-58D7-4587-A6E4-A9799A64BCCF}" type="datetimeFigureOut">
              <a:rPr lang="el-GR" smtClean="0"/>
              <a:t>28/Φευ/2023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A29D-92E7-4898-8BD9-E98D749B44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984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9D3-58D7-4587-A6E4-A9799A64BCCF}" type="datetimeFigureOut">
              <a:rPr lang="el-GR" smtClean="0"/>
              <a:t>28/Φευ/2023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A29D-92E7-4898-8BD9-E98D749B44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463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9D3-58D7-4587-A6E4-A9799A64BCCF}" type="datetimeFigureOut">
              <a:rPr lang="el-GR" smtClean="0"/>
              <a:t>28/Φευ/2023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A29D-92E7-4898-8BD9-E98D749B44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596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9D3-58D7-4587-A6E4-A9799A64BCCF}" type="datetimeFigureOut">
              <a:rPr lang="el-GR" smtClean="0"/>
              <a:t>28/Φευ/2023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A29D-92E7-4898-8BD9-E98D749B44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573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9D3-58D7-4587-A6E4-A9799A64BCCF}" type="datetimeFigureOut">
              <a:rPr lang="el-GR" smtClean="0"/>
              <a:t>28/Φευ/2023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A29D-92E7-4898-8BD9-E98D749B44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571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9D3-58D7-4587-A6E4-A9799A64BCCF}" type="datetimeFigureOut">
              <a:rPr lang="el-GR" smtClean="0"/>
              <a:t>28/Φευ/2023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A29D-92E7-4898-8BD9-E98D749B44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100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9D3-58D7-4587-A6E4-A9799A64BCCF}" type="datetimeFigureOut">
              <a:rPr lang="el-GR" smtClean="0"/>
              <a:t>28/Φευ/2023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A29D-92E7-4898-8BD9-E98D749B44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590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D49D3-58D7-4587-A6E4-A9799A64BCCF}" type="datetimeFigureOut">
              <a:rPr lang="el-GR" smtClean="0"/>
              <a:t>28/Φευ/2023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4A29D-92E7-4898-8BD9-E98D749B44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215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hotpot.uvic.ca/index.php#download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48871" y="1776077"/>
            <a:ext cx="10058400" cy="1470025"/>
          </a:xfrm>
        </p:spPr>
        <p:txBody>
          <a:bodyPr>
            <a:normAutofit/>
          </a:bodyPr>
          <a:lstStyle/>
          <a:p>
            <a:r>
              <a:rPr lang="el-GR" b="1" dirty="0" smtClean="0"/>
              <a:t>Παιδαγωγικές Εφαρμογές ΗΥ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Σπύρος Λ. </a:t>
            </a:r>
            <a:r>
              <a:rPr lang="el-GR" dirty="0" err="1" smtClean="0">
                <a:solidFill>
                  <a:schemeClr val="tx2"/>
                </a:solidFill>
              </a:rPr>
              <a:t>Πανέτσος</a:t>
            </a:r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Καθηγητής ΑΣΠΑΙΤΕ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spanetsos@aspete.gr</a:t>
            </a:r>
            <a:endParaRPr lang="el-GR" dirty="0" smtClean="0">
              <a:solidFill>
                <a:schemeClr val="tx2"/>
              </a:solidFill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</p:spTree>
    <p:extLst>
      <p:ext uri="{BB962C8B-B14F-4D97-AF65-F5344CB8AC3E}">
        <p14:creationId xmlns:p14="http://schemas.microsoft.com/office/powerpoint/2010/main" val="10212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4330" y="104206"/>
            <a:ext cx="8901445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Παράδειγμα</a:t>
            </a:r>
            <a:r>
              <a:rPr dirty="0"/>
              <a:t>: </a:t>
            </a:r>
            <a:r>
              <a:rPr lang="el-GR" dirty="0"/>
              <a:t>Δημιουργία μιας</a:t>
            </a:r>
            <a:r>
              <a:rPr dirty="0"/>
              <a:t> </a:t>
            </a:r>
            <a:r>
              <a:rPr dirty="0" err="1"/>
              <a:t>JCloze</a:t>
            </a:r>
            <a:r>
              <a:rPr dirty="0"/>
              <a:t> </a:t>
            </a:r>
            <a:r>
              <a:rPr lang="el-GR" dirty="0"/>
              <a:t>μαθηματικής </a:t>
            </a:r>
            <a:r>
              <a:rPr dirty="0"/>
              <a:t> </a:t>
            </a:r>
            <a:r>
              <a:rPr lang="el-GR" dirty="0"/>
              <a:t>άσκησης </a:t>
            </a:r>
            <a:r>
              <a:rPr lang="el-GR" dirty="0" smtClean="0"/>
              <a:t>4/4</a:t>
            </a:r>
            <a:endParaRPr dirty="0"/>
          </a:p>
        </p:txBody>
      </p:sp>
      <p:sp>
        <p:nvSpPr>
          <p:cNvPr id="22530" name="Content Placeholder 1"/>
          <p:cNvSpPr>
            <a:spLocks noGrp="1"/>
          </p:cNvSpPr>
          <p:nvPr>
            <p:ph sz="half" idx="1"/>
          </p:nvPr>
        </p:nvSpPr>
        <p:spPr>
          <a:xfrm>
            <a:off x="466725" y="2623564"/>
            <a:ext cx="4619625" cy="186271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dirty="0" smtClean="0"/>
              <a:t>Συνεχίζουμε να εισάγουμε ερωτήσεις και απαντήσεις μέχρι να τελειώσουμε. </a:t>
            </a:r>
            <a:endParaRPr lang="en-US" dirty="0" smtClean="0"/>
          </a:p>
        </p:txBody>
      </p:sp>
      <p:pic>
        <p:nvPicPr>
          <p:cNvPr id="7" name="Εικόνα 6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138" y="1719262"/>
            <a:ext cx="57340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488" y="111124"/>
            <a:ext cx="8848725" cy="1325563"/>
          </a:xfrm>
        </p:spPr>
        <p:txBody>
          <a:bodyPr/>
          <a:lstStyle/>
          <a:p>
            <a:pPr algn="ctr">
              <a:defRPr/>
            </a:pPr>
            <a:r>
              <a:rPr dirty="0" err="1" smtClean="0"/>
              <a:t>JMatch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00063" y="1524000"/>
            <a:ext cx="4681537" cy="4572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dirty="0" smtClean="0"/>
              <a:t>Δημιουργία μιας άσκησης αντιστοίχησης</a:t>
            </a:r>
            <a:r>
              <a:rPr lang="en-US" dirty="0" smtClean="0"/>
              <a:t>.  </a:t>
            </a:r>
          </a:p>
          <a:p>
            <a:pPr marL="0" indent="0">
              <a:buNone/>
              <a:defRPr/>
            </a:pPr>
            <a:r>
              <a:rPr lang="el-GR" dirty="0" smtClean="0"/>
              <a:t>Με το</a:t>
            </a:r>
            <a:r>
              <a:rPr lang="en-US" dirty="0" smtClean="0"/>
              <a:t> Hot Potatoes </a:t>
            </a:r>
            <a:r>
              <a:rPr lang="el-GR" dirty="0" smtClean="0"/>
              <a:t>οι φοιτητές μπορούν</a:t>
            </a:r>
            <a:endParaRPr lang="en-US" dirty="0" smtClean="0"/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l-GR" dirty="0" smtClean="0"/>
              <a:t>Να επιλέξουν μια απάντηση από ένα </a:t>
            </a:r>
            <a:r>
              <a:rPr lang="en-US" dirty="0" smtClean="0"/>
              <a:t>drop down menu</a:t>
            </a:r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l-GR" dirty="0" smtClean="0"/>
              <a:t>Να χρησιμοποιήσουν το ποντίκι να σύρουν την απάντηση</a:t>
            </a:r>
            <a:r>
              <a:rPr lang="en-US" dirty="0" smtClean="0"/>
              <a:t> </a:t>
            </a:r>
            <a:r>
              <a:rPr lang="el-GR" dirty="0" smtClean="0"/>
              <a:t>στην λέξη ή την εικόνα</a:t>
            </a:r>
            <a:r>
              <a:rPr lang="en-US" dirty="0" smtClean="0"/>
              <a:t>. </a:t>
            </a:r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17252" b="5121"/>
          <a:stretch>
            <a:fillRect/>
          </a:stretch>
        </p:blipFill>
        <p:spPr>
          <a:xfrm>
            <a:off x="5734050" y="1550987"/>
            <a:ext cx="3657600" cy="2057400"/>
          </a:xfrm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 t="15427" b="5234"/>
          <a:stretch>
            <a:fillRect/>
          </a:stretch>
        </p:blipFill>
        <p:spPr bwMode="auto">
          <a:xfrm>
            <a:off x="6129337" y="3722687"/>
            <a:ext cx="40386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4572000" y="2362200"/>
            <a:ext cx="12192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14838" y="4191000"/>
            <a:ext cx="1757362" cy="5381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 descr="ΛΟΓΟΤΥΠΟ ΑΣΠΑΙΤΕ ΕΛΛΗΝΙΚΟ cop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</p:spTree>
    <p:extLst>
      <p:ext uri="{BB962C8B-B14F-4D97-AF65-F5344CB8AC3E}">
        <p14:creationId xmlns:p14="http://schemas.microsoft.com/office/powerpoint/2010/main" val="24078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350" y="0"/>
            <a:ext cx="8805863" cy="1325563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Δημιουργία ενός</a:t>
            </a:r>
            <a:r>
              <a:rPr dirty="0" smtClean="0"/>
              <a:t> </a:t>
            </a:r>
            <a:r>
              <a:rPr dirty="0" err="1" smtClean="0"/>
              <a:t>JMatch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14338" y="1524000"/>
            <a:ext cx="5148262" cy="4572000"/>
          </a:xfrm>
        </p:spPr>
        <p:txBody>
          <a:bodyPr>
            <a:norm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l-GR" dirty="0" smtClean="0"/>
              <a:t>Επιλέγοντας</a:t>
            </a:r>
            <a:r>
              <a:rPr lang="en-US" dirty="0" smtClean="0"/>
              <a:t> </a:t>
            </a:r>
            <a:r>
              <a:rPr lang="en-US" dirty="0" err="1" smtClean="0"/>
              <a:t>JMatch</a:t>
            </a:r>
            <a:r>
              <a:rPr lang="en-US" dirty="0" smtClean="0"/>
              <a:t> </a:t>
            </a:r>
            <a:r>
              <a:rPr lang="el-GR" dirty="0" smtClean="0"/>
              <a:t>βλέπουμε την οθόνη</a:t>
            </a:r>
            <a:endParaRPr lang="en-US" dirty="0" smtClean="0"/>
          </a:p>
          <a:p>
            <a:pPr marL="274320" indent="-274320">
              <a:buFont typeface="Wingdings 2"/>
              <a:buChar char=""/>
              <a:defRPr/>
            </a:pPr>
            <a:r>
              <a:rPr lang="el-GR" dirty="0" smtClean="0"/>
              <a:t>Εισάγουμε τον τίτλο</a:t>
            </a:r>
            <a:endParaRPr lang="en-US" dirty="0" smtClean="0"/>
          </a:p>
          <a:p>
            <a:pPr marL="274320" indent="-274320">
              <a:buFont typeface="Wingdings 2"/>
              <a:buChar char=""/>
              <a:defRPr/>
            </a:pPr>
            <a:r>
              <a:rPr lang="el-GR" dirty="0" smtClean="0"/>
              <a:t>Στο χώρο στα δεξιά προσθέτουμε λέξεις ή εικόνες </a:t>
            </a:r>
            <a:r>
              <a:rPr lang="el-GR" dirty="0"/>
              <a:t>και στα </a:t>
            </a:r>
            <a:r>
              <a:rPr lang="el-GR" dirty="0" smtClean="0"/>
              <a:t>αριστερά την απάντηση που ταιριάζει</a:t>
            </a:r>
            <a:endParaRPr lang="en-US" dirty="0" smtClean="0"/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l-GR" dirty="0" smtClean="0"/>
              <a:t>Όταν η άσκηση δημοσιεύεται αυτόματα ανακατεύονται οι λέξεις που έχουν εισάγει στα δεξιά</a:t>
            </a:r>
            <a:endParaRPr lang="en-US" dirty="0" smtClean="0"/>
          </a:p>
        </p:txBody>
      </p:sp>
      <p:pic>
        <p:nvPicPr>
          <p:cNvPr id="7" name="Εικόνα 6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0" y="1609725"/>
            <a:ext cx="55435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835" y="70308"/>
            <a:ext cx="8312965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Παράδειγμα</a:t>
            </a:r>
            <a:r>
              <a:rPr dirty="0"/>
              <a:t>: </a:t>
            </a:r>
            <a:r>
              <a:rPr lang="el-GR" dirty="0"/>
              <a:t>Δημιουργία </a:t>
            </a:r>
            <a:r>
              <a:rPr lang="el-GR" dirty="0" smtClean="0"/>
              <a:t>ενός </a:t>
            </a:r>
            <a:r>
              <a:rPr dirty="0" err="1" smtClean="0"/>
              <a:t>JMatch</a:t>
            </a:r>
            <a:r>
              <a:rPr dirty="0" smtClean="0"/>
              <a:t> </a:t>
            </a:r>
            <a:r>
              <a:rPr lang="el-GR" dirty="0" smtClean="0"/>
              <a:t>κουίζ 1/2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14313" y="1524000"/>
            <a:ext cx="5348287" cy="4572000"/>
          </a:xfrm>
        </p:spPr>
        <p:txBody>
          <a:bodyPr>
            <a:normAutofit fontScale="77500" lnSpcReduction="20000"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l-GR" sz="3600" dirty="0" smtClean="0"/>
              <a:t>Εισάγουμε τον τίτλο</a:t>
            </a:r>
            <a:endParaRPr lang="en-US" sz="3600" dirty="0" smtClean="0"/>
          </a:p>
          <a:p>
            <a:pPr marL="274320" indent="-274320">
              <a:buFont typeface="Wingdings 2"/>
              <a:buChar char=""/>
              <a:defRPr/>
            </a:pPr>
            <a:r>
              <a:rPr lang="el-GR" sz="3600" dirty="0" smtClean="0"/>
              <a:t>Εισάγουμε κείμενο στα αριστερά</a:t>
            </a:r>
            <a:endParaRPr lang="en-US" sz="3600" dirty="0" smtClean="0"/>
          </a:p>
          <a:p>
            <a:pPr marL="274320" indent="-274320">
              <a:buFont typeface="Wingdings 2"/>
              <a:buChar char=""/>
              <a:defRPr/>
            </a:pPr>
            <a:r>
              <a:rPr lang="el-GR" sz="3600" dirty="0" smtClean="0"/>
              <a:t>Εισάγουμε την απάντηση στα δεξιά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l-GR" sz="3600" dirty="0"/>
              <a:t>Συνεχίζουμε να προσθέτουμε εικόνες στα αριστερά και απαντήσεις στα δεξιά </a:t>
            </a:r>
            <a:endParaRPr lang="el-GR" sz="3600" dirty="0" smtClean="0"/>
          </a:p>
          <a:p>
            <a:pPr marL="274320" indent="-274320">
              <a:buFont typeface="Wingdings 2"/>
              <a:buChar char=""/>
              <a:defRPr/>
            </a:pPr>
            <a:r>
              <a:rPr lang="el-GR" sz="3600" dirty="0" smtClean="0"/>
              <a:t>Το </a:t>
            </a:r>
            <a:r>
              <a:rPr lang="en-US" sz="3600" dirty="0"/>
              <a:t>Hot Potato </a:t>
            </a:r>
            <a:r>
              <a:rPr lang="el-GR" sz="3600" dirty="0"/>
              <a:t>αυτόματα ανακατεύει τις αντίστοιχες απαντήσεις</a:t>
            </a:r>
            <a:r>
              <a:rPr lang="en-US" sz="3600" dirty="0"/>
              <a:t>.</a:t>
            </a:r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l-GR" sz="2900" dirty="0" smtClean="0"/>
              <a:t>Σημειώστε</a:t>
            </a:r>
            <a:r>
              <a:rPr lang="en-US" sz="2900" dirty="0" smtClean="0"/>
              <a:t>: </a:t>
            </a:r>
            <a:r>
              <a:rPr lang="el-GR" sz="2900" dirty="0" smtClean="0"/>
              <a:t>Μπορούμε να εισάγουμε μια εικόνα ως </a:t>
            </a:r>
            <a:r>
              <a:rPr lang="en-US" sz="2900" dirty="0" smtClean="0"/>
              <a:t> Web URL. (</a:t>
            </a:r>
            <a:r>
              <a:rPr lang="el-GR" sz="2900" dirty="0" smtClean="0"/>
              <a:t>Δείτε</a:t>
            </a:r>
            <a:r>
              <a:rPr lang="en-US" sz="2900" dirty="0" smtClean="0"/>
              <a:t> inserting images)</a:t>
            </a:r>
          </a:p>
        </p:txBody>
      </p:sp>
      <p:pic>
        <p:nvPicPr>
          <p:cNvPr id="7" name="Εικόνα 6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0" y="1609725"/>
            <a:ext cx="55435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5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201" y="70308"/>
            <a:ext cx="8596312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Παράδειγμα</a:t>
            </a:r>
            <a:r>
              <a:rPr dirty="0"/>
              <a:t>: </a:t>
            </a:r>
            <a:r>
              <a:rPr lang="el-GR" dirty="0"/>
              <a:t>Δημιουργία ενός </a:t>
            </a:r>
            <a:r>
              <a:rPr dirty="0" err="1"/>
              <a:t>JMatch</a:t>
            </a:r>
            <a:r>
              <a:rPr dirty="0"/>
              <a:t> </a:t>
            </a:r>
            <a:r>
              <a:rPr lang="el-GR" dirty="0"/>
              <a:t>κουίζ Τέχνης </a:t>
            </a:r>
            <a:r>
              <a:rPr lang="el-GR" dirty="0" smtClean="0"/>
              <a:t>2/2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3888" y="1845574"/>
            <a:ext cx="3124200" cy="4572000"/>
          </a:xfrm>
        </p:spPr>
        <p:txBody>
          <a:bodyPr>
            <a:normAutofit fontScale="92500"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l-GR" dirty="0" smtClean="0"/>
              <a:t>Με το</a:t>
            </a:r>
            <a:r>
              <a:rPr lang="en-US" dirty="0" smtClean="0"/>
              <a:t> Hot Potatoes </a:t>
            </a:r>
            <a:r>
              <a:rPr lang="el-GR" dirty="0" smtClean="0"/>
              <a:t>μπορούμε να δημοσιοποιήσουμε το κουίζ έτσι ώστε οι εκπαιδευόμενοι  να μπορούν να</a:t>
            </a:r>
            <a:endParaRPr lang="en-US" dirty="0" smtClean="0"/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l-GR" dirty="0" smtClean="0"/>
              <a:t>Επιλέξουν την απάντηση από ένα </a:t>
            </a:r>
            <a:r>
              <a:rPr lang="en-US" dirty="0" smtClean="0"/>
              <a:t> drop down menu</a:t>
            </a:r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l-GR" dirty="0" smtClean="0"/>
              <a:t>Σύρουν με το ποντίκι την απάντηση πάνω σε μία λέξη ή εικόνα</a:t>
            </a:r>
            <a:r>
              <a:rPr lang="en-US" dirty="0" smtClean="0"/>
              <a:t>. </a:t>
            </a:r>
          </a:p>
        </p:txBody>
      </p:sp>
      <p:pic>
        <p:nvPicPr>
          <p:cNvPr id="15" name="Εικόνα 14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113" y="1845574"/>
            <a:ext cx="5486400" cy="1209675"/>
          </a:xfrm>
          <a:prstGeom prst="rect">
            <a:avLst/>
          </a:prstGeom>
        </p:spPr>
      </p:pic>
      <p:cxnSp>
        <p:nvCxnSpPr>
          <p:cNvPr id="8" name="Ευθύγραμμο βέλος σύνδεσης 7"/>
          <p:cNvCxnSpPr/>
          <p:nvPr/>
        </p:nvCxnSpPr>
        <p:spPr>
          <a:xfrm flipV="1">
            <a:off x="3073004" y="2477675"/>
            <a:ext cx="4213621" cy="17534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 flipV="1">
            <a:off x="3525045" y="2477674"/>
            <a:ext cx="3947318" cy="33729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9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829" y="27093"/>
            <a:ext cx="8639359" cy="1325563"/>
          </a:xfrm>
        </p:spPr>
        <p:txBody>
          <a:bodyPr/>
          <a:lstStyle/>
          <a:p>
            <a:pPr>
              <a:defRPr/>
            </a:pPr>
            <a:r>
              <a:rPr dirty="0" err="1" smtClean="0"/>
              <a:t>JQuiz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899" y="1587208"/>
            <a:ext cx="7000875" cy="5270791"/>
          </a:xfrm>
        </p:spPr>
        <p:txBody>
          <a:bodyPr>
            <a:no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l-GR" dirty="0"/>
              <a:t>Δημιουργεί ερωτήσεις διαφόρων τύπων</a:t>
            </a:r>
            <a:endParaRPr lang="en-US" dirty="0"/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l-GR" sz="2800" dirty="0"/>
              <a:t>Πολλαπλής Επιλογής (</a:t>
            </a:r>
            <a:r>
              <a:rPr lang="en-US" sz="2800" dirty="0"/>
              <a:t>Multiple choice</a:t>
            </a:r>
            <a:r>
              <a:rPr lang="el-GR" sz="2800" dirty="0"/>
              <a:t>)</a:t>
            </a:r>
            <a:endParaRPr lang="en-US" sz="2800" dirty="0"/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l-GR" sz="2800" dirty="0"/>
              <a:t>Σύντομης Απάντησης (</a:t>
            </a:r>
            <a:r>
              <a:rPr lang="en-US" sz="2800" dirty="0"/>
              <a:t>Short Answer</a:t>
            </a:r>
            <a:r>
              <a:rPr lang="el-GR" sz="2800" dirty="0"/>
              <a:t>)</a:t>
            </a:r>
            <a:endParaRPr lang="en-US" sz="2800" dirty="0"/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l-GR" sz="2800" dirty="0"/>
              <a:t>Υβριδικές (</a:t>
            </a:r>
            <a:r>
              <a:rPr lang="en-US" sz="2800" dirty="0"/>
              <a:t>Hybrid</a:t>
            </a:r>
            <a:r>
              <a:rPr lang="el-GR" sz="2800" dirty="0"/>
              <a:t>)</a:t>
            </a:r>
            <a:endParaRPr lang="en-US" sz="2800" dirty="0"/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l-GR" sz="2800" dirty="0"/>
              <a:t>Πολλών Επιλογών (</a:t>
            </a:r>
            <a:r>
              <a:rPr lang="en-US" sz="2800" dirty="0"/>
              <a:t>Multi select)</a:t>
            </a:r>
          </a:p>
          <a:p>
            <a:pPr marL="0" indent="0">
              <a:buNone/>
              <a:defRPr/>
            </a:pPr>
            <a:r>
              <a:rPr lang="el-GR" dirty="0" smtClean="0"/>
              <a:t>Οι </a:t>
            </a:r>
            <a:r>
              <a:rPr lang="el-GR" dirty="0"/>
              <a:t>υβριδικές είναι μια επιλογή όπου οι </a:t>
            </a:r>
            <a:r>
              <a:rPr lang="el-GR" dirty="0" smtClean="0"/>
              <a:t>εκπαιδευόμενοι </a:t>
            </a:r>
            <a:r>
              <a:rPr lang="el-GR" dirty="0"/>
              <a:t>μπορούν να εισάγουν την απάντησή τους και μετά από έναν αριθμό λανθασμένων προσπαθειών, η ερώτηση μετατρέπεται σε πολλαπλής επιλογής (Δεν θα καλυφθεί στην παρούσα παρουσίαση).</a:t>
            </a:r>
            <a:endParaRPr lang="en-US" dirty="0"/>
          </a:p>
        </p:txBody>
      </p:sp>
      <p:pic>
        <p:nvPicPr>
          <p:cNvPr id="2867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754" t="17462" r="62456" b="7449"/>
          <a:stretch>
            <a:fillRect/>
          </a:stretch>
        </p:blipFill>
        <p:spPr>
          <a:xfrm>
            <a:off x="7977188" y="330200"/>
            <a:ext cx="4038600" cy="6731000"/>
          </a:xfrm>
        </p:spPr>
      </p:pic>
      <p:pic>
        <p:nvPicPr>
          <p:cNvPr id="6" name="Εικόνα 5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</p:spTree>
    <p:extLst>
      <p:ext uri="{BB962C8B-B14F-4D97-AF65-F5344CB8AC3E}">
        <p14:creationId xmlns:p14="http://schemas.microsoft.com/office/powerpoint/2010/main" val="20062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835" y="70308"/>
            <a:ext cx="8339470" cy="1325563"/>
          </a:xfrm>
        </p:spPr>
        <p:txBody>
          <a:bodyPr/>
          <a:lstStyle/>
          <a:p>
            <a:pPr algn="ctr">
              <a:defRPr/>
            </a:pPr>
            <a:r>
              <a:rPr lang="el-GR" dirty="0" smtClean="0"/>
              <a:t>Δημιουργία ενός</a:t>
            </a:r>
            <a:r>
              <a:rPr dirty="0" smtClean="0"/>
              <a:t> </a:t>
            </a:r>
            <a:r>
              <a:rPr dirty="0" err="1" smtClean="0"/>
              <a:t>JQuiz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3838" y="1641446"/>
            <a:ext cx="4510087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l-GR" dirty="0" smtClean="0"/>
              <a:t>Επιλέγοντας </a:t>
            </a:r>
            <a:r>
              <a:rPr lang="en-US" dirty="0" err="1" smtClean="0"/>
              <a:t>JQuiz</a:t>
            </a:r>
            <a:r>
              <a:rPr lang="en-US" dirty="0" smtClean="0"/>
              <a:t> </a:t>
            </a:r>
            <a:r>
              <a:rPr lang="el-GR" dirty="0" smtClean="0"/>
              <a:t>εμφανίζεται η οθόνη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 smtClean="0"/>
              <a:t>Εισάγουμε τον τίτλο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 smtClean="0"/>
              <a:t>Επιλέγουμε τον τύπο της ερώτησης από το </a:t>
            </a:r>
            <a:r>
              <a:rPr lang="en-US" dirty="0" smtClean="0"/>
              <a:t> drop down menu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 smtClean="0"/>
              <a:t>Για όλους τους τύπους των ερωτήσεων, αν χρειάζεστε πάνω από 4 επιλογές  </a:t>
            </a:r>
            <a:r>
              <a:rPr lang="en-US" dirty="0" smtClean="0"/>
              <a:t>, click</a:t>
            </a:r>
            <a:r>
              <a:rPr lang="el-GR" dirty="0" smtClean="0"/>
              <a:t> στο πάνω βέλος δίπλα στην στήλη των απαντήσεων</a:t>
            </a:r>
            <a:endParaRPr lang="en-US" dirty="0" smtClean="0"/>
          </a:p>
        </p:txBody>
      </p:sp>
      <p:pic>
        <p:nvPicPr>
          <p:cNvPr id="11" name="Εικόνα 10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839" y="1209004"/>
            <a:ext cx="7353300" cy="5432483"/>
          </a:xfrm>
          <a:prstGeom prst="rect">
            <a:avLst/>
          </a:prstGeom>
        </p:spPr>
      </p:pic>
      <p:cxnSp>
        <p:nvCxnSpPr>
          <p:cNvPr id="15" name="Ευθύγραμμο βέλος σύνδεσης 14"/>
          <p:cNvCxnSpPr/>
          <p:nvPr/>
        </p:nvCxnSpPr>
        <p:spPr>
          <a:xfrm flipV="1">
            <a:off x="3844239" y="2185991"/>
            <a:ext cx="2270811" cy="4828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>
            <a:endCxn id="20" idx="2"/>
          </p:cNvCxnSpPr>
          <p:nvPr/>
        </p:nvCxnSpPr>
        <p:spPr>
          <a:xfrm flipV="1">
            <a:off x="4424363" y="2814639"/>
            <a:ext cx="5956687" cy="2454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Έλλειψη 19"/>
          <p:cNvSpPr/>
          <p:nvPr/>
        </p:nvSpPr>
        <p:spPr>
          <a:xfrm>
            <a:off x="10381050" y="2185989"/>
            <a:ext cx="1693089" cy="1257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Έλλειψη 23"/>
          <p:cNvSpPr/>
          <p:nvPr/>
        </p:nvSpPr>
        <p:spPr>
          <a:xfrm>
            <a:off x="4607741" y="2900341"/>
            <a:ext cx="732223" cy="6584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8" name="Ευθύγραμμο βέλος σύνδεσης 27"/>
          <p:cNvCxnSpPr/>
          <p:nvPr/>
        </p:nvCxnSpPr>
        <p:spPr>
          <a:xfrm flipV="1">
            <a:off x="4204558" y="3551298"/>
            <a:ext cx="642465" cy="12994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5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4330" y="0"/>
            <a:ext cx="888715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Παράδειγμα</a:t>
            </a:r>
            <a:r>
              <a:rPr dirty="0" smtClean="0"/>
              <a:t>: </a:t>
            </a:r>
            <a:r>
              <a:rPr lang="el-GR" dirty="0" smtClean="0"/>
              <a:t>Δημιουργία ενός </a:t>
            </a:r>
            <a:r>
              <a:rPr dirty="0" smtClean="0"/>
              <a:t> </a:t>
            </a:r>
            <a:r>
              <a:rPr dirty="0" err="1" smtClean="0"/>
              <a:t>JQuiz</a:t>
            </a:r>
            <a:r>
              <a:rPr dirty="0" smtClean="0"/>
              <a:t> </a:t>
            </a:r>
            <a:r>
              <a:rPr lang="el-GR" dirty="0" smtClean="0"/>
              <a:t>Για την Ιστορία 1/4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38700" cy="4572000"/>
          </a:xfrm>
        </p:spPr>
        <p:txBody>
          <a:bodyPr>
            <a:no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l-GR" dirty="0" smtClean="0"/>
              <a:t>Πολλαπλή Επιλογή</a:t>
            </a:r>
            <a:endParaRPr lang="en-US" dirty="0" smtClean="0"/>
          </a:p>
          <a:p>
            <a:pPr marL="444500" lvl="1" indent="-173038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l-GR" sz="2800" dirty="0" smtClean="0"/>
              <a:t>Εισάγετε την ερώτηση στον χώρο δίπλα στο </a:t>
            </a:r>
            <a:r>
              <a:rPr lang="en-US" sz="2800" dirty="0" smtClean="0"/>
              <a:t>“</a:t>
            </a:r>
            <a:r>
              <a:rPr lang="el-GR" sz="2800" dirty="0" smtClean="0"/>
              <a:t>Ε</a:t>
            </a:r>
            <a:r>
              <a:rPr lang="en-US" sz="2800" dirty="0" smtClean="0"/>
              <a:t>”.  </a:t>
            </a:r>
            <a:r>
              <a:rPr lang="el-GR" sz="2800" dirty="0" smtClean="0"/>
              <a:t>Μπορείτε να εισάγετε και εικόνα στο χώρο αυτό</a:t>
            </a:r>
            <a:r>
              <a:rPr lang="en-US" sz="2800" dirty="0" smtClean="0"/>
              <a:t>.</a:t>
            </a:r>
          </a:p>
          <a:p>
            <a:pPr marL="444500" lvl="1" indent="-173038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l-GR" sz="2800" dirty="0" smtClean="0"/>
              <a:t>Κατόπιν εισάγετε τις επιλογές απάντησης και σημειώστε το κουτί δίπλα στη σωστή απάντηση. </a:t>
            </a:r>
            <a:endParaRPr lang="en-US" sz="2800" dirty="0" smtClean="0"/>
          </a:p>
          <a:p>
            <a:pPr marL="444500" lvl="1" indent="-173038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l-GR" sz="2800" dirty="0" smtClean="0"/>
              <a:t>Αν επιθυμείτε μπορείτε να εισάγετε και σχολιασμό (</a:t>
            </a:r>
            <a:r>
              <a:rPr lang="en-US" sz="2800" dirty="0" smtClean="0"/>
              <a:t>feedback</a:t>
            </a:r>
            <a:r>
              <a:rPr lang="el-GR" sz="2800" dirty="0" smtClean="0"/>
              <a:t>)</a:t>
            </a:r>
            <a:r>
              <a:rPr lang="en-US" sz="2800" dirty="0" smtClean="0"/>
              <a:t> </a:t>
            </a:r>
            <a:r>
              <a:rPr lang="el-GR" sz="2800" dirty="0" smtClean="0"/>
              <a:t>για κάθε απάντηση (προαιρετικό).</a:t>
            </a:r>
            <a:endParaRPr lang="en-US" sz="2800" dirty="0" smtClean="0"/>
          </a:p>
        </p:txBody>
      </p:sp>
      <p:pic>
        <p:nvPicPr>
          <p:cNvPr id="8" name="Εικόνα 7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1325562"/>
            <a:ext cx="7353300" cy="54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4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198437"/>
            <a:ext cx="84963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Παράδειγμα</a:t>
            </a:r>
            <a:r>
              <a:rPr dirty="0"/>
              <a:t>: </a:t>
            </a:r>
            <a:r>
              <a:rPr lang="el-GR" dirty="0"/>
              <a:t>Δημιουργία ενός </a:t>
            </a:r>
            <a:r>
              <a:rPr dirty="0"/>
              <a:t> </a:t>
            </a:r>
            <a:r>
              <a:rPr dirty="0" err="1"/>
              <a:t>JQuiz</a:t>
            </a:r>
            <a:r>
              <a:rPr dirty="0"/>
              <a:t> </a:t>
            </a:r>
            <a:r>
              <a:rPr lang="el-GR" dirty="0"/>
              <a:t>Για την Ιστορία </a:t>
            </a:r>
            <a:r>
              <a:rPr lang="el-GR" dirty="0" smtClean="0"/>
              <a:t>2/4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71488" y="1524000"/>
            <a:ext cx="3914775" cy="4572000"/>
          </a:xfrm>
        </p:spPr>
        <p:txBody>
          <a:bodyPr>
            <a:normAutofit lnSpcReduction="10000"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l-GR" dirty="0" smtClean="0"/>
              <a:t>Για να προσθέσετε άλλη ερώτηση</a:t>
            </a:r>
            <a:r>
              <a:rPr lang="en-US" dirty="0" smtClean="0"/>
              <a:t>, click </a:t>
            </a:r>
            <a:r>
              <a:rPr lang="el-GR" dirty="0" smtClean="0"/>
              <a:t>στο πάνω βέλος δίπλα στο </a:t>
            </a:r>
            <a:r>
              <a:rPr lang="en-US" dirty="0" smtClean="0"/>
              <a:t>“</a:t>
            </a:r>
            <a:r>
              <a:rPr lang="el-GR" dirty="0" smtClean="0"/>
              <a:t>Ε</a:t>
            </a:r>
            <a:r>
              <a:rPr lang="en-US" dirty="0" smtClean="0"/>
              <a:t>”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l-GR" dirty="0" smtClean="0"/>
              <a:t>Ο τίτλος θα είναι ο ίδιος και ο τύπος της ερώτησης θα είναι ίδιος με την προηγούμενη. </a:t>
            </a:r>
            <a:endParaRPr lang="en-US" dirty="0" smtClean="0"/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l-GR" dirty="0" smtClean="0"/>
              <a:t>Μπορούμε να έχουμε διαφορετικών τύπων ερωτήσεις μέσα σε ένα </a:t>
            </a:r>
            <a:r>
              <a:rPr lang="en-US" dirty="0" err="1" smtClean="0"/>
              <a:t>JQuiz</a:t>
            </a:r>
            <a:endParaRPr lang="en-US" dirty="0" smtClean="0"/>
          </a:p>
        </p:txBody>
      </p:sp>
      <p:pic>
        <p:nvPicPr>
          <p:cNvPr id="9" name="Εικόνα 8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75" y="1395871"/>
            <a:ext cx="7353300" cy="5283898"/>
          </a:xfrm>
          <a:prstGeom prst="rect">
            <a:avLst/>
          </a:prstGeom>
        </p:spPr>
      </p:pic>
      <p:sp>
        <p:nvSpPr>
          <p:cNvPr id="13" name="Έλλειψη 12"/>
          <p:cNvSpPr/>
          <p:nvPr/>
        </p:nvSpPr>
        <p:spPr>
          <a:xfrm>
            <a:off x="5315918" y="2479729"/>
            <a:ext cx="511445" cy="5709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02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147" y="50345"/>
            <a:ext cx="7591586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Παράδειγμα</a:t>
            </a:r>
            <a:r>
              <a:rPr dirty="0"/>
              <a:t>: </a:t>
            </a:r>
            <a:r>
              <a:rPr lang="el-GR" dirty="0"/>
              <a:t>Δημιουργία ενός </a:t>
            </a:r>
            <a:r>
              <a:rPr dirty="0"/>
              <a:t> </a:t>
            </a:r>
            <a:r>
              <a:rPr dirty="0" err="1"/>
              <a:t>JQuiz</a:t>
            </a:r>
            <a:r>
              <a:rPr dirty="0"/>
              <a:t> </a:t>
            </a:r>
            <a:r>
              <a:rPr lang="el-GR" dirty="0"/>
              <a:t>Για την Ιστορία </a:t>
            </a:r>
            <a:r>
              <a:rPr lang="el-GR" dirty="0" smtClean="0"/>
              <a:t>3/4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589015"/>
            <a:ext cx="4589112" cy="4572000"/>
          </a:xfrm>
        </p:spPr>
        <p:txBody>
          <a:bodyPr>
            <a:normAutofit fontScale="92500"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l-GR" dirty="0" smtClean="0"/>
              <a:t>Σύντομη Απάντηση</a:t>
            </a:r>
            <a:endParaRPr lang="en-US" dirty="0" smtClean="0"/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l-GR" dirty="0" smtClean="0"/>
              <a:t>Το </a:t>
            </a:r>
            <a:r>
              <a:rPr lang="en-US" dirty="0" smtClean="0"/>
              <a:t>Hot Potato </a:t>
            </a:r>
            <a:r>
              <a:rPr lang="el-GR" dirty="0" smtClean="0"/>
              <a:t>θα προσπαθήσει να βρει το πλησιέστερο ταίριασμα μεταξύ των καθορισμένων σωστών απαντήσεων και ειδοποιεί τους εκπαιδευόμενους ποιο τμήμα της απάντησης τους είναι σωστό και ποια τμήματα είναι λάθος</a:t>
            </a:r>
            <a:r>
              <a:rPr lang="en-US" dirty="0" smtClean="0"/>
              <a:t>. </a:t>
            </a:r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l-GR" dirty="0" smtClean="0"/>
              <a:t>Το σκορ (βαθμός) για κάθε ερώτηση βασίζεται στον αριθμό των προσπαθειών πριν την σωστή απάντηση.</a:t>
            </a:r>
            <a:endParaRPr lang="en-US" dirty="0" smtClean="0"/>
          </a:p>
        </p:txBody>
      </p:sp>
      <p:pic>
        <p:nvPicPr>
          <p:cNvPr id="7" name="Εικόνα 6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883" y="1181100"/>
            <a:ext cx="73533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6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838325" y="1211205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Τι είναι; </a:t>
            </a:r>
            <a:endParaRPr lang="el-GR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Hot potatoes </a:t>
            </a:r>
            <a:r>
              <a:rPr lang="el-GR" dirty="0" smtClean="0"/>
              <a:t>είναι ένα ελεύθερο λογισμικό για την κατασκευή ασκήσεων, κουίζ ή τεστ. </a:t>
            </a:r>
            <a:endParaRPr lang="en-US" dirty="0" smtClean="0"/>
          </a:p>
          <a:p>
            <a:pPr eaLnBrk="1" hangingPunct="1"/>
            <a:r>
              <a:rPr lang="el-GR" dirty="0" smtClean="0"/>
              <a:t>Το </a:t>
            </a:r>
            <a:r>
              <a:rPr lang="en-US" dirty="0" smtClean="0"/>
              <a:t>Hot Potato</a:t>
            </a:r>
            <a:r>
              <a:rPr lang="el-GR" dirty="0" smtClean="0"/>
              <a:t> προσφέρει πέντε επιλογές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JCloze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JMatch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JQuiz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JCross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JMix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835" y="70309"/>
            <a:ext cx="8339470" cy="11298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/>
              <a:t>Hot Potatoes Tutorial</a:t>
            </a:r>
            <a:endParaRPr sz="4000" dirty="0"/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</p:spTree>
    <p:extLst>
      <p:ext uri="{BB962C8B-B14F-4D97-AF65-F5344CB8AC3E}">
        <p14:creationId xmlns:p14="http://schemas.microsoft.com/office/powerpoint/2010/main" val="20457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043" y="70308"/>
            <a:ext cx="8630681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Παράδειγμα</a:t>
            </a:r>
            <a:r>
              <a:rPr dirty="0"/>
              <a:t>: </a:t>
            </a:r>
            <a:r>
              <a:rPr lang="el-GR" dirty="0"/>
              <a:t>Δημιουργία ενός </a:t>
            </a:r>
            <a:r>
              <a:rPr dirty="0"/>
              <a:t> </a:t>
            </a:r>
            <a:r>
              <a:rPr dirty="0" err="1"/>
              <a:t>JQuiz</a:t>
            </a:r>
            <a:r>
              <a:rPr dirty="0"/>
              <a:t> </a:t>
            </a:r>
            <a:r>
              <a:rPr lang="el-GR" dirty="0"/>
              <a:t>Για την Ιστορία </a:t>
            </a:r>
            <a:r>
              <a:rPr lang="el-GR" dirty="0" smtClean="0"/>
              <a:t>4/4</a:t>
            </a:r>
            <a:endParaRPr dirty="0"/>
          </a:p>
        </p:txBody>
      </p:sp>
      <p:sp>
        <p:nvSpPr>
          <p:cNvPr id="33795" name="Content Placeholder 5"/>
          <p:cNvSpPr>
            <a:spLocks noGrp="1"/>
          </p:cNvSpPr>
          <p:nvPr>
            <p:ph sz="half" idx="1"/>
          </p:nvPr>
        </p:nvSpPr>
        <p:spPr>
          <a:xfrm>
            <a:off x="353877" y="1795224"/>
            <a:ext cx="4466095" cy="3375184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/>
              <a:t>Πολλών Επιλογών</a:t>
            </a:r>
            <a:endParaRPr lang="en-US" dirty="0" smtClean="0"/>
          </a:p>
          <a:p>
            <a:pPr lvl="1" eaLnBrk="1" hangingPunct="1"/>
            <a:r>
              <a:rPr lang="el-GR" sz="2800" dirty="0" smtClean="0"/>
              <a:t>Εισάγουμε την ερώτηση</a:t>
            </a:r>
            <a:r>
              <a:rPr lang="en-US" sz="2800" dirty="0" smtClean="0"/>
              <a:t>, </a:t>
            </a:r>
            <a:r>
              <a:rPr lang="el-GR" sz="2800" dirty="0" smtClean="0"/>
              <a:t>εισάγουμε τις πιθανές απαντήσεις και σημειώνουμε τις σωστές τσεκάροντας στο κουτί δίπλα στις σωστές απαντήσεις. </a:t>
            </a:r>
            <a:endParaRPr lang="en-US" sz="2800" dirty="0" smtClean="0"/>
          </a:p>
        </p:txBody>
      </p:sp>
      <p:pic>
        <p:nvPicPr>
          <p:cNvPr id="6" name="Εικόνα 5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972" y="1395870"/>
            <a:ext cx="7353300" cy="546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201479" y="2217568"/>
            <a:ext cx="4850969" cy="3284331"/>
          </a:xfrm>
        </p:spPr>
        <p:txBody>
          <a:bodyPr>
            <a:no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dirty="0">
                <a:cs typeface="Times New Roman" pitchFamily="18" charset="0"/>
              </a:rPr>
              <a:t>Επιλέγουμε το εικονίδιο του προγράμματος</a:t>
            </a:r>
            <a:r>
              <a:rPr lang="en-US" dirty="0">
                <a:cs typeface="Times New Roman" pitchFamily="18" charset="0"/>
              </a:rPr>
              <a:t> JCLOZE</a:t>
            </a:r>
            <a:r>
              <a:rPr lang="el-GR" dirty="0">
                <a:cs typeface="Times New Roman" pitchFamily="18" charset="0"/>
              </a:rPr>
              <a:t>. Στο παράθυρο που ανοίγει...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dirty="0">
                <a:cs typeface="Times New Roman" pitchFamily="18" charset="0"/>
              </a:rPr>
              <a:t>Γράφουμε τον τίτλο στη θέση </a:t>
            </a:r>
            <a:r>
              <a:rPr lang="el-GR" dirty="0" smtClean="0">
                <a:cs typeface="Times New Roman" pitchFamily="18" charset="0"/>
              </a:rPr>
              <a:t>Τίτλος.</a:t>
            </a:r>
            <a:endParaRPr lang="el-GR" dirty="0"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dirty="0">
                <a:cs typeface="Times New Roman" pitchFamily="18" charset="0"/>
              </a:rPr>
              <a:t>Γράφουμε κείμενό μας στο πλαίσιο</a:t>
            </a:r>
          </a:p>
          <a:p>
            <a:endParaRPr lang="el-GR" sz="1200" dirty="0"/>
          </a:p>
          <a:p>
            <a:endParaRPr lang="el-GR" sz="1800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2887188" y="0"/>
            <a:ext cx="9139497" cy="914400"/>
          </a:xfrm>
        </p:spPr>
        <p:txBody>
          <a:bodyPr>
            <a:normAutofit/>
          </a:bodyPr>
          <a:lstStyle/>
          <a:p>
            <a:r>
              <a:rPr lang="el-GR" b="1" dirty="0">
                <a:effectLst/>
              </a:rPr>
              <a:t>Άσκηση </a:t>
            </a:r>
            <a:r>
              <a:rPr lang="el-GR" b="1" dirty="0" smtClean="0">
                <a:effectLst/>
              </a:rPr>
              <a:t>συμπλήρωσης κενού </a:t>
            </a:r>
            <a:r>
              <a:rPr lang="en-US" b="1" dirty="0" smtClean="0">
                <a:effectLst/>
              </a:rPr>
              <a:t>JCLOZE</a:t>
            </a:r>
            <a:endParaRPr lang="el-GR" dirty="0"/>
          </a:p>
        </p:txBody>
      </p:sp>
      <p:pic>
        <p:nvPicPr>
          <p:cNvPr id="8" name="Εικόνα 7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791" y="1350031"/>
            <a:ext cx="7123893" cy="53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185980" y="1396157"/>
            <a:ext cx="6664271" cy="1564019"/>
          </a:xfrm>
        </p:spPr>
        <p:txBody>
          <a:bodyPr>
            <a:noAutofit/>
          </a:bodyPr>
          <a:lstStyle/>
          <a:p>
            <a:endParaRPr lang="el-GR" sz="1200" dirty="0"/>
          </a:p>
          <a:p>
            <a:endParaRPr lang="el-GR" sz="1800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2887188" y="0"/>
            <a:ext cx="9139497" cy="914400"/>
          </a:xfrm>
        </p:spPr>
        <p:txBody>
          <a:bodyPr>
            <a:normAutofit/>
          </a:bodyPr>
          <a:lstStyle/>
          <a:p>
            <a:r>
              <a:rPr lang="el-GR" b="1" dirty="0">
                <a:effectLst/>
              </a:rPr>
              <a:t>Άσκηση </a:t>
            </a:r>
            <a:r>
              <a:rPr lang="el-GR" b="1" dirty="0" smtClean="0">
                <a:effectLst/>
              </a:rPr>
              <a:t>συμπλήρωσης κενού </a:t>
            </a:r>
            <a:r>
              <a:rPr lang="en-US" b="1" dirty="0" smtClean="0">
                <a:effectLst/>
              </a:rPr>
              <a:t>JCLOZE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0" y="1609758"/>
            <a:ext cx="62926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dirty="0">
                <a:cs typeface="Times New Roman" pitchFamily="18" charset="0"/>
              </a:rPr>
              <a:t>Επιλέγουμε τη λέξη όπου θα δημιουργηθεί κενό για συμπλήρωση και πατάμε </a:t>
            </a:r>
            <a:r>
              <a:rPr lang="el-GR" dirty="0" smtClean="0">
                <a:cs typeface="Times New Roman" pitchFamily="18" charset="0"/>
              </a:rPr>
              <a:t>Κενό.</a:t>
            </a:r>
            <a:r>
              <a:rPr lang="el-GR" dirty="0">
                <a:cs typeface="Times New Roman" pitchFamily="18" charset="0"/>
              </a:rPr>
              <a:t> Στο παράθυρο που ανοίγει γράφουμε στη θέση </a:t>
            </a:r>
            <a:r>
              <a:rPr lang="el-GR" dirty="0" smtClean="0">
                <a:cs typeface="Times New Roman" pitchFamily="18" charset="0"/>
              </a:rPr>
              <a:t>Βοήθεια,</a:t>
            </a:r>
            <a:r>
              <a:rPr lang="el-GR" dirty="0">
                <a:cs typeface="Times New Roman" pitchFamily="18" charset="0"/>
              </a:rPr>
              <a:t> 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την βοήθεια </a:t>
            </a:r>
            <a:r>
              <a:rPr lang="el-GR" dirty="0">
                <a:cs typeface="Times New Roman" pitchFamily="18" charset="0"/>
              </a:rPr>
              <a:t>για τη λέξη, ενώ στη θέση </a:t>
            </a:r>
            <a:r>
              <a:rPr lang="el-GR" dirty="0" smtClean="0">
                <a:cs typeface="Times New Roman" pitchFamily="18" charset="0"/>
              </a:rPr>
              <a:t>Εναλλαγή </a:t>
            </a:r>
            <a:r>
              <a:rPr lang="el-GR" dirty="0">
                <a:cs typeface="Times New Roman" pitchFamily="18" charset="0"/>
              </a:rPr>
              <a:t> </a:t>
            </a:r>
            <a:r>
              <a:rPr lang="el-GR" dirty="0" smtClean="0">
                <a:cs typeface="Times New Roman" pitchFamily="18" charset="0"/>
              </a:rPr>
              <a:t>Σωστών Απαντήσεων μπορούμε </a:t>
            </a:r>
            <a:r>
              <a:rPr lang="el-GR" dirty="0">
                <a:cs typeface="Times New Roman" pitchFamily="18" charset="0"/>
              </a:rPr>
              <a:t>να δώσουμε συνώνυμες λέξεις που επίσης μπορούν να θεωρηθούν σωστές απαντήσεις.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dirty="0" smtClean="0">
                <a:cs typeface="Times New Roman" pitchFamily="18" charset="0"/>
              </a:rPr>
              <a:t>Συνεχίζουμε </a:t>
            </a:r>
            <a:r>
              <a:rPr lang="el-GR" dirty="0">
                <a:cs typeface="Times New Roman" pitchFamily="18" charset="0"/>
              </a:rPr>
              <a:t>και με τα υπόλοιπα κενά. Μπορούμε να κάνουμε διορθώσεις στα κενά και στις βοήθειες πατώντας το κουμπί </a:t>
            </a:r>
            <a:r>
              <a:rPr lang="el-GR" dirty="0" smtClean="0">
                <a:cs typeface="Times New Roman" pitchFamily="18" charset="0"/>
              </a:rPr>
              <a:t>Δείτε τις λέξεις. Εισάγουμε </a:t>
            </a:r>
            <a:r>
              <a:rPr lang="el-GR" dirty="0">
                <a:cs typeface="Times New Roman" pitchFamily="18" charset="0"/>
              </a:rPr>
              <a:t>βοηθητικό κείμενο μαζί με την άσκηση πατώντας </a:t>
            </a:r>
            <a:r>
              <a:rPr lang="el-GR" dirty="0" smtClean="0">
                <a:cs typeface="Times New Roman" pitchFamily="18" charset="0"/>
              </a:rPr>
              <a:t>Αρχείο </a:t>
            </a:r>
            <a:r>
              <a:rPr lang="el-GR" dirty="0">
                <a:cs typeface="Times New Roman" pitchFamily="18" charset="0"/>
              </a:rPr>
              <a:t>&gt; </a:t>
            </a:r>
            <a:r>
              <a:rPr lang="el-GR" dirty="0" smtClean="0">
                <a:cs typeface="Times New Roman" pitchFamily="18" charset="0"/>
              </a:rPr>
              <a:t>Προσθήκη βοηθητικού κειμένου</a:t>
            </a:r>
            <a:endParaRPr lang="el-GR" dirty="0"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dirty="0">
                <a:cs typeface="Times New Roman" pitchFamily="18" charset="0"/>
              </a:rPr>
              <a:t>Εισάγουμε εικόνες, </a:t>
            </a:r>
            <a:r>
              <a:rPr lang="el-GR" dirty="0" err="1">
                <a:cs typeface="Times New Roman" pitchFamily="18" charset="0"/>
              </a:rPr>
              <a:t>links</a:t>
            </a:r>
            <a:r>
              <a:rPr lang="el-GR" dirty="0">
                <a:cs typeface="Times New Roman" pitchFamily="18" charset="0"/>
              </a:rPr>
              <a:t> ή πίνακες από το </a:t>
            </a:r>
            <a:r>
              <a:rPr lang="el-GR" dirty="0" smtClean="0">
                <a:cs typeface="Times New Roman" pitchFamily="18" charset="0"/>
              </a:rPr>
              <a:t>μενού Εισαγωγή</a:t>
            </a:r>
            <a:endParaRPr lang="el-GR" dirty="0"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dirty="0">
                <a:cs typeface="Times New Roman" pitchFamily="18" charset="0"/>
              </a:rPr>
              <a:t>Αποθηκεύουμε την άσκηση: </a:t>
            </a:r>
            <a:r>
              <a:rPr lang="el-GR" dirty="0" smtClean="0">
                <a:cs typeface="Times New Roman" pitchFamily="18" charset="0"/>
              </a:rPr>
              <a:t>Αρχείο </a:t>
            </a:r>
            <a:r>
              <a:rPr lang="el-GR" dirty="0">
                <a:cs typeface="Times New Roman" pitchFamily="18" charset="0"/>
              </a:rPr>
              <a:t>&gt; </a:t>
            </a:r>
            <a:r>
              <a:rPr lang="el-GR" dirty="0" smtClean="0">
                <a:cs typeface="Times New Roman" pitchFamily="18" charset="0"/>
              </a:rPr>
              <a:t>Αποθήκευση ως…</a:t>
            </a:r>
            <a:r>
              <a:rPr lang="el-GR" dirty="0">
                <a:cs typeface="Times New Roman" pitchFamily="18" charset="0"/>
              </a:rPr>
              <a:t> (για μελλοντικές αλλαγές)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dirty="0">
                <a:cs typeface="Times New Roman" pitchFamily="18" charset="0"/>
              </a:rPr>
              <a:t>Πατάμε το κουμπί </a:t>
            </a:r>
            <a:r>
              <a:rPr lang="en-US" dirty="0" smtClean="0">
                <a:cs typeface="Times New Roman" pitchFamily="18" charset="0"/>
              </a:rPr>
              <a:t>   </a:t>
            </a:r>
            <a:r>
              <a:rPr lang="el-GR" dirty="0" smtClean="0">
                <a:cs typeface="Times New Roman" pitchFamily="18" charset="0"/>
              </a:rPr>
              <a:t>       για </a:t>
            </a:r>
            <a:r>
              <a:rPr lang="el-GR" dirty="0">
                <a:cs typeface="Times New Roman" pitchFamily="18" charset="0"/>
              </a:rPr>
              <a:t>να φτιάξουμε μια ιστοσελίδα (</a:t>
            </a:r>
            <a:r>
              <a:rPr lang="el-GR" dirty="0" err="1">
                <a:cs typeface="Times New Roman" pitchFamily="18" charset="0"/>
              </a:rPr>
              <a:t>html</a:t>
            </a:r>
            <a:r>
              <a:rPr lang="el-GR" dirty="0">
                <a:cs typeface="Times New Roman" pitchFamily="18" charset="0"/>
              </a:rPr>
              <a:t>). Δίνουμε στη σελίδα ένα όνομα.</a:t>
            </a:r>
          </a:p>
        </p:txBody>
      </p:sp>
      <p:pic>
        <p:nvPicPr>
          <p:cNvPr id="8" name="Εικόνα 7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635" y="1609758"/>
            <a:ext cx="5858360" cy="504569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603" y="5803369"/>
            <a:ext cx="3619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239216" y="1747835"/>
            <a:ext cx="5755722" cy="3352800"/>
          </a:xfrm>
        </p:spPr>
        <p:txBody>
          <a:bodyPr>
            <a:no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sz="1800" dirty="0">
                <a:cs typeface="Times New Roman" pitchFamily="18" charset="0"/>
              </a:rPr>
              <a:t>Επιλέγουμε το εικονίδιο του προγράμματος</a:t>
            </a:r>
            <a:r>
              <a:rPr lang="en-US" sz="1800" dirty="0">
                <a:cs typeface="Times New Roman" pitchFamily="18" charset="0"/>
              </a:rPr>
              <a:t> JMATCH</a:t>
            </a:r>
            <a:r>
              <a:rPr lang="el-GR" sz="1800" dirty="0">
                <a:cs typeface="Times New Roman" pitchFamily="18" charset="0"/>
              </a:rPr>
              <a:t>. Στο παράθυρο που ανοίγει...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sz="1800" dirty="0">
                <a:cs typeface="Times New Roman" pitchFamily="18" charset="0"/>
              </a:rPr>
              <a:t>Γράφουμε τον τίτλο στη θέση </a:t>
            </a:r>
            <a:r>
              <a:rPr lang="el-GR" sz="1800" dirty="0" smtClean="0">
                <a:cs typeface="Times New Roman" pitchFamily="18" charset="0"/>
              </a:rPr>
              <a:t>Τίτλος.</a:t>
            </a:r>
            <a:endParaRPr lang="el-GR" sz="1800" dirty="0"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sz="1800" dirty="0">
                <a:cs typeface="Times New Roman" pitchFamily="18" charset="0"/>
              </a:rPr>
              <a:t>Γράφουμε το ένα τμήμα της αντιστοίχισης στη θέση </a:t>
            </a:r>
            <a:r>
              <a:rPr lang="el-GR" sz="1800" dirty="0" smtClean="0">
                <a:cs typeface="Times New Roman" pitchFamily="18" charset="0"/>
              </a:rPr>
              <a:t>Αριστερά (σταθερά) αντικείμενα.</a:t>
            </a:r>
            <a:r>
              <a:rPr lang="el-GR" sz="1800" dirty="0">
                <a:cs typeface="Times New Roman" pitchFamily="18" charset="0"/>
              </a:rPr>
              <a:t> Το τμήμα αυτό θα παραμείνει σταθερό.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sz="1800" dirty="0">
                <a:cs typeface="Times New Roman" pitchFamily="18" charset="0"/>
              </a:rPr>
              <a:t>Γράφουμε το άλλο τμήμα της αντιστοίχισης στη θέση </a:t>
            </a:r>
            <a:r>
              <a:rPr lang="el-GR" sz="1800" dirty="0" smtClean="0">
                <a:cs typeface="Times New Roman" pitchFamily="18" charset="0"/>
              </a:rPr>
              <a:t>Δεξιά (ανακατεμένα) αντικείμενα.</a:t>
            </a:r>
            <a:r>
              <a:rPr lang="el-GR" sz="1800" dirty="0">
                <a:cs typeface="Times New Roman" pitchFamily="18" charset="0"/>
              </a:rPr>
              <a:t> Το τμήμα αυτό θα μετακινούν οι μαθητές. Αν θέλουμε να αφήσουμε μια απάντηση έτοιμη ως παράδειγμα, τσεκάρουμε δίπλα της το κουτάκι </a:t>
            </a:r>
            <a:r>
              <a:rPr lang="el-GR" sz="1800" dirty="0" err="1">
                <a:cs typeface="Times New Roman" pitchFamily="18" charset="0"/>
              </a:rPr>
              <a:t>Fix</a:t>
            </a:r>
            <a:r>
              <a:rPr lang="el-GR" sz="1800" dirty="0" smtClean="0">
                <a:cs typeface="Times New Roman" pitchFamily="18" charset="0"/>
              </a:rPr>
              <a:t>.</a:t>
            </a:r>
            <a:r>
              <a:rPr lang="el-GR" sz="1800" dirty="0" smtClean="0"/>
              <a:t>.</a:t>
            </a:r>
            <a:endParaRPr lang="el-GR" sz="1800" dirty="0"/>
          </a:p>
          <a:p>
            <a:endParaRPr lang="el-GR" sz="1800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3308888" y="143033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effectLst/>
              </a:rPr>
              <a:t>Άσκηση </a:t>
            </a:r>
            <a:r>
              <a:rPr lang="el-GR" b="1" dirty="0" smtClean="0">
                <a:effectLst/>
              </a:rPr>
              <a:t>συμπλήρωσης κενού </a:t>
            </a:r>
            <a:r>
              <a:rPr lang="en-US" b="1" dirty="0" smtClean="0">
                <a:effectLst/>
              </a:rPr>
              <a:t>JMATCH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20213" y="5171174"/>
            <a:ext cx="91295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dirty="0">
                <a:cs typeface="Times New Roman" pitchFamily="18" charset="0"/>
              </a:rPr>
              <a:t>Εισάγουμε εικόνες, </a:t>
            </a:r>
            <a:r>
              <a:rPr lang="el-GR" dirty="0" err="1">
                <a:cs typeface="Times New Roman" pitchFamily="18" charset="0"/>
              </a:rPr>
              <a:t>links</a:t>
            </a:r>
            <a:r>
              <a:rPr lang="el-GR" dirty="0">
                <a:cs typeface="Times New Roman" pitchFamily="18" charset="0"/>
              </a:rPr>
              <a:t> ή πίνακες από το μενού Εισαγωγή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dirty="0">
                <a:cs typeface="Times New Roman" pitchFamily="18" charset="0"/>
              </a:rPr>
              <a:t>Αποθηκεύουμε την άσκηση: Αρχείο &gt; Αποθήκευση ως… (για μελλοντικές αλλαγές)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dirty="0">
                <a:cs typeface="Times New Roman" pitchFamily="18" charset="0"/>
              </a:rPr>
              <a:t>Πατάμε το κουμπί </a:t>
            </a:r>
            <a:r>
              <a:rPr lang="en-US" dirty="0">
                <a:cs typeface="Times New Roman" pitchFamily="18" charset="0"/>
              </a:rPr>
              <a:t>   </a:t>
            </a:r>
            <a:r>
              <a:rPr lang="el-GR" dirty="0">
                <a:cs typeface="Times New Roman" pitchFamily="18" charset="0"/>
              </a:rPr>
              <a:t>       για να φτιάξουμε μια ιστοσελίδα (</a:t>
            </a:r>
            <a:r>
              <a:rPr lang="el-GR" dirty="0" err="1">
                <a:cs typeface="Times New Roman" pitchFamily="18" charset="0"/>
              </a:rPr>
              <a:t>html</a:t>
            </a:r>
            <a:r>
              <a:rPr lang="el-GR" dirty="0">
                <a:cs typeface="Times New Roman" pitchFamily="18" charset="0"/>
              </a:rPr>
              <a:t>). Δίνουμε στη σελίδα ένα όνομα.</a:t>
            </a:r>
          </a:p>
        </p:txBody>
      </p:sp>
      <p:pic>
        <p:nvPicPr>
          <p:cNvPr id="3074" name="Picture 2" descr="http://users.sch.gr/salnk/images/icons/hotmatc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07" y="1211205"/>
            <a:ext cx="4377381" cy="356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Εικόνα 7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315" y="1127972"/>
            <a:ext cx="5930685" cy="440055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9578" y="5848282"/>
            <a:ext cx="3619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7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3192651" y="0"/>
            <a:ext cx="8382000" cy="1219200"/>
          </a:xfrm>
        </p:spPr>
        <p:txBody>
          <a:bodyPr>
            <a:normAutofit/>
          </a:bodyPr>
          <a:lstStyle/>
          <a:p>
            <a:r>
              <a:rPr lang="el-GR" b="1" dirty="0">
                <a:effectLst/>
              </a:rPr>
              <a:t>Άσκηση σύντομης </a:t>
            </a:r>
            <a:r>
              <a:rPr lang="el-GR" b="1" dirty="0" smtClean="0">
                <a:effectLst/>
              </a:rPr>
              <a:t>απάντησης</a:t>
            </a:r>
            <a:r>
              <a:rPr lang="en-US" b="1" dirty="0" smtClean="0">
                <a:effectLst/>
              </a:rPr>
              <a:t> JQUIZ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464951" y="1426941"/>
            <a:ext cx="42542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000" dirty="0"/>
              <a:t>Επιλέγουμε το εικονίδιο του προγράμματος</a:t>
            </a:r>
            <a:r>
              <a:rPr lang="en-US" sz="2000" dirty="0"/>
              <a:t> JQUIZ</a:t>
            </a:r>
            <a:r>
              <a:rPr lang="el-GR" sz="20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/>
              <a:t>Στο παράθυρο που ανοίγει, επιλέγουμε το </a:t>
            </a:r>
            <a:r>
              <a:rPr lang="el-GR" sz="2000" b="1" dirty="0"/>
              <a:t>είδος της άσκησης</a:t>
            </a:r>
            <a:r>
              <a:rPr lang="el-GR" sz="2000" dirty="0"/>
              <a:t> από το αναπτυσσόμενο μενού δεξιά. Έχουμε 4 επιλογές: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/>
              <a:t>Πολλαπλών επιλογών</a:t>
            </a:r>
            <a:endParaRPr lang="el-G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/>
              <a:t>Σύντομης απάντησης</a:t>
            </a:r>
            <a:endParaRPr lang="el-G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/>
              <a:t>Υβριδικές</a:t>
            </a:r>
            <a:endParaRPr lang="el-G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/>
              <a:t>Πολλών επιλογών</a:t>
            </a:r>
            <a:endParaRPr lang="el-G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/>
              <a:t>Στο διπλανό παράθυρο </a:t>
            </a:r>
            <a:r>
              <a:rPr lang="el-GR" sz="2000" dirty="0" smtClean="0"/>
              <a:t>έχουμε </a:t>
            </a:r>
            <a:r>
              <a:rPr lang="el-GR" sz="2000" dirty="0"/>
              <a:t>επιλέξει </a:t>
            </a:r>
            <a:r>
              <a:rPr lang="el-GR" sz="2000" b="1" dirty="0" smtClean="0"/>
              <a:t>Σύντομης απάντησης</a:t>
            </a:r>
            <a:r>
              <a:rPr lang="en-US" sz="2000" dirty="0"/>
              <a:t> </a:t>
            </a:r>
            <a:endParaRPr lang="el-G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/>
              <a:t>Γράφουμε τον </a:t>
            </a:r>
            <a:r>
              <a:rPr lang="el-GR" sz="2000" b="1" dirty="0"/>
              <a:t>τίτλο</a:t>
            </a:r>
            <a:r>
              <a:rPr lang="el-GR" sz="2000" dirty="0"/>
              <a:t> στη θέση </a:t>
            </a:r>
            <a:r>
              <a:rPr lang="el-GR" sz="2000" b="1" dirty="0" smtClean="0"/>
              <a:t>Τίτλος</a:t>
            </a:r>
            <a:r>
              <a:rPr lang="el-GR" sz="2000" dirty="0" smtClean="0"/>
              <a:t>.</a:t>
            </a:r>
            <a:endParaRPr lang="el-G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/>
              <a:t>Γράφουμε </a:t>
            </a:r>
            <a:r>
              <a:rPr lang="el-GR" sz="2000" dirty="0" smtClean="0"/>
              <a:t>την</a:t>
            </a:r>
            <a:r>
              <a:rPr lang="el-GR" sz="2000" dirty="0"/>
              <a:t> </a:t>
            </a:r>
            <a:r>
              <a:rPr lang="el-GR" sz="2000" b="1" dirty="0"/>
              <a:t>πρότασή</a:t>
            </a:r>
            <a:r>
              <a:rPr lang="el-GR" sz="2000" dirty="0"/>
              <a:t> μας στο πλαίσιο δίπλα από τη θέση </a:t>
            </a:r>
            <a:r>
              <a:rPr lang="el-GR" sz="2000" b="1" dirty="0" smtClean="0"/>
              <a:t>Ε </a:t>
            </a:r>
            <a:r>
              <a:rPr lang="el-GR" sz="2000" b="1" dirty="0"/>
              <a:t>1 (ερώτηση1).</a:t>
            </a:r>
            <a:endParaRPr lang="el-GR" sz="2000" dirty="0"/>
          </a:p>
        </p:txBody>
      </p:sp>
      <p:pic>
        <p:nvPicPr>
          <p:cNvPr id="6" name="Εικόνα 5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156" y="995469"/>
            <a:ext cx="73533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557939" y="1406174"/>
            <a:ext cx="11189776" cy="54864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Γράφουμε </a:t>
            </a:r>
            <a:r>
              <a:rPr lang="el-GR" dirty="0"/>
              <a:t>τις πιθανές απαντήσεις της ερώτησης στη θέση </a:t>
            </a:r>
            <a:r>
              <a:rPr lang="en-US" dirty="0"/>
              <a:t> </a:t>
            </a:r>
            <a:r>
              <a:rPr lang="el-GR" b="1" dirty="0" smtClean="0"/>
              <a:t>Απαντήσεις</a:t>
            </a:r>
            <a:r>
              <a:rPr lang="el-GR" b="1" dirty="0"/>
              <a:t> </a:t>
            </a:r>
            <a:r>
              <a:rPr lang="el-GR" b="1" dirty="0" smtClean="0"/>
              <a:t> </a:t>
            </a:r>
            <a:r>
              <a:rPr lang="el-GR" dirty="0" smtClean="0"/>
              <a:t>(</a:t>
            </a:r>
            <a:r>
              <a:rPr lang="el-GR" dirty="0"/>
              <a:t>εδώ 3 απαντήσεις). </a:t>
            </a:r>
            <a:r>
              <a:rPr lang="el-GR" dirty="0" smtClean="0"/>
              <a:t> </a:t>
            </a:r>
            <a:r>
              <a:rPr lang="el-GR" dirty="0"/>
              <a:t>Δεν ξεχνάμε να τσεκάρουμε το κουτί </a:t>
            </a:r>
            <a:r>
              <a:rPr lang="el-GR" b="1" dirty="0" smtClean="0"/>
              <a:t>Σωστό</a:t>
            </a:r>
            <a:r>
              <a:rPr lang="en-US" dirty="0" smtClean="0"/>
              <a:t>.</a:t>
            </a:r>
            <a:endParaRPr lang="el-GR" dirty="0"/>
          </a:p>
          <a:p>
            <a:pPr lvl="0"/>
            <a:r>
              <a:rPr lang="el-GR" dirty="0"/>
              <a:t>Πηγαίνουμε και σε 2η </a:t>
            </a:r>
            <a:r>
              <a:rPr lang="el-GR" dirty="0" smtClean="0"/>
              <a:t>πρόταση. Πατώντας </a:t>
            </a:r>
            <a:r>
              <a:rPr lang="el-GR" dirty="0"/>
              <a:t>το κουμπί </a:t>
            </a:r>
            <a:r>
              <a:rPr lang="el-GR" b="1" dirty="0" smtClean="0"/>
              <a:t>Ε </a:t>
            </a:r>
            <a:r>
              <a:rPr lang="el-GR" b="1" dirty="0"/>
              <a:t>1</a:t>
            </a:r>
            <a:r>
              <a:rPr lang="en-US" dirty="0"/>
              <a:t> </a:t>
            </a:r>
            <a:r>
              <a:rPr lang="el-GR" dirty="0"/>
              <a:t>(θα γίνει </a:t>
            </a:r>
            <a:r>
              <a:rPr lang="el-GR" b="1" dirty="0" smtClean="0"/>
              <a:t>Ε </a:t>
            </a:r>
            <a:r>
              <a:rPr lang="el-GR" b="1" dirty="0"/>
              <a:t>2</a:t>
            </a:r>
            <a:r>
              <a:rPr lang="el-GR" dirty="0"/>
              <a:t>)</a:t>
            </a:r>
            <a:r>
              <a:rPr lang="en-US" dirty="0"/>
              <a:t> </a:t>
            </a:r>
            <a:r>
              <a:rPr lang="el-GR" dirty="0"/>
              <a:t>και ακολουθούμε την ίδια διαδικασία.</a:t>
            </a:r>
          </a:p>
          <a:p>
            <a:r>
              <a:rPr lang="el-GR" dirty="0"/>
              <a:t>Μπορούμε να βάλουμε βοηθητικό κείμενο μαζί με την άσκηση πατώντας </a:t>
            </a:r>
            <a:r>
              <a:rPr lang="el-GR" b="1" dirty="0">
                <a:cs typeface="Times New Roman" pitchFamily="18" charset="0"/>
              </a:rPr>
              <a:t>Αρχείο &gt; Προσθήκη βοηθητικού </a:t>
            </a:r>
            <a:r>
              <a:rPr lang="el-GR" b="1" dirty="0" smtClean="0">
                <a:cs typeface="Times New Roman" pitchFamily="18" charset="0"/>
              </a:rPr>
              <a:t>κειμένου</a:t>
            </a:r>
            <a:endParaRPr lang="el-GR" dirty="0"/>
          </a:p>
          <a:p>
            <a:pPr lvl="0"/>
            <a:r>
              <a:rPr lang="el-GR" dirty="0"/>
              <a:t>Μπορούμε να εισάγουμε εικόνες, </a:t>
            </a:r>
            <a:r>
              <a:rPr lang="en-US" dirty="0"/>
              <a:t>links </a:t>
            </a:r>
            <a:r>
              <a:rPr lang="el-GR" dirty="0"/>
              <a:t>ή πίνακες από το μενού </a:t>
            </a:r>
            <a:r>
              <a:rPr lang="el-GR" b="1" dirty="0" smtClean="0"/>
              <a:t>Εισαγωγή</a:t>
            </a:r>
            <a:endParaRPr lang="el-GR" dirty="0"/>
          </a:p>
          <a:p>
            <a:pPr lvl="0"/>
            <a:r>
              <a:rPr lang="el-GR" dirty="0"/>
              <a:t>Αποθηκεύουμε την άσκηση: </a:t>
            </a:r>
            <a:r>
              <a:rPr lang="el-GR" b="1" dirty="0" smtClean="0"/>
              <a:t>Αρχείο &gt; Αποθήκευση ως … </a:t>
            </a:r>
            <a:r>
              <a:rPr lang="el-GR" dirty="0" smtClean="0"/>
              <a:t>(</a:t>
            </a:r>
            <a:r>
              <a:rPr lang="el-GR" dirty="0"/>
              <a:t>για μελλοντικές αλλαγές)</a:t>
            </a:r>
          </a:p>
          <a:p>
            <a:pPr lvl="0"/>
            <a:r>
              <a:rPr lang="el-GR" dirty="0"/>
              <a:t>Πατάμε το κουμπί  </a:t>
            </a:r>
            <a:r>
              <a:rPr lang="el-GR" dirty="0" smtClean="0"/>
              <a:t>     </a:t>
            </a:r>
            <a:r>
              <a:rPr lang="el-GR" dirty="0"/>
              <a:t> για να φτιάξουμε μια ιστοσελίδα (</a:t>
            </a:r>
            <a:r>
              <a:rPr lang="el-GR" dirty="0" err="1"/>
              <a:t>html</a:t>
            </a:r>
            <a:r>
              <a:rPr lang="el-GR" dirty="0"/>
              <a:t>). Δίνουμε στη σελίδα ένα όνομα.</a:t>
            </a: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52600" y="0"/>
            <a:ext cx="8458200" cy="836712"/>
          </a:xfrm>
        </p:spPr>
        <p:txBody>
          <a:bodyPr>
            <a:normAutofit/>
          </a:bodyPr>
          <a:lstStyle/>
          <a:p>
            <a:r>
              <a:rPr lang="el-GR" b="1" dirty="0">
                <a:effectLst/>
              </a:rPr>
              <a:t>Άσκηση σύντομης </a:t>
            </a:r>
            <a:r>
              <a:rPr lang="el-GR" b="1" dirty="0" smtClean="0">
                <a:effectLst/>
              </a:rPr>
              <a:t>απάντησης</a:t>
            </a:r>
            <a:r>
              <a:rPr lang="en-US" b="1" dirty="0">
                <a:effectLst/>
              </a:rPr>
              <a:t> JQUIZ</a:t>
            </a:r>
            <a:endParaRPr lang="el-GR" dirty="0"/>
          </a:p>
        </p:txBody>
      </p:sp>
      <p:pic>
        <p:nvPicPr>
          <p:cNvPr id="6" name="Εικόνα 5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942" y="5958352"/>
            <a:ext cx="3619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6746" y="2372065"/>
            <a:ext cx="6008176" cy="3733800"/>
          </a:xfrm>
        </p:spPr>
        <p:txBody>
          <a:bodyPr>
            <a:no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sz="2400" dirty="0">
                <a:cs typeface="Times New Roman" pitchFamily="18" charset="0"/>
              </a:rPr>
              <a:t>Επιλέγουμε το εικονίδιο του προγράμματος</a:t>
            </a:r>
            <a:r>
              <a:rPr lang="en-US" sz="2400" dirty="0">
                <a:cs typeface="Times New Roman" pitchFamily="18" charset="0"/>
              </a:rPr>
              <a:t> JCROSS</a:t>
            </a:r>
            <a:r>
              <a:rPr lang="el-GR" sz="2400" dirty="0">
                <a:cs typeface="Times New Roman" pitchFamily="18" charset="0"/>
              </a:rPr>
              <a:t>. Στο παράθυρο που ανοίγει...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sz="2400" dirty="0">
                <a:cs typeface="Times New Roman" pitchFamily="18" charset="0"/>
              </a:rPr>
              <a:t>Γράφουμε τον τίτλο στη θέση </a:t>
            </a:r>
            <a:r>
              <a:rPr lang="el-GR" sz="2400" dirty="0" smtClean="0">
                <a:cs typeface="Times New Roman" pitchFamily="18" charset="0"/>
              </a:rPr>
              <a:t>Τίτλος.</a:t>
            </a:r>
            <a:endParaRPr lang="el-GR" sz="2400" dirty="0"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sz="2400" dirty="0" smtClean="0">
                <a:cs typeface="Times New Roman" pitchFamily="18" charset="0"/>
              </a:rPr>
              <a:t>Γράφουμε </a:t>
            </a:r>
            <a:r>
              <a:rPr lang="el-GR" sz="2400" dirty="0">
                <a:cs typeface="Times New Roman" pitchFamily="18" charset="0"/>
              </a:rPr>
              <a:t>τις λέξεις του σταυρολέξου καθεμιά σε ξεχωριστή σειρά.</a:t>
            </a:r>
          </a:p>
          <a:p>
            <a:endParaRPr lang="el-GR" sz="1800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3040834" y="0"/>
            <a:ext cx="8443410" cy="914400"/>
          </a:xfrm>
        </p:spPr>
        <p:txBody>
          <a:bodyPr>
            <a:normAutofit/>
          </a:bodyPr>
          <a:lstStyle/>
          <a:p>
            <a:r>
              <a:rPr lang="el-GR" b="1" dirty="0">
                <a:effectLst/>
              </a:rPr>
              <a:t>Άσκηση </a:t>
            </a:r>
            <a:r>
              <a:rPr lang="el-GR" b="1" dirty="0" smtClean="0">
                <a:effectLst/>
              </a:rPr>
              <a:t>συμπλήρωσης κενού </a:t>
            </a:r>
            <a:r>
              <a:rPr lang="en-US" b="1" dirty="0" smtClean="0">
                <a:effectLst/>
              </a:rPr>
              <a:t>JCROSS</a:t>
            </a:r>
            <a:endParaRPr lang="el-GR" dirty="0"/>
          </a:p>
        </p:txBody>
      </p:sp>
      <p:pic>
        <p:nvPicPr>
          <p:cNvPr id="8" name="Εικόνα 7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852" y="1066007"/>
            <a:ext cx="6256148" cy="53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61025" y="1760276"/>
            <a:ext cx="6008176" cy="3733800"/>
          </a:xfrm>
        </p:spPr>
        <p:txBody>
          <a:bodyPr>
            <a:no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sz="2400" dirty="0" smtClean="0">
                <a:cs typeface="Times New Roman" pitchFamily="18" charset="0"/>
              </a:rPr>
              <a:t>Στο </a:t>
            </a:r>
            <a:r>
              <a:rPr lang="el-GR" sz="2400" dirty="0">
                <a:cs typeface="Times New Roman" pitchFamily="18" charset="0"/>
              </a:rPr>
              <a:t>αρχικό παράθυρο πατάμε </a:t>
            </a:r>
            <a:r>
              <a:rPr lang="el-GR" sz="2400" dirty="0" smtClean="0">
                <a:cs typeface="Times New Roman" pitchFamily="18" charset="0"/>
              </a:rPr>
              <a:t>Ορισμοί</a:t>
            </a:r>
            <a:r>
              <a:rPr lang="el-GR" sz="2400" dirty="0">
                <a:cs typeface="Times New Roman" pitchFamily="18" charset="0"/>
              </a:rPr>
              <a:t> και γράφουμε τους ορισμούς των λέξεων. Μπορούμε να εισάγουμε και εικόνες αντί για </a:t>
            </a:r>
            <a:r>
              <a:rPr lang="el-GR" sz="2400" dirty="0" smtClean="0">
                <a:cs typeface="Times New Roman" pitchFamily="18" charset="0"/>
              </a:rPr>
              <a:t>ορισμούς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sz="1800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3040834" y="0"/>
            <a:ext cx="8443410" cy="914400"/>
          </a:xfrm>
        </p:spPr>
        <p:txBody>
          <a:bodyPr>
            <a:normAutofit/>
          </a:bodyPr>
          <a:lstStyle/>
          <a:p>
            <a:r>
              <a:rPr lang="el-GR" b="1" dirty="0">
                <a:effectLst/>
              </a:rPr>
              <a:t>Άσκηση </a:t>
            </a:r>
            <a:r>
              <a:rPr lang="el-GR" b="1" dirty="0" smtClean="0">
                <a:effectLst/>
              </a:rPr>
              <a:t>συμπλήρωσης κενού </a:t>
            </a:r>
            <a:r>
              <a:rPr lang="en-US" b="1" dirty="0" smtClean="0">
                <a:effectLst/>
              </a:rPr>
              <a:t>JCROSS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61025" y="3176518"/>
            <a:ext cx="644534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sz="2400" dirty="0">
                <a:cs typeface="Times New Roman" pitchFamily="18" charset="0"/>
              </a:rPr>
              <a:t>Μπορούμε να βάλουμε βοηθητικό κείμενο μαζί με την άσκηση πατώντας Αρχείο &gt; Προσθήκη βοηθητικού κειμένου</a:t>
            </a: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sz="2400" dirty="0">
                <a:cs typeface="Times New Roman" pitchFamily="18" charset="0"/>
              </a:rPr>
              <a:t>Μπορούμε να εισάγουμε εικόνες, </a:t>
            </a:r>
            <a:r>
              <a:rPr lang="en-US" sz="2400" dirty="0">
                <a:cs typeface="Times New Roman" pitchFamily="18" charset="0"/>
              </a:rPr>
              <a:t>links </a:t>
            </a:r>
            <a:r>
              <a:rPr lang="el-GR" sz="2400" dirty="0">
                <a:cs typeface="Times New Roman" pitchFamily="18" charset="0"/>
              </a:rPr>
              <a:t>ή πίνακες από το μενού Εισαγωγή</a:t>
            </a: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sz="2400" dirty="0">
                <a:cs typeface="Times New Roman" pitchFamily="18" charset="0"/>
              </a:rPr>
              <a:t>Αποθηκεύουμε την άσκηση: Αρχείο &gt; Αποθήκευση ως … (για μελλοντικές αλλαγές)</a:t>
            </a: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sz="2400" dirty="0">
                <a:cs typeface="Times New Roman" pitchFamily="18" charset="0"/>
              </a:rPr>
              <a:t>Πατάμε το κουμπί        για να φτιάξουμε μια ιστοσελίδα (</a:t>
            </a:r>
            <a:r>
              <a:rPr lang="el-GR" sz="2400" dirty="0" err="1">
                <a:cs typeface="Times New Roman" pitchFamily="18" charset="0"/>
              </a:rPr>
              <a:t>html</a:t>
            </a:r>
            <a:r>
              <a:rPr lang="el-GR" sz="2400" dirty="0">
                <a:cs typeface="Times New Roman" pitchFamily="18" charset="0"/>
              </a:rPr>
              <a:t>). Δίνουμε στη σελίδα ένα όνομα.</a:t>
            </a:r>
          </a:p>
        </p:txBody>
      </p:sp>
      <p:pic>
        <p:nvPicPr>
          <p:cNvPr id="8" name="Εικόνα 7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365" y="1760276"/>
            <a:ext cx="5657850" cy="394335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770" y="5703626"/>
            <a:ext cx="3619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295713" y="1468379"/>
            <a:ext cx="5826117" cy="4360901"/>
          </a:xfrm>
        </p:spPr>
        <p:txBody>
          <a:bodyPr>
            <a:noAutofit/>
          </a:bodyPr>
          <a:lstStyle/>
          <a:p>
            <a:r>
              <a:rPr lang="el-GR" sz="2000" dirty="0"/>
              <a:t>Επιλέγουμε το εικονίδιο του προγράμματος</a:t>
            </a:r>
            <a:r>
              <a:rPr lang="en-US" sz="2000" dirty="0"/>
              <a:t> JMIX</a:t>
            </a:r>
            <a:r>
              <a:rPr lang="el-GR" sz="2000" dirty="0"/>
              <a:t>. Στο παράθυρο που ανοίγει...</a:t>
            </a:r>
          </a:p>
          <a:p>
            <a:r>
              <a:rPr lang="el-GR" sz="2000" dirty="0"/>
              <a:t>Γράφουμε τον </a:t>
            </a:r>
            <a:r>
              <a:rPr lang="el-GR" sz="2000" b="1" dirty="0"/>
              <a:t>τίτλο</a:t>
            </a:r>
            <a:r>
              <a:rPr lang="el-GR" sz="2000" dirty="0"/>
              <a:t> στη θέση </a:t>
            </a:r>
            <a:r>
              <a:rPr lang="el-GR" sz="2000" b="1" dirty="0" smtClean="0"/>
              <a:t>Τίτλος</a:t>
            </a:r>
            <a:r>
              <a:rPr lang="el-GR" sz="2000" dirty="0" smtClean="0"/>
              <a:t>.</a:t>
            </a:r>
            <a:endParaRPr lang="el-GR" sz="2000" dirty="0"/>
          </a:p>
          <a:p>
            <a:r>
              <a:rPr lang="el-GR" sz="2000" dirty="0"/>
              <a:t>Γράφουμε την </a:t>
            </a:r>
            <a:r>
              <a:rPr lang="el-GR" sz="2000" b="1" dirty="0"/>
              <a:t>πρότασή</a:t>
            </a:r>
            <a:r>
              <a:rPr lang="el-GR" sz="2000" dirty="0"/>
              <a:t> μας στη θέση </a:t>
            </a:r>
            <a:r>
              <a:rPr lang="el-GR" sz="2000" b="1" dirty="0" smtClean="0"/>
              <a:t>Βασική πρόταση</a:t>
            </a:r>
            <a:r>
              <a:rPr lang="el-GR" sz="2000" b="1" dirty="0"/>
              <a:t> </a:t>
            </a:r>
            <a:r>
              <a:rPr lang="el-GR" sz="2000" dirty="0"/>
              <a:t>και χωρίζουμε την πρόταση πατώντας ENTER στα σημεία που επιθυμούμε.</a:t>
            </a:r>
          </a:p>
          <a:p>
            <a:r>
              <a:rPr lang="el-GR" sz="2000" dirty="0"/>
              <a:t>Γράφουμε άλλες πιθανές διατάξεις της πρότασης στη θέση  </a:t>
            </a:r>
            <a:r>
              <a:rPr lang="el-GR" sz="2000" b="1" dirty="0" smtClean="0"/>
              <a:t>Εναλλακτικές προτάσεις</a:t>
            </a:r>
            <a:endParaRPr lang="el-GR" sz="2000" dirty="0"/>
          </a:p>
          <a:p>
            <a:r>
              <a:rPr lang="el-GR" sz="2000" dirty="0"/>
              <a:t>Μπορούμε να βάλουμε βοηθητικό κείμενο μαζί με την άσκηση πατώντας </a:t>
            </a:r>
            <a:r>
              <a:rPr lang="el-GR" sz="2000" b="1" dirty="0">
                <a:cs typeface="Times New Roman" pitchFamily="18" charset="0"/>
              </a:rPr>
              <a:t>Αρχείο &gt; Προσθήκη βοηθητικού κειμένου</a:t>
            </a:r>
            <a:endParaRPr lang="el-GR" sz="2000" dirty="0"/>
          </a:p>
          <a:p>
            <a:pPr lvl="0"/>
            <a:r>
              <a:rPr lang="el-GR" sz="2000" dirty="0"/>
              <a:t>Μπορούμε να εισάγουμε εικόνες, </a:t>
            </a:r>
            <a:r>
              <a:rPr lang="en-US" sz="2000" dirty="0"/>
              <a:t>links </a:t>
            </a:r>
            <a:r>
              <a:rPr lang="el-GR" sz="2000" dirty="0"/>
              <a:t>ή πίνακες από το μενού </a:t>
            </a:r>
            <a:r>
              <a:rPr lang="el-GR" sz="2000" b="1" dirty="0" smtClean="0"/>
              <a:t>Εισαγωγή</a:t>
            </a:r>
            <a:endParaRPr lang="el-GR" sz="2000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2872353" y="232176"/>
            <a:ext cx="9135762" cy="540296"/>
          </a:xfrm>
        </p:spPr>
        <p:txBody>
          <a:bodyPr>
            <a:normAutofit fontScale="90000"/>
          </a:bodyPr>
          <a:lstStyle/>
          <a:p>
            <a:pPr algn="l"/>
            <a:r>
              <a:rPr lang="el-GR" b="1" dirty="0">
                <a:effectLst/>
              </a:rPr>
              <a:t>Άσκηση </a:t>
            </a:r>
            <a:r>
              <a:rPr lang="el-GR" b="1" dirty="0" smtClean="0">
                <a:effectLst/>
              </a:rPr>
              <a:t>τοποθέτησης σε σειρά </a:t>
            </a:r>
            <a:r>
              <a:rPr lang="en-US" b="1" dirty="0" smtClean="0">
                <a:effectLst/>
              </a:rPr>
              <a:t>JMIX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75723" y="5840998"/>
            <a:ext cx="11732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000" dirty="0"/>
              <a:t>Αποθηκεύουμε την άσκηση: </a:t>
            </a:r>
            <a:r>
              <a:rPr lang="el-GR" sz="2000" b="1" dirty="0"/>
              <a:t>Αρχείο &gt; Αποθήκευση ως … </a:t>
            </a:r>
            <a:r>
              <a:rPr lang="el-GR" sz="2000" dirty="0"/>
              <a:t>(για μελλοντικές αλλαγές)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000" dirty="0"/>
              <a:t>Πατάμε το κουμπί        </a:t>
            </a:r>
            <a:r>
              <a:rPr lang="el-GR" sz="2000" dirty="0" smtClean="0"/>
              <a:t> για </a:t>
            </a:r>
            <a:r>
              <a:rPr lang="el-GR" sz="2000" dirty="0"/>
              <a:t>να φτιάξουμε μια ιστοσελίδα (</a:t>
            </a:r>
            <a:r>
              <a:rPr lang="el-GR" sz="2000" dirty="0" err="1"/>
              <a:t>html</a:t>
            </a:r>
            <a:r>
              <a:rPr lang="el-GR" sz="2000" dirty="0"/>
              <a:t>). Δίνουμε στη σελίδα ένα όνομα.</a:t>
            </a:r>
          </a:p>
        </p:txBody>
      </p:sp>
      <p:pic>
        <p:nvPicPr>
          <p:cNvPr id="7" name="Εικόνα 6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318" y="1066008"/>
            <a:ext cx="5704797" cy="440489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380" y="6210862"/>
            <a:ext cx="3619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8751" y="1619250"/>
            <a:ext cx="11771312" cy="20240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dirty="0" smtClean="0"/>
              <a:t>Κατεβάζουμε και εγκαθιστούμε το </a:t>
            </a:r>
            <a:r>
              <a:rPr lang="en-US" dirty="0" smtClean="0"/>
              <a:t>Hot Potatoes program </a:t>
            </a:r>
            <a:r>
              <a:rPr lang="el-GR" dirty="0" smtClean="0"/>
              <a:t>στον υπολογιστή μας από το </a:t>
            </a:r>
            <a:r>
              <a:rPr lang="en-US" dirty="0" smtClean="0"/>
              <a:t>link</a:t>
            </a:r>
            <a:r>
              <a:rPr lang="el-GR" dirty="0" smtClean="0"/>
              <a:t>:</a:t>
            </a:r>
            <a:endParaRPr lang="en-US" dirty="0" smtClean="0"/>
          </a:p>
          <a:p>
            <a:pPr marL="274320" indent="-274320" algn="ctr">
              <a:buNone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http://hotpot.uvic.ca/index.php#downloads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l-GR" dirty="0" smtClean="0"/>
              <a:t>Μετά την εγκατάσταση, ανοίγουμε το πρόγραμμα και βλέπουμε: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1912" y="152400"/>
            <a:ext cx="6338887" cy="609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l-GR" dirty="0" smtClean="0"/>
              <a:t>Αρχή</a:t>
            </a:r>
            <a:endParaRPr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8" y="3500438"/>
            <a:ext cx="4572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4" descr="ΛΟΓΟΤΥΠΟ ΑΣΠΑΙΤΕ ΕΛΛΗΝΙΚΟ cop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04826" y="10876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5135730" y="4076909"/>
            <a:ext cx="67808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800" dirty="0"/>
              <a:t>Εδώ μπορούμε να επιλέξουμε τον τύπο της άσκησης που επιθυμούμε </a:t>
            </a:r>
            <a:r>
              <a:rPr lang="en-US" sz="2800" dirty="0"/>
              <a:t> </a:t>
            </a:r>
          </a:p>
          <a:p>
            <a:pPr marL="274320" indent="-274320">
              <a:buNone/>
              <a:defRPr/>
            </a:pPr>
            <a:r>
              <a:rPr lang="en-US" sz="2800" dirty="0"/>
              <a:t>	</a:t>
            </a:r>
            <a:r>
              <a:rPr lang="el-GR" sz="2400" dirty="0">
                <a:solidFill>
                  <a:srgbClr val="FFFF00"/>
                </a:solidFill>
              </a:rPr>
              <a:t>Σημείωση</a:t>
            </a:r>
            <a:r>
              <a:rPr lang="en-US" sz="2400" dirty="0">
                <a:solidFill>
                  <a:srgbClr val="FFFF00"/>
                </a:solidFill>
              </a:rPr>
              <a:t>: </a:t>
            </a:r>
            <a:r>
              <a:rPr lang="el-GR" sz="2400" dirty="0">
                <a:solidFill>
                  <a:srgbClr val="FFFF00"/>
                </a:solidFill>
              </a:rPr>
              <a:t>Ο</a:t>
            </a:r>
            <a:r>
              <a:rPr lang="en-US" sz="2400" dirty="0">
                <a:solidFill>
                  <a:srgbClr val="FFFF00"/>
                </a:solidFill>
              </a:rPr>
              <a:t> Masher  </a:t>
            </a:r>
            <a:r>
              <a:rPr lang="el-GR" sz="2400" dirty="0">
                <a:solidFill>
                  <a:srgbClr val="FFFF00"/>
                </a:solidFill>
              </a:rPr>
              <a:t>επιτρέπει να συνδυαστούν διαφορετικοί τύποι ασκήσεων που έχουν ήδη δημιουργηθεί.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1042989" y="5157788"/>
            <a:ext cx="661838" cy="314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2195514" y="5367338"/>
            <a:ext cx="661838" cy="314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Έλλειψη 10"/>
          <p:cNvSpPr/>
          <p:nvPr/>
        </p:nvSpPr>
        <p:spPr>
          <a:xfrm>
            <a:off x="839160" y="5867192"/>
            <a:ext cx="661838" cy="314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Έλλειψη 11"/>
          <p:cNvSpPr/>
          <p:nvPr/>
        </p:nvSpPr>
        <p:spPr>
          <a:xfrm>
            <a:off x="1533676" y="5843587"/>
            <a:ext cx="661838" cy="314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Έλλειψη 12"/>
          <p:cNvSpPr/>
          <p:nvPr/>
        </p:nvSpPr>
        <p:spPr>
          <a:xfrm flipV="1">
            <a:off x="2351329" y="5881479"/>
            <a:ext cx="661838" cy="366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61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0869" y="144861"/>
            <a:ext cx="7739062" cy="921148"/>
          </a:xfrm>
        </p:spPr>
        <p:txBody>
          <a:bodyPr/>
          <a:lstStyle/>
          <a:p>
            <a:pPr algn="ctr">
              <a:defRPr/>
            </a:pPr>
            <a:r>
              <a:rPr dirty="0" smtClean="0"/>
              <a:t>Tool Basics</a:t>
            </a:r>
            <a:endParaRPr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b="77679"/>
          <a:stretch>
            <a:fillRect/>
          </a:stretch>
        </p:blipFill>
        <p:spPr>
          <a:xfrm>
            <a:off x="2209800" y="3962400"/>
            <a:ext cx="8172450" cy="1828800"/>
          </a:xfrm>
        </p:spPr>
      </p:pic>
      <p:sp>
        <p:nvSpPr>
          <p:cNvPr id="16387" name="Content Placeholder 4"/>
          <p:cNvSpPr>
            <a:spLocks noGrp="1"/>
          </p:cNvSpPr>
          <p:nvPr>
            <p:ph sz="half" idx="2"/>
          </p:nvPr>
        </p:nvSpPr>
        <p:spPr>
          <a:xfrm>
            <a:off x="423862" y="1538746"/>
            <a:ext cx="11572875" cy="53260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dirty="0" smtClean="0"/>
              <a:t>Το</a:t>
            </a:r>
            <a:r>
              <a:rPr lang="en-US" dirty="0" smtClean="0"/>
              <a:t> Hot Potatoes </a:t>
            </a:r>
            <a:r>
              <a:rPr lang="el-GR" dirty="0" smtClean="0"/>
              <a:t>έχει τα ίδια βασικά </a:t>
            </a:r>
            <a:r>
              <a:rPr lang="en-US" dirty="0" smtClean="0"/>
              <a:t>buttons </a:t>
            </a:r>
            <a:r>
              <a:rPr lang="el-GR" dirty="0" smtClean="0"/>
              <a:t>στην </a:t>
            </a:r>
            <a:r>
              <a:rPr lang="en-US" dirty="0" smtClean="0"/>
              <a:t>tool bar </a:t>
            </a:r>
            <a:r>
              <a:rPr lang="el-GR" dirty="0" smtClean="0"/>
              <a:t>σε όλες τις επιλογές</a:t>
            </a:r>
            <a:endParaRPr lang="en-US" dirty="0" smtClean="0"/>
          </a:p>
        </p:txBody>
      </p:sp>
      <p:sp>
        <p:nvSpPr>
          <p:cNvPr id="6" name="Rectangular Callout 5"/>
          <p:cNvSpPr/>
          <p:nvPr/>
        </p:nvSpPr>
        <p:spPr>
          <a:xfrm>
            <a:off x="4724400" y="2299954"/>
            <a:ext cx="1143000" cy="1371600"/>
          </a:xfrm>
          <a:prstGeom prst="wedgeRectCallout">
            <a:avLst>
              <a:gd name="adj1" fmla="val 98522"/>
              <a:gd name="adj2" fmla="val 125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dirty="0">
                <a:solidFill>
                  <a:schemeClr val="bg1"/>
                </a:solidFill>
              </a:rPr>
              <a:t>Εισαγωγή εικόνας από ιστοσελίδα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867400" y="2209800"/>
            <a:ext cx="1066800" cy="1143000"/>
          </a:xfrm>
          <a:prstGeom prst="wedgeRectCallout">
            <a:avLst>
              <a:gd name="adj1" fmla="val 25942"/>
              <a:gd name="adj2" fmla="val 161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400" dirty="0">
                <a:solidFill>
                  <a:schemeClr val="bg1"/>
                </a:solidFill>
              </a:rPr>
              <a:t>Εισαγωγή εικόνας από αρχείο</a:t>
            </a:r>
            <a:r>
              <a:rPr lang="en-US" dirty="0"/>
              <a:t>**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010400" y="2286000"/>
            <a:ext cx="914400" cy="838200"/>
          </a:xfrm>
          <a:prstGeom prst="wedgeRectCallout">
            <a:avLst>
              <a:gd name="adj1" fmla="val -48253"/>
              <a:gd name="adj2" fmla="val 224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bg1"/>
                </a:solidFill>
              </a:rPr>
              <a:t>Εισαγωγή </a:t>
            </a:r>
            <a:r>
              <a:rPr lang="en-US" dirty="0">
                <a:solidFill>
                  <a:schemeClr val="bg1"/>
                </a:solidFill>
              </a:rPr>
              <a:t>link</a:t>
            </a:r>
          </a:p>
        </p:txBody>
      </p:sp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6553200" y="5934075"/>
            <a:ext cx="4114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Constantia" pitchFamily="18" charset="0"/>
              </a:rPr>
              <a:t>**</a:t>
            </a:r>
            <a:r>
              <a:rPr lang="el-GR" b="1" dirty="0">
                <a:solidFill>
                  <a:srgbClr val="FFFF00"/>
                </a:solidFill>
                <a:latin typeface="Constantia" pitchFamily="18" charset="0"/>
              </a:rPr>
              <a:t>Το αρχείο πρέπει να βρίσκεται στον ίδιο φάκελο με το </a:t>
            </a:r>
            <a:r>
              <a:rPr lang="en-US" b="1" dirty="0">
                <a:solidFill>
                  <a:srgbClr val="FFFF00"/>
                </a:solidFill>
                <a:latin typeface="Constantia" pitchFamily="18" charset="0"/>
              </a:rPr>
              <a:t>Hot Potato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8153400" y="2209800"/>
            <a:ext cx="2286000" cy="1600200"/>
          </a:xfrm>
          <a:prstGeom prst="wedgeRectCallout">
            <a:avLst>
              <a:gd name="adj1" fmla="val -98352"/>
              <a:gd name="adj2" fmla="val 105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bg1"/>
                </a:solidFill>
              </a:rPr>
              <a:t>Εισαγωγή ενός </a:t>
            </a:r>
            <a:r>
              <a:rPr lang="en-US" dirty="0">
                <a:solidFill>
                  <a:schemeClr val="bg1"/>
                </a:solidFill>
              </a:rPr>
              <a:t>link </a:t>
            </a:r>
            <a:r>
              <a:rPr lang="el-GR" dirty="0">
                <a:solidFill>
                  <a:schemeClr val="bg1"/>
                </a:solidFill>
              </a:rPr>
              <a:t>σε αρχείο</a:t>
            </a:r>
            <a:r>
              <a:rPr lang="en-US" dirty="0">
                <a:solidFill>
                  <a:schemeClr val="bg1"/>
                </a:solidFill>
              </a:rPr>
              <a:t>– </a:t>
            </a:r>
            <a:r>
              <a:rPr lang="el-GR" dirty="0">
                <a:solidFill>
                  <a:schemeClr val="bg1"/>
                </a:solidFill>
              </a:rPr>
              <a:t>πχ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l-GR" dirty="0">
                <a:solidFill>
                  <a:schemeClr val="bg1"/>
                </a:solidFill>
              </a:rPr>
              <a:t>αρχείο που επιθυμούμε να διαβάσουν οι φοιτητές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014330" y="2362200"/>
            <a:ext cx="1447800" cy="1371600"/>
          </a:xfrm>
          <a:prstGeom prst="wedgeRectCallout">
            <a:avLst>
              <a:gd name="adj1" fmla="val 17647"/>
              <a:gd name="adj2" fmla="val 114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bg1"/>
                </a:solidFill>
              </a:rPr>
              <a:t>Μετατροπή </a:t>
            </a:r>
            <a:r>
              <a:rPr lang="en-US" dirty="0">
                <a:solidFill>
                  <a:schemeClr val="bg1"/>
                </a:solidFill>
              </a:rPr>
              <a:t>Hot Potato </a:t>
            </a:r>
            <a:r>
              <a:rPr lang="el-GR" dirty="0">
                <a:solidFill>
                  <a:schemeClr val="bg1"/>
                </a:solidFill>
              </a:rPr>
              <a:t>σε ιστοσελίδα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1300162" y="2362200"/>
            <a:ext cx="1524000" cy="1371600"/>
          </a:xfrm>
          <a:prstGeom prst="wedgeRectCallout">
            <a:avLst>
              <a:gd name="adj1" fmla="val 98952"/>
              <a:gd name="adj2" fmla="val 120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bg1"/>
                </a:solidFill>
              </a:rPr>
              <a:t>Εισαγωγή ιστοσελίδας απευθείας στο </a:t>
            </a:r>
            <a:r>
              <a:rPr lang="en-US" dirty="0">
                <a:solidFill>
                  <a:schemeClr val="bg1"/>
                </a:solidFill>
              </a:rPr>
              <a:t>Hot Potato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300038" y="4953000"/>
            <a:ext cx="2290762" cy="1371600"/>
          </a:xfrm>
          <a:prstGeom prst="wedgeRectCallout">
            <a:avLst>
              <a:gd name="adj1" fmla="val 60412"/>
              <a:gd name="adj2" fmla="val -25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bg1"/>
                </a:solidFill>
              </a:rPr>
              <a:t>Τίτλος δραστηριότητάς μας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3629025" y="5724525"/>
            <a:ext cx="2581275" cy="1066800"/>
          </a:xfrm>
          <a:prstGeom prst="wedgeRectCallout">
            <a:avLst>
              <a:gd name="adj1" fmla="val 141286"/>
              <a:gd name="adj2" fmla="val -120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bg1"/>
                </a:solidFill>
              </a:rPr>
              <a:t>Αλλαγή </a:t>
            </a:r>
            <a:r>
              <a:rPr lang="en-US" dirty="0">
                <a:solidFill>
                  <a:schemeClr val="bg1"/>
                </a:solidFill>
              </a:rPr>
              <a:t> settings </a:t>
            </a:r>
            <a:r>
              <a:rPr lang="el-GR" dirty="0">
                <a:solidFill>
                  <a:schemeClr val="bg1"/>
                </a:solidFill>
              </a:rPr>
              <a:t>όπως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l-GR" dirty="0">
                <a:solidFill>
                  <a:schemeClr val="bg1"/>
                </a:solidFill>
              </a:rPr>
              <a:t>ανάδραση σπουδαστών και εμφάνιση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Εικόνα 15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</p:spTree>
    <p:extLst>
      <p:ext uri="{BB962C8B-B14F-4D97-AF65-F5344CB8AC3E}">
        <p14:creationId xmlns:p14="http://schemas.microsoft.com/office/powerpoint/2010/main" val="35582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4762" y="70308"/>
            <a:ext cx="7181850" cy="1325563"/>
          </a:xfrm>
        </p:spPr>
        <p:txBody>
          <a:bodyPr/>
          <a:lstStyle/>
          <a:p>
            <a:pPr algn="ctr">
              <a:defRPr/>
            </a:pPr>
            <a:r>
              <a:rPr dirty="0" err="1" smtClean="0"/>
              <a:t>JCloze</a:t>
            </a:r>
            <a:endParaRPr dirty="0"/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>
          <a:xfrm>
            <a:off x="357187" y="2561888"/>
            <a:ext cx="3645453" cy="3167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dirty="0" smtClean="0"/>
              <a:t>Δημιουργία ερωτήσεων ανοικτής απάντησης με μία ή περισσότερες σωστές απαντήσεις. Απαραίτητες σε ερωτήσεις τύπου «συμπληρώστε το κενό».</a:t>
            </a:r>
          </a:p>
        </p:txBody>
      </p:sp>
      <p:pic>
        <p:nvPicPr>
          <p:cNvPr id="1741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333" t="18750" r="6667" b="6250"/>
          <a:stretch>
            <a:fillRect/>
          </a:stretch>
        </p:blipFill>
        <p:spPr>
          <a:xfrm>
            <a:off x="4002641" y="1647825"/>
            <a:ext cx="8001000" cy="4540250"/>
          </a:xfrm>
        </p:spPr>
      </p:pic>
      <p:pic>
        <p:nvPicPr>
          <p:cNvPr id="5" name="Εικόνα 4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</p:spTree>
    <p:extLst>
      <p:ext uri="{BB962C8B-B14F-4D97-AF65-F5344CB8AC3E}">
        <p14:creationId xmlns:p14="http://schemas.microsoft.com/office/powerpoint/2010/main" val="17339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"/>
          <p:cNvSpPr>
            <a:spLocks noGrp="1"/>
          </p:cNvSpPr>
          <p:nvPr>
            <p:ph idx="1"/>
          </p:nvPr>
        </p:nvSpPr>
        <p:spPr>
          <a:xfrm>
            <a:off x="71438" y="2042202"/>
            <a:ext cx="4953000" cy="4572000"/>
          </a:xfrm>
        </p:spPr>
        <p:txBody>
          <a:bodyPr/>
          <a:lstStyle/>
          <a:p>
            <a:pPr eaLnBrk="1" hangingPunct="1"/>
            <a:r>
              <a:rPr lang="el-GR" dirty="0" smtClean="0"/>
              <a:t>Επιλέγοντας </a:t>
            </a:r>
            <a:r>
              <a:rPr lang="en-US" dirty="0" err="1" smtClean="0"/>
              <a:t>JCloze</a:t>
            </a:r>
            <a:r>
              <a:rPr lang="en-US" dirty="0" smtClean="0"/>
              <a:t> </a:t>
            </a:r>
            <a:r>
              <a:rPr lang="el-GR" dirty="0" smtClean="0"/>
              <a:t>βλέπουμε την επόμενη οθόνη</a:t>
            </a:r>
            <a:endParaRPr lang="en-US" dirty="0" smtClean="0"/>
          </a:p>
          <a:p>
            <a:pPr eaLnBrk="1" hangingPunct="1"/>
            <a:r>
              <a:rPr lang="el-GR" dirty="0" smtClean="0"/>
              <a:t>Εισάγουμε τον τίτλο της άσκησης</a:t>
            </a:r>
            <a:endParaRPr lang="en-US" dirty="0" smtClean="0"/>
          </a:p>
          <a:p>
            <a:pPr eaLnBrk="1" hangingPunct="1"/>
            <a:r>
              <a:rPr lang="el-GR" dirty="0" smtClean="0"/>
              <a:t>Στον λευκό   την άσκηση εισάγοντας κείμενο, εικόνα και  </a:t>
            </a:r>
            <a:r>
              <a:rPr lang="en-US" dirty="0" smtClean="0"/>
              <a:t>links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6731" y="50345"/>
            <a:ext cx="7038975" cy="1325563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Δημιουργία</a:t>
            </a:r>
            <a:r>
              <a:rPr dirty="0" smtClean="0"/>
              <a:t> </a:t>
            </a:r>
            <a:r>
              <a:rPr dirty="0" err="1" smtClean="0"/>
              <a:t>JCloze</a:t>
            </a:r>
            <a:endParaRPr dirty="0"/>
          </a:p>
        </p:txBody>
      </p:sp>
      <p:pic>
        <p:nvPicPr>
          <p:cNvPr id="6" name="Εικόνα 5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38" y="1375908"/>
            <a:ext cx="57340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0835" y="70308"/>
            <a:ext cx="8789215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Παράδειγμα</a:t>
            </a:r>
            <a:r>
              <a:rPr dirty="0" smtClean="0"/>
              <a:t>: </a:t>
            </a:r>
            <a:r>
              <a:rPr lang="el-GR" dirty="0" smtClean="0"/>
              <a:t>Δημιουργία μιας</a:t>
            </a:r>
            <a:r>
              <a:rPr dirty="0" smtClean="0"/>
              <a:t> </a:t>
            </a:r>
            <a:r>
              <a:rPr dirty="0" err="1" smtClean="0"/>
              <a:t>JCloze</a:t>
            </a:r>
            <a:r>
              <a:rPr dirty="0" smtClean="0"/>
              <a:t> </a:t>
            </a:r>
            <a:r>
              <a:rPr lang="el-GR" dirty="0" smtClean="0"/>
              <a:t>μαθηματικής </a:t>
            </a:r>
            <a:r>
              <a:rPr dirty="0" smtClean="0"/>
              <a:t> </a:t>
            </a:r>
            <a:r>
              <a:rPr lang="el-GR" dirty="0" smtClean="0"/>
              <a:t>άσκησης  1/4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63999" y="2124075"/>
            <a:ext cx="5300662" cy="4572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dirty="0" smtClean="0"/>
              <a:t>Άσκηση επίλυσης εξίσωσης</a:t>
            </a:r>
            <a:r>
              <a:rPr lang="en-US" dirty="0" smtClean="0"/>
              <a:t>.</a:t>
            </a:r>
          </a:p>
          <a:p>
            <a:pPr marL="0" indent="0">
              <a:buNone/>
              <a:defRPr/>
            </a:pPr>
            <a:r>
              <a:rPr lang="el-GR" dirty="0" smtClean="0"/>
              <a:t>Πρώτα γράφουμε την εξίσωση</a:t>
            </a:r>
            <a:r>
              <a:rPr lang="en-US" dirty="0" smtClean="0"/>
              <a:t>.  </a:t>
            </a:r>
            <a:r>
              <a:rPr lang="el-GR" dirty="0" smtClean="0"/>
              <a:t>Μπορούμε να εισάγουμε την εξίσωση σαν εικόνα ή με την χρήση κωδικών για ειδικούς χαρακτήρες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l-GR" dirty="0" smtClean="0">
                <a:solidFill>
                  <a:srgbClr val="FFFF00"/>
                </a:solidFill>
              </a:rPr>
              <a:t>Δείτε </a:t>
            </a:r>
            <a:r>
              <a:rPr lang="en-US" dirty="0" smtClean="0">
                <a:solidFill>
                  <a:srgbClr val="FFFF00"/>
                </a:solidFill>
              </a:rPr>
              <a:t>Inserting Math Symbols.)</a:t>
            </a:r>
          </a:p>
          <a:p>
            <a:pPr marL="0" indent="0">
              <a:buNone/>
              <a:defRPr/>
            </a:pPr>
            <a:r>
              <a:rPr lang="el-GR" dirty="0" smtClean="0"/>
              <a:t>Παρατηρήστε ότι εισάγουμε την απάντηση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Εικόνα 5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838" y="1395871"/>
            <a:ext cx="6500812" cy="53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5600" y="0"/>
            <a:ext cx="9020175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Παράδειγμα</a:t>
            </a:r>
            <a:r>
              <a:rPr dirty="0"/>
              <a:t>: </a:t>
            </a:r>
            <a:r>
              <a:rPr lang="el-GR" dirty="0"/>
              <a:t>Δημιουργία </a:t>
            </a:r>
            <a:r>
              <a:rPr lang="el-GR" dirty="0" smtClean="0"/>
              <a:t>μιας</a:t>
            </a:r>
            <a:r>
              <a:rPr dirty="0" smtClean="0"/>
              <a:t> </a:t>
            </a:r>
            <a:r>
              <a:rPr dirty="0" err="1"/>
              <a:t>JCloze</a:t>
            </a:r>
            <a:r>
              <a:rPr dirty="0"/>
              <a:t> </a:t>
            </a:r>
            <a:r>
              <a:rPr lang="el-GR" dirty="0"/>
              <a:t>μαθηματικής </a:t>
            </a:r>
            <a:r>
              <a:rPr dirty="0"/>
              <a:t> </a:t>
            </a:r>
            <a:r>
              <a:rPr lang="el-GR" dirty="0" smtClean="0"/>
              <a:t>άσκησης 2/4</a:t>
            </a:r>
            <a:endParaRPr dirty="0"/>
          </a:p>
        </p:txBody>
      </p:sp>
      <p:sp>
        <p:nvSpPr>
          <p:cNvPr id="6" name="Oval 5"/>
          <p:cNvSpPr/>
          <p:nvPr/>
        </p:nvSpPr>
        <p:spPr>
          <a:xfrm>
            <a:off x="6934200" y="5257800"/>
            <a:ext cx="1219200" cy="304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3" name="Content Placeholder 1"/>
          <p:cNvSpPr>
            <a:spLocks noGrp="1"/>
          </p:cNvSpPr>
          <p:nvPr>
            <p:ph sz="half" idx="1"/>
          </p:nvPr>
        </p:nvSpPr>
        <p:spPr>
          <a:xfrm>
            <a:off x="542925" y="2005468"/>
            <a:ext cx="4490705" cy="325233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dirty="0" smtClean="0"/>
              <a:t>Για την δημιουργία κενού  χώρου στον οποίο θα εισαχθεί η απάντηση του φοιτητή, επιλέγουμε το κείμενο που θέλουμε να διαγραφεί και πατάμε </a:t>
            </a:r>
            <a:r>
              <a:rPr lang="en-US" dirty="0" smtClean="0"/>
              <a:t>click </a:t>
            </a:r>
            <a:r>
              <a:rPr lang="el-GR" dirty="0" smtClean="0"/>
              <a:t>στο </a:t>
            </a:r>
            <a:r>
              <a:rPr lang="en-US" dirty="0"/>
              <a:t> </a:t>
            </a:r>
            <a:r>
              <a:rPr lang="el-GR" dirty="0" smtClean="0"/>
              <a:t>πλήκτρο «κενό» στο κάτω μέρος της σελίδας.</a:t>
            </a:r>
          </a:p>
        </p:txBody>
      </p:sp>
      <p:pic>
        <p:nvPicPr>
          <p:cNvPr id="7" name="Εικόνα 6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011120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630" y="1590672"/>
            <a:ext cx="6996445" cy="5038728"/>
          </a:xfrm>
          <a:prstGeom prst="rect">
            <a:avLst/>
          </a:prstGeom>
        </p:spPr>
      </p:pic>
      <p:sp>
        <p:nvSpPr>
          <p:cNvPr id="15" name="Έλλειψη 14"/>
          <p:cNvSpPr/>
          <p:nvPr/>
        </p:nvSpPr>
        <p:spPr>
          <a:xfrm>
            <a:off x="5143500" y="3223136"/>
            <a:ext cx="661838" cy="3026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Έλλειψη 15"/>
          <p:cNvSpPr/>
          <p:nvPr/>
        </p:nvSpPr>
        <p:spPr>
          <a:xfrm>
            <a:off x="7212881" y="5642031"/>
            <a:ext cx="661838" cy="3026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12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4330" y="77790"/>
            <a:ext cx="904398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Παράδειγμα</a:t>
            </a:r>
            <a:r>
              <a:rPr dirty="0"/>
              <a:t>: </a:t>
            </a:r>
            <a:r>
              <a:rPr lang="el-GR" dirty="0"/>
              <a:t>Δημιουργία μιας</a:t>
            </a:r>
            <a:r>
              <a:rPr dirty="0"/>
              <a:t> </a:t>
            </a:r>
            <a:r>
              <a:rPr dirty="0" err="1"/>
              <a:t>JCloze</a:t>
            </a:r>
            <a:r>
              <a:rPr dirty="0"/>
              <a:t> </a:t>
            </a:r>
            <a:r>
              <a:rPr lang="el-GR" dirty="0"/>
              <a:t>μαθηματικής </a:t>
            </a:r>
            <a:r>
              <a:rPr dirty="0"/>
              <a:t> </a:t>
            </a:r>
            <a:r>
              <a:rPr lang="el-GR" dirty="0"/>
              <a:t>άσκησης </a:t>
            </a:r>
            <a:r>
              <a:rPr lang="el-GR" dirty="0" smtClean="0"/>
              <a:t>3/4</a:t>
            </a:r>
            <a:endParaRPr dirty="0"/>
          </a:p>
        </p:txBody>
      </p:sp>
      <p:sp>
        <p:nvSpPr>
          <p:cNvPr id="21506" name="Content Placeholder 1"/>
          <p:cNvSpPr>
            <a:spLocks noGrp="1"/>
          </p:cNvSpPr>
          <p:nvPr>
            <p:ph sz="half" idx="1"/>
          </p:nvPr>
        </p:nvSpPr>
        <p:spPr>
          <a:xfrm>
            <a:off x="0" y="1884306"/>
            <a:ext cx="5911850" cy="3630669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/>
              <a:t>Μπορούμε να εισάγουμε περισσότερες σωστές απαντήσεις</a:t>
            </a:r>
            <a:r>
              <a:rPr lang="en-US" dirty="0" smtClean="0"/>
              <a:t>.  </a:t>
            </a:r>
            <a:r>
              <a:rPr lang="el-GR" dirty="0" smtClean="0"/>
              <a:t>Σκεφτόμαστε τους διαφορετικούς τρόπους με τους οποίος μπορεί να γραφεί μία απάντηση πχ 2,25 ή 2 1/4</a:t>
            </a:r>
          </a:p>
          <a:p>
            <a:pPr eaLnBrk="1" hangingPunct="1"/>
            <a:r>
              <a:rPr lang="el-GR" dirty="0" smtClean="0"/>
              <a:t>Επιλέγοντας</a:t>
            </a:r>
            <a:r>
              <a:rPr lang="en-US" dirty="0" smtClean="0"/>
              <a:t>“OK” </a:t>
            </a:r>
            <a:r>
              <a:rPr lang="el-GR" dirty="0" smtClean="0"/>
              <a:t>το κείμενο που αντιστοιχεί στο κενό χρωματίζεται κόκκινο και υπογραμμίζεται.</a:t>
            </a:r>
            <a:endParaRPr lang="en-US" dirty="0" smtClean="0"/>
          </a:p>
        </p:txBody>
      </p:sp>
      <p:pic>
        <p:nvPicPr>
          <p:cNvPr id="7" name="Εικόνα 6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02653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ΠΑΤΡΑΣ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93831"/>
            <a:ext cx="57435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26850</TotalTime>
  <Words>1208</Words>
  <Application>Microsoft Office PowerPoint</Application>
  <PresentationFormat>Ευρεία οθόνη</PresentationFormat>
  <Paragraphs>322</Paragraphs>
  <Slides>28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Constantia</vt:lpstr>
      <vt:lpstr>Times New Roman</vt:lpstr>
      <vt:lpstr>Wingdings 2</vt:lpstr>
      <vt:lpstr>Θέμα του Office</vt:lpstr>
      <vt:lpstr>Παιδαγωγικές Εφαρμογές ΗΥ</vt:lpstr>
      <vt:lpstr>Hot Potatoes Tutorial</vt:lpstr>
      <vt:lpstr>Αρχή</vt:lpstr>
      <vt:lpstr>Tool Basics</vt:lpstr>
      <vt:lpstr>JCloze</vt:lpstr>
      <vt:lpstr>Δημιουργία JCloze</vt:lpstr>
      <vt:lpstr>Παράδειγμα: Δημιουργία μιας JCloze μαθηματικής  άσκησης  1/4</vt:lpstr>
      <vt:lpstr>Παράδειγμα: Δημιουργία μιας JCloze μαθηματικής  άσκησης 2/4</vt:lpstr>
      <vt:lpstr>Παράδειγμα: Δημιουργία μιας JCloze μαθηματικής  άσκησης 3/4</vt:lpstr>
      <vt:lpstr>Παράδειγμα: Δημιουργία μιας JCloze μαθηματικής  άσκησης 4/4</vt:lpstr>
      <vt:lpstr>JMatch</vt:lpstr>
      <vt:lpstr>Δημιουργία ενός JMatch</vt:lpstr>
      <vt:lpstr>Παράδειγμα: Δημιουργία ενός JMatch κουίζ 1/2</vt:lpstr>
      <vt:lpstr>Παράδειγμα: Δημιουργία ενός JMatch κουίζ Τέχνης 2/2</vt:lpstr>
      <vt:lpstr>JQuiz</vt:lpstr>
      <vt:lpstr>Δημιουργία ενός JQuiz</vt:lpstr>
      <vt:lpstr>Παράδειγμα: Δημιουργία ενός  JQuiz Για την Ιστορία 1/4</vt:lpstr>
      <vt:lpstr>Παράδειγμα: Δημιουργία ενός  JQuiz Για την Ιστορία 2/4</vt:lpstr>
      <vt:lpstr>Παράδειγμα: Δημιουργία ενός  JQuiz Για την Ιστορία 3/4</vt:lpstr>
      <vt:lpstr>Παράδειγμα: Δημιουργία ενός  JQuiz Για την Ιστορία 4/4</vt:lpstr>
      <vt:lpstr>Άσκηση συμπλήρωσης κενού JCLOZE</vt:lpstr>
      <vt:lpstr>Άσκηση συμπλήρωσης κενού JCLOZE</vt:lpstr>
      <vt:lpstr>Άσκηση συμπλήρωσης κενού JMATCH</vt:lpstr>
      <vt:lpstr>Άσκηση σύντομης απάντησης JQUIZ</vt:lpstr>
      <vt:lpstr>Άσκηση σύντομης απάντησης JQUIZ</vt:lpstr>
      <vt:lpstr>Άσκηση συμπλήρωσης κενού JCROSS</vt:lpstr>
      <vt:lpstr>Άσκηση συμπλήρωσης κενού JCROSS</vt:lpstr>
      <vt:lpstr>Άσκηση τοποθέτησης σε σειρά JMIX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Παιδαγωγικές Εφαρμογές ΗΥ</dc:title>
  <dc:creator>spanetsos</dc:creator>
  <cp:lastModifiedBy>spanetsos</cp:lastModifiedBy>
  <cp:revision>258</cp:revision>
  <dcterms:created xsi:type="dcterms:W3CDTF">2022-02-14T19:54:02Z</dcterms:created>
  <dcterms:modified xsi:type="dcterms:W3CDTF">2023-02-28T05:32:29Z</dcterms:modified>
</cp:coreProperties>
</file>