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9" r:id="rId1"/>
  </p:sldMasterIdLst>
  <p:notesMasterIdLst>
    <p:notesMasterId r:id="rId57"/>
  </p:notesMasterIdLst>
  <p:sldIdLst>
    <p:sldId id="256" r:id="rId2"/>
    <p:sldId id="456" r:id="rId3"/>
    <p:sldId id="346" r:id="rId4"/>
    <p:sldId id="347" r:id="rId5"/>
    <p:sldId id="351" r:id="rId6"/>
    <p:sldId id="350" r:id="rId7"/>
    <p:sldId id="352" r:id="rId8"/>
    <p:sldId id="361" r:id="rId9"/>
    <p:sldId id="360" r:id="rId10"/>
    <p:sldId id="354" r:id="rId11"/>
    <p:sldId id="355" r:id="rId12"/>
    <p:sldId id="357" r:id="rId13"/>
    <p:sldId id="359" r:id="rId14"/>
    <p:sldId id="466" r:id="rId15"/>
    <p:sldId id="467" r:id="rId16"/>
    <p:sldId id="363" r:id="rId17"/>
    <p:sldId id="364" r:id="rId18"/>
    <p:sldId id="365" r:id="rId19"/>
    <p:sldId id="366" r:id="rId20"/>
    <p:sldId id="367" r:id="rId21"/>
    <p:sldId id="372" r:id="rId22"/>
    <p:sldId id="468" r:id="rId23"/>
    <p:sldId id="370" r:id="rId24"/>
    <p:sldId id="371" r:id="rId25"/>
    <p:sldId id="353" r:id="rId26"/>
    <p:sldId id="457" r:id="rId27"/>
    <p:sldId id="458" r:id="rId28"/>
    <p:sldId id="469" r:id="rId29"/>
    <p:sldId id="261" r:id="rId30"/>
    <p:sldId id="291" r:id="rId31"/>
    <p:sldId id="287" r:id="rId32"/>
    <p:sldId id="288" r:id="rId33"/>
    <p:sldId id="308" r:id="rId34"/>
    <p:sldId id="299" r:id="rId35"/>
    <p:sldId id="309" r:id="rId36"/>
    <p:sldId id="289" r:id="rId37"/>
    <p:sldId id="310" r:id="rId38"/>
    <p:sldId id="290" r:id="rId39"/>
    <p:sldId id="311" r:id="rId40"/>
    <p:sldId id="292" r:id="rId41"/>
    <p:sldId id="312" r:id="rId42"/>
    <p:sldId id="300" r:id="rId43"/>
    <p:sldId id="301" r:id="rId44"/>
    <p:sldId id="306" r:id="rId45"/>
    <p:sldId id="314" r:id="rId46"/>
    <p:sldId id="315" r:id="rId47"/>
    <p:sldId id="316" r:id="rId48"/>
    <p:sldId id="336" r:id="rId49"/>
    <p:sldId id="459" r:id="rId50"/>
    <p:sldId id="460" r:id="rId51"/>
    <p:sldId id="461" r:id="rId52"/>
    <p:sldId id="462" r:id="rId53"/>
    <p:sldId id="463" r:id="rId54"/>
    <p:sldId id="464" r:id="rId55"/>
    <p:sldId id="345"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FCA90-62DA-4343-9C93-533B9F2E02BC}" type="datetimeFigureOut">
              <a:rPr lang="en-US" smtClean="0"/>
              <a:t>11/2/2023</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DCBDA8-476B-457D-8BDC-C8547F2DBCAA}" type="slidenum">
              <a:rPr lang="en-US" smtClean="0"/>
              <a:t>‹#›</a:t>
            </a:fld>
            <a:endParaRPr lang="en-US"/>
          </a:p>
        </p:txBody>
      </p:sp>
    </p:spTree>
    <p:extLst>
      <p:ext uri="{BB962C8B-B14F-4D97-AF65-F5344CB8AC3E}">
        <p14:creationId xmlns:p14="http://schemas.microsoft.com/office/powerpoint/2010/main" val="582512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Θέση εικόνας διαφάνειας 1">
            <a:extLst>
              <a:ext uri="{FF2B5EF4-FFF2-40B4-BE49-F238E27FC236}">
                <a16:creationId xmlns:a16="http://schemas.microsoft.com/office/drawing/2014/main" id="{4E3A79CC-8239-0404-26E5-CC5EBBA2EE32}"/>
              </a:ext>
            </a:extLst>
          </p:cNvPr>
          <p:cNvSpPr>
            <a:spLocks noGrp="1" noRot="1" noChangeAspect="1" noChangeArrowheads="1" noTextEdit="1"/>
          </p:cNvSpPr>
          <p:nvPr>
            <p:ph type="sldImg"/>
          </p:nvPr>
        </p:nvSpPr>
        <p:spPr>
          <a:ln/>
        </p:spPr>
      </p:sp>
      <p:sp>
        <p:nvSpPr>
          <p:cNvPr id="3" name="Θέση σημειώσεων 2">
            <a:extLst>
              <a:ext uri="{FF2B5EF4-FFF2-40B4-BE49-F238E27FC236}">
                <a16:creationId xmlns:a16="http://schemas.microsoft.com/office/drawing/2014/main" id="{018B04F6-0D6C-049F-EF96-2866FCEB1A6A}"/>
              </a:ext>
            </a:extLst>
          </p:cNvPr>
          <p:cNvSpPr>
            <a:spLocks noGrp="1"/>
          </p:cNvSpPr>
          <p:nvPr>
            <p:ph type="body" idx="1"/>
          </p:nvPr>
        </p:nvSpPr>
        <p:spPr/>
        <p:txBody>
          <a:bodyPr/>
          <a:lstStyle/>
          <a:p>
            <a:pPr eaLnBrk="1" hangingPunct="1">
              <a:lnSpc>
                <a:spcPct val="90000"/>
              </a:lnSpc>
              <a:defRPr/>
            </a:pPr>
            <a:r>
              <a:rPr lang="en-US" dirty="0">
                <a:solidFill>
                  <a:schemeClr val="accent2"/>
                </a:solidFill>
                <a:effectLst>
                  <a:outerShdw blurRad="38100" dist="38100" dir="2700000" algn="tl">
                    <a:srgbClr val="C0C0C0"/>
                  </a:outerShdw>
                </a:effectLst>
              </a:rPr>
              <a:t>Baron </a:t>
            </a:r>
            <a:r>
              <a:rPr lang="el-GR" dirty="0">
                <a:solidFill>
                  <a:schemeClr val="accent2"/>
                </a:solidFill>
                <a:effectLst>
                  <a:outerShdw blurRad="38100" dist="38100" dir="2700000" algn="tl">
                    <a:srgbClr val="C0C0C0"/>
                  </a:outerShdw>
                </a:effectLst>
              </a:rPr>
              <a:t>– </a:t>
            </a:r>
            <a:r>
              <a:rPr lang="en-US" dirty="0">
                <a:solidFill>
                  <a:schemeClr val="accent2"/>
                </a:solidFill>
                <a:effectLst>
                  <a:outerShdw blurRad="38100" dist="38100" dir="2700000" algn="tl">
                    <a:srgbClr val="C0C0C0"/>
                  </a:outerShdw>
                </a:effectLst>
              </a:rPr>
              <a:t>Cohen</a:t>
            </a:r>
            <a:r>
              <a:rPr lang="el-GR" dirty="0">
                <a:solidFill>
                  <a:schemeClr val="accent2"/>
                </a:solidFill>
                <a:effectLst>
                  <a:outerShdw blurRad="38100" dist="38100" dir="2700000" algn="tl">
                    <a:srgbClr val="C0C0C0"/>
                  </a:outerShdw>
                </a:effectLst>
              </a:rPr>
              <a:t>(2003):</a:t>
            </a:r>
            <a:r>
              <a:rPr lang="el-GR" dirty="0">
                <a:effectLst>
                  <a:outerShdw blurRad="38100" dist="38100" dir="2700000" algn="tl">
                    <a:srgbClr val="C0C0C0"/>
                  </a:outerShdw>
                </a:effectLst>
              </a:rPr>
              <a:t> ερμηνεία αυτισμού λόγω «υπερβολικά αρσενικού εγκέφαλου» : εγκέφαλος που επεξεργάζεται συστηματικά τις πληροφορίες, δεν είναι ικανός να κατανοήσει συναισθήματα και να βιώσει ενσυναίσθηση</a:t>
            </a:r>
          </a:p>
          <a:p>
            <a:pPr eaLnBrk="1" hangingPunct="1">
              <a:lnSpc>
                <a:spcPct val="90000"/>
              </a:lnSpc>
              <a:defRPr/>
            </a:pPr>
            <a:r>
              <a:rPr lang="el-GR" dirty="0">
                <a:effectLst>
                  <a:outerShdw blurRad="38100" dist="38100" dir="2700000" algn="tl">
                    <a:srgbClr val="C0C0C0"/>
                  </a:outerShdw>
                </a:effectLst>
              </a:rPr>
              <a:t>Αμφιλεγόμενη θεώρηση</a:t>
            </a:r>
          </a:p>
        </p:txBody>
      </p:sp>
      <p:sp>
        <p:nvSpPr>
          <p:cNvPr id="96260" name="Θέση αριθμού διαφάνειας 3">
            <a:extLst>
              <a:ext uri="{FF2B5EF4-FFF2-40B4-BE49-F238E27FC236}">
                <a16:creationId xmlns:a16="http://schemas.microsoft.com/office/drawing/2014/main" id="{D19A1665-B250-DD0E-7A8B-A319C10566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ea typeface="MS PGothic" panose="020B0600070205080204" pitchFamily="34" charset="-128"/>
              </a:defRPr>
            </a:lvl1pPr>
            <a:lvl2pPr marL="742950" indent="-285750">
              <a:defRPr sz="3600">
                <a:solidFill>
                  <a:schemeClr val="tx1"/>
                </a:solidFill>
                <a:latin typeface="Times New Roman" panose="02020603050405020304" pitchFamily="18" charset="0"/>
                <a:ea typeface="MS PGothic" panose="020B0600070205080204" pitchFamily="34" charset="-128"/>
              </a:defRPr>
            </a:lvl2pPr>
            <a:lvl3pPr marL="1143000" indent="-228600">
              <a:defRPr sz="3600">
                <a:solidFill>
                  <a:schemeClr val="tx1"/>
                </a:solidFill>
                <a:latin typeface="Times New Roman" panose="02020603050405020304" pitchFamily="18" charset="0"/>
                <a:ea typeface="MS PGothic" panose="020B0600070205080204" pitchFamily="34" charset="-128"/>
              </a:defRPr>
            </a:lvl3pPr>
            <a:lvl4pPr marL="1600200" indent="-228600">
              <a:defRPr sz="3600">
                <a:solidFill>
                  <a:schemeClr val="tx1"/>
                </a:solidFill>
                <a:latin typeface="Times New Roman" panose="02020603050405020304" pitchFamily="18" charset="0"/>
                <a:ea typeface="MS PGothic" panose="020B0600070205080204" pitchFamily="34" charset="-128"/>
              </a:defRPr>
            </a:lvl4pPr>
            <a:lvl5pPr marL="2057400" indent="-228600">
              <a:defRPr sz="3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9pPr>
          </a:lstStyle>
          <a:p>
            <a:fld id="{6A130EAE-8AA0-41A4-9570-E40F4E5ECCF4}" type="slidenum">
              <a:rPr lang="el-GR" altLang="en-US" sz="1200" smtClean="0">
                <a:latin typeface="Arial" panose="020B0604020202020204" pitchFamily="34" charset="0"/>
              </a:rPr>
              <a:pPr/>
              <a:t>4</a:t>
            </a:fld>
            <a:endParaRPr lang="el-GR"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24205C-649D-8003-CD02-960CB8D3081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GB"/>
          </a:p>
        </p:txBody>
      </p:sp>
      <p:sp>
        <p:nvSpPr>
          <p:cNvPr id="3" name="Υπότιτλος 2">
            <a:extLst>
              <a:ext uri="{FF2B5EF4-FFF2-40B4-BE49-F238E27FC236}">
                <a16:creationId xmlns:a16="http://schemas.microsoft.com/office/drawing/2014/main" id="{AB37265B-23A2-A20A-C5E8-27441F50A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GB"/>
          </a:p>
        </p:txBody>
      </p:sp>
      <p:sp>
        <p:nvSpPr>
          <p:cNvPr id="4" name="Θέση ημερομηνίας 3">
            <a:extLst>
              <a:ext uri="{FF2B5EF4-FFF2-40B4-BE49-F238E27FC236}">
                <a16:creationId xmlns:a16="http://schemas.microsoft.com/office/drawing/2014/main" id="{FD606BD2-882D-D28B-B52C-B935D18A6104}"/>
              </a:ext>
            </a:extLst>
          </p:cNvPr>
          <p:cNvSpPr>
            <a:spLocks noGrp="1"/>
          </p:cNvSpPr>
          <p:nvPr>
            <p:ph type="dt" sz="half" idx="10"/>
          </p:nvPr>
        </p:nvSpPr>
        <p:spPr/>
        <p:txBody>
          <a:bodyPr/>
          <a:lstStyle/>
          <a:p>
            <a:fld id="{9F3CFDED-7720-4F97-9973-54B005C21112}" type="datetimeFigureOut">
              <a:rPr lang="en-US" smtClean="0"/>
              <a:t>11/2/2023</a:t>
            </a:fld>
            <a:endParaRPr lang="en-US"/>
          </a:p>
        </p:txBody>
      </p:sp>
      <p:sp>
        <p:nvSpPr>
          <p:cNvPr id="5" name="Θέση υποσέλιδου 4">
            <a:extLst>
              <a:ext uri="{FF2B5EF4-FFF2-40B4-BE49-F238E27FC236}">
                <a16:creationId xmlns:a16="http://schemas.microsoft.com/office/drawing/2014/main" id="{7A20C56B-478D-F31E-A29A-4C0288475896}"/>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83C08754-FC88-2247-7CA7-960A7B391975}"/>
              </a:ext>
            </a:extLst>
          </p:cNvPr>
          <p:cNvSpPr>
            <a:spLocks noGrp="1"/>
          </p:cNvSpPr>
          <p:nvPr>
            <p:ph type="sldNum" sz="quarter" idx="12"/>
          </p:nvPr>
        </p:nvSpPr>
        <p:spPr/>
        <p:txBody>
          <a:bodyPr/>
          <a:lstStyle/>
          <a:p>
            <a:fld id="{7506B1D6-290C-4EB4-A12D-EB0FE8B8C85F}" type="slidenum">
              <a:rPr lang="en-US" smtClean="0"/>
              <a:t>‹#›</a:t>
            </a:fld>
            <a:endParaRPr lang="en-US"/>
          </a:p>
        </p:txBody>
      </p:sp>
    </p:spTree>
    <p:extLst>
      <p:ext uri="{BB962C8B-B14F-4D97-AF65-F5344CB8AC3E}">
        <p14:creationId xmlns:p14="http://schemas.microsoft.com/office/powerpoint/2010/main" val="4033853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25D2E4-05EF-3998-41C6-0719CCDB85EA}"/>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EECB717D-82EF-A388-E742-E80535217479}"/>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82D2EB10-98DD-3276-5C30-6C916AB83092}"/>
              </a:ext>
            </a:extLst>
          </p:cNvPr>
          <p:cNvSpPr>
            <a:spLocks noGrp="1"/>
          </p:cNvSpPr>
          <p:nvPr>
            <p:ph type="dt" sz="half" idx="10"/>
          </p:nvPr>
        </p:nvSpPr>
        <p:spPr/>
        <p:txBody>
          <a:bodyPr/>
          <a:lstStyle/>
          <a:p>
            <a:fld id="{9F3CFDED-7720-4F97-9973-54B005C21112}" type="datetimeFigureOut">
              <a:rPr lang="en-US" smtClean="0"/>
              <a:t>11/2/2023</a:t>
            </a:fld>
            <a:endParaRPr lang="en-US"/>
          </a:p>
        </p:txBody>
      </p:sp>
      <p:sp>
        <p:nvSpPr>
          <p:cNvPr id="5" name="Θέση υποσέλιδου 4">
            <a:extLst>
              <a:ext uri="{FF2B5EF4-FFF2-40B4-BE49-F238E27FC236}">
                <a16:creationId xmlns:a16="http://schemas.microsoft.com/office/drawing/2014/main" id="{A4C30F1B-8BC9-BD0B-9C90-224058FBF941}"/>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DDE45BB2-2053-20CC-7F2A-A57F1E8AC453}"/>
              </a:ext>
            </a:extLst>
          </p:cNvPr>
          <p:cNvSpPr>
            <a:spLocks noGrp="1"/>
          </p:cNvSpPr>
          <p:nvPr>
            <p:ph type="sldNum" sz="quarter" idx="12"/>
          </p:nvPr>
        </p:nvSpPr>
        <p:spPr/>
        <p:txBody>
          <a:bodyPr/>
          <a:lstStyle/>
          <a:p>
            <a:fld id="{7506B1D6-290C-4EB4-A12D-EB0FE8B8C85F}" type="slidenum">
              <a:rPr lang="en-US" smtClean="0"/>
              <a:t>‹#›</a:t>
            </a:fld>
            <a:endParaRPr lang="en-US"/>
          </a:p>
        </p:txBody>
      </p:sp>
    </p:spTree>
    <p:extLst>
      <p:ext uri="{BB962C8B-B14F-4D97-AF65-F5344CB8AC3E}">
        <p14:creationId xmlns:p14="http://schemas.microsoft.com/office/powerpoint/2010/main" val="399282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5C12F958-3A16-E942-D71D-288BEA5D575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299A2049-AEEA-C594-CB47-C0059E85537C}"/>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064ED107-3AE7-C955-F53A-92FC5A847247}"/>
              </a:ext>
            </a:extLst>
          </p:cNvPr>
          <p:cNvSpPr>
            <a:spLocks noGrp="1"/>
          </p:cNvSpPr>
          <p:nvPr>
            <p:ph type="dt" sz="half" idx="10"/>
          </p:nvPr>
        </p:nvSpPr>
        <p:spPr/>
        <p:txBody>
          <a:bodyPr/>
          <a:lstStyle/>
          <a:p>
            <a:fld id="{9F3CFDED-7720-4F97-9973-54B005C21112}" type="datetimeFigureOut">
              <a:rPr lang="en-US" smtClean="0"/>
              <a:t>11/2/2023</a:t>
            </a:fld>
            <a:endParaRPr lang="en-US"/>
          </a:p>
        </p:txBody>
      </p:sp>
      <p:sp>
        <p:nvSpPr>
          <p:cNvPr id="5" name="Θέση υποσέλιδου 4">
            <a:extLst>
              <a:ext uri="{FF2B5EF4-FFF2-40B4-BE49-F238E27FC236}">
                <a16:creationId xmlns:a16="http://schemas.microsoft.com/office/drawing/2014/main" id="{78402BD1-3521-D759-B99E-C089249E9418}"/>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485650F4-9843-311E-E977-92904C4B612E}"/>
              </a:ext>
            </a:extLst>
          </p:cNvPr>
          <p:cNvSpPr>
            <a:spLocks noGrp="1"/>
          </p:cNvSpPr>
          <p:nvPr>
            <p:ph type="sldNum" sz="quarter" idx="12"/>
          </p:nvPr>
        </p:nvSpPr>
        <p:spPr/>
        <p:txBody>
          <a:bodyPr/>
          <a:lstStyle/>
          <a:p>
            <a:fld id="{7506B1D6-290C-4EB4-A12D-EB0FE8B8C85F}" type="slidenum">
              <a:rPr lang="en-US" smtClean="0"/>
              <a:t>‹#›</a:t>
            </a:fld>
            <a:endParaRPr lang="en-US"/>
          </a:p>
        </p:txBody>
      </p:sp>
    </p:spTree>
    <p:extLst>
      <p:ext uri="{BB962C8B-B14F-4D97-AF65-F5344CB8AC3E}">
        <p14:creationId xmlns:p14="http://schemas.microsoft.com/office/powerpoint/2010/main" val="4184578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609600" y="274639"/>
            <a:ext cx="10972800" cy="58515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Rectangle 4">
            <a:extLst>
              <a:ext uri="{FF2B5EF4-FFF2-40B4-BE49-F238E27FC236}">
                <a16:creationId xmlns:a16="http://schemas.microsoft.com/office/drawing/2014/main" id="{8935F978-B0D3-4F37-A79D-0E69256F7CEE}"/>
              </a:ext>
            </a:extLst>
          </p:cNvPr>
          <p:cNvSpPr>
            <a:spLocks noGrp="1" noChangeArrowheads="1"/>
          </p:cNvSpPr>
          <p:nvPr>
            <p:ph type="dt" sz="half" idx="10"/>
          </p:nvPr>
        </p:nvSpPr>
        <p:spPr/>
        <p:txBody>
          <a:bodyPr/>
          <a:lstStyle>
            <a:lvl1pPr>
              <a:defRPr/>
            </a:lvl1pPr>
          </a:lstStyle>
          <a:p>
            <a:pPr>
              <a:defRPr/>
            </a:pPr>
            <a:endParaRPr lang="el-GR"/>
          </a:p>
        </p:txBody>
      </p:sp>
      <p:sp>
        <p:nvSpPr>
          <p:cNvPr id="4" name="Rectangle 5">
            <a:extLst>
              <a:ext uri="{FF2B5EF4-FFF2-40B4-BE49-F238E27FC236}">
                <a16:creationId xmlns:a16="http://schemas.microsoft.com/office/drawing/2014/main" id="{58F58F80-E986-4274-8434-5D368DAADEE0}"/>
              </a:ext>
            </a:extLst>
          </p:cNvPr>
          <p:cNvSpPr>
            <a:spLocks noGrp="1" noChangeArrowheads="1"/>
          </p:cNvSpPr>
          <p:nvPr>
            <p:ph type="ftr" sz="quarter" idx="11"/>
          </p:nvPr>
        </p:nvSpPr>
        <p:spPr/>
        <p:txBody>
          <a:bodyPr/>
          <a:lstStyle>
            <a:lvl1pPr>
              <a:defRPr/>
            </a:lvl1pPr>
          </a:lstStyle>
          <a:p>
            <a:pPr>
              <a:defRPr/>
            </a:pPr>
            <a:endParaRPr lang="el-GR"/>
          </a:p>
        </p:txBody>
      </p:sp>
      <p:sp>
        <p:nvSpPr>
          <p:cNvPr id="5" name="Rectangle 6">
            <a:extLst>
              <a:ext uri="{FF2B5EF4-FFF2-40B4-BE49-F238E27FC236}">
                <a16:creationId xmlns:a16="http://schemas.microsoft.com/office/drawing/2014/main" id="{26E1C31A-E792-4650-8A96-952DBA1C9639}"/>
              </a:ext>
            </a:extLst>
          </p:cNvPr>
          <p:cNvSpPr>
            <a:spLocks noGrp="1" noChangeArrowheads="1"/>
          </p:cNvSpPr>
          <p:nvPr>
            <p:ph type="sldNum" sz="quarter" idx="12"/>
          </p:nvPr>
        </p:nvSpPr>
        <p:spPr/>
        <p:txBody>
          <a:bodyPr/>
          <a:lstStyle>
            <a:lvl1pPr>
              <a:defRPr/>
            </a:lvl1pPr>
          </a:lstStyle>
          <a:p>
            <a:pPr>
              <a:defRPr/>
            </a:pPr>
            <a:fld id="{2F1B8694-5BFA-4A03-9C1A-2B9C7D994891}" type="slidenum">
              <a:rPr lang="el-GR" altLang="en-US"/>
              <a:pPr>
                <a:defRPr/>
              </a:pPr>
              <a:t>‹#›</a:t>
            </a:fld>
            <a:endParaRPr lang="el-GR" altLang="en-US"/>
          </a:p>
        </p:txBody>
      </p:sp>
    </p:spTree>
    <p:extLst>
      <p:ext uri="{BB962C8B-B14F-4D97-AF65-F5344CB8AC3E}">
        <p14:creationId xmlns:p14="http://schemas.microsoft.com/office/powerpoint/2010/main" val="1437404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609600" y="1600201"/>
            <a:ext cx="10972800" cy="4525963"/>
          </a:xfrm>
        </p:spPr>
        <p:txBody>
          <a:bodyPr rtlCol="0">
            <a:normAutofit/>
          </a:bodyPr>
          <a:lstStyle/>
          <a:p>
            <a:pPr lvl="0"/>
            <a:endParaRPr lang="el-GR" noProof="0"/>
          </a:p>
        </p:txBody>
      </p:sp>
      <p:sp>
        <p:nvSpPr>
          <p:cNvPr id="4" name="Date Placeholder 3">
            <a:extLst>
              <a:ext uri="{FF2B5EF4-FFF2-40B4-BE49-F238E27FC236}">
                <a16:creationId xmlns:a16="http://schemas.microsoft.com/office/drawing/2014/main" id="{41016223-C304-41D8-2886-EB57317C47C8}"/>
              </a:ext>
            </a:extLst>
          </p:cNvPr>
          <p:cNvSpPr>
            <a:spLocks noGrp="1"/>
          </p:cNvSpPr>
          <p:nvPr>
            <p:ph type="dt" sz="half" idx="10"/>
          </p:nvPr>
        </p:nvSpPr>
        <p:spPr/>
        <p:txBody>
          <a:bodyPr/>
          <a:lstStyle>
            <a:lvl1pPr>
              <a:defRPr/>
            </a:lvl1pPr>
          </a:lstStyle>
          <a:p>
            <a:pPr>
              <a:defRPr/>
            </a:pPr>
            <a:endParaRPr lang="el-GR"/>
          </a:p>
        </p:txBody>
      </p:sp>
      <p:sp>
        <p:nvSpPr>
          <p:cNvPr id="5" name="Footer Placeholder 4">
            <a:extLst>
              <a:ext uri="{FF2B5EF4-FFF2-40B4-BE49-F238E27FC236}">
                <a16:creationId xmlns:a16="http://schemas.microsoft.com/office/drawing/2014/main" id="{C1E295DE-8760-C76E-2639-4FEDEBA4CD96}"/>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C5694DF7-254B-59F3-8A20-C7672DB481CF}"/>
              </a:ext>
            </a:extLst>
          </p:cNvPr>
          <p:cNvSpPr>
            <a:spLocks noGrp="1"/>
          </p:cNvSpPr>
          <p:nvPr>
            <p:ph type="sldNum" sz="quarter" idx="12"/>
          </p:nvPr>
        </p:nvSpPr>
        <p:spPr/>
        <p:txBody>
          <a:bodyPr/>
          <a:lstStyle>
            <a:lvl1pPr>
              <a:defRPr/>
            </a:lvl1pPr>
          </a:lstStyle>
          <a:p>
            <a:pPr>
              <a:defRPr/>
            </a:pPr>
            <a:fld id="{6FBFAACF-FA66-4B54-9A98-0FBDC810B029}" type="slidenum">
              <a:rPr lang="el-GR" altLang="en-US"/>
              <a:pPr>
                <a:defRPr/>
              </a:pPr>
              <a:t>‹#›</a:t>
            </a:fld>
            <a:endParaRPr lang="el-GR" altLang="en-US"/>
          </a:p>
        </p:txBody>
      </p:sp>
    </p:spTree>
    <p:extLst>
      <p:ext uri="{BB962C8B-B14F-4D97-AF65-F5344CB8AC3E}">
        <p14:creationId xmlns:p14="http://schemas.microsoft.com/office/powerpoint/2010/main" val="2386891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609600" y="1600201"/>
            <a:ext cx="53848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Date Placeholder 3">
            <a:extLst>
              <a:ext uri="{FF2B5EF4-FFF2-40B4-BE49-F238E27FC236}">
                <a16:creationId xmlns:a16="http://schemas.microsoft.com/office/drawing/2014/main" id="{4FE12CE2-29B1-1D7D-1428-F28C8B8D1F03}"/>
              </a:ext>
            </a:extLst>
          </p:cNvPr>
          <p:cNvSpPr>
            <a:spLocks noGrp="1"/>
          </p:cNvSpPr>
          <p:nvPr>
            <p:ph type="dt" sz="half" idx="10"/>
          </p:nvPr>
        </p:nvSpPr>
        <p:spPr/>
        <p:txBody>
          <a:bodyPr/>
          <a:lstStyle>
            <a:lvl1pPr>
              <a:defRPr/>
            </a:lvl1pPr>
          </a:lstStyle>
          <a:p>
            <a:pPr>
              <a:defRPr/>
            </a:pPr>
            <a:endParaRPr lang="el-GR"/>
          </a:p>
        </p:txBody>
      </p:sp>
      <p:sp>
        <p:nvSpPr>
          <p:cNvPr id="6" name="Footer Placeholder 4">
            <a:extLst>
              <a:ext uri="{FF2B5EF4-FFF2-40B4-BE49-F238E27FC236}">
                <a16:creationId xmlns:a16="http://schemas.microsoft.com/office/drawing/2014/main" id="{65C53D91-B707-0AF1-16AB-CA73C5DBABFF}"/>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8C194A6F-6805-093E-65BD-473EF9DE7BC8}"/>
              </a:ext>
            </a:extLst>
          </p:cNvPr>
          <p:cNvSpPr>
            <a:spLocks noGrp="1"/>
          </p:cNvSpPr>
          <p:nvPr>
            <p:ph type="sldNum" sz="quarter" idx="12"/>
          </p:nvPr>
        </p:nvSpPr>
        <p:spPr/>
        <p:txBody>
          <a:bodyPr/>
          <a:lstStyle>
            <a:lvl1pPr>
              <a:defRPr/>
            </a:lvl1pPr>
          </a:lstStyle>
          <a:p>
            <a:pPr>
              <a:defRPr/>
            </a:pPr>
            <a:fld id="{2B11CCD1-80BB-49FC-8F6F-57F001ED4125}" type="slidenum">
              <a:rPr lang="el-GR" altLang="en-US"/>
              <a:pPr>
                <a:defRPr/>
              </a:pPr>
              <a:t>‹#›</a:t>
            </a:fld>
            <a:endParaRPr lang="el-GR" altLang="en-US"/>
          </a:p>
        </p:txBody>
      </p:sp>
    </p:spTree>
    <p:extLst>
      <p:ext uri="{BB962C8B-B14F-4D97-AF65-F5344CB8AC3E}">
        <p14:creationId xmlns:p14="http://schemas.microsoft.com/office/powerpoint/2010/main" val="350090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4B1D36-3F2E-A04A-4775-BF10F15DCFBA}"/>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FD895311-4F2E-9D16-F507-F754C6E2A266}"/>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88D4E478-5D53-BBC9-C8CA-BA2CEF906322}"/>
              </a:ext>
            </a:extLst>
          </p:cNvPr>
          <p:cNvSpPr>
            <a:spLocks noGrp="1"/>
          </p:cNvSpPr>
          <p:nvPr>
            <p:ph type="dt" sz="half" idx="10"/>
          </p:nvPr>
        </p:nvSpPr>
        <p:spPr/>
        <p:txBody>
          <a:bodyPr/>
          <a:lstStyle/>
          <a:p>
            <a:fld id="{9F3CFDED-7720-4F97-9973-54B005C21112}" type="datetimeFigureOut">
              <a:rPr lang="en-US" smtClean="0"/>
              <a:t>11/2/2023</a:t>
            </a:fld>
            <a:endParaRPr lang="en-US"/>
          </a:p>
        </p:txBody>
      </p:sp>
      <p:sp>
        <p:nvSpPr>
          <p:cNvPr id="5" name="Θέση υποσέλιδου 4">
            <a:extLst>
              <a:ext uri="{FF2B5EF4-FFF2-40B4-BE49-F238E27FC236}">
                <a16:creationId xmlns:a16="http://schemas.microsoft.com/office/drawing/2014/main" id="{9D764B9A-AFFA-47CF-FB5B-2C5EB1BA9980}"/>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B5310072-20B4-78D0-51B0-4F300525BC1D}"/>
              </a:ext>
            </a:extLst>
          </p:cNvPr>
          <p:cNvSpPr>
            <a:spLocks noGrp="1"/>
          </p:cNvSpPr>
          <p:nvPr>
            <p:ph type="sldNum" sz="quarter" idx="12"/>
          </p:nvPr>
        </p:nvSpPr>
        <p:spPr/>
        <p:txBody>
          <a:bodyPr/>
          <a:lstStyle/>
          <a:p>
            <a:fld id="{7506B1D6-290C-4EB4-A12D-EB0FE8B8C85F}" type="slidenum">
              <a:rPr lang="en-US" smtClean="0"/>
              <a:t>‹#›</a:t>
            </a:fld>
            <a:endParaRPr lang="en-US"/>
          </a:p>
        </p:txBody>
      </p:sp>
    </p:spTree>
    <p:extLst>
      <p:ext uri="{BB962C8B-B14F-4D97-AF65-F5344CB8AC3E}">
        <p14:creationId xmlns:p14="http://schemas.microsoft.com/office/powerpoint/2010/main" val="4133709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9A93E3-7EA4-2C0F-D7BC-A779A0CC54D6}"/>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5FF06294-6220-C057-8258-494323381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A3AA2A5-C2AD-BEE7-7584-CA8C39CE9B30}"/>
              </a:ext>
            </a:extLst>
          </p:cNvPr>
          <p:cNvSpPr>
            <a:spLocks noGrp="1"/>
          </p:cNvSpPr>
          <p:nvPr>
            <p:ph type="dt" sz="half" idx="10"/>
          </p:nvPr>
        </p:nvSpPr>
        <p:spPr/>
        <p:txBody>
          <a:bodyPr/>
          <a:lstStyle/>
          <a:p>
            <a:fld id="{9F3CFDED-7720-4F97-9973-54B005C21112}" type="datetimeFigureOut">
              <a:rPr lang="en-US" smtClean="0"/>
              <a:t>11/2/2023</a:t>
            </a:fld>
            <a:endParaRPr lang="en-US"/>
          </a:p>
        </p:txBody>
      </p:sp>
      <p:sp>
        <p:nvSpPr>
          <p:cNvPr id="5" name="Θέση υποσέλιδου 4">
            <a:extLst>
              <a:ext uri="{FF2B5EF4-FFF2-40B4-BE49-F238E27FC236}">
                <a16:creationId xmlns:a16="http://schemas.microsoft.com/office/drawing/2014/main" id="{EBFEF944-17B1-1AE5-556F-506EA0C19DDA}"/>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F97BB22E-3F1C-ECC8-8ECC-B0518721FB0A}"/>
              </a:ext>
            </a:extLst>
          </p:cNvPr>
          <p:cNvSpPr>
            <a:spLocks noGrp="1"/>
          </p:cNvSpPr>
          <p:nvPr>
            <p:ph type="sldNum" sz="quarter" idx="12"/>
          </p:nvPr>
        </p:nvSpPr>
        <p:spPr/>
        <p:txBody>
          <a:bodyPr/>
          <a:lstStyle/>
          <a:p>
            <a:fld id="{7506B1D6-290C-4EB4-A12D-EB0FE8B8C85F}" type="slidenum">
              <a:rPr lang="en-US" smtClean="0"/>
              <a:t>‹#›</a:t>
            </a:fld>
            <a:endParaRPr lang="en-US"/>
          </a:p>
        </p:txBody>
      </p:sp>
    </p:spTree>
    <p:extLst>
      <p:ext uri="{BB962C8B-B14F-4D97-AF65-F5344CB8AC3E}">
        <p14:creationId xmlns:p14="http://schemas.microsoft.com/office/powerpoint/2010/main" val="2197185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B8B5B6-21CC-D39D-6433-938565D0EE0B}"/>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C50A66F6-CACA-CADB-8017-EC6E7E040B93}"/>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περιεχομένου 3">
            <a:extLst>
              <a:ext uri="{FF2B5EF4-FFF2-40B4-BE49-F238E27FC236}">
                <a16:creationId xmlns:a16="http://schemas.microsoft.com/office/drawing/2014/main" id="{2E69BCF2-AA21-1516-458C-E497DF4AB13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ημερομηνίας 4">
            <a:extLst>
              <a:ext uri="{FF2B5EF4-FFF2-40B4-BE49-F238E27FC236}">
                <a16:creationId xmlns:a16="http://schemas.microsoft.com/office/drawing/2014/main" id="{5CB02F61-8866-EAD7-B715-8F634D43C1B4}"/>
              </a:ext>
            </a:extLst>
          </p:cNvPr>
          <p:cNvSpPr>
            <a:spLocks noGrp="1"/>
          </p:cNvSpPr>
          <p:nvPr>
            <p:ph type="dt" sz="half" idx="10"/>
          </p:nvPr>
        </p:nvSpPr>
        <p:spPr/>
        <p:txBody>
          <a:bodyPr/>
          <a:lstStyle/>
          <a:p>
            <a:fld id="{9F3CFDED-7720-4F97-9973-54B005C21112}" type="datetimeFigureOut">
              <a:rPr lang="en-US" smtClean="0"/>
              <a:t>11/2/2023</a:t>
            </a:fld>
            <a:endParaRPr lang="en-US"/>
          </a:p>
        </p:txBody>
      </p:sp>
      <p:sp>
        <p:nvSpPr>
          <p:cNvPr id="6" name="Θέση υποσέλιδου 5">
            <a:extLst>
              <a:ext uri="{FF2B5EF4-FFF2-40B4-BE49-F238E27FC236}">
                <a16:creationId xmlns:a16="http://schemas.microsoft.com/office/drawing/2014/main" id="{097FF1F0-8C36-375A-B87A-91C4121E93A2}"/>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3FB0BBAF-8CDE-B23E-640B-561EAE552924}"/>
              </a:ext>
            </a:extLst>
          </p:cNvPr>
          <p:cNvSpPr>
            <a:spLocks noGrp="1"/>
          </p:cNvSpPr>
          <p:nvPr>
            <p:ph type="sldNum" sz="quarter" idx="12"/>
          </p:nvPr>
        </p:nvSpPr>
        <p:spPr/>
        <p:txBody>
          <a:bodyPr/>
          <a:lstStyle/>
          <a:p>
            <a:fld id="{7506B1D6-290C-4EB4-A12D-EB0FE8B8C85F}" type="slidenum">
              <a:rPr lang="en-US" smtClean="0"/>
              <a:t>‹#›</a:t>
            </a:fld>
            <a:endParaRPr lang="en-US"/>
          </a:p>
        </p:txBody>
      </p:sp>
    </p:spTree>
    <p:extLst>
      <p:ext uri="{BB962C8B-B14F-4D97-AF65-F5344CB8AC3E}">
        <p14:creationId xmlns:p14="http://schemas.microsoft.com/office/powerpoint/2010/main" val="214841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1E1E78-1F84-5594-2692-454429DF41C3}"/>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0919D742-16D7-6954-FC5E-21DBE23C6C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56717F3C-8699-1689-4A48-CE119A39FD2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κειμένου 4">
            <a:extLst>
              <a:ext uri="{FF2B5EF4-FFF2-40B4-BE49-F238E27FC236}">
                <a16:creationId xmlns:a16="http://schemas.microsoft.com/office/drawing/2014/main" id="{1D0605DA-3B57-1266-B5A6-08087395F5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EBE6257A-46E3-C393-C3B7-1B6D1A94456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7" name="Θέση ημερομηνίας 6">
            <a:extLst>
              <a:ext uri="{FF2B5EF4-FFF2-40B4-BE49-F238E27FC236}">
                <a16:creationId xmlns:a16="http://schemas.microsoft.com/office/drawing/2014/main" id="{A3D29742-D942-5FEB-07DF-CA3FC7DABAC6}"/>
              </a:ext>
            </a:extLst>
          </p:cNvPr>
          <p:cNvSpPr>
            <a:spLocks noGrp="1"/>
          </p:cNvSpPr>
          <p:nvPr>
            <p:ph type="dt" sz="half" idx="10"/>
          </p:nvPr>
        </p:nvSpPr>
        <p:spPr/>
        <p:txBody>
          <a:bodyPr/>
          <a:lstStyle/>
          <a:p>
            <a:fld id="{9F3CFDED-7720-4F97-9973-54B005C21112}" type="datetimeFigureOut">
              <a:rPr lang="en-US" smtClean="0"/>
              <a:t>11/2/2023</a:t>
            </a:fld>
            <a:endParaRPr lang="en-US"/>
          </a:p>
        </p:txBody>
      </p:sp>
      <p:sp>
        <p:nvSpPr>
          <p:cNvPr id="8" name="Θέση υποσέλιδου 7">
            <a:extLst>
              <a:ext uri="{FF2B5EF4-FFF2-40B4-BE49-F238E27FC236}">
                <a16:creationId xmlns:a16="http://schemas.microsoft.com/office/drawing/2014/main" id="{0D1973A6-5088-FAEA-BB6C-96F6E4ADFE5E}"/>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88FF5561-9810-EBE8-86FC-F71DFC8D4405}"/>
              </a:ext>
            </a:extLst>
          </p:cNvPr>
          <p:cNvSpPr>
            <a:spLocks noGrp="1"/>
          </p:cNvSpPr>
          <p:nvPr>
            <p:ph type="sldNum" sz="quarter" idx="12"/>
          </p:nvPr>
        </p:nvSpPr>
        <p:spPr/>
        <p:txBody>
          <a:bodyPr/>
          <a:lstStyle/>
          <a:p>
            <a:fld id="{7506B1D6-290C-4EB4-A12D-EB0FE8B8C85F}" type="slidenum">
              <a:rPr lang="en-US" smtClean="0"/>
              <a:t>‹#›</a:t>
            </a:fld>
            <a:endParaRPr lang="en-US"/>
          </a:p>
        </p:txBody>
      </p:sp>
    </p:spTree>
    <p:extLst>
      <p:ext uri="{BB962C8B-B14F-4D97-AF65-F5344CB8AC3E}">
        <p14:creationId xmlns:p14="http://schemas.microsoft.com/office/powerpoint/2010/main" val="1605344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50AE26-BFC7-7C6F-9102-2317E8DD475B}"/>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ημερομηνίας 2">
            <a:extLst>
              <a:ext uri="{FF2B5EF4-FFF2-40B4-BE49-F238E27FC236}">
                <a16:creationId xmlns:a16="http://schemas.microsoft.com/office/drawing/2014/main" id="{928997BA-9C65-C779-2EDD-8E8876D95426}"/>
              </a:ext>
            </a:extLst>
          </p:cNvPr>
          <p:cNvSpPr>
            <a:spLocks noGrp="1"/>
          </p:cNvSpPr>
          <p:nvPr>
            <p:ph type="dt" sz="half" idx="10"/>
          </p:nvPr>
        </p:nvSpPr>
        <p:spPr/>
        <p:txBody>
          <a:bodyPr/>
          <a:lstStyle/>
          <a:p>
            <a:fld id="{9F3CFDED-7720-4F97-9973-54B005C21112}" type="datetimeFigureOut">
              <a:rPr lang="en-US" smtClean="0"/>
              <a:t>11/2/2023</a:t>
            </a:fld>
            <a:endParaRPr lang="en-US"/>
          </a:p>
        </p:txBody>
      </p:sp>
      <p:sp>
        <p:nvSpPr>
          <p:cNvPr id="4" name="Θέση υποσέλιδου 3">
            <a:extLst>
              <a:ext uri="{FF2B5EF4-FFF2-40B4-BE49-F238E27FC236}">
                <a16:creationId xmlns:a16="http://schemas.microsoft.com/office/drawing/2014/main" id="{6E87E569-6FFF-1267-FBAD-B8C05E136157}"/>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4D467D7C-AC30-B143-A54C-4A58DAEDF288}"/>
              </a:ext>
            </a:extLst>
          </p:cNvPr>
          <p:cNvSpPr>
            <a:spLocks noGrp="1"/>
          </p:cNvSpPr>
          <p:nvPr>
            <p:ph type="sldNum" sz="quarter" idx="12"/>
          </p:nvPr>
        </p:nvSpPr>
        <p:spPr/>
        <p:txBody>
          <a:bodyPr/>
          <a:lstStyle/>
          <a:p>
            <a:fld id="{7506B1D6-290C-4EB4-A12D-EB0FE8B8C85F}" type="slidenum">
              <a:rPr lang="en-US" smtClean="0"/>
              <a:t>‹#›</a:t>
            </a:fld>
            <a:endParaRPr lang="en-US"/>
          </a:p>
        </p:txBody>
      </p:sp>
    </p:spTree>
    <p:extLst>
      <p:ext uri="{BB962C8B-B14F-4D97-AF65-F5344CB8AC3E}">
        <p14:creationId xmlns:p14="http://schemas.microsoft.com/office/powerpoint/2010/main" val="60127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6A8887C3-043E-CCC3-9341-5DC1D8E6FAC8}"/>
              </a:ext>
            </a:extLst>
          </p:cNvPr>
          <p:cNvSpPr>
            <a:spLocks noGrp="1"/>
          </p:cNvSpPr>
          <p:nvPr>
            <p:ph type="dt" sz="half" idx="10"/>
          </p:nvPr>
        </p:nvSpPr>
        <p:spPr/>
        <p:txBody>
          <a:bodyPr/>
          <a:lstStyle/>
          <a:p>
            <a:fld id="{9F3CFDED-7720-4F97-9973-54B005C21112}" type="datetimeFigureOut">
              <a:rPr lang="en-US" smtClean="0"/>
              <a:t>11/2/2023</a:t>
            </a:fld>
            <a:endParaRPr lang="en-US"/>
          </a:p>
        </p:txBody>
      </p:sp>
      <p:sp>
        <p:nvSpPr>
          <p:cNvPr id="3" name="Θέση υποσέλιδου 2">
            <a:extLst>
              <a:ext uri="{FF2B5EF4-FFF2-40B4-BE49-F238E27FC236}">
                <a16:creationId xmlns:a16="http://schemas.microsoft.com/office/drawing/2014/main" id="{D79EB0BF-EF03-3F06-435C-1DA9E7D35541}"/>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29582A99-B58E-891E-F749-AA12F977B1BC}"/>
              </a:ext>
            </a:extLst>
          </p:cNvPr>
          <p:cNvSpPr>
            <a:spLocks noGrp="1"/>
          </p:cNvSpPr>
          <p:nvPr>
            <p:ph type="sldNum" sz="quarter" idx="12"/>
          </p:nvPr>
        </p:nvSpPr>
        <p:spPr/>
        <p:txBody>
          <a:bodyPr/>
          <a:lstStyle/>
          <a:p>
            <a:fld id="{7506B1D6-290C-4EB4-A12D-EB0FE8B8C85F}" type="slidenum">
              <a:rPr lang="en-US" smtClean="0"/>
              <a:t>‹#›</a:t>
            </a:fld>
            <a:endParaRPr lang="en-US"/>
          </a:p>
        </p:txBody>
      </p:sp>
    </p:spTree>
    <p:extLst>
      <p:ext uri="{BB962C8B-B14F-4D97-AF65-F5344CB8AC3E}">
        <p14:creationId xmlns:p14="http://schemas.microsoft.com/office/powerpoint/2010/main" val="1083940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440EDE-195A-B119-30D4-C2A6F6402F4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64D5DA98-D84F-96E9-82A8-B46AB7A5A6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κειμένου 3">
            <a:extLst>
              <a:ext uri="{FF2B5EF4-FFF2-40B4-BE49-F238E27FC236}">
                <a16:creationId xmlns:a16="http://schemas.microsoft.com/office/drawing/2014/main" id="{F095F4C5-D3A4-50F6-D8CA-AC4EA3302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0E5A91B-9AE0-1BF6-A05C-E22DF241A8ED}"/>
              </a:ext>
            </a:extLst>
          </p:cNvPr>
          <p:cNvSpPr>
            <a:spLocks noGrp="1"/>
          </p:cNvSpPr>
          <p:nvPr>
            <p:ph type="dt" sz="half" idx="10"/>
          </p:nvPr>
        </p:nvSpPr>
        <p:spPr/>
        <p:txBody>
          <a:bodyPr/>
          <a:lstStyle/>
          <a:p>
            <a:fld id="{9F3CFDED-7720-4F97-9973-54B005C21112}" type="datetimeFigureOut">
              <a:rPr lang="en-US" smtClean="0"/>
              <a:t>11/2/2023</a:t>
            </a:fld>
            <a:endParaRPr lang="en-US"/>
          </a:p>
        </p:txBody>
      </p:sp>
      <p:sp>
        <p:nvSpPr>
          <p:cNvPr id="6" name="Θέση υποσέλιδου 5">
            <a:extLst>
              <a:ext uri="{FF2B5EF4-FFF2-40B4-BE49-F238E27FC236}">
                <a16:creationId xmlns:a16="http://schemas.microsoft.com/office/drawing/2014/main" id="{F9A4712C-0B28-FC53-1D62-3B5C574499FC}"/>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A62B853F-F3F7-70B4-5FFE-3DDFB522D915}"/>
              </a:ext>
            </a:extLst>
          </p:cNvPr>
          <p:cNvSpPr>
            <a:spLocks noGrp="1"/>
          </p:cNvSpPr>
          <p:nvPr>
            <p:ph type="sldNum" sz="quarter" idx="12"/>
          </p:nvPr>
        </p:nvSpPr>
        <p:spPr/>
        <p:txBody>
          <a:bodyPr/>
          <a:lstStyle/>
          <a:p>
            <a:fld id="{7506B1D6-290C-4EB4-A12D-EB0FE8B8C85F}" type="slidenum">
              <a:rPr lang="en-US" smtClean="0"/>
              <a:t>‹#›</a:t>
            </a:fld>
            <a:endParaRPr lang="en-US"/>
          </a:p>
        </p:txBody>
      </p:sp>
    </p:spTree>
    <p:extLst>
      <p:ext uri="{BB962C8B-B14F-4D97-AF65-F5344CB8AC3E}">
        <p14:creationId xmlns:p14="http://schemas.microsoft.com/office/powerpoint/2010/main" val="3351958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E0132F-FF08-D001-09CA-2D86F219D3D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εικόνας 2">
            <a:extLst>
              <a:ext uri="{FF2B5EF4-FFF2-40B4-BE49-F238E27FC236}">
                <a16:creationId xmlns:a16="http://schemas.microsoft.com/office/drawing/2014/main" id="{446A377B-CAB7-C2A5-AEBD-433B77A6BD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Θέση κειμένου 3">
            <a:extLst>
              <a:ext uri="{FF2B5EF4-FFF2-40B4-BE49-F238E27FC236}">
                <a16:creationId xmlns:a16="http://schemas.microsoft.com/office/drawing/2014/main" id="{D029F9E1-6388-0063-D2A9-6092D051E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DFA51D4-1C97-F7AF-65E3-A49DD3BF66B5}"/>
              </a:ext>
            </a:extLst>
          </p:cNvPr>
          <p:cNvSpPr>
            <a:spLocks noGrp="1"/>
          </p:cNvSpPr>
          <p:nvPr>
            <p:ph type="dt" sz="half" idx="10"/>
          </p:nvPr>
        </p:nvSpPr>
        <p:spPr/>
        <p:txBody>
          <a:bodyPr/>
          <a:lstStyle/>
          <a:p>
            <a:fld id="{9F3CFDED-7720-4F97-9973-54B005C21112}" type="datetimeFigureOut">
              <a:rPr lang="en-US" smtClean="0"/>
              <a:t>11/2/2023</a:t>
            </a:fld>
            <a:endParaRPr lang="en-US"/>
          </a:p>
        </p:txBody>
      </p:sp>
      <p:sp>
        <p:nvSpPr>
          <p:cNvPr id="6" name="Θέση υποσέλιδου 5">
            <a:extLst>
              <a:ext uri="{FF2B5EF4-FFF2-40B4-BE49-F238E27FC236}">
                <a16:creationId xmlns:a16="http://schemas.microsoft.com/office/drawing/2014/main" id="{83CEC39A-2530-2FBD-61F5-5CF89919BEAE}"/>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D58BF58B-C6C3-F058-F50B-BB59F9B85C11}"/>
              </a:ext>
            </a:extLst>
          </p:cNvPr>
          <p:cNvSpPr>
            <a:spLocks noGrp="1"/>
          </p:cNvSpPr>
          <p:nvPr>
            <p:ph type="sldNum" sz="quarter" idx="12"/>
          </p:nvPr>
        </p:nvSpPr>
        <p:spPr/>
        <p:txBody>
          <a:bodyPr/>
          <a:lstStyle/>
          <a:p>
            <a:fld id="{7506B1D6-290C-4EB4-A12D-EB0FE8B8C85F}" type="slidenum">
              <a:rPr lang="en-US" smtClean="0"/>
              <a:t>‹#›</a:t>
            </a:fld>
            <a:endParaRPr lang="en-US"/>
          </a:p>
        </p:txBody>
      </p:sp>
    </p:spTree>
    <p:extLst>
      <p:ext uri="{BB962C8B-B14F-4D97-AF65-F5344CB8AC3E}">
        <p14:creationId xmlns:p14="http://schemas.microsoft.com/office/powerpoint/2010/main" val="692838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C09B56A-0040-6403-7512-B6E062726C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2EDDF5CC-EEAA-5AAC-DF9C-383DD61AC4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7CB6D3B1-7998-1F36-99C1-AAA0932229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CFDED-7720-4F97-9973-54B005C21112}" type="datetimeFigureOut">
              <a:rPr lang="en-US" smtClean="0"/>
              <a:t>11/2/2023</a:t>
            </a:fld>
            <a:endParaRPr lang="en-US"/>
          </a:p>
        </p:txBody>
      </p:sp>
      <p:sp>
        <p:nvSpPr>
          <p:cNvPr id="5" name="Θέση υποσέλιδου 4">
            <a:extLst>
              <a:ext uri="{FF2B5EF4-FFF2-40B4-BE49-F238E27FC236}">
                <a16:creationId xmlns:a16="http://schemas.microsoft.com/office/drawing/2014/main" id="{A5CFFF93-66F7-EB98-12CF-22A279B580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9ABD01A9-BEB2-E087-8870-D88B64B10F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6B1D6-290C-4EB4-A12D-EB0FE8B8C85F}" type="slidenum">
              <a:rPr lang="en-US" smtClean="0"/>
              <a:t>‹#›</a:t>
            </a:fld>
            <a:endParaRPr lang="en-US"/>
          </a:p>
        </p:txBody>
      </p:sp>
    </p:spTree>
    <p:extLst>
      <p:ext uri="{BB962C8B-B14F-4D97-AF65-F5344CB8AC3E}">
        <p14:creationId xmlns:p14="http://schemas.microsoft.com/office/powerpoint/2010/main" val="295567842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3.bin"/><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392095-EABA-4DAE-82C0-6152D8D88FBA}"/>
              </a:ext>
            </a:extLst>
          </p:cNvPr>
          <p:cNvSpPr>
            <a:spLocks noGrp="1"/>
          </p:cNvSpPr>
          <p:nvPr>
            <p:ph type="ctrTitle"/>
          </p:nvPr>
        </p:nvSpPr>
        <p:spPr/>
        <p:txBody>
          <a:bodyPr>
            <a:normAutofit/>
          </a:bodyPr>
          <a:lstStyle/>
          <a:p>
            <a:r>
              <a:rPr lang="el-GR" dirty="0"/>
              <a:t>Αναπτυξιακή Ψυχολογία</a:t>
            </a:r>
            <a:br>
              <a:rPr lang="el-GR" dirty="0"/>
            </a:br>
            <a:r>
              <a:rPr lang="el-GR" dirty="0"/>
              <a:t>Γέννηση – Παιδική Ηλικία</a:t>
            </a:r>
            <a:endParaRPr lang="en-US" dirty="0"/>
          </a:p>
        </p:txBody>
      </p:sp>
      <p:sp>
        <p:nvSpPr>
          <p:cNvPr id="3" name="Υπότιτλος 2">
            <a:extLst>
              <a:ext uri="{FF2B5EF4-FFF2-40B4-BE49-F238E27FC236}">
                <a16:creationId xmlns:a16="http://schemas.microsoft.com/office/drawing/2014/main" id="{9B4BF46F-FE65-4547-932D-0762C1AFA09F}"/>
              </a:ext>
            </a:extLst>
          </p:cNvPr>
          <p:cNvSpPr>
            <a:spLocks noGrp="1"/>
          </p:cNvSpPr>
          <p:nvPr>
            <p:ph type="subTitle" idx="1"/>
          </p:nvPr>
        </p:nvSpPr>
        <p:spPr/>
        <p:txBody>
          <a:bodyPr/>
          <a:lstStyle/>
          <a:p>
            <a:r>
              <a:rPr lang="el-GR" dirty="0"/>
              <a:t>Δημήτρης Ταχματζίδης</a:t>
            </a:r>
            <a:endParaRPr lang="en-US" dirty="0"/>
          </a:p>
        </p:txBody>
      </p:sp>
      <p:pic>
        <p:nvPicPr>
          <p:cNvPr id="9" name="Εικόνα 8">
            <a:extLst>
              <a:ext uri="{FF2B5EF4-FFF2-40B4-BE49-F238E27FC236}">
                <a16:creationId xmlns:a16="http://schemas.microsoft.com/office/drawing/2014/main" id="{A4F14877-DD59-43E4-ABAE-23CD6711A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5398" y="5523704"/>
            <a:ext cx="941203" cy="1128404"/>
          </a:xfrm>
          <a:prstGeom prst="rect">
            <a:avLst/>
          </a:prstGeom>
        </p:spPr>
      </p:pic>
      <p:pic>
        <p:nvPicPr>
          <p:cNvPr id="1026" name="Picture 2" descr="Αιτήσεις για φοίτηση στην ΑΣΠΑΙΤΕ Κοζάνης - SieraFM">
            <a:extLst>
              <a:ext uri="{FF2B5EF4-FFF2-40B4-BE49-F238E27FC236}">
                <a16:creationId xmlns:a16="http://schemas.microsoft.com/office/drawing/2014/main" id="{BA1B5295-2964-C823-FCDB-DFF4126F83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99" r="11827" b="18350"/>
          <a:stretch/>
        </p:blipFill>
        <p:spPr bwMode="auto">
          <a:xfrm>
            <a:off x="895194" y="4429919"/>
            <a:ext cx="4123645" cy="22501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ΑΝΩΤΑΤΗ ΣΧΟΛΗ ΠΑΙΔΑΓΩΓΙΚΗΣ ΚΑΙ ΤΕΧΝΟΛΟΓΙΚΗΣ ΕΚΠΑΙΔΕΥΣΗΣ - Παράρτημα Κοζάνης  - Home">
            <a:extLst>
              <a:ext uri="{FF2B5EF4-FFF2-40B4-BE49-F238E27FC236}">
                <a16:creationId xmlns:a16="http://schemas.microsoft.com/office/drawing/2014/main" id="{DF243E44-73F9-E8AC-D898-906742AE21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5345" y="4778829"/>
            <a:ext cx="5237214" cy="183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799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F0936BDA-3BFB-56F8-AF73-48F3C6EA233C}"/>
              </a:ext>
            </a:extLst>
          </p:cNvPr>
          <p:cNvSpPr>
            <a:spLocks noGrp="1" noChangeArrowheads="1"/>
          </p:cNvSpPr>
          <p:nvPr>
            <p:ph type="title" idx="4294967295"/>
          </p:nvPr>
        </p:nvSpPr>
        <p:spPr>
          <a:xfrm>
            <a:off x="2279650" y="647701"/>
            <a:ext cx="7704138" cy="765175"/>
          </a:xfrm>
          <a:noFill/>
          <a:ln>
            <a:solidFill>
              <a:srgbClr val="003366"/>
            </a:solidFill>
            <a:miter lim="800000"/>
            <a:headEnd/>
            <a:tailEnd/>
          </a:ln>
        </p:spPr>
        <p:txBody>
          <a:bodyPr/>
          <a:lstStyle/>
          <a:p>
            <a:pPr eaLnBrk="1" hangingPunct="1"/>
            <a:r>
              <a:rPr lang="el-GR" altLang="en-US" sz="3200" b="1">
                <a:solidFill>
                  <a:srgbClr val="006666"/>
                </a:solidFill>
              </a:rPr>
              <a:t>Σχέση ανάμεσα στη γλώσσα και στη σκέψη</a:t>
            </a:r>
          </a:p>
        </p:txBody>
      </p:sp>
      <p:sp>
        <p:nvSpPr>
          <p:cNvPr id="199683" name="Rectangle 3">
            <a:extLst>
              <a:ext uri="{FF2B5EF4-FFF2-40B4-BE49-F238E27FC236}">
                <a16:creationId xmlns:a16="http://schemas.microsoft.com/office/drawing/2014/main" id="{A1C49EDC-C1A8-4327-5CEC-EA21F9CA3108}"/>
              </a:ext>
            </a:extLst>
          </p:cNvPr>
          <p:cNvSpPr>
            <a:spLocks noGrp="1" noChangeArrowheads="1"/>
          </p:cNvSpPr>
          <p:nvPr>
            <p:ph type="body" idx="4294967295"/>
          </p:nvPr>
        </p:nvSpPr>
        <p:spPr>
          <a:xfrm>
            <a:off x="2279650" y="1916113"/>
            <a:ext cx="7704138" cy="4176712"/>
          </a:xfrm>
          <a:solidFill>
            <a:schemeClr val="bg1"/>
          </a:solidFill>
          <a:ln>
            <a:solidFill>
              <a:srgbClr val="660066"/>
            </a:solidFill>
          </a:ln>
        </p:spPr>
        <p:txBody>
          <a:bodyPr rtlCol="0">
            <a:normAutofit lnSpcReduction="10000"/>
          </a:bodyPr>
          <a:lstStyle/>
          <a:p>
            <a:pPr eaLnBrk="1" fontAlgn="auto" hangingPunct="1">
              <a:lnSpc>
                <a:spcPct val="90000"/>
              </a:lnSpc>
              <a:buFont typeface="Arial"/>
              <a:buChar char="•"/>
              <a:defRPr/>
            </a:pPr>
            <a:r>
              <a:rPr lang="el-GR" dirty="0">
                <a:solidFill>
                  <a:schemeClr val="tx1">
                    <a:lumMod val="85000"/>
                    <a:lumOff val="15000"/>
                  </a:schemeClr>
                </a:solidFill>
                <a:effectLst>
                  <a:outerShdw blurRad="38100" dist="38100" dir="2700000" algn="tl">
                    <a:srgbClr val="C0C0C0"/>
                  </a:outerShdw>
                </a:effectLst>
              </a:rPr>
              <a:t>Η γλώσσα αντικατοπτρίζει τις σημαντικές βελτιώσεις στον τρόπο σκέψης στο τέλος της </a:t>
            </a:r>
            <a:r>
              <a:rPr lang="el-GR" dirty="0" err="1">
                <a:solidFill>
                  <a:schemeClr val="tx1">
                    <a:lumMod val="85000"/>
                    <a:lumOff val="15000"/>
                  </a:schemeClr>
                </a:solidFill>
                <a:effectLst>
                  <a:outerShdw blurRad="38100" dist="38100" dir="2700000" algn="tl">
                    <a:srgbClr val="C0C0C0"/>
                  </a:outerShdw>
                </a:effectLst>
              </a:rPr>
              <a:t>αισθησιοκινητικής</a:t>
            </a:r>
            <a:r>
              <a:rPr lang="el-GR" dirty="0">
                <a:solidFill>
                  <a:schemeClr val="tx1">
                    <a:lumMod val="85000"/>
                    <a:lumOff val="15000"/>
                  </a:schemeClr>
                </a:solidFill>
                <a:effectLst>
                  <a:outerShdw blurRad="38100" dist="38100" dir="2700000" algn="tl">
                    <a:srgbClr val="C0C0C0"/>
                  </a:outerShdw>
                </a:effectLst>
              </a:rPr>
              <a:t> περιόδου. Η χρήση συμβολικής σκέψης  βοηθά το παιδί να εκφράζεται συμβολικά και να επεκτείνει τη σκέψη του πέρα από το παρόν στο μέλλον. Το παιδί συλλαμβάνει νοητικά το μελλοντικές πιθανότητες μέσω φαντασιώσεων και ρεμβασμών.</a:t>
            </a:r>
            <a:endParaRPr lang="en-US" dirty="0">
              <a:solidFill>
                <a:schemeClr val="tx1">
                  <a:lumMod val="85000"/>
                  <a:lumOff val="15000"/>
                </a:schemeClr>
              </a:solidFill>
              <a:effectLst>
                <a:outerShdw blurRad="38100" dist="38100" dir="2700000" algn="tl">
                  <a:srgbClr val="C0C0C0"/>
                </a:outerShdw>
              </a:effectLst>
            </a:endParaRPr>
          </a:p>
          <a:p>
            <a:pPr eaLnBrk="1" fontAlgn="auto" hangingPunct="1">
              <a:lnSpc>
                <a:spcPct val="90000"/>
              </a:lnSpc>
              <a:buFont typeface="Arial"/>
              <a:buChar char="•"/>
              <a:defRPr/>
            </a:pPr>
            <a:r>
              <a:rPr lang="el-GR" b="1" i="1" dirty="0">
                <a:solidFill>
                  <a:srgbClr val="CC0000"/>
                </a:solidFill>
                <a:effectLst>
                  <a:outerShdw blurRad="38100" dist="38100" dir="2700000" algn="tl">
                    <a:srgbClr val="C0C0C0"/>
                  </a:outerShdw>
                </a:effectLst>
              </a:rPr>
              <a:t>Σύμφωνα με τον </a:t>
            </a:r>
            <a:r>
              <a:rPr lang="en-US" b="1" i="1" dirty="0">
                <a:solidFill>
                  <a:srgbClr val="CC0000"/>
                </a:solidFill>
                <a:effectLst>
                  <a:outerShdw blurRad="38100" dist="38100" dir="2700000" algn="tl">
                    <a:srgbClr val="C0C0C0"/>
                  </a:outerShdw>
                </a:effectLst>
              </a:rPr>
              <a:t>Piaget</a:t>
            </a:r>
            <a:r>
              <a:rPr lang="el-GR" b="1" i="1" dirty="0">
                <a:solidFill>
                  <a:srgbClr val="CC0000"/>
                </a:solidFill>
                <a:effectLst>
                  <a:outerShdw blurRad="38100" dist="38100" dir="2700000" algn="tl">
                    <a:srgbClr val="C0C0C0"/>
                  </a:outerShdw>
                </a:effectLst>
              </a:rPr>
              <a:t>, η νοητική ανάπτυξη καθορίζει τη γλωσσική ανάπτυξη.</a:t>
            </a:r>
            <a:r>
              <a:rPr lang="el-GR" i="1" dirty="0">
                <a:solidFill>
                  <a:srgbClr val="CC0000"/>
                </a:solidFill>
                <a:effectLst>
                  <a:outerShdw blurRad="38100" dist="38100" dir="2700000" algn="tl">
                    <a:srgbClr val="C0C0C0"/>
                  </a:outerShdw>
                </a:effectLst>
              </a:rPr>
              <a:t> Η γλώσσα είναι το όχημα της σκέψης.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B672E3F-4AA8-CA3E-2D16-A7FB6FC8A398}"/>
              </a:ext>
            </a:extLst>
          </p:cNvPr>
          <p:cNvSpPr>
            <a:spLocks noGrp="1" noChangeArrowheads="1"/>
          </p:cNvSpPr>
          <p:nvPr>
            <p:ph type="title" idx="4294967295"/>
          </p:nvPr>
        </p:nvSpPr>
        <p:spPr>
          <a:xfrm>
            <a:off x="2135189" y="576263"/>
            <a:ext cx="7921625" cy="476250"/>
          </a:xfrm>
          <a:ln>
            <a:solidFill>
              <a:srgbClr val="003366"/>
            </a:solidFill>
            <a:miter lim="800000"/>
            <a:headEnd/>
            <a:tailEnd/>
          </a:ln>
        </p:spPr>
        <p:txBody>
          <a:bodyPr rtlCol="0">
            <a:normAutofit fontScale="90000"/>
          </a:bodyPr>
          <a:lstStyle/>
          <a:p>
            <a:pPr>
              <a:defRPr/>
            </a:pPr>
            <a:r>
              <a:rPr lang="el-GR" altLang="en-US" sz="3200" b="1" dirty="0">
                <a:solidFill>
                  <a:srgbClr val="006666"/>
                </a:solidFill>
              </a:rPr>
              <a:t>Γνωστικές δυνατότητες</a:t>
            </a:r>
          </a:p>
        </p:txBody>
      </p:sp>
      <p:sp>
        <p:nvSpPr>
          <p:cNvPr id="200707" name="Rectangle 3">
            <a:extLst>
              <a:ext uri="{FF2B5EF4-FFF2-40B4-BE49-F238E27FC236}">
                <a16:creationId xmlns:a16="http://schemas.microsoft.com/office/drawing/2014/main" id="{DAE11946-9109-E547-570A-6AD72FA2711C}"/>
              </a:ext>
            </a:extLst>
          </p:cNvPr>
          <p:cNvSpPr>
            <a:spLocks noGrp="1" noChangeArrowheads="1"/>
          </p:cNvSpPr>
          <p:nvPr>
            <p:ph type="body" idx="4294967295"/>
          </p:nvPr>
        </p:nvSpPr>
        <p:spPr>
          <a:xfrm>
            <a:off x="2208214" y="1052514"/>
            <a:ext cx="7775575" cy="4897437"/>
          </a:xfrm>
          <a:solidFill>
            <a:schemeClr val="bg1"/>
          </a:solidFill>
          <a:ln>
            <a:solidFill>
              <a:srgbClr val="660066"/>
            </a:solidFill>
          </a:ln>
        </p:spPr>
        <p:txBody>
          <a:bodyPr rtlCol="0">
            <a:noAutofit/>
          </a:bodyPr>
          <a:lstStyle/>
          <a:p>
            <a:pPr marL="0">
              <a:spcBef>
                <a:spcPts val="0"/>
              </a:spcBef>
              <a:buNone/>
              <a:defRPr/>
            </a:pPr>
            <a:r>
              <a:rPr lang="el-GR" sz="1900" b="1" i="1" dirty="0">
                <a:solidFill>
                  <a:srgbClr val="660066"/>
                </a:solidFill>
                <a:effectLst>
                  <a:outerShdw blurRad="38100" dist="38100" dir="2700000" algn="tl">
                    <a:srgbClr val="C0C0C0"/>
                  </a:outerShdw>
                </a:effectLst>
              </a:rPr>
              <a:t>1. ΕΠΙΚΕΝΤΡΩΣΗ ΤΗΣ ΑΝΤΙΛΗΨΗΣ:</a:t>
            </a:r>
            <a:r>
              <a:rPr lang="el-GR" sz="1900" i="1" dirty="0">
                <a:solidFill>
                  <a:schemeClr val="tx1">
                    <a:lumMod val="85000"/>
                    <a:lumOff val="15000"/>
                  </a:schemeClr>
                </a:solidFill>
                <a:effectLst>
                  <a:outerShdw blurRad="38100" dist="38100" dir="2700000" algn="tl">
                    <a:srgbClr val="C0C0C0"/>
                  </a:outerShdw>
                </a:effectLst>
              </a:rPr>
              <a:t> </a:t>
            </a:r>
          </a:p>
          <a:p>
            <a:pPr marL="0">
              <a:spcBef>
                <a:spcPts val="0"/>
              </a:spcBef>
              <a:buFont typeface="Arial"/>
              <a:buChar char="•"/>
              <a:defRPr/>
            </a:pPr>
            <a:r>
              <a:rPr lang="el-GR" sz="1900" i="1" dirty="0">
                <a:solidFill>
                  <a:schemeClr val="tx1">
                    <a:lumMod val="85000"/>
                    <a:lumOff val="15000"/>
                  </a:schemeClr>
                </a:solidFill>
                <a:effectLst>
                  <a:outerShdw blurRad="38100" dist="38100" dir="2700000" algn="tl">
                    <a:srgbClr val="C0C0C0"/>
                  </a:outerShdw>
                </a:effectLst>
              </a:rPr>
              <a:t>διαδικασία εστίασης σε μία μόνο πλευρά ενός ερεθίσματος και αγνόηση των υπολοίπων</a:t>
            </a:r>
          </a:p>
          <a:p>
            <a:pPr marL="0">
              <a:spcBef>
                <a:spcPts val="0"/>
              </a:spcBef>
              <a:buFont typeface="Arial"/>
              <a:buChar char="•"/>
              <a:defRPr/>
            </a:pPr>
            <a:r>
              <a:rPr lang="el-GR" sz="1900" i="1" dirty="0">
                <a:solidFill>
                  <a:schemeClr val="tx1">
                    <a:lumMod val="85000"/>
                    <a:lumOff val="15000"/>
                  </a:schemeClr>
                </a:solidFill>
                <a:effectLst>
                  <a:outerShdw blurRad="38100" dist="38100" dir="2700000" algn="tl">
                    <a:srgbClr val="C0C0C0"/>
                  </a:outerShdw>
                </a:effectLst>
              </a:rPr>
              <a:t>«Αυτό που φαίνεται είναι αυτό που νομίζεις» </a:t>
            </a:r>
          </a:p>
          <a:p>
            <a:pPr marL="0">
              <a:spcBef>
                <a:spcPts val="0"/>
              </a:spcBef>
              <a:buNone/>
              <a:defRPr/>
            </a:pPr>
            <a:r>
              <a:rPr lang="el-GR" sz="1900" b="1" i="1" dirty="0">
                <a:solidFill>
                  <a:srgbClr val="660066"/>
                </a:solidFill>
                <a:effectLst>
                  <a:outerShdw blurRad="38100" dist="38100" dir="2700000" algn="tl">
                    <a:srgbClr val="C0C0C0"/>
                  </a:outerShdw>
                </a:effectLst>
              </a:rPr>
              <a:t>2. ΔΙΑΤΗΡΗΣΗ: ΜΑΘΑΙΝΟΝΤΑΣ ΟΤΙ Η ΕΜΦΑΝΙΣΗ – ΕΙΚΟΝΑ ΜΠΟΡΕΙ ΝΑ ΕΙΝΑΙ ΑΠΑΤΗΛΗ</a:t>
            </a:r>
          </a:p>
          <a:p>
            <a:pPr marL="0">
              <a:spcBef>
                <a:spcPts val="0"/>
              </a:spcBef>
              <a:buNone/>
              <a:defRPr/>
            </a:pPr>
            <a:r>
              <a:rPr lang="el-GR" sz="1900" i="1" dirty="0">
                <a:solidFill>
                  <a:schemeClr val="tx1">
                    <a:lumMod val="85000"/>
                    <a:lumOff val="15000"/>
                  </a:schemeClr>
                </a:solidFill>
                <a:effectLst>
                  <a:outerShdw blurRad="38100" dist="38100" dir="2700000" algn="tl">
                    <a:srgbClr val="C0C0C0"/>
                  </a:outerShdw>
                </a:effectLst>
              </a:rPr>
              <a:t>Αρχή της διατήρησης: η γνώση ότι οι ιδιότητες των αντικειμένων, όπως η ποσότητα, δεν εξαρτώνται από αλλαγές στην εμφάνιση</a:t>
            </a:r>
            <a:r>
              <a:rPr lang="el-GR" sz="1900" dirty="0">
                <a:solidFill>
                  <a:schemeClr val="tx1">
                    <a:lumMod val="85000"/>
                    <a:lumOff val="15000"/>
                  </a:schemeClr>
                </a:solidFill>
              </a:rPr>
              <a:t> </a:t>
            </a:r>
          </a:p>
          <a:p>
            <a:pPr marL="0">
              <a:spcBef>
                <a:spcPts val="0"/>
              </a:spcBef>
              <a:buNone/>
              <a:defRPr/>
            </a:pPr>
            <a:r>
              <a:rPr lang="el-GR" sz="1900" b="1" i="1" dirty="0">
                <a:solidFill>
                  <a:srgbClr val="660066"/>
                </a:solidFill>
                <a:effectLst>
                  <a:outerShdw blurRad="38100" dist="38100" dir="2700000" algn="tl">
                    <a:srgbClr val="C0C0C0"/>
                  </a:outerShdw>
                </a:effectLst>
              </a:rPr>
              <a:t>3. ΑΤΕΛΗΣ ΚΑΤΑΝΟΗΣΗ ΜΕΤΑΣΧΗΜΑΤΙΣΜΟΥ</a:t>
            </a:r>
            <a:endParaRPr lang="el-GR" sz="1900" i="1" dirty="0">
              <a:solidFill>
                <a:schemeClr val="tx1">
                  <a:lumMod val="85000"/>
                  <a:lumOff val="15000"/>
                </a:schemeClr>
              </a:solidFill>
              <a:effectLst>
                <a:outerShdw blurRad="38100" dist="38100" dir="2700000" algn="tl">
                  <a:srgbClr val="C0C0C0"/>
                </a:outerShdw>
              </a:effectLst>
            </a:endParaRPr>
          </a:p>
          <a:p>
            <a:pPr marL="0">
              <a:spcBef>
                <a:spcPts val="0"/>
              </a:spcBef>
              <a:buFont typeface="Arial"/>
              <a:buChar char="•"/>
              <a:defRPr/>
            </a:pPr>
            <a:r>
              <a:rPr lang="el-GR" sz="1900" dirty="0">
                <a:solidFill>
                  <a:schemeClr val="accent2"/>
                </a:solidFill>
                <a:effectLst>
                  <a:outerShdw blurRad="38100" dist="38100" dir="2700000" algn="tl">
                    <a:srgbClr val="C0C0C0"/>
                  </a:outerShdw>
                </a:effectLst>
              </a:rPr>
              <a:t>Διαδικασία μεταβολής της κατάστασης ενός αντικειμένου σε μία άλλη</a:t>
            </a:r>
          </a:p>
          <a:p>
            <a:pPr marL="0">
              <a:spcBef>
                <a:spcPts val="0"/>
              </a:spcBef>
              <a:buFont typeface="Arial"/>
              <a:buChar char="•"/>
              <a:defRPr/>
            </a:pPr>
            <a:r>
              <a:rPr lang="el-GR" sz="1900" dirty="0">
                <a:solidFill>
                  <a:schemeClr val="accent2"/>
                </a:solidFill>
                <a:effectLst>
                  <a:outerShdw blurRad="38100" dist="38100" dir="2700000" algn="tl">
                    <a:srgbClr val="C0C0C0"/>
                  </a:outerShdw>
                </a:effectLst>
              </a:rPr>
              <a:t>Παιδιά προσχολικής ηλικίας δεν μπορούν να αντιληφθούν τα ενδιάμεσα στάδια</a:t>
            </a:r>
          </a:p>
          <a:p>
            <a:pPr marL="0">
              <a:spcBef>
                <a:spcPts val="0"/>
              </a:spcBef>
              <a:buNone/>
              <a:defRPr/>
            </a:pPr>
            <a:r>
              <a:rPr lang="el-GR" sz="1900" b="1" i="1" dirty="0">
                <a:solidFill>
                  <a:srgbClr val="660066"/>
                </a:solidFill>
                <a:effectLst>
                  <a:outerShdw blurRad="38100" dist="38100" dir="2700000" algn="tl">
                    <a:srgbClr val="C0C0C0"/>
                  </a:outerShdw>
                </a:effectLst>
              </a:rPr>
              <a:t>4. ΕΓΩΚΕΝΤΡΙΣΜΟΣ</a:t>
            </a:r>
          </a:p>
          <a:p>
            <a:pPr marL="0">
              <a:spcBef>
                <a:spcPts val="0"/>
              </a:spcBef>
              <a:buFont typeface="Arial"/>
              <a:buChar char="•"/>
              <a:defRPr/>
            </a:pPr>
            <a:r>
              <a:rPr lang="el-GR" sz="1900" dirty="0">
                <a:solidFill>
                  <a:schemeClr val="accent2"/>
                </a:solidFill>
                <a:effectLst>
                  <a:outerShdw blurRad="38100" dist="38100" dir="2700000" algn="tl">
                    <a:srgbClr val="C0C0C0"/>
                  </a:outerShdw>
                </a:effectLst>
              </a:rPr>
              <a:t>Αδυναμία παιδιού να κατανοήσει ότι οι άλλοι βλέπουν τα πράγματα μέσα από μία άλλη οπτική πλευρά</a:t>
            </a:r>
          </a:p>
          <a:p>
            <a:pPr marL="0">
              <a:spcBef>
                <a:spcPts val="0"/>
              </a:spcBef>
              <a:buFont typeface="Arial"/>
              <a:buChar char="•"/>
              <a:defRPr/>
            </a:pPr>
            <a:r>
              <a:rPr lang="el-GR" sz="1900" dirty="0">
                <a:solidFill>
                  <a:schemeClr val="accent2"/>
                </a:solidFill>
                <a:effectLst>
                  <a:outerShdw blurRad="38100" dist="38100" dir="2700000" algn="tl">
                    <a:srgbClr val="C0C0C0"/>
                  </a:outerShdw>
                </a:effectLst>
              </a:rPr>
              <a:t>Αδυναμία του παιδιού να συνειδητοποιήσει ότι οι άλλοι έχουν διαφορετικά συναισθήματα σκέψεις και αντιλήψεις</a:t>
            </a:r>
          </a:p>
          <a:p>
            <a:pPr marL="0">
              <a:spcBef>
                <a:spcPts val="0"/>
              </a:spcBef>
              <a:buFont typeface="Arial"/>
              <a:buChar char="•"/>
              <a:defRPr/>
            </a:pPr>
            <a:r>
              <a:rPr lang="el-GR" sz="1900" dirty="0">
                <a:solidFill>
                  <a:srgbClr val="006699"/>
                </a:solidFill>
                <a:effectLst>
                  <a:outerShdw blurRad="38100" dist="38100" dir="2700000" algn="tl">
                    <a:srgbClr val="C0C0C0"/>
                  </a:outerShdw>
                </a:effectLst>
              </a:rPr>
              <a:t>«Αδυναμία υιοθέτησης της οπτικής του άλλου»</a:t>
            </a:r>
          </a:p>
          <a:p>
            <a:pPr marL="0">
              <a:spcBef>
                <a:spcPts val="0"/>
              </a:spcBef>
              <a:buNone/>
              <a:defRPr/>
            </a:pPr>
            <a:r>
              <a:rPr lang="el-GR" sz="1900" b="1" dirty="0">
                <a:solidFill>
                  <a:srgbClr val="660066"/>
                </a:solidFill>
              </a:rPr>
              <a:t>5. ΔΙΑΙΣΘΗΤΙΚΗ ΣΚΕΨΗ</a:t>
            </a:r>
          </a:p>
          <a:p>
            <a:pPr marL="0">
              <a:spcBef>
                <a:spcPts val="0"/>
              </a:spcBef>
              <a:buNone/>
              <a:defRPr/>
            </a:pPr>
            <a:r>
              <a:rPr lang="el-GR" sz="1900" dirty="0">
                <a:solidFill>
                  <a:srgbClr val="003366"/>
                </a:solidFill>
              </a:rPr>
              <a:t>Απλός συλλογισμός και επίμονη αναζήτηση της γνώσης για τον κόσμο γύρω του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box(in)">
                                      <p:cBhvr>
                                        <p:cTn id="7" dur="500"/>
                                        <p:tgtEl>
                                          <p:spTgt spid="200707">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00707">
                                            <p:txEl>
                                              <p:pRg st="1" end="1"/>
                                            </p:txEl>
                                          </p:spTgt>
                                        </p:tgtEl>
                                        <p:attrNameLst>
                                          <p:attrName>style.visibility</p:attrName>
                                        </p:attrNameLst>
                                      </p:cBhvr>
                                      <p:to>
                                        <p:strVal val="visible"/>
                                      </p:to>
                                    </p:set>
                                    <p:animEffect transition="in" filter="box(in)">
                                      <p:cBhvr>
                                        <p:cTn id="10" dur="500"/>
                                        <p:tgtEl>
                                          <p:spTgt spid="200707">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200707">
                                            <p:txEl>
                                              <p:pRg st="2" end="2"/>
                                            </p:txEl>
                                          </p:spTgt>
                                        </p:tgtEl>
                                        <p:attrNameLst>
                                          <p:attrName>style.visibility</p:attrName>
                                        </p:attrNameLst>
                                      </p:cBhvr>
                                      <p:to>
                                        <p:strVal val="visible"/>
                                      </p:to>
                                    </p:set>
                                    <p:animEffect transition="in" filter="box(in)">
                                      <p:cBhvr>
                                        <p:cTn id="13" dur="500"/>
                                        <p:tgtEl>
                                          <p:spTgt spid="20070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200707">
                                            <p:txEl>
                                              <p:pRg st="3" end="3"/>
                                            </p:txEl>
                                          </p:spTgt>
                                        </p:tgtEl>
                                        <p:attrNameLst>
                                          <p:attrName>style.visibility</p:attrName>
                                        </p:attrNameLst>
                                      </p:cBhvr>
                                      <p:to>
                                        <p:strVal val="visible"/>
                                      </p:to>
                                    </p:set>
                                    <p:animEffect transition="in" filter="box(in)">
                                      <p:cBhvr>
                                        <p:cTn id="18" dur="500"/>
                                        <p:tgtEl>
                                          <p:spTgt spid="200707">
                                            <p:txEl>
                                              <p:pRg st="3" end="3"/>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200707">
                                            <p:txEl>
                                              <p:pRg st="4" end="4"/>
                                            </p:txEl>
                                          </p:spTgt>
                                        </p:tgtEl>
                                        <p:attrNameLst>
                                          <p:attrName>style.visibility</p:attrName>
                                        </p:attrNameLst>
                                      </p:cBhvr>
                                      <p:to>
                                        <p:strVal val="visible"/>
                                      </p:to>
                                    </p:set>
                                    <p:animEffect transition="in" filter="box(in)">
                                      <p:cBhvr>
                                        <p:cTn id="21" dur="500"/>
                                        <p:tgtEl>
                                          <p:spTgt spid="200707">
                                            <p:txEl>
                                              <p:pRg st="4" end="4"/>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200707">
                                            <p:txEl>
                                              <p:pRg st="5" end="5"/>
                                            </p:txEl>
                                          </p:spTgt>
                                        </p:tgtEl>
                                        <p:attrNameLst>
                                          <p:attrName>style.visibility</p:attrName>
                                        </p:attrNameLst>
                                      </p:cBhvr>
                                      <p:to>
                                        <p:strVal val="visible"/>
                                      </p:to>
                                    </p:set>
                                    <p:animEffect transition="in" filter="box(in)">
                                      <p:cBhvr>
                                        <p:cTn id="24" dur="500"/>
                                        <p:tgtEl>
                                          <p:spTgt spid="200707">
                                            <p:txEl>
                                              <p:pRg st="5" end="5"/>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200707">
                                            <p:txEl>
                                              <p:pRg st="6" end="6"/>
                                            </p:txEl>
                                          </p:spTgt>
                                        </p:tgtEl>
                                        <p:attrNameLst>
                                          <p:attrName>style.visibility</p:attrName>
                                        </p:attrNameLst>
                                      </p:cBhvr>
                                      <p:to>
                                        <p:strVal val="visible"/>
                                      </p:to>
                                    </p:set>
                                    <p:animEffect transition="in" filter="box(in)">
                                      <p:cBhvr>
                                        <p:cTn id="27" dur="500"/>
                                        <p:tgtEl>
                                          <p:spTgt spid="200707">
                                            <p:txEl>
                                              <p:pRg st="6" end="6"/>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200707">
                                            <p:txEl>
                                              <p:pRg st="7" end="7"/>
                                            </p:txEl>
                                          </p:spTgt>
                                        </p:tgtEl>
                                        <p:attrNameLst>
                                          <p:attrName>style.visibility</p:attrName>
                                        </p:attrNameLst>
                                      </p:cBhvr>
                                      <p:to>
                                        <p:strVal val="visible"/>
                                      </p:to>
                                    </p:set>
                                    <p:animEffect transition="in" filter="box(in)">
                                      <p:cBhvr>
                                        <p:cTn id="30" dur="500"/>
                                        <p:tgtEl>
                                          <p:spTgt spid="200707">
                                            <p:txEl>
                                              <p:pRg st="7" end="7"/>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200707">
                                            <p:txEl>
                                              <p:pRg st="8" end="8"/>
                                            </p:txEl>
                                          </p:spTgt>
                                        </p:tgtEl>
                                        <p:attrNameLst>
                                          <p:attrName>style.visibility</p:attrName>
                                        </p:attrNameLst>
                                      </p:cBhvr>
                                      <p:to>
                                        <p:strVal val="visible"/>
                                      </p:to>
                                    </p:set>
                                    <p:animEffect transition="in" filter="box(in)">
                                      <p:cBhvr>
                                        <p:cTn id="33" dur="500"/>
                                        <p:tgtEl>
                                          <p:spTgt spid="200707">
                                            <p:txEl>
                                              <p:pRg st="8" end="8"/>
                                            </p:txEl>
                                          </p:spTgt>
                                        </p:tgtEl>
                                      </p:cBhvr>
                                    </p:animEffect>
                                  </p:childTnLst>
                                </p:cTn>
                              </p:par>
                              <p:par>
                                <p:cTn id="34" presetID="4" presetClass="entr" presetSubtype="16" fill="hold" nodeType="withEffect">
                                  <p:stCondLst>
                                    <p:cond delay="0"/>
                                  </p:stCondLst>
                                  <p:childTnLst>
                                    <p:set>
                                      <p:cBhvr>
                                        <p:cTn id="35" dur="1" fill="hold">
                                          <p:stCondLst>
                                            <p:cond delay="0"/>
                                          </p:stCondLst>
                                        </p:cTn>
                                        <p:tgtEl>
                                          <p:spTgt spid="200707">
                                            <p:txEl>
                                              <p:pRg st="9" end="9"/>
                                            </p:txEl>
                                          </p:spTgt>
                                        </p:tgtEl>
                                        <p:attrNameLst>
                                          <p:attrName>style.visibility</p:attrName>
                                        </p:attrNameLst>
                                      </p:cBhvr>
                                      <p:to>
                                        <p:strVal val="visible"/>
                                      </p:to>
                                    </p:set>
                                    <p:animEffect transition="in" filter="box(in)">
                                      <p:cBhvr>
                                        <p:cTn id="36" dur="500"/>
                                        <p:tgtEl>
                                          <p:spTgt spid="200707">
                                            <p:txEl>
                                              <p:pRg st="9" end="9"/>
                                            </p:txEl>
                                          </p:spTgt>
                                        </p:tgtEl>
                                      </p:cBhvr>
                                    </p:animEffect>
                                  </p:childTnLst>
                                </p:cTn>
                              </p:par>
                              <p:par>
                                <p:cTn id="37" presetID="4" presetClass="entr" presetSubtype="16" fill="hold" nodeType="withEffect">
                                  <p:stCondLst>
                                    <p:cond delay="0"/>
                                  </p:stCondLst>
                                  <p:childTnLst>
                                    <p:set>
                                      <p:cBhvr>
                                        <p:cTn id="38" dur="1" fill="hold">
                                          <p:stCondLst>
                                            <p:cond delay="0"/>
                                          </p:stCondLst>
                                        </p:cTn>
                                        <p:tgtEl>
                                          <p:spTgt spid="200707">
                                            <p:txEl>
                                              <p:pRg st="10" end="10"/>
                                            </p:txEl>
                                          </p:spTgt>
                                        </p:tgtEl>
                                        <p:attrNameLst>
                                          <p:attrName>style.visibility</p:attrName>
                                        </p:attrNameLst>
                                      </p:cBhvr>
                                      <p:to>
                                        <p:strVal val="visible"/>
                                      </p:to>
                                    </p:set>
                                    <p:animEffect transition="in" filter="box(in)">
                                      <p:cBhvr>
                                        <p:cTn id="39" dur="500"/>
                                        <p:tgtEl>
                                          <p:spTgt spid="200707">
                                            <p:txEl>
                                              <p:pRg st="10" end="10"/>
                                            </p:txEl>
                                          </p:spTgt>
                                        </p:tgtEl>
                                      </p:cBhvr>
                                    </p:animEffect>
                                  </p:childTnLst>
                                </p:cTn>
                              </p:par>
                              <p:par>
                                <p:cTn id="40" presetID="4" presetClass="entr" presetSubtype="16" fill="hold" nodeType="withEffect">
                                  <p:stCondLst>
                                    <p:cond delay="0"/>
                                  </p:stCondLst>
                                  <p:childTnLst>
                                    <p:set>
                                      <p:cBhvr>
                                        <p:cTn id="41" dur="1" fill="hold">
                                          <p:stCondLst>
                                            <p:cond delay="0"/>
                                          </p:stCondLst>
                                        </p:cTn>
                                        <p:tgtEl>
                                          <p:spTgt spid="200707">
                                            <p:txEl>
                                              <p:pRg st="11" end="11"/>
                                            </p:txEl>
                                          </p:spTgt>
                                        </p:tgtEl>
                                        <p:attrNameLst>
                                          <p:attrName>style.visibility</p:attrName>
                                        </p:attrNameLst>
                                      </p:cBhvr>
                                      <p:to>
                                        <p:strVal val="visible"/>
                                      </p:to>
                                    </p:set>
                                    <p:animEffect transition="in" filter="box(in)">
                                      <p:cBhvr>
                                        <p:cTn id="42" dur="500"/>
                                        <p:tgtEl>
                                          <p:spTgt spid="200707">
                                            <p:txEl>
                                              <p:pRg st="11" end="11"/>
                                            </p:txEl>
                                          </p:spTgt>
                                        </p:tgtEl>
                                      </p:cBhvr>
                                    </p:animEffect>
                                  </p:childTnLst>
                                </p:cTn>
                              </p:par>
                              <p:par>
                                <p:cTn id="43" presetID="4" presetClass="entr" presetSubtype="16" fill="hold" nodeType="withEffect">
                                  <p:stCondLst>
                                    <p:cond delay="0"/>
                                  </p:stCondLst>
                                  <p:childTnLst>
                                    <p:set>
                                      <p:cBhvr>
                                        <p:cTn id="44" dur="1" fill="hold">
                                          <p:stCondLst>
                                            <p:cond delay="0"/>
                                          </p:stCondLst>
                                        </p:cTn>
                                        <p:tgtEl>
                                          <p:spTgt spid="200707">
                                            <p:txEl>
                                              <p:pRg st="12" end="12"/>
                                            </p:txEl>
                                          </p:spTgt>
                                        </p:tgtEl>
                                        <p:attrNameLst>
                                          <p:attrName>style.visibility</p:attrName>
                                        </p:attrNameLst>
                                      </p:cBhvr>
                                      <p:to>
                                        <p:strVal val="visible"/>
                                      </p:to>
                                    </p:set>
                                    <p:animEffect transition="in" filter="box(in)">
                                      <p:cBhvr>
                                        <p:cTn id="45" dur="500"/>
                                        <p:tgtEl>
                                          <p:spTgt spid="200707">
                                            <p:txEl>
                                              <p:pRg st="12" end="12"/>
                                            </p:txEl>
                                          </p:spTgt>
                                        </p:tgtEl>
                                      </p:cBhvr>
                                    </p:animEffect>
                                  </p:childTnLst>
                                </p:cTn>
                              </p:par>
                              <p:par>
                                <p:cTn id="46" presetID="4" presetClass="entr" presetSubtype="16" fill="hold" nodeType="withEffect">
                                  <p:stCondLst>
                                    <p:cond delay="0"/>
                                  </p:stCondLst>
                                  <p:childTnLst>
                                    <p:set>
                                      <p:cBhvr>
                                        <p:cTn id="47" dur="1" fill="hold">
                                          <p:stCondLst>
                                            <p:cond delay="0"/>
                                          </p:stCondLst>
                                        </p:cTn>
                                        <p:tgtEl>
                                          <p:spTgt spid="200707">
                                            <p:txEl>
                                              <p:pRg st="13" end="13"/>
                                            </p:txEl>
                                          </p:spTgt>
                                        </p:tgtEl>
                                        <p:attrNameLst>
                                          <p:attrName>style.visibility</p:attrName>
                                        </p:attrNameLst>
                                      </p:cBhvr>
                                      <p:to>
                                        <p:strVal val="visible"/>
                                      </p:to>
                                    </p:set>
                                    <p:animEffect transition="in" filter="box(in)">
                                      <p:cBhvr>
                                        <p:cTn id="48" dur="500"/>
                                        <p:tgtEl>
                                          <p:spTgt spid="20070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3F7B771A-719C-EA36-89A2-73B8EB377752}"/>
              </a:ext>
            </a:extLst>
          </p:cNvPr>
          <p:cNvSpPr>
            <a:spLocks noGrp="1" noChangeArrowheads="1"/>
          </p:cNvSpPr>
          <p:nvPr>
            <p:ph type="title"/>
          </p:nvPr>
        </p:nvSpPr>
        <p:spPr>
          <a:xfrm>
            <a:off x="2351088" y="792164"/>
            <a:ext cx="7561262" cy="765175"/>
          </a:xfrm>
          <a:noFill/>
          <a:ln>
            <a:solidFill>
              <a:srgbClr val="003366"/>
            </a:solidFill>
            <a:miter lim="800000"/>
            <a:headEnd/>
            <a:tailEnd/>
          </a:ln>
        </p:spPr>
        <p:txBody>
          <a:bodyPr/>
          <a:lstStyle/>
          <a:p>
            <a:pPr eaLnBrk="1" hangingPunct="1"/>
            <a:r>
              <a:rPr lang="el-GR" altLang="en-US" sz="3200" b="1">
                <a:solidFill>
                  <a:srgbClr val="006666"/>
                </a:solidFill>
              </a:rPr>
              <a:t>Αξιολόγηση της θεωρίας του </a:t>
            </a:r>
            <a:r>
              <a:rPr lang="en-US" altLang="en-US" sz="3200" b="1">
                <a:solidFill>
                  <a:srgbClr val="006666"/>
                </a:solidFill>
              </a:rPr>
              <a:t>Piaget</a:t>
            </a:r>
            <a:endParaRPr lang="el-GR" altLang="en-US" sz="3200" b="1">
              <a:solidFill>
                <a:srgbClr val="006666"/>
              </a:solidFill>
            </a:endParaRPr>
          </a:p>
        </p:txBody>
      </p:sp>
      <p:sp>
        <p:nvSpPr>
          <p:cNvPr id="202755" name="Rectangle 3">
            <a:extLst>
              <a:ext uri="{FF2B5EF4-FFF2-40B4-BE49-F238E27FC236}">
                <a16:creationId xmlns:a16="http://schemas.microsoft.com/office/drawing/2014/main" id="{064E5496-8688-2768-C05F-BFE249E1023C}"/>
              </a:ext>
            </a:extLst>
          </p:cNvPr>
          <p:cNvSpPr>
            <a:spLocks noGrp="1" noChangeArrowheads="1"/>
          </p:cNvSpPr>
          <p:nvPr>
            <p:ph type="body" idx="1"/>
          </p:nvPr>
        </p:nvSpPr>
        <p:spPr>
          <a:xfrm>
            <a:off x="2279650" y="2781301"/>
            <a:ext cx="7632700" cy="3311525"/>
          </a:xfrm>
          <a:solidFill>
            <a:schemeClr val="bg1"/>
          </a:solidFill>
          <a:ln>
            <a:solidFill>
              <a:srgbClr val="660066"/>
            </a:solidFill>
          </a:ln>
        </p:spPr>
        <p:txBody>
          <a:bodyPr rtlCol="0">
            <a:normAutofit fontScale="92500"/>
          </a:bodyPr>
          <a:lstStyle/>
          <a:p>
            <a:pPr eaLnBrk="1" fontAlgn="auto" hangingPunct="1">
              <a:lnSpc>
                <a:spcPct val="90000"/>
              </a:lnSpc>
              <a:buClr>
                <a:srgbClr val="990033"/>
              </a:buClr>
              <a:buFont typeface="Wingdings" pitchFamily="2" charset="2"/>
              <a:buChar char="ü"/>
              <a:defRPr/>
            </a:pPr>
            <a:r>
              <a:rPr lang="el-GR" dirty="0">
                <a:solidFill>
                  <a:srgbClr val="006666"/>
                </a:solidFill>
                <a:effectLst>
                  <a:outerShdw blurRad="38100" dist="38100" dir="2700000" algn="tl">
                    <a:srgbClr val="C0C0C0"/>
                  </a:outerShdw>
                </a:effectLst>
              </a:rPr>
              <a:t> Υποτίμηση των ικανοτήτων των παιδιών</a:t>
            </a:r>
          </a:p>
          <a:p>
            <a:pPr eaLnBrk="1" fontAlgn="auto" hangingPunct="1">
              <a:lnSpc>
                <a:spcPct val="90000"/>
              </a:lnSpc>
              <a:buClr>
                <a:srgbClr val="990033"/>
              </a:buClr>
              <a:buFont typeface="Wingdings" pitchFamily="2" charset="2"/>
              <a:buChar char="ü"/>
              <a:defRPr/>
            </a:pPr>
            <a:r>
              <a:rPr lang="el-GR" dirty="0">
                <a:solidFill>
                  <a:srgbClr val="006666"/>
                </a:solidFill>
                <a:effectLst>
                  <a:outerShdw blurRad="38100" dist="38100" dir="2700000" algn="tl">
                    <a:srgbClr val="C0C0C0"/>
                  </a:outerShdw>
                </a:effectLst>
              </a:rPr>
              <a:t> Επικέντρωση στα ελλείμματα της σκέψης των παιδιών προσχολικής ηλικίας και στην απουσία λογικής σκέψης.</a:t>
            </a:r>
          </a:p>
          <a:p>
            <a:pPr eaLnBrk="1" fontAlgn="auto" hangingPunct="1">
              <a:lnSpc>
                <a:spcPct val="90000"/>
              </a:lnSpc>
              <a:buClr>
                <a:srgbClr val="990033"/>
              </a:buClr>
              <a:buFont typeface="Wingdings" pitchFamily="2" charset="2"/>
              <a:buChar char="ü"/>
              <a:defRPr/>
            </a:pPr>
            <a:r>
              <a:rPr lang="el-GR" dirty="0">
                <a:solidFill>
                  <a:srgbClr val="006666"/>
                </a:solidFill>
                <a:effectLst>
                  <a:outerShdw blurRad="38100" dist="38100" dir="2700000" algn="tl">
                    <a:srgbClr val="C0C0C0"/>
                  </a:outerShdw>
                </a:effectLst>
              </a:rPr>
              <a:t> Αγνόηση των δυνατοτήτων της σκέψης των παιδιών</a:t>
            </a:r>
          </a:p>
          <a:p>
            <a:pPr eaLnBrk="1" fontAlgn="auto" hangingPunct="1">
              <a:lnSpc>
                <a:spcPct val="90000"/>
              </a:lnSpc>
              <a:buClr>
                <a:srgbClr val="990033"/>
              </a:buClr>
              <a:buFont typeface="Wingdings" pitchFamily="2" charset="2"/>
              <a:buChar char="ü"/>
              <a:defRPr/>
            </a:pPr>
            <a:r>
              <a:rPr lang="el-GR" dirty="0">
                <a:solidFill>
                  <a:srgbClr val="006666"/>
                </a:solidFill>
                <a:effectLst>
                  <a:outerShdw blurRad="38100" dist="38100" dir="2700000" algn="tl">
                    <a:srgbClr val="C0C0C0"/>
                  </a:outerShdw>
                </a:effectLst>
              </a:rPr>
              <a:t> Υποστήριξη ποσοτικών αλλαγών στη σκέψη των παιδιών και των ποιοτικών από άλλους θεωρητικούς</a:t>
            </a:r>
          </a:p>
          <a:p>
            <a:pPr eaLnBrk="1" fontAlgn="auto" hangingPunct="1">
              <a:lnSpc>
                <a:spcPct val="90000"/>
              </a:lnSpc>
              <a:buFontTx/>
              <a:buNone/>
              <a:defRPr/>
            </a:pPr>
            <a:endParaRPr lang="el-GR" dirty="0">
              <a:solidFill>
                <a:srgbClr val="00666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035AE7E-F0E8-DDB0-93D4-55F0394EAF09}"/>
              </a:ext>
            </a:extLst>
          </p:cNvPr>
          <p:cNvSpPr>
            <a:spLocks noGrp="1" noChangeArrowheads="1"/>
          </p:cNvSpPr>
          <p:nvPr>
            <p:ph type="title"/>
          </p:nvPr>
        </p:nvSpPr>
        <p:spPr>
          <a:xfrm>
            <a:off x="2135189" y="647701"/>
            <a:ext cx="7921625" cy="1268413"/>
          </a:xfrm>
          <a:ln>
            <a:solidFill>
              <a:srgbClr val="003366"/>
            </a:solidFill>
            <a:miter lim="800000"/>
            <a:headEnd/>
            <a:tailEnd/>
          </a:ln>
        </p:spPr>
        <p:txBody>
          <a:bodyPr rtlCol="0">
            <a:normAutofit/>
          </a:bodyPr>
          <a:lstStyle/>
          <a:p>
            <a:pPr>
              <a:defRPr/>
            </a:pPr>
            <a:r>
              <a:rPr lang="el-GR" altLang="en-US" sz="3100" b="1">
                <a:solidFill>
                  <a:srgbClr val="0000CC"/>
                </a:solidFill>
              </a:rPr>
              <a:t>Β. ΘΕΩΡΙΑ ΕΠΕΞΕΡΓΑΣΙΑΣ ΠΛΗΡΟΦΟΡΙΩΝ</a:t>
            </a:r>
            <a:br>
              <a:rPr lang="el-GR" altLang="en-US" sz="3100" b="1">
                <a:solidFill>
                  <a:srgbClr val="0000CC"/>
                </a:solidFill>
              </a:rPr>
            </a:br>
            <a:r>
              <a:rPr lang="el-GR" altLang="en-US" sz="3100" b="1">
                <a:solidFill>
                  <a:srgbClr val="0000CC"/>
                </a:solidFill>
              </a:rPr>
              <a:t>ΓΙΑ ΤΗ ΓΝΩΣΤΙΚΗ ΑΝΑΠΤΥΞΗ</a:t>
            </a:r>
          </a:p>
        </p:txBody>
      </p:sp>
      <p:sp>
        <p:nvSpPr>
          <p:cNvPr id="204803" name="Rectangle 3">
            <a:extLst>
              <a:ext uri="{FF2B5EF4-FFF2-40B4-BE49-F238E27FC236}">
                <a16:creationId xmlns:a16="http://schemas.microsoft.com/office/drawing/2014/main" id="{05EC5A4C-475D-E6CB-9EC8-715E3DA07A7C}"/>
              </a:ext>
            </a:extLst>
          </p:cNvPr>
          <p:cNvSpPr>
            <a:spLocks noGrp="1" noChangeArrowheads="1"/>
          </p:cNvSpPr>
          <p:nvPr>
            <p:ph type="body" idx="1"/>
          </p:nvPr>
        </p:nvSpPr>
        <p:spPr>
          <a:xfrm>
            <a:off x="2279651" y="2493964"/>
            <a:ext cx="7561263" cy="2663825"/>
          </a:xfrm>
          <a:solidFill>
            <a:schemeClr val="bg1"/>
          </a:solidFill>
          <a:ln>
            <a:solidFill>
              <a:srgbClr val="660066"/>
            </a:solidFill>
          </a:ln>
        </p:spPr>
        <p:txBody>
          <a:bodyPr rtlCol="0">
            <a:normAutofit/>
          </a:bodyPr>
          <a:lstStyle/>
          <a:p>
            <a:pPr eaLnBrk="1" fontAlgn="auto" hangingPunct="1">
              <a:lnSpc>
                <a:spcPct val="90000"/>
              </a:lnSpc>
              <a:buClr>
                <a:srgbClr val="990033"/>
              </a:buClr>
              <a:buFont typeface="Wingdings" pitchFamily="2" charset="2"/>
              <a:buNone/>
              <a:defRPr/>
            </a:pPr>
            <a:r>
              <a:rPr lang="el-GR" dirty="0">
                <a:solidFill>
                  <a:srgbClr val="A80054"/>
                </a:solidFill>
                <a:effectLst>
                  <a:outerShdw blurRad="38100" dist="38100" dir="2700000" algn="tl">
                    <a:srgbClr val="C0C0C0"/>
                  </a:outerShdw>
                </a:effectLst>
              </a:rPr>
              <a:t>Η γνωστική ανάπτυξη επιτυγχάνεται μέσα από σταδιακές βελτιώσεις στον τρόπο που το άτομο αντιλαμβάνεται, κατανοεί και ανακαλεί πληροφορίες</a:t>
            </a:r>
          </a:p>
          <a:p>
            <a:pPr eaLnBrk="1" fontAlgn="auto" hangingPunct="1">
              <a:lnSpc>
                <a:spcPct val="90000"/>
              </a:lnSpc>
              <a:buClr>
                <a:srgbClr val="990033"/>
              </a:buClr>
              <a:buFont typeface="Wingdings" pitchFamily="2" charset="2"/>
              <a:buNone/>
              <a:defRPr/>
            </a:pPr>
            <a:r>
              <a:rPr lang="el-GR" dirty="0">
                <a:solidFill>
                  <a:srgbClr val="A80054"/>
                </a:solidFill>
                <a:effectLst>
                  <a:outerShdw blurRad="38100" dist="38100" dir="2700000" algn="tl">
                    <a:srgbClr val="C0C0C0"/>
                  </a:outerShdw>
                </a:effectLst>
              </a:rPr>
              <a:t>Γνωστική ανάπτυξη: ποσοτικοί πρόοδοι στην επεξεργασία των πληροφοριών</a:t>
            </a:r>
          </a:p>
          <a:p>
            <a:pPr eaLnBrk="1" fontAlgn="auto" hangingPunct="1">
              <a:lnSpc>
                <a:spcPct val="90000"/>
              </a:lnSpc>
              <a:buClr>
                <a:srgbClr val="990033"/>
              </a:buClr>
              <a:buFont typeface="Wingdings" pitchFamily="2" charset="2"/>
              <a:buNone/>
              <a:defRPr/>
            </a:pPr>
            <a:endParaRPr lang="el-GR" dirty="0">
              <a:solidFill>
                <a:srgbClr val="A80054"/>
              </a:solidFill>
              <a:effectLst>
                <a:outerShdw blurRad="38100" dist="38100" dir="2700000" algn="tl">
                  <a:srgbClr val="C0C0C0"/>
                </a:outerShdw>
              </a:effectLst>
            </a:endParaRPr>
          </a:p>
          <a:p>
            <a:pPr eaLnBrk="1" fontAlgn="auto" hangingPunct="1">
              <a:lnSpc>
                <a:spcPct val="90000"/>
              </a:lnSpc>
              <a:buClr>
                <a:srgbClr val="990033"/>
              </a:buClr>
              <a:buFont typeface="Wingdings" pitchFamily="2" charset="2"/>
              <a:buNone/>
              <a:defRPr/>
            </a:pPr>
            <a:endParaRPr lang="el-GR" dirty="0">
              <a:solidFill>
                <a:srgbClr val="3F007E"/>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 calcmode="lin" valueType="num">
                                      <p:cBhvr additive="base">
                                        <p:cTn id="7" dur="500" fill="hold"/>
                                        <p:tgtEl>
                                          <p:spTgt spid="2048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03">
                                            <p:txEl>
                                              <p:pRg st="1" end="1"/>
                                            </p:txEl>
                                          </p:spTgt>
                                        </p:tgtEl>
                                        <p:attrNameLst>
                                          <p:attrName>style.visibility</p:attrName>
                                        </p:attrNameLst>
                                      </p:cBhvr>
                                      <p:to>
                                        <p:strVal val="visible"/>
                                      </p:to>
                                    </p:set>
                                    <p:anim calcmode="lin" valueType="num">
                                      <p:cBhvr additive="base">
                                        <p:cTn id="13" dur="500" fill="hold"/>
                                        <p:tgtEl>
                                          <p:spTgt spid="2048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0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D7BD9D21-DC88-C171-B12F-9C7A267E4265}"/>
              </a:ext>
            </a:extLst>
          </p:cNvPr>
          <p:cNvSpPr>
            <a:spLocks noGrp="1" noChangeArrowheads="1"/>
          </p:cNvSpPr>
          <p:nvPr>
            <p:ph type="title" idx="4294967295"/>
          </p:nvPr>
        </p:nvSpPr>
        <p:spPr>
          <a:xfrm>
            <a:off x="2279651" y="549275"/>
            <a:ext cx="7561263" cy="692150"/>
          </a:xfrm>
          <a:noFill/>
          <a:ln>
            <a:solidFill>
              <a:srgbClr val="003366"/>
            </a:solidFill>
            <a:miter lim="800000"/>
            <a:headEnd/>
            <a:tailEnd/>
          </a:ln>
        </p:spPr>
        <p:txBody>
          <a:bodyPr/>
          <a:lstStyle/>
          <a:p>
            <a:pPr eaLnBrk="1" hangingPunct="1"/>
            <a:r>
              <a:rPr lang="el-GR" altLang="en-US" sz="3200" b="1">
                <a:solidFill>
                  <a:srgbClr val="0000CC"/>
                </a:solidFill>
              </a:rPr>
              <a:t>Β.1. ΓΝΩΣΤΙΚΑ ΕΠΙΤΕΥΓΜΑΤΑ</a:t>
            </a:r>
          </a:p>
        </p:txBody>
      </p:sp>
      <p:sp>
        <p:nvSpPr>
          <p:cNvPr id="223235" name="Rectangle 3">
            <a:extLst>
              <a:ext uri="{FF2B5EF4-FFF2-40B4-BE49-F238E27FC236}">
                <a16:creationId xmlns:a16="http://schemas.microsoft.com/office/drawing/2014/main" id="{1EF2A890-7610-4939-B8E5-0348AB3647C5}"/>
              </a:ext>
            </a:extLst>
          </p:cNvPr>
          <p:cNvSpPr>
            <a:spLocks noGrp="1" noChangeArrowheads="1"/>
          </p:cNvSpPr>
          <p:nvPr>
            <p:ph type="body" idx="4294967295"/>
          </p:nvPr>
        </p:nvSpPr>
        <p:spPr>
          <a:xfrm>
            <a:off x="2279651" y="1268414"/>
            <a:ext cx="7561263" cy="4968875"/>
          </a:xfrm>
          <a:solidFill>
            <a:schemeClr val="bg1"/>
          </a:solidFill>
          <a:ln w="57150" cmpd="thinThick">
            <a:solidFill>
              <a:srgbClr val="990099"/>
            </a:solidFill>
          </a:ln>
        </p:spPr>
        <p:txBody>
          <a:bodyPr rtlCol="0">
            <a:normAutofit fontScale="92500"/>
          </a:bodyPr>
          <a:lstStyle/>
          <a:p>
            <a:pPr eaLnBrk="1" fontAlgn="auto" hangingPunct="1">
              <a:lnSpc>
                <a:spcPct val="90000"/>
              </a:lnSpc>
              <a:buClr>
                <a:srgbClr val="990033"/>
              </a:buClr>
              <a:buFont typeface="Wingdings" pitchFamily="2" charset="2"/>
              <a:buChar char="§"/>
              <a:defRPr/>
            </a:pPr>
            <a:r>
              <a:rPr lang="el-GR" dirty="0">
                <a:solidFill>
                  <a:srgbClr val="0000CC"/>
                </a:solidFill>
                <a:effectLst>
                  <a:outerShdw blurRad="38100" dist="38100" dir="2700000" algn="tl">
                    <a:srgbClr val="C0C0C0"/>
                  </a:outerShdw>
                </a:effectLst>
              </a:rPr>
              <a:t>Κατανόηση αριθμών κατά την προσχολική ηλικία, όχι όμως ακριβής</a:t>
            </a:r>
          </a:p>
          <a:p>
            <a:pPr eaLnBrk="1" fontAlgn="auto" hangingPunct="1">
              <a:lnSpc>
                <a:spcPct val="90000"/>
              </a:lnSpc>
              <a:buClr>
                <a:srgbClr val="990033"/>
              </a:buClr>
              <a:buFont typeface="Wingdings" pitchFamily="2" charset="2"/>
              <a:buChar char="§"/>
              <a:defRPr/>
            </a:pPr>
            <a:r>
              <a:rPr lang="el-GR" dirty="0">
                <a:solidFill>
                  <a:srgbClr val="0000CC"/>
                </a:solidFill>
                <a:effectLst>
                  <a:outerShdw blurRad="38100" dist="38100" dir="2700000" algn="tl">
                    <a:srgbClr val="C0C0C0"/>
                  </a:outerShdw>
                </a:effectLst>
              </a:rPr>
              <a:t>Επίλυση απλών προβλημάτων πρόσθεσης και αφαίρεσης. </a:t>
            </a:r>
          </a:p>
          <a:p>
            <a:pPr eaLnBrk="1" fontAlgn="auto" hangingPunct="1">
              <a:lnSpc>
                <a:spcPct val="90000"/>
              </a:lnSpc>
              <a:buClr>
                <a:srgbClr val="990033"/>
              </a:buClr>
              <a:buFont typeface="Wingdings" pitchFamily="2" charset="2"/>
              <a:buChar char="§"/>
              <a:defRPr/>
            </a:pPr>
            <a:r>
              <a:rPr lang="el-GR" dirty="0">
                <a:solidFill>
                  <a:srgbClr val="0000CC"/>
                </a:solidFill>
                <a:effectLst>
                  <a:outerShdw blurRad="38100" dist="38100" dir="2700000" algn="tl">
                    <a:srgbClr val="C0C0C0"/>
                  </a:outerShdw>
                </a:effectLst>
              </a:rPr>
              <a:t>Απόκτηση </a:t>
            </a:r>
            <a:r>
              <a:rPr lang="el-GR" dirty="0">
                <a:solidFill>
                  <a:srgbClr val="A80054"/>
                </a:solidFill>
                <a:effectLst>
                  <a:outerShdw blurRad="38100" dist="38100" dir="2700000" algn="tl">
                    <a:srgbClr val="C0C0C0"/>
                  </a:outerShdw>
                </a:effectLst>
              </a:rPr>
              <a:t>αυτοβιογραφικής μνήμης</a:t>
            </a:r>
            <a:r>
              <a:rPr lang="el-GR" dirty="0">
                <a:solidFill>
                  <a:srgbClr val="0000CC"/>
                </a:solidFill>
                <a:effectLst>
                  <a:outerShdw blurRad="38100" dist="38100" dir="2700000" algn="tl">
                    <a:srgbClr val="C0C0C0"/>
                  </a:outerShdw>
                </a:effectLst>
              </a:rPr>
              <a:t> από τα 3 χρόνια και μετά: μνήμη συγκεκριμένων συμβάντων με μειωμένη ακρίβεια</a:t>
            </a:r>
          </a:p>
          <a:p>
            <a:pPr eaLnBrk="1" fontAlgn="auto" hangingPunct="1">
              <a:lnSpc>
                <a:spcPct val="90000"/>
              </a:lnSpc>
              <a:buClr>
                <a:srgbClr val="990033"/>
              </a:buClr>
              <a:buFont typeface="Wingdings" pitchFamily="2" charset="2"/>
              <a:buChar char="§"/>
              <a:defRPr/>
            </a:pPr>
            <a:r>
              <a:rPr lang="el-GR" dirty="0">
                <a:solidFill>
                  <a:srgbClr val="A80054"/>
                </a:solidFill>
                <a:effectLst>
                  <a:outerShdw blurRad="38100" dist="38100" dir="2700000" algn="tl">
                    <a:srgbClr val="C0C0C0"/>
                  </a:outerShdw>
                </a:effectLst>
              </a:rPr>
              <a:t>Σενάρια:</a:t>
            </a:r>
            <a:r>
              <a:rPr lang="el-GR" dirty="0">
                <a:solidFill>
                  <a:srgbClr val="0000CC"/>
                </a:solidFill>
                <a:effectLst>
                  <a:outerShdw blurRad="38100" dist="38100" dir="2700000" algn="tl">
                    <a:srgbClr val="C0C0C0"/>
                  </a:outerShdw>
                </a:effectLst>
              </a:rPr>
              <a:t> μνημονικές αναπαραστάσεις γεγονότων με τη σειρά που εκτυλίχθηκαν στον χρόνο.</a:t>
            </a:r>
          </a:p>
          <a:p>
            <a:pPr eaLnBrk="1" fontAlgn="auto" hangingPunct="1">
              <a:lnSpc>
                <a:spcPct val="90000"/>
              </a:lnSpc>
              <a:buClr>
                <a:srgbClr val="990033"/>
              </a:buClr>
              <a:buFont typeface="Wingdings" pitchFamily="2" charset="2"/>
              <a:buChar char="§"/>
              <a:defRPr/>
            </a:pPr>
            <a:r>
              <a:rPr lang="el-GR" dirty="0" err="1">
                <a:solidFill>
                  <a:srgbClr val="A80054"/>
                </a:solidFill>
                <a:effectLst>
                  <a:outerShdw blurRad="38100" dist="38100" dir="2700000" algn="tl">
                    <a:srgbClr val="C0C0C0"/>
                  </a:outerShdw>
                </a:effectLst>
              </a:rPr>
              <a:t>Ψευδο</a:t>
            </a:r>
            <a:r>
              <a:rPr lang="el-GR" dirty="0">
                <a:solidFill>
                  <a:srgbClr val="A80054"/>
                </a:solidFill>
                <a:effectLst>
                  <a:outerShdw blurRad="38100" dist="38100" dir="2700000" algn="tl">
                    <a:srgbClr val="C0C0C0"/>
                  </a:outerShdw>
                </a:effectLst>
              </a:rPr>
              <a:t>-μνήμες:</a:t>
            </a:r>
            <a:r>
              <a:rPr lang="el-GR" dirty="0">
                <a:solidFill>
                  <a:srgbClr val="0000CC"/>
                </a:solidFill>
                <a:effectLst>
                  <a:outerShdw blurRad="38100" dist="38100" dir="2700000" algn="tl">
                    <a:srgbClr val="C0C0C0"/>
                  </a:outerShdw>
                </a:effectLst>
              </a:rPr>
              <a:t> οι αναμνήσεις των μικρών παιδιών επηρεάζονται από τις υποδείξεις των άλλων</a:t>
            </a:r>
          </a:p>
          <a:p>
            <a:pPr eaLnBrk="1" fontAlgn="auto" hangingPunct="1">
              <a:lnSpc>
                <a:spcPct val="90000"/>
              </a:lnSpc>
              <a:buClr>
                <a:srgbClr val="990033"/>
              </a:buClr>
              <a:buFont typeface="Wingdings" pitchFamily="2" charset="2"/>
              <a:buNone/>
              <a:defRPr/>
            </a:pPr>
            <a:endParaRPr lang="el-GR"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Effect transition="in" filter="blinds(horizontal)">
                                      <p:cBhvr>
                                        <p:cTn id="7" dur="500"/>
                                        <p:tgtEl>
                                          <p:spTgt spid="223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3235">
                                            <p:txEl>
                                              <p:pRg st="1" end="1"/>
                                            </p:txEl>
                                          </p:spTgt>
                                        </p:tgtEl>
                                        <p:attrNameLst>
                                          <p:attrName>style.visibility</p:attrName>
                                        </p:attrNameLst>
                                      </p:cBhvr>
                                      <p:to>
                                        <p:strVal val="visible"/>
                                      </p:to>
                                    </p:set>
                                    <p:animEffect transition="in" filter="blinds(horizontal)">
                                      <p:cBhvr>
                                        <p:cTn id="12" dur="500"/>
                                        <p:tgtEl>
                                          <p:spTgt spid="2232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3235">
                                            <p:txEl>
                                              <p:pRg st="2" end="2"/>
                                            </p:txEl>
                                          </p:spTgt>
                                        </p:tgtEl>
                                        <p:attrNameLst>
                                          <p:attrName>style.visibility</p:attrName>
                                        </p:attrNameLst>
                                      </p:cBhvr>
                                      <p:to>
                                        <p:strVal val="visible"/>
                                      </p:to>
                                    </p:set>
                                    <p:animEffect transition="in" filter="blinds(horizontal)">
                                      <p:cBhvr>
                                        <p:cTn id="17" dur="500"/>
                                        <p:tgtEl>
                                          <p:spTgt spid="2232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3235">
                                            <p:txEl>
                                              <p:pRg st="3" end="3"/>
                                            </p:txEl>
                                          </p:spTgt>
                                        </p:tgtEl>
                                        <p:attrNameLst>
                                          <p:attrName>style.visibility</p:attrName>
                                        </p:attrNameLst>
                                      </p:cBhvr>
                                      <p:to>
                                        <p:strVal val="visible"/>
                                      </p:to>
                                    </p:set>
                                    <p:animEffect transition="in" filter="blinds(horizontal)">
                                      <p:cBhvr>
                                        <p:cTn id="22" dur="500"/>
                                        <p:tgtEl>
                                          <p:spTgt spid="2232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23235">
                                            <p:txEl>
                                              <p:pRg st="4" end="4"/>
                                            </p:txEl>
                                          </p:spTgt>
                                        </p:tgtEl>
                                        <p:attrNameLst>
                                          <p:attrName>style.visibility</p:attrName>
                                        </p:attrNameLst>
                                      </p:cBhvr>
                                      <p:to>
                                        <p:strVal val="visible"/>
                                      </p:to>
                                    </p:set>
                                    <p:animEffect transition="in" filter="blinds(horizontal)">
                                      <p:cBhvr>
                                        <p:cTn id="27" dur="500"/>
                                        <p:tgtEl>
                                          <p:spTgt spid="2232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902A88F1-D23B-839E-3CFB-DFD27165A367}"/>
              </a:ext>
            </a:extLst>
          </p:cNvPr>
          <p:cNvSpPr>
            <a:spLocks noGrp="1" noChangeArrowheads="1"/>
          </p:cNvSpPr>
          <p:nvPr>
            <p:ph type="title"/>
          </p:nvPr>
        </p:nvSpPr>
        <p:spPr>
          <a:xfrm>
            <a:off x="2424114" y="620713"/>
            <a:ext cx="7343775" cy="692150"/>
          </a:xfrm>
          <a:noFill/>
          <a:ln>
            <a:solidFill>
              <a:srgbClr val="003366"/>
            </a:solidFill>
            <a:miter lim="800000"/>
            <a:headEnd/>
            <a:tailEnd/>
          </a:ln>
        </p:spPr>
        <p:txBody>
          <a:bodyPr/>
          <a:lstStyle/>
          <a:p>
            <a:pPr eaLnBrk="1" hangingPunct="1"/>
            <a:r>
              <a:rPr lang="el-GR" altLang="en-US" sz="3200" b="1">
                <a:solidFill>
                  <a:srgbClr val="0000CC"/>
                </a:solidFill>
              </a:rPr>
              <a:t>Β.2. ΚΡΙΤΙΚΗ ΘΕΩΡΙΑΣ</a:t>
            </a:r>
          </a:p>
        </p:txBody>
      </p:sp>
      <p:sp>
        <p:nvSpPr>
          <p:cNvPr id="224259" name="Rectangle 3">
            <a:extLst>
              <a:ext uri="{FF2B5EF4-FFF2-40B4-BE49-F238E27FC236}">
                <a16:creationId xmlns:a16="http://schemas.microsoft.com/office/drawing/2014/main" id="{37EDEA07-FAE1-2399-430E-0B603B960261}"/>
              </a:ext>
            </a:extLst>
          </p:cNvPr>
          <p:cNvSpPr>
            <a:spLocks noGrp="1" noChangeArrowheads="1"/>
          </p:cNvSpPr>
          <p:nvPr>
            <p:ph type="body" idx="1"/>
          </p:nvPr>
        </p:nvSpPr>
        <p:spPr>
          <a:xfrm>
            <a:off x="2424114" y="1412876"/>
            <a:ext cx="7488237" cy="4824413"/>
          </a:xfrm>
          <a:gradFill rotWithShape="1">
            <a:gsLst>
              <a:gs pos="0">
                <a:srgbClr val="EAEAEA"/>
              </a:gs>
              <a:gs pos="50000">
                <a:schemeClr val="bg1"/>
              </a:gs>
              <a:gs pos="100000">
                <a:srgbClr val="EAEAEA"/>
              </a:gs>
            </a:gsLst>
            <a:lin ang="5400000" scaled="1"/>
          </a:gradFill>
          <a:ln w="57150" cmpd="thinThick">
            <a:solidFill>
              <a:srgbClr val="990099"/>
            </a:solidFill>
          </a:ln>
        </p:spPr>
        <p:txBody>
          <a:bodyPr rtlCol="0">
            <a:normAutofit fontScale="92500" lnSpcReduction="20000"/>
          </a:bodyPr>
          <a:lstStyle/>
          <a:p>
            <a:pPr eaLnBrk="1" fontAlgn="auto" hangingPunct="1">
              <a:lnSpc>
                <a:spcPct val="90000"/>
              </a:lnSpc>
              <a:buClr>
                <a:srgbClr val="990033"/>
              </a:buClr>
              <a:buFont typeface="Wingdings" pitchFamily="2" charset="2"/>
              <a:buNone/>
              <a:defRPr/>
            </a:pPr>
            <a:r>
              <a:rPr lang="el-GR" dirty="0">
                <a:solidFill>
                  <a:srgbClr val="A80054"/>
                </a:solidFill>
                <a:effectLst>
                  <a:outerShdw blurRad="38100" dist="38100" dir="2700000" algn="tl">
                    <a:srgbClr val="000000"/>
                  </a:outerShdw>
                </a:effectLst>
              </a:rPr>
              <a:t>(α)</a:t>
            </a:r>
            <a:r>
              <a:rPr lang="el-GR" dirty="0">
                <a:solidFill>
                  <a:srgbClr val="990033"/>
                </a:solidFill>
                <a:effectLst>
                  <a:outerShdw blurRad="38100" dist="38100" dir="2700000" algn="tl">
                    <a:srgbClr val="000000"/>
                  </a:outerShdw>
                </a:effectLst>
              </a:rPr>
              <a:t> </a:t>
            </a:r>
            <a:r>
              <a:rPr lang="el-GR" dirty="0">
                <a:solidFill>
                  <a:srgbClr val="A80054"/>
                </a:solidFill>
                <a:effectLst>
                  <a:outerShdw blurRad="38100" dist="38100" dir="2700000" algn="tl">
                    <a:srgbClr val="000000"/>
                  </a:outerShdw>
                </a:effectLst>
              </a:rPr>
              <a:t>-</a:t>
            </a:r>
            <a:r>
              <a:rPr lang="el-GR" dirty="0">
                <a:solidFill>
                  <a:srgbClr val="990033"/>
                </a:solidFill>
                <a:effectLst>
                  <a:outerShdw blurRad="38100" dist="38100" dir="2700000" algn="tl">
                    <a:srgbClr val="000000"/>
                  </a:outerShdw>
                </a:effectLst>
              </a:rPr>
              <a:t> </a:t>
            </a:r>
            <a:r>
              <a:rPr lang="el-GR" dirty="0">
                <a:solidFill>
                  <a:srgbClr val="006699"/>
                </a:solidFill>
                <a:effectLst>
                  <a:outerShdw blurRad="38100" dist="38100" dir="2700000" algn="tl">
                    <a:srgbClr val="000000"/>
                  </a:outerShdw>
                </a:effectLst>
              </a:rPr>
              <a:t>Μικρή βαρύτητα σε κοινωνικούς και πολιτισμικούς παράγοντες.</a:t>
            </a:r>
          </a:p>
          <a:p>
            <a:pPr eaLnBrk="1" fontAlgn="auto" hangingPunct="1">
              <a:lnSpc>
                <a:spcPct val="90000"/>
              </a:lnSpc>
              <a:buClr>
                <a:srgbClr val="990033"/>
              </a:buClr>
              <a:buFont typeface="Wingdings" pitchFamily="2" charset="2"/>
              <a:buNone/>
              <a:defRPr/>
            </a:pPr>
            <a:r>
              <a:rPr lang="el-GR" dirty="0">
                <a:solidFill>
                  <a:srgbClr val="A80054"/>
                </a:solidFill>
                <a:effectLst>
                  <a:outerShdw blurRad="38100" dist="38100" dir="2700000" algn="tl">
                    <a:srgbClr val="000000"/>
                  </a:outerShdw>
                </a:effectLst>
              </a:rPr>
              <a:t>(β)</a:t>
            </a:r>
            <a:r>
              <a:rPr lang="el-GR" dirty="0">
                <a:solidFill>
                  <a:srgbClr val="006699"/>
                </a:solidFill>
                <a:effectLst>
                  <a:outerShdw blurRad="38100" dist="38100" dir="2700000" algn="tl">
                    <a:srgbClr val="000000"/>
                  </a:outerShdw>
                </a:effectLst>
              </a:rPr>
              <a:t> </a:t>
            </a:r>
            <a:r>
              <a:rPr lang="el-GR" dirty="0">
                <a:solidFill>
                  <a:srgbClr val="A80054"/>
                </a:solidFill>
                <a:effectLst>
                  <a:outerShdw blurRad="38100" dist="38100" dir="2700000" algn="tl">
                    <a:srgbClr val="000000"/>
                  </a:outerShdw>
                </a:effectLst>
              </a:rPr>
              <a:t>-</a:t>
            </a:r>
            <a:r>
              <a:rPr lang="el-GR" dirty="0">
                <a:solidFill>
                  <a:srgbClr val="006699"/>
                </a:solidFill>
                <a:effectLst>
                  <a:outerShdw blurRad="38100" dist="38100" dir="2700000" algn="tl">
                    <a:srgbClr val="000000"/>
                  </a:outerShdw>
                </a:effectLst>
              </a:rPr>
              <a:t> </a:t>
            </a:r>
            <a:r>
              <a:rPr lang="el-GR" i="1" dirty="0">
                <a:solidFill>
                  <a:srgbClr val="006699"/>
                </a:solidFill>
                <a:effectLst>
                  <a:outerShdw blurRad="38100" dist="38100" dir="2700000" algn="tl">
                    <a:srgbClr val="000000"/>
                  </a:outerShdw>
                </a:effectLst>
              </a:rPr>
              <a:t>«βλέπουν το δέντρο και χάνουν το δάσος»:</a:t>
            </a:r>
            <a:r>
              <a:rPr lang="el-GR" dirty="0">
                <a:solidFill>
                  <a:srgbClr val="006699"/>
                </a:solidFill>
                <a:effectLst>
                  <a:outerShdw blurRad="38100" dist="38100" dir="2700000" algn="tl">
                    <a:srgbClr val="000000"/>
                  </a:outerShdw>
                </a:effectLst>
              </a:rPr>
              <a:t> </a:t>
            </a:r>
            <a:r>
              <a:rPr lang="el-GR" dirty="0">
                <a:solidFill>
                  <a:srgbClr val="0000CC"/>
                </a:solidFill>
                <a:effectLst>
                  <a:outerShdw blurRad="38100" dist="38100" dir="2700000" algn="tl">
                    <a:srgbClr val="000000"/>
                  </a:outerShdw>
                </a:effectLst>
              </a:rPr>
              <a:t>έμφαση σε επιμέρους διεργασίες</a:t>
            </a:r>
            <a:r>
              <a:rPr lang="el-GR" dirty="0">
                <a:solidFill>
                  <a:srgbClr val="006699"/>
                </a:solidFill>
                <a:effectLst>
                  <a:outerShdw blurRad="38100" dist="38100" dir="2700000" algn="tl">
                    <a:srgbClr val="000000"/>
                  </a:outerShdw>
                </a:effectLst>
              </a:rPr>
              <a:t> που συνιστούν τη γνωστική επεξεργασία και ανάπτυξη χωρίς να προβαίνει στη σύνθεση μία ολοκληρωμένης εικόνας για την γνωστική ανάπτυξη</a:t>
            </a:r>
          </a:p>
          <a:p>
            <a:pPr eaLnBrk="1" fontAlgn="auto" hangingPunct="1">
              <a:lnSpc>
                <a:spcPct val="90000"/>
              </a:lnSpc>
              <a:buClr>
                <a:srgbClr val="990033"/>
              </a:buClr>
              <a:buFont typeface="Wingdings" pitchFamily="2" charset="2"/>
              <a:buNone/>
              <a:defRPr/>
            </a:pPr>
            <a:r>
              <a:rPr lang="el-GR" dirty="0">
                <a:solidFill>
                  <a:srgbClr val="A80054"/>
                </a:solidFill>
                <a:effectLst>
                  <a:outerShdw blurRad="38100" dist="38100" dir="2700000" algn="tl">
                    <a:srgbClr val="000000"/>
                  </a:outerShdw>
                </a:effectLst>
              </a:rPr>
              <a:t>(γ)</a:t>
            </a:r>
            <a:r>
              <a:rPr lang="el-GR" dirty="0">
                <a:solidFill>
                  <a:srgbClr val="006699"/>
                </a:solidFill>
                <a:effectLst>
                  <a:outerShdw blurRad="38100" dist="38100" dir="2700000" algn="tl">
                    <a:srgbClr val="000000"/>
                  </a:outerShdw>
                </a:effectLst>
              </a:rPr>
              <a:t> </a:t>
            </a:r>
            <a:r>
              <a:rPr lang="el-GR" dirty="0">
                <a:solidFill>
                  <a:srgbClr val="A80054"/>
                </a:solidFill>
                <a:effectLst>
                  <a:outerShdw blurRad="38100" dist="38100" dir="2700000" algn="tl">
                    <a:srgbClr val="000000"/>
                  </a:outerShdw>
                </a:effectLst>
              </a:rPr>
              <a:t>+ </a:t>
            </a:r>
            <a:r>
              <a:rPr lang="el-GR" dirty="0">
                <a:solidFill>
                  <a:srgbClr val="0000CC"/>
                </a:solidFill>
                <a:effectLst>
                  <a:outerShdw blurRad="38100" dist="38100" dir="2700000" algn="tl">
                    <a:srgbClr val="000000"/>
                  </a:outerShdw>
                </a:effectLst>
              </a:rPr>
              <a:t>Ακριβής περιγραφή των γνωστικών διεργασιών</a:t>
            </a:r>
            <a:r>
              <a:rPr lang="el-GR" dirty="0">
                <a:solidFill>
                  <a:srgbClr val="006699"/>
                </a:solidFill>
                <a:effectLst>
                  <a:outerShdw blurRad="38100" dist="38100" dir="2700000" algn="tl">
                    <a:srgbClr val="000000"/>
                  </a:outerShdw>
                </a:effectLst>
              </a:rPr>
              <a:t>, περισσότερο από κάθε άλλη θεωρία που υπόκεινται σε ερευνητικό έλεγχο</a:t>
            </a:r>
          </a:p>
          <a:p>
            <a:pPr eaLnBrk="1" fontAlgn="auto" hangingPunct="1">
              <a:lnSpc>
                <a:spcPct val="90000"/>
              </a:lnSpc>
              <a:buClr>
                <a:srgbClr val="990033"/>
              </a:buClr>
              <a:buFont typeface="Wingdings" pitchFamily="2" charset="2"/>
              <a:buNone/>
              <a:defRPr/>
            </a:pPr>
            <a:r>
              <a:rPr lang="el-GR" dirty="0">
                <a:solidFill>
                  <a:srgbClr val="A80054"/>
                </a:solidFill>
                <a:effectLst>
                  <a:outerShdw blurRad="38100" dist="38100" dir="2700000" algn="tl">
                    <a:srgbClr val="000000"/>
                  </a:outerShdw>
                </a:effectLst>
              </a:rPr>
              <a:t>(δ)</a:t>
            </a:r>
            <a:r>
              <a:rPr lang="el-GR" dirty="0">
                <a:solidFill>
                  <a:srgbClr val="006699"/>
                </a:solidFill>
                <a:effectLst>
                  <a:outerShdw blurRad="38100" dist="38100" dir="2700000" algn="tl">
                    <a:srgbClr val="000000"/>
                  </a:outerShdw>
                </a:effectLst>
              </a:rPr>
              <a:t> </a:t>
            </a:r>
            <a:r>
              <a:rPr lang="el-GR" dirty="0">
                <a:solidFill>
                  <a:srgbClr val="A80054"/>
                </a:solidFill>
                <a:effectLst>
                  <a:outerShdw blurRad="38100" dist="38100" dir="2700000" algn="tl">
                    <a:srgbClr val="000000"/>
                  </a:outerShdw>
                </a:effectLst>
              </a:rPr>
              <a:t>+ </a:t>
            </a:r>
            <a:r>
              <a:rPr lang="el-GR" dirty="0">
                <a:solidFill>
                  <a:srgbClr val="006699"/>
                </a:solidFill>
                <a:effectLst>
                  <a:outerShdw blurRad="38100" dist="38100" dir="2700000" algn="tl">
                    <a:srgbClr val="000000"/>
                  </a:outerShdw>
                </a:effectLst>
              </a:rPr>
              <a:t>Τα γνωστικά επιτεύγματα αυτής της ηλικίας ερμηνεύονται με διαφορετικό τρόπο (</a:t>
            </a:r>
            <a:r>
              <a:rPr lang="el-GR" i="1" dirty="0">
                <a:solidFill>
                  <a:srgbClr val="006699"/>
                </a:solidFill>
                <a:effectLst>
                  <a:outerShdw blurRad="38100" dist="38100" dir="2700000" algn="tl">
                    <a:srgbClr val="000000"/>
                  </a:outerShdw>
                </a:effectLst>
              </a:rPr>
              <a:t>π.χ. αρχή της διατήρησης</a:t>
            </a:r>
            <a:r>
              <a:rPr lang="el-GR" dirty="0">
                <a:solidFill>
                  <a:srgbClr val="006699"/>
                </a:solidFill>
                <a:effectLst>
                  <a:outerShdw blurRad="38100" dist="38100" dir="2700000" algn="tl">
                    <a:srgbClr val="000000"/>
                  </a:outerShdw>
                </a:effectLst>
              </a:rPr>
              <a:t>).</a:t>
            </a:r>
          </a:p>
          <a:p>
            <a:pPr eaLnBrk="1" fontAlgn="auto" hangingPunct="1">
              <a:lnSpc>
                <a:spcPct val="90000"/>
              </a:lnSpc>
              <a:buClr>
                <a:srgbClr val="990033"/>
              </a:buClr>
              <a:buFont typeface="Wingdings" pitchFamily="2" charset="2"/>
              <a:buNone/>
              <a:defRPr/>
            </a:pPr>
            <a:r>
              <a:rPr lang="el-GR" dirty="0">
                <a:solidFill>
                  <a:srgbClr val="A80054"/>
                </a:solidFill>
                <a:effectLst>
                  <a:outerShdw blurRad="38100" dist="38100" dir="2700000" algn="tl">
                    <a:srgbClr val="000000"/>
                  </a:outerShdw>
                </a:effectLst>
              </a:rPr>
              <a:t>(ε) +</a:t>
            </a:r>
            <a:r>
              <a:rPr lang="el-GR" dirty="0">
                <a:solidFill>
                  <a:srgbClr val="006699"/>
                </a:solidFill>
                <a:effectLst>
                  <a:outerShdw blurRad="38100" dist="38100" dir="2700000" algn="tl">
                    <a:srgbClr val="000000"/>
                  </a:outerShdw>
                </a:effectLst>
              </a:rPr>
              <a:t> Έμφαση στις διεργασίες </a:t>
            </a:r>
            <a:r>
              <a:rPr lang="el-GR" dirty="0">
                <a:solidFill>
                  <a:srgbClr val="0000CC"/>
                </a:solidFill>
                <a:effectLst>
                  <a:outerShdw blurRad="38100" dist="38100" dir="2700000" algn="tl">
                    <a:srgbClr val="000000"/>
                  </a:outerShdw>
                </a:effectLst>
              </a:rPr>
              <a:t>προσοχής και μνήμης</a:t>
            </a:r>
            <a:endParaRPr lang="el-GR"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blinds(horizontal)">
                                      <p:cBhvr>
                                        <p:cTn id="7" dur="500"/>
                                        <p:tgtEl>
                                          <p:spTgt spid="2242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4259">
                                            <p:txEl>
                                              <p:pRg st="1" end="1"/>
                                            </p:txEl>
                                          </p:spTgt>
                                        </p:tgtEl>
                                        <p:attrNameLst>
                                          <p:attrName>style.visibility</p:attrName>
                                        </p:attrNameLst>
                                      </p:cBhvr>
                                      <p:to>
                                        <p:strVal val="visible"/>
                                      </p:to>
                                    </p:set>
                                    <p:animEffect transition="in" filter="blinds(horizontal)">
                                      <p:cBhvr>
                                        <p:cTn id="12" dur="500"/>
                                        <p:tgtEl>
                                          <p:spTgt spid="2242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4259">
                                            <p:txEl>
                                              <p:pRg st="2" end="2"/>
                                            </p:txEl>
                                          </p:spTgt>
                                        </p:tgtEl>
                                        <p:attrNameLst>
                                          <p:attrName>style.visibility</p:attrName>
                                        </p:attrNameLst>
                                      </p:cBhvr>
                                      <p:to>
                                        <p:strVal val="visible"/>
                                      </p:to>
                                    </p:set>
                                    <p:animEffect transition="in" filter="blinds(horizontal)">
                                      <p:cBhvr>
                                        <p:cTn id="17" dur="500"/>
                                        <p:tgtEl>
                                          <p:spTgt spid="2242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4259">
                                            <p:txEl>
                                              <p:pRg st="3" end="3"/>
                                            </p:txEl>
                                          </p:spTgt>
                                        </p:tgtEl>
                                        <p:attrNameLst>
                                          <p:attrName>style.visibility</p:attrName>
                                        </p:attrNameLst>
                                      </p:cBhvr>
                                      <p:to>
                                        <p:strVal val="visible"/>
                                      </p:to>
                                    </p:set>
                                    <p:animEffect transition="in" filter="blinds(horizontal)">
                                      <p:cBhvr>
                                        <p:cTn id="22" dur="500"/>
                                        <p:tgtEl>
                                          <p:spTgt spid="2242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24259">
                                            <p:txEl>
                                              <p:pRg st="4" end="4"/>
                                            </p:txEl>
                                          </p:spTgt>
                                        </p:tgtEl>
                                        <p:attrNameLst>
                                          <p:attrName>style.visibility</p:attrName>
                                        </p:attrNameLst>
                                      </p:cBhvr>
                                      <p:to>
                                        <p:strVal val="visible"/>
                                      </p:to>
                                    </p:set>
                                    <p:animEffect transition="in" filter="blinds(horizontal)">
                                      <p:cBhvr>
                                        <p:cTn id="27" dur="500"/>
                                        <p:tgtEl>
                                          <p:spTgt spid="2242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B681C35A-98A8-C5BA-EE7D-F46ED41F665C}"/>
              </a:ext>
            </a:extLst>
          </p:cNvPr>
          <p:cNvSpPr>
            <a:spLocks noGrp="1" noChangeArrowheads="1"/>
          </p:cNvSpPr>
          <p:nvPr>
            <p:ph type="body" idx="4294967295"/>
          </p:nvPr>
        </p:nvSpPr>
        <p:spPr>
          <a:xfrm>
            <a:off x="2208214" y="647700"/>
            <a:ext cx="7704137" cy="477838"/>
          </a:xfrm>
        </p:spPr>
        <p:txBody>
          <a:bodyPr rtlCol="0">
            <a:normAutofit fontScale="92500"/>
          </a:bodyPr>
          <a:lstStyle/>
          <a:p>
            <a:pPr algn="ctr" eaLnBrk="1" fontAlgn="auto" hangingPunct="1">
              <a:buFontTx/>
              <a:buNone/>
              <a:defRPr/>
            </a:pPr>
            <a:r>
              <a:rPr lang="el-GR" b="1" dirty="0">
                <a:solidFill>
                  <a:srgbClr val="660066"/>
                </a:solidFill>
                <a:effectLst>
                  <a:outerShdw blurRad="38100" dist="38100" dir="2700000" algn="tl">
                    <a:srgbClr val="C0C0C0"/>
                  </a:outerShdw>
                </a:effectLst>
                <a:latin typeface="Times New Roman" pitchFamily="18" charset="0"/>
              </a:rPr>
              <a:t>Γ. Η </a:t>
            </a:r>
            <a:r>
              <a:rPr lang="el-GR" b="1" dirty="0" err="1">
                <a:solidFill>
                  <a:srgbClr val="660066"/>
                </a:solidFill>
                <a:effectLst>
                  <a:outerShdw blurRad="38100" dist="38100" dir="2700000" algn="tl">
                    <a:srgbClr val="C0C0C0"/>
                  </a:outerShdw>
                </a:effectLst>
                <a:latin typeface="Times New Roman" pitchFamily="18" charset="0"/>
              </a:rPr>
              <a:t>Κοινωνικο</a:t>
            </a:r>
            <a:r>
              <a:rPr lang="el-GR" b="1" dirty="0">
                <a:solidFill>
                  <a:srgbClr val="660066"/>
                </a:solidFill>
                <a:effectLst>
                  <a:outerShdw blurRad="38100" dist="38100" dir="2700000" algn="tl">
                    <a:srgbClr val="C0C0C0"/>
                  </a:outerShdw>
                </a:effectLst>
                <a:latin typeface="Times New Roman" pitchFamily="18" charset="0"/>
              </a:rPr>
              <a:t>-πολιτισμική θεωρία του </a:t>
            </a:r>
            <a:r>
              <a:rPr lang="en-US" b="1" dirty="0">
                <a:solidFill>
                  <a:srgbClr val="660066"/>
                </a:solidFill>
                <a:effectLst>
                  <a:outerShdw blurRad="38100" dist="38100" dir="2700000" algn="tl">
                    <a:srgbClr val="C0C0C0"/>
                  </a:outerShdw>
                </a:effectLst>
                <a:latin typeface="Times New Roman" pitchFamily="18" charset="0"/>
              </a:rPr>
              <a:t>Vygotsky</a:t>
            </a:r>
            <a:endParaRPr lang="el-GR" b="1" dirty="0">
              <a:solidFill>
                <a:srgbClr val="3333CC"/>
              </a:solidFill>
              <a:latin typeface="Times New Roman" pitchFamily="18" charset="0"/>
            </a:endParaRPr>
          </a:p>
        </p:txBody>
      </p:sp>
      <p:sp>
        <p:nvSpPr>
          <p:cNvPr id="208899" name="Rectangle 3">
            <a:extLst>
              <a:ext uri="{FF2B5EF4-FFF2-40B4-BE49-F238E27FC236}">
                <a16:creationId xmlns:a16="http://schemas.microsoft.com/office/drawing/2014/main" id="{22392BC5-D339-A44C-AE85-06CBB6AB6230}"/>
              </a:ext>
            </a:extLst>
          </p:cNvPr>
          <p:cNvSpPr>
            <a:spLocks noChangeArrowheads="1"/>
          </p:cNvSpPr>
          <p:nvPr/>
        </p:nvSpPr>
        <p:spPr bwMode="auto">
          <a:xfrm>
            <a:off x="2208214" y="1196976"/>
            <a:ext cx="7704137" cy="4968875"/>
          </a:xfrm>
          <a:prstGeom prst="rect">
            <a:avLst/>
          </a:prstGeom>
          <a:solidFill>
            <a:schemeClr val="bg1"/>
          </a:solidFill>
          <a:ln w="9525">
            <a:solidFill>
              <a:srgbClr val="000000"/>
            </a:solidFill>
            <a:miter lim="800000"/>
            <a:headEnd/>
            <a:tailEnd/>
          </a:ln>
        </p:spPr>
        <p:txBody>
          <a:bodyPr/>
          <a:lstStyle/>
          <a:p>
            <a:pPr marL="342900" indent="-342900">
              <a:spcBef>
                <a:spcPct val="20000"/>
              </a:spcBef>
              <a:buClr>
                <a:srgbClr val="990033"/>
              </a:buClr>
              <a:buFontTx/>
              <a:buChar char="•"/>
              <a:defRPr/>
            </a:pPr>
            <a:r>
              <a:rPr lang="el-GR" sz="2400" dirty="0">
                <a:solidFill>
                  <a:srgbClr val="006666"/>
                </a:solidFill>
                <a:effectLst>
                  <a:outerShdw blurRad="38100" dist="38100" dir="2700000" algn="tl">
                    <a:srgbClr val="C0C0C0"/>
                  </a:outerShdw>
                </a:effectLst>
              </a:rPr>
              <a:t>Έμφαση στον τρόπο που ξεδιπλώνεται η νοητική ανάπτυξη ως προϊόν των κοινωνικών αλληλεπιδράσεων και κοινωνικών συναλλαγών μεταξύ των μελών μιας πολιτισμικής ομάδας. </a:t>
            </a:r>
          </a:p>
          <a:p>
            <a:pPr marL="342900" indent="-342900">
              <a:spcBef>
                <a:spcPct val="20000"/>
              </a:spcBef>
              <a:buClr>
                <a:srgbClr val="990033"/>
              </a:buClr>
              <a:buFontTx/>
              <a:buChar char="•"/>
              <a:defRPr/>
            </a:pPr>
            <a:r>
              <a:rPr lang="el-GR" sz="2400" dirty="0">
                <a:solidFill>
                  <a:srgbClr val="006666"/>
                </a:solidFill>
                <a:effectLst>
                  <a:outerShdw blurRad="38100" dist="38100" dir="2700000" algn="tl">
                    <a:srgbClr val="C0C0C0"/>
                  </a:outerShdw>
                </a:effectLst>
              </a:rPr>
              <a:t>Ή νοητική ανάπτυξη των παιδιών γίνεται κατανοητή όταν λαμβάνουμε υπόψη αυτό που είναι σημαντικό για τα μέλη μιας πολιτισμικής ομάδας.</a:t>
            </a:r>
          </a:p>
          <a:p>
            <a:pPr marL="342900" indent="-342900">
              <a:spcBef>
                <a:spcPct val="20000"/>
              </a:spcBef>
              <a:buClr>
                <a:srgbClr val="990033"/>
              </a:buClr>
              <a:buFontTx/>
              <a:buChar char="•"/>
              <a:defRPr/>
            </a:pPr>
            <a:r>
              <a:rPr lang="el-GR" sz="2400" b="1" dirty="0">
                <a:solidFill>
                  <a:srgbClr val="003366"/>
                </a:solidFill>
                <a:effectLst>
                  <a:outerShdw blurRad="38100" dist="38100" dir="2700000" algn="tl">
                    <a:srgbClr val="C0C0C0"/>
                  </a:outerShdw>
                </a:effectLst>
              </a:rPr>
              <a:t>Αμοιβαία συναλλαγή:</a:t>
            </a:r>
            <a:r>
              <a:rPr lang="el-GR" sz="2400" dirty="0">
                <a:solidFill>
                  <a:srgbClr val="003366"/>
                </a:solidFill>
                <a:effectLst>
                  <a:outerShdw blurRad="38100" dist="38100" dir="2700000" algn="tl">
                    <a:srgbClr val="C0C0C0"/>
                  </a:outerShdw>
                </a:effectLst>
              </a:rPr>
              <a:t> </a:t>
            </a:r>
            <a:r>
              <a:rPr lang="el-GR" sz="2400" dirty="0">
                <a:solidFill>
                  <a:srgbClr val="006666"/>
                </a:solidFill>
                <a:effectLst>
                  <a:outerShdw blurRad="38100" dist="38100" dir="2700000" algn="tl">
                    <a:srgbClr val="C0C0C0"/>
                  </a:outerShdw>
                </a:effectLst>
              </a:rPr>
              <a:t>ατέρμονος κύκλος αλληλεπιδράσεων μεταξύ των ανθρώπων, μέσα στον οποίο το παιδί λειτουργεί ως δέκτης των επιδράσεων κοινωνικοποίησης αλλά και ως πηγή επιδράσεων . </a:t>
            </a:r>
          </a:p>
          <a:p>
            <a:pPr marL="342900" indent="-342900">
              <a:spcBef>
                <a:spcPct val="20000"/>
              </a:spcBef>
              <a:buClr>
                <a:srgbClr val="990033"/>
              </a:buClr>
              <a:buFontTx/>
              <a:buChar char="•"/>
              <a:defRPr/>
            </a:pPr>
            <a:r>
              <a:rPr lang="el-GR" sz="2400" dirty="0">
                <a:solidFill>
                  <a:srgbClr val="006666"/>
                </a:solidFill>
                <a:effectLst>
                  <a:outerShdw blurRad="38100" dist="38100" dir="2700000" algn="tl">
                    <a:srgbClr val="C0C0C0"/>
                  </a:outerShdw>
                </a:effectLst>
              </a:rPr>
              <a:t>Μέσα στο δίκτυο των κοινωνικών συναλλαγών συντελείται η ανθρώπινη ανάπτυξη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8898">
                                            <p:txEl>
                                              <p:pRg st="0" end="0"/>
                                            </p:txEl>
                                          </p:spTgt>
                                        </p:tgtEl>
                                        <p:attrNameLst>
                                          <p:attrName>style.visibility</p:attrName>
                                        </p:attrNameLst>
                                      </p:cBhvr>
                                      <p:to>
                                        <p:strVal val="visible"/>
                                      </p:to>
                                    </p:set>
                                    <p:animEffect transition="in" filter="blinds(horizontal)">
                                      <p:cBhvr>
                                        <p:cTn id="7" dur="500"/>
                                        <p:tgtEl>
                                          <p:spTgt spid="2088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8899">
                                            <p:bg/>
                                          </p:spTgt>
                                        </p:tgtEl>
                                        <p:attrNameLst>
                                          <p:attrName>style.visibility</p:attrName>
                                        </p:attrNameLst>
                                      </p:cBhvr>
                                      <p:to>
                                        <p:strVal val="visible"/>
                                      </p:to>
                                    </p:set>
                                    <p:animEffect transition="in" filter="blinds(horizontal)">
                                      <p:cBhvr>
                                        <p:cTn id="12" dur="500"/>
                                        <p:tgtEl>
                                          <p:spTgt spid="208899">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08899">
                                            <p:txEl>
                                              <p:pRg st="0" end="0"/>
                                            </p:txEl>
                                          </p:spTgt>
                                        </p:tgtEl>
                                        <p:attrNameLst>
                                          <p:attrName>style.visibility</p:attrName>
                                        </p:attrNameLst>
                                      </p:cBhvr>
                                      <p:to>
                                        <p:strVal val="visible"/>
                                      </p:to>
                                    </p:set>
                                    <p:animEffect transition="in" filter="blinds(horizontal)">
                                      <p:cBhvr>
                                        <p:cTn id="17" dur="500"/>
                                        <p:tgtEl>
                                          <p:spTgt spid="20889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08899">
                                            <p:txEl>
                                              <p:pRg st="1" end="1"/>
                                            </p:txEl>
                                          </p:spTgt>
                                        </p:tgtEl>
                                        <p:attrNameLst>
                                          <p:attrName>style.visibility</p:attrName>
                                        </p:attrNameLst>
                                      </p:cBhvr>
                                      <p:to>
                                        <p:strVal val="visible"/>
                                      </p:to>
                                    </p:set>
                                    <p:animEffect transition="in" filter="blinds(horizontal)">
                                      <p:cBhvr>
                                        <p:cTn id="22" dur="500"/>
                                        <p:tgtEl>
                                          <p:spTgt spid="20889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08899">
                                            <p:txEl>
                                              <p:pRg st="2" end="2"/>
                                            </p:txEl>
                                          </p:spTgt>
                                        </p:tgtEl>
                                        <p:attrNameLst>
                                          <p:attrName>style.visibility</p:attrName>
                                        </p:attrNameLst>
                                      </p:cBhvr>
                                      <p:to>
                                        <p:strVal val="visible"/>
                                      </p:to>
                                    </p:set>
                                    <p:animEffect transition="in" filter="blinds(horizontal)">
                                      <p:cBhvr>
                                        <p:cTn id="27" dur="500"/>
                                        <p:tgtEl>
                                          <p:spTgt spid="208899">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08899">
                                            <p:txEl>
                                              <p:pRg st="3" end="3"/>
                                            </p:txEl>
                                          </p:spTgt>
                                        </p:tgtEl>
                                        <p:attrNameLst>
                                          <p:attrName>style.visibility</p:attrName>
                                        </p:attrNameLst>
                                      </p:cBhvr>
                                      <p:to>
                                        <p:strVal val="visible"/>
                                      </p:to>
                                    </p:set>
                                    <p:animEffect transition="in" filter="blinds(horizontal)">
                                      <p:cBhvr>
                                        <p:cTn id="32" dur="500"/>
                                        <p:tgtEl>
                                          <p:spTgt spid="2088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0" build="p"/>
      <p:bldP spid="208899"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AB269DD8-AF14-E536-4A27-37A687573A5A}"/>
              </a:ext>
            </a:extLst>
          </p:cNvPr>
          <p:cNvSpPr>
            <a:spLocks noGrp="1" noChangeArrowheads="1"/>
          </p:cNvSpPr>
          <p:nvPr>
            <p:ph type="body" sz="half" idx="1"/>
          </p:nvPr>
        </p:nvSpPr>
        <p:spPr>
          <a:xfrm>
            <a:off x="2351089" y="574675"/>
            <a:ext cx="7489825" cy="909638"/>
          </a:xfrm>
        </p:spPr>
        <p:txBody>
          <a:bodyPr rtlCol="0">
            <a:normAutofit/>
          </a:bodyPr>
          <a:lstStyle/>
          <a:p>
            <a:pPr algn="ctr" eaLnBrk="1" fontAlgn="auto" hangingPunct="1">
              <a:lnSpc>
                <a:spcPct val="90000"/>
              </a:lnSpc>
              <a:buFontTx/>
              <a:buNone/>
              <a:defRPr/>
            </a:pPr>
            <a:r>
              <a:rPr lang="el-GR" b="1" dirty="0">
                <a:solidFill>
                  <a:srgbClr val="660066"/>
                </a:solidFill>
                <a:effectLst>
                  <a:outerShdw blurRad="38100" dist="38100" dir="2700000" algn="tl">
                    <a:srgbClr val="C0C0C0"/>
                  </a:outerShdw>
                </a:effectLst>
                <a:latin typeface="Times New Roman" pitchFamily="18" charset="0"/>
              </a:rPr>
              <a:t>Γ.1. Τα θεμέλια της γνωστικής ανάπτυξης: ζώνη εγγύτερης ανάπτυξης και παροχή στήριξης</a:t>
            </a:r>
            <a:endParaRPr lang="el-GR" b="1" dirty="0">
              <a:solidFill>
                <a:srgbClr val="3333CC"/>
              </a:solidFill>
              <a:latin typeface="Times New Roman" pitchFamily="18" charset="0"/>
            </a:endParaRPr>
          </a:p>
        </p:txBody>
      </p:sp>
      <p:sp>
        <p:nvSpPr>
          <p:cNvPr id="209923" name="Rectangle 3">
            <a:extLst>
              <a:ext uri="{FF2B5EF4-FFF2-40B4-BE49-F238E27FC236}">
                <a16:creationId xmlns:a16="http://schemas.microsoft.com/office/drawing/2014/main" id="{52228529-C09C-7AFC-E25D-5B88F8C3A4B9}"/>
              </a:ext>
            </a:extLst>
          </p:cNvPr>
          <p:cNvSpPr>
            <a:spLocks noChangeArrowheads="1"/>
          </p:cNvSpPr>
          <p:nvPr/>
        </p:nvSpPr>
        <p:spPr bwMode="auto">
          <a:xfrm>
            <a:off x="2351089" y="1484313"/>
            <a:ext cx="7489825" cy="4824412"/>
          </a:xfrm>
          <a:prstGeom prst="rect">
            <a:avLst/>
          </a:prstGeom>
          <a:solidFill>
            <a:schemeClr val="bg1"/>
          </a:solidFill>
          <a:ln w="9525">
            <a:solidFill>
              <a:srgbClr val="000000"/>
            </a:solidFill>
            <a:miter lim="800000"/>
            <a:headEnd/>
            <a:tailEnd/>
          </a:ln>
        </p:spPr>
        <p:txBody>
          <a:bodyPr/>
          <a:lstStyle/>
          <a:p>
            <a:pPr marL="342900" indent="-342900">
              <a:spcBef>
                <a:spcPct val="20000"/>
              </a:spcBef>
              <a:buClr>
                <a:srgbClr val="990033"/>
              </a:buClr>
              <a:buFontTx/>
              <a:buChar char="•"/>
              <a:defRPr/>
            </a:pPr>
            <a:r>
              <a:rPr lang="el-GR" sz="2400" dirty="0">
                <a:solidFill>
                  <a:srgbClr val="0000CC"/>
                </a:solidFill>
                <a:effectLst>
                  <a:outerShdw blurRad="38100" dist="38100" dir="2700000" algn="tl">
                    <a:srgbClr val="C0C0C0"/>
                  </a:outerShdw>
                </a:effectLst>
              </a:rPr>
              <a:t>Οι γνωστικές ικανότητες αυξάνουν όταν το παιδί εκτίθεται σε πληροφορίες που του είναι αρκετά άγνωστες για να του προκαλέσουν το ενδιαφέρον, αλλά όχι υπερβολικά δύσκολες για να τις αντιμετωπίσει. </a:t>
            </a:r>
          </a:p>
          <a:p>
            <a:pPr marL="342900" indent="-342900">
              <a:spcBef>
                <a:spcPct val="20000"/>
              </a:spcBef>
              <a:buClr>
                <a:srgbClr val="990033"/>
              </a:buClr>
              <a:buFontTx/>
              <a:buChar char="•"/>
              <a:defRPr/>
            </a:pPr>
            <a:r>
              <a:rPr lang="el-GR" sz="2400" b="1" dirty="0">
                <a:solidFill>
                  <a:srgbClr val="A80054"/>
                </a:solidFill>
                <a:effectLst>
                  <a:outerShdw blurRad="38100" dist="38100" dir="2700000" algn="tl">
                    <a:srgbClr val="C0C0C0"/>
                  </a:outerShdw>
                </a:effectLst>
              </a:rPr>
              <a:t>Ζώνη εγγύτερης ανάπτυξης</a:t>
            </a:r>
            <a:r>
              <a:rPr lang="el-GR" sz="2400" dirty="0">
                <a:solidFill>
                  <a:srgbClr val="0000CC"/>
                </a:solidFill>
                <a:effectLst>
                  <a:outerShdw blurRad="38100" dist="38100" dir="2700000" algn="tl">
                    <a:srgbClr val="C0C0C0"/>
                  </a:outerShdw>
                </a:effectLst>
              </a:rPr>
              <a:t> (</a:t>
            </a:r>
            <a:r>
              <a:rPr lang="en-US" sz="2400" dirty="0">
                <a:solidFill>
                  <a:srgbClr val="0000CC"/>
                </a:solidFill>
                <a:effectLst>
                  <a:outerShdw blurRad="38100" dist="38100" dir="2700000" algn="tl">
                    <a:srgbClr val="C0C0C0"/>
                  </a:outerShdw>
                </a:effectLst>
              </a:rPr>
              <a:t>zone of proximal development, ZPD)</a:t>
            </a:r>
            <a:r>
              <a:rPr lang="el-GR" sz="2400" dirty="0">
                <a:solidFill>
                  <a:srgbClr val="0000CC"/>
                </a:solidFill>
                <a:effectLst>
                  <a:outerShdw blurRad="38100" dist="38100" dir="2700000" algn="tl">
                    <a:srgbClr val="C0C0C0"/>
                  </a:outerShdw>
                </a:effectLst>
              </a:rPr>
              <a:t>:</a:t>
            </a:r>
            <a:r>
              <a:rPr lang="el-GR" sz="2400" dirty="0">
                <a:solidFill>
                  <a:srgbClr val="006666"/>
                </a:solidFill>
                <a:effectLst>
                  <a:outerShdw blurRad="38100" dist="38100" dir="2700000" algn="tl">
                    <a:srgbClr val="C0C0C0"/>
                  </a:outerShdw>
                </a:effectLst>
              </a:rPr>
              <a:t> το επίπεδο στο οποίο το παιδί μπορεί σχεδόν, αλλά όχι εντελώς να εκτελέσει ένα έργο ανεξάρτητα, αλλά που μπορεί να το διεκπεραιώσει με τη βοήθεια κάποιου πιο ικανού ατόμου</a:t>
            </a:r>
            <a:r>
              <a:rPr lang="en-US" sz="2400" dirty="0">
                <a:solidFill>
                  <a:srgbClr val="006666"/>
                </a:solidFill>
                <a:effectLst>
                  <a:outerShdw blurRad="38100" dist="38100" dir="2700000" algn="tl">
                    <a:srgbClr val="C0C0C0"/>
                  </a:outerShdw>
                </a:effectLst>
              </a:rPr>
              <a:t>.</a:t>
            </a:r>
          </a:p>
          <a:p>
            <a:pPr marL="342900" indent="-342900">
              <a:spcBef>
                <a:spcPct val="20000"/>
              </a:spcBef>
              <a:buClr>
                <a:srgbClr val="990033"/>
              </a:buClr>
              <a:buFontTx/>
              <a:buChar char="•"/>
              <a:defRPr/>
            </a:pPr>
            <a:r>
              <a:rPr lang="el-GR" sz="2400" b="1" dirty="0">
                <a:solidFill>
                  <a:srgbClr val="A80054"/>
                </a:solidFill>
                <a:effectLst>
                  <a:outerShdw blurRad="38100" dist="38100" dir="2700000" algn="tl">
                    <a:srgbClr val="C0C0C0"/>
                  </a:outerShdw>
                </a:effectLst>
              </a:rPr>
              <a:t>Η παροχή στήριξης</a:t>
            </a:r>
            <a:r>
              <a:rPr lang="el-GR" sz="2400" dirty="0">
                <a:solidFill>
                  <a:srgbClr val="006666"/>
                </a:solidFill>
                <a:effectLst>
                  <a:outerShdw blurRad="38100" dist="38100" dir="2700000" algn="tl">
                    <a:srgbClr val="C0C0C0"/>
                  </a:outerShdw>
                </a:effectLst>
              </a:rPr>
              <a:t> διευρύνει τη ζώνη της εγγύτερης ανάπτυξης: με τον όρο αυτό αποδίδεται η υποστήριξη για μάθηση και η επίλυση προβλημάτων που ενθαρρύνει την </a:t>
            </a:r>
            <a:r>
              <a:rPr lang="el-GR" sz="2400" u="sng" dirty="0">
                <a:solidFill>
                  <a:srgbClr val="006666"/>
                </a:solidFill>
                <a:effectLst>
                  <a:outerShdw blurRad="38100" dist="38100" dir="2700000" algn="tl">
                    <a:srgbClr val="C0C0C0"/>
                  </a:outerShdw>
                </a:effectLst>
              </a:rPr>
              <a:t>ανεξαρτησία </a:t>
            </a:r>
            <a:r>
              <a:rPr lang="el-GR" sz="2400" dirty="0">
                <a:solidFill>
                  <a:srgbClr val="006666"/>
                </a:solidFill>
                <a:effectLst>
                  <a:outerShdw blurRad="38100" dist="38100" dir="2700000" algn="tl">
                    <a:srgbClr val="C0C0C0"/>
                  </a:outerShdw>
                </a:effectLst>
              </a:rPr>
              <a:t>και την </a:t>
            </a:r>
            <a:r>
              <a:rPr lang="el-GR" sz="2400" u="sng" dirty="0">
                <a:solidFill>
                  <a:srgbClr val="006666"/>
                </a:solidFill>
                <a:effectLst>
                  <a:outerShdw blurRad="38100" dist="38100" dir="2700000" algn="tl">
                    <a:srgbClr val="C0C0C0"/>
                  </a:outerShdw>
                </a:effectLst>
              </a:rPr>
              <a:t>ανάπτυξη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animEffect transition="in" filter="box(in)">
                                      <p:cBhvr>
                                        <p:cTn id="7" dur="500"/>
                                        <p:tgtEl>
                                          <p:spTgt spid="209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09923">
                                            <p:txEl>
                                              <p:pRg st="1" end="1"/>
                                            </p:txEl>
                                          </p:spTgt>
                                        </p:tgtEl>
                                        <p:attrNameLst>
                                          <p:attrName>style.visibility</p:attrName>
                                        </p:attrNameLst>
                                      </p:cBhvr>
                                      <p:to>
                                        <p:strVal val="visible"/>
                                      </p:to>
                                    </p:set>
                                    <p:animEffect transition="in" filter="box(in)">
                                      <p:cBhvr>
                                        <p:cTn id="12" dur="500"/>
                                        <p:tgtEl>
                                          <p:spTgt spid="2099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9923">
                                            <p:txEl>
                                              <p:pRg st="2" end="2"/>
                                            </p:txEl>
                                          </p:spTgt>
                                        </p:tgtEl>
                                        <p:attrNameLst>
                                          <p:attrName>style.visibility</p:attrName>
                                        </p:attrNameLst>
                                      </p:cBhvr>
                                      <p:to>
                                        <p:strVal val="visible"/>
                                      </p:to>
                                    </p:set>
                                    <p:animEffect transition="in" filter="box(in)">
                                      <p:cBhvr>
                                        <p:cTn id="17" dur="500"/>
                                        <p:tgtEl>
                                          <p:spTgt spid="2099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3">
            <a:extLst>
              <a:ext uri="{FF2B5EF4-FFF2-40B4-BE49-F238E27FC236}">
                <a16:creationId xmlns:a16="http://schemas.microsoft.com/office/drawing/2014/main" id="{13FEBE38-5DC5-2687-F045-6A5BFE282834}"/>
              </a:ext>
            </a:extLst>
          </p:cNvPr>
          <p:cNvSpPr>
            <a:spLocks noChangeArrowheads="1"/>
          </p:cNvSpPr>
          <p:nvPr/>
        </p:nvSpPr>
        <p:spPr bwMode="auto">
          <a:xfrm>
            <a:off x="2208214" y="692151"/>
            <a:ext cx="7704137" cy="5400675"/>
          </a:xfrm>
          <a:prstGeom prst="rect">
            <a:avLst/>
          </a:prstGeom>
          <a:solidFill>
            <a:schemeClr val="bg1"/>
          </a:solidFill>
          <a:ln w="9525">
            <a:solidFill>
              <a:srgbClr val="000000"/>
            </a:solidFill>
            <a:miter lim="800000"/>
            <a:headEnd/>
            <a:tailEnd/>
          </a:ln>
        </p:spPr>
        <p:txBody>
          <a:bodyPr/>
          <a:lstStyle/>
          <a:p>
            <a:pPr marL="342900" indent="-342900">
              <a:spcBef>
                <a:spcPct val="20000"/>
              </a:spcBef>
              <a:buClr>
                <a:srgbClr val="990033"/>
              </a:buClr>
              <a:buFontTx/>
              <a:buChar char="•"/>
              <a:defRPr/>
            </a:pPr>
            <a:r>
              <a:rPr lang="el-GR" sz="2400" dirty="0">
                <a:solidFill>
                  <a:srgbClr val="006699"/>
                </a:solidFill>
                <a:effectLst>
                  <a:outerShdw blurRad="38100" dist="38100" dir="2700000" algn="tl">
                    <a:srgbClr val="C0C0C0"/>
                  </a:outerShdw>
                </a:effectLst>
              </a:rPr>
              <a:t>Βασικό στοιχείο της βοήθειας που προσφέρουν τα ικανότερα άτομα: πολιτισμικά εργαλεία</a:t>
            </a:r>
          </a:p>
          <a:p>
            <a:pPr marL="342900" indent="-342900">
              <a:spcBef>
                <a:spcPct val="20000"/>
              </a:spcBef>
              <a:buClr>
                <a:srgbClr val="990033"/>
              </a:buClr>
              <a:buFontTx/>
              <a:buChar char="•"/>
              <a:defRPr/>
            </a:pPr>
            <a:r>
              <a:rPr lang="el-GR" sz="2400" b="1" dirty="0">
                <a:solidFill>
                  <a:srgbClr val="A80054"/>
                </a:solidFill>
                <a:effectLst>
                  <a:outerShdw blurRad="38100" dist="38100" dir="2700000" algn="tl">
                    <a:srgbClr val="C0C0C0"/>
                  </a:outerShdw>
                </a:effectLst>
              </a:rPr>
              <a:t>Τα πολιτισμικά εργαλεία</a:t>
            </a:r>
            <a:r>
              <a:rPr lang="el-GR" sz="2400" dirty="0">
                <a:solidFill>
                  <a:srgbClr val="0000CC"/>
                </a:solidFill>
                <a:effectLst>
                  <a:outerShdw blurRad="38100" dist="38100" dir="2700000" algn="tl">
                    <a:srgbClr val="C0C0C0"/>
                  </a:outerShdw>
                </a:effectLst>
              </a:rPr>
              <a:t> μπορεί να είναι υλικά, πραγματικά αντικείμενα (πχ. υπολογιστές) αλλά και εννοιολογικά πλαίσια,  όπως πχ το πλαίσιο αρχών και αντιλήψεων για την επίλυση ενός προβλήματος.</a:t>
            </a:r>
          </a:p>
          <a:p>
            <a:pPr marL="342900" indent="-342900">
              <a:spcBef>
                <a:spcPct val="20000"/>
              </a:spcBef>
              <a:buClr>
                <a:srgbClr val="990033"/>
              </a:buClr>
              <a:buFontTx/>
              <a:buChar char="•"/>
              <a:defRPr/>
            </a:pPr>
            <a:r>
              <a:rPr lang="el-GR" sz="2400" dirty="0">
                <a:solidFill>
                  <a:srgbClr val="006699"/>
                </a:solidFill>
                <a:effectLst>
                  <a:outerShdw blurRad="38100" dist="38100" dir="2700000" algn="tl">
                    <a:srgbClr val="C0C0C0"/>
                  </a:outerShdw>
                </a:effectLst>
              </a:rPr>
              <a:t>Το εννοιολογικό πλαίσιο</a:t>
            </a:r>
            <a:r>
              <a:rPr lang="el-GR" sz="2400" dirty="0">
                <a:solidFill>
                  <a:srgbClr val="0000CC"/>
                </a:solidFill>
                <a:effectLst>
                  <a:outerShdw blurRad="38100" dist="38100" dir="2700000" algn="tl">
                    <a:srgbClr val="C0C0C0"/>
                  </a:outerShdw>
                </a:effectLst>
              </a:rPr>
              <a:t> περιλαμβάνει τη γλώσσα που χρησιμοποιείται σε μία κοινωνία, το αλφαβητικό και το αριθμητικό σύστημα, τα επιστημονικά συστήματα κ.τ.λ.</a:t>
            </a:r>
          </a:p>
          <a:p>
            <a:pPr marL="342900" indent="-342900">
              <a:spcBef>
                <a:spcPct val="20000"/>
              </a:spcBef>
              <a:buClr>
                <a:srgbClr val="990033"/>
              </a:buClr>
              <a:buFontTx/>
              <a:buChar char="•"/>
              <a:defRPr/>
            </a:pPr>
            <a:r>
              <a:rPr lang="el-GR" sz="2400" dirty="0">
                <a:solidFill>
                  <a:srgbClr val="0000CC"/>
                </a:solidFill>
                <a:effectLst>
                  <a:outerShdw blurRad="38100" dist="38100" dir="2700000" algn="tl">
                    <a:srgbClr val="C0C0C0"/>
                  </a:outerShdw>
                </a:effectLst>
              </a:rPr>
              <a:t>Τα πολιτισμικά εργαλεία προσφέρουν αφενός  το μέσο που το παιδί μπορεί να χρησιμοποιήσει για να επιλύσει συγκεκριμένα προβλήματα, αφετέρου διαμορφώνουν ένα </a:t>
            </a:r>
            <a:r>
              <a:rPr lang="el-GR" sz="2400" dirty="0" err="1">
                <a:solidFill>
                  <a:srgbClr val="0000CC"/>
                </a:solidFill>
                <a:effectLst>
                  <a:outerShdw blurRad="38100" dist="38100" dir="2700000" algn="tl">
                    <a:srgbClr val="C0C0C0"/>
                  </a:outerShdw>
                </a:effectLst>
              </a:rPr>
              <a:t>ψυχοπνευματικό</a:t>
            </a:r>
            <a:r>
              <a:rPr lang="el-GR" sz="2400" dirty="0">
                <a:solidFill>
                  <a:srgbClr val="0000CC"/>
                </a:solidFill>
                <a:effectLst>
                  <a:outerShdw blurRad="38100" dist="38100" dir="2700000" algn="tl">
                    <a:srgbClr val="C0C0C0"/>
                  </a:outerShdw>
                </a:effectLst>
              </a:rPr>
              <a:t> πλαίσιο αναφοράς που προάγει τη </a:t>
            </a:r>
            <a:r>
              <a:rPr lang="el-GR" sz="2400" dirty="0">
                <a:solidFill>
                  <a:srgbClr val="006699"/>
                </a:solidFill>
                <a:effectLst>
                  <a:outerShdw blurRad="38100" dist="38100" dir="2700000" algn="tl">
                    <a:srgbClr val="C0C0C0"/>
                  </a:outerShdw>
                </a:effectLst>
              </a:rPr>
              <a:t>γνωστική του ανάπτυξη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0947">
                                            <p:bg/>
                                          </p:spTgt>
                                        </p:tgtEl>
                                        <p:attrNameLst>
                                          <p:attrName>style.visibility</p:attrName>
                                        </p:attrNameLst>
                                      </p:cBhvr>
                                      <p:to>
                                        <p:strVal val="visible"/>
                                      </p:to>
                                    </p:set>
                                    <p:animEffect transition="in" filter="blinds(horizontal)">
                                      <p:cBhvr>
                                        <p:cTn id="7" dur="500"/>
                                        <p:tgtEl>
                                          <p:spTgt spid="210947">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0947">
                                            <p:txEl>
                                              <p:pRg st="0" end="0"/>
                                            </p:txEl>
                                          </p:spTgt>
                                        </p:tgtEl>
                                        <p:attrNameLst>
                                          <p:attrName>style.visibility</p:attrName>
                                        </p:attrNameLst>
                                      </p:cBhvr>
                                      <p:to>
                                        <p:strVal val="visible"/>
                                      </p:to>
                                    </p:set>
                                    <p:animEffect transition="in" filter="blinds(horizontal)">
                                      <p:cBhvr>
                                        <p:cTn id="12" dur="500"/>
                                        <p:tgtEl>
                                          <p:spTgt spid="2109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10947">
                                            <p:txEl>
                                              <p:pRg st="1" end="1"/>
                                            </p:txEl>
                                          </p:spTgt>
                                        </p:tgtEl>
                                        <p:attrNameLst>
                                          <p:attrName>style.visibility</p:attrName>
                                        </p:attrNameLst>
                                      </p:cBhvr>
                                      <p:to>
                                        <p:strVal val="visible"/>
                                      </p:to>
                                    </p:set>
                                    <p:animEffect transition="in" filter="blinds(horizontal)">
                                      <p:cBhvr>
                                        <p:cTn id="17" dur="500"/>
                                        <p:tgtEl>
                                          <p:spTgt spid="2109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10947">
                                            <p:txEl>
                                              <p:pRg st="2" end="2"/>
                                            </p:txEl>
                                          </p:spTgt>
                                        </p:tgtEl>
                                        <p:attrNameLst>
                                          <p:attrName>style.visibility</p:attrName>
                                        </p:attrNameLst>
                                      </p:cBhvr>
                                      <p:to>
                                        <p:strVal val="visible"/>
                                      </p:to>
                                    </p:set>
                                    <p:animEffect transition="in" filter="blinds(horizontal)">
                                      <p:cBhvr>
                                        <p:cTn id="22" dur="500"/>
                                        <p:tgtEl>
                                          <p:spTgt spid="2109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10947">
                                            <p:txEl>
                                              <p:pRg st="3" end="3"/>
                                            </p:txEl>
                                          </p:spTgt>
                                        </p:tgtEl>
                                        <p:attrNameLst>
                                          <p:attrName>style.visibility</p:attrName>
                                        </p:attrNameLst>
                                      </p:cBhvr>
                                      <p:to>
                                        <p:strVal val="visible"/>
                                      </p:to>
                                    </p:set>
                                    <p:animEffect transition="in" filter="blinds(horizontal)">
                                      <p:cBhvr>
                                        <p:cTn id="27" dur="500"/>
                                        <p:tgtEl>
                                          <p:spTgt spid="2109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22688EF3-E490-31AE-AB05-B103D8D306AA}"/>
              </a:ext>
            </a:extLst>
          </p:cNvPr>
          <p:cNvSpPr>
            <a:spLocks noGrp="1" noChangeArrowheads="1"/>
          </p:cNvSpPr>
          <p:nvPr>
            <p:ph type="body" idx="4294967295"/>
          </p:nvPr>
        </p:nvSpPr>
        <p:spPr>
          <a:xfrm>
            <a:off x="2279650" y="620713"/>
            <a:ext cx="7632700" cy="620712"/>
          </a:xfrm>
        </p:spPr>
        <p:txBody>
          <a:bodyPr rtlCol="0">
            <a:normAutofit/>
          </a:bodyPr>
          <a:lstStyle/>
          <a:p>
            <a:pPr algn="ctr" eaLnBrk="1" fontAlgn="auto" hangingPunct="1">
              <a:buFontTx/>
              <a:buNone/>
              <a:defRPr/>
            </a:pPr>
            <a:r>
              <a:rPr lang="el-GR" b="1" dirty="0">
                <a:solidFill>
                  <a:srgbClr val="660066"/>
                </a:solidFill>
                <a:effectLst>
                  <a:outerShdw blurRad="38100" dist="38100" dir="2700000" algn="tl">
                    <a:srgbClr val="C0C0C0"/>
                  </a:outerShdw>
                </a:effectLst>
                <a:latin typeface="Times New Roman" pitchFamily="18" charset="0"/>
              </a:rPr>
              <a:t>Γ.2. Κριτική της θεωρίας του </a:t>
            </a:r>
            <a:r>
              <a:rPr lang="en-US" b="1" dirty="0">
                <a:solidFill>
                  <a:srgbClr val="660066"/>
                </a:solidFill>
                <a:effectLst>
                  <a:outerShdw blurRad="38100" dist="38100" dir="2700000" algn="tl">
                    <a:srgbClr val="C0C0C0"/>
                  </a:outerShdw>
                </a:effectLst>
                <a:latin typeface="Times New Roman" pitchFamily="18" charset="0"/>
              </a:rPr>
              <a:t>Vygotsky</a:t>
            </a:r>
            <a:endParaRPr lang="el-GR" b="1" dirty="0">
              <a:solidFill>
                <a:srgbClr val="3333CC"/>
              </a:solidFill>
              <a:latin typeface="Times New Roman" pitchFamily="18" charset="0"/>
            </a:endParaRPr>
          </a:p>
        </p:txBody>
      </p:sp>
      <p:sp>
        <p:nvSpPr>
          <p:cNvPr id="211971" name="Rectangle 3">
            <a:extLst>
              <a:ext uri="{FF2B5EF4-FFF2-40B4-BE49-F238E27FC236}">
                <a16:creationId xmlns:a16="http://schemas.microsoft.com/office/drawing/2014/main" id="{A56E5A56-C062-6457-EF02-452BD71AAB11}"/>
              </a:ext>
            </a:extLst>
          </p:cNvPr>
          <p:cNvSpPr>
            <a:spLocks noChangeArrowheads="1"/>
          </p:cNvSpPr>
          <p:nvPr/>
        </p:nvSpPr>
        <p:spPr bwMode="auto">
          <a:xfrm>
            <a:off x="2279650" y="1270000"/>
            <a:ext cx="7632700" cy="4679950"/>
          </a:xfrm>
          <a:prstGeom prst="rect">
            <a:avLst/>
          </a:prstGeom>
          <a:solidFill>
            <a:schemeClr val="bg1"/>
          </a:solidFill>
          <a:ln w="9525">
            <a:solidFill>
              <a:srgbClr val="003366"/>
            </a:solidFill>
            <a:miter lim="800000"/>
            <a:headEnd/>
            <a:tailEnd/>
          </a:ln>
        </p:spPr>
        <p:txBody>
          <a:bodyPr/>
          <a:lstStyle/>
          <a:p>
            <a:pPr marL="342900" indent="-342900">
              <a:spcBef>
                <a:spcPct val="20000"/>
              </a:spcBef>
              <a:buClr>
                <a:srgbClr val="990033"/>
              </a:buClr>
              <a:buFontTx/>
              <a:buChar char="•"/>
              <a:defRPr/>
            </a:pPr>
            <a:r>
              <a:rPr lang="el-GR" sz="2400" dirty="0">
                <a:solidFill>
                  <a:srgbClr val="A80054"/>
                </a:solidFill>
                <a:effectLst>
                  <a:outerShdw blurRad="38100" dist="38100" dir="2700000" algn="tl">
                    <a:srgbClr val="C0C0C0"/>
                  </a:outerShdw>
                </a:effectLst>
              </a:rPr>
              <a:t>+</a:t>
            </a:r>
            <a:r>
              <a:rPr lang="el-GR" sz="2400" dirty="0">
                <a:solidFill>
                  <a:srgbClr val="0000CC"/>
                </a:solidFill>
                <a:effectLst>
                  <a:outerShdw blurRad="38100" dist="38100" dir="2700000" algn="tl">
                    <a:srgbClr val="C0C0C0"/>
                  </a:outerShdw>
                </a:effectLst>
              </a:rPr>
              <a:t> Η θεωρία του έχει γίνει ευρύτερα γνωστή τα τελευταία χρόνια</a:t>
            </a:r>
          </a:p>
          <a:p>
            <a:pPr marL="342900" indent="-342900">
              <a:spcBef>
                <a:spcPct val="20000"/>
              </a:spcBef>
              <a:buClr>
                <a:srgbClr val="990033"/>
              </a:buClr>
              <a:buFontTx/>
              <a:buChar char="•"/>
              <a:defRPr/>
            </a:pPr>
            <a:r>
              <a:rPr lang="el-GR" sz="2400" b="1" dirty="0">
                <a:solidFill>
                  <a:srgbClr val="A80054"/>
                </a:solidFill>
                <a:effectLst>
                  <a:outerShdw blurRad="38100" dist="38100" dir="2700000" algn="tl">
                    <a:srgbClr val="C0C0C0"/>
                  </a:outerShdw>
                </a:effectLst>
              </a:rPr>
              <a:t>+</a:t>
            </a:r>
            <a:r>
              <a:rPr lang="el-GR" sz="2400" dirty="0">
                <a:solidFill>
                  <a:srgbClr val="990099"/>
                </a:solidFill>
                <a:effectLst>
                  <a:outerShdw blurRad="38100" dist="38100" dir="2700000" algn="tl">
                    <a:srgbClr val="C0C0C0"/>
                  </a:outerShdw>
                </a:effectLst>
              </a:rPr>
              <a:t> Ποιότητα στις ιδέες του που συγκροτούν ένα συγκροτημένο θεωρητικό πλαίσιο: αναδεικνύουν τη σημασία των κοινωνικών συναλλαγών στη γνωστική ανάπτυξη</a:t>
            </a:r>
          </a:p>
          <a:p>
            <a:pPr marL="342900" indent="-342900">
              <a:spcBef>
                <a:spcPct val="20000"/>
              </a:spcBef>
              <a:buClr>
                <a:srgbClr val="990033"/>
              </a:buClr>
              <a:buFontTx/>
              <a:buChar char="•"/>
              <a:defRPr/>
            </a:pPr>
            <a:r>
              <a:rPr lang="el-GR" sz="2400" b="1" dirty="0">
                <a:solidFill>
                  <a:srgbClr val="A80054"/>
                </a:solidFill>
                <a:effectLst>
                  <a:outerShdw blurRad="38100" dist="38100" dir="2700000" algn="tl">
                    <a:srgbClr val="C0C0C0"/>
                  </a:outerShdw>
                </a:effectLst>
              </a:rPr>
              <a:t>+</a:t>
            </a:r>
            <a:r>
              <a:rPr lang="el-GR" sz="2400" dirty="0">
                <a:solidFill>
                  <a:srgbClr val="0000CC"/>
                </a:solidFill>
                <a:effectLst>
                  <a:outerShdw blurRad="38100" dist="38100" dir="2700000" algn="tl">
                    <a:srgbClr val="C0C0C0"/>
                  </a:outerShdw>
                </a:effectLst>
              </a:rPr>
              <a:t> Η θεωρία του είναι σύμφωνη με τα ευρήματα πολιτισμικών και διαπολιτισμικών ερευνών: η γνωστική ανάπτυξη διαμορφώνεται εν μέρει από πολιτισμικούς παράγοντες.</a:t>
            </a:r>
          </a:p>
          <a:p>
            <a:pPr marL="342900" indent="-342900">
              <a:spcBef>
                <a:spcPct val="20000"/>
              </a:spcBef>
              <a:buClr>
                <a:srgbClr val="990033"/>
              </a:buClr>
              <a:buFontTx/>
              <a:buChar char="•"/>
              <a:defRPr/>
            </a:pPr>
            <a:r>
              <a:rPr lang="el-GR" sz="2400" dirty="0">
                <a:solidFill>
                  <a:srgbClr val="990099"/>
                </a:solidFill>
                <a:effectLst>
                  <a:outerShdw blurRad="38100" dist="38100" dir="2700000" algn="tl">
                    <a:srgbClr val="C0C0C0"/>
                  </a:outerShdw>
                </a:effectLst>
              </a:rPr>
              <a:t>- Πολλές από τις έννοιες που χρησιμοποίησε (πχ ζώνη εγγύτερης ανάπτυξης) είναι αόριστες και δε μπορούν να αξιολογηθούν από έρευνες</a:t>
            </a:r>
          </a:p>
          <a:p>
            <a:pPr marL="342900" indent="-342900">
              <a:spcBef>
                <a:spcPct val="20000"/>
              </a:spcBef>
              <a:buClr>
                <a:srgbClr val="990033"/>
              </a:buClr>
              <a:buFontTx/>
              <a:buChar char="•"/>
              <a:defRPr/>
            </a:pPr>
            <a:endParaRPr lang="el-GR" sz="2400" dirty="0">
              <a:solidFill>
                <a:srgbClr val="990099"/>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animEffect transition="in" filter="box(in)">
                                      <p:cBhvr>
                                        <p:cTn id="7" dur="500"/>
                                        <p:tgtEl>
                                          <p:spTgt spid="211971">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11971">
                                            <p:txEl>
                                              <p:pRg st="1" end="1"/>
                                            </p:txEl>
                                          </p:spTgt>
                                        </p:tgtEl>
                                        <p:attrNameLst>
                                          <p:attrName>style.visibility</p:attrName>
                                        </p:attrNameLst>
                                      </p:cBhvr>
                                      <p:to>
                                        <p:strVal val="visible"/>
                                      </p:to>
                                    </p:set>
                                    <p:animEffect transition="in" filter="box(in)">
                                      <p:cBhvr>
                                        <p:cTn id="10" dur="500"/>
                                        <p:tgtEl>
                                          <p:spTgt spid="21197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11971">
                                            <p:txEl>
                                              <p:pRg st="2" end="2"/>
                                            </p:txEl>
                                          </p:spTgt>
                                        </p:tgtEl>
                                        <p:attrNameLst>
                                          <p:attrName>style.visibility</p:attrName>
                                        </p:attrNameLst>
                                      </p:cBhvr>
                                      <p:to>
                                        <p:strVal val="visible"/>
                                      </p:to>
                                    </p:set>
                                    <p:animEffect transition="in" filter="blinds(horizontal)">
                                      <p:cBhvr>
                                        <p:cTn id="15" dur="500"/>
                                        <p:tgtEl>
                                          <p:spTgt spid="21197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211971">
                                            <p:txEl>
                                              <p:pRg st="3" end="3"/>
                                            </p:txEl>
                                          </p:spTgt>
                                        </p:tgtEl>
                                        <p:attrNameLst>
                                          <p:attrName>style.visibility</p:attrName>
                                        </p:attrNameLst>
                                      </p:cBhvr>
                                      <p:to>
                                        <p:strVal val="visible"/>
                                      </p:to>
                                    </p:set>
                                    <p:animEffect transition="in" filter="box(in)">
                                      <p:cBhvr>
                                        <p:cTn id="20" dur="500"/>
                                        <p:tgtEl>
                                          <p:spTgt spid="2119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7D169649-7902-B351-8D48-FE46EFC072CC}"/>
              </a:ext>
            </a:extLst>
          </p:cNvPr>
          <p:cNvSpPr>
            <a:spLocks noGrp="1" noChangeArrowheads="1"/>
          </p:cNvSpPr>
          <p:nvPr>
            <p:ph type="body" idx="1"/>
          </p:nvPr>
        </p:nvSpPr>
        <p:spPr>
          <a:xfrm>
            <a:off x="2730500" y="2276475"/>
            <a:ext cx="6731000" cy="1873250"/>
          </a:xfrm>
          <a:gradFill rotWithShape="1">
            <a:gsLst>
              <a:gs pos="0">
                <a:srgbClr val="FFFFCC"/>
              </a:gs>
              <a:gs pos="50000">
                <a:schemeClr val="bg1"/>
              </a:gs>
              <a:gs pos="100000">
                <a:srgbClr val="FFFFCC"/>
              </a:gs>
            </a:gsLst>
            <a:lin ang="5400000" scaled="1"/>
          </a:gradFill>
        </p:spPr>
        <p:txBody>
          <a:bodyPr rtlCol="0">
            <a:normAutofit/>
          </a:bodyPr>
          <a:lstStyle/>
          <a:p>
            <a:pPr algn="ctr" eaLnBrk="1" fontAlgn="auto" hangingPunct="1">
              <a:buClr>
                <a:srgbClr val="FF5050"/>
              </a:buClr>
              <a:buFont typeface="Arial"/>
              <a:buChar char="•"/>
              <a:defRPr/>
            </a:pPr>
            <a:r>
              <a:rPr lang="el-GR" sz="4400" b="1" dirty="0">
                <a:solidFill>
                  <a:schemeClr val="hlink"/>
                </a:solidFill>
                <a:effectLst>
                  <a:outerShdw blurRad="38100" dist="38100" dir="2700000" algn="tl">
                    <a:srgbClr val="000000"/>
                  </a:outerShdw>
                </a:effectLst>
                <a:latin typeface="Times New Roman" pitchFamily="18" charset="0"/>
              </a:rPr>
              <a:t>ΠΡΟΣΧΟΛΙΚΗ ΗΛΙΚΙΑ</a:t>
            </a:r>
          </a:p>
          <a:p>
            <a:pPr algn="ctr" eaLnBrk="1" fontAlgn="auto" hangingPunct="1">
              <a:buClr>
                <a:srgbClr val="FF5050"/>
              </a:buClr>
              <a:buFontTx/>
              <a:buNone/>
              <a:defRPr/>
            </a:pPr>
            <a:r>
              <a:rPr lang="el-GR" sz="4400" b="1" dirty="0">
                <a:solidFill>
                  <a:schemeClr val="hlink"/>
                </a:solidFill>
                <a:effectLst>
                  <a:outerShdw blurRad="38100" dist="38100" dir="2700000" algn="tl">
                    <a:srgbClr val="000000"/>
                  </a:outerShdw>
                </a:effectLst>
                <a:latin typeface="Times New Roman" pitchFamily="18" charset="0"/>
              </a:rPr>
              <a:t>(3-5 χρ.)</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25E74EFF-101D-7F33-5550-4D8F916D49F1}"/>
              </a:ext>
            </a:extLst>
          </p:cNvPr>
          <p:cNvSpPr>
            <a:spLocks noGrp="1" noChangeArrowheads="1"/>
          </p:cNvSpPr>
          <p:nvPr>
            <p:ph type="title"/>
          </p:nvPr>
        </p:nvSpPr>
        <p:spPr>
          <a:xfrm>
            <a:off x="2424114" y="2276476"/>
            <a:ext cx="7488237" cy="2016125"/>
          </a:xfrm>
          <a:gradFill rotWithShape="1">
            <a:gsLst>
              <a:gs pos="0">
                <a:srgbClr val="CCFF33"/>
              </a:gs>
              <a:gs pos="50000">
                <a:schemeClr val="bg1"/>
              </a:gs>
              <a:gs pos="100000">
                <a:srgbClr val="CCFF33"/>
              </a:gs>
            </a:gsLst>
            <a:lin ang="5400000" scaled="1"/>
          </a:gradFill>
        </p:spPr>
        <p:txBody>
          <a:bodyPr rtlCol="0">
            <a:normAutofit/>
          </a:bodyPr>
          <a:lstStyle/>
          <a:p>
            <a:pPr>
              <a:defRPr/>
            </a:pPr>
            <a:r>
              <a:rPr lang="el-GR" b="1">
                <a:solidFill>
                  <a:srgbClr val="006600"/>
                </a:solidFill>
                <a:effectLst>
                  <a:outerShdw blurRad="38100" dist="38100" dir="2700000" algn="tl">
                    <a:srgbClr val="000000"/>
                  </a:outerShdw>
                </a:effectLst>
              </a:rPr>
              <a:t>ΓΛΩΣΣΙΚΗ ΑΝΑΠΤΥΞΗ ΣΤΗΝ ΠΡΟΣΧΟΛΙΚΗ ΗΛΙΚΙΑ</a:t>
            </a:r>
          </a:p>
        </p:txBody>
      </p:sp>
      <p:sp>
        <p:nvSpPr>
          <p:cNvPr id="112643" name="AutoShape 3" descr="9k=">
            <a:extLst>
              <a:ext uri="{FF2B5EF4-FFF2-40B4-BE49-F238E27FC236}">
                <a16:creationId xmlns:a16="http://schemas.microsoft.com/office/drawing/2014/main" id="{E8F9DEF0-AABD-DE4C-C83C-58E3802ADEB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0"/>
              </a:spcBef>
              <a:spcAft>
                <a:spcPct val="0"/>
              </a:spcAft>
              <a:buClrTx/>
              <a:buSzTx/>
              <a:buFontTx/>
              <a:buNone/>
            </a:pPr>
            <a:endParaRPr lang="en-US" altLang="en-US" sz="1800">
              <a:solidFill>
                <a:schemeClr val="tx1"/>
              </a:solidFill>
              <a:latin typeface="Arial" panose="020B0604020202020204" pitchFamily="34" charset="0"/>
              <a:cs typeface="Arial" panose="020B0604020202020204" pitchFamily="34" charset="0"/>
            </a:endParaRPr>
          </a:p>
        </p:txBody>
      </p:sp>
      <p:sp>
        <p:nvSpPr>
          <p:cNvPr id="112644" name="AutoShape 4" descr="9k=">
            <a:extLst>
              <a:ext uri="{FF2B5EF4-FFF2-40B4-BE49-F238E27FC236}">
                <a16:creationId xmlns:a16="http://schemas.microsoft.com/office/drawing/2014/main" id="{FCA24D33-FEC1-45A7-E051-44EF8680F6A2}"/>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0"/>
              </a:spcBef>
              <a:spcAft>
                <a:spcPct val="0"/>
              </a:spcAft>
              <a:buClrTx/>
              <a:buSzTx/>
              <a:buFontTx/>
              <a:buNone/>
            </a:pPr>
            <a:endParaRPr lang="en-US" altLang="en-US" sz="180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610900CC-812E-222E-1870-D5E707786657}"/>
              </a:ext>
            </a:extLst>
          </p:cNvPr>
          <p:cNvSpPr>
            <a:spLocks noGrp="1" noChangeArrowheads="1"/>
          </p:cNvSpPr>
          <p:nvPr>
            <p:ph type="body" idx="1"/>
          </p:nvPr>
        </p:nvSpPr>
        <p:spPr>
          <a:xfrm>
            <a:off x="2279650" y="1341438"/>
            <a:ext cx="7632700" cy="4824412"/>
          </a:xfrm>
          <a:solidFill>
            <a:schemeClr val="bg1"/>
          </a:solidFill>
          <a:ln>
            <a:solidFill>
              <a:srgbClr val="003366"/>
            </a:solidFill>
          </a:ln>
        </p:spPr>
        <p:txBody>
          <a:bodyPr rtlCol="0">
            <a:normAutofit fontScale="77500" lnSpcReduction="20000"/>
          </a:bodyPr>
          <a:lstStyle/>
          <a:p>
            <a:pPr eaLnBrk="1" fontAlgn="auto" hangingPunct="1">
              <a:buClr>
                <a:schemeClr val="folHlink"/>
              </a:buClr>
              <a:buFont typeface="Wingdings" pitchFamily="2" charset="2"/>
              <a:buChar char="§"/>
              <a:defRPr/>
            </a:pPr>
            <a:r>
              <a:rPr lang="el-GR" dirty="0">
                <a:solidFill>
                  <a:srgbClr val="0000CC"/>
                </a:solidFill>
                <a:effectLst>
                  <a:outerShdw blurRad="38100" dist="38100" dir="2700000" algn="tl">
                    <a:srgbClr val="C0C0C0"/>
                  </a:outerShdw>
                </a:effectLst>
                <a:latin typeface="Times New Roman" pitchFamily="18" charset="0"/>
              </a:rPr>
              <a:t>Γλωσσική έκρηξη στην προσχολική ηλικία</a:t>
            </a:r>
          </a:p>
          <a:p>
            <a:pPr eaLnBrk="1" fontAlgn="auto" hangingPunct="1">
              <a:buClr>
                <a:schemeClr val="folHlink"/>
              </a:buClr>
              <a:buFont typeface="Wingdings" pitchFamily="2" charset="2"/>
              <a:buChar char="§"/>
              <a:defRPr/>
            </a:pPr>
            <a:r>
              <a:rPr lang="el-GR" dirty="0">
                <a:solidFill>
                  <a:srgbClr val="0000CC"/>
                </a:solidFill>
                <a:effectLst>
                  <a:outerShdw blurRad="38100" dist="38100" dir="2700000" algn="tl">
                    <a:srgbClr val="C0C0C0"/>
                  </a:outerShdw>
                </a:effectLst>
                <a:latin typeface="Times New Roman" pitchFamily="18" charset="0"/>
              </a:rPr>
              <a:t>Στα 6 χρόνια, το λεξιλόγιο του παιδιού περιλαμβάνει 14.000 λέξεις.</a:t>
            </a:r>
          </a:p>
          <a:p>
            <a:pPr eaLnBrk="1" fontAlgn="auto" hangingPunct="1">
              <a:buClr>
                <a:schemeClr val="folHlink"/>
              </a:buClr>
              <a:buFont typeface="Wingdings" pitchFamily="2" charset="2"/>
              <a:buChar char="§"/>
              <a:defRPr/>
            </a:pPr>
            <a:r>
              <a:rPr lang="el-GR" b="1" dirty="0">
                <a:solidFill>
                  <a:srgbClr val="000066"/>
                </a:solidFill>
                <a:effectLst>
                  <a:outerShdw blurRad="38100" dist="38100" dir="2700000" algn="tl">
                    <a:srgbClr val="C0C0C0"/>
                  </a:outerShdw>
                </a:effectLst>
                <a:latin typeface="Times New Roman" pitchFamily="18" charset="0"/>
              </a:rPr>
              <a:t>Ταχεία χαρτογράφηση</a:t>
            </a:r>
            <a:r>
              <a:rPr lang="el-GR" dirty="0">
                <a:solidFill>
                  <a:srgbClr val="000066"/>
                </a:solidFill>
                <a:effectLst>
                  <a:outerShdw blurRad="38100" dist="38100" dir="2700000" algn="tl">
                    <a:srgbClr val="C0C0C0"/>
                  </a:outerShdw>
                </a:effectLst>
                <a:latin typeface="Times New Roman" pitchFamily="18" charset="0"/>
              </a:rPr>
              <a:t>:</a:t>
            </a:r>
            <a:r>
              <a:rPr lang="el-GR" dirty="0">
                <a:solidFill>
                  <a:srgbClr val="0000CC"/>
                </a:solidFill>
                <a:effectLst>
                  <a:outerShdw blurRad="38100" dist="38100" dir="2700000" algn="tl">
                    <a:srgbClr val="C0C0C0"/>
                  </a:outerShdw>
                </a:effectLst>
                <a:latin typeface="Times New Roman" pitchFamily="18" charset="0"/>
              </a:rPr>
              <a:t> συσχετισμός λέξεων με το νόημα τους και ένταξη στο προσωπικό λεξιλόγιο μέσα σε πολύ σύντομο χρονικό διάστημα.</a:t>
            </a:r>
          </a:p>
          <a:p>
            <a:pPr eaLnBrk="1" fontAlgn="auto" hangingPunct="1">
              <a:buClr>
                <a:schemeClr val="folHlink"/>
              </a:buClr>
              <a:buFont typeface="Wingdings" pitchFamily="2" charset="2"/>
              <a:buChar char="§"/>
              <a:defRPr/>
            </a:pPr>
            <a:r>
              <a:rPr lang="el-GR" dirty="0">
                <a:solidFill>
                  <a:srgbClr val="0000CC"/>
                </a:solidFill>
                <a:effectLst>
                  <a:outerShdw blurRad="38100" dist="38100" dir="2700000" algn="tl">
                    <a:srgbClr val="C0C0C0"/>
                  </a:outerShdw>
                </a:effectLst>
                <a:latin typeface="Times New Roman" pitchFamily="18" charset="0"/>
              </a:rPr>
              <a:t>Από τα 3 χρόνια αρχίζουν να ακολουθούν γραμματικούς κανόνες.</a:t>
            </a:r>
          </a:p>
          <a:p>
            <a:pPr eaLnBrk="1" fontAlgn="auto" hangingPunct="1">
              <a:buClr>
                <a:schemeClr val="folHlink"/>
              </a:buClr>
              <a:buFont typeface="Wingdings" pitchFamily="2" charset="2"/>
              <a:buChar char="§"/>
              <a:defRPr/>
            </a:pPr>
            <a:r>
              <a:rPr lang="el-GR" b="1" dirty="0">
                <a:solidFill>
                  <a:srgbClr val="990099"/>
                </a:solidFill>
                <a:effectLst>
                  <a:outerShdw blurRad="38100" dist="38100" dir="2700000" algn="tl">
                    <a:srgbClr val="C0C0C0"/>
                  </a:outerShdw>
                </a:effectLst>
                <a:latin typeface="Times New Roman" pitchFamily="18" charset="0"/>
              </a:rPr>
              <a:t>Προσωπικός λόγος:</a:t>
            </a:r>
            <a:r>
              <a:rPr lang="el-GR" dirty="0">
                <a:solidFill>
                  <a:srgbClr val="0000CC"/>
                </a:solidFill>
                <a:effectLst>
                  <a:outerShdw blurRad="38100" dist="38100" dir="2700000" algn="tl">
                    <a:srgbClr val="C0C0C0"/>
                  </a:outerShdw>
                </a:effectLst>
                <a:latin typeface="Times New Roman" pitchFamily="18" charset="0"/>
              </a:rPr>
              <a:t> ο λόγος του παιδιού που απευθύνεται στον εαυτό του – πρόδρομος του εσωτερικού διάλογου του ενήλικου ατόμου.</a:t>
            </a:r>
          </a:p>
          <a:p>
            <a:pPr eaLnBrk="1" fontAlgn="auto" hangingPunct="1">
              <a:buClr>
                <a:schemeClr val="folHlink"/>
              </a:buClr>
              <a:buFont typeface="Wingdings" pitchFamily="2" charset="2"/>
              <a:buChar char="§"/>
              <a:defRPr/>
            </a:pPr>
            <a:r>
              <a:rPr lang="el-GR" dirty="0">
                <a:solidFill>
                  <a:srgbClr val="0000CC"/>
                </a:solidFill>
                <a:effectLst>
                  <a:outerShdw blurRad="38100" dist="38100" dir="2700000" algn="tl">
                    <a:srgbClr val="C0C0C0"/>
                  </a:outerShdw>
                </a:effectLst>
                <a:latin typeface="Times New Roman" pitchFamily="18" charset="0"/>
              </a:rPr>
              <a:t>Χρησιμοποιείται για να καθοδηγεί τη σκέψη και τη συμπεριφορά</a:t>
            </a:r>
          </a:p>
          <a:p>
            <a:pPr eaLnBrk="1" fontAlgn="auto" hangingPunct="1">
              <a:buClr>
                <a:schemeClr val="folHlink"/>
              </a:buClr>
              <a:buFont typeface="Wingdings" pitchFamily="2" charset="2"/>
              <a:buChar char="§"/>
              <a:defRPr/>
            </a:pPr>
            <a:r>
              <a:rPr lang="el-GR" b="1" dirty="0">
                <a:solidFill>
                  <a:srgbClr val="990099"/>
                </a:solidFill>
                <a:effectLst>
                  <a:outerShdw blurRad="38100" dist="38100" dir="2700000" algn="tl">
                    <a:srgbClr val="C0C0C0"/>
                  </a:outerShdw>
                </a:effectLst>
                <a:latin typeface="Times New Roman" pitchFamily="18" charset="0"/>
              </a:rPr>
              <a:t>Κοινωνικός Λόγος:</a:t>
            </a:r>
            <a:r>
              <a:rPr lang="el-GR" dirty="0">
                <a:solidFill>
                  <a:srgbClr val="0000CC"/>
                </a:solidFill>
                <a:effectLst>
                  <a:outerShdw blurRad="38100" dist="38100" dir="2700000" algn="tl">
                    <a:srgbClr val="C0C0C0"/>
                  </a:outerShdw>
                </a:effectLst>
                <a:latin typeface="Times New Roman" pitchFamily="18" charset="0"/>
              </a:rPr>
              <a:t> ο λόγος που απευθύνεται σε ένα άλλο άτομο, με σκοπό να γίνει κατανοητός </a:t>
            </a:r>
          </a:p>
          <a:p>
            <a:pPr eaLnBrk="1" fontAlgn="auto" hangingPunct="1">
              <a:buClr>
                <a:schemeClr val="folHlink"/>
              </a:buClr>
              <a:buFont typeface="Wingdings" pitchFamily="2" charset="2"/>
              <a:buChar char="§"/>
              <a:defRPr/>
            </a:pPr>
            <a:r>
              <a:rPr lang="el-GR" dirty="0">
                <a:solidFill>
                  <a:srgbClr val="0000CC"/>
                </a:solidFill>
                <a:effectLst>
                  <a:outerShdw blurRad="38100" dist="38100" dir="2700000" algn="tl">
                    <a:srgbClr val="C0C0C0"/>
                  </a:outerShdw>
                </a:effectLst>
                <a:latin typeface="Times New Roman" pitchFamily="18" charset="0"/>
              </a:rPr>
              <a:t>Στόχος: επικοινωνία. Προσαρμογή μέσω πραγματολογίας</a:t>
            </a:r>
          </a:p>
        </p:txBody>
      </p:sp>
      <p:sp>
        <p:nvSpPr>
          <p:cNvPr id="218115" name="Text Box 3">
            <a:extLst>
              <a:ext uri="{FF2B5EF4-FFF2-40B4-BE49-F238E27FC236}">
                <a16:creationId xmlns:a16="http://schemas.microsoft.com/office/drawing/2014/main" id="{93AAB450-B00C-6E1F-77D0-7D01A1CC3ADE}"/>
              </a:ext>
            </a:extLst>
          </p:cNvPr>
          <p:cNvSpPr txBox="1">
            <a:spLocks noChangeArrowheads="1"/>
          </p:cNvSpPr>
          <p:nvPr/>
        </p:nvSpPr>
        <p:spPr bwMode="auto">
          <a:xfrm>
            <a:off x="2279650" y="617539"/>
            <a:ext cx="7632700" cy="579437"/>
          </a:xfrm>
          <a:prstGeom prst="rect">
            <a:avLst/>
          </a:prstGeom>
          <a:gradFill rotWithShape="1">
            <a:gsLst>
              <a:gs pos="0">
                <a:srgbClr val="CCFF33"/>
              </a:gs>
              <a:gs pos="50000">
                <a:srgbClr val="FFFFFF"/>
              </a:gs>
              <a:gs pos="100000">
                <a:srgbClr val="CCFF33"/>
              </a:gs>
            </a:gsLst>
            <a:lin ang="5400000" scaled="1"/>
          </a:gradFill>
          <a:ln w="9525">
            <a:noFill/>
            <a:miter lim="800000"/>
            <a:headEnd/>
            <a:tailEnd/>
          </a:ln>
          <a:effectLst/>
        </p:spPr>
        <p:txBody>
          <a:bodyPr>
            <a:spAutoFit/>
          </a:bodyPr>
          <a:lstStyle/>
          <a:p>
            <a:pPr algn="ctr" eaLnBrk="1" hangingPunct="1">
              <a:spcBef>
                <a:spcPct val="50000"/>
              </a:spcBef>
              <a:defRPr/>
            </a:pPr>
            <a:r>
              <a:rPr lang="el-GR" sz="3200" b="1">
                <a:solidFill>
                  <a:srgbClr val="990099"/>
                </a:solidFill>
                <a:effectLst>
                  <a:outerShdw blurRad="38100" dist="38100" dir="2700000" algn="tl">
                    <a:srgbClr val="000000"/>
                  </a:outerShdw>
                </a:effectLst>
              </a:rPr>
              <a:t>1. Βασικά Στοιχεία Γλωσσικής Ανάπτυξης</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0089D916-29D3-9780-715C-228D5BD3DB6F}"/>
              </a:ext>
            </a:extLst>
          </p:cNvPr>
          <p:cNvSpPr>
            <a:spLocks noGrp="1" noChangeArrowheads="1"/>
          </p:cNvSpPr>
          <p:nvPr>
            <p:ph type="body" idx="4294967295"/>
          </p:nvPr>
        </p:nvSpPr>
        <p:spPr>
          <a:xfrm>
            <a:off x="2279650" y="1125539"/>
            <a:ext cx="7632700" cy="5145087"/>
          </a:xfrm>
          <a:solidFill>
            <a:schemeClr val="bg1"/>
          </a:solidFill>
          <a:ln>
            <a:solidFill>
              <a:srgbClr val="003366"/>
            </a:solidFill>
            <a:miter lim="800000"/>
            <a:headEnd/>
            <a:tailEnd/>
          </a:ln>
        </p:spPr>
        <p:txBody>
          <a:bodyPr rtlCol="0">
            <a:normAutofit fontScale="92500" lnSpcReduction="10000"/>
          </a:bodyPr>
          <a:lstStyle/>
          <a:p>
            <a:pPr eaLnBrk="1" fontAlgn="auto" hangingPunct="1">
              <a:lnSpc>
                <a:spcPct val="80000"/>
              </a:lnSpc>
              <a:buClr>
                <a:schemeClr val="folHlink"/>
              </a:buClr>
              <a:buFont typeface="Wingdings" panose="05000000000000000000" pitchFamily="2" charset="2"/>
              <a:buChar char="§"/>
              <a:defRPr/>
            </a:pPr>
            <a:r>
              <a:rPr lang="el-GR" altLang="en-US" dirty="0">
                <a:solidFill>
                  <a:srgbClr val="0000CC"/>
                </a:solidFill>
              </a:rPr>
              <a:t>Πολλές αντικαταστάσεις και παραλείψεις τελικών συμφώνων </a:t>
            </a:r>
          </a:p>
          <a:p>
            <a:pPr eaLnBrk="1" fontAlgn="auto" hangingPunct="1">
              <a:lnSpc>
                <a:spcPct val="80000"/>
              </a:lnSpc>
              <a:buClr>
                <a:schemeClr val="folHlink"/>
              </a:buClr>
              <a:buFont typeface="Wingdings" panose="05000000000000000000" pitchFamily="2" charset="2"/>
              <a:buChar char="§"/>
              <a:defRPr/>
            </a:pPr>
            <a:r>
              <a:rPr lang="el-GR" altLang="en-US" dirty="0">
                <a:solidFill>
                  <a:srgbClr val="0000CC"/>
                </a:solidFill>
              </a:rPr>
              <a:t>Καταληπτή ομιλία περίπου 70% </a:t>
            </a:r>
          </a:p>
          <a:p>
            <a:pPr eaLnBrk="1" fontAlgn="auto" hangingPunct="1">
              <a:lnSpc>
                <a:spcPct val="80000"/>
              </a:lnSpc>
              <a:buClr>
                <a:schemeClr val="folHlink"/>
              </a:buClr>
              <a:buFont typeface="Wingdings" panose="05000000000000000000" pitchFamily="2" charset="2"/>
              <a:buChar char="§"/>
              <a:defRPr/>
            </a:pPr>
            <a:r>
              <a:rPr lang="el-GR" altLang="en-US" b="1" dirty="0">
                <a:solidFill>
                  <a:srgbClr val="0000CC"/>
                </a:solidFill>
              </a:rPr>
              <a:t>«Έκρηξη του λεξιλογίου». </a:t>
            </a:r>
          </a:p>
          <a:p>
            <a:pPr eaLnBrk="1" fontAlgn="auto" hangingPunct="1">
              <a:lnSpc>
                <a:spcPct val="80000"/>
              </a:lnSpc>
              <a:buClr>
                <a:schemeClr val="folHlink"/>
              </a:buClr>
              <a:buFont typeface="Wingdings" panose="05000000000000000000" pitchFamily="2" charset="2"/>
              <a:buChar char="§"/>
              <a:defRPr/>
            </a:pPr>
            <a:r>
              <a:rPr lang="el-GR" altLang="en-US" dirty="0">
                <a:solidFill>
                  <a:srgbClr val="0000CC"/>
                </a:solidFill>
              </a:rPr>
              <a:t>Προτάσεις με 2-3 λέξεις </a:t>
            </a:r>
          </a:p>
          <a:p>
            <a:pPr eaLnBrk="1" fontAlgn="auto" hangingPunct="1">
              <a:lnSpc>
                <a:spcPct val="80000"/>
              </a:lnSpc>
              <a:buClr>
                <a:schemeClr val="folHlink"/>
              </a:buClr>
              <a:buFont typeface="Wingdings" panose="05000000000000000000" pitchFamily="2" charset="2"/>
              <a:buChar char="§"/>
              <a:defRPr/>
            </a:pPr>
            <a:r>
              <a:rPr lang="el-GR" altLang="en-US" dirty="0">
                <a:solidFill>
                  <a:srgbClr val="0000CC"/>
                </a:solidFill>
              </a:rPr>
              <a:t>Προτάσεις με άρνηση (εν </a:t>
            </a:r>
            <a:r>
              <a:rPr lang="el-GR" altLang="en-US" dirty="0" err="1">
                <a:solidFill>
                  <a:srgbClr val="0000CC"/>
                </a:solidFill>
              </a:rPr>
              <a:t>θελω</a:t>
            </a:r>
            <a:r>
              <a:rPr lang="el-GR" altLang="en-US" dirty="0">
                <a:solidFill>
                  <a:srgbClr val="0000CC"/>
                </a:solidFill>
              </a:rPr>
              <a:t>, όχι </a:t>
            </a:r>
            <a:r>
              <a:rPr lang="el-GR" altLang="en-US" dirty="0" err="1">
                <a:solidFill>
                  <a:srgbClr val="0000CC"/>
                </a:solidFill>
              </a:rPr>
              <a:t>μαμ</a:t>
            </a:r>
            <a:r>
              <a:rPr lang="el-GR" altLang="en-US" dirty="0">
                <a:solidFill>
                  <a:srgbClr val="0000CC"/>
                </a:solidFill>
              </a:rPr>
              <a:t>) </a:t>
            </a:r>
          </a:p>
          <a:p>
            <a:pPr eaLnBrk="1" fontAlgn="auto" hangingPunct="1">
              <a:lnSpc>
                <a:spcPct val="80000"/>
              </a:lnSpc>
              <a:buClr>
                <a:schemeClr val="folHlink"/>
              </a:buClr>
              <a:buFont typeface="Wingdings" panose="05000000000000000000" pitchFamily="2" charset="2"/>
              <a:buChar char="§"/>
              <a:defRPr/>
            </a:pPr>
            <a:r>
              <a:rPr lang="el-GR" altLang="en-US" dirty="0">
                <a:solidFill>
                  <a:srgbClr val="0000CC"/>
                </a:solidFill>
              </a:rPr>
              <a:t>Κάνει ερωτήσεις που εισάγονται με το: τι, που, γιατί και απαντάει σωστά </a:t>
            </a:r>
          </a:p>
          <a:p>
            <a:pPr eaLnBrk="1" fontAlgn="auto" hangingPunct="1">
              <a:lnSpc>
                <a:spcPct val="80000"/>
              </a:lnSpc>
              <a:buClr>
                <a:schemeClr val="folHlink"/>
              </a:buClr>
              <a:buFont typeface="Wingdings" panose="05000000000000000000" pitchFamily="2" charset="2"/>
              <a:buChar char="§"/>
              <a:defRPr/>
            </a:pPr>
            <a:r>
              <a:rPr lang="el-GR" altLang="en-US" dirty="0">
                <a:solidFill>
                  <a:srgbClr val="0000CC"/>
                </a:solidFill>
              </a:rPr>
              <a:t>Έχει μία λέξη για τα πάντα που το περιβάλλουν </a:t>
            </a:r>
          </a:p>
          <a:p>
            <a:pPr eaLnBrk="1" fontAlgn="auto" hangingPunct="1">
              <a:lnSpc>
                <a:spcPct val="80000"/>
              </a:lnSpc>
              <a:buClr>
                <a:schemeClr val="folHlink"/>
              </a:buClr>
              <a:buFont typeface="Wingdings" panose="05000000000000000000" pitchFamily="2" charset="2"/>
              <a:buChar char="§"/>
              <a:defRPr/>
            </a:pPr>
            <a:r>
              <a:rPr lang="el-GR" altLang="en-US" dirty="0">
                <a:solidFill>
                  <a:srgbClr val="0000CC"/>
                </a:solidFill>
              </a:rPr>
              <a:t>Γνωρίζει έννοιες όπως «Πάνω-Κάτω», «Μέσα-έξω», «Μικρό-Μεγάλο» </a:t>
            </a:r>
          </a:p>
          <a:p>
            <a:pPr eaLnBrk="1" fontAlgn="auto" hangingPunct="1">
              <a:lnSpc>
                <a:spcPct val="80000"/>
              </a:lnSpc>
              <a:buClr>
                <a:schemeClr val="folHlink"/>
              </a:buClr>
              <a:buFont typeface="Wingdings" panose="05000000000000000000" pitchFamily="2" charset="2"/>
              <a:buChar char="§"/>
              <a:defRPr/>
            </a:pPr>
            <a:r>
              <a:rPr lang="el-GR" altLang="en-US" dirty="0">
                <a:solidFill>
                  <a:srgbClr val="0000CC"/>
                </a:solidFill>
              </a:rPr>
              <a:t>Ακολουθεί πιο σύνθετες εντολές </a:t>
            </a:r>
          </a:p>
          <a:p>
            <a:pPr eaLnBrk="1" fontAlgn="auto" hangingPunct="1">
              <a:lnSpc>
                <a:spcPct val="80000"/>
              </a:lnSpc>
              <a:buClr>
                <a:schemeClr val="folHlink"/>
              </a:buClr>
              <a:buFont typeface="Wingdings" panose="05000000000000000000" pitchFamily="2" charset="2"/>
              <a:buChar char="§"/>
              <a:defRPr/>
            </a:pPr>
            <a:r>
              <a:rPr lang="el-GR" altLang="en-US" dirty="0">
                <a:solidFill>
                  <a:srgbClr val="0000CC"/>
                </a:solidFill>
              </a:rPr>
              <a:t>Παίζει με τα παιχνίδια του </a:t>
            </a:r>
          </a:p>
        </p:txBody>
      </p:sp>
      <p:sp>
        <p:nvSpPr>
          <p:cNvPr id="214020" name="Text Box 4">
            <a:extLst>
              <a:ext uri="{FF2B5EF4-FFF2-40B4-BE49-F238E27FC236}">
                <a16:creationId xmlns:a16="http://schemas.microsoft.com/office/drawing/2014/main" id="{F9CFD663-4DD4-78DA-96E2-7A04D6389DE2}"/>
              </a:ext>
            </a:extLst>
          </p:cNvPr>
          <p:cNvSpPr txBox="1">
            <a:spLocks noChangeArrowheads="1"/>
          </p:cNvSpPr>
          <p:nvPr/>
        </p:nvSpPr>
        <p:spPr bwMode="auto">
          <a:xfrm>
            <a:off x="2279650" y="549275"/>
            <a:ext cx="7632700" cy="579438"/>
          </a:xfrm>
          <a:prstGeom prst="rect">
            <a:avLst/>
          </a:prstGeom>
          <a:gradFill rotWithShape="1">
            <a:gsLst>
              <a:gs pos="0">
                <a:srgbClr val="CCFF33"/>
              </a:gs>
              <a:gs pos="50000">
                <a:srgbClr val="FFFFFF"/>
              </a:gs>
              <a:gs pos="100000">
                <a:srgbClr val="CCFF33"/>
              </a:gs>
            </a:gsLst>
            <a:lin ang="5400000" scaled="1"/>
          </a:gradFill>
          <a:ln w="9525">
            <a:noFill/>
            <a:miter lim="800000"/>
            <a:headEnd/>
            <a:tailEnd/>
          </a:ln>
          <a:effectLst/>
        </p:spPr>
        <p:txBody>
          <a:bodyPr>
            <a:spAutoFit/>
          </a:bodyPr>
          <a:lstStyle/>
          <a:p>
            <a:pPr algn="ctr" eaLnBrk="1" hangingPunct="1">
              <a:spcBef>
                <a:spcPct val="50000"/>
              </a:spcBef>
              <a:defRPr/>
            </a:pPr>
            <a:r>
              <a:rPr lang="el-GR" sz="3200" b="1">
                <a:solidFill>
                  <a:srgbClr val="990099"/>
                </a:solidFill>
                <a:effectLst>
                  <a:outerShdw blurRad="38100" dist="38100" dir="2700000" algn="tl">
                    <a:srgbClr val="000000"/>
                  </a:outerShdw>
                </a:effectLst>
              </a:rPr>
              <a:t>2. Γλωσσική ανάπτυξη στα 2-3 έτη Ι</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1470CABB-6FB5-C80D-BEEA-28D8ABBC9B9D}"/>
              </a:ext>
            </a:extLst>
          </p:cNvPr>
          <p:cNvSpPr>
            <a:spLocks noGrp="1" noChangeArrowheads="1"/>
          </p:cNvSpPr>
          <p:nvPr>
            <p:ph type="body" idx="4294967295"/>
          </p:nvPr>
        </p:nvSpPr>
        <p:spPr>
          <a:xfrm>
            <a:off x="2279650" y="1236664"/>
            <a:ext cx="7632700" cy="5000625"/>
          </a:xfrm>
          <a:solidFill>
            <a:schemeClr val="bg1"/>
          </a:solidFill>
          <a:ln>
            <a:solidFill>
              <a:srgbClr val="003366"/>
            </a:solidFill>
          </a:ln>
        </p:spPr>
        <p:txBody>
          <a:bodyPr rtlCol="0">
            <a:normAutofit fontScale="92500" lnSpcReduction="10000"/>
          </a:bodyPr>
          <a:lstStyle/>
          <a:p>
            <a:pPr eaLnBrk="1" fontAlgn="auto" hangingPunct="1">
              <a:lnSpc>
                <a:spcPct val="90000"/>
              </a:lnSpc>
              <a:buClr>
                <a:schemeClr val="folHlink"/>
              </a:buClr>
              <a:buFont typeface="Wingdings" pitchFamily="2" charset="2"/>
              <a:buChar char="§"/>
              <a:defRPr/>
            </a:pPr>
            <a:r>
              <a:rPr lang="el-GR" dirty="0">
                <a:solidFill>
                  <a:srgbClr val="0000CC"/>
                </a:solidFill>
                <a:effectLst>
                  <a:outerShdw blurRad="38100" dist="38100" dir="2700000" algn="tl">
                    <a:srgbClr val="C0C0C0"/>
                  </a:outerShdw>
                </a:effectLst>
                <a:latin typeface="Times New Roman" pitchFamily="18" charset="0"/>
              </a:rPr>
              <a:t>Βελτιώνεται η καταληπτότητα ομιλίας σε 80% (συνήθως δεν μπορούν ακόμη να πουν το «ρ», το «λ» και «σ») </a:t>
            </a:r>
          </a:p>
          <a:p>
            <a:pPr eaLnBrk="1" fontAlgn="auto" hangingPunct="1">
              <a:lnSpc>
                <a:spcPct val="90000"/>
              </a:lnSpc>
              <a:buClr>
                <a:schemeClr val="folHlink"/>
              </a:buClr>
              <a:buFont typeface="Wingdings" pitchFamily="2" charset="2"/>
              <a:buChar char="§"/>
              <a:defRPr/>
            </a:pPr>
            <a:r>
              <a:rPr lang="el-GR" dirty="0">
                <a:solidFill>
                  <a:srgbClr val="0000CC"/>
                </a:solidFill>
                <a:effectLst>
                  <a:outerShdw blurRad="38100" dist="38100" dir="2700000" algn="tl">
                    <a:srgbClr val="C0C0C0"/>
                  </a:outerShdw>
                </a:effectLst>
                <a:latin typeface="Times New Roman" pitchFamily="18" charset="0"/>
              </a:rPr>
              <a:t>Κατανοητό από άτομα εκτός της οικογένειας </a:t>
            </a:r>
          </a:p>
          <a:p>
            <a:pPr eaLnBrk="1" fontAlgn="auto" hangingPunct="1">
              <a:lnSpc>
                <a:spcPct val="90000"/>
              </a:lnSpc>
              <a:buClr>
                <a:schemeClr val="folHlink"/>
              </a:buClr>
              <a:buFont typeface="Wingdings" pitchFamily="2" charset="2"/>
              <a:buChar char="§"/>
              <a:defRPr/>
            </a:pPr>
            <a:r>
              <a:rPr lang="el-GR" dirty="0">
                <a:solidFill>
                  <a:srgbClr val="0000CC"/>
                </a:solidFill>
                <a:effectLst>
                  <a:outerShdw blurRad="38100" dist="38100" dir="2700000" algn="tl">
                    <a:srgbClr val="C0C0C0"/>
                  </a:outerShdw>
                </a:effectLst>
                <a:latin typeface="Times New Roman" pitchFamily="18" charset="0"/>
              </a:rPr>
              <a:t>Απαντάει σωστά σε όλων των ειδών ερωτήσεων </a:t>
            </a:r>
          </a:p>
          <a:p>
            <a:pPr eaLnBrk="1" fontAlgn="auto" hangingPunct="1">
              <a:lnSpc>
                <a:spcPct val="90000"/>
              </a:lnSpc>
              <a:buClr>
                <a:schemeClr val="folHlink"/>
              </a:buClr>
              <a:buFont typeface="Wingdings" pitchFamily="2" charset="2"/>
              <a:buChar char="§"/>
              <a:defRPr/>
            </a:pPr>
            <a:r>
              <a:rPr lang="el-GR" dirty="0">
                <a:solidFill>
                  <a:srgbClr val="0000CC"/>
                </a:solidFill>
                <a:effectLst>
                  <a:outerShdw blurRad="38100" dist="38100" dir="2700000" algn="tl">
                    <a:srgbClr val="C0C0C0"/>
                  </a:outerShdw>
                </a:effectLst>
                <a:latin typeface="Times New Roman" pitchFamily="18" charset="0"/>
              </a:rPr>
              <a:t>Χρησιμοποιεί ένα λεξιλόγιο περίπου </a:t>
            </a:r>
            <a:r>
              <a:rPr lang="el-GR" b="1" dirty="0">
                <a:solidFill>
                  <a:srgbClr val="0000CC"/>
                </a:solidFill>
                <a:effectLst>
                  <a:outerShdw blurRad="38100" dist="38100" dir="2700000" algn="tl">
                    <a:srgbClr val="C0C0C0"/>
                  </a:outerShdw>
                </a:effectLst>
                <a:latin typeface="Times New Roman" pitchFamily="18" charset="0"/>
              </a:rPr>
              <a:t>500 λέξεων</a:t>
            </a:r>
            <a:r>
              <a:rPr lang="el-GR" dirty="0">
                <a:solidFill>
                  <a:srgbClr val="0000CC"/>
                </a:solidFill>
                <a:effectLst>
                  <a:outerShdw blurRad="38100" dist="38100" dir="2700000" algn="tl">
                    <a:srgbClr val="C0C0C0"/>
                  </a:outerShdw>
                </a:effectLst>
                <a:latin typeface="Times New Roman" pitchFamily="18" charset="0"/>
              </a:rPr>
              <a:t> </a:t>
            </a:r>
          </a:p>
          <a:p>
            <a:pPr eaLnBrk="1" fontAlgn="auto" hangingPunct="1">
              <a:lnSpc>
                <a:spcPct val="90000"/>
              </a:lnSpc>
              <a:buClr>
                <a:schemeClr val="folHlink"/>
              </a:buClr>
              <a:buFont typeface="Wingdings" pitchFamily="2" charset="2"/>
              <a:buChar char="§"/>
              <a:defRPr/>
            </a:pPr>
            <a:r>
              <a:rPr lang="el-GR" dirty="0">
                <a:solidFill>
                  <a:srgbClr val="0000CC"/>
                </a:solidFill>
                <a:effectLst>
                  <a:outerShdw blurRad="38100" dist="38100" dir="2700000" algn="tl">
                    <a:srgbClr val="C0C0C0"/>
                  </a:outerShdw>
                </a:effectLst>
                <a:latin typeface="Times New Roman" pitchFamily="18" charset="0"/>
              </a:rPr>
              <a:t>Μπορεί να συντάξει </a:t>
            </a:r>
            <a:r>
              <a:rPr lang="el-GR" b="1" dirty="0">
                <a:solidFill>
                  <a:srgbClr val="0000CC"/>
                </a:solidFill>
                <a:effectLst>
                  <a:outerShdw blurRad="38100" dist="38100" dir="2700000" algn="tl">
                    <a:srgbClr val="C0C0C0"/>
                  </a:outerShdw>
                </a:effectLst>
                <a:latin typeface="Times New Roman" pitchFamily="18" charset="0"/>
              </a:rPr>
              <a:t>προτάσεις 3-4 λέξεων</a:t>
            </a:r>
            <a:r>
              <a:rPr lang="el-GR" dirty="0">
                <a:solidFill>
                  <a:srgbClr val="0000CC"/>
                </a:solidFill>
                <a:effectLst>
                  <a:outerShdw blurRad="38100" dist="38100" dir="2700000" algn="tl">
                    <a:srgbClr val="C0C0C0"/>
                  </a:outerShdw>
                </a:effectLst>
                <a:latin typeface="Times New Roman" pitchFamily="18" charset="0"/>
              </a:rPr>
              <a:t> </a:t>
            </a:r>
          </a:p>
          <a:p>
            <a:pPr eaLnBrk="1" fontAlgn="auto" hangingPunct="1">
              <a:lnSpc>
                <a:spcPct val="90000"/>
              </a:lnSpc>
              <a:buClr>
                <a:schemeClr val="folHlink"/>
              </a:buClr>
              <a:buFont typeface="Wingdings" pitchFamily="2" charset="2"/>
              <a:buChar char="§"/>
              <a:defRPr/>
            </a:pPr>
            <a:r>
              <a:rPr lang="el-GR" b="1" dirty="0">
                <a:solidFill>
                  <a:srgbClr val="0000CC"/>
                </a:solidFill>
                <a:effectLst>
                  <a:outerShdw blurRad="38100" dist="38100" dir="2700000" algn="tl">
                    <a:srgbClr val="C0C0C0"/>
                  </a:outerShdw>
                </a:effectLst>
                <a:latin typeface="Times New Roman" pitchFamily="18" charset="0"/>
              </a:rPr>
              <a:t>Η γραμματική και το συντακτικό μοιάζει με αυτό των ενηλίκων</a:t>
            </a:r>
            <a:r>
              <a:rPr lang="el-GR" dirty="0">
                <a:solidFill>
                  <a:srgbClr val="0000CC"/>
                </a:solidFill>
                <a:effectLst>
                  <a:outerShdw blurRad="38100" dist="38100" dir="2700000" algn="tl">
                    <a:srgbClr val="C0C0C0"/>
                  </a:outerShdw>
                </a:effectLst>
                <a:latin typeface="Times New Roman" pitchFamily="18" charset="0"/>
              </a:rPr>
              <a:t> </a:t>
            </a:r>
          </a:p>
          <a:p>
            <a:pPr eaLnBrk="1" fontAlgn="auto" hangingPunct="1">
              <a:lnSpc>
                <a:spcPct val="90000"/>
              </a:lnSpc>
              <a:buClr>
                <a:schemeClr val="folHlink"/>
              </a:buClr>
              <a:buFont typeface="Wingdings" pitchFamily="2" charset="2"/>
              <a:buChar char="§"/>
              <a:defRPr/>
            </a:pPr>
            <a:r>
              <a:rPr lang="el-GR" dirty="0">
                <a:solidFill>
                  <a:srgbClr val="0000CC"/>
                </a:solidFill>
                <a:effectLst>
                  <a:outerShdw blurRad="38100" dist="38100" dir="2700000" algn="tl">
                    <a:srgbClr val="C0C0C0"/>
                  </a:outerShdw>
                </a:effectLst>
                <a:latin typeface="Times New Roman" pitchFamily="18" charset="0"/>
              </a:rPr>
              <a:t>Διηγείται τις εμπειρίες του </a:t>
            </a:r>
          </a:p>
          <a:p>
            <a:pPr eaLnBrk="1" fontAlgn="auto" hangingPunct="1">
              <a:lnSpc>
                <a:spcPct val="90000"/>
              </a:lnSpc>
              <a:buClr>
                <a:schemeClr val="folHlink"/>
              </a:buClr>
              <a:buFont typeface="Wingdings" pitchFamily="2" charset="2"/>
              <a:buChar char="§"/>
              <a:defRPr/>
            </a:pPr>
            <a:r>
              <a:rPr lang="el-GR" dirty="0">
                <a:solidFill>
                  <a:srgbClr val="0000CC"/>
                </a:solidFill>
                <a:effectLst>
                  <a:outerShdw blurRad="38100" dist="38100" dir="2700000" algn="tl">
                    <a:srgbClr val="C0C0C0"/>
                  </a:outerShdw>
                </a:effectLst>
                <a:latin typeface="Times New Roman" pitchFamily="18" charset="0"/>
              </a:rPr>
              <a:t>Αναγνωρίζει τα βασικά χρώματα και τις έννοιες «μέρα-νύχτα»</a:t>
            </a:r>
          </a:p>
        </p:txBody>
      </p:sp>
      <p:sp>
        <p:nvSpPr>
          <p:cNvPr id="216067" name="Text Box 3">
            <a:extLst>
              <a:ext uri="{FF2B5EF4-FFF2-40B4-BE49-F238E27FC236}">
                <a16:creationId xmlns:a16="http://schemas.microsoft.com/office/drawing/2014/main" id="{E361D3A9-3582-A611-996A-E202F3B13820}"/>
              </a:ext>
            </a:extLst>
          </p:cNvPr>
          <p:cNvSpPr txBox="1">
            <a:spLocks noChangeArrowheads="1"/>
          </p:cNvSpPr>
          <p:nvPr/>
        </p:nvSpPr>
        <p:spPr bwMode="auto">
          <a:xfrm>
            <a:off x="2279650" y="617539"/>
            <a:ext cx="7632700" cy="579437"/>
          </a:xfrm>
          <a:prstGeom prst="rect">
            <a:avLst/>
          </a:prstGeom>
          <a:gradFill rotWithShape="1">
            <a:gsLst>
              <a:gs pos="0">
                <a:srgbClr val="CCFF33"/>
              </a:gs>
              <a:gs pos="50000">
                <a:srgbClr val="FFFFFF"/>
              </a:gs>
              <a:gs pos="100000">
                <a:srgbClr val="CCFF33"/>
              </a:gs>
            </a:gsLst>
            <a:lin ang="5400000" scaled="1"/>
          </a:gradFill>
          <a:ln w="9525">
            <a:noFill/>
            <a:miter lim="800000"/>
            <a:headEnd/>
            <a:tailEnd/>
          </a:ln>
          <a:effectLst/>
        </p:spPr>
        <p:txBody>
          <a:bodyPr>
            <a:spAutoFit/>
          </a:bodyPr>
          <a:lstStyle/>
          <a:p>
            <a:pPr algn="ctr" eaLnBrk="1" hangingPunct="1">
              <a:spcBef>
                <a:spcPct val="50000"/>
              </a:spcBef>
              <a:defRPr/>
            </a:pPr>
            <a:r>
              <a:rPr lang="el-GR" sz="3200" b="1">
                <a:solidFill>
                  <a:srgbClr val="990099"/>
                </a:solidFill>
                <a:effectLst>
                  <a:outerShdw blurRad="38100" dist="38100" dir="2700000" algn="tl">
                    <a:srgbClr val="000000"/>
                  </a:outerShdw>
                </a:effectLst>
              </a:rPr>
              <a:t>2.Γλωσσική ανάπτυξη στα 3-4 έτη ΙΙ</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B1CDBB6F-39C7-388A-465D-F967C471D516}"/>
              </a:ext>
            </a:extLst>
          </p:cNvPr>
          <p:cNvSpPr>
            <a:spLocks noGrp="1" noChangeArrowheads="1"/>
          </p:cNvSpPr>
          <p:nvPr>
            <p:ph type="body" idx="4294967295"/>
          </p:nvPr>
        </p:nvSpPr>
        <p:spPr>
          <a:xfrm>
            <a:off x="2279650" y="1236664"/>
            <a:ext cx="7632700" cy="5000625"/>
          </a:xfrm>
          <a:solidFill>
            <a:schemeClr val="bg1"/>
          </a:solidFill>
          <a:ln>
            <a:solidFill>
              <a:srgbClr val="003366"/>
            </a:solidFill>
          </a:ln>
        </p:spPr>
        <p:txBody>
          <a:bodyPr rtlCol="0">
            <a:normAutofit fontScale="92500" lnSpcReduction="10000"/>
          </a:bodyPr>
          <a:lstStyle/>
          <a:p>
            <a:pPr eaLnBrk="1" fontAlgn="auto" hangingPunct="1">
              <a:buClr>
                <a:schemeClr val="folHlink"/>
              </a:buClr>
              <a:buFont typeface="Wingdings" pitchFamily="2" charset="2"/>
              <a:buChar char="§"/>
              <a:defRPr/>
            </a:pPr>
            <a:r>
              <a:rPr lang="el-GR" dirty="0">
                <a:solidFill>
                  <a:srgbClr val="0000CC"/>
                </a:solidFill>
                <a:effectLst>
                  <a:outerShdw blurRad="38100" dist="38100" dir="2700000" algn="tl">
                    <a:srgbClr val="C0C0C0"/>
                  </a:outerShdw>
                </a:effectLst>
                <a:latin typeface="Times New Roman" pitchFamily="18" charset="0"/>
              </a:rPr>
              <a:t>Πολύ λίγες παραλείψεις και αντικαταστάσεις συμφώνων</a:t>
            </a:r>
          </a:p>
          <a:p>
            <a:pPr eaLnBrk="1" fontAlgn="auto" hangingPunct="1">
              <a:buClr>
                <a:schemeClr val="folHlink"/>
              </a:buClr>
              <a:buFont typeface="Wingdings" pitchFamily="2" charset="2"/>
              <a:buChar char="§"/>
              <a:defRPr/>
            </a:pPr>
            <a:r>
              <a:rPr lang="el-GR" dirty="0">
                <a:solidFill>
                  <a:srgbClr val="0000CC"/>
                </a:solidFill>
                <a:effectLst>
                  <a:outerShdw blurRad="38100" dist="38100" dir="2700000" algn="tl">
                    <a:srgbClr val="C0C0C0"/>
                  </a:outerShdw>
                </a:effectLst>
                <a:latin typeface="Times New Roman" pitchFamily="18" charset="0"/>
              </a:rPr>
              <a:t>Ομιλία αρκετά κατανοητή όπως και των άλλων παιδιών (ίσως να δυσκολεύεται σε φωνήματα όπως «ρ, ξ, ψ, </a:t>
            </a:r>
            <a:r>
              <a:rPr lang="el-GR" dirty="0" err="1">
                <a:solidFill>
                  <a:srgbClr val="0000CC"/>
                </a:solidFill>
                <a:effectLst>
                  <a:outerShdw blurRad="38100" dist="38100" dir="2700000" algn="tl">
                    <a:srgbClr val="C0C0C0"/>
                  </a:outerShdw>
                </a:effectLst>
                <a:latin typeface="Times New Roman" pitchFamily="18" charset="0"/>
              </a:rPr>
              <a:t>τσ</a:t>
            </a:r>
            <a:r>
              <a:rPr lang="el-GR" dirty="0">
                <a:solidFill>
                  <a:srgbClr val="0000CC"/>
                </a:solidFill>
                <a:effectLst>
                  <a:outerShdw blurRad="38100" dist="38100" dir="2700000" algn="tl">
                    <a:srgbClr val="C0C0C0"/>
                  </a:outerShdw>
                </a:effectLst>
                <a:latin typeface="Times New Roman" pitchFamily="18" charset="0"/>
              </a:rPr>
              <a:t>»)</a:t>
            </a:r>
          </a:p>
          <a:p>
            <a:pPr eaLnBrk="1" fontAlgn="auto" hangingPunct="1">
              <a:buClr>
                <a:schemeClr val="folHlink"/>
              </a:buClr>
              <a:buFont typeface="Wingdings" pitchFamily="2" charset="2"/>
              <a:buChar char="§"/>
              <a:defRPr/>
            </a:pPr>
            <a:r>
              <a:rPr lang="el-GR" b="1" dirty="0">
                <a:solidFill>
                  <a:srgbClr val="0000CC"/>
                </a:solidFill>
                <a:effectLst>
                  <a:outerShdw blurRad="38100" dist="38100" dir="2700000" algn="tl">
                    <a:srgbClr val="C0C0C0"/>
                  </a:outerShdw>
                </a:effectLst>
                <a:latin typeface="Times New Roman" pitchFamily="18" charset="0"/>
              </a:rPr>
              <a:t>Μπορεί να συντάξει προτάσεις 4-5 λέξεων</a:t>
            </a:r>
            <a:r>
              <a:rPr lang="el-GR" dirty="0">
                <a:solidFill>
                  <a:srgbClr val="0000CC"/>
                </a:solidFill>
                <a:effectLst>
                  <a:outerShdw blurRad="38100" dist="38100" dir="2700000" algn="tl">
                    <a:srgbClr val="C0C0C0"/>
                  </a:outerShdw>
                </a:effectLst>
                <a:latin typeface="Times New Roman" pitchFamily="18" charset="0"/>
              </a:rPr>
              <a:t> </a:t>
            </a:r>
          </a:p>
          <a:p>
            <a:pPr eaLnBrk="1" fontAlgn="auto" hangingPunct="1">
              <a:buClr>
                <a:schemeClr val="folHlink"/>
              </a:buClr>
              <a:buFont typeface="Wingdings" pitchFamily="2" charset="2"/>
              <a:buChar char="§"/>
              <a:defRPr/>
            </a:pPr>
            <a:r>
              <a:rPr lang="el-GR" b="1" dirty="0">
                <a:solidFill>
                  <a:srgbClr val="0000CC"/>
                </a:solidFill>
                <a:effectLst>
                  <a:outerShdw blurRad="38100" dist="38100" dir="2700000" algn="tl">
                    <a:srgbClr val="C0C0C0"/>
                  </a:outerShdw>
                </a:effectLst>
                <a:latin typeface="Times New Roman" pitchFamily="18" charset="0"/>
              </a:rPr>
              <a:t>Μιλάει χωρίς γραμματικά και συντακτικά λάθη</a:t>
            </a:r>
            <a:r>
              <a:rPr lang="el-GR" dirty="0">
                <a:solidFill>
                  <a:srgbClr val="0000CC"/>
                </a:solidFill>
                <a:effectLst>
                  <a:outerShdw blurRad="38100" dist="38100" dir="2700000" algn="tl">
                    <a:srgbClr val="C0C0C0"/>
                  </a:outerShdw>
                </a:effectLst>
                <a:latin typeface="Times New Roman" pitchFamily="18" charset="0"/>
              </a:rPr>
              <a:t> </a:t>
            </a:r>
          </a:p>
          <a:p>
            <a:pPr eaLnBrk="1" fontAlgn="auto" hangingPunct="1">
              <a:buClr>
                <a:schemeClr val="folHlink"/>
              </a:buClr>
              <a:buFont typeface="Wingdings" pitchFamily="2" charset="2"/>
              <a:buChar char="§"/>
              <a:defRPr/>
            </a:pPr>
            <a:r>
              <a:rPr lang="el-GR" dirty="0">
                <a:solidFill>
                  <a:srgbClr val="0000CC"/>
                </a:solidFill>
                <a:effectLst>
                  <a:outerShdw blurRad="38100" dist="38100" dir="2700000" algn="tl">
                    <a:srgbClr val="C0C0C0"/>
                  </a:outerShdw>
                </a:effectLst>
                <a:latin typeface="Times New Roman" pitchFamily="18" charset="0"/>
              </a:rPr>
              <a:t>Μπορεί να διηγηθεί μία ιστορία χωρίς να αλλάξει θέμα. </a:t>
            </a:r>
          </a:p>
          <a:p>
            <a:pPr eaLnBrk="1" fontAlgn="auto" hangingPunct="1">
              <a:buClr>
                <a:schemeClr val="folHlink"/>
              </a:buClr>
              <a:buFont typeface="Wingdings" pitchFamily="2" charset="2"/>
              <a:buChar char="§"/>
              <a:defRPr/>
            </a:pPr>
            <a:r>
              <a:rPr lang="el-GR" dirty="0">
                <a:solidFill>
                  <a:srgbClr val="0000CC"/>
                </a:solidFill>
                <a:effectLst>
                  <a:outerShdw blurRad="38100" dist="38100" dir="2700000" algn="tl">
                    <a:srgbClr val="C0C0C0"/>
                  </a:outerShdw>
                </a:effectLst>
                <a:latin typeface="Times New Roman" pitchFamily="18" charset="0"/>
              </a:rPr>
              <a:t>Παράγει σύνθετες προτάσεις και ενώνει προτάσεις με το «και» </a:t>
            </a:r>
          </a:p>
          <a:p>
            <a:pPr eaLnBrk="1" fontAlgn="auto" hangingPunct="1">
              <a:buClr>
                <a:schemeClr val="folHlink"/>
              </a:buClr>
              <a:buFont typeface="Wingdings" pitchFamily="2" charset="2"/>
              <a:buChar char="§"/>
              <a:defRPr/>
            </a:pPr>
            <a:r>
              <a:rPr lang="el-GR" dirty="0">
                <a:solidFill>
                  <a:srgbClr val="0000CC"/>
                </a:solidFill>
                <a:effectLst>
                  <a:outerShdw blurRad="38100" dist="38100" dir="2700000" algn="tl">
                    <a:srgbClr val="C0C0C0"/>
                  </a:outerShdw>
                </a:effectLst>
                <a:latin typeface="Times New Roman" pitchFamily="18" charset="0"/>
              </a:rPr>
              <a:t>Χρησιμοποιεί συνδετικές λέξεις όπως το «για να»</a:t>
            </a:r>
          </a:p>
        </p:txBody>
      </p:sp>
      <p:sp>
        <p:nvSpPr>
          <p:cNvPr id="217091" name="Text Box 3">
            <a:extLst>
              <a:ext uri="{FF2B5EF4-FFF2-40B4-BE49-F238E27FC236}">
                <a16:creationId xmlns:a16="http://schemas.microsoft.com/office/drawing/2014/main" id="{AE990197-B387-5853-E5FF-6C73710D694B}"/>
              </a:ext>
            </a:extLst>
          </p:cNvPr>
          <p:cNvSpPr txBox="1">
            <a:spLocks noChangeArrowheads="1"/>
          </p:cNvSpPr>
          <p:nvPr/>
        </p:nvSpPr>
        <p:spPr bwMode="auto">
          <a:xfrm>
            <a:off x="2279650" y="617539"/>
            <a:ext cx="7632700" cy="579437"/>
          </a:xfrm>
          <a:prstGeom prst="rect">
            <a:avLst/>
          </a:prstGeom>
          <a:gradFill rotWithShape="1">
            <a:gsLst>
              <a:gs pos="0">
                <a:srgbClr val="CCFF33"/>
              </a:gs>
              <a:gs pos="50000">
                <a:srgbClr val="FFFFFF"/>
              </a:gs>
              <a:gs pos="100000">
                <a:srgbClr val="CCFF33"/>
              </a:gs>
            </a:gsLst>
            <a:lin ang="5400000" scaled="1"/>
          </a:gradFill>
          <a:ln w="9525">
            <a:noFill/>
            <a:miter lim="800000"/>
            <a:headEnd/>
            <a:tailEnd/>
          </a:ln>
          <a:effectLst/>
        </p:spPr>
        <p:txBody>
          <a:bodyPr>
            <a:spAutoFit/>
          </a:bodyPr>
          <a:lstStyle/>
          <a:p>
            <a:pPr algn="ctr" eaLnBrk="1" hangingPunct="1">
              <a:spcBef>
                <a:spcPct val="50000"/>
              </a:spcBef>
              <a:defRPr/>
            </a:pPr>
            <a:r>
              <a:rPr lang="el-GR" sz="3200" b="1">
                <a:solidFill>
                  <a:srgbClr val="990099"/>
                </a:solidFill>
                <a:effectLst>
                  <a:outerShdw blurRad="38100" dist="38100" dir="2700000" algn="tl">
                    <a:srgbClr val="000000"/>
                  </a:outerShdw>
                </a:effectLst>
              </a:rPr>
              <a:t>3. Γλωσσική ανάπτυξη στα 4-5 έτη</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F9665A96-56AD-9ED9-5A74-0DEA03585D6A}"/>
              </a:ext>
            </a:extLst>
          </p:cNvPr>
          <p:cNvSpPr>
            <a:spLocks noGrp="1" noChangeArrowheads="1"/>
          </p:cNvSpPr>
          <p:nvPr>
            <p:ph type="title"/>
          </p:nvPr>
        </p:nvSpPr>
        <p:spPr>
          <a:xfrm>
            <a:off x="2135188" y="2292351"/>
            <a:ext cx="8229600" cy="1641475"/>
          </a:xfrm>
          <a:gradFill rotWithShape="1">
            <a:gsLst>
              <a:gs pos="0">
                <a:srgbClr val="CCFF33"/>
              </a:gs>
              <a:gs pos="50000">
                <a:schemeClr val="bg1"/>
              </a:gs>
              <a:gs pos="100000">
                <a:srgbClr val="CCFF33"/>
              </a:gs>
            </a:gsLst>
            <a:lin ang="5400000" scaled="1"/>
          </a:gradFill>
        </p:spPr>
        <p:txBody>
          <a:bodyPr rtlCol="0">
            <a:normAutofit/>
          </a:bodyPr>
          <a:lstStyle/>
          <a:p>
            <a:pPr>
              <a:defRPr/>
            </a:pPr>
            <a:r>
              <a:rPr lang="el-GR" b="1">
                <a:solidFill>
                  <a:srgbClr val="006600"/>
                </a:solidFill>
                <a:effectLst>
                  <a:outerShdw blurRad="38100" dist="38100" dir="2700000" algn="tl">
                    <a:srgbClr val="000000"/>
                  </a:outerShdw>
                </a:effectLst>
              </a:rPr>
              <a:t>ΚΟΙΝΩΝΙΚΗ ΑΝΑΠΤΥΞΗ ΚΑΙ ΑΝΑΠΤΥΞΗ ΠΡΟΣΩΠΙΚΟΤΗΤΑΣ</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FAFED9E4-72CD-54DB-A826-12FEC290A85B}"/>
              </a:ext>
            </a:extLst>
          </p:cNvPr>
          <p:cNvSpPr>
            <a:spLocks noGrp="1" noChangeArrowheads="1"/>
          </p:cNvSpPr>
          <p:nvPr>
            <p:ph type="body" idx="1"/>
          </p:nvPr>
        </p:nvSpPr>
        <p:spPr>
          <a:xfrm>
            <a:off x="2208214" y="2349501"/>
            <a:ext cx="7775575" cy="1584325"/>
          </a:xfrm>
          <a:ln>
            <a:solidFill>
              <a:srgbClr val="990033"/>
            </a:solidFill>
          </a:ln>
        </p:spPr>
        <p:txBody>
          <a:bodyPr rtlCol="0">
            <a:normAutofit/>
          </a:bodyPr>
          <a:lstStyle/>
          <a:p>
            <a:pPr algn="ctr" eaLnBrk="1" fontAlgn="auto" hangingPunct="1">
              <a:buFont typeface="Arial"/>
              <a:buChar char="•"/>
              <a:defRPr/>
            </a:pPr>
            <a:r>
              <a:rPr lang="el-GR" dirty="0">
                <a:solidFill>
                  <a:srgbClr val="000099"/>
                </a:solidFill>
                <a:effectLst>
                  <a:outerShdw blurRad="38100" dist="38100" dir="2700000" algn="tl">
                    <a:srgbClr val="C0C0C0"/>
                  </a:outerShdw>
                </a:effectLst>
                <a:latin typeface="Times New Roman" pitchFamily="18" charset="0"/>
              </a:rPr>
              <a:t>Η</a:t>
            </a:r>
            <a:r>
              <a:rPr lang="el-GR" b="1" dirty="0">
                <a:solidFill>
                  <a:srgbClr val="000099"/>
                </a:solidFill>
                <a:effectLst>
                  <a:outerShdw blurRad="38100" dist="38100" dir="2700000" algn="tl">
                    <a:srgbClr val="C0C0C0"/>
                  </a:outerShdw>
                </a:effectLst>
                <a:latin typeface="Times New Roman" pitchFamily="18" charset="0"/>
              </a:rPr>
              <a:t> </a:t>
            </a:r>
            <a:r>
              <a:rPr lang="el-GR" dirty="0">
                <a:solidFill>
                  <a:srgbClr val="000099"/>
                </a:solidFill>
                <a:effectLst>
                  <a:outerShdw blurRad="38100" dist="38100" dir="2700000" algn="tl">
                    <a:srgbClr val="C0C0C0"/>
                  </a:outerShdw>
                </a:effectLst>
                <a:latin typeface="Times New Roman" pitchFamily="18" charset="0"/>
              </a:rPr>
              <a:t>ψυχρή </a:t>
            </a:r>
            <a:r>
              <a:rPr lang="el-GR" dirty="0" err="1">
                <a:solidFill>
                  <a:srgbClr val="000099"/>
                </a:solidFill>
                <a:effectLst>
                  <a:outerShdw blurRad="38100" dist="38100" dir="2700000" algn="tl">
                    <a:srgbClr val="C0C0C0"/>
                  </a:outerShdw>
                </a:effectLst>
                <a:latin typeface="Times New Roman" pitchFamily="18" charset="0"/>
              </a:rPr>
              <a:t>γονεϊκή</a:t>
            </a:r>
            <a:r>
              <a:rPr lang="el-GR" dirty="0">
                <a:solidFill>
                  <a:srgbClr val="000099"/>
                </a:solidFill>
                <a:effectLst>
                  <a:outerShdw blurRad="38100" dist="38100" dir="2700000" algn="tl">
                    <a:srgbClr val="C0C0C0"/>
                  </a:outerShdw>
                </a:effectLst>
                <a:latin typeface="Times New Roman" pitchFamily="18" charset="0"/>
              </a:rPr>
              <a:t> φροντίδα και απόρριψη προκαλούν δυσπιστία και επηρεάζουν όλη τη μετέπειτα ανάπτυξη (</a:t>
            </a:r>
            <a:r>
              <a:rPr lang="en-US" dirty="0">
                <a:solidFill>
                  <a:srgbClr val="000099"/>
                </a:solidFill>
                <a:effectLst>
                  <a:outerShdw blurRad="38100" dist="38100" dir="2700000" algn="tl">
                    <a:srgbClr val="C0C0C0"/>
                  </a:outerShdw>
                </a:effectLst>
                <a:latin typeface="Times New Roman" pitchFamily="18" charset="0"/>
              </a:rPr>
              <a:t>Dacey &amp;Travers, 1999).</a:t>
            </a:r>
            <a:endParaRPr lang="el-GR" dirty="0">
              <a:solidFill>
                <a:srgbClr val="000099"/>
              </a:solidFill>
              <a:effectLst>
                <a:outerShdw blurRad="38100" dist="38100" dir="2700000" algn="tl">
                  <a:srgbClr val="C0C0C0"/>
                </a:outerShdw>
              </a:effectLst>
              <a:latin typeface="Times New Roman" pitchFamily="18" charset="0"/>
            </a:endParaRPr>
          </a:p>
        </p:txBody>
      </p:sp>
      <p:sp>
        <p:nvSpPr>
          <p:cNvPr id="118787" name="Text Box 3">
            <a:extLst>
              <a:ext uri="{FF2B5EF4-FFF2-40B4-BE49-F238E27FC236}">
                <a16:creationId xmlns:a16="http://schemas.microsoft.com/office/drawing/2014/main" id="{900CB5D5-924A-B90A-1790-929F4D46C215}"/>
              </a:ext>
            </a:extLst>
          </p:cNvPr>
          <p:cNvSpPr txBox="1">
            <a:spLocks noChangeArrowheads="1"/>
          </p:cNvSpPr>
          <p:nvPr/>
        </p:nvSpPr>
        <p:spPr bwMode="auto">
          <a:xfrm>
            <a:off x="1524001" y="0"/>
            <a:ext cx="72358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50000"/>
              </a:spcBef>
              <a:spcAft>
                <a:spcPct val="0"/>
              </a:spcAft>
              <a:buClrTx/>
              <a:buSzTx/>
              <a:buFontTx/>
              <a:buNone/>
            </a:pPr>
            <a:endParaRPr lang="en-US" altLang="en-US" sz="3600">
              <a:solidFill>
                <a:schemeClr val="tx1"/>
              </a:solidFill>
              <a:latin typeface="Times New Roman" panose="02020603050405020304" pitchFamily="18" charset="0"/>
              <a:cs typeface="Arial" panose="020B0604020202020204" pitchFamily="34" charset="0"/>
            </a:endParaRPr>
          </a:p>
        </p:txBody>
      </p:sp>
      <p:sp>
        <p:nvSpPr>
          <p:cNvPr id="31748" name="Rectangle 4">
            <a:extLst>
              <a:ext uri="{FF2B5EF4-FFF2-40B4-BE49-F238E27FC236}">
                <a16:creationId xmlns:a16="http://schemas.microsoft.com/office/drawing/2014/main" id="{B392AC7A-E1DD-6222-DC98-3817C0A5F78E}"/>
              </a:ext>
            </a:extLst>
          </p:cNvPr>
          <p:cNvSpPr>
            <a:spLocks noGrp="1" noChangeArrowheads="1"/>
          </p:cNvSpPr>
          <p:nvPr>
            <p:ph type="title"/>
          </p:nvPr>
        </p:nvSpPr>
        <p:spPr>
          <a:xfrm>
            <a:off x="1524000" y="1"/>
            <a:ext cx="9144000" cy="1027113"/>
          </a:xfrm>
        </p:spPr>
        <p:txBody>
          <a:bodyPr rtlCol="0">
            <a:normAutofit fontScale="90000"/>
          </a:bodyPr>
          <a:lstStyle/>
          <a:p>
            <a:pPr>
              <a:defRPr/>
            </a:pPr>
            <a:br>
              <a:rPr lang="el-GR" altLang="en-US" sz="3700">
                <a:solidFill>
                  <a:schemeClr val="tx1">
                    <a:lumMod val="85000"/>
                    <a:lumOff val="15000"/>
                  </a:schemeClr>
                </a:solidFill>
              </a:rPr>
            </a:br>
            <a:endParaRPr lang="el-GR" altLang="en-US" sz="3700">
              <a:solidFill>
                <a:schemeClr val="tx1">
                  <a:lumMod val="85000"/>
                  <a:lumOff val="15000"/>
                </a:schemeClr>
              </a:solidFill>
            </a:endParaRPr>
          </a:p>
        </p:txBody>
      </p:sp>
      <p:sp>
        <p:nvSpPr>
          <p:cNvPr id="173061" name="Text Box 5">
            <a:extLst>
              <a:ext uri="{FF2B5EF4-FFF2-40B4-BE49-F238E27FC236}">
                <a16:creationId xmlns:a16="http://schemas.microsoft.com/office/drawing/2014/main" id="{5E90525D-81DE-D89D-FFFB-5A02E0BE2D85}"/>
              </a:ext>
            </a:extLst>
          </p:cNvPr>
          <p:cNvSpPr txBox="1">
            <a:spLocks noChangeArrowheads="1"/>
          </p:cNvSpPr>
          <p:nvPr/>
        </p:nvSpPr>
        <p:spPr bwMode="auto">
          <a:xfrm>
            <a:off x="2208214" y="1517650"/>
            <a:ext cx="7775575" cy="831850"/>
          </a:xfrm>
          <a:prstGeom prst="rect">
            <a:avLst/>
          </a:prstGeom>
          <a:noFill/>
          <a:ln w="9525">
            <a:solidFill>
              <a:schemeClr val="folHlink"/>
            </a:solidFill>
            <a:miter lim="800000"/>
            <a:headEnd/>
            <a:tailEnd/>
          </a:ln>
          <a:effectLst/>
        </p:spPr>
        <p:txBody>
          <a:bodyPr>
            <a:spAutoFit/>
          </a:bodyPr>
          <a:lstStyle/>
          <a:p>
            <a:pPr algn="ctr" eaLnBrk="1" hangingPunct="1">
              <a:spcBef>
                <a:spcPct val="50000"/>
              </a:spcBef>
              <a:defRPr/>
            </a:pPr>
            <a:r>
              <a:rPr lang="el-GR" sz="2400" b="1" dirty="0">
                <a:solidFill>
                  <a:srgbClr val="CC0099"/>
                </a:solidFill>
                <a:effectLst>
                  <a:outerShdw blurRad="38100" dist="38100" dir="2700000" algn="tl">
                    <a:srgbClr val="C0C0C0"/>
                  </a:outerShdw>
                </a:effectLst>
              </a:rPr>
              <a:t>Στάδιο 1. Εμπιστοσύνη σε αντιδιαστολή με τη Δυσπιστία (1ος χρόνος)</a:t>
            </a:r>
          </a:p>
        </p:txBody>
      </p:sp>
      <p:sp>
        <p:nvSpPr>
          <p:cNvPr id="173062" name="Text Box 6">
            <a:extLst>
              <a:ext uri="{FF2B5EF4-FFF2-40B4-BE49-F238E27FC236}">
                <a16:creationId xmlns:a16="http://schemas.microsoft.com/office/drawing/2014/main" id="{4B16A81D-E0C2-3A68-753F-F6C9ADEC3F04}"/>
              </a:ext>
            </a:extLst>
          </p:cNvPr>
          <p:cNvSpPr txBox="1">
            <a:spLocks noChangeArrowheads="1"/>
          </p:cNvSpPr>
          <p:nvPr/>
        </p:nvSpPr>
        <p:spPr bwMode="auto">
          <a:xfrm>
            <a:off x="2208214" y="4005263"/>
            <a:ext cx="7775575" cy="1816100"/>
          </a:xfrm>
          <a:prstGeom prst="rect">
            <a:avLst/>
          </a:prstGeom>
          <a:noFill/>
          <a:ln w="9525">
            <a:solidFill>
              <a:srgbClr val="990033"/>
            </a:solidFill>
            <a:miter lim="800000"/>
            <a:headEnd/>
            <a:tailEnd/>
          </a:ln>
          <a:effectLst/>
        </p:spPr>
        <p:txBody>
          <a:bodyPr>
            <a:spAutoFit/>
          </a:bodyPr>
          <a:lstStyle/>
          <a:p>
            <a:pPr eaLnBrk="1" hangingPunct="1">
              <a:spcBef>
                <a:spcPct val="50000"/>
              </a:spcBef>
              <a:defRPr/>
            </a:pPr>
            <a:r>
              <a:rPr lang="el-GR" sz="2800" b="1" dirty="0">
                <a:solidFill>
                  <a:srgbClr val="000066"/>
                </a:solidFill>
                <a:effectLst>
                  <a:outerShdw blurRad="38100" dist="38100" dir="2700000" algn="tl">
                    <a:srgbClr val="C0C0C0"/>
                  </a:outerShdw>
                </a:effectLst>
              </a:rPr>
              <a:t>Η ανάπτυξη σε αυτό το στάδιο είναι πολύ σημαντική γιατί κατά το δεύτερο μισό του πρώτου χρόνου αναπτύσσεται η </a:t>
            </a:r>
            <a:r>
              <a:rPr lang="el-GR" sz="2800" b="1" dirty="0">
                <a:solidFill>
                  <a:srgbClr val="CC0099"/>
                </a:solidFill>
                <a:effectLst>
                  <a:outerShdw blurRad="38100" dist="38100" dir="2700000" algn="tl">
                    <a:srgbClr val="C0C0C0"/>
                  </a:outerShdw>
                </a:effectLst>
              </a:rPr>
              <a:t>προσκόλληση (</a:t>
            </a:r>
            <a:r>
              <a:rPr lang="en-US" sz="2800" b="1" dirty="0">
                <a:solidFill>
                  <a:srgbClr val="CC0099"/>
                </a:solidFill>
                <a:effectLst>
                  <a:outerShdw blurRad="38100" dist="38100" dir="2700000" algn="tl">
                    <a:srgbClr val="C0C0C0"/>
                  </a:outerShdw>
                </a:effectLst>
              </a:rPr>
              <a:t>attachment theory).</a:t>
            </a:r>
            <a:endParaRPr lang="el-GR" sz="2800" b="1" dirty="0">
              <a:solidFill>
                <a:srgbClr val="CC0099"/>
              </a:solidFill>
              <a:effectLst>
                <a:outerShdw blurRad="38100" dist="38100" dir="2700000" algn="tl">
                  <a:srgbClr val="C0C0C0"/>
                </a:outerShdw>
              </a:effectLst>
            </a:endParaRPr>
          </a:p>
        </p:txBody>
      </p:sp>
      <p:sp>
        <p:nvSpPr>
          <p:cNvPr id="118791" name="Text Box 7">
            <a:extLst>
              <a:ext uri="{FF2B5EF4-FFF2-40B4-BE49-F238E27FC236}">
                <a16:creationId xmlns:a16="http://schemas.microsoft.com/office/drawing/2014/main" id="{A5E816C5-40BF-B18C-268F-1365B61125E0}"/>
              </a:ext>
            </a:extLst>
          </p:cNvPr>
          <p:cNvSpPr txBox="1">
            <a:spLocks noChangeArrowheads="1"/>
          </p:cNvSpPr>
          <p:nvPr/>
        </p:nvSpPr>
        <p:spPr bwMode="auto">
          <a:xfrm>
            <a:off x="2135188" y="549276"/>
            <a:ext cx="79930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1" hangingPunct="1">
              <a:spcBef>
                <a:spcPct val="50000"/>
              </a:spcBef>
              <a:spcAft>
                <a:spcPct val="0"/>
              </a:spcAft>
              <a:buClrTx/>
              <a:buSzTx/>
              <a:buFontTx/>
              <a:buNone/>
            </a:pPr>
            <a:r>
              <a:rPr lang="el-GR" altLang="en-US" sz="3200" b="1">
                <a:solidFill>
                  <a:schemeClr val="tx1"/>
                </a:solidFill>
                <a:latin typeface="Times New Roman" panose="02020603050405020304" pitchFamily="18" charset="0"/>
                <a:cs typeface="Arial" panose="020B0604020202020204" pitchFamily="34" charset="0"/>
              </a:rPr>
              <a:t>1. Ψυχοκοινωνική θεωρία του </a:t>
            </a:r>
            <a:r>
              <a:rPr lang="en-US" altLang="en-US" sz="3200" b="1">
                <a:solidFill>
                  <a:schemeClr val="tx1"/>
                </a:solidFill>
                <a:latin typeface="Times New Roman" panose="02020603050405020304" pitchFamily="18" charset="0"/>
                <a:cs typeface="Arial" panose="020B0604020202020204" pitchFamily="34" charset="0"/>
              </a:rPr>
              <a:t>Erikson: </a:t>
            </a:r>
            <a:r>
              <a:rPr lang="el-GR" altLang="en-US" sz="3200" b="1">
                <a:solidFill>
                  <a:schemeClr val="tx1"/>
                </a:solidFill>
                <a:latin typeface="Times New Roman" panose="02020603050405020304" pitchFamily="18" charset="0"/>
                <a:cs typeface="Arial" panose="020B0604020202020204" pitchFamily="34" charset="0"/>
              </a:rPr>
              <a:t>επίλυση κρίσεων ή συγκρούσεων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3058">
                                            <p:txEl>
                                              <p:pRg st="0" end="0"/>
                                            </p:txEl>
                                          </p:spTgt>
                                        </p:tgtEl>
                                        <p:attrNameLst>
                                          <p:attrName>style.visibility</p:attrName>
                                        </p:attrNameLst>
                                      </p:cBhvr>
                                      <p:to>
                                        <p:strVal val="visible"/>
                                      </p:to>
                                    </p:set>
                                    <p:animEffect transition="in" filter="box(in)">
                                      <p:cBhvr>
                                        <p:cTn id="7" dur="500"/>
                                        <p:tgtEl>
                                          <p:spTgt spid="1730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3062">
                                            <p:txEl>
                                              <p:pRg st="0" end="0"/>
                                            </p:txEl>
                                          </p:spTgt>
                                        </p:tgtEl>
                                        <p:attrNameLst>
                                          <p:attrName>style.visibility</p:attrName>
                                        </p:attrNameLst>
                                      </p:cBhvr>
                                      <p:to>
                                        <p:strVal val="visible"/>
                                      </p:to>
                                    </p:set>
                                    <p:animEffect transition="in" filter="box(in)">
                                      <p:cBhvr>
                                        <p:cTn id="12" dur="500"/>
                                        <p:tgtEl>
                                          <p:spTgt spid="1730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69C3987E-AAEC-CA1B-F950-F7805991612C}"/>
              </a:ext>
            </a:extLst>
          </p:cNvPr>
          <p:cNvSpPr>
            <a:spLocks noGrp="1" noChangeArrowheads="1"/>
          </p:cNvSpPr>
          <p:nvPr>
            <p:ph type="title"/>
          </p:nvPr>
        </p:nvSpPr>
        <p:spPr>
          <a:xfrm>
            <a:off x="2135188" y="549275"/>
            <a:ext cx="7993062" cy="719138"/>
          </a:xfrm>
          <a:ln>
            <a:solidFill>
              <a:schemeClr val="folHlink"/>
            </a:solidFill>
          </a:ln>
        </p:spPr>
        <p:txBody>
          <a:bodyPr rtlCol="0">
            <a:normAutofit fontScale="90000"/>
          </a:bodyPr>
          <a:lstStyle/>
          <a:p>
            <a:pPr>
              <a:defRPr/>
            </a:pPr>
            <a:r>
              <a:rPr lang="el-GR" sz="2400" b="1" dirty="0">
                <a:solidFill>
                  <a:srgbClr val="CC0099"/>
                </a:solidFill>
                <a:effectLst>
                  <a:outerShdw blurRad="38100" dist="38100" dir="2700000" algn="tl">
                    <a:srgbClr val="C0C0C0"/>
                  </a:outerShdw>
                </a:effectLst>
                <a:latin typeface="Times New Roman" pitchFamily="18" charset="0"/>
              </a:rPr>
              <a:t>Στάδιο 2. Αυτονομία σε αντιδιαστολή με την ντροπή και την αμφιβολία (2ος χρόνος)</a:t>
            </a:r>
          </a:p>
        </p:txBody>
      </p:sp>
      <p:sp>
        <p:nvSpPr>
          <p:cNvPr id="174083" name="Rectangle 3">
            <a:extLst>
              <a:ext uri="{FF2B5EF4-FFF2-40B4-BE49-F238E27FC236}">
                <a16:creationId xmlns:a16="http://schemas.microsoft.com/office/drawing/2014/main" id="{361CCA24-E091-0660-1198-10913753ADE4}"/>
              </a:ext>
            </a:extLst>
          </p:cNvPr>
          <p:cNvSpPr>
            <a:spLocks noGrp="1" noChangeArrowheads="1"/>
          </p:cNvSpPr>
          <p:nvPr>
            <p:ph type="body" sz="half" idx="1"/>
          </p:nvPr>
        </p:nvSpPr>
        <p:spPr>
          <a:xfrm>
            <a:off x="2135188" y="1268413"/>
            <a:ext cx="7848600" cy="1655762"/>
          </a:xfrm>
        </p:spPr>
        <p:txBody>
          <a:bodyPr rtlCol="0">
            <a:normAutofit/>
          </a:bodyPr>
          <a:lstStyle/>
          <a:p>
            <a:pPr eaLnBrk="1" fontAlgn="auto" hangingPunct="1">
              <a:lnSpc>
                <a:spcPct val="90000"/>
              </a:lnSpc>
              <a:buFont typeface="Arial"/>
              <a:buChar char="•"/>
              <a:defRPr/>
            </a:pPr>
            <a:r>
              <a:rPr lang="el-GR" sz="2200" b="1" dirty="0">
                <a:solidFill>
                  <a:srgbClr val="000066"/>
                </a:solidFill>
                <a:effectLst>
                  <a:outerShdw blurRad="38100" dist="38100" dir="2700000" algn="tl">
                    <a:srgbClr val="C0C0C0"/>
                  </a:outerShdw>
                </a:effectLst>
                <a:latin typeface="Times New Roman" pitchFamily="18" charset="0"/>
              </a:rPr>
              <a:t>Αυτοέλεγχος (σωματικός και συναισθηματικός)…..</a:t>
            </a:r>
          </a:p>
          <a:p>
            <a:pPr eaLnBrk="1" fontAlgn="auto" hangingPunct="1">
              <a:lnSpc>
                <a:spcPct val="90000"/>
              </a:lnSpc>
              <a:buFont typeface="Arial"/>
              <a:buChar char="•"/>
              <a:defRPr/>
            </a:pPr>
            <a:r>
              <a:rPr lang="el-GR" sz="2200" b="1" dirty="0">
                <a:solidFill>
                  <a:srgbClr val="000066"/>
                </a:solidFill>
                <a:effectLst>
                  <a:outerShdw blurRad="38100" dist="38100" dir="2700000" algn="tl">
                    <a:srgbClr val="C0C0C0"/>
                  </a:outerShdw>
                </a:effectLst>
                <a:latin typeface="Times New Roman" pitchFamily="18" charset="0"/>
              </a:rPr>
              <a:t>Ισορροπία ανάμεσα στον εξωτερικό έλεγχο και στην ανάπτυξη αυτονομίας</a:t>
            </a:r>
          </a:p>
          <a:p>
            <a:pPr eaLnBrk="1" fontAlgn="auto" hangingPunct="1">
              <a:lnSpc>
                <a:spcPct val="90000"/>
              </a:lnSpc>
              <a:buFont typeface="Arial"/>
              <a:buChar char="•"/>
              <a:defRPr/>
            </a:pPr>
            <a:r>
              <a:rPr lang="el-GR" sz="2200" b="1" dirty="0">
                <a:solidFill>
                  <a:srgbClr val="000066"/>
                </a:solidFill>
                <a:effectLst>
                  <a:outerShdw blurRad="38100" dist="38100" dir="2700000" algn="tl">
                    <a:srgbClr val="C0C0C0"/>
                  </a:outerShdw>
                </a:effectLst>
                <a:latin typeface="Times New Roman" pitchFamily="18" charset="0"/>
              </a:rPr>
              <a:t>Ο εξωτερικός έλεγχος θα πρέπει να είναι επιβεβαιωτικός.</a:t>
            </a:r>
            <a:r>
              <a:rPr lang="el-GR" sz="2200" b="1" dirty="0">
                <a:solidFill>
                  <a:srgbClr val="3333CC"/>
                </a:solidFill>
                <a:effectLst>
                  <a:outerShdw blurRad="38100" dist="38100" dir="2700000" algn="tl">
                    <a:srgbClr val="C0C0C0"/>
                  </a:outerShdw>
                </a:effectLst>
                <a:latin typeface="Times New Roman" pitchFamily="18" charset="0"/>
              </a:rPr>
              <a:t> </a:t>
            </a:r>
          </a:p>
        </p:txBody>
      </p:sp>
      <p:sp>
        <p:nvSpPr>
          <p:cNvPr id="7" name="Rectangle 2">
            <a:extLst>
              <a:ext uri="{FF2B5EF4-FFF2-40B4-BE49-F238E27FC236}">
                <a16:creationId xmlns:a16="http://schemas.microsoft.com/office/drawing/2014/main" id="{9D92FF0C-F51E-E9EB-F795-F0D7EBCD944E}"/>
              </a:ext>
            </a:extLst>
          </p:cNvPr>
          <p:cNvSpPr txBox="1">
            <a:spLocks noChangeArrowheads="1"/>
          </p:cNvSpPr>
          <p:nvPr/>
        </p:nvSpPr>
        <p:spPr>
          <a:xfrm>
            <a:off x="2208214" y="2852739"/>
            <a:ext cx="7775575" cy="1125537"/>
          </a:xfrm>
          <a:prstGeom prst="rect">
            <a:avLst/>
          </a:prstGeom>
          <a:ln>
            <a:solidFill>
              <a:schemeClr val="folHlink"/>
            </a:solidFill>
          </a:ln>
          <a:effectLst/>
        </p:spPr>
        <p:txBody>
          <a:bodyPr anchor="ctr">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l-GR" sz="2200" b="1" dirty="0">
                <a:solidFill>
                  <a:srgbClr val="CC0099"/>
                </a:solidFill>
                <a:effectLst>
                  <a:outerShdw blurRad="38100" dist="38100" dir="2700000" algn="tl">
                    <a:srgbClr val="C0C0C0"/>
                  </a:outerShdw>
                </a:effectLst>
                <a:latin typeface="Times New Roman" pitchFamily="18" charset="0"/>
              </a:rPr>
              <a:t>Στάδιο 3. Πρωτοβουλία σε αντιδιαστολή με την ενοχή (3 - 6 έτη)</a:t>
            </a:r>
          </a:p>
        </p:txBody>
      </p:sp>
      <p:sp>
        <p:nvSpPr>
          <p:cNvPr id="8" name="Rectangle 3">
            <a:extLst>
              <a:ext uri="{FF2B5EF4-FFF2-40B4-BE49-F238E27FC236}">
                <a16:creationId xmlns:a16="http://schemas.microsoft.com/office/drawing/2014/main" id="{F673E891-8960-929D-A4A9-BEFB8D35E24E}"/>
              </a:ext>
            </a:extLst>
          </p:cNvPr>
          <p:cNvSpPr txBox="1">
            <a:spLocks noChangeArrowheads="1"/>
          </p:cNvSpPr>
          <p:nvPr/>
        </p:nvSpPr>
        <p:spPr>
          <a:xfrm>
            <a:off x="2208213" y="3978275"/>
            <a:ext cx="5688012" cy="2330450"/>
          </a:xfrm>
          <a:prstGeom prst="rect">
            <a:avLst/>
          </a:prstGeom>
        </p:spPr>
        <p:txBody>
          <a:bodyPr>
            <a:normAutofit fontScale="77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fontAlgn="auto">
              <a:defRPr/>
            </a:pPr>
            <a:r>
              <a:rPr lang="el-GR" sz="2800" b="1" dirty="0">
                <a:solidFill>
                  <a:srgbClr val="000066"/>
                </a:solidFill>
                <a:effectLst>
                  <a:outerShdw blurRad="38100" dist="38100" dir="2700000" algn="tl">
                    <a:srgbClr val="C0C0C0"/>
                  </a:outerShdw>
                </a:effectLst>
              </a:rPr>
              <a:t>Βάση ρεαλιστικών φιλοδοξιών και στόχων</a:t>
            </a:r>
          </a:p>
          <a:p>
            <a:pPr fontAlgn="auto">
              <a:defRPr/>
            </a:pPr>
            <a:r>
              <a:rPr lang="el-GR" sz="2800" b="1" dirty="0">
                <a:solidFill>
                  <a:srgbClr val="000066"/>
                </a:solidFill>
                <a:effectLst>
                  <a:outerShdw blurRad="38100" dist="38100" dir="2700000" algn="tl">
                    <a:srgbClr val="C0C0C0"/>
                  </a:outerShdw>
                </a:effectLst>
              </a:rPr>
              <a:t>Ο Ρόλος του παιχνιδιού</a:t>
            </a:r>
          </a:p>
          <a:p>
            <a:pPr fontAlgn="auto">
              <a:defRPr/>
            </a:pPr>
            <a:r>
              <a:rPr lang="el-GR" sz="2800" b="1" dirty="0">
                <a:solidFill>
                  <a:srgbClr val="000066"/>
                </a:solidFill>
                <a:effectLst>
                  <a:outerShdw blurRad="38100" dist="38100" dir="2700000" algn="tl">
                    <a:srgbClr val="C0C0C0"/>
                  </a:outerShdw>
                </a:effectLst>
              </a:rPr>
              <a:t>Ο αναδυόμενος ρόλος της συνείδησης</a:t>
            </a:r>
          </a:p>
          <a:p>
            <a:pPr fontAlgn="auto">
              <a:defRPr/>
            </a:pPr>
            <a:r>
              <a:rPr lang="el-GR" sz="2800" b="1" dirty="0">
                <a:solidFill>
                  <a:srgbClr val="000066"/>
                </a:solidFill>
                <a:effectLst>
                  <a:outerShdw blurRad="38100" dist="38100" dir="2700000" algn="tl">
                    <a:srgbClr val="C0C0C0"/>
                  </a:outerShdw>
                </a:effectLst>
              </a:rPr>
              <a:t>Αντιμετώπιση προκλήσεων</a:t>
            </a:r>
          </a:p>
          <a:p>
            <a:pPr fontAlgn="auto">
              <a:defRPr/>
            </a:pPr>
            <a:r>
              <a:rPr lang="el-GR" sz="2800" b="1" dirty="0">
                <a:solidFill>
                  <a:srgbClr val="000066"/>
                </a:solidFill>
                <a:effectLst>
                  <a:outerShdw blurRad="38100" dist="38100" dir="2700000" algn="tl">
                    <a:srgbClr val="C0C0C0"/>
                  </a:outerShdw>
                </a:effectLst>
              </a:rPr>
              <a:t>Ανάπτυξη ικανοτήτων και ασφάλειας</a:t>
            </a:r>
          </a:p>
        </p:txBody>
      </p:sp>
      <p:sp>
        <p:nvSpPr>
          <p:cNvPr id="4" name="Text Box 4">
            <a:extLst>
              <a:ext uri="{FF2B5EF4-FFF2-40B4-BE49-F238E27FC236}">
                <a16:creationId xmlns:a16="http://schemas.microsoft.com/office/drawing/2014/main" id="{32F64106-1BF9-2DBF-41FF-26249FBF3E38}"/>
              </a:ext>
            </a:extLst>
          </p:cNvPr>
          <p:cNvSpPr txBox="1">
            <a:spLocks noChangeArrowheads="1"/>
          </p:cNvSpPr>
          <p:nvPr/>
        </p:nvSpPr>
        <p:spPr bwMode="auto">
          <a:xfrm>
            <a:off x="7751764" y="4502150"/>
            <a:ext cx="2232025" cy="1447800"/>
          </a:xfrm>
          <a:prstGeom prst="rect">
            <a:avLst/>
          </a:prstGeom>
          <a:solidFill>
            <a:schemeClr val="bg1"/>
          </a:solidFill>
          <a:ln w="9525">
            <a:solidFill>
              <a:srgbClr val="003366"/>
            </a:solidFill>
            <a:miter lim="800000"/>
            <a:headEnd/>
            <a:tailEnd/>
          </a:ln>
          <a:effectLst/>
        </p:spPr>
        <p:txBody>
          <a:bodyPr>
            <a:spAutoFit/>
          </a:bodyPr>
          <a:lstStyle/>
          <a:p>
            <a:pPr eaLnBrk="1" hangingPunct="1">
              <a:spcBef>
                <a:spcPct val="50000"/>
              </a:spcBef>
              <a:defRPr/>
            </a:pPr>
            <a:r>
              <a:rPr lang="el-GR" sz="2200" b="1" dirty="0">
                <a:solidFill>
                  <a:srgbClr val="000066"/>
                </a:solidFill>
                <a:effectLst>
                  <a:outerShdw blurRad="38100" dist="38100" dir="2700000" algn="tl">
                    <a:srgbClr val="C0C0C0"/>
                  </a:outerShdw>
                </a:effectLst>
              </a:rPr>
              <a:t>Ψυχοκοινωνικές αρετές παιδιών:</a:t>
            </a:r>
            <a:r>
              <a:rPr lang="el-GR" sz="2200" b="1" dirty="0">
                <a:solidFill>
                  <a:srgbClr val="FF0066"/>
                </a:solidFill>
                <a:effectLst>
                  <a:outerShdw blurRad="38100" dist="38100" dir="2700000" algn="tl">
                    <a:srgbClr val="C0C0C0"/>
                  </a:outerShdw>
                </a:effectLst>
              </a:rPr>
              <a:t> </a:t>
            </a:r>
            <a:r>
              <a:rPr lang="el-GR" sz="2200" b="1" dirty="0">
                <a:solidFill>
                  <a:srgbClr val="CC0099"/>
                </a:solidFill>
                <a:effectLst>
                  <a:outerShdw blurRad="38100" dist="38100" dir="2700000" algn="tl">
                    <a:srgbClr val="C0C0C0"/>
                  </a:outerShdw>
                </a:effectLst>
              </a:rPr>
              <a:t>Ελπίδα Βούληση Στόχος Επάρκεια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Effect transition="in" filter="box(in)">
                                      <p:cBhvr>
                                        <p:cTn id="7" dur="500"/>
                                        <p:tgtEl>
                                          <p:spTgt spid="174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4083">
                                            <p:txEl>
                                              <p:pRg st="1" end="1"/>
                                            </p:txEl>
                                          </p:spTgt>
                                        </p:tgtEl>
                                        <p:attrNameLst>
                                          <p:attrName>style.visibility</p:attrName>
                                        </p:attrNameLst>
                                      </p:cBhvr>
                                      <p:to>
                                        <p:strVal val="visible"/>
                                      </p:to>
                                    </p:set>
                                    <p:animEffect transition="in" filter="box(in)">
                                      <p:cBhvr>
                                        <p:cTn id="12" dur="500"/>
                                        <p:tgtEl>
                                          <p:spTgt spid="1740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74083">
                                            <p:txEl>
                                              <p:pRg st="2" end="2"/>
                                            </p:txEl>
                                          </p:spTgt>
                                        </p:tgtEl>
                                        <p:attrNameLst>
                                          <p:attrName>style.visibility</p:attrName>
                                        </p:attrNameLst>
                                      </p:cBhvr>
                                      <p:to>
                                        <p:strVal val="visible"/>
                                      </p:to>
                                    </p:set>
                                    <p:animEffect transition="in" filter="box(in)">
                                      <p:cBhvr>
                                        <p:cTn id="17" dur="500"/>
                                        <p:tgtEl>
                                          <p:spTgt spid="1740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cBhvr>
                                        <p:cTn id="22" dur="500"/>
                                        <p:tgtEl>
                                          <p:spTgt spid="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blinds(horizontal)">
                                      <p:cBhvr>
                                        <p:cTn id="27" dur="500"/>
                                        <p:tgtEl>
                                          <p:spTgt spid="8">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blinds(horizontal)">
                                      <p:cBhvr>
                                        <p:cTn id="32" dur="500"/>
                                        <p:tgtEl>
                                          <p:spTgt spid="8">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blinds(horizontal)">
                                      <p:cBhvr>
                                        <p:cTn id="37" dur="500"/>
                                        <p:tgtEl>
                                          <p:spTgt spid="8">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blinds(horizontal)">
                                      <p:cBhvr>
                                        <p:cTn id="4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3">
            <a:extLst>
              <a:ext uri="{FF2B5EF4-FFF2-40B4-BE49-F238E27FC236}">
                <a16:creationId xmlns:a16="http://schemas.microsoft.com/office/drawing/2014/main" id="{F858B442-5296-3BA9-B0CF-A35E606F7D7D}"/>
              </a:ext>
            </a:extLst>
          </p:cNvPr>
          <p:cNvSpPr txBox="1">
            <a:spLocks noChangeArrowheads="1"/>
          </p:cNvSpPr>
          <p:nvPr/>
        </p:nvSpPr>
        <p:spPr bwMode="auto">
          <a:xfrm>
            <a:off x="1524001" y="0"/>
            <a:ext cx="72358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50000"/>
              </a:spcBef>
              <a:spcAft>
                <a:spcPct val="0"/>
              </a:spcAft>
              <a:buClrTx/>
              <a:buSzTx/>
              <a:buFontTx/>
              <a:buNone/>
            </a:pPr>
            <a:endParaRPr lang="en-US" altLang="en-US" sz="3600">
              <a:solidFill>
                <a:schemeClr val="tx1"/>
              </a:solidFill>
              <a:latin typeface="Times New Roman" panose="02020603050405020304" pitchFamily="18" charset="0"/>
              <a:cs typeface="Arial" panose="020B0604020202020204" pitchFamily="34" charset="0"/>
            </a:endParaRPr>
          </a:p>
        </p:txBody>
      </p:sp>
      <p:sp>
        <p:nvSpPr>
          <p:cNvPr id="34819" name="Rectangle 4">
            <a:extLst>
              <a:ext uri="{FF2B5EF4-FFF2-40B4-BE49-F238E27FC236}">
                <a16:creationId xmlns:a16="http://schemas.microsoft.com/office/drawing/2014/main" id="{CE99DA0A-975C-58BF-359A-B6E15E84FF19}"/>
              </a:ext>
            </a:extLst>
          </p:cNvPr>
          <p:cNvSpPr>
            <a:spLocks noGrp="1" noChangeArrowheads="1"/>
          </p:cNvSpPr>
          <p:nvPr>
            <p:ph type="title"/>
          </p:nvPr>
        </p:nvSpPr>
        <p:spPr>
          <a:xfrm>
            <a:off x="1524000" y="0"/>
            <a:ext cx="9144000" cy="908050"/>
          </a:xfrm>
        </p:spPr>
        <p:txBody>
          <a:bodyPr rtlCol="0">
            <a:normAutofit fontScale="90000"/>
          </a:bodyPr>
          <a:lstStyle/>
          <a:p>
            <a:pPr>
              <a:defRPr/>
            </a:pPr>
            <a:br>
              <a:rPr lang="el-GR" altLang="en-US" sz="3700">
                <a:solidFill>
                  <a:schemeClr val="tx1">
                    <a:lumMod val="85000"/>
                    <a:lumOff val="15000"/>
                  </a:schemeClr>
                </a:solidFill>
              </a:rPr>
            </a:br>
            <a:endParaRPr lang="el-GR" altLang="en-US" sz="3700">
              <a:solidFill>
                <a:schemeClr val="tx1">
                  <a:lumMod val="85000"/>
                  <a:lumOff val="15000"/>
                </a:schemeClr>
              </a:solidFill>
            </a:endParaRPr>
          </a:p>
        </p:txBody>
      </p:sp>
      <p:sp>
        <p:nvSpPr>
          <p:cNvPr id="228357" name="Text Box 5">
            <a:extLst>
              <a:ext uri="{FF2B5EF4-FFF2-40B4-BE49-F238E27FC236}">
                <a16:creationId xmlns:a16="http://schemas.microsoft.com/office/drawing/2014/main" id="{B7440DA8-A867-8221-9233-137CF7E457BE}"/>
              </a:ext>
            </a:extLst>
          </p:cNvPr>
          <p:cNvSpPr txBox="1">
            <a:spLocks noChangeArrowheads="1"/>
          </p:cNvSpPr>
          <p:nvPr/>
        </p:nvSpPr>
        <p:spPr bwMode="auto">
          <a:xfrm>
            <a:off x="2208214" y="1125539"/>
            <a:ext cx="7704137" cy="2122487"/>
          </a:xfrm>
          <a:prstGeom prst="rect">
            <a:avLst/>
          </a:prstGeom>
          <a:noFill/>
          <a:ln w="9525">
            <a:solidFill>
              <a:schemeClr val="folHlink"/>
            </a:solidFill>
            <a:miter lim="800000"/>
            <a:headEnd/>
            <a:tailEnd/>
          </a:ln>
          <a:effectLst/>
        </p:spPr>
        <p:txBody>
          <a:bodyPr>
            <a:spAutoFit/>
          </a:bodyPr>
          <a:lstStyle/>
          <a:p>
            <a:pPr algn="ctr" eaLnBrk="1" hangingPunct="1">
              <a:spcBef>
                <a:spcPct val="50000"/>
              </a:spcBef>
              <a:defRPr/>
            </a:pPr>
            <a:r>
              <a:rPr lang="el-GR" sz="2200" b="1" dirty="0">
                <a:solidFill>
                  <a:schemeClr val="tx2"/>
                </a:solidFill>
                <a:effectLst>
                  <a:outerShdw blurRad="38100" dist="38100" dir="2700000" algn="tl">
                    <a:srgbClr val="C0C0C0"/>
                  </a:outerShdw>
                </a:effectLst>
              </a:rPr>
              <a:t>Τα παιδιά της προσχολικής ηλικίας και των πρώτων τάξεων του δημοτικού αντιλαμβάνονται τον εαυτό τους ως φυσική ύπαρξη και τον περιγράφουν βασισμένα σε εξωτερικά χαρακτηριστικά εμφάνισης και σε δραστηριότητες.</a:t>
            </a:r>
            <a:br>
              <a:rPr lang="el-GR" sz="2200" b="1" dirty="0">
                <a:solidFill>
                  <a:schemeClr val="tx2"/>
                </a:solidFill>
                <a:effectLst>
                  <a:outerShdw blurRad="38100" dist="38100" dir="2700000" algn="tl">
                    <a:srgbClr val="C0C0C0"/>
                  </a:outerShdw>
                </a:effectLst>
              </a:rPr>
            </a:br>
            <a:r>
              <a:rPr lang="el-GR" sz="2200" b="1" dirty="0">
                <a:solidFill>
                  <a:srgbClr val="660033"/>
                </a:solidFill>
                <a:effectLst>
                  <a:outerShdw blurRad="38100" dist="38100" dir="2700000" algn="tl">
                    <a:srgbClr val="C0C0C0"/>
                  </a:outerShdw>
                </a:effectLst>
              </a:rPr>
              <a:t>Τα παιδιά που είναι πιο κοινωνικά έχουν περισσότερο ανεπτυγμένη </a:t>
            </a:r>
            <a:r>
              <a:rPr lang="el-GR" sz="2200" b="1" dirty="0" err="1">
                <a:solidFill>
                  <a:srgbClr val="660033"/>
                </a:solidFill>
                <a:effectLst>
                  <a:outerShdw blurRad="38100" dist="38100" dir="2700000" algn="tl">
                    <a:srgbClr val="C0C0C0"/>
                  </a:outerShdw>
                </a:effectLst>
              </a:rPr>
              <a:t>αυτ</a:t>
            </a:r>
            <a:r>
              <a:rPr lang="en-US" sz="2200" b="1" dirty="0">
                <a:solidFill>
                  <a:srgbClr val="660033"/>
                </a:solidFill>
                <a:effectLst>
                  <a:outerShdw blurRad="38100" dist="38100" dir="2700000" algn="tl">
                    <a:srgbClr val="C0C0C0"/>
                  </a:outerShdw>
                </a:effectLst>
              </a:rPr>
              <a:t>o</a:t>
            </a:r>
            <a:r>
              <a:rPr lang="el-GR" sz="2200" b="1" dirty="0">
                <a:solidFill>
                  <a:srgbClr val="660033"/>
                </a:solidFill>
                <a:effectLst>
                  <a:outerShdw blurRad="38100" dist="38100" dir="2700000" algn="tl">
                    <a:srgbClr val="C0C0C0"/>
                  </a:outerShdw>
                </a:effectLst>
              </a:rPr>
              <a:t>-αντίληψη (</a:t>
            </a:r>
            <a:r>
              <a:rPr lang="en-US" sz="2200" b="1" dirty="0">
                <a:solidFill>
                  <a:srgbClr val="660033"/>
                </a:solidFill>
                <a:effectLst>
                  <a:outerShdw blurRad="38100" dist="38100" dir="2700000" algn="tl">
                    <a:srgbClr val="C0C0C0"/>
                  </a:outerShdw>
                </a:effectLst>
              </a:rPr>
              <a:t>Harter, 1983).</a:t>
            </a:r>
            <a:endParaRPr lang="el-GR" sz="2200" b="1" dirty="0">
              <a:solidFill>
                <a:srgbClr val="CC0099"/>
              </a:solidFill>
              <a:effectLst>
                <a:outerShdw blurRad="38100" dist="38100" dir="2700000" algn="tl">
                  <a:srgbClr val="C0C0C0"/>
                </a:outerShdw>
              </a:effectLst>
            </a:endParaRPr>
          </a:p>
        </p:txBody>
      </p:sp>
      <p:sp>
        <p:nvSpPr>
          <p:cNvPr id="120837" name="Text Box 7">
            <a:extLst>
              <a:ext uri="{FF2B5EF4-FFF2-40B4-BE49-F238E27FC236}">
                <a16:creationId xmlns:a16="http://schemas.microsoft.com/office/drawing/2014/main" id="{7DBFB76B-01A7-756A-1581-406F6DFFD552}"/>
              </a:ext>
            </a:extLst>
          </p:cNvPr>
          <p:cNvSpPr txBox="1">
            <a:spLocks noChangeArrowheads="1"/>
          </p:cNvSpPr>
          <p:nvPr/>
        </p:nvSpPr>
        <p:spPr bwMode="auto">
          <a:xfrm>
            <a:off x="2135189" y="617539"/>
            <a:ext cx="79216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1" hangingPunct="1">
              <a:spcBef>
                <a:spcPct val="50000"/>
              </a:spcBef>
              <a:spcAft>
                <a:spcPct val="0"/>
              </a:spcAft>
              <a:buClrTx/>
              <a:buSzTx/>
              <a:buFontTx/>
              <a:buNone/>
            </a:pPr>
            <a:r>
              <a:rPr lang="el-GR" altLang="en-US" sz="2800" b="1">
                <a:solidFill>
                  <a:schemeClr val="tx1"/>
                </a:solidFill>
                <a:latin typeface="Times New Roman" panose="02020603050405020304" pitchFamily="18" charset="0"/>
                <a:cs typeface="Arial" panose="020B0604020202020204" pitchFamily="34" charset="0"/>
              </a:rPr>
              <a:t>2. Η έννοια του εαυτού στην προσχολική ηλικία</a:t>
            </a:r>
          </a:p>
        </p:txBody>
      </p:sp>
      <p:sp>
        <p:nvSpPr>
          <p:cNvPr id="120838" name="Text Box 5">
            <a:extLst>
              <a:ext uri="{FF2B5EF4-FFF2-40B4-BE49-F238E27FC236}">
                <a16:creationId xmlns:a16="http://schemas.microsoft.com/office/drawing/2014/main" id="{C56B0675-E893-E244-B5BE-1F04B82E1928}"/>
              </a:ext>
            </a:extLst>
          </p:cNvPr>
          <p:cNvSpPr txBox="1">
            <a:spLocks noChangeArrowheads="1"/>
          </p:cNvSpPr>
          <p:nvPr/>
        </p:nvSpPr>
        <p:spPr bwMode="auto">
          <a:xfrm>
            <a:off x="2208214" y="3284539"/>
            <a:ext cx="7704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1" hangingPunct="1">
              <a:spcBef>
                <a:spcPct val="50000"/>
              </a:spcBef>
              <a:spcAft>
                <a:spcPct val="0"/>
              </a:spcAft>
              <a:buClrTx/>
              <a:buSzTx/>
              <a:buFontTx/>
              <a:buNone/>
            </a:pPr>
            <a:r>
              <a:rPr lang="el-GR" altLang="en-US" sz="2800" b="1">
                <a:solidFill>
                  <a:schemeClr val="tx1"/>
                </a:solidFill>
                <a:latin typeface="Times New Roman" panose="02020603050405020304" pitchFamily="18" charset="0"/>
                <a:cs typeface="Arial" panose="020B0604020202020204" pitchFamily="34" charset="0"/>
              </a:rPr>
              <a:t>2.1. Η αυτό-αντίληψη στην προσχολική ηλικία ΙΙ</a:t>
            </a:r>
          </a:p>
        </p:txBody>
      </p:sp>
      <p:graphicFrame>
        <p:nvGraphicFramePr>
          <p:cNvPr id="8" name="Group 6">
            <a:extLst>
              <a:ext uri="{FF2B5EF4-FFF2-40B4-BE49-F238E27FC236}">
                <a16:creationId xmlns:a16="http://schemas.microsoft.com/office/drawing/2014/main" id="{037A9CC3-75C5-7E8B-BD25-4420027EF4E6}"/>
              </a:ext>
            </a:extLst>
          </p:cNvPr>
          <p:cNvGraphicFramePr>
            <a:graphicFrameLocks/>
          </p:cNvGraphicFramePr>
          <p:nvPr/>
        </p:nvGraphicFramePr>
        <p:xfrm>
          <a:off x="2135189" y="3860800"/>
          <a:ext cx="7921625" cy="2101850"/>
        </p:xfrm>
        <a:graphic>
          <a:graphicData uri="http://schemas.openxmlformats.org/drawingml/2006/table">
            <a:tbl>
              <a:tblPr/>
              <a:tblGrid>
                <a:gridCol w="1589826">
                  <a:extLst>
                    <a:ext uri="{9D8B030D-6E8A-4147-A177-3AD203B41FA5}">
                      <a16:colId xmlns:a16="http://schemas.microsoft.com/office/drawing/2014/main" val="20000"/>
                    </a:ext>
                  </a:extLst>
                </a:gridCol>
                <a:gridCol w="1525034">
                  <a:extLst>
                    <a:ext uri="{9D8B030D-6E8A-4147-A177-3AD203B41FA5}">
                      <a16:colId xmlns:a16="http://schemas.microsoft.com/office/drawing/2014/main" val="20001"/>
                    </a:ext>
                  </a:extLst>
                </a:gridCol>
                <a:gridCol w="1731634">
                  <a:extLst>
                    <a:ext uri="{9D8B030D-6E8A-4147-A177-3AD203B41FA5}">
                      <a16:colId xmlns:a16="http://schemas.microsoft.com/office/drawing/2014/main" val="20002"/>
                    </a:ext>
                  </a:extLst>
                </a:gridCol>
                <a:gridCol w="1315513">
                  <a:extLst>
                    <a:ext uri="{9D8B030D-6E8A-4147-A177-3AD203B41FA5}">
                      <a16:colId xmlns:a16="http://schemas.microsoft.com/office/drawing/2014/main" val="20003"/>
                    </a:ext>
                  </a:extLst>
                </a:gridCol>
                <a:gridCol w="1759618">
                  <a:extLst>
                    <a:ext uri="{9D8B030D-6E8A-4147-A177-3AD203B41FA5}">
                      <a16:colId xmlns:a16="http://schemas.microsoft.com/office/drawing/2014/main" val="20004"/>
                    </a:ext>
                  </a:extLst>
                </a:gridCol>
              </a:tblGrid>
              <a:tr h="6098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700" b="1" i="0" u="none" strike="noStrike" cap="none" normalizeH="0" baseline="0" dirty="0">
                          <a:ln>
                            <a:noFill/>
                          </a:ln>
                          <a:solidFill>
                            <a:srgbClr val="77096D"/>
                          </a:solidFill>
                          <a:effectLst>
                            <a:outerShdw blurRad="38100" dist="38100" dir="2700000" algn="tl">
                              <a:srgbClr val="C0C0C0"/>
                            </a:outerShdw>
                          </a:effectLst>
                          <a:latin typeface="Times New Roman" pitchFamily="18" charset="0"/>
                          <a:cs typeface="Times New Roman" pitchFamily="18" charset="0"/>
                        </a:rPr>
                        <a:t>Επίπεδο </a:t>
                      </a:r>
                      <a:r>
                        <a:rPr kumimoji="0" lang="el-GR" sz="1700" b="1" i="0" u="none" strike="noStrike" cap="none" normalizeH="0" baseline="0" dirty="0" err="1">
                          <a:ln>
                            <a:noFill/>
                          </a:ln>
                          <a:solidFill>
                            <a:srgbClr val="77096D"/>
                          </a:solidFill>
                          <a:effectLst>
                            <a:outerShdw blurRad="38100" dist="38100" dir="2700000" algn="tl">
                              <a:srgbClr val="C0C0C0"/>
                            </a:outerShdw>
                          </a:effectLst>
                          <a:latin typeface="Times New Roman" pitchFamily="18" charset="0"/>
                          <a:cs typeface="Times New Roman" pitchFamily="18" charset="0"/>
                        </a:rPr>
                        <a:t>Αυτο</a:t>
                      </a:r>
                      <a:r>
                        <a:rPr kumimoji="0" lang="el-GR" sz="1700" b="1" i="0" u="none" strike="noStrike" cap="none" normalizeH="0" baseline="0" dirty="0">
                          <a:ln>
                            <a:noFill/>
                          </a:ln>
                          <a:solidFill>
                            <a:srgbClr val="77096D"/>
                          </a:solidFill>
                          <a:effectLst>
                            <a:outerShdw blurRad="38100" dist="38100" dir="2700000" algn="tl">
                              <a:srgbClr val="C0C0C0"/>
                            </a:outerShdw>
                          </a:effectLst>
                          <a:latin typeface="Times New Roman" pitchFamily="18" charset="0"/>
                          <a:cs typeface="Times New Roman" pitchFamily="18" charset="0"/>
                        </a:rPr>
                        <a:t>-αντίληψης</a:t>
                      </a:r>
                      <a:endParaRPr kumimoji="0" lang="el-GR" sz="1700" b="0" i="0" u="none" strike="noStrike" cap="none" normalizeH="0" baseline="0" dirty="0">
                        <a:ln>
                          <a:noFill/>
                        </a:ln>
                        <a:solidFill>
                          <a:schemeClr val="tx1"/>
                        </a:solidFill>
                        <a:effectLst>
                          <a:outerShdw blurRad="38100" dist="38100" dir="2700000" algn="tl">
                            <a:srgbClr val="C0C0C0"/>
                          </a:outerShdw>
                        </a:effectLst>
                        <a:latin typeface="Arial" charset="0"/>
                      </a:endParaRPr>
                    </a:p>
                  </a:txBody>
                  <a:tcPr marL="91449" marR="91449"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700" b="1" i="0" u="none" strike="noStrike" cap="none" normalizeH="0" baseline="0" dirty="0">
                          <a:ln>
                            <a:noFill/>
                          </a:ln>
                          <a:solidFill>
                            <a:srgbClr val="77096D"/>
                          </a:solidFill>
                          <a:effectLst>
                            <a:outerShdw blurRad="38100" dist="38100" dir="2700000" algn="tl">
                              <a:srgbClr val="C0C0C0"/>
                            </a:outerShdw>
                          </a:effectLst>
                          <a:latin typeface="Times New Roman" pitchFamily="18" charset="0"/>
                          <a:cs typeface="Times New Roman" pitchFamily="18" charset="0"/>
                        </a:rPr>
                        <a:t>Σωματικός</a:t>
                      </a:r>
                      <a:endParaRPr kumimoji="0" lang="el-GR" sz="1700" b="0" i="0" u="none" strike="noStrike" cap="none" normalizeH="0" baseline="0" dirty="0">
                        <a:ln>
                          <a:noFill/>
                        </a:ln>
                        <a:solidFill>
                          <a:schemeClr val="tx1"/>
                        </a:solidFill>
                        <a:effectLst>
                          <a:outerShdw blurRad="38100" dist="38100" dir="2700000" algn="tl">
                            <a:srgbClr val="C0C0C0"/>
                          </a:outerShdw>
                        </a:effectLst>
                        <a:latin typeface="Arial" charset="0"/>
                      </a:endParaRPr>
                    </a:p>
                  </a:txBody>
                  <a:tcPr marL="91449" marR="91449"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700" b="1" i="0" u="none" strike="noStrike" cap="none" normalizeH="0" baseline="0">
                          <a:ln>
                            <a:noFill/>
                          </a:ln>
                          <a:solidFill>
                            <a:srgbClr val="77096D"/>
                          </a:solidFill>
                          <a:effectLst>
                            <a:outerShdw blurRad="38100" dist="38100" dir="2700000" algn="tl">
                              <a:srgbClr val="C0C0C0"/>
                            </a:outerShdw>
                          </a:effectLst>
                          <a:latin typeface="Times New Roman" pitchFamily="18" charset="0"/>
                          <a:cs typeface="Times New Roman" pitchFamily="18" charset="0"/>
                        </a:rPr>
                        <a:t>Βασιζόμενος σε δραστηριότητες</a:t>
                      </a:r>
                      <a:endParaRPr kumimoji="0" lang="el-GR" sz="1700" b="0" i="0" u="none" strike="noStrike" cap="none" normalizeH="0" baseline="0">
                        <a:ln>
                          <a:noFill/>
                        </a:ln>
                        <a:solidFill>
                          <a:schemeClr val="tx1"/>
                        </a:solidFill>
                        <a:effectLst>
                          <a:outerShdw blurRad="38100" dist="38100" dir="2700000" algn="tl">
                            <a:srgbClr val="C0C0C0"/>
                          </a:outerShdw>
                        </a:effectLst>
                        <a:latin typeface="Arial" charset="0"/>
                      </a:endParaRPr>
                    </a:p>
                  </a:txBody>
                  <a:tcPr marL="91449" marR="91449"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700" b="1" i="0" u="none" strike="noStrike" cap="none" normalizeH="0" baseline="0">
                          <a:ln>
                            <a:noFill/>
                          </a:ln>
                          <a:solidFill>
                            <a:srgbClr val="77096D"/>
                          </a:solidFill>
                          <a:effectLst>
                            <a:outerShdw blurRad="38100" dist="38100" dir="2700000" algn="tl">
                              <a:srgbClr val="C0C0C0"/>
                            </a:outerShdw>
                          </a:effectLst>
                          <a:latin typeface="Times New Roman" pitchFamily="18" charset="0"/>
                          <a:cs typeface="Times New Roman" pitchFamily="18" charset="0"/>
                        </a:rPr>
                        <a:t>Κοινωνικός</a:t>
                      </a:r>
                      <a:endParaRPr kumimoji="0" lang="el-GR" sz="1700" b="0" i="0" u="none" strike="noStrike" cap="none" normalizeH="0" baseline="0">
                        <a:ln>
                          <a:noFill/>
                        </a:ln>
                        <a:solidFill>
                          <a:schemeClr val="tx1"/>
                        </a:solidFill>
                        <a:effectLst>
                          <a:outerShdw blurRad="38100" dist="38100" dir="2700000" algn="tl">
                            <a:srgbClr val="C0C0C0"/>
                          </a:outerShdw>
                        </a:effectLst>
                        <a:latin typeface="Arial" charset="0"/>
                      </a:endParaRPr>
                    </a:p>
                  </a:txBody>
                  <a:tcPr marL="91449" marR="91449"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700" b="1" i="0" u="none" strike="noStrike" cap="none" normalizeH="0" baseline="0">
                          <a:ln>
                            <a:noFill/>
                          </a:ln>
                          <a:solidFill>
                            <a:srgbClr val="77096D"/>
                          </a:solidFill>
                          <a:effectLst>
                            <a:outerShdw blurRad="38100" dist="38100" dir="2700000" algn="tl">
                              <a:srgbClr val="C0C0C0"/>
                            </a:outerShdw>
                          </a:effectLst>
                          <a:latin typeface="Times New Roman" pitchFamily="18" charset="0"/>
                          <a:cs typeface="Times New Roman" pitchFamily="18" charset="0"/>
                        </a:rPr>
                        <a:t>Ψυχολογικός</a:t>
                      </a:r>
                      <a:endParaRPr kumimoji="0" lang="el-GR" sz="1700" b="0" i="0" u="none" strike="noStrike" cap="none" normalizeH="0" baseline="0">
                        <a:ln>
                          <a:noFill/>
                        </a:ln>
                        <a:solidFill>
                          <a:schemeClr val="tx1"/>
                        </a:solidFill>
                        <a:effectLst>
                          <a:outerShdw blurRad="38100" dist="38100" dir="2700000" algn="tl">
                            <a:srgbClr val="C0C0C0"/>
                          </a:outerShdw>
                        </a:effectLst>
                        <a:latin typeface="Arial" charset="0"/>
                      </a:endParaRPr>
                    </a:p>
                  </a:txBody>
                  <a:tcPr marL="91449" marR="91449"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920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700" b="1" i="0" u="none" strike="noStrike" cap="none" normalizeH="0" baseline="0">
                          <a:ln>
                            <a:noFill/>
                          </a:ln>
                          <a:solidFill>
                            <a:srgbClr val="77096D"/>
                          </a:solidFill>
                          <a:effectLst>
                            <a:outerShdw blurRad="38100" dist="38100" dir="2700000" algn="tl">
                              <a:srgbClr val="C0C0C0"/>
                            </a:outerShdw>
                          </a:effectLst>
                          <a:latin typeface="Times New Roman" pitchFamily="18" charset="0"/>
                          <a:cs typeface="Times New Roman" pitchFamily="18" charset="0"/>
                        </a:rPr>
                        <a:t>1.Ταύτιση κατά κατηγορίες</a:t>
                      </a:r>
                      <a:endParaRPr kumimoji="0" lang="el-GR" sz="1700" b="0" i="0" u="none" strike="noStrike" cap="none" normalizeH="0" baseline="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700" b="1" i="0" u="none" strike="noStrike" cap="none" normalizeH="0" baseline="0">
                          <a:ln>
                            <a:noFill/>
                          </a:ln>
                          <a:solidFill>
                            <a:srgbClr val="77096D"/>
                          </a:solidFill>
                          <a:effectLst>
                            <a:outerShdw blurRad="38100" dist="38100" dir="2700000" algn="tl">
                              <a:srgbClr val="C0C0C0"/>
                            </a:outerShdw>
                          </a:effectLst>
                          <a:latin typeface="Times New Roman" pitchFamily="18" charset="0"/>
                          <a:cs typeface="Times New Roman" pitchFamily="18" charset="0"/>
                        </a:rPr>
                        <a:t>(4-7 χρονών</a:t>
                      </a:r>
                      <a:r>
                        <a:rPr kumimoji="0" lang="en-US" sz="1700" b="1" i="0" u="none" strike="noStrike" cap="none" normalizeH="0" baseline="0">
                          <a:ln>
                            <a:noFill/>
                          </a:ln>
                          <a:solidFill>
                            <a:srgbClr val="77096D"/>
                          </a:solidFill>
                          <a:effectLst>
                            <a:outerShdw blurRad="38100" dist="38100" dir="2700000" algn="tl">
                              <a:srgbClr val="C0C0C0"/>
                            </a:outerShdw>
                          </a:effectLst>
                          <a:latin typeface="Times New Roman" pitchFamily="18" charset="0"/>
                          <a:cs typeface="Times New Roman" pitchFamily="18" charset="0"/>
                        </a:rPr>
                        <a:t>)</a:t>
                      </a:r>
                      <a:endParaRPr kumimoji="0" lang="en-US" sz="1700" b="0" i="0" u="none" strike="noStrike" cap="none" normalizeH="0" baseline="0">
                        <a:ln>
                          <a:noFill/>
                        </a:ln>
                        <a:solidFill>
                          <a:schemeClr val="tx1"/>
                        </a:solidFill>
                        <a:effectLst>
                          <a:outerShdw blurRad="38100" dist="38100" dir="2700000" algn="tl">
                            <a:srgbClr val="C0C0C0"/>
                          </a:outerShdw>
                        </a:effectLst>
                        <a:latin typeface="Arial" charset="0"/>
                      </a:endParaRPr>
                    </a:p>
                  </a:txBody>
                  <a:tcPr marL="91449" marR="91449"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700" b="1" i="0" u="none" strike="noStrike" cap="none" normalizeH="0" baseline="0">
                          <a:ln>
                            <a:noFill/>
                          </a:ln>
                          <a:solidFill>
                            <a:srgbClr val="000080"/>
                          </a:solidFill>
                          <a:effectLst>
                            <a:outerShdw blurRad="38100" dist="38100" dir="2700000" algn="tl">
                              <a:srgbClr val="C0C0C0"/>
                            </a:outerShdw>
                          </a:effectLst>
                          <a:latin typeface="Times New Roman" pitchFamily="18" charset="0"/>
                          <a:cs typeface="Times New Roman" pitchFamily="18" charset="0"/>
                        </a:rPr>
                        <a:t>Έχω γαλάζια μάτια.</a:t>
                      </a:r>
                      <a:endParaRPr kumimoji="0" lang="el-GR" sz="1700" b="0" i="0" u="none" strike="noStrike" cap="none" normalizeH="0" baseline="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700" b="1" i="0" u="none" strike="noStrike" cap="none" normalizeH="0" baseline="0">
                          <a:ln>
                            <a:noFill/>
                          </a:ln>
                          <a:solidFill>
                            <a:srgbClr val="000080"/>
                          </a:solidFill>
                          <a:effectLst>
                            <a:outerShdw blurRad="38100" dist="38100" dir="2700000" algn="tl">
                              <a:srgbClr val="C0C0C0"/>
                            </a:outerShdw>
                          </a:effectLst>
                          <a:latin typeface="Times New Roman" pitchFamily="18" charset="0"/>
                          <a:cs typeface="Times New Roman" pitchFamily="18" charset="0"/>
                        </a:rPr>
                        <a:t>Είμαι 6 χρονών.</a:t>
                      </a:r>
                      <a:endParaRPr kumimoji="0" lang="el-GR" sz="1700" b="0" i="0" u="none" strike="noStrike" cap="none" normalizeH="0" baseline="0">
                        <a:ln>
                          <a:noFill/>
                        </a:ln>
                        <a:solidFill>
                          <a:schemeClr val="tx1"/>
                        </a:solidFill>
                        <a:effectLst>
                          <a:outerShdw blurRad="38100" dist="38100" dir="2700000" algn="tl">
                            <a:srgbClr val="C0C0C0"/>
                          </a:outerShdw>
                        </a:effectLst>
                        <a:latin typeface="Arial" charset="0"/>
                      </a:endParaRPr>
                    </a:p>
                  </a:txBody>
                  <a:tcPr marL="91449" marR="91449"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700" b="1" i="0" u="none" strike="noStrike" cap="none" normalizeH="0" baseline="0" dirty="0">
                          <a:ln>
                            <a:noFill/>
                          </a:ln>
                          <a:solidFill>
                            <a:srgbClr val="000080"/>
                          </a:solidFill>
                          <a:effectLst>
                            <a:outerShdw blurRad="38100" dist="38100" dir="2700000" algn="tl">
                              <a:srgbClr val="C0C0C0"/>
                            </a:outerShdw>
                          </a:effectLst>
                          <a:latin typeface="Times New Roman" pitchFamily="18" charset="0"/>
                          <a:cs typeface="Times New Roman" pitchFamily="18" charset="0"/>
                        </a:rPr>
                        <a:t>Παίζω μπέιζμπολ</a:t>
                      </a:r>
                      <a:endParaRPr kumimoji="0" lang="el-GR" sz="17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700" b="1" i="0" u="none" strike="noStrike" cap="none" normalizeH="0" baseline="0" dirty="0">
                          <a:ln>
                            <a:noFill/>
                          </a:ln>
                          <a:solidFill>
                            <a:srgbClr val="000080"/>
                          </a:solidFill>
                          <a:effectLst>
                            <a:outerShdw blurRad="38100" dist="38100" dir="2700000" algn="tl">
                              <a:srgbClr val="C0C0C0"/>
                            </a:outerShdw>
                          </a:effectLst>
                          <a:latin typeface="Times New Roman" pitchFamily="18" charset="0"/>
                          <a:cs typeface="Times New Roman" pitchFamily="18" charset="0"/>
                        </a:rPr>
                        <a:t>Παίζω και διαβάζω πολύ.</a:t>
                      </a:r>
                      <a:endParaRPr kumimoji="0" lang="el-GR" sz="1700" b="0" i="0" u="none" strike="noStrike" cap="none" normalizeH="0" baseline="0" dirty="0">
                        <a:ln>
                          <a:noFill/>
                        </a:ln>
                        <a:solidFill>
                          <a:schemeClr val="tx1"/>
                        </a:solidFill>
                        <a:effectLst>
                          <a:outerShdw blurRad="38100" dist="38100" dir="2700000" algn="tl">
                            <a:srgbClr val="C0C0C0"/>
                          </a:outerShdw>
                        </a:effectLst>
                        <a:latin typeface="Arial" charset="0"/>
                      </a:endParaRPr>
                    </a:p>
                  </a:txBody>
                  <a:tcPr marL="91449" marR="91449"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700" b="1" i="0" u="none" strike="noStrike" cap="none" normalizeH="0" baseline="0" dirty="0">
                          <a:ln>
                            <a:noFill/>
                          </a:ln>
                          <a:solidFill>
                            <a:srgbClr val="000080"/>
                          </a:solidFill>
                          <a:effectLst>
                            <a:outerShdw blurRad="38100" dist="38100" dir="2700000" algn="tl">
                              <a:srgbClr val="C0C0C0"/>
                            </a:outerShdw>
                          </a:effectLst>
                          <a:latin typeface="Times New Roman" pitchFamily="18" charset="0"/>
                          <a:cs typeface="Times New Roman" pitchFamily="18" charset="0"/>
                        </a:rPr>
                        <a:t>Είμαι μαθήτρια.</a:t>
                      </a:r>
                      <a:endParaRPr kumimoji="0" lang="el-GR" sz="17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700" b="1" i="0" u="none" strike="noStrike" cap="none" normalizeH="0" baseline="0" dirty="0">
                          <a:ln>
                            <a:noFill/>
                          </a:ln>
                          <a:solidFill>
                            <a:srgbClr val="000080"/>
                          </a:solidFill>
                          <a:effectLst>
                            <a:outerShdw blurRad="38100" dist="38100" dir="2700000" algn="tl">
                              <a:srgbClr val="C0C0C0"/>
                            </a:outerShdw>
                          </a:effectLst>
                          <a:latin typeface="Times New Roman" pitchFamily="18" charset="0"/>
                          <a:cs typeface="Times New Roman" pitchFamily="18" charset="0"/>
                        </a:rPr>
                        <a:t>Είμαι φίλη της Σάρας</a:t>
                      </a:r>
                      <a:endParaRPr kumimoji="0" lang="el-GR" sz="1700" b="0" i="0" u="none" strike="noStrike" cap="none" normalizeH="0" baseline="0" dirty="0">
                        <a:ln>
                          <a:noFill/>
                        </a:ln>
                        <a:solidFill>
                          <a:schemeClr val="tx1"/>
                        </a:solidFill>
                        <a:effectLst>
                          <a:outerShdw blurRad="38100" dist="38100" dir="2700000" algn="tl">
                            <a:srgbClr val="C0C0C0"/>
                          </a:outerShdw>
                        </a:effectLst>
                        <a:latin typeface="Arial" charset="0"/>
                      </a:endParaRPr>
                    </a:p>
                  </a:txBody>
                  <a:tcPr marL="91449" marR="91449"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700" b="1" i="0" u="none" strike="noStrike" cap="none" normalizeH="0" baseline="0" dirty="0">
                          <a:ln>
                            <a:noFill/>
                          </a:ln>
                          <a:solidFill>
                            <a:srgbClr val="000080"/>
                          </a:solidFill>
                          <a:effectLst>
                            <a:outerShdw blurRad="38100" dist="38100" dir="2700000" algn="tl">
                              <a:srgbClr val="C0C0C0"/>
                            </a:outerShdw>
                          </a:effectLst>
                          <a:latin typeface="Times New Roman" pitchFamily="18" charset="0"/>
                          <a:cs typeface="Times New Roman" pitchFamily="18" charset="0"/>
                        </a:rPr>
                        <a:t>Μερικές φορές έχω παράξενες ιδέες.</a:t>
                      </a:r>
                      <a:endParaRPr kumimoji="0" lang="el-GR" sz="17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700" b="1" i="0" u="none" strike="noStrike" cap="none" normalizeH="0" baseline="0" dirty="0">
                          <a:ln>
                            <a:noFill/>
                          </a:ln>
                          <a:solidFill>
                            <a:srgbClr val="000080"/>
                          </a:solidFill>
                          <a:effectLst>
                            <a:outerShdw blurRad="38100" dist="38100" dir="2700000" algn="tl">
                              <a:srgbClr val="C0C0C0"/>
                            </a:outerShdw>
                          </a:effectLst>
                          <a:latin typeface="Times New Roman" pitchFamily="18" charset="0"/>
                          <a:cs typeface="Times New Roman" pitchFamily="18" charset="0"/>
                        </a:rPr>
                        <a:t>Είμαι ευτυχισμένη</a:t>
                      </a:r>
                      <a:endParaRPr kumimoji="0" lang="el-GR" sz="1700" b="0" i="0" u="none" strike="noStrike" cap="none" normalizeH="0" baseline="0" dirty="0">
                        <a:ln>
                          <a:noFill/>
                        </a:ln>
                        <a:solidFill>
                          <a:schemeClr val="tx1"/>
                        </a:solidFill>
                        <a:effectLst>
                          <a:outerShdw blurRad="38100" dist="38100" dir="2700000" algn="tl">
                            <a:srgbClr val="C0C0C0"/>
                          </a:outerShdw>
                        </a:effectLst>
                        <a:latin typeface="Arial" charset="0"/>
                      </a:endParaRPr>
                    </a:p>
                  </a:txBody>
                  <a:tcPr marL="91449" marR="91449"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Rectangle 27">
            <a:extLst>
              <a:ext uri="{FF2B5EF4-FFF2-40B4-BE49-F238E27FC236}">
                <a16:creationId xmlns:a16="http://schemas.microsoft.com/office/drawing/2014/main" id="{201408F1-44A7-5F40-4578-BA4FAC37591B}"/>
              </a:ext>
            </a:extLst>
          </p:cNvPr>
          <p:cNvSpPr>
            <a:spLocks noChangeArrowheads="1"/>
          </p:cNvSpPr>
          <p:nvPr/>
        </p:nvSpPr>
        <p:spPr bwMode="auto">
          <a:xfrm>
            <a:off x="6527800" y="5924550"/>
            <a:ext cx="3606800" cy="457200"/>
          </a:xfrm>
          <a:prstGeom prst="rect">
            <a:avLst/>
          </a:prstGeom>
          <a:noFill/>
          <a:ln w="9525">
            <a:noFill/>
            <a:miter lim="800000"/>
            <a:headEnd/>
            <a:tailEnd/>
          </a:ln>
          <a:effectLst/>
        </p:spPr>
        <p:txBody>
          <a:bodyPr wrap="none">
            <a:spAutoFit/>
          </a:bodyPr>
          <a:lstStyle/>
          <a:p>
            <a:pPr eaLnBrk="1" hangingPunct="1">
              <a:defRPr/>
            </a:pPr>
            <a:r>
              <a:rPr lang="el-GR" sz="2400" dirty="0">
                <a:effectLst>
                  <a:outerShdw blurRad="38100" dist="38100" dir="2700000" algn="tl">
                    <a:srgbClr val="C0C0C0"/>
                  </a:outerShdw>
                </a:effectLst>
              </a:rPr>
              <a:t>Πηγή: </a:t>
            </a:r>
            <a:r>
              <a:rPr lang="en-US" sz="2400" dirty="0">
                <a:effectLst>
                  <a:outerShdw blurRad="38100" dist="38100" dir="2700000" algn="tl">
                    <a:srgbClr val="C0C0C0"/>
                  </a:outerShdw>
                </a:effectLst>
              </a:rPr>
              <a:t>Damon &amp; Hart, 1988</a:t>
            </a:r>
            <a:endParaRPr lang="el-GR" sz="2400" dirty="0">
              <a:effectLst>
                <a:outerShdw blurRad="38100" dist="38100" dir="2700000" algn="tl">
                  <a:srgbClr val="C0C0C0"/>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908C0470-1759-8AC1-FFDE-27288ACEE76F}"/>
              </a:ext>
            </a:extLst>
          </p:cNvPr>
          <p:cNvSpPr>
            <a:spLocks noGrp="1" noChangeArrowheads="1"/>
          </p:cNvSpPr>
          <p:nvPr>
            <p:ph type="title"/>
          </p:nvPr>
        </p:nvSpPr>
        <p:spPr>
          <a:xfrm>
            <a:off x="2351088" y="908050"/>
            <a:ext cx="7561262" cy="1081088"/>
          </a:xfrm>
        </p:spPr>
        <p:txBody>
          <a:bodyPr rtlCol="0">
            <a:normAutofit/>
          </a:bodyPr>
          <a:lstStyle/>
          <a:p>
            <a:pPr>
              <a:defRPr/>
            </a:pPr>
            <a:r>
              <a:rPr lang="el-GR" sz="3200" b="1">
                <a:solidFill>
                  <a:schemeClr val="tx1">
                    <a:lumMod val="85000"/>
                    <a:lumOff val="15000"/>
                  </a:schemeClr>
                </a:solidFill>
                <a:effectLst>
                  <a:outerShdw blurRad="38100" dist="38100" dir="2700000" algn="tl">
                    <a:srgbClr val="C0C0C0"/>
                  </a:outerShdw>
                </a:effectLst>
                <a:latin typeface="Times New Roman" pitchFamily="18" charset="0"/>
              </a:rPr>
              <a:t>2.3. Η απόκτηση της προσωπικής και κοινωνικής ταυτότητας</a:t>
            </a:r>
          </a:p>
        </p:txBody>
      </p:sp>
      <p:sp>
        <p:nvSpPr>
          <p:cNvPr id="67587" name="Rectangle 3">
            <a:extLst>
              <a:ext uri="{FF2B5EF4-FFF2-40B4-BE49-F238E27FC236}">
                <a16:creationId xmlns:a16="http://schemas.microsoft.com/office/drawing/2014/main" id="{5B146B75-5E54-CE2C-F335-756413BB49D7}"/>
              </a:ext>
            </a:extLst>
          </p:cNvPr>
          <p:cNvSpPr>
            <a:spLocks noGrp="1" noChangeArrowheads="1"/>
          </p:cNvSpPr>
          <p:nvPr>
            <p:ph type="body" idx="1"/>
          </p:nvPr>
        </p:nvSpPr>
        <p:spPr>
          <a:xfrm>
            <a:off x="2351088" y="2420938"/>
            <a:ext cx="7561262" cy="3384550"/>
          </a:xfrm>
          <a:ln w="38100" cmpd="dbl">
            <a:solidFill>
              <a:schemeClr val="folHlink"/>
            </a:solidFill>
          </a:ln>
        </p:spPr>
        <p:txBody>
          <a:bodyPr rtlCol="0">
            <a:normAutofit fontScale="92500" lnSpcReduction="10000"/>
          </a:bodyPr>
          <a:lstStyle/>
          <a:p>
            <a:pPr eaLnBrk="1" fontAlgn="auto" hangingPunct="1">
              <a:spcBef>
                <a:spcPct val="0"/>
              </a:spcBef>
              <a:buFontTx/>
              <a:buNone/>
              <a:defRPr/>
            </a:pPr>
            <a:r>
              <a:rPr lang="el-GR" b="1" dirty="0">
                <a:solidFill>
                  <a:srgbClr val="CC0000"/>
                </a:solidFill>
                <a:effectLst>
                  <a:outerShdw blurRad="38100" dist="38100" dir="2700000" algn="tl">
                    <a:srgbClr val="C0C0C0"/>
                  </a:outerShdw>
                </a:effectLst>
                <a:latin typeface="Times New Roman" pitchFamily="18" charset="0"/>
              </a:rPr>
              <a:t>Ταύτιση:</a:t>
            </a:r>
            <a:r>
              <a:rPr lang="el-GR" b="1" dirty="0">
                <a:solidFill>
                  <a:schemeClr val="folHlink"/>
                </a:solidFill>
                <a:effectLst>
                  <a:outerShdw blurRad="38100" dist="38100" dir="2700000" algn="tl">
                    <a:srgbClr val="C0C0C0"/>
                  </a:outerShdw>
                </a:effectLst>
                <a:latin typeface="Times New Roman" pitchFamily="18" charset="0"/>
              </a:rPr>
              <a:t> </a:t>
            </a:r>
            <a:r>
              <a:rPr lang="el-GR" dirty="0">
                <a:solidFill>
                  <a:schemeClr val="tx1">
                    <a:lumMod val="85000"/>
                    <a:lumOff val="15000"/>
                  </a:schemeClr>
                </a:solidFill>
                <a:effectLst>
                  <a:outerShdw blurRad="38100" dist="38100" dir="2700000" algn="tl">
                    <a:srgbClr val="C0C0C0"/>
                  </a:outerShdw>
                </a:effectLst>
                <a:latin typeface="Times New Roman" pitchFamily="18" charset="0"/>
              </a:rPr>
              <a:t>Μία ψυχολογική διεργασία κατά την οποία τα παιδιά προσπαθούν να μοιάζουν, να ενεργούν, να αισθάνονται και να είναι σαν κάποιους σημαντικούς ανθρώπους στο κοινωνικό τους περιβάλλον.</a:t>
            </a:r>
            <a:r>
              <a:rPr lang="el-GR" dirty="0">
                <a:solidFill>
                  <a:srgbClr val="333399"/>
                </a:solidFill>
                <a:effectLst>
                  <a:outerShdw blurRad="38100" dist="38100" dir="2700000" algn="tl">
                    <a:srgbClr val="C0C0C0"/>
                  </a:outerShdw>
                </a:effectLst>
                <a:latin typeface="Times New Roman" pitchFamily="18" charset="0"/>
              </a:rPr>
              <a:t> </a:t>
            </a:r>
            <a:r>
              <a:rPr lang="el-GR" dirty="0">
                <a:solidFill>
                  <a:srgbClr val="A50021"/>
                </a:solidFill>
                <a:effectLst>
                  <a:outerShdw blurRad="38100" dist="38100" dir="2700000" algn="tl">
                    <a:srgbClr val="C0C0C0"/>
                  </a:outerShdw>
                </a:effectLst>
                <a:latin typeface="Times New Roman" pitchFamily="18" charset="0"/>
              </a:rPr>
              <a:t>Η ταύτιση είναι θεμελιώδης για τη διαδικασία της κοινωνικοποίησης</a:t>
            </a:r>
            <a:r>
              <a:rPr lang="el-GR" dirty="0">
                <a:solidFill>
                  <a:srgbClr val="333399"/>
                </a:solidFill>
                <a:effectLst>
                  <a:outerShdw blurRad="38100" dist="38100" dir="2700000" algn="tl">
                    <a:srgbClr val="C0C0C0"/>
                  </a:outerShdw>
                </a:effectLst>
                <a:latin typeface="Times New Roman" pitchFamily="18" charset="0"/>
              </a:rPr>
              <a:t>.</a:t>
            </a:r>
          </a:p>
          <a:p>
            <a:pPr eaLnBrk="1" fontAlgn="auto" hangingPunct="1">
              <a:spcBef>
                <a:spcPct val="0"/>
              </a:spcBef>
              <a:buFontTx/>
              <a:buNone/>
              <a:defRPr/>
            </a:pPr>
            <a:endParaRPr lang="en-US" dirty="0">
              <a:solidFill>
                <a:srgbClr val="333399"/>
              </a:solidFill>
              <a:effectLst>
                <a:outerShdw blurRad="38100" dist="38100" dir="2700000" algn="tl">
                  <a:srgbClr val="C0C0C0"/>
                </a:outerShdw>
              </a:effectLst>
              <a:latin typeface="Times New Roman" pitchFamily="18" charset="0"/>
            </a:endParaRPr>
          </a:p>
          <a:p>
            <a:pPr eaLnBrk="1" fontAlgn="auto" hangingPunct="1">
              <a:spcBef>
                <a:spcPct val="0"/>
              </a:spcBef>
              <a:buFontTx/>
              <a:buNone/>
              <a:defRPr/>
            </a:pPr>
            <a:r>
              <a:rPr lang="el-GR" dirty="0">
                <a:solidFill>
                  <a:srgbClr val="333399"/>
                </a:solidFill>
                <a:effectLst>
                  <a:outerShdw blurRad="38100" dist="38100" dir="2700000" algn="tl">
                    <a:srgbClr val="C0C0C0"/>
                  </a:outerShdw>
                </a:effectLst>
                <a:latin typeface="Times New Roman" pitchFamily="18" charset="0"/>
              </a:rPr>
              <a:t>Η αίσθηση </a:t>
            </a:r>
            <a:r>
              <a:rPr lang="el-GR" b="1" dirty="0">
                <a:solidFill>
                  <a:srgbClr val="3F007E"/>
                </a:solidFill>
                <a:effectLst>
                  <a:outerShdw blurRad="38100" dist="38100" dir="2700000" algn="tl">
                    <a:srgbClr val="C0C0C0"/>
                  </a:outerShdw>
                </a:effectLst>
                <a:latin typeface="Times New Roman" pitchFamily="18" charset="0"/>
              </a:rPr>
              <a:t>«θέλω να είμαι κοντά»</a:t>
            </a:r>
            <a:r>
              <a:rPr lang="el-GR" dirty="0">
                <a:solidFill>
                  <a:srgbClr val="333399"/>
                </a:solidFill>
                <a:effectLst>
                  <a:outerShdw blurRad="38100" dist="38100" dir="2700000" algn="tl">
                    <a:srgbClr val="C0C0C0"/>
                  </a:outerShdw>
                </a:effectLst>
                <a:latin typeface="Times New Roman" pitchFamily="18" charset="0"/>
              </a:rPr>
              <a:t> της βρεφικής ηλικίας αντικαθίσταται με την αίσθηση </a:t>
            </a:r>
            <a:r>
              <a:rPr lang="el-GR" b="1" dirty="0">
                <a:solidFill>
                  <a:srgbClr val="3F007E"/>
                </a:solidFill>
                <a:effectLst>
                  <a:outerShdw blurRad="38100" dist="38100" dir="2700000" algn="tl">
                    <a:srgbClr val="C0C0C0"/>
                  </a:outerShdw>
                </a:effectLst>
                <a:latin typeface="Times New Roman" pitchFamily="18" charset="0"/>
              </a:rPr>
              <a:t>«θέλω να είμαι σαν»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7587">
                                            <p:txEl>
                                              <p:pRg st="2" end="2"/>
                                            </p:txEl>
                                          </p:spTgt>
                                        </p:tgtEl>
                                        <p:attrNameLst>
                                          <p:attrName>style.visibility</p:attrName>
                                        </p:attrNameLst>
                                      </p:cBhvr>
                                      <p:to>
                                        <p:strVal val="visible"/>
                                      </p:to>
                                    </p:set>
                                    <p:animEffect transition="in" filter="blinds(horizontal)">
                                      <p:cBhvr>
                                        <p:cTn id="7" dur="500"/>
                                        <p:tgtEl>
                                          <p:spTgt spid="675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FF755AD-B8C5-E6B0-120C-A0212E3DC9AD}"/>
              </a:ext>
            </a:extLst>
          </p:cNvPr>
          <p:cNvSpPr>
            <a:spLocks noGrp="1" noChangeArrowheads="1"/>
          </p:cNvSpPr>
          <p:nvPr>
            <p:ph type="title" idx="4294967295"/>
          </p:nvPr>
        </p:nvSpPr>
        <p:spPr>
          <a:xfrm>
            <a:off x="2208213" y="635001"/>
            <a:ext cx="7848600" cy="561975"/>
          </a:xfrm>
        </p:spPr>
        <p:txBody>
          <a:bodyPr rtlCol="0">
            <a:normAutofit/>
          </a:bodyPr>
          <a:lstStyle/>
          <a:p>
            <a:pPr>
              <a:defRPr/>
            </a:pPr>
            <a:r>
              <a:rPr lang="el-GR" altLang="en-US" sz="3200" b="1" dirty="0">
                <a:solidFill>
                  <a:srgbClr val="660066"/>
                </a:solidFill>
              </a:rPr>
              <a:t>Η ΣΩΜΑΤΙΚΗ ΑΝΑΠΤΥΞΗ</a:t>
            </a:r>
          </a:p>
        </p:txBody>
      </p:sp>
      <p:sp>
        <p:nvSpPr>
          <p:cNvPr id="189443" name="Rectangle 3">
            <a:extLst>
              <a:ext uri="{FF2B5EF4-FFF2-40B4-BE49-F238E27FC236}">
                <a16:creationId xmlns:a16="http://schemas.microsoft.com/office/drawing/2014/main" id="{F1DB4912-F8FE-D5AE-CC03-6DF34AAD8DD7}"/>
              </a:ext>
            </a:extLst>
          </p:cNvPr>
          <p:cNvSpPr>
            <a:spLocks noGrp="1" noChangeArrowheads="1"/>
          </p:cNvSpPr>
          <p:nvPr>
            <p:ph type="body" idx="4294967295"/>
          </p:nvPr>
        </p:nvSpPr>
        <p:spPr>
          <a:xfrm>
            <a:off x="2208214" y="1339851"/>
            <a:ext cx="7775575" cy="4752975"/>
          </a:xfrm>
          <a:ln>
            <a:solidFill>
              <a:srgbClr val="660066"/>
            </a:solidFill>
          </a:ln>
        </p:spPr>
        <p:txBody>
          <a:bodyPr rtlCol="0">
            <a:normAutofit/>
          </a:bodyPr>
          <a:lstStyle/>
          <a:p>
            <a:pPr eaLnBrk="1" fontAlgn="auto" hangingPunct="1">
              <a:buFont typeface="Arial"/>
              <a:buChar char="•"/>
              <a:defRPr/>
            </a:pPr>
            <a:r>
              <a:rPr lang="el-GR">
                <a:solidFill>
                  <a:srgbClr val="003366"/>
                </a:solidFill>
                <a:effectLst>
                  <a:outerShdw blurRad="38100" dist="38100" dir="2700000" algn="tl">
                    <a:srgbClr val="C0C0C0"/>
                  </a:outerShdw>
                </a:effectLst>
              </a:rPr>
              <a:t>Το συνολικό βάρος του σώματος του μέσου παιδιού ηλικίας 5 ετών είναι το 30% του βάρους του ενήλικου ατόμου (κατά μέσο όρο).Τα παιδιά προσχολικής ηλικίας καταναλώνουν μικρότερες ποσότητες τροφής σε σύγκριση με τα βρέφη.</a:t>
            </a:r>
            <a:endParaRPr lang="en-US">
              <a:solidFill>
                <a:srgbClr val="003366"/>
              </a:solidFill>
              <a:effectLst>
                <a:outerShdw blurRad="38100" dist="38100" dir="2700000" algn="tl">
                  <a:srgbClr val="C0C0C0"/>
                </a:outerShdw>
              </a:effectLst>
            </a:endParaRPr>
          </a:p>
          <a:p>
            <a:pPr eaLnBrk="1" fontAlgn="auto" hangingPunct="1">
              <a:buFont typeface="Arial"/>
              <a:buChar char="•"/>
              <a:defRPr/>
            </a:pPr>
            <a:r>
              <a:rPr lang="el-GR">
                <a:solidFill>
                  <a:srgbClr val="660066"/>
                </a:solidFill>
                <a:effectLst>
                  <a:outerShdw blurRad="38100" dist="38100" dir="2700000" algn="tl">
                    <a:srgbClr val="C0C0C0"/>
                  </a:outerShdw>
                </a:effectLst>
              </a:rPr>
              <a:t>ΚΙΝΗΤΙΚΗ ΑΝΑΠΤΥΞΗ</a:t>
            </a:r>
          </a:p>
          <a:p>
            <a:pPr eaLnBrk="1" fontAlgn="auto" hangingPunct="1">
              <a:buFont typeface="Arial"/>
              <a:buChar char="•"/>
              <a:defRPr/>
            </a:pPr>
            <a:r>
              <a:rPr lang="el-GR">
                <a:solidFill>
                  <a:srgbClr val="003366"/>
                </a:solidFill>
                <a:effectLst>
                  <a:outerShdw blurRad="38100" dist="38100" dir="2700000" algn="tl">
                    <a:srgbClr val="C0C0C0"/>
                  </a:outerShdw>
                </a:effectLst>
              </a:rPr>
              <a:t>Οι αδρές και λεπτές κινητικές δεξιότητες βελτιώνονται . </a:t>
            </a:r>
          </a:p>
          <a:p>
            <a:pPr eaLnBrk="1" fontAlgn="auto" hangingPunct="1">
              <a:buFont typeface="Arial"/>
              <a:buChar char="•"/>
              <a:defRPr/>
            </a:pPr>
            <a:r>
              <a:rPr lang="el-GR">
                <a:solidFill>
                  <a:srgbClr val="003366"/>
                </a:solidFill>
                <a:effectLst>
                  <a:outerShdw blurRad="38100" dist="38100" dir="2700000" algn="tl">
                    <a:srgbClr val="C0C0C0"/>
                  </a:outerShdw>
                </a:effectLst>
              </a:rPr>
              <a:t>ΟΙ αδρές κινητικές δεξιότητες αρχίζουν να διαφοροποιούνται και εμφανίζεται η πλευρίωση</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798CCFDE-DCBD-A4F8-28DC-945E7EDAC931}"/>
              </a:ext>
            </a:extLst>
          </p:cNvPr>
          <p:cNvSpPr>
            <a:spLocks noGrp="1" noChangeArrowheads="1"/>
          </p:cNvSpPr>
          <p:nvPr>
            <p:ph type="title"/>
          </p:nvPr>
        </p:nvSpPr>
        <p:spPr>
          <a:xfrm>
            <a:off x="2224088" y="569914"/>
            <a:ext cx="7759700" cy="555625"/>
          </a:xfrm>
        </p:spPr>
        <p:txBody>
          <a:bodyPr rtlCol="0">
            <a:normAutofit fontScale="90000"/>
          </a:bodyPr>
          <a:lstStyle/>
          <a:p>
            <a:pPr>
              <a:defRPr/>
            </a:pPr>
            <a:r>
              <a:rPr lang="el-GR" sz="3200" b="1" dirty="0">
                <a:solidFill>
                  <a:srgbClr val="3333CC"/>
                </a:solidFill>
                <a:effectLst>
                  <a:outerShdw blurRad="38100" dist="38100" dir="2700000" algn="tl">
                    <a:srgbClr val="C0C0C0"/>
                  </a:outerShdw>
                </a:effectLst>
                <a:latin typeface="Times New Roman" pitchFamily="18" charset="0"/>
              </a:rPr>
              <a:t>3. Η ΤΑΥΤΟΤΗΤΑ ΤΟΥ ΡΟΛΟΥ ΤΟΥ ΦΥΛΟΥ</a:t>
            </a:r>
          </a:p>
        </p:txBody>
      </p:sp>
      <p:sp>
        <p:nvSpPr>
          <p:cNvPr id="3" name="Rectangle 2">
            <a:extLst>
              <a:ext uri="{FF2B5EF4-FFF2-40B4-BE49-F238E27FC236}">
                <a16:creationId xmlns:a16="http://schemas.microsoft.com/office/drawing/2014/main" id="{23DBBE6C-5FF2-D79C-EB72-2300491FF88D}"/>
              </a:ext>
            </a:extLst>
          </p:cNvPr>
          <p:cNvSpPr txBox="1">
            <a:spLocks noChangeArrowheads="1"/>
          </p:cNvSpPr>
          <p:nvPr/>
        </p:nvSpPr>
        <p:spPr>
          <a:xfrm>
            <a:off x="2351088" y="1196975"/>
            <a:ext cx="7632700" cy="908050"/>
          </a:xfrm>
          <a:prstGeom prst="rect">
            <a:avLst/>
          </a:prstGeom>
          <a:effectLst/>
        </p:spPr>
        <p:txBody>
          <a:bodyPr anchor="ctr">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l-GR" sz="3200" b="1" dirty="0">
                <a:effectLst>
                  <a:outerShdw blurRad="38100" dist="38100" dir="2700000" algn="tl">
                    <a:srgbClr val="C0C0C0"/>
                  </a:outerShdw>
                </a:effectLst>
                <a:latin typeface="Times New Roman" pitchFamily="18" charset="0"/>
              </a:rPr>
              <a:t>3.1. ΜΗΧΑΝΙΣΜΟΙ ΤΑΥΤΙΣΗΣ</a:t>
            </a:r>
          </a:p>
        </p:txBody>
      </p:sp>
      <p:sp>
        <p:nvSpPr>
          <p:cNvPr id="4" name="Rectangle 3">
            <a:extLst>
              <a:ext uri="{FF2B5EF4-FFF2-40B4-BE49-F238E27FC236}">
                <a16:creationId xmlns:a16="http://schemas.microsoft.com/office/drawing/2014/main" id="{9AC8037E-87CE-5793-1057-EFF50FF7E6C5}"/>
              </a:ext>
            </a:extLst>
          </p:cNvPr>
          <p:cNvSpPr txBox="1">
            <a:spLocks noChangeArrowheads="1"/>
          </p:cNvSpPr>
          <p:nvPr/>
        </p:nvSpPr>
        <p:spPr>
          <a:xfrm>
            <a:off x="2224088" y="2492375"/>
            <a:ext cx="7599362" cy="3816350"/>
          </a:xfrm>
          <a:prstGeom prst="rect">
            <a:avLst/>
          </a:prstGeom>
        </p:spPr>
        <p:txBody>
          <a:bodyPr>
            <a:normAutofit fontScale="925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fontAlgn="auto">
              <a:defRPr/>
            </a:pPr>
            <a:r>
              <a:rPr lang="el-GR" sz="2800" b="1" dirty="0">
                <a:solidFill>
                  <a:srgbClr val="3333CC"/>
                </a:solidFill>
                <a:effectLst>
                  <a:outerShdw blurRad="38100" dist="38100" dir="2700000" algn="tl">
                    <a:srgbClr val="C0C0C0"/>
                  </a:outerShdw>
                </a:effectLst>
                <a:latin typeface="Times New Roman" pitchFamily="18" charset="0"/>
              </a:rPr>
              <a:t>1. ΨΥΧΑΝΑΛΥΤΙΚΗ ΘΕΩΡΙΑ</a:t>
            </a:r>
          </a:p>
          <a:p>
            <a:pPr fontAlgn="auto">
              <a:defRPr/>
            </a:pPr>
            <a:r>
              <a:rPr lang="el-GR" sz="2800" b="1" dirty="0">
                <a:solidFill>
                  <a:srgbClr val="3333CC"/>
                </a:solidFill>
                <a:effectLst>
                  <a:outerShdw blurRad="38100" dist="38100" dir="2700000" algn="tl">
                    <a:srgbClr val="C0C0C0"/>
                  </a:outerShdw>
                </a:effectLst>
                <a:latin typeface="Times New Roman" pitchFamily="18" charset="0"/>
              </a:rPr>
              <a:t>α</a:t>
            </a:r>
            <a:r>
              <a:rPr lang="en-US" sz="2800" b="1" dirty="0">
                <a:solidFill>
                  <a:srgbClr val="3333CC"/>
                </a:solidFill>
                <a:effectLst>
                  <a:outerShdw blurRad="38100" dist="38100" dir="2700000" algn="tl">
                    <a:srgbClr val="C0C0C0"/>
                  </a:outerShdw>
                </a:effectLst>
                <a:latin typeface="Times New Roman" pitchFamily="18" charset="0"/>
              </a:rPr>
              <a:t>. </a:t>
            </a:r>
            <a:r>
              <a:rPr lang="el-GR" sz="2800" b="1" dirty="0">
                <a:solidFill>
                  <a:srgbClr val="3333CC"/>
                </a:solidFill>
                <a:effectLst>
                  <a:outerShdw blurRad="38100" dist="38100" dir="2700000" algn="tl">
                    <a:srgbClr val="C0C0C0"/>
                  </a:outerShdw>
                </a:effectLst>
                <a:latin typeface="Times New Roman" pitchFamily="18" charset="0"/>
              </a:rPr>
              <a:t>Η ΔΙΑΦΟΡΟΠΟΙΗΣΗ</a:t>
            </a:r>
          </a:p>
          <a:p>
            <a:pPr fontAlgn="auto">
              <a:defRPr/>
            </a:pPr>
            <a:r>
              <a:rPr lang="el-GR" sz="2800" b="1" dirty="0">
                <a:solidFill>
                  <a:srgbClr val="009999"/>
                </a:solidFill>
                <a:effectLst>
                  <a:outerShdw blurRad="38100" dist="38100" dir="2700000" algn="tl">
                    <a:srgbClr val="C0C0C0"/>
                  </a:outerShdw>
                </a:effectLst>
                <a:latin typeface="Times New Roman" pitchFamily="18" charset="0"/>
              </a:rPr>
              <a:t>β. Ο ΠΡΟΣΕΤΑΙΡΙΣΜΟΣ</a:t>
            </a:r>
          </a:p>
          <a:p>
            <a:pPr fontAlgn="auto">
              <a:defRPr/>
            </a:pPr>
            <a:r>
              <a:rPr lang="el-GR" sz="2800" b="1" dirty="0">
                <a:solidFill>
                  <a:srgbClr val="336600"/>
                </a:solidFill>
                <a:effectLst>
                  <a:outerShdw blurRad="38100" dist="38100" dir="2700000" algn="tl">
                    <a:srgbClr val="C0C0C0"/>
                  </a:outerShdw>
                </a:effectLst>
                <a:latin typeface="Times New Roman" pitchFamily="18" charset="0"/>
              </a:rPr>
              <a:t>2. ΜΙΜΗΣΗ ΚΑΙ Η ΘΕΩΡΙΑ ΤΗΣ ΚΟΙΝΩΝΙΚΗΣ ΜΑΘΗΣΗΣ</a:t>
            </a:r>
            <a:endParaRPr lang="en-US" sz="2800" b="1" dirty="0">
              <a:solidFill>
                <a:srgbClr val="336600"/>
              </a:solidFill>
              <a:effectLst>
                <a:outerShdw blurRad="38100" dist="38100" dir="2700000" algn="tl">
                  <a:srgbClr val="C0C0C0"/>
                </a:outerShdw>
              </a:effectLst>
              <a:latin typeface="Times New Roman" pitchFamily="18" charset="0"/>
            </a:endParaRPr>
          </a:p>
          <a:p>
            <a:pPr fontAlgn="auto">
              <a:defRPr/>
            </a:pPr>
            <a:r>
              <a:rPr lang="el-GR" sz="2800" b="1" dirty="0">
                <a:solidFill>
                  <a:srgbClr val="CC3300"/>
                </a:solidFill>
                <a:effectLst>
                  <a:outerShdw blurRad="38100" dist="38100" dir="2700000" algn="tl">
                    <a:srgbClr val="C0C0C0"/>
                  </a:outerShdw>
                </a:effectLst>
                <a:latin typeface="Times New Roman" pitchFamily="18" charset="0"/>
              </a:rPr>
              <a:t>3</a:t>
            </a:r>
            <a:r>
              <a:rPr lang="en-US" sz="2800" b="1" dirty="0">
                <a:solidFill>
                  <a:srgbClr val="CC3300"/>
                </a:solidFill>
                <a:effectLst>
                  <a:outerShdw blurRad="38100" dist="38100" dir="2700000" algn="tl">
                    <a:srgbClr val="C0C0C0"/>
                  </a:outerShdw>
                </a:effectLst>
                <a:latin typeface="Times New Roman" pitchFamily="18" charset="0"/>
              </a:rPr>
              <a:t>. </a:t>
            </a:r>
            <a:r>
              <a:rPr lang="el-GR" sz="2800" b="1" dirty="0">
                <a:solidFill>
                  <a:srgbClr val="CC3300"/>
                </a:solidFill>
                <a:effectLst>
                  <a:outerShdw blurRad="38100" dist="38100" dir="2700000" algn="tl">
                    <a:srgbClr val="C0C0C0"/>
                  </a:outerShdw>
                </a:effectLst>
                <a:latin typeface="Times New Roman" pitchFamily="18" charset="0"/>
              </a:rPr>
              <a:t>ΓΝΩΣΤΙΚΗ-ΑΝΑΠΤΥΞΙΑΚΗ ΠΡΟΣΕΓΓΙΣΗ</a:t>
            </a:r>
          </a:p>
          <a:p>
            <a:pPr fontAlgn="auto">
              <a:defRPr/>
            </a:pPr>
            <a:r>
              <a:rPr lang="el-GR" sz="2800" b="1" dirty="0">
                <a:solidFill>
                  <a:srgbClr val="A50021"/>
                </a:solidFill>
                <a:effectLst>
                  <a:outerShdw blurRad="38100" dist="38100" dir="2700000" algn="tl">
                    <a:srgbClr val="C0C0C0"/>
                  </a:outerShdw>
                </a:effectLst>
                <a:latin typeface="Times New Roman" pitchFamily="18" charset="0"/>
              </a:rPr>
              <a:t>4. ΘΕΩΡΙΑ ΣΧΗΜΑΤΟΣ ΤΟΥ ΦΎΛΟΥ</a:t>
            </a:r>
          </a:p>
        </p:txBody>
      </p:sp>
      <p:sp>
        <p:nvSpPr>
          <p:cNvPr id="122885" name="Rectangle 4">
            <a:extLst>
              <a:ext uri="{FF2B5EF4-FFF2-40B4-BE49-F238E27FC236}">
                <a16:creationId xmlns:a16="http://schemas.microsoft.com/office/drawing/2014/main" id="{D9857839-1E9B-E6F0-D5E5-21F0DB577F2F}"/>
              </a:ext>
            </a:extLst>
          </p:cNvPr>
          <p:cNvSpPr>
            <a:spLocks noChangeArrowheads="1"/>
          </p:cNvSpPr>
          <p:nvPr/>
        </p:nvSpPr>
        <p:spPr bwMode="auto">
          <a:xfrm>
            <a:off x="2279651" y="2492376"/>
            <a:ext cx="5256213" cy="1584325"/>
          </a:xfrm>
          <a:prstGeom prst="rect">
            <a:avLst/>
          </a:prstGeom>
          <a:noFill/>
          <a:ln w="349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0"/>
              </a:spcBef>
              <a:spcAft>
                <a:spcPct val="0"/>
              </a:spcAft>
              <a:buClrTx/>
              <a:buSzTx/>
              <a:buFontTx/>
              <a:buNone/>
            </a:pPr>
            <a:endParaRPr lang="en-US" altLang="en-US" sz="180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EA8C5DE5-EE7A-5FA5-12A4-1C3B1CFF05D7}"/>
              </a:ext>
            </a:extLst>
          </p:cNvPr>
          <p:cNvSpPr>
            <a:spLocks noGrp="1" noChangeArrowheads="1"/>
          </p:cNvSpPr>
          <p:nvPr>
            <p:ph type="title"/>
          </p:nvPr>
        </p:nvSpPr>
        <p:spPr>
          <a:xfrm>
            <a:off x="2135189" y="549275"/>
            <a:ext cx="7850187" cy="935038"/>
          </a:xfrm>
        </p:spPr>
        <p:txBody>
          <a:bodyPr rtlCol="0">
            <a:normAutofit/>
          </a:bodyPr>
          <a:lstStyle/>
          <a:p>
            <a:pPr>
              <a:defRPr/>
            </a:pPr>
            <a:r>
              <a:rPr lang="el-GR" sz="2800" b="1" dirty="0">
                <a:solidFill>
                  <a:schemeClr val="tx1">
                    <a:lumMod val="85000"/>
                    <a:lumOff val="15000"/>
                  </a:schemeClr>
                </a:solidFill>
                <a:effectLst>
                  <a:outerShdw blurRad="38100" dist="38100" dir="2700000" algn="tl">
                    <a:srgbClr val="C0C0C0"/>
                  </a:outerShdw>
                </a:effectLst>
                <a:latin typeface="Times New Roman" pitchFamily="18" charset="0"/>
              </a:rPr>
              <a:t>1.α. Ταύτιση μέσω διαφοροποίησης (αγόρια)</a:t>
            </a:r>
            <a:r>
              <a:rPr lang="en-US" sz="2800" b="1" dirty="0">
                <a:solidFill>
                  <a:schemeClr val="tx1">
                    <a:lumMod val="85000"/>
                    <a:lumOff val="15000"/>
                  </a:schemeClr>
                </a:solidFill>
                <a:effectLst>
                  <a:outerShdw blurRad="38100" dist="38100" dir="2700000" algn="tl">
                    <a:srgbClr val="C0C0C0"/>
                  </a:outerShdw>
                </a:effectLst>
                <a:latin typeface="Times New Roman" pitchFamily="18" charset="0"/>
              </a:rPr>
              <a:t> </a:t>
            </a:r>
            <a:r>
              <a:rPr lang="el-GR" sz="2800" b="1" dirty="0">
                <a:solidFill>
                  <a:srgbClr val="333399"/>
                </a:solidFill>
                <a:effectLst>
                  <a:outerShdw blurRad="38100" dist="38100" dir="2700000" algn="tl">
                    <a:srgbClr val="C0C0C0"/>
                  </a:outerShdw>
                </a:effectLst>
                <a:latin typeface="Times New Roman" pitchFamily="18" charset="0"/>
              </a:rPr>
              <a:t>(</a:t>
            </a:r>
            <a:r>
              <a:rPr lang="en-US" sz="2800" b="1" dirty="0">
                <a:solidFill>
                  <a:srgbClr val="6600CC"/>
                </a:solidFill>
                <a:effectLst>
                  <a:outerShdw blurRad="38100" dist="38100" dir="2700000" algn="tl">
                    <a:srgbClr val="C0C0C0"/>
                  </a:outerShdw>
                </a:effectLst>
                <a:latin typeface="Times New Roman" pitchFamily="18" charset="0"/>
              </a:rPr>
              <a:t>Freud, 1964</a:t>
            </a:r>
            <a:r>
              <a:rPr lang="en-US" sz="2800" b="1" dirty="0">
                <a:solidFill>
                  <a:srgbClr val="333399"/>
                </a:solidFill>
                <a:effectLst>
                  <a:outerShdw blurRad="38100" dist="38100" dir="2700000" algn="tl">
                    <a:srgbClr val="C0C0C0"/>
                  </a:outerShdw>
                </a:effectLst>
                <a:latin typeface="Times New Roman" pitchFamily="18" charset="0"/>
              </a:rPr>
              <a:t>. </a:t>
            </a:r>
            <a:r>
              <a:rPr lang="en-US" sz="2800" b="1" dirty="0">
                <a:solidFill>
                  <a:srgbClr val="6600CC"/>
                </a:solidFill>
                <a:effectLst>
                  <a:outerShdw blurRad="38100" dist="38100" dir="2700000" algn="tl">
                    <a:srgbClr val="C0C0C0"/>
                  </a:outerShdw>
                </a:effectLst>
                <a:latin typeface="Times New Roman" pitchFamily="18" charset="0"/>
              </a:rPr>
              <a:t>Chodorow,</a:t>
            </a:r>
            <a:r>
              <a:rPr lang="el-GR" sz="2800" b="1" dirty="0">
                <a:solidFill>
                  <a:srgbClr val="6600CC"/>
                </a:solidFill>
                <a:effectLst>
                  <a:outerShdw blurRad="38100" dist="38100" dir="2700000" algn="tl">
                    <a:srgbClr val="C0C0C0"/>
                  </a:outerShdw>
                </a:effectLst>
                <a:latin typeface="Times New Roman" pitchFamily="18" charset="0"/>
              </a:rPr>
              <a:t> 1974</a:t>
            </a:r>
            <a:r>
              <a:rPr lang="el-GR" sz="2800" b="1" dirty="0">
                <a:solidFill>
                  <a:srgbClr val="333399"/>
                </a:solidFill>
                <a:effectLst>
                  <a:outerShdw blurRad="38100" dist="38100" dir="2700000" algn="tl">
                    <a:srgbClr val="C0C0C0"/>
                  </a:outerShdw>
                </a:effectLst>
                <a:latin typeface="Times New Roman" pitchFamily="18" charset="0"/>
              </a:rPr>
              <a:t>)</a:t>
            </a:r>
            <a:r>
              <a:rPr lang="en-US" sz="2800" b="1" dirty="0">
                <a:solidFill>
                  <a:srgbClr val="333399"/>
                </a:solidFill>
                <a:effectLst>
                  <a:outerShdw blurRad="38100" dist="38100" dir="2700000" algn="tl">
                    <a:srgbClr val="C0C0C0"/>
                  </a:outerShdw>
                </a:effectLst>
                <a:latin typeface="Times New Roman" pitchFamily="18" charset="0"/>
              </a:rPr>
              <a:t> </a:t>
            </a:r>
            <a:endParaRPr lang="el-GR" sz="2800" b="1" dirty="0">
              <a:solidFill>
                <a:srgbClr val="333399"/>
              </a:solidFill>
              <a:effectLst>
                <a:outerShdw blurRad="38100" dist="38100" dir="2700000" algn="tl">
                  <a:srgbClr val="C0C0C0"/>
                </a:outerShdw>
              </a:effectLst>
              <a:latin typeface="Times New Roman" pitchFamily="18" charset="0"/>
            </a:endParaRPr>
          </a:p>
        </p:txBody>
      </p:sp>
      <p:sp>
        <p:nvSpPr>
          <p:cNvPr id="123907" name="Rectangle 3">
            <a:extLst>
              <a:ext uri="{FF2B5EF4-FFF2-40B4-BE49-F238E27FC236}">
                <a16:creationId xmlns:a16="http://schemas.microsoft.com/office/drawing/2014/main" id="{4143C044-1653-1F62-FFAB-16DC73E33974}"/>
              </a:ext>
            </a:extLst>
          </p:cNvPr>
          <p:cNvSpPr>
            <a:spLocks noGrp="1" noChangeArrowheads="1"/>
          </p:cNvSpPr>
          <p:nvPr>
            <p:ph type="body" idx="1"/>
          </p:nvPr>
        </p:nvSpPr>
        <p:spPr>
          <a:xfrm>
            <a:off x="2351088" y="2781301"/>
            <a:ext cx="7561262" cy="3357563"/>
          </a:xfrm>
        </p:spPr>
        <p:txBody>
          <a:bodyPr/>
          <a:lstStyle/>
          <a:p>
            <a:pPr eaLnBrk="1" hangingPunct="1"/>
            <a:r>
              <a:rPr lang="el-GR" altLang="en-US" b="1">
                <a:solidFill>
                  <a:srgbClr val="333399"/>
                </a:solidFill>
              </a:rPr>
              <a:t>Πρωτογενής ταύτιση (1ο έτος)</a:t>
            </a:r>
          </a:p>
          <a:p>
            <a:pPr eaLnBrk="1" hangingPunct="1"/>
            <a:r>
              <a:rPr lang="el-GR" altLang="en-US" b="1">
                <a:solidFill>
                  <a:srgbClr val="333399"/>
                </a:solidFill>
              </a:rPr>
              <a:t>Δευτερογενής ταύτιση (3ο έτος) με «πρότυπο»</a:t>
            </a:r>
          </a:p>
        </p:txBody>
      </p:sp>
      <p:sp>
        <p:nvSpPr>
          <p:cNvPr id="97284" name="Line 4">
            <a:extLst>
              <a:ext uri="{FF2B5EF4-FFF2-40B4-BE49-F238E27FC236}">
                <a16:creationId xmlns:a16="http://schemas.microsoft.com/office/drawing/2014/main" id="{7E128FF6-3300-0F49-6A8C-A9C80BC05BA7}"/>
              </a:ext>
            </a:extLst>
          </p:cNvPr>
          <p:cNvSpPr>
            <a:spLocks noChangeShapeType="1"/>
          </p:cNvSpPr>
          <p:nvPr/>
        </p:nvSpPr>
        <p:spPr bwMode="auto">
          <a:xfrm>
            <a:off x="6888163" y="4005264"/>
            <a:ext cx="0" cy="719137"/>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7285" name="Text Box 5">
            <a:extLst>
              <a:ext uri="{FF2B5EF4-FFF2-40B4-BE49-F238E27FC236}">
                <a16:creationId xmlns:a16="http://schemas.microsoft.com/office/drawing/2014/main" id="{C491ED69-D3B7-AB52-4E75-DF66FD12D113}"/>
              </a:ext>
            </a:extLst>
          </p:cNvPr>
          <p:cNvSpPr txBox="1">
            <a:spLocks noChangeArrowheads="1"/>
          </p:cNvSpPr>
          <p:nvPr/>
        </p:nvSpPr>
        <p:spPr bwMode="auto">
          <a:xfrm>
            <a:off x="4872039" y="4781551"/>
            <a:ext cx="5113337" cy="1311275"/>
          </a:xfrm>
          <a:prstGeom prst="rect">
            <a:avLst/>
          </a:prstGeom>
          <a:noFill/>
          <a:ln w="9525">
            <a:noFill/>
            <a:miter lim="800000"/>
            <a:headEnd/>
            <a:tailEnd/>
          </a:ln>
          <a:effectLst/>
        </p:spPr>
        <p:txBody>
          <a:bodyPr>
            <a:spAutoFit/>
          </a:bodyPr>
          <a:lstStyle/>
          <a:p>
            <a:pPr eaLnBrk="1" hangingPunct="1">
              <a:spcBef>
                <a:spcPct val="50000"/>
              </a:spcBef>
              <a:defRPr/>
            </a:pPr>
            <a:r>
              <a:rPr lang="el-GR" sz="3200" b="1" dirty="0">
                <a:solidFill>
                  <a:srgbClr val="CC0000"/>
                </a:solidFill>
                <a:effectLst>
                  <a:outerShdw blurRad="38100" dist="38100" dir="2700000" algn="tl">
                    <a:srgbClr val="C0C0C0"/>
                  </a:outerShdw>
                </a:effectLst>
              </a:rPr>
              <a:t>Φαλλικό στάδιο (</a:t>
            </a:r>
            <a:r>
              <a:rPr lang="en-US" sz="3200" b="1" dirty="0">
                <a:solidFill>
                  <a:srgbClr val="CC0000"/>
                </a:solidFill>
                <a:effectLst>
                  <a:outerShdw blurRad="38100" dist="38100" dir="2700000" algn="tl">
                    <a:srgbClr val="C0C0C0"/>
                  </a:outerShdw>
                </a:effectLst>
              </a:rPr>
              <a:t>Freud)</a:t>
            </a:r>
            <a:endParaRPr lang="el-GR" sz="3200" b="1" dirty="0">
              <a:solidFill>
                <a:srgbClr val="CC0000"/>
              </a:solidFill>
              <a:effectLst>
                <a:outerShdw blurRad="38100" dist="38100" dir="2700000" algn="tl">
                  <a:srgbClr val="C0C0C0"/>
                </a:outerShdw>
              </a:effectLst>
            </a:endParaRPr>
          </a:p>
          <a:p>
            <a:pPr eaLnBrk="1" hangingPunct="1">
              <a:spcBef>
                <a:spcPct val="50000"/>
              </a:spcBef>
              <a:defRPr/>
            </a:pPr>
            <a:r>
              <a:rPr lang="el-GR" sz="3200" b="1" dirty="0">
                <a:solidFill>
                  <a:srgbClr val="CC0000"/>
                </a:solidFill>
                <a:effectLst>
                  <a:outerShdw blurRad="38100" dist="38100" dir="2700000" algn="tl">
                    <a:srgbClr val="C0C0C0"/>
                  </a:outerShdw>
                </a:effectLst>
              </a:rPr>
              <a:t>(Οιδιπόδειο Σύμπλεγμα)</a:t>
            </a:r>
          </a:p>
        </p:txBody>
      </p:sp>
      <p:sp>
        <p:nvSpPr>
          <p:cNvPr id="97286" name="Text Box 6">
            <a:extLst>
              <a:ext uri="{FF2B5EF4-FFF2-40B4-BE49-F238E27FC236}">
                <a16:creationId xmlns:a16="http://schemas.microsoft.com/office/drawing/2014/main" id="{9329B1EB-3165-4EEC-E7B9-CEE8076359F9}"/>
              </a:ext>
            </a:extLst>
          </p:cNvPr>
          <p:cNvSpPr txBox="1">
            <a:spLocks noChangeArrowheads="1"/>
          </p:cNvSpPr>
          <p:nvPr/>
        </p:nvSpPr>
        <p:spPr bwMode="auto">
          <a:xfrm>
            <a:off x="2208213" y="1517650"/>
            <a:ext cx="7777162" cy="831850"/>
          </a:xfrm>
          <a:prstGeom prst="rect">
            <a:avLst/>
          </a:prstGeom>
          <a:noFill/>
          <a:ln w="9525">
            <a:solidFill>
              <a:srgbClr val="660033"/>
            </a:solidFill>
            <a:miter lim="800000"/>
            <a:headEnd/>
            <a:tailEnd/>
          </a:ln>
          <a:effectLst/>
        </p:spPr>
        <p:txBody>
          <a:bodyPr>
            <a:spAutoFit/>
          </a:bodyPr>
          <a:lstStyle/>
          <a:p>
            <a:pPr eaLnBrk="1" hangingPunct="1">
              <a:spcBef>
                <a:spcPct val="50000"/>
              </a:spcBef>
              <a:defRPr/>
            </a:pPr>
            <a:r>
              <a:rPr lang="en-US" sz="2400" b="1" dirty="0">
                <a:solidFill>
                  <a:srgbClr val="6600CC"/>
                </a:solidFill>
                <a:effectLst>
                  <a:outerShdw blurRad="38100" dist="38100" dir="2700000" algn="tl">
                    <a:srgbClr val="C0C0C0"/>
                  </a:outerShdw>
                </a:effectLst>
              </a:rPr>
              <a:t>Freud: </a:t>
            </a:r>
            <a:r>
              <a:rPr lang="el-GR" sz="2400" b="1" dirty="0">
                <a:solidFill>
                  <a:srgbClr val="6600CC"/>
                </a:solidFill>
                <a:effectLst>
                  <a:outerShdw blurRad="38100" dist="38100" dir="2700000" algn="tl">
                    <a:srgbClr val="C0C0C0"/>
                  </a:outerShdw>
                </a:effectLst>
              </a:rPr>
              <a:t>Απέδωσε στα συναισθήματα πρωταρχικό ρόλο ως προς την ανάπτυξη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7286"/>
                                        </p:tgtEl>
                                        <p:attrNameLst>
                                          <p:attrName>style.visibility</p:attrName>
                                        </p:attrNameLst>
                                      </p:cBhvr>
                                      <p:to>
                                        <p:strVal val="visible"/>
                                      </p:to>
                                    </p:set>
                                    <p:animEffect transition="in" filter="blinds(horizontal)">
                                      <p:cBhvr>
                                        <p:cTn id="7" dur="500"/>
                                        <p:tgtEl>
                                          <p:spTgt spid="972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7284"/>
                                        </p:tgtEl>
                                        <p:attrNameLst>
                                          <p:attrName>style.visibility</p:attrName>
                                        </p:attrNameLst>
                                      </p:cBhvr>
                                      <p:to>
                                        <p:strVal val="visible"/>
                                      </p:to>
                                    </p:set>
                                    <p:animEffect transition="in" filter="blinds(horizontal)">
                                      <p:cBhvr>
                                        <p:cTn id="12" dur="500"/>
                                        <p:tgtEl>
                                          <p:spTgt spid="972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7285">
                                            <p:txEl>
                                              <p:pRg st="0" end="0"/>
                                            </p:txEl>
                                          </p:spTgt>
                                        </p:tgtEl>
                                        <p:attrNameLst>
                                          <p:attrName>style.visibility</p:attrName>
                                        </p:attrNameLst>
                                      </p:cBhvr>
                                      <p:to>
                                        <p:strVal val="visible"/>
                                      </p:to>
                                    </p:set>
                                    <p:animEffect transition="in" filter="blinds(horizontal)">
                                      <p:cBhvr>
                                        <p:cTn id="17" dur="500"/>
                                        <p:tgtEl>
                                          <p:spTgt spid="97285">
                                            <p:txEl>
                                              <p:pRg st="0" end="0"/>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97285">
                                            <p:txEl>
                                              <p:pRg st="1" end="1"/>
                                            </p:txEl>
                                          </p:spTgt>
                                        </p:tgtEl>
                                        <p:attrNameLst>
                                          <p:attrName>style.visibility</p:attrName>
                                        </p:attrNameLst>
                                      </p:cBhvr>
                                      <p:to>
                                        <p:strVal val="visible"/>
                                      </p:to>
                                    </p:set>
                                    <p:animEffect transition="in" filter="blinds(horizontal)">
                                      <p:cBhvr>
                                        <p:cTn id="20" dur="500"/>
                                        <p:tgtEl>
                                          <p:spTgt spid="972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408862F4-FE10-BC01-EDF6-B559146BE99F}"/>
              </a:ext>
            </a:extLst>
          </p:cNvPr>
          <p:cNvSpPr>
            <a:spLocks noGrp="1" noChangeArrowheads="1"/>
          </p:cNvSpPr>
          <p:nvPr>
            <p:ph type="title"/>
          </p:nvPr>
        </p:nvSpPr>
        <p:spPr>
          <a:xfrm>
            <a:off x="2135189" y="647701"/>
            <a:ext cx="7921625" cy="981075"/>
          </a:xfrm>
        </p:spPr>
        <p:txBody>
          <a:bodyPr rtlCol="0">
            <a:normAutofit fontScale="90000"/>
          </a:bodyPr>
          <a:lstStyle/>
          <a:p>
            <a:pPr>
              <a:defRPr/>
            </a:pPr>
            <a:r>
              <a:rPr lang="el-GR" sz="3500" b="1" dirty="0">
                <a:solidFill>
                  <a:schemeClr val="tx1">
                    <a:lumMod val="85000"/>
                    <a:lumOff val="15000"/>
                  </a:schemeClr>
                </a:solidFill>
                <a:effectLst>
                  <a:outerShdw blurRad="38100" dist="38100" dir="2700000" algn="tl">
                    <a:srgbClr val="C0C0C0"/>
                  </a:outerShdw>
                </a:effectLst>
                <a:latin typeface="Times New Roman" pitchFamily="18" charset="0"/>
              </a:rPr>
              <a:t>1.β. Ταύτιση μέσω προσεταιρισμού</a:t>
            </a:r>
            <a:r>
              <a:rPr lang="en-US" sz="3500" b="1" dirty="0">
                <a:solidFill>
                  <a:schemeClr val="tx1">
                    <a:lumMod val="85000"/>
                    <a:lumOff val="15000"/>
                  </a:schemeClr>
                </a:solidFill>
                <a:effectLst>
                  <a:outerShdw blurRad="38100" dist="38100" dir="2700000" algn="tl">
                    <a:srgbClr val="C0C0C0"/>
                  </a:outerShdw>
                </a:effectLst>
                <a:latin typeface="Times New Roman" pitchFamily="18" charset="0"/>
              </a:rPr>
              <a:t> (</a:t>
            </a:r>
            <a:r>
              <a:rPr lang="el-GR" sz="3500" b="1" dirty="0">
                <a:solidFill>
                  <a:schemeClr val="tx1">
                    <a:lumMod val="85000"/>
                    <a:lumOff val="15000"/>
                  </a:schemeClr>
                </a:solidFill>
                <a:effectLst>
                  <a:outerShdw blurRad="38100" dist="38100" dir="2700000" algn="tl">
                    <a:srgbClr val="C0C0C0"/>
                  </a:outerShdw>
                </a:effectLst>
                <a:latin typeface="Times New Roman" pitchFamily="18" charset="0"/>
              </a:rPr>
              <a:t>κορίτσια)</a:t>
            </a:r>
          </a:p>
        </p:txBody>
      </p:sp>
      <p:sp>
        <p:nvSpPr>
          <p:cNvPr id="98307" name="Rectangle 3">
            <a:extLst>
              <a:ext uri="{FF2B5EF4-FFF2-40B4-BE49-F238E27FC236}">
                <a16:creationId xmlns:a16="http://schemas.microsoft.com/office/drawing/2014/main" id="{6F227E32-AE4F-C8CA-4657-4BA845ABF537}"/>
              </a:ext>
            </a:extLst>
          </p:cNvPr>
          <p:cNvSpPr>
            <a:spLocks noGrp="1" noChangeArrowheads="1"/>
          </p:cNvSpPr>
          <p:nvPr>
            <p:ph type="body" sz="half" idx="1"/>
          </p:nvPr>
        </p:nvSpPr>
        <p:spPr>
          <a:xfrm>
            <a:off x="2279650" y="1628776"/>
            <a:ext cx="7488238" cy="1800225"/>
          </a:xfrm>
        </p:spPr>
        <p:txBody>
          <a:bodyPr rtlCol="0">
            <a:normAutofit lnSpcReduction="10000"/>
          </a:bodyPr>
          <a:lstStyle/>
          <a:p>
            <a:pPr eaLnBrk="1" fontAlgn="auto" hangingPunct="1">
              <a:buFont typeface="Arial"/>
              <a:buChar char="•"/>
              <a:defRPr/>
            </a:pPr>
            <a:r>
              <a:rPr lang="el-GR" b="1" dirty="0">
                <a:solidFill>
                  <a:srgbClr val="6600CC"/>
                </a:solidFill>
                <a:effectLst>
                  <a:outerShdw blurRad="38100" dist="38100" dir="2700000" algn="tl">
                    <a:srgbClr val="C0C0C0"/>
                  </a:outerShdw>
                </a:effectLst>
                <a:latin typeface="Times New Roman" pitchFamily="18" charset="0"/>
              </a:rPr>
              <a:t>Θηλυκή ταύτιση:</a:t>
            </a:r>
            <a:r>
              <a:rPr lang="el-GR" b="1" dirty="0">
                <a:solidFill>
                  <a:schemeClr val="folHlink"/>
                </a:solidFill>
                <a:effectLst>
                  <a:outerShdw blurRad="38100" dist="38100" dir="2700000" algn="tl">
                    <a:srgbClr val="C0C0C0"/>
                  </a:outerShdw>
                </a:effectLst>
                <a:latin typeface="Times New Roman" pitchFamily="18" charset="0"/>
              </a:rPr>
              <a:t> αμυντική προσαρμογή</a:t>
            </a:r>
          </a:p>
          <a:p>
            <a:pPr eaLnBrk="1" fontAlgn="auto" hangingPunct="1">
              <a:buFont typeface="Arial"/>
              <a:buChar char="•"/>
              <a:defRPr/>
            </a:pPr>
            <a:r>
              <a:rPr lang="el-GR" b="1" dirty="0">
                <a:solidFill>
                  <a:srgbClr val="6600CC"/>
                </a:solidFill>
                <a:effectLst>
                  <a:outerShdw blurRad="38100" dist="38100" dir="2700000" algn="tl">
                    <a:srgbClr val="C0C0C0"/>
                  </a:outerShdw>
                </a:effectLst>
                <a:latin typeface="Times New Roman" pitchFamily="18" charset="0"/>
              </a:rPr>
              <a:t>Ανάπτυξη «Ενσυναίσθησης»</a:t>
            </a:r>
          </a:p>
          <a:p>
            <a:pPr eaLnBrk="1" fontAlgn="auto" hangingPunct="1">
              <a:buFont typeface="Arial"/>
              <a:buChar char="•"/>
              <a:defRPr/>
            </a:pPr>
            <a:r>
              <a:rPr lang="el-GR" b="1" dirty="0">
                <a:solidFill>
                  <a:schemeClr val="folHlink"/>
                </a:solidFill>
                <a:effectLst>
                  <a:outerShdw blurRad="38100" dist="38100" dir="2700000" algn="tl">
                    <a:srgbClr val="C0C0C0"/>
                  </a:outerShdw>
                </a:effectLst>
                <a:latin typeface="Times New Roman" pitchFamily="18" charset="0"/>
              </a:rPr>
              <a:t>Ενσωματωμένη κατανόηση των αναγκών των άλλων</a:t>
            </a:r>
          </a:p>
        </p:txBody>
      </p:sp>
      <p:sp>
        <p:nvSpPr>
          <p:cNvPr id="98310" name="Text Box 6">
            <a:extLst>
              <a:ext uri="{FF2B5EF4-FFF2-40B4-BE49-F238E27FC236}">
                <a16:creationId xmlns:a16="http://schemas.microsoft.com/office/drawing/2014/main" id="{88BA724C-7567-EAE2-3497-48AE84CEBC2D}"/>
              </a:ext>
            </a:extLst>
          </p:cNvPr>
          <p:cNvSpPr txBox="1">
            <a:spLocks noChangeArrowheads="1"/>
          </p:cNvSpPr>
          <p:nvPr/>
        </p:nvSpPr>
        <p:spPr bwMode="auto">
          <a:xfrm>
            <a:off x="2351088" y="3463925"/>
            <a:ext cx="7416800" cy="954088"/>
          </a:xfrm>
          <a:prstGeom prst="rect">
            <a:avLst/>
          </a:prstGeom>
          <a:noFill/>
          <a:ln w="9525">
            <a:noFill/>
            <a:miter lim="800000"/>
            <a:headEnd/>
            <a:tailEnd/>
          </a:ln>
          <a:effectLst/>
        </p:spPr>
        <p:txBody>
          <a:bodyPr>
            <a:spAutoFit/>
          </a:bodyPr>
          <a:lstStyle/>
          <a:p>
            <a:pPr eaLnBrk="1" hangingPunct="1">
              <a:spcBef>
                <a:spcPct val="50000"/>
              </a:spcBef>
              <a:defRPr/>
            </a:pPr>
            <a:r>
              <a:rPr lang="el-GR" sz="2800" b="1" dirty="0">
                <a:solidFill>
                  <a:srgbClr val="660033"/>
                </a:solidFill>
                <a:effectLst>
                  <a:outerShdw blurRad="38100" dist="38100" dir="2700000" algn="tl">
                    <a:srgbClr val="C0C0C0"/>
                  </a:outerShdw>
                </a:effectLst>
              </a:rPr>
              <a:t>Ταύτιση: αμφίδρομη διαδικασία</a:t>
            </a:r>
            <a:r>
              <a:rPr lang="el-GR" sz="2800" dirty="0"/>
              <a:t> </a:t>
            </a:r>
            <a:r>
              <a:rPr lang="el-GR" sz="2800" dirty="0">
                <a:solidFill>
                  <a:srgbClr val="660033"/>
                </a:solidFill>
              </a:rPr>
              <a:t>(</a:t>
            </a:r>
            <a:r>
              <a:rPr lang="en-US" sz="2800" dirty="0">
                <a:solidFill>
                  <a:srgbClr val="660033"/>
                </a:solidFill>
              </a:rPr>
              <a:t>Chodorow</a:t>
            </a:r>
            <a:r>
              <a:rPr lang="el-GR" sz="2800" dirty="0">
                <a:solidFill>
                  <a:srgbClr val="660033"/>
                </a:solidFill>
              </a:rPr>
              <a:t>, 1974)</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BE8B8535-F48E-FFA4-D72A-D4867A910D1D}"/>
              </a:ext>
            </a:extLst>
          </p:cNvPr>
          <p:cNvSpPr>
            <a:spLocks noGrp="1" noChangeArrowheads="1"/>
          </p:cNvSpPr>
          <p:nvPr>
            <p:ph type="title"/>
          </p:nvPr>
        </p:nvSpPr>
        <p:spPr>
          <a:xfrm>
            <a:off x="2208214" y="647701"/>
            <a:ext cx="7775575" cy="1196975"/>
          </a:xfrm>
        </p:spPr>
        <p:txBody>
          <a:bodyPr rtlCol="0">
            <a:normAutofit/>
          </a:bodyPr>
          <a:lstStyle/>
          <a:p>
            <a:pPr>
              <a:defRPr/>
            </a:pPr>
            <a:r>
              <a:rPr lang="el-GR" sz="3200" b="1">
                <a:solidFill>
                  <a:srgbClr val="CC3300"/>
                </a:solidFill>
                <a:effectLst>
                  <a:outerShdw blurRad="38100" dist="38100" dir="2700000" algn="tl">
                    <a:srgbClr val="C0C0C0"/>
                  </a:outerShdw>
                </a:effectLst>
                <a:latin typeface="Times New Roman" pitchFamily="18" charset="0"/>
              </a:rPr>
              <a:t>Κριτική στη θεωρία διαμόρφωσης ταυτότητας φύλου του </a:t>
            </a:r>
            <a:r>
              <a:rPr lang="en-US" sz="3200" b="1">
                <a:solidFill>
                  <a:srgbClr val="CC3300"/>
                </a:solidFill>
                <a:effectLst>
                  <a:outerShdw blurRad="38100" dist="38100" dir="2700000" algn="tl">
                    <a:srgbClr val="C0C0C0"/>
                  </a:outerShdw>
                </a:effectLst>
                <a:latin typeface="Times New Roman" pitchFamily="18" charset="0"/>
              </a:rPr>
              <a:t>Freud</a:t>
            </a:r>
            <a:endParaRPr lang="el-GR" sz="3200" b="1">
              <a:solidFill>
                <a:srgbClr val="CC3300"/>
              </a:solidFill>
              <a:effectLst>
                <a:outerShdw blurRad="38100" dist="38100" dir="2700000" algn="tl">
                  <a:srgbClr val="C0C0C0"/>
                </a:outerShdw>
              </a:effectLst>
              <a:latin typeface="Times New Roman" pitchFamily="18" charset="0"/>
            </a:endParaRPr>
          </a:p>
        </p:txBody>
      </p:sp>
      <p:sp>
        <p:nvSpPr>
          <p:cNvPr id="126979" name="Rectangle 3">
            <a:extLst>
              <a:ext uri="{FF2B5EF4-FFF2-40B4-BE49-F238E27FC236}">
                <a16:creationId xmlns:a16="http://schemas.microsoft.com/office/drawing/2014/main" id="{E24E7655-2E4F-B4A4-CD8F-DB8255A7B082}"/>
              </a:ext>
            </a:extLst>
          </p:cNvPr>
          <p:cNvSpPr>
            <a:spLocks noGrp="1" noChangeArrowheads="1"/>
          </p:cNvSpPr>
          <p:nvPr>
            <p:ph type="body" sz="half" idx="1"/>
          </p:nvPr>
        </p:nvSpPr>
        <p:spPr>
          <a:xfrm>
            <a:off x="6024564" y="2265364"/>
            <a:ext cx="3887787" cy="3756025"/>
          </a:xfrm>
        </p:spPr>
        <p:txBody>
          <a:bodyPr rtlCol="0">
            <a:normAutofit/>
          </a:bodyPr>
          <a:lstStyle/>
          <a:p>
            <a:pPr eaLnBrk="1" fontAlgn="auto" hangingPunct="1">
              <a:buFont typeface="Arial"/>
              <a:buChar char="•"/>
              <a:defRPr/>
            </a:pPr>
            <a:r>
              <a:rPr lang="el-GR" b="1" dirty="0">
                <a:solidFill>
                  <a:srgbClr val="6600CC"/>
                </a:solidFill>
                <a:effectLst>
                  <a:outerShdw blurRad="38100" dist="38100" dir="2700000" algn="tl">
                    <a:srgbClr val="C0C0C0"/>
                  </a:outerShdw>
                </a:effectLst>
                <a:latin typeface="Times New Roman" pitchFamily="18" charset="0"/>
              </a:rPr>
              <a:t>Ανάπτυξη «Ενσυναίσθησης»</a:t>
            </a:r>
          </a:p>
          <a:p>
            <a:pPr eaLnBrk="1" fontAlgn="auto" hangingPunct="1">
              <a:buFont typeface="Arial"/>
              <a:buChar char="•"/>
              <a:defRPr/>
            </a:pPr>
            <a:r>
              <a:rPr lang="el-GR" b="1" dirty="0">
                <a:solidFill>
                  <a:srgbClr val="000066"/>
                </a:solidFill>
                <a:effectLst>
                  <a:outerShdw blurRad="38100" dist="38100" dir="2700000" algn="tl">
                    <a:srgbClr val="C0C0C0"/>
                  </a:outerShdw>
                </a:effectLst>
                <a:latin typeface="Times New Roman" pitchFamily="18" charset="0"/>
              </a:rPr>
              <a:t>Ενσωματωμένη κατανόηση των αναγκών των άλλων</a:t>
            </a:r>
            <a:endParaRPr lang="en-US" b="1" dirty="0">
              <a:solidFill>
                <a:srgbClr val="000066"/>
              </a:solidFill>
              <a:effectLst>
                <a:outerShdw blurRad="38100" dist="38100" dir="2700000" algn="tl">
                  <a:srgbClr val="C0C0C0"/>
                </a:outerShdw>
              </a:effectLst>
              <a:latin typeface="Times New Roman" pitchFamily="18" charset="0"/>
            </a:endParaRPr>
          </a:p>
          <a:p>
            <a:pPr eaLnBrk="1" fontAlgn="auto" hangingPunct="1">
              <a:buFont typeface="Arial"/>
              <a:buChar char="•"/>
              <a:defRPr/>
            </a:pPr>
            <a:r>
              <a:rPr lang="el-GR" b="1" dirty="0">
                <a:solidFill>
                  <a:srgbClr val="000066"/>
                </a:solidFill>
                <a:effectLst>
                  <a:outerShdw blurRad="38100" dist="38100" dir="2700000" algn="tl">
                    <a:srgbClr val="C0C0C0"/>
                  </a:outerShdw>
                </a:effectLst>
                <a:latin typeface="Times New Roman" pitchFamily="18" charset="0"/>
              </a:rPr>
              <a:t>Η ανάπτυξη δεν είναι επακόλουθο διαφοροποίησης</a:t>
            </a:r>
          </a:p>
        </p:txBody>
      </p:sp>
      <p:sp>
        <p:nvSpPr>
          <p:cNvPr id="126981" name="Text Box 5">
            <a:extLst>
              <a:ext uri="{FF2B5EF4-FFF2-40B4-BE49-F238E27FC236}">
                <a16:creationId xmlns:a16="http://schemas.microsoft.com/office/drawing/2014/main" id="{741E44F1-AADA-29CD-1903-D02E6C23EBEA}"/>
              </a:ext>
            </a:extLst>
          </p:cNvPr>
          <p:cNvSpPr txBox="1">
            <a:spLocks noChangeArrowheads="1"/>
          </p:cNvSpPr>
          <p:nvPr/>
        </p:nvSpPr>
        <p:spPr bwMode="auto">
          <a:xfrm>
            <a:off x="2279650" y="2265364"/>
            <a:ext cx="3600450" cy="3540125"/>
          </a:xfrm>
          <a:prstGeom prst="rect">
            <a:avLst/>
          </a:prstGeom>
          <a:noFill/>
          <a:ln w="9525">
            <a:noFill/>
            <a:miter lim="800000"/>
            <a:headEnd/>
            <a:tailEnd/>
          </a:ln>
          <a:effectLst/>
        </p:spPr>
        <p:txBody>
          <a:bodyPr>
            <a:spAutoFit/>
          </a:bodyPr>
          <a:lstStyle/>
          <a:p>
            <a:pPr eaLnBrk="1" hangingPunct="1">
              <a:spcBef>
                <a:spcPct val="50000"/>
              </a:spcBef>
              <a:defRPr/>
            </a:pPr>
            <a:r>
              <a:rPr lang="el-GR" sz="2800" b="1" dirty="0">
                <a:solidFill>
                  <a:srgbClr val="660033"/>
                </a:solidFill>
                <a:effectLst>
                  <a:outerShdw blurRad="38100" dist="38100" dir="2700000" algn="tl">
                    <a:srgbClr val="C0C0C0"/>
                  </a:outerShdw>
                </a:effectLst>
              </a:rPr>
              <a:t>1. Ταύτιση: αμφίδρομη διαδικασία</a:t>
            </a:r>
            <a:r>
              <a:rPr lang="el-GR" sz="2800" dirty="0"/>
              <a:t> </a:t>
            </a:r>
            <a:r>
              <a:rPr lang="el-GR" sz="2800" b="1" dirty="0">
                <a:effectLst>
                  <a:outerShdw blurRad="38100" dist="38100" dir="2700000" algn="tl">
                    <a:srgbClr val="C0C0C0"/>
                  </a:outerShdw>
                </a:effectLst>
              </a:rPr>
              <a:t>στην οποία </a:t>
            </a:r>
            <a:r>
              <a:rPr lang="el-GR" sz="2800" b="1" dirty="0" err="1">
                <a:effectLst>
                  <a:outerShdw blurRad="38100" dist="38100" dir="2700000" algn="tl">
                    <a:srgbClr val="C0C0C0"/>
                  </a:outerShdw>
                </a:effectLst>
              </a:rPr>
              <a:t>αλληλεπιδρά</a:t>
            </a:r>
            <a:r>
              <a:rPr lang="el-GR" sz="2800" b="1" dirty="0">
                <a:effectLst>
                  <a:outerShdw blurRad="38100" dist="38100" dir="2700000" algn="tl">
                    <a:srgbClr val="C0C0C0"/>
                  </a:outerShdw>
                </a:effectLst>
              </a:rPr>
              <a:t> ο γονιός με το παιδί ανταλλάσσοντας συναισθήματα</a:t>
            </a:r>
            <a:r>
              <a:rPr lang="el-GR" sz="2800" dirty="0"/>
              <a:t> </a:t>
            </a:r>
            <a:r>
              <a:rPr lang="el-GR" sz="2800" b="1" dirty="0">
                <a:solidFill>
                  <a:srgbClr val="660033"/>
                </a:solidFill>
                <a:effectLst>
                  <a:outerShdw blurRad="38100" dist="38100" dir="2700000" algn="tl">
                    <a:srgbClr val="C0C0C0"/>
                  </a:outerShdw>
                </a:effectLst>
              </a:rPr>
              <a:t>(</a:t>
            </a:r>
            <a:r>
              <a:rPr lang="en-US" sz="2800" b="1" dirty="0">
                <a:solidFill>
                  <a:srgbClr val="660033"/>
                </a:solidFill>
                <a:effectLst>
                  <a:outerShdw blurRad="38100" dist="38100" dir="2700000" algn="tl">
                    <a:srgbClr val="C0C0C0"/>
                  </a:outerShdw>
                </a:effectLst>
              </a:rPr>
              <a:t>Chodorow</a:t>
            </a:r>
            <a:r>
              <a:rPr lang="el-GR" sz="2800" b="1" dirty="0">
                <a:solidFill>
                  <a:srgbClr val="660033"/>
                </a:solidFill>
                <a:effectLst>
                  <a:outerShdw blurRad="38100" dist="38100" dir="2700000" algn="tl">
                    <a:srgbClr val="C0C0C0"/>
                  </a:outerShdw>
                </a:effectLst>
              </a:rPr>
              <a:t>, 1974)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6981"/>
                                        </p:tgtEl>
                                        <p:attrNameLst>
                                          <p:attrName>style.visibility</p:attrName>
                                        </p:attrNameLst>
                                      </p:cBhvr>
                                      <p:to>
                                        <p:strVal val="visible"/>
                                      </p:to>
                                    </p:set>
                                    <p:animEffect transition="in" filter="blinds(horizontal)">
                                      <p:cBhvr>
                                        <p:cTn id="7" dur="500"/>
                                        <p:tgtEl>
                                          <p:spTgt spid="1269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6979">
                                            <p:txEl>
                                              <p:pRg st="0" end="0"/>
                                            </p:txEl>
                                          </p:spTgt>
                                        </p:tgtEl>
                                        <p:attrNameLst>
                                          <p:attrName>style.visibility</p:attrName>
                                        </p:attrNameLst>
                                      </p:cBhvr>
                                      <p:to>
                                        <p:strVal val="visible"/>
                                      </p:to>
                                    </p:set>
                                    <p:animEffect transition="in" filter="box(in)">
                                      <p:cBhvr>
                                        <p:cTn id="12" dur="500"/>
                                        <p:tgtEl>
                                          <p:spTgt spid="1269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6979">
                                            <p:txEl>
                                              <p:pRg st="1" end="1"/>
                                            </p:txEl>
                                          </p:spTgt>
                                        </p:tgtEl>
                                        <p:attrNameLst>
                                          <p:attrName>style.visibility</p:attrName>
                                        </p:attrNameLst>
                                      </p:cBhvr>
                                      <p:to>
                                        <p:strVal val="visible"/>
                                      </p:to>
                                    </p:set>
                                    <p:animEffect transition="in" filter="blinds(horizontal)">
                                      <p:cBhvr>
                                        <p:cTn id="17" dur="500"/>
                                        <p:tgtEl>
                                          <p:spTgt spid="1269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26979">
                                            <p:txEl>
                                              <p:pRg st="2" end="2"/>
                                            </p:txEl>
                                          </p:spTgt>
                                        </p:tgtEl>
                                        <p:attrNameLst>
                                          <p:attrName>style.visibility</p:attrName>
                                        </p:attrNameLst>
                                      </p:cBhvr>
                                      <p:to>
                                        <p:strVal val="visible"/>
                                      </p:to>
                                    </p:set>
                                    <p:animEffect transition="in" filter="box(in)">
                                      <p:cBhvr>
                                        <p:cTn id="22" dur="500"/>
                                        <p:tgtEl>
                                          <p:spTgt spid="1269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a:extLst>
              <a:ext uri="{FF2B5EF4-FFF2-40B4-BE49-F238E27FC236}">
                <a16:creationId xmlns:a16="http://schemas.microsoft.com/office/drawing/2014/main" id="{6E6CEDB6-4CDF-858C-E489-3237F6F2E6CD}"/>
              </a:ext>
            </a:extLst>
          </p:cNvPr>
          <p:cNvSpPr txBox="1">
            <a:spLocks noChangeArrowheads="1"/>
          </p:cNvSpPr>
          <p:nvPr/>
        </p:nvSpPr>
        <p:spPr bwMode="auto">
          <a:xfrm>
            <a:off x="3575050" y="1125538"/>
            <a:ext cx="5761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50000"/>
              </a:spcBef>
              <a:spcAft>
                <a:spcPct val="0"/>
              </a:spcAft>
              <a:buClrTx/>
              <a:buSzTx/>
              <a:buFontTx/>
              <a:buNone/>
            </a:pPr>
            <a:endParaRPr lang="en-US" altLang="en-US" sz="1800">
              <a:solidFill>
                <a:schemeClr val="tx1"/>
              </a:solidFill>
              <a:latin typeface="Times New Roman" panose="02020603050405020304" pitchFamily="18" charset="0"/>
              <a:cs typeface="Arial" panose="020B0604020202020204" pitchFamily="34" charset="0"/>
            </a:endParaRPr>
          </a:p>
        </p:txBody>
      </p:sp>
      <p:graphicFrame>
        <p:nvGraphicFramePr>
          <p:cNvPr id="126979" name="Object 3">
            <a:extLst>
              <a:ext uri="{FF2B5EF4-FFF2-40B4-BE49-F238E27FC236}">
                <a16:creationId xmlns:a16="http://schemas.microsoft.com/office/drawing/2014/main" id="{FC64CDEE-2C9F-A604-31E6-7B380C1F34CB}"/>
              </a:ext>
            </a:extLst>
          </p:cNvPr>
          <p:cNvGraphicFramePr>
            <a:graphicFrameLocks noGrp="1" noChangeAspect="1"/>
          </p:cNvGraphicFramePr>
          <p:nvPr>
            <p:ph/>
          </p:nvPr>
        </p:nvGraphicFramePr>
        <p:xfrm>
          <a:off x="1524000" y="0"/>
          <a:ext cx="9144000" cy="6858000"/>
        </p:xfrm>
        <a:graphic>
          <a:graphicData uri="http://schemas.openxmlformats.org/presentationml/2006/ole">
            <mc:AlternateContent xmlns:mc="http://schemas.openxmlformats.org/markup-compatibility/2006">
              <mc:Choice xmlns:v="urn:schemas-microsoft-com:vml" Requires="v">
                <p:oleObj name="Φωτογραφία του Photo Editor" r:id="rId2" imgW="2666667" imgH="1933333" progId="MSPhotoEd.3">
                  <p:embed/>
                </p:oleObj>
              </mc:Choice>
              <mc:Fallback>
                <p:oleObj name="Φωτογραφία του Photo Editor" r:id="rId2" imgW="2666667" imgH="1933333" progId="MSPhotoEd.3">
                  <p:embed/>
                  <p:pic>
                    <p:nvPicPr>
                      <p:cNvPr id="126979" name="Object 3">
                        <a:extLst>
                          <a:ext uri="{FF2B5EF4-FFF2-40B4-BE49-F238E27FC236}">
                            <a16:creationId xmlns:a16="http://schemas.microsoft.com/office/drawing/2014/main" id="{FC64CDEE-2C9F-A604-31E6-7B380C1F3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7764" name="Text Box 4">
            <a:extLst>
              <a:ext uri="{FF2B5EF4-FFF2-40B4-BE49-F238E27FC236}">
                <a16:creationId xmlns:a16="http://schemas.microsoft.com/office/drawing/2014/main" id="{EBC21671-0C89-3C59-3C66-41FB3FA85879}"/>
              </a:ext>
            </a:extLst>
          </p:cNvPr>
          <p:cNvSpPr txBox="1">
            <a:spLocks noChangeArrowheads="1"/>
          </p:cNvSpPr>
          <p:nvPr/>
        </p:nvSpPr>
        <p:spPr bwMode="auto">
          <a:xfrm>
            <a:off x="1524000" y="1"/>
            <a:ext cx="9144000" cy="646331"/>
          </a:xfrm>
          <a:prstGeom prst="rect">
            <a:avLst/>
          </a:prstGeom>
          <a:noFill/>
          <a:ln w="9525">
            <a:noFill/>
            <a:miter lim="800000"/>
            <a:headEnd/>
            <a:tailEnd/>
          </a:ln>
          <a:effectLst/>
        </p:spPr>
        <p:txBody>
          <a:bodyPr>
            <a:spAutoFit/>
          </a:bodyPr>
          <a:lstStyle/>
          <a:p>
            <a:pPr eaLnBrk="1" hangingPunct="1">
              <a:spcBef>
                <a:spcPct val="50000"/>
              </a:spcBef>
              <a:defRPr/>
            </a:pPr>
            <a:r>
              <a:rPr lang="el-GR" b="1">
                <a:solidFill>
                  <a:schemeClr val="bg1"/>
                </a:solidFill>
                <a:effectLst>
                  <a:outerShdw blurRad="38100" dist="38100" dir="2700000" algn="tl">
                    <a:srgbClr val="C0C0C0"/>
                  </a:outerShdw>
                </a:effectLst>
              </a:rPr>
              <a:t>Οι άντρες επιτυγχάνουν την ταυτότητα μέσω </a:t>
            </a:r>
            <a:r>
              <a:rPr lang="el-GR" b="1">
                <a:solidFill>
                  <a:srgbClr val="660033"/>
                </a:solidFill>
                <a:effectLst>
                  <a:outerShdw blurRad="38100" dist="38100" dir="2700000" algn="tl">
                    <a:srgbClr val="C0C0C0"/>
                  </a:outerShdw>
                </a:effectLst>
              </a:rPr>
              <a:t>αποχωρισμού</a:t>
            </a:r>
            <a:r>
              <a:rPr lang="el-GR" b="1">
                <a:solidFill>
                  <a:schemeClr val="bg1"/>
                </a:solidFill>
                <a:effectLst>
                  <a:outerShdw blurRad="38100" dist="38100" dir="2700000" algn="tl">
                    <a:srgbClr val="C0C0C0"/>
                  </a:outerShdw>
                </a:effectLst>
              </a:rPr>
              <a:t>, συνεπώς βλέπουν τον εαυτό τους να απειλείται από τις στενές σχέσεις</a:t>
            </a:r>
          </a:p>
        </p:txBody>
      </p:sp>
      <p:sp>
        <p:nvSpPr>
          <p:cNvPr id="117765" name="Text Box 5">
            <a:extLst>
              <a:ext uri="{FF2B5EF4-FFF2-40B4-BE49-F238E27FC236}">
                <a16:creationId xmlns:a16="http://schemas.microsoft.com/office/drawing/2014/main" id="{6BA60B04-961E-DD75-DB7E-993669EADB56}"/>
              </a:ext>
            </a:extLst>
          </p:cNvPr>
          <p:cNvSpPr txBox="1">
            <a:spLocks noChangeArrowheads="1"/>
          </p:cNvSpPr>
          <p:nvPr/>
        </p:nvSpPr>
        <p:spPr bwMode="auto">
          <a:xfrm>
            <a:off x="1524000" y="5118101"/>
            <a:ext cx="9144000" cy="646331"/>
          </a:xfrm>
          <a:prstGeom prst="rect">
            <a:avLst/>
          </a:prstGeom>
          <a:noFill/>
          <a:ln w="9525">
            <a:noFill/>
            <a:miter lim="800000"/>
            <a:headEnd/>
            <a:tailEnd/>
          </a:ln>
          <a:effectLst/>
        </p:spPr>
        <p:txBody>
          <a:bodyPr>
            <a:spAutoFit/>
          </a:bodyPr>
          <a:lstStyle/>
          <a:p>
            <a:pPr eaLnBrk="1" hangingPunct="1">
              <a:spcBef>
                <a:spcPct val="50000"/>
              </a:spcBef>
              <a:defRPr/>
            </a:pPr>
            <a:r>
              <a:rPr lang="el-GR" b="1">
                <a:solidFill>
                  <a:schemeClr val="bg1"/>
                </a:solidFill>
                <a:effectLst>
                  <a:outerShdw blurRad="38100" dist="38100" dir="2700000" algn="tl">
                    <a:srgbClr val="C0C0C0"/>
                  </a:outerShdw>
                </a:effectLst>
              </a:rPr>
              <a:t>Οι γυναίκες επιτυγχάνουν την ταυτότητα μέσω </a:t>
            </a:r>
            <a:r>
              <a:rPr lang="el-GR" b="1">
                <a:solidFill>
                  <a:srgbClr val="660033"/>
                </a:solidFill>
                <a:effectLst>
                  <a:outerShdw blurRad="38100" dist="38100" dir="2700000" algn="tl">
                    <a:srgbClr val="C0C0C0"/>
                  </a:outerShdw>
                </a:effectLst>
              </a:rPr>
              <a:t>δεσμού</a:t>
            </a:r>
            <a:r>
              <a:rPr lang="el-GR" b="1">
                <a:solidFill>
                  <a:schemeClr val="bg1"/>
                </a:solidFill>
                <a:effectLst>
                  <a:outerShdw blurRad="38100" dist="38100" dir="2700000" algn="tl">
                    <a:srgbClr val="C0C0C0"/>
                  </a:outerShdw>
                </a:effectLst>
              </a:rPr>
              <a:t>, συνεπώς βλέπουν τον εαυτό τους να απειλείται από τον αποχωρισμό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7764"/>
                                        </p:tgtEl>
                                        <p:attrNameLst>
                                          <p:attrName>style.visibility</p:attrName>
                                        </p:attrNameLst>
                                      </p:cBhvr>
                                      <p:to>
                                        <p:strVal val="visible"/>
                                      </p:to>
                                    </p:set>
                                    <p:animEffect transition="in" filter="box(in)">
                                      <p:cBhvr>
                                        <p:cTn id="7" dur="500"/>
                                        <p:tgtEl>
                                          <p:spTgt spid="1177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7765">
                                            <p:txEl>
                                              <p:pRg st="0" end="0"/>
                                            </p:txEl>
                                          </p:spTgt>
                                        </p:tgtEl>
                                        <p:attrNameLst>
                                          <p:attrName>style.visibility</p:attrName>
                                        </p:attrNameLst>
                                      </p:cBhvr>
                                      <p:to>
                                        <p:strVal val="visible"/>
                                      </p:to>
                                    </p:set>
                                    <p:animEffect transition="in" filter="blinds(horizontal)">
                                      <p:cBhvr>
                                        <p:cTn id="12" dur="500"/>
                                        <p:tgtEl>
                                          <p:spTgt spid="1177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a:extLst>
              <a:ext uri="{FF2B5EF4-FFF2-40B4-BE49-F238E27FC236}">
                <a16:creationId xmlns:a16="http://schemas.microsoft.com/office/drawing/2014/main" id="{6906E2EB-CAAA-6820-BD33-BC330E505EED}"/>
              </a:ext>
            </a:extLst>
          </p:cNvPr>
          <p:cNvSpPr txBox="1">
            <a:spLocks noChangeArrowheads="1"/>
          </p:cNvSpPr>
          <p:nvPr/>
        </p:nvSpPr>
        <p:spPr bwMode="auto">
          <a:xfrm>
            <a:off x="3575050" y="1125538"/>
            <a:ext cx="5761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50000"/>
              </a:spcBef>
              <a:spcAft>
                <a:spcPct val="0"/>
              </a:spcAft>
              <a:buClrTx/>
              <a:buSzTx/>
              <a:buFontTx/>
              <a:buNone/>
            </a:pPr>
            <a:endParaRPr lang="en-US" altLang="en-US" sz="1800">
              <a:solidFill>
                <a:schemeClr val="tx1"/>
              </a:solidFill>
              <a:latin typeface="Times New Roman" panose="02020603050405020304" pitchFamily="18" charset="0"/>
              <a:cs typeface="Arial" panose="020B0604020202020204" pitchFamily="34" charset="0"/>
            </a:endParaRPr>
          </a:p>
        </p:txBody>
      </p:sp>
      <p:sp>
        <p:nvSpPr>
          <p:cNvPr id="128004" name="Text Box 4">
            <a:extLst>
              <a:ext uri="{FF2B5EF4-FFF2-40B4-BE49-F238E27FC236}">
                <a16:creationId xmlns:a16="http://schemas.microsoft.com/office/drawing/2014/main" id="{2E56F77E-8200-6BC0-666C-B3E8D01799A8}"/>
              </a:ext>
            </a:extLst>
          </p:cNvPr>
          <p:cNvSpPr txBox="1">
            <a:spLocks noChangeArrowheads="1"/>
          </p:cNvSpPr>
          <p:nvPr/>
        </p:nvSpPr>
        <p:spPr bwMode="auto">
          <a:xfrm>
            <a:off x="2208214" y="692150"/>
            <a:ext cx="7704137" cy="5632450"/>
          </a:xfrm>
          <a:prstGeom prst="rect">
            <a:avLst/>
          </a:prstGeom>
          <a:noFill/>
          <a:ln w="9525">
            <a:noFill/>
            <a:miter lim="800000"/>
            <a:headEnd/>
            <a:tailEnd/>
          </a:ln>
          <a:effectLst/>
        </p:spPr>
        <p:txBody>
          <a:bodyPr>
            <a:spAutoFit/>
          </a:bodyPr>
          <a:lstStyle/>
          <a:p>
            <a:pPr eaLnBrk="1" hangingPunct="1">
              <a:spcBef>
                <a:spcPct val="50000"/>
              </a:spcBef>
              <a:defRPr/>
            </a:pPr>
            <a:r>
              <a:rPr lang="el-GR" sz="3000" b="1" dirty="0">
                <a:solidFill>
                  <a:srgbClr val="CC3300"/>
                </a:solidFill>
                <a:effectLst>
                  <a:outerShdw blurRad="38100" dist="38100" dir="2700000" algn="tl">
                    <a:srgbClr val="C0C0C0"/>
                  </a:outerShdw>
                </a:effectLst>
              </a:rPr>
              <a:t>Υπόλοιποι Αναπτυξιακοί ψυχολόγοι τονίζουν ότι:</a:t>
            </a:r>
          </a:p>
          <a:p>
            <a:pPr algn="ctr" eaLnBrk="1" hangingPunct="1">
              <a:spcBef>
                <a:spcPct val="50000"/>
              </a:spcBef>
              <a:defRPr/>
            </a:pPr>
            <a:r>
              <a:rPr lang="el-GR" sz="3000" b="1" i="1" dirty="0">
                <a:solidFill>
                  <a:srgbClr val="000066"/>
                </a:solidFill>
                <a:effectLst>
                  <a:outerShdw blurRad="38100" dist="38100" dir="2700000" algn="tl">
                    <a:srgbClr val="C0C0C0"/>
                  </a:outerShdw>
                </a:effectLst>
              </a:rPr>
              <a:t>Η γυναικεία ανάπτυξη δεν υστερεί από την ανδρική </a:t>
            </a:r>
          </a:p>
          <a:p>
            <a:pPr eaLnBrk="1" hangingPunct="1">
              <a:spcBef>
                <a:spcPct val="50000"/>
              </a:spcBef>
              <a:defRPr/>
            </a:pPr>
            <a:r>
              <a:rPr lang="el-GR" sz="3000" b="1" dirty="0">
                <a:solidFill>
                  <a:srgbClr val="000066"/>
                </a:solidFill>
                <a:effectLst>
                  <a:outerShdw blurRad="38100" dist="38100" dir="2700000" algn="tl">
                    <a:srgbClr val="C0C0C0"/>
                  </a:outerShdw>
                </a:effectLst>
              </a:rPr>
              <a:t> </a:t>
            </a:r>
            <a:r>
              <a:rPr lang="el-GR" sz="3000" b="1" dirty="0">
                <a:solidFill>
                  <a:srgbClr val="008000"/>
                </a:solidFill>
                <a:effectLst>
                  <a:outerShdw blurRad="38100" dist="38100" dir="2700000" algn="tl">
                    <a:srgbClr val="C0C0C0"/>
                  </a:outerShdw>
                </a:effectLst>
              </a:rPr>
              <a:t>(α) Θηλυκός δρόμος ανάπτυξης</a:t>
            </a:r>
          </a:p>
          <a:p>
            <a:pPr eaLnBrk="1" hangingPunct="1">
              <a:spcBef>
                <a:spcPct val="50000"/>
              </a:spcBef>
              <a:defRPr/>
            </a:pPr>
            <a:r>
              <a:rPr lang="el-GR" sz="3000" b="1" dirty="0">
                <a:solidFill>
                  <a:srgbClr val="008000"/>
                </a:solidFill>
                <a:effectLst>
                  <a:outerShdw blurRad="38100" dist="38100" dir="2700000" algn="tl">
                    <a:srgbClr val="C0C0C0"/>
                  </a:outerShdw>
                </a:effectLst>
              </a:rPr>
              <a:t>(β) Πλευρές διαμόρφωσης της ταυτότητας φύλου διακρίνονται πριν από την επίλυση του Οιδιπόδειου συμπλέγματος</a:t>
            </a:r>
          </a:p>
          <a:p>
            <a:pPr eaLnBrk="1" hangingPunct="1">
              <a:spcBef>
                <a:spcPct val="50000"/>
              </a:spcBef>
              <a:defRPr/>
            </a:pPr>
            <a:r>
              <a:rPr lang="el-GR" sz="3000" b="1" dirty="0">
                <a:solidFill>
                  <a:srgbClr val="008000"/>
                </a:solidFill>
                <a:effectLst>
                  <a:outerShdw blurRad="38100" dist="38100" dir="2700000" algn="tl">
                    <a:srgbClr val="C0C0C0"/>
                  </a:outerShdw>
                </a:effectLst>
              </a:rPr>
              <a:t>(γ) Οι γονείς, και γενικά οι ενήλικοι, συντελούν στη διαμόρφωση ταυτότητας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8004">
                                            <p:txEl>
                                              <p:pRg st="1" end="1"/>
                                            </p:txEl>
                                          </p:spTgt>
                                        </p:tgtEl>
                                        <p:attrNameLst>
                                          <p:attrName>style.visibility</p:attrName>
                                        </p:attrNameLst>
                                      </p:cBhvr>
                                      <p:to>
                                        <p:strVal val="visible"/>
                                      </p:to>
                                    </p:set>
                                    <p:animEffect transition="in" filter="blinds(horizontal)">
                                      <p:cBhvr>
                                        <p:cTn id="7" dur="500"/>
                                        <p:tgtEl>
                                          <p:spTgt spid="12800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8004">
                                            <p:txEl>
                                              <p:pRg st="2" end="2"/>
                                            </p:txEl>
                                          </p:spTgt>
                                        </p:tgtEl>
                                        <p:attrNameLst>
                                          <p:attrName>style.visibility</p:attrName>
                                        </p:attrNameLst>
                                      </p:cBhvr>
                                      <p:to>
                                        <p:strVal val="visible"/>
                                      </p:to>
                                    </p:set>
                                    <p:animEffect transition="in" filter="blinds(horizontal)">
                                      <p:cBhvr>
                                        <p:cTn id="12" dur="500"/>
                                        <p:tgtEl>
                                          <p:spTgt spid="12800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8004">
                                            <p:txEl>
                                              <p:pRg st="3" end="3"/>
                                            </p:txEl>
                                          </p:spTgt>
                                        </p:tgtEl>
                                        <p:attrNameLst>
                                          <p:attrName>style.visibility</p:attrName>
                                        </p:attrNameLst>
                                      </p:cBhvr>
                                      <p:to>
                                        <p:strVal val="visible"/>
                                      </p:to>
                                    </p:set>
                                    <p:animEffect transition="in" filter="blinds(horizontal)">
                                      <p:cBhvr>
                                        <p:cTn id="17" dur="500"/>
                                        <p:tgtEl>
                                          <p:spTgt spid="12800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8004">
                                            <p:txEl>
                                              <p:pRg st="4" end="4"/>
                                            </p:txEl>
                                          </p:spTgt>
                                        </p:tgtEl>
                                        <p:attrNameLst>
                                          <p:attrName>style.visibility</p:attrName>
                                        </p:attrNameLst>
                                      </p:cBhvr>
                                      <p:to>
                                        <p:strVal val="visible"/>
                                      </p:to>
                                    </p:set>
                                    <p:animEffect transition="in" filter="blinds(horizontal)">
                                      <p:cBhvr>
                                        <p:cTn id="22" dur="500"/>
                                        <p:tgtEl>
                                          <p:spTgt spid="1280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B2A66937-8910-E1F3-474B-25D9A938ECB9}"/>
              </a:ext>
            </a:extLst>
          </p:cNvPr>
          <p:cNvSpPr>
            <a:spLocks noGrp="1" noChangeArrowheads="1"/>
          </p:cNvSpPr>
          <p:nvPr>
            <p:ph type="title"/>
          </p:nvPr>
        </p:nvSpPr>
        <p:spPr>
          <a:xfrm>
            <a:off x="2063751" y="620714"/>
            <a:ext cx="7993063" cy="1341437"/>
          </a:xfrm>
        </p:spPr>
        <p:txBody>
          <a:bodyPr rtlCol="0">
            <a:normAutofit fontScale="90000"/>
          </a:bodyPr>
          <a:lstStyle/>
          <a:p>
            <a:pPr>
              <a:defRPr/>
            </a:pPr>
            <a:r>
              <a:rPr lang="el-GR" b="1" dirty="0">
                <a:solidFill>
                  <a:srgbClr val="008000"/>
                </a:solidFill>
                <a:effectLst>
                  <a:outerShdw blurRad="38100" dist="38100" dir="2700000" algn="tl">
                    <a:srgbClr val="C0C0C0"/>
                  </a:outerShdw>
                </a:effectLst>
                <a:latin typeface="Times New Roman" pitchFamily="18" charset="0"/>
              </a:rPr>
              <a:t>2. ΘΕΩΡΙΑ ΚΟΙΝΩΝΙΚΗΣ ΜΑΘΗΣΗΣ</a:t>
            </a:r>
            <a:r>
              <a:rPr lang="el-GR" b="1" dirty="0">
                <a:solidFill>
                  <a:schemeClr val="tx1">
                    <a:lumMod val="85000"/>
                    <a:lumOff val="15000"/>
                  </a:schemeClr>
                </a:solidFill>
                <a:effectLst>
                  <a:outerShdw blurRad="38100" dist="38100" dir="2700000" algn="tl">
                    <a:srgbClr val="C0C0C0"/>
                  </a:outerShdw>
                </a:effectLst>
                <a:latin typeface="Times New Roman" pitchFamily="18" charset="0"/>
              </a:rPr>
              <a:t>: </a:t>
            </a:r>
            <a:r>
              <a:rPr lang="el-GR" sz="3600" b="1" dirty="0">
                <a:solidFill>
                  <a:schemeClr val="tx1">
                    <a:lumMod val="85000"/>
                    <a:lumOff val="15000"/>
                  </a:schemeClr>
                </a:solidFill>
                <a:effectLst>
                  <a:outerShdw blurRad="38100" dist="38100" dir="2700000" algn="tl">
                    <a:srgbClr val="C0C0C0"/>
                  </a:outerShdw>
                </a:effectLst>
                <a:latin typeface="Times New Roman" pitchFamily="18" charset="0"/>
              </a:rPr>
              <a:t>Ταύτιση μέσω παρατήρησης και μίμησης (</a:t>
            </a:r>
            <a:r>
              <a:rPr lang="en-US" sz="3600" b="1" dirty="0">
                <a:solidFill>
                  <a:schemeClr val="tx1">
                    <a:lumMod val="85000"/>
                    <a:lumOff val="15000"/>
                  </a:schemeClr>
                </a:solidFill>
                <a:effectLst>
                  <a:outerShdw blurRad="38100" dist="38100" dir="2700000" algn="tl">
                    <a:srgbClr val="C0C0C0"/>
                  </a:outerShdw>
                </a:effectLst>
                <a:latin typeface="Times New Roman" pitchFamily="18" charset="0"/>
              </a:rPr>
              <a:t>Bandura</a:t>
            </a:r>
            <a:r>
              <a:rPr lang="el-GR" sz="3600" b="1" dirty="0">
                <a:solidFill>
                  <a:schemeClr val="tx1">
                    <a:lumMod val="85000"/>
                    <a:lumOff val="15000"/>
                  </a:schemeClr>
                </a:solidFill>
                <a:effectLst>
                  <a:outerShdw blurRad="38100" dist="38100" dir="2700000" algn="tl">
                    <a:srgbClr val="C0C0C0"/>
                  </a:outerShdw>
                </a:effectLst>
                <a:latin typeface="Times New Roman" pitchFamily="18" charset="0"/>
              </a:rPr>
              <a:t>, 1986</a:t>
            </a:r>
            <a:r>
              <a:rPr lang="en-US" sz="3600" b="1" dirty="0">
                <a:solidFill>
                  <a:schemeClr val="tx1">
                    <a:lumMod val="85000"/>
                    <a:lumOff val="15000"/>
                  </a:schemeClr>
                </a:solidFill>
                <a:effectLst>
                  <a:outerShdw blurRad="38100" dist="38100" dir="2700000" algn="tl">
                    <a:srgbClr val="C0C0C0"/>
                  </a:outerShdw>
                </a:effectLst>
                <a:latin typeface="Times New Roman" pitchFamily="18" charset="0"/>
              </a:rPr>
              <a:t>)</a:t>
            </a:r>
            <a:endParaRPr lang="el-GR" sz="3600" b="1" dirty="0">
              <a:solidFill>
                <a:schemeClr val="tx1">
                  <a:lumMod val="85000"/>
                  <a:lumOff val="15000"/>
                </a:schemeClr>
              </a:solidFill>
              <a:effectLst>
                <a:outerShdw blurRad="38100" dist="38100" dir="2700000" algn="tl">
                  <a:srgbClr val="C0C0C0"/>
                </a:outerShdw>
              </a:effectLst>
              <a:latin typeface="Times New Roman" pitchFamily="18" charset="0"/>
            </a:endParaRPr>
          </a:p>
        </p:txBody>
      </p:sp>
      <p:sp>
        <p:nvSpPr>
          <p:cNvPr id="99331" name="Rectangle 3">
            <a:extLst>
              <a:ext uri="{FF2B5EF4-FFF2-40B4-BE49-F238E27FC236}">
                <a16:creationId xmlns:a16="http://schemas.microsoft.com/office/drawing/2014/main" id="{A8F99D20-91C9-43F0-F516-E85D8C9193D5}"/>
              </a:ext>
            </a:extLst>
          </p:cNvPr>
          <p:cNvSpPr>
            <a:spLocks noGrp="1" noChangeArrowheads="1"/>
          </p:cNvSpPr>
          <p:nvPr>
            <p:ph type="body" sz="half" idx="1"/>
          </p:nvPr>
        </p:nvSpPr>
        <p:spPr>
          <a:xfrm>
            <a:off x="2279650" y="3213100"/>
            <a:ext cx="7632700" cy="3024188"/>
          </a:xfrm>
        </p:spPr>
        <p:txBody>
          <a:bodyPr rtlCol="0">
            <a:normAutofit/>
          </a:bodyPr>
          <a:lstStyle/>
          <a:p>
            <a:pPr eaLnBrk="1" fontAlgn="auto" hangingPunct="1">
              <a:buFont typeface="Arial"/>
              <a:buChar char="•"/>
              <a:defRPr/>
            </a:pPr>
            <a:r>
              <a:rPr lang="el-GR" b="1" dirty="0">
                <a:solidFill>
                  <a:srgbClr val="660033"/>
                </a:solidFill>
                <a:effectLst>
                  <a:outerShdw blurRad="38100" dist="38100" dir="2700000" algn="tl">
                    <a:srgbClr val="C0C0C0"/>
                  </a:outerShdw>
                </a:effectLst>
              </a:rPr>
              <a:t>1.</a:t>
            </a:r>
            <a:r>
              <a:rPr lang="el-GR" b="1" dirty="0">
                <a:solidFill>
                  <a:schemeClr val="folHlink"/>
                </a:solidFill>
                <a:effectLst>
                  <a:outerShdw blurRad="38100" dist="38100" dir="2700000" algn="tl">
                    <a:srgbClr val="C0C0C0"/>
                  </a:outerShdw>
                </a:effectLst>
              </a:rPr>
              <a:t> Διαθεσιμότητα</a:t>
            </a:r>
          </a:p>
          <a:p>
            <a:pPr eaLnBrk="1" fontAlgn="auto" hangingPunct="1">
              <a:buFont typeface="Arial"/>
              <a:buChar char="•"/>
              <a:defRPr/>
            </a:pPr>
            <a:r>
              <a:rPr lang="el-GR" b="1" dirty="0">
                <a:solidFill>
                  <a:srgbClr val="660033"/>
                </a:solidFill>
                <a:effectLst>
                  <a:outerShdw blurRad="38100" dist="38100" dir="2700000" algn="tl">
                    <a:srgbClr val="C0C0C0"/>
                  </a:outerShdw>
                </a:effectLst>
              </a:rPr>
              <a:t>2.</a:t>
            </a:r>
            <a:r>
              <a:rPr lang="el-GR" b="1" dirty="0">
                <a:solidFill>
                  <a:schemeClr val="folHlink"/>
                </a:solidFill>
                <a:effectLst>
                  <a:outerShdw blurRad="38100" dist="38100" dir="2700000" algn="tl">
                    <a:srgbClr val="C0C0C0"/>
                  </a:outerShdw>
                </a:effectLst>
              </a:rPr>
              <a:t> Προσοχή (</a:t>
            </a:r>
            <a:r>
              <a:rPr lang="el-GR" b="1" dirty="0">
                <a:solidFill>
                  <a:srgbClr val="008000"/>
                </a:solidFill>
                <a:effectLst>
                  <a:outerShdw blurRad="38100" dist="38100" dir="2700000" algn="tl">
                    <a:srgbClr val="C0C0C0"/>
                  </a:outerShdw>
                </a:effectLst>
              </a:rPr>
              <a:t>επανάληψη</a:t>
            </a:r>
            <a:r>
              <a:rPr lang="el-GR" b="1" dirty="0">
                <a:solidFill>
                  <a:schemeClr val="folHlink"/>
                </a:solidFill>
                <a:effectLst>
                  <a:outerShdw blurRad="38100" dist="38100" dir="2700000" algn="tl">
                    <a:srgbClr val="C0C0C0"/>
                  </a:outerShdw>
                </a:effectLst>
              </a:rPr>
              <a:t>)</a:t>
            </a:r>
          </a:p>
          <a:p>
            <a:pPr eaLnBrk="1" fontAlgn="auto" hangingPunct="1">
              <a:buFont typeface="Arial"/>
              <a:buChar char="•"/>
              <a:defRPr/>
            </a:pPr>
            <a:r>
              <a:rPr lang="el-GR" b="1" dirty="0">
                <a:solidFill>
                  <a:srgbClr val="660033"/>
                </a:solidFill>
                <a:effectLst>
                  <a:outerShdw blurRad="38100" dist="38100" dir="2700000" algn="tl">
                    <a:srgbClr val="C0C0C0"/>
                  </a:outerShdw>
                </a:effectLst>
              </a:rPr>
              <a:t>3.</a:t>
            </a:r>
            <a:r>
              <a:rPr lang="el-GR" b="1" dirty="0">
                <a:solidFill>
                  <a:schemeClr val="folHlink"/>
                </a:solidFill>
                <a:effectLst>
                  <a:outerShdw blurRad="38100" dist="38100" dir="2700000" algn="tl">
                    <a:srgbClr val="C0C0C0"/>
                  </a:outerShdw>
                </a:effectLst>
              </a:rPr>
              <a:t> Μνήμη (</a:t>
            </a:r>
            <a:r>
              <a:rPr lang="el-GR" b="1" dirty="0">
                <a:solidFill>
                  <a:srgbClr val="008000"/>
                </a:solidFill>
                <a:effectLst>
                  <a:outerShdw blurRad="38100" dist="38100" dir="2700000" algn="tl">
                    <a:srgbClr val="C0C0C0"/>
                  </a:outerShdw>
                </a:effectLst>
              </a:rPr>
              <a:t>διαρκές αποτέλεσμα</a:t>
            </a:r>
            <a:r>
              <a:rPr lang="el-GR" b="1" dirty="0">
                <a:solidFill>
                  <a:schemeClr val="folHlink"/>
                </a:solidFill>
                <a:effectLst>
                  <a:outerShdw blurRad="38100" dist="38100" dir="2700000" algn="tl">
                    <a:srgbClr val="C0C0C0"/>
                  </a:outerShdw>
                </a:effectLst>
              </a:rPr>
              <a:t>)</a:t>
            </a:r>
          </a:p>
          <a:p>
            <a:pPr eaLnBrk="1" fontAlgn="auto" hangingPunct="1">
              <a:buFont typeface="Arial"/>
              <a:buChar char="•"/>
              <a:defRPr/>
            </a:pPr>
            <a:r>
              <a:rPr lang="el-GR" b="1" dirty="0">
                <a:solidFill>
                  <a:srgbClr val="660033"/>
                </a:solidFill>
                <a:effectLst>
                  <a:outerShdw blurRad="38100" dist="38100" dir="2700000" algn="tl">
                    <a:srgbClr val="C0C0C0"/>
                  </a:outerShdw>
                </a:effectLst>
              </a:rPr>
              <a:t>4.</a:t>
            </a:r>
            <a:r>
              <a:rPr lang="el-GR" b="1" dirty="0">
                <a:solidFill>
                  <a:schemeClr val="folHlink"/>
                </a:solidFill>
                <a:effectLst>
                  <a:outerShdw blurRad="38100" dist="38100" dir="2700000" algn="tl">
                    <a:srgbClr val="C0C0C0"/>
                  </a:outerShdw>
                </a:effectLst>
              </a:rPr>
              <a:t> Διεργασία κινητικής αναπαραγωγής</a:t>
            </a:r>
          </a:p>
          <a:p>
            <a:pPr eaLnBrk="1" fontAlgn="auto" hangingPunct="1">
              <a:buFont typeface="Arial"/>
              <a:buChar char="•"/>
              <a:defRPr/>
            </a:pPr>
            <a:r>
              <a:rPr lang="el-GR" b="1" dirty="0">
                <a:solidFill>
                  <a:srgbClr val="660033"/>
                </a:solidFill>
                <a:effectLst>
                  <a:outerShdw blurRad="38100" dist="38100" dir="2700000" algn="tl">
                    <a:srgbClr val="C0C0C0"/>
                  </a:outerShdw>
                </a:effectLst>
              </a:rPr>
              <a:t>5.</a:t>
            </a:r>
            <a:r>
              <a:rPr lang="el-GR" b="1" dirty="0">
                <a:solidFill>
                  <a:schemeClr val="folHlink"/>
                </a:solidFill>
                <a:effectLst>
                  <a:outerShdw blurRad="38100" dist="38100" dir="2700000" algn="tl">
                    <a:srgbClr val="C0C0C0"/>
                  </a:outerShdw>
                </a:effectLst>
              </a:rPr>
              <a:t> </a:t>
            </a:r>
            <a:r>
              <a:rPr lang="el-GR" b="1" dirty="0">
                <a:solidFill>
                  <a:schemeClr val="tx2"/>
                </a:solidFill>
                <a:effectLst>
                  <a:outerShdw blurRad="38100" dist="38100" dir="2700000" algn="tl">
                    <a:srgbClr val="C0C0C0"/>
                  </a:outerShdw>
                </a:effectLst>
              </a:rPr>
              <a:t>Κίνητρο</a:t>
            </a:r>
            <a:r>
              <a:rPr lang="el-GR" b="1" dirty="0">
                <a:solidFill>
                  <a:schemeClr val="hlink"/>
                </a:solidFill>
                <a:effectLst>
                  <a:outerShdw blurRad="38100" dist="38100" dir="2700000" algn="tl">
                    <a:srgbClr val="C0C0C0"/>
                  </a:outerShdw>
                </a:effectLst>
              </a:rPr>
              <a:t> </a:t>
            </a:r>
            <a:r>
              <a:rPr lang="el-GR" b="1" dirty="0">
                <a:solidFill>
                  <a:srgbClr val="008000"/>
                </a:solidFill>
                <a:effectLst>
                  <a:outerShdw blurRad="38100" dist="38100" dir="2700000" algn="tl">
                    <a:srgbClr val="C0C0C0"/>
                  </a:outerShdw>
                </a:effectLst>
              </a:rPr>
              <a:t>(αμοιβή)</a:t>
            </a:r>
          </a:p>
        </p:txBody>
      </p:sp>
      <p:sp>
        <p:nvSpPr>
          <p:cNvPr id="99334" name="Text Box 6">
            <a:extLst>
              <a:ext uri="{FF2B5EF4-FFF2-40B4-BE49-F238E27FC236}">
                <a16:creationId xmlns:a16="http://schemas.microsoft.com/office/drawing/2014/main" id="{91F75CB6-5F7B-018B-E2A1-2EF43B18B9EC}"/>
              </a:ext>
            </a:extLst>
          </p:cNvPr>
          <p:cNvSpPr txBox="1">
            <a:spLocks noChangeArrowheads="1"/>
          </p:cNvSpPr>
          <p:nvPr/>
        </p:nvSpPr>
        <p:spPr bwMode="auto">
          <a:xfrm>
            <a:off x="2279650" y="2133600"/>
            <a:ext cx="7632700" cy="1016000"/>
          </a:xfrm>
          <a:prstGeom prst="rect">
            <a:avLst/>
          </a:prstGeom>
          <a:gradFill rotWithShape="1">
            <a:gsLst>
              <a:gs pos="0">
                <a:srgbClr val="FFCC99"/>
              </a:gs>
              <a:gs pos="50000">
                <a:srgbClr val="FFFFFF"/>
              </a:gs>
              <a:gs pos="100000">
                <a:srgbClr val="FFCC99"/>
              </a:gs>
            </a:gsLst>
            <a:lin ang="5400000" scaled="1"/>
          </a:gradFill>
          <a:ln w="9525">
            <a:solidFill>
              <a:srgbClr val="660033"/>
            </a:solidFill>
            <a:miter lim="800000"/>
            <a:headEnd/>
            <a:tailEnd/>
          </a:ln>
          <a:effectLst/>
        </p:spPr>
        <p:txBody>
          <a:bodyPr>
            <a:spAutoFit/>
          </a:bodyPr>
          <a:lstStyle/>
          <a:p>
            <a:pPr eaLnBrk="1" hangingPunct="1">
              <a:spcBef>
                <a:spcPct val="50000"/>
              </a:spcBef>
              <a:defRPr/>
            </a:pPr>
            <a:r>
              <a:rPr lang="el-GR" sz="3000" b="1" dirty="0">
                <a:solidFill>
                  <a:srgbClr val="660033"/>
                </a:solidFill>
                <a:effectLst>
                  <a:outerShdw blurRad="38100" dist="38100" dir="2700000" algn="tl">
                    <a:srgbClr val="000000"/>
                  </a:outerShdw>
                </a:effectLst>
              </a:rPr>
              <a:t>1. Η κοινωνική μάθηση επιτυγχάνεται μέσω της άμεσης παρατήρησης και της ενίσχυσης</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F3B0D7A2-3487-7229-C884-A04BB7A9E18C}"/>
              </a:ext>
            </a:extLst>
          </p:cNvPr>
          <p:cNvSpPr>
            <a:spLocks noGrp="1" noChangeArrowheads="1"/>
          </p:cNvSpPr>
          <p:nvPr>
            <p:ph type="title"/>
          </p:nvPr>
        </p:nvSpPr>
        <p:spPr>
          <a:xfrm>
            <a:off x="2135189" y="549275"/>
            <a:ext cx="7921625" cy="1079500"/>
          </a:xfrm>
        </p:spPr>
        <p:txBody>
          <a:bodyPr rtlCol="0">
            <a:normAutofit fontScale="90000"/>
          </a:bodyPr>
          <a:lstStyle/>
          <a:p>
            <a:pPr>
              <a:defRPr/>
            </a:pPr>
            <a:r>
              <a:rPr lang="el-GR" sz="3100" b="1" dirty="0">
                <a:solidFill>
                  <a:srgbClr val="008000"/>
                </a:solidFill>
                <a:effectLst>
                  <a:outerShdw blurRad="38100" dist="38100" dir="2700000" algn="tl">
                    <a:srgbClr val="C0C0C0"/>
                  </a:outerShdw>
                </a:effectLst>
                <a:latin typeface="Times New Roman" pitchFamily="18" charset="0"/>
              </a:rPr>
              <a:t>2. ΘΕΩΡΙΑ ΚΟΙΝΩΝΙΚΗΣ ΜΑΘΗΣΗΣ</a:t>
            </a:r>
            <a:r>
              <a:rPr lang="el-GR" sz="3100" b="1" dirty="0">
                <a:solidFill>
                  <a:schemeClr val="tx1">
                    <a:lumMod val="85000"/>
                    <a:lumOff val="15000"/>
                  </a:schemeClr>
                </a:solidFill>
                <a:effectLst>
                  <a:outerShdw blurRad="38100" dist="38100" dir="2700000" algn="tl">
                    <a:srgbClr val="C0C0C0"/>
                  </a:outerShdw>
                </a:effectLst>
                <a:latin typeface="Times New Roman" pitchFamily="18" charset="0"/>
              </a:rPr>
              <a:t>: Ταύτιση μέσω παρατήρησης και μίμησης (</a:t>
            </a:r>
            <a:r>
              <a:rPr lang="en-US" sz="3100" b="1" dirty="0">
                <a:solidFill>
                  <a:schemeClr val="tx1">
                    <a:lumMod val="85000"/>
                    <a:lumOff val="15000"/>
                  </a:schemeClr>
                </a:solidFill>
                <a:effectLst>
                  <a:outerShdw blurRad="38100" dist="38100" dir="2700000" algn="tl">
                    <a:srgbClr val="C0C0C0"/>
                  </a:outerShdw>
                </a:effectLst>
                <a:latin typeface="Times New Roman" pitchFamily="18" charset="0"/>
              </a:rPr>
              <a:t>Bandura</a:t>
            </a:r>
            <a:r>
              <a:rPr lang="el-GR" sz="3100" b="1" dirty="0">
                <a:solidFill>
                  <a:schemeClr val="tx1">
                    <a:lumMod val="85000"/>
                    <a:lumOff val="15000"/>
                  </a:schemeClr>
                </a:solidFill>
                <a:effectLst>
                  <a:outerShdw blurRad="38100" dist="38100" dir="2700000" algn="tl">
                    <a:srgbClr val="C0C0C0"/>
                  </a:outerShdw>
                </a:effectLst>
                <a:latin typeface="Times New Roman" pitchFamily="18" charset="0"/>
              </a:rPr>
              <a:t>, 1986</a:t>
            </a:r>
            <a:r>
              <a:rPr lang="en-US" sz="3100" b="1" dirty="0">
                <a:solidFill>
                  <a:schemeClr val="tx1">
                    <a:lumMod val="85000"/>
                    <a:lumOff val="15000"/>
                  </a:schemeClr>
                </a:solidFill>
                <a:effectLst>
                  <a:outerShdw blurRad="38100" dist="38100" dir="2700000" algn="tl">
                    <a:srgbClr val="C0C0C0"/>
                  </a:outerShdw>
                </a:effectLst>
                <a:latin typeface="Times New Roman" pitchFamily="18" charset="0"/>
              </a:rPr>
              <a:t>)</a:t>
            </a:r>
            <a:endParaRPr lang="el-GR" sz="3100" b="1" dirty="0">
              <a:solidFill>
                <a:schemeClr val="tx1">
                  <a:lumMod val="85000"/>
                  <a:lumOff val="15000"/>
                </a:schemeClr>
              </a:solidFill>
              <a:effectLst>
                <a:outerShdw blurRad="38100" dist="38100" dir="2700000" algn="tl">
                  <a:srgbClr val="C0C0C0"/>
                </a:outerShdw>
              </a:effectLst>
              <a:latin typeface="Times New Roman" pitchFamily="18" charset="0"/>
            </a:endParaRPr>
          </a:p>
        </p:txBody>
      </p:sp>
      <p:sp>
        <p:nvSpPr>
          <p:cNvPr id="129027" name="Rectangle 3">
            <a:extLst>
              <a:ext uri="{FF2B5EF4-FFF2-40B4-BE49-F238E27FC236}">
                <a16:creationId xmlns:a16="http://schemas.microsoft.com/office/drawing/2014/main" id="{A883DA56-7933-A84C-C75F-3F3150432667}"/>
              </a:ext>
            </a:extLst>
          </p:cNvPr>
          <p:cNvSpPr>
            <a:spLocks noGrp="1" noChangeArrowheads="1"/>
          </p:cNvSpPr>
          <p:nvPr>
            <p:ph type="body" sz="half" idx="1"/>
          </p:nvPr>
        </p:nvSpPr>
        <p:spPr>
          <a:xfrm>
            <a:off x="2351088" y="3398838"/>
            <a:ext cx="7416800" cy="2767012"/>
          </a:xfrm>
        </p:spPr>
        <p:txBody>
          <a:bodyPr rtlCol="0">
            <a:normAutofit/>
          </a:bodyPr>
          <a:lstStyle/>
          <a:p>
            <a:pPr eaLnBrk="1" fontAlgn="auto" hangingPunct="1">
              <a:buFont typeface="Arial"/>
              <a:buChar char="•"/>
              <a:defRPr/>
            </a:pPr>
            <a:r>
              <a:rPr lang="el-GR" b="1" dirty="0">
                <a:solidFill>
                  <a:srgbClr val="008000"/>
                </a:solidFill>
                <a:effectLst>
                  <a:outerShdw blurRad="38100" dist="38100" dir="2700000" algn="tl">
                    <a:srgbClr val="C0C0C0"/>
                  </a:outerShdw>
                </a:effectLst>
              </a:rPr>
              <a:t>Βασική έννοια της θεωρίας: αμοιβή</a:t>
            </a:r>
          </a:p>
          <a:p>
            <a:pPr eaLnBrk="1" fontAlgn="auto" hangingPunct="1">
              <a:buFont typeface="Arial"/>
              <a:buChar char="•"/>
              <a:defRPr/>
            </a:pPr>
            <a:r>
              <a:rPr lang="el-GR" b="1" dirty="0">
                <a:solidFill>
                  <a:srgbClr val="008000"/>
                </a:solidFill>
                <a:effectLst>
                  <a:outerShdw blurRad="38100" dist="38100" dir="2700000" algn="tl">
                    <a:srgbClr val="C0C0C0"/>
                  </a:outerShdw>
                </a:effectLst>
              </a:rPr>
              <a:t>Η γνωστική κατανόηση των παιδιών διαμορφώνει την αντίληψη της αμοιβής: </a:t>
            </a:r>
            <a:r>
              <a:rPr lang="el-GR" b="1" dirty="0">
                <a:solidFill>
                  <a:srgbClr val="3F007E"/>
                </a:solidFill>
                <a:effectLst>
                  <a:outerShdw blurRad="38100" dist="38100" dir="2700000" algn="tl">
                    <a:srgbClr val="C0C0C0"/>
                  </a:outerShdw>
                </a:effectLst>
              </a:rPr>
              <a:t>το περιβάλλον ενεργεί έμμεσα</a:t>
            </a:r>
          </a:p>
        </p:txBody>
      </p:sp>
      <p:sp>
        <p:nvSpPr>
          <p:cNvPr id="129029" name="Text Box 5">
            <a:extLst>
              <a:ext uri="{FF2B5EF4-FFF2-40B4-BE49-F238E27FC236}">
                <a16:creationId xmlns:a16="http://schemas.microsoft.com/office/drawing/2014/main" id="{C2369FB9-323A-BC9A-5235-FE98388C158D}"/>
              </a:ext>
            </a:extLst>
          </p:cNvPr>
          <p:cNvSpPr txBox="1">
            <a:spLocks noChangeArrowheads="1"/>
          </p:cNvSpPr>
          <p:nvPr/>
        </p:nvSpPr>
        <p:spPr bwMode="auto">
          <a:xfrm>
            <a:off x="2351088" y="1773239"/>
            <a:ext cx="7416800" cy="1384995"/>
          </a:xfrm>
          <a:prstGeom prst="rect">
            <a:avLst/>
          </a:prstGeom>
          <a:gradFill rotWithShape="1">
            <a:gsLst>
              <a:gs pos="0">
                <a:srgbClr val="FFCC99"/>
              </a:gs>
              <a:gs pos="50000">
                <a:srgbClr val="FFFFFF"/>
              </a:gs>
              <a:gs pos="100000">
                <a:srgbClr val="FFCC99"/>
              </a:gs>
            </a:gsLst>
            <a:lin ang="5400000" scaled="1"/>
          </a:gradFill>
          <a:ln w="9525">
            <a:solidFill>
              <a:srgbClr val="660033"/>
            </a:solidFill>
            <a:miter lim="800000"/>
            <a:headEnd/>
            <a:tailEnd/>
          </a:ln>
          <a:effectLst/>
        </p:spPr>
        <p:txBody>
          <a:bodyPr>
            <a:spAutoFit/>
          </a:bodyPr>
          <a:lstStyle/>
          <a:p>
            <a:pPr eaLnBrk="1" hangingPunct="1">
              <a:spcBef>
                <a:spcPct val="50000"/>
              </a:spcBef>
              <a:defRPr/>
            </a:pPr>
            <a:r>
              <a:rPr lang="el-GR" sz="2800" b="1" dirty="0">
                <a:solidFill>
                  <a:srgbClr val="3F007E"/>
                </a:solidFill>
                <a:effectLst>
                  <a:outerShdw blurRad="38100" dist="38100" dir="2700000" algn="tl">
                    <a:srgbClr val="000000"/>
                  </a:outerShdw>
                </a:effectLst>
              </a:rPr>
              <a:t>2. Εκμάθηση ρόλων φύλου: οι κατάλληλες προς το φύλο συμπεριφορές διαμορφώνονται</a:t>
            </a:r>
            <a:r>
              <a:rPr lang="el-GR" b="1" dirty="0">
                <a:solidFill>
                  <a:srgbClr val="3F007E"/>
                </a:solidFill>
                <a:effectLst>
                  <a:outerShdw blurRad="38100" dist="38100" dir="2700000" algn="tl">
                    <a:srgbClr val="000000"/>
                  </a:outerShdw>
                </a:effectLst>
              </a:rPr>
              <a:t> </a:t>
            </a:r>
            <a:r>
              <a:rPr lang="el-GR" sz="2800" b="1" dirty="0">
                <a:solidFill>
                  <a:srgbClr val="3F007E"/>
                </a:solidFill>
                <a:effectLst>
                  <a:outerShdw blurRad="38100" dist="38100" dir="2700000" algn="tl">
                    <a:srgbClr val="000000"/>
                  </a:outerShdw>
                </a:effectLst>
              </a:rPr>
              <a:t>με την κατανομή αμοιβών και τιμωριών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9029"/>
                                        </p:tgtEl>
                                        <p:attrNameLst>
                                          <p:attrName>style.visibility</p:attrName>
                                        </p:attrNameLst>
                                      </p:cBhvr>
                                      <p:to>
                                        <p:strVal val="visible"/>
                                      </p:to>
                                    </p:set>
                                    <p:animEffect transition="in" filter="blinds(horizontal)">
                                      <p:cBhvr>
                                        <p:cTn id="7" dur="500"/>
                                        <p:tgtEl>
                                          <p:spTgt spid="1290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9027">
                                            <p:bg/>
                                          </p:spTgt>
                                        </p:tgtEl>
                                        <p:attrNameLst>
                                          <p:attrName>style.visibility</p:attrName>
                                        </p:attrNameLst>
                                      </p:cBhvr>
                                      <p:to>
                                        <p:strVal val="visible"/>
                                      </p:to>
                                    </p:set>
                                    <p:animEffect transition="in" filter="blinds(horizontal)">
                                      <p:cBhvr>
                                        <p:cTn id="12" dur="500"/>
                                        <p:tgtEl>
                                          <p:spTgt spid="129027">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9027">
                                            <p:txEl>
                                              <p:pRg st="0" end="0"/>
                                            </p:txEl>
                                          </p:spTgt>
                                        </p:tgtEl>
                                        <p:attrNameLst>
                                          <p:attrName>style.visibility</p:attrName>
                                        </p:attrNameLst>
                                      </p:cBhvr>
                                      <p:to>
                                        <p:strVal val="visible"/>
                                      </p:to>
                                    </p:set>
                                    <p:animEffect transition="in" filter="blinds(horizontal)">
                                      <p:cBhvr>
                                        <p:cTn id="17" dur="500"/>
                                        <p:tgtEl>
                                          <p:spTgt spid="12902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9027">
                                            <p:txEl>
                                              <p:pRg st="1" end="1"/>
                                            </p:txEl>
                                          </p:spTgt>
                                        </p:tgtEl>
                                        <p:attrNameLst>
                                          <p:attrName>style.visibility</p:attrName>
                                        </p:attrNameLst>
                                      </p:cBhvr>
                                      <p:to>
                                        <p:strVal val="visible"/>
                                      </p:to>
                                    </p:set>
                                    <p:animEffect transition="in" filter="blinds(horizontal)">
                                      <p:cBhvr>
                                        <p:cTn id="22" dur="500"/>
                                        <p:tgtEl>
                                          <p:spTgt spid="129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animBg="1"/>
      <p:bldP spid="12902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89943918-E85C-62CE-F2F5-A6C57B393A82}"/>
              </a:ext>
            </a:extLst>
          </p:cNvPr>
          <p:cNvSpPr>
            <a:spLocks noGrp="1" noChangeArrowheads="1"/>
          </p:cNvSpPr>
          <p:nvPr>
            <p:ph type="title" idx="4294967295"/>
          </p:nvPr>
        </p:nvSpPr>
        <p:spPr>
          <a:xfrm>
            <a:off x="2208214" y="2493963"/>
            <a:ext cx="7775575" cy="647700"/>
          </a:xfrm>
        </p:spPr>
        <p:txBody>
          <a:bodyPr rtlCol="0">
            <a:normAutofit/>
          </a:bodyPr>
          <a:lstStyle/>
          <a:p>
            <a:pPr>
              <a:defRPr/>
            </a:pPr>
            <a:r>
              <a:rPr lang="el-GR" sz="2800" b="1" dirty="0">
                <a:solidFill>
                  <a:srgbClr val="660066"/>
                </a:solidFill>
                <a:effectLst>
                  <a:outerShdw blurRad="38100" dist="38100" dir="2700000" algn="tl">
                    <a:srgbClr val="C0C0C0"/>
                  </a:outerShdw>
                </a:effectLst>
                <a:latin typeface="Times New Roman" pitchFamily="18" charset="0"/>
              </a:rPr>
              <a:t>Ταύτιση μέσω γνώσης</a:t>
            </a:r>
          </a:p>
        </p:txBody>
      </p:sp>
      <p:sp>
        <p:nvSpPr>
          <p:cNvPr id="100355" name="Rectangle 3">
            <a:extLst>
              <a:ext uri="{FF2B5EF4-FFF2-40B4-BE49-F238E27FC236}">
                <a16:creationId xmlns:a16="http://schemas.microsoft.com/office/drawing/2014/main" id="{B1248E7E-B77A-E34C-4B70-92411421B0BE}"/>
              </a:ext>
            </a:extLst>
          </p:cNvPr>
          <p:cNvSpPr>
            <a:spLocks noGrp="1" noChangeArrowheads="1"/>
          </p:cNvSpPr>
          <p:nvPr>
            <p:ph type="body" idx="4294967295"/>
          </p:nvPr>
        </p:nvSpPr>
        <p:spPr>
          <a:xfrm>
            <a:off x="2208214" y="3141664"/>
            <a:ext cx="7704137" cy="3024187"/>
          </a:xfrm>
        </p:spPr>
        <p:txBody>
          <a:bodyPr rtlCol="0">
            <a:normAutofit fontScale="92500" lnSpcReduction="10000"/>
          </a:bodyPr>
          <a:lstStyle/>
          <a:p>
            <a:pPr eaLnBrk="1" fontAlgn="auto" hangingPunct="1">
              <a:buFont typeface="Arial"/>
              <a:buChar char="•"/>
              <a:defRPr/>
            </a:pPr>
            <a:r>
              <a:rPr lang="el-GR" b="1" dirty="0">
                <a:solidFill>
                  <a:srgbClr val="008000"/>
                </a:solidFill>
                <a:effectLst>
                  <a:outerShdw blurRad="38100" dist="38100" dir="2700000" algn="tl">
                    <a:srgbClr val="C0C0C0"/>
                  </a:outerShdw>
                </a:effectLst>
                <a:latin typeface="Times New Roman" pitchFamily="18" charset="0"/>
              </a:rPr>
              <a:t>Ανάπτυξη της ταυτότητας του φύλου μέσα από 3 στάδια (</a:t>
            </a:r>
            <a:r>
              <a:rPr lang="en-US" b="1" dirty="0">
                <a:solidFill>
                  <a:srgbClr val="008000"/>
                </a:solidFill>
                <a:effectLst>
                  <a:outerShdw blurRad="38100" dist="38100" dir="2700000" algn="tl">
                    <a:srgbClr val="C0C0C0"/>
                  </a:outerShdw>
                </a:effectLst>
                <a:latin typeface="Times New Roman" pitchFamily="18" charset="0"/>
              </a:rPr>
              <a:t>Kohlberg, 1966)</a:t>
            </a:r>
            <a:r>
              <a:rPr lang="el-GR" b="1" dirty="0">
                <a:solidFill>
                  <a:srgbClr val="008000"/>
                </a:solidFill>
                <a:effectLst>
                  <a:outerShdw blurRad="38100" dist="38100" dir="2700000" algn="tl">
                    <a:srgbClr val="C0C0C0"/>
                  </a:outerShdw>
                </a:effectLst>
                <a:latin typeface="Times New Roman" pitchFamily="18" charset="0"/>
              </a:rPr>
              <a:t>:</a:t>
            </a:r>
          </a:p>
          <a:p>
            <a:pPr eaLnBrk="1" fontAlgn="auto" hangingPunct="1">
              <a:buFont typeface="Arial"/>
              <a:buChar char="•"/>
              <a:defRPr/>
            </a:pPr>
            <a:r>
              <a:rPr lang="el-GR" b="1" dirty="0">
                <a:solidFill>
                  <a:srgbClr val="003366"/>
                </a:solidFill>
                <a:effectLst>
                  <a:outerShdw blurRad="38100" dist="38100" dir="2700000" algn="tl">
                    <a:srgbClr val="C0C0C0"/>
                  </a:outerShdw>
                </a:effectLst>
                <a:latin typeface="Times New Roman" pitchFamily="18" charset="0"/>
              </a:rPr>
              <a:t>1.</a:t>
            </a:r>
            <a:r>
              <a:rPr lang="el-GR" b="1" dirty="0">
                <a:solidFill>
                  <a:srgbClr val="660066"/>
                </a:solidFill>
                <a:effectLst>
                  <a:outerShdw blurRad="38100" dist="38100" dir="2700000" algn="tl">
                    <a:srgbClr val="C0C0C0"/>
                  </a:outerShdw>
                </a:effectLst>
                <a:latin typeface="Times New Roman" pitchFamily="18" charset="0"/>
              </a:rPr>
              <a:t> </a:t>
            </a:r>
            <a:r>
              <a:rPr lang="el-GR" b="1" dirty="0">
                <a:solidFill>
                  <a:srgbClr val="003366"/>
                </a:solidFill>
                <a:effectLst>
                  <a:outerShdw blurRad="38100" dist="38100" dir="2700000" algn="tl">
                    <a:srgbClr val="C0C0C0"/>
                  </a:outerShdw>
                </a:effectLst>
                <a:latin typeface="Times New Roman" pitchFamily="18" charset="0"/>
              </a:rPr>
              <a:t>Βασική ταυτότητα του ρόλου του φύλου (3 </a:t>
            </a:r>
            <a:r>
              <a:rPr lang="el-GR" b="1" dirty="0" err="1">
                <a:solidFill>
                  <a:srgbClr val="003366"/>
                </a:solidFill>
                <a:effectLst>
                  <a:outerShdw blurRad="38100" dist="38100" dir="2700000" algn="tl">
                    <a:srgbClr val="C0C0C0"/>
                  </a:outerShdw>
                </a:effectLst>
                <a:latin typeface="Times New Roman" pitchFamily="18" charset="0"/>
              </a:rPr>
              <a:t>χρ</a:t>
            </a:r>
            <a:r>
              <a:rPr lang="el-GR" b="1" dirty="0">
                <a:solidFill>
                  <a:srgbClr val="003366"/>
                </a:solidFill>
                <a:effectLst>
                  <a:outerShdw blurRad="38100" dist="38100" dir="2700000" algn="tl">
                    <a:srgbClr val="C0C0C0"/>
                  </a:outerShdw>
                </a:effectLst>
                <a:latin typeface="Times New Roman" pitchFamily="18" charset="0"/>
              </a:rPr>
              <a:t>, </a:t>
            </a:r>
            <a:r>
              <a:rPr lang="el-GR" b="1" dirty="0">
                <a:solidFill>
                  <a:srgbClr val="660066"/>
                </a:solidFill>
                <a:effectLst>
                  <a:outerShdw blurRad="38100" dist="38100" dir="2700000" algn="tl">
                    <a:srgbClr val="C0C0C0"/>
                  </a:outerShdw>
                </a:effectLst>
                <a:latin typeface="Times New Roman" pitchFamily="18" charset="0"/>
              </a:rPr>
              <a:t>χαρακτηρισμός φύλου)</a:t>
            </a:r>
          </a:p>
          <a:p>
            <a:pPr eaLnBrk="1" fontAlgn="auto" hangingPunct="1">
              <a:buFont typeface="Arial"/>
              <a:buChar char="•"/>
              <a:defRPr/>
            </a:pPr>
            <a:r>
              <a:rPr lang="el-GR" b="1" dirty="0">
                <a:solidFill>
                  <a:srgbClr val="003366"/>
                </a:solidFill>
                <a:effectLst>
                  <a:outerShdw blurRad="38100" dist="38100" dir="2700000" algn="tl">
                    <a:srgbClr val="C0C0C0"/>
                  </a:outerShdw>
                </a:effectLst>
                <a:latin typeface="Times New Roman" pitchFamily="18" charset="0"/>
              </a:rPr>
              <a:t>2. Σταθερότητα του ρόλου του φύλου </a:t>
            </a:r>
            <a:r>
              <a:rPr lang="el-GR" b="1" dirty="0">
                <a:solidFill>
                  <a:srgbClr val="800080"/>
                </a:solidFill>
                <a:effectLst>
                  <a:outerShdw blurRad="38100" dist="38100" dir="2700000" algn="tl">
                    <a:srgbClr val="C0C0C0"/>
                  </a:outerShdw>
                </a:effectLst>
                <a:latin typeface="Times New Roman" pitchFamily="18" charset="0"/>
              </a:rPr>
              <a:t>(νηπιακή ηλικία)</a:t>
            </a:r>
          </a:p>
          <a:p>
            <a:pPr eaLnBrk="1" fontAlgn="auto" hangingPunct="1">
              <a:buFont typeface="Arial"/>
              <a:buChar char="•"/>
              <a:defRPr/>
            </a:pPr>
            <a:r>
              <a:rPr lang="el-GR" b="1" dirty="0">
                <a:solidFill>
                  <a:srgbClr val="003366"/>
                </a:solidFill>
                <a:effectLst>
                  <a:outerShdw blurRad="38100" dist="38100" dir="2700000" algn="tl">
                    <a:srgbClr val="C0C0C0"/>
                  </a:outerShdw>
                </a:effectLst>
                <a:latin typeface="Times New Roman" pitchFamily="18" charset="0"/>
              </a:rPr>
              <a:t>3. Μονιμότητα του ρόλου του φύλου </a:t>
            </a:r>
            <a:r>
              <a:rPr lang="el-GR" b="1" dirty="0">
                <a:solidFill>
                  <a:srgbClr val="800080"/>
                </a:solidFill>
                <a:effectLst>
                  <a:outerShdw blurRad="38100" dist="38100" dir="2700000" algn="tl">
                    <a:srgbClr val="C0C0C0"/>
                  </a:outerShdw>
                </a:effectLst>
                <a:latin typeface="Times New Roman" pitchFamily="18" charset="0"/>
              </a:rPr>
              <a:t>(τέλος νηπιακής ηλικίας)</a:t>
            </a:r>
          </a:p>
        </p:txBody>
      </p:sp>
      <p:sp>
        <p:nvSpPr>
          <p:cNvPr id="100356" name="Text Box 4">
            <a:extLst>
              <a:ext uri="{FF2B5EF4-FFF2-40B4-BE49-F238E27FC236}">
                <a16:creationId xmlns:a16="http://schemas.microsoft.com/office/drawing/2014/main" id="{2AE1F8CD-3788-0EFA-B1C7-20E1783750DB}"/>
              </a:ext>
            </a:extLst>
          </p:cNvPr>
          <p:cNvSpPr txBox="1">
            <a:spLocks noChangeArrowheads="1"/>
          </p:cNvSpPr>
          <p:nvPr/>
        </p:nvSpPr>
        <p:spPr bwMode="auto">
          <a:xfrm>
            <a:off x="2135189" y="490538"/>
            <a:ext cx="7921625" cy="1066800"/>
          </a:xfrm>
          <a:prstGeom prst="rect">
            <a:avLst/>
          </a:prstGeom>
          <a:noFill/>
          <a:ln w="9525">
            <a:noFill/>
            <a:miter lim="800000"/>
            <a:headEnd/>
            <a:tailEnd/>
          </a:ln>
          <a:effectLst/>
        </p:spPr>
        <p:txBody>
          <a:bodyPr>
            <a:spAutoFit/>
          </a:bodyPr>
          <a:lstStyle/>
          <a:p>
            <a:pPr algn="ctr" eaLnBrk="1" hangingPunct="1">
              <a:spcBef>
                <a:spcPct val="20000"/>
              </a:spcBef>
              <a:buClr>
                <a:schemeClr val="folHlink"/>
              </a:buClr>
              <a:buSzPct val="60000"/>
              <a:buFont typeface="Wingdings" pitchFamily="2" charset="2"/>
              <a:buNone/>
              <a:defRPr/>
            </a:pPr>
            <a:r>
              <a:rPr lang="el-GR" sz="3200" b="1" dirty="0">
                <a:solidFill>
                  <a:srgbClr val="CC3300"/>
                </a:solidFill>
                <a:effectLst>
                  <a:outerShdw blurRad="38100" dist="38100" dir="2700000" algn="tl">
                    <a:srgbClr val="C0C0C0"/>
                  </a:outerShdw>
                </a:effectLst>
              </a:rPr>
              <a:t>3. ΓΝΩΣΤΙΚΗ-ΑΝΑΠΤΥΞΙΑΚΗ ΠΡΟΣΕΓΓΙΣΗ (</a:t>
            </a:r>
            <a:r>
              <a:rPr lang="en-US" sz="3200" b="1" dirty="0">
                <a:solidFill>
                  <a:srgbClr val="CC3300"/>
                </a:solidFill>
                <a:effectLst>
                  <a:outerShdw blurRad="38100" dist="38100" dir="2700000" algn="tl">
                    <a:srgbClr val="C0C0C0"/>
                  </a:outerShdw>
                </a:effectLst>
              </a:rPr>
              <a:t>Kohlberg)</a:t>
            </a:r>
            <a:endParaRPr lang="el-GR" sz="3200" b="1" dirty="0">
              <a:solidFill>
                <a:srgbClr val="CC3300"/>
              </a:solidFill>
              <a:effectLst>
                <a:outerShdw blurRad="38100" dist="38100" dir="2700000" algn="tl">
                  <a:srgbClr val="C0C0C0"/>
                </a:outerShdw>
              </a:effectLst>
            </a:endParaRPr>
          </a:p>
        </p:txBody>
      </p:sp>
      <p:sp>
        <p:nvSpPr>
          <p:cNvPr id="100359" name="Rectangle 7">
            <a:extLst>
              <a:ext uri="{FF2B5EF4-FFF2-40B4-BE49-F238E27FC236}">
                <a16:creationId xmlns:a16="http://schemas.microsoft.com/office/drawing/2014/main" id="{90B35935-5909-0956-B706-3AB822345E78}"/>
              </a:ext>
            </a:extLst>
          </p:cNvPr>
          <p:cNvSpPr>
            <a:spLocks noChangeArrowheads="1"/>
          </p:cNvSpPr>
          <p:nvPr/>
        </p:nvSpPr>
        <p:spPr bwMode="auto">
          <a:xfrm>
            <a:off x="2208214" y="1555751"/>
            <a:ext cx="7775575" cy="936625"/>
          </a:xfrm>
          <a:prstGeom prst="rect">
            <a:avLst/>
          </a:prstGeom>
          <a:gradFill rotWithShape="1">
            <a:gsLst>
              <a:gs pos="0">
                <a:srgbClr val="FFCC99"/>
              </a:gs>
              <a:gs pos="50000">
                <a:srgbClr val="FFFFFF"/>
              </a:gs>
              <a:gs pos="100000">
                <a:srgbClr val="FFCC99"/>
              </a:gs>
            </a:gsLst>
            <a:lin ang="5400000" scaled="1"/>
          </a:gradFill>
          <a:ln w="9525">
            <a:noFill/>
            <a:miter lim="800000"/>
            <a:headEnd/>
            <a:tailEnd/>
          </a:ln>
          <a:effectLst/>
        </p:spPr>
        <p:txBody>
          <a:bodyPr anchor="b"/>
          <a:lstStyle/>
          <a:p>
            <a:pPr algn="ctr" eaLnBrk="1" hangingPunct="1">
              <a:defRPr/>
            </a:pPr>
            <a:r>
              <a:rPr lang="el-GR" sz="2600" b="1" dirty="0">
                <a:solidFill>
                  <a:srgbClr val="008000"/>
                </a:solidFill>
                <a:effectLst>
                  <a:outerShdw blurRad="38100" dist="38100" dir="2700000" algn="tl">
                    <a:srgbClr val="000000"/>
                  </a:outerShdw>
                </a:effectLst>
              </a:rPr>
              <a:t>Ενεργός δόμηση της εμπειρίας από το ίδιο το παιδί: δημιουργία άκαμπτων γνωστικών σχημάτων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box(in)">
                                      <p:cBhvr>
                                        <p:cTn id="7" dur="500"/>
                                        <p:tgtEl>
                                          <p:spTgt spid="1003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0355">
                                            <p:bg/>
                                          </p:spTgt>
                                        </p:tgtEl>
                                        <p:attrNameLst>
                                          <p:attrName>style.visibility</p:attrName>
                                        </p:attrNameLst>
                                      </p:cBhvr>
                                      <p:to>
                                        <p:strVal val="visible"/>
                                      </p:to>
                                    </p:set>
                                    <p:animEffect transition="in" filter="box(in)">
                                      <p:cBhvr>
                                        <p:cTn id="12" dur="500"/>
                                        <p:tgtEl>
                                          <p:spTgt spid="100355">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00355">
                                            <p:txEl>
                                              <p:pRg st="0" end="0"/>
                                            </p:txEl>
                                          </p:spTgt>
                                        </p:tgtEl>
                                        <p:attrNameLst>
                                          <p:attrName>style.visibility</p:attrName>
                                        </p:attrNameLst>
                                      </p:cBhvr>
                                      <p:to>
                                        <p:strVal val="visible"/>
                                      </p:to>
                                    </p:set>
                                    <p:animEffect transition="in" filter="box(in)">
                                      <p:cBhvr>
                                        <p:cTn id="17" dur="500"/>
                                        <p:tgtEl>
                                          <p:spTgt spid="10035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00355">
                                            <p:txEl>
                                              <p:pRg st="1" end="1"/>
                                            </p:txEl>
                                          </p:spTgt>
                                        </p:tgtEl>
                                        <p:attrNameLst>
                                          <p:attrName>style.visibility</p:attrName>
                                        </p:attrNameLst>
                                      </p:cBhvr>
                                      <p:to>
                                        <p:strVal val="visible"/>
                                      </p:to>
                                    </p:set>
                                    <p:animEffect transition="in" filter="box(in)">
                                      <p:cBhvr>
                                        <p:cTn id="22" dur="500"/>
                                        <p:tgtEl>
                                          <p:spTgt spid="100355">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00355">
                                            <p:txEl>
                                              <p:pRg st="2" end="2"/>
                                            </p:txEl>
                                          </p:spTgt>
                                        </p:tgtEl>
                                        <p:attrNameLst>
                                          <p:attrName>style.visibility</p:attrName>
                                        </p:attrNameLst>
                                      </p:cBhvr>
                                      <p:to>
                                        <p:strVal val="visible"/>
                                      </p:to>
                                    </p:set>
                                    <p:animEffect transition="in" filter="box(in)">
                                      <p:cBhvr>
                                        <p:cTn id="27" dur="500"/>
                                        <p:tgtEl>
                                          <p:spTgt spid="100355">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00355">
                                            <p:txEl>
                                              <p:pRg st="3" end="3"/>
                                            </p:txEl>
                                          </p:spTgt>
                                        </p:tgtEl>
                                        <p:attrNameLst>
                                          <p:attrName>style.visibility</p:attrName>
                                        </p:attrNameLst>
                                      </p:cBhvr>
                                      <p:to>
                                        <p:strVal val="visible"/>
                                      </p:to>
                                    </p:set>
                                    <p:animEffect transition="in" filter="box(in)">
                                      <p:cBhvr>
                                        <p:cTn id="32" dur="500"/>
                                        <p:tgtEl>
                                          <p:spTgt spid="1003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nimBg="1"/>
      <p:bldP spid="100355"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a:extLst>
              <a:ext uri="{FF2B5EF4-FFF2-40B4-BE49-F238E27FC236}">
                <a16:creationId xmlns:a16="http://schemas.microsoft.com/office/drawing/2014/main" id="{8F39ADE2-72C6-5B82-E0D9-224A4F93EE00}"/>
              </a:ext>
            </a:extLst>
          </p:cNvPr>
          <p:cNvSpPr>
            <a:spLocks noGrp="1" noChangeArrowheads="1"/>
          </p:cNvSpPr>
          <p:nvPr>
            <p:ph type="body" idx="1"/>
          </p:nvPr>
        </p:nvSpPr>
        <p:spPr>
          <a:xfrm>
            <a:off x="2351089" y="2133600"/>
            <a:ext cx="7489825" cy="1727200"/>
          </a:xfrm>
          <a:gradFill rotWithShape="1">
            <a:gsLst>
              <a:gs pos="0">
                <a:srgbClr val="EAEAEA"/>
              </a:gs>
              <a:gs pos="50000">
                <a:schemeClr val="bg1"/>
              </a:gs>
              <a:gs pos="100000">
                <a:srgbClr val="EAEAEA"/>
              </a:gs>
            </a:gsLst>
            <a:lin ang="5400000" scaled="1"/>
          </a:gradFill>
        </p:spPr>
        <p:txBody>
          <a:bodyPr rtlCol="0">
            <a:normAutofit/>
          </a:bodyPr>
          <a:lstStyle/>
          <a:p>
            <a:pPr eaLnBrk="1" fontAlgn="auto" hangingPunct="1">
              <a:buFontTx/>
              <a:buNone/>
              <a:defRPr/>
            </a:pPr>
            <a:r>
              <a:rPr lang="el-GR" b="1" dirty="0">
                <a:solidFill>
                  <a:srgbClr val="003366"/>
                </a:solidFill>
                <a:effectLst>
                  <a:outerShdw blurRad="38100" dist="38100" dir="2700000" algn="tl">
                    <a:srgbClr val="000000"/>
                  </a:outerShdw>
                </a:effectLst>
                <a:latin typeface="Times New Roman" pitchFamily="18" charset="0"/>
              </a:rPr>
              <a:t>ΘΕΛΩ ΑΝΤΑΜΟΙΒΗ         ΑΝΤΑΜΕΙΒΟΜΑΙ ΌΤΑΝ ΚΑΝΩ ΑΓΟΡΙΣΤΙΚΑ ΠΡΑΓΜΑΤΑ           </a:t>
            </a:r>
          </a:p>
          <a:p>
            <a:pPr eaLnBrk="1" fontAlgn="auto" hangingPunct="1">
              <a:buFontTx/>
              <a:buNone/>
              <a:defRPr/>
            </a:pPr>
            <a:r>
              <a:rPr lang="el-GR" b="1" dirty="0">
                <a:solidFill>
                  <a:srgbClr val="003366"/>
                </a:solidFill>
                <a:effectLst>
                  <a:outerShdw blurRad="38100" dist="38100" dir="2700000" algn="tl">
                    <a:srgbClr val="000000"/>
                  </a:outerShdw>
                </a:effectLst>
                <a:latin typeface="Times New Roman" pitchFamily="18" charset="0"/>
              </a:rPr>
              <a:t>     </a:t>
            </a:r>
            <a:r>
              <a:rPr lang="el-GR" b="1" dirty="0">
                <a:solidFill>
                  <a:srgbClr val="660066"/>
                </a:solidFill>
                <a:effectLst>
                  <a:outerShdw blurRad="38100" dist="38100" dir="2700000" algn="tl">
                    <a:srgbClr val="000000"/>
                  </a:outerShdw>
                </a:effectLst>
                <a:latin typeface="Times New Roman" pitchFamily="18" charset="0"/>
              </a:rPr>
              <a:t>ΕΠΟΜΕΝΩΣ, ΘΕΛΩ ΝΑ ΕΙΜΑΙ ΑΓΟΡΙ</a:t>
            </a:r>
          </a:p>
        </p:txBody>
      </p:sp>
      <p:sp>
        <p:nvSpPr>
          <p:cNvPr id="130053" name="Rectangle 5">
            <a:extLst>
              <a:ext uri="{FF2B5EF4-FFF2-40B4-BE49-F238E27FC236}">
                <a16:creationId xmlns:a16="http://schemas.microsoft.com/office/drawing/2014/main" id="{203E5497-DA3D-8567-FB15-AAF09EE5CEBC}"/>
              </a:ext>
            </a:extLst>
          </p:cNvPr>
          <p:cNvSpPr>
            <a:spLocks noChangeArrowheads="1"/>
          </p:cNvSpPr>
          <p:nvPr/>
        </p:nvSpPr>
        <p:spPr bwMode="auto">
          <a:xfrm>
            <a:off x="2135189" y="1339850"/>
            <a:ext cx="7921625" cy="693738"/>
          </a:xfrm>
          <a:prstGeom prst="rect">
            <a:avLst/>
          </a:prstGeom>
          <a:gradFill rotWithShape="1">
            <a:gsLst>
              <a:gs pos="0">
                <a:srgbClr val="FFCC99"/>
              </a:gs>
              <a:gs pos="50000">
                <a:srgbClr val="FFFFFF"/>
              </a:gs>
              <a:gs pos="100000">
                <a:srgbClr val="FFCC99"/>
              </a:gs>
            </a:gsLst>
            <a:lin ang="5400000" scaled="1"/>
          </a:gradFill>
          <a:ln w="9525">
            <a:noFill/>
            <a:miter lim="800000"/>
            <a:headEnd/>
            <a:tailEnd/>
          </a:ln>
          <a:effectLst/>
        </p:spPr>
        <p:txBody>
          <a:bodyPr anchor="b"/>
          <a:lstStyle/>
          <a:p>
            <a:pPr algn="ctr" eaLnBrk="1" hangingPunct="1">
              <a:defRPr/>
            </a:pPr>
            <a:r>
              <a:rPr lang="el-GR" sz="2800" b="1">
                <a:solidFill>
                  <a:srgbClr val="008000"/>
                </a:solidFill>
                <a:effectLst>
                  <a:outerShdw blurRad="38100" dist="38100" dir="2700000" algn="tl">
                    <a:srgbClr val="000000"/>
                  </a:outerShdw>
                </a:effectLst>
              </a:rPr>
              <a:t>ΘΕΩΡΙΑ ΚΟΙΝΩΝΙΚΗΣ ΜΑΘΗΣΗΣ</a:t>
            </a:r>
          </a:p>
        </p:txBody>
      </p:sp>
      <p:sp>
        <p:nvSpPr>
          <p:cNvPr id="132100" name="Line 8">
            <a:extLst>
              <a:ext uri="{FF2B5EF4-FFF2-40B4-BE49-F238E27FC236}">
                <a16:creationId xmlns:a16="http://schemas.microsoft.com/office/drawing/2014/main" id="{3CF3940A-BE2D-E4CC-66FF-9DABDF81A642}"/>
              </a:ext>
            </a:extLst>
          </p:cNvPr>
          <p:cNvSpPr>
            <a:spLocks noChangeShapeType="1"/>
          </p:cNvSpPr>
          <p:nvPr/>
        </p:nvSpPr>
        <p:spPr bwMode="auto">
          <a:xfrm>
            <a:off x="5808664" y="2420938"/>
            <a:ext cx="790575" cy="0"/>
          </a:xfrm>
          <a:prstGeom prst="line">
            <a:avLst/>
          </a:prstGeom>
          <a:noFill/>
          <a:ln w="762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2101" name="Line 9">
            <a:extLst>
              <a:ext uri="{FF2B5EF4-FFF2-40B4-BE49-F238E27FC236}">
                <a16:creationId xmlns:a16="http://schemas.microsoft.com/office/drawing/2014/main" id="{4D94D9BE-14EC-AD64-2F6B-B8E827B22F82}"/>
              </a:ext>
            </a:extLst>
          </p:cNvPr>
          <p:cNvSpPr>
            <a:spLocks noChangeShapeType="1"/>
          </p:cNvSpPr>
          <p:nvPr/>
        </p:nvSpPr>
        <p:spPr bwMode="auto">
          <a:xfrm>
            <a:off x="9334500" y="2852738"/>
            <a:ext cx="649288" cy="0"/>
          </a:xfrm>
          <a:prstGeom prst="line">
            <a:avLst/>
          </a:prstGeom>
          <a:noFill/>
          <a:ln w="762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0058" name="Rectangle 10">
            <a:extLst>
              <a:ext uri="{FF2B5EF4-FFF2-40B4-BE49-F238E27FC236}">
                <a16:creationId xmlns:a16="http://schemas.microsoft.com/office/drawing/2014/main" id="{92D31E50-6E61-69A6-96C8-0E435854424C}"/>
              </a:ext>
            </a:extLst>
          </p:cNvPr>
          <p:cNvSpPr>
            <a:spLocks noChangeArrowheads="1"/>
          </p:cNvSpPr>
          <p:nvPr/>
        </p:nvSpPr>
        <p:spPr bwMode="auto">
          <a:xfrm>
            <a:off x="2351089" y="3935413"/>
            <a:ext cx="7489825" cy="646112"/>
          </a:xfrm>
          <a:prstGeom prst="rect">
            <a:avLst/>
          </a:prstGeom>
          <a:gradFill rotWithShape="1">
            <a:gsLst>
              <a:gs pos="0">
                <a:srgbClr val="FFCC99"/>
              </a:gs>
              <a:gs pos="50000">
                <a:srgbClr val="FFFFFF"/>
              </a:gs>
              <a:gs pos="100000">
                <a:srgbClr val="FFCC99"/>
              </a:gs>
            </a:gsLst>
            <a:lin ang="5400000" scaled="1"/>
          </a:gradFill>
          <a:ln w="9525">
            <a:noFill/>
            <a:miter lim="800000"/>
            <a:headEnd/>
            <a:tailEnd/>
          </a:ln>
          <a:effectLst/>
        </p:spPr>
        <p:txBody>
          <a:bodyPr anchor="b"/>
          <a:lstStyle/>
          <a:p>
            <a:pPr algn="ctr" eaLnBrk="1" hangingPunct="1">
              <a:defRPr/>
            </a:pPr>
            <a:r>
              <a:rPr lang="el-GR" sz="2800" b="1">
                <a:solidFill>
                  <a:srgbClr val="008000"/>
                </a:solidFill>
                <a:effectLst>
                  <a:outerShdw blurRad="38100" dist="38100" dir="2700000" algn="tl">
                    <a:srgbClr val="000000"/>
                  </a:outerShdw>
                </a:effectLst>
              </a:rPr>
              <a:t>ΓΝΩΣΤΙΚΗ ΘΕΩΡΙΑ</a:t>
            </a:r>
          </a:p>
        </p:txBody>
      </p:sp>
      <p:sp>
        <p:nvSpPr>
          <p:cNvPr id="130059" name="Rectangle 11">
            <a:extLst>
              <a:ext uri="{FF2B5EF4-FFF2-40B4-BE49-F238E27FC236}">
                <a16:creationId xmlns:a16="http://schemas.microsoft.com/office/drawing/2014/main" id="{78D837C0-8FD9-988D-9927-7765DD7FE285}"/>
              </a:ext>
            </a:extLst>
          </p:cNvPr>
          <p:cNvSpPr>
            <a:spLocks noChangeArrowheads="1"/>
          </p:cNvSpPr>
          <p:nvPr/>
        </p:nvSpPr>
        <p:spPr bwMode="auto">
          <a:xfrm>
            <a:off x="2351089" y="4770439"/>
            <a:ext cx="7489825" cy="1322387"/>
          </a:xfrm>
          <a:prstGeom prst="rect">
            <a:avLst/>
          </a:prstGeom>
          <a:gradFill rotWithShape="1">
            <a:gsLst>
              <a:gs pos="0">
                <a:srgbClr val="EAEAEA"/>
              </a:gs>
              <a:gs pos="50000">
                <a:srgbClr val="FFFFFF"/>
              </a:gs>
              <a:gs pos="100000">
                <a:srgbClr val="EAEAEA"/>
              </a:gs>
            </a:gsLst>
            <a:lin ang="5400000" scaled="1"/>
          </a:gradFill>
          <a:ln w="9525">
            <a:noFill/>
            <a:miter lim="800000"/>
            <a:headEnd/>
            <a:tailEnd/>
          </a:ln>
          <a:effectLst/>
        </p:spPr>
        <p:txBody>
          <a:bodyPr/>
          <a:lstStyle/>
          <a:p>
            <a:pPr marL="342900" indent="-342900">
              <a:spcBef>
                <a:spcPct val="20000"/>
              </a:spcBef>
              <a:defRPr/>
            </a:pPr>
            <a:r>
              <a:rPr lang="el-GR" sz="2400" b="1" dirty="0">
                <a:solidFill>
                  <a:srgbClr val="003366"/>
                </a:solidFill>
                <a:effectLst>
                  <a:outerShdw blurRad="38100" dist="38100" dir="2700000" algn="tl">
                    <a:srgbClr val="000000"/>
                  </a:outerShdw>
                </a:effectLst>
              </a:rPr>
              <a:t>ΕΙΜΑΙ ΑΓΟΡΙ         ΕΠΟΜΕΝΩΣ, ΘΕΛΩ ΝΑ ΚΑΝΩ ΑΓΟΡΙΣΤΙΚΑ ΠΡΑΓΜΑΤΑ           </a:t>
            </a:r>
          </a:p>
          <a:p>
            <a:pPr marL="342900" indent="-342900">
              <a:spcBef>
                <a:spcPct val="20000"/>
              </a:spcBef>
              <a:defRPr/>
            </a:pPr>
            <a:r>
              <a:rPr lang="el-GR" sz="2400" b="1" dirty="0">
                <a:solidFill>
                  <a:srgbClr val="003366"/>
                </a:solidFill>
                <a:effectLst>
                  <a:outerShdw blurRad="38100" dist="38100" dir="2700000" algn="tl">
                    <a:srgbClr val="000000"/>
                  </a:outerShdw>
                </a:effectLst>
              </a:rPr>
              <a:t>     </a:t>
            </a:r>
            <a:r>
              <a:rPr lang="el-GR" sz="2400" b="1" dirty="0">
                <a:solidFill>
                  <a:srgbClr val="660066"/>
                </a:solidFill>
                <a:effectLst>
                  <a:outerShdw blurRad="38100" dist="38100" dir="2700000" algn="tl">
                    <a:srgbClr val="000000"/>
                  </a:outerShdw>
                </a:effectLst>
              </a:rPr>
              <a:t>Η ΕΥΚΑΙΡΙΑ ΝΑ ΚΑΝΩ ΑΓΟΡΙΣΤΙΚΑ ΠΡΑΓΜΑΤΑ ΜΟΥ ΔΙΝΕΙ ΑΝΤΑΜΟΙΒΗ</a:t>
            </a:r>
          </a:p>
        </p:txBody>
      </p:sp>
      <p:sp>
        <p:nvSpPr>
          <p:cNvPr id="132104" name="Line 12">
            <a:extLst>
              <a:ext uri="{FF2B5EF4-FFF2-40B4-BE49-F238E27FC236}">
                <a16:creationId xmlns:a16="http://schemas.microsoft.com/office/drawing/2014/main" id="{00F7EFB7-3237-EAD5-50A0-73E2CA06161F}"/>
              </a:ext>
            </a:extLst>
          </p:cNvPr>
          <p:cNvSpPr>
            <a:spLocks noChangeShapeType="1"/>
          </p:cNvSpPr>
          <p:nvPr/>
        </p:nvSpPr>
        <p:spPr bwMode="auto">
          <a:xfrm>
            <a:off x="4368801" y="5013325"/>
            <a:ext cx="790575" cy="0"/>
          </a:xfrm>
          <a:prstGeom prst="line">
            <a:avLst/>
          </a:prstGeom>
          <a:noFill/>
          <a:ln w="762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2105" name="Line 13">
            <a:extLst>
              <a:ext uri="{FF2B5EF4-FFF2-40B4-BE49-F238E27FC236}">
                <a16:creationId xmlns:a16="http://schemas.microsoft.com/office/drawing/2014/main" id="{66D42E18-5CC2-FD62-D8A9-3D0BCDC54A94}"/>
              </a:ext>
            </a:extLst>
          </p:cNvPr>
          <p:cNvSpPr>
            <a:spLocks noChangeShapeType="1"/>
          </p:cNvSpPr>
          <p:nvPr/>
        </p:nvSpPr>
        <p:spPr bwMode="auto">
          <a:xfrm>
            <a:off x="6527801" y="5373688"/>
            <a:ext cx="790575" cy="0"/>
          </a:xfrm>
          <a:prstGeom prst="line">
            <a:avLst/>
          </a:prstGeom>
          <a:noFill/>
          <a:ln w="762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0062" name="Rectangle 14">
            <a:extLst>
              <a:ext uri="{FF2B5EF4-FFF2-40B4-BE49-F238E27FC236}">
                <a16:creationId xmlns:a16="http://schemas.microsoft.com/office/drawing/2014/main" id="{A9701E92-A14E-2157-B174-F82BFD39D202}"/>
              </a:ext>
            </a:extLst>
          </p:cNvPr>
          <p:cNvSpPr>
            <a:spLocks noChangeArrowheads="1"/>
          </p:cNvSpPr>
          <p:nvPr/>
        </p:nvSpPr>
        <p:spPr bwMode="auto">
          <a:xfrm>
            <a:off x="2135189" y="574675"/>
            <a:ext cx="7921625" cy="693738"/>
          </a:xfrm>
          <a:prstGeom prst="rect">
            <a:avLst/>
          </a:prstGeom>
          <a:gradFill rotWithShape="1">
            <a:gsLst>
              <a:gs pos="0">
                <a:srgbClr val="FFCC99"/>
              </a:gs>
              <a:gs pos="50000">
                <a:srgbClr val="FFFFFF"/>
              </a:gs>
              <a:gs pos="100000">
                <a:srgbClr val="FFCC99"/>
              </a:gs>
            </a:gsLst>
            <a:lin ang="5400000" scaled="1"/>
          </a:gradFill>
          <a:ln w="9525">
            <a:noFill/>
            <a:miter lim="800000"/>
            <a:headEnd/>
            <a:tailEnd/>
          </a:ln>
          <a:effectLst/>
        </p:spPr>
        <p:txBody>
          <a:bodyPr anchor="b"/>
          <a:lstStyle/>
          <a:p>
            <a:pPr algn="ctr" eaLnBrk="1" hangingPunct="1">
              <a:defRPr/>
            </a:pPr>
            <a:r>
              <a:rPr lang="el-GR" sz="2400" b="1" dirty="0">
                <a:solidFill>
                  <a:srgbClr val="008000"/>
                </a:solidFill>
                <a:effectLst>
                  <a:outerShdw blurRad="38100" dist="38100" dir="2700000" algn="tl">
                    <a:srgbClr val="000000"/>
                  </a:outerShdw>
                </a:effectLst>
              </a:rPr>
              <a:t>3.1. Διαφορά μεταξύ θεωρίας κοινωνικής μάθησης και γνωστικής θεωρίας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0053"/>
                                        </p:tgtEl>
                                        <p:attrNameLst>
                                          <p:attrName>style.visibility</p:attrName>
                                        </p:attrNameLst>
                                      </p:cBhvr>
                                      <p:to>
                                        <p:strVal val="visible"/>
                                      </p:to>
                                    </p:set>
                                    <p:animEffect transition="in" filter="blinds(horizontal)">
                                      <p:cBhvr>
                                        <p:cTn id="7" dur="500"/>
                                        <p:tgtEl>
                                          <p:spTgt spid="1300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0058"/>
                                        </p:tgtEl>
                                        <p:attrNameLst>
                                          <p:attrName>style.visibility</p:attrName>
                                        </p:attrNameLst>
                                      </p:cBhvr>
                                      <p:to>
                                        <p:strVal val="visible"/>
                                      </p:to>
                                    </p:set>
                                    <p:animEffect transition="in" filter="blinds(horizontal)">
                                      <p:cBhvr>
                                        <p:cTn id="12" dur="500"/>
                                        <p:tgtEl>
                                          <p:spTgt spid="1300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0059"/>
                                        </p:tgtEl>
                                        <p:attrNameLst>
                                          <p:attrName>style.visibility</p:attrName>
                                        </p:attrNameLst>
                                      </p:cBhvr>
                                      <p:to>
                                        <p:strVal val="visible"/>
                                      </p:to>
                                    </p:set>
                                    <p:animEffect transition="in" filter="blinds(horizontal)">
                                      <p:cBhvr>
                                        <p:cTn id="17" dur="500"/>
                                        <p:tgtEl>
                                          <p:spTgt spid="130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3" grpId="0" animBg="1"/>
      <p:bldP spid="130058" grpId="0" animBg="1"/>
      <p:bldP spid="13005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4414856-1F13-F913-72A5-AC53885E128E}"/>
              </a:ext>
            </a:extLst>
          </p:cNvPr>
          <p:cNvSpPr>
            <a:spLocks noGrp="1" noChangeArrowheads="1"/>
          </p:cNvSpPr>
          <p:nvPr>
            <p:ph type="title" idx="4294967295"/>
          </p:nvPr>
        </p:nvSpPr>
        <p:spPr>
          <a:xfrm>
            <a:off x="2063750" y="563564"/>
            <a:ext cx="8064500" cy="561975"/>
          </a:xfrm>
        </p:spPr>
        <p:txBody>
          <a:bodyPr rtlCol="0">
            <a:normAutofit/>
          </a:bodyPr>
          <a:lstStyle/>
          <a:p>
            <a:pPr>
              <a:defRPr/>
            </a:pPr>
            <a:r>
              <a:rPr lang="el-GR" altLang="en-US" sz="3200" b="1" dirty="0">
                <a:solidFill>
                  <a:srgbClr val="006600"/>
                </a:solidFill>
              </a:rPr>
              <a:t>Ο αναπτυσσόμενος εγκέφαλος</a:t>
            </a:r>
          </a:p>
        </p:txBody>
      </p:sp>
      <p:sp>
        <p:nvSpPr>
          <p:cNvPr id="190467" name="Rectangle 3">
            <a:extLst>
              <a:ext uri="{FF2B5EF4-FFF2-40B4-BE49-F238E27FC236}">
                <a16:creationId xmlns:a16="http://schemas.microsoft.com/office/drawing/2014/main" id="{5BE34F54-FC7D-8610-F484-396B768EBAA6}"/>
              </a:ext>
            </a:extLst>
          </p:cNvPr>
          <p:cNvSpPr>
            <a:spLocks noGrp="1" noChangeArrowheads="1"/>
          </p:cNvSpPr>
          <p:nvPr>
            <p:ph type="body" idx="4294967295"/>
          </p:nvPr>
        </p:nvSpPr>
        <p:spPr>
          <a:xfrm>
            <a:off x="2063750" y="1196976"/>
            <a:ext cx="8064500" cy="5097463"/>
          </a:xfrm>
          <a:solidFill>
            <a:schemeClr val="bg1"/>
          </a:solidFill>
          <a:ln>
            <a:solidFill>
              <a:srgbClr val="660066"/>
            </a:solidFill>
          </a:ln>
        </p:spPr>
        <p:txBody>
          <a:bodyPr rtlCol="0">
            <a:noAutofit/>
          </a:bodyPr>
          <a:lstStyle/>
          <a:p>
            <a:pPr eaLnBrk="1" fontAlgn="auto" hangingPunct="1">
              <a:lnSpc>
                <a:spcPct val="90000"/>
              </a:lnSpc>
              <a:buFont typeface="Arial"/>
              <a:buChar char="•"/>
              <a:defRPr/>
            </a:pPr>
            <a:r>
              <a:rPr lang="el-GR" sz="1800" b="1" dirty="0">
                <a:solidFill>
                  <a:srgbClr val="006600"/>
                </a:solidFill>
                <a:effectLst>
                  <a:outerShdw blurRad="38100" dist="38100" dir="2700000" algn="tl">
                    <a:srgbClr val="C0C0C0"/>
                  </a:outerShdw>
                </a:effectLst>
              </a:rPr>
              <a:t>2 ετών:</a:t>
            </a:r>
            <a:r>
              <a:rPr lang="el-GR" sz="1800" dirty="0">
                <a:solidFill>
                  <a:schemeClr val="tx1">
                    <a:lumMod val="85000"/>
                    <a:lumOff val="15000"/>
                  </a:schemeClr>
                </a:solidFill>
                <a:effectLst>
                  <a:outerShdw blurRad="38100" dist="38100" dir="2700000" algn="tl">
                    <a:srgbClr val="C0C0C0"/>
                  </a:outerShdw>
                </a:effectLst>
              </a:rPr>
              <a:t> ο εγκέφαλος έχει βάρος και μέγεθος περίπου ¾ του εγκεφάλου ενός ενήλικου ατόμου.</a:t>
            </a:r>
          </a:p>
          <a:p>
            <a:pPr eaLnBrk="1" fontAlgn="auto" hangingPunct="1">
              <a:lnSpc>
                <a:spcPct val="90000"/>
              </a:lnSpc>
              <a:buFont typeface="Arial"/>
              <a:buChar char="•"/>
              <a:defRPr/>
            </a:pPr>
            <a:r>
              <a:rPr lang="el-GR" sz="1800" b="1" dirty="0">
                <a:solidFill>
                  <a:srgbClr val="006600"/>
                </a:solidFill>
                <a:effectLst>
                  <a:outerShdw blurRad="38100" dist="38100" dir="2700000" algn="tl">
                    <a:srgbClr val="C0C0C0"/>
                  </a:outerShdw>
                </a:effectLst>
              </a:rPr>
              <a:t>5 ετών:</a:t>
            </a:r>
            <a:r>
              <a:rPr lang="el-GR" sz="1800" dirty="0">
                <a:solidFill>
                  <a:schemeClr val="tx1">
                    <a:lumMod val="85000"/>
                    <a:lumOff val="15000"/>
                  </a:schemeClr>
                </a:solidFill>
                <a:effectLst>
                  <a:outerShdw blurRad="38100" dist="38100" dir="2700000" algn="tl">
                    <a:srgbClr val="C0C0C0"/>
                  </a:outerShdw>
                </a:effectLst>
              </a:rPr>
              <a:t> το βάρος αντιστοιχεί στο 90% του βάρους του ενήλικου εγκεφάλου. Αύξηση στον αριθμό των διασυνδέσεων μεταξύ των κυττάρων, αύξηση της ποσότητας της </a:t>
            </a:r>
            <a:r>
              <a:rPr lang="el-GR" sz="1800" dirty="0" err="1">
                <a:solidFill>
                  <a:schemeClr val="tx1">
                    <a:lumMod val="85000"/>
                    <a:lumOff val="15000"/>
                  </a:schemeClr>
                </a:solidFill>
                <a:effectLst>
                  <a:outerShdw blurRad="38100" dist="38100" dir="2700000" algn="tl">
                    <a:srgbClr val="C0C0C0"/>
                  </a:outerShdw>
                </a:effectLst>
              </a:rPr>
              <a:t>μυελίνης</a:t>
            </a:r>
            <a:r>
              <a:rPr lang="el-GR" sz="1800" dirty="0">
                <a:solidFill>
                  <a:schemeClr val="tx1">
                    <a:lumMod val="85000"/>
                    <a:lumOff val="15000"/>
                  </a:schemeClr>
                </a:solidFill>
                <a:effectLst>
                  <a:outerShdw blurRad="38100" dist="38100" dir="2700000" algn="tl">
                    <a:srgbClr val="C0C0C0"/>
                  </a:outerShdw>
                </a:effectLst>
              </a:rPr>
              <a:t> που επιταχύνει τη μεταβίβαση των ηλεκτρικών ώσεων μεταξύ των εγκεφαλικών κυττάρων. </a:t>
            </a:r>
            <a:endParaRPr lang="en-US" sz="1800" dirty="0">
              <a:solidFill>
                <a:schemeClr val="tx1">
                  <a:lumMod val="85000"/>
                  <a:lumOff val="15000"/>
                </a:schemeClr>
              </a:solidFill>
              <a:effectLst>
                <a:outerShdw blurRad="38100" dist="38100" dir="2700000" algn="tl">
                  <a:srgbClr val="C0C0C0"/>
                </a:outerShdw>
              </a:effectLst>
            </a:endParaRPr>
          </a:p>
          <a:p>
            <a:pPr eaLnBrk="1" fontAlgn="auto" hangingPunct="1">
              <a:lnSpc>
                <a:spcPct val="90000"/>
              </a:lnSpc>
              <a:buFont typeface="Arial"/>
              <a:buChar char="•"/>
              <a:defRPr/>
            </a:pPr>
            <a:r>
              <a:rPr lang="el-GR" sz="1800" dirty="0">
                <a:solidFill>
                  <a:schemeClr val="tx1">
                    <a:lumMod val="85000"/>
                    <a:lumOff val="15000"/>
                  </a:schemeClr>
                </a:solidFill>
                <a:effectLst>
                  <a:outerShdw blurRad="38100" dist="38100" dir="2700000" algn="tl">
                    <a:srgbClr val="C0C0C0"/>
                  </a:outerShdw>
                </a:effectLst>
              </a:rPr>
              <a:t>Αναπτύσσεται το Μεσολόβιο, μία δέσμη νευρικών νηματίων που συνδέει τα δύο ημισφαίρια.</a:t>
            </a:r>
          </a:p>
          <a:p>
            <a:pPr eaLnBrk="1" fontAlgn="auto" hangingPunct="1">
              <a:lnSpc>
                <a:spcPct val="90000"/>
              </a:lnSpc>
              <a:buFont typeface="Arial"/>
              <a:buChar char="•"/>
              <a:defRPr/>
            </a:pPr>
            <a:r>
              <a:rPr lang="el-GR" sz="1800" dirty="0">
                <a:solidFill>
                  <a:schemeClr val="tx1">
                    <a:lumMod val="85000"/>
                    <a:lumOff val="15000"/>
                  </a:schemeClr>
                </a:solidFill>
                <a:effectLst>
                  <a:outerShdw blurRad="38100" dist="38100" dir="2700000" algn="tl">
                    <a:srgbClr val="C0C0C0"/>
                  </a:outerShdw>
                </a:effectLst>
              </a:rPr>
              <a:t>Τα δύο ημισφαίρια αρχίζουν να διαφοροποιούνται και ξεκινά </a:t>
            </a:r>
            <a:r>
              <a:rPr lang="el-GR" sz="1800" b="1" dirty="0">
                <a:solidFill>
                  <a:srgbClr val="660066"/>
                </a:solidFill>
                <a:effectLst>
                  <a:outerShdw blurRad="38100" dist="38100" dir="2700000" algn="tl">
                    <a:srgbClr val="C0C0C0"/>
                  </a:outerShdw>
                </a:effectLst>
              </a:rPr>
              <a:t>η πλευρίωση</a:t>
            </a:r>
            <a:r>
              <a:rPr lang="el-GR" sz="1800" dirty="0">
                <a:solidFill>
                  <a:schemeClr val="tx1">
                    <a:lumMod val="85000"/>
                    <a:lumOff val="15000"/>
                  </a:schemeClr>
                </a:solidFill>
                <a:effectLst>
                  <a:outerShdw blurRad="38100" dist="38100" dir="2700000" algn="tl">
                    <a:srgbClr val="C0C0C0"/>
                  </a:outerShdw>
                </a:effectLst>
              </a:rPr>
              <a:t>, η διαδικασία εγκαθίδρυσης ορισμένων λειτουργιών περισσότερο στο ένα από τα δύο ημισφαίρια του εγκεφάλου.</a:t>
            </a:r>
          </a:p>
          <a:p>
            <a:pPr eaLnBrk="1" fontAlgn="auto" hangingPunct="1">
              <a:lnSpc>
                <a:spcPct val="90000"/>
              </a:lnSpc>
              <a:buFont typeface="Arial"/>
              <a:buChar char="•"/>
              <a:defRPr/>
            </a:pPr>
            <a:r>
              <a:rPr lang="el-GR" sz="1800" dirty="0">
                <a:solidFill>
                  <a:srgbClr val="006600"/>
                </a:solidFill>
                <a:effectLst>
                  <a:outerShdw blurRad="38100" dist="38100" dir="2700000" algn="tl">
                    <a:srgbClr val="C0C0C0"/>
                  </a:outerShdw>
                </a:effectLst>
              </a:rPr>
              <a:t>Δεξιά πλευρίωση. Αριστερή πλευρίωση. Αμφίπλευρη πλευρίωση</a:t>
            </a:r>
          </a:p>
          <a:p>
            <a:pPr eaLnBrk="1" fontAlgn="auto" hangingPunct="1">
              <a:lnSpc>
                <a:spcPct val="90000"/>
              </a:lnSpc>
              <a:buFontTx/>
              <a:buNone/>
              <a:defRPr/>
            </a:pPr>
            <a:r>
              <a:rPr lang="el-GR" sz="1800" b="1" dirty="0">
                <a:solidFill>
                  <a:srgbClr val="660066"/>
                </a:solidFill>
                <a:effectLst>
                  <a:outerShdw blurRad="38100" dist="38100" dir="2700000" algn="tl">
                    <a:srgbClr val="C0C0C0"/>
                  </a:outerShdw>
                </a:effectLst>
              </a:rPr>
              <a:t>Διαφορές φύλου στην πλευρίωση:</a:t>
            </a:r>
          </a:p>
          <a:p>
            <a:pPr eaLnBrk="1" fontAlgn="auto" hangingPunct="1">
              <a:lnSpc>
                <a:spcPct val="90000"/>
              </a:lnSpc>
              <a:buFont typeface="Arial"/>
              <a:buChar char="•"/>
              <a:defRPr/>
            </a:pPr>
            <a:r>
              <a:rPr lang="el-GR" sz="1800" dirty="0">
                <a:solidFill>
                  <a:schemeClr val="tx1">
                    <a:lumMod val="85000"/>
                    <a:lumOff val="15000"/>
                  </a:schemeClr>
                </a:solidFill>
                <a:effectLst>
                  <a:outerShdw blurRad="38100" dist="38100" dir="2700000" algn="tl">
                    <a:srgbClr val="C0C0C0"/>
                  </a:outerShdw>
                </a:effectLst>
              </a:rPr>
              <a:t>Δομικές διαφορές στο μεσολόβιο: στα κορίτσια είναι μεγαλύτερο από ότι στα αγόρια</a:t>
            </a:r>
          </a:p>
          <a:p>
            <a:pPr eaLnBrk="1" fontAlgn="auto" hangingPunct="1">
              <a:lnSpc>
                <a:spcPct val="90000"/>
              </a:lnSpc>
              <a:buFont typeface="Arial"/>
              <a:buChar char="•"/>
              <a:defRPr/>
            </a:pPr>
            <a:r>
              <a:rPr lang="el-GR" sz="1800" dirty="0">
                <a:solidFill>
                  <a:schemeClr val="tx1">
                    <a:lumMod val="85000"/>
                    <a:lumOff val="15000"/>
                  </a:schemeClr>
                </a:solidFill>
                <a:effectLst>
                  <a:outerShdw blurRad="38100" dist="38100" dir="2700000" algn="tl">
                    <a:srgbClr val="C0C0C0"/>
                  </a:outerShdw>
                </a:effectLst>
              </a:rPr>
              <a:t>Τα αγόρια εμφανίζουν σαφέστερη πλευρίωση της γλώσσας στο δεξί ημισφαίριο σε αντίθεση με τα κορίτσια στα οποία το κέντρο της γλώσσας κατανέμεται και στα δύο ημισφαίρια.</a:t>
            </a:r>
          </a:p>
          <a:p>
            <a:pPr eaLnBrk="1" fontAlgn="auto" hangingPunct="1">
              <a:lnSpc>
                <a:spcPct val="90000"/>
              </a:lnSpc>
              <a:buFont typeface="Arial"/>
              <a:buChar char="•"/>
              <a:defRPr/>
            </a:pPr>
            <a:endParaRPr lang="el-GR" sz="1800" dirty="0">
              <a:solidFill>
                <a:schemeClr val="tx1">
                  <a:lumMod val="85000"/>
                  <a:lumOff val="15000"/>
                </a:schemeClr>
              </a:solidFill>
              <a:effectLst>
                <a:outerShdw blurRad="38100" dist="38100" dir="2700000" algn="tl">
                  <a:srgbClr val="C0C0C0"/>
                </a:outerShdw>
              </a:effectLs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E2E02961-3359-46C0-5617-C3FE5DE73A4F}"/>
              </a:ext>
            </a:extLst>
          </p:cNvPr>
          <p:cNvSpPr>
            <a:spLocks noGrp="1" noChangeArrowheads="1"/>
          </p:cNvSpPr>
          <p:nvPr>
            <p:ph type="title"/>
          </p:nvPr>
        </p:nvSpPr>
        <p:spPr>
          <a:xfrm>
            <a:off x="2279650" y="1101725"/>
            <a:ext cx="7632700" cy="742950"/>
          </a:xfrm>
          <a:ln>
            <a:solidFill>
              <a:srgbClr val="CC0000"/>
            </a:solidFill>
          </a:ln>
        </p:spPr>
        <p:txBody>
          <a:bodyPr rtlCol="0">
            <a:normAutofit/>
          </a:bodyPr>
          <a:lstStyle/>
          <a:p>
            <a:pPr>
              <a:defRPr/>
            </a:pPr>
            <a:r>
              <a:rPr lang="el-GR" sz="3200" b="1">
                <a:solidFill>
                  <a:srgbClr val="990033"/>
                </a:solidFill>
                <a:effectLst>
                  <a:outerShdw blurRad="38100" dist="38100" dir="2700000" algn="tl">
                    <a:srgbClr val="C0C0C0"/>
                  </a:outerShdw>
                </a:effectLst>
                <a:latin typeface="Times New Roman" pitchFamily="18" charset="0"/>
              </a:rPr>
              <a:t>4. ΣΥΝΔΥΑΣΜΕΝΗ ΠΡΟΣΕΓΓΙΣΗ</a:t>
            </a:r>
          </a:p>
        </p:txBody>
      </p:sp>
      <p:sp>
        <p:nvSpPr>
          <p:cNvPr id="102403" name="Rectangle 3">
            <a:extLst>
              <a:ext uri="{FF2B5EF4-FFF2-40B4-BE49-F238E27FC236}">
                <a16:creationId xmlns:a16="http://schemas.microsoft.com/office/drawing/2014/main" id="{4F5AE50B-A7DD-D77D-5369-777D791E54BB}"/>
              </a:ext>
            </a:extLst>
          </p:cNvPr>
          <p:cNvSpPr>
            <a:spLocks noGrp="1" noChangeArrowheads="1"/>
          </p:cNvSpPr>
          <p:nvPr>
            <p:ph type="body" idx="1"/>
          </p:nvPr>
        </p:nvSpPr>
        <p:spPr>
          <a:xfrm>
            <a:off x="2279650" y="2492376"/>
            <a:ext cx="7632700" cy="3738563"/>
          </a:xfrm>
        </p:spPr>
        <p:txBody>
          <a:bodyPr rtlCol="0">
            <a:normAutofit fontScale="92500"/>
          </a:bodyPr>
          <a:lstStyle/>
          <a:p>
            <a:pPr eaLnBrk="1" fontAlgn="auto" hangingPunct="1">
              <a:lnSpc>
                <a:spcPct val="90000"/>
              </a:lnSpc>
              <a:buFont typeface="Arial"/>
              <a:buChar char="•"/>
              <a:defRPr/>
            </a:pPr>
            <a:r>
              <a:rPr lang="el-GR" b="1" u="sng" dirty="0">
                <a:solidFill>
                  <a:srgbClr val="990033"/>
                </a:solidFill>
                <a:effectLst>
                  <a:outerShdw blurRad="38100" dist="38100" dir="2700000" algn="tl">
                    <a:srgbClr val="C0C0C0"/>
                  </a:outerShdw>
                </a:effectLst>
                <a:latin typeface="Times New Roman" pitchFamily="18" charset="0"/>
              </a:rPr>
              <a:t>Θεωρία του Σχήματος του φύλου:</a:t>
            </a:r>
          </a:p>
          <a:p>
            <a:pPr eaLnBrk="1" fontAlgn="auto" hangingPunct="1">
              <a:lnSpc>
                <a:spcPct val="90000"/>
              </a:lnSpc>
              <a:buFont typeface="Arial"/>
              <a:buChar char="•"/>
              <a:defRPr/>
            </a:pPr>
            <a:r>
              <a:rPr lang="el-GR" b="1" dirty="0">
                <a:solidFill>
                  <a:srgbClr val="660066"/>
                </a:solidFill>
                <a:effectLst>
                  <a:outerShdw blurRad="38100" dist="38100" dir="2700000" algn="tl">
                    <a:srgbClr val="C0C0C0"/>
                  </a:outerShdw>
                </a:effectLst>
                <a:latin typeface="Times New Roman" pitchFamily="18" charset="0"/>
              </a:rPr>
              <a:t>Υποστηρίζει ότι το περιβάλλον επηρεάζει έμμεσα τα παιδιά μέσω ενός σχήματος που καθοδηγεί τον τρόπο με τον οποίο επιλέγουν και θυμούνται πληροφορίες και παρέχει ένα μοντέλο δράσης, δηλαδή ένα μοντέλο συμπεριφοράς.</a:t>
            </a:r>
          </a:p>
          <a:p>
            <a:pPr eaLnBrk="1" fontAlgn="auto" hangingPunct="1">
              <a:lnSpc>
                <a:spcPct val="90000"/>
              </a:lnSpc>
              <a:buFont typeface="Arial"/>
              <a:buChar char="•"/>
              <a:defRPr/>
            </a:pPr>
            <a:r>
              <a:rPr lang="el-GR" b="1" dirty="0">
                <a:solidFill>
                  <a:srgbClr val="003366"/>
                </a:solidFill>
                <a:effectLst>
                  <a:outerShdw blurRad="38100" dist="38100" dir="2700000" algn="tl">
                    <a:srgbClr val="C0C0C0"/>
                  </a:outerShdw>
                </a:effectLst>
                <a:latin typeface="Times New Roman" pitchFamily="18" charset="0"/>
              </a:rPr>
              <a:t>Το σχήμα φύλου είναι ένα νοητικό μοντέλο που περιέχει πληροφορίες για τα αρσενικά και για τα θηλυκά</a:t>
            </a:r>
          </a:p>
        </p:txBody>
      </p:sp>
      <p:sp>
        <p:nvSpPr>
          <p:cNvPr id="133124" name="Text Box 4">
            <a:extLst>
              <a:ext uri="{FF2B5EF4-FFF2-40B4-BE49-F238E27FC236}">
                <a16:creationId xmlns:a16="http://schemas.microsoft.com/office/drawing/2014/main" id="{B7930282-11D2-1E61-C746-E2A1EB055DB2}"/>
              </a:ext>
            </a:extLst>
          </p:cNvPr>
          <p:cNvSpPr txBox="1">
            <a:spLocks noChangeArrowheads="1"/>
          </p:cNvSpPr>
          <p:nvPr/>
        </p:nvSpPr>
        <p:spPr bwMode="auto">
          <a:xfrm>
            <a:off x="1992314" y="5589588"/>
            <a:ext cx="8135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50000"/>
              </a:spcBef>
              <a:spcAft>
                <a:spcPct val="0"/>
              </a:spcAft>
              <a:buClrTx/>
              <a:buSzTx/>
              <a:buFontTx/>
              <a:buNone/>
            </a:pPr>
            <a:endParaRPr lang="en-US" altLang="en-US" sz="3600">
              <a:solidFill>
                <a:schemeClr val="tx1"/>
              </a:solidFill>
              <a:latin typeface="Times New Roman" panose="02020603050405020304" pitchFamily="18" charset="0"/>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7" name="Text Box 5">
            <a:extLst>
              <a:ext uri="{FF2B5EF4-FFF2-40B4-BE49-F238E27FC236}">
                <a16:creationId xmlns:a16="http://schemas.microsoft.com/office/drawing/2014/main" id="{C14C8B7A-0A0E-A9FC-D685-A93F203A3A59}"/>
              </a:ext>
            </a:extLst>
          </p:cNvPr>
          <p:cNvSpPr txBox="1">
            <a:spLocks noChangeArrowheads="1"/>
          </p:cNvSpPr>
          <p:nvPr/>
        </p:nvSpPr>
        <p:spPr bwMode="auto">
          <a:xfrm>
            <a:off x="2605088" y="5589588"/>
            <a:ext cx="7378700" cy="369332"/>
          </a:xfrm>
          <a:prstGeom prst="rect">
            <a:avLst/>
          </a:prstGeom>
          <a:noFill/>
          <a:ln w="9525">
            <a:noFill/>
            <a:miter lim="800000"/>
            <a:headEnd/>
            <a:tailEnd/>
          </a:ln>
          <a:effectLst/>
        </p:spPr>
        <p:txBody>
          <a:bodyPr>
            <a:spAutoFit/>
          </a:bodyPr>
          <a:lstStyle/>
          <a:p>
            <a:pPr eaLnBrk="1" hangingPunct="1">
              <a:spcBef>
                <a:spcPct val="50000"/>
              </a:spcBef>
              <a:defRPr/>
            </a:pPr>
            <a:r>
              <a:rPr lang="en-US" b="1" dirty="0">
                <a:effectLst>
                  <a:outerShdw blurRad="38100" dist="38100" dir="2700000" algn="tl">
                    <a:srgbClr val="C0C0C0"/>
                  </a:outerShdw>
                </a:effectLst>
              </a:rPr>
              <a:t>Martin &amp; Halverson, 1981</a:t>
            </a:r>
            <a:endParaRPr lang="el-GR" b="1" dirty="0">
              <a:effectLst>
                <a:outerShdw blurRad="38100" dist="38100" dir="2700000" algn="tl">
                  <a:srgbClr val="C0C0C0"/>
                </a:outerShdw>
              </a:effectLst>
            </a:endParaRPr>
          </a:p>
        </p:txBody>
      </p:sp>
      <p:sp>
        <p:nvSpPr>
          <p:cNvPr id="131078" name="Text Box 6">
            <a:extLst>
              <a:ext uri="{FF2B5EF4-FFF2-40B4-BE49-F238E27FC236}">
                <a16:creationId xmlns:a16="http://schemas.microsoft.com/office/drawing/2014/main" id="{070C30B2-7900-580A-F224-1D8CFEA5F6AD}"/>
              </a:ext>
            </a:extLst>
          </p:cNvPr>
          <p:cNvSpPr txBox="1">
            <a:spLocks noChangeArrowheads="1"/>
          </p:cNvSpPr>
          <p:nvPr/>
        </p:nvSpPr>
        <p:spPr bwMode="auto">
          <a:xfrm>
            <a:off x="2135188" y="627063"/>
            <a:ext cx="7848600" cy="831850"/>
          </a:xfrm>
          <a:prstGeom prst="rect">
            <a:avLst/>
          </a:prstGeom>
          <a:noFill/>
          <a:ln w="9525">
            <a:noFill/>
            <a:miter lim="800000"/>
            <a:headEnd/>
            <a:tailEnd/>
          </a:ln>
          <a:effectLst/>
        </p:spPr>
        <p:txBody>
          <a:bodyPr>
            <a:spAutoFit/>
          </a:bodyPr>
          <a:lstStyle/>
          <a:p>
            <a:pPr algn="ctr" eaLnBrk="1" hangingPunct="1">
              <a:spcBef>
                <a:spcPct val="50000"/>
              </a:spcBef>
              <a:defRPr/>
            </a:pPr>
            <a:r>
              <a:rPr lang="el-GR" sz="2400" b="1" dirty="0">
                <a:solidFill>
                  <a:srgbClr val="008000"/>
                </a:solidFill>
                <a:effectLst>
                  <a:outerShdw blurRad="38100" dist="38100" dir="2700000" algn="tl">
                    <a:srgbClr val="C0C0C0"/>
                  </a:outerShdw>
                </a:effectLst>
              </a:rPr>
              <a:t>Διαδοχική επεξεργασία πληροφοριών που συνδέεται με τη διεργασία διαμόρφωσης του σχήματος φύλου</a:t>
            </a:r>
          </a:p>
        </p:txBody>
      </p:sp>
      <p:pic>
        <p:nvPicPr>
          <p:cNvPr id="134148" name="Εικόνα 2">
            <a:extLst>
              <a:ext uri="{FF2B5EF4-FFF2-40B4-BE49-F238E27FC236}">
                <a16:creationId xmlns:a16="http://schemas.microsoft.com/office/drawing/2014/main" id="{64AFB0B0-C5F9-A324-156E-260A0F4FF2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4725" y="1628776"/>
            <a:ext cx="7596188"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170" name="Object 2">
            <a:extLst>
              <a:ext uri="{FF2B5EF4-FFF2-40B4-BE49-F238E27FC236}">
                <a16:creationId xmlns:a16="http://schemas.microsoft.com/office/drawing/2014/main" id="{A23586B5-C454-DAD0-9025-D3827DE2CDD8}"/>
              </a:ext>
            </a:extLst>
          </p:cNvPr>
          <p:cNvGraphicFramePr>
            <a:graphicFrameLocks noGrp="1" noChangeAspect="1"/>
          </p:cNvGraphicFramePr>
          <p:nvPr>
            <p:ph idx="4294967295"/>
          </p:nvPr>
        </p:nvGraphicFramePr>
        <p:xfrm>
          <a:off x="2208214" y="692150"/>
          <a:ext cx="7762875" cy="5518150"/>
        </p:xfrm>
        <a:graphic>
          <a:graphicData uri="http://schemas.openxmlformats.org/presentationml/2006/ole">
            <mc:AlternateContent xmlns:mc="http://schemas.openxmlformats.org/markup-compatibility/2006">
              <mc:Choice xmlns:v="urn:schemas-microsoft-com:vml" Requires="v">
                <p:oleObj name="Έγγραφο" r:id="rId2" imgW="8753323" imgH="6159648" progId="Word.Document.8">
                  <p:embed/>
                </p:oleObj>
              </mc:Choice>
              <mc:Fallback>
                <p:oleObj name="Έγγραφο" r:id="rId2" imgW="8753323" imgH="6159648" progId="Word.Document.8">
                  <p:embed/>
                  <p:pic>
                    <p:nvPicPr>
                      <p:cNvPr id="135170" name="Object 2">
                        <a:extLst>
                          <a:ext uri="{FF2B5EF4-FFF2-40B4-BE49-F238E27FC236}">
                            <a16:creationId xmlns:a16="http://schemas.microsoft.com/office/drawing/2014/main" id="{A23586B5-C454-DAD0-9025-D3827DE2C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4" y="692150"/>
                        <a:ext cx="7762875"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194" name="Object 2">
            <a:extLst>
              <a:ext uri="{FF2B5EF4-FFF2-40B4-BE49-F238E27FC236}">
                <a16:creationId xmlns:a16="http://schemas.microsoft.com/office/drawing/2014/main" id="{0482FE29-D5C4-ADF4-F791-47DE0C09B8FF}"/>
              </a:ext>
            </a:extLst>
          </p:cNvPr>
          <p:cNvGraphicFramePr>
            <a:graphicFrameLocks noGrp="1" noChangeAspect="1"/>
          </p:cNvGraphicFramePr>
          <p:nvPr>
            <p:ph sz="half" idx="4294967295"/>
          </p:nvPr>
        </p:nvGraphicFramePr>
        <p:xfrm>
          <a:off x="1524001" y="2489201"/>
          <a:ext cx="4035425" cy="2747963"/>
        </p:xfrm>
        <a:graphic>
          <a:graphicData uri="http://schemas.openxmlformats.org/presentationml/2006/ole">
            <mc:AlternateContent xmlns:mc="http://schemas.openxmlformats.org/markup-compatibility/2006">
              <mc:Choice xmlns:v="urn:schemas-microsoft-com:vml" Requires="v">
                <p:oleObj name="Έγγραφο" r:id="rId2" imgW="4089305" imgH="2683461" progId="Word.Document.8">
                  <p:embed/>
                </p:oleObj>
              </mc:Choice>
              <mc:Fallback>
                <p:oleObj name="Έγγραφο" r:id="rId2" imgW="4089305" imgH="2683461" progId="Word.Document.8">
                  <p:embed/>
                  <p:pic>
                    <p:nvPicPr>
                      <p:cNvPr id="136194" name="Object 2">
                        <a:extLst>
                          <a:ext uri="{FF2B5EF4-FFF2-40B4-BE49-F238E27FC236}">
                            <a16:creationId xmlns:a16="http://schemas.microsoft.com/office/drawing/2014/main" id="{0482FE29-D5C4-ADF4-F791-47DE0C09B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2489201"/>
                        <a:ext cx="4035425" cy="274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6195" name="Object 3">
            <a:extLst>
              <a:ext uri="{FF2B5EF4-FFF2-40B4-BE49-F238E27FC236}">
                <a16:creationId xmlns:a16="http://schemas.microsoft.com/office/drawing/2014/main" id="{0EA32840-8CD2-8E9A-32E8-19DB6AE58D97}"/>
              </a:ext>
            </a:extLst>
          </p:cNvPr>
          <p:cNvGraphicFramePr>
            <a:graphicFrameLocks noGrp="1" noChangeAspect="1"/>
          </p:cNvGraphicFramePr>
          <p:nvPr>
            <p:ph sz="half" idx="4294967295"/>
          </p:nvPr>
        </p:nvGraphicFramePr>
        <p:xfrm>
          <a:off x="2279651" y="584201"/>
          <a:ext cx="8137525" cy="6297613"/>
        </p:xfrm>
        <a:graphic>
          <a:graphicData uri="http://schemas.openxmlformats.org/presentationml/2006/ole">
            <mc:AlternateContent xmlns:mc="http://schemas.openxmlformats.org/markup-compatibility/2006">
              <mc:Choice xmlns:v="urn:schemas-microsoft-com:vml" Requires="v">
                <p:oleObj name="Έγγραφο" r:id="rId4" imgW="6193460" imgH="4793198" progId="Word.Document.8">
                  <p:embed/>
                </p:oleObj>
              </mc:Choice>
              <mc:Fallback>
                <p:oleObj name="Έγγραφο" r:id="rId4" imgW="6193460" imgH="4793198" progId="Word.Document.8">
                  <p:embed/>
                  <p:pic>
                    <p:nvPicPr>
                      <p:cNvPr id="136195" name="Object 3">
                        <a:extLst>
                          <a:ext uri="{FF2B5EF4-FFF2-40B4-BE49-F238E27FC236}">
                            <a16:creationId xmlns:a16="http://schemas.microsoft.com/office/drawing/2014/main" id="{0EA32840-8CD2-8E9A-32E8-19DB6AE58D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651" y="584201"/>
                        <a:ext cx="8137525" cy="629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3">
            <a:extLst>
              <a:ext uri="{FF2B5EF4-FFF2-40B4-BE49-F238E27FC236}">
                <a16:creationId xmlns:a16="http://schemas.microsoft.com/office/drawing/2014/main" id="{7FFBE9FB-9F3C-5FFD-BA34-2F8205813172}"/>
              </a:ext>
            </a:extLst>
          </p:cNvPr>
          <p:cNvSpPr txBox="1">
            <a:spLocks noChangeArrowheads="1"/>
          </p:cNvSpPr>
          <p:nvPr/>
        </p:nvSpPr>
        <p:spPr bwMode="auto">
          <a:xfrm>
            <a:off x="2424114" y="3716338"/>
            <a:ext cx="7058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50000"/>
              </a:spcBef>
              <a:spcAft>
                <a:spcPct val="0"/>
              </a:spcAft>
              <a:buClrTx/>
              <a:buSzTx/>
              <a:buFontTx/>
              <a:buNone/>
            </a:pPr>
            <a:endParaRPr lang="en-US" altLang="en-US" sz="3600">
              <a:solidFill>
                <a:schemeClr val="tx1"/>
              </a:solidFill>
              <a:latin typeface="Times New Roman" panose="02020603050405020304" pitchFamily="18" charset="0"/>
              <a:cs typeface="Arial" panose="020B0604020202020204" pitchFamily="34" charset="0"/>
            </a:endParaRPr>
          </a:p>
        </p:txBody>
      </p:sp>
      <p:sp>
        <p:nvSpPr>
          <p:cNvPr id="124932" name="Text Box 4">
            <a:extLst>
              <a:ext uri="{FF2B5EF4-FFF2-40B4-BE49-F238E27FC236}">
                <a16:creationId xmlns:a16="http://schemas.microsoft.com/office/drawing/2014/main" id="{3D1DCFF8-6772-0608-AB52-C3CED3490B1E}"/>
              </a:ext>
            </a:extLst>
          </p:cNvPr>
          <p:cNvSpPr txBox="1">
            <a:spLocks noChangeArrowheads="1"/>
          </p:cNvSpPr>
          <p:nvPr/>
        </p:nvSpPr>
        <p:spPr bwMode="auto">
          <a:xfrm>
            <a:off x="2279651" y="1844675"/>
            <a:ext cx="7561263" cy="3647152"/>
          </a:xfrm>
          <a:prstGeom prst="rect">
            <a:avLst/>
          </a:prstGeom>
          <a:noFill/>
          <a:ln w="9525">
            <a:noFill/>
            <a:miter lim="800000"/>
            <a:headEnd/>
            <a:tailEnd/>
          </a:ln>
          <a:effectLst/>
        </p:spPr>
        <p:txBody>
          <a:bodyPr>
            <a:spAutoFit/>
          </a:bodyPr>
          <a:lstStyle/>
          <a:p>
            <a:pPr eaLnBrk="1" hangingPunct="1">
              <a:spcBef>
                <a:spcPct val="50000"/>
              </a:spcBef>
              <a:buClr>
                <a:srgbClr val="CC0000"/>
              </a:buClr>
              <a:buFont typeface="Wingdings" pitchFamily="2" charset="2"/>
              <a:buChar char="ü"/>
              <a:defRPr/>
            </a:pPr>
            <a:r>
              <a:rPr lang="el-GR" sz="2200" b="1" dirty="0">
                <a:solidFill>
                  <a:schemeClr val="tx2"/>
                </a:solidFill>
                <a:effectLst>
                  <a:outerShdw blurRad="38100" dist="38100" dir="2700000" algn="tl">
                    <a:srgbClr val="C0C0C0"/>
                  </a:outerShdw>
                </a:effectLst>
              </a:rPr>
              <a:t>ΥΨΗΛΆ ΕΠΊΠΕΔΑ ΔΡΑΣΤΗΡΙΟΤΗΤΑΣ ΣΤΑ ΑΓΟΡΙΑ ΑΠΌ ΄ΤΗ ΒΡΕΦΙΚΗ ΗΛΙΚΙΑ</a:t>
            </a:r>
          </a:p>
          <a:p>
            <a:pPr eaLnBrk="1" hangingPunct="1">
              <a:spcBef>
                <a:spcPct val="50000"/>
              </a:spcBef>
              <a:buClr>
                <a:srgbClr val="CC0000"/>
              </a:buClr>
              <a:buFont typeface="Wingdings" pitchFamily="2" charset="2"/>
              <a:buChar char="ü"/>
              <a:defRPr/>
            </a:pPr>
            <a:r>
              <a:rPr lang="el-GR" sz="2200" b="1" dirty="0">
                <a:solidFill>
                  <a:schemeClr val="tx2"/>
                </a:solidFill>
                <a:effectLst>
                  <a:outerShdw blurRad="38100" dist="38100" dir="2700000" algn="tl">
                    <a:srgbClr val="C0C0C0"/>
                  </a:outerShdw>
                </a:effectLst>
              </a:rPr>
              <a:t>ΣΤΑ 2 ΕΤΗ ΤΑ ΑΓΟΡΙΑ ΚΑΙ ΤΑ ΚΟΡΙΤΣΙΑ ΑΝΑΠΤΥΣΣΟΥΝ ΔΙΑΦΟΡΕΤΙΚΟΥΣ ΤΡΠΟΥΣ ΠΑΙΧΝΙΔΙΟΥ (</a:t>
            </a:r>
            <a:r>
              <a:rPr lang="en-US" sz="2200" b="1" dirty="0">
                <a:solidFill>
                  <a:schemeClr val="tx2"/>
                </a:solidFill>
                <a:effectLst>
                  <a:outerShdw blurRad="38100" dist="38100" dir="2700000" algn="tl">
                    <a:srgbClr val="C0C0C0"/>
                  </a:outerShdw>
                </a:effectLst>
              </a:rPr>
              <a:t>Maccoby, 1980)</a:t>
            </a:r>
            <a:endParaRPr lang="el-GR" sz="2200" b="1" dirty="0">
              <a:solidFill>
                <a:schemeClr val="tx2"/>
              </a:solidFill>
              <a:effectLst>
                <a:outerShdw blurRad="38100" dist="38100" dir="2700000" algn="tl">
                  <a:srgbClr val="C0C0C0"/>
                </a:outerShdw>
              </a:effectLst>
            </a:endParaRPr>
          </a:p>
          <a:p>
            <a:pPr eaLnBrk="1" hangingPunct="1">
              <a:spcBef>
                <a:spcPct val="50000"/>
              </a:spcBef>
              <a:buClr>
                <a:srgbClr val="CC0000"/>
              </a:buClr>
              <a:buFont typeface="Wingdings" pitchFamily="2" charset="2"/>
              <a:buChar char="ü"/>
              <a:defRPr/>
            </a:pPr>
            <a:r>
              <a:rPr lang="el-GR" sz="2200" b="1" dirty="0">
                <a:solidFill>
                  <a:schemeClr val="tx2"/>
                </a:solidFill>
                <a:effectLst>
                  <a:outerShdw blurRad="38100" dist="38100" dir="2700000" algn="tl">
                    <a:srgbClr val="C0C0C0"/>
                  </a:outerShdw>
                </a:effectLst>
              </a:rPr>
              <a:t>ΣΤΑ 2 ΜΕ 3 ΈΤΗ, ΤΑ ΠΑΙΔΙΑ ΑΝΑΓΝΩΡΙΖΟΥΝ ΤΟ ΦΥΛΟ ΤΟΥΣ ΚΑΙ ΣΕ ΜΕΓΑΛΥΤΕΡΟ ΠΟΣΟΣΤΟ ΕΠΙΛΕΓΟΥΝ ΠΑΙΔΙΑ ΤΟΥ ΔΙΚΟΥ ΤΟΥΣ ΦΥΛΟΥ ΓΙΑ ΝΑ ΠΑΙΞΟΥΝ.</a:t>
            </a:r>
          </a:p>
          <a:p>
            <a:pPr eaLnBrk="1" hangingPunct="1">
              <a:spcBef>
                <a:spcPct val="50000"/>
              </a:spcBef>
              <a:buClr>
                <a:srgbClr val="CC0000"/>
              </a:buClr>
              <a:buFont typeface="Wingdings" pitchFamily="2" charset="2"/>
              <a:buChar char="ü"/>
              <a:defRPr/>
            </a:pPr>
            <a:r>
              <a:rPr lang="el-GR" sz="2200" b="1" dirty="0">
                <a:solidFill>
                  <a:schemeClr val="tx2"/>
                </a:solidFill>
                <a:effectLst>
                  <a:outerShdw blurRad="38100" dist="38100" dir="2700000" algn="tl">
                    <a:srgbClr val="C0C0C0"/>
                  </a:outerShdw>
                </a:effectLst>
              </a:rPr>
              <a:t> ΣΥΓΚΕΡΑΣΜΟΣ ΘΕΩΡΙΩΝ ΓΙΑ ΤΗΝ ΑΠΟΚΤΗΣΗ ΤΗΣ ΤΑΥΤΟΤΗΤΑΣ ΤΟΥ ΡΟΛΟΥ ΤΟΥ ΦΥΛΟΥ</a:t>
            </a:r>
          </a:p>
        </p:txBody>
      </p:sp>
      <p:sp>
        <p:nvSpPr>
          <p:cNvPr id="124933" name="Rectangle 5">
            <a:extLst>
              <a:ext uri="{FF2B5EF4-FFF2-40B4-BE49-F238E27FC236}">
                <a16:creationId xmlns:a16="http://schemas.microsoft.com/office/drawing/2014/main" id="{1C58BCE1-5D7B-9D16-306D-DF27F901201D}"/>
              </a:ext>
            </a:extLst>
          </p:cNvPr>
          <p:cNvSpPr>
            <a:spLocks noGrp="1" noChangeArrowheads="1"/>
          </p:cNvSpPr>
          <p:nvPr>
            <p:ph type="body" idx="4294967295"/>
          </p:nvPr>
        </p:nvSpPr>
        <p:spPr>
          <a:xfrm>
            <a:off x="2135188" y="765175"/>
            <a:ext cx="7993062" cy="476250"/>
          </a:xfrm>
        </p:spPr>
        <p:txBody>
          <a:bodyPr rtlCol="0">
            <a:normAutofit fontScale="85000" lnSpcReduction="10000"/>
          </a:bodyPr>
          <a:lstStyle/>
          <a:p>
            <a:pPr algn="ctr" eaLnBrk="1" fontAlgn="auto" hangingPunct="1">
              <a:lnSpc>
                <a:spcPct val="90000"/>
              </a:lnSpc>
              <a:buFontTx/>
              <a:buNone/>
              <a:defRPr/>
            </a:pPr>
            <a:r>
              <a:rPr lang="en-US" b="1" dirty="0">
                <a:solidFill>
                  <a:srgbClr val="CC0000"/>
                </a:solidFill>
                <a:effectLst>
                  <a:outerShdw blurRad="38100" dist="38100" dir="2700000" algn="tl">
                    <a:srgbClr val="C0C0C0"/>
                  </a:outerShdw>
                </a:effectLst>
                <a:latin typeface="Times New Roman" pitchFamily="18" charset="0"/>
              </a:rPr>
              <a:t>5. </a:t>
            </a:r>
            <a:r>
              <a:rPr lang="el-GR" b="1" dirty="0">
                <a:solidFill>
                  <a:srgbClr val="CC0000"/>
                </a:solidFill>
                <a:effectLst>
                  <a:outerShdw blurRad="38100" dist="38100" dir="2700000" algn="tl">
                    <a:srgbClr val="C0C0C0"/>
                  </a:outerShdw>
                </a:effectLst>
                <a:latin typeface="Times New Roman" pitchFamily="18" charset="0"/>
              </a:rPr>
              <a:t>ΕΜΠΕΙΡΙΚΑ ΔΕΔΟΜΕΝΑ ΓΙΑ ΤΟ ΡΟΛΟ ΤΟΥ ΦΥΛΟΥ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4932">
                                            <p:txEl>
                                              <p:pRg st="0" end="0"/>
                                            </p:txEl>
                                          </p:spTgt>
                                        </p:tgtEl>
                                        <p:attrNameLst>
                                          <p:attrName>style.visibility</p:attrName>
                                        </p:attrNameLst>
                                      </p:cBhvr>
                                      <p:to>
                                        <p:strVal val="visible"/>
                                      </p:to>
                                    </p:set>
                                    <p:animEffect transition="in" filter="blinds(horizontal)">
                                      <p:cBhvr>
                                        <p:cTn id="7" dur="500"/>
                                        <p:tgtEl>
                                          <p:spTgt spid="1249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4932">
                                            <p:txEl>
                                              <p:pRg st="1" end="1"/>
                                            </p:txEl>
                                          </p:spTgt>
                                        </p:tgtEl>
                                        <p:attrNameLst>
                                          <p:attrName>style.visibility</p:attrName>
                                        </p:attrNameLst>
                                      </p:cBhvr>
                                      <p:to>
                                        <p:strVal val="visible"/>
                                      </p:to>
                                    </p:set>
                                    <p:animEffect transition="in" filter="blinds(horizontal)">
                                      <p:cBhvr>
                                        <p:cTn id="12" dur="500"/>
                                        <p:tgtEl>
                                          <p:spTgt spid="12493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4932">
                                            <p:txEl>
                                              <p:pRg st="2" end="2"/>
                                            </p:txEl>
                                          </p:spTgt>
                                        </p:tgtEl>
                                        <p:attrNameLst>
                                          <p:attrName>style.visibility</p:attrName>
                                        </p:attrNameLst>
                                      </p:cBhvr>
                                      <p:to>
                                        <p:strVal val="visible"/>
                                      </p:to>
                                    </p:set>
                                    <p:animEffect transition="in" filter="blinds(horizontal)">
                                      <p:cBhvr>
                                        <p:cTn id="17" dur="500"/>
                                        <p:tgtEl>
                                          <p:spTgt spid="12493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4932">
                                            <p:txEl>
                                              <p:pRg st="3" end="3"/>
                                            </p:txEl>
                                          </p:spTgt>
                                        </p:tgtEl>
                                        <p:attrNameLst>
                                          <p:attrName>style.visibility</p:attrName>
                                        </p:attrNameLst>
                                      </p:cBhvr>
                                      <p:to>
                                        <p:strVal val="visible"/>
                                      </p:to>
                                    </p:set>
                                    <p:animEffect transition="in" filter="blinds(horizontal)">
                                      <p:cBhvr>
                                        <p:cTn id="22" dur="500"/>
                                        <p:tgtEl>
                                          <p:spTgt spid="1249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a:extLst>
              <a:ext uri="{FF2B5EF4-FFF2-40B4-BE49-F238E27FC236}">
                <a16:creationId xmlns:a16="http://schemas.microsoft.com/office/drawing/2014/main" id="{2C0149F7-653C-53ED-6A35-63B38C4A7996}"/>
              </a:ext>
            </a:extLst>
          </p:cNvPr>
          <p:cNvSpPr txBox="1">
            <a:spLocks noChangeArrowheads="1"/>
          </p:cNvSpPr>
          <p:nvPr/>
        </p:nvSpPr>
        <p:spPr bwMode="auto">
          <a:xfrm>
            <a:off x="2840038" y="4094164"/>
            <a:ext cx="6642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50000"/>
              </a:spcBef>
              <a:spcAft>
                <a:spcPct val="0"/>
              </a:spcAft>
              <a:buClrTx/>
              <a:buSzTx/>
              <a:buFontTx/>
              <a:buNone/>
            </a:pPr>
            <a:endParaRPr lang="en-US" altLang="en-US" sz="3600">
              <a:solidFill>
                <a:schemeClr val="tx1"/>
              </a:solidFill>
              <a:latin typeface="Times New Roman" panose="02020603050405020304" pitchFamily="18" charset="0"/>
              <a:cs typeface="Arial" panose="020B0604020202020204" pitchFamily="34" charset="0"/>
            </a:endParaRPr>
          </a:p>
        </p:txBody>
      </p:sp>
      <p:sp>
        <p:nvSpPr>
          <p:cNvPr id="133123" name="Text Box 3">
            <a:extLst>
              <a:ext uri="{FF2B5EF4-FFF2-40B4-BE49-F238E27FC236}">
                <a16:creationId xmlns:a16="http://schemas.microsoft.com/office/drawing/2014/main" id="{AF6BA070-23C3-DDA6-BAA6-BAC390CC31B7}"/>
              </a:ext>
            </a:extLst>
          </p:cNvPr>
          <p:cNvSpPr txBox="1">
            <a:spLocks noChangeArrowheads="1"/>
          </p:cNvSpPr>
          <p:nvPr/>
        </p:nvSpPr>
        <p:spPr bwMode="auto">
          <a:xfrm>
            <a:off x="2063750" y="1557339"/>
            <a:ext cx="8064500" cy="1108075"/>
          </a:xfrm>
          <a:prstGeom prst="rect">
            <a:avLst/>
          </a:prstGeom>
          <a:noFill/>
          <a:ln w="9525">
            <a:solidFill>
              <a:srgbClr val="660066"/>
            </a:solidFill>
            <a:miter lim="800000"/>
            <a:headEnd/>
            <a:tailEnd/>
          </a:ln>
          <a:effectLst/>
        </p:spPr>
        <p:txBody>
          <a:bodyPr>
            <a:spAutoFit/>
          </a:bodyPr>
          <a:lstStyle/>
          <a:p>
            <a:pPr eaLnBrk="1" hangingPunct="1">
              <a:spcBef>
                <a:spcPct val="50000"/>
              </a:spcBef>
              <a:buClr>
                <a:srgbClr val="CC0000"/>
              </a:buClr>
              <a:buFont typeface="Wingdings" pitchFamily="2" charset="2"/>
              <a:buChar char="ü"/>
              <a:defRPr/>
            </a:pPr>
            <a:r>
              <a:rPr lang="el-GR" sz="2200" b="1" dirty="0">
                <a:solidFill>
                  <a:schemeClr val="tx2"/>
                </a:solidFill>
                <a:effectLst>
                  <a:outerShdw blurRad="38100" dist="38100" dir="2700000" algn="tl">
                    <a:srgbClr val="C0C0C0"/>
                  </a:outerShdw>
                </a:effectLst>
              </a:rPr>
              <a:t> </a:t>
            </a:r>
            <a:r>
              <a:rPr lang="el-GR" sz="2200" b="1" u="sng" dirty="0">
                <a:solidFill>
                  <a:srgbClr val="990033"/>
                </a:solidFill>
                <a:effectLst>
                  <a:outerShdw blurRad="38100" dist="38100" dir="2700000" algn="tl">
                    <a:srgbClr val="C0C0C0"/>
                  </a:outerShdw>
                </a:effectLst>
              </a:rPr>
              <a:t>Ψυχοδυναμική Θεωρία</a:t>
            </a:r>
            <a:r>
              <a:rPr lang="el-GR" sz="2200" b="1" dirty="0">
                <a:solidFill>
                  <a:srgbClr val="990033"/>
                </a:solidFill>
                <a:effectLst>
                  <a:outerShdw blurRad="38100" dist="38100" dir="2700000" algn="tl">
                    <a:srgbClr val="C0C0C0"/>
                  </a:outerShdw>
                </a:effectLst>
              </a:rPr>
              <a:t>: η βιολογία είναι πεπρωμένο. Κανένας πολιτισμικός προσδιορισμός της συμπεριφοράς δεν μπορεί να την αλλάξει</a:t>
            </a:r>
            <a:endParaRPr lang="el-GR" sz="2200" b="1" dirty="0">
              <a:solidFill>
                <a:schemeClr val="tx2"/>
              </a:solidFill>
              <a:effectLst>
                <a:outerShdw blurRad="38100" dist="38100" dir="2700000" algn="tl">
                  <a:srgbClr val="C0C0C0"/>
                </a:outerShdw>
              </a:effectLst>
            </a:endParaRPr>
          </a:p>
        </p:txBody>
      </p:sp>
      <p:sp>
        <p:nvSpPr>
          <p:cNvPr id="133124" name="Rectangle 4">
            <a:extLst>
              <a:ext uri="{FF2B5EF4-FFF2-40B4-BE49-F238E27FC236}">
                <a16:creationId xmlns:a16="http://schemas.microsoft.com/office/drawing/2014/main" id="{F44543A1-285B-B198-7CA6-3378B6712849}"/>
              </a:ext>
            </a:extLst>
          </p:cNvPr>
          <p:cNvSpPr>
            <a:spLocks noGrp="1" noChangeArrowheads="1"/>
          </p:cNvSpPr>
          <p:nvPr>
            <p:ph type="body" idx="4294967295"/>
          </p:nvPr>
        </p:nvSpPr>
        <p:spPr>
          <a:xfrm>
            <a:off x="2063750" y="549275"/>
            <a:ext cx="8604250" cy="431800"/>
          </a:xfrm>
        </p:spPr>
        <p:txBody>
          <a:bodyPr rtlCol="0">
            <a:noAutofit/>
          </a:bodyPr>
          <a:lstStyle/>
          <a:p>
            <a:pPr algn="ctr" eaLnBrk="1" fontAlgn="auto" hangingPunct="1">
              <a:lnSpc>
                <a:spcPct val="90000"/>
              </a:lnSpc>
              <a:buFontTx/>
              <a:buNone/>
              <a:defRPr/>
            </a:pPr>
            <a:r>
              <a:rPr lang="en-US" b="1" dirty="0">
                <a:solidFill>
                  <a:srgbClr val="660033"/>
                </a:solidFill>
                <a:effectLst>
                  <a:outerShdw blurRad="38100" dist="38100" dir="2700000" algn="tl">
                    <a:srgbClr val="C0C0C0"/>
                  </a:outerShdw>
                </a:effectLst>
                <a:latin typeface="Times New Roman" pitchFamily="18" charset="0"/>
              </a:rPr>
              <a:t>6. </a:t>
            </a:r>
            <a:r>
              <a:rPr lang="el-GR" b="1" dirty="0">
                <a:solidFill>
                  <a:srgbClr val="660033"/>
                </a:solidFill>
                <a:effectLst>
                  <a:outerShdw blurRad="38100" dist="38100" dir="2700000" algn="tl">
                    <a:srgbClr val="C0C0C0"/>
                  </a:outerShdw>
                </a:effectLst>
                <a:latin typeface="Times New Roman" pitchFamily="18" charset="0"/>
              </a:rPr>
              <a:t>ΤΡΟΠΟΠΟΙΕΙΤΑΙ Η ΔΙΕΡΓΑΣΙΑ ΔΙΑΜΟΡΦΩΣΗΣ ΤΗΣ ΤΑΥΤΟΤΗΤΑΣ ΤΟΥ ΦΥΛΟΥ;</a:t>
            </a:r>
          </a:p>
        </p:txBody>
      </p:sp>
      <p:sp>
        <p:nvSpPr>
          <p:cNvPr id="133125" name="Text Box 5">
            <a:extLst>
              <a:ext uri="{FF2B5EF4-FFF2-40B4-BE49-F238E27FC236}">
                <a16:creationId xmlns:a16="http://schemas.microsoft.com/office/drawing/2014/main" id="{378CFD14-5C4B-E1EA-4C6D-664E1887F997}"/>
              </a:ext>
            </a:extLst>
          </p:cNvPr>
          <p:cNvSpPr txBox="1">
            <a:spLocks noChangeArrowheads="1"/>
          </p:cNvSpPr>
          <p:nvPr/>
        </p:nvSpPr>
        <p:spPr bwMode="auto">
          <a:xfrm>
            <a:off x="2063750" y="2852739"/>
            <a:ext cx="8064500" cy="1108075"/>
          </a:xfrm>
          <a:prstGeom prst="rect">
            <a:avLst/>
          </a:prstGeom>
          <a:noFill/>
          <a:ln w="9525">
            <a:solidFill>
              <a:srgbClr val="660066"/>
            </a:solidFill>
            <a:miter lim="800000"/>
            <a:headEnd/>
            <a:tailEnd/>
          </a:ln>
          <a:effectLst/>
        </p:spPr>
        <p:txBody>
          <a:bodyPr>
            <a:spAutoFit/>
          </a:bodyPr>
          <a:lstStyle/>
          <a:p>
            <a:pPr eaLnBrk="1" hangingPunct="1">
              <a:spcBef>
                <a:spcPct val="50000"/>
              </a:spcBef>
              <a:buClr>
                <a:srgbClr val="CC0000"/>
              </a:buClr>
              <a:buFont typeface="Wingdings" pitchFamily="2" charset="2"/>
              <a:buChar char="ü"/>
              <a:defRPr/>
            </a:pPr>
            <a:r>
              <a:rPr lang="el-GR" sz="2200" b="1" dirty="0">
                <a:solidFill>
                  <a:schemeClr val="tx2"/>
                </a:solidFill>
                <a:effectLst>
                  <a:outerShdw blurRad="38100" dist="38100" dir="2700000" algn="tl">
                    <a:srgbClr val="C0C0C0"/>
                  </a:outerShdw>
                </a:effectLst>
              </a:rPr>
              <a:t> </a:t>
            </a:r>
            <a:r>
              <a:rPr lang="el-GR" sz="2200" b="1" u="sng" dirty="0">
                <a:solidFill>
                  <a:srgbClr val="003366"/>
                </a:solidFill>
                <a:effectLst>
                  <a:outerShdw blurRad="38100" dist="38100" dir="2700000" algn="tl">
                    <a:srgbClr val="C0C0C0"/>
                  </a:outerShdw>
                </a:effectLst>
              </a:rPr>
              <a:t>Γνωστική Αναπτυξιακή Θεωρία</a:t>
            </a:r>
            <a:r>
              <a:rPr lang="el-GR" sz="2200" b="1" dirty="0">
                <a:solidFill>
                  <a:srgbClr val="003366"/>
                </a:solidFill>
                <a:effectLst>
                  <a:outerShdw blurRad="38100" dist="38100" dir="2700000" algn="tl">
                    <a:srgbClr val="C0C0C0"/>
                  </a:outerShdw>
                </a:effectLst>
              </a:rPr>
              <a:t>: η ταυτότητα του φύλου αναπτύσσεται από οικουμενικές μορφές εμπειρίας και νόμους γνωστικής ανάπτυξης</a:t>
            </a:r>
          </a:p>
        </p:txBody>
      </p:sp>
      <p:sp>
        <p:nvSpPr>
          <p:cNvPr id="133126" name="Text Box 6">
            <a:extLst>
              <a:ext uri="{FF2B5EF4-FFF2-40B4-BE49-F238E27FC236}">
                <a16:creationId xmlns:a16="http://schemas.microsoft.com/office/drawing/2014/main" id="{FC2F5BA0-178F-8821-ABD9-FE3D5A3C61CA}"/>
              </a:ext>
            </a:extLst>
          </p:cNvPr>
          <p:cNvSpPr txBox="1">
            <a:spLocks noChangeArrowheads="1"/>
          </p:cNvSpPr>
          <p:nvPr/>
        </p:nvSpPr>
        <p:spPr bwMode="auto">
          <a:xfrm>
            <a:off x="2063750" y="4076701"/>
            <a:ext cx="8064500" cy="1108075"/>
          </a:xfrm>
          <a:prstGeom prst="rect">
            <a:avLst/>
          </a:prstGeom>
          <a:noFill/>
          <a:ln w="9525">
            <a:solidFill>
              <a:srgbClr val="660066"/>
            </a:solidFill>
            <a:miter lim="800000"/>
            <a:headEnd/>
            <a:tailEnd/>
          </a:ln>
          <a:effectLst/>
        </p:spPr>
        <p:txBody>
          <a:bodyPr>
            <a:spAutoFit/>
          </a:bodyPr>
          <a:lstStyle/>
          <a:p>
            <a:pPr eaLnBrk="1" hangingPunct="1">
              <a:spcBef>
                <a:spcPct val="50000"/>
              </a:spcBef>
              <a:buClr>
                <a:srgbClr val="CC0000"/>
              </a:buClr>
              <a:buFont typeface="Wingdings" pitchFamily="2" charset="2"/>
              <a:buChar char="ü"/>
              <a:defRPr/>
            </a:pPr>
            <a:r>
              <a:rPr lang="el-GR" sz="2200" b="1" dirty="0">
                <a:solidFill>
                  <a:schemeClr val="tx2"/>
                </a:solidFill>
                <a:effectLst>
                  <a:outerShdw blurRad="38100" dist="38100" dir="2700000" algn="tl">
                    <a:srgbClr val="C0C0C0"/>
                  </a:outerShdw>
                </a:effectLst>
              </a:rPr>
              <a:t> </a:t>
            </a:r>
            <a:r>
              <a:rPr lang="el-GR" sz="2200" b="1" u="sng" dirty="0">
                <a:solidFill>
                  <a:srgbClr val="660066"/>
                </a:solidFill>
                <a:effectLst>
                  <a:outerShdw blurRad="38100" dist="38100" dir="2700000" algn="tl">
                    <a:srgbClr val="C0C0C0"/>
                  </a:outerShdw>
                </a:effectLst>
              </a:rPr>
              <a:t>Θεωρία Σχήματος</a:t>
            </a:r>
            <a:r>
              <a:rPr lang="el-GR" sz="2200" b="1" dirty="0">
                <a:solidFill>
                  <a:srgbClr val="660066"/>
                </a:solidFill>
                <a:effectLst>
                  <a:outerShdw blurRad="38100" dist="38100" dir="2700000" algn="tl">
                    <a:srgbClr val="C0C0C0"/>
                  </a:outerShdw>
                </a:effectLst>
              </a:rPr>
              <a:t>: μεγαλύτερη έμφαση στην επίδραση του περιβάλλοντος αλλά και σπουδαιότητα σε μηχανισμούς επεξεργασίας πληροφοριών και διαμόρφωσης σχημάτων</a:t>
            </a:r>
          </a:p>
        </p:txBody>
      </p:sp>
      <p:sp>
        <p:nvSpPr>
          <p:cNvPr id="133127" name="Text Box 7">
            <a:extLst>
              <a:ext uri="{FF2B5EF4-FFF2-40B4-BE49-F238E27FC236}">
                <a16:creationId xmlns:a16="http://schemas.microsoft.com/office/drawing/2014/main" id="{D5993008-5772-FC0D-2E48-1E4E2561B98C}"/>
              </a:ext>
            </a:extLst>
          </p:cNvPr>
          <p:cNvSpPr txBox="1">
            <a:spLocks noChangeArrowheads="1"/>
          </p:cNvSpPr>
          <p:nvPr/>
        </p:nvSpPr>
        <p:spPr bwMode="auto">
          <a:xfrm>
            <a:off x="2063750" y="5300664"/>
            <a:ext cx="8064500" cy="1108075"/>
          </a:xfrm>
          <a:prstGeom prst="rect">
            <a:avLst/>
          </a:prstGeom>
          <a:solidFill>
            <a:schemeClr val="bg1"/>
          </a:solidFill>
          <a:ln w="9525">
            <a:solidFill>
              <a:srgbClr val="660066"/>
            </a:solidFill>
            <a:miter lim="800000"/>
            <a:headEnd/>
            <a:tailEnd/>
          </a:ln>
          <a:effectLst/>
        </p:spPr>
        <p:txBody>
          <a:bodyPr>
            <a:spAutoFit/>
          </a:bodyPr>
          <a:lstStyle/>
          <a:p>
            <a:pPr eaLnBrk="1" hangingPunct="1">
              <a:spcBef>
                <a:spcPct val="50000"/>
              </a:spcBef>
              <a:buClr>
                <a:srgbClr val="CC0000"/>
              </a:buClr>
              <a:buFont typeface="Wingdings" pitchFamily="2" charset="2"/>
              <a:buChar char="ü"/>
              <a:defRPr/>
            </a:pPr>
            <a:r>
              <a:rPr lang="el-GR" sz="2200" b="1" dirty="0">
                <a:solidFill>
                  <a:schemeClr val="tx2"/>
                </a:solidFill>
                <a:effectLst>
                  <a:outerShdw blurRad="38100" dist="38100" dir="2700000" algn="tl">
                    <a:srgbClr val="C0C0C0"/>
                  </a:outerShdw>
                </a:effectLst>
              </a:rPr>
              <a:t> </a:t>
            </a:r>
            <a:r>
              <a:rPr lang="el-GR" sz="2200" b="1" u="sng" dirty="0">
                <a:solidFill>
                  <a:srgbClr val="006600"/>
                </a:solidFill>
                <a:effectLst>
                  <a:outerShdw blurRad="38100" dist="38100" dir="2700000" algn="tl">
                    <a:srgbClr val="C0C0C0"/>
                  </a:outerShdw>
                </a:effectLst>
              </a:rPr>
              <a:t>Θεωρία Κοινωνικής Μάθησης</a:t>
            </a:r>
            <a:r>
              <a:rPr lang="el-GR" sz="2200" b="1" dirty="0">
                <a:solidFill>
                  <a:srgbClr val="006600"/>
                </a:solidFill>
                <a:effectLst>
                  <a:outerShdw blurRad="38100" dist="38100" dir="2700000" algn="tl">
                    <a:srgbClr val="C0C0C0"/>
                  </a:outerShdw>
                </a:effectLst>
              </a:rPr>
              <a:t>: έμφαση στο περιβάλλον. Αλλαγές στον πολιτισμό επιφέρουν αλλαγές σχετικές με το ρόλο του φύλου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3123"/>
                                        </p:tgtEl>
                                        <p:attrNameLst>
                                          <p:attrName>style.visibility</p:attrName>
                                        </p:attrNameLst>
                                      </p:cBhvr>
                                      <p:to>
                                        <p:strVal val="visible"/>
                                      </p:to>
                                    </p:set>
                                    <p:animEffect transition="in" filter="blinds(horizontal)">
                                      <p:cBhvr>
                                        <p:cTn id="7" dur="500"/>
                                        <p:tgtEl>
                                          <p:spTgt spid="1331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3125"/>
                                        </p:tgtEl>
                                        <p:attrNameLst>
                                          <p:attrName>style.visibility</p:attrName>
                                        </p:attrNameLst>
                                      </p:cBhvr>
                                      <p:to>
                                        <p:strVal val="visible"/>
                                      </p:to>
                                    </p:set>
                                    <p:animEffect transition="in" filter="blinds(horizontal)">
                                      <p:cBhvr>
                                        <p:cTn id="12" dur="500"/>
                                        <p:tgtEl>
                                          <p:spTgt spid="1331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3126"/>
                                        </p:tgtEl>
                                        <p:attrNameLst>
                                          <p:attrName>style.visibility</p:attrName>
                                        </p:attrNameLst>
                                      </p:cBhvr>
                                      <p:to>
                                        <p:strVal val="visible"/>
                                      </p:to>
                                    </p:set>
                                    <p:animEffect transition="in" filter="blinds(horizontal)">
                                      <p:cBhvr>
                                        <p:cTn id="17" dur="500"/>
                                        <p:tgtEl>
                                          <p:spTgt spid="1331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33127"/>
                                        </p:tgtEl>
                                        <p:attrNameLst>
                                          <p:attrName>style.visibility</p:attrName>
                                        </p:attrNameLst>
                                      </p:cBhvr>
                                      <p:to>
                                        <p:strVal val="visible"/>
                                      </p:to>
                                    </p:set>
                                    <p:animEffect transition="in" filter="blinds(horizontal)">
                                      <p:cBhvr>
                                        <p:cTn id="22" dur="500"/>
                                        <p:tgtEl>
                                          <p:spTgt spid="133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animBg="1"/>
      <p:bldP spid="133125" grpId="0" animBg="1"/>
      <p:bldP spid="133126" grpId="0" animBg="1"/>
      <p:bldP spid="13312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a:extLst>
              <a:ext uri="{FF2B5EF4-FFF2-40B4-BE49-F238E27FC236}">
                <a16:creationId xmlns:a16="http://schemas.microsoft.com/office/drawing/2014/main" id="{02F0CFE4-06A9-1231-4B6F-769ABC66CCB5}"/>
              </a:ext>
            </a:extLst>
          </p:cNvPr>
          <p:cNvSpPr txBox="1">
            <a:spLocks noChangeArrowheads="1"/>
          </p:cNvSpPr>
          <p:nvPr/>
        </p:nvSpPr>
        <p:spPr bwMode="auto">
          <a:xfrm>
            <a:off x="2424114" y="3716338"/>
            <a:ext cx="7058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50000"/>
              </a:spcBef>
              <a:spcAft>
                <a:spcPct val="0"/>
              </a:spcAft>
              <a:buClrTx/>
              <a:buSzTx/>
              <a:buFontTx/>
              <a:buNone/>
            </a:pPr>
            <a:endParaRPr lang="en-US" altLang="en-US" sz="3600">
              <a:solidFill>
                <a:schemeClr val="tx1"/>
              </a:solidFill>
              <a:latin typeface="Times New Roman" panose="02020603050405020304" pitchFamily="18" charset="0"/>
              <a:cs typeface="Arial" panose="020B0604020202020204" pitchFamily="34" charset="0"/>
            </a:endParaRPr>
          </a:p>
        </p:txBody>
      </p:sp>
      <p:sp>
        <p:nvSpPr>
          <p:cNvPr id="134147" name="Text Box 3">
            <a:extLst>
              <a:ext uri="{FF2B5EF4-FFF2-40B4-BE49-F238E27FC236}">
                <a16:creationId xmlns:a16="http://schemas.microsoft.com/office/drawing/2014/main" id="{0E81F2C3-10A3-3099-8BED-606A990614FC}"/>
              </a:ext>
            </a:extLst>
          </p:cNvPr>
          <p:cNvSpPr txBox="1">
            <a:spLocks noChangeArrowheads="1"/>
          </p:cNvSpPr>
          <p:nvPr/>
        </p:nvSpPr>
        <p:spPr bwMode="auto">
          <a:xfrm>
            <a:off x="2208213" y="765175"/>
            <a:ext cx="7632700" cy="4586288"/>
          </a:xfrm>
          <a:prstGeom prst="rect">
            <a:avLst/>
          </a:prstGeom>
          <a:noFill/>
          <a:ln w="9525">
            <a:solidFill>
              <a:srgbClr val="660066"/>
            </a:solidFill>
            <a:miter lim="800000"/>
            <a:headEnd/>
            <a:tailEnd/>
          </a:ln>
          <a:effectLst/>
        </p:spPr>
        <p:txBody>
          <a:bodyPr>
            <a:spAutoFit/>
          </a:bodyPr>
          <a:lstStyle/>
          <a:p>
            <a:pPr eaLnBrk="1" hangingPunct="1">
              <a:spcBef>
                <a:spcPct val="50000"/>
              </a:spcBef>
              <a:buClr>
                <a:srgbClr val="CC0000"/>
              </a:buClr>
              <a:buFont typeface="Wingdings" pitchFamily="2" charset="2"/>
              <a:buChar char="ü"/>
              <a:defRPr/>
            </a:pPr>
            <a:r>
              <a:rPr lang="el-GR" sz="2800" b="1">
                <a:solidFill>
                  <a:srgbClr val="003366"/>
                </a:solidFill>
                <a:effectLst>
                  <a:outerShdw blurRad="38100" dist="38100" dir="2700000" algn="tl">
                    <a:srgbClr val="C0C0C0"/>
                  </a:outerShdw>
                </a:effectLst>
              </a:rPr>
              <a:t>Διαπολιτισμικές έρευνες τονίζουν ότι πολλά χαρακτηριστικά (όπως πρότυπα ομιλίας, χειρονομίες, δραστηριότητες, ενδιαφέροντα και ασχολίες) τα οποία θεωρούνται αντρικά σε μία κοινωνία μπορεί να θεωρούνται θηλυκά σε κάποια άλλη.</a:t>
            </a:r>
          </a:p>
          <a:p>
            <a:pPr eaLnBrk="1" hangingPunct="1">
              <a:spcBef>
                <a:spcPct val="50000"/>
              </a:spcBef>
              <a:buClr>
                <a:srgbClr val="CC0000"/>
              </a:buClr>
              <a:buFont typeface="Wingdings" pitchFamily="2" charset="2"/>
              <a:buChar char="ü"/>
              <a:defRPr/>
            </a:pPr>
            <a:r>
              <a:rPr lang="el-GR" sz="2800" b="1">
                <a:solidFill>
                  <a:srgbClr val="003366"/>
                </a:solidFill>
                <a:effectLst>
                  <a:outerShdw blurRad="38100" dist="38100" dir="2700000" algn="tl">
                    <a:srgbClr val="C0C0C0"/>
                  </a:outerShdw>
                </a:effectLst>
              </a:rPr>
              <a:t>Ένα μέρος των αντιλήψεων μας για τους ρόλους των φύλων συνδέεται με τις αντιλήψεις και τις κατηγορίες ρόλων που υπάρχουν στο πολιτισμό μας.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Effect transition="in" filter="blinds(horizontal)">
                                      <p:cBhvr>
                                        <p:cTn id="7" dur="500"/>
                                        <p:tgtEl>
                                          <p:spTgt spid="134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4147">
                                            <p:txEl>
                                              <p:pRg st="1" end="1"/>
                                            </p:txEl>
                                          </p:spTgt>
                                        </p:tgtEl>
                                        <p:attrNameLst>
                                          <p:attrName>style.visibility</p:attrName>
                                        </p:attrNameLst>
                                      </p:cBhvr>
                                      <p:to>
                                        <p:strVal val="visible"/>
                                      </p:to>
                                    </p:set>
                                    <p:animEffect transition="in" filter="blinds(horizontal)">
                                      <p:cBhvr>
                                        <p:cTn id="12" dur="500"/>
                                        <p:tgtEl>
                                          <p:spTgt spid="134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B57B0D76-1636-5D5E-6B9A-EC5B12009511}"/>
              </a:ext>
            </a:extLst>
          </p:cNvPr>
          <p:cNvSpPr>
            <a:spLocks noGrp="1" noChangeArrowheads="1"/>
          </p:cNvSpPr>
          <p:nvPr>
            <p:ph type="title" idx="4294967295"/>
          </p:nvPr>
        </p:nvSpPr>
        <p:spPr>
          <a:xfrm>
            <a:off x="2135189" y="549275"/>
            <a:ext cx="7921625" cy="476250"/>
          </a:xfrm>
          <a:gradFill rotWithShape="1">
            <a:gsLst>
              <a:gs pos="0">
                <a:srgbClr val="DF5805"/>
              </a:gs>
              <a:gs pos="100000">
                <a:schemeClr val="bg1"/>
              </a:gs>
            </a:gsLst>
            <a:lin ang="5400000" scaled="1"/>
          </a:gradFill>
          <a:ln>
            <a:solidFill>
              <a:srgbClr val="CC0000"/>
            </a:solidFill>
          </a:ln>
        </p:spPr>
        <p:txBody>
          <a:bodyPr rtlCol="0">
            <a:normAutofit fontScale="90000"/>
          </a:bodyPr>
          <a:lstStyle/>
          <a:p>
            <a:pPr>
              <a:defRPr/>
            </a:pPr>
            <a:r>
              <a:rPr lang="el-GR" sz="3600" b="1">
                <a:solidFill>
                  <a:srgbClr val="CC0000"/>
                </a:solidFill>
                <a:effectLst>
                  <a:outerShdw blurRad="38100" dist="38100" dir="2700000" algn="tl">
                    <a:srgbClr val="000000"/>
                  </a:outerShdw>
                </a:effectLst>
                <a:latin typeface="Times New Roman" pitchFamily="18" charset="0"/>
              </a:rPr>
              <a:t>7. ΕΘΝΙΚΗ ΦΥΛΕΤΙΚΗ ΤΑΥΤΟΤΗΤΑ</a:t>
            </a:r>
          </a:p>
        </p:txBody>
      </p:sp>
      <p:sp>
        <p:nvSpPr>
          <p:cNvPr id="135174" name="Text Box 6">
            <a:extLst>
              <a:ext uri="{FF2B5EF4-FFF2-40B4-BE49-F238E27FC236}">
                <a16:creationId xmlns:a16="http://schemas.microsoft.com/office/drawing/2014/main" id="{0A18099B-6D2C-3840-C366-3922CAAEFB87}"/>
              </a:ext>
            </a:extLst>
          </p:cNvPr>
          <p:cNvSpPr txBox="1">
            <a:spLocks noChangeArrowheads="1"/>
          </p:cNvSpPr>
          <p:nvPr/>
        </p:nvSpPr>
        <p:spPr bwMode="auto">
          <a:xfrm>
            <a:off x="2279650" y="1052513"/>
            <a:ext cx="3384550" cy="5048250"/>
          </a:xfrm>
          <a:prstGeom prst="rect">
            <a:avLst/>
          </a:prstGeom>
          <a:noFill/>
          <a:ln w="9525">
            <a:noFill/>
            <a:miter lim="800000"/>
            <a:headEnd/>
            <a:tailEnd/>
          </a:ln>
          <a:effectLst/>
        </p:spPr>
        <p:txBody>
          <a:bodyPr>
            <a:spAutoFit/>
          </a:bodyPr>
          <a:lstStyle/>
          <a:p>
            <a:pPr marL="342900" indent="-342900">
              <a:spcBef>
                <a:spcPct val="50000"/>
              </a:spcBef>
              <a:buClr>
                <a:srgbClr val="CC0000"/>
              </a:buClr>
              <a:buFontTx/>
              <a:buAutoNum type="arabicPeriod"/>
              <a:defRPr/>
            </a:pPr>
            <a:r>
              <a:rPr lang="el-GR" sz="2800" b="1" dirty="0">
                <a:solidFill>
                  <a:srgbClr val="003366"/>
                </a:solidFill>
                <a:effectLst>
                  <a:outerShdw blurRad="38100" dist="38100" dir="2700000" algn="tl">
                    <a:srgbClr val="C0C0C0"/>
                  </a:outerShdw>
                </a:effectLst>
              </a:rPr>
              <a:t>Σε ποια ηλικία είναι ικανά τα παιδιά να αναπτύξουν εθνική ταυτότητα;</a:t>
            </a:r>
          </a:p>
          <a:p>
            <a:pPr marL="342900" indent="-342900">
              <a:spcBef>
                <a:spcPct val="50000"/>
              </a:spcBef>
              <a:buClr>
                <a:srgbClr val="CC0000"/>
              </a:buClr>
              <a:buFontTx/>
              <a:buAutoNum type="arabicPeriod"/>
              <a:defRPr/>
            </a:pPr>
            <a:r>
              <a:rPr lang="el-GR" sz="2800" b="1" dirty="0">
                <a:solidFill>
                  <a:srgbClr val="003366"/>
                </a:solidFill>
                <a:effectLst>
                  <a:outerShdw blurRad="38100" dist="38100" dir="2700000" algn="tl">
                    <a:srgbClr val="C0C0C0"/>
                  </a:outerShdw>
                </a:effectLst>
              </a:rPr>
              <a:t> Τα παιδιά μειονοτήτων αναπτύσσουν αρνητική εικόνα για τον εαυτό τους;</a:t>
            </a:r>
          </a:p>
        </p:txBody>
      </p:sp>
      <p:sp>
        <p:nvSpPr>
          <p:cNvPr id="135175" name="Text Box 7">
            <a:extLst>
              <a:ext uri="{FF2B5EF4-FFF2-40B4-BE49-F238E27FC236}">
                <a16:creationId xmlns:a16="http://schemas.microsoft.com/office/drawing/2014/main" id="{3DE231ED-7F37-99E3-366B-1ADC95CE3B82}"/>
              </a:ext>
            </a:extLst>
          </p:cNvPr>
          <p:cNvSpPr txBox="1">
            <a:spLocks noChangeArrowheads="1"/>
          </p:cNvSpPr>
          <p:nvPr/>
        </p:nvSpPr>
        <p:spPr bwMode="auto">
          <a:xfrm>
            <a:off x="5808664" y="981076"/>
            <a:ext cx="4103687" cy="5078413"/>
          </a:xfrm>
          <a:prstGeom prst="rect">
            <a:avLst/>
          </a:prstGeom>
          <a:noFill/>
          <a:ln w="9525">
            <a:noFill/>
            <a:miter lim="800000"/>
            <a:headEnd/>
            <a:tailEnd/>
          </a:ln>
          <a:effectLst/>
        </p:spPr>
        <p:txBody>
          <a:bodyPr>
            <a:spAutoFit/>
          </a:bodyPr>
          <a:lstStyle/>
          <a:p>
            <a:pPr marL="342900" indent="-342900">
              <a:spcBef>
                <a:spcPct val="50000"/>
              </a:spcBef>
              <a:buClr>
                <a:srgbClr val="990033"/>
              </a:buClr>
              <a:buFontTx/>
              <a:buAutoNum type="arabicPeriod"/>
              <a:defRPr/>
            </a:pPr>
            <a:r>
              <a:rPr lang="el-GR" sz="2400" b="1" dirty="0">
                <a:solidFill>
                  <a:srgbClr val="003366"/>
                </a:solidFill>
                <a:effectLst>
                  <a:outerShdw blurRad="38100" dist="38100" dir="2700000" algn="tl">
                    <a:srgbClr val="C0C0C0"/>
                  </a:outerShdw>
                </a:effectLst>
              </a:rPr>
              <a:t>Τα παιδιά γνωρίζουν τις εθνικές και φυλετικές τους διαφορές από την ηλικία των </a:t>
            </a:r>
            <a:r>
              <a:rPr lang="el-GR" sz="2400" b="1" dirty="0">
                <a:solidFill>
                  <a:srgbClr val="CC0000"/>
                </a:solidFill>
                <a:effectLst>
                  <a:outerShdw blurRad="38100" dist="38100" dir="2700000" algn="tl">
                    <a:srgbClr val="C0C0C0"/>
                  </a:outerShdw>
                </a:effectLst>
              </a:rPr>
              <a:t>4 ετών.</a:t>
            </a:r>
          </a:p>
          <a:p>
            <a:pPr marL="342900" indent="-342900">
              <a:spcBef>
                <a:spcPct val="50000"/>
              </a:spcBef>
              <a:buClr>
                <a:srgbClr val="990033"/>
              </a:buClr>
              <a:buFontTx/>
              <a:buAutoNum type="arabicPeriod"/>
              <a:defRPr/>
            </a:pPr>
            <a:r>
              <a:rPr lang="el-GR" sz="2400" b="1" dirty="0">
                <a:solidFill>
                  <a:srgbClr val="003366"/>
                </a:solidFill>
                <a:effectLst>
                  <a:outerShdw blurRad="38100" dist="38100" dir="2700000" algn="tl">
                    <a:srgbClr val="C0C0C0"/>
                  </a:outerShdw>
                </a:effectLst>
              </a:rPr>
              <a:t>Η στάση τους εξαρτάται: </a:t>
            </a:r>
            <a:r>
              <a:rPr lang="el-GR" sz="2400" b="1" dirty="0">
                <a:solidFill>
                  <a:srgbClr val="CC0000"/>
                </a:solidFill>
                <a:effectLst>
                  <a:outerShdw blurRad="38100" dist="38100" dir="2700000" algn="tl">
                    <a:srgbClr val="C0C0C0"/>
                  </a:outerShdw>
                </a:effectLst>
              </a:rPr>
              <a:t>(α)</a:t>
            </a:r>
            <a:r>
              <a:rPr lang="el-GR" sz="2400" b="1" dirty="0">
                <a:solidFill>
                  <a:srgbClr val="003366"/>
                </a:solidFill>
                <a:effectLst>
                  <a:outerShdw blurRad="38100" dist="38100" dir="2700000" algn="tl">
                    <a:srgbClr val="C0C0C0"/>
                  </a:outerShdw>
                </a:effectLst>
              </a:rPr>
              <a:t> από τις στάσεις των ενηλίκων που τα φροντίζουν και </a:t>
            </a:r>
            <a:r>
              <a:rPr lang="el-GR" sz="2400" b="1" dirty="0">
                <a:solidFill>
                  <a:srgbClr val="CC0000"/>
                </a:solidFill>
                <a:effectLst>
                  <a:outerShdw blurRad="38100" dist="38100" dir="2700000" algn="tl">
                    <a:srgbClr val="C0C0C0"/>
                  </a:outerShdw>
                </a:effectLst>
              </a:rPr>
              <a:t>(β)</a:t>
            </a:r>
            <a:r>
              <a:rPr lang="el-GR" sz="2400" b="1" dirty="0">
                <a:solidFill>
                  <a:srgbClr val="003366"/>
                </a:solidFill>
                <a:effectLst>
                  <a:outerShdw blurRad="38100" dist="38100" dir="2700000" algn="tl">
                    <a:srgbClr val="C0C0C0"/>
                  </a:outerShdw>
                </a:effectLst>
              </a:rPr>
              <a:t> από τις αντιλήψεις τους για τη δύναμη και την ισχύ καθώς και για τον πλούτο της δικής τους ομάδας έναντι των άλλων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5174"/>
                                        </p:tgtEl>
                                        <p:attrNameLst>
                                          <p:attrName>style.visibility</p:attrName>
                                        </p:attrNameLst>
                                      </p:cBhvr>
                                      <p:to>
                                        <p:strVal val="visible"/>
                                      </p:to>
                                    </p:set>
                                    <p:animEffect transition="in" filter="blinds(horizontal)">
                                      <p:cBhvr>
                                        <p:cTn id="7" dur="500"/>
                                        <p:tgtEl>
                                          <p:spTgt spid="1351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5175">
                                            <p:txEl>
                                              <p:pRg st="0" end="0"/>
                                            </p:txEl>
                                          </p:spTgt>
                                        </p:tgtEl>
                                        <p:attrNameLst>
                                          <p:attrName>style.visibility</p:attrName>
                                        </p:attrNameLst>
                                      </p:cBhvr>
                                      <p:to>
                                        <p:strVal val="visible"/>
                                      </p:to>
                                    </p:set>
                                    <p:animEffect transition="in" filter="blinds(horizontal)">
                                      <p:cBhvr>
                                        <p:cTn id="12" dur="500"/>
                                        <p:tgtEl>
                                          <p:spTgt spid="1351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5175">
                                            <p:txEl>
                                              <p:pRg st="1" end="1"/>
                                            </p:txEl>
                                          </p:spTgt>
                                        </p:tgtEl>
                                        <p:attrNameLst>
                                          <p:attrName>style.visibility</p:attrName>
                                        </p:attrNameLst>
                                      </p:cBhvr>
                                      <p:to>
                                        <p:strVal val="visible"/>
                                      </p:to>
                                    </p:set>
                                    <p:animEffect transition="in" filter="blinds(horizontal)">
                                      <p:cBhvr>
                                        <p:cTn id="17" dur="500"/>
                                        <p:tgtEl>
                                          <p:spTgt spid="1351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15644F89-9443-3D57-ED6B-528B0B005888}"/>
              </a:ext>
            </a:extLst>
          </p:cNvPr>
          <p:cNvSpPr>
            <a:spLocks noGrp="1" noChangeArrowheads="1"/>
          </p:cNvSpPr>
          <p:nvPr>
            <p:ph type="body" idx="4294967295"/>
          </p:nvPr>
        </p:nvSpPr>
        <p:spPr>
          <a:xfrm>
            <a:off x="2208214" y="2132014"/>
            <a:ext cx="7704137" cy="4105275"/>
          </a:xfrm>
        </p:spPr>
        <p:txBody>
          <a:bodyPr rtlCol="0">
            <a:normAutofit fontScale="92500" lnSpcReduction="10000"/>
          </a:bodyPr>
          <a:lstStyle/>
          <a:p>
            <a:pPr eaLnBrk="1" fontAlgn="auto" hangingPunct="1">
              <a:lnSpc>
                <a:spcPct val="90000"/>
              </a:lnSpc>
              <a:buClr>
                <a:srgbClr val="660033"/>
              </a:buClr>
              <a:buFont typeface="Wingdings" pitchFamily="2" charset="2"/>
              <a:buChar char="Ø"/>
              <a:defRPr/>
            </a:pPr>
            <a:r>
              <a:rPr lang="el-GR" b="1" dirty="0">
                <a:solidFill>
                  <a:srgbClr val="006600"/>
                </a:solidFill>
                <a:effectLst>
                  <a:outerShdw blurRad="38100" dist="38100" dir="2700000" algn="tl">
                    <a:srgbClr val="C0C0C0"/>
                  </a:outerShdw>
                </a:effectLst>
                <a:latin typeface="Times New Roman" pitchFamily="18" charset="0"/>
              </a:rPr>
              <a:t>Σύμφωνα με τον </a:t>
            </a:r>
            <a:r>
              <a:rPr lang="en-US" b="1" dirty="0">
                <a:solidFill>
                  <a:srgbClr val="990033"/>
                </a:solidFill>
                <a:effectLst>
                  <a:outerShdw blurRad="38100" dist="38100" dir="2700000" algn="tl">
                    <a:srgbClr val="C0C0C0"/>
                  </a:outerShdw>
                </a:effectLst>
                <a:latin typeface="Times New Roman" pitchFamily="18" charset="0"/>
              </a:rPr>
              <a:t>Erikson (1986),</a:t>
            </a:r>
            <a:r>
              <a:rPr lang="el-GR" b="1" dirty="0">
                <a:solidFill>
                  <a:srgbClr val="006600"/>
                </a:solidFill>
                <a:effectLst>
                  <a:outerShdw blurRad="38100" dist="38100" dir="2700000" algn="tl">
                    <a:srgbClr val="C0C0C0"/>
                  </a:outerShdw>
                </a:effectLst>
                <a:latin typeface="Times New Roman" pitchFamily="18" charset="0"/>
              </a:rPr>
              <a:t>η απόκτηση συνείδησης κατά τη νηπιακή ηλικία την καθιστά μία περίοδο κατά την οποία τα παιδιά καλούνται να λύσουν τη σύγκρουση ανάμεσα στην ανάγκη τους να πάρουν πρωτοβουλίες και στα αρνητικά συναισθήματα που νιώθουν όταν αυτές οι πρωτοβουλίες αποδοκιμάζονται.</a:t>
            </a:r>
          </a:p>
          <a:p>
            <a:pPr eaLnBrk="1" fontAlgn="auto" hangingPunct="1">
              <a:lnSpc>
                <a:spcPct val="90000"/>
              </a:lnSpc>
              <a:buClr>
                <a:srgbClr val="660033"/>
              </a:buClr>
              <a:buFont typeface="Wingdings" pitchFamily="2" charset="2"/>
              <a:buChar char="Ø"/>
              <a:defRPr/>
            </a:pPr>
            <a:r>
              <a:rPr lang="el-GR" b="1" dirty="0">
                <a:solidFill>
                  <a:srgbClr val="690D73"/>
                </a:solidFill>
                <a:effectLst>
                  <a:outerShdw blurRad="38100" dist="38100" dir="2700000" algn="tl">
                    <a:srgbClr val="C0C0C0"/>
                  </a:outerShdw>
                </a:effectLst>
                <a:latin typeface="Times New Roman" pitchFamily="18" charset="0"/>
              </a:rPr>
              <a:t>Η συνείδηση διχάζει το παιδί καθιερώνοντας την εσωτερική φωνή του σωστού.</a:t>
            </a:r>
          </a:p>
          <a:p>
            <a:pPr eaLnBrk="1" fontAlgn="auto" hangingPunct="1">
              <a:lnSpc>
                <a:spcPct val="90000"/>
              </a:lnSpc>
              <a:buClr>
                <a:srgbClr val="660033"/>
              </a:buClr>
              <a:buFont typeface="Wingdings" pitchFamily="2" charset="2"/>
              <a:buChar char="Ø"/>
              <a:defRPr/>
            </a:pPr>
            <a:r>
              <a:rPr lang="el-GR" b="1" dirty="0">
                <a:solidFill>
                  <a:srgbClr val="690D73"/>
                </a:solidFill>
                <a:effectLst>
                  <a:outerShdw blurRad="38100" dist="38100" dir="2700000" algn="tl">
                    <a:srgbClr val="C0C0C0"/>
                  </a:outerShdw>
                </a:effectLst>
                <a:latin typeface="Times New Roman" pitchFamily="18" charset="0"/>
              </a:rPr>
              <a:t>Πολιτισμική διαμόρφωση του περιεχομένου συνείδησης</a:t>
            </a:r>
          </a:p>
        </p:txBody>
      </p:sp>
      <p:sp>
        <p:nvSpPr>
          <p:cNvPr id="179203" name="Text Box 3">
            <a:extLst>
              <a:ext uri="{FF2B5EF4-FFF2-40B4-BE49-F238E27FC236}">
                <a16:creationId xmlns:a16="http://schemas.microsoft.com/office/drawing/2014/main" id="{56A677C9-C123-FCE2-7542-43FA19F419EE}"/>
              </a:ext>
            </a:extLst>
          </p:cNvPr>
          <p:cNvSpPr txBox="1">
            <a:spLocks noChangeArrowheads="1"/>
          </p:cNvSpPr>
          <p:nvPr/>
        </p:nvSpPr>
        <p:spPr bwMode="auto">
          <a:xfrm>
            <a:off x="2208214" y="620713"/>
            <a:ext cx="7775575" cy="1077912"/>
          </a:xfrm>
          <a:prstGeom prst="rect">
            <a:avLst/>
          </a:prstGeom>
          <a:noFill/>
          <a:ln w="9525">
            <a:noFill/>
            <a:miter lim="800000"/>
            <a:headEnd/>
            <a:tailEnd/>
          </a:ln>
          <a:effectLst/>
        </p:spPr>
        <p:txBody>
          <a:bodyPr>
            <a:spAutoFit/>
          </a:bodyPr>
          <a:lstStyle/>
          <a:p>
            <a:pPr eaLnBrk="1" hangingPunct="1">
              <a:spcBef>
                <a:spcPct val="50000"/>
              </a:spcBef>
              <a:defRPr/>
            </a:pPr>
            <a:r>
              <a:rPr lang="el-GR" sz="3200" b="1" dirty="0">
                <a:solidFill>
                  <a:srgbClr val="990033"/>
                </a:solidFill>
                <a:effectLst>
                  <a:outerShdw blurRad="38100" dist="38100" dir="2700000" algn="tl">
                    <a:srgbClr val="C0C0C0"/>
                  </a:outerShdw>
                </a:effectLst>
              </a:rPr>
              <a:t>5. Πρωτοβουλία σε αντιδιαστολή με την ενοχή</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Effect transition="in" filter="box(in)">
                                      <p:cBhvr>
                                        <p:cTn id="7" dur="500"/>
                                        <p:tgtEl>
                                          <p:spTgt spid="1792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9202">
                                            <p:txEl>
                                              <p:pRg st="1" end="1"/>
                                            </p:txEl>
                                          </p:spTgt>
                                        </p:tgtEl>
                                        <p:attrNameLst>
                                          <p:attrName>style.visibility</p:attrName>
                                        </p:attrNameLst>
                                      </p:cBhvr>
                                      <p:to>
                                        <p:strVal val="visible"/>
                                      </p:to>
                                    </p:set>
                                    <p:animEffect transition="in" filter="blinds(horizontal)">
                                      <p:cBhvr>
                                        <p:cTn id="12" dur="500"/>
                                        <p:tgtEl>
                                          <p:spTgt spid="1792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9202">
                                            <p:txEl>
                                              <p:pRg st="2" end="2"/>
                                            </p:txEl>
                                          </p:spTgt>
                                        </p:tgtEl>
                                        <p:attrNameLst>
                                          <p:attrName>style.visibility</p:attrName>
                                        </p:attrNameLst>
                                      </p:cBhvr>
                                      <p:to>
                                        <p:strVal val="visible"/>
                                      </p:to>
                                    </p:set>
                                    <p:animEffect transition="in" filter="blinds(horizontal)">
                                      <p:cBhvr>
                                        <p:cTn id="17" dur="500"/>
                                        <p:tgtEl>
                                          <p:spTgt spid="1792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8186FA79-DC3C-76C8-5C42-5DEB8F5EB0CC}"/>
              </a:ext>
            </a:extLst>
          </p:cNvPr>
          <p:cNvSpPr>
            <a:spLocks noGrp="1" noChangeArrowheads="1"/>
          </p:cNvSpPr>
          <p:nvPr>
            <p:ph type="title"/>
          </p:nvPr>
        </p:nvSpPr>
        <p:spPr>
          <a:xfrm>
            <a:off x="2135189" y="863601"/>
            <a:ext cx="7921625" cy="1412875"/>
          </a:xfrm>
          <a:ln>
            <a:solidFill>
              <a:srgbClr val="660066"/>
            </a:solidFill>
          </a:ln>
        </p:spPr>
        <p:txBody>
          <a:bodyPr rtlCol="0">
            <a:normAutofit/>
          </a:bodyPr>
          <a:lstStyle/>
          <a:p>
            <a:pPr>
              <a:defRPr/>
            </a:pPr>
            <a:r>
              <a:rPr lang="el-GR" sz="2800" b="1">
                <a:solidFill>
                  <a:srgbClr val="990033"/>
                </a:solidFill>
                <a:effectLst>
                  <a:outerShdw blurRad="38100" dist="38100" dir="2700000" algn="tl">
                    <a:srgbClr val="C0C0C0"/>
                  </a:outerShdw>
                </a:effectLst>
                <a:latin typeface="Times New Roman" pitchFamily="18" charset="0"/>
              </a:rPr>
              <a:t>6. ΑΥΤΟΕΛΕΓΧΟΣ:</a:t>
            </a:r>
            <a:r>
              <a:rPr lang="el-GR" sz="2800" b="1">
                <a:solidFill>
                  <a:srgbClr val="690D73"/>
                </a:solidFill>
                <a:effectLst>
                  <a:outerShdw blurRad="38100" dist="38100" dir="2700000" algn="tl">
                    <a:srgbClr val="C0C0C0"/>
                  </a:outerShdw>
                </a:effectLst>
                <a:latin typeface="Times New Roman" pitchFamily="18" charset="0"/>
              </a:rPr>
              <a:t> η ικανότητα συμμόρφωσης στις προσδοκίες των προσώπων εξουσίας, ακόμα κι όταν δεν παρακολουθούνται</a:t>
            </a:r>
            <a:endParaRPr lang="el-GR" sz="2800" b="1">
              <a:solidFill>
                <a:srgbClr val="006600"/>
              </a:solidFill>
              <a:effectLst>
                <a:outerShdw blurRad="38100" dist="38100" dir="2700000" algn="tl">
                  <a:srgbClr val="C0C0C0"/>
                </a:outerShdw>
              </a:effectLst>
              <a:latin typeface="Times New Roman" pitchFamily="18" charset="0"/>
            </a:endParaRPr>
          </a:p>
        </p:txBody>
      </p:sp>
      <p:sp>
        <p:nvSpPr>
          <p:cNvPr id="180227" name="Rectangle 3">
            <a:extLst>
              <a:ext uri="{FF2B5EF4-FFF2-40B4-BE49-F238E27FC236}">
                <a16:creationId xmlns:a16="http://schemas.microsoft.com/office/drawing/2014/main" id="{1A9A8097-84E8-4D69-6343-3FB32A76EE23}"/>
              </a:ext>
            </a:extLst>
          </p:cNvPr>
          <p:cNvSpPr>
            <a:spLocks noGrp="1" noChangeArrowheads="1"/>
          </p:cNvSpPr>
          <p:nvPr>
            <p:ph type="body" idx="1"/>
          </p:nvPr>
        </p:nvSpPr>
        <p:spPr>
          <a:xfrm>
            <a:off x="2208214" y="3644900"/>
            <a:ext cx="7775575" cy="2592388"/>
          </a:xfrm>
          <a:ln>
            <a:solidFill>
              <a:srgbClr val="660066"/>
            </a:solidFill>
          </a:ln>
        </p:spPr>
        <p:txBody>
          <a:bodyPr rtlCol="0">
            <a:normAutofit/>
          </a:bodyPr>
          <a:lstStyle/>
          <a:p>
            <a:pPr eaLnBrk="1" fontAlgn="auto" hangingPunct="1">
              <a:lnSpc>
                <a:spcPct val="90000"/>
              </a:lnSpc>
              <a:buClr>
                <a:srgbClr val="008000"/>
              </a:buClr>
              <a:buFont typeface="Wingdings" pitchFamily="2" charset="2"/>
              <a:buChar char="Ø"/>
              <a:defRPr/>
            </a:pPr>
            <a:r>
              <a:rPr lang="el-GR" b="1" dirty="0">
                <a:solidFill>
                  <a:srgbClr val="006600"/>
                </a:solidFill>
                <a:effectLst>
                  <a:outerShdw blurRad="38100" dist="38100" dir="2700000" algn="tl">
                    <a:srgbClr val="C0C0C0"/>
                  </a:outerShdw>
                </a:effectLst>
                <a:latin typeface="Times New Roman" pitchFamily="18" charset="0"/>
              </a:rPr>
              <a:t>1. Αναστολή της κίνησης (στο ξεκίνημα της)</a:t>
            </a:r>
          </a:p>
          <a:p>
            <a:pPr eaLnBrk="1" fontAlgn="auto" hangingPunct="1">
              <a:lnSpc>
                <a:spcPct val="90000"/>
              </a:lnSpc>
              <a:buClr>
                <a:srgbClr val="008000"/>
              </a:buClr>
              <a:buFont typeface="Wingdings" pitchFamily="2" charset="2"/>
              <a:buChar char="Ø"/>
              <a:defRPr/>
            </a:pPr>
            <a:r>
              <a:rPr lang="el-GR" b="1" dirty="0">
                <a:solidFill>
                  <a:srgbClr val="FF6600"/>
                </a:solidFill>
                <a:effectLst>
                  <a:outerShdw blurRad="38100" dist="38100" dir="2700000" algn="tl">
                    <a:srgbClr val="C0C0C0"/>
                  </a:outerShdw>
                </a:effectLst>
                <a:latin typeface="Times New Roman" pitchFamily="18" charset="0"/>
              </a:rPr>
              <a:t>2. Αναστολή των συναισθημάτων (ένταση)</a:t>
            </a:r>
          </a:p>
          <a:p>
            <a:pPr eaLnBrk="1" fontAlgn="auto" hangingPunct="1">
              <a:lnSpc>
                <a:spcPct val="90000"/>
              </a:lnSpc>
              <a:buClr>
                <a:srgbClr val="008000"/>
              </a:buClr>
              <a:buFont typeface="Wingdings" pitchFamily="2" charset="2"/>
              <a:buChar char="Ø"/>
              <a:defRPr/>
            </a:pPr>
            <a:r>
              <a:rPr lang="el-GR" b="1" dirty="0">
                <a:solidFill>
                  <a:srgbClr val="990000"/>
                </a:solidFill>
                <a:effectLst>
                  <a:outerShdw blurRad="38100" dist="38100" dir="2700000" algn="tl">
                    <a:srgbClr val="C0C0C0"/>
                  </a:outerShdw>
                </a:effectLst>
                <a:latin typeface="Times New Roman" pitchFamily="18" charset="0"/>
              </a:rPr>
              <a:t>3. Αναστολή των συμπερασμάτων</a:t>
            </a:r>
          </a:p>
          <a:p>
            <a:pPr eaLnBrk="1" fontAlgn="auto" hangingPunct="1">
              <a:lnSpc>
                <a:spcPct val="90000"/>
              </a:lnSpc>
              <a:buClr>
                <a:srgbClr val="008000"/>
              </a:buClr>
              <a:buFont typeface="Wingdings" pitchFamily="2" charset="2"/>
              <a:buChar char="Ø"/>
              <a:defRPr/>
            </a:pPr>
            <a:r>
              <a:rPr lang="el-GR" b="1" dirty="0">
                <a:solidFill>
                  <a:srgbClr val="690D73"/>
                </a:solidFill>
                <a:effectLst>
                  <a:outerShdw blurRad="38100" dist="38100" dir="2700000" algn="tl">
                    <a:srgbClr val="C0C0C0"/>
                  </a:outerShdw>
                </a:effectLst>
                <a:latin typeface="Times New Roman" pitchFamily="18" charset="0"/>
              </a:rPr>
              <a:t>4. Αναστολή της επιλογής (σοκολάτα ή </a:t>
            </a:r>
            <a:r>
              <a:rPr lang="el-GR" b="1" dirty="0" err="1">
                <a:solidFill>
                  <a:srgbClr val="690D73"/>
                </a:solidFill>
                <a:effectLst>
                  <a:outerShdw blurRad="38100" dist="38100" dir="2700000" algn="tl">
                    <a:srgbClr val="C0C0C0"/>
                  </a:outerShdw>
                </a:effectLst>
                <a:latin typeface="Times New Roman" pitchFamily="18" charset="0"/>
              </a:rPr>
              <a:t>σοκολατάκι</a:t>
            </a:r>
            <a:r>
              <a:rPr lang="el-GR" b="1" dirty="0">
                <a:solidFill>
                  <a:srgbClr val="690D73"/>
                </a:solidFill>
                <a:effectLst>
                  <a:outerShdw blurRad="38100" dist="38100" dir="2700000" algn="tl">
                    <a:srgbClr val="C0C0C0"/>
                  </a:outerShdw>
                </a:effectLst>
                <a:latin typeface="Times New Roman" pitchFamily="18" charset="0"/>
              </a:rPr>
              <a:t>;)</a:t>
            </a:r>
          </a:p>
        </p:txBody>
      </p:sp>
      <p:sp>
        <p:nvSpPr>
          <p:cNvPr id="180228" name="Text Box 4">
            <a:extLst>
              <a:ext uri="{FF2B5EF4-FFF2-40B4-BE49-F238E27FC236}">
                <a16:creationId xmlns:a16="http://schemas.microsoft.com/office/drawing/2014/main" id="{8C0971BB-8A46-E4BD-1099-067DD11BD164}"/>
              </a:ext>
            </a:extLst>
          </p:cNvPr>
          <p:cNvSpPr txBox="1">
            <a:spLocks noChangeArrowheads="1"/>
          </p:cNvSpPr>
          <p:nvPr/>
        </p:nvSpPr>
        <p:spPr bwMode="auto">
          <a:xfrm>
            <a:off x="2208214" y="2473326"/>
            <a:ext cx="7775575" cy="955675"/>
          </a:xfrm>
          <a:prstGeom prst="rect">
            <a:avLst/>
          </a:prstGeom>
          <a:noFill/>
          <a:ln w="9525">
            <a:solidFill>
              <a:srgbClr val="660066"/>
            </a:solidFill>
            <a:miter lim="800000"/>
            <a:headEnd/>
            <a:tailEnd/>
          </a:ln>
          <a:effectLst/>
        </p:spPr>
        <p:txBody>
          <a:bodyPr>
            <a:spAutoFit/>
          </a:bodyPr>
          <a:lstStyle/>
          <a:p>
            <a:pPr eaLnBrk="1" hangingPunct="1">
              <a:spcBef>
                <a:spcPct val="50000"/>
              </a:spcBef>
              <a:defRPr/>
            </a:pPr>
            <a:r>
              <a:rPr lang="el-GR" sz="2800" b="1">
                <a:solidFill>
                  <a:srgbClr val="990033"/>
                </a:solidFill>
                <a:effectLst>
                  <a:outerShdw blurRad="38100" dist="38100" dir="2700000" algn="tl">
                    <a:srgbClr val="C0C0C0"/>
                  </a:outerShdw>
                </a:effectLst>
              </a:rPr>
              <a:t>Ικανότητα αναστολής των πρωταρχικών παρορμήσεων (</a:t>
            </a:r>
            <a:r>
              <a:rPr lang="en-US" sz="2800" b="1">
                <a:solidFill>
                  <a:srgbClr val="990033"/>
                </a:solidFill>
                <a:effectLst>
                  <a:outerShdw blurRad="38100" dist="38100" dir="2700000" algn="tl">
                    <a:srgbClr val="C0C0C0"/>
                  </a:outerShdw>
                </a:effectLst>
              </a:rPr>
              <a:t>Maccoby, 1980)</a:t>
            </a:r>
            <a:r>
              <a:rPr lang="el-GR" sz="2800" b="1">
                <a:solidFill>
                  <a:srgbClr val="990033"/>
                </a:solidFill>
                <a:effectLst>
                  <a:outerShdw blurRad="38100" dist="38100" dir="2700000" algn="tl">
                    <a:srgbClr val="C0C0C0"/>
                  </a:outerShdw>
                </a:effectLst>
              </a:rPr>
              <a:t> σε 4 στάδια: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0226"/>
                                        </p:tgtEl>
                                        <p:attrNameLst>
                                          <p:attrName>style.visibility</p:attrName>
                                        </p:attrNameLst>
                                      </p:cBhvr>
                                      <p:to>
                                        <p:strVal val="visible"/>
                                      </p:to>
                                    </p:set>
                                    <p:animEffect transition="in" filter="box(in)">
                                      <p:cBhvr>
                                        <p:cTn id="7" dur="500"/>
                                        <p:tgtEl>
                                          <p:spTgt spid="180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0228"/>
                                        </p:tgtEl>
                                        <p:attrNameLst>
                                          <p:attrName>style.visibility</p:attrName>
                                        </p:attrNameLst>
                                      </p:cBhvr>
                                      <p:to>
                                        <p:strVal val="visible"/>
                                      </p:to>
                                    </p:set>
                                    <p:animEffect transition="in" filter="blinds(horizontal)">
                                      <p:cBhvr>
                                        <p:cTn id="12" dur="500"/>
                                        <p:tgtEl>
                                          <p:spTgt spid="1802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80227">
                                            <p:bg/>
                                          </p:spTgt>
                                        </p:tgtEl>
                                        <p:attrNameLst>
                                          <p:attrName>style.visibility</p:attrName>
                                        </p:attrNameLst>
                                      </p:cBhvr>
                                      <p:to>
                                        <p:strVal val="visible"/>
                                      </p:to>
                                    </p:set>
                                    <p:animEffect transition="in" filter="blinds(horizontal)">
                                      <p:cBhvr>
                                        <p:cTn id="17" dur="500"/>
                                        <p:tgtEl>
                                          <p:spTgt spid="180227">
                                            <p:bg/>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80227">
                                            <p:txEl>
                                              <p:pRg st="0" end="0"/>
                                            </p:txEl>
                                          </p:spTgt>
                                        </p:tgtEl>
                                        <p:attrNameLst>
                                          <p:attrName>style.visibility</p:attrName>
                                        </p:attrNameLst>
                                      </p:cBhvr>
                                      <p:to>
                                        <p:strVal val="visible"/>
                                      </p:to>
                                    </p:set>
                                    <p:animEffect transition="in" filter="blinds(horizontal)">
                                      <p:cBhvr>
                                        <p:cTn id="22" dur="500"/>
                                        <p:tgtEl>
                                          <p:spTgt spid="18022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80227">
                                            <p:txEl>
                                              <p:pRg st="1" end="1"/>
                                            </p:txEl>
                                          </p:spTgt>
                                        </p:tgtEl>
                                        <p:attrNameLst>
                                          <p:attrName>style.visibility</p:attrName>
                                        </p:attrNameLst>
                                      </p:cBhvr>
                                      <p:to>
                                        <p:strVal val="visible"/>
                                      </p:to>
                                    </p:set>
                                    <p:animEffect transition="in" filter="blinds(horizontal)">
                                      <p:cBhvr>
                                        <p:cTn id="27" dur="500"/>
                                        <p:tgtEl>
                                          <p:spTgt spid="180227">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80227">
                                            <p:txEl>
                                              <p:pRg st="2" end="2"/>
                                            </p:txEl>
                                          </p:spTgt>
                                        </p:tgtEl>
                                        <p:attrNameLst>
                                          <p:attrName>style.visibility</p:attrName>
                                        </p:attrNameLst>
                                      </p:cBhvr>
                                      <p:to>
                                        <p:strVal val="visible"/>
                                      </p:to>
                                    </p:set>
                                    <p:animEffect transition="in" filter="blinds(horizontal)">
                                      <p:cBhvr>
                                        <p:cTn id="32" dur="500"/>
                                        <p:tgtEl>
                                          <p:spTgt spid="180227">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80227">
                                            <p:txEl>
                                              <p:pRg st="3" end="3"/>
                                            </p:txEl>
                                          </p:spTgt>
                                        </p:tgtEl>
                                        <p:attrNameLst>
                                          <p:attrName>style.visibility</p:attrName>
                                        </p:attrNameLst>
                                      </p:cBhvr>
                                      <p:to>
                                        <p:strVal val="visible"/>
                                      </p:to>
                                    </p:set>
                                    <p:animEffect transition="in" filter="blinds(horizontal)">
                                      <p:cBhvr>
                                        <p:cTn id="37" dur="500"/>
                                        <p:tgtEl>
                                          <p:spTgt spid="1802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animBg="1"/>
      <p:bldP spid="180227" grpId="0" build="p" animBg="1"/>
      <p:bldP spid="1802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5379DCD-EF05-A103-C3D2-5870F9172E4B}"/>
              </a:ext>
            </a:extLst>
          </p:cNvPr>
          <p:cNvSpPr>
            <a:spLocks noGrp="1" noChangeArrowheads="1"/>
          </p:cNvSpPr>
          <p:nvPr>
            <p:ph type="title"/>
          </p:nvPr>
        </p:nvSpPr>
        <p:spPr>
          <a:xfrm>
            <a:off x="2279650" y="549276"/>
            <a:ext cx="7632700" cy="836613"/>
          </a:xfrm>
          <a:noFill/>
          <a:ln>
            <a:solidFill>
              <a:srgbClr val="003366"/>
            </a:solidFill>
            <a:miter lim="800000"/>
            <a:headEnd/>
            <a:tailEnd/>
          </a:ln>
        </p:spPr>
        <p:txBody>
          <a:bodyPr/>
          <a:lstStyle/>
          <a:p>
            <a:pPr eaLnBrk="1" hangingPunct="1"/>
            <a:r>
              <a:rPr lang="el-GR" altLang="en-US" sz="3200" b="1">
                <a:solidFill>
                  <a:schemeClr val="accent2"/>
                </a:solidFill>
              </a:rPr>
              <a:t>Ανάπτυξη εγκεφάλου και γνωστική ανάπτυξη</a:t>
            </a:r>
            <a:r>
              <a:rPr lang="el-GR" altLang="en-US">
                <a:ln>
                  <a:noFill/>
                </a:ln>
              </a:rPr>
              <a:t> </a:t>
            </a:r>
          </a:p>
        </p:txBody>
      </p:sp>
      <p:sp>
        <p:nvSpPr>
          <p:cNvPr id="194563" name="Rectangle 3">
            <a:extLst>
              <a:ext uri="{FF2B5EF4-FFF2-40B4-BE49-F238E27FC236}">
                <a16:creationId xmlns:a16="http://schemas.microsoft.com/office/drawing/2014/main" id="{0074EFD5-CF4E-2462-31A0-ED02A55277D2}"/>
              </a:ext>
            </a:extLst>
          </p:cNvPr>
          <p:cNvSpPr>
            <a:spLocks noGrp="1" noChangeArrowheads="1"/>
          </p:cNvSpPr>
          <p:nvPr>
            <p:ph type="body" idx="1"/>
          </p:nvPr>
        </p:nvSpPr>
        <p:spPr>
          <a:xfrm>
            <a:off x="2279650" y="1411289"/>
            <a:ext cx="7632700" cy="4897437"/>
          </a:xfrm>
          <a:solidFill>
            <a:schemeClr val="bg1"/>
          </a:solidFill>
          <a:ln>
            <a:solidFill>
              <a:srgbClr val="660066"/>
            </a:solidFill>
          </a:ln>
        </p:spPr>
        <p:txBody>
          <a:bodyPr rtlCol="0">
            <a:normAutofit/>
          </a:bodyPr>
          <a:lstStyle/>
          <a:p>
            <a:pPr eaLnBrk="1" fontAlgn="auto" hangingPunct="1">
              <a:lnSpc>
                <a:spcPct val="90000"/>
              </a:lnSpc>
              <a:buClr>
                <a:srgbClr val="FF0066"/>
              </a:buClr>
              <a:buFont typeface="Wingdings" pitchFamily="2" charset="2"/>
              <a:buChar char="ü"/>
              <a:defRPr/>
            </a:pPr>
            <a:r>
              <a:rPr lang="el-GR">
                <a:solidFill>
                  <a:schemeClr val="tx1">
                    <a:lumMod val="85000"/>
                    <a:lumOff val="15000"/>
                  </a:schemeClr>
                </a:solidFill>
                <a:effectLst>
                  <a:outerShdw blurRad="38100" dist="38100" dir="2700000" algn="tl">
                    <a:srgbClr val="C0C0C0"/>
                  </a:outerShdw>
                </a:effectLst>
              </a:rPr>
              <a:t>Αναπτυξιακές εκρήξεις εγκεφάλου κατά τη βρεφική και τη νηπιακή ηλικία επιδρούν στη γνωστική ανάπτυξη των μικρών παιδιών.</a:t>
            </a:r>
          </a:p>
          <a:p>
            <a:pPr eaLnBrk="1" fontAlgn="auto" hangingPunct="1">
              <a:lnSpc>
                <a:spcPct val="90000"/>
              </a:lnSpc>
              <a:buClr>
                <a:srgbClr val="FF0066"/>
              </a:buClr>
              <a:buFont typeface="Wingdings" pitchFamily="2" charset="2"/>
              <a:buChar char="ü"/>
              <a:defRPr/>
            </a:pPr>
            <a:r>
              <a:rPr lang="el-GR" b="1">
                <a:solidFill>
                  <a:srgbClr val="660066"/>
                </a:solidFill>
                <a:effectLst>
                  <a:outerShdw blurRad="38100" dist="38100" dir="2700000" algn="tl">
                    <a:srgbClr val="C0C0C0"/>
                  </a:outerShdw>
                </a:effectLst>
              </a:rPr>
              <a:t>Μέχρι τα 5 χρόνια</a:t>
            </a:r>
            <a:r>
              <a:rPr lang="el-GR">
                <a:solidFill>
                  <a:schemeClr val="accent2"/>
                </a:solidFill>
                <a:effectLst>
                  <a:outerShdw blurRad="38100" dist="38100" dir="2700000" algn="tl">
                    <a:srgbClr val="C0C0C0"/>
                  </a:outerShdw>
                </a:effectLst>
              </a:rPr>
              <a:t>:</a:t>
            </a:r>
            <a:r>
              <a:rPr lang="el-GR">
                <a:solidFill>
                  <a:schemeClr val="tx1">
                    <a:lumMod val="85000"/>
                    <a:lumOff val="15000"/>
                  </a:schemeClr>
                </a:solidFill>
                <a:effectLst>
                  <a:outerShdw blurRad="38100" dist="38100" dir="2700000" algn="tl">
                    <a:srgbClr val="C0C0C0"/>
                  </a:outerShdw>
                </a:effectLst>
              </a:rPr>
              <a:t> </a:t>
            </a:r>
          </a:p>
          <a:p>
            <a:pPr eaLnBrk="1" fontAlgn="auto" hangingPunct="1">
              <a:lnSpc>
                <a:spcPct val="90000"/>
              </a:lnSpc>
              <a:buClr>
                <a:srgbClr val="FF0066"/>
              </a:buClr>
              <a:buFont typeface="Wingdings" pitchFamily="2" charset="2"/>
              <a:buChar char="ü"/>
              <a:defRPr/>
            </a:pPr>
            <a:r>
              <a:rPr lang="el-GR">
                <a:solidFill>
                  <a:schemeClr val="tx1">
                    <a:lumMod val="85000"/>
                    <a:lumOff val="15000"/>
                  </a:schemeClr>
                </a:solidFill>
                <a:effectLst>
                  <a:outerShdw blurRad="38100" dist="38100" dir="2700000" algn="tl">
                    <a:srgbClr val="C0C0C0"/>
                  </a:outerShdw>
                </a:effectLst>
              </a:rPr>
              <a:t>Αυξάνεται το επίπεδο προσοχής, βελτιώνεται αισθητά η μνήμη λόγω κάλυψης των νευρώνων και του ιππόκαμπου με μυελίνη.</a:t>
            </a:r>
          </a:p>
          <a:p>
            <a:pPr eaLnBrk="1" fontAlgn="auto" hangingPunct="1">
              <a:lnSpc>
                <a:spcPct val="90000"/>
              </a:lnSpc>
              <a:buClr>
                <a:srgbClr val="FF0066"/>
              </a:buClr>
              <a:buFont typeface="Wingdings" pitchFamily="2" charset="2"/>
              <a:buChar char="ü"/>
              <a:defRPr/>
            </a:pPr>
            <a:r>
              <a:rPr lang="el-GR">
                <a:solidFill>
                  <a:schemeClr val="tx1">
                    <a:lumMod val="85000"/>
                    <a:lumOff val="15000"/>
                  </a:schemeClr>
                </a:solidFill>
                <a:effectLst>
                  <a:outerShdw blurRad="38100" dist="38100" dir="2700000" algn="tl">
                    <a:srgbClr val="C0C0C0"/>
                  </a:outerShdw>
                </a:effectLst>
              </a:rPr>
              <a:t>Αυξάνεται η ισορροπία, πρόοδος στις κινητικές δεξιότητες (ανάπτυξη παρεγκεφαλίδας)</a:t>
            </a:r>
          </a:p>
          <a:p>
            <a:pPr eaLnBrk="1" fontAlgn="auto" hangingPunct="1">
              <a:lnSpc>
                <a:spcPct val="90000"/>
              </a:lnSpc>
              <a:buClr>
                <a:srgbClr val="FF0066"/>
              </a:buClr>
              <a:buFont typeface="Wingdings" pitchFamily="2" charset="2"/>
              <a:buChar char="ü"/>
              <a:defRPr/>
            </a:pPr>
            <a:r>
              <a:rPr lang="el-GR">
                <a:solidFill>
                  <a:schemeClr val="tx1">
                    <a:lumMod val="85000"/>
                    <a:lumOff val="15000"/>
                  </a:schemeClr>
                </a:solidFill>
                <a:effectLst>
                  <a:outerShdw blurRad="38100" dist="38100" dir="2700000" algn="tl">
                    <a:srgbClr val="C0C0C0"/>
                  </a:outerShdw>
                </a:effectLst>
              </a:rPr>
              <a:t>Πρόοδος στις γνωστικές ικανότητες με εξεργασία πιο σύνθετων πληροφοριών (φλοιός εγκεφάλου</a:t>
            </a:r>
            <a:r>
              <a:rPr lang="el-GR">
                <a:solidFill>
                  <a:schemeClr val="tx1">
                    <a:lumMod val="85000"/>
                    <a:lumOff val="15000"/>
                  </a:schemeClr>
                </a:solidFill>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a:extLst>
              <a:ext uri="{FF2B5EF4-FFF2-40B4-BE49-F238E27FC236}">
                <a16:creationId xmlns:a16="http://schemas.microsoft.com/office/drawing/2014/main" id="{5D86347B-9A9C-E2BC-26A1-B4306242FAA6}"/>
              </a:ext>
            </a:extLst>
          </p:cNvPr>
          <p:cNvSpPr txBox="1">
            <a:spLocks noChangeArrowheads="1"/>
          </p:cNvSpPr>
          <p:nvPr/>
        </p:nvSpPr>
        <p:spPr bwMode="auto">
          <a:xfrm>
            <a:off x="2135188" y="692151"/>
            <a:ext cx="3816350" cy="2555875"/>
          </a:xfrm>
          <a:prstGeom prst="rect">
            <a:avLst/>
          </a:prstGeom>
          <a:noFill/>
          <a:ln w="9525">
            <a:solidFill>
              <a:srgbClr val="660066"/>
            </a:solidFill>
            <a:miter lim="800000"/>
            <a:headEnd/>
            <a:tailEnd/>
          </a:ln>
          <a:effectLst/>
        </p:spPr>
        <p:txBody>
          <a:bodyPr>
            <a:spAutoFit/>
          </a:bodyPr>
          <a:lstStyle/>
          <a:p>
            <a:pPr eaLnBrk="1" hangingPunct="1">
              <a:spcBef>
                <a:spcPct val="50000"/>
              </a:spcBef>
              <a:defRPr/>
            </a:pPr>
            <a:r>
              <a:rPr lang="el-GR" sz="3200" b="1" dirty="0">
                <a:solidFill>
                  <a:srgbClr val="990033"/>
                </a:solidFill>
                <a:effectLst>
                  <a:outerShdw blurRad="38100" dist="38100" dir="2700000" algn="tl">
                    <a:srgbClr val="C0C0C0"/>
                  </a:outerShdw>
                </a:effectLst>
              </a:rPr>
              <a:t>Σημαντική συνέπεια της ικανότητας αναστολής των άμεσων παρορμήσεων:</a:t>
            </a:r>
          </a:p>
        </p:txBody>
      </p:sp>
      <p:sp>
        <p:nvSpPr>
          <p:cNvPr id="184323" name="Text Box 3">
            <a:extLst>
              <a:ext uri="{FF2B5EF4-FFF2-40B4-BE49-F238E27FC236}">
                <a16:creationId xmlns:a16="http://schemas.microsoft.com/office/drawing/2014/main" id="{E0C56E93-2E5A-85F0-7E86-185B70488E45}"/>
              </a:ext>
            </a:extLst>
          </p:cNvPr>
          <p:cNvSpPr txBox="1">
            <a:spLocks noChangeArrowheads="1"/>
          </p:cNvSpPr>
          <p:nvPr/>
        </p:nvSpPr>
        <p:spPr bwMode="auto">
          <a:xfrm>
            <a:off x="7175501" y="625476"/>
            <a:ext cx="2881313" cy="646331"/>
          </a:xfrm>
          <a:prstGeom prst="rect">
            <a:avLst/>
          </a:prstGeom>
          <a:noFill/>
          <a:ln w="9525">
            <a:solidFill>
              <a:srgbClr val="660066"/>
            </a:solidFill>
            <a:miter lim="800000"/>
            <a:headEnd/>
            <a:tailEnd/>
          </a:ln>
          <a:effectLst/>
        </p:spPr>
        <p:txBody>
          <a:bodyPr>
            <a:spAutoFit/>
          </a:bodyPr>
          <a:lstStyle/>
          <a:p>
            <a:pPr eaLnBrk="1" hangingPunct="1">
              <a:spcBef>
                <a:spcPct val="50000"/>
              </a:spcBef>
              <a:defRPr/>
            </a:pPr>
            <a:r>
              <a:rPr lang="el-GR" b="1">
                <a:solidFill>
                  <a:srgbClr val="990033"/>
                </a:solidFill>
                <a:effectLst>
                  <a:outerShdw blurRad="38100" dist="38100" dir="2700000" algn="tl">
                    <a:srgbClr val="C0C0C0"/>
                  </a:outerShdw>
                </a:effectLst>
              </a:rPr>
              <a:t>Ανάπτυξη ικανότητας </a:t>
            </a:r>
            <a:r>
              <a:rPr lang="el-GR" b="1">
                <a:solidFill>
                  <a:srgbClr val="008000"/>
                </a:solidFill>
                <a:effectLst>
                  <a:outerShdw blurRad="38100" dist="38100" dir="2700000" algn="tl">
                    <a:srgbClr val="C0C0C0"/>
                  </a:outerShdw>
                </a:effectLst>
              </a:rPr>
              <a:t>μελλοντικού σχεδιασμού</a:t>
            </a:r>
          </a:p>
        </p:txBody>
      </p:sp>
      <p:sp>
        <p:nvSpPr>
          <p:cNvPr id="184324" name="Line 4">
            <a:extLst>
              <a:ext uri="{FF2B5EF4-FFF2-40B4-BE49-F238E27FC236}">
                <a16:creationId xmlns:a16="http://schemas.microsoft.com/office/drawing/2014/main" id="{9062E868-9A7A-3F01-2505-E3B6AB652A3F}"/>
              </a:ext>
            </a:extLst>
          </p:cNvPr>
          <p:cNvSpPr>
            <a:spLocks noChangeShapeType="1"/>
          </p:cNvSpPr>
          <p:nvPr/>
        </p:nvSpPr>
        <p:spPr bwMode="auto">
          <a:xfrm>
            <a:off x="5951539" y="1341438"/>
            <a:ext cx="1081087" cy="0"/>
          </a:xfrm>
          <a:prstGeom prst="line">
            <a:avLst/>
          </a:prstGeom>
          <a:noFill/>
          <a:ln w="76200">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4325" name="Text Box 5">
            <a:extLst>
              <a:ext uri="{FF2B5EF4-FFF2-40B4-BE49-F238E27FC236}">
                <a16:creationId xmlns:a16="http://schemas.microsoft.com/office/drawing/2014/main" id="{DCBB3C61-62E9-ED39-3903-ABC26623FD9B}"/>
              </a:ext>
            </a:extLst>
          </p:cNvPr>
          <p:cNvSpPr txBox="1">
            <a:spLocks noChangeArrowheads="1"/>
          </p:cNvSpPr>
          <p:nvPr/>
        </p:nvSpPr>
        <p:spPr bwMode="auto">
          <a:xfrm>
            <a:off x="2208214" y="3297239"/>
            <a:ext cx="7704137" cy="492125"/>
          </a:xfrm>
          <a:prstGeom prst="rect">
            <a:avLst/>
          </a:prstGeom>
          <a:noFill/>
          <a:ln w="9525">
            <a:noFill/>
            <a:miter lim="800000"/>
            <a:headEnd/>
            <a:tailEnd/>
          </a:ln>
          <a:effectLst/>
        </p:spPr>
        <p:txBody>
          <a:bodyPr>
            <a:spAutoFit/>
          </a:bodyPr>
          <a:lstStyle/>
          <a:p>
            <a:pPr eaLnBrk="1" hangingPunct="1">
              <a:spcBef>
                <a:spcPct val="50000"/>
              </a:spcBef>
              <a:defRPr/>
            </a:pPr>
            <a:r>
              <a:rPr lang="el-GR" sz="2600" b="1" dirty="0">
                <a:solidFill>
                  <a:srgbClr val="990033"/>
                </a:solidFill>
                <a:effectLst>
                  <a:outerShdw blurRad="38100" dist="38100" dir="2700000" algn="tl">
                    <a:srgbClr val="C0C0C0"/>
                  </a:outerShdw>
                </a:effectLst>
              </a:rPr>
              <a:t>Δοκιμασία: Λαβύρινθοι (</a:t>
            </a:r>
            <a:r>
              <a:rPr lang="en-US" sz="2600" b="1" dirty="0">
                <a:solidFill>
                  <a:srgbClr val="990033"/>
                </a:solidFill>
                <a:effectLst>
                  <a:outerShdw blurRad="38100" dist="38100" dir="2700000" algn="tl">
                    <a:srgbClr val="C0C0C0"/>
                  </a:outerShdw>
                </a:effectLst>
              </a:rPr>
              <a:t>Gardner &amp; </a:t>
            </a:r>
            <a:r>
              <a:rPr lang="en-US" sz="2600" b="1" dirty="0" err="1">
                <a:solidFill>
                  <a:srgbClr val="990033"/>
                </a:solidFill>
                <a:effectLst>
                  <a:outerShdw blurRad="38100" dist="38100" dir="2700000" algn="tl">
                    <a:srgbClr val="C0C0C0"/>
                  </a:outerShdw>
                </a:effectLst>
              </a:rPr>
              <a:t>Roggof</a:t>
            </a:r>
            <a:r>
              <a:rPr lang="en-US" sz="2600" b="1" dirty="0">
                <a:solidFill>
                  <a:srgbClr val="990033"/>
                </a:solidFill>
                <a:effectLst>
                  <a:outerShdw blurRad="38100" dist="38100" dir="2700000" algn="tl">
                    <a:srgbClr val="C0C0C0"/>
                  </a:outerShdw>
                </a:effectLst>
              </a:rPr>
              <a:t>, 1990)</a:t>
            </a:r>
            <a:r>
              <a:rPr lang="el-GR" sz="2600" dirty="0"/>
              <a:t> </a:t>
            </a:r>
          </a:p>
        </p:txBody>
      </p:sp>
      <p:sp>
        <p:nvSpPr>
          <p:cNvPr id="184326" name="Text Box 6">
            <a:extLst>
              <a:ext uri="{FF2B5EF4-FFF2-40B4-BE49-F238E27FC236}">
                <a16:creationId xmlns:a16="http://schemas.microsoft.com/office/drawing/2014/main" id="{2846F44D-7F9C-9542-941D-4A30AB9E7E2A}"/>
              </a:ext>
            </a:extLst>
          </p:cNvPr>
          <p:cNvSpPr txBox="1">
            <a:spLocks noChangeArrowheads="1"/>
          </p:cNvSpPr>
          <p:nvPr/>
        </p:nvSpPr>
        <p:spPr bwMode="auto">
          <a:xfrm>
            <a:off x="2135189" y="3860800"/>
            <a:ext cx="4681537" cy="1785938"/>
          </a:xfrm>
          <a:prstGeom prst="rect">
            <a:avLst/>
          </a:prstGeom>
          <a:noFill/>
          <a:ln w="9525">
            <a:solidFill>
              <a:srgbClr val="660066"/>
            </a:solidFill>
            <a:miter lim="800000"/>
            <a:headEnd/>
            <a:tailEnd/>
          </a:ln>
          <a:effectLst/>
        </p:spPr>
        <p:txBody>
          <a:bodyPr>
            <a:spAutoFit/>
          </a:bodyPr>
          <a:lstStyle/>
          <a:p>
            <a:pPr eaLnBrk="1" hangingPunct="1">
              <a:spcBef>
                <a:spcPct val="50000"/>
              </a:spcBef>
              <a:defRPr/>
            </a:pPr>
            <a:r>
              <a:rPr lang="el-GR" sz="2200" b="1" dirty="0">
                <a:solidFill>
                  <a:srgbClr val="660066"/>
                </a:solidFill>
                <a:effectLst>
                  <a:outerShdw blurRad="38100" dist="38100" dir="2700000" algn="tl">
                    <a:srgbClr val="C0C0C0"/>
                  </a:outerShdw>
                </a:effectLst>
              </a:rPr>
              <a:t>Τα παιδιά νηπιακής ηλικίας (4-6 χρ.) σχεδιάζουν τη διαδρομή  εκ των προτέρων τις περισσότερες φορές, δείχνοντας ότι η αυτορρύθμιση έχει ξεκινήσει.</a:t>
            </a:r>
          </a:p>
        </p:txBody>
      </p:sp>
      <p:pic>
        <p:nvPicPr>
          <p:cNvPr id="143367" name="Picture 7" descr="icon_mazes">
            <a:extLst>
              <a:ext uri="{FF2B5EF4-FFF2-40B4-BE49-F238E27FC236}">
                <a16:creationId xmlns:a16="http://schemas.microsoft.com/office/drawing/2014/main" id="{B3A2417E-85BA-6BC4-F974-D68426C46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226" y="3897314"/>
            <a:ext cx="165576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322"/>
                                        </p:tgtEl>
                                        <p:attrNameLst>
                                          <p:attrName>style.visibility</p:attrName>
                                        </p:attrNameLst>
                                      </p:cBhvr>
                                      <p:to>
                                        <p:strVal val="visible"/>
                                      </p:to>
                                    </p:set>
                                    <p:animEffect transition="in" filter="blinds(horizontal)">
                                      <p:cBhvr>
                                        <p:cTn id="7" dur="500"/>
                                        <p:tgtEl>
                                          <p:spTgt spid="184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4324"/>
                                        </p:tgtEl>
                                        <p:attrNameLst>
                                          <p:attrName>style.visibility</p:attrName>
                                        </p:attrNameLst>
                                      </p:cBhvr>
                                      <p:to>
                                        <p:strVal val="visible"/>
                                      </p:to>
                                    </p:set>
                                    <p:animEffect transition="in" filter="blinds(horizontal)">
                                      <p:cBhvr>
                                        <p:cTn id="12" dur="500"/>
                                        <p:tgtEl>
                                          <p:spTgt spid="1843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84323"/>
                                        </p:tgtEl>
                                        <p:attrNameLst>
                                          <p:attrName>style.visibility</p:attrName>
                                        </p:attrNameLst>
                                      </p:cBhvr>
                                      <p:to>
                                        <p:strVal val="visible"/>
                                      </p:to>
                                    </p:set>
                                    <p:animEffect transition="in" filter="blinds(horizontal)">
                                      <p:cBhvr>
                                        <p:cTn id="17" dur="500"/>
                                        <p:tgtEl>
                                          <p:spTgt spid="1843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84325"/>
                                        </p:tgtEl>
                                        <p:attrNameLst>
                                          <p:attrName>style.visibility</p:attrName>
                                        </p:attrNameLst>
                                      </p:cBhvr>
                                      <p:to>
                                        <p:strVal val="visible"/>
                                      </p:to>
                                    </p:set>
                                    <p:animEffect transition="in" filter="blinds(horizontal)">
                                      <p:cBhvr>
                                        <p:cTn id="22" dur="500"/>
                                        <p:tgtEl>
                                          <p:spTgt spid="1843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84326"/>
                                        </p:tgtEl>
                                        <p:attrNameLst>
                                          <p:attrName>style.visibility</p:attrName>
                                        </p:attrNameLst>
                                      </p:cBhvr>
                                      <p:to>
                                        <p:strVal val="visible"/>
                                      </p:to>
                                    </p:set>
                                    <p:animEffect transition="in" filter="box(in)">
                                      <p:cBhvr>
                                        <p:cTn id="27" dur="500"/>
                                        <p:tgtEl>
                                          <p:spTgt spid="184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animBg="1"/>
      <p:bldP spid="184323" grpId="0" animBg="1"/>
      <p:bldP spid="184325" grpId="0"/>
      <p:bldP spid="18432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64A42BBD-75C2-EBF7-FCED-8295F45F74B7}"/>
              </a:ext>
            </a:extLst>
          </p:cNvPr>
          <p:cNvSpPr>
            <a:spLocks noGrp="1" noChangeArrowheads="1"/>
          </p:cNvSpPr>
          <p:nvPr>
            <p:ph type="body" idx="4294967295"/>
          </p:nvPr>
        </p:nvSpPr>
        <p:spPr>
          <a:xfrm>
            <a:off x="2424114" y="1700214"/>
            <a:ext cx="7488237" cy="4465637"/>
          </a:xfrm>
          <a:gradFill rotWithShape="1">
            <a:gsLst>
              <a:gs pos="0">
                <a:srgbClr val="EAEAEA"/>
              </a:gs>
              <a:gs pos="50000">
                <a:schemeClr val="bg1"/>
              </a:gs>
              <a:gs pos="100000">
                <a:srgbClr val="EAEAEA"/>
              </a:gs>
            </a:gsLst>
            <a:lin ang="5400000" scaled="1"/>
          </a:gradFill>
        </p:spPr>
        <p:txBody>
          <a:bodyPr rtlCol="0">
            <a:normAutofit lnSpcReduction="10000"/>
          </a:bodyPr>
          <a:lstStyle/>
          <a:p>
            <a:pPr eaLnBrk="1" fontAlgn="auto" hangingPunct="1">
              <a:buClr>
                <a:srgbClr val="990000"/>
              </a:buClr>
              <a:buFont typeface="Wingdings" pitchFamily="2" charset="2"/>
              <a:buChar char="Ø"/>
              <a:defRPr/>
            </a:pPr>
            <a:r>
              <a:rPr lang="el-GR" b="1" dirty="0">
                <a:solidFill>
                  <a:schemeClr val="tx1">
                    <a:lumMod val="85000"/>
                    <a:lumOff val="15000"/>
                  </a:schemeClr>
                </a:solidFill>
                <a:effectLst>
                  <a:outerShdw blurRad="38100" dist="38100" dir="2700000" algn="tl">
                    <a:srgbClr val="FFFFFF"/>
                  </a:outerShdw>
                </a:effectLst>
                <a:latin typeface="Times New Roman" pitchFamily="18" charset="0"/>
              </a:rPr>
              <a:t>Άμεση σύνδεση μεταξύ της </a:t>
            </a:r>
            <a:r>
              <a:rPr lang="el-GR" b="1" dirty="0">
                <a:solidFill>
                  <a:srgbClr val="990033"/>
                </a:solidFill>
                <a:effectLst>
                  <a:outerShdw blurRad="38100" dist="38100" dir="2700000" algn="tl">
                    <a:srgbClr val="000000"/>
                  </a:outerShdw>
                </a:effectLst>
                <a:latin typeface="Times New Roman" pitchFamily="18" charset="0"/>
              </a:rPr>
              <a:t>εσωτερίκευσης</a:t>
            </a:r>
            <a:r>
              <a:rPr lang="el-GR" b="1" dirty="0">
                <a:solidFill>
                  <a:schemeClr val="tx1">
                    <a:lumMod val="85000"/>
                    <a:lumOff val="15000"/>
                  </a:schemeClr>
                </a:solidFill>
                <a:effectLst>
                  <a:outerShdw blurRad="38100" dist="38100" dir="2700000" algn="tl">
                    <a:srgbClr val="FFFFFF"/>
                  </a:outerShdw>
                </a:effectLst>
                <a:latin typeface="Times New Roman" pitchFamily="18" charset="0"/>
              </a:rPr>
              <a:t> και της </a:t>
            </a:r>
            <a:r>
              <a:rPr lang="el-GR" b="1" dirty="0">
                <a:solidFill>
                  <a:srgbClr val="990033"/>
                </a:solidFill>
                <a:effectLst>
                  <a:outerShdw blurRad="38100" dist="38100" dir="2700000" algn="tl">
                    <a:srgbClr val="000000"/>
                  </a:outerShdw>
                </a:effectLst>
                <a:latin typeface="Times New Roman" pitchFamily="18" charset="0"/>
              </a:rPr>
              <a:t>συμμόρφωσης</a:t>
            </a:r>
            <a:r>
              <a:rPr lang="el-GR" b="1" dirty="0">
                <a:solidFill>
                  <a:schemeClr val="tx1">
                    <a:lumMod val="85000"/>
                    <a:lumOff val="15000"/>
                  </a:schemeClr>
                </a:solidFill>
                <a:effectLst>
                  <a:outerShdw blurRad="38100" dist="38100" dir="2700000" algn="tl">
                    <a:srgbClr val="FFFFFF"/>
                  </a:outerShdw>
                </a:effectLst>
                <a:latin typeface="Times New Roman" pitchFamily="18" charset="0"/>
              </a:rPr>
              <a:t>.</a:t>
            </a:r>
          </a:p>
          <a:p>
            <a:pPr eaLnBrk="1" fontAlgn="auto" hangingPunct="1">
              <a:buClr>
                <a:srgbClr val="990000"/>
              </a:buClr>
              <a:buFont typeface="Wingdings" pitchFamily="2" charset="2"/>
              <a:buChar char="Ø"/>
              <a:defRPr/>
            </a:pPr>
            <a:r>
              <a:rPr lang="el-GR" b="1" dirty="0">
                <a:solidFill>
                  <a:schemeClr val="tx1">
                    <a:lumMod val="85000"/>
                    <a:lumOff val="15000"/>
                  </a:schemeClr>
                </a:solidFill>
                <a:effectLst>
                  <a:outerShdw blurRad="38100" dist="38100" dir="2700000" algn="tl">
                    <a:srgbClr val="FFFFFF"/>
                  </a:outerShdw>
                </a:effectLst>
                <a:latin typeface="Times New Roman" pitchFamily="18" charset="0"/>
              </a:rPr>
              <a:t>Η </a:t>
            </a:r>
            <a:r>
              <a:rPr lang="el-GR" b="1" dirty="0">
                <a:solidFill>
                  <a:srgbClr val="990033"/>
                </a:solidFill>
                <a:effectLst>
                  <a:outerShdw blurRad="38100" dist="38100" dir="2700000" algn="tl">
                    <a:srgbClr val="000000"/>
                  </a:outerShdw>
                </a:effectLst>
                <a:latin typeface="Times New Roman" pitchFamily="18" charset="0"/>
              </a:rPr>
              <a:t>ποιότητα συμμόρφωσης</a:t>
            </a:r>
            <a:r>
              <a:rPr lang="el-GR" b="1" dirty="0">
                <a:solidFill>
                  <a:schemeClr val="tx1">
                    <a:lumMod val="85000"/>
                    <a:lumOff val="15000"/>
                  </a:schemeClr>
                </a:solidFill>
                <a:effectLst>
                  <a:outerShdw blurRad="38100" dist="38100" dir="2700000" algn="tl">
                    <a:srgbClr val="FFFFFF"/>
                  </a:outerShdw>
                </a:effectLst>
                <a:latin typeface="Times New Roman" pitchFamily="18" charset="0"/>
              </a:rPr>
              <a:t> των παιδιών και το </a:t>
            </a:r>
            <a:r>
              <a:rPr lang="el-GR" b="1" dirty="0">
                <a:solidFill>
                  <a:srgbClr val="990033"/>
                </a:solidFill>
                <a:effectLst>
                  <a:outerShdw blurRad="38100" dist="38100" dir="2700000" algn="tl">
                    <a:srgbClr val="000000"/>
                  </a:outerShdw>
                </a:effectLst>
                <a:latin typeface="Times New Roman" pitchFamily="18" charset="0"/>
              </a:rPr>
              <a:t>επίπεδο της εσωτερίκευσης</a:t>
            </a:r>
            <a:r>
              <a:rPr lang="el-GR" b="1" dirty="0">
                <a:solidFill>
                  <a:schemeClr val="tx1">
                    <a:lumMod val="85000"/>
                    <a:lumOff val="15000"/>
                  </a:schemeClr>
                </a:solidFill>
                <a:effectLst>
                  <a:outerShdw blurRad="38100" dist="38100" dir="2700000" algn="tl">
                    <a:srgbClr val="FFFFFF"/>
                  </a:outerShdw>
                </a:effectLst>
                <a:latin typeface="Times New Roman" pitchFamily="18" charset="0"/>
              </a:rPr>
              <a:t> εξαρτώνται από τη </a:t>
            </a:r>
            <a:r>
              <a:rPr lang="el-GR" b="1" dirty="0">
                <a:solidFill>
                  <a:srgbClr val="990033"/>
                </a:solidFill>
                <a:effectLst>
                  <a:outerShdw blurRad="38100" dist="38100" dir="2700000" algn="tl">
                    <a:srgbClr val="000000"/>
                  </a:outerShdw>
                </a:effectLst>
                <a:latin typeface="Times New Roman" pitchFamily="18" charset="0"/>
              </a:rPr>
              <a:t>συναισθηματική ποιότητα</a:t>
            </a:r>
            <a:r>
              <a:rPr lang="el-GR" b="1" dirty="0">
                <a:solidFill>
                  <a:schemeClr val="tx1">
                    <a:lumMod val="85000"/>
                    <a:lumOff val="15000"/>
                  </a:schemeClr>
                </a:solidFill>
                <a:effectLst>
                  <a:outerShdw blurRad="38100" dist="38100" dir="2700000" algn="tl">
                    <a:srgbClr val="FFFFFF"/>
                  </a:outerShdw>
                </a:effectLst>
                <a:latin typeface="Times New Roman" pitchFamily="18" charset="0"/>
              </a:rPr>
              <a:t> της αλληλεπίδρασης μητέρας παιδιού.</a:t>
            </a:r>
          </a:p>
          <a:p>
            <a:pPr eaLnBrk="1" fontAlgn="auto" hangingPunct="1">
              <a:buClr>
                <a:srgbClr val="990000"/>
              </a:buClr>
              <a:buFont typeface="Wingdings" pitchFamily="2" charset="2"/>
              <a:buChar char="Ø"/>
              <a:defRPr/>
            </a:pPr>
            <a:r>
              <a:rPr lang="el-GR" b="1" dirty="0">
                <a:solidFill>
                  <a:schemeClr val="tx1">
                    <a:lumMod val="85000"/>
                    <a:lumOff val="15000"/>
                  </a:schemeClr>
                </a:solidFill>
                <a:effectLst>
                  <a:outerShdw blurRad="38100" dist="38100" dir="2700000" algn="tl">
                    <a:srgbClr val="FFFFFF"/>
                  </a:outerShdw>
                </a:effectLst>
                <a:latin typeface="Times New Roman" pitchFamily="18" charset="0"/>
              </a:rPr>
              <a:t>Σημαντικές αλλαγές στον αυτοέλεγχο του παιδιού μεταξύ </a:t>
            </a:r>
            <a:r>
              <a:rPr lang="el-GR" b="1" dirty="0">
                <a:solidFill>
                  <a:srgbClr val="990033"/>
                </a:solidFill>
                <a:effectLst>
                  <a:outerShdw blurRad="38100" dist="38100" dir="2700000" algn="tl">
                    <a:srgbClr val="000000"/>
                  </a:outerShdw>
                </a:effectLst>
                <a:latin typeface="Times New Roman" pitchFamily="18" charset="0"/>
              </a:rPr>
              <a:t>2,5 και 6 ετών</a:t>
            </a:r>
            <a:r>
              <a:rPr lang="el-GR" b="1" dirty="0">
                <a:solidFill>
                  <a:schemeClr val="tx1">
                    <a:lumMod val="85000"/>
                    <a:lumOff val="15000"/>
                  </a:schemeClr>
                </a:solidFill>
                <a:effectLst>
                  <a:outerShdw blurRad="38100" dist="38100" dir="2700000" algn="tl">
                    <a:srgbClr val="FFFFFF"/>
                  </a:outerShdw>
                </a:effectLst>
                <a:latin typeface="Times New Roman" pitchFamily="18" charset="0"/>
              </a:rPr>
              <a:t>. Καθώς αναπτύσσεται η γνωστική ικανότητα </a:t>
            </a:r>
            <a:r>
              <a:rPr lang="el-GR" b="1" i="1" dirty="0">
                <a:solidFill>
                  <a:schemeClr val="tx1">
                    <a:lumMod val="85000"/>
                    <a:lumOff val="15000"/>
                  </a:schemeClr>
                </a:solidFill>
                <a:effectLst>
                  <a:outerShdw blurRad="38100" dist="38100" dir="2700000" algn="tl">
                    <a:srgbClr val="FFFFFF"/>
                  </a:outerShdw>
                </a:effectLst>
                <a:latin typeface="Times New Roman" pitchFamily="18" charset="0"/>
              </a:rPr>
              <a:t>(συστηματικοί συλλογισμοί, ικανότητα προγραμματισμού),</a:t>
            </a:r>
            <a:r>
              <a:rPr lang="el-GR" b="1" dirty="0">
                <a:solidFill>
                  <a:schemeClr val="tx1">
                    <a:lumMod val="85000"/>
                    <a:lumOff val="15000"/>
                  </a:schemeClr>
                </a:solidFill>
                <a:effectLst>
                  <a:outerShdw blurRad="38100" dist="38100" dir="2700000" algn="tl">
                    <a:srgbClr val="FFFFFF"/>
                  </a:outerShdw>
                </a:effectLst>
                <a:latin typeface="Times New Roman" pitchFamily="18" charset="0"/>
              </a:rPr>
              <a:t> αναπτύσσουν ολοένα και μεγαλύτερη </a:t>
            </a:r>
            <a:r>
              <a:rPr lang="el-GR" b="1" dirty="0">
                <a:solidFill>
                  <a:srgbClr val="A80054"/>
                </a:solidFill>
                <a:effectLst>
                  <a:outerShdw blurRad="38100" dist="38100" dir="2700000" algn="tl">
                    <a:srgbClr val="000000"/>
                  </a:outerShdw>
                </a:effectLst>
                <a:latin typeface="Times New Roman" pitchFamily="18" charset="0"/>
              </a:rPr>
              <a:t>ικανότητα αυτοελέγχου.</a:t>
            </a:r>
          </a:p>
        </p:txBody>
      </p:sp>
      <p:sp>
        <p:nvSpPr>
          <p:cNvPr id="186371" name="Text Box 3">
            <a:extLst>
              <a:ext uri="{FF2B5EF4-FFF2-40B4-BE49-F238E27FC236}">
                <a16:creationId xmlns:a16="http://schemas.microsoft.com/office/drawing/2014/main" id="{8E51FA71-8E94-2EAF-B8AD-C340BE573DB5}"/>
              </a:ext>
            </a:extLst>
          </p:cNvPr>
          <p:cNvSpPr txBox="1">
            <a:spLocks noChangeArrowheads="1"/>
          </p:cNvSpPr>
          <p:nvPr/>
        </p:nvSpPr>
        <p:spPr bwMode="auto">
          <a:xfrm>
            <a:off x="2208214" y="762000"/>
            <a:ext cx="7704137" cy="369332"/>
          </a:xfrm>
          <a:prstGeom prst="rect">
            <a:avLst/>
          </a:prstGeom>
          <a:gradFill rotWithShape="1">
            <a:gsLst>
              <a:gs pos="0">
                <a:srgbClr val="EAEAEA"/>
              </a:gs>
              <a:gs pos="50000">
                <a:srgbClr val="FFFFFF"/>
              </a:gs>
              <a:gs pos="100000">
                <a:srgbClr val="EAEAEA"/>
              </a:gs>
            </a:gsLst>
            <a:lin ang="5400000" scaled="1"/>
          </a:gradFill>
          <a:ln w="9525">
            <a:solidFill>
              <a:srgbClr val="990033"/>
            </a:solidFill>
            <a:miter lim="800000"/>
            <a:headEnd/>
            <a:tailEnd/>
          </a:ln>
          <a:effectLst/>
        </p:spPr>
        <p:txBody>
          <a:bodyPr>
            <a:spAutoFit/>
          </a:bodyPr>
          <a:lstStyle/>
          <a:p>
            <a:pPr algn="ctr" eaLnBrk="1" hangingPunct="1">
              <a:spcBef>
                <a:spcPct val="50000"/>
              </a:spcBef>
              <a:defRPr/>
            </a:pPr>
            <a:r>
              <a:rPr lang="el-GR" b="1">
                <a:solidFill>
                  <a:srgbClr val="990033"/>
                </a:solidFill>
                <a:effectLst>
                  <a:outerShdw blurRad="38100" dist="38100" dir="2700000" algn="tl">
                    <a:srgbClr val="000000"/>
                  </a:outerShdw>
                </a:effectLst>
              </a:rPr>
              <a:t>6.1. ΣΥΜΠΕΡΑΣΜΑΤΑ ΈΡΕΥΝΩΝ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6370">
                                            <p:bg/>
                                          </p:spTgt>
                                        </p:tgtEl>
                                        <p:attrNameLst>
                                          <p:attrName>style.visibility</p:attrName>
                                        </p:attrNameLst>
                                      </p:cBhvr>
                                      <p:to>
                                        <p:strVal val="visible"/>
                                      </p:to>
                                    </p:set>
                                    <p:animEffect transition="in" filter="blinds(horizontal)">
                                      <p:cBhvr>
                                        <p:cTn id="7" dur="500"/>
                                        <p:tgtEl>
                                          <p:spTgt spid="186370">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6370">
                                            <p:txEl>
                                              <p:pRg st="0" end="0"/>
                                            </p:txEl>
                                          </p:spTgt>
                                        </p:tgtEl>
                                        <p:attrNameLst>
                                          <p:attrName>style.visibility</p:attrName>
                                        </p:attrNameLst>
                                      </p:cBhvr>
                                      <p:to>
                                        <p:strVal val="visible"/>
                                      </p:to>
                                    </p:set>
                                    <p:animEffect transition="in" filter="blinds(horizontal)">
                                      <p:cBhvr>
                                        <p:cTn id="12" dur="500"/>
                                        <p:tgtEl>
                                          <p:spTgt spid="18637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86370">
                                            <p:txEl>
                                              <p:pRg st="1" end="1"/>
                                            </p:txEl>
                                          </p:spTgt>
                                        </p:tgtEl>
                                        <p:attrNameLst>
                                          <p:attrName>style.visibility</p:attrName>
                                        </p:attrNameLst>
                                      </p:cBhvr>
                                      <p:to>
                                        <p:strVal val="visible"/>
                                      </p:to>
                                    </p:set>
                                    <p:animEffect transition="in" filter="blinds(horizontal)">
                                      <p:cBhvr>
                                        <p:cTn id="17" dur="500"/>
                                        <p:tgtEl>
                                          <p:spTgt spid="18637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86370">
                                            <p:txEl>
                                              <p:pRg st="2" end="2"/>
                                            </p:txEl>
                                          </p:spTgt>
                                        </p:tgtEl>
                                        <p:attrNameLst>
                                          <p:attrName>style.visibility</p:attrName>
                                        </p:attrNameLst>
                                      </p:cBhvr>
                                      <p:to>
                                        <p:strVal val="visible"/>
                                      </p:to>
                                    </p:set>
                                    <p:animEffect transition="in" filter="blinds(horizontal)">
                                      <p:cBhvr>
                                        <p:cTn id="22" dur="500"/>
                                        <p:tgtEl>
                                          <p:spTgt spid="1863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AD13705E-F93D-9D04-680D-5A49F354FE40}"/>
              </a:ext>
            </a:extLst>
          </p:cNvPr>
          <p:cNvSpPr>
            <a:spLocks noGrp="1" noChangeArrowheads="1"/>
          </p:cNvSpPr>
          <p:nvPr>
            <p:ph type="title"/>
          </p:nvPr>
        </p:nvSpPr>
        <p:spPr>
          <a:xfrm>
            <a:off x="2279650" y="863600"/>
            <a:ext cx="7704138" cy="1341438"/>
          </a:xfrm>
          <a:ln>
            <a:solidFill>
              <a:srgbClr val="660066"/>
            </a:solidFill>
          </a:ln>
        </p:spPr>
        <p:txBody>
          <a:bodyPr rtlCol="0">
            <a:normAutofit fontScale="90000"/>
          </a:bodyPr>
          <a:lstStyle/>
          <a:p>
            <a:pPr>
              <a:defRPr/>
            </a:pPr>
            <a:r>
              <a:rPr lang="el-GR" sz="3500" b="1">
                <a:solidFill>
                  <a:srgbClr val="990033"/>
                </a:solidFill>
                <a:effectLst>
                  <a:outerShdw blurRad="38100" dist="38100" dir="2700000" algn="tl">
                    <a:srgbClr val="C0C0C0"/>
                  </a:outerShdw>
                </a:effectLst>
                <a:latin typeface="Times New Roman" pitchFamily="18" charset="0"/>
              </a:rPr>
              <a:t>6.2. ΑΥΤΟΕΛΕΓΧΟΣ:</a:t>
            </a:r>
            <a:r>
              <a:rPr lang="el-GR" sz="3500" b="1">
                <a:solidFill>
                  <a:srgbClr val="690D73"/>
                </a:solidFill>
                <a:effectLst>
                  <a:outerShdw blurRad="38100" dist="38100" dir="2700000" algn="tl">
                    <a:srgbClr val="C0C0C0"/>
                  </a:outerShdw>
                </a:effectLst>
                <a:latin typeface="Times New Roman" pitchFamily="18" charset="0"/>
              </a:rPr>
              <a:t> εμπλέκεται σε κάποιες μορφές ψυχοπαθολογίας με εμφανή τρόπο</a:t>
            </a:r>
            <a:endParaRPr lang="el-GR" sz="3500" b="1">
              <a:solidFill>
                <a:srgbClr val="006600"/>
              </a:solidFill>
              <a:effectLst>
                <a:outerShdw blurRad="38100" dist="38100" dir="2700000" algn="tl">
                  <a:srgbClr val="C0C0C0"/>
                </a:outerShdw>
              </a:effectLst>
              <a:latin typeface="Times New Roman" pitchFamily="18" charset="0"/>
            </a:endParaRPr>
          </a:p>
        </p:txBody>
      </p:sp>
      <p:sp>
        <p:nvSpPr>
          <p:cNvPr id="182275" name="Rectangle 3">
            <a:extLst>
              <a:ext uri="{FF2B5EF4-FFF2-40B4-BE49-F238E27FC236}">
                <a16:creationId xmlns:a16="http://schemas.microsoft.com/office/drawing/2014/main" id="{573F0AEF-5B9A-C0C7-15AD-3E0137091567}"/>
              </a:ext>
            </a:extLst>
          </p:cNvPr>
          <p:cNvSpPr>
            <a:spLocks noGrp="1" noChangeArrowheads="1"/>
          </p:cNvSpPr>
          <p:nvPr>
            <p:ph type="body" idx="1"/>
          </p:nvPr>
        </p:nvSpPr>
        <p:spPr>
          <a:xfrm>
            <a:off x="2279650" y="3860800"/>
            <a:ext cx="7704138" cy="2376488"/>
          </a:xfrm>
          <a:ln>
            <a:solidFill>
              <a:srgbClr val="660066"/>
            </a:solidFill>
          </a:ln>
        </p:spPr>
        <p:txBody>
          <a:bodyPr rtlCol="0">
            <a:normAutofit/>
          </a:bodyPr>
          <a:lstStyle/>
          <a:p>
            <a:pPr eaLnBrk="1" fontAlgn="auto" hangingPunct="1">
              <a:buClr>
                <a:srgbClr val="008000"/>
              </a:buClr>
              <a:buFont typeface="Wingdings" pitchFamily="2" charset="2"/>
              <a:buChar char="Ø"/>
              <a:defRPr/>
            </a:pPr>
            <a:r>
              <a:rPr lang="el-GR" b="1" dirty="0">
                <a:solidFill>
                  <a:srgbClr val="990033"/>
                </a:solidFill>
                <a:effectLst>
                  <a:outerShdw blurRad="38100" dist="38100" dir="2700000" algn="tl">
                    <a:srgbClr val="C0C0C0"/>
                  </a:outerShdw>
                </a:effectLst>
                <a:latin typeface="Times New Roman" pitchFamily="18" charset="0"/>
              </a:rPr>
              <a:t>Υπερβολικός αυτοέλεγχος</a:t>
            </a:r>
            <a:r>
              <a:rPr lang="el-GR" b="1" dirty="0">
                <a:solidFill>
                  <a:srgbClr val="006600"/>
                </a:solidFill>
                <a:effectLst>
                  <a:outerShdw blurRad="38100" dist="38100" dir="2700000" algn="tl">
                    <a:srgbClr val="C0C0C0"/>
                  </a:outerShdw>
                </a:effectLst>
                <a:latin typeface="Times New Roman" pitchFamily="18" charset="0"/>
              </a:rPr>
              <a:t>: διαταραχές εσωτερίκευσης</a:t>
            </a:r>
          </a:p>
          <a:p>
            <a:pPr eaLnBrk="1" fontAlgn="auto" hangingPunct="1">
              <a:buClr>
                <a:srgbClr val="008000"/>
              </a:buClr>
              <a:buFont typeface="Wingdings" pitchFamily="2" charset="2"/>
              <a:buChar char="Ø"/>
              <a:defRPr/>
            </a:pPr>
            <a:r>
              <a:rPr lang="el-GR" b="1" dirty="0">
                <a:solidFill>
                  <a:srgbClr val="990033"/>
                </a:solidFill>
                <a:effectLst>
                  <a:outerShdw blurRad="38100" dist="38100" dir="2700000" algn="tl">
                    <a:srgbClr val="C0C0C0"/>
                  </a:outerShdw>
                </a:effectLst>
                <a:latin typeface="Times New Roman" pitchFamily="18" charset="0"/>
              </a:rPr>
              <a:t>Έλλειψη αυτοελέγχου</a:t>
            </a:r>
            <a:r>
              <a:rPr lang="el-GR" b="1" dirty="0">
                <a:solidFill>
                  <a:srgbClr val="006600"/>
                </a:solidFill>
                <a:effectLst>
                  <a:outerShdw blurRad="38100" dist="38100" dir="2700000" algn="tl">
                    <a:srgbClr val="C0C0C0"/>
                  </a:outerShdw>
                </a:effectLst>
                <a:latin typeface="Times New Roman" pitchFamily="18" charset="0"/>
              </a:rPr>
              <a:t>: εξωτερίκευση συμπεριφορών επιθετικότητας και άλλων προβλημάτων συμπεριφοράς</a:t>
            </a:r>
            <a:endParaRPr lang="el-GR" b="1" dirty="0">
              <a:solidFill>
                <a:srgbClr val="690D73"/>
              </a:solidFill>
              <a:effectLst>
                <a:outerShdw blurRad="38100" dist="38100" dir="2700000" algn="tl">
                  <a:srgbClr val="C0C0C0"/>
                </a:outerShdw>
              </a:effectLst>
              <a:latin typeface="Times New Roman" pitchFamily="18" charset="0"/>
            </a:endParaRPr>
          </a:p>
        </p:txBody>
      </p:sp>
      <p:sp>
        <p:nvSpPr>
          <p:cNvPr id="182276" name="Text Box 4">
            <a:extLst>
              <a:ext uri="{FF2B5EF4-FFF2-40B4-BE49-F238E27FC236}">
                <a16:creationId xmlns:a16="http://schemas.microsoft.com/office/drawing/2014/main" id="{88B41308-BB3B-4044-A05F-FA8E4F1B3C48}"/>
              </a:ext>
            </a:extLst>
          </p:cNvPr>
          <p:cNvSpPr txBox="1">
            <a:spLocks noChangeArrowheads="1"/>
          </p:cNvSpPr>
          <p:nvPr/>
        </p:nvSpPr>
        <p:spPr bwMode="auto">
          <a:xfrm>
            <a:off x="2279650" y="2349500"/>
            <a:ext cx="7704138" cy="1568450"/>
          </a:xfrm>
          <a:prstGeom prst="rect">
            <a:avLst/>
          </a:prstGeom>
          <a:noFill/>
          <a:ln w="9525">
            <a:solidFill>
              <a:srgbClr val="660066"/>
            </a:solidFill>
            <a:miter lim="800000"/>
            <a:headEnd/>
            <a:tailEnd/>
          </a:ln>
          <a:effectLst/>
        </p:spPr>
        <p:txBody>
          <a:bodyPr>
            <a:spAutoFit/>
          </a:bodyPr>
          <a:lstStyle/>
          <a:p>
            <a:pPr algn="ctr" eaLnBrk="1" hangingPunct="1">
              <a:spcBef>
                <a:spcPct val="50000"/>
              </a:spcBef>
              <a:defRPr/>
            </a:pPr>
            <a:r>
              <a:rPr lang="el-GR" sz="3200" b="1">
                <a:solidFill>
                  <a:srgbClr val="990033"/>
                </a:solidFill>
                <a:effectLst>
                  <a:outerShdw blurRad="38100" dist="38100" dir="2700000" algn="tl">
                    <a:srgbClr val="C0C0C0"/>
                  </a:outerShdw>
                </a:effectLst>
              </a:rPr>
              <a:t>Ο έλεγχος σωματικών λειτουργιών αποτελεί βασική διάσταση αυτοελέγχου στη νηπιακή ηλικία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2274"/>
                                        </p:tgtEl>
                                        <p:attrNameLst>
                                          <p:attrName>style.visibility</p:attrName>
                                        </p:attrNameLst>
                                      </p:cBhvr>
                                      <p:to>
                                        <p:strVal val="visible"/>
                                      </p:to>
                                    </p:set>
                                    <p:animEffect transition="in" filter="box(in)">
                                      <p:cBhvr>
                                        <p:cTn id="7" dur="500"/>
                                        <p:tgtEl>
                                          <p:spTgt spid="182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2276"/>
                                        </p:tgtEl>
                                        <p:attrNameLst>
                                          <p:attrName>style.visibility</p:attrName>
                                        </p:attrNameLst>
                                      </p:cBhvr>
                                      <p:to>
                                        <p:strVal val="visible"/>
                                      </p:to>
                                    </p:set>
                                    <p:animEffect transition="in" filter="blinds(horizontal)">
                                      <p:cBhvr>
                                        <p:cTn id="12" dur="500"/>
                                        <p:tgtEl>
                                          <p:spTgt spid="1822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82275">
                                            <p:bg/>
                                          </p:spTgt>
                                        </p:tgtEl>
                                        <p:attrNameLst>
                                          <p:attrName>style.visibility</p:attrName>
                                        </p:attrNameLst>
                                      </p:cBhvr>
                                      <p:to>
                                        <p:strVal val="visible"/>
                                      </p:to>
                                    </p:set>
                                    <p:animEffect transition="in" filter="blinds(horizontal)">
                                      <p:cBhvr>
                                        <p:cTn id="17" dur="500"/>
                                        <p:tgtEl>
                                          <p:spTgt spid="182275">
                                            <p:bg/>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82275">
                                            <p:txEl>
                                              <p:pRg st="0" end="0"/>
                                            </p:txEl>
                                          </p:spTgt>
                                        </p:tgtEl>
                                        <p:attrNameLst>
                                          <p:attrName>style.visibility</p:attrName>
                                        </p:attrNameLst>
                                      </p:cBhvr>
                                      <p:to>
                                        <p:strVal val="visible"/>
                                      </p:to>
                                    </p:set>
                                    <p:animEffect transition="in" filter="blinds(horizontal)">
                                      <p:cBhvr>
                                        <p:cTn id="22" dur="500"/>
                                        <p:tgtEl>
                                          <p:spTgt spid="18227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82275">
                                            <p:txEl>
                                              <p:pRg st="1" end="1"/>
                                            </p:txEl>
                                          </p:spTgt>
                                        </p:tgtEl>
                                        <p:attrNameLst>
                                          <p:attrName>style.visibility</p:attrName>
                                        </p:attrNameLst>
                                      </p:cBhvr>
                                      <p:to>
                                        <p:strVal val="visible"/>
                                      </p:to>
                                    </p:set>
                                    <p:animEffect transition="in" filter="blinds(horizontal)">
                                      <p:cBhvr>
                                        <p:cTn id="27" dur="500"/>
                                        <p:tgtEl>
                                          <p:spTgt spid="182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animBg="1"/>
      <p:bldP spid="182275" grpId="0" build="p" animBg="1"/>
      <p:bldP spid="18227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a:extLst>
              <a:ext uri="{FF2B5EF4-FFF2-40B4-BE49-F238E27FC236}">
                <a16:creationId xmlns:a16="http://schemas.microsoft.com/office/drawing/2014/main" id="{779C346C-D59B-EF0F-62DB-BEE22DED0DD5}"/>
              </a:ext>
            </a:extLst>
          </p:cNvPr>
          <p:cNvSpPr txBox="1">
            <a:spLocks noChangeArrowheads="1"/>
          </p:cNvSpPr>
          <p:nvPr/>
        </p:nvSpPr>
        <p:spPr bwMode="auto">
          <a:xfrm>
            <a:off x="3935414" y="6216650"/>
            <a:ext cx="49672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50000"/>
              </a:spcBef>
              <a:spcAft>
                <a:spcPct val="0"/>
              </a:spcAft>
              <a:buClrTx/>
              <a:buSzTx/>
              <a:buFontTx/>
              <a:buNone/>
            </a:pPr>
            <a:endParaRPr lang="en-US" altLang="en-US" sz="3600">
              <a:solidFill>
                <a:schemeClr val="tx1"/>
              </a:solidFill>
              <a:latin typeface="Times New Roman" panose="02020603050405020304" pitchFamily="18" charset="0"/>
              <a:cs typeface="Arial" panose="020B0604020202020204" pitchFamily="34" charset="0"/>
            </a:endParaRPr>
          </a:p>
        </p:txBody>
      </p:sp>
      <p:sp>
        <p:nvSpPr>
          <p:cNvPr id="183299" name="Text Box 3">
            <a:extLst>
              <a:ext uri="{FF2B5EF4-FFF2-40B4-BE49-F238E27FC236}">
                <a16:creationId xmlns:a16="http://schemas.microsoft.com/office/drawing/2014/main" id="{68C5D442-AAAD-7D63-0E7F-0FD78F098E82}"/>
              </a:ext>
            </a:extLst>
          </p:cNvPr>
          <p:cNvSpPr txBox="1">
            <a:spLocks noChangeArrowheads="1"/>
          </p:cNvSpPr>
          <p:nvPr/>
        </p:nvSpPr>
        <p:spPr bwMode="auto">
          <a:xfrm>
            <a:off x="1524000" y="3500438"/>
            <a:ext cx="4140200" cy="369332"/>
          </a:xfrm>
          <a:prstGeom prst="rect">
            <a:avLst/>
          </a:prstGeom>
          <a:noFill/>
          <a:ln w="9525">
            <a:noFill/>
            <a:miter lim="800000"/>
            <a:headEnd/>
            <a:tailEnd/>
          </a:ln>
          <a:effectLst/>
        </p:spPr>
        <p:txBody>
          <a:bodyPr>
            <a:spAutoFit/>
          </a:bodyPr>
          <a:lstStyle/>
          <a:p>
            <a:pPr eaLnBrk="1" hangingPunct="1">
              <a:spcBef>
                <a:spcPct val="50000"/>
              </a:spcBef>
              <a:defRPr/>
            </a:pPr>
            <a:endParaRPr lang="el-GR" b="1">
              <a:solidFill>
                <a:schemeClr val="hlink"/>
              </a:solidFill>
              <a:effectLst>
                <a:outerShdw blurRad="38100" dist="38100" dir="2700000" algn="tl">
                  <a:srgbClr val="C0C0C0"/>
                </a:outerShdw>
              </a:effectLst>
            </a:endParaRPr>
          </a:p>
        </p:txBody>
      </p:sp>
      <p:sp>
        <p:nvSpPr>
          <p:cNvPr id="183300" name="Text Box 4">
            <a:extLst>
              <a:ext uri="{FF2B5EF4-FFF2-40B4-BE49-F238E27FC236}">
                <a16:creationId xmlns:a16="http://schemas.microsoft.com/office/drawing/2014/main" id="{2FC92E71-393C-13F6-0A51-1706ABCBDB07}"/>
              </a:ext>
            </a:extLst>
          </p:cNvPr>
          <p:cNvSpPr txBox="1">
            <a:spLocks noChangeArrowheads="1"/>
          </p:cNvSpPr>
          <p:nvPr/>
        </p:nvSpPr>
        <p:spPr bwMode="auto">
          <a:xfrm>
            <a:off x="2208214" y="612776"/>
            <a:ext cx="7704137" cy="523875"/>
          </a:xfrm>
          <a:prstGeom prst="rect">
            <a:avLst/>
          </a:prstGeom>
          <a:gradFill rotWithShape="1">
            <a:gsLst>
              <a:gs pos="0">
                <a:srgbClr val="EAEAEA"/>
              </a:gs>
              <a:gs pos="50000">
                <a:srgbClr val="FFFFFF"/>
              </a:gs>
              <a:gs pos="100000">
                <a:srgbClr val="EAEAEA"/>
              </a:gs>
            </a:gsLst>
            <a:lin ang="5400000" scaled="1"/>
          </a:gradFill>
          <a:ln w="9525">
            <a:noFill/>
            <a:miter lim="800000"/>
            <a:headEnd/>
            <a:tailEnd/>
          </a:ln>
          <a:effectLst/>
        </p:spPr>
        <p:txBody>
          <a:bodyPr>
            <a:spAutoFit/>
          </a:bodyPr>
          <a:lstStyle/>
          <a:p>
            <a:pPr algn="ctr" eaLnBrk="1" hangingPunct="1">
              <a:spcBef>
                <a:spcPct val="50000"/>
              </a:spcBef>
              <a:defRPr/>
            </a:pPr>
            <a:r>
              <a:rPr lang="el-GR" sz="2800" b="1" dirty="0">
                <a:solidFill>
                  <a:srgbClr val="000066"/>
                </a:solidFill>
                <a:effectLst>
                  <a:outerShdw blurRad="38100" dist="38100" dir="2700000" algn="tl">
                    <a:srgbClr val="000000"/>
                  </a:outerShdw>
                </a:effectLst>
              </a:rPr>
              <a:t>6.3. Συναισθηματική ρύθμιση και </a:t>
            </a:r>
            <a:r>
              <a:rPr lang="el-GR" sz="2800" b="1" dirty="0" err="1">
                <a:solidFill>
                  <a:srgbClr val="000066"/>
                </a:solidFill>
                <a:effectLst>
                  <a:outerShdw blurRad="38100" dist="38100" dir="2700000" algn="tl">
                    <a:srgbClr val="000000"/>
                  </a:outerShdw>
                </a:effectLst>
              </a:rPr>
              <a:t>αυτο</a:t>
            </a:r>
            <a:r>
              <a:rPr lang="el-GR" sz="2800" b="1" dirty="0">
                <a:solidFill>
                  <a:srgbClr val="000066"/>
                </a:solidFill>
                <a:effectLst>
                  <a:outerShdw blurRad="38100" dist="38100" dir="2700000" algn="tl">
                    <a:srgbClr val="000000"/>
                  </a:outerShdw>
                </a:effectLst>
              </a:rPr>
              <a:t>-ρύθμιση</a:t>
            </a:r>
          </a:p>
        </p:txBody>
      </p:sp>
      <p:sp>
        <p:nvSpPr>
          <p:cNvPr id="183301" name="Text Box 5">
            <a:extLst>
              <a:ext uri="{FF2B5EF4-FFF2-40B4-BE49-F238E27FC236}">
                <a16:creationId xmlns:a16="http://schemas.microsoft.com/office/drawing/2014/main" id="{CB4CD8B4-A827-F68C-2F7D-97DAA84375C0}"/>
              </a:ext>
            </a:extLst>
          </p:cNvPr>
          <p:cNvSpPr txBox="1">
            <a:spLocks noChangeArrowheads="1"/>
          </p:cNvSpPr>
          <p:nvPr/>
        </p:nvSpPr>
        <p:spPr bwMode="auto">
          <a:xfrm>
            <a:off x="2279650" y="1412875"/>
            <a:ext cx="7632700" cy="4832350"/>
          </a:xfrm>
          <a:prstGeom prst="rect">
            <a:avLst/>
          </a:prstGeom>
          <a:noFill/>
          <a:ln w="9525">
            <a:solidFill>
              <a:schemeClr val="hlink"/>
            </a:solidFill>
            <a:miter lim="800000"/>
            <a:headEnd/>
            <a:tailEnd/>
          </a:ln>
          <a:effectLst/>
        </p:spPr>
        <p:txBody>
          <a:bodyPr>
            <a:spAutoFit/>
          </a:bodyPr>
          <a:lstStyle/>
          <a:p>
            <a:pPr algn="ctr" eaLnBrk="1" hangingPunct="1">
              <a:spcBef>
                <a:spcPct val="50000"/>
              </a:spcBef>
              <a:buClr>
                <a:srgbClr val="00FF00"/>
              </a:buClr>
              <a:buFont typeface="Wingdings" pitchFamily="2" charset="2"/>
              <a:buNone/>
              <a:defRPr/>
            </a:pPr>
            <a:r>
              <a:rPr lang="el-GR" sz="2200" b="1" i="1" dirty="0">
                <a:solidFill>
                  <a:srgbClr val="660066"/>
                </a:solidFill>
                <a:effectLst>
                  <a:outerShdw blurRad="38100" dist="38100" dir="2700000" algn="tl">
                    <a:srgbClr val="C0C0C0"/>
                  </a:outerShdw>
                </a:effectLst>
              </a:rPr>
              <a:t>Η ικανότητα των παιδιών να εντοπίζουν, να αξιολογούν και επεξεργάζονται τα συναισθήματα τους με κοινωνικά αποδεκτούς τρόπους</a:t>
            </a:r>
            <a:r>
              <a:rPr lang="en-US" sz="2200" b="1" dirty="0">
                <a:solidFill>
                  <a:srgbClr val="660066"/>
                </a:solidFill>
                <a:effectLst>
                  <a:outerShdw blurRad="38100" dist="38100" dir="2700000" algn="tl">
                    <a:srgbClr val="C0C0C0"/>
                  </a:outerShdw>
                </a:effectLst>
              </a:rPr>
              <a:t> (Kopp, 1989)</a:t>
            </a:r>
            <a:r>
              <a:rPr lang="el-GR" sz="2200" b="1" dirty="0">
                <a:solidFill>
                  <a:srgbClr val="660066"/>
                </a:solidFill>
                <a:effectLst>
                  <a:outerShdw blurRad="38100" dist="38100" dir="2700000" algn="tl">
                    <a:srgbClr val="C0C0C0"/>
                  </a:outerShdw>
                </a:effectLst>
              </a:rPr>
              <a:t>.</a:t>
            </a:r>
          </a:p>
          <a:p>
            <a:pPr algn="ctr" eaLnBrk="1" hangingPunct="1">
              <a:spcBef>
                <a:spcPct val="50000"/>
              </a:spcBef>
              <a:buClr>
                <a:srgbClr val="00FF00"/>
              </a:buClr>
              <a:buFont typeface="Wingdings" pitchFamily="2" charset="2"/>
              <a:buNone/>
              <a:defRPr/>
            </a:pPr>
            <a:r>
              <a:rPr lang="el-GR" sz="2200" b="1" dirty="0">
                <a:solidFill>
                  <a:srgbClr val="CC0000"/>
                </a:solidFill>
                <a:effectLst>
                  <a:outerShdw blurRad="38100" dist="38100" dir="2700000" algn="tl">
                    <a:srgbClr val="C0C0C0"/>
                  </a:outerShdw>
                </a:effectLst>
              </a:rPr>
              <a:t>Αναπτυξιακή λειτουργία που εμφανίζεται στα 8 χρόνια (</a:t>
            </a:r>
            <a:r>
              <a:rPr lang="en-US" sz="2200" b="1" dirty="0">
                <a:solidFill>
                  <a:srgbClr val="CC0000"/>
                </a:solidFill>
                <a:effectLst>
                  <a:outerShdw blurRad="38100" dist="38100" dir="2700000" algn="tl">
                    <a:srgbClr val="C0C0C0"/>
                  </a:outerShdw>
                </a:effectLst>
              </a:rPr>
              <a:t>Bronson, 2000).</a:t>
            </a:r>
          </a:p>
          <a:p>
            <a:pPr algn="ctr" eaLnBrk="1" hangingPunct="1">
              <a:spcBef>
                <a:spcPct val="50000"/>
              </a:spcBef>
              <a:buClr>
                <a:srgbClr val="00FF00"/>
              </a:buClr>
              <a:buFont typeface="Wingdings" pitchFamily="2" charset="2"/>
              <a:buNone/>
              <a:defRPr/>
            </a:pPr>
            <a:r>
              <a:rPr lang="el-GR" sz="2200" b="1" dirty="0">
                <a:solidFill>
                  <a:srgbClr val="660066"/>
                </a:solidFill>
                <a:effectLst>
                  <a:outerShdw blurRad="38100" dist="38100" dir="2700000" algn="tl">
                    <a:srgbClr val="C0C0C0"/>
                  </a:outerShdw>
                </a:effectLst>
              </a:rPr>
              <a:t>Η ρύθμιση του συναισθήματος προϋποθέτει την ικανότητα του παιδιού να αποσαφηνίζει, να κατανοεί και να μετριάζει τα συναισθήματα του</a:t>
            </a:r>
            <a:endParaRPr lang="en-US" sz="2200" b="1" dirty="0">
              <a:solidFill>
                <a:srgbClr val="660066"/>
              </a:solidFill>
              <a:effectLst>
                <a:outerShdw blurRad="38100" dist="38100" dir="2700000" algn="tl">
                  <a:srgbClr val="C0C0C0"/>
                </a:outerShdw>
              </a:effectLst>
            </a:endParaRPr>
          </a:p>
          <a:p>
            <a:pPr algn="ctr" eaLnBrk="1" hangingPunct="1">
              <a:spcBef>
                <a:spcPct val="50000"/>
              </a:spcBef>
              <a:buClr>
                <a:srgbClr val="00FF00"/>
              </a:buClr>
              <a:buFont typeface="Wingdings" pitchFamily="2" charset="2"/>
              <a:buNone/>
              <a:defRPr/>
            </a:pPr>
            <a:r>
              <a:rPr lang="el-GR" sz="2200" b="1" dirty="0">
                <a:solidFill>
                  <a:srgbClr val="660066"/>
                </a:solidFill>
                <a:effectLst>
                  <a:outerShdw blurRad="38100" dist="38100" dir="2700000" algn="tl">
                    <a:srgbClr val="C0C0C0"/>
                  </a:outerShdw>
                </a:effectLst>
              </a:rPr>
              <a:t>Επίδραση στη συναισθηματική ρύθμιση </a:t>
            </a:r>
            <a:r>
              <a:rPr lang="el-GR" sz="2200" b="1" dirty="0">
                <a:solidFill>
                  <a:srgbClr val="800080"/>
                </a:solidFill>
                <a:effectLst>
                  <a:outerShdw blurRad="38100" dist="38100" dir="2700000" algn="tl">
                    <a:srgbClr val="C0C0C0"/>
                  </a:outerShdw>
                </a:effectLst>
              </a:rPr>
              <a:t>έχουν</a:t>
            </a:r>
            <a:r>
              <a:rPr lang="el-GR" sz="2200" b="1" dirty="0">
                <a:solidFill>
                  <a:srgbClr val="660066"/>
                </a:solidFill>
                <a:effectLst>
                  <a:outerShdw blurRad="38100" dist="38100" dir="2700000" algn="tl">
                    <a:srgbClr val="C0C0C0"/>
                  </a:outerShdw>
                </a:effectLst>
              </a:rPr>
              <a:t> τα </a:t>
            </a:r>
            <a:r>
              <a:rPr lang="el-GR" sz="2200" b="1" i="1" dirty="0">
                <a:solidFill>
                  <a:srgbClr val="CC0000"/>
                </a:solidFill>
                <a:effectLst>
                  <a:outerShdw blurRad="38100" dist="38100" dir="2700000" algn="tl">
                    <a:srgbClr val="C0C0C0"/>
                  </a:outerShdw>
                </a:effectLst>
              </a:rPr>
              <a:t>συναισθήματα της ντροπής και ενοχής</a:t>
            </a:r>
            <a:r>
              <a:rPr lang="el-GR" sz="2200" b="1" dirty="0">
                <a:solidFill>
                  <a:srgbClr val="660066"/>
                </a:solidFill>
                <a:effectLst>
                  <a:outerShdw blurRad="38100" dist="38100" dir="2700000" algn="tl">
                    <a:srgbClr val="C0C0C0"/>
                  </a:outerShdw>
                </a:effectLst>
              </a:rPr>
              <a:t> τα οποία μπορεί να εμφανιστούν τον </a:t>
            </a:r>
            <a:r>
              <a:rPr lang="el-GR" sz="2200" b="1" dirty="0">
                <a:solidFill>
                  <a:srgbClr val="CC0000"/>
                </a:solidFill>
                <a:effectLst>
                  <a:outerShdw blurRad="38100" dist="38100" dir="2700000" algn="tl">
                    <a:srgbClr val="C0C0C0"/>
                  </a:outerShdw>
                </a:effectLst>
              </a:rPr>
              <a:t>2ο</a:t>
            </a:r>
            <a:r>
              <a:rPr lang="el-GR" sz="2200" b="1" dirty="0">
                <a:solidFill>
                  <a:srgbClr val="660066"/>
                </a:solidFill>
                <a:effectLst>
                  <a:outerShdw blurRad="38100" dist="38100" dir="2700000" algn="tl">
                    <a:srgbClr val="C0C0C0"/>
                  </a:outerShdw>
                </a:effectLst>
              </a:rPr>
              <a:t> και </a:t>
            </a:r>
            <a:r>
              <a:rPr lang="el-GR" sz="2200" b="1" dirty="0">
                <a:solidFill>
                  <a:srgbClr val="CC0000"/>
                </a:solidFill>
                <a:effectLst>
                  <a:outerShdw blurRad="38100" dist="38100" dir="2700000" algn="tl">
                    <a:srgbClr val="C0C0C0"/>
                  </a:outerShdw>
                </a:effectLst>
              </a:rPr>
              <a:t>3ο χρόνο</a:t>
            </a:r>
            <a:r>
              <a:rPr lang="el-GR" sz="2200" b="1" dirty="0">
                <a:solidFill>
                  <a:srgbClr val="660066"/>
                </a:solidFill>
                <a:effectLst>
                  <a:outerShdw blurRad="38100" dist="38100" dir="2700000" algn="tl">
                    <a:srgbClr val="C0C0C0"/>
                  </a:outerShdw>
                </a:effectLst>
              </a:rPr>
              <a:t>.</a:t>
            </a:r>
          </a:p>
          <a:p>
            <a:pPr eaLnBrk="1" hangingPunct="1">
              <a:spcBef>
                <a:spcPct val="50000"/>
              </a:spcBef>
              <a:buClr>
                <a:srgbClr val="00FF00"/>
              </a:buClr>
              <a:buFont typeface="Wingdings" pitchFamily="2" charset="2"/>
              <a:buNone/>
              <a:defRPr/>
            </a:pPr>
            <a:r>
              <a:rPr lang="el-GR" sz="2200" b="1" dirty="0" err="1">
                <a:solidFill>
                  <a:srgbClr val="990033"/>
                </a:solidFill>
                <a:effectLst>
                  <a:outerShdw blurRad="38100" dist="38100" dir="2700000" algn="tl">
                    <a:srgbClr val="C0C0C0"/>
                  </a:outerShdw>
                </a:effectLst>
              </a:rPr>
              <a:t>Υπο</a:t>
            </a:r>
            <a:r>
              <a:rPr lang="el-GR" sz="2200" b="1" dirty="0">
                <a:solidFill>
                  <a:srgbClr val="990033"/>
                </a:solidFill>
                <a:effectLst>
                  <a:outerShdw blurRad="38100" dist="38100" dir="2700000" algn="tl">
                    <a:srgbClr val="C0C0C0"/>
                  </a:outerShdw>
                </a:effectLst>
              </a:rPr>
              <a:t>-ρύθμιση και </a:t>
            </a:r>
            <a:r>
              <a:rPr lang="el-GR" sz="2200" b="1" dirty="0" err="1">
                <a:solidFill>
                  <a:srgbClr val="990033"/>
                </a:solidFill>
                <a:effectLst>
                  <a:outerShdw blurRad="38100" dist="38100" dir="2700000" algn="tl">
                    <a:srgbClr val="C0C0C0"/>
                  </a:outerShdw>
                </a:effectLst>
              </a:rPr>
              <a:t>υπερ</a:t>
            </a:r>
            <a:r>
              <a:rPr lang="el-GR" sz="2200" b="1" dirty="0">
                <a:solidFill>
                  <a:srgbClr val="990033"/>
                </a:solidFill>
                <a:effectLst>
                  <a:outerShdw blurRad="38100" dist="38100" dir="2700000" algn="tl">
                    <a:srgbClr val="C0C0C0"/>
                  </a:outerShdw>
                </a:effectLst>
              </a:rPr>
              <a:t>-ρύθμιση συναισθήματος (</a:t>
            </a:r>
            <a:r>
              <a:rPr lang="en-US" sz="2200" b="1" dirty="0">
                <a:solidFill>
                  <a:srgbClr val="990033"/>
                </a:solidFill>
                <a:effectLst>
                  <a:outerShdw blurRad="38100" dist="38100" dir="2700000" algn="tl">
                    <a:srgbClr val="C0C0C0"/>
                  </a:outerShdw>
                </a:effectLst>
              </a:rPr>
              <a:t>Cole, 1994)</a:t>
            </a:r>
            <a:endParaRPr lang="el-GR" sz="2200" b="1" dirty="0">
              <a:solidFill>
                <a:srgbClr val="990033"/>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3301">
                                            <p:txEl>
                                              <p:pRg st="0" end="0"/>
                                            </p:txEl>
                                          </p:spTgt>
                                        </p:tgtEl>
                                        <p:attrNameLst>
                                          <p:attrName>style.visibility</p:attrName>
                                        </p:attrNameLst>
                                      </p:cBhvr>
                                      <p:to>
                                        <p:strVal val="visible"/>
                                      </p:to>
                                    </p:set>
                                    <p:animEffect transition="in" filter="box(in)">
                                      <p:cBhvr>
                                        <p:cTn id="7" dur="500"/>
                                        <p:tgtEl>
                                          <p:spTgt spid="18330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83301">
                                            <p:txEl>
                                              <p:pRg st="1" end="1"/>
                                            </p:txEl>
                                          </p:spTgt>
                                        </p:tgtEl>
                                        <p:attrNameLst>
                                          <p:attrName>style.visibility</p:attrName>
                                        </p:attrNameLst>
                                      </p:cBhvr>
                                      <p:to>
                                        <p:strVal val="visible"/>
                                      </p:to>
                                    </p:set>
                                    <p:animEffect transition="in" filter="box(in)">
                                      <p:cBhvr>
                                        <p:cTn id="12" dur="500"/>
                                        <p:tgtEl>
                                          <p:spTgt spid="18330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83301">
                                            <p:txEl>
                                              <p:pRg st="2" end="2"/>
                                            </p:txEl>
                                          </p:spTgt>
                                        </p:tgtEl>
                                        <p:attrNameLst>
                                          <p:attrName>style.visibility</p:attrName>
                                        </p:attrNameLst>
                                      </p:cBhvr>
                                      <p:to>
                                        <p:strVal val="visible"/>
                                      </p:to>
                                    </p:set>
                                    <p:animEffect transition="in" filter="box(in)">
                                      <p:cBhvr>
                                        <p:cTn id="17" dur="500"/>
                                        <p:tgtEl>
                                          <p:spTgt spid="18330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83301">
                                            <p:txEl>
                                              <p:pRg st="3" end="3"/>
                                            </p:txEl>
                                          </p:spTgt>
                                        </p:tgtEl>
                                        <p:attrNameLst>
                                          <p:attrName>style.visibility</p:attrName>
                                        </p:attrNameLst>
                                      </p:cBhvr>
                                      <p:to>
                                        <p:strVal val="visible"/>
                                      </p:to>
                                    </p:set>
                                    <p:animEffect transition="in" filter="box(in)">
                                      <p:cBhvr>
                                        <p:cTn id="22" dur="500"/>
                                        <p:tgtEl>
                                          <p:spTgt spid="18330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83301">
                                            <p:txEl>
                                              <p:pRg st="4" end="4"/>
                                            </p:txEl>
                                          </p:spTgt>
                                        </p:tgtEl>
                                        <p:attrNameLst>
                                          <p:attrName>style.visibility</p:attrName>
                                        </p:attrNameLst>
                                      </p:cBhvr>
                                      <p:to>
                                        <p:strVal val="visible"/>
                                      </p:to>
                                    </p:set>
                                    <p:animEffect transition="in" filter="box(in)">
                                      <p:cBhvr>
                                        <p:cTn id="27" dur="500"/>
                                        <p:tgtEl>
                                          <p:spTgt spid="1833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a:extLst>
              <a:ext uri="{FF2B5EF4-FFF2-40B4-BE49-F238E27FC236}">
                <a16:creationId xmlns:a16="http://schemas.microsoft.com/office/drawing/2014/main" id="{B21CC6CC-5A22-819A-2420-93EF6E4275C0}"/>
              </a:ext>
            </a:extLst>
          </p:cNvPr>
          <p:cNvSpPr txBox="1">
            <a:spLocks noChangeArrowheads="1"/>
          </p:cNvSpPr>
          <p:nvPr/>
        </p:nvSpPr>
        <p:spPr bwMode="auto">
          <a:xfrm>
            <a:off x="3935414" y="6216650"/>
            <a:ext cx="49672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50000"/>
              </a:spcBef>
              <a:spcAft>
                <a:spcPct val="0"/>
              </a:spcAft>
              <a:buClrTx/>
              <a:buSzTx/>
              <a:buFontTx/>
              <a:buNone/>
            </a:pPr>
            <a:endParaRPr lang="en-US" altLang="en-US" sz="3600">
              <a:solidFill>
                <a:schemeClr val="tx1"/>
              </a:solidFill>
              <a:latin typeface="Times New Roman" panose="02020603050405020304" pitchFamily="18" charset="0"/>
              <a:cs typeface="Arial" panose="020B0604020202020204" pitchFamily="34" charset="0"/>
            </a:endParaRPr>
          </a:p>
        </p:txBody>
      </p:sp>
      <p:sp>
        <p:nvSpPr>
          <p:cNvPr id="187395" name="Text Box 3">
            <a:extLst>
              <a:ext uri="{FF2B5EF4-FFF2-40B4-BE49-F238E27FC236}">
                <a16:creationId xmlns:a16="http://schemas.microsoft.com/office/drawing/2014/main" id="{7EC057FC-1488-AAED-C123-BAD7D95B4B1E}"/>
              </a:ext>
            </a:extLst>
          </p:cNvPr>
          <p:cNvSpPr txBox="1">
            <a:spLocks noChangeArrowheads="1"/>
          </p:cNvSpPr>
          <p:nvPr/>
        </p:nvSpPr>
        <p:spPr bwMode="auto">
          <a:xfrm>
            <a:off x="1524000" y="3500438"/>
            <a:ext cx="4140200" cy="369332"/>
          </a:xfrm>
          <a:prstGeom prst="rect">
            <a:avLst/>
          </a:prstGeom>
          <a:noFill/>
          <a:ln w="9525">
            <a:noFill/>
            <a:miter lim="800000"/>
            <a:headEnd/>
            <a:tailEnd/>
          </a:ln>
          <a:effectLst/>
        </p:spPr>
        <p:txBody>
          <a:bodyPr>
            <a:spAutoFit/>
          </a:bodyPr>
          <a:lstStyle/>
          <a:p>
            <a:pPr eaLnBrk="1" hangingPunct="1">
              <a:spcBef>
                <a:spcPct val="50000"/>
              </a:spcBef>
              <a:defRPr/>
            </a:pPr>
            <a:endParaRPr lang="el-GR" b="1">
              <a:solidFill>
                <a:schemeClr val="hlink"/>
              </a:solidFill>
              <a:effectLst>
                <a:outerShdw blurRad="38100" dist="38100" dir="2700000" algn="tl">
                  <a:srgbClr val="C0C0C0"/>
                </a:outerShdw>
              </a:effectLst>
            </a:endParaRPr>
          </a:p>
        </p:txBody>
      </p:sp>
      <p:sp>
        <p:nvSpPr>
          <p:cNvPr id="187396" name="Text Box 4">
            <a:extLst>
              <a:ext uri="{FF2B5EF4-FFF2-40B4-BE49-F238E27FC236}">
                <a16:creationId xmlns:a16="http://schemas.microsoft.com/office/drawing/2014/main" id="{EDAEC866-CD06-232B-92F1-505ECBD2CF1F}"/>
              </a:ext>
            </a:extLst>
          </p:cNvPr>
          <p:cNvSpPr txBox="1">
            <a:spLocks noChangeArrowheads="1"/>
          </p:cNvSpPr>
          <p:nvPr/>
        </p:nvSpPr>
        <p:spPr bwMode="auto">
          <a:xfrm>
            <a:off x="2208214" y="688975"/>
            <a:ext cx="7775575" cy="579438"/>
          </a:xfrm>
          <a:prstGeom prst="rect">
            <a:avLst/>
          </a:prstGeom>
          <a:gradFill rotWithShape="1">
            <a:gsLst>
              <a:gs pos="0">
                <a:srgbClr val="99FF99"/>
              </a:gs>
              <a:gs pos="50000">
                <a:schemeClr val="bg1"/>
              </a:gs>
              <a:gs pos="100000">
                <a:srgbClr val="99FF99"/>
              </a:gs>
            </a:gsLst>
            <a:lin ang="5400000" scaled="1"/>
          </a:gradFill>
          <a:ln w="9525">
            <a:noFill/>
            <a:miter lim="800000"/>
            <a:headEnd/>
            <a:tailEnd/>
          </a:ln>
          <a:effectLst/>
        </p:spPr>
        <p:txBody>
          <a:bodyPr>
            <a:spAutoFit/>
          </a:bodyPr>
          <a:lstStyle/>
          <a:p>
            <a:pPr algn="ctr" eaLnBrk="1" hangingPunct="1">
              <a:spcBef>
                <a:spcPct val="50000"/>
              </a:spcBef>
              <a:defRPr/>
            </a:pPr>
            <a:r>
              <a:rPr lang="el-GR" sz="3200" b="1">
                <a:solidFill>
                  <a:srgbClr val="000066"/>
                </a:solidFill>
                <a:effectLst>
                  <a:outerShdw blurRad="38100" dist="38100" dir="2700000" algn="tl">
                    <a:srgbClr val="000000"/>
                  </a:outerShdw>
                </a:effectLst>
              </a:rPr>
              <a:t>6.4. ΕΑΥΤΟΣ ΚΑΙ ΑΥΤΌ-ΕΛΕΓΧΟΣ</a:t>
            </a:r>
          </a:p>
        </p:txBody>
      </p:sp>
      <p:sp>
        <p:nvSpPr>
          <p:cNvPr id="187397" name="Text Box 5">
            <a:extLst>
              <a:ext uri="{FF2B5EF4-FFF2-40B4-BE49-F238E27FC236}">
                <a16:creationId xmlns:a16="http://schemas.microsoft.com/office/drawing/2014/main" id="{3CD5961B-E790-1191-5810-02B5F686AA73}"/>
              </a:ext>
            </a:extLst>
          </p:cNvPr>
          <p:cNvSpPr txBox="1">
            <a:spLocks noChangeArrowheads="1"/>
          </p:cNvSpPr>
          <p:nvPr/>
        </p:nvSpPr>
        <p:spPr bwMode="auto">
          <a:xfrm>
            <a:off x="2424114" y="1484314"/>
            <a:ext cx="7559675" cy="4694237"/>
          </a:xfrm>
          <a:prstGeom prst="rect">
            <a:avLst/>
          </a:prstGeom>
          <a:noFill/>
          <a:ln w="9525">
            <a:noFill/>
            <a:miter lim="800000"/>
            <a:headEnd/>
            <a:tailEnd/>
          </a:ln>
          <a:effectLst/>
        </p:spPr>
        <p:txBody>
          <a:bodyPr>
            <a:spAutoFit/>
          </a:bodyPr>
          <a:lstStyle/>
          <a:p>
            <a:pPr eaLnBrk="1" hangingPunct="1">
              <a:spcBef>
                <a:spcPct val="50000"/>
              </a:spcBef>
              <a:buClr>
                <a:srgbClr val="00FF00"/>
              </a:buClr>
              <a:buFont typeface="Wingdings" pitchFamily="2" charset="2"/>
              <a:buChar char="§"/>
              <a:defRPr/>
            </a:pPr>
            <a:r>
              <a:rPr lang="el-GR" sz="2600" b="1" dirty="0">
                <a:solidFill>
                  <a:srgbClr val="000066"/>
                </a:solidFill>
                <a:effectLst>
                  <a:outerShdw blurRad="38100" dist="38100" dir="2700000" algn="tl">
                    <a:srgbClr val="C0C0C0"/>
                  </a:outerShdw>
                </a:effectLst>
              </a:rPr>
              <a:t>Έλεγχος Παρορμήσεων: ουσιαστικό στοιχείο ζωής</a:t>
            </a:r>
          </a:p>
          <a:p>
            <a:pPr eaLnBrk="1" hangingPunct="1">
              <a:spcBef>
                <a:spcPct val="50000"/>
              </a:spcBef>
              <a:buClr>
                <a:srgbClr val="00FF00"/>
              </a:buClr>
              <a:buFont typeface="Wingdings" pitchFamily="2" charset="2"/>
              <a:buChar char="§"/>
              <a:defRPr/>
            </a:pPr>
            <a:r>
              <a:rPr lang="el-GR" sz="2600" b="1" dirty="0">
                <a:solidFill>
                  <a:srgbClr val="000066"/>
                </a:solidFill>
                <a:effectLst>
                  <a:outerShdw blurRad="38100" dist="38100" dir="2700000" algn="tl">
                    <a:srgbClr val="C0C0C0"/>
                  </a:outerShdw>
                </a:effectLst>
              </a:rPr>
              <a:t>Παιδιά παρορμητικά-Παιδιά στοχαστικά (</a:t>
            </a:r>
            <a:r>
              <a:rPr lang="en-US" sz="2600" b="1" dirty="0">
                <a:solidFill>
                  <a:srgbClr val="000066"/>
                </a:solidFill>
                <a:effectLst>
                  <a:outerShdw blurRad="38100" dist="38100" dir="2700000" algn="tl">
                    <a:srgbClr val="C0C0C0"/>
                  </a:outerShdw>
                </a:effectLst>
              </a:rPr>
              <a:t>Michell &amp; Michell, 1983)</a:t>
            </a:r>
            <a:endParaRPr lang="el-GR" sz="2600" b="1" dirty="0">
              <a:solidFill>
                <a:srgbClr val="000066"/>
              </a:solidFill>
              <a:effectLst>
                <a:outerShdw blurRad="38100" dist="38100" dir="2700000" algn="tl">
                  <a:srgbClr val="C0C0C0"/>
                </a:outerShdw>
              </a:effectLst>
            </a:endParaRPr>
          </a:p>
          <a:p>
            <a:pPr eaLnBrk="1" hangingPunct="1">
              <a:spcBef>
                <a:spcPct val="50000"/>
              </a:spcBef>
              <a:buClr>
                <a:srgbClr val="00FF00"/>
              </a:buClr>
              <a:buFont typeface="Wingdings" pitchFamily="2" charset="2"/>
              <a:buChar char="§"/>
              <a:defRPr/>
            </a:pPr>
            <a:r>
              <a:rPr lang="el-GR" sz="2600" b="1" dirty="0">
                <a:solidFill>
                  <a:srgbClr val="000066"/>
                </a:solidFill>
                <a:effectLst>
                  <a:outerShdw blurRad="38100" dist="38100" dir="2700000" algn="tl">
                    <a:srgbClr val="C0C0C0"/>
                  </a:outerShdw>
                </a:effectLst>
              </a:rPr>
              <a:t>Η παρορμητικότητα συντελεί στην καθυστέρηση της ικανοποίησης αναγκών.</a:t>
            </a:r>
            <a:endParaRPr lang="en-US" sz="2600" b="1" dirty="0">
              <a:solidFill>
                <a:srgbClr val="000066"/>
              </a:solidFill>
              <a:effectLst>
                <a:outerShdw blurRad="38100" dist="38100" dir="2700000" algn="tl">
                  <a:srgbClr val="C0C0C0"/>
                </a:outerShdw>
              </a:effectLst>
            </a:endParaRPr>
          </a:p>
          <a:p>
            <a:pPr eaLnBrk="1" hangingPunct="1">
              <a:spcBef>
                <a:spcPct val="50000"/>
              </a:spcBef>
              <a:buClr>
                <a:srgbClr val="00FF00"/>
              </a:buClr>
              <a:buFont typeface="Wingdings" pitchFamily="2" charset="2"/>
              <a:buChar char="§"/>
              <a:defRPr/>
            </a:pPr>
            <a:r>
              <a:rPr lang="el-GR" sz="2600" b="1" dirty="0">
                <a:solidFill>
                  <a:srgbClr val="000066"/>
                </a:solidFill>
                <a:effectLst>
                  <a:outerShdw blurRad="38100" dist="38100" dir="2700000" algn="tl">
                    <a:srgbClr val="C0C0C0"/>
                  </a:outerShdw>
                </a:effectLst>
              </a:rPr>
              <a:t>Διαχρονικά ευρήματα συγκλίνουν στον </a:t>
            </a:r>
            <a:r>
              <a:rPr lang="el-GR" sz="2600" b="1" i="1" dirty="0">
                <a:solidFill>
                  <a:srgbClr val="000066"/>
                </a:solidFill>
                <a:effectLst>
                  <a:outerShdw blurRad="38100" dist="38100" dir="2700000" algn="tl">
                    <a:srgbClr val="C0C0C0"/>
                  </a:outerShdw>
                </a:effectLst>
              </a:rPr>
              <a:t>προβλεπτικό ρόλο</a:t>
            </a:r>
            <a:r>
              <a:rPr lang="el-GR" sz="2600" b="1" dirty="0">
                <a:solidFill>
                  <a:srgbClr val="000066"/>
                </a:solidFill>
                <a:effectLst>
                  <a:outerShdw blurRad="38100" dist="38100" dir="2700000" algn="tl">
                    <a:srgbClr val="C0C0C0"/>
                  </a:outerShdw>
                </a:effectLst>
              </a:rPr>
              <a:t> της παρορμητικότητας (4χρ.) για την επίδοση των παιδιών, την </a:t>
            </a:r>
            <a:r>
              <a:rPr lang="el-GR" sz="2600" b="1" dirty="0" err="1">
                <a:solidFill>
                  <a:srgbClr val="000066"/>
                </a:solidFill>
                <a:effectLst>
                  <a:outerShdw blurRad="38100" dist="38100" dir="2700000" algn="tl">
                    <a:srgbClr val="C0C0C0"/>
                  </a:outerShdw>
                </a:effectLst>
              </a:rPr>
              <a:t>αυτο</a:t>
            </a:r>
            <a:r>
              <a:rPr lang="el-GR" sz="2600" b="1" dirty="0">
                <a:solidFill>
                  <a:srgbClr val="000066"/>
                </a:solidFill>
                <a:effectLst>
                  <a:outerShdw blurRad="38100" dist="38100" dir="2700000" algn="tl">
                    <a:srgbClr val="C0C0C0"/>
                  </a:outerShdw>
                </a:effectLst>
              </a:rPr>
              <a:t>-εκτίμηση, την αποδοχή της ματαίωσης, την επιθετικότητα, τη σύναψη φιλίας και τις ψυχολογικές δυσκολίες.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7397">
                                            <p:txEl>
                                              <p:pRg st="0" end="0"/>
                                            </p:txEl>
                                          </p:spTgt>
                                        </p:tgtEl>
                                        <p:attrNameLst>
                                          <p:attrName>style.visibility</p:attrName>
                                        </p:attrNameLst>
                                      </p:cBhvr>
                                      <p:to>
                                        <p:strVal val="visible"/>
                                      </p:to>
                                    </p:set>
                                    <p:animEffect transition="in" filter="blinds(horizontal)">
                                      <p:cBhvr>
                                        <p:cTn id="7" dur="500"/>
                                        <p:tgtEl>
                                          <p:spTgt spid="18739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7397">
                                            <p:txEl>
                                              <p:pRg st="1" end="1"/>
                                            </p:txEl>
                                          </p:spTgt>
                                        </p:tgtEl>
                                        <p:attrNameLst>
                                          <p:attrName>style.visibility</p:attrName>
                                        </p:attrNameLst>
                                      </p:cBhvr>
                                      <p:to>
                                        <p:strVal val="visible"/>
                                      </p:to>
                                    </p:set>
                                    <p:animEffect transition="in" filter="blinds(horizontal)">
                                      <p:cBhvr>
                                        <p:cTn id="12" dur="500"/>
                                        <p:tgtEl>
                                          <p:spTgt spid="18739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87397">
                                            <p:txEl>
                                              <p:pRg st="2" end="2"/>
                                            </p:txEl>
                                          </p:spTgt>
                                        </p:tgtEl>
                                        <p:attrNameLst>
                                          <p:attrName>style.visibility</p:attrName>
                                        </p:attrNameLst>
                                      </p:cBhvr>
                                      <p:to>
                                        <p:strVal val="visible"/>
                                      </p:to>
                                    </p:set>
                                    <p:animEffect transition="in" filter="box(in)">
                                      <p:cBhvr>
                                        <p:cTn id="17" dur="500"/>
                                        <p:tgtEl>
                                          <p:spTgt spid="18739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87397">
                                            <p:txEl>
                                              <p:pRg st="3" end="3"/>
                                            </p:txEl>
                                          </p:spTgt>
                                        </p:tgtEl>
                                        <p:attrNameLst>
                                          <p:attrName>style.visibility</p:attrName>
                                        </p:attrNameLst>
                                      </p:cBhvr>
                                      <p:to>
                                        <p:strVal val="visible"/>
                                      </p:to>
                                    </p:set>
                                    <p:animEffect transition="in" filter="blinds(horizontal)">
                                      <p:cBhvr>
                                        <p:cTn id="22" dur="500"/>
                                        <p:tgtEl>
                                          <p:spTgt spid="1873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a:extLst>
              <a:ext uri="{FF2B5EF4-FFF2-40B4-BE49-F238E27FC236}">
                <a16:creationId xmlns:a16="http://schemas.microsoft.com/office/drawing/2014/main" id="{DB5E8D5D-7AD7-4BB0-5369-9DC1EC0080D1}"/>
              </a:ext>
            </a:extLst>
          </p:cNvPr>
          <p:cNvSpPr txBox="1">
            <a:spLocks noChangeArrowheads="1"/>
          </p:cNvSpPr>
          <p:nvPr/>
        </p:nvSpPr>
        <p:spPr bwMode="auto">
          <a:xfrm>
            <a:off x="3935414" y="6216650"/>
            <a:ext cx="49672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50000"/>
              </a:spcBef>
              <a:spcAft>
                <a:spcPct val="0"/>
              </a:spcAft>
              <a:buClrTx/>
              <a:buSzTx/>
              <a:buFontTx/>
              <a:buNone/>
            </a:pPr>
            <a:endParaRPr lang="en-US" altLang="en-US" sz="3600">
              <a:solidFill>
                <a:schemeClr val="tx1"/>
              </a:solidFill>
              <a:latin typeface="Times New Roman" panose="02020603050405020304" pitchFamily="18" charset="0"/>
              <a:cs typeface="Arial" panose="020B0604020202020204" pitchFamily="34" charset="0"/>
            </a:endParaRPr>
          </a:p>
        </p:txBody>
      </p:sp>
      <p:sp>
        <p:nvSpPr>
          <p:cNvPr id="188419" name="Text Box 3">
            <a:extLst>
              <a:ext uri="{FF2B5EF4-FFF2-40B4-BE49-F238E27FC236}">
                <a16:creationId xmlns:a16="http://schemas.microsoft.com/office/drawing/2014/main" id="{A62A1D5B-BE02-0D6F-92A9-BD66A0558459}"/>
              </a:ext>
            </a:extLst>
          </p:cNvPr>
          <p:cNvSpPr txBox="1">
            <a:spLocks noChangeArrowheads="1"/>
          </p:cNvSpPr>
          <p:nvPr/>
        </p:nvSpPr>
        <p:spPr bwMode="auto">
          <a:xfrm>
            <a:off x="1524000" y="3500438"/>
            <a:ext cx="4140200" cy="369332"/>
          </a:xfrm>
          <a:prstGeom prst="rect">
            <a:avLst/>
          </a:prstGeom>
          <a:noFill/>
          <a:ln w="9525">
            <a:noFill/>
            <a:miter lim="800000"/>
            <a:headEnd/>
            <a:tailEnd/>
          </a:ln>
          <a:effectLst/>
        </p:spPr>
        <p:txBody>
          <a:bodyPr>
            <a:spAutoFit/>
          </a:bodyPr>
          <a:lstStyle/>
          <a:p>
            <a:pPr eaLnBrk="1" hangingPunct="1">
              <a:spcBef>
                <a:spcPct val="50000"/>
              </a:spcBef>
              <a:defRPr/>
            </a:pPr>
            <a:endParaRPr lang="el-GR" b="1">
              <a:solidFill>
                <a:schemeClr val="hlink"/>
              </a:solidFill>
              <a:effectLst>
                <a:outerShdw blurRad="38100" dist="38100" dir="2700000" algn="tl">
                  <a:srgbClr val="C0C0C0"/>
                </a:outerShdw>
              </a:effectLst>
            </a:endParaRPr>
          </a:p>
        </p:txBody>
      </p:sp>
      <p:sp>
        <p:nvSpPr>
          <p:cNvPr id="188420" name="Text Box 4">
            <a:extLst>
              <a:ext uri="{FF2B5EF4-FFF2-40B4-BE49-F238E27FC236}">
                <a16:creationId xmlns:a16="http://schemas.microsoft.com/office/drawing/2014/main" id="{7F90C28C-0633-4630-CDF1-80C00451B93B}"/>
              </a:ext>
            </a:extLst>
          </p:cNvPr>
          <p:cNvSpPr txBox="1">
            <a:spLocks noChangeArrowheads="1"/>
          </p:cNvSpPr>
          <p:nvPr/>
        </p:nvSpPr>
        <p:spPr bwMode="auto">
          <a:xfrm>
            <a:off x="2208214" y="617539"/>
            <a:ext cx="7775575" cy="579437"/>
          </a:xfrm>
          <a:prstGeom prst="rect">
            <a:avLst/>
          </a:prstGeom>
          <a:gradFill rotWithShape="1">
            <a:gsLst>
              <a:gs pos="0">
                <a:srgbClr val="99FF99"/>
              </a:gs>
              <a:gs pos="50000">
                <a:schemeClr val="bg1"/>
              </a:gs>
              <a:gs pos="100000">
                <a:srgbClr val="99FF99"/>
              </a:gs>
            </a:gsLst>
            <a:lin ang="5400000" scaled="1"/>
          </a:gradFill>
          <a:ln w="9525">
            <a:noFill/>
            <a:miter lim="800000"/>
            <a:headEnd/>
            <a:tailEnd/>
          </a:ln>
          <a:effectLst/>
        </p:spPr>
        <p:txBody>
          <a:bodyPr>
            <a:spAutoFit/>
          </a:bodyPr>
          <a:lstStyle/>
          <a:p>
            <a:pPr algn="ctr" eaLnBrk="1" hangingPunct="1">
              <a:spcBef>
                <a:spcPct val="50000"/>
              </a:spcBef>
              <a:defRPr/>
            </a:pPr>
            <a:r>
              <a:rPr lang="el-GR" sz="3200" b="1">
                <a:solidFill>
                  <a:srgbClr val="000066"/>
                </a:solidFill>
                <a:effectLst>
                  <a:outerShdw blurRad="38100" dist="38100" dir="2700000" algn="tl">
                    <a:srgbClr val="000000"/>
                  </a:outerShdw>
                </a:effectLst>
              </a:rPr>
              <a:t>6.5. ΣΧΟΛΕΙΟ ΚΑΙ ΑΥΤΌ-ΕΛΕΓΧΟΣ</a:t>
            </a:r>
          </a:p>
        </p:txBody>
      </p:sp>
      <p:sp>
        <p:nvSpPr>
          <p:cNvPr id="188421" name="Text Box 5">
            <a:extLst>
              <a:ext uri="{FF2B5EF4-FFF2-40B4-BE49-F238E27FC236}">
                <a16:creationId xmlns:a16="http://schemas.microsoft.com/office/drawing/2014/main" id="{1830CCDF-2BED-59D5-DBD5-6EBDE80CA06B}"/>
              </a:ext>
            </a:extLst>
          </p:cNvPr>
          <p:cNvSpPr txBox="1">
            <a:spLocks noChangeArrowheads="1"/>
          </p:cNvSpPr>
          <p:nvPr/>
        </p:nvSpPr>
        <p:spPr bwMode="auto">
          <a:xfrm>
            <a:off x="2351089" y="1125539"/>
            <a:ext cx="7489825" cy="5076825"/>
          </a:xfrm>
          <a:prstGeom prst="rect">
            <a:avLst/>
          </a:prstGeom>
          <a:noFill/>
          <a:ln w="9525">
            <a:noFill/>
            <a:miter lim="800000"/>
            <a:headEnd/>
            <a:tailEnd/>
          </a:ln>
          <a:effectLst/>
        </p:spPr>
        <p:txBody>
          <a:bodyPr>
            <a:spAutoFit/>
          </a:bodyPr>
          <a:lstStyle/>
          <a:p>
            <a:pPr algn="ctr" eaLnBrk="1" hangingPunct="1">
              <a:spcBef>
                <a:spcPct val="50000"/>
              </a:spcBef>
              <a:buClr>
                <a:srgbClr val="00FF00"/>
              </a:buClr>
              <a:buFont typeface="Wingdings" pitchFamily="2" charset="2"/>
              <a:buNone/>
              <a:defRPr/>
            </a:pPr>
            <a:r>
              <a:rPr lang="el-GR" sz="2400" b="1" dirty="0">
                <a:solidFill>
                  <a:srgbClr val="CC0000"/>
                </a:solidFill>
                <a:effectLst>
                  <a:outerShdw blurRad="38100" dist="38100" dir="2700000" algn="tl">
                    <a:srgbClr val="C0C0C0"/>
                  </a:outerShdw>
                </a:effectLst>
              </a:rPr>
              <a:t>Εκπαιδευτική Παρέμβαση</a:t>
            </a:r>
          </a:p>
          <a:p>
            <a:pPr eaLnBrk="1" hangingPunct="1">
              <a:spcBef>
                <a:spcPct val="50000"/>
              </a:spcBef>
              <a:buClr>
                <a:srgbClr val="00FF00"/>
              </a:buClr>
              <a:buFont typeface="Wingdings" pitchFamily="2" charset="2"/>
              <a:buChar char="§"/>
              <a:defRPr/>
            </a:pPr>
            <a:r>
              <a:rPr lang="el-GR" sz="2400" b="1" dirty="0">
                <a:solidFill>
                  <a:srgbClr val="990033"/>
                </a:solidFill>
                <a:effectLst>
                  <a:outerShdw blurRad="38100" dist="38100" dir="2700000" algn="tl">
                    <a:srgbClr val="C0C0C0"/>
                  </a:outerShdw>
                </a:effectLst>
              </a:rPr>
              <a:t>Τεχνικές Ανάπτυξης </a:t>
            </a:r>
            <a:r>
              <a:rPr lang="el-GR" sz="2400" b="1" dirty="0" err="1">
                <a:solidFill>
                  <a:srgbClr val="990033"/>
                </a:solidFill>
                <a:effectLst>
                  <a:outerShdw blurRad="38100" dist="38100" dir="2700000" algn="tl">
                    <a:srgbClr val="C0C0C0"/>
                  </a:outerShdw>
                </a:effectLst>
              </a:rPr>
              <a:t>Αυτο</a:t>
            </a:r>
            <a:r>
              <a:rPr lang="el-GR" sz="2400" b="1" dirty="0">
                <a:solidFill>
                  <a:srgbClr val="990033"/>
                </a:solidFill>
                <a:effectLst>
                  <a:outerShdw blurRad="38100" dist="38100" dir="2700000" algn="tl">
                    <a:srgbClr val="C0C0C0"/>
                  </a:outerShdw>
                </a:effectLst>
              </a:rPr>
              <a:t>-ελέγχου</a:t>
            </a:r>
          </a:p>
          <a:p>
            <a:pPr eaLnBrk="1" hangingPunct="1">
              <a:spcBef>
                <a:spcPct val="50000"/>
              </a:spcBef>
              <a:buClr>
                <a:srgbClr val="00FF00"/>
              </a:buClr>
              <a:buFont typeface="Wingdings" pitchFamily="2" charset="2"/>
              <a:buChar char="§"/>
              <a:defRPr/>
            </a:pPr>
            <a:r>
              <a:rPr lang="el-GR" sz="2400" b="1" dirty="0">
                <a:solidFill>
                  <a:srgbClr val="000066"/>
                </a:solidFill>
                <a:effectLst>
                  <a:outerShdw blurRad="38100" dist="38100" dir="2700000" algn="tl">
                    <a:srgbClr val="C0C0C0"/>
                  </a:outerShdw>
                </a:effectLst>
              </a:rPr>
              <a:t>Διάσπαση Προσοχής</a:t>
            </a:r>
          </a:p>
          <a:p>
            <a:pPr eaLnBrk="1" hangingPunct="1">
              <a:spcBef>
                <a:spcPct val="50000"/>
              </a:spcBef>
              <a:buClr>
                <a:srgbClr val="00FF00"/>
              </a:buClr>
              <a:buFont typeface="Wingdings" pitchFamily="2" charset="2"/>
              <a:buChar char="§"/>
              <a:defRPr/>
            </a:pPr>
            <a:r>
              <a:rPr lang="el-GR" sz="2400" b="1" dirty="0">
                <a:solidFill>
                  <a:srgbClr val="000066"/>
                </a:solidFill>
                <a:effectLst>
                  <a:outerShdw blurRad="38100" dist="38100" dir="2700000" algn="tl">
                    <a:srgbClr val="C0C0C0"/>
                  </a:outerShdw>
                </a:effectLst>
              </a:rPr>
              <a:t> «Μεταμόρφωση»</a:t>
            </a:r>
          </a:p>
          <a:p>
            <a:pPr eaLnBrk="1" hangingPunct="1">
              <a:spcBef>
                <a:spcPct val="50000"/>
              </a:spcBef>
              <a:buClr>
                <a:srgbClr val="00FF00"/>
              </a:buClr>
              <a:buFont typeface="Wingdings" pitchFamily="2" charset="2"/>
              <a:buChar char="§"/>
              <a:defRPr/>
            </a:pPr>
            <a:r>
              <a:rPr lang="el-GR" sz="2400" b="1" dirty="0">
                <a:solidFill>
                  <a:srgbClr val="000066"/>
                </a:solidFill>
                <a:effectLst>
                  <a:outerShdw blurRad="38100" dist="38100" dir="2700000" algn="tl">
                    <a:srgbClr val="C0C0C0"/>
                  </a:outerShdw>
                </a:effectLst>
              </a:rPr>
              <a:t>Προσωπικές στρατηγικές ως αποτελεσματικότερες</a:t>
            </a:r>
          </a:p>
          <a:p>
            <a:pPr eaLnBrk="1" hangingPunct="1">
              <a:spcBef>
                <a:spcPct val="50000"/>
              </a:spcBef>
              <a:buClr>
                <a:srgbClr val="00FF00"/>
              </a:buClr>
              <a:buFont typeface="Wingdings" pitchFamily="2" charset="2"/>
              <a:buChar char="§"/>
              <a:defRPr/>
            </a:pPr>
            <a:r>
              <a:rPr lang="el-GR" sz="2400" b="1" dirty="0">
                <a:solidFill>
                  <a:srgbClr val="000066"/>
                </a:solidFill>
                <a:effectLst>
                  <a:outerShdw blurRad="38100" dist="38100" dir="2700000" algn="tl">
                    <a:srgbClr val="C0C0C0"/>
                  </a:outerShdw>
                </a:effectLst>
              </a:rPr>
              <a:t>Σημαντικότητα ανάπτυξης </a:t>
            </a:r>
            <a:r>
              <a:rPr lang="el-GR" sz="2400" b="1" dirty="0" err="1">
                <a:solidFill>
                  <a:srgbClr val="000066"/>
                </a:solidFill>
                <a:effectLst>
                  <a:outerShdw blurRad="38100" dist="38100" dir="2700000" algn="tl">
                    <a:srgbClr val="C0C0C0"/>
                  </a:outerShdw>
                </a:effectLst>
              </a:rPr>
              <a:t>αυτο</a:t>
            </a:r>
            <a:r>
              <a:rPr lang="el-GR" sz="2400" b="1" dirty="0">
                <a:solidFill>
                  <a:srgbClr val="000066"/>
                </a:solidFill>
                <a:effectLst>
                  <a:outerShdw blurRad="38100" dist="38100" dir="2700000" algn="tl">
                    <a:srgbClr val="C0C0C0"/>
                  </a:outerShdw>
                </a:effectLst>
              </a:rPr>
              <a:t>-ελέγχου για τα μετέπειτα χρόνια της ζωής</a:t>
            </a:r>
          </a:p>
          <a:p>
            <a:pPr eaLnBrk="1" hangingPunct="1">
              <a:spcBef>
                <a:spcPct val="50000"/>
              </a:spcBef>
              <a:buClr>
                <a:srgbClr val="00FF00"/>
              </a:buClr>
              <a:buFont typeface="Wingdings" pitchFamily="2" charset="2"/>
              <a:buNone/>
              <a:defRPr/>
            </a:pPr>
            <a:endParaRPr lang="el-GR" sz="2400" b="1" dirty="0">
              <a:solidFill>
                <a:srgbClr val="000066"/>
              </a:solidFill>
              <a:effectLst>
                <a:outerShdw blurRad="38100" dist="38100" dir="2700000" algn="tl">
                  <a:srgbClr val="C0C0C0"/>
                </a:outerShdw>
              </a:effectLst>
            </a:endParaRPr>
          </a:p>
          <a:p>
            <a:pPr algn="ctr" eaLnBrk="1" hangingPunct="1">
              <a:spcBef>
                <a:spcPct val="50000"/>
              </a:spcBef>
              <a:buClr>
                <a:srgbClr val="00FF00"/>
              </a:buClr>
              <a:buFont typeface="Wingdings" pitchFamily="2" charset="2"/>
              <a:buNone/>
              <a:defRPr/>
            </a:pPr>
            <a:r>
              <a:rPr lang="el-GR" sz="2400" b="1" dirty="0">
                <a:solidFill>
                  <a:srgbClr val="CC0000"/>
                </a:solidFill>
                <a:effectLst>
                  <a:outerShdw blurRad="38100" dist="38100" dir="2700000" algn="tl">
                    <a:srgbClr val="C0C0C0"/>
                  </a:outerShdw>
                </a:effectLst>
              </a:rPr>
              <a:t>Αναγκαιότητα για προγράμματα στα πρώτα χρόνια της ζωής.</a:t>
            </a:r>
          </a:p>
        </p:txBody>
      </p:sp>
      <p:sp>
        <p:nvSpPr>
          <p:cNvPr id="188422" name="Line 6">
            <a:extLst>
              <a:ext uri="{FF2B5EF4-FFF2-40B4-BE49-F238E27FC236}">
                <a16:creationId xmlns:a16="http://schemas.microsoft.com/office/drawing/2014/main" id="{BA1BD366-4073-BF0E-CCFA-4F2FA573C715}"/>
              </a:ext>
            </a:extLst>
          </p:cNvPr>
          <p:cNvSpPr>
            <a:spLocks noChangeShapeType="1"/>
          </p:cNvSpPr>
          <p:nvPr/>
        </p:nvSpPr>
        <p:spPr bwMode="auto">
          <a:xfrm>
            <a:off x="6024563" y="4581525"/>
            <a:ext cx="0" cy="935038"/>
          </a:xfrm>
          <a:prstGeom prst="line">
            <a:avLst/>
          </a:prstGeom>
          <a:noFill/>
          <a:ln w="76200">
            <a:solidFill>
              <a:srgbClr val="006666"/>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8421">
                                            <p:txEl>
                                              <p:pRg st="1" end="1"/>
                                            </p:txEl>
                                          </p:spTgt>
                                        </p:tgtEl>
                                        <p:attrNameLst>
                                          <p:attrName>style.visibility</p:attrName>
                                        </p:attrNameLst>
                                      </p:cBhvr>
                                      <p:to>
                                        <p:strVal val="visible"/>
                                      </p:to>
                                    </p:set>
                                    <p:animEffect transition="in" filter="box(in)">
                                      <p:cBhvr>
                                        <p:cTn id="7" dur="500"/>
                                        <p:tgtEl>
                                          <p:spTgt spid="18842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88421">
                                            <p:txEl>
                                              <p:pRg st="2" end="2"/>
                                            </p:txEl>
                                          </p:spTgt>
                                        </p:tgtEl>
                                        <p:attrNameLst>
                                          <p:attrName>style.visibility</p:attrName>
                                        </p:attrNameLst>
                                      </p:cBhvr>
                                      <p:to>
                                        <p:strVal val="visible"/>
                                      </p:to>
                                    </p:set>
                                    <p:animEffect transition="in" filter="box(in)">
                                      <p:cBhvr>
                                        <p:cTn id="12" dur="500"/>
                                        <p:tgtEl>
                                          <p:spTgt spid="18842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88421">
                                            <p:txEl>
                                              <p:pRg st="3" end="3"/>
                                            </p:txEl>
                                          </p:spTgt>
                                        </p:tgtEl>
                                        <p:attrNameLst>
                                          <p:attrName>style.visibility</p:attrName>
                                        </p:attrNameLst>
                                      </p:cBhvr>
                                      <p:to>
                                        <p:strVal val="visible"/>
                                      </p:to>
                                    </p:set>
                                    <p:animEffect transition="in" filter="box(in)">
                                      <p:cBhvr>
                                        <p:cTn id="17" dur="500"/>
                                        <p:tgtEl>
                                          <p:spTgt spid="18842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88421">
                                            <p:txEl>
                                              <p:pRg st="4" end="4"/>
                                            </p:txEl>
                                          </p:spTgt>
                                        </p:tgtEl>
                                        <p:attrNameLst>
                                          <p:attrName>style.visibility</p:attrName>
                                        </p:attrNameLst>
                                      </p:cBhvr>
                                      <p:to>
                                        <p:strVal val="visible"/>
                                      </p:to>
                                    </p:set>
                                    <p:animEffect transition="in" filter="box(in)">
                                      <p:cBhvr>
                                        <p:cTn id="22" dur="500"/>
                                        <p:tgtEl>
                                          <p:spTgt spid="18842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88421">
                                            <p:txEl>
                                              <p:pRg st="5" end="5"/>
                                            </p:txEl>
                                          </p:spTgt>
                                        </p:tgtEl>
                                        <p:attrNameLst>
                                          <p:attrName>style.visibility</p:attrName>
                                        </p:attrNameLst>
                                      </p:cBhvr>
                                      <p:to>
                                        <p:strVal val="visible"/>
                                      </p:to>
                                    </p:set>
                                    <p:animEffect transition="in" filter="box(in)">
                                      <p:cBhvr>
                                        <p:cTn id="27" dur="500"/>
                                        <p:tgtEl>
                                          <p:spTgt spid="18842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88422"/>
                                        </p:tgtEl>
                                        <p:attrNameLst>
                                          <p:attrName>style.visibility</p:attrName>
                                        </p:attrNameLst>
                                      </p:cBhvr>
                                      <p:to>
                                        <p:strVal val="visible"/>
                                      </p:to>
                                    </p:set>
                                    <p:animEffect transition="in" filter="blinds(horizontal)">
                                      <p:cBhvr>
                                        <p:cTn id="32" dur="500"/>
                                        <p:tgtEl>
                                          <p:spTgt spid="1884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88421">
                                            <p:txEl>
                                              <p:pRg st="7" end="7"/>
                                            </p:txEl>
                                          </p:spTgt>
                                        </p:tgtEl>
                                        <p:attrNameLst>
                                          <p:attrName>style.visibility</p:attrName>
                                        </p:attrNameLst>
                                      </p:cBhvr>
                                      <p:to>
                                        <p:strVal val="visible"/>
                                      </p:to>
                                    </p:set>
                                    <p:animEffect transition="in" filter="box(in)">
                                      <p:cBhvr>
                                        <p:cTn id="37" dur="500"/>
                                        <p:tgtEl>
                                          <p:spTgt spid="18842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247F6D43-B1C3-1191-6AFF-CE0998856418}"/>
              </a:ext>
            </a:extLst>
          </p:cNvPr>
          <p:cNvSpPr>
            <a:spLocks noGrp="1" noChangeArrowheads="1"/>
          </p:cNvSpPr>
          <p:nvPr>
            <p:ph type="title"/>
          </p:nvPr>
        </p:nvSpPr>
        <p:spPr>
          <a:xfrm>
            <a:off x="1992313" y="2003425"/>
            <a:ext cx="8229600" cy="2794000"/>
          </a:xfrm>
          <a:gradFill rotWithShape="1">
            <a:gsLst>
              <a:gs pos="0">
                <a:srgbClr val="CCFF33"/>
              </a:gs>
              <a:gs pos="50000">
                <a:schemeClr val="bg1"/>
              </a:gs>
              <a:gs pos="100000">
                <a:srgbClr val="CCFF33"/>
              </a:gs>
            </a:gsLst>
            <a:lin ang="5400000" scaled="1"/>
          </a:gradFill>
        </p:spPr>
        <p:txBody>
          <a:bodyPr rtlCol="0">
            <a:normAutofit/>
          </a:bodyPr>
          <a:lstStyle/>
          <a:p>
            <a:pPr>
              <a:defRPr/>
            </a:pPr>
            <a:r>
              <a:rPr lang="el-GR" b="1">
                <a:solidFill>
                  <a:srgbClr val="006600"/>
                </a:solidFill>
                <a:effectLst>
                  <a:outerShdw blurRad="38100" dist="38100" dir="2700000" algn="tl">
                    <a:srgbClr val="000000"/>
                  </a:outerShdw>
                </a:effectLst>
              </a:rPr>
              <a:t>ΝΟΗΤΙΚΗ ΑΝΑΠΤΥΞΗ</a:t>
            </a:r>
            <a:br>
              <a:rPr lang="el-GR" b="1">
                <a:solidFill>
                  <a:srgbClr val="006600"/>
                </a:solidFill>
                <a:effectLst>
                  <a:outerShdw blurRad="38100" dist="38100" dir="2700000" algn="tl">
                    <a:srgbClr val="000000"/>
                  </a:outerShdw>
                </a:effectLst>
              </a:rPr>
            </a:br>
            <a:r>
              <a:rPr lang="el-GR" b="1">
                <a:solidFill>
                  <a:srgbClr val="006600"/>
                </a:solidFill>
                <a:effectLst>
                  <a:outerShdw blurRad="38100" dist="38100" dir="2700000" algn="tl">
                    <a:srgbClr val="000000"/>
                  </a:outerShdw>
                </a:effectLst>
              </a:rPr>
              <a:t>Ραγδαία νοητική ανάπτυξη κατά την προσχολική ηλικία</a:t>
            </a:r>
          </a:p>
        </p:txBody>
      </p:sp>
      <p:sp>
        <p:nvSpPr>
          <p:cNvPr id="98307" name="AutoShape 5" descr="9k=">
            <a:extLst>
              <a:ext uri="{FF2B5EF4-FFF2-40B4-BE49-F238E27FC236}">
                <a16:creationId xmlns:a16="http://schemas.microsoft.com/office/drawing/2014/main" id="{AF9B3408-B720-FD96-2337-4FB48462A6D8}"/>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0"/>
              </a:spcBef>
              <a:spcAft>
                <a:spcPct val="0"/>
              </a:spcAft>
              <a:buClrTx/>
              <a:buSzTx/>
              <a:buFontTx/>
              <a:buNone/>
            </a:pPr>
            <a:endParaRPr lang="en-US" altLang="en-US" sz="1800">
              <a:solidFill>
                <a:schemeClr val="tx1"/>
              </a:solidFill>
              <a:latin typeface="Arial" panose="020B0604020202020204" pitchFamily="34" charset="0"/>
              <a:cs typeface="Arial" panose="020B0604020202020204" pitchFamily="34" charset="0"/>
            </a:endParaRPr>
          </a:p>
        </p:txBody>
      </p:sp>
      <p:sp>
        <p:nvSpPr>
          <p:cNvPr id="98308" name="AutoShape 7" descr="9k=">
            <a:extLst>
              <a:ext uri="{FF2B5EF4-FFF2-40B4-BE49-F238E27FC236}">
                <a16:creationId xmlns:a16="http://schemas.microsoft.com/office/drawing/2014/main" id="{BC6102B5-9213-8FBD-63C3-34308BCFE8B1}"/>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0"/>
              </a:spcBef>
              <a:spcAft>
                <a:spcPct val="0"/>
              </a:spcAft>
              <a:buClrTx/>
              <a:buSzTx/>
              <a:buFontTx/>
              <a:buNone/>
            </a:pPr>
            <a:endParaRPr lang="en-US" altLang="en-US" sz="180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D3BC528-563D-244D-FF1D-3B600D8DF23A}"/>
              </a:ext>
            </a:extLst>
          </p:cNvPr>
          <p:cNvSpPr>
            <a:spLocks noGrp="1" noChangeArrowheads="1"/>
          </p:cNvSpPr>
          <p:nvPr>
            <p:ph type="title" idx="4294967295"/>
          </p:nvPr>
        </p:nvSpPr>
        <p:spPr>
          <a:xfrm>
            <a:off x="2208214" y="549275"/>
            <a:ext cx="7775575" cy="935038"/>
          </a:xfrm>
          <a:ln>
            <a:solidFill>
              <a:srgbClr val="003366"/>
            </a:solidFill>
            <a:miter lim="800000"/>
            <a:headEnd/>
            <a:tailEnd/>
          </a:ln>
        </p:spPr>
        <p:txBody>
          <a:bodyPr rtlCol="0">
            <a:normAutofit fontScale="90000"/>
          </a:bodyPr>
          <a:lstStyle/>
          <a:p>
            <a:pPr>
              <a:defRPr/>
            </a:pPr>
            <a:r>
              <a:rPr lang="el-GR" altLang="en-US" sz="3200" b="1">
                <a:solidFill>
                  <a:srgbClr val="006666"/>
                </a:solidFill>
              </a:rPr>
              <a:t>Α. Προεννοιολογική Περίοδος της θεωρίας του </a:t>
            </a:r>
            <a:r>
              <a:rPr lang="en-US" altLang="en-US" sz="3200" b="1">
                <a:solidFill>
                  <a:srgbClr val="006666"/>
                </a:solidFill>
              </a:rPr>
              <a:t>Piaget</a:t>
            </a:r>
            <a:endParaRPr lang="el-GR" altLang="en-US" sz="3200" b="1">
              <a:solidFill>
                <a:srgbClr val="006666"/>
              </a:solidFill>
            </a:endParaRPr>
          </a:p>
        </p:txBody>
      </p:sp>
      <p:sp>
        <p:nvSpPr>
          <p:cNvPr id="195587" name="Rectangle 3">
            <a:extLst>
              <a:ext uri="{FF2B5EF4-FFF2-40B4-BE49-F238E27FC236}">
                <a16:creationId xmlns:a16="http://schemas.microsoft.com/office/drawing/2014/main" id="{2C255EB2-4788-7359-842E-B34429F651AA}"/>
              </a:ext>
            </a:extLst>
          </p:cNvPr>
          <p:cNvSpPr>
            <a:spLocks noGrp="1" noChangeArrowheads="1"/>
          </p:cNvSpPr>
          <p:nvPr>
            <p:ph type="body" idx="4294967295"/>
          </p:nvPr>
        </p:nvSpPr>
        <p:spPr>
          <a:xfrm>
            <a:off x="2208214" y="1484314"/>
            <a:ext cx="7775575" cy="4752975"/>
          </a:xfrm>
          <a:solidFill>
            <a:schemeClr val="bg1"/>
          </a:solidFill>
          <a:ln>
            <a:solidFill>
              <a:srgbClr val="660066"/>
            </a:solidFill>
          </a:ln>
        </p:spPr>
        <p:txBody>
          <a:bodyPr rtlCol="0">
            <a:normAutofit fontScale="92500" lnSpcReduction="20000"/>
          </a:bodyPr>
          <a:lstStyle/>
          <a:p>
            <a:pPr eaLnBrk="1" fontAlgn="auto" hangingPunct="1">
              <a:buClr>
                <a:srgbClr val="990033"/>
              </a:buClr>
              <a:buFont typeface="Wingdings" pitchFamily="2" charset="2"/>
              <a:buChar char="§"/>
              <a:defRPr/>
            </a:pPr>
            <a:r>
              <a:rPr lang="el-GR" dirty="0">
                <a:solidFill>
                  <a:schemeClr val="tx1">
                    <a:lumMod val="85000"/>
                    <a:lumOff val="15000"/>
                  </a:schemeClr>
                </a:solidFill>
                <a:effectLst>
                  <a:outerShdw blurRad="38100" dist="38100" dir="2700000" algn="tl">
                    <a:srgbClr val="C0C0C0"/>
                  </a:outerShdw>
                </a:effectLst>
                <a:latin typeface="Times New Roman" pitchFamily="18" charset="0"/>
              </a:rPr>
              <a:t>Η μεγαλύτερη διαφορά του </a:t>
            </a:r>
            <a:r>
              <a:rPr lang="el-GR" dirty="0" err="1">
                <a:solidFill>
                  <a:schemeClr val="tx1">
                    <a:lumMod val="85000"/>
                    <a:lumOff val="15000"/>
                  </a:schemeClr>
                </a:solidFill>
                <a:effectLst>
                  <a:outerShdw blurRad="38100" dist="38100" dir="2700000" algn="tl">
                    <a:srgbClr val="C0C0C0"/>
                  </a:outerShdw>
                </a:effectLst>
                <a:latin typeface="Times New Roman" pitchFamily="18" charset="0"/>
              </a:rPr>
              <a:t>αισθησιοκινητικού</a:t>
            </a:r>
            <a:r>
              <a:rPr lang="el-GR" dirty="0">
                <a:solidFill>
                  <a:schemeClr val="tx1">
                    <a:lumMod val="85000"/>
                    <a:lumOff val="15000"/>
                  </a:schemeClr>
                </a:solidFill>
                <a:effectLst>
                  <a:outerShdw blurRad="38100" dist="38100" dir="2700000" algn="tl">
                    <a:srgbClr val="C0C0C0"/>
                  </a:outerShdw>
                </a:effectLst>
                <a:latin typeface="Times New Roman" pitchFamily="18" charset="0"/>
              </a:rPr>
              <a:t> σταδίου με το </a:t>
            </a:r>
            <a:r>
              <a:rPr lang="el-GR" dirty="0" err="1">
                <a:solidFill>
                  <a:schemeClr val="tx1">
                    <a:lumMod val="85000"/>
                    <a:lumOff val="15000"/>
                  </a:schemeClr>
                </a:solidFill>
                <a:effectLst>
                  <a:outerShdw blurRad="38100" dist="38100" dir="2700000" algn="tl">
                    <a:srgbClr val="C0C0C0"/>
                  </a:outerShdw>
                </a:effectLst>
                <a:latin typeface="Times New Roman" pitchFamily="18" charset="0"/>
              </a:rPr>
              <a:t>προεννοιολογικό</a:t>
            </a:r>
            <a:r>
              <a:rPr lang="el-GR" dirty="0">
                <a:solidFill>
                  <a:schemeClr val="tx1">
                    <a:lumMod val="85000"/>
                    <a:lumOff val="15000"/>
                  </a:schemeClr>
                </a:solidFill>
                <a:effectLst>
                  <a:outerShdw blurRad="38100" dist="38100" dir="2700000" algn="tl">
                    <a:srgbClr val="C0C0C0"/>
                  </a:outerShdw>
                </a:effectLst>
                <a:latin typeface="Times New Roman" pitchFamily="18" charset="0"/>
              </a:rPr>
              <a:t> είναι η </a:t>
            </a:r>
            <a:r>
              <a:rPr lang="el-GR" dirty="0">
                <a:solidFill>
                  <a:srgbClr val="990033"/>
                </a:solidFill>
                <a:effectLst>
                  <a:outerShdw blurRad="38100" dist="38100" dir="2700000" algn="tl">
                    <a:srgbClr val="C0C0C0"/>
                  </a:outerShdw>
                </a:effectLst>
                <a:latin typeface="Times New Roman" pitchFamily="18" charset="0"/>
              </a:rPr>
              <a:t>ικανότητα επικοινωνίας</a:t>
            </a:r>
            <a:r>
              <a:rPr lang="el-GR" dirty="0">
                <a:solidFill>
                  <a:schemeClr val="tx1">
                    <a:lumMod val="85000"/>
                    <a:lumOff val="15000"/>
                  </a:schemeClr>
                </a:solidFill>
                <a:effectLst>
                  <a:outerShdw blurRad="38100" dist="38100" dir="2700000" algn="tl">
                    <a:srgbClr val="C0C0C0"/>
                  </a:outerShdw>
                </a:effectLst>
                <a:latin typeface="Times New Roman" pitchFamily="18" charset="0"/>
              </a:rPr>
              <a:t>, κυρίως μέσω γλώσσας.</a:t>
            </a:r>
          </a:p>
          <a:p>
            <a:pPr eaLnBrk="1" fontAlgn="auto" hangingPunct="1">
              <a:buClr>
                <a:srgbClr val="990033"/>
              </a:buClr>
              <a:buFont typeface="Wingdings" pitchFamily="2" charset="2"/>
              <a:buChar char="§"/>
              <a:defRPr/>
            </a:pPr>
            <a:r>
              <a:rPr lang="el-GR" dirty="0">
                <a:solidFill>
                  <a:schemeClr val="tx1">
                    <a:lumMod val="85000"/>
                    <a:lumOff val="15000"/>
                  </a:schemeClr>
                </a:solidFill>
                <a:effectLst>
                  <a:outerShdw blurRad="38100" dist="38100" dir="2700000" algn="tl">
                    <a:srgbClr val="C0C0C0"/>
                  </a:outerShdw>
                </a:effectLst>
                <a:latin typeface="Times New Roman" pitchFamily="18" charset="0"/>
              </a:rPr>
              <a:t>Εκτός από τη γλώσσα, η παρουσία του παιχνιδιού και των ονείρων στη ζωή του παιδιού, δείχνουν την εξοικείωση του με τα σύμβολα, τα οποία θα του επιτρέψουν να αποσπαστεί αργότερα από το «εδώ και τώρα» της άμεσης πραγματικότητας και να κατανοήσει αντικείμενα και καταστάσεις που δεν είναι παρόντα.</a:t>
            </a:r>
          </a:p>
          <a:p>
            <a:pPr eaLnBrk="1" fontAlgn="auto" hangingPunct="1">
              <a:buClr>
                <a:srgbClr val="990033"/>
              </a:buClr>
              <a:buFont typeface="Wingdings" pitchFamily="2" charset="2"/>
              <a:buChar char="§"/>
              <a:defRPr/>
            </a:pPr>
            <a:r>
              <a:rPr lang="el-GR" dirty="0">
                <a:solidFill>
                  <a:schemeClr val="tx1">
                    <a:lumMod val="85000"/>
                    <a:lumOff val="15000"/>
                  </a:schemeClr>
                </a:solidFill>
                <a:effectLst>
                  <a:outerShdw blurRad="38100" dist="38100" dir="2700000" algn="tl">
                    <a:srgbClr val="C0C0C0"/>
                  </a:outerShdw>
                </a:effectLst>
                <a:latin typeface="Times New Roman" pitchFamily="18" charset="0"/>
              </a:rPr>
              <a:t>Αυτό βοηθά στο διαχωρισμό της σκέψης και της πράξης, τα οποία κατά το προηγούμενο αναπτυξιακό στάδιο ήταν σύμφυτα. </a:t>
            </a:r>
          </a:p>
          <a:p>
            <a:pPr eaLnBrk="1" fontAlgn="auto" hangingPunct="1">
              <a:buClr>
                <a:srgbClr val="990033"/>
              </a:buClr>
              <a:buFont typeface="Wingdings" pitchFamily="2" charset="2"/>
              <a:buChar char="§"/>
              <a:defRPr/>
            </a:pPr>
            <a:r>
              <a:rPr lang="el-GR" dirty="0">
                <a:solidFill>
                  <a:schemeClr val="tx1">
                    <a:lumMod val="85000"/>
                    <a:lumOff val="15000"/>
                  </a:schemeClr>
                </a:solidFill>
                <a:effectLst>
                  <a:outerShdw blurRad="38100" dist="38100" dir="2700000" algn="tl">
                    <a:srgbClr val="C0C0C0"/>
                  </a:outerShdw>
                </a:effectLst>
                <a:latin typeface="Times New Roman" pitchFamily="18" charset="0"/>
              </a:rPr>
              <a:t>Η σκέψη σε αυτό το στάδιο είναι ανώριμη και αυτό οφείλεται στην άμεση εξάρτηση του παιδιού από τα εξωτερικά ερεθίσματα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95587">
                                            <p:txEl>
                                              <p:pRg st="0" end="0"/>
                                            </p:txEl>
                                          </p:spTgt>
                                        </p:tgtEl>
                                        <p:attrNameLst>
                                          <p:attrName>style.visibility</p:attrName>
                                        </p:attrNameLst>
                                      </p:cBhvr>
                                      <p:to>
                                        <p:strVal val="visible"/>
                                      </p:to>
                                    </p:set>
                                    <p:animEffect transition="in" filter="box(in)">
                                      <p:cBhvr>
                                        <p:cTn id="7" dur="500"/>
                                        <p:tgtEl>
                                          <p:spTgt spid="195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95587">
                                            <p:txEl>
                                              <p:pRg st="1" end="1"/>
                                            </p:txEl>
                                          </p:spTgt>
                                        </p:tgtEl>
                                        <p:attrNameLst>
                                          <p:attrName>style.visibility</p:attrName>
                                        </p:attrNameLst>
                                      </p:cBhvr>
                                      <p:to>
                                        <p:strVal val="visible"/>
                                      </p:to>
                                    </p:set>
                                    <p:animEffect transition="in" filter="box(in)">
                                      <p:cBhvr>
                                        <p:cTn id="12" dur="500"/>
                                        <p:tgtEl>
                                          <p:spTgt spid="1955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95587">
                                            <p:txEl>
                                              <p:pRg st="2" end="2"/>
                                            </p:txEl>
                                          </p:spTgt>
                                        </p:tgtEl>
                                        <p:attrNameLst>
                                          <p:attrName>style.visibility</p:attrName>
                                        </p:attrNameLst>
                                      </p:cBhvr>
                                      <p:to>
                                        <p:strVal val="visible"/>
                                      </p:to>
                                    </p:set>
                                    <p:animEffect transition="in" filter="box(in)">
                                      <p:cBhvr>
                                        <p:cTn id="17" dur="500"/>
                                        <p:tgtEl>
                                          <p:spTgt spid="1955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95587">
                                            <p:txEl>
                                              <p:pRg st="3" end="3"/>
                                            </p:txEl>
                                          </p:spTgt>
                                        </p:tgtEl>
                                        <p:attrNameLst>
                                          <p:attrName>style.visibility</p:attrName>
                                        </p:attrNameLst>
                                      </p:cBhvr>
                                      <p:to>
                                        <p:strVal val="visible"/>
                                      </p:to>
                                    </p:set>
                                    <p:animEffect transition="in" filter="box(in)">
                                      <p:cBhvr>
                                        <p:cTn id="22" dur="500"/>
                                        <p:tgtEl>
                                          <p:spTgt spid="1955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148B8FE7-B42C-902C-AEA8-27D2F551AB00}"/>
              </a:ext>
            </a:extLst>
          </p:cNvPr>
          <p:cNvSpPr>
            <a:spLocks noGrp="1" noChangeArrowheads="1"/>
          </p:cNvSpPr>
          <p:nvPr>
            <p:ph type="title" idx="4294967295"/>
          </p:nvPr>
        </p:nvSpPr>
        <p:spPr>
          <a:xfrm>
            <a:off x="2063750" y="549276"/>
            <a:ext cx="8064500" cy="1052513"/>
          </a:xfrm>
          <a:noFill/>
          <a:ln>
            <a:solidFill>
              <a:srgbClr val="003366"/>
            </a:solidFill>
            <a:miter lim="800000"/>
            <a:headEnd/>
            <a:tailEnd/>
          </a:ln>
        </p:spPr>
        <p:txBody>
          <a:bodyPr/>
          <a:lstStyle/>
          <a:p>
            <a:pPr eaLnBrk="1" hangingPunct="1"/>
            <a:r>
              <a:rPr lang="el-GR" altLang="en-US" sz="3200" b="1">
                <a:solidFill>
                  <a:srgbClr val="006666"/>
                </a:solidFill>
              </a:rPr>
              <a:t>Χαρακτηριστικά προ-εννοιολογικής περιόδου</a:t>
            </a:r>
          </a:p>
        </p:txBody>
      </p:sp>
      <p:sp>
        <p:nvSpPr>
          <p:cNvPr id="206851" name="Rectangle 3">
            <a:extLst>
              <a:ext uri="{FF2B5EF4-FFF2-40B4-BE49-F238E27FC236}">
                <a16:creationId xmlns:a16="http://schemas.microsoft.com/office/drawing/2014/main" id="{F4DD72CF-0C90-76A0-1F7B-E27B4A48F00D}"/>
              </a:ext>
            </a:extLst>
          </p:cNvPr>
          <p:cNvSpPr>
            <a:spLocks noGrp="1" noChangeArrowheads="1"/>
          </p:cNvSpPr>
          <p:nvPr>
            <p:ph type="body" idx="4294967295"/>
          </p:nvPr>
        </p:nvSpPr>
        <p:spPr>
          <a:xfrm>
            <a:off x="2208214" y="1628776"/>
            <a:ext cx="7704137" cy="4608513"/>
          </a:xfrm>
          <a:solidFill>
            <a:schemeClr val="bg1"/>
          </a:solidFill>
          <a:ln>
            <a:solidFill>
              <a:srgbClr val="660066"/>
            </a:solidFill>
          </a:ln>
        </p:spPr>
        <p:txBody>
          <a:bodyPr rtlCol="0">
            <a:normAutofit fontScale="77500" lnSpcReduction="20000"/>
          </a:bodyPr>
          <a:lstStyle/>
          <a:p>
            <a:pPr eaLnBrk="1" fontAlgn="auto" hangingPunct="1">
              <a:buClr>
                <a:srgbClr val="990033"/>
              </a:buClr>
              <a:buFont typeface="Wingdings" pitchFamily="2" charset="2"/>
              <a:buChar char="§"/>
              <a:defRPr/>
            </a:pPr>
            <a:r>
              <a:rPr lang="el-GR" dirty="0">
                <a:solidFill>
                  <a:schemeClr val="tx1">
                    <a:lumMod val="85000"/>
                    <a:lumOff val="15000"/>
                  </a:schemeClr>
                </a:solidFill>
                <a:effectLst>
                  <a:outerShdw blurRad="38100" dist="38100" dir="2700000" algn="tl">
                    <a:srgbClr val="C0C0C0"/>
                  </a:outerShdw>
                </a:effectLst>
                <a:latin typeface="Times New Roman" pitchFamily="18" charset="0"/>
              </a:rPr>
              <a:t>ΕΓΩΚΕΝΤΡΙΣΜΟΣ</a:t>
            </a:r>
          </a:p>
          <a:p>
            <a:pPr eaLnBrk="1" fontAlgn="auto" hangingPunct="1">
              <a:buClr>
                <a:srgbClr val="990033"/>
              </a:buClr>
              <a:buFont typeface="Wingdings" pitchFamily="2" charset="2"/>
              <a:buChar char="§"/>
              <a:defRPr/>
            </a:pPr>
            <a:r>
              <a:rPr lang="el-GR" dirty="0">
                <a:solidFill>
                  <a:schemeClr val="tx1">
                    <a:lumMod val="85000"/>
                    <a:lumOff val="15000"/>
                  </a:schemeClr>
                </a:solidFill>
                <a:effectLst>
                  <a:outerShdw blurRad="38100" dist="38100" dir="2700000" algn="tl">
                    <a:srgbClr val="C0C0C0"/>
                  </a:outerShdw>
                </a:effectLst>
                <a:latin typeface="Times New Roman" pitchFamily="18" charset="0"/>
              </a:rPr>
              <a:t>ΑΔΥΝΑΜΙΑ ΚΑΤΑΝΟΗΣΗΣ ΑΛΛΑΓΩΝ – ΜΕΤΑΣΧΗΜΑΤΙΣΜΩΝ</a:t>
            </a:r>
          </a:p>
          <a:p>
            <a:pPr eaLnBrk="1" fontAlgn="auto" hangingPunct="1">
              <a:buClr>
                <a:srgbClr val="990033"/>
              </a:buClr>
              <a:buFont typeface="Wingdings" pitchFamily="2" charset="2"/>
              <a:buChar char="§"/>
              <a:defRPr/>
            </a:pPr>
            <a:r>
              <a:rPr lang="el-GR" dirty="0">
                <a:solidFill>
                  <a:schemeClr val="tx1">
                    <a:lumMod val="85000"/>
                    <a:lumOff val="15000"/>
                  </a:schemeClr>
                </a:solidFill>
                <a:effectLst>
                  <a:outerShdw blurRad="38100" dist="38100" dir="2700000" algn="tl">
                    <a:srgbClr val="C0C0C0"/>
                  </a:outerShdw>
                </a:effectLst>
                <a:latin typeface="Times New Roman" pitchFamily="18" charset="0"/>
              </a:rPr>
              <a:t>ΥΠΕΡΕΚΤΑΣΕΙΣ ΧΑΧΑΚΤΗΡΙΣΤΙΚΩΝ (</a:t>
            </a:r>
            <a:r>
              <a:rPr lang="en-US" dirty="0">
                <a:solidFill>
                  <a:schemeClr val="tx1">
                    <a:lumMod val="85000"/>
                    <a:lumOff val="15000"/>
                  </a:schemeClr>
                </a:solidFill>
                <a:effectLst>
                  <a:outerShdw blurRad="38100" dist="38100" dir="2700000" algn="tl">
                    <a:srgbClr val="C0C0C0"/>
                  </a:outerShdw>
                </a:effectLst>
                <a:latin typeface="Times New Roman" pitchFamily="18" charset="0"/>
              </a:rPr>
              <a:t> </a:t>
            </a:r>
            <a:r>
              <a:rPr lang="el-GR" dirty="0">
                <a:solidFill>
                  <a:schemeClr val="tx1">
                    <a:lumMod val="85000"/>
                    <a:lumOff val="15000"/>
                  </a:schemeClr>
                </a:solidFill>
                <a:effectLst>
                  <a:outerShdw blurRad="38100" dist="38100" dir="2700000" algn="tl">
                    <a:srgbClr val="C0C0C0"/>
                  </a:outerShdw>
                </a:effectLst>
                <a:latin typeface="Times New Roman" pitchFamily="18" charset="0"/>
              </a:rPr>
              <a:t>αν κάτι μοιάζει με κάτι άλλο ως προς ένα χαρακτηριστικό, τότε είναι μεταξύ τους όμοια)</a:t>
            </a:r>
          </a:p>
          <a:p>
            <a:pPr eaLnBrk="1" fontAlgn="auto" hangingPunct="1">
              <a:buClr>
                <a:srgbClr val="990033"/>
              </a:buClr>
              <a:buFont typeface="Wingdings" pitchFamily="2" charset="2"/>
              <a:buChar char="§"/>
              <a:defRPr/>
            </a:pPr>
            <a:r>
              <a:rPr lang="el-GR" dirty="0">
                <a:solidFill>
                  <a:schemeClr val="tx1">
                    <a:lumMod val="85000"/>
                    <a:lumOff val="15000"/>
                  </a:schemeClr>
                </a:solidFill>
                <a:effectLst>
                  <a:outerShdw blurRad="38100" dist="38100" dir="2700000" algn="tl">
                    <a:srgbClr val="C0C0C0"/>
                  </a:outerShdw>
                </a:effectLst>
                <a:latin typeface="Times New Roman" pitchFamily="18" charset="0"/>
              </a:rPr>
              <a:t>ΑΔΥΝΑΜΙΑ ΔΙΑΧΩΡΙΣΜΟΥ ΟΛΟΥ – ΜΕΡΟΥΣ</a:t>
            </a:r>
          </a:p>
          <a:p>
            <a:pPr eaLnBrk="1" fontAlgn="auto" hangingPunct="1">
              <a:buClr>
                <a:srgbClr val="990033"/>
              </a:buClr>
              <a:buFont typeface="Wingdings" pitchFamily="2" charset="2"/>
              <a:buChar char="§"/>
              <a:defRPr/>
            </a:pPr>
            <a:r>
              <a:rPr lang="el-GR" dirty="0">
                <a:solidFill>
                  <a:srgbClr val="006666"/>
                </a:solidFill>
                <a:effectLst>
                  <a:outerShdw blurRad="38100" dist="38100" dir="2700000" algn="tl">
                    <a:srgbClr val="C0C0C0"/>
                  </a:outerShdw>
                </a:effectLst>
                <a:latin typeface="Times New Roman" pitchFamily="18" charset="0"/>
              </a:rPr>
              <a:t>Το στάδιο αυτό αντιπροσωπεύει την αρχή της προσπάθειας για εννοιολογική αναπαράσταση των </a:t>
            </a:r>
            <a:r>
              <a:rPr lang="el-GR" dirty="0" err="1">
                <a:solidFill>
                  <a:srgbClr val="006666"/>
                </a:solidFill>
                <a:effectLst>
                  <a:outerShdw blurRad="38100" dist="38100" dir="2700000" algn="tl">
                    <a:srgbClr val="C0C0C0"/>
                  </a:outerShdw>
                </a:effectLst>
                <a:latin typeface="Times New Roman" pitchFamily="18" charset="0"/>
              </a:rPr>
              <a:t>αισθησιοκινητικών</a:t>
            </a:r>
            <a:r>
              <a:rPr lang="el-GR" dirty="0">
                <a:solidFill>
                  <a:srgbClr val="006666"/>
                </a:solidFill>
                <a:effectLst>
                  <a:outerShdw blurRad="38100" dist="38100" dir="2700000" algn="tl">
                    <a:srgbClr val="C0C0C0"/>
                  </a:outerShdw>
                </a:effectLst>
                <a:latin typeface="Times New Roman" pitchFamily="18" charset="0"/>
              </a:rPr>
              <a:t> σχημάτων</a:t>
            </a:r>
          </a:p>
          <a:p>
            <a:pPr eaLnBrk="1" fontAlgn="auto" hangingPunct="1">
              <a:buClr>
                <a:srgbClr val="990033"/>
              </a:buClr>
              <a:buFont typeface="Wingdings" pitchFamily="2" charset="2"/>
              <a:buNone/>
              <a:defRPr/>
            </a:pPr>
            <a:r>
              <a:rPr lang="el-GR" dirty="0">
                <a:solidFill>
                  <a:srgbClr val="990033"/>
                </a:solidFill>
                <a:effectLst>
                  <a:outerShdw blurRad="38100" dist="38100" dir="2700000" algn="tl">
                    <a:srgbClr val="C0C0C0"/>
                  </a:outerShdw>
                </a:effectLst>
                <a:latin typeface="Times New Roman" pitchFamily="18" charset="0"/>
              </a:rPr>
              <a:t>Σημαντικό επίτευγμα αυτής της περιόδου:</a:t>
            </a:r>
          </a:p>
          <a:p>
            <a:pPr eaLnBrk="1" fontAlgn="auto" hangingPunct="1">
              <a:buClr>
                <a:srgbClr val="990033"/>
              </a:buClr>
              <a:buFont typeface="Wingdings" pitchFamily="2" charset="2"/>
              <a:buNone/>
              <a:defRPr/>
            </a:pPr>
            <a:r>
              <a:rPr lang="el-GR" dirty="0">
                <a:solidFill>
                  <a:schemeClr val="tx1">
                    <a:lumMod val="85000"/>
                    <a:lumOff val="15000"/>
                  </a:schemeClr>
                </a:solidFill>
                <a:effectLst>
                  <a:outerShdw blurRad="38100" dist="38100" dir="2700000" algn="tl">
                    <a:srgbClr val="C0C0C0"/>
                  </a:outerShdw>
                </a:effectLst>
                <a:latin typeface="Times New Roman" pitchFamily="18" charset="0"/>
              </a:rPr>
              <a:t>Επισήμανση διακριτών οντοτήτων και λειτουργιών που αποδεικνύει την αυξανόμενη συνειδητοποίηση του παιδιού για την ύπαρξη σταθερών μονάδων και κανονικοτήτων που καθιστούν τον κόσμο πιο προβλέψιμο. </a:t>
            </a:r>
          </a:p>
          <a:p>
            <a:pPr eaLnBrk="1" fontAlgn="auto" hangingPunct="1">
              <a:buClr>
                <a:srgbClr val="990033"/>
              </a:buClr>
              <a:buFont typeface="Wingdings" pitchFamily="2" charset="2"/>
              <a:buChar char="§"/>
              <a:defRPr/>
            </a:pPr>
            <a:endParaRPr lang="el-GR" dirty="0">
              <a:solidFill>
                <a:schemeClr val="tx1">
                  <a:lumMod val="85000"/>
                  <a:lumOff val="15000"/>
                </a:schemeClr>
              </a:solidFill>
              <a:effectLst>
                <a:outerShdw blurRad="38100" dist="38100" dir="2700000" algn="tl">
                  <a:srgbClr val="C0C0C0"/>
                </a:outerShdw>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box(in)">
                                      <p:cBhvr>
                                        <p:cTn id="7" dur="500"/>
                                        <p:tgtEl>
                                          <p:spTgt spid="206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06851">
                                            <p:txEl>
                                              <p:pRg st="1" end="1"/>
                                            </p:txEl>
                                          </p:spTgt>
                                        </p:tgtEl>
                                        <p:attrNameLst>
                                          <p:attrName>style.visibility</p:attrName>
                                        </p:attrNameLst>
                                      </p:cBhvr>
                                      <p:to>
                                        <p:strVal val="visible"/>
                                      </p:to>
                                    </p:set>
                                    <p:animEffect transition="in" filter="box(in)">
                                      <p:cBhvr>
                                        <p:cTn id="12" dur="500"/>
                                        <p:tgtEl>
                                          <p:spTgt spid="2068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6851">
                                            <p:txEl>
                                              <p:pRg st="2" end="2"/>
                                            </p:txEl>
                                          </p:spTgt>
                                        </p:tgtEl>
                                        <p:attrNameLst>
                                          <p:attrName>style.visibility</p:attrName>
                                        </p:attrNameLst>
                                      </p:cBhvr>
                                      <p:to>
                                        <p:strVal val="visible"/>
                                      </p:to>
                                    </p:set>
                                    <p:animEffect transition="in" filter="box(in)">
                                      <p:cBhvr>
                                        <p:cTn id="17" dur="500"/>
                                        <p:tgtEl>
                                          <p:spTgt spid="2068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06851">
                                            <p:txEl>
                                              <p:pRg st="3" end="3"/>
                                            </p:txEl>
                                          </p:spTgt>
                                        </p:tgtEl>
                                        <p:attrNameLst>
                                          <p:attrName>style.visibility</p:attrName>
                                        </p:attrNameLst>
                                      </p:cBhvr>
                                      <p:to>
                                        <p:strVal val="visible"/>
                                      </p:to>
                                    </p:set>
                                    <p:animEffect transition="in" filter="box(in)">
                                      <p:cBhvr>
                                        <p:cTn id="22" dur="500"/>
                                        <p:tgtEl>
                                          <p:spTgt spid="2068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06851">
                                            <p:txEl>
                                              <p:pRg st="5" end="5"/>
                                            </p:txEl>
                                          </p:spTgt>
                                        </p:tgtEl>
                                        <p:attrNameLst>
                                          <p:attrName>style.visibility</p:attrName>
                                        </p:attrNameLst>
                                      </p:cBhvr>
                                      <p:to>
                                        <p:strVal val="visible"/>
                                      </p:to>
                                    </p:set>
                                    <p:animEffect transition="in" filter="box(in)">
                                      <p:cBhvr>
                                        <p:cTn id="27" dur="500"/>
                                        <p:tgtEl>
                                          <p:spTgt spid="206851">
                                            <p:txEl>
                                              <p:pRg st="5" end="5"/>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206851">
                                            <p:txEl>
                                              <p:pRg st="6" end="6"/>
                                            </p:txEl>
                                          </p:spTgt>
                                        </p:tgtEl>
                                        <p:attrNameLst>
                                          <p:attrName>style.visibility</p:attrName>
                                        </p:attrNameLst>
                                      </p:cBhvr>
                                      <p:to>
                                        <p:strVal val="visible"/>
                                      </p:to>
                                    </p:set>
                                    <p:animEffect transition="in" filter="box(in)">
                                      <p:cBhvr>
                                        <p:cTn id="30" dur="500"/>
                                        <p:tgtEl>
                                          <p:spTgt spid="2068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3">
            <a:extLst>
              <a:ext uri="{FF2B5EF4-FFF2-40B4-BE49-F238E27FC236}">
                <a16:creationId xmlns:a16="http://schemas.microsoft.com/office/drawing/2014/main" id="{4435D946-2C59-4858-E947-E0CE3EC976D1}"/>
              </a:ext>
            </a:extLst>
          </p:cNvPr>
          <p:cNvSpPr>
            <a:spLocks noGrp="1" noChangeArrowheads="1"/>
          </p:cNvSpPr>
          <p:nvPr>
            <p:ph type="body" sz="half" idx="1"/>
          </p:nvPr>
        </p:nvSpPr>
        <p:spPr>
          <a:xfrm>
            <a:off x="2279650" y="1196975"/>
            <a:ext cx="7632700" cy="5111750"/>
          </a:xfrm>
          <a:solidFill>
            <a:schemeClr val="bg1"/>
          </a:solidFill>
          <a:ln w="38100" cmpd="dbl">
            <a:solidFill>
              <a:srgbClr val="990099"/>
            </a:solidFill>
          </a:ln>
        </p:spPr>
        <p:txBody>
          <a:bodyPr rtlCol="0">
            <a:normAutofit fontScale="92500"/>
          </a:bodyPr>
          <a:lstStyle/>
          <a:p>
            <a:pPr eaLnBrk="1" fontAlgn="auto" hangingPunct="1">
              <a:lnSpc>
                <a:spcPct val="90000"/>
              </a:lnSpc>
              <a:buClr>
                <a:srgbClr val="660066"/>
              </a:buClr>
              <a:buFont typeface="Wingdings" pitchFamily="2" charset="2"/>
              <a:buChar char="§"/>
              <a:defRPr/>
            </a:pPr>
            <a:r>
              <a:rPr lang="el-GR" dirty="0">
                <a:solidFill>
                  <a:srgbClr val="006666"/>
                </a:solidFill>
                <a:effectLst>
                  <a:outerShdw blurRad="38100" dist="38100" dir="2700000" algn="tl">
                    <a:srgbClr val="C0C0C0"/>
                  </a:outerShdw>
                </a:effectLst>
              </a:rPr>
              <a:t>Σύμφωνα με τον </a:t>
            </a:r>
            <a:r>
              <a:rPr lang="en-US" dirty="0">
                <a:solidFill>
                  <a:srgbClr val="006666"/>
                </a:solidFill>
                <a:effectLst>
                  <a:outerShdw blurRad="38100" dist="38100" dir="2700000" algn="tl">
                    <a:srgbClr val="C0C0C0"/>
                  </a:outerShdw>
                </a:effectLst>
              </a:rPr>
              <a:t>Piaget </a:t>
            </a:r>
            <a:r>
              <a:rPr lang="el-GR" dirty="0">
                <a:solidFill>
                  <a:srgbClr val="006666"/>
                </a:solidFill>
                <a:effectLst>
                  <a:outerShdw blurRad="38100" dist="38100" dir="2700000" algn="tl">
                    <a:srgbClr val="C0C0C0"/>
                  </a:outerShdw>
                </a:effectLst>
              </a:rPr>
              <a:t>κατά την περίοδο 2-7 έτη αναπτύσσεται η </a:t>
            </a:r>
            <a:r>
              <a:rPr lang="el-GR" b="1" dirty="0">
                <a:solidFill>
                  <a:srgbClr val="990099"/>
                </a:solidFill>
                <a:effectLst>
                  <a:outerShdw blurRad="38100" dist="38100" dir="2700000" algn="tl">
                    <a:srgbClr val="C0C0C0"/>
                  </a:outerShdw>
                </a:effectLst>
              </a:rPr>
              <a:t>συμβολική σκέψη</a:t>
            </a:r>
            <a:r>
              <a:rPr lang="el-GR" dirty="0">
                <a:solidFill>
                  <a:srgbClr val="006666"/>
                </a:solidFill>
                <a:effectLst>
                  <a:outerShdw blurRad="38100" dist="38100" dir="2700000" algn="tl">
                    <a:srgbClr val="C0C0C0"/>
                  </a:outerShdw>
                </a:effectLst>
              </a:rPr>
              <a:t>, εμφανίζεται ο </a:t>
            </a:r>
            <a:r>
              <a:rPr lang="el-GR" dirty="0">
                <a:solidFill>
                  <a:srgbClr val="003366"/>
                </a:solidFill>
                <a:effectLst>
                  <a:outerShdw blurRad="38100" dist="38100" dir="2700000" algn="tl">
                    <a:srgbClr val="C0C0C0"/>
                  </a:outerShdw>
                </a:effectLst>
              </a:rPr>
              <a:t>συλλογισμός</a:t>
            </a:r>
            <a:r>
              <a:rPr lang="el-GR" dirty="0">
                <a:solidFill>
                  <a:srgbClr val="006666"/>
                </a:solidFill>
                <a:effectLst>
                  <a:outerShdw blurRad="38100" dist="38100" dir="2700000" algn="tl">
                    <a:srgbClr val="C0C0C0"/>
                  </a:outerShdw>
                </a:effectLst>
              </a:rPr>
              <a:t> και αυξάνει η </a:t>
            </a:r>
            <a:r>
              <a:rPr lang="el-GR" dirty="0">
                <a:solidFill>
                  <a:srgbClr val="003366"/>
                </a:solidFill>
                <a:effectLst>
                  <a:outerShdw blurRad="38100" dist="38100" dir="2700000" algn="tl">
                    <a:srgbClr val="C0C0C0"/>
                  </a:outerShdw>
                </a:effectLst>
              </a:rPr>
              <a:t>χρήση εννοιών</a:t>
            </a:r>
            <a:r>
              <a:rPr lang="el-GR" dirty="0">
                <a:solidFill>
                  <a:srgbClr val="006666"/>
                </a:solidFill>
                <a:effectLst>
                  <a:outerShdw blurRad="38100" dist="38100" dir="2700000" algn="tl">
                    <a:srgbClr val="C0C0C0"/>
                  </a:outerShdw>
                </a:effectLst>
              </a:rPr>
              <a:t>. Το παιδί δεν είναι ακόμα ικανό να προβεί σε λογικές πράξεις, δηλαδή σε οργανωμένες λογικές τυπικές διαδικασίες που χαρακτηρίζουν τη σχολική ηλικία.</a:t>
            </a:r>
          </a:p>
          <a:p>
            <a:pPr eaLnBrk="1" fontAlgn="auto" hangingPunct="1">
              <a:lnSpc>
                <a:spcPct val="90000"/>
              </a:lnSpc>
              <a:buClr>
                <a:srgbClr val="660066"/>
              </a:buClr>
              <a:buFont typeface="Wingdings" pitchFamily="2" charset="2"/>
              <a:buChar char="§"/>
              <a:defRPr/>
            </a:pPr>
            <a:r>
              <a:rPr lang="el-GR" dirty="0">
                <a:solidFill>
                  <a:srgbClr val="006666"/>
                </a:solidFill>
                <a:effectLst>
                  <a:outerShdw blurRad="38100" dist="38100" dir="2700000" algn="tl">
                    <a:srgbClr val="C0C0C0"/>
                  </a:outerShdw>
                </a:effectLst>
              </a:rPr>
              <a:t>Το παιδί χρησιμοποιεί τη </a:t>
            </a:r>
            <a:r>
              <a:rPr lang="el-GR" b="1" dirty="0">
                <a:solidFill>
                  <a:srgbClr val="990099"/>
                </a:solidFill>
                <a:effectLst>
                  <a:outerShdw blurRad="38100" dist="38100" dir="2700000" algn="tl">
                    <a:srgbClr val="C0C0C0"/>
                  </a:outerShdw>
                </a:effectLst>
              </a:rPr>
              <a:t>Συμβολική λειτουργία</a:t>
            </a:r>
            <a:r>
              <a:rPr lang="el-GR" dirty="0">
                <a:solidFill>
                  <a:srgbClr val="006666"/>
                </a:solidFill>
                <a:effectLst>
                  <a:outerShdw blurRad="38100" dist="38100" dir="2700000" algn="tl">
                    <a:srgbClr val="C0C0C0"/>
                  </a:outerShdw>
                </a:effectLst>
              </a:rPr>
              <a:t> : βασικό στοιχείο της </a:t>
            </a:r>
            <a:r>
              <a:rPr lang="el-GR" dirty="0" err="1">
                <a:solidFill>
                  <a:srgbClr val="006666"/>
                </a:solidFill>
                <a:effectLst>
                  <a:outerShdw blurRad="38100" dist="38100" dir="2700000" algn="tl">
                    <a:srgbClr val="C0C0C0"/>
                  </a:outerShdw>
                </a:effectLst>
              </a:rPr>
              <a:t>προεννοιολογικής</a:t>
            </a:r>
            <a:r>
              <a:rPr lang="el-GR" dirty="0">
                <a:solidFill>
                  <a:srgbClr val="006666"/>
                </a:solidFill>
                <a:effectLst>
                  <a:outerShdw blurRad="38100" dist="38100" dir="2700000" algn="tl">
                    <a:srgbClr val="C0C0C0"/>
                  </a:outerShdw>
                </a:effectLst>
              </a:rPr>
              <a:t> σκέψης</a:t>
            </a:r>
          </a:p>
          <a:p>
            <a:pPr eaLnBrk="1" fontAlgn="auto" hangingPunct="1">
              <a:lnSpc>
                <a:spcPct val="90000"/>
              </a:lnSpc>
              <a:buClr>
                <a:srgbClr val="660066"/>
              </a:buClr>
              <a:buFont typeface="Wingdings" pitchFamily="2" charset="2"/>
              <a:buChar char="§"/>
              <a:defRPr/>
            </a:pPr>
            <a:r>
              <a:rPr lang="el-GR" dirty="0">
                <a:solidFill>
                  <a:srgbClr val="006666"/>
                </a:solidFill>
                <a:effectLst>
                  <a:outerShdw blurRad="38100" dist="38100" dir="2700000" algn="tl">
                    <a:srgbClr val="C0C0C0"/>
                  </a:outerShdw>
                </a:effectLst>
              </a:rPr>
              <a:t>Ικανότητα χρήσης ενός συμβόλου, ενός αντικειμένου για κάτι που δεν είναι παρόν.</a:t>
            </a:r>
          </a:p>
          <a:p>
            <a:pPr eaLnBrk="1" fontAlgn="auto" hangingPunct="1">
              <a:lnSpc>
                <a:spcPct val="90000"/>
              </a:lnSpc>
              <a:buClr>
                <a:srgbClr val="660066"/>
              </a:buClr>
              <a:buFont typeface="Wingdings" pitchFamily="2" charset="2"/>
              <a:buNone/>
              <a:defRPr/>
            </a:pPr>
            <a:r>
              <a:rPr lang="el-GR" dirty="0">
                <a:solidFill>
                  <a:srgbClr val="660066"/>
                </a:solidFill>
                <a:effectLst>
                  <a:outerShdw blurRad="38100" dist="38100" dir="2700000" algn="tl">
                    <a:srgbClr val="C0C0C0"/>
                  </a:outerShdw>
                </a:effectLst>
              </a:rPr>
              <a:t>Π.χ. </a:t>
            </a:r>
            <a:r>
              <a:rPr lang="el-GR" dirty="0">
                <a:solidFill>
                  <a:srgbClr val="006666"/>
                </a:solidFill>
                <a:effectLst>
                  <a:outerShdw blurRad="38100" dist="38100" dir="2700000" algn="tl">
                    <a:srgbClr val="C0C0C0"/>
                  </a:outerShdw>
                </a:effectLst>
              </a:rPr>
              <a:t>Το καπάκι του μολυβιού μπορεί να είναι αεροπλάνο ενώ παράλληλα γνωρίζει ποιό παιχνίδι του είναι το αεροπλάνο</a:t>
            </a:r>
          </a:p>
        </p:txBody>
      </p:sp>
      <p:sp>
        <p:nvSpPr>
          <p:cNvPr id="101379" name="Text Box 5">
            <a:extLst>
              <a:ext uri="{FF2B5EF4-FFF2-40B4-BE49-F238E27FC236}">
                <a16:creationId xmlns:a16="http://schemas.microsoft.com/office/drawing/2014/main" id="{4C2C869D-8561-5698-32BB-E1837DB3DE84}"/>
              </a:ext>
            </a:extLst>
          </p:cNvPr>
          <p:cNvSpPr txBox="1">
            <a:spLocks noChangeArrowheads="1"/>
          </p:cNvSpPr>
          <p:nvPr/>
        </p:nvSpPr>
        <p:spPr bwMode="auto">
          <a:xfrm>
            <a:off x="2552701" y="549275"/>
            <a:ext cx="7072313" cy="584200"/>
          </a:xfrm>
          <a:prstGeom prst="rect">
            <a:avLst/>
          </a:prstGeom>
          <a:gradFill rotWithShape="1">
            <a:gsLst>
              <a:gs pos="0">
                <a:srgbClr val="8CE4E2"/>
              </a:gs>
              <a:gs pos="50000">
                <a:srgbClr val="FFFFFF"/>
              </a:gs>
              <a:gs pos="100000">
                <a:srgbClr val="8CE4E2"/>
              </a:gs>
            </a:gsLst>
            <a:lin ang="5400000" scaled="1"/>
          </a:gradFill>
          <a:ln w="9525">
            <a:solidFill>
              <a:srgbClr val="990099"/>
            </a:solidFill>
            <a:miter lim="800000"/>
            <a:headEnd/>
            <a:tailEnd/>
          </a:ln>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1" hangingPunct="1">
              <a:spcBef>
                <a:spcPct val="50000"/>
              </a:spcBef>
              <a:spcAft>
                <a:spcPct val="0"/>
              </a:spcAft>
              <a:buClrTx/>
              <a:buSzTx/>
              <a:buFontTx/>
              <a:buNone/>
            </a:pPr>
            <a:r>
              <a:rPr lang="el-GR" altLang="en-US" sz="3200" b="1">
                <a:solidFill>
                  <a:srgbClr val="990099"/>
                </a:solidFill>
                <a:latin typeface="Times New Roman" panose="02020603050405020304" pitchFamily="18" charset="0"/>
                <a:cs typeface="Arial" panose="020B0604020202020204" pitchFamily="34" charset="0"/>
              </a:rPr>
              <a:t>Συμβολική σκέψη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box(in)">
                                      <p:cBhvr>
                                        <p:cTn id="7" dur="500"/>
                                        <p:tgtEl>
                                          <p:spTgt spid="205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05827">
                                            <p:txEl>
                                              <p:pRg st="1" end="1"/>
                                            </p:txEl>
                                          </p:spTgt>
                                        </p:tgtEl>
                                        <p:attrNameLst>
                                          <p:attrName>style.visibility</p:attrName>
                                        </p:attrNameLst>
                                      </p:cBhvr>
                                      <p:to>
                                        <p:strVal val="visible"/>
                                      </p:to>
                                    </p:set>
                                    <p:animEffect transition="in" filter="box(in)">
                                      <p:cBhvr>
                                        <p:cTn id="12" dur="500"/>
                                        <p:tgtEl>
                                          <p:spTgt spid="205827">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205827">
                                            <p:txEl>
                                              <p:pRg st="2" end="2"/>
                                            </p:txEl>
                                          </p:spTgt>
                                        </p:tgtEl>
                                        <p:attrNameLst>
                                          <p:attrName>style.visibility</p:attrName>
                                        </p:attrNameLst>
                                      </p:cBhvr>
                                      <p:to>
                                        <p:strVal val="visible"/>
                                      </p:to>
                                    </p:set>
                                    <p:animEffect transition="in" filter="box(in)">
                                      <p:cBhvr>
                                        <p:cTn id="15" dur="500"/>
                                        <p:tgtEl>
                                          <p:spTgt spid="205827">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205827">
                                            <p:txEl>
                                              <p:pRg st="3" end="3"/>
                                            </p:txEl>
                                          </p:spTgt>
                                        </p:tgtEl>
                                        <p:attrNameLst>
                                          <p:attrName>style.visibility</p:attrName>
                                        </p:attrNameLst>
                                      </p:cBhvr>
                                      <p:to>
                                        <p:strVal val="visible"/>
                                      </p:to>
                                    </p:set>
                                    <p:animEffect transition="in" filter="box(in)">
                                      <p:cBhvr>
                                        <p:cTn id="20" dur="500"/>
                                        <p:tgtEl>
                                          <p:spTgt spid="2058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2958</TotalTime>
  <Words>3606</Words>
  <Application>Microsoft Office PowerPoint</Application>
  <PresentationFormat>Ευρεία οθόνη</PresentationFormat>
  <Paragraphs>302</Paragraphs>
  <Slides>55</Slides>
  <Notes>1</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55</vt:i4>
      </vt:variant>
    </vt:vector>
  </HeadingPairs>
  <TitlesOfParts>
    <vt:vector size="63" baseType="lpstr">
      <vt:lpstr>Arial</vt:lpstr>
      <vt:lpstr>Calibri</vt:lpstr>
      <vt:lpstr>Calibri Light</vt:lpstr>
      <vt:lpstr>Times New Roman</vt:lpstr>
      <vt:lpstr>Wingdings</vt:lpstr>
      <vt:lpstr>Θέμα του Office</vt:lpstr>
      <vt:lpstr>Φωτογραφία του Photo Editor</vt:lpstr>
      <vt:lpstr>Έγγραφο</vt:lpstr>
      <vt:lpstr>Αναπτυξιακή Ψυχολογία Γέννηση – Παιδική Ηλικία</vt:lpstr>
      <vt:lpstr>Παρουσίαση του PowerPoint</vt:lpstr>
      <vt:lpstr>Η ΣΩΜΑΤΙΚΗ ΑΝΑΠΤΥΞΗ</vt:lpstr>
      <vt:lpstr>Ο αναπτυσσόμενος εγκέφαλος</vt:lpstr>
      <vt:lpstr>Ανάπτυξη εγκεφάλου και γνωστική ανάπτυξη </vt:lpstr>
      <vt:lpstr>ΝΟΗΤΙΚΗ ΑΝΑΠΤΥΞΗ Ραγδαία νοητική ανάπτυξη κατά την προσχολική ηλικία</vt:lpstr>
      <vt:lpstr>Α. Προεννοιολογική Περίοδος της θεωρίας του Piaget</vt:lpstr>
      <vt:lpstr>Χαρακτηριστικά προ-εννοιολογικής περιόδου</vt:lpstr>
      <vt:lpstr>Παρουσίαση του PowerPoint</vt:lpstr>
      <vt:lpstr>Σχέση ανάμεσα στη γλώσσα και στη σκέψη</vt:lpstr>
      <vt:lpstr>Γνωστικές δυνατότητες</vt:lpstr>
      <vt:lpstr>Αξιολόγηση της θεωρίας του Piaget</vt:lpstr>
      <vt:lpstr>Β. ΘΕΩΡΙΑ ΕΠΕΞΕΡΓΑΣΙΑΣ ΠΛΗΡΟΦΟΡΙΩΝ ΓΙΑ ΤΗ ΓΝΩΣΤΙΚΗ ΑΝΑΠΤΥΞΗ</vt:lpstr>
      <vt:lpstr>Β.1. ΓΝΩΣΤΙΚΑ ΕΠΙΤΕΥΓΜΑΤΑ</vt:lpstr>
      <vt:lpstr>Β.2. ΚΡΙΤΙΚΗ ΘΕΩΡΙΑΣ</vt:lpstr>
      <vt:lpstr>Παρουσίαση του PowerPoint</vt:lpstr>
      <vt:lpstr>Παρουσίαση του PowerPoint</vt:lpstr>
      <vt:lpstr>Παρουσίαση του PowerPoint</vt:lpstr>
      <vt:lpstr>Παρουσίαση του PowerPoint</vt:lpstr>
      <vt:lpstr>ΓΛΩΣΣΙΚΗ ΑΝΑΠΤΥΞΗ ΣΤΗΝ ΠΡΟΣΧΟΛΙΚΗ ΗΛΙΚΙΑ</vt:lpstr>
      <vt:lpstr>Παρουσίαση του PowerPoint</vt:lpstr>
      <vt:lpstr>Παρουσίαση του PowerPoint</vt:lpstr>
      <vt:lpstr>Παρουσίαση του PowerPoint</vt:lpstr>
      <vt:lpstr>Παρουσίαση του PowerPoint</vt:lpstr>
      <vt:lpstr>ΚΟΙΝΩΝΙΚΗ ΑΝΑΠΤΥΞΗ ΚΑΙ ΑΝΑΠΤΥΞΗ ΠΡΟΣΩΠΙΚΟΤΗΤΑΣ</vt:lpstr>
      <vt:lpstr> </vt:lpstr>
      <vt:lpstr>Στάδιο 2. Αυτονομία σε αντιδιαστολή με την ντροπή και την αμφιβολία (2ος χρόνος)</vt:lpstr>
      <vt:lpstr> </vt:lpstr>
      <vt:lpstr>2.3. Η απόκτηση της προσωπικής και κοινωνικής ταυτότητας</vt:lpstr>
      <vt:lpstr>3. Η ΤΑΥΤΟΤΗΤΑ ΤΟΥ ΡΟΛΟΥ ΤΟΥ ΦΥΛΟΥ</vt:lpstr>
      <vt:lpstr>1.α. Ταύτιση μέσω διαφοροποίησης (αγόρια) (Freud, 1964. Chodorow, 1974) </vt:lpstr>
      <vt:lpstr>1.β. Ταύτιση μέσω προσεταιρισμού (κορίτσια)</vt:lpstr>
      <vt:lpstr>Κριτική στη θεωρία διαμόρφωσης ταυτότητας φύλου του Freud</vt:lpstr>
      <vt:lpstr>Παρουσίαση του PowerPoint</vt:lpstr>
      <vt:lpstr>Παρουσίαση του PowerPoint</vt:lpstr>
      <vt:lpstr>2. ΘΕΩΡΙΑ ΚΟΙΝΩΝΙΚΗΣ ΜΑΘΗΣΗΣ: Ταύτιση μέσω παρατήρησης και μίμησης (Bandura, 1986)</vt:lpstr>
      <vt:lpstr>2. ΘΕΩΡΙΑ ΚΟΙΝΩΝΙΚΗΣ ΜΑΘΗΣΗΣ: Ταύτιση μέσω παρατήρησης και μίμησης (Bandura, 1986)</vt:lpstr>
      <vt:lpstr>Ταύτιση μέσω γνώσης</vt:lpstr>
      <vt:lpstr>Παρουσίαση του PowerPoint</vt:lpstr>
      <vt:lpstr>4. ΣΥΝΔΥΑΣΜΕΝΗ ΠΡΟΣΕΓΓΙΣΗ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7. ΕΘΝΙΚΗ ΦΥΛΕΤΙΚΗ ΤΑΥΤΟΤΗΤΑ</vt:lpstr>
      <vt:lpstr>Παρουσίαση του PowerPoint</vt:lpstr>
      <vt:lpstr>6. ΑΥΤΟΕΛΕΓΧΟΣ: η ικανότητα συμμόρφωσης στις προσδοκίες των προσώπων εξουσίας, ακόμα κι όταν δεν παρακολουθούνται</vt:lpstr>
      <vt:lpstr>Παρουσίαση του PowerPoint</vt:lpstr>
      <vt:lpstr>Παρουσίαση του PowerPoint</vt:lpstr>
      <vt:lpstr>6.2. ΑΥΤΟΕΛΕΓΧΟΣ: εμπλέκεται σε κάποιες μορφές ψυχοπαθολογίας με εμφανή τρόπο</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Ηθική ανάπτυξη του παιδιού</dc:title>
  <dc:creator>Dimitris Tahmatzidis</dc:creator>
  <cp:lastModifiedBy>Dimitris Tahmatzidis</cp:lastModifiedBy>
  <cp:revision>62</cp:revision>
  <dcterms:created xsi:type="dcterms:W3CDTF">2020-09-15T11:36:40Z</dcterms:created>
  <dcterms:modified xsi:type="dcterms:W3CDTF">2023-11-02T20:40:55Z</dcterms:modified>
</cp:coreProperties>
</file>