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287000" cx="18288000"/>
  <p:notesSz cx="6858000" cy="9144000"/>
  <p:embeddedFontLs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HelveticaNeue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HelveticaNeue-bold.fntdata"/><Relationship Id="rId6" Type="http://schemas.openxmlformats.org/officeDocument/2006/relationships/slide" Target="slides/slide1.xml"/><Relationship Id="rId18" Type="http://schemas.openxmlformats.org/officeDocument/2006/relationships/font" Target="fonts/HelveticaNeu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1a8d3e9d1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31a8d3e9d1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242" name="Google Shape;24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1ba4b343a4_1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1ba4b343a4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256" name="Google Shape;25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a8d3e9d19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1a8d3e9d19_1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184" name="Google Shape;184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191" name="Google Shape;191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/>
          </a:p>
        </p:txBody>
      </p:sp>
      <p:sp>
        <p:nvSpPr>
          <p:cNvPr id="213" name="Google Shape;21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1b599fa455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1b599fa455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8" name="Google Shape;18;p3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8E4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6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-6375" y="5064850"/>
            <a:ext cx="18300743" cy="5217852"/>
          </a:xfrm>
          <a:custGeom>
            <a:rect b="b" l="l" r="r" t="t"/>
            <a:pathLst>
              <a:path extrusionOk="0" h="5041403" w="13657271">
                <a:moveTo>
                  <a:pt x="0" y="0"/>
                </a:moveTo>
                <a:lnTo>
                  <a:pt x="13657270" y="0"/>
                </a:lnTo>
                <a:lnTo>
                  <a:pt x="13657270" y="5041403"/>
                </a:lnTo>
                <a:lnTo>
                  <a:pt x="0" y="50414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" name="Google Shape;85;p13"/>
          <p:cNvSpPr/>
          <p:nvPr/>
        </p:nvSpPr>
        <p:spPr>
          <a:xfrm>
            <a:off x="514350" y="0"/>
            <a:ext cx="3291840" cy="10287000"/>
          </a:xfrm>
          <a:custGeom>
            <a:rect b="b" l="l" r="r" t="t"/>
            <a:pathLst>
              <a:path extrusionOk="0" h="10287000" w="3291840">
                <a:moveTo>
                  <a:pt x="0" y="0"/>
                </a:moveTo>
                <a:lnTo>
                  <a:pt x="3291840" y="0"/>
                </a:lnTo>
                <a:lnTo>
                  <a:pt x="32918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" name="Google Shape;86;p13"/>
          <p:cNvSpPr/>
          <p:nvPr/>
        </p:nvSpPr>
        <p:spPr>
          <a:xfrm>
            <a:off x="14481810" y="0"/>
            <a:ext cx="3291840" cy="10287000"/>
          </a:xfrm>
          <a:custGeom>
            <a:rect b="b" l="l" r="r" t="t"/>
            <a:pathLst>
              <a:path extrusionOk="0" h="10287000" w="3291840">
                <a:moveTo>
                  <a:pt x="0" y="0"/>
                </a:moveTo>
                <a:lnTo>
                  <a:pt x="3291840" y="0"/>
                </a:lnTo>
                <a:lnTo>
                  <a:pt x="32918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" name="Google Shape;87;p13"/>
          <p:cNvSpPr txBox="1"/>
          <p:nvPr/>
        </p:nvSpPr>
        <p:spPr>
          <a:xfrm>
            <a:off x="3806100" y="2105500"/>
            <a:ext cx="10675800" cy="3140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7620000" dist="57150">
              <a:srgbClr val="5A3F2A">
                <a:alpha val="50000"/>
              </a:srgbClr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Πλάτων:</a:t>
            </a:r>
            <a:endParaRPr sz="6000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2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Από τη Φιλοσοφία στην Παιδαγωγική</a:t>
            </a:r>
            <a:endParaRPr sz="6000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4585050" y="9102527"/>
            <a:ext cx="9117900" cy="886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ΠΑΙΔΑΓΩΓΙΚΗ ΚΑΙ ΦΙΛΟΣΟΦΙΑ ΤΗΣ ΠΑΙΔΕΙΑΣ</a:t>
            </a:r>
            <a:endParaRPr sz="24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Επιβλέπουσα Καθηγήτρια: Πλιόγκου Βασιλική</a:t>
            </a:r>
            <a:endParaRPr sz="24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986000" y="895188"/>
            <a:ext cx="143160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Αμπόνη Πελαγία - Γιαλαμούδη Αικατερίνη</a:t>
            </a:r>
            <a:r>
              <a:rPr i="1"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b="0" i="1" lang="en-US" sz="28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Μαλούχη Ναταλία</a:t>
            </a:r>
            <a:r>
              <a:rPr i="1"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b="0" i="1" lang="en-US" sz="28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Ράπτου Μαρία</a:t>
            </a:r>
            <a:endParaRPr b="0" i="1" sz="28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2"/>
          <p:cNvSpPr txBox="1"/>
          <p:nvPr/>
        </p:nvSpPr>
        <p:spPr>
          <a:xfrm>
            <a:off x="0" y="1636500"/>
            <a:ext cx="18288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Arial"/>
              <a:buNone/>
            </a:pPr>
            <a:r>
              <a:rPr lang="en-US" sz="56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ΣΥΜΒΟΛΙΣΜΟΙ</a:t>
            </a:r>
            <a:endParaRPr i="0" sz="56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5" name="Google Shape;245;p22"/>
          <p:cNvSpPr txBox="1"/>
          <p:nvPr/>
        </p:nvSpPr>
        <p:spPr>
          <a:xfrm>
            <a:off x="1875825" y="3060350"/>
            <a:ext cx="15610500" cy="52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σκιές: ψευδαισθήσεις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φυλακισμένοι του σπηλαίου: άνθρωποι με </a:t>
            </a: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άγνοια και περιορισμένη αντίληψη πραγματικότητας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διαδικασία </a:t>
            </a: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απελευθέρωσης: εξελικτική διαδικασία μάθησης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φως- ήλιος: αλήθεια, γνώση, σοφία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απελευθερωμένος κρατούμενος: φιλόσοφος- ηγέτης- εκπαιδευτικός </a:t>
            </a: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με καθήκον την καθοδήγηση των υπόλοιπων προς τη γνώση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6" name="Google Shape;246;p22"/>
          <p:cNvSpPr txBox="1"/>
          <p:nvPr/>
        </p:nvSpPr>
        <p:spPr>
          <a:xfrm>
            <a:off x="5722800" y="2670525"/>
            <a:ext cx="68424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Πραγματικότητα 	 ≠	Αισθήσεις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mpedocles. Line engraving D. Cunego, | Free Photo Illustration ..." id="251" name="Google Shape;25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1825" y="152400"/>
            <a:ext cx="6508362" cy="998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3"/>
          <p:cNvSpPr txBox="1"/>
          <p:nvPr/>
        </p:nvSpPr>
        <p:spPr>
          <a:xfrm>
            <a:off x="1322500" y="3249150"/>
            <a:ext cx="9436500" cy="40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33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4800"/>
              <a:buFont typeface="Times New Roman"/>
              <a:buChar char="➢"/>
            </a:pPr>
            <a:r>
              <a:rPr lang="en-US"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Καλλιέργεια ψυχής</a:t>
            </a:r>
            <a:endParaRPr sz="4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533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4800"/>
              <a:buFont typeface="Times New Roman"/>
              <a:buChar char="➢"/>
            </a:pPr>
            <a:r>
              <a:rPr lang="en-US"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Διαμόρφωση ενάρετου πολίτη</a:t>
            </a:r>
            <a:endParaRPr sz="4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533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A3F2A"/>
              </a:buClr>
              <a:buSzPts val="4800"/>
              <a:buFont typeface="Times New Roman"/>
              <a:buChar char="➢"/>
            </a:pPr>
            <a:r>
              <a:rPr lang="en-US"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Οργάνωση ιδανικής πολιτείας</a:t>
            </a:r>
            <a:endParaRPr sz="4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3" name="Google Shape;253;p23"/>
          <p:cNvSpPr txBox="1"/>
          <p:nvPr/>
        </p:nvSpPr>
        <p:spPr>
          <a:xfrm>
            <a:off x="2132850" y="1348850"/>
            <a:ext cx="9003600" cy="14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ΦΙΛΟΣΟΦΙΚΕΣ ΙΔΕΕΣ ΠΛΑΤΩΝΟΣ</a:t>
            </a:r>
            <a:endParaRPr b="0"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033" l="0" r="0" t="-9033"/>
            </a:stretch>
          </a:blipFill>
          <a:ln>
            <a:noFill/>
          </a:ln>
        </p:spPr>
      </p:sp>
      <p:sp>
        <p:nvSpPr>
          <p:cNvPr id="259" name="Google Shape;259;p24"/>
          <p:cNvSpPr/>
          <p:nvPr/>
        </p:nvSpPr>
        <p:spPr>
          <a:xfrm>
            <a:off x="0" y="7105657"/>
            <a:ext cx="16230600" cy="2353437"/>
          </a:xfrm>
          <a:custGeom>
            <a:rect b="b" l="l" r="r" t="t"/>
            <a:pathLst>
              <a:path extrusionOk="0" h="2353437" w="16230600">
                <a:moveTo>
                  <a:pt x="0" y="0"/>
                </a:moveTo>
                <a:lnTo>
                  <a:pt x="16230600" y="0"/>
                </a:lnTo>
                <a:lnTo>
                  <a:pt x="16230600" y="2353437"/>
                </a:lnTo>
                <a:lnTo>
                  <a:pt x="0" y="23534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0" name="Google Shape;260;p24"/>
          <p:cNvSpPr txBox="1"/>
          <p:nvPr/>
        </p:nvSpPr>
        <p:spPr>
          <a:xfrm>
            <a:off x="494859" y="7633888"/>
            <a:ext cx="13802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3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5D574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Ευχαριστούμε για την προσοχή σας</a:t>
            </a:r>
            <a:endParaRPr sz="7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/>
        </p:nvSpPr>
        <p:spPr>
          <a:xfrm>
            <a:off x="2132858" y="1348861"/>
            <a:ext cx="7786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ΒΙΟΓΡΑΦΙΚΑ ΣΤΟΙΧΕΙΑ</a:t>
            </a:r>
            <a:endParaRPr b="0"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4"/>
          <p:cNvSpPr txBox="1"/>
          <p:nvPr/>
        </p:nvSpPr>
        <p:spPr>
          <a:xfrm>
            <a:off x="6478508" y="7180975"/>
            <a:ext cx="44850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956D5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96" name="Google Shape;9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73777" y="418919"/>
            <a:ext cx="6648148" cy="37411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" name="Google Shape;97;p14"/>
          <p:cNvCxnSpPr/>
          <p:nvPr/>
        </p:nvCxnSpPr>
        <p:spPr>
          <a:xfrm>
            <a:off x="0" y="7180975"/>
            <a:ext cx="17506800" cy="15900"/>
          </a:xfrm>
          <a:prstGeom prst="straightConnector1">
            <a:avLst/>
          </a:prstGeom>
          <a:noFill/>
          <a:ln cap="flat" cmpd="sng" w="152400">
            <a:solidFill>
              <a:srgbClr val="5A3F2A"/>
            </a:solidFill>
            <a:prstDash val="solid"/>
            <a:round/>
            <a:headEnd len="med" w="med" type="none"/>
            <a:tailEnd len="med" w="med" type="triangle"/>
          </a:ln>
        </p:spPr>
      </p:cxnSp>
      <p:grpSp>
        <p:nvGrpSpPr>
          <p:cNvPr id="98" name="Google Shape;98;p14"/>
          <p:cNvGrpSpPr/>
          <p:nvPr/>
        </p:nvGrpSpPr>
        <p:grpSpPr>
          <a:xfrm>
            <a:off x="197075" y="5678725"/>
            <a:ext cx="4027200" cy="4436700"/>
            <a:chOff x="197075" y="5678725"/>
            <a:chExt cx="4027200" cy="4436700"/>
          </a:xfrm>
        </p:grpSpPr>
        <p:sp>
          <p:nvSpPr>
            <p:cNvPr id="99" name="Google Shape;99;p14"/>
            <p:cNvSpPr txBox="1"/>
            <p:nvPr/>
          </p:nvSpPr>
          <p:spPr>
            <a:xfrm>
              <a:off x="1212750" y="5678725"/>
              <a:ext cx="1777500" cy="107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427 </a:t>
              </a:r>
              <a:r>
                <a:rPr lang="en-US" sz="24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π.Χ.</a:t>
              </a: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0" name="Google Shape;100;p14"/>
            <p:cNvSpPr txBox="1"/>
            <p:nvPr/>
          </p:nvSpPr>
          <p:spPr>
            <a:xfrm>
              <a:off x="197075" y="7620625"/>
              <a:ext cx="4027200" cy="249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Γέννηση στην Αθήνα  από αριστοκρατική οικογένεια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1" name="Google Shape;101;p14"/>
          <p:cNvGrpSpPr/>
          <p:nvPr/>
        </p:nvGrpSpPr>
        <p:grpSpPr>
          <a:xfrm>
            <a:off x="8961828" y="5678725"/>
            <a:ext cx="2373000" cy="3503400"/>
            <a:chOff x="8961828" y="5678725"/>
            <a:chExt cx="2373000" cy="3503400"/>
          </a:xfrm>
        </p:grpSpPr>
        <p:sp>
          <p:nvSpPr>
            <p:cNvPr id="102" name="Google Shape;102;p14"/>
            <p:cNvSpPr txBox="1"/>
            <p:nvPr/>
          </p:nvSpPr>
          <p:spPr>
            <a:xfrm>
              <a:off x="9281975" y="5678725"/>
              <a:ext cx="1777500" cy="107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387 </a:t>
              </a:r>
              <a:r>
                <a:rPr lang="en-US" sz="24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π.Χ.</a:t>
              </a: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" name="Google Shape;103;p14"/>
            <p:cNvSpPr txBox="1"/>
            <p:nvPr/>
          </p:nvSpPr>
          <p:spPr>
            <a:xfrm>
              <a:off x="8961828" y="7620625"/>
              <a:ext cx="2373000" cy="156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Ίδρυση Ακαδημίας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4" name="Google Shape;104;p14"/>
          <p:cNvGrpSpPr/>
          <p:nvPr/>
        </p:nvGrpSpPr>
        <p:grpSpPr>
          <a:xfrm>
            <a:off x="4985401" y="5678725"/>
            <a:ext cx="2081100" cy="3808200"/>
            <a:chOff x="4985401" y="5678725"/>
            <a:chExt cx="2081100" cy="3808200"/>
          </a:xfrm>
        </p:grpSpPr>
        <p:sp>
          <p:nvSpPr>
            <p:cNvPr id="105" name="Google Shape;105;p14"/>
            <p:cNvSpPr txBox="1"/>
            <p:nvPr/>
          </p:nvSpPr>
          <p:spPr>
            <a:xfrm>
              <a:off x="5137201" y="5678725"/>
              <a:ext cx="1777500" cy="107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407 </a:t>
              </a:r>
              <a:r>
                <a:rPr lang="en-US" sz="24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π.Χ.</a:t>
              </a: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 </a:t>
              </a:r>
              <a:endParaRPr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6" name="Google Shape;106;p14"/>
            <p:cNvSpPr txBox="1"/>
            <p:nvPr/>
          </p:nvSpPr>
          <p:spPr>
            <a:xfrm>
              <a:off x="4985401" y="7620625"/>
              <a:ext cx="2081100" cy="186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Γνωριμία με Σωκράτη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7" name="Google Shape;107;p14"/>
          <p:cNvGrpSpPr/>
          <p:nvPr/>
        </p:nvGrpSpPr>
        <p:grpSpPr>
          <a:xfrm>
            <a:off x="13230150" y="5678725"/>
            <a:ext cx="1903200" cy="2610900"/>
            <a:chOff x="13699300" y="5678725"/>
            <a:chExt cx="1903200" cy="2610900"/>
          </a:xfrm>
        </p:grpSpPr>
        <p:sp>
          <p:nvSpPr>
            <p:cNvPr id="108" name="Google Shape;108;p14"/>
            <p:cNvSpPr txBox="1"/>
            <p:nvPr/>
          </p:nvSpPr>
          <p:spPr>
            <a:xfrm>
              <a:off x="13816664" y="5678725"/>
              <a:ext cx="1777500" cy="107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347 </a:t>
              </a:r>
              <a:r>
                <a:rPr lang="en-US" sz="24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π.Χ.</a:t>
              </a: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 sz="4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9" name="Google Shape;109;p14"/>
            <p:cNvSpPr txBox="1"/>
            <p:nvPr/>
          </p:nvSpPr>
          <p:spPr>
            <a:xfrm>
              <a:off x="13699300" y="7620625"/>
              <a:ext cx="1903200" cy="66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Θάνατος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1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750" y="152400"/>
            <a:ext cx="6916068" cy="998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 txBox="1"/>
          <p:nvPr/>
        </p:nvSpPr>
        <p:spPr>
          <a:xfrm>
            <a:off x="8917375" y="645000"/>
            <a:ext cx="8706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i="0" lang="en-US" sz="4800" u="none" cap="none" strike="noStrike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ΣΧΕΣΗ ΣΩΚΡΑΤΗ- </a:t>
            </a: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ΠΛΑΤΩΝΑ</a:t>
            </a:r>
            <a:endParaRPr i="0" sz="56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8830825" y="2522100"/>
            <a:ext cx="8151000" cy="69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18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3200"/>
              <a:buChar char="•"/>
            </a:pPr>
            <a:r>
              <a:rPr b="1"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αληθινή γνώση</a:t>
            </a: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	 →  </a:t>
            </a:r>
            <a:r>
              <a:rPr b="1"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αρετή</a:t>
            </a: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3429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Διαλεκτική μέθοδος</a:t>
            </a: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ερωτοαποκρίσεις για αναζήτηση της αλήθειας</a:t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3200"/>
              <a:buFont typeface="Times New Roman"/>
              <a:buChar char="•"/>
            </a:pP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Σωκράτης: κύριο πρόσωπο στο έργο του Πλάτωνα</a:t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18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5A3F2A"/>
              </a:buClr>
              <a:buSzPts val="3200"/>
              <a:buFont typeface="Times New Roman"/>
              <a:buChar char="•"/>
            </a:pP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Πλάτωνας: μαθητής και ιστορικός του Σωκράτη</a:t>
            </a:r>
            <a:endParaRPr sz="32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20617370" name="adj1"/>
              <a:gd fmla="val 982629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17359935" name="adj1"/>
              <a:gd fmla="val 18858634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2741365" name="adj1"/>
              <a:gd fmla="val 3853184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6945553" name="adj1"/>
              <a:gd fmla="val 8371242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5" name="Google Shape;125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10025055" name="adj1"/>
              <a:gd fmla="val 11782629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10305567" y="2476909"/>
            <a:ext cx="5763300" cy="5763300"/>
          </a:xfrm>
          <a:prstGeom prst="arc">
            <a:avLst>
              <a:gd fmla="val 13541365" name="adj1"/>
              <a:gd fmla="val 15040064" name="adj2"/>
            </a:avLst>
          </a:prstGeom>
          <a:noFill/>
          <a:ln cap="flat" cmpd="sng" w="9525">
            <a:solidFill>
              <a:srgbClr val="B447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7" name="Google Shape;127;p16"/>
          <p:cNvSpPr txBox="1"/>
          <p:nvPr/>
        </p:nvSpPr>
        <p:spPr>
          <a:xfrm>
            <a:off x="5250975" y="622489"/>
            <a:ext cx="7786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i="0" lang="en-US" sz="4800" u="none" cap="none" strike="noStrike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ΤΟ ΕΡΓΟ ΤΟΥ ΠΛΑΤΩΝΑ</a:t>
            </a:r>
            <a:endParaRPr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8" name="Google Shape;128;p16"/>
          <p:cNvSpPr/>
          <p:nvPr/>
        </p:nvSpPr>
        <p:spPr>
          <a:xfrm>
            <a:off x="12245318" y="1864720"/>
            <a:ext cx="18837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89803"/>
                </a:srgbClr>
              </a:gs>
              <a:gs pos="100000">
                <a:srgbClr val="FF9995">
                  <a:alpha val="89803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9" name="Google Shape;129;p16"/>
          <p:cNvSpPr txBox="1"/>
          <p:nvPr/>
        </p:nvSpPr>
        <p:spPr>
          <a:xfrm>
            <a:off x="12245318" y="1864720"/>
            <a:ext cx="18837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Πολιτική 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" name="Google Shape;130;p16"/>
          <p:cNvSpPr/>
          <p:nvPr/>
        </p:nvSpPr>
        <p:spPr>
          <a:xfrm>
            <a:off x="14740840" y="3305510"/>
            <a:ext cx="18837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81960"/>
                </a:srgbClr>
              </a:gs>
              <a:gs pos="100000">
                <a:srgbClr val="FF9995">
                  <a:alpha val="81960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1" name="Google Shape;131;p16"/>
          <p:cNvSpPr txBox="1"/>
          <p:nvPr/>
        </p:nvSpPr>
        <p:spPr>
          <a:xfrm>
            <a:off x="14740840" y="3305510"/>
            <a:ext cx="18837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Ηθική 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14740840" y="6187091"/>
            <a:ext cx="18837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74117"/>
                </a:srgbClr>
              </a:gs>
              <a:gs pos="100000">
                <a:srgbClr val="FF9995">
                  <a:alpha val="74117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3" name="Google Shape;133;p16"/>
          <p:cNvSpPr txBox="1"/>
          <p:nvPr/>
        </p:nvSpPr>
        <p:spPr>
          <a:xfrm>
            <a:off x="14740840" y="6187091"/>
            <a:ext cx="18837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Παιδεία 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Google Shape;134;p16"/>
          <p:cNvSpPr/>
          <p:nvPr/>
        </p:nvSpPr>
        <p:spPr>
          <a:xfrm>
            <a:off x="11948975" y="7627900"/>
            <a:ext cx="24765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65882"/>
                </a:srgbClr>
              </a:gs>
              <a:gs pos="100000">
                <a:srgbClr val="FF9995">
                  <a:alpha val="65882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5" name="Google Shape;135;p16"/>
          <p:cNvSpPr/>
          <p:nvPr/>
        </p:nvSpPr>
        <p:spPr>
          <a:xfrm>
            <a:off x="9281801" y="5970575"/>
            <a:ext cx="23517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58039"/>
                </a:srgbClr>
              </a:gs>
              <a:gs pos="100000">
                <a:srgbClr val="FF9995">
                  <a:alpha val="58039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12011301" y="7627900"/>
            <a:ext cx="23517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Δικαιοσύνη 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16"/>
          <p:cNvSpPr/>
          <p:nvPr/>
        </p:nvSpPr>
        <p:spPr>
          <a:xfrm>
            <a:off x="9749796" y="3305510"/>
            <a:ext cx="1883700" cy="1224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D03F3B">
                  <a:alpha val="49803"/>
                </a:srgbClr>
              </a:gs>
              <a:gs pos="100000">
                <a:srgbClr val="FF9995">
                  <a:alpha val="49803"/>
                </a:srgbClr>
              </a:gs>
            </a:gsLst>
            <a:lin ang="1620000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16"/>
          <p:cNvSpPr txBox="1"/>
          <p:nvPr/>
        </p:nvSpPr>
        <p:spPr>
          <a:xfrm>
            <a:off x="9749796" y="3305510"/>
            <a:ext cx="18837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Ψυχή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16"/>
          <p:cNvSpPr txBox="1"/>
          <p:nvPr/>
        </p:nvSpPr>
        <p:spPr>
          <a:xfrm>
            <a:off x="9424750" y="5970575"/>
            <a:ext cx="2065800" cy="12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200" u="none" cap="none" strike="noStrike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Ελευθερία</a:t>
            </a:r>
            <a:endParaRPr i="0" sz="3200" u="none" cap="none" strike="noStrike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4154025" y="9068700"/>
            <a:ext cx="99801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1400"/>
              </a:spcBef>
              <a:spcAft>
                <a:spcPts val="1400"/>
              </a:spcAft>
              <a:buNone/>
            </a:pPr>
            <a:r>
              <a:rPr lang="en-US"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Ιδέες: αιώνιες, αμετάβλητες μορφές της πραγματικότητας</a:t>
            </a:r>
            <a:endParaRPr sz="32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1" name="Google Shape;141;p16"/>
          <p:cNvPicPr preferRelativeResize="0"/>
          <p:nvPr/>
        </p:nvPicPr>
        <p:blipFill rotWithShape="1">
          <a:blip r:embed="rId3">
            <a:alphaModFix/>
          </a:blip>
          <a:srcRect b="0" l="12219" r="0" t="0"/>
          <a:stretch/>
        </p:blipFill>
        <p:spPr>
          <a:xfrm>
            <a:off x="440400" y="1556387"/>
            <a:ext cx="7074474" cy="760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8E4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17"/>
          <p:cNvGrpSpPr/>
          <p:nvPr/>
        </p:nvGrpSpPr>
        <p:grpSpPr>
          <a:xfrm>
            <a:off x="8852910" y="4347902"/>
            <a:ext cx="8449465" cy="5462298"/>
            <a:chOff x="8852910" y="4347902"/>
            <a:chExt cx="8449465" cy="5462298"/>
          </a:xfrm>
        </p:grpSpPr>
        <p:sp>
          <p:nvSpPr>
            <p:cNvPr id="147" name="Google Shape;147;p17"/>
            <p:cNvSpPr/>
            <p:nvPr/>
          </p:nvSpPr>
          <p:spPr>
            <a:xfrm rot="7464314">
              <a:off x="10421737" y="3696889"/>
              <a:ext cx="590991" cy="4114491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5" y="0"/>
                  </a:lnTo>
                  <a:lnTo>
                    <a:pt x="591035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48" name="Google Shape;148;p17"/>
            <p:cNvSpPr/>
            <p:nvPr/>
          </p:nvSpPr>
          <p:spPr>
            <a:xfrm>
              <a:off x="12870151" y="6333025"/>
              <a:ext cx="3952276" cy="766499"/>
            </a:xfrm>
            <a:custGeom>
              <a:rect b="b" l="l" r="r" t="t"/>
              <a:pathLst>
                <a:path extrusionOk="0" h="766499" w="3022773">
                  <a:moveTo>
                    <a:pt x="0" y="0"/>
                  </a:moveTo>
                  <a:lnTo>
                    <a:pt x="3022773" y="0"/>
                  </a:lnTo>
                  <a:lnTo>
                    <a:pt x="3022773" y="766499"/>
                  </a:lnTo>
                  <a:lnTo>
                    <a:pt x="0" y="76649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-53259" t="0"/>
              </a:stretch>
            </a:blipFill>
            <a:ln>
              <a:noFill/>
            </a:ln>
          </p:spPr>
        </p:sp>
        <p:sp>
          <p:nvSpPr>
            <p:cNvPr id="149" name="Google Shape;149;p17"/>
            <p:cNvSpPr txBox="1"/>
            <p:nvPr/>
          </p:nvSpPr>
          <p:spPr>
            <a:xfrm>
              <a:off x="12923581" y="6485425"/>
              <a:ext cx="3845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Επαγωγική Μέθοδος</a:t>
              </a:r>
              <a:endParaRPr b="1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" name="Google Shape;150;p17"/>
            <p:cNvSpPr txBox="1"/>
            <p:nvPr/>
          </p:nvSpPr>
          <p:spPr>
            <a:xfrm>
              <a:off x="12751675" y="7270400"/>
              <a:ext cx="4550700" cy="2539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Επιμέρους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έννοιες- παραδείγματα οδηγούν στον </a:t>
              </a: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ορισμό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της προς εξέτασης έννοιας</a:t>
              </a:r>
              <a:endParaRPr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51" name="Google Shape;151;p17"/>
          <p:cNvGrpSpPr/>
          <p:nvPr/>
        </p:nvGrpSpPr>
        <p:grpSpPr>
          <a:xfrm>
            <a:off x="6282024" y="3574779"/>
            <a:ext cx="4550700" cy="6277946"/>
            <a:chOff x="6282024" y="3574779"/>
            <a:chExt cx="4550700" cy="6277946"/>
          </a:xfrm>
        </p:grpSpPr>
        <p:sp>
          <p:nvSpPr>
            <p:cNvPr id="152" name="Google Shape;152;p17"/>
            <p:cNvSpPr/>
            <p:nvPr/>
          </p:nvSpPr>
          <p:spPr>
            <a:xfrm rot="10800000">
              <a:off x="8261858" y="3574779"/>
              <a:ext cx="591035" cy="4114800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4" y="0"/>
                  </a:lnTo>
                  <a:lnTo>
                    <a:pt x="59103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53" name="Google Shape;153;p17"/>
            <p:cNvSpPr/>
            <p:nvPr/>
          </p:nvSpPr>
          <p:spPr>
            <a:xfrm>
              <a:off x="6616577" y="7810700"/>
              <a:ext cx="3682985" cy="766499"/>
            </a:xfrm>
            <a:custGeom>
              <a:rect b="b" l="l" r="r" t="t"/>
              <a:pathLst>
                <a:path extrusionOk="0" h="766499" w="4632685">
                  <a:moveTo>
                    <a:pt x="0" y="0"/>
                  </a:moveTo>
                  <a:lnTo>
                    <a:pt x="4632684" y="0"/>
                  </a:lnTo>
                  <a:lnTo>
                    <a:pt x="4632684" y="766499"/>
                  </a:lnTo>
                  <a:lnTo>
                    <a:pt x="0" y="76649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54" name="Google Shape;154;p17"/>
            <p:cNvSpPr txBox="1"/>
            <p:nvPr/>
          </p:nvSpPr>
          <p:spPr>
            <a:xfrm>
              <a:off x="6724651" y="7963089"/>
              <a:ext cx="34668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Μαιευτική Μέθοδος</a:t>
              </a:r>
              <a:endParaRPr b="1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" name="Google Shape;155;p17"/>
            <p:cNvSpPr txBox="1"/>
            <p:nvPr/>
          </p:nvSpPr>
          <p:spPr>
            <a:xfrm>
              <a:off x="6282024" y="8698325"/>
              <a:ext cx="4550700" cy="115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Προσέγγιση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της αλήθειας μέσω </a:t>
              </a: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ερωταπαντήσεων</a:t>
              </a:r>
              <a:endParaRPr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56" name="Google Shape;156;p17"/>
          <p:cNvGrpSpPr/>
          <p:nvPr/>
        </p:nvGrpSpPr>
        <p:grpSpPr>
          <a:xfrm>
            <a:off x="487900" y="4342711"/>
            <a:ext cx="7940401" cy="4082089"/>
            <a:chOff x="487900" y="4342711"/>
            <a:chExt cx="7940401" cy="4082089"/>
          </a:xfrm>
        </p:grpSpPr>
        <p:sp>
          <p:nvSpPr>
            <p:cNvPr id="157" name="Google Shape;157;p17"/>
            <p:cNvSpPr/>
            <p:nvPr/>
          </p:nvSpPr>
          <p:spPr>
            <a:xfrm rot="-7209202">
              <a:off x="6204527" y="3574026"/>
              <a:ext cx="591251" cy="4116304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5" y="0"/>
                  </a:lnTo>
                  <a:lnTo>
                    <a:pt x="591035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58" name="Google Shape;158;p17"/>
            <p:cNvSpPr/>
            <p:nvPr/>
          </p:nvSpPr>
          <p:spPr>
            <a:xfrm>
              <a:off x="571050" y="6259100"/>
              <a:ext cx="3680226" cy="766499"/>
            </a:xfrm>
            <a:custGeom>
              <a:rect b="b" l="l" r="r" t="t"/>
              <a:pathLst>
                <a:path extrusionOk="0" h="766499" w="3022773">
                  <a:moveTo>
                    <a:pt x="0" y="0"/>
                  </a:moveTo>
                  <a:lnTo>
                    <a:pt x="3022772" y="0"/>
                  </a:lnTo>
                  <a:lnTo>
                    <a:pt x="3022772" y="766499"/>
                  </a:lnTo>
                  <a:lnTo>
                    <a:pt x="0" y="76649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-53259" t="0"/>
              </a:stretch>
            </a:blipFill>
            <a:ln>
              <a:noFill/>
            </a:ln>
          </p:spPr>
        </p:sp>
        <p:sp>
          <p:nvSpPr>
            <p:cNvPr id="159" name="Google Shape;159;p17"/>
            <p:cNvSpPr txBox="1"/>
            <p:nvPr/>
          </p:nvSpPr>
          <p:spPr>
            <a:xfrm>
              <a:off x="487900" y="6457975"/>
              <a:ext cx="3845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140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Διαλεκτική Μέθοδος</a:t>
              </a:r>
              <a:endParaRPr b="1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" name="Google Shape;160;p17"/>
            <p:cNvSpPr txBox="1"/>
            <p:nvPr/>
          </p:nvSpPr>
          <p:spPr>
            <a:xfrm>
              <a:off x="594477" y="7270400"/>
              <a:ext cx="3870600" cy="115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140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Διερεύνηση των Ιδεών 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μέσω </a:t>
              </a: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διαλόγων</a:t>
              </a:r>
              <a:endParaRPr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61" name="Google Shape;161;p17"/>
          <p:cNvGrpSpPr/>
          <p:nvPr/>
        </p:nvGrpSpPr>
        <p:grpSpPr>
          <a:xfrm>
            <a:off x="6940000" y="306050"/>
            <a:ext cx="3433500" cy="5508329"/>
            <a:chOff x="6940000" y="306050"/>
            <a:chExt cx="3433500" cy="5508329"/>
          </a:xfrm>
        </p:grpSpPr>
        <p:sp>
          <p:nvSpPr>
            <p:cNvPr id="162" name="Google Shape;162;p17"/>
            <p:cNvSpPr/>
            <p:nvPr/>
          </p:nvSpPr>
          <p:spPr>
            <a:xfrm>
              <a:off x="8389758" y="1699579"/>
              <a:ext cx="591035" cy="4114800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4" y="0"/>
                  </a:lnTo>
                  <a:lnTo>
                    <a:pt x="59103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63" name="Google Shape;163;p17"/>
            <p:cNvSpPr txBox="1"/>
            <p:nvPr/>
          </p:nvSpPr>
          <p:spPr>
            <a:xfrm>
              <a:off x="6940000" y="306050"/>
              <a:ext cx="3433500" cy="115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140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Α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ρχαία ελληνική αττική διάλεκτος</a:t>
              </a:r>
              <a:endParaRPr sz="3000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64" name="Google Shape;164;p17"/>
          <p:cNvGrpSpPr/>
          <p:nvPr/>
        </p:nvGrpSpPr>
        <p:grpSpPr>
          <a:xfrm>
            <a:off x="94225" y="1799125"/>
            <a:ext cx="8174176" cy="3455297"/>
            <a:chOff x="94225" y="1799125"/>
            <a:chExt cx="8174176" cy="3455297"/>
          </a:xfrm>
        </p:grpSpPr>
        <p:sp>
          <p:nvSpPr>
            <p:cNvPr id="165" name="Google Shape;165;p17"/>
            <p:cNvSpPr/>
            <p:nvPr/>
          </p:nvSpPr>
          <p:spPr>
            <a:xfrm rot="-3983223">
              <a:off x="5972566" y="2106520"/>
              <a:ext cx="590214" cy="4109087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4" y="0"/>
                  </a:lnTo>
                  <a:lnTo>
                    <a:pt x="59103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66" name="Google Shape;166;p17"/>
            <p:cNvSpPr txBox="1"/>
            <p:nvPr/>
          </p:nvSpPr>
          <p:spPr>
            <a:xfrm>
              <a:off x="94225" y="1799125"/>
              <a:ext cx="3870600" cy="253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140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Λογοτεχνικό ύφος: φιλοσοφική σκέψη και ποιητική έκφραση</a:t>
              </a:r>
              <a:endParaRPr sz="3200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67" name="Google Shape;167;p17"/>
          <p:cNvGrpSpPr/>
          <p:nvPr/>
        </p:nvGrpSpPr>
        <p:grpSpPr>
          <a:xfrm>
            <a:off x="9102162" y="1799125"/>
            <a:ext cx="8720313" cy="3334097"/>
            <a:chOff x="9102162" y="1799125"/>
            <a:chExt cx="8720313" cy="3334097"/>
          </a:xfrm>
        </p:grpSpPr>
        <p:sp>
          <p:nvSpPr>
            <p:cNvPr id="168" name="Google Shape;168;p17"/>
            <p:cNvSpPr/>
            <p:nvPr/>
          </p:nvSpPr>
          <p:spPr>
            <a:xfrm rot="4214982">
              <a:off x="10840706" y="2106230"/>
              <a:ext cx="590298" cy="4109666"/>
            </a:xfrm>
            <a:custGeom>
              <a:rect b="b" l="l" r="r" t="t"/>
              <a:pathLst>
                <a:path extrusionOk="0" h="4114800" w="591035">
                  <a:moveTo>
                    <a:pt x="0" y="0"/>
                  </a:moveTo>
                  <a:lnTo>
                    <a:pt x="591034" y="0"/>
                  </a:lnTo>
                  <a:lnTo>
                    <a:pt x="59103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69" name="Google Shape;169;p17"/>
            <p:cNvSpPr/>
            <p:nvPr/>
          </p:nvSpPr>
          <p:spPr>
            <a:xfrm>
              <a:off x="13403551" y="1799125"/>
              <a:ext cx="3952276" cy="766499"/>
            </a:xfrm>
            <a:custGeom>
              <a:rect b="b" l="l" r="r" t="t"/>
              <a:pathLst>
                <a:path extrusionOk="0" h="766499" w="3022773">
                  <a:moveTo>
                    <a:pt x="0" y="0"/>
                  </a:moveTo>
                  <a:lnTo>
                    <a:pt x="3022773" y="0"/>
                  </a:lnTo>
                  <a:lnTo>
                    <a:pt x="3022773" y="766499"/>
                  </a:lnTo>
                  <a:lnTo>
                    <a:pt x="0" y="76649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-53259" t="0"/>
              </a:stretch>
            </a:blipFill>
            <a:ln>
              <a:noFill/>
            </a:ln>
          </p:spPr>
        </p:sp>
        <p:sp>
          <p:nvSpPr>
            <p:cNvPr id="170" name="Google Shape;170;p17"/>
            <p:cNvSpPr txBox="1"/>
            <p:nvPr/>
          </p:nvSpPr>
          <p:spPr>
            <a:xfrm>
              <a:off x="13456981" y="1951525"/>
              <a:ext cx="3845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Μύθοι και Αλληγορίες</a:t>
              </a:r>
              <a:endParaRPr b="1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" name="Google Shape;171;p17"/>
            <p:cNvSpPr txBox="1"/>
            <p:nvPr/>
          </p:nvSpPr>
          <p:spPr>
            <a:xfrm>
              <a:off x="13271775" y="3179775"/>
              <a:ext cx="4550700" cy="115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Εξήγηση </a:t>
              </a:r>
              <a:r>
                <a:rPr b="1"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αφηρημένων εννοιών</a:t>
              </a:r>
              <a:r>
                <a:rPr lang="en-US" sz="3000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με προσιτό τρόπο</a:t>
              </a:r>
              <a:endParaRPr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72" name="Google Shape;172;p17"/>
          <p:cNvGrpSpPr/>
          <p:nvPr/>
        </p:nvGrpSpPr>
        <p:grpSpPr>
          <a:xfrm>
            <a:off x="6480775" y="3188899"/>
            <a:ext cx="4351955" cy="3546139"/>
            <a:chOff x="6480775" y="3188899"/>
            <a:chExt cx="4351955" cy="3546139"/>
          </a:xfrm>
        </p:grpSpPr>
        <p:grpSp>
          <p:nvGrpSpPr>
            <p:cNvPr id="173" name="Google Shape;173;p17"/>
            <p:cNvGrpSpPr/>
            <p:nvPr/>
          </p:nvGrpSpPr>
          <p:grpSpPr>
            <a:xfrm>
              <a:off x="6480775" y="3188899"/>
              <a:ext cx="4351955" cy="3546139"/>
              <a:chOff x="336968" y="521988"/>
              <a:chExt cx="5802606" cy="5487681"/>
            </a:xfrm>
          </p:grpSpPr>
          <p:grpSp>
            <p:nvGrpSpPr>
              <p:cNvPr id="174" name="Google Shape;174;p17"/>
              <p:cNvGrpSpPr/>
              <p:nvPr/>
            </p:nvGrpSpPr>
            <p:grpSpPr>
              <a:xfrm>
                <a:off x="981027" y="627068"/>
                <a:ext cx="4531947" cy="5231793"/>
                <a:chOff x="0" y="-9525"/>
                <a:chExt cx="958919" cy="1107000"/>
              </a:xfrm>
            </p:grpSpPr>
            <p:sp>
              <p:nvSpPr>
                <p:cNvPr id="175" name="Google Shape;175;p17"/>
                <p:cNvSpPr/>
                <p:nvPr/>
              </p:nvSpPr>
              <p:spPr>
                <a:xfrm>
                  <a:off x="0" y="0"/>
                  <a:ext cx="958919" cy="1097348"/>
                </a:xfrm>
                <a:custGeom>
                  <a:rect b="b" l="l" r="r" t="t"/>
                  <a:pathLst>
                    <a:path extrusionOk="0" h="1097348" w="958919">
                      <a:moveTo>
                        <a:pt x="212638" y="0"/>
                      </a:moveTo>
                      <a:lnTo>
                        <a:pt x="746282" y="0"/>
                      </a:lnTo>
                      <a:cubicBezTo>
                        <a:pt x="802677" y="0"/>
                        <a:pt x="856762" y="22403"/>
                        <a:pt x="896639" y="62280"/>
                      </a:cubicBezTo>
                      <a:cubicBezTo>
                        <a:pt x="936517" y="102157"/>
                        <a:pt x="958919" y="156243"/>
                        <a:pt x="958919" y="212638"/>
                      </a:cubicBezTo>
                      <a:lnTo>
                        <a:pt x="958919" y="884711"/>
                      </a:lnTo>
                      <a:cubicBezTo>
                        <a:pt x="958919" y="1002147"/>
                        <a:pt x="863718" y="1097348"/>
                        <a:pt x="746282" y="1097348"/>
                      </a:cubicBezTo>
                      <a:lnTo>
                        <a:pt x="212638" y="1097348"/>
                      </a:lnTo>
                      <a:cubicBezTo>
                        <a:pt x="156243" y="1097348"/>
                        <a:pt x="102157" y="1074946"/>
                        <a:pt x="62280" y="1035068"/>
                      </a:cubicBezTo>
                      <a:cubicBezTo>
                        <a:pt x="22403" y="995191"/>
                        <a:pt x="0" y="941106"/>
                        <a:pt x="0" y="884711"/>
                      </a:cubicBezTo>
                      <a:lnTo>
                        <a:pt x="0" y="212638"/>
                      </a:lnTo>
                      <a:cubicBezTo>
                        <a:pt x="0" y="156243"/>
                        <a:pt x="22403" y="102157"/>
                        <a:pt x="62280" y="62280"/>
                      </a:cubicBezTo>
                      <a:cubicBezTo>
                        <a:pt x="102157" y="22403"/>
                        <a:pt x="156243" y="0"/>
                        <a:pt x="212638" y="0"/>
                      </a:cubicBezTo>
                      <a:close/>
                    </a:path>
                  </a:pathLst>
                </a:custGeom>
                <a:solidFill>
                  <a:srgbClr val="ECEAE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6" name="Google Shape;176;p17"/>
                <p:cNvSpPr txBox="1"/>
                <p:nvPr/>
              </p:nvSpPr>
              <p:spPr>
                <a:xfrm>
                  <a:off x="0" y="-9525"/>
                  <a:ext cx="958800" cy="1107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50800" lIns="50800" spcFirstLastPara="1" rIns="50800" wrap="square" tIns="50800">
                  <a:noAutofit/>
                </a:bodyPr>
                <a:lstStyle/>
                <a:p>
                  <a:pPr indent="0" lvl="0" marL="0" marR="0" rtl="0" algn="ctr">
                    <a:lnSpc>
                      <a:spcPct val="135555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7" name="Google Shape;177;p17"/>
              <p:cNvGrpSpPr/>
              <p:nvPr/>
            </p:nvGrpSpPr>
            <p:grpSpPr>
              <a:xfrm>
                <a:off x="354424" y="521988"/>
                <a:ext cx="5785150" cy="5394679"/>
                <a:chOff x="0" y="0"/>
                <a:chExt cx="1197580" cy="1116749"/>
              </a:xfrm>
            </p:grpSpPr>
            <p:sp>
              <p:nvSpPr>
                <p:cNvPr id="178" name="Google Shape;178;p17"/>
                <p:cNvSpPr/>
                <p:nvPr/>
              </p:nvSpPr>
              <p:spPr>
                <a:xfrm>
                  <a:off x="0" y="0"/>
                  <a:ext cx="1197580" cy="1116749"/>
                </a:xfrm>
                <a:custGeom>
                  <a:rect b="b" l="l" r="r" t="t"/>
                  <a:pathLst>
                    <a:path extrusionOk="0" h="1116749" w="1197580">
                      <a:moveTo>
                        <a:pt x="598790" y="0"/>
                      </a:moveTo>
                      <a:cubicBezTo>
                        <a:pt x="268087" y="0"/>
                        <a:pt x="0" y="249993"/>
                        <a:pt x="0" y="558374"/>
                      </a:cubicBezTo>
                      <a:cubicBezTo>
                        <a:pt x="0" y="866756"/>
                        <a:pt x="268087" y="1116749"/>
                        <a:pt x="598790" y="1116749"/>
                      </a:cubicBezTo>
                      <a:cubicBezTo>
                        <a:pt x="929492" y="1116749"/>
                        <a:pt x="1197580" y="866756"/>
                        <a:pt x="1197580" y="558374"/>
                      </a:cubicBezTo>
                      <a:cubicBezTo>
                        <a:pt x="1197580" y="249993"/>
                        <a:pt x="929492" y="0"/>
                        <a:pt x="598790" y="0"/>
                      </a:cubicBezTo>
                      <a:lnTo>
                        <a:pt x="598790" y="0"/>
                      </a:lnTo>
                      <a:close/>
                    </a:path>
                  </a:pathLst>
                </a:custGeom>
                <a:solidFill>
                  <a:srgbClr val="ECEAE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9" name="Google Shape;179;p17"/>
                <p:cNvSpPr txBox="1"/>
                <p:nvPr/>
              </p:nvSpPr>
              <p:spPr>
                <a:xfrm>
                  <a:off x="112273" y="95170"/>
                  <a:ext cx="972900" cy="916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50800" lIns="50800" spcFirstLastPara="1" rIns="50800" wrap="square" tIns="50800">
                  <a:noAutofit/>
                </a:bodyPr>
                <a:lstStyle/>
                <a:p>
                  <a:pPr indent="0" lvl="0" marL="0" marR="0" rtl="0" algn="ctr">
                    <a:lnSpc>
                      <a:spcPct val="135555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80" name="Google Shape;180;p17"/>
              <p:cNvSpPr/>
              <p:nvPr/>
            </p:nvSpPr>
            <p:spPr>
              <a:xfrm>
                <a:off x="336968" y="555082"/>
                <a:ext cx="5770378" cy="5454587"/>
              </a:xfrm>
              <a:custGeom>
                <a:rect b="b" l="l" r="r" t="t"/>
                <a:pathLst>
                  <a:path extrusionOk="0" h="5308600" w="5615940">
                    <a:moveTo>
                      <a:pt x="5283200" y="4169410"/>
                    </a:moveTo>
                    <a:cubicBezTo>
                      <a:pt x="5297170" y="4156710"/>
                      <a:pt x="5312410" y="4144010"/>
                      <a:pt x="5326380" y="4131310"/>
                    </a:cubicBezTo>
                    <a:cubicBezTo>
                      <a:pt x="5328920" y="4132580"/>
                      <a:pt x="5330190" y="4135120"/>
                      <a:pt x="5332730" y="4136390"/>
                    </a:cubicBezTo>
                    <a:cubicBezTo>
                      <a:pt x="5330190" y="4142740"/>
                      <a:pt x="5328920" y="4151630"/>
                      <a:pt x="5325110" y="4156710"/>
                    </a:cubicBezTo>
                    <a:cubicBezTo>
                      <a:pt x="5175250" y="4339590"/>
                      <a:pt x="5046980" y="4541520"/>
                      <a:pt x="4870450" y="4701540"/>
                    </a:cubicBezTo>
                    <a:cubicBezTo>
                      <a:pt x="4624070" y="4925060"/>
                      <a:pt x="4335780" y="5069840"/>
                      <a:pt x="4018280" y="5160010"/>
                    </a:cubicBezTo>
                    <a:cubicBezTo>
                      <a:pt x="3683000" y="5255260"/>
                      <a:pt x="3340100" y="5290820"/>
                      <a:pt x="2993390" y="5298440"/>
                    </a:cubicBezTo>
                    <a:cubicBezTo>
                      <a:pt x="2514600" y="5308600"/>
                      <a:pt x="2042160" y="5270500"/>
                      <a:pt x="1577340" y="5147310"/>
                    </a:cubicBezTo>
                    <a:cubicBezTo>
                      <a:pt x="1363980" y="5091430"/>
                      <a:pt x="1158240" y="5013960"/>
                      <a:pt x="965200" y="4904740"/>
                    </a:cubicBezTo>
                    <a:cubicBezTo>
                      <a:pt x="642620" y="4721860"/>
                      <a:pt x="415290" y="4453890"/>
                      <a:pt x="267970" y="4116070"/>
                    </a:cubicBezTo>
                    <a:cubicBezTo>
                      <a:pt x="147320" y="3841750"/>
                      <a:pt x="83820" y="3552190"/>
                      <a:pt x="49530" y="3255010"/>
                    </a:cubicBezTo>
                    <a:cubicBezTo>
                      <a:pt x="3810" y="2861310"/>
                      <a:pt x="0" y="2467610"/>
                      <a:pt x="39370" y="2073910"/>
                    </a:cubicBezTo>
                    <a:cubicBezTo>
                      <a:pt x="83820" y="1633220"/>
                      <a:pt x="218440" y="1223010"/>
                      <a:pt x="438150" y="840740"/>
                    </a:cubicBezTo>
                    <a:cubicBezTo>
                      <a:pt x="576580" y="598170"/>
                      <a:pt x="773430" y="415290"/>
                      <a:pt x="1021080" y="285750"/>
                    </a:cubicBezTo>
                    <a:cubicBezTo>
                      <a:pt x="1191260" y="196850"/>
                      <a:pt x="1360170" y="105410"/>
                      <a:pt x="1548130" y="62230"/>
                    </a:cubicBezTo>
                    <a:cubicBezTo>
                      <a:pt x="1642110" y="40640"/>
                      <a:pt x="1737360" y="27940"/>
                      <a:pt x="1832610" y="12700"/>
                    </a:cubicBezTo>
                    <a:cubicBezTo>
                      <a:pt x="1841500" y="11430"/>
                      <a:pt x="1851660" y="13970"/>
                      <a:pt x="1860550" y="19050"/>
                    </a:cubicBezTo>
                    <a:cubicBezTo>
                      <a:pt x="1755140" y="43180"/>
                      <a:pt x="1649730" y="68580"/>
                      <a:pt x="1544320" y="92710"/>
                    </a:cubicBezTo>
                    <a:cubicBezTo>
                      <a:pt x="1545590" y="96520"/>
                      <a:pt x="1545590" y="100330"/>
                      <a:pt x="1546860" y="104140"/>
                    </a:cubicBezTo>
                    <a:cubicBezTo>
                      <a:pt x="1615440" y="92710"/>
                      <a:pt x="1684020" y="80010"/>
                      <a:pt x="1752600" y="69850"/>
                    </a:cubicBezTo>
                    <a:cubicBezTo>
                      <a:pt x="2142490" y="12700"/>
                      <a:pt x="2533650" y="0"/>
                      <a:pt x="2926080" y="13970"/>
                    </a:cubicBezTo>
                    <a:cubicBezTo>
                      <a:pt x="3290570" y="27940"/>
                      <a:pt x="3652520" y="63500"/>
                      <a:pt x="4008120" y="147320"/>
                    </a:cubicBezTo>
                    <a:cubicBezTo>
                      <a:pt x="4284980" y="212090"/>
                      <a:pt x="4547870" y="309880"/>
                      <a:pt x="4786630" y="469900"/>
                    </a:cubicBezTo>
                    <a:cubicBezTo>
                      <a:pt x="5111750" y="687070"/>
                      <a:pt x="5316220" y="991870"/>
                      <a:pt x="5436870" y="1358900"/>
                    </a:cubicBezTo>
                    <a:cubicBezTo>
                      <a:pt x="5534660" y="1654810"/>
                      <a:pt x="5581650" y="1960880"/>
                      <a:pt x="5599430" y="2270760"/>
                    </a:cubicBezTo>
                    <a:cubicBezTo>
                      <a:pt x="5615940" y="2552700"/>
                      <a:pt x="5609590" y="2834640"/>
                      <a:pt x="5574030" y="3116580"/>
                    </a:cubicBezTo>
                    <a:cubicBezTo>
                      <a:pt x="5528310" y="3477260"/>
                      <a:pt x="5445760" y="3827780"/>
                      <a:pt x="5281930" y="4155440"/>
                    </a:cubicBezTo>
                    <a:cubicBezTo>
                      <a:pt x="5280660" y="4159250"/>
                      <a:pt x="5279390" y="4163060"/>
                      <a:pt x="5278120" y="4166870"/>
                    </a:cubicBezTo>
                    <a:cubicBezTo>
                      <a:pt x="5279390" y="4166870"/>
                      <a:pt x="5281930" y="4168140"/>
                      <a:pt x="5283200" y="4169410"/>
                    </a:cubicBezTo>
                    <a:close/>
                    <a:moveTo>
                      <a:pt x="2658110" y="71120"/>
                    </a:moveTo>
                    <a:cubicBezTo>
                      <a:pt x="2479040" y="80010"/>
                      <a:pt x="2299970" y="86360"/>
                      <a:pt x="2122170" y="99060"/>
                    </a:cubicBezTo>
                    <a:cubicBezTo>
                      <a:pt x="1856740" y="119380"/>
                      <a:pt x="1595120" y="156210"/>
                      <a:pt x="1341120" y="241300"/>
                    </a:cubicBezTo>
                    <a:cubicBezTo>
                      <a:pt x="1184910" y="293370"/>
                      <a:pt x="1032510" y="356870"/>
                      <a:pt x="902970" y="462280"/>
                    </a:cubicBezTo>
                    <a:cubicBezTo>
                      <a:pt x="732790" y="599440"/>
                      <a:pt x="591820" y="763270"/>
                      <a:pt x="478790" y="951230"/>
                    </a:cubicBezTo>
                    <a:cubicBezTo>
                      <a:pt x="372110" y="1126490"/>
                      <a:pt x="309880" y="1319530"/>
                      <a:pt x="261620" y="1517650"/>
                    </a:cubicBezTo>
                    <a:cubicBezTo>
                      <a:pt x="162560" y="1920240"/>
                      <a:pt x="138430" y="2330450"/>
                      <a:pt x="157480" y="2743200"/>
                    </a:cubicBezTo>
                    <a:cubicBezTo>
                      <a:pt x="171450" y="3042920"/>
                      <a:pt x="213360" y="3338830"/>
                      <a:pt x="300990" y="3627120"/>
                    </a:cubicBezTo>
                    <a:cubicBezTo>
                      <a:pt x="450850" y="4121150"/>
                      <a:pt x="735330" y="4513580"/>
                      <a:pt x="1183640" y="4779010"/>
                    </a:cubicBezTo>
                    <a:cubicBezTo>
                      <a:pt x="1521460" y="4978400"/>
                      <a:pt x="1889760" y="5085080"/>
                      <a:pt x="2275840" y="5133340"/>
                    </a:cubicBezTo>
                    <a:cubicBezTo>
                      <a:pt x="2708910" y="5186680"/>
                      <a:pt x="3141980" y="5180330"/>
                      <a:pt x="3575050" y="5121910"/>
                    </a:cubicBezTo>
                    <a:cubicBezTo>
                      <a:pt x="3972560" y="5067300"/>
                      <a:pt x="4342130" y="4939030"/>
                      <a:pt x="4672330" y="4709160"/>
                    </a:cubicBezTo>
                    <a:cubicBezTo>
                      <a:pt x="4828540" y="4599940"/>
                      <a:pt x="4977130" y="4483100"/>
                      <a:pt x="5086350" y="4320540"/>
                    </a:cubicBezTo>
                    <a:cubicBezTo>
                      <a:pt x="5246370" y="4080510"/>
                      <a:pt x="5354320" y="3818890"/>
                      <a:pt x="5425440" y="3542030"/>
                    </a:cubicBezTo>
                    <a:cubicBezTo>
                      <a:pt x="5537200" y="3101340"/>
                      <a:pt x="5567680" y="2654300"/>
                      <a:pt x="5530850" y="2202180"/>
                    </a:cubicBezTo>
                    <a:cubicBezTo>
                      <a:pt x="5507990" y="1908810"/>
                      <a:pt x="5454650" y="1621790"/>
                      <a:pt x="5355590" y="1344930"/>
                    </a:cubicBezTo>
                    <a:cubicBezTo>
                      <a:pt x="5215890" y="958850"/>
                      <a:pt x="4974590" y="657860"/>
                      <a:pt x="4613910" y="457200"/>
                    </a:cubicBezTo>
                    <a:cubicBezTo>
                      <a:pt x="4404360" y="340360"/>
                      <a:pt x="4179570" y="262890"/>
                      <a:pt x="3947160" y="209550"/>
                    </a:cubicBezTo>
                    <a:cubicBezTo>
                      <a:pt x="3521710" y="111760"/>
                      <a:pt x="3092450" y="78740"/>
                      <a:pt x="2658110" y="71120"/>
                    </a:cubicBezTo>
                    <a:close/>
                    <a:moveTo>
                      <a:pt x="1960880" y="5157470"/>
                    </a:moveTo>
                    <a:cubicBezTo>
                      <a:pt x="1781810" y="5110480"/>
                      <a:pt x="1605280" y="5059680"/>
                      <a:pt x="1435100" y="4991100"/>
                    </a:cubicBezTo>
                    <a:cubicBezTo>
                      <a:pt x="843280" y="4752340"/>
                      <a:pt x="443230" y="4331970"/>
                      <a:pt x="248920" y="3721100"/>
                    </a:cubicBezTo>
                    <a:cubicBezTo>
                      <a:pt x="168910" y="3470910"/>
                      <a:pt x="128270" y="3211830"/>
                      <a:pt x="100330" y="2951480"/>
                    </a:cubicBezTo>
                    <a:cubicBezTo>
                      <a:pt x="99060" y="2956560"/>
                      <a:pt x="99060" y="2961640"/>
                      <a:pt x="99060" y="2966720"/>
                    </a:cubicBezTo>
                    <a:cubicBezTo>
                      <a:pt x="102870" y="3021330"/>
                      <a:pt x="106680" y="3074670"/>
                      <a:pt x="111760" y="3129280"/>
                    </a:cubicBezTo>
                    <a:cubicBezTo>
                      <a:pt x="142240" y="3432810"/>
                      <a:pt x="201930" y="3729990"/>
                      <a:pt x="321310" y="4013200"/>
                    </a:cubicBezTo>
                    <a:cubicBezTo>
                      <a:pt x="476250" y="4384040"/>
                      <a:pt x="721360" y="4673600"/>
                      <a:pt x="1078230" y="4865370"/>
                    </a:cubicBezTo>
                    <a:cubicBezTo>
                      <a:pt x="1268730" y="4968240"/>
                      <a:pt x="1470660" y="5041900"/>
                      <a:pt x="1681480" y="5093970"/>
                    </a:cubicBezTo>
                    <a:cubicBezTo>
                      <a:pt x="1771650" y="5116830"/>
                      <a:pt x="1866900" y="5135880"/>
                      <a:pt x="1960880" y="51574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1" name="Google Shape;181;p17"/>
            <p:cNvSpPr txBox="1"/>
            <p:nvPr/>
          </p:nvSpPr>
          <p:spPr>
            <a:xfrm>
              <a:off x="6605500" y="3299675"/>
              <a:ext cx="4102500" cy="31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latin typeface="Times New Roman"/>
                  <a:ea typeface="Times New Roman"/>
                  <a:cs typeface="Times New Roman"/>
                  <a:sym typeface="Times New Roman"/>
                </a:rPr>
                <a:t>Γλώσσα,</a:t>
              </a:r>
              <a:endParaRPr b="1" sz="5600"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3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latin typeface="Times New Roman"/>
                  <a:ea typeface="Times New Roman"/>
                  <a:cs typeface="Times New Roman"/>
                  <a:sym typeface="Times New Roman"/>
                </a:rPr>
                <a:t>Μέθοδοι</a:t>
              </a:r>
              <a:endParaRPr b="1" sz="5600"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34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latin typeface="Times New Roman"/>
                  <a:ea typeface="Times New Roman"/>
                  <a:cs typeface="Times New Roman"/>
                  <a:sym typeface="Times New Roman"/>
                </a:rPr>
                <a:t>και Μέσα</a:t>
              </a:r>
              <a:endParaRPr b="1" sz="56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8"/>
          <p:cNvSpPr txBox="1"/>
          <p:nvPr/>
        </p:nvSpPr>
        <p:spPr>
          <a:xfrm>
            <a:off x="2132850" y="1192975"/>
            <a:ext cx="13156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Arial"/>
              <a:buNone/>
            </a:pP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ΤΟ </a:t>
            </a:r>
            <a:r>
              <a:rPr i="0" lang="en-US" sz="4800" u="none" cap="none" strike="noStrike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ΕΚΠΑΙΔΕΥΤΙΚΟ ΣΥΣΤΗΜΑ ΤΟΥ ΠΛΑΤΩΝΑ</a:t>
            </a:r>
            <a:endParaRPr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18"/>
          <p:cNvSpPr txBox="1"/>
          <p:nvPr/>
        </p:nvSpPr>
        <p:spPr>
          <a:xfrm>
            <a:off x="1479750" y="2709100"/>
            <a:ext cx="8452500" cy="62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Κ</a:t>
            </a: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αλλιέργεια της ψυχής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Επίτευξη δίκαιης και αρμονικής κοινωνίας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Ολιστική εκπαίδευση: σωματική, διανοητική και ηθική ανάπτυξη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Δημοκρατική διάσταση της εκπαίδευσης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Ρόλος του παιδαγωγού ως οδηγός της αλήθειας και της ηθικής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5A3F2A"/>
              </a:buClr>
              <a:buSzPts val="2800"/>
              <a:buFont typeface="Times New Roman"/>
              <a:buChar char="●"/>
            </a:pPr>
            <a:r>
              <a:rPr lang="en-US" sz="28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Διαβαθμίσεις εκπαίδευσης: από τη βασική έως την ανώτερη</a:t>
            </a:r>
            <a:endParaRPr sz="2800">
              <a:solidFill>
                <a:srgbClr val="5A3F2A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8" name="Google Shape;1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41450" y="2482600"/>
            <a:ext cx="7957800" cy="66972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19"/>
          <p:cNvGrpSpPr/>
          <p:nvPr/>
        </p:nvGrpSpPr>
        <p:grpSpPr>
          <a:xfrm>
            <a:off x="3512502" y="3955850"/>
            <a:ext cx="11262995" cy="3835800"/>
            <a:chOff x="0" y="1161215"/>
            <a:chExt cx="11262995" cy="3835800"/>
          </a:xfrm>
        </p:grpSpPr>
        <p:sp>
          <p:nvSpPr>
            <p:cNvPr id="194" name="Google Shape;194;p19"/>
            <p:cNvSpPr/>
            <p:nvPr/>
          </p:nvSpPr>
          <p:spPr>
            <a:xfrm>
              <a:off x="0" y="1161215"/>
              <a:ext cx="2548189" cy="864000"/>
            </a:xfrm>
            <a:prstGeom prst="rect">
              <a:avLst/>
            </a:prstGeom>
            <a:gradFill>
              <a:gsLst>
                <a:gs pos="0">
                  <a:srgbClr val="D03F3B">
                    <a:alpha val="89803"/>
                  </a:srgbClr>
                </a:gs>
                <a:gs pos="100000">
                  <a:srgbClr val="FF9995">
                    <a:alpha val="89803"/>
                  </a:srgbClr>
                </a:gs>
              </a:gsLst>
              <a:lin ang="16200000" scaled="0"/>
            </a:gradFill>
            <a:ln cap="flat" cmpd="sng" w="9525">
              <a:solidFill>
                <a:srgbClr val="BC4B48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9"/>
            <p:cNvSpPr txBox="1"/>
            <p:nvPr/>
          </p:nvSpPr>
          <p:spPr>
            <a:xfrm>
              <a:off x="0" y="1161215"/>
              <a:ext cx="2548189" cy="86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213350" spcFirstLastPara="1" rIns="21335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US" sz="3000" u="none" cap="none" strike="noStrik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Μουσική</a:t>
              </a:r>
              <a:endParaRPr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6" name="Google Shape;196;p19"/>
            <p:cNvSpPr/>
            <p:nvPr/>
          </p:nvSpPr>
          <p:spPr>
            <a:xfrm>
              <a:off x="0" y="2025215"/>
              <a:ext cx="2548189" cy="2971800"/>
            </a:xfrm>
            <a:prstGeom prst="rect">
              <a:avLst/>
            </a:prstGeom>
            <a:solidFill>
              <a:srgbClr val="E8CFCF">
                <a:alpha val="89803"/>
              </a:srgbClr>
            </a:solidFill>
            <a:ln cap="flat" cmpd="sng" w="9525">
              <a:solidFill>
                <a:srgbClr val="E2C9C9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19"/>
            <p:cNvSpPr txBox="1"/>
            <p:nvPr/>
          </p:nvSpPr>
          <p:spPr>
            <a:xfrm>
              <a:off x="0" y="2025215"/>
              <a:ext cx="2548200" cy="297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2000" lIns="128000" spcFirstLastPara="1" rIns="170675" wrap="square" tIns="128000">
              <a:noAutofit/>
            </a:bodyPr>
            <a:lstStyle/>
            <a:p>
              <a:pPr indent="-228600" lvl="1" marL="2286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Η αρμονία της ψυχής, η ανάπτυξη της αρετής και η καλλιέργεια ηθικών αξιών</a:t>
              </a:r>
              <a:endPara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8" name="Google Shape;198;p19"/>
            <p:cNvSpPr/>
            <p:nvPr/>
          </p:nvSpPr>
          <p:spPr>
            <a:xfrm>
              <a:off x="2904935" y="1161215"/>
              <a:ext cx="2548189" cy="864000"/>
            </a:xfrm>
            <a:prstGeom prst="rect">
              <a:avLst/>
            </a:prstGeom>
            <a:gradFill>
              <a:gsLst>
                <a:gs pos="0">
                  <a:srgbClr val="D03F3B">
                    <a:alpha val="76862"/>
                  </a:srgbClr>
                </a:gs>
                <a:gs pos="100000">
                  <a:srgbClr val="FF9995">
                    <a:alpha val="76862"/>
                  </a:srgbClr>
                </a:gs>
              </a:gsLst>
              <a:lin ang="16200000" scaled="0"/>
            </a:gradFill>
            <a:ln cap="flat" cmpd="sng" w="9525">
              <a:solidFill>
                <a:srgbClr val="BC4B48">
                  <a:alpha val="76862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19"/>
            <p:cNvSpPr txBox="1"/>
            <p:nvPr/>
          </p:nvSpPr>
          <p:spPr>
            <a:xfrm>
              <a:off x="2904935" y="1161215"/>
              <a:ext cx="2548189" cy="86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213350" spcFirstLastPara="1" rIns="21335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US" sz="3000" u="none" cap="none" strike="noStrik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Γυμναστική</a:t>
              </a:r>
              <a:endParaRPr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0" name="Google Shape;200;p19"/>
            <p:cNvSpPr/>
            <p:nvPr/>
          </p:nvSpPr>
          <p:spPr>
            <a:xfrm>
              <a:off x="2904935" y="2025215"/>
              <a:ext cx="2548189" cy="2971800"/>
            </a:xfrm>
            <a:prstGeom prst="rect">
              <a:avLst/>
            </a:prstGeom>
            <a:solidFill>
              <a:srgbClr val="E8CFCF">
                <a:alpha val="89803"/>
              </a:srgbClr>
            </a:solidFill>
            <a:ln cap="flat" cmpd="sng" w="9525">
              <a:solidFill>
                <a:srgbClr val="E2C9C9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9"/>
            <p:cNvSpPr txBox="1"/>
            <p:nvPr/>
          </p:nvSpPr>
          <p:spPr>
            <a:xfrm>
              <a:off x="2904935" y="2025215"/>
              <a:ext cx="2548189" cy="297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2000" lIns="128000" spcFirstLastPara="1" rIns="170675" wrap="square" tIns="128000">
              <a:noAutofit/>
            </a:bodyPr>
            <a:lstStyle/>
            <a:p>
              <a:pPr indent="-228600" lvl="1" marL="2286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Η δημιουργία ενός ισχυρού και πειθαρχημένου σώματος</a:t>
              </a:r>
              <a:endPara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2" name="Google Shape;202;p19"/>
            <p:cNvSpPr/>
            <p:nvPr/>
          </p:nvSpPr>
          <p:spPr>
            <a:xfrm>
              <a:off x="5809871" y="1161215"/>
              <a:ext cx="2548189" cy="864000"/>
            </a:xfrm>
            <a:prstGeom prst="rect">
              <a:avLst/>
            </a:prstGeom>
            <a:gradFill>
              <a:gsLst>
                <a:gs pos="0">
                  <a:srgbClr val="D03F3B">
                    <a:alpha val="63137"/>
                  </a:srgbClr>
                </a:gs>
                <a:gs pos="100000">
                  <a:srgbClr val="FF9995">
                    <a:alpha val="63137"/>
                  </a:srgbClr>
                </a:gs>
              </a:gsLst>
              <a:lin ang="16200000" scaled="0"/>
            </a:gradFill>
            <a:ln cap="flat" cmpd="sng" w="9525">
              <a:solidFill>
                <a:srgbClr val="BC4B48">
                  <a:alpha val="63137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19"/>
            <p:cNvSpPr txBox="1"/>
            <p:nvPr/>
          </p:nvSpPr>
          <p:spPr>
            <a:xfrm>
              <a:off x="5809871" y="1161215"/>
              <a:ext cx="2548189" cy="86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213350" spcFirstLastPara="1" rIns="21335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US" sz="3000" u="none" cap="none" strike="noStrike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Μαθηματικά</a:t>
              </a:r>
              <a:endParaRPr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4" name="Google Shape;204;p19"/>
            <p:cNvSpPr/>
            <p:nvPr/>
          </p:nvSpPr>
          <p:spPr>
            <a:xfrm>
              <a:off x="5809871" y="2025215"/>
              <a:ext cx="2548189" cy="2971800"/>
            </a:xfrm>
            <a:prstGeom prst="rect">
              <a:avLst/>
            </a:prstGeom>
            <a:solidFill>
              <a:srgbClr val="E8CFCF">
                <a:alpha val="89803"/>
              </a:srgbClr>
            </a:solidFill>
            <a:ln cap="flat" cmpd="sng" w="9525">
              <a:solidFill>
                <a:srgbClr val="E2C9C9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19"/>
            <p:cNvSpPr txBox="1"/>
            <p:nvPr/>
          </p:nvSpPr>
          <p:spPr>
            <a:xfrm>
              <a:off x="5809871" y="2025215"/>
              <a:ext cx="2548189" cy="297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2000" lIns="128000" spcFirstLastPara="1" rIns="170675" wrap="square" tIns="128000">
              <a:noAutofit/>
            </a:bodyPr>
            <a:lstStyle/>
            <a:p>
              <a:pPr indent="-228600" lvl="1" marL="2286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Η ανάπτυξη της λογικής σκέψης και η κατανόηση της τάξης και της συμμετρίας στον κόσμο</a:t>
              </a:r>
              <a:endParaRPr b="0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9"/>
            <p:cNvSpPr/>
            <p:nvPr/>
          </p:nvSpPr>
          <p:spPr>
            <a:xfrm>
              <a:off x="8714806" y="1161215"/>
              <a:ext cx="2548189" cy="864000"/>
            </a:xfrm>
            <a:prstGeom prst="rect">
              <a:avLst/>
            </a:prstGeom>
            <a:gradFill>
              <a:gsLst>
                <a:gs pos="0">
                  <a:srgbClr val="D03F3B">
                    <a:alpha val="49803"/>
                  </a:srgbClr>
                </a:gs>
                <a:gs pos="100000">
                  <a:srgbClr val="FF9995">
                    <a:alpha val="49803"/>
                  </a:srgbClr>
                </a:gs>
              </a:gsLst>
              <a:lin ang="16200000" scaled="0"/>
            </a:gradFill>
            <a:ln cap="flat" cmpd="sng" w="9525">
              <a:solidFill>
                <a:srgbClr val="BC4B48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19"/>
            <p:cNvSpPr txBox="1"/>
            <p:nvPr/>
          </p:nvSpPr>
          <p:spPr>
            <a:xfrm>
              <a:off x="8714806" y="1161215"/>
              <a:ext cx="2548189" cy="86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213350" spcFirstLastPara="1" rIns="21335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>
                  <a:latin typeface="Times New Roman"/>
                  <a:ea typeface="Times New Roman"/>
                  <a:cs typeface="Times New Roman"/>
                  <a:sym typeface="Times New Roman"/>
                </a:rPr>
                <a:t>Φιλοσοφία</a:t>
              </a:r>
              <a:endParaRPr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8" name="Google Shape;208;p19"/>
            <p:cNvSpPr/>
            <p:nvPr/>
          </p:nvSpPr>
          <p:spPr>
            <a:xfrm>
              <a:off x="8714806" y="2025215"/>
              <a:ext cx="2548189" cy="2971800"/>
            </a:xfrm>
            <a:prstGeom prst="rect">
              <a:avLst/>
            </a:prstGeom>
            <a:solidFill>
              <a:srgbClr val="E8CFCF">
                <a:alpha val="89803"/>
              </a:srgbClr>
            </a:solidFill>
            <a:ln cap="flat" cmpd="sng" w="9525">
              <a:solidFill>
                <a:srgbClr val="E2C9C9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19"/>
            <p:cNvSpPr txBox="1"/>
            <p:nvPr/>
          </p:nvSpPr>
          <p:spPr>
            <a:xfrm>
              <a:off x="8714806" y="2025215"/>
              <a:ext cx="2548189" cy="297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2000" lIns="128000" spcFirstLastPara="1" rIns="170675" wrap="square" tIns="128000">
              <a:noAutofit/>
            </a:bodyPr>
            <a:lstStyle/>
            <a:p>
              <a:pPr indent="-228600" lvl="1" marL="2286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Ενίσχυσ</a:t>
              </a:r>
              <a:r>
                <a:rPr lang="en-US"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η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αρετ</a:t>
              </a:r>
              <a:r>
                <a:rPr lang="en-US"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ών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σωφροσύνης, δικαιοσύνης</a:t>
              </a:r>
              <a:r>
                <a:rPr lang="en-US"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και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γενναιότητα</a:t>
              </a:r>
              <a:r>
                <a:rPr lang="en-US"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ς</a:t>
              </a:r>
              <a:endPara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10" name="Google Shape;210;p19"/>
          <p:cNvSpPr txBox="1"/>
          <p:nvPr/>
        </p:nvSpPr>
        <p:spPr>
          <a:xfrm>
            <a:off x="2863649" y="1348850"/>
            <a:ext cx="12560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ΜΑΘΗΜΑΤΑ ΣΥΜΦΩΝΑ ΜΕ ΤΟΝ ΠΛΑΤΩΝΑ</a:t>
            </a:r>
            <a:endParaRPr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0"/>
          <p:cNvSpPr txBox="1"/>
          <p:nvPr>
            <p:ph idx="1" type="body"/>
          </p:nvPr>
        </p:nvSpPr>
        <p:spPr>
          <a:xfrm>
            <a:off x="3984625" y="1761500"/>
            <a:ext cx="5344200" cy="76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508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12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Α΄ Βαθμίδα (0-3 έτη):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Επικέντρωση στη σωματική και ψυχοσυναισθηματική ανάπτυξη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Οι γονείς και οι τροφοί διαδραματίζουν κεντρικό ρόλο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Έμφαση στην αποφυγή δουλοπρέπειας και θηλυπρέπειας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508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Β΄ Βαθμίδα (3-6 έτη):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Κοινή εκπαίδευση αγοριών και κοριτσιών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Καλλιέργεια καλών συνηθειών μέσω παιχνιδιών και κατάλληλων μύθων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Η πολιτεία παρέχει ειδική εποπτεία μέσω νομοφυλάκων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508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Γ΄ Βαθμίδα (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6-10 έτη):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Τα παιδιά εκπαιδεύονται ξεχωριστά ανά φύλο, αλλά με παρόμοιο περιεχόμενο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Δίνεται έμφαση στη γυμναστική και τη μουσική για την ηθική και κοινωνική καλλιέργεια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200"/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6" name="Google Shape;216;p20"/>
          <p:cNvSpPr txBox="1"/>
          <p:nvPr>
            <p:ph idx="2" type="body"/>
          </p:nvPr>
        </p:nvSpPr>
        <p:spPr>
          <a:xfrm>
            <a:off x="10741025" y="1761500"/>
            <a:ext cx="5344200" cy="6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508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40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Δ΄ Βαθμίδα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(10-13 έτη):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Εισαγωγή στην εγκύκλια παιδεία, με διδασκαλία γραφής, ανάγνωσης και Μαθηματικών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Στόχος: η ηθοπλασία μέσω εκπαιδευτικών κειμένων με ηθικό περιεχόμενο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508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40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Ε΄ Βαθμίδα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(13-18 έτη):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Αφορά μόνο καλούς μαθητές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Συστηματική διδασκαλία Μουσικής, Γυμναστικής, Ανώτερων Μαθηματικών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Εισαγωγή στη Φιλοσοφία και τη Θρησκεία, με αυστηρές κυρώσεις για ασέβεια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508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4000"/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ΣΤ΄ Βαθμίδα (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18-20 έτη):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Στρατιωτική εκπαίδευση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Ανάπτυξη σωματικής αντοχής, πειθαρχίας και αίσθησης καθήκοντος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7" name="Google Shape;217;p20"/>
          <p:cNvSpPr txBox="1"/>
          <p:nvPr/>
        </p:nvSpPr>
        <p:spPr>
          <a:xfrm>
            <a:off x="3867150" y="395605"/>
            <a:ext cx="999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Arial"/>
              <a:buNone/>
            </a:pP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ΕΚΠΑΙΔΕΥΤΙΚΕΣ ΒΑΘΜΙΔΕΣ</a:t>
            </a:r>
            <a:endParaRPr b="0" i="0" sz="56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8" name="Google Shape;218;p20"/>
          <p:cNvPicPr preferRelativeResize="0"/>
          <p:nvPr/>
        </p:nvPicPr>
        <p:blipFill rotWithShape="1">
          <a:blip r:embed="rId3">
            <a:alphaModFix/>
          </a:blip>
          <a:srcRect b="2785" l="4080" r="6039" t="23320"/>
          <a:stretch/>
        </p:blipFill>
        <p:spPr>
          <a:xfrm>
            <a:off x="-4469250" y="929400"/>
            <a:ext cx="8336400" cy="93576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87075" y="2833135"/>
            <a:ext cx="6740434" cy="6028871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1"/>
          <p:cNvSpPr txBox="1"/>
          <p:nvPr/>
        </p:nvSpPr>
        <p:spPr>
          <a:xfrm>
            <a:off x="2145997" y="983725"/>
            <a:ext cx="10381500" cy="14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>
                <a:solidFill>
                  <a:srgbClr val="956D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ΑΛΛΗΓΟΡΙΑ ΤΟΥ ΣΠΗΛΑΙΟΥ, ΠΛΑΤΩΝΟΣ ΠΟΛΙΤΕΙΑ</a:t>
            </a:r>
            <a:endParaRPr b="0" i="0" sz="4800" u="none" cap="none" strike="noStrike">
              <a:solidFill>
                <a:srgbClr val="956D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25" name="Google Shape;225;p21"/>
          <p:cNvGrpSpPr/>
          <p:nvPr/>
        </p:nvGrpSpPr>
        <p:grpSpPr>
          <a:xfrm>
            <a:off x="863550" y="3028075"/>
            <a:ext cx="3828067" cy="2512111"/>
            <a:chOff x="863550" y="3028075"/>
            <a:chExt cx="3828067" cy="2512111"/>
          </a:xfrm>
        </p:grpSpPr>
        <p:grpSp>
          <p:nvGrpSpPr>
            <p:cNvPr id="226" name="Google Shape;226;p21"/>
            <p:cNvGrpSpPr/>
            <p:nvPr/>
          </p:nvGrpSpPr>
          <p:grpSpPr>
            <a:xfrm>
              <a:off x="863550" y="3028075"/>
              <a:ext cx="3828067" cy="2512111"/>
              <a:chOff x="0" y="-47625"/>
              <a:chExt cx="1162592" cy="576900"/>
            </a:xfrm>
          </p:grpSpPr>
          <p:sp>
            <p:nvSpPr>
              <p:cNvPr id="227" name="Google Shape;227;p21"/>
              <p:cNvSpPr/>
              <p:nvPr/>
            </p:nvSpPr>
            <p:spPr>
              <a:xfrm>
                <a:off x="0" y="0"/>
                <a:ext cx="1162592" cy="501779"/>
              </a:xfrm>
              <a:custGeom>
                <a:rect b="b" l="l" r="r" t="t"/>
                <a:pathLst>
                  <a:path extrusionOk="0" h="501779" w="1162592">
                    <a:moveTo>
                      <a:pt x="32115" y="0"/>
                    </a:moveTo>
                    <a:lnTo>
                      <a:pt x="1130477" y="0"/>
                    </a:lnTo>
                    <a:cubicBezTo>
                      <a:pt x="1148214" y="0"/>
                      <a:pt x="1162592" y="14378"/>
                      <a:pt x="1162592" y="32115"/>
                    </a:cubicBezTo>
                    <a:lnTo>
                      <a:pt x="1162592" y="469665"/>
                    </a:lnTo>
                    <a:cubicBezTo>
                      <a:pt x="1162592" y="487401"/>
                      <a:pt x="1148214" y="501779"/>
                      <a:pt x="1130477" y="501779"/>
                    </a:cubicBezTo>
                    <a:lnTo>
                      <a:pt x="32115" y="501779"/>
                    </a:lnTo>
                    <a:cubicBezTo>
                      <a:pt x="14378" y="501779"/>
                      <a:pt x="0" y="487401"/>
                      <a:pt x="0" y="469665"/>
                    </a:cubicBezTo>
                    <a:lnTo>
                      <a:pt x="0" y="32115"/>
                    </a:lnTo>
                    <a:cubicBezTo>
                      <a:pt x="0" y="14378"/>
                      <a:pt x="14378" y="0"/>
                      <a:pt x="32115" y="0"/>
                    </a:cubicBezTo>
                    <a:close/>
                  </a:path>
                </a:pathLst>
              </a:custGeom>
              <a:solidFill>
                <a:srgbClr val="ECE8E4"/>
              </a:solidFill>
              <a:ln cap="rnd" cmpd="sng" w="19050">
                <a:solidFill>
                  <a:srgbClr val="5A3F2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21"/>
              <p:cNvSpPr txBox="1"/>
              <p:nvPr/>
            </p:nvSpPr>
            <p:spPr>
              <a:xfrm>
                <a:off x="0" y="-47625"/>
                <a:ext cx="1162500" cy="5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9" name="Google Shape;229;p21"/>
            <p:cNvSpPr txBox="1"/>
            <p:nvPr/>
          </p:nvSpPr>
          <p:spPr>
            <a:xfrm>
              <a:off x="1169288" y="3157250"/>
              <a:ext cx="3216600" cy="22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457200" lvl="0" marL="457200" rtl="0" algn="just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A3F2A"/>
                </a:buClr>
                <a:buSzPts val="3200"/>
                <a:buFont typeface="Times New Roman"/>
                <a:buChar char="₋"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Γ</a:t>
              </a: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νώση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-457200" lvl="0" marL="457200" rtl="0" algn="just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A3F2A"/>
                </a:buClr>
                <a:buSzPts val="3200"/>
                <a:buFont typeface="Times New Roman"/>
                <a:buChar char="₋"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Αντίληψη και 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-457200" lvl="0" marL="457200" rtl="0" algn="just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A3F2A"/>
                </a:buClr>
                <a:buSzPts val="3200"/>
                <a:buFont typeface="Times New Roman"/>
                <a:buChar char="₋"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Ελευθερία</a:t>
              </a:r>
              <a:endParaRPr/>
            </a:p>
          </p:txBody>
        </p:sp>
      </p:grpSp>
      <p:grpSp>
        <p:nvGrpSpPr>
          <p:cNvPr id="230" name="Google Shape;230;p21"/>
          <p:cNvGrpSpPr/>
          <p:nvPr/>
        </p:nvGrpSpPr>
        <p:grpSpPr>
          <a:xfrm>
            <a:off x="13928675" y="4857750"/>
            <a:ext cx="4076048" cy="1998860"/>
            <a:chOff x="13928675" y="4857750"/>
            <a:chExt cx="4076048" cy="1998860"/>
          </a:xfrm>
        </p:grpSpPr>
        <p:grpSp>
          <p:nvGrpSpPr>
            <p:cNvPr id="231" name="Google Shape;231;p21"/>
            <p:cNvGrpSpPr/>
            <p:nvPr/>
          </p:nvGrpSpPr>
          <p:grpSpPr>
            <a:xfrm>
              <a:off x="13928675" y="4857750"/>
              <a:ext cx="4076048" cy="1998860"/>
              <a:chOff x="0" y="42747"/>
              <a:chExt cx="1162592" cy="459033"/>
            </a:xfrm>
          </p:grpSpPr>
          <p:sp>
            <p:nvSpPr>
              <p:cNvPr id="232" name="Google Shape;232;p21"/>
              <p:cNvSpPr/>
              <p:nvPr/>
            </p:nvSpPr>
            <p:spPr>
              <a:xfrm>
                <a:off x="0" y="68996"/>
                <a:ext cx="1162592" cy="432784"/>
              </a:xfrm>
              <a:custGeom>
                <a:rect b="b" l="l" r="r" t="t"/>
                <a:pathLst>
                  <a:path extrusionOk="0" h="501779" w="1162592">
                    <a:moveTo>
                      <a:pt x="32115" y="0"/>
                    </a:moveTo>
                    <a:lnTo>
                      <a:pt x="1130477" y="0"/>
                    </a:lnTo>
                    <a:cubicBezTo>
                      <a:pt x="1148214" y="0"/>
                      <a:pt x="1162592" y="14378"/>
                      <a:pt x="1162592" y="32115"/>
                    </a:cubicBezTo>
                    <a:lnTo>
                      <a:pt x="1162592" y="469665"/>
                    </a:lnTo>
                    <a:cubicBezTo>
                      <a:pt x="1162592" y="487401"/>
                      <a:pt x="1148214" y="501779"/>
                      <a:pt x="1130477" y="501779"/>
                    </a:cubicBezTo>
                    <a:lnTo>
                      <a:pt x="32115" y="501779"/>
                    </a:lnTo>
                    <a:cubicBezTo>
                      <a:pt x="14378" y="501779"/>
                      <a:pt x="0" y="487401"/>
                      <a:pt x="0" y="469665"/>
                    </a:cubicBezTo>
                    <a:lnTo>
                      <a:pt x="0" y="32115"/>
                    </a:lnTo>
                    <a:cubicBezTo>
                      <a:pt x="0" y="14378"/>
                      <a:pt x="14378" y="0"/>
                      <a:pt x="32115" y="0"/>
                    </a:cubicBezTo>
                    <a:close/>
                  </a:path>
                </a:pathLst>
              </a:custGeom>
              <a:solidFill>
                <a:srgbClr val="ECE8E4"/>
              </a:solidFill>
              <a:ln cap="rnd" cmpd="sng" w="19050">
                <a:solidFill>
                  <a:srgbClr val="5A3F2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21"/>
              <p:cNvSpPr txBox="1"/>
              <p:nvPr/>
            </p:nvSpPr>
            <p:spPr>
              <a:xfrm>
                <a:off x="0" y="42747"/>
                <a:ext cx="1162500" cy="45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4" name="Google Shape;234;p21"/>
            <p:cNvSpPr txBox="1"/>
            <p:nvPr/>
          </p:nvSpPr>
          <p:spPr>
            <a:xfrm>
              <a:off x="13928700" y="5112413"/>
              <a:ext cx="3828000" cy="1470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457200" lvl="0" marL="457200" rtl="0" algn="just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A3F2A"/>
                </a:buClr>
                <a:buSzPts val="3200"/>
                <a:buFont typeface="Times New Roman"/>
                <a:buChar char="₋"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Ο</a:t>
              </a: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δηγεί από την άγνοια στη γνώση</a:t>
              </a: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235" name="Google Shape;235;p21"/>
          <p:cNvGrpSpPr/>
          <p:nvPr/>
        </p:nvGrpSpPr>
        <p:grpSpPr>
          <a:xfrm>
            <a:off x="4691625" y="9064249"/>
            <a:ext cx="8904757" cy="983543"/>
            <a:chOff x="4691625" y="9064249"/>
            <a:chExt cx="8904757" cy="983543"/>
          </a:xfrm>
        </p:grpSpPr>
        <p:grpSp>
          <p:nvGrpSpPr>
            <p:cNvPr id="236" name="Google Shape;236;p21"/>
            <p:cNvGrpSpPr/>
            <p:nvPr/>
          </p:nvGrpSpPr>
          <p:grpSpPr>
            <a:xfrm>
              <a:off x="4691625" y="9064249"/>
              <a:ext cx="8904757" cy="983543"/>
              <a:chOff x="0" y="-47625"/>
              <a:chExt cx="1162592" cy="549404"/>
            </a:xfrm>
          </p:grpSpPr>
          <p:sp>
            <p:nvSpPr>
              <p:cNvPr id="237" name="Google Shape;237;p21"/>
              <p:cNvSpPr/>
              <p:nvPr/>
            </p:nvSpPr>
            <p:spPr>
              <a:xfrm>
                <a:off x="0" y="0"/>
                <a:ext cx="1162592" cy="501779"/>
              </a:xfrm>
              <a:custGeom>
                <a:rect b="b" l="l" r="r" t="t"/>
                <a:pathLst>
                  <a:path extrusionOk="0" h="501779" w="1162592">
                    <a:moveTo>
                      <a:pt x="32115" y="0"/>
                    </a:moveTo>
                    <a:lnTo>
                      <a:pt x="1130477" y="0"/>
                    </a:lnTo>
                    <a:cubicBezTo>
                      <a:pt x="1148214" y="0"/>
                      <a:pt x="1162592" y="14378"/>
                      <a:pt x="1162592" y="32115"/>
                    </a:cubicBezTo>
                    <a:lnTo>
                      <a:pt x="1162592" y="469665"/>
                    </a:lnTo>
                    <a:cubicBezTo>
                      <a:pt x="1162592" y="487401"/>
                      <a:pt x="1148214" y="501779"/>
                      <a:pt x="1130477" y="501779"/>
                    </a:cubicBezTo>
                    <a:lnTo>
                      <a:pt x="32115" y="501779"/>
                    </a:lnTo>
                    <a:cubicBezTo>
                      <a:pt x="14378" y="501779"/>
                      <a:pt x="0" y="487401"/>
                      <a:pt x="0" y="469665"/>
                    </a:cubicBezTo>
                    <a:lnTo>
                      <a:pt x="0" y="32115"/>
                    </a:lnTo>
                    <a:cubicBezTo>
                      <a:pt x="0" y="14378"/>
                      <a:pt x="14378" y="0"/>
                      <a:pt x="32115" y="0"/>
                    </a:cubicBezTo>
                    <a:close/>
                  </a:path>
                </a:pathLst>
              </a:custGeom>
              <a:solidFill>
                <a:srgbClr val="ECE8E4"/>
              </a:solidFill>
              <a:ln cap="rnd" cmpd="sng" w="19050">
                <a:solidFill>
                  <a:srgbClr val="5A3F2A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21"/>
              <p:cNvSpPr txBox="1"/>
              <p:nvPr/>
            </p:nvSpPr>
            <p:spPr>
              <a:xfrm>
                <a:off x="0" y="-47625"/>
                <a:ext cx="1162500" cy="54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9" name="Google Shape;239;p21"/>
            <p:cNvSpPr txBox="1"/>
            <p:nvPr/>
          </p:nvSpPr>
          <p:spPr>
            <a:xfrm>
              <a:off x="5252563" y="9233050"/>
              <a:ext cx="77829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342900" lvl="0" marL="342900" rtl="0" algn="just">
                <a:lnSpc>
                  <a:spcPct val="16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A3F2A"/>
                </a:buClr>
                <a:buSzPts val="3200"/>
                <a:buFont typeface="Noto Sans Symbols"/>
                <a:buChar char="⮚"/>
              </a:pPr>
              <a:r>
                <a:rPr lang="en-US" sz="3200">
                  <a:solidFill>
                    <a:srgbClr val="5A3F2A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Κριτική σκέψη και αναζήτηση της αλήθειας</a:t>
              </a:r>
              <a:endParaRPr sz="3200">
                <a:solidFill>
                  <a:srgbClr val="5A3F2A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