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15" r:id="rId3"/>
    <p:sldId id="316" r:id="rId4"/>
    <p:sldId id="317" r:id="rId5"/>
    <p:sldId id="324" r:id="rId6"/>
    <p:sldId id="325" r:id="rId7"/>
    <p:sldId id="259" r:id="rId8"/>
    <p:sldId id="314" r:id="rId9"/>
    <p:sldId id="32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4" autoAdjust="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681BF-E60E-4C48-B365-F3BDB4653468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17312-BC77-4AED-B915-4061C6F7F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7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200" dirty="0"/>
              <a:t>Στη θεωρία, κεντρική θέση κατέχει ο γνωστικός μηχανισμός </a:t>
            </a:r>
            <a:r>
              <a:rPr lang="en-US" sz="1200" dirty="0" err="1"/>
              <a:t>Αφαίρεση</a:t>
            </a:r>
            <a:r>
              <a:rPr lang="en-US" sz="1200" dirty="0"/>
              <a:t>,</a:t>
            </a:r>
            <a:r>
              <a:rPr lang="en-US" sz="1200" baseline="0" dirty="0"/>
              <a:t> </a:t>
            </a:r>
            <a:r>
              <a:rPr lang="en-US" sz="1200" baseline="0" dirty="0" err="1"/>
              <a:t>Ευθυγράμμιση</a:t>
            </a:r>
            <a:r>
              <a:rPr lang="en-US" sz="1200" baseline="0" dirty="0"/>
              <a:t> &amp; </a:t>
            </a:r>
            <a:r>
              <a:rPr lang="el-GR" sz="1200" dirty="0"/>
              <a:t>Επίγνωση (ΑΕ</a:t>
            </a:r>
            <a:r>
              <a:rPr lang="en-US" sz="1200" dirty="0"/>
              <a:t>Ε</a:t>
            </a:r>
            <a:r>
              <a:rPr lang="el-GR" sz="1200" dirty="0"/>
              <a:t>), ο οποίος περιγράφει τη σχέση των εκτελεστικών λειτουργιών και επίγνωσης των γνωστικών διεργασιών.  </a:t>
            </a:r>
            <a:endParaRPr lang="en-US" sz="1200" dirty="0"/>
          </a:p>
          <a:p>
            <a:r>
              <a:rPr lang="el-GR" altLang="en-US" sz="1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Αναστολή + Μετατόπιση + ΕΜ + Ενημερότητα = ΑΑ</a:t>
            </a:r>
            <a:r>
              <a:rPr lang="en-US" altLang="en-US" sz="1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Cog</a:t>
            </a:r>
            <a:r>
              <a:rPr lang="el-GR" altLang="en-US" sz="1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(ΑΕΕ): πυρηνική διεργασία αναζήτησης, γενίκευσης/αφαίρεσης και επίγνωσης της σκέψης. </a:t>
            </a:r>
            <a:r>
              <a:rPr lang="en-US" altLang="en-US" sz="1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Abstraction:</a:t>
            </a:r>
            <a:r>
              <a:rPr lang="el-GR" altLang="en-US" sz="1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εντοπισμός μοτίβων &amp; εξαγωγή ομοιοτήτων (ΑΦΑΙΡΕΣΗ)</a:t>
            </a:r>
            <a:endParaRPr lang="en-US" altLang="en-US" sz="12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Alignment:</a:t>
            </a:r>
            <a:r>
              <a:rPr lang="el-GR" altLang="en-US" sz="1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μηχανισμός συσχέτισης ομοιοτήτων (ΕΥΘΥΓΡΑΜΜΙΣΗ) </a:t>
            </a:r>
            <a:r>
              <a:rPr lang="en-US" altLang="en-US" sz="1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Cognizance:</a:t>
            </a:r>
            <a:r>
              <a:rPr lang="el-GR" altLang="en-US" sz="1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Επίγνωση (</a:t>
            </a:r>
            <a:r>
              <a:rPr lang="en-US" altLang="en-US" sz="1200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l-GR" altLang="en-US" sz="1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altLang="en-US" sz="1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Reflection, (ii)</a:t>
            </a:r>
            <a:r>
              <a:rPr lang="el-GR" altLang="en-US" sz="1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metarepresentation</a:t>
            </a:r>
            <a:r>
              <a:rPr lang="el-GR" altLang="en-US" sz="1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(ΕΝΗΜΕΡΟΤΗΤΑ)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17312-BC77-4AED-B915-4061C6F7FFE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392095-EABA-4DAE-82C0-6152D8D88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382000" cy="3062768"/>
          </a:xfrm>
        </p:spPr>
        <p:txBody>
          <a:bodyPr>
            <a:normAutofit fontScale="90000"/>
          </a:bodyPr>
          <a:lstStyle/>
          <a:p>
            <a:r>
              <a:rPr lang="el-GR" dirty="0"/>
              <a:t>Ψ-Υ015 - Αναπτυξιακή Ψυχολογία ΙΙ Εφηβεία έως ύστερη ενήλικη ζωή</a:t>
            </a:r>
            <a:br>
              <a:rPr lang="el-GR" dirty="0"/>
            </a:br>
            <a:br>
              <a:rPr lang="en-US" dirty="0"/>
            </a:br>
            <a:r>
              <a:rPr lang="el-GR" dirty="0"/>
              <a:t>Η Γνωστική Προσέγγιση:</a:t>
            </a:r>
            <a:br>
              <a:rPr lang="el-GR" dirty="0"/>
            </a:br>
            <a:r>
              <a:rPr lang="el-GR" b="1" dirty="0">
                <a:solidFill>
                  <a:srgbClr val="00B050"/>
                </a:solidFill>
              </a:rPr>
              <a:t>Εκτελεστικός Έλεγχος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B4BF46F-FE65-4547-932D-0762C1AFA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4800600"/>
            <a:ext cx="6400800" cy="762000"/>
          </a:xfrm>
        </p:spPr>
        <p:txBody>
          <a:bodyPr/>
          <a:lstStyle/>
          <a:p>
            <a:r>
              <a:rPr lang="el-GR" dirty="0"/>
              <a:t>Δημήτρης Ταχματζίδης</a:t>
            </a:r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760FCDA-E329-49D5-8B1D-8C4EF444B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5943600"/>
            <a:ext cx="3857625" cy="66436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4F14877-DD59-43E4-ABAE-23CD6711AA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852632"/>
            <a:ext cx="705902" cy="84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9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2629138-16EB-42F3-BE94-23C0599EB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449189" cy="4572072"/>
          </a:xfr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360933F0-C071-45A2-95A8-6C1B920675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428" y="6248400"/>
            <a:ext cx="497572" cy="596537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3D56444C-2945-4C2A-9F7B-932157E11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3580"/>
            <a:ext cx="9144000" cy="523220"/>
          </a:xfrm>
          <a:prstGeom prst="rect">
            <a:avLst/>
          </a:prstGeom>
          <a:gradFill rotWithShape="1">
            <a:gsLst>
              <a:gs pos="0">
                <a:srgbClr val="00CC99"/>
              </a:gs>
              <a:gs pos="50000">
                <a:srgbClr val="FFFFFF"/>
              </a:gs>
              <a:gs pos="100000">
                <a:srgbClr val="00CC99"/>
              </a:gs>
            </a:gsLst>
            <a:lin ang="540000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  <a:ea typeface="MS PGothic" pitchFamily="34" charset="-128"/>
              </a:rPr>
              <a:t>ΕΙΔΙΚΟΤΕΡΑ ΘΕΜΑΤΑ: Ο ΕΚΤΕΛΕΣΤΙΚΟΣ ΕΛΕΓΧΟΣ</a:t>
            </a:r>
          </a:p>
        </p:txBody>
      </p:sp>
    </p:spTree>
    <p:extLst>
      <p:ext uri="{BB962C8B-B14F-4D97-AF65-F5344CB8AC3E}">
        <p14:creationId xmlns:p14="http://schemas.microsoft.com/office/powerpoint/2010/main" val="317979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9FDC68-10EE-49B6-A18C-0F8D6AEED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Γνωστικές διεργασίες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2D3E68-5756-4F34-9596-58D0EF36D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1600200"/>
            <a:ext cx="3733800" cy="5105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/>
              <a:t>Εκτελεστικός έλεγχος</a:t>
            </a:r>
          </a:p>
          <a:p>
            <a:r>
              <a:rPr lang="el-GR" dirty="0"/>
              <a:t>Εργαζόμενη μνήμη: κρατάω στη μνήμη μου το δρομολόγιο</a:t>
            </a:r>
          </a:p>
          <a:p>
            <a:r>
              <a:rPr lang="el-GR" dirty="0"/>
              <a:t>Αναστολή: αναστέλλω μία πράξη μου, π.χ. πατάω φρένο</a:t>
            </a:r>
          </a:p>
          <a:p>
            <a:r>
              <a:rPr lang="el-GR" dirty="0"/>
              <a:t>Μετατόπιση: αλλάζω δρομολόγιο αν συναντήσω εμπόδιο, έχω εναλλακτικές</a:t>
            </a:r>
            <a:endParaRPr lang="en-US" dirty="0"/>
          </a:p>
        </p:txBody>
      </p:sp>
      <p:pic>
        <p:nvPicPr>
          <p:cNvPr id="1026" name="Picture 2" descr="Cyclist by Dirk Jan Haarsma on Dribbble">
            <a:extLst>
              <a:ext uri="{FF2B5EF4-FFF2-40B4-BE49-F238E27FC236}">
                <a16:creationId xmlns:a16="http://schemas.microsoft.com/office/drawing/2014/main" id="{B26F9452-BD6F-4AC4-9240-8FF6B00928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4978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D50C7DF7-67A4-4B4F-8762-DA86CE322726}"/>
              </a:ext>
            </a:extLst>
          </p:cNvPr>
          <p:cNvSpPr txBox="1">
            <a:spLocks/>
          </p:cNvSpPr>
          <p:nvPr/>
        </p:nvSpPr>
        <p:spPr>
          <a:xfrm>
            <a:off x="32656" y="5486400"/>
            <a:ext cx="5453744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0070C0"/>
                </a:solidFill>
              </a:rPr>
              <a:t>Executive Function/functions – Executive Control</a:t>
            </a:r>
            <a:endParaRPr lang="el-GR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Working Memory</a:t>
            </a:r>
            <a:endParaRPr lang="el-GR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Inhibition</a:t>
            </a:r>
          </a:p>
          <a:p>
            <a:r>
              <a:rPr lang="en-US" b="1" dirty="0">
                <a:solidFill>
                  <a:srgbClr val="0070C0"/>
                </a:solidFill>
              </a:rPr>
              <a:t>Shifting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CEEEDCB4-B26C-40CE-9F7B-35C1DF2F7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430" y="5988242"/>
            <a:ext cx="714570" cy="85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28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ontiers | Working Memory From the Psychological and Neurosciences  Perspectives: A Review | Psychology">
            <a:extLst>
              <a:ext uri="{FF2B5EF4-FFF2-40B4-BE49-F238E27FC236}">
                <a16:creationId xmlns:a16="http://schemas.microsoft.com/office/drawing/2014/main" id="{534B0DF8-0E8A-4AD8-8F66-1B37DD780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77863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ABECFA19-AB31-4E59-A2BC-CAEDC8E0B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430" y="5988242"/>
            <a:ext cx="714570" cy="85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22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51CE05-B559-F88D-0605-6AE6B2F80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ΚΑΝΟΥΝ ΤΑ VIDEO GAMES ΕΝΑ ΠΑΙΔΙ ΚΑΛΥΤΕΡΟ ΜΑΘΗΤΗ;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24919F-D2A5-6DC2-1311-F4032E3A0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1"/>
          </a:xfrm>
        </p:spPr>
        <p:txBody>
          <a:bodyPr/>
          <a:lstStyle/>
          <a:p>
            <a:r>
              <a:rPr lang="en-GB" dirty="0"/>
              <a:t>https://www.ow.gr/living/kanoun-ta-video-games-ena-paidi-kalitero-mathiti/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2FA47EA-5E22-D781-E2FE-FAD4AC972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763"/>
            <a:ext cx="9144000" cy="406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5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B43BD3-6F31-7FC1-7A85-0E19A36A4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b="1" i="0" dirty="0">
                <a:solidFill>
                  <a:srgbClr val="222222"/>
                </a:solidFill>
                <a:effectLst/>
                <a:latin typeface="Harding"/>
              </a:rPr>
              <a:t>Enhancing reading skills through a video game mixing action mechanics and cognitive training</a:t>
            </a:r>
            <a:endParaRPr lang="en-GB" sz="3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008484E-B578-8D10-CFAA-8B7C1D70B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1143001"/>
          </a:xfrm>
        </p:spPr>
        <p:txBody>
          <a:bodyPr/>
          <a:lstStyle/>
          <a:p>
            <a:r>
              <a:rPr lang="en-GB" dirty="0"/>
              <a:t>https://www.nature.com/articles/s41562-021-01254-x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F48E32C-9C2C-7CA7-BBA5-7A343D6FD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719877"/>
            <a:ext cx="6248400" cy="40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84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sz="4500" dirty="0" err="1"/>
              <a:t>Γνωστικές</a:t>
            </a:r>
            <a:r>
              <a:rPr lang="en-US" sz="4500" dirty="0"/>
              <a:t> </a:t>
            </a:r>
            <a:r>
              <a:rPr lang="en-US" sz="4500" dirty="0" err="1"/>
              <a:t>Διεργασίες</a:t>
            </a:r>
            <a:endParaRPr lang="en-US" sz="4500" dirty="0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gray">
          <a:xfrm rot="5400000">
            <a:off x="-713581" y="2343944"/>
            <a:ext cx="3703637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gray">
          <a:xfrm>
            <a:off x="204788" y="3600450"/>
            <a:ext cx="1954212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400" b="1" dirty="0" err="1">
                <a:solidFill>
                  <a:srgbClr val="FF0000"/>
                </a:solidFill>
              </a:rPr>
              <a:t>Εργαζόμενη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Μνήμη</a:t>
            </a:r>
            <a:endParaRPr lang="el-GR" sz="1400" b="1" dirty="0">
              <a:solidFill>
                <a:srgbClr val="FF0000"/>
              </a:solidFill>
            </a:endParaRPr>
          </a:p>
          <a:p>
            <a:pPr algn="ctr" eaLnBrk="0" hangingPunct="0"/>
            <a:r>
              <a:rPr lang="en-US" sz="1400" b="1" dirty="0" err="1">
                <a:solidFill>
                  <a:srgbClr val="FF0000"/>
                </a:solidFill>
              </a:rPr>
              <a:t>Αναστολή</a:t>
            </a:r>
            <a:endParaRPr lang="en-US" sz="1400" b="1" dirty="0">
              <a:solidFill>
                <a:srgbClr val="FF0000"/>
              </a:solidFill>
            </a:endParaRPr>
          </a:p>
          <a:p>
            <a:pPr algn="ctr" eaLnBrk="0" hangingPunct="0"/>
            <a:r>
              <a:rPr lang="en-US" sz="1400" b="1" dirty="0" err="1">
                <a:solidFill>
                  <a:srgbClr val="FF0000"/>
                </a:solidFill>
              </a:rPr>
              <a:t>Μετατόπιση</a:t>
            </a:r>
            <a:endParaRPr lang="en-US" sz="1400" b="1" dirty="0">
              <a:solidFill>
                <a:srgbClr val="1C1C1C"/>
              </a:solidFill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gray">
          <a:xfrm rot="5400000">
            <a:off x="1496219" y="2343944"/>
            <a:ext cx="3703637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gray">
          <a:xfrm>
            <a:off x="2379662" y="3600450"/>
            <a:ext cx="1954213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400" b="1" dirty="0" err="1">
                <a:solidFill>
                  <a:srgbClr val="FF0000"/>
                </a:solidFill>
              </a:rPr>
              <a:t>Παραγωγικοί</a:t>
            </a:r>
            <a:r>
              <a:rPr lang="en-US" sz="1400" b="1" dirty="0">
                <a:solidFill>
                  <a:srgbClr val="FF0000"/>
                </a:solidFill>
              </a:rPr>
              <a:t> ή </a:t>
            </a:r>
            <a:r>
              <a:rPr lang="en-US" sz="1400" b="1" dirty="0" err="1">
                <a:solidFill>
                  <a:srgbClr val="FF0000"/>
                </a:solidFill>
              </a:rPr>
              <a:t>Επαγωγικοί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Συλλογισμοί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endParaRPr lang="en-US" sz="1400" b="1" dirty="0">
              <a:solidFill>
                <a:srgbClr val="1C1C1C"/>
              </a:solidFill>
            </a:endParaRP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gray">
          <a:xfrm rot="5400000">
            <a:off x="3782219" y="2343944"/>
            <a:ext cx="3703637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gray">
          <a:xfrm>
            <a:off x="4673600" y="3600450"/>
            <a:ext cx="19558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400" b="1" dirty="0" err="1">
                <a:solidFill>
                  <a:srgbClr val="FF0000"/>
                </a:solidFill>
              </a:rPr>
              <a:t>Φωνητικό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Επίπεδο</a:t>
            </a:r>
            <a:endParaRPr lang="en-US" sz="1400" b="1" dirty="0">
              <a:solidFill>
                <a:srgbClr val="FF0000"/>
              </a:solidFill>
            </a:endParaRPr>
          </a:p>
          <a:p>
            <a:pPr algn="ctr" eaLnBrk="0" hangingPunct="0"/>
            <a:r>
              <a:rPr lang="en-US" sz="1400" b="1" dirty="0" err="1">
                <a:solidFill>
                  <a:srgbClr val="FF0000"/>
                </a:solidFill>
              </a:rPr>
              <a:t>Μορφο</a:t>
            </a:r>
            <a:r>
              <a:rPr lang="en-US" sz="1400" b="1" dirty="0">
                <a:solidFill>
                  <a:srgbClr val="FF0000"/>
                </a:solidFill>
              </a:rPr>
              <a:t>/</a:t>
            </a:r>
            <a:r>
              <a:rPr lang="en-US" sz="1400" b="1" dirty="0" err="1">
                <a:solidFill>
                  <a:srgbClr val="FF0000"/>
                </a:solidFill>
              </a:rPr>
              <a:t>Συντακτικό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Επίπεδο</a:t>
            </a:r>
            <a:endParaRPr lang="en-US" sz="1400" b="1" dirty="0">
              <a:solidFill>
                <a:srgbClr val="FF0000"/>
              </a:solidFill>
            </a:endParaRPr>
          </a:p>
          <a:p>
            <a:pPr algn="ctr" eaLnBrk="0" hangingPunct="0"/>
            <a:r>
              <a:rPr lang="en-US" sz="1400" b="1" dirty="0" err="1">
                <a:solidFill>
                  <a:srgbClr val="FF0000"/>
                </a:solidFill>
              </a:rPr>
              <a:t>Εννοιολογικό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Επίπεδο</a:t>
            </a:r>
            <a:endParaRPr lang="en-US" sz="1400" b="1" dirty="0">
              <a:solidFill>
                <a:srgbClr val="1C1C1C"/>
              </a:solidFill>
            </a:endParaRPr>
          </a:p>
        </p:txBody>
      </p:sp>
      <p:pic>
        <p:nvPicPr>
          <p:cNvPr id="19465" name="Picture 9" descr="RY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7175"/>
            <a:ext cx="1828800" cy="1520825"/>
          </a:xfrm>
          <a:prstGeom prst="rect">
            <a:avLst/>
          </a:prstGeom>
          <a:noFill/>
        </p:spPr>
      </p:pic>
      <p:pic>
        <p:nvPicPr>
          <p:cNvPr id="19466" name="Picture 10" descr="LB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1905000" cy="1447800"/>
          </a:xfrm>
          <a:prstGeom prst="rect">
            <a:avLst/>
          </a:prstGeom>
          <a:noFill/>
        </p:spPr>
      </p:pic>
      <p:pic>
        <p:nvPicPr>
          <p:cNvPr id="19467" name="Picture 11" descr="YG_circl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2362" y="1524000"/>
            <a:ext cx="1905000" cy="1524000"/>
          </a:xfrm>
          <a:prstGeom prst="rect">
            <a:avLst/>
          </a:prstGeom>
          <a:noFill/>
        </p:spPr>
      </p:pic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28600" y="2053730"/>
            <a:ext cx="1752600" cy="5370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D13F11"/>
                </a:solidFill>
              </a:rPr>
              <a:t>Εκτελεστικός</a:t>
            </a:r>
            <a:r>
              <a:rPr lang="en-US" sz="2000" b="1" dirty="0">
                <a:solidFill>
                  <a:srgbClr val="D13F11"/>
                </a:solidFill>
              </a:rPr>
              <a:t> </a:t>
            </a:r>
            <a:r>
              <a:rPr lang="en-US" sz="2000" b="1" dirty="0" err="1">
                <a:solidFill>
                  <a:srgbClr val="D13F11"/>
                </a:solidFill>
              </a:rPr>
              <a:t>Έλεγχος</a:t>
            </a:r>
            <a:endParaRPr lang="en-US" sz="1400" b="1" dirty="0">
              <a:solidFill>
                <a:srgbClr val="5F5F5F"/>
              </a:solidFill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800600" y="2116773"/>
            <a:ext cx="1676400" cy="3216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D13F11"/>
                </a:solidFill>
              </a:rPr>
              <a:t>Γλώσσα</a:t>
            </a:r>
            <a:endParaRPr lang="en-US" sz="1400" b="1" dirty="0">
              <a:solidFill>
                <a:srgbClr val="5F5F5F"/>
              </a:solidFill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2544762" y="1977530"/>
            <a:ext cx="1524000" cy="5370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D13F11"/>
                </a:solidFill>
              </a:rPr>
              <a:t>Λογικές</a:t>
            </a:r>
            <a:r>
              <a:rPr lang="en-US" sz="2000" b="1" dirty="0">
                <a:solidFill>
                  <a:srgbClr val="D13F11"/>
                </a:solidFill>
              </a:rPr>
              <a:t> </a:t>
            </a:r>
            <a:r>
              <a:rPr lang="en-US" sz="2000" b="1" dirty="0" err="1">
                <a:solidFill>
                  <a:srgbClr val="D13F11"/>
                </a:solidFill>
              </a:rPr>
              <a:t>Διεργασίες</a:t>
            </a:r>
            <a:endParaRPr lang="en-US" sz="1400" b="1" dirty="0">
              <a:solidFill>
                <a:srgbClr val="5F5F5F"/>
              </a:solidFill>
            </a:endParaRPr>
          </a:p>
        </p:txBody>
      </p:sp>
      <p:pic>
        <p:nvPicPr>
          <p:cNvPr id="19471" name="Picture 15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0075" y="3071813"/>
            <a:ext cx="412750" cy="363537"/>
          </a:xfrm>
          <a:prstGeom prst="rect">
            <a:avLst/>
          </a:prstGeom>
          <a:noFill/>
        </p:spPr>
      </p:pic>
      <p:pic>
        <p:nvPicPr>
          <p:cNvPr id="19472" name="Picture 16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3925" y="3071813"/>
            <a:ext cx="412750" cy="363537"/>
          </a:xfrm>
          <a:prstGeom prst="rect">
            <a:avLst/>
          </a:prstGeom>
          <a:noFill/>
        </p:spPr>
      </p:pic>
      <p:pic>
        <p:nvPicPr>
          <p:cNvPr id="19473" name="Picture 17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1313" y="3071813"/>
            <a:ext cx="412750" cy="363537"/>
          </a:xfrm>
          <a:prstGeom prst="rect">
            <a:avLst/>
          </a:prstGeom>
          <a:noFill/>
        </p:spPr>
      </p:pic>
      <p:sp>
        <p:nvSpPr>
          <p:cNvPr id="18" name="AutoShape 3"/>
          <p:cNvSpPr>
            <a:spLocks noChangeArrowheads="1"/>
          </p:cNvSpPr>
          <p:nvPr/>
        </p:nvSpPr>
        <p:spPr bwMode="gray">
          <a:xfrm rot="5400000">
            <a:off x="6042819" y="2313781"/>
            <a:ext cx="3703637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gray">
          <a:xfrm>
            <a:off x="6961188" y="3570287"/>
            <a:ext cx="195421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400" b="1" dirty="0" err="1">
                <a:solidFill>
                  <a:srgbClr val="FF0000"/>
                </a:solidFill>
              </a:rPr>
              <a:t>Μεταγνωστικές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διεργασίες</a:t>
            </a:r>
            <a:endParaRPr lang="en-US" sz="1400" b="1" dirty="0">
              <a:solidFill>
                <a:srgbClr val="1C1C1C"/>
              </a:solidFill>
            </a:endParaRPr>
          </a:p>
        </p:txBody>
      </p:sp>
      <p:pic>
        <p:nvPicPr>
          <p:cNvPr id="20" name="Picture 10" descr="LB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200" y="1493837"/>
            <a:ext cx="1676400" cy="1447800"/>
          </a:xfrm>
          <a:prstGeom prst="rect">
            <a:avLst/>
          </a:prstGeom>
          <a:noFill/>
        </p:spPr>
      </p:pic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7213600" y="2103437"/>
            <a:ext cx="1371600" cy="3216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D13F11"/>
                </a:solidFill>
              </a:rPr>
              <a:t>Επίγνωση</a:t>
            </a:r>
            <a:endParaRPr lang="en-US" sz="1400" b="1" dirty="0">
              <a:solidFill>
                <a:srgbClr val="5F5F5F"/>
              </a:solidFill>
            </a:endParaRPr>
          </a:p>
        </p:txBody>
      </p:sp>
      <p:pic>
        <p:nvPicPr>
          <p:cNvPr id="22" name="Picture 16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0325" y="3041650"/>
            <a:ext cx="412750" cy="363537"/>
          </a:xfrm>
          <a:prstGeom prst="rect">
            <a:avLst/>
          </a:prstGeom>
          <a:noFill/>
        </p:spPr>
      </p:pic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152400" y="5791200"/>
            <a:ext cx="8915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Σχέσεις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μεταξύ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των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διεργασιών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Σημασία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στη</a:t>
            </a:r>
            <a:r>
              <a:rPr kumimoji="0" lang="en-US" sz="45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5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γνωστική</a:t>
            </a:r>
            <a:r>
              <a:rPr kumimoji="0" lang="en-US" sz="45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5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ανάπτυξη</a:t>
            </a:r>
            <a:r>
              <a:rPr kumimoji="0" lang="en-US" sz="45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006C4F9B-F0CE-4A38-8A54-6D391E578C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430" y="5988242"/>
            <a:ext cx="714570" cy="856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  <p:bldP spid="19464" grpId="0"/>
      <p:bldP spid="19468" grpId="0"/>
      <p:bldP spid="19469" grpId="0"/>
      <p:bldP spid="19470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3"/>
          <p:cNvSpPr>
            <a:spLocks noChangeArrowheads="1"/>
          </p:cNvSpPr>
          <p:nvPr/>
        </p:nvSpPr>
        <p:spPr bwMode="gray">
          <a:xfrm rot="5400000">
            <a:off x="-713581" y="2115344"/>
            <a:ext cx="3703637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gray">
          <a:xfrm>
            <a:off x="204788" y="3371850"/>
            <a:ext cx="1954212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400" b="1" dirty="0" err="1">
                <a:solidFill>
                  <a:srgbClr val="FF0000"/>
                </a:solidFill>
              </a:rPr>
              <a:t>Εργαζόμενη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Μνήμη</a:t>
            </a:r>
            <a:endParaRPr lang="el-GR" sz="1400" b="1" dirty="0">
              <a:solidFill>
                <a:srgbClr val="FF0000"/>
              </a:solidFill>
            </a:endParaRPr>
          </a:p>
          <a:p>
            <a:pPr algn="ctr" eaLnBrk="0" hangingPunct="0"/>
            <a:r>
              <a:rPr lang="en-US" sz="1400" b="1" dirty="0" err="1">
                <a:solidFill>
                  <a:srgbClr val="FF0000"/>
                </a:solidFill>
              </a:rPr>
              <a:t>Αναστολή</a:t>
            </a:r>
            <a:endParaRPr lang="en-US" sz="1400" b="1" dirty="0">
              <a:solidFill>
                <a:srgbClr val="FF0000"/>
              </a:solidFill>
            </a:endParaRPr>
          </a:p>
          <a:p>
            <a:pPr algn="ctr" eaLnBrk="0" hangingPunct="0"/>
            <a:r>
              <a:rPr lang="en-US" sz="1400" b="1" dirty="0" err="1">
                <a:solidFill>
                  <a:srgbClr val="FF0000"/>
                </a:solidFill>
              </a:rPr>
              <a:t>Μετατόπιση</a:t>
            </a:r>
            <a:endParaRPr lang="en-US" sz="1400" b="1" dirty="0">
              <a:solidFill>
                <a:srgbClr val="1C1C1C"/>
              </a:solidFill>
            </a:endParaRPr>
          </a:p>
        </p:txBody>
      </p:sp>
      <p:pic>
        <p:nvPicPr>
          <p:cNvPr id="19466" name="Picture 10" descr="LB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1905000" cy="1447800"/>
          </a:xfrm>
          <a:prstGeom prst="rect">
            <a:avLst/>
          </a:prstGeom>
          <a:noFill/>
        </p:spPr>
      </p:pic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28600" y="1825130"/>
            <a:ext cx="1752600" cy="5370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D13F11"/>
                </a:solidFill>
              </a:rPr>
              <a:t>Εκτελεστικός</a:t>
            </a:r>
            <a:r>
              <a:rPr lang="en-US" sz="2000" b="1" dirty="0">
                <a:solidFill>
                  <a:srgbClr val="D13F11"/>
                </a:solidFill>
              </a:rPr>
              <a:t> </a:t>
            </a:r>
            <a:r>
              <a:rPr lang="en-US" sz="2000" b="1" dirty="0" err="1">
                <a:solidFill>
                  <a:srgbClr val="D13F11"/>
                </a:solidFill>
              </a:rPr>
              <a:t>Έλεγχος</a:t>
            </a:r>
            <a:endParaRPr lang="en-US" sz="1400" b="1" dirty="0">
              <a:solidFill>
                <a:srgbClr val="5F5F5F"/>
              </a:solidFill>
            </a:endParaRPr>
          </a:p>
        </p:txBody>
      </p:sp>
      <p:pic>
        <p:nvPicPr>
          <p:cNvPr id="19472" name="Picture 16" descr="O_chevron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3925" y="2843213"/>
            <a:ext cx="412750" cy="363537"/>
          </a:xfrm>
          <a:prstGeom prst="rect">
            <a:avLst/>
          </a:prstGeom>
          <a:noFill/>
        </p:spPr>
      </p:pic>
      <p:sp>
        <p:nvSpPr>
          <p:cNvPr id="18" name="AutoShape 3"/>
          <p:cNvSpPr>
            <a:spLocks noChangeArrowheads="1"/>
          </p:cNvSpPr>
          <p:nvPr/>
        </p:nvSpPr>
        <p:spPr bwMode="gray">
          <a:xfrm rot="5400000">
            <a:off x="1496219" y="2085181"/>
            <a:ext cx="3703637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gray">
          <a:xfrm>
            <a:off x="2414588" y="3341687"/>
            <a:ext cx="195421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400" b="1" dirty="0" err="1">
                <a:solidFill>
                  <a:srgbClr val="FF0000"/>
                </a:solidFill>
              </a:rPr>
              <a:t>Μεταγνωστικές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διεργασίες</a:t>
            </a:r>
            <a:endParaRPr lang="en-US" sz="1400" b="1" dirty="0">
              <a:solidFill>
                <a:srgbClr val="1C1C1C"/>
              </a:solidFill>
            </a:endParaRPr>
          </a:p>
        </p:txBody>
      </p:sp>
      <p:pic>
        <p:nvPicPr>
          <p:cNvPr id="20" name="Picture 10" descr="LB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65237"/>
            <a:ext cx="1676400" cy="1447800"/>
          </a:xfrm>
          <a:prstGeom prst="rect">
            <a:avLst/>
          </a:prstGeom>
          <a:noFill/>
        </p:spPr>
      </p:pic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667000" y="1874837"/>
            <a:ext cx="1371600" cy="3216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D13F11"/>
                </a:solidFill>
              </a:rPr>
              <a:t>Επίγνωση</a:t>
            </a:r>
            <a:endParaRPr lang="en-US" sz="1400" b="1" dirty="0">
              <a:solidFill>
                <a:srgbClr val="5F5F5F"/>
              </a:solidFill>
            </a:endParaRPr>
          </a:p>
        </p:txBody>
      </p:sp>
      <p:pic>
        <p:nvPicPr>
          <p:cNvPr id="22" name="Picture 16" descr="O_chevron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3725" y="2813050"/>
            <a:ext cx="412750" cy="363537"/>
          </a:xfrm>
          <a:prstGeom prst="rect">
            <a:avLst/>
          </a:prstGeom>
          <a:noFill/>
        </p:spPr>
      </p:pic>
      <p:sp>
        <p:nvSpPr>
          <p:cNvPr id="25" name="1 - Τίτλος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10939"/>
          </a:xfrm>
        </p:spPr>
        <p:txBody>
          <a:bodyPr>
            <a:noAutofit/>
          </a:bodyPr>
          <a:lstStyle/>
          <a:p>
            <a:pPr algn="ctr"/>
            <a:r>
              <a:rPr lang="en-US" altLang="en-US" sz="3000" dirty="0" err="1"/>
              <a:t>Θεωρία</a:t>
            </a:r>
            <a:r>
              <a:rPr lang="en-US" altLang="en-US" sz="3000" dirty="0"/>
              <a:t> </a:t>
            </a:r>
            <a:r>
              <a:rPr lang="en-US" altLang="en-US" sz="3000" dirty="0" err="1"/>
              <a:t>της</a:t>
            </a:r>
            <a:r>
              <a:rPr lang="en-US" altLang="en-US" sz="3000" dirty="0"/>
              <a:t> </a:t>
            </a:r>
            <a:r>
              <a:rPr lang="en-US" altLang="en-US" sz="3000" dirty="0" err="1"/>
              <a:t>αρχιτεκτονικής</a:t>
            </a:r>
            <a:r>
              <a:rPr lang="en-US" altLang="en-US" sz="3000" dirty="0"/>
              <a:t> </a:t>
            </a:r>
            <a:r>
              <a:rPr lang="en-US" altLang="en-US" sz="3000" dirty="0" err="1"/>
              <a:t>του</a:t>
            </a:r>
            <a:r>
              <a:rPr lang="en-US" altLang="en-US" sz="3000" dirty="0"/>
              <a:t> </a:t>
            </a:r>
            <a:r>
              <a:rPr lang="en-US" altLang="en-US" sz="3000" dirty="0" err="1"/>
              <a:t>νου</a:t>
            </a:r>
            <a:r>
              <a:rPr lang="en-US" altLang="en-US" sz="3000" dirty="0"/>
              <a:t> (</a:t>
            </a:r>
            <a:r>
              <a:rPr lang="el-GR" altLang="en-US" sz="3000" dirty="0" err="1"/>
              <a:t>Demetriou</a:t>
            </a:r>
            <a:r>
              <a:rPr lang="el-GR" altLang="en-US" sz="3000" dirty="0"/>
              <a:t>, 2014)</a:t>
            </a:r>
          </a:p>
        </p:txBody>
      </p:sp>
      <p:sp>
        <p:nvSpPr>
          <p:cNvPr id="26" name="1 - Τίτλος"/>
          <p:cNvSpPr txBox="1">
            <a:spLocks/>
          </p:cNvSpPr>
          <p:nvPr/>
        </p:nvSpPr>
        <p:spPr>
          <a:xfrm>
            <a:off x="5562600" y="1981200"/>
            <a:ext cx="3429000" cy="910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</a:t>
            </a:r>
            <a:r>
              <a:rPr kumimoji="0" lang="el-GR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γνωστικός μηχανισμός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Α.Σ.Ε.</a:t>
            </a:r>
            <a:endParaRPr kumimoji="0" lang="el-G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1 - Τίτλος"/>
          <p:cNvSpPr txBox="1">
            <a:spLocks/>
          </p:cNvSpPr>
          <p:nvPr/>
        </p:nvSpPr>
        <p:spPr>
          <a:xfrm>
            <a:off x="5029200" y="4191001"/>
            <a:ext cx="4114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>
                <a:latin typeface="+mj-lt"/>
                <a:ea typeface="+mj-ea"/>
                <a:cs typeface="+mj-cs"/>
              </a:rPr>
              <a:t>Αφαίρεση</a:t>
            </a:r>
            <a:r>
              <a:rPr lang="en-US" altLang="en-US" dirty="0">
                <a:latin typeface="+mj-lt"/>
                <a:ea typeface="+mj-ea"/>
                <a:cs typeface="+mj-cs"/>
              </a:rPr>
              <a:t> – </a:t>
            </a:r>
            <a:r>
              <a:rPr lang="en-US" altLang="en-US" dirty="0" err="1">
                <a:latin typeface="+mj-lt"/>
                <a:ea typeface="+mj-ea"/>
                <a:cs typeface="+mj-cs"/>
              </a:rPr>
              <a:t>Σύγκριση</a:t>
            </a:r>
            <a:r>
              <a:rPr lang="en-US" altLang="en-US" dirty="0">
                <a:latin typeface="+mj-lt"/>
                <a:ea typeface="+mj-ea"/>
                <a:cs typeface="+mj-cs"/>
              </a:rPr>
              <a:t> - </a:t>
            </a:r>
            <a:r>
              <a:rPr lang="en-US" altLang="en-US" dirty="0" err="1">
                <a:latin typeface="+mj-lt"/>
                <a:ea typeface="+mj-ea"/>
                <a:cs typeface="+mj-cs"/>
              </a:rPr>
              <a:t>Επίγνωση</a:t>
            </a:r>
            <a:endParaRPr kumimoji="0" lang="el-GR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extBox 37"/>
          <p:cNvSpPr txBox="1">
            <a:spLocks noChangeArrowheads="1"/>
          </p:cNvSpPr>
          <p:nvPr/>
        </p:nvSpPr>
        <p:spPr bwMode="auto">
          <a:xfrm>
            <a:off x="0" y="5029200"/>
            <a:ext cx="91440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l-GR" sz="1900" dirty="0"/>
              <a:t>Αφαίρεση</a:t>
            </a:r>
            <a:r>
              <a:rPr lang="en-US" sz="1900" dirty="0"/>
              <a:t>: </a:t>
            </a:r>
            <a:r>
              <a:rPr lang="el-GR" sz="1900" dirty="0"/>
              <a:t>εξάγει ομοιότητες μεταξύ των αναπαραστάσεων σύμφωνα με τα κοινά τους σημεία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l-GR" sz="1900" dirty="0"/>
              <a:t>Ευθυγράμμιση</a:t>
            </a:r>
            <a:r>
              <a:rPr lang="en-US" sz="1900" dirty="0"/>
              <a:t>/</a:t>
            </a:r>
            <a:r>
              <a:rPr lang="en-US" sz="1900" dirty="0" err="1"/>
              <a:t>Σύγκριση</a:t>
            </a:r>
            <a:r>
              <a:rPr lang="en-US" sz="1900" dirty="0"/>
              <a:t>: </a:t>
            </a:r>
            <a:r>
              <a:rPr lang="el-GR" sz="1900" dirty="0"/>
              <a:t>συνδέει και συσχετίζει τις αναπαραστάσεις με βάση τις ομοιότητές τους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l-GR" sz="1900" dirty="0"/>
              <a:t>Επίγνωση</a:t>
            </a:r>
            <a:r>
              <a:rPr lang="en-US" sz="1900" dirty="0"/>
              <a:t>: </a:t>
            </a:r>
            <a:r>
              <a:rPr lang="en-US" sz="1900" dirty="0" err="1"/>
              <a:t>τα</a:t>
            </a:r>
            <a:r>
              <a:rPr lang="en-US" sz="1900" dirty="0"/>
              <a:t> </a:t>
            </a:r>
            <a:r>
              <a:rPr lang="en-US" sz="1900" dirty="0" err="1"/>
              <a:t>δεδομένα</a:t>
            </a:r>
            <a:r>
              <a:rPr lang="en-US" sz="1900" dirty="0"/>
              <a:t> </a:t>
            </a:r>
            <a:r>
              <a:rPr lang="el-GR" sz="1900" dirty="0"/>
              <a:t>της αφαίρεσης</a:t>
            </a:r>
            <a:r>
              <a:rPr lang="en-US" sz="1900" dirty="0"/>
              <a:t> -</a:t>
            </a:r>
            <a:r>
              <a:rPr lang="el-GR" sz="1900" dirty="0"/>
              <a:t> ευθυγράμμισης </a:t>
            </a:r>
            <a:r>
              <a:rPr lang="en-US" sz="1900" dirty="0" err="1"/>
              <a:t>γίνονται</a:t>
            </a:r>
            <a:r>
              <a:rPr lang="el-GR" sz="1900" dirty="0"/>
              <a:t> αντικείμενα </a:t>
            </a:r>
            <a:r>
              <a:rPr lang="en-US" sz="1900" dirty="0" err="1"/>
              <a:t>μελέτης</a:t>
            </a:r>
            <a:r>
              <a:rPr lang="en-US" sz="1900" dirty="0"/>
              <a:t> (</a:t>
            </a:r>
            <a:r>
              <a:rPr lang="el-GR" sz="1900" dirty="0"/>
              <a:t>περαιτέρω αφαίρεσης και ευθυγράμμισης</a:t>
            </a:r>
            <a:endParaRPr lang="el-GR" altLang="en-US" sz="19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052263E2-849A-4AEC-B943-8DA82C762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430" y="5988242"/>
            <a:ext cx="714570" cy="856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AF1D38-4BBF-44FB-AE12-AA4F0C29A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ελληνικό σχολείο στην καλύτερη περίπτωση καλλιεργεί μόνο την εργαζόμενη μνήμη</a:t>
            </a:r>
          </a:p>
          <a:p>
            <a:r>
              <a:rPr lang="en-US" dirty="0"/>
              <a:t>Executive function</a:t>
            </a:r>
          </a:p>
          <a:p>
            <a:r>
              <a:rPr lang="en-US" dirty="0"/>
              <a:t>“Cold” component</a:t>
            </a:r>
            <a:r>
              <a:rPr lang="el-GR" dirty="0"/>
              <a:t>: </a:t>
            </a:r>
            <a:r>
              <a:rPr lang="en-US" dirty="0"/>
              <a:t>WM, shifting, inhibition</a:t>
            </a:r>
          </a:p>
          <a:p>
            <a:r>
              <a:rPr lang="en-US" dirty="0"/>
              <a:t>“Hot” component: emotion = </a:t>
            </a:r>
            <a:r>
              <a:rPr lang="el-GR" dirty="0"/>
              <a:t>συναίσθημα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01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Δέμα</Template>
  <TotalTime>4121</TotalTime>
  <Words>353</Words>
  <Application>Microsoft Office PowerPoint</Application>
  <PresentationFormat>Προβολή στην οθόνη (4:3)</PresentationFormat>
  <Paragraphs>51</Paragraphs>
  <Slides>9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6" baseType="lpstr">
      <vt:lpstr>Arial</vt:lpstr>
      <vt:lpstr>Calibri</vt:lpstr>
      <vt:lpstr>Garamond</vt:lpstr>
      <vt:lpstr>Harding</vt:lpstr>
      <vt:lpstr>Tahoma</vt:lpstr>
      <vt:lpstr>Times New Roman</vt:lpstr>
      <vt:lpstr>Office Theme</vt:lpstr>
      <vt:lpstr>Ψ-Υ015 - Αναπτυξιακή Ψυχολογία ΙΙ Εφηβεία έως ύστερη ενήλικη ζωή  Η Γνωστική Προσέγγιση: Εκτελεστικός Έλεγχος</vt:lpstr>
      <vt:lpstr>Παρουσίαση του PowerPoint</vt:lpstr>
      <vt:lpstr>Γνωστικές διεργασίες</vt:lpstr>
      <vt:lpstr>Παρουσίαση του PowerPoint</vt:lpstr>
      <vt:lpstr>ΚΑΝΟΥΝ ΤΑ VIDEO GAMES ΕΝΑ ΠΑΙΔΙ ΚΑΛΥΤΕΡΟ ΜΑΘΗΤΗ;</vt:lpstr>
      <vt:lpstr>Enhancing reading skills through a video game mixing action mechanics and cognitive training</vt:lpstr>
      <vt:lpstr>Γνωστικές Διεργασίες</vt:lpstr>
      <vt:lpstr>Θεωρία της αρχιτεκτονικής του νου (Demetriou, 2014)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Εκτελεστικός έλεγχος, γλώσσα, λογική σκέψη και ενημερότητα. Σχέσεις κατά τη σχολική και εφηβική ηλικία.</dc:title>
  <dc:creator>Dimitris</dc:creator>
  <cp:lastModifiedBy>Dimitris Tahmatzidis</cp:lastModifiedBy>
  <cp:revision>172</cp:revision>
  <dcterms:created xsi:type="dcterms:W3CDTF">2006-08-16T00:00:00Z</dcterms:created>
  <dcterms:modified xsi:type="dcterms:W3CDTF">2022-11-17T13:04:09Z</dcterms:modified>
</cp:coreProperties>
</file>