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6" r:id="rId3"/>
    <p:sldId id="279" r:id="rId4"/>
    <p:sldId id="277" r:id="rId5"/>
    <p:sldId id="257" r:id="rId6"/>
    <p:sldId id="258" r:id="rId7"/>
    <p:sldId id="270" r:id="rId8"/>
    <p:sldId id="260" r:id="rId9"/>
    <p:sldId id="261" r:id="rId10"/>
    <p:sldId id="262" r:id="rId11"/>
    <p:sldId id="263" r:id="rId12"/>
    <p:sldId id="264" r:id="rId13"/>
    <p:sldId id="265" r:id="rId14"/>
    <p:sldId id="266" r:id="rId15"/>
    <p:sldId id="267" r:id="rId16"/>
    <p:sldId id="268" r:id="rId17"/>
    <p:sldId id="274"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5E2A8BD-DAC7-40EA-A6F7-F7F949EDB435}" type="datetimeFigureOut">
              <a:rPr lang="el-GR" smtClean="0"/>
              <a:pPr/>
              <a:t>17/4/2024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3AC49CA-670A-4104-9E33-A514A169C17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E2A8BD-DAC7-40EA-A6F7-F7F949EDB435}" type="datetimeFigureOut">
              <a:rPr lang="el-GR" smtClean="0"/>
              <a:pPr/>
              <a:t>17/4/2024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AC49CA-670A-4104-9E33-A514A169C17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just"/>
            <a:r>
              <a:rPr lang="el-GR" sz="2800" dirty="0" smtClean="0"/>
              <a:t>«Η </a:t>
            </a:r>
            <a:r>
              <a:rPr lang="el-GR" sz="2800" b="1" dirty="0" err="1" smtClean="0"/>
              <a:t>σύγκρουση…..</a:t>
            </a:r>
            <a:r>
              <a:rPr lang="el-GR" sz="2800" dirty="0" err="1" smtClean="0"/>
              <a:t>είναι</a:t>
            </a:r>
            <a:r>
              <a:rPr lang="el-GR" sz="2800" dirty="0" smtClean="0"/>
              <a:t> διαδικασία ανάπτυξης και μάθησης…» </a:t>
            </a:r>
            <a:br>
              <a:rPr lang="el-GR" sz="2800" dirty="0" smtClean="0"/>
            </a:br>
            <a:r>
              <a:rPr lang="el-GR" sz="2800" dirty="0" smtClean="0"/>
              <a:t>                       </a:t>
            </a:r>
            <a:r>
              <a:rPr lang="el-GR" sz="2800" b="1" dirty="0" smtClean="0"/>
              <a:t>(Εγχειρίδιο Εκπαιδευτικού)</a:t>
            </a:r>
            <a:endParaRPr lang="el-GR" sz="2800" b="1" dirty="0"/>
          </a:p>
        </p:txBody>
      </p:sp>
      <p:sp>
        <p:nvSpPr>
          <p:cNvPr id="3" name="2 - Θέση περιεχομένου"/>
          <p:cNvSpPr>
            <a:spLocks noGrp="1"/>
          </p:cNvSpPr>
          <p:nvPr>
            <p:ph idx="1"/>
          </p:nvPr>
        </p:nvSpPr>
        <p:spPr/>
        <p:txBody>
          <a:bodyPr>
            <a:normAutofit fontScale="70000" lnSpcReduction="20000"/>
          </a:bodyPr>
          <a:lstStyle/>
          <a:p>
            <a:pPr algn="just"/>
            <a:r>
              <a:rPr lang="el-GR" b="1" dirty="0" smtClean="0"/>
              <a:t>Η σύγκρουση είναι ένα </a:t>
            </a:r>
            <a:r>
              <a:rPr lang="el-GR" b="1" dirty="0" err="1" smtClean="0"/>
              <a:t>φαινόµενο</a:t>
            </a:r>
            <a:r>
              <a:rPr lang="el-GR" b="1" dirty="0" smtClean="0"/>
              <a:t> των κοινωνικών σχέσεων τόσο φυσικό όσο και η </a:t>
            </a:r>
            <a:r>
              <a:rPr lang="el-GR" b="1" dirty="0" err="1" smtClean="0"/>
              <a:t>αρµονία</a:t>
            </a:r>
            <a:r>
              <a:rPr lang="el-GR" b="1" dirty="0" smtClean="0"/>
              <a:t> και τόσο </a:t>
            </a:r>
            <a:r>
              <a:rPr lang="el-GR" b="1" dirty="0" err="1" smtClean="0"/>
              <a:t>σηµαντικό</a:t>
            </a:r>
            <a:r>
              <a:rPr lang="el-GR" b="1" dirty="0" smtClean="0"/>
              <a:t> όσο και η </a:t>
            </a:r>
            <a:r>
              <a:rPr lang="el-GR" b="1" dirty="0" err="1" smtClean="0"/>
              <a:t>οµοφωνία</a:t>
            </a:r>
            <a:r>
              <a:rPr lang="el-GR" b="1" dirty="0" smtClean="0"/>
              <a:t> </a:t>
            </a:r>
            <a:r>
              <a:rPr lang="el-GR" dirty="0" smtClean="0"/>
              <a:t>(</a:t>
            </a:r>
            <a:r>
              <a:rPr lang="el-GR" dirty="0" err="1" smtClean="0"/>
              <a:t>Burns</a:t>
            </a:r>
            <a:r>
              <a:rPr lang="el-GR" dirty="0" smtClean="0"/>
              <a:t>, 1978). Οι </a:t>
            </a:r>
            <a:r>
              <a:rPr lang="el-GR" dirty="0" err="1" smtClean="0"/>
              <a:t>Masters</a:t>
            </a:r>
            <a:r>
              <a:rPr lang="el-GR" dirty="0" smtClean="0"/>
              <a:t> &amp; </a:t>
            </a:r>
            <a:r>
              <a:rPr lang="el-GR" dirty="0" err="1" smtClean="0"/>
              <a:t>Albright</a:t>
            </a:r>
            <a:r>
              <a:rPr lang="el-GR" dirty="0" smtClean="0"/>
              <a:t> (2002) αναφέρουν ότι η σύγκρουση υφίσταται όταν δύο ή περισσότερα </a:t>
            </a:r>
            <a:r>
              <a:rPr lang="el-GR" dirty="0" err="1" smtClean="0"/>
              <a:t>αλληλεξαρτώµενα</a:t>
            </a:r>
            <a:r>
              <a:rPr lang="el-GR" dirty="0" smtClean="0"/>
              <a:t> µ</a:t>
            </a:r>
            <a:r>
              <a:rPr lang="el-GR" dirty="0" err="1" smtClean="0"/>
              <a:t>έρη</a:t>
            </a:r>
            <a:r>
              <a:rPr lang="el-GR" dirty="0" smtClean="0"/>
              <a:t> διαφωνούν. </a:t>
            </a:r>
          </a:p>
          <a:p>
            <a:pPr algn="just"/>
            <a:r>
              <a:rPr lang="el-GR" dirty="0" smtClean="0"/>
              <a:t>Ο ορισμός της σύγκρουσης που δίνεται στο </a:t>
            </a:r>
            <a:r>
              <a:rPr lang="el-GR" b="1" dirty="0" smtClean="0"/>
              <a:t>εγχειρίδιο για εκπαιδευτικούς και εκπαιδευτές νέων και ενηλίκων του H. R. </a:t>
            </a:r>
            <a:r>
              <a:rPr lang="el-GR" b="1" dirty="0" err="1" smtClean="0"/>
              <a:t>Edu</a:t>
            </a:r>
            <a:r>
              <a:rPr lang="el-GR" b="1" dirty="0" smtClean="0"/>
              <a:t> </a:t>
            </a:r>
            <a:r>
              <a:rPr lang="el-GR" b="1" dirty="0" err="1" smtClean="0"/>
              <a:t>Services</a:t>
            </a:r>
            <a:r>
              <a:rPr lang="el-GR" b="1" dirty="0" smtClean="0"/>
              <a:t> </a:t>
            </a:r>
            <a:r>
              <a:rPr lang="el-GR" b="1" dirty="0" err="1" smtClean="0"/>
              <a:t>Human</a:t>
            </a:r>
            <a:r>
              <a:rPr lang="el-GR" b="1" dirty="0" smtClean="0"/>
              <a:t> </a:t>
            </a:r>
            <a:r>
              <a:rPr lang="el-GR" b="1" dirty="0" err="1" smtClean="0"/>
              <a:t>Rights</a:t>
            </a:r>
            <a:r>
              <a:rPr lang="el-GR" b="1" dirty="0" smtClean="0"/>
              <a:t> </a:t>
            </a:r>
            <a:r>
              <a:rPr lang="el-GR" b="1" dirty="0" err="1" smtClean="0"/>
              <a:t>and</a:t>
            </a:r>
            <a:r>
              <a:rPr lang="el-GR" b="1" dirty="0" smtClean="0"/>
              <a:t> </a:t>
            </a:r>
            <a:r>
              <a:rPr lang="el-GR" b="1" dirty="0" err="1" smtClean="0"/>
              <a:t>Education</a:t>
            </a:r>
            <a:r>
              <a:rPr lang="el-GR" b="1" dirty="0" smtClean="0"/>
              <a:t> </a:t>
            </a:r>
            <a:r>
              <a:rPr lang="el-GR" b="1" dirty="0" err="1" smtClean="0"/>
              <a:t>Network</a:t>
            </a:r>
            <a:r>
              <a:rPr lang="el-GR" b="1" dirty="0" smtClean="0"/>
              <a:t> με τίτλο Διαμεσολάβηση Συνομήλικων για την επίλυση των συγκρούσεων στα σχολεία (</a:t>
            </a:r>
            <a:r>
              <a:rPr lang="el-GR" b="1" dirty="0" err="1" smtClean="0"/>
              <a:t>Ρουμπάνη</a:t>
            </a:r>
            <a:r>
              <a:rPr lang="el-GR" b="1" dirty="0" smtClean="0"/>
              <a:t> &amp; </a:t>
            </a:r>
            <a:r>
              <a:rPr lang="el-GR" b="1" dirty="0" err="1" smtClean="0"/>
              <a:t>Ζήκας</a:t>
            </a:r>
            <a:r>
              <a:rPr lang="el-GR" b="1" dirty="0" smtClean="0"/>
              <a:t>, 2007),</a:t>
            </a:r>
            <a:r>
              <a:rPr lang="el-GR" dirty="0" smtClean="0"/>
              <a:t> αναφέρει τα ακόλουθα: </a:t>
            </a:r>
          </a:p>
          <a:p>
            <a:pPr algn="just"/>
            <a:r>
              <a:rPr lang="el-GR" b="1" dirty="0" smtClean="0"/>
              <a:t>Η σύγκρουση είναι μια ανοιχτή ή κρυφή αντιπαράθεση, για την οποία δεν έχει βρεθεί αποτελεσματική λύση. Οι συγκρούσεις είναι αναπόφευκτο μέρος της ζωής και μπορεί να δημιουργούν ευκαιρίες για πρόοδο και μάθηση. Όσο πιο νωρίς αντιμετωπίζεται μια σύγκρουση τόσο το καλύτερο, επειδή οι άνθρωποι έχουν ακόμα τον έλεγχο των συναισθημάτων τους. </a:t>
            </a:r>
            <a:endParaRPr lang="el-G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dirty="0" smtClean="0"/>
              <a:t>Εκπαιδευτικές παρεμβάσεις για την πρόληψη και διαχείριση προβλημάτων συμπεριφοράς</a:t>
            </a:r>
            <a:br>
              <a:rPr lang="el-GR" sz="3100" dirty="0" smtClean="0"/>
            </a:br>
            <a:r>
              <a:rPr lang="el-GR" sz="3100" dirty="0" smtClean="0"/>
              <a:t> Τεχνικές Πρόληψης της Προβληματικής Συμπεριφοράς</a:t>
            </a:r>
            <a:r>
              <a:rPr lang="el-GR" sz="3100" b="1" dirty="0" smtClean="0"/>
              <a:t> συνέχεια</a:t>
            </a:r>
            <a:r>
              <a:rPr lang="el-GR" sz="3100" dirty="0" smtClean="0"/>
              <a:t> </a:t>
            </a:r>
            <a:endParaRPr lang="el-GR" sz="3100" dirty="0"/>
          </a:p>
        </p:txBody>
      </p:sp>
      <p:sp>
        <p:nvSpPr>
          <p:cNvPr id="3" name="2 - Θέση περιεχομένου"/>
          <p:cNvSpPr>
            <a:spLocks noGrp="1"/>
          </p:cNvSpPr>
          <p:nvPr>
            <p:ph idx="1"/>
          </p:nvPr>
        </p:nvSpPr>
        <p:spPr/>
        <p:txBody>
          <a:bodyPr>
            <a:noAutofit/>
          </a:bodyPr>
          <a:lstStyle/>
          <a:p>
            <a:pPr algn="just"/>
            <a:r>
              <a:rPr lang="el-GR" sz="2800" b="1" dirty="0" smtClean="0"/>
              <a:t>Ποικιλία τρόπων </a:t>
            </a:r>
            <a:r>
              <a:rPr lang="el-GR" sz="2800" dirty="0" smtClean="0"/>
              <a:t>και μέσων διδασκαλίας του διδακτικού αντικειμένου προκειμένου </a:t>
            </a:r>
            <a:r>
              <a:rPr lang="el-GR" sz="2800" b="1" dirty="0" smtClean="0"/>
              <a:t>να διατηρηθεί το ενδιαφέρον των μαθητών εκείνων που εύκολα πέφτουν σε αδιαφορία και απόσυρση</a:t>
            </a:r>
            <a:r>
              <a:rPr lang="el-GR" sz="2800" dirty="0" smtClean="0"/>
              <a:t>. </a:t>
            </a:r>
          </a:p>
          <a:p>
            <a:pPr algn="just"/>
            <a:r>
              <a:rPr lang="el-GR" sz="2800" b="1" dirty="0" smtClean="0"/>
              <a:t>Η χρήση μη λεκτικών νύξεων </a:t>
            </a:r>
            <a:r>
              <a:rPr lang="el-GR" sz="2800" dirty="0" smtClean="0"/>
              <a:t>από τον εκπαιδευτικό (π.χ. βλέμμα, εγγύτητα, νεύμα κ.λπ.), αποτελούν έμμεσες μορφές πρόληψης και παρέμβασης.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85728"/>
            <a:ext cx="8229600" cy="1143000"/>
          </a:xfrm>
        </p:spPr>
        <p:txBody>
          <a:bodyPr>
            <a:noAutofit/>
          </a:bodyPr>
          <a:lstStyle/>
          <a:p>
            <a:r>
              <a:rPr lang="el-GR" sz="2800" dirty="0" smtClean="0"/>
              <a:t>Εκπαιδευτικές παρεμβάσεις για την πρόληψη και διαχείριση προβλημάτων συμπεριφοράς</a:t>
            </a:r>
            <a:br>
              <a:rPr lang="el-GR" sz="2800" dirty="0" smtClean="0"/>
            </a:br>
            <a:r>
              <a:rPr lang="el-GR" sz="2800" dirty="0" smtClean="0"/>
              <a:t> Τεχνικές πρόληψης της προβληματικής συμπεριφοράς</a:t>
            </a:r>
            <a:r>
              <a:rPr lang="el-GR" sz="2800" b="1" dirty="0" smtClean="0"/>
              <a:t> </a:t>
            </a:r>
            <a:r>
              <a:rPr lang="el-GR" sz="2000" b="1" dirty="0" smtClean="0"/>
              <a:t>συνέχεια</a:t>
            </a:r>
            <a:r>
              <a:rPr lang="el-GR" sz="2000" dirty="0" smtClean="0"/>
              <a:t> </a:t>
            </a:r>
            <a:endParaRPr lang="el-GR" sz="2000" dirty="0"/>
          </a:p>
        </p:txBody>
      </p:sp>
      <p:sp>
        <p:nvSpPr>
          <p:cNvPr id="3" name="2 - Θέση περιεχομένου"/>
          <p:cNvSpPr>
            <a:spLocks noGrp="1"/>
          </p:cNvSpPr>
          <p:nvPr>
            <p:ph idx="1"/>
          </p:nvPr>
        </p:nvSpPr>
        <p:spPr/>
        <p:txBody>
          <a:bodyPr>
            <a:normAutofit fontScale="77500" lnSpcReduction="20000"/>
          </a:bodyPr>
          <a:lstStyle/>
          <a:p>
            <a:pPr algn="just"/>
            <a:r>
              <a:rPr lang="el-GR" b="1" dirty="0" smtClean="0"/>
              <a:t>Περιορισμός ή εξάλειψη </a:t>
            </a:r>
            <a:r>
              <a:rPr lang="el-GR" dirty="0" smtClean="0"/>
              <a:t>μιας μη αποδεκτής συμπεριφοράς του μαθητή με τη χρήση της επιβράβευσης από τον εκπαιδευτικό όταν ο πρώτος επιδεικνύει ορθή συμπεριφορά. </a:t>
            </a:r>
          </a:p>
          <a:p>
            <a:pPr algn="just"/>
            <a:r>
              <a:rPr lang="el-GR" b="1" dirty="0" smtClean="0"/>
              <a:t>Λεκτική υπόμνηση του καθήκοντος του μαθητή όταν παρεκτρέπεται με τρόπο σαφή και μη εχθρικό</a:t>
            </a:r>
            <a:r>
              <a:rPr lang="el-GR" dirty="0" smtClean="0"/>
              <a:t>. </a:t>
            </a:r>
          </a:p>
          <a:p>
            <a:pPr algn="just"/>
            <a:r>
              <a:rPr lang="el-GR" b="1" dirty="0" smtClean="0"/>
              <a:t>Υπενθύμιση στο μαθητή ότι θα υποστεί κυρώσεις αν δεν συμμορφωθεί στις υποδείξεις του εκπαιδευτικού</a:t>
            </a:r>
            <a:r>
              <a:rPr lang="el-GR" dirty="0" smtClean="0"/>
              <a:t>. </a:t>
            </a:r>
          </a:p>
          <a:p>
            <a:pPr algn="just"/>
            <a:r>
              <a:rPr lang="el-GR" b="1" dirty="0" smtClean="0"/>
              <a:t>Τοποθέτηση των «δύσκολων» μαθητών στα μπροστινά θρανία. </a:t>
            </a:r>
          </a:p>
          <a:p>
            <a:pPr algn="just"/>
            <a:r>
              <a:rPr lang="el-GR" b="1" dirty="0" smtClean="0"/>
              <a:t>Ανάθεση «βοηθητικών εργασιών»</a:t>
            </a:r>
            <a:r>
              <a:rPr lang="el-GR" dirty="0" smtClean="0"/>
              <a:t> στους </a:t>
            </a:r>
            <a:r>
              <a:rPr lang="el-GR" dirty="0" err="1" smtClean="0"/>
              <a:t>παραβατικούς</a:t>
            </a:r>
            <a:r>
              <a:rPr lang="el-GR" dirty="0" smtClean="0"/>
              <a:t> μαθητές ώστε να εκτονώνεται η ανία τους. </a:t>
            </a:r>
          </a:p>
          <a:p>
            <a:pPr algn="just"/>
            <a:r>
              <a:rPr lang="el-GR" b="1" dirty="0" smtClean="0"/>
              <a:t>Συνεργασία με την οικογένεια. </a:t>
            </a:r>
            <a:endParaRPr lang="el-G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Καθιέρωση Κανόνων</a:t>
            </a:r>
            <a:endParaRPr lang="el-GR" dirty="0"/>
          </a:p>
        </p:txBody>
      </p:sp>
      <p:sp>
        <p:nvSpPr>
          <p:cNvPr id="3" name="2 - Θέση περιεχομένου"/>
          <p:cNvSpPr>
            <a:spLocks noGrp="1"/>
          </p:cNvSpPr>
          <p:nvPr>
            <p:ph idx="1"/>
          </p:nvPr>
        </p:nvSpPr>
        <p:spPr/>
        <p:txBody>
          <a:bodyPr>
            <a:normAutofit/>
          </a:bodyPr>
          <a:lstStyle/>
          <a:p>
            <a:pPr algn="just"/>
            <a:r>
              <a:rPr lang="el-GR" dirty="0" smtClean="0"/>
              <a:t>Θα πρέπει από την αρχή της σχολικής χρονιάς </a:t>
            </a:r>
            <a:r>
              <a:rPr lang="el-GR" b="1" dirty="0" smtClean="0"/>
              <a:t>ο εκπαιδευτικός σε συνεργασία με τους μαθητές του να συντάξουν τους κανόνες </a:t>
            </a:r>
            <a:r>
              <a:rPr lang="el-GR" dirty="0" smtClean="0"/>
              <a:t>όσον αφορά τη συμπεριφορά τους μέσα στην τάξη. Παράλληλα με την καθιέρωση των κανόνων θα πρέπει </a:t>
            </a:r>
            <a:r>
              <a:rPr lang="el-GR" b="1" dirty="0" smtClean="0"/>
              <a:t>να καθοριστούν και οι συνέπειες παράβασης αυτών των κανόνων</a:t>
            </a:r>
            <a:r>
              <a:rPr lang="el-GR" dirty="0" smtClean="0"/>
              <a:t>.</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Καθιέρωση Κανόνων</a:t>
            </a:r>
            <a:br>
              <a:rPr lang="el-GR" dirty="0" smtClean="0"/>
            </a:br>
            <a:r>
              <a:rPr lang="el-GR" sz="3600" b="1" dirty="0" smtClean="0"/>
              <a:t>συνέχεια</a:t>
            </a:r>
            <a:r>
              <a:rPr lang="el-GR" dirty="0" smtClean="0"/>
              <a:t>:</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Η καθιέρωση κανόνων συμπεριφοράς στην τάξη </a:t>
            </a:r>
            <a:r>
              <a:rPr lang="el-GR" b="1" dirty="0" smtClean="0"/>
              <a:t>στοχεύουν στην αυτοπειθαρχία και στην αποφυγή προβληματικών καταστάσεων</a:t>
            </a:r>
            <a:r>
              <a:rPr lang="el-GR" dirty="0" smtClean="0"/>
              <a:t>. </a:t>
            </a:r>
            <a:r>
              <a:rPr lang="el-GR" dirty="0"/>
              <a:t>Ο</a:t>
            </a:r>
            <a:r>
              <a:rPr lang="el-GR" dirty="0" smtClean="0"/>
              <a:t>ι κανόνες αυτοί να είναι δημοκρατικοί, δίκαιοι, σαφείς και να τηρούνται με συνέπεια. </a:t>
            </a:r>
          </a:p>
          <a:p>
            <a:pPr algn="just"/>
            <a:r>
              <a:rPr lang="el-GR" b="1" dirty="0" smtClean="0"/>
              <a:t>Η ενίσχυση της σωστής συμπεριφοράς των μαθητών μέσα από σαφείς κανόνες </a:t>
            </a:r>
            <a:r>
              <a:rPr lang="el-GR" dirty="0" smtClean="0"/>
              <a:t>προτείνεται ως αντιμετώπιση της προβληματικής συμπεριφοράς των μαθητών</a:t>
            </a:r>
            <a:r>
              <a:rPr lang="en-US" dirty="0" smtClean="0"/>
              <a:t>,</a:t>
            </a:r>
            <a:r>
              <a:rPr lang="el-GR" dirty="0" smtClean="0"/>
              <a:t> οι οποίοι κανόνες, </a:t>
            </a:r>
            <a:r>
              <a:rPr lang="el-GR" b="1" dirty="0" smtClean="0"/>
              <a:t>δεν περιλαμβάνουν τιμωρίες και απειλές</a:t>
            </a:r>
            <a:r>
              <a:rPr lang="el-GR" dirty="0" smtClean="0"/>
              <a:t>.</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ΤΕΧΝΙΚΕΣ ΠΑΡΕΜΒΑΣΗΣ</a:t>
            </a:r>
            <a:br>
              <a:rPr lang="el-GR" dirty="0" smtClean="0"/>
            </a:br>
            <a:r>
              <a:rPr lang="el-GR" dirty="0" smtClean="0"/>
              <a:t> Τροποποίηση της Συμπεριφοράς </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smtClean="0"/>
              <a:t>Μία τεχνική παρέμβασης για την αλλαγή μιας προβληματικής συμπεριφοράς είναι και </a:t>
            </a:r>
            <a:r>
              <a:rPr lang="el-GR" b="1" dirty="0" smtClean="0"/>
              <a:t>η τεχνική της τροποποίησης της συμπεριφοράς</a:t>
            </a:r>
            <a:r>
              <a:rPr lang="el-GR" dirty="0" smtClean="0"/>
              <a:t>. Η τεχνική αυτή έχει απασχολήσει διάφορες ψυχολογικές σχολές (</a:t>
            </a:r>
            <a:r>
              <a:rPr lang="el-GR" b="1" dirty="0" err="1" smtClean="0"/>
              <a:t>μπιχεβιοριστική</a:t>
            </a:r>
            <a:r>
              <a:rPr lang="el-GR" b="1" dirty="0" smtClean="0"/>
              <a:t>, </a:t>
            </a:r>
            <a:r>
              <a:rPr lang="el-GR" b="1" dirty="0" err="1" smtClean="0"/>
              <a:t>νεομπιχεβιοριστική</a:t>
            </a:r>
            <a:r>
              <a:rPr lang="el-GR" b="1" dirty="0" smtClean="0"/>
              <a:t>, ψυχοδυναμική, κοινωνικής μάθησης, ουμανιστική κ.λπ.).</a:t>
            </a:r>
          </a:p>
          <a:p>
            <a:pPr algn="just"/>
            <a:r>
              <a:rPr lang="el-GR" dirty="0" smtClean="0"/>
              <a:t>Η τεχνική αυτή για την ενίσχυση της επιθυμητής συμπεριφοράς </a:t>
            </a:r>
            <a:r>
              <a:rPr lang="el-GR" b="1" dirty="0" smtClean="0"/>
              <a:t>χρησιμοποιεί τις αμοιβές</a:t>
            </a:r>
            <a:r>
              <a:rPr lang="el-GR" dirty="0" smtClean="0"/>
              <a:t>, τους επαίνους και τις επιδοκιμασίες </a:t>
            </a:r>
            <a:r>
              <a:rPr lang="el-GR" b="1" dirty="0" smtClean="0"/>
              <a:t>και για την αποθάρρυνση της ανεπιθύμητης συμπεριφοράς χρησιμοποιεί τις ποινές και τη στέρηση προνομίων</a:t>
            </a:r>
            <a:r>
              <a:rPr lang="el-GR" dirty="0" smtClean="0"/>
              <a:t>.</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ΤΕΧΝΙΚΕΣ ΠΑΡΕΜΒΑΣΗΣ </a:t>
            </a:r>
            <a:br>
              <a:rPr lang="el-GR" sz="3200" dirty="0" smtClean="0"/>
            </a:br>
            <a:r>
              <a:rPr lang="el-GR" sz="3200" dirty="0" smtClean="0"/>
              <a:t>Σύναψη Συμβολαίου με Μεμονωμένους Μαθητές</a:t>
            </a:r>
            <a:endParaRPr lang="el-GR" sz="3200" dirty="0"/>
          </a:p>
        </p:txBody>
      </p:sp>
      <p:sp>
        <p:nvSpPr>
          <p:cNvPr id="3" name="2 - Θέση περιεχομένου"/>
          <p:cNvSpPr>
            <a:spLocks noGrp="1"/>
          </p:cNvSpPr>
          <p:nvPr>
            <p:ph idx="1"/>
          </p:nvPr>
        </p:nvSpPr>
        <p:spPr/>
        <p:txBody>
          <a:bodyPr/>
          <a:lstStyle/>
          <a:p>
            <a:pPr algn="just"/>
            <a:r>
              <a:rPr lang="el-GR" dirty="0" err="1" smtClean="0"/>
              <a:t>Mια</a:t>
            </a:r>
            <a:r>
              <a:rPr lang="el-GR" dirty="0" smtClean="0"/>
              <a:t> άλλη τεχνική παρέμβασης είναι η </a:t>
            </a:r>
            <a:r>
              <a:rPr lang="el-GR" b="1" dirty="0" smtClean="0"/>
              <a:t>σύναψη ενός συμβολαίου</a:t>
            </a:r>
            <a:r>
              <a:rPr lang="el-GR" dirty="0" smtClean="0"/>
              <a:t>. Στην περίπτωση αυτή συνάπτεται ένα γραπτό συμβόλαιο μεταξύ του εκπαιδευτικού της τάξης και του μαθητή που παρουσιάζει την προβληματική συμπεριφορά.</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ΤΕΧΝΙΚΕΣ ΠΑΡΕΜΒΑΣΗΣ </a:t>
            </a:r>
            <a:br>
              <a:rPr lang="el-GR" dirty="0" smtClean="0"/>
            </a:br>
            <a:r>
              <a:rPr lang="el-GR" dirty="0" smtClean="0"/>
              <a:t>Συνεργασία με την Οικογένεια</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Όσο </a:t>
            </a:r>
            <a:r>
              <a:rPr lang="el-GR" b="1" dirty="0" smtClean="0"/>
              <a:t>πληρέστερα ενημερωμένος είναι ο γονιός για τη συμπεριφορά του παιδιού του </a:t>
            </a:r>
            <a:r>
              <a:rPr lang="el-GR" dirty="0" smtClean="0"/>
              <a:t>στο σχολείο τόσο καλύτερα αντιμετωπίζονται τα προβλήματα των ανεπιθύμητων συμπεριφορών των μαθητών.</a:t>
            </a:r>
          </a:p>
          <a:p>
            <a:pPr algn="just"/>
            <a:r>
              <a:rPr lang="el-GR" b="1" dirty="0" smtClean="0"/>
              <a:t>Η θετική συμβολή και συνεργασία των γονέων με το σχολείο για την αντιμετώπιση των προβληματικών καταστάσεων-ανεπιθύμητων συμπεριφορών αποτελεί υψίστης σημασίας διαδικασία.</a:t>
            </a:r>
            <a:endParaRPr lang="el-G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Βιβλιογραφία</a:t>
            </a:r>
            <a:endParaRPr lang="el-GR" dirty="0"/>
          </a:p>
        </p:txBody>
      </p:sp>
      <p:sp>
        <p:nvSpPr>
          <p:cNvPr id="3" name="2 - Θέση περιεχομένου"/>
          <p:cNvSpPr>
            <a:spLocks noGrp="1"/>
          </p:cNvSpPr>
          <p:nvPr>
            <p:ph idx="1"/>
          </p:nvPr>
        </p:nvSpPr>
        <p:spPr/>
        <p:txBody>
          <a:bodyPr>
            <a:normAutofit fontScale="62500" lnSpcReduction="20000"/>
          </a:bodyPr>
          <a:lstStyle/>
          <a:p>
            <a:pPr algn="just"/>
            <a:r>
              <a:rPr lang="el-GR" dirty="0" smtClean="0"/>
              <a:t>Μακρή-Μπότσαρη, Ε. (2007). Θέματα Διαχείρισης Προβλημάτων Σχολικής Τάξης. Τόμος </a:t>
            </a:r>
            <a:r>
              <a:rPr lang="el-GR" dirty="0" err="1" smtClean="0"/>
              <a:t>Α΄και</a:t>
            </a:r>
            <a:r>
              <a:rPr lang="el-GR" dirty="0" smtClean="0"/>
              <a:t> </a:t>
            </a:r>
            <a:r>
              <a:rPr lang="el-GR" dirty="0" err="1" smtClean="0"/>
              <a:t>Β΄</a:t>
            </a:r>
            <a:r>
              <a:rPr lang="el-GR" dirty="0" smtClean="0"/>
              <a:t>. (</a:t>
            </a:r>
            <a:r>
              <a:rPr lang="en-US" dirty="0" err="1" smtClean="0"/>
              <a:t>http://www.pi-schools.gr/programs/sxoltaxi/</a:t>
            </a:r>
            <a:r>
              <a:rPr lang="en-US" dirty="0" smtClean="0"/>
              <a:t>) </a:t>
            </a:r>
            <a:endParaRPr lang="el-GR" dirty="0" smtClean="0"/>
          </a:p>
          <a:p>
            <a:pPr algn="just"/>
            <a:r>
              <a:rPr lang="en-US" dirty="0" err="1" smtClean="0"/>
              <a:t>Martella</a:t>
            </a:r>
            <a:r>
              <a:rPr lang="en-US" dirty="0" smtClean="0"/>
              <a:t> R. C., Nelson R. J. &amp; </a:t>
            </a:r>
            <a:r>
              <a:rPr lang="en-US" dirty="0" err="1" smtClean="0"/>
              <a:t>Marchand-Martella</a:t>
            </a:r>
            <a:r>
              <a:rPr lang="en-US" dirty="0" smtClean="0"/>
              <a:t> N. E. (2003). Managing Disruptive Behaviors in the Schools : A </a:t>
            </a:r>
            <a:r>
              <a:rPr lang="en-US" dirty="0" err="1" smtClean="0"/>
              <a:t>Schoolwide</a:t>
            </a:r>
            <a:r>
              <a:rPr lang="en-US" dirty="0" smtClean="0"/>
              <a:t>, Classroom, and Individualized Social Learning Approach. Boston, MA: </a:t>
            </a:r>
            <a:r>
              <a:rPr lang="en-US" dirty="0" err="1" smtClean="0"/>
              <a:t>Allyn</a:t>
            </a:r>
            <a:r>
              <a:rPr lang="en-US" dirty="0" smtClean="0"/>
              <a:t> &amp; Bacon. </a:t>
            </a:r>
            <a:endParaRPr lang="el-GR" dirty="0" smtClean="0"/>
          </a:p>
          <a:p>
            <a:pPr algn="just"/>
            <a:r>
              <a:rPr lang="el-GR" dirty="0" err="1" smtClean="0"/>
              <a:t>Ματσαγγούρας</a:t>
            </a:r>
            <a:r>
              <a:rPr lang="el-GR" dirty="0" smtClean="0"/>
              <a:t>, Η. (1998). Οργάνωση και Διεύθυνση της Σχολικής Τάξης. Αθήνα: Γρηγόρης. </a:t>
            </a:r>
            <a:r>
              <a:rPr lang="en-US" dirty="0" smtClean="0"/>
              <a:t>Miller, B. (2002). </a:t>
            </a:r>
            <a:endParaRPr lang="el-GR" dirty="0" smtClean="0"/>
          </a:p>
          <a:p>
            <a:pPr algn="just"/>
            <a:r>
              <a:rPr lang="el-GR" dirty="0" smtClean="0"/>
              <a:t>Χτίζοντας Καλύτερη Σχέση με τα Παιδιά στην Τάξη –Εγχειρίδιο για Εκπαιδευτικούς (</a:t>
            </a:r>
            <a:r>
              <a:rPr lang="el-GR" dirty="0" err="1" smtClean="0"/>
              <a:t>μτφρ</a:t>
            </a:r>
            <a:r>
              <a:rPr lang="el-GR" dirty="0" smtClean="0"/>
              <a:t>. Φ. Αποστόλου). Αθήνα: Κέντρο Γρηγόρης Εκτύπωσης</a:t>
            </a:r>
          </a:p>
          <a:p>
            <a:pPr algn="just"/>
            <a:r>
              <a:rPr lang="el-GR" dirty="0" err="1" smtClean="0"/>
              <a:t>Τοζακίδης</a:t>
            </a:r>
            <a:r>
              <a:rPr lang="el-GR" dirty="0" smtClean="0"/>
              <a:t>, Α. (2005). Τεχνικές πρακτικής αντιμετώπισης της επιθετικότητας στην τάξη. (</a:t>
            </a:r>
            <a:r>
              <a:rPr lang="el-GR" dirty="0" err="1" smtClean="0"/>
              <a:t>http:</a:t>
            </a:r>
            <a:r>
              <a:rPr lang="el-GR" dirty="0" smtClean="0"/>
              <a:t>//</a:t>
            </a:r>
            <a:r>
              <a:rPr lang="el-GR" dirty="0" err="1" smtClean="0"/>
              <a:t>www.daskalos.edu.gr</a:t>
            </a:r>
            <a:r>
              <a:rPr lang="el-GR" dirty="0" smtClean="0"/>
              <a:t>) </a:t>
            </a:r>
          </a:p>
          <a:p>
            <a:pPr algn="just"/>
            <a:r>
              <a:rPr lang="el-GR" dirty="0" err="1" smtClean="0"/>
              <a:t>Τριλιανός</a:t>
            </a:r>
            <a:r>
              <a:rPr lang="el-GR" dirty="0" smtClean="0"/>
              <a:t>, Α. (2004). Μεθοδολογία της Σύγχρονης Διδασκαλίας. τ. </a:t>
            </a:r>
            <a:r>
              <a:rPr lang="el-GR" dirty="0" err="1" smtClean="0"/>
              <a:t>Β΄</a:t>
            </a:r>
            <a:r>
              <a:rPr lang="el-GR" dirty="0" smtClean="0"/>
              <a:t>. Αθήνα. </a:t>
            </a:r>
          </a:p>
          <a:p>
            <a:pPr algn="just"/>
            <a:r>
              <a:rPr lang="el-GR" dirty="0" err="1" smtClean="0"/>
              <a:t>Wragg</a:t>
            </a:r>
            <a:r>
              <a:rPr lang="el-GR" dirty="0" smtClean="0"/>
              <a:t>, E. C. (2003). Διαχείριση της Σχολικής Τάξης (</a:t>
            </a:r>
            <a:r>
              <a:rPr lang="el-GR" dirty="0" err="1" smtClean="0"/>
              <a:t>μτφρ</a:t>
            </a:r>
            <a:r>
              <a:rPr lang="el-GR" dirty="0" smtClean="0"/>
              <a:t>. Ν. </a:t>
            </a:r>
            <a:r>
              <a:rPr lang="el-GR" dirty="0" err="1" smtClean="0"/>
              <a:t>Αβούρη</a:t>
            </a:r>
            <a:r>
              <a:rPr lang="el-GR" dirty="0" smtClean="0"/>
              <a:t>). Αθήνα: Σαββάλας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dirty="0" smtClean="0"/>
              <a:t/>
            </a:r>
            <a:br>
              <a:rPr lang="el-GR" sz="4000" dirty="0" smtClean="0"/>
            </a:br>
            <a:r>
              <a:rPr lang="el-GR" sz="4000" dirty="0" smtClean="0"/>
              <a:t>Μορφές </a:t>
            </a:r>
            <a:r>
              <a:rPr lang="el-GR" sz="4000" dirty="0" err="1" smtClean="0"/>
              <a:t>παραβατικής</a:t>
            </a:r>
            <a:r>
              <a:rPr lang="el-GR" sz="4000" dirty="0" smtClean="0"/>
              <a:t> - ανάρμοστης συμπεριφοράς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lnSpcReduction="10000"/>
          </a:bodyPr>
          <a:lstStyle/>
          <a:p>
            <a:pPr>
              <a:buNone/>
            </a:pPr>
            <a:r>
              <a:rPr lang="el-GR" dirty="0" smtClean="0"/>
              <a:t>•</a:t>
            </a:r>
            <a:r>
              <a:rPr lang="el-GR" dirty="0" err="1" smtClean="0"/>
              <a:t>Bullying</a:t>
            </a:r>
            <a:r>
              <a:rPr lang="el-GR" dirty="0" smtClean="0"/>
              <a:t> </a:t>
            </a:r>
          </a:p>
          <a:p>
            <a:pPr>
              <a:buNone/>
            </a:pPr>
            <a:r>
              <a:rPr lang="el-GR" dirty="0" smtClean="0"/>
              <a:t>•Λεκτική βία </a:t>
            </a:r>
          </a:p>
          <a:p>
            <a:pPr>
              <a:buNone/>
            </a:pPr>
            <a:r>
              <a:rPr lang="el-GR" dirty="0" smtClean="0"/>
              <a:t>•Σωματική βία </a:t>
            </a:r>
          </a:p>
          <a:p>
            <a:pPr>
              <a:buNone/>
            </a:pPr>
            <a:r>
              <a:rPr lang="el-GR" dirty="0" smtClean="0"/>
              <a:t>•Ψυχολογική βία </a:t>
            </a:r>
          </a:p>
          <a:p>
            <a:pPr>
              <a:buNone/>
            </a:pPr>
            <a:r>
              <a:rPr lang="el-GR" dirty="0" smtClean="0"/>
              <a:t>•Συναισθηματική βία </a:t>
            </a:r>
          </a:p>
          <a:p>
            <a:pPr>
              <a:buNone/>
            </a:pPr>
            <a:r>
              <a:rPr lang="el-GR" dirty="0" smtClean="0"/>
              <a:t>•Σεξουαλική βία και παρενόχληση </a:t>
            </a:r>
          </a:p>
          <a:p>
            <a:pPr>
              <a:buNone/>
            </a:pPr>
            <a:r>
              <a:rPr lang="el-GR" dirty="0" smtClean="0"/>
              <a:t>•Κλοπή </a:t>
            </a:r>
          </a:p>
          <a:p>
            <a:pPr>
              <a:buNone/>
            </a:pPr>
            <a:r>
              <a:rPr lang="el-GR" dirty="0" smtClean="0"/>
              <a:t>•Σκασιαρχείο</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Μορφές </a:t>
            </a:r>
            <a:r>
              <a:rPr lang="el-GR" dirty="0" err="1" smtClean="0"/>
              <a:t>παραβατικής</a:t>
            </a:r>
            <a:r>
              <a:rPr lang="el-GR" dirty="0" smtClean="0"/>
              <a:t> - ανάρμοστης συμπεριφοράς</a:t>
            </a:r>
            <a:r>
              <a:rPr lang="en-US" dirty="0" smtClean="0"/>
              <a:t>, </a:t>
            </a:r>
            <a:r>
              <a:rPr lang="el-GR" sz="3100" dirty="0" smtClean="0"/>
              <a:t>συνέχεια:</a:t>
            </a:r>
            <a:endParaRPr lang="el-GR" sz="3100" dirty="0"/>
          </a:p>
        </p:txBody>
      </p:sp>
      <p:sp>
        <p:nvSpPr>
          <p:cNvPr id="3" name="2 - Θέση περιεχομένου"/>
          <p:cNvSpPr>
            <a:spLocks noGrp="1"/>
          </p:cNvSpPr>
          <p:nvPr>
            <p:ph idx="1"/>
          </p:nvPr>
        </p:nvSpPr>
        <p:spPr/>
        <p:txBody>
          <a:bodyPr>
            <a:normAutofit fontScale="70000" lnSpcReduction="20000"/>
          </a:bodyPr>
          <a:lstStyle/>
          <a:p>
            <a:pPr algn="just"/>
            <a:r>
              <a:rPr lang="el-GR" b="1" dirty="0" err="1" smtClean="0"/>
              <a:t>Bullying</a:t>
            </a:r>
            <a:r>
              <a:rPr lang="el-GR" dirty="0" smtClean="0"/>
              <a:t>: «Η κατάσταση, στην οποία ένα άτομο δέχεται σκόπιμα και επαναλαμβανόμενα επίθεση από ένα άλλο άτομο» (</a:t>
            </a:r>
            <a:r>
              <a:rPr lang="el-GR" dirty="0" err="1" smtClean="0"/>
              <a:t>Andreou</a:t>
            </a:r>
            <a:r>
              <a:rPr lang="el-GR" dirty="0" smtClean="0"/>
              <a:t>&amp; </a:t>
            </a:r>
            <a:r>
              <a:rPr lang="el-GR" dirty="0" err="1" smtClean="0"/>
              <a:t>Smith</a:t>
            </a:r>
            <a:r>
              <a:rPr lang="el-GR" dirty="0" smtClean="0"/>
              <a:t>, 2002). </a:t>
            </a:r>
            <a:endParaRPr lang="en-US" dirty="0" smtClean="0"/>
          </a:p>
          <a:p>
            <a:pPr algn="just"/>
            <a:r>
              <a:rPr lang="el-GR" dirty="0" smtClean="0"/>
              <a:t>Από εμπειρικές μελέτες, διαφαίνεται ότι το φαινόμενο του εκφοβισμού (</a:t>
            </a:r>
            <a:r>
              <a:rPr lang="el-GR" dirty="0" err="1" smtClean="0"/>
              <a:t>bullying</a:t>
            </a:r>
            <a:r>
              <a:rPr lang="el-GR" dirty="0" smtClean="0"/>
              <a:t>) εμφανίζει υψηλά ποσοστά στο χώρο του σχολείου. </a:t>
            </a:r>
            <a:r>
              <a:rPr lang="el-GR" b="1" dirty="0" smtClean="0"/>
              <a:t>Χαρακτηριστικό του εκφοβισμού είναι η επιβολή δύναμης ισχυρότερων ατόμων σε άτομα περισσότερο αδύναμα. </a:t>
            </a:r>
            <a:r>
              <a:rPr lang="el-GR" dirty="0" smtClean="0"/>
              <a:t>Έτσι ο εκφοβισμός χαρακτηρίζεται επίσης ως </a:t>
            </a:r>
            <a:r>
              <a:rPr lang="el-GR" b="1" dirty="0" smtClean="0"/>
              <a:t>«η συνεχής καταπίεση, ψυχολογική ή σωματική, που υφίσταται ένα ανίσχυρο άτομο από ένα ή περισσότερα ισχυρά άτομα» </a:t>
            </a:r>
            <a:r>
              <a:rPr lang="el-GR" dirty="0" smtClean="0"/>
              <a:t>(</a:t>
            </a:r>
            <a:r>
              <a:rPr lang="el-GR" dirty="0" err="1" smtClean="0"/>
              <a:t>Rigby</a:t>
            </a:r>
            <a:r>
              <a:rPr lang="el-GR" dirty="0" smtClean="0"/>
              <a:t>, 1996: 15). </a:t>
            </a:r>
            <a:endParaRPr lang="en-US" dirty="0" smtClean="0"/>
          </a:p>
          <a:p>
            <a:pPr algn="just"/>
            <a:r>
              <a:rPr lang="el-GR" dirty="0" smtClean="0"/>
              <a:t>Έρευνες έχουν δείξει πως μια τέτοια μορφή εκφοβισμού μπορεί να διαρκέσει για μικρό χρονικό διάστημα, αλλά το </a:t>
            </a:r>
            <a:r>
              <a:rPr lang="el-GR" b="1" dirty="0" smtClean="0"/>
              <a:t>19% </a:t>
            </a:r>
            <a:r>
              <a:rPr lang="el-GR" dirty="0" smtClean="0"/>
              <a:t>των περιστατικών έχουν δείξει πως διαρκεί περίπου έναν χρόνο (</a:t>
            </a:r>
            <a:r>
              <a:rPr lang="el-GR" dirty="0" err="1" smtClean="0"/>
              <a:t>Andreou</a:t>
            </a:r>
            <a:r>
              <a:rPr lang="el-GR" dirty="0" smtClean="0"/>
              <a:t>&amp; </a:t>
            </a:r>
            <a:r>
              <a:rPr lang="el-GR" dirty="0" err="1" smtClean="0"/>
              <a:t>Smith</a:t>
            </a:r>
            <a:r>
              <a:rPr lang="el-GR" dirty="0" smtClean="0"/>
              <a:t>, 2002).</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Εκπαιδευτικές παρεμβάσεις για την πρόληψη και διαχείριση προβλημάτων συμπεριφοράς </a:t>
            </a:r>
            <a:br>
              <a:rPr lang="el-GR" sz="3200" dirty="0" smtClean="0"/>
            </a:br>
            <a:endParaRPr lang="el-GR" sz="3200" b="1"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Ο αγώνας </a:t>
            </a:r>
            <a:r>
              <a:rPr lang="el-GR" b="1" dirty="0" smtClean="0"/>
              <a:t>ενάντια</a:t>
            </a:r>
            <a:r>
              <a:rPr lang="el-GR" dirty="0" smtClean="0"/>
              <a:t> στη βία στο σχολείο, για να είναι πιο αποτελεσματικός, </a:t>
            </a:r>
            <a:r>
              <a:rPr lang="el-GR" b="1" dirty="0" smtClean="0"/>
              <a:t>χρειάζεται πολύ-επίπεδες δράσεις με την εμπλοκή: </a:t>
            </a:r>
          </a:p>
          <a:p>
            <a:pPr algn="just"/>
            <a:r>
              <a:rPr lang="el-GR" b="1" dirty="0" smtClean="0"/>
              <a:t>των γονιών, </a:t>
            </a:r>
          </a:p>
          <a:p>
            <a:pPr algn="just"/>
            <a:r>
              <a:rPr lang="el-GR" b="1" dirty="0" smtClean="0"/>
              <a:t>των κοινωνικών λειτουργών, </a:t>
            </a:r>
          </a:p>
          <a:p>
            <a:pPr algn="just"/>
            <a:r>
              <a:rPr lang="el-GR" b="1" dirty="0" smtClean="0"/>
              <a:t>των επαγγελματιών υγείας, </a:t>
            </a:r>
          </a:p>
          <a:p>
            <a:pPr algn="just"/>
            <a:r>
              <a:rPr lang="el-GR" b="1" dirty="0" smtClean="0"/>
              <a:t>των επαγγελματιών στο χώρο της δικαιοσύνης, </a:t>
            </a:r>
          </a:p>
          <a:p>
            <a:pPr algn="just"/>
            <a:r>
              <a:rPr lang="el-GR" b="1" dirty="0" smtClean="0"/>
              <a:t>των ηγετών της κοινότητας, </a:t>
            </a:r>
          </a:p>
          <a:p>
            <a:pPr algn="just"/>
            <a:r>
              <a:rPr lang="el-GR" b="1" dirty="0" smtClean="0"/>
              <a:t>την πολιτική ηγεσία </a:t>
            </a:r>
          </a:p>
          <a:p>
            <a:pPr algn="just"/>
            <a:r>
              <a:rPr lang="el-GR" b="1" dirty="0" smtClean="0"/>
              <a:t>και άλλων θεσμών</a:t>
            </a:r>
            <a:r>
              <a:rPr lang="el-GR" dirty="0" smtClean="0"/>
              <a:t>.</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
            </a:r>
            <a:br>
              <a:rPr lang="el-GR" sz="3600" dirty="0" smtClean="0"/>
            </a:br>
            <a:r>
              <a:rPr lang="el-GR" sz="3600" b="1" dirty="0" smtClean="0"/>
              <a:t>Εκπαιδευτικές παρεμβάσεις για την πρόληψη και διαχείριση προβλημάτων συμπεριφοράς</a:t>
            </a:r>
            <a:r>
              <a:rPr lang="el-GR" dirty="0" smtClean="0"/>
              <a:t> </a:t>
            </a:r>
            <a:r>
              <a:rPr lang="el-GR" sz="2200" b="1" dirty="0" smtClean="0"/>
              <a:t>συνέχεια: </a:t>
            </a:r>
            <a:r>
              <a:rPr lang="el-GR" b="1" dirty="0" smtClean="0"/>
              <a:t/>
            </a:r>
            <a:br>
              <a:rPr lang="el-GR" b="1" dirty="0" smtClean="0"/>
            </a:br>
            <a:endParaRPr lang="el-GR" b="1" dirty="0"/>
          </a:p>
        </p:txBody>
      </p:sp>
      <p:sp>
        <p:nvSpPr>
          <p:cNvPr id="3" name="2 - Θέση περιεχομένου"/>
          <p:cNvSpPr>
            <a:spLocks noGrp="1"/>
          </p:cNvSpPr>
          <p:nvPr>
            <p:ph idx="1"/>
          </p:nvPr>
        </p:nvSpPr>
        <p:spPr/>
        <p:txBody>
          <a:bodyPr>
            <a:normAutofit fontScale="85000" lnSpcReduction="20000"/>
          </a:bodyPr>
          <a:lstStyle/>
          <a:p>
            <a:pPr algn="just"/>
            <a:r>
              <a:rPr lang="el-GR" b="1" dirty="0" smtClean="0"/>
              <a:t>Το πρόβλημα των ανεπιθύμητων συμπεριφορών </a:t>
            </a:r>
            <a:r>
              <a:rPr lang="el-GR" dirty="0" smtClean="0"/>
              <a:t>είναι ένα σοβαρό θέμα στο σύγχρονο σχολείο και </a:t>
            </a:r>
            <a:r>
              <a:rPr lang="el-GR" b="1" dirty="0" smtClean="0"/>
              <a:t>ένα από τα πιο δύσκολα προβλήματα – ίσως το δυσκολότερο - </a:t>
            </a:r>
            <a:r>
              <a:rPr lang="el-GR" dirty="0" smtClean="0"/>
              <a:t>που έχουν να αντιμετωπίσουν οι εκπαιδευτικοί. </a:t>
            </a:r>
          </a:p>
          <a:p>
            <a:pPr algn="just"/>
            <a:r>
              <a:rPr lang="el-GR" dirty="0" smtClean="0"/>
              <a:t>Στην καθημερινή διδακτική πράξη παρουσιάζονται διάφορα προβλήματα συμπεριφοράς </a:t>
            </a:r>
            <a:r>
              <a:rPr lang="el-GR" b="1" dirty="0" smtClean="0"/>
              <a:t>όπως</a:t>
            </a:r>
            <a:r>
              <a:rPr lang="el-GR" dirty="0" smtClean="0"/>
              <a:t>: </a:t>
            </a:r>
            <a:r>
              <a:rPr lang="el-GR" b="1" dirty="0" smtClean="0"/>
              <a:t>ανυπακοή, εξύβριση, απειθαρχία, επιθετικότητα </a:t>
            </a:r>
            <a:r>
              <a:rPr lang="el-GR" dirty="0" smtClean="0"/>
              <a:t>κ.ά. Δυστυχώς, τα τελευταία χρόνια, τα προβλήματα αυτά αυξάνονται και </a:t>
            </a:r>
            <a:r>
              <a:rPr lang="el-GR" b="1" dirty="0" smtClean="0"/>
              <a:t>απαιτούν από τους εκπαιδευτικούς εξειδικευμένη γνώση </a:t>
            </a:r>
            <a:r>
              <a:rPr lang="el-GR" dirty="0" smtClean="0"/>
              <a:t>και κατά συνέπεια ειδική αντιμετώπιση.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600" dirty="0" smtClean="0"/>
              <a:t>Εκπαιδευτικές παρεμβάσεις για την πρόληψη και διαχείριση προβλημάτων συμπεριφοράς, </a:t>
            </a:r>
            <a:r>
              <a:rPr lang="el-GR" sz="3100" b="1" dirty="0" smtClean="0"/>
              <a:t>συνέχεια</a:t>
            </a:r>
            <a:r>
              <a:rPr lang="el-GR" sz="3100" dirty="0" smtClean="0"/>
              <a:t>:</a:t>
            </a:r>
            <a:endParaRPr lang="el-GR" sz="3100" dirty="0"/>
          </a:p>
        </p:txBody>
      </p:sp>
      <p:sp>
        <p:nvSpPr>
          <p:cNvPr id="3" name="2 - Θέση περιεχομένου"/>
          <p:cNvSpPr>
            <a:spLocks noGrp="1"/>
          </p:cNvSpPr>
          <p:nvPr>
            <p:ph idx="1"/>
          </p:nvPr>
        </p:nvSpPr>
        <p:spPr>
          <a:xfrm>
            <a:off x="428596" y="1500174"/>
            <a:ext cx="8258204" cy="4625989"/>
          </a:xfrm>
        </p:spPr>
        <p:txBody>
          <a:bodyPr>
            <a:noAutofit/>
          </a:bodyPr>
          <a:lstStyle/>
          <a:p>
            <a:pPr algn="just"/>
            <a:r>
              <a:rPr lang="el-GR" sz="2400" dirty="0" smtClean="0"/>
              <a:t>Οι αιτίες της προβληματικής συμπεριφοράς μπορεί να προέρχονται από </a:t>
            </a:r>
            <a:r>
              <a:rPr lang="el-GR" sz="2400" b="1" dirty="0" smtClean="0"/>
              <a:t>οργανικούς - παθολογικούς </a:t>
            </a:r>
            <a:r>
              <a:rPr lang="el-GR" sz="2400" dirty="0" smtClean="0"/>
              <a:t>παράγοντες ή να είναι </a:t>
            </a:r>
            <a:r>
              <a:rPr lang="el-GR" sz="2400" b="1" dirty="0" smtClean="0"/>
              <a:t>περιβαλλοντικής φύσης δηλαδή κοινωνικοί παράγοντες. </a:t>
            </a:r>
          </a:p>
          <a:p>
            <a:pPr algn="just"/>
            <a:r>
              <a:rPr lang="el-GR" sz="2400" dirty="0" smtClean="0"/>
              <a:t>Οι </a:t>
            </a:r>
            <a:r>
              <a:rPr lang="el-GR" sz="2400" b="1" dirty="0" smtClean="0"/>
              <a:t>οργανικές αιτίες </a:t>
            </a:r>
            <a:r>
              <a:rPr lang="el-GR" sz="2400" dirty="0" smtClean="0"/>
              <a:t>μπορεί να αφορούν </a:t>
            </a:r>
            <a:r>
              <a:rPr lang="el-GR" sz="2400" dirty="0" err="1" smtClean="0"/>
              <a:t>υπερκινητικότητα</a:t>
            </a:r>
            <a:r>
              <a:rPr lang="el-GR" sz="2400" dirty="0" smtClean="0"/>
              <a:t>, χαμηλή νοημοσύνη, συναισθηματικές διαταραχές κ.ά. </a:t>
            </a:r>
          </a:p>
          <a:p>
            <a:pPr algn="just"/>
            <a:r>
              <a:rPr lang="el-GR" sz="2400" dirty="0" smtClean="0"/>
              <a:t>Οι </a:t>
            </a:r>
            <a:r>
              <a:rPr lang="el-GR" sz="2400" b="1" dirty="0" smtClean="0"/>
              <a:t>περιβαλλοντικές αιτίες </a:t>
            </a:r>
            <a:r>
              <a:rPr lang="el-GR" sz="2400" dirty="0" smtClean="0"/>
              <a:t>μπορεί να οφείλονται σε ένα </a:t>
            </a:r>
            <a:r>
              <a:rPr lang="el-GR" sz="2400" b="1" dirty="0" smtClean="0"/>
              <a:t>διαταραγμένο οικογενειακό περιβάλλον</a:t>
            </a:r>
            <a:r>
              <a:rPr lang="el-GR" sz="2400" dirty="0" smtClean="0"/>
              <a:t>, αλλά και σ’ ένα </a:t>
            </a:r>
            <a:r>
              <a:rPr lang="el-GR" sz="2400" b="1" dirty="0" smtClean="0"/>
              <a:t>μη ευέλικτο σχολικό περιβάλλον </a:t>
            </a:r>
            <a:r>
              <a:rPr lang="el-GR" sz="2400" dirty="0" smtClean="0"/>
              <a:t>(μαθητές διαφορετικού πνευματικού επιπέδου, κοινωνικής προέλευσης, πολιτιστικού επιπέδου, ενδιαφερόντων κ.ά.).</a:t>
            </a:r>
            <a:endParaRPr lang="el-G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Εκπαιδευτικές παρεμβάσεις για την πρόληψη και διαχείριση προβλημάτων συμπεριφοράς</a:t>
            </a:r>
            <a:br>
              <a:rPr lang="el-GR" sz="2800" dirty="0" smtClean="0"/>
            </a:br>
            <a:r>
              <a:rPr lang="el-GR" sz="2800" b="1" dirty="0" smtClean="0"/>
              <a:t>συνέχεια</a:t>
            </a:r>
            <a:r>
              <a:rPr lang="el-GR" sz="2800" dirty="0" smtClean="0"/>
              <a:t>:</a:t>
            </a:r>
            <a:endParaRPr lang="el-GR" sz="2800" dirty="0"/>
          </a:p>
        </p:txBody>
      </p:sp>
      <p:sp>
        <p:nvSpPr>
          <p:cNvPr id="3" name="2 - Θέση περιεχομένου"/>
          <p:cNvSpPr>
            <a:spLocks noGrp="1"/>
          </p:cNvSpPr>
          <p:nvPr>
            <p:ph idx="1"/>
          </p:nvPr>
        </p:nvSpPr>
        <p:spPr/>
        <p:txBody>
          <a:bodyPr>
            <a:normAutofit fontScale="77500" lnSpcReduction="20000"/>
          </a:bodyPr>
          <a:lstStyle/>
          <a:p>
            <a:pPr algn="just"/>
            <a:r>
              <a:rPr lang="el-GR" dirty="0" smtClean="0"/>
              <a:t>Σύμφωνα με την </a:t>
            </a:r>
            <a:r>
              <a:rPr lang="el-GR" b="1" dirty="0" smtClean="0"/>
              <a:t>Παγκόσμια Έρευνα του ΟΗΕ για τη Βία Ενάντια στα Παιδιά</a:t>
            </a:r>
            <a:r>
              <a:rPr lang="el-GR" dirty="0" smtClean="0"/>
              <a:t> (</a:t>
            </a:r>
            <a:r>
              <a:rPr lang="el-GR" dirty="0" err="1" smtClean="0"/>
              <a:t>Pinheiro</a:t>
            </a:r>
            <a:r>
              <a:rPr lang="el-GR" dirty="0" smtClean="0"/>
              <a:t>, 2006): </a:t>
            </a:r>
          </a:p>
          <a:p>
            <a:pPr algn="just"/>
            <a:r>
              <a:rPr lang="el-GR" dirty="0" smtClean="0"/>
              <a:t>Τα επίπεδα και τα μοτίβα της βίας που εκδηλώνονται στο χώρο του σχολείου, </a:t>
            </a:r>
            <a:r>
              <a:rPr lang="el-GR" b="1" dirty="0" smtClean="0"/>
              <a:t>αντανακλούν τα επίπεδα και τα μοτίβα της βίας που υπάρχουν στην κοινωνία και την οικογένεια</a:t>
            </a:r>
            <a:r>
              <a:rPr lang="el-GR" dirty="0" smtClean="0"/>
              <a:t>. Αυτά με τη σειρά τους, </a:t>
            </a:r>
            <a:r>
              <a:rPr lang="el-GR" b="1" dirty="0" smtClean="0"/>
              <a:t>αντανακλούν τις υπάρχουσες πολιτικές και </a:t>
            </a:r>
            <a:r>
              <a:rPr lang="el-GR" b="1" dirty="0" err="1" smtClean="0"/>
              <a:t>κοινωνικο</a:t>
            </a:r>
            <a:r>
              <a:rPr lang="el-GR" b="1" dirty="0" smtClean="0"/>
              <a:t>-οικονομικές τάσεις τις πολιτισμικές παραδόσεις και αξίες, το νομικό πλαίσιο και την εφαρμογή του</a:t>
            </a:r>
            <a:r>
              <a:rPr lang="el-GR" dirty="0" smtClean="0"/>
              <a:t>. </a:t>
            </a:r>
          </a:p>
          <a:p>
            <a:pPr algn="just"/>
            <a:r>
              <a:rPr lang="el-GR" dirty="0" smtClean="0"/>
              <a:t>Μέσα από το ρόλο του θύτη, θύματος ή του μάρτυρα στη βία, </a:t>
            </a:r>
            <a:r>
              <a:rPr lang="el-GR" b="1" dirty="0" smtClean="0"/>
              <a:t>τα παιδιά μαθαίνουν ότι η βία είναι ένας αποδεκτός τρόπος για τον ισχυρό και επιθετικό για να παίρνει αυτό που θέλει από τον συγκριτικά αδύναμο, παθητικό ή ειρηνικό. </a:t>
            </a:r>
            <a:endParaRPr lang="el-G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42910" y="357166"/>
            <a:ext cx="8229600" cy="1143000"/>
          </a:xfrm>
        </p:spPr>
        <p:txBody>
          <a:bodyPr>
            <a:noAutofit/>
          </a:bodyPr>
          <a:lstStyle/>
          <a:p>
            <a:r>
              <a:rPr lang="el-GR" sz="3200" dirty="0" smtClean="0"/>
              <a:t>Εκπαιδευτικές παρεμβάσεις για την πρόληψη και διαχείριση προβλημάτων συμπεριφοράς</a:t>
            </a:r>
            <a:r>
              <a:rPr lang="el-GR" sz="3600" dirty="0" smtClean="0"/>
              <a:t> </a:t>
            </a:r>
            <a:r>
              <a:rPr lang="el-GR" sz="2400" b="1" dirty="0" smtClean="0"/>
              <a:t>συνέχεια</a:t>
            </a:r>
            <a:r>
              <a:rPr lang="el-GR" sz="2400" dirty="0" smtClean="0"/>
              <a:t>:</a:t>
            </a:r>
            <a:endParaRPr lang="el-GR" sz="2400" dirty="0"/>
          </a:p>
        </p:txBody>
      </p:sp>
      <p:sp>
        <p:nvSpPr>
          <p:cNvPr id="3" name="2 - Θέση περιεχομένου"/>
          <p:cNvSpPr>
            <a:spLocks noGrp="1"/>
          </p:cNvSpPr>
          <p:nvPr>
            <p:ph idx="1"/>
          </p:nvPr>
        </p:nvSpPr>
        <p:spPr/>
        <p:txBody>
          <a:bodyPr/>
          <a:lstStyle/>
          <a:p>
            <a:endParaRPr lang="el-GR" dirty="0" smtClean="0"/>
          </a:p>
          <a:p>
            <a:r>
              <a:rPr lang="el-GR" b="1" dirty="0" smtClean="0"/>
              <a:t>Οικοδόμηση σχέσης εμπιστοσύνης </a:t>
            </a:r>
            <a:r>
              <a:rPr lang="el-GR" dirty="0" smtClean="0"/>
              <a:t>μεταξύ εκπαιδευτικών-μαθητών, </a:t>
            </a:r>
            <a:endParaRPr lang="en-US" dirty="0" smtClean="0"/>
          </a:p>
          <a:p>
            <a:r>
              <a:rPr lang="el-GR" b="1" dirty="0" smtClean="0"/>
              <a:t>θετικό κλίμα </a:t>
            </a:r>
            <a:r>
              <a:rPr lang="el-GR" dirty="0" smtClean="0"/>
              <a:t>μέσα στην τάξη, </a:t>
            </a:r>
            <a:endParaRPr lang="en-US" dirty="0" smtClean="0"/>
          </a:p>
          <a:p>
            <a:r>
              <a:rPr lang="el-GR" b="1" dirty="0" smtClean="0"/>
              <a:t>περιορισμός του ανταγωνισμού </a:t>
            </a:r>
            <a:r>
              <a:rPr lang="el-GR" dirty="0" smtClean="0"/>
              <a:t>και της κοινωνικής σύγκρισης</a:t>
            </a:r>
            <a:r>
              <a:rPr lang="el-GR" b="1" dirty="0" smtClean="0"/>
              <a:t>, </a:t>
            </a:r>
            <a:endParaRPr lang="en-US" b="1" dirty="0" smtClean="0"/>
          </a:p>
          <a:p>
            <a:r>
              <a:rPr lang="el-GR" b="1" dirty="0" smtClean="0"/>
              <a:t>ενδυνάμωση του αισθήματος ασφάλειας των μαθητών</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Εκπαιδευτικές παρεμβάσεις για την πρόληψη και διαχείριση προβλημάτων συμπεριφοράς</a:t>
            </a:r>
            <a:br>
              <a:rPr lang="el-GR" sz="2800" dirty="0" smtClean="0"/>
            </a:br>
            <a:r>
              <a:rPr lang="el-GR" sz="2800" dirty="0" smtClean="0"/>
              <a:t> Τεχνικές Πρόληψης της Προβληματικής Συμπεριφοράς</a:t>
            </a:r>
            <a:r>
              <a:rPr lang="el-GR" sz="2800" b="1" dirty="0" smtClean="0"/>
              <a:t> συνέχεια</a:t>
            </a:r>
            <a:r>
              <a:rPr lang="el-GR" sz="2800" dirty="0" smtClean="0"/>
              <a:t> </a:t>
            </a:r>
            <a:endParaRPr lang="el-GR" sz="2800" dirty="0"/>
          </a:p>
        </p:txBody>
      </p:sp>
      <p:sp>
        <p:nvSpPr>
          <p:cNvPr id="3" name="2 - Θέση περιεχομένου"/>
          <p:cNvSpPr>
            <a:spLocks noGrp="1"/>
          </p:cNvSpPr>
          <p:nvPr>
            <p:ph idx="1"/>
          </p:nvPr>
        </p:nvSpPr>
        <p:spPr/>
        <p:txBody>
          <a:bodyPr>
            <a:normAutofit fontScale="70000" lnSpcReduction="20000"/>
          </a:bodyPr>
          <a:lstStyle/>
          <a:p>
            <a:pPr algn="just"/>
            <a:r>
              <a:rPr lang="el-GR" b="1" dirty="0" smtClean="0"/>
              <a:t>Ανάπτυξη μιας σχέσης εμπιστοσύνης </a:t>
            </a:r>
            <a:r>
              <a:rPr lang="el-GR" dirty="0" smtClean="0"/>
              <a:t>με το μαθητή ώστε να γνωρίζει ότι ο εκπαιδευτικός ενδιαφέρεται γι’ αυτόν. </a:t>
            </a:r>
          </a:p>
          <a:p>
            <a:pPr algn="just"/>
            <a:r>
              <a:rPr lang="el-GR" dirty="0" smtClean="0"/>
              <a:t> </a:t>
            </a:r>
            <a:r>
              <a:rPr lang="el-GR" b="1" dirty="0" smtClean="0"/>
              <a:t>Αυτογνωσία</a:t>
            </a:r>
            <a:r>
              <a:rPr lang="el-GR" dirty="0" smtClean="0"/>
              <a:t>, της προσωπικότητας του εκπαιδευτικού. </a:t>
            </a:r>
          </a:p>
          <a:p>
            <a:pPr algn="just"/>
            <a:r>
              <a:rPr lang="el-GR" dirty="0" smtClean="0"/>
              <a:t>Προσπάθεια για </a:t>
            </a:r>
            <a:r>
              <a:rPr lang="el-GR" b="1" dirty="0" smtClean="0"/>
              <a:t>κατανόηση</a:t>
            </a:r>
            <a:r>
              <a:rPr lang="el-GR" dirty="0" smtClean="0"/>
              <a:t> της ατομικότητας του κάθε μαθητή και ειδικά του ψυχολογικού κλίματος που επικρατεί στο σπίτι.</a:t>
            </a:r>
          </a:p>
          <a:p>
            <a:pPr algn="just"/>
            <a:r>
              <a:rPr lang="el-GR" b="1" dirty="0" smtClean="0"/>
              <a:t>Δραστηριότητες</a:t>
            </a:r>
            <a:r>
              <a:rPr lang="el-GR" dirty="0" smtClean="0"/>
              <a:t> ουσιαστικές και σύμφωνες με τα ενδιαφέροντα και την διαφορετική δυναμικότητα των μαθητών.</a:t>
            </a:r>
          </a:p>
          <a:p>
            <a:pPr algn="just">
              <a:buNone/>
            </a:pPr>
            <a:r>
              <a:rPr lang="el-GR" dirty="0" smtClean="0"/>
              <a:t>     </a:t>
            </a:r>
            <a:r>
              <a:rPr lang="el-GR" b="1" dirty="0" smtClean="0"/>
              <a:t>Οργάνωση</a:t>
            </a:r>
            <a:r>
              <a:rPr lang="el-GR" dirty="0" smtClean="0"/>
              <a:t> της εργασίας στην τάξη ώστε να περιορίζει στο ελάχιστο την εμφάνιση προβληματικής συμπεριφοράς. </a:t>
            </a:r>
          </a:p>
          <a:p>
            <a:pPr algn="just">
              <a:buNone/>
            </a:pPr>
            <a:r>
              <a:rPr lang="el-GR" dirty="0" smtClean="0"/>
              <a:t>     </a:t>
            </a:r>
            <a:r>
              <a:rPr lang="el-GR" b="1" dirty="0" smtClean="0"/>
              <a:t>Διατήρηση της ψυχραιμίας </a:t>
            </a:r>
            <a:r>
              <a:rPr lang="el-GR" dirty="0" smtClean="0"/>
              <a:t>και του αυτοελέγχου του εκπαιδευτικού </a:t>
            </a:r>
          </a:p>
          <a:p>
            <a:pPr algn="just">
              <a:buNone/>
            </a:pPr>
            <a:r>
              <a:rPr lang="el-GR" dirty="0" smtClean="0"/>
              <a:t>	</a:t>
            </a:r>
            <a:r>
              <a:rPr lang="el-GR" b="1" dirty="0" smtClean="0"/>
              <a:t>Καλλιέργεια</a:t>
            </a:r>
            <a:r>
              <a:rPr lang="el-GR" dirty="0" smtClean="0"/>
              <a:t> του σεβασμού και της δικαιοσύνης. </a:t>
            </a:r>
          </a:p>
          <a:p>
            <a:pPr algn="just">
              <a:buNone/>
            </a:pPr>
            <a:r>
              <a:rPr lang="el-GR" dirty="0" smtClean="0"/>
              <a:t>     Ο εκπαιδευτικός θα πρέπει να αποφεύγει τη δημόσια κριτική στο μαθητή, τη μείωση και την ταπείνωσή του</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1828</TotalTime>
  <Words>1400</Words>
  <Application>Microsoft Office PowerPoint</Application>
  <PresentationFormat>Προβολή στην οθόνη (4:3)</PresentationFormat>
  <Paragraphs>83</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«Η σύγκρουση…..είναι διαδικασία ανάπτυξης και μάθησης…»                         (Εγχειρίδιο Εκπαιδευτικού)</vt:lpstr>
      <vt:lpstr> Μορφές παραβατικής - ανάρμοστης συμπεριφοράς  </vt:lpstr>
      <vt:lpstr>Μορφές παραβατικής - ανάρμοστης συμπεριφοράς, συνέχεια:</vt:lpstr>
      <vt:lpstr>Εκπαιδευτικές παρεμβάσεις για την πρόληψη και διαχείριση προβλημάτων συμπεριφοράς  </vt:lpstr>
      <vt:lpstr> Εκπαιδευτικές παρεμβάσεις για την πρόληψη και διαχείριση προβλημάτων συμπεριφοράς συνέχεια:  </vt:lpstr>
      <vt:lpstr>Εκπαιδευτικές παρεμβάσεις για την πρόληψη και διαχείριση προβλημάτων συμπεριφοράς, συνέχεια:</vt:lpstr>
      <vt:lpstr>Εκπαιδευτικές παρεμβάσεις για την πρόληψη και διαχείριση προβλημάτων συμπεριφοράς συνέχεια:</vt:lpstr>
      <vt:lpstr>Εκπαιδευτικές παρεμβάσεις για την πρόληψη και διαχείριση προβλημάτων συμπεριφοράς συνέχεια:</vt:lpstr>
      <vt:lpstr>Εκπαιδευτικές παρεμβάσεις για την πρόληψη και διαχείριση προβλημάτων συμπεριφοράς  Τεχνικές Πρόληψης της Προβληματικής Συμπεριφοράς συνέχεια </vt:lpstr>
      <vt:lpstr>Εκπαιδευτικές παρεμβάσεις για την πρόληψη και διαχείριση προβλημάτων συμπεριφοράς  Τεχνικές Πρόληψης της Προβληματικής Συμπεριφοράς συνέχεια </vt:lpstr>
      <vt:lpstr>Εκπαιδευτικές παρεμβάσεις για την πρόληψη και διαχείριση προβλημάτων συμπεριφοράς  Τεχνικές πρόληψης της προβληματικής συμπεριφοράς συνέχεια </vt:lpstr>
      <vt:lpstr>Καθιέρωση Κανόνων</vt:lpstr>
      <vt:lpstr>Καθιέρωση Κανόνων συνέχεια:</vt:lpstr>
      <vt:lpstr>ΤΕΧΝΙΚΕΣ ΠΑΡΕΜΒΑΣΗΣ  Τροποποίηση της Συμπεριφοράς </vt:lpstr>
      <vt:lpstr>ΤΕΧΝΙΚΕΣ ΠΑΡΕΜΒΑΣΗΣ  Σύναψη Συμβολαίου με Μεμονωμένους Μαθητές</vt:lpstr>
      <vt:lpstr>ΤΕΧΝΙΚΕΣ ΠΑΡΕΜΒΑΣΗΣ  Συνεργασία με την Οικογένεια</vt:lpstr>
      <vt:lpstr>Βιβλιογραφία</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Εκπαιδευτικές παρεμβάσεις για την πρόληψη και διαχείριση προβλημάτων συμπεριφοράς </dc:title>
  <dc:creator>user</dc:creator>
  <cp:lastModifiedBy>User</cp:lastModifiedBy>
  <cp:revision>74</cp:revision>
  <dcterms:created xsi:type="dcterms:W3CDTF">2024-03-02T13:46:11Z</dcterms:created>
  <dcterms:modified xsi:type="dcterms:W3CDTF">2024-04-17T04:31:16Z</dcterms:modified>
</cp:coreProperties>
</file>