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0" r:id="rId6"/>
    <p:sldId id="263" r:id="rId7"/>
    <p:sldId id="262" r:id="rId8"/>
    <p:sldId id="269" r:id="rId9"/>
    <p:sldId id="268" r:id="rId10"/>
    <p:sldId id="270" r:id="rId11"/>
    <p:sldId id="271" r:id="rId12"/>
    <p:sldId id="272" r:id="rId13"/>
    <p:sldId id="273"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Τίτλος"/>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0" name="9 - Θέση ημερομηνίας"/>
          <p:cNvSpPr>
            <a:spLocks noGrp="1"/>
          </p:cNvSpPr>
          <p:nvPr>
            <p:ph type="dt" sz="half" idx="10"/>
          </p:nvPr>
        </p:nvSpPr>
        <p:spPr>
          <a:xfrm>
            <a:off x="5562600" y="6509004"/>
            <a:ext cx="3002280" cy="274320"/>
          </a:xfrm>
        </p:spPr>
        <p:txBody>
          <a:bodyPr vert="horz" rtlCol="0"/>
          <a:lstStyle>
            <a:extLst/>
          </a:lstStyle>
          <a:p>
            <a:fld id="{2C35F71D-6EAA-46C7-8FA1-718DB7B8081E}" type="datetimeFigureOut">
              <a:rPr lang="el-GR" smtClean="0"/>
              <a:pPr/>
              <a:t>31/10/2024</a:t>
            </a:fld>
            <a:endParaRPr lang="el-GR"/>
          </a:p>
        </p:txBody>
      </p:sp>
      <p:sp>
        <p:nvSpPr>
          <p:cNvPr id="11" name="10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CC070CC-889F-4330-B303-D187214EEAEA}" type="slidenum">
              <a:rPr lang="el-GR" smtClean="0"/>
              <a:pPr/>
              <a:t>‹#›</a:t>
            </a:fld>
            <a:endParaRPr lang="el-GR"/>
          </a:p>
        </p:txBody>
      </p:sp>
      <p:sp>
        <p:nvSpPr>
          <p:cNvPr id="12" name="11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C35F71D-6EAA-46C7-8FA1-718DB7B8081E}" type="datetimeFigureOut">
              <a:rPr lang="el-GR" smtClean="0"/>
              <a:pPr/>
              <a:t>31/10/2024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CC070CC-889F-4330-B303-D187214EEAE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lvl1pPr algn="l">
              <a:defRPr/>
            </a:lvl1pPr>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C35F71D-6EAA-46C7-8FA1-718DB7B8081E}" type="datetimeFigureOut">
              <a:rPr lang="el-GR" smtClean="0"/>
              <a:pPr/>
              <a:t>31/10/2024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CC070CC-889F-4330-B303-D187214EEAE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C35F71D-6EAA-46C7-8FA1-718DB7B8081E}" type="datetimeFigureOut">
              <a:rPr lang="el-GR" smtClean="0"/>
              <a:pPr/>
              <a:t>31/10/2024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CC070CC-889F-4330-B303-D187214EEAE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7" name="6 - Ορθογώνιο"/>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a:xfrm>
            <a:off x="5562600" y="6513670"/>
            <a:ext cx="3002280" cy="274320"/>
          </a:xfrm>
        </p:spPr>
        <p:txBody>
          <a:bodyPr vert="horz" rtlCol="0"/>
          <a:lstStyle>
            <a:extLst/>
          </a:lstStyle>
          <a:p>
            <a:fld id="{2C35F71D-6EAA-46C7-8FA1-718DB7B8081E}" type="datetimeFigureOut">
              <a:rPr lang="el-GR" smtClean="0"/>
              <a:pPr/>
              <a:t>31/10/2024</a:t>
            </a:fld>
            <a:endParaRPr lang="el-GR"/>
          </a:p>
        </p:txBody>
      </p:sp>
      <p:sp>
        <p:nvSpPr>
          <p:cNvPr id="9" name="8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CC070CC-889F-4330-B303-D187214EEAEA}" type="slidenum">
              <a:rPr lang="el-GR" smtClean="0"/>
              <a:pPr/>
              <a:t>‹#›</a:t>
            </a:fld>
            <a:endParaRPr lang="el-GR"/>
          </a:p>
        </p:txBody>
      </p:sp>
      <p:sp>
        <p:nvSpPr>
          <p:cNvPr id="10" name="9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C35F71D-6EAA-46C7-8FA1-718DB7B8081E}" type="datetimeFigureOut">
              <a:rPr lang="el-GR" smtClean="0"/>
              <a:pPr/>
              <a:t>31/10/2024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a:xfrm>
            <a:off x="8641080" y="6514568"/>
            <a:ext cx="464288" cy="274320"/>
          </a:xfrm>
        </p:spPr>
        <p:txBody>
          <a:bodyPr/>
          <a:lstStyle>
            <a:extLst/>
          </a:lstStyle>
          <a:p>
            <a:fld id="{0CC070CC-889F-4330-B303-D187214EEAEA}" type="slidenum">
              <a:rPr lang="el-GR" smtClean="0"/>
              <a:pPr/>
              <a:t>‹#›</a:t>
            </a:fld>
            <a:endParaRPr lang="el-GR"/>
          </a:p>
        </p:txBody>
      </p:sp>
      <p:sp>
        <p:nvSpPr>
          <p:cNvPr id="10" name="9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9 - Ορθογώνιο"/>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 Ορθογώνιο"/>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 Τίτλος"/>
          <p:cNvSpPr>
            <a:spLocks noGrp="1"/>
          </p:cNvSpPr>
          <p:nvPr>
            <p:ph type="title"/>
          </p:nvPr>
        </p:nvSpPr>
        <p:spPr>
          <a:xfrm>
            <a:off x="457200" y="251948"/>
            <a:ext cx="8229600"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C35F71D-6EAA-46C7-8FA1-718DB7B8081E}" type="datetimeFigureOut">
              <a:rPr lang="el-GR" smtClean="0"/>
              <a:pPr/>
              <a:t>31/10/2024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a:xfrm>
            <a:off x="8641080" y="6514568"/>
            <a:ext cx="464288" cy="274320"/>
          </a:xfrm>
        </p:spPr>
        <p:txBody>
          <a:bodyPr/>
          <a:lstStyle>
            <a:extLst/>
          </a:lstStyle>
          <a:p>
            <a:fld id="{0CC070CC-889F-4330-B303-D187214EEAE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53218"/>
            <a:ext cx="8229600"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C35F71D-6EAA-46C7-8FA1-718DB7B8081E}" type="datetimeFigureOut">
              <a:rPr lang="el-GR" smtClean="0"/>
              <a:pPr/>
              <a:t>31/10/2024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CC070CC-889F-4330-B303-D187214EEAEA}" type="slidenum">
              <a:rPr lang="el-GR" smtClean="0"/>
              <a:pPr/>
              <a:t>‹#›</a:t>
            </a:fld>
            <a:endParaRPr lang="el-GR"/>
          </a:p>
        </p:txBody>
      </p:sp>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2C35F71D-6EAA-46C7-8FA1-718DB7B8081E}" type="datetimeFigureOut">
              <a:rPr lang="el-GR" smtClean="0"/>
              <a:pPr/>
              <a:t>31/10/2024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CC070CC-889F-4330-B303-D187214EEAE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2"/>
      </p:bgRef>
    </p:bg>
    <p:spTree>
      <p:nvGrpSpPr>
        <p:cNvPr id="1" name=""/>
        <p:cNvGrpSpPr/>
        <p:nvPr/>
      </p:nvGrpSpPr>
      <p:grpSpPr>
        <a:xfrm>
          <a:off x="0" y="0"/>
          <a:ext cx="0" cy="0"/>
          <a:chOff x="0" y="0"/>
          <a:chExt cx="0" cy="0"/>
        </a:xfrm>
      </p:grpSpPr>
      <p:sp>
        <p:nvSpPr>
          <p:cNvPr id="8" name="7 - Ορθογώνιο"/>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963136" y="304800"/>
            <a:ext cx="3931920" cy="762000"/>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9" name="8 - Θέση ημερομηνίας"/>
          <p:cNvSpPr>
            <a:spLocks noGrp="1"/>
          </p:cNvSpPr>
          <p:nvPr>
            <p:ph type="dt" sz="half" idx="10"/>
          </p:nvPr>
        </p:nvSpPr>
        <p:spPr>
          <a:xfrm>
            <a:off x="5562600" y="6513670"/>
            <a:ext cx="3002280" cy="274320"/>
          </a:xfrm>
        </p:spPr>
        <p:txBody>
          <a:bodyPr vert="horz" rtlCol="0"/>
          <a:lstStyle>
            <a:extLst/>
          </a:lstStyle>
          <a:p>
            <a:fld id="{2C35F71D-6EAA-46C7-8FA1-718DB7B8081E}" type="datetimeFigureOut">
              <a:rPr lang="el-GR" smtClean="0"/>
              <a:pPr/>
              <a:t>31/10/2024</a:t>
            </a:fld>
            <a:endParaRPr lang="el-GR"/>
          </a:p>
        </p:txBody>
      </p:sp>
      <p:sp>
        <p:nvSpPr>
          <p:cNvPr id="10" name="9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CC070CC-889F-4330-B303-D187214EEAEA}" type="slidenum">
              <a:rPr lang="el-GR" smtClean="0"/>
              <a:pPr/>
              <a:t>‹#›</a:t>
            </a:fld>
            <a:endParaRPr lang="el-GR"/>
          </a:p>
        </p:txBody>
      </p:sp>
      <p:sp>
        <p:nvSpPr>
          <p:cNvPr id="11" name="10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40443" y="4724400"/>
            <a:ext cx="5486400" cy="664536"/>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13" name="12 - Θέση εικόνας"/>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8" name="7 - Θέση ημερομηνίας"/>
          <p:cNvSpPr>
            <a:spLocks noGrp="1"/>
          </p:cNvSpPr>
          <p:nvPr>
            <p:ph type="dt" sz="half" idx="10"/>
          </p:nvPr>
        </p:nvSpPr>
        <p:spPr>
          <a:xfrm>
            <a:off x="5562600" y="6509004"/>
            <a:ext cx="3002280" cy="274320"/>
          </a:xfrm>
        </p:spPr>
        <p:txBody>
          <a:bodyPr vert="horz" rtlCol="0"/>
          <a:lstStyle>
            <a:extLst/>
          </a:lstStyle>
          <a:p>
            <a:fld id="{2C35F71D-6EAA-46C7-8FA1-718DB7B8081E}" type="datetimeFigureOut">
              <a:rPr lang="el-GR" smtClean="0"/>
              <a:pPr/>
              <a:t>31/10/2024</a:t>
            </a:fld>
            <a:endParaRPr lang="el-GR"/>
          </a:p>
        </p:txBody>
      </p:sp>
      <p:sp>
        <p:nvSpPr>
          <p:cNvPr id="9" name="8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CC070CC-889F-4330-B303-D187214EEAEA}" type="slidenum">
              <a:rPr lang="el-GR" smtClean="0"/>
              <a:pPr/>
              <a:t>‹#›</a:t>
            </a:fld>
            <a:endParaRPr lang="el-GR"/>
          </a:p>
        </p:txBody>
      </p:sp>
      <p:sp>
        <p:nvSpPr>
          <p:cNvPr id="10" name="9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υποσέλιδου"/>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l-GR"/>
          </a:p>
        </p:txBody>
      </p:sp>
      <p:sp>
        <p:nvSpPr>
          <p:cNvPr id="14" name="13 - Θέση ημερομηνίας"/>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C35F71D-6EAA-46C7-8FA1-718DB7B8081E}" type="datetimeFigureOut">
              <a:rPr lang="el-GR" smtClean="0"/>
              <a:pPr/>
              <a:t>31/10/2024</a:t>
            </a:fld>
            <a:endParaRPr lang="el-GR"/>
          </a:p>
        </p:txBody>
      </p:sp>
      <p:sp>
        <p:nvSpPr>
          <p:cNvPr id="23" name="22 - Θέση αριθμού διαφάνειας"/>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CC070CC-889F-4330-B303-D187214EEAEA}" type="slidenum">
              <a:rPr lang="el-GR" smtClean="0"/>
              <a:pPr/>
              <a:t>‹#›</a:t>
            </a:fld>
            <a:endParaRPr lang="el-GR"/>
          </a:p>
        </p:txBody>
      </p:sp>
      <p:sp>
        <p:nvSpPr>
          <p:cNvPr id="22" name="21 - Θέση τίτλου"/>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Εννοιολογικός χάρτης (</a:t>
            </a:r>
            <a:r>
              <a:rPr lang="en-US" dirty="0" smtClean="0"/>
              <a:t>concept map)</a:t>
            </a:r>
            <a:endParaRPr lang="el-GR" dirty="0"/>
          </a:p>
        </p:txBody>
      </p:sp>
      <p:sp>
        <p:nvSpPr>
          <p:cNvPr id="3" name="2 - Υπότιτλος"/>
          <p:cNvSpPr>
            <a:spLocks noGrp="1"/>
          </p:cNvSpPr>
          <p:nvPr>
            <p:ph type="subTitle" idx="1"/>
          </p:nvPr>
        </p:nvSpPr>
        <p:spPr/>
        <p:txBody>
          <a:bodyPr anchor="b"/>
          <a:lstStyle/>
          <a:p>
            <a:pPr algn="r"/>
            <a:r>
              <a:rPr lang="el-GR" dirty="0" smtClean="0"/>
              <a:t>Διδάσκων: </a:t>
            </a:r>
            <a:r>
              <a:rPr lang="el-GR" dirty="0" err="1" smtClean="0"/>
              <a:t>Δουργκούνας</a:t>
            </a:r>
            <a:r>
              <a:rPr lang="el-GR" dirty="0" smtClean="0"/>
              <a:t> Γιώργος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εννοιολογικός χάρτης ως τεχνική αξιολόγησης</a:t>
            </a:r>
            <a:endParaRPr lang="el-GR" dirty="0"/>
          </a:p>
        </p:txBody>
      </p:sp>
      <p:sp>
        <p:nvSpPr>
          <p:cNvPr id="3" name="2 - Θέση περιεχομένου"/>
          <p:cNvSpPr>
            <a:spLocks noGrp="1"/>
          </p:cNvSpPr>
          <p:nvPr>
            <p:ph idx="1"/>
          </p:nvPr>
        </p:nvSpPr>
        <p:spPr/>
        <p:txBody>
          <a:bodyPr anchor="ctr">
            <a:normAutofit fontScale="55000" lnSpcReduction="20000"/>
          </a:bodyPr>
          <a:lstStyle/>
          <a:p>
            <a:pPr algn="just">
              <a:buNone/>
            </a:pPr>
            <a:r>
              <a:rPr lang="el-GR" dirty="0" smtClean="0"/>
              <a:t>Ο εννοιολογικός χάρτης, ως τεχνική αξιολόγησης, μπορεί να αξιοποιηθεί κατά τη διάρκεια: </a:t>
            </a:r>
          </a:p>
          <a:p>
            <a:pPr algn="just"/>
            <a:r>
              <a:rPr lang="el-GR" dirty="0" smtClean="0"/>
              <a:t>της διαγνωστικής ή αρχικής αξιολόγησης: ο εκπαιδευτικός μπορεί να αξιοποιήσει τον εννοιολογικό χάρτη για να ανιχνεύσει, να διερευνήσει τις προϋπάρχουσες γνώσεις, έννοιες, αντιλήψεις, κ.λπ. των εκπαιδευομένων, </a:t>
            </a:r>
          </a:p>
          <a:p>
            <a:pPr algn="just"/>
            <a:r>
              <a:rPr lang="el-GR" dirty="0" smtClean="0"/>
              <a:t>της διαμορφωτικής ή συνεχούς αξιολόγησης: ο εκπαιδευτικός, αποτιμώντας (μέσω ποιοτικής κυρίως ανάλυσης) </a:t>
            </a:r>
            <a:r>
              <a:rPr lang="el-GR" b="1" dirty="0" smtClean="0"/>
              <a:t>διαδοχικούς εννοιολογικούς χάρτες </a:t>
            </a:r>
            <a:r>
              <a:rPr lang="el-GR" dirty="0" smtClean="0"/>
              <a:t>που έχει αναπτύξει ο εκπαιδευόμενος, μπορεί να συλλέξει πολύτιμα δεδομένα (π.χ. βαθμός κατανόησης εννοιών και των μεταξύ τους σχέσεων, την εννοιολογική αλλαγή που θα έχει συντελεστεί ή όχι, λανθασμένες αναπαραστάσεις εννοιών κ.λπ.) και να προβεί, αν απαιτηθεί, σε διορθωτικές παρεμβάσεις στον εκπαιδευτικό σχεδιασμό, </a:t>
            </a:r>
          </a:p>
          <a:p>
            <a:pPr algn="just"/>
            <a:r>
              <a:rPr lang="el-GR" dirty="0" smtClean="0"/>
              <a:t>της τελικής ή αθροιστικής αξιολόγησης: μετά την ολοκλήρωση μιας σειράς εκπαιδευτικών δραστηριοτήτων, ο εκπαιδευτικός μπορεί, μέσω της ποσοτικής και ποιοτικής ανάλυσης του εννοιολογικού χάρτη, να αποτιμήσει με όσο το δυνατόν μεγαλύτερη πληρότητα την επίδοση των εκπαιδευομένων.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εφαρμογή του χάρτη ως τεχνική αξιολόγησης</a:t>
            </a:r>
            <a:endParaRPr lang="el-GR" dirty="0"/>
          </a:p>
        </p:txBody>
      </p:sp>
      <p:sp>
        <p:nvSpPr>
          <p:cNvPr id="3" name="2 - Θέση περιεχομένου"/>
          <p:cNvSpPr>
            <a:spLocks noGrp="1"/>
          </p:cNvSpPr>
          <p:nvPr>
            <p:ph idx="1"/>
          </p:nvPr>
        </p:nvSpPr>
        <p:spPr/>
        <p:txBody>
          <a:bodyPr anchor="ctr">
            <a:normAutofit fontScale="85000" lnSpcReduction="20000"/>
          </a:bodyPr>
          <a:lstStyle/>
          <a:p>
            <a:pPr algn="just">
              <a:buNone/>
            </a:pPr>
            <a:r>
              <a:rPr lang="el-GR" dirty="0" smtClean="0"/>
              <a:t>Στο πλαίσιο εφαρμογής του εννοιολογικού χάρτη ως τεχνική αξιολόγησης, ο εκπαιδευόμενος μπορεί να κληθεί: </a:t>
            </a:r>
          </a:p>
          <a:p>
            <a:pPr algn="just">
              <a:buNone/>
            </a:pPr>
            <a:r>
              <a:rPr lang="el-GR" dirty="0" smtClean="0"/>
              <a:t>α) να σχεδιάσει και να αναπτύξει έναν πλήρη εννοιολογικό χάρτη,</a:t>
            </a:r>
          </a:p>
          <a:p>
            <a:pPr algn="just">
              <a:buNone/>
            </a:pPr>
            <a:r>
              <a:rPr lang="el-GR" dirty="0" smtClean="0"/>
              <a:t> β) να διορθώσει έναν ήδη ανεπτυγμένο χάρτη, προβαίνοντας σε διορθωτικές παρεμβάσεις, τόσο στο επίπεδο των εννοιών όσο και στο επίπεδο των συνδέσεων, </a:t>
            </a:r>
          </a:p>
          <a:p>
            <a:pPr algn="just">
              <a:buNone/>
            </a:pPr>
            <a:r>
              <a:rPr lang="el-GR" dirty="0" smtClean="0"/>
              <a:t>γ) να επεκτείνει και να εμπλουτίσει έναν ήδη ανεπτυγμένο χάρτη, </a:t>
            </a:r>
          </a:p>
          <a:p>
            <a:pPr algn="just">
              <a:buNone/>
            </a:pPr>
            <a:r>
              <a:rPr lang="el-GR" dirty="0" smtClean="0"/>
              <a:t>δ) να συμπληρώσει έναν </a:t>
            </a:r>
            <a:r>
              <a:rPr lang="el-GR" dirty="0" err="1" smtClean="0"/>
              <a:t>ημιδομημένο</a:t>
            </a:r>
            <a:r>
              <a:rPr lang="el-GR" dirty="0" smtClean="0"/>
              <a:t> χάρτη με τις κατάλληλες έννοιες και συνδέσεις, κ.λπ.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Σημαντικό</a:t>
            </a:r>
            <a:endParaRPr lang="el-GR" dirty="0"/>
          </a:p>
        </p:txBody>
      </p:sp>
      <p:sp>
        <p:nvSpPr>
          <p:cNvPr id="3" name="2 - Θέση περιεχομένου"/>
          <p:cNvSpPr>
            <a:spLocks noGrp="1"/>
          </p:cNvSpPr>
          <p:nvPr>
            <p:ph idx="1"/>
          </p:nvPr>
        </p:nvSpPr>
        <p:spPr/>
        <p:txBody>
          <a:bodyPr anchor="ctr">
            <a:normAutofit fontScale="70000" lnSpcReduction="20000"/>
          </a:bodyPr>
          <a:lstStyle/>
          <a:p>
            <a:pPr algn="just">
              <a:buNone/>
            </a:pPr>
            <a:r>
              <a:rPr lang="el-GR" dirty="0" smtClean="0"/>
              <a:t>Η αξιοποίηση του εννοιολογικού χάρτη ως τεχνική αξιολόγησης της επίδοσης των εκπαιδευομένων, προϋποθέτει ότι ο εκπαιδευτικός θα πρέπει εκ των προτέρων να έχει προσδιορίσει, αποσαφηνίσει και επεξηγήσει με κατανοητό και λεπτομερή τρόπο στους εκπαιδευομένους το σύνολο των κριτηρίων που θα χρησιμοποιηθούν για την αποτίμηση του μαθησιακού αποτελέσματος (π.χ. πλήθος εννοιών-συνδέσεων, επαρκή και ορθά παραδείγματα, ορθότητα συνδέσεων, γλωσσική επάρκεια των συνδέσεων, ροή του χάρτη, κ.λπ.). </a:t>
            </a:r>
          </a:p>
          <a:p>
            <a:pPr algn="just">
              <a:buNone/>
            </a:pPr>
            <a:r>
              <a:rPr lang="el-GR" dirty="0" smtClean="0"/>
              <a:t>Ο πιο αποδοτικός και αποτελεσματικός τρόπος για να επιτευχθεί αυτό και να διασφαλιστεί η εξαγωγή έγκυρων αποτελεσμάτων, είναι η εφαρμογή των ρουμπρικών αξιολόγησης (Βλέπε Ενότητα 5.5 - Παραδειγματική ρουμπρίκα αξιολόγησης εννοιολογικού χάρτη).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Δραστηριότητα</a:t>
            </a:r>
            <a:endParaRPr lang="el-GR" dirty="0"/>
          </a:p>
        </p:txBody>
      </p:sp>
      <p:sp>
        <p:nvSpPr>
          <p:cNvPr id="3" name="2 - Θέση περιεχομένου"/>
          <p:cNvSpPr>
            <a:spLocks noGrp="1"/>
          </p:cNvSpPr>
          <p:nvPr>
            <p:ph idx="1"/>
          </p:nvPr>
        </p:nvSpPr>
        <p:spPr/>
        <p:txBody>
          <a:bodyPr/>
          <a:lstStyle/>
          <a:p>
            <a:pPr algn="just">
              <a:buNone/>
            </a:pPr>
            <a:r>
              <a:rPr lang="el-GR" dirty="0" smtClean="0"/>
              <a:t>Σχεδιάστε και αναπτύξτε έναν εννοιολογικό χάρτη που θα απεικονίζει μια ενότητα του γνωστικού αντικειμένου σας. Ο συγκεκριμένος εννοιολογικός χάρτης, θα χρησιμοποιηθεί για να παρουσιάσετε με </a:t>
            </a:r>
            <a:r>
              <a:rPr lang="el-GR" dirty="0" err="1" smtClean="0"/>
              <a:t>οπτικοποιημένη</a:t>
            </a:r>
            <a:r>
              <a:rPr lang="el-GR" dirty="0" smtClean="0"/>
              <a:t> μορφή στους εκπαιδευομένους τη δομή της ενότητας που τους διδάξετε (π.χ. μέθοδος διδασκαλίας, στόχοι, περιεχόμενο, εποπτικό υλικό, κ.λπ.).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νοηματική μάθηση</a:t>
            </a:r>
            <a:endParaRPr lang="el-GR" dirty="0"/>
          </a:p>
        </p:txBody>
      </p:sp>
      <p:sp>
        <p:nvSpPr>
          <p:cNvPr id="3" name="2 - Θέση περιεχομένου"/>
          <p:cNvSpPr>
            <a:spLocks noGrp="1"/>
          </p:cNvSpPr>
          <p:nvPr>
            <p:ph idx="1"/>
          </p:nvPr>
        </p:nvSpPr>
        <p:spPr/>
        <p:txBody>
          <a:bodyPr anchor="ctr">
            <a:normAutofit/>
          </a:bodyPr>
          <a:lstStyle/>
          <a:p>
            <a:pPr algn="just">
              <a:buNone/>
            </a:pPr>
            <a:r>
              <a:rPr lang="en-US" dirty="0" smtClean="0"/>
              <a:t>	</a:t>
            </a:r>
            <a:r>
              <a:rPr lang="el-GR" dirty="0" smtClean="0"/>
              <a:t>Η </a:t>
            </a:r>
            <a:r>
              <a:rPr lang="el-GR" dirty="0" smtClean="0"/>
              <a:t>νοηματική μάθηση συντελείται, όταν ο εκπαιδευόμενος </a:t>
            </a:r>
            <a:r>
              <a:rPr lang="el-GR" b="1" u="sng" dirty="0" smtClean="0"/>
              <a:t>επιτυγχάνει να συνδέσει</a:t>
            </a:r>
            <a:r>
              <a:rPr lang="el-GR" dirty="0" smtClean="0"/>
              <a:t>, </a:t>
            </a:r>
            <a:r>
              <a:rPr lang="el-GR" b="1" u="sng" dirty="0" smtClean="0"/>
              <a:t>ή/και να συσχετίσει, να ενσωματώσει, να αφομοιώσει και να ταξινομήσει </a:t>
            </a:r>
            <a:r>
              <a:rPr lang="el-GR" dirty="0" smtClean="0"/>
              <a:t>τη νέα γνώση με τις </a:t>
            </a:r>
            <a:r>
              <a:rPr lang="el-GR" dirty="0" err="1" smtClean="0"/>
              <a:t>προυπάρχουσες</a:t>
            </a:r>
            <a:r>
              <a:rPr lang="el-GR" dirty="0" smtClean="0"/>
              <a:t> γνωστικές δομές του</a:t>
            </a:r>
            <a:r>
              <a:rPr lang="el-GR" dirty="0" smtClean="0"/>
              <a:t>.</a:t>
            </a:r>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εννοιολογικός χάρτης</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buNone/>
            </a:pPr>
            <a:r>
              <a:rPr lang="el-GR" dirty="0" smtClean="0"/>
              <a:t>	Ο εννοιολογικός χάρτης αποτελεί το γνωστικό εργαλείο, μέσω του οποίου μπορεί </a:t>
            </a:r>
            <a:r>
              <a:rPr lang="el-GR" b="1" dirty="0" smtClean="0"/>
              <a:t>να επιτευχθεί και να αποτυπωθεί διαγραμματικά η εννοιολογική αλλαγή </a:t>
            </a:r>
            <a:r>
              <a:rPr lang="el-GR" dirty="0" smtClean="0"/>
              <a:t>(γνώσεων και εννοιολογικών σχημάτων) του εκπαιδευομένου. </a:t>
            </a:r>
            <a:r>
              <a:rPr lang="el-GR" b="1" dirty="0" smtClean="0">
                <a:solidFill>
                  <a:srgbClr val="FFFF00"/>
                </a:solidFill>
              </a:rPr>
              <a:t>Πρόκειται για μια </a:t>
            </a:r>
            <a:r>
              <a:rPr lang="el-GR" b="1" dirty="0" err="1" smtClean="0">
                <a:solidFill>
                  <a:srgbClr val="FFFF00"/>
                </a:solidFill>
              </a:rPr>
              <a:t>οπτικοποιημένη</a:t>
            </a:r>
            <a:r>
              <a:rPr lang="el-GR" b="1" dirty="0" smtClean="0">
                <a:solidFill>
                  <a:srgbClr val="FFFF00"/>
                </a:solidFill>
              </a:rPr>
              <a:t> μορφή </a:t>
            </a:r>
            <a:r>
              <a:rPr lang="el-GR" b="1" dirty="0" smtClean="0">
                <a:solidFill>
                  <a:srgbClr val="FFFF00"/>
                </a:solidFill>
              </a:rPr>
              <a:t>αναπαράστασης</a:t>
            </a:r>
            <a:r>
              <a:rPr lang="el-GR" b="1" dirty="0" smtClean="0">
                <a:solidFill>
                  <a:srgbClr val="FFFF00"/>
                </a:solidFill>
              </a:rPr>
              <a:t>, της οργάνωσης και της σύνδεσης - συσχέτισης των εννοιών που αναφέρονται σε ένα συγκεκριμένο μαθησιακό αντικείμενο - θέμα</a:t>
            </a:r>
            <a:endParaRPr lang="el-GR" b="1"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εννοιολογικός χάρτης | Περιβάλλον και Παιδεί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8" name="AutoShape 4" descr="εννοιολογικός χάρτης | Περιβάλλον και Παιδεί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30" name="Picture 6" descr="εννοιολογικός χάρτης | Περιβάλλον και Παιδεία"/>
          <p:cNvPicPr>
            <a:picLocks noChangeAspect="1" noChangeArrowheads="1"/>
          </p:cNvPicPr>
          <p:nvPr/>
        </p:nvPicPr>
        <p:blipFill>
          <a:blip r:embed="rId2" cstate="print"/>
          <a:srcRect/>
          <a:stretch>
            <a:fillRect/>
          </a:stretch>
        </p:blipFill>
        <p:spPr bwMode="auto">
          <a:xfrm>
            <a:off x="-612576" y="-603448"/>
            <a:ext cx="10582275" cy="793432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Δομικά στοιχεία εννοιολογικού χάρτη</a:t>
            </a:r>
            <a:endParaRPr lang="el-GR" dirty="0"/>
          </a:p>
        </p:txBody>
      </p:sp>
      <p:sp>
        <p:nvSpPr>
          <p:cNvPr id="3" name="2 - Θέση περιεχομένου"/>
          <p:cNvSpPr>
            <a:spLocks noGrp="1"/>
          </p:cNvSpPr>
          <p:nvPr>
            <p:ph idx="1"/>
          </p:nvPr>
        </p:nvSpPr>
        <p:spPr/>
        <p:txBody>
          <a:bodyPr anchor="ctr">
            <a:normAutofit fontScale="70000" lnSpcReduction="20000"/>
          </a:bodyPr>
          <a:lstStyle/>
          <a:p>
            <a:pPr algn="just"/>
            <a:r>
              <a:rPr lang="el-GR" dirty="0"/>
              <a:t>Η</a:t>
            </a:r>
            <a:r>
              <a:rPr lang="el-GR" dirty="0" smtClean="0"/>
              <a:t> κεντρική έννοια (</a:t>
            </a:r>
            <a:r>
              <a:rPr lang="el-GR" dirty="0" err="1" smtClean="0"/>
              <a:t>central</a:t>
            </a:r>
            <a:r>
              <a:rPr lang="el-GR" dirty="0" smtClean="0"/>
              <a:t> </a:t>
            </a:r>
            <a:r>
              <a:rPr lang="el-GR" dirty="0" err="1" smtClean="0"/>
              <a:t>concept</a:t>
            </a:r>
            <a:r>
              <a:rPr lang="el-GR" dirty="0" smtClean="0"/>
              <a:t>), η οποία αναλύεται σε επιμέρους έννοιες και απεικονίζεται στην κορυφή του χάρτη συνήθως με τη μορφή κύκλου,</a:t>
            </a:r>
          </a:p>
          <a:p>
            <a:pPr algn="just"/>
            <a:r>
              <a:rPr lang="el-GR" dirty="0" smtClean="0"/>
              <a:t> Οι κόμβοι (</a:t>
            </a:r>
            <a:r>
              <a:rPr lang="el-GR" dirty="0" err="1" smtClean="0"/>
              <a:t>nodes</a:t>
            </a:r>
            <a:r>
              <a:rPr lang="el-GR" dirty="0" smtClean="0"/>
              <a:t>), οι οποίοι απεικονίζουν γραφικά τις επιμέρους έννοιες στις οποίες αποδομείται η κεντρική έννοια και προσδιορίζονται πάντα με μια ετικέτα (</a:t>
            </a:r>
            <a:r>
              <a:rPr lang="el-GR" dirty="0" err="1" smtClean="0"/>
              <a:t>label</a:t>
            </a:r>
            <a:r>
              <a:rPr lang="el-GR" dirty="0" smtClean="0"/>
              <a:t>). </a:t>
            </a:r>
          </a:p>
          <a:p>
            <a:pPr algn="just"/>
            <a:r>
              <a:rPr lang="el-GR" dirty="0" smtClean="0"/>
              <a:t>Οι σύνδεσμοι (</a:t>
            </a:r>
            <a:r>
              <a:rPr lang="el-GR" dirty="0" err="1" smtClean="0"/>
              <a:t>links</a:t>
            </a:r>
            <a:r>
              <a:rPr lang="el-GR" dirty="0" smtClean="0"/>
              <a:t>), οι οποίοι αναπαριστούν τις σχέσεις - συσχετίσεις μεταξύ των εννοιών και περιγράφουν στην ουσία πώς μια έννοια συνδέεται με μια άλλη</a:t>
            </a:r>
            <a:r>
              <a:rPr lang="el-GR" dirty="0" smtClean="0"/>
              <a:t>..</a:t>
            </a:r>
            <a:endParaRPr lang="el-GR" dirty="0" smtClean="0"/>
          </a:p>
          <a:p>
            <a:pPr algn="just"/>
            <a:r>
              <a:rPr lang="el-GR" dirty="0" smtClean="0"/>
              <a:t>Επιπρόσθετα, σε έναν εννοιολογικό χάρτη μπορεί ακόμη να εμπεριέχονται: α) παραδείγματα (π.χ. εικόνες, σύμβολα, κ.λπ.) που επεξηγούν - αποσαφηνίζουν τις έννοιες που περιγράφονται και β) σύνθετες συνδέσεις (</a:t>
            </a:r>
            <a:r>
              <a:rPr lang="el-GR" dirty="0" err="1" smtClean="0"/>
              <a:t>cross</a:t>
            </a:r>
            <a:r>
              <a:rPr lang="el-GR" dirty="0" smtClean="0"/>
              <a:t>-</a:t>
            </a:r>
            <a:r>
              <a:rPr lang="el-GR" dirty="0" err="1" smtClean="0"/>
              <a:t>links</a:t>
            </a:r>
            <a:r>
              <a:rPr lang="el-GR" dirty="0" smtClean="0"/>
              <a:t>), οι οποίες </a:t>
            </a:r>
            <a:r>
              <a:rPr lang="el-GR" dirty="0" err="1" smtClean="0"/>
              <a:t>διασυνδέουν</a:t>
            </a:r>
            <a:r>
              <a:rPr lang="el-GR" dirty="0" smtClean="0"/>
              <a:t> έννοιες που ανήκουν σε διαφορετικά συμπλέγματα (πεδία) του χάρτη και οι οποίες αποκαλύπτουν συνθετότερες μεταξύ τους σχέσεις (π.χ. αλληλεπίδρασης, χρονικής ακολουθίας, κ.λπ.)</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εννοιολογικοί χάρτες - ΕΠΠΑΙΚ"/>
          <p:cNvPicPr>
            <a:picLocks noChangeAspect="1" noChangeArrowheads="1"/>
          </p:cNvPicPr>
          <p:nvPr/>
        </p:nvPicPr>
        <p:blipFill>
          <a:blip r:embed="rId2" cstate="print"/>
          <a:srcRect/>
          <a:stretch>
            <a:fillRect/>
          </a:stretch>
        </p:blipFill>
        <p:spPr bwMode="auto">
          <a:xfrm>
            <a:off x="-540568" y="836712"/>
            <a:ext cx="10477500" cy="503872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εννοιολογικών χαρτών</a:t>
            </a:r>
            <a:endParaRPr lang="el-GR" dirty="0"/>
          </a:p>
        </p:txBody>
      </p:sp>
      <p:sp>
        <p:nvSpPr>
          <p:cNvPr id="3" name="2 - Θέση περιεχομένου"/>
          <p:cNvSpPr>
            <a:spLocks noGrp="1"/>
          </p:cNvSpPr>
          <p:nvPr>
            <p:ph idx="1"/>
          </p:nvPr>
        </p:nvSpPr>
        <p:spPr/>
        <p:txBody>
          <a:bodyPr anchor="ctr">
            <a:normAutofit fontScale="77500" lnSpcReduction="20000"/>
          </a:bodyPr>
          <a:lstStyle/>
          <a:p>
            <a:pPr algn="just"/>
            <a:r>
              <a:rPr lang="el-GR" dirty="0" smtClean="0"/>
              <a:t>οι ιεραρχικοί εννοιολογικοί χάρτες (</a:t>
            </a:r>
            <a:r>
              <a:rPr lang="el-GR" dirty="0" err="1" smtClean="0"/>
              <a:t>hierarchy</a:t>
            </a:r>
            <a:r>
              <a:rPr lang="el-GR" dirty="0" smtClean="0"/>
              <a:t> </a:t>
            </a:r>
            <a:r>
              <a:rPr lang="el-GR" dirty="0" err="1" smtClean="0"/>
              <a:t>concept</a:t>
            </a:r>
            <a:r>
              <a:rPr lang="el-GR" dirty="0" smtClean="0"/>
              <a:t> </a:t>
            </a:r>
            <a:r>
              <a:rPr lang="el-GR" dirty="0" err="1" smtClean="0"/>
              <a:t>maps</a:t>
            </a:r>
            <a:r>
              <a:rPr lang="el-GR" dirty="0" smtClean="0"/>
              <a:t>): οι έννοιες αναπαρίστανται με ιεραρχική μορφή, όπου η πιο κεντρική έννοια τοποθετείται στην κορυφή και κάθε επιμέρους έννοια που την αναλύει, τοποθετείται σε κατώτερα επίπεδα, ανάλογα με τη σχέση που υπάρχει με τις υπόλοιπες έννοιες,</a:t>
            </a:r>
          </a:p>
          <a:p>
            <a:pPr algn="just"/>
            <a:r>
              <a:rPr lang="el-GR" dirty="0" smtClean="0"/>
              <a:t> αραχνοειδείς εννοιολογικοί χάρτες (</a:t>
            </a:r>
            <a:r>
              <a:rPr lang="el-GR" dirty="0" err="1" smtClean="0"/>
              <a:t>spider</a:t>
            </a:r>
            <a:r>
              <a:rPr lang="el-GR" dirty="0" smtClean="0"/>
              <a:t> </a:t>
            </a:r>
            <a:r>
              <a:rPr lang="el-GR" dirty="0" err="1" smtClean="0"/>
              <a:t>concept</a:t>
            </a:r>
            <a:r>
              <a:rPr lang="el-GR" dirty="0" smtClean="0"/>
              <a:t> </a:t>
            </a:r>
            <a:r>
              <a:rPr lang="el-GR" dirty="0" err="1" smtClean="0"/>
              <a:t>maps</a:t>
            </a:r>
            <a:r>
              <a:rPr lang="el-GR" dirty="0" smtClean="0"/>
              <a:t>): η κεντρική έννοια τοποθετείται στο κέντρο του χάρτη και γύρω από αυτό, σε ακτινωτή μορφή με φορά προς τα έξω, οργανώνονται οι επιμέρους έννοιες, • </a:t>
            </a:r>
          </a:p>
          <a:p>
            <a:pPr algn="just"/>
            <a:r>
              <a:rPr lang="el-GR" dirty="0" smtClean="0"/>
              <a:t>εννοιολογικοί χάρτες διαγραμμάτων ροής (</a:t>
            </a:r>
            <a:r>
              <a:rPr lang="el-GR" dirty="0" err="1" smtClean="0"/>
              <a:t>flowchart</a:t>
            </a:r>
            <a:r>
              <a:rPr lang="el-GR" dirty="0" smtClean="0"/>
              <a:t> </a:t>
            </a:r>
            <a:r>
              <a:rPr lang="el-GR" dirty="0" err="1" smtClean="0"/>
              <a:t>concept</a:t>
            </a:r>
            <a:r>
              <a:rPr lang="el-GR" dirty="0" smtClean="0"/>
              <a:t> </a:t>
            </a:r>
            <a:r>
              <a:rPr lang="el-GR" dirty="0" err="1" smtClean="0"/>
              <a:t>maps</a:t>
            </a:r>
            <a:r>
              <a:rPr lang="el-GR" dirty="0" smtClean="0"/>
              <a:t>): οι έννοιες οργανώνονται σε γραμμική ή κυκλική απεικόνιση, ακολουθώντας πάντα προκαθορισμένα βήματα διάρθρωσης,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πλεονεκτήματα του εννοιολογικού χάρτη</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Το συγκριτικό του πλεονέκτημα έγκειται στο γεγονός ότι, επιτελώντας πολλαπλούς ρόλους στο χώρο της εκπαίδευσης, μπορεί να χρησιμοποιηθεί ως: </a:t>
            </a:r>
          </a:p>
          <a:p>
            <a:pPr algn="just"/>
            <a:r>
              <a:rPr lang="el-GR" dirty="0" smtClean="0"/>
              <a:t>α) εργαλείο διάγνωσης των αρχικών αντιλήψεων και διερεύνησης των αναπαραστάσεων των εκπαιδευομένων σε ένα συγκεκριμένο γνωστικό αντικείμενο/ ενότητα, </a:t>
            </a:r>
          </a:p>
          <a:p>
            <a:pPr algn="just"/>
            <a:r>
              <a:rPr lang="el-GR" dirty="0" smtClean="0"/>
              <a:t>β) εργαλείο επίλυσης προβλημάτων, </a:t>
            </a:r>
          </a:p>
          <a:p>
            <a:pPr algn="just"/>
            <a:r>
              <a:rPr lang="el-GR" dirty="0" smtClean="0"/>
              <a:t>γ) εργαλείο εννοιολογικής αλλαγής, </a:t>
            </a:r>
          </a:p>
          <a:p>
            <a:pPr algn="just"/>
            <a:r>
              <a:rPr lang="el-GR" dirty="0" smtClean="0"/>
              <a:t>δ) εργαλείο συνεργασίας μεταξύ των μελών μιας ομάδας, και </a:t>
            </a:r>
          </a:p>
          <a:p>
            <a:pPr algn="just"/>
            <a:r>
              <a:rPr lang="el-GR" dirty="0" smtClean="0"/>
              <a:t>ε) εργαλείο αξιολόγησης (καταγραφής και αποτίμησης της μαθησιακής τους πορείας) και στις τρεις μορφές της (αρχική-διαμορφωτική-</a:t>
            </a:r>
            <a:r>
              <a:rPr lang="el-GR" dirty="0" err="1" smtClean="0"/>
              <a:t>τελικ</a:t>
            </a:r>
            <a:r>
              <a:rPr lang="el-GR" dirty="0" smtClean="0"/>
              <a:t>ή).</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Παιδαγωγική δυναμική του εννοιολογικού χάρτη</a:t>
            </a:r>
            <a:endParaRPr lang="el-GR" dirty="0"/>
          </a:p>
        </p:txBody>
      </p:sp>
      <p:sp>
        <p:nvSpPr>
          <p:cNvPr id="3" name="2 - Θέση περιεχομένου"/>
          <p:cNvSpPr>
            <a:spLocks noGrp="1"/>
          </p:cNvSpPr>
          <p:nvPr>
            <p:ph idx="1"/>
          </p:nvPr>
        </p:nvSpPr>
        <p:spPr/>
        <p:txBody>
          <a:bodyPr anchor="ctr">
            <a:normAutofit fontScale="47500" lnSpcReduction="20000"/>
          </a:bodyPr>
          <a:lstStyle/>
          <a:p>
            <a:pPr algn="just"/>
            <a:r>
              <a:rPr lang="el-GR" dirty="0" smtClean="0"/>
              <a:t>Εμπλέκει ενεργά τους εκπαιδευομένους σε ανώτερες νοητικές διεργασίες ανάλυσης, κατανόησης και κριτικής αντιμετώπισης του υπό μελέτη αντικειμένου, συμβάλλοντας με αυτόν τον τρόπο στην αναδόμηση, στη σύνδεση, στη συσχέτιση και στην ενσωμάτωση της νέας γνώσης με τις </a:t>
            </a:r>
            <a:r>
              <a:rPr lang="el-GR" dirty="0" err="1" smtClean="0"/>
              <a:t>προυπάρχουσες</a:t>
            </a:r>
            <a:r>
              <a:rPr lang="el-GR" dirty="0" smtClean="0"/>
              <a:t> γνωστικές δομές</a:t>
            </a:r>
          </a:p>
          <a:p>
            <a:pPr algn="just"/>
            <a:r>
              <a:rPr lang="el-GR" dirty="0" smtClean="0"/>
              <a:t>Μεγιστοποιεί το ενδιαφέρον και αυξάνει τα κίνητρα των εκπαιδευομένων για ουσιαστική μάθηση</a:t>
            </a:r>
          </a:p>
          <a:p>
            <a:pPr algn="just"/>
            <a:r>
              <a:rPr lang="el-GR" dirty="0" smtClean="0"/>
              <a:t>Η γραφική και οπτική αναπαράσταση και απεικόνιση των εννοιών και των σχέσεων που αναπτύσσονται μεταξύ τους, παρέχει τη δυνατότητα στον εκπαιδευόμενο να αποκτήσει με εύληπτο, γρήγορο και κατανοητό τρόπο τόσο τη συνολική θεώρηση του υπό μελέτη γνωστικού πεδίου όσο και την εστίαση των επιμέρους τμημάτων που το συναποτελούν.</a:t>
            </a:r>
          </a:p>
          <a:p>
            <a:pPr algn="just"/>
            <a:r>
              <a:rPr lang="el-GR" dirty="0" smtClean="0"/>
              <a:t>Υποστηρίζουν τη συνεργατική δόμηση της γνώσης, αποτελώντας ουσιαστικά ένα εργαλείο επικοινωνίας, συνεργασίας και διαπραγμάτευσης απόψεων και ιδεών μεταξύ των μελών μιας ομάδας εκπαιδευομένων – </a:t>
            </a:r>
            <a:r>
              <a:rPr lang="el-GR" dirty="0" err="1" smtClean="0"/>
              <a:t>ομαδοσυνεργατική</a:t>
            </a:r>
            <a:r>
              <a:rPr lang="el-GR" dirty="0" smtClean="0"/>
              <a:t> διδασκαλία</a:t>
            </a:r>
          </a:p>
          <a:p>
            <a:pPr algn="just"/>
            <a:r>
              <a:rPr lang="el-GR" dirty="0" smtClean="0"/>
              <a:t>Συμβάλλει στην ενίσχυση της αυτορρύθμισης και του αυτοελέγχου των εκπαιδευομένων, αποτελώντας ένα ισχυρό </a:t>
            </a:r>
            <a:r>
              <a:rPr lang="el-GR" dirty="0" err="1" smtClean="0"/>
              <a:t>μεταγνωστικό</a:t>
            </a:r>
            <a:r>
              <a:rPr lang="el-GR" dirty="0" smtClean="0"/>
              <a:t> εργαλείο.</a:t>
            </a:r>
          </a:p>
          <a:p>
            <a:pPr algn="just"/>
            <a:r>
              <a:rPr lang="el-GR" dirty="0" smtClean="0"/>
              <a:t>Αποτελεί ένα πολύτιμο διδακτικό εργαλείο, όταν αξιοποιείται από τους εκπαιδευτικούς ως στρατηγική μάθησης για το σχεδιασμό, την οργάνωση και την παρουσίαση ενός γνωστικού αντικειμένου. Αναλυτικότερα, η χρήση του ως εισαγωγικού χάρτη σε μια νέα μαθησιακή ενότητα, ως οργανογράμματος της διαδικασίας μάθησης που θα ακολουθηθεί, ή ως χάρτη επανάληψης των βασικών εννοιών ενός γνωστικού αντικειμένου/ενότητας, αποτελούν ορισμένες παραδειγματικές εκφάνσεις των πολλαπλών ρόλων που μπορεί να επιτελέσει.</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Τήξη">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Τήξη">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Τήξη">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94</TotalTime>
  <Words>1024</Words>
  <Application>Microsoft Office PowerPoint</Application>
  <PresentationFormat>Προβολή στην οθόνη (4:3)</PresentationFormat>
  <Paragraphs>45</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Τήξη</vt:lpstr>
      <vt:lpstr>Εννοιολογικός χάρτης (concept map)</vt:lpstr>
      <vt:lpstr>Η νοηματική μάθηση</vt:lpstr>
      <vt:lpstr>Ο εννοιολογικός χάρτης</vt:lpstr>
      <vt:lpstr>Διαφάνεια 4</vt:lpstr>
      <vt:lpstr>Δομικά στοιχεία εννοιολογικού χάρτη</vt:lpstr>
      <vt:lpstr>Διαφάνεια 6</vt:lpstr>
      <vt:lpstr>Είδη εννοιολογικών χαρτών</vt:lpstr>
      <vt:lpstr>Τα πλεονεκτήματα του εννοιολογικού χάρτη</vt:lpstr>
      <vt:lpstr>Παιδαγωγική δυναμική του εννοιολογικού χάρτη</vt:lpstr>
      <vt:lpstr>Ο εννοιολογικός χάρτης ως τεχνική αξιολόγησης</vt:lpstr>
      <vt:lpstr>Η εφαρμογή του χάρτη ως τεχνική αξιολόγησης</vt:lpstr>
      <vt:lpstr>Σημαντικό</vt:lpstr>
      <vt:lpstr>Δραστηριότητα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Εννοιολογικός χάρτης (concept map)</dc:title>
  <dc:creator>spss60@hotmail.com</dc:creator>
  <cp:lastModifiedBy>spss60@hotmail.com</cp:lastModifiedBy>
  <cp:revision>12</cp:revision>
  <dcterms:created xsi:type="dcterms:W3CDTF">2022-11-10T08:12:04Z</dcterms:created>
  <dcterms:modified xsi:type="dcterms:W3CDTF">2024-10-31T12:19:09Z</dcterms:modified>
</cp:coreProperties>
</file>