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8"/>
  </p:notesMasterIdLst>
  <p:handoutMasterIdLst>
    <p:handoutMasterId r:id="rId29"/>
  </p:handoutMasterIdLst>
  <p:sldIdLst>
    <p:sldId id="259" r:id="rId5"/>
    <p:sldId id="266" r:id="rId6"/>
    <p:sldId id="257" r:id="rId7"/>
    <p:sldId id="277" r:id="rId8"/>
    <p:sldId id="272" r:id="rId9"/>
    <p:sldId id="276" r:id="rId10"/>
    <p:sldId id="278" r:id="rId11"/>
    <p:sldId id="258" r:id="rId12"/>
    <p:sldId id="260" r:id="rId13"/>
    <p:sldId id="261" r:id="rId14"/>
    <p:sldId id="357" r:id="rId15"/>
    <p:sldId id="358" r:id="rId16"/>
    <p:sldId id="274" r:id="rId17"/>
    <p:sldId id="265" r:id="rId18"/>
    <p:sldId id="271" r:id="rId19"/>
    <p:sldId id="352" r:id="rId20"/>
    <p:sldId id="355" r:id="rId21"/>
    <p:sldId id="267" r:id="rId22"/>
    <p:sldId id="269" r:id="rId23"/>
    <p:sldId id="270" r:id="rId24"/>
    <p:sldId id="268" r:id="rId25"/>
    <p:sldId id="275" r:id="rId26"/>
    <p:sldId id="35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889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92"/>
  </p:normalViewPr>
  <p:slideViewPr>
    <p:cSldViewPr snapToGrid="0" snapToObjects="1">
      <p:cViewPr varScale="1">
        <p:scale>
          <a:sx n="48" d="100"/>
          <a:sy n="48" d="100"/>
        </p:scale>
        <p:origin x="200" y="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47A42D40-0B2E-5DF1-37D7-DA4EDB27BD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0F645329-6DFB-A9CA-23B5-4A019106B2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4E4639-5E6F-4740-93B5-828282D0890E}" type="datetimeFigureOut">
              <a:rPr lang="el-GR" smtClean="0"/>
              <a:t>8/11/2024</a:t>
            </a:fld>
            <a:endParaRPr lang="el-GR"/>
          </a:p>
        </p:txBody>
      </p:sp>
      <p:sp>
        <p:nvSpPr>
          <p:cNvPr id="4" name="Θέση υποσέλιδου 3">
            <a:extLst>
              <a:ext uri="{FF2B5EF4-FFF2-40B4-BE49-F238E27FC236}">
                <a16:creationId xmlns:a16="http://schemas.microsoft.com/office/drawing/2014/main" id="{8CE9B267-C1EC-8080-12AA-69BE4EF27D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719C81CB-440D-8EC3-DC17-1D2EA59F0D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A815AE-AC61-45C8-BA95-98657F098FFF}" type="slidenum">
              <a:rPr lang="el-GR" smtClean="0"/>
              <a:t>‹#›</a:t>
            </a:fld>
            <a:endParaRPr lang="el-GR"/>
          </a:p>
        </p:txBody>
      </p:sp>
    </p:spTree>
    <p:extLst>
      <p:ext uri="{BB962C8B-B14F-4D97-AF65-F5344CB8AC3E}">
        <p14:creationId xmlns:p14="http://schemas.microsoft.com/office/powerpoint/2010/main" val="1512296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DD571-E22F-4A38-B450-8CCBD829A548}" type="datetimeFigureOut">
              <a:rPr lang="en-US"/>
              <a:t>11/8/2024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0C2C40-CB1C-4820-9151-EC51EC2E7E0F}" type="slidenum">
              <a:rPr lang="en-US"/>
              <a:t>‹#›</a:t>
            </a:fld>
            <a:endParaRPr lang="en-US" dirty="0"/>
          </a:p>
        </p:txBody>
      </p:sp>
    </p:spTree>
    <p:extLst>
      <p:ext uri="{BB962C8B-B14F-4D97-AF65-F5344CB8AC3E}">
        <p14:creationId xmlns:p14="http://schemas.microsoft.com/office/powerpoint/2010/main" val="931058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τριάδα έννοια – σύνδεση – έννοια δημιουργεί μια πρόταση.</a:t>
            </a:r>
          </a:p>
        </p:txBody>
      </p:sp>
      <p:sp>
        <p:nvSpPr>
          <p:cNvPr id="4" name="Θέση αριθμού διαφάνειας 3"/>
          <p:cNvSpPr>
            <a:spLocks noGrp="1"/>
          </p:cNvSpPr>
          <p:nvPr>
            <p:ph type="sldNum" sz="quarter" idx="5"/>
          </p:nvPr>
        </p:nvSpPr>
        <p:spPr/>
        <p:txBody>
          <a:bodyPr/>
          <a:lstStyle/>
          <a:p>
            <a:fld id="{BC0C2C40-CB1C-4820-9151-EC51EC2E7E0F}" type="slidenum">
              <a:rPr lang="en-US" smtClean="0"/>
              <a:t>3</a:t>
            </a:fld>
            <a:endParaRPr lang="en-US" dirty="0"/>
          </a:p>
        </p:txBody>
      </p:sp>
    </p:spTree>
    <p:extLst>
      <p:ext uri="{BB962C8B-B14F-4D97-AF65-F5344CB8AC3E}">
        <p14:creationId xmlns:p14="http://schemas.microsoft.com/office/powerpoint/2010/main" val="3581534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Μια έννοια περιγράφει ένα </a:t>
            </a:r>
            <a:r>
              <a:rPr lang="el-GR" dirty="0" err="1"/>
              <a:t>αντικείµενο</a:t>
            </a:r>
            <a:r>
              <a:rPr lang="el-GR" dirty="0"/>
              <a:t>, µ</a:t>
            </a:r>
            <a:r>
              <a:rPr lang="el-GR" dirty="0" err="1"/>
              <a:t>ια</a:t>
            </a:r>
            <a:r>
              <a:rPr lang="el-GR" dirty="0"/>
              <a:t> κατάσταση ή ένα </a:t>
            </a:r>
            <a:r>
              <a:rPr lang="el-GR" dirty="0" err="1"/>
              <a:t>φαινόµενο</a:t>
            </a:r>
            <a:r>
              <a:rPr lang="el-GR" dirty="0"/>
              <a:t> και αποτελεί µ</a:t>
            </a:r>
            <a:r>
              <a:rPr lang="el-GR" dirty="0" err="1"/>
              <a:t>ια</a:t>
            </a:r>
            <a:r>
              <a:rPr lang="el-GR" dirty="0"/>
              <a:t> µ</a:t>
            </a:r>
            <a:r>
              <a:rPr lang="el-GR" dirty="0" err="1"/>
              <a:t>ονάδα</a:t>
            </a:r>
            <a:r>
              <a:rPr lang="el-GR" dirty="0"/>
              <a:t> πληροφορίας που </a:t>
            </a:r>
            <a:r>
              <a:rPr lang="el-GR" dirty="0" err="1"/>
              <a:t>αναπαριστάται</a:t>
            </a:r>
            <a:r>
              <a:rPr lang="el-GR" dirty="0"/>
              <a:t> από µ</a:t>
            </a:r>
            <a:r>
              <a:rPr lang="el-GR" dirty="0" err="1"/>
              <a:t>ια</a:t>
            </a:r>
            <a:r>
              <a:rPr lang="el-GR" dirty="0"/>
              <a:t> λέξη, φράση, εικόνα και συνήθως προσδιορίζεται από την ετικέτα της. Στόχος είναι η εύρεση των «εννοιών-λέξεων κλειδιών» ενός </a:t>
            </a:r>
            <a:r>
              <a:rPr lang="el-GR" dirty="0" err="1"/>
              <a:t>κειµένου</a:t>
            </a:r>
            <a:r>
              <a:rPr lang="el-GR" dirty="0"/>
              <a:t> ή ενός γνωστικού πεδίου ή γενικότερα του προς εξέταση </a:t>
            </a:r>
            <a:r>
              <a:rPr lang="el-GR" dirty="0" err="1"/>
              <a:t>θέµατος</a:t>
            </a:r>
            <a:r>
              <a:rPr lang="el-GR" dirty="0"/>
              <a:t>. </a:t>
            </a:r>
            <a:r>
              <a:rPr lang="el-GR" dirty="0" err="1"/>
              <a:t>Εποµένως</a:t>
            </a:r>
            <a:r>
              <a:rPr lang="el-GR" dirty="0"/>
              <a:t>, αρχικά θα πρέπει να προσδιοριστούν οι έννοιες που συνδέονται µε το προς εξέταση </a:t>
            </a:r>
            <a:r>
              <a:rPr lang="el-GR" dirty="0" err="1"/>
              <a:t>θέµα</a:t>
            </a:r>
            <a:r>
              <a:rPr lang="el-GR" dirty="0"/>
              <a:t> Η έννοια για την οποία ζητείται να κατασκευαστεί ο εννοιολογικός χάρτης αποτελεί την κεντρική έννοια. ∆ε µ</a:t>
            </a:r>
            <a:r>
              <a:rPr lang="el-GR" dirty="0" err="1"/>
              <a:t>πορεί</a:t>
            </a:r>
            <a:r>
              <a:rPr lang="el-GR" dirty="0"/>
              <a:t> να υπάρχουν έννοιες σε ανώτερο επίπεδο από την κεντρική έννοια. </a:t>
            </a:r>
            <a:endParaRPr lang="en-US" dirty="0"/>
          </a:p>
          <a:p>
            <a:r>
              <a:rPr lang="el-GR" dirty="0"/>
              <a:t>Οι έννοιες που έχουν αναγνωριστεί στο 1ο </a:t>
            </a:r>
            <a:r>
              <a:rPr lang="el-GR" dirty="0" err="1"/>
              <a:t>βήµα</a:t>
            </a:r>
            <a:r>
              <a:rPr lang="el-GR" dirty="0"/>
              <a:t> θα πρέπει να </a:t>
            </a:r>
            <a:r>
              <a:rPr lang="el-GR" dirty="0" err="1"/>
              <a:t>οµαδοποιηθούν</a:t>
            </a:r>
            <a:r>
              <a:rPr lang="el-GR" dirty="0"/>
              <a:t> σε γενικές κατηγορίες και να </a:t>
            </a:r>
            <a:r>
              <a:rPr lang="el-GR" dirty="0" err="1"/>
              <a:t>ταξινοµηθούν</a:t>
            </a:r>
            <a:r>
              <a:rPr lang="el-GR" dirty="0"/>
              <a:t> από τις πιο γενικές και αόριστες στις πιο </a:t>
            </a:r>
            <a:r>
              <a:rPr lang="el-GR" dirty="0" err="1"/>
              <a:t>συγκεκριµένες</a:t>
            </a:r>
            <a:r>
              <a:rPr lang="el-GR" dirty="0"/>
              <a:t> και ειδικές. Θα πρέπει για κάθε «έννοια-λέξη κλειδί» να εντοπιστούν εκείνες οι έννοιες που τη </a:t>
            </a:r>
            <a:r>
              <a:rPr lang="el-GR" dirty="0" err="1"/>
              <a:t>συγκεκριµενοποιούν</a:t>
            </a:r>
            <a:r>
              <a:rPr lang="el-GR" dirty="0"/>
              <a:t> και την αναλύουν. Η </a:t>
            </a:r>
            <a:r>
              <a:rPr lang="el-GR" dirty="0" err="1"/>
              <a:t>οµαδοποίηση</a:t>
            </a:r>
            <a:r>
              <a:rPr lang="el-GR" dirty="0"/>
              <a:t> των εννοιών εναλλακτικά µ</a:t>
            </a:r>
            <a:r>
              <a:rPr lang="el-GR" dirty="0" err="1"/>
              <a:t>πορεί</a:t>
            </a:r>
            <a:r>
              <a:rPr lang="el-GR" dirty="0"/>
              <a:t> να γίνει βάσει της σχέσης που έχουν – οι πιο σχετικές έννοιες περικλείονται στην ίδια </a:t>
            </a:r>
            <a:r>
              <a:rPr lang="el-GR" dirty="0" err="1"/>
              <a:t>οµάδα</a:t>
            </a:r>
            <a:r>
              <a:rPr lang="el-GR" dirty="0"/>
              <a:t>. </a:t>
            </a:r>
            <a:r>
              <a:rPr lang="el-GR" dirty="0" err="1"/>
              <a:t>Χρήσιµο</a:t>
            </a:r>
            <a:r>
              <a:rPr lang="el-GR" dirty="0"/>
              <a:t> είναι να αποφεύγετε ο µ</a:t>
            </a:r>
            <a:r>
              <a:rPr lang="el-GR" dirty="0" err="1"/>
              <a:t>εγάλος</a:t>
            </a:r>
            <a:r>
              <a:rPr lang="el-GR" dirty="0"/>
              <a:t> </a:t>
            </a:r>
            <a:r>
              <a:rPr lang="el-GR" dirty="0" err="1"/>
              <a:t>αριθµός</a:t>
            </a:r>
            <a:r>
              <a:rPr lang="el-GR" dirty="0"/>
              <a:t> εννοιών κάτω από µ</a:t>
            </a:r>
            <a:r>
              <a:rPr lang="el-GR" dirty="0" err="1"/>
              <a:t>ια</a:t>
            </a:r>
            <a:r>
              <a:rPr lang="el-GR" dirty="0"/>
              <a:t> έννοια. Αν οι έννοιες που έχουν επιλεχθεί να τοποθετηθούν κάτω από µ</a:t>
            </a:r>
            <a:r>
              <a:rPr lang="el-GR" dirty="0" err="1"/>
              <a:t>ια</a:t>
            </a:r>
            <a:r>
              <a:rPr lang="el-GR" dirty="0"/>
              <a:t> άλλη έννοια είναι πολλές, τότε θα πρέπει να βρεθεί µ</a:t>
            </a:r>
            <a:r>
              <a:rPr lang="el-GR" dirty="0" err="1"/>
              <a:t>ια</a:t>
            </a:r>
            <a:r>
              <a:rPr lang="el-GR" dirty="0"/>
              <a:t> </a:t>
            </a:r>
            <a:r>
              <a:rPr lang="el-GR" dirty="0" err="1"/>
              <a:t>ενδιάµεση</a:t>
            </a:r>
            <a:r>
              <a:rPr lang="el-GR" dirty="0"/>
              <a:t> έννοια που ίσως έχει παραληφθεί. </a:t>
            </a:r>
          </a:p>
          <a:p>
            <a:r>
              <a:rPr lang="el-GR" dirty="0"/>
              <a:t>Η σχέση µ</a:t>
            </a:r>
            <a:r>
              <a:rPr lang="el-GR" dirty="0" err="1"/>
              <a:t>εταξύ</a:t>
            </a:r>
            <a:r>
              <a:rPr lang="el-GR" dirty="0"/>
              <a:t> δύο εννοιών µ</a:t>
            </a:r>
            <a:r>
              <a:rPr lang="el-GR" dirty="0" err="1"/>
              <a:t>πορεί</a:t>
            </a:r>
            <a:r>
              <a:rPr lang="el-GR" dirty="0"/>
              <a:t> να δηλώνει: (i) ότι η µία έννοια περικλείει την άλλη, ή ότι η µία έννοια αποτελεί </a:t>
            </a:r>
            <a:r>
              <a:rPr lang="el-GR" dirty="0" err="1"/>
              <a:t>στιγµιότυπο</a:t>
            </a:r>
            <a:r>
              <a:rPr lang="el-GR" dirty="0"/>
              <a:t> της άλλης, (</a:t>
            </a:r>
            <a:r>
              <a:rPr lang="el-GR" dirty="0" err="1"/>
              <a:t>ii</a:t>
            </a:r>
            <a:r>
              <a:rPr lang="el-GR" dirty="0"/>
              <a:t>) µία αιτία ή ένα </a:t>
            </a:r>
            <a:r>
              <a:rPr lang="el-GR" dirty="0" err="1"/>
              <a:t>αποτέλεσµα</a:t>
            </a:r>
            <a:r>
              <a:rPr lang="el-GR" dirty="0"/>
              <a:t>, (</a:t>
            </a:r>
            <a:r>
              <a:rPr lang="el-GR" dirty="0" err="1"/>
              <a:t>iii</a:t>
            </a:r>
            <a:r>
              <a:rPr lang="el-GR" dirty="0"/>
              <a:t>) µία διαδικασία, (</a:t>
            </a:r>
            <a:r>
              <a:rPr lang="el-GR" dirty="0" err="1"/>
              <a:t>iv</a:t>
            </a:r>
            <a:r>
              <a:rPr lang="el-GR" dirty="0"/>
              <a:t>) µία ιδιότητα ή ένα χαρακτηριστικό της έννοιας, (v) την </a:t>
            </a:r>
            <a:r>
              <a:rPr lang="el-GR" dirty="0" err="1"/>
              <a:t>οµοιότητα</a:t>
            </a:r>
            <a:r>
              <a:rPr lang="el-GR" dirty="0"/>
              <a:t> ή </a:t>
            </a:r>
            <a:r>
              <a:rPr lang="el-GR" dirty="0" err="1"/>
              <a:t>ανοµοιότητα</a:t>
            </a:r>
            <a:r>
              <a:rPr lang="el-GR" dirty="0"/>
              <a:t> µ</a:t>
            </a:r>
            <a:r>
              <a:rPr lang="el-GR" dirty="0" err="1"/>
              <a:t>εταξύ</a:t>
            </a:r>
            <a:r>
              <a:rPr lang="el-GR" dirty="0"/>
              <a:t> των εννοιών, (</a:t>
            </a:r>
            <a:r>
              <a:rPr lang="el-GR" dirty="0" err="1"/>
              <a:t>vi</a:t>
            </a:r>
            <a:r>
              <a:rPr lang="el-GR" dirty="0"/>
              <a:t>) την ποσοτική τους σχέση, κ.α. Μετά τη σύνδεση των εννοιών µε µ</a:t>
            </a:r>
            <a:r>
              <a:rPr lang="el-GR" dirty="0" err="1"/>
              <a:t>ια</a:t>
            </a:r>
            <a:r>
              <a:rPr lang="el-GR" dirty="0"/>
              <a:t> </a:t>
            </a:r>
            <a:r>
              <a:rPr lang="el-GR" dirty="0" err="1"/>
              <a:t>γρα</a:t>
            </a:r>
            <a:r>
              <a:rPr lang="el-GR" dirty="0"/>
              <a:t>µµή, µε ή χωρίς κατεύθυνση, θα πρέπει να γράφονται πάνω στη </a:t>
            </a:r>
            <a:r>
              <a:rPr lang="el-GR" dirty="0" err="1"/>
              <a:t>γρα</a:t>
            </a:r>
            <a:r>
              <a:rPr lang="el-GR" dirty="0"/>
              <a:t>µµή απλές και </a:t>
            </a:r>
            <a:r>
              <a:rPr lang="el-GR" dirty="0" err="1"/>
              <a:t>σύντοµες</a:t>
            </a:r>
            <a:r>
              <a:rPr lang="el-GR" dirty="0"/>
              <a:t> συνδετικές λέξεις π.χ. </a:t>
            </a:r>
            <a:r>
              <a:rPr lang="el-GR" dirty="0" err="1"/>
              <a:t>ρήµατα</a:t>
            </a:r>
            <a:r>
              <a:rPr lang="el-GR" dirty="0"/>
              <a:t>, ώστε να </a:t>
            </a:r>
            <a:r>
              <a:rPr lang="el-GR" dirty="0" err="1"/>
              <a:t>σχηµατίζονται</a:t>
            </a:r>
            <a:r>
              <a:rPr lang="el-GR" dirty="0"/>
              <a:t> προτάσεις που να έχουν </a:t>
            </a:r>
            <a:r>
              <a:rPr lang="el-GR" dirty="0" err="1"/>
              <a:t>νόηµα</a:t>
            </a:r>
            <a:r>
              <a:rPr lang="el-GR" dirty="0"/>
              <a:t>. Οι συνδετικές λέξεις πρέπει να προσδιορίζουν τη σχέση µ</a:t>
            </a:r>
            <a:r>
              <a:rPr lang="el-GR" dirty="0" err="1"/>
              <a:t>εταξύ</a:t>
            </a:r>
            <a:r>
              <a:rPr lang="el-GR" dirty="0"/>
              <a:t> των δύο εννοιών. </a:t>
            </a:r>
          </a:p>
          <a:p>
            <a:r>
              <a:rPr lang="el-GR" dirty="0"/>
              <a:t>Για την οπτική αναπαράσταση των εννοιών </a:t>
            </a:r>
            <a:r>
              <a:rPr lang="el-GR" dirty="0" err="1"/>
              <a:t>χρησιµοποιούνται</a:t>
            </a:r>
            <a:r>
              <a:rPr lang="el-GR" dirty="0"/>
              <a:t> κύκλοι ή </a:t>
            </a:r>
            <a:r>
              <a:rPr lang="el-GR" dirty="0" err="1"/>
              <a:t>σχήµατα</a:t>
            </a:r>
            <a:r>
              <a:rPr lang="el-GR" dirty="0"/>
              <a:t> ελλείψεων (ένα </a:t>
            </a:r>
            <a:r>
              <a:rPr lang="el-GR" dirty="0" err="1"/>
              <a:t>σχήµα</a:t>
            </a:r>
            <a:r>
              <a:rPr lang="el-GR" dirty="0"/>
              <a:t> περικλείει µ</a:t>
            </a:r>
            <a:r>
              <a:rPr lang="el-GR" dirty="0" err="1"/>
              <a:t>ια</a:t>
            </a:r>
            <a:r>
              <a:rPr lang="el-GR" dirty="0"/>
              <a:t> έννοια). Για την οπτική αναπαράσταση των σχέσεων </a:t>
            </a:r>
            <a:r>
              <a:rPr lang="el-GR" dirty="0" err="1"/>
              <a:t>χρησιµοποιούνται</a:t>
            </a:r>
            <a:r>
              <a:rPr lang="el-GR" dirty="0"/>
              <a:t> </a:t>
            </a:r>
            <a:r>
              <a:rPr lang="el-GR" dirty="0" err="1"/>
              <a:t>γρα</a:t>
            </a:r>
            <a:r>
              <a:rPr lang="el-GR" dirty="0"/>
              <a:t>µµ</a:t>
            </a:r>
            <a:r>
              <a:rPr lang="el-GR" dirty="0" err="1"/>
              <a:t>ές</a:t>
            </a:r>
            <a:r>
              <a:rPr lang="el-GR" dirty="0"/>
              <a:t> µε τόξα (µ</a:t>
            </a:r>
            <a:r>
              <a:rPr lang="el-GR" dirty="0" err="1"/>
              <a:t>ιας</a:t>
            </a:r>
            <a:r>
              <a:rPr lang="el-GR" dirty="0"/>
              <a:t> κατεύθυνσης ή χωρίς κατεύθυνση).</a:t>
            </a:r>
          </a:p>
          <a:p>
            <a:r>
              <a:rPr lang="el-GR" dirty="0"/>
              <a:t>Ο χάρτης θα πρέπει να µ</a:t>
            </a:r>
            <a:r>
              <a:rPr lang="el-GR" dirty="0" err="1"/>
              <a:t>πορεί</a:t>
            </a:r>
            <a:r>
              <a:rPr lang="el-GR" dirty="0"/>
              <a:t> να διαβαστεί µε τη βοήθεια των λέξεων ή των εκφράσεων που συνδέουν τις έννοιες µ</a:t>
            </a:r>
            <a:r>
              <a:rPr lang="el-GR" dirty="0" err="1"/>
              <a:t>εταξύ</a:t>
            </a:r>
            <a:r>
              <a:rPr lang="el-GR" dirty="0"/>
              <a:t> τους. Στόχος του τελευταίου </a:t>
            </a:r>
            <a:r>
              <a:rPr lang="el-GR" dirty="0" err="1"/>
              <a:t>βήµατος</a:t>
            </a:r>
            <a:r>
              <a:rPr lang="el-GR" dirty="0"/>
              <a:t> είναι η βελτίωση του εννοιολογικού χάρτη, προσθέτοντας, µ</a:t>
            </a:r>
            <a:r>
              <a:rPr lang="el-GR" dirty="0" err="1"/>
              <a:t>εταφέροντας</a:t>
            </a:r>
            <a:r>
              <a:rPr lang="el-GR" dirty="0"/>
              <a:t> ή αφαιρώντας έννοιες ή/και επιλέγοντας πιο κατάλληλες σχέσεις µ</a:t>
            </a:r>
            <a:r>
              <a:rPr lang="el-GR" dirty="0" err="1"/>
              <a:t>εταξύ</a:t>
            </a:r>
            <a:r>
              <a:rPr lang="el-GR" dirty="0"/>
              <a:t> των εννοιών. </a:t>
            </a:r>
            <a:endParaRPr lang="en-US" dirty="0"/>
          </a:p>
          <a:p>
            <a:endParaRPr lang="el-GR" dirty="0"/>
          </a:p>
        </p:txBody>
      </p:sp>
      <p:sp>
        <p:nvSpPr>
          <p:cNvPr id="4" name="Θέση αριθμού διαφάνειας 3"/>
          <p:cNvSpPr>
            <a:spLocks noGrp="1"/>
          </p:cNvSpPr>
          <p:nvPr>
            <p:ph type="sldNum" sz="quarter" idx="5"/>
          </p:nvPr>
        </p:nvSpPr>
        <p:spPr/>
        <p:txBody>
          <a:bodyPr/>
          <a:lstStyle/>
          <a:p>
            <a:fld id="{BC0C2C40-CB1C-4820-9151-EC51EC2E7E0F}" type="slidenum">
              <a:rPr lang="en-US" smtClean="0"/>
              <a:t>6</a:t>
            </a:fld>
            <a:endParaRPr lang="en-US" dirty="0"/>
          </a:p>
        </p:txBody>
      </p:sp>
    </p:spTree>
    <p:extLst>
      <p:ext uri="{BB962C8B-B14F-4D97-AF65-F5344CB8AC3E}">
        <p14:creationId xmlns:p14="http://schemas.microsoft.com/office/powerpoint/2010/main" val="1069901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68DE8F3-7EF9-4FCD-BF09-2B9F4C91D445}" type="slidenum">
              <a:rPr lang="en-GB" altLang="el-GR">
                <a:latin typeface="Calibri" pitchFamily="34" charset="0"/>
              </a:rPr>
              <a:pPr/>
              <a:t>16</a:t>
            </a:fld>
            <a:endParaRPr lang="en-GB" altLang="el-GR">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2DE60-417A-85AF-4C26-70221ABFD5B3}"/>
            </a:ext>
          </a:extLst>
        </p:cNvPr>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733BF4DB-9740-685A-B4B4-7F7E8F72EA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A8CC7291-6776-A64B-560C-753444FDB2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dirty="0"/>
              <a:t>Στην </a:t>
            </a:r>
            <a:r>
              <a:rPr lang="el-GR" altLang="el-GR" dirty="0" err="1"/>
              <a:t>πραγµατικότητα</a:t>
            </a:r>
            <a:r>
              <a:rPr lang="el-GR" altLang="el-GR" dirty="0"/>
              <a:t> το </a:t>
            </a:r>
            <a:r>
              <a:rPr lang="el-GR" altLang="el-GR" dirty="0" err="1"/>
              <a:t>άτοµο</a:t>
            </a:r>
            <a:r>
              <a:rPr lang="el-GR" altLang="el-GR" dirty="0"/>
              <a:t> έχει πλήρη ελευθερία όσον αφορά τον τρόπο αναπαράστασης</a:t>
            </a:r>
          </a:p>
          <a:p>
            <a:r>
              <a:rPr lang="el-GR" altLang="el-GR" dirty="0"/>
              <a:t>της γνώσης σε ένα εννοιολογικό χάρτη. </a:t>
            </a:r>
            <a:endParaRPr lang="en-GB" altLang="el-GR" dirty="0"/>
          </a:p>
        </p:txBody>
      </p:sp>
      <p:sp>
        <p:nvSpPr>
          <p:cNvPr id="49156" name="Slide Number Placeholder 3">
            <a:extLst>
              <a:ext uri="{FF2B5EF4-FFF2-40B4-BE49-F238E27FC236}">
                <a16:creationId xmlns:a16="http://schemas.microsoft.com/office/drawing/2014/main" id="{C2BF1F42-E2B9-A4FA-A431-39AA2953FF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68DE8F3-7EF9-4FCD-BF09-2B9F4C91D445}" type="slidenum">
              <a:rPr lang="en-GB" altLang="el-GR">
                <a:latin typeface="Calibri" pitchFamily="34" charset="0"/>
              </a:rPr>
              <a:pPr/>
              <a:t>17</a:t>
            </a:fld>
            <a:endParaRPr lang="en-GB" altLang="el-GR">
              <a:latin typeface="Calibri" pitchFamily="34" charset="0"/>
            </a:endParaRPr>
          </a:p>
        </p:txBody>
      </p:sp>
    </p:spTree>
    <p:extLst>
      <p:ext uri="{BB962C8B-B14F-4D97-AF65-F5344CB8AC3E}">
        <p14:creationId xmlns:p14="http://schemas.microsoft.com/office/powerpoint/2010/main" val="427784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974584-F7C5-6440-926F-F6A9781D61F4}"/>
              </a:ext>
            </a:extLst>
          </p:cNvPr>
          <p:cNvSpPr>
            <a:spLocks noGrp="1"/>
          </p:cNvSpPr>
          <p:nvPr>
            <p:ph type="title"/>
          </p:nvPr>
        </p:nvSpPr>
        <p:spPr>
          <a:xfrm>
            <a:off x="404310" y="2484470"/>
            <a:ext cx="7552916" cy="2130561"/>
          </a:xfrm>
          <a:prstGeom prst="rect">
            <a:avLst/>
          </a:prstGeom>
        </p:spPr>
        <p:txBody>
          <a:bodyPr>
            <a:normAutofit/>
          </a:bodyPr>
          <a:lstStyle>
            <a:lvl1pPr>
              <a:defRPr sz="6600" b="0">
                <a:solidFill>
                  <a:schemeClr val="tx1"/>
                </a:solidFill>
              </a:defRPr>
            </a:lvl1pPr>
          </a:lstStyle>
          <a:p>
            <a:r>
              <a:rPr lang="en-US"/>
              <a:t>Click to edit Master title style</a:t>
            </a:r>
          </a:p>
        </p:txBody>
      </p:sp>
      <p:pic>
        <p:nvPicPr>
          <p:cNvPr id="8" name="Picture 7" descr="Graphical user interface&#10;&#10;Description automatically generated">
            <a:extLst>
              <a:ext uri="{FF2B5EF4-FFF2-40B4-BE49-F238E27FC236}">
                <a16:creationId xmlns:a16="http://schemas.microsoft.com/office/drawing/2014/main" id="{D7436C2F-09FF-014A-84CC-E0A18AFE2C7C}"/>
              </a:ext>
            </a:extLst>
          </p:cNvPr>
          <p:cNvPicPr>
            <a:picLocks noChangeAspect="1"/>
          </p:cNvPicPr>
          <p:nvPr userDrawn="1"/>
        </p:nvPicPr>
        <p:blipFill>
          <a:blip r:embed="rId2"/>
          <a:stretch>
            <a:fillRect/>
          </a:stretch>
        </p:blipFill>
        <p:spPr>
          <a:xfrm>
            <a:off x="253792" y="138819"/>
            <a:ext cx="2369315" cy="867807"/>
          </a:xfrm>
          <a:prstGeom prst="rect">
            <a:avLst/>
          </a:prstGeom>
        </p:spPr>
      </p:pic>
    </p:spTree>
    <p:extLst>
      <p:ext uri="{BB962C8B-B14F-4D97-AF65-F5344CB8AC3E}">
        <p14:creationId xmlns:p14="http://schemas.microsoft.com/office/powerpoint/2010/main" val="289720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9423-CD2E-4FE4-A0A5-BF1DF9A8B2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721021-E600-4985-9CB7-C9166258029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BF65E1-9312-40C9-B537-2EF2373A3D58}"/>
              </a:ext>
            </a:extLst>
          </p:cNvPr>
          <p:cNvSpPr>
            <a:spLocks noGrp="1"/>
          </p:cNvSpPr>
          <p:nvPr>
            <p:ph type="dt" sz="half" idx="10"/>
          </p:nvPr>
        </p:nvSpPr>
        <p:spPr/>
        <p:txBody>
          <a:bodyPr/>
          <a:lstStyle/>
          <a:p>
            <a:fld id="{703E2F8D-62B3-48AF-BAF5-944399905ED0}" type="datetimeFigureOut">
              <a:rPr lang="en-US" smtClean="0"/>
              <a:t>11/8/2024</a:t>
            </a:fld>
            <a:endParaRPr lang="en-US" dirty="0"/>
          </a:p>
        </p:txBody>
      </p:sp>
      <p:sp>
        <p:nvSpPr>
          <p:cNvPr id="5" name="Footer Placeholder 4">
            <a:extLst>
              <a:ext uri="{FF2B5EF4-FFF2-40B4-BE49-F238E27FC236}">
                <a16:creationId xmlns:a16="http://schemas.microsoft.com/office/drawing/2014/main" id="{9727D5D2-711E-4128-B02F-A2F5F3B7B6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8A264A-3B0E-4789-8D33-E3B8BB427F16}"/>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56706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5CD398-88C4-4D5A-B800-66982108964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0AE657-6D14-4EC6-AF23-3733CA7ECAF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13624-5ED1-471D-B870-97A863791322}"/>
              </a:ext>
            </a:extLst>
          </p:cNvPr>
          <p:cNvSpPr>
            <a:spLocks noGrp="1"/>
          </p:cNvSpPr>
          <p:nvPr>
            <p:ph type="dt" sz="half" idx="10"/>
          </p:nvPr>
        </p:nvSpPr>
        <p:spPr/>
        <p:txBody>
          <a:bodyPr/>
          <a:lstStyle/>
          <a:p>
            <a:fld id="{703E2F8D-62B3-48AF-BAF5-944399905ED0}" type="datetimeFigureOut">
              <a:rPr lang="en-US" smtClean="0"/>
              <a:t>11/8/2024</a:t>
            </a:fld>
            <a:endParaRPr lang="en-US" dirty="0"/>
          </a:p>
        </p:txBody>
      </p:sp>
      <p:sp>
        <p:nvSpPr>
          <p:cNvPr id="5" name="Footer Placeholder 4">
            <a:extLst>
              <a:ext uri="{FF2B5EF4-FFF2-40B4-BE49-F238E27FC236}">
                <a16:creationId xmlns:a16="http://schemas.microsoft.com/office/drawing/2014/main" id="{B3A089F5-C44A-423E-A411-0170507EB5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A2F323-E5A0-4612-B41A-6BBC2FFFEB2E}"/>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1156236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339" y="6237312"/>
            <a:ext cx="1728192"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12192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3567720" y="6498037"/>
            <a:ext cx="7008779" cy="230832"/>
          </a:xfrm>
          <a:prstGeom prst="rect">
            <a:avLst/>
          </a:prstGeom>
          <a:noFill/>
        </p:spPr>
        <p:txBody>
          <a:bodyPr wrap="square" rtlCol="0">
            <a:spAutoFit/>
          </a:bodyPr>
          <a:lstStyle/>
          <a:p>
            <a:pPr algn="ctr"/>
            <a:r>
              <a:rPr lang="el-GR" sz="900" b="0" dirty="0">
                <a:solidFill>
                  <a:schemeClr val="bg1">
                    <a:lumMod val="50000"/>
                  </a:schemeClr>
                </a:solidFill>
              </a:rPr>
              <a:t>ΤΠΕ στην Εκπαίδευση</a:t>
            </a:r>
            <a:r>
              <a:rPr lang="en-US" sz="900" b="0" dirty="0">
                <a:solidFill>
                  <a:schemeClr val="bg1">
                    <a:lumMod val="50000"/>
                  </a:schemeClr>
                </a:solidFill>
              </a:rPr>
              <a:t>                     </a:t>
            </a:r>
            <a:r>
              <a:rPr lang="el-GR" sz="900" b="0" dirty="0">
                <a:solidFill>
                  <a:schemeClr val="bg1">
                    <a:lumMod val="50000"/>
                  </a:schemeClr>
                </a:solidFill>
              </a:rPr>
              <a:t>Διδάσκων</a:t>
            </a:r>
            <a:r>
              <a:rPr lang="el-GR" sz="900" b="0" baseline="0" dirty="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81301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2A72F24-C2F4-A848-9526-6DDE3032300C}"/>
              </a:ext>
            </a:extLst>
          </p:cNvPr>
          <p:cNvSpPr>
            <a:spLocks noGrp="1"/>
          </p:cNvSpPr>
          <p:nvPr>
            <p:ph sz="quarter" idx="10"/>
          </p:nvPr>
        </p:nvSpPr>
        <p:spPr>
          <a:xfrm>
            <a:off x="444500" y="1460500"/>
            <a:ext cx="5327904" cy="3977640"/>
          </a:xfrm>
          <a:prstGeom prst="rect">
            <a:avLst/>
          </a:prstGeo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p>
        </p:txBody>
      </p:sp>
      <p:sp>
        <p:nvSpPr>
          <p:cNvPr id="9" name="Date Placeholder 3">
            <a:extLst>
              <a:ext uri="{FF2B5EF4-FFF2-40B4-BE49-F238E27FC236}">
                <a16:creationId xmlns:a16="http://schemas.microsoft.com/office/drawing/2014/main" id="{0B5A9DDA-5C61-C94F-9C1E-F412423AF3E7}"/>
              </a:ext>
            </a:extLst>
          </p:cNvPr>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11/8/2024</a:t>
            </a:fld>
            <a:endParaRPr lang="en-US" dirty="0"/>
          </a:p>
        </p:txBody>
      </p:sp>
      <p:sp>
        <p:nvSpPr>
          <p:cNvPr id="10" name="Footer Placeholder 4">
            <a:extLst>
              <a:ext uri="{FF2B5EF4-FFF2-40B4-BE49-F238E27FC236}">
                <a16:creationId xmlns:a16="http://schemas.microsoft.com/office/drawing/2014/main" id="{AB9CE1BE-CD51-BD42-A659-2F084EB57DE7}"/>
              </a:ext>
            </a:extLst>
          </p:cNvPr>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11" name="Slide Number Placeholder 5">
            <a:extLst>
              <a:ext uri="{FF2B5EF4-FFF2-40B4-BE49-F238E27FC236}">
                <a16:creationId xmlns:a16="http://schemas.microsoft.com/office/drawing/2014/main" id="{F2707C4E-5419-8141-80B3-E4B112655C23}"/>
              </a:ext>
            </a:extLst>
          </p:cNvPr>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12" name="Straight Connector 11">
            <a:extLst>
              <a:ext uri="{FF2B5EF4-FFF2-40B4-BE49-F238E27FC236}">
                <a16:creationId xmlns:a16="http://schemas.microsoft.com/office/drawing/2014/main" id="{06D362EF-E079-514F-814C-6085176CA7AD}"/>
              </a:ext>
            </a:extLst>
          </p:cNvPr>
          <p:cNvCxnSpPr>
            <a:cxnSpLocks/>
          </p:cNvCxnSpPr>
          <p:nvPr userDrawn="1"/>
        </p:nvCxnSpPr>
        <p:spPr>
          <a:xfrm>
            <a:off x="533400" y="1104900"/>
            <a:ext cx="11119104"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2AC75DAD-32BC-CC41-8DF4-9E68DB31CFAC}"/>
              </a:ext>
            </a:extLst>
          </p:cNvPr>
          <p:cNvSpPr>
            <a:spLocks noGrp="1"/>
          </p:cNvSpPr>
          <p:nvPr>
            <p:ph type="title"/>
          </p:nvPr>
        </p:nvSpPr>
        <p:spPr>
          <a:xfrm>
            <a:off x="444500" y="430609"/>
            <a:ext cx="9146972" cy="640080"/>
          </a:xfrm>
          <a:prstGeom prst="rect">
            <a:avLst/>
          </a:prstGeom>
        </p:spPr>
        <p:txBody>
          <a:bodyPr>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336217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0EAB2A1-27FC-7D46-BBF1-72410CED554C}"/>
              </a:ext>
            </a:extLst>
          </p:cNvPr>
          <p:cNvSpPr>
            <a:spLocks noGrp="1"/>
          </p:cNvSpPr>
          <p:nvPr>
            <p:ph sz="quarter" idx="13"/>
          </p:nvPr>
        </p:nvSpPr>
        <p:spPr>
          <a:xfrm>
            <a:off x="450596" y="2560320"/>
            <a:ext cx="9445752" cy="3977640"/>
          </a:xfrm>
          <a:prstGeom prst="rect">
            <a:avLst/>
          </a:prstGeom>
        </p:spPr>
        <p:txBody>
          <a:bodyPr vert="horz" lIns="91440" tIns="45720" rIns="91440" bIns="45720" rtlCol="0">
            <a:normAutofit/>
          </a:bodyPr>
          <a:lstStyle>
            <a:lvl1pPr>
              <a:defRPr lang="en-US" sz="2400" smtClean="0">
                <a:solidFill>
                  <a:schemeClr val="tx1">
                    <a:lumMod val="75000"/>
                    <a:lumOff val="25000"/>
                  </a:schemeClr>
                </a:solidFill>
                <a:latin typeface="+mn-lt"/>
              </a:defRPr>
            </a:lvl1pPr>
            <a:lvl2pPr>
              <a:defRPr lang="en-US" sz="1200" dirty="0" smtClean="0">
                <a:solidFill>
                  <a:schemeClr val="tx1">
                    <a:lumMod val="75000"/>
                    <a:lumOff val="25000"/>
                  </a:schemeClr>
                </a:solidFill>
                <a:latin typeface="+mn-lt"/>
              </a:defRPr>
            </a:lvl2pPr>
            <a:lvl3pPr>
              <a:defRPr lang="en-US" sz="1200" dirty="0" smtClean="0">
                <a:solidFill>
                  <a:schemeClr val="tx1">
                    <a:lumMod val="75000"/>
                    <a:lumOff val="25000"/>
                  </a:schemeClr>
                </a:solidFill>
                <a:latin typeface="+mn-lt"/>
              </a:defRPr>
            </a:lvl3pPr>
            <a:lvl4pPr>
              <a:defRPr lang="en-US" sz="1200" dirty="0" smtClean="0">
                <a:solidFill>
                  <a:schemeClr val="tx1">
                    <a:lumMod val="75000"/>
                    <a:lumOff val="25000"/>
                  </a:schemeClr>
                </a:solidFill>
                <a:latin typeface="+mn-lt"/>
              </a:defRPr>
            </a:lvl4pPr>
            <a:lvl5pPr>
              <a:defRPr lang="en-US" sz="1200" dirty="0">
                <a:solidFill>
                  <a:schemeClr val="tx1">
                    <a:lumMod val="75000"/>
                    <a:lumOff val="25000"/>
                  </a:schemeClr>
                </a:solidFill>
                <a:latin typeface="+mn-lt"/>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p>
        </p:txBody>
      </p:sp>
      <p:cxnSp>
        <p:nvCxnSpPr>
          <p:cNvPr id="8" name="Straight Connector 7">
            <a:extLst>
              <a:ext uri="{FF2B5EF4-FFF2-40B4-BE49-F238E27FC236}">
                <a16:creationId xmlns:a16="http://schemas.microsoft.com/office/drawing/2014/main" id="{1170A3AA-4210-FB4E-9790-9D6891AFF655}"/>
              </a:ext>
            </a:extLst>
          </p:cNvPr>
          <p:cNvCxnSpPr>
            <a:cxnSpLocks/>
          </p:cNvCxnSpPr>
          <p:nvPr userDrawn="1"/>
        </p:nvCxnSpPr>
        <p:spPr>
          <a:xfrm>
            <a:off x="533400" y="1104900"/>
            <a:ext cx="11119104"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8B6F196-1924-E341-B33B-77AEF4A875CF}"/>
              </a:ext>
            </a:extLst>
          </p:cNvPr>
          <p:cNvSpPr>
            <a:spLocks noGrp="1"/>
          </p:cNvSpPr>
          <p:nvPr>
            <p:ph type="title"/>
          </p:nvPr>
        </p:nvSpPr>
        <p:spPr>
          <a:xfrm>
            <a:off x="444500" y="430609"/>
            <a:ext cx="9146972" cy="640080"/>
          </a:xfrm>
          <a:prstGeom prst="rect">
            <a:avLst/>
          </a:prstGeom>
        </p:spPr>
        <p:txBody>
          <a:bodyPr>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273648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E2BF-67D0-421C-B0EA-C2FDA38E908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9ED459D-4DBB-4B08-B28E-38CB294598EB}"/>
              </a:ext>
            </a:extLst>
          </p:cNvPr>
          <p:cNvSpPr>
            <a:spLocks noGrp="1"/>
          </p:cNvSpPr>
          <p:nvPr>
            <p:ph sz="half" idx="1"/>
          </p:nvPr>
        </p:nvSpPr>
        <p:spPr>
          <a:xfrm>
            <a:off x="838200" y="1825625"/>
            <a:ext cx="518160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9D5826-9D5D-45F7-9039-C9593873510D}"/>
              </a:ext>
            </a:extLst>
          </p:cNvPr>
          <p:cNvSpPr>
            <a:spLocks noGrp="1"/>
          </p:cNvSpPr>
          <p:nvPr>
            <p:ph sz="half" idx="2"/>
          </p:nvPr>
        </p:nvSpPr>
        <p:spPr>
          <a:xfrm>
            <a:off x="6172200" y="1825625"/>
            <a:ext cx="518160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C35230-6E6B-4AE2-A238-476A2293EE28}"/>
              </a:ext>
            </a:extLst>
          </p:cNvPr>
          <p:cNvSpPr>
            <a:spLocks noGrp="1"/>
          </p:cNvSpPr>
          <p:nvPr>
            <p:ph type="dt" sz="half" idx="10"/>
          </p:nvPr>
        </p:nvSpPr>
        <p:spPr/>
        <p:txBody>
          <a:bodyPr/>
          <a:lstStyle/>
          <a:p>
            <a:fld id="{703E2F8D-62B3-48AF-BAF5-944399905ED0}" type="datetimeFigureOut">
              <a:rPr lang="en-US" smtClean="0"/>
              <a:t>11/8/2024</a:t>
            </a:fld>
            <a:endParaRPr lang="en-US" dirty="0"/>
          </a:p>
        </p:txBody>
      </p:sp>
      <p:sp>
        <p:nvSpPr>
          <p:cNvPr id="6" name="Footer Placeholder 5">
            <a:extLst>
              <a:ext uri="{FF2B5EF4-FFF2-40B4-BE49-F238E27FC236}">
                <a16:creationId xmlns:a16="http://schemas.microsoft.com/office/drawing/2014/main" id="{B3EC195B-3566-4F5A-8A17-C0D96E0DC8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A64FFA-F5D7-4974-90D5-37C1E4F5D4C4}"/>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128401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93013-51BB-4A17-B3BD-969427C676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965D238-163E-4CA0-8D72-013A528AF55D}"/>
              </a:ext>
            </a:extLst>
          </p:cNvPr>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74BFD3-F57E-442B-B0D6-44B28B98ABBA}"/>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6C678E-A9F6-402F-AB68-0001BA3C2376}"/>
              </a:ext>
            </a:extLst>
          </p:cNvPr>
          <p:cNvSpPr>
            <a:spLocks noGrp="1"/>
          </p:cNvSpPr>
          <p:nvPr>
            <p:ph type="body" sz="quarter" idx="3"/>
          </p:nvPr>
        </p:nvSpPr>
        <p:spPr>
          <a:xfrm>
            <a:off x="6172201" y="1681164"/>
            <a:ext cx="5183188" cy="823912"/>
          </a:xfrm>
          <a:prstGeom prst="rect">
            <a:avLst/>
          </a:prstGeo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C1CE1F-0133-4A8E-9510-3927C275ADB7}"/>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812791-1A66-47A2-B8AB-CF2C8494CA0A}"/>
              </a:ext>
            </a:extLst>
          </p:cNvPr>
          <p:cNvSpPr>
            <a:spLocks noGrp="1"/>
          </p:cNvSpPr>
          <p:nvPr>
            <p:ph type="dt" sz="half" idx="10"/>
          </p:nvPr>
        </p:nvSpPr>
        <p:spPr/>
        <p:txBody>
          <a:bodyPr/>
          <a:lstStyle/>
          <a:p>
            <a:fld id="{703E2F8D-62B3-48AF-BAF5-944399905ED0}" type="datetimeFigureOut">
              <a:rPr lang="en-US" smtClean="0"/>
              <a:t>11/8/2024</a:t>
            </a:fld>
            <a:endParaRPr lang="en-US" dirty="0"/>
          </a:p>
        </p:txBody>
      </p:sp>
      <p:sp>
        <p:nvSpPr>
          <p:cNvPr id="8" name="Footer Placeholder 7">
            <a:extLst>
              <a:ext uri="{FF2B5EF4-FFF2-40B4-BE49-F238E27FC236}">
                <a16:creationId xmlns:a16="http://schemas.microsoft.com/office/drawing/2014/main" id="{4433D370-BE25-4CF9-8D18-A8B0D6286AC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CFF9EFB-2082-4B18-8532-2E058DF98F6F}"/>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379332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A482C-C319-43FD-93FF-980D21E2E1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203A496-9194-4AF3-A700-304E648B30AF}"/>
              </a:ext>
            </a:extLst>
          </p:cNvPr>
          <p:cNvSpPr>
            <a:spLocks noGrp="1"/>
          </p:cNvSpPr>
          <p:nvPr>
            <p:ph type="dt" sz="half" idx="10"/>
          </p:nvPr>
        </p:nvSpPr>
        <p:spPr/>
        <p:txBody>
          <a:bodyPr/>
          <a:lstStyle/>
          <a:p>
            <a:fld id="{703E2F8D-62B3-48AF-BAF5-944399905ED0}" type="datetimeFigureOut">
              <a:rPr lang="en-US" smtClean="0"/>
              <a:t>11/8/2024</a:t>
            </a:fld>
            <a:endParaRPr lang="en-US" dirty="0"/>
          </a:p>
        </p:txBody>
      </p:sp>
      <p:sp>
        <p:nvSpPr>
          <p:cNvPr id="4" name="Footer Placeholder 3">
            <a:extLst>
              <a:ext uri="{FF2B5EF4-FFF2-40B4-BE49-F238E27FC236}">
                <a16:creationId xmlns:a16="http://schemas.microsoft.com/office/drawing/2014/main" id="{5303CEB3-10DB-4C6B-B786-6EA61FEAF4E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36A844B-2D32-4E86-8B10-61DBDBE59C29}"/>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398374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21782B-EB6A-4988-856E-D6637A15B30A}"/>
              </a:ext>
            </a:extLst>
          </p:cNvPr>
          <p:cNvSpPr>
            <a:spLocks noGrp="1"/>
          </p:cNvSpPr>
          <p:nvPr>
            <p:ph type="dt" sz="half" idx="10"/>
          </p:nvPr>
        </p:nvSpPr>
        <p:spPr/>
        <p:txBody>
          <a:bodyPr/>
          <a:lstStyle/>
          <a:p>
            <a:fld id="{703E2F8D-62B3-48AF-BAF5-944399905ED0}" type="datetimeFigureOut">
              <a:rPr lang="en-US" smtClean="0"/>
              <a:t>11/8/2024</a:t>
            </a:fld>
            <a:endParaRPr lang="en-US" dirty="0"/>
          </a:p>
        </p:txBody>
      </p:sp>
      <p:sp>
        <p:nvSpPr>
          <p:cNvPr id="3" name="Footer Placeholder 2">
            <a:extLst>
              <a:ext uri="{FF2B5EF4-FFF2-40B4-BE49-F238E27FC236}">
                <a16:creationId xmlns:a16="http://schemas.microsoft.com/office/drawing/2014/main" id="{161005B5-4499-443A-AEC7-4504692A5F9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75E9E49-7000-42FC-9389-8FC847AA8505}"/>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21830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EFE04-76D2-4EE9-82B4-6CF8BDAEF1A2}"/>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0215A4-C64A-4FDE-8E67-809F9ECFC281}"/>
              </a:ext>
            </a:extLst>
          </p:cNvPr>
          <p:cNvSpPr>
            <a:spLocks noGrp="1"/>
          </p:cNvSpPr>
          <p:nvPr>
            <p:ph idx="1"/>
          </p:nvPr>
        </p:nvSpPr>
        <p:spPr>
          <a:xfrm>
            <a:off x="5183189"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899654-FEE0-4F7C-9F7E-E61364191555}"/>
              </a:ext>
            </a:extLst>
          </p:cNvPr>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96" indent="0">
              <a:buNone/>
              <a:defRPr sz="1400"/>
            </a:lvl2pPr>
            <a:lvl3pPr marL="914391" indent="0">
              <a:buNone/>
              <a:defRPr sz="1200"/>
            </a:lvl3pPr>
            <a:lvl4pPr marL="1371587" indent="0">
              <a:buNone/>
              <a:defRPr sz="1000"/>
            </a:lvl4pPr>
            <a:lvl5pPr marL="1828783" indent="0">
              <a:buNone/>
              <a:defRPr sz="1000"/>
            </a:lvl5pPr>
            <a:lvl6pPr marL="2285978" indent="0">
              <a:buNone/>
              <a:defRPr sz="1000"/>
            </a:lvl6pPr>
            <a:lvl7pPr marL="2743174" indent="0">
              <a:buNone/>
              <a:defRPr sz="1000"/>
            </a:lvl7pPr>
            <a:lvl8pPr marL="3200370" indent="0">
              <a:buNone/>
              <a:defRPr sz="1000"/>
            </a:lvl8pPr>
            <a:lvl9pPr marL="3657565"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0672D7-560C-46F5-B38A-5864AF61BD82}"/>
              </a:ext>
            </a:extLst>
          </p:cNvPr>
          <p:cNvSpPr>
            <a:spLocks noGrp="1"/>
          </p:cNvSpPr>
          <p:nvPr>
            <p:ph type="dt" sz="half" idx="10"/>
          </p:nvPr>
        </p:nvSpPr>
        <p:spPr/>
        <p:txBody>
          <a:bodyPr/>
          <a:lstStyle/>
          <a:p>
            <a:fld id="{703E2F8D-62B3-48AF-BAF5-944399905ED0}" type="datetimeFigureOut">
              <a:rPr lang="en-US" smtClean="0"/>
              <a:t>11/8/2024</a:t>
            </a:fld>
            <a:endParaRPr lang="en-US" dirty="0"/>
          </a:p>
        </p:txBody>
      </p:sp>
      <p:sp>
        <p:nvSpPr>
          <p:cNvPr id="6" name="Footer Placeholder 5">
            <a:extLst>
              <a:ext uri="{FF2B5EF4-FFF2-40B4-BE49-F238E27FC236}">
                <a16:creationId xmlns:a16="http://schemas.microsoft.com/office/drawing/2014/main" id="{83333971-AB39-461C-BCDD-6F82E9DF4F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E7803C-62B5-41B0-9BE1-73F066620140}"/>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263083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523E-938F-438E-ACC4-357650D6A3F1}"/>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C72DA9-4F67-4E76-B94A-2A066F0CC926}"/>
              </a:ext>
            </a:extLst>
          </p:cNvPr>
          <p:cNvSpPr>
            <a:spLocks noGrp="1"/>
          </p:cNvSpPr>
          <p:nvPr>
            <p:ph type="pic" idx="1"/>
          </p:nvPr>
        </p:nvSpPr>
        <p:spPr>
          <a:xfrm>
            <a:off x="5183189" y="987426"/>
            <a:ext cx="6172200" cy="4873625"/>
          </a:xfrm>
          <a:prstGeom prst="rect">
            <a:avLst/>
          </a:prstGeo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3" indent="0">
              <a:buNone/>
              <a:defRPr sz="2000"/>
            </a:lvl5pPr>
            <a:lvl6pPr marL="2285978" indent="0">
              <a:buNone/>
              <a:defRPr sz="2000"/>
            </a:lvl6pPr>
            <a:lvl7pPr marL="2743174" indent="0">
              <a:buNone/>
              <a:defRPr sz="2000"/>
            </a:lvl7pPr>
            <a:lvl8pPr marL="3200370" indent="0">
              <a:buNone/>
              <a:defRPr sz="2000"/>
            </a:lvl8pPr>
            <a:lvl9pPr marL="3657565"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6E2FDD4-868B-425C-9784-E80DB7C0150E}"/>
              </a:ext>
            </a:extLst>
          </p:cNvPr>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96" indent="0">
              <a:buNone/>
              <a:defRPr sz="1400"/>
            </a:lvl2pPr>
            <a:lvl3pPr marL="914391" indent="0">
              <a:buNone/>
              <a:defRPr sz="1200"/>
            </a:lvl3pPr>
            <a:lvl4pPr marL="1371587" indent="0">
              <a:buNone/>
              <a:defRPr sz="1000"/>
            </a:lvl4pPr>
            <a:lvl5pPr marL="1828783" indent="0">
              <a:buNone/>
              <a:defRPr sz="1000"/>
            </a:lvl5pPr>
            <a:lvl6pPr marL="2285978" indent="0">
              <a:buNone/>
              <a:defRPr sz="1000"/>
            </a:lvl6pPr>
            <a:lvl7pPr marL="2743174" indent="0">
              <a:buNone/>
              <a:defRPr sz="1000"/>
            </a:lvl7pPr>
            <a:lvl8pPr marL="3200370" indent="0">
              <a:buNone/>
              <a:defRPr sz="1000"/>
            </a:lvl8pPr>
            <a:lvl9pPr marL="3657565"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53192-BC34-458B-84D8-10413109E1AF}"/>
              </a:ext>
            </a:extLst>
          </p:cNvPr>
          <p:cNvSpPr>
            <a:spLocks noGrp="1"/>
          </p:cNvSpPr>
          <p:nvPr>
            <p:ph type="dt" sz="half" idx="10"/>
          </p:nvPr>
        </p:nvSpPr>
        <p:spPr/>
        <p:txBody>
          <a:bodyPr/>
          <a:lstStyle/>
          <a:p>
            <a:fld id="{703E2F8D-62B3-48AF-BAF5-944399905ED0}" type="datetimeFigureOut">
              <a:rPr lang="en-US" smtClean="0"/>
              <a:t>11/8/2024</a:t>
            </a:fld>
            <a:endParaRPr lang="en-US" dirty="0"/>
          </a:p>
        </p:txBody>
      </p:sp>
      <p:sp>
        <p:nvSpPr>
          <p:cNvPr id="6" name="Footer Placeholder 5">
            <a:extLst>
              <a:ext uri="{FF2B5EF4-FFF2-40B4-BE49-F238E27FC236}">
                <a16:creationId xmlns:a16="http://schemas.microsoft.com/office/drawing/2014/main" id="{AC4140DD-DF78-4ACA-994A-2C80E820B3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255A00-460B-4060-8FC4-6AE015CD05AA}"/>
              </a:ext>
            </a:extLst>
          </p:cNvPr>
          <p:cNvSpPr>
            <a:spLocks noGrp="1"/>
          </p:cNvSpPr>
          <p:nvPr>
            <p:ph type="sldNum" sz="quarter" idx="12"/>
          </p:nvPr>
        </p:nvSpPr>
        <p:spPr/>
        <p:txBody>
          <a:bodyPr/>
          <a:lstStyle/>
          <a:p>
            <a:fld id="{5F44216D-285E-4743-ADC0-F517FFC76697}" type="slidenum">
              <a:rPr lang="en-US" smtClean="0"/>
              <a:t>‹#›</a:t>
            </a:fld>
            <a:endParaRPr lang="en-US" dirty="0"/>
          </a:p>
        </p:txBody>
      </p:sp>
    </p:spTree>
    <p:extLst>
      <p:ext uri="{BB962C8B-B14F-4D97-AF65-F5344CB8AC3E}">
        <p14:creationId xmlns:p14="http://schemas.microsoft.com/office/powerpoint/2010/main" val="4142786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38DD69-FB8A-4188-BFE4-CBF509E5E1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815C50-137C-4155-8543-556E7E213F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6A1DE-66DD-40F1-896C-01B693106E56}"/>
              </a:ext>
            </a:extLst>
          </p:cNvPr>
          <p:cNvSpPr>
            <a:spLocks noGrp="1"/>
          </p:cNvSpPr>
          <p:nvPr>
            <p:ph type="dt" sz="half" idx="2"/>
          </p:nvPr>
        </p:nvSpPr>
        <p:spPr>
          <a:xfrm>
            <a:off x="838200" y="6356351"/>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E2F8D-62B3-48AF-BAF5-944399905ED0}" type="datetimeFigureOut">
              <a:rPr lang="en-US" smtClean="0"/>
              <a:t>11/8/2024</a:t>
            </a:fld>
            <a:endParaRPr lang="en-US" dirty="0"/>
          </a:p>
        </p:txBody>
      </p:sp>
      <p:sp>
        <p:nvSpPr>
          <p:cNvPr id="5" name="Footer Placeholder 4">
            <a:extLst>
              <a:ext uri="{FF2B5EF4-FFF2-40B4-BE49-F238E27FC236}">
                <a16:creationId xmlns:a16="http://schemas.microsoft.com/office/drawing/2014/main" id="{E07912B1-2F8B-49C2-9253-FDAAEF5D945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743CF23-BB91-472C-8560-11C5F5282E38}"/>
              </a:ext>
            </a:extLst>
          </p:cNvPr>
          <p:cNvSpPr>
            <a:spLocks noGrp="1"/>
          </p:cNvSpPr>
          <p:nvPr>
            <p:ph type="sldNum" sz="quarter" idx="4"/>
          </p:nvPr>
        </p:nvSpPr>
        <p:spPr>
          <a:xfrm>
            <a:off x="8610600" y="6356351"/>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4216D-285E-4743-ADC0-F517FFC76697}" type="slidenum">
              <a:rPr lang="en-US" smtClean="0"/>
              <a:t>‹#›</a:t>
            </a:fld>
            <a:endParaRPr lang="en-US" dirty="0"/>
          </a:p>
        </p:txBody>
      </p:sp>
    </p:spTree>
    <p:extLst>
      <p:ext uri="{BB962C8B-B14F-4D97-AF65-F5344CB8AC3E}">
        <p14:creationId xmlns:p14="http://schemas.microsoft.com/office/powerpoint/2010/main" val="682915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39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8" indent="-228598" algn="l" defTabSz="91439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3" indent="-228598" algn="l" defTabSz="9143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9" indent="-228598" algn="l" defTabSz="9143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5"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0"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photodentro.edu.gr/lor/" TargetMode="External"/><Relationship Id="rId2" Type="http://schemas.openxmlformats.org/officeDocument/2006/relationships/hyperlink" Target="https://blogs.e-me.edu.gr/aparousina/%CE%B5%CE%BD%CE%BD%CE%BF%CE%B9%CE%BF%CE%BB%CE%BF%CE%B3%CE%B9%CE%BA%CF%8C%CF%82-%CF%87%CE%AC%CF%81%CF%84%CE%B7%CF%8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ontent.e-me.edu.gr/wp-admin/admin-ajax.php?action=h5p_embed&amp;id=873739"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ontent.e-me.edu.gr/wp-admin/admin-ajax.php?action=h5p_embed&amp;id=83482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photodentro.edu.gr/photodentro/mind_hy_pidx0012919/"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photodentro.edu.gr/v/item/ds/8521/3423"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cmap.ihmc.us/" TargetMode="External"/><Relationship Id="rId3" Type="http://schemas.openxmlformats.org/officeDocument/2006/relationships/hyperlink" Target="https://bubbl.us/" TargetMode="External"/><Relationship Id="rId7" Type="http://schemas.openxmlformats.org/officeDocument/2006/relationships/hyperlink" Target="http://photodentro.edu.gr/aggregator/lo/photodentro-lor-8521-3423" TargetMode="External"/><Relationship Id="rId2" Type="http://schemas.openxmlformats.org/officeDocument/2006/relationships/hyperlink" Target="https://web.mindonmap.com/files" TargetMode="External"/><Relationship Id="rId1" Type="http://schemas.openxmlformats.org/officeDocument/2006/relationships/slideLayout" Target="../slideLayouts/slideLayout3.xml"/><Relationship Id="rId6" Type="http://schemas.openxmlformats.org/officeDocument/2006/relationships/hyperlink" Target="https://4all.e-me.edu.gr/app/mindmaps" TargetMode="External"/><Relationship Id="rId5" Type="http://schemas.openxmlformats.org/officeDocument/2006/relationships/hyperlink" Target="https://coggle.it/?org=0" TargetMode="External"/><Relationship Id="rId4" Type="http://schemas.openxmlformats.org/officeDocument/2006/relationships/hyperlink" Target="https://lucid.app/documents#/templates?product=lucidspark&amp;utm_medium=email&amp;utm_source=sendgrid&amp;utm_campaign=welcome&amp;utm_email=self-serve-suite-lc-hp&amp;utm_lang=en&amp;utm_prod=chart&amp;folder_id=hom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cmap.ihmc.us/"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circles connected by lines">
            <a:extLst>
              <a:ext uri="{FF2B5EF4-FFF2-40B4-BE49-F238E27FC236}">
                <a16:creationId xmlns:a16="http://schemas.microsoft.com/office/drawing/2014/main" id="{698A0E4F-CFB4-48D6-8D5D-D7F7DD3198A1}"/>
              </a:ext>
            </a:extLst>
          </p:cNvPr>
          <p:cNvGrpSpPr/>
          <p:nvPr/>
        </p:nvGrpSpPr>
        <p:grpSpPr>
          <a:xfrm>
            <a:off x="6995547" y="657839"/>
            <a:ext cx="4046706" cy="4853637"/>
            <a:chOff x="6867728" y="1031132"/>
            <a:chExt cx="4046706" cy="4853637"/>
          </a:xfrm>
        </p:grpSpPr>
        <p:cxnSp>
          <p:nvCxnSpPr>
            <p:cNvPr id="8" name="Straight Connector 7" descr="straight line">
              <a:extLst>
                <a:ext uri="{FF2B5EF4-FFF2-40B4-BE49-F238E27FC236}">
                  <a16:creationId xmlns:a16="http://schemas.microsoft.com/office/drawing/2014/main" id="{C765D672-336B-734D-801A-36CBB0354E18}"/>
                </a:ext>
              </a:extLst>
            </p:cNvPr>
            <p:cNvCxnSpPr>
              <a:cxnSpLocks/>
            </p:cNvCxnSpPr>
            <p:nvPr/>
          </p:nvCxnSpPr>
          <p:spPr>
            <a:xfrm>
              <a:off x="7988238" y="2801566"/>
              <a:ext cx="1330860" cy="748184"/>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descr="straight line">
              <a:extLst>
                <a:ext uri="{FF2B5EF4-FFF2-40B4-BE49-F238E27FC236}">
                  <a16:creationId xmlns:a16="http://schemas.microsoft.com/office/drawing/2014/main" id="{89008531-943E-8C42-82ED-72460A2D10A4}"/>
                </a:ext>
              </a:extLst>
            </p:cNvPr>
            <p:cNvCxnSpPr>
              <a:cxnSpLocks/>
            </p:cNvCxnSpPr>
            <p:nvPr/>
          </p:nvCxnSpPr>
          <p:spPr>
            <a:xfrm>
              <a:off x="9708204" y="1960547"/>
              <a:ext cx="214008" cy="1055027"/>
            </a:xfrm>
            <a:prstGeom prst="line">
              <a:avLst/>
            </a:prstGeom>
          </p:spPr>
          <p:style>
            <a:lnRef idx="3">
              <a:schemeClr val="dk1"/>
            </a:lnRef>
            <a:fillRef idx="0">
              <a:schemeClr val="dk1"/>
            </a:fillRef>
            <a:effectRef idx="2">
              <a:schemeClr val="dk1"/>
            </a:effectRef>
            <a:fontRef idx="minor">
              <a:schemeClr val="tx1"/>
            </a:fontRef>
          </p:style>
        </p:cxnSp>
        <p:sp>
          <p:nvSpPr>
            <p:cNvPr id="6" name="Oval 5" descr="oval shape">
              <a:extLst>
                <a:ext uri="{FF2B5EF4-FFF2-40B4-BE49-F238E27FC236}">
                  <a16:creationId xmlns:a16="http://schemas.microsoft.com/office/drawing/2014/main" id="{9A66A37A-7FB5-194C-B2F8-BB77745D65B0}"/>
                </a:ext>
              </a:extLst>
            </p:cNvPr>
            <p:cNvSpPr/>
            <p:nvPr/>
          </p:nvSpPr>
          <p:spPr>
            <a:xfrm>
              <a:off x="6867728" y="1887166"/>
              <a:ext cx="1303506" cy="13035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descr="oval shape">
              <a:extLst>
                <a:ext uri="{FF2B5EF4-FFF2-40B4-BE49-F238E27FC236}">
                  <a16:creationId xmlns:a16="http://schemas.microsoft.com/office/drawing/2014/main" id="{9B093669-6BD2-2541-BF99-500AC2759CD6}"/>
                </a:ext>
              </a:extLst>
            </p:cNvPr>
            <p:cNvSpPr/>
            <p:nvPr/>
          </p:nvSpPr>
          <p:spPr>
            <a:xfrm>
              <a:off x="9144000" y="1031132"/>
              <a:ext cx="1031132" cy="10311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descr="oval shape">
              <a:extLst>
                <a:ext uri="{FF2B5EF4-FFF2-40B4-BE49-F238E27FC236}">
                  <a16:creationId xmlns:a16="http://schemas.microsoft.com/office/drawing/2014/main" id="{EEB60046-7AC0-4C4A-9CA7-4DE66AF0F9E2}"/>
                </a:ext>
              </a:extLst>
            </p:cNvPr>
            <p:cNvSpPr/>
            <p:nvPr/>
          </p:nvSpPr>
          <p:spPr>
            <a:xfrm>
              <a:off x="8598544" y="5000016"/>
              <a:ext cx="884753" cy="8847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descr="straight line">
              <a:extLst>
                <a:ext uri="{FF2B5EF4-FFF2-40B4-BE49-F238E27FC236}">
                  <a16:creationId xmlns:a16="http://schemas.microsoft.com/office/drawing/2014/main" id="{DC6AFA79-D8E3-E745-9969-5BF09667F3B4}"/>
                </a:ext>
              </a:extLst>
            </p:cNvPr>
            <p:cNvCxnSpPr>
              <a:cxnSpLocks/>
              <a:endCxn id="9" idx="7"/>
            </p:cNvCxnSpPr>
            <p:nvPr/>
          </p:nvCxnSpPr>
          <p:spPr>
            <a:xfrm flipH="1">
              <a:off x="9353728" y="4465840"/>
              <a:ext cx="501713" cy="663745"/>
            </a:xfrm>
            <a:prstGeom prst="line">
              <a:avLst/>
            </a:prstGeom>
          </p:spPr>
          <p:style>
            <a:lnRef idx="3">
              <a:schemeClr val="dk1"/>
            </a:lnRef>
            <a:fillRef idx="0">
              <a:schemeClr val="dk1"/>
            </a:fillRef>
            <a:effectRef idx="2">
              <a:schemeClr val="dk1"/>
            </a:effectRef>
            <a:fontRef idx="minor">
              <a:schemeClr val="tx1"/>
            </a:fontRef>
          </p:style>
        </p:cxnSp>
        <p:sp>
          <p:nvSpPr>
            <p:cNvPr id="11" name="Oval 10" descr="oval shape">
              <a:extLst>
                <a:ext uri="{FF2B5EF4-FFF2-40B4-BE49-F238E27FC236}">
                  <a16:creationId xmlns:a16="http://schemas.microsoft.com/office/drawing/2014/main" id="{398897D7-2466-E540-8D23-AD7AEA562812}"/>
                </a:ext>
              </a:extLst>
            </p:cNvPr>
            <p:cNvSpPr/>
            <p:nvPr/>
          </p:nvSpPr>
          <p:spPr>
            <a:xfrm>
              <a:off x="9144000" y="3015574"/>
              <a:ext cx="1770434" cy="177043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Ορθογώνιο 2">
            <a:extLst>
              <a:ext uri="{FF2B5EF4-FFF2-40B4-BE49-F238E27FC236}">
                <a16:creationId xmlns:a16="http://schemas.microsoft.com/office/drawing/2014/main" id="{ED0BC436-5DA0-64E3-6B0F-9A73338B0C9C}"/>
              </a:ext>
            </a:extLst>
          </p:cNvPr>
          <p:cNvSpPr/>
          <p:nvPr/>
        </p:nvSpPr>
        <p:spPr>
          <a:xfrm>
            <a:off x="235974" y="196645"/>
            <a:ext cx="2359742" cy="6977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3 - TextBox">
            <a:extLst>
              <a:ext uri="{FF2B5EF4-FFF2-40B4-BE49-F238E27FC236}">
                <a16:creationId xmlns:a16="http://schemas.microsoft.com/office/drawing/2014/main" id="{64B223E7-9FA5-2404-B721-176695839AEC}"/>
              </a:ext>
            </a:extLst>
          </p:cNvPr>
          <p:cNvSpPr txBox="1"/>
          <p:nvPr/>
        </p:nvSpPr>
        <p:spPr>
          <a:xfrm>
            <a:off x="394370" y="3773342"/>
            <a:ext cx="7776864" cy="1384995"/>
          </a:xfrm>
          <a:prstGeom prst="rect">
            <a:avLst/>
          </a:prstGeom>
          <a:noFill/>
        </p:spPr>
        <p:txBody>
          <a:bodyPr wrap="square" rtlCol="0">
            <a:spAutoFit/>
          </a:bodyPr>
          <a:lstStyle/>
          <a:p>
            <a:pPr algn="ctr"/>
            <a:r>
              <a:rPr lang="el-GR" sz="2800" dirty="0">
                <a:solidFill>
                  <a:schemeClr val="hlink"/>
                </a:solidFill>
                <a:latin typeface="Comic Sans MS" pitchFamily="66" charset="0"/>
              </a:rPr>
              <a:t>Η αξιοποίηση των Εννοιολογικών χαρτών στην Εκπαιδευτική πράξη</a:t>
            </a:r>
            <a:r>
              <a:rPr lang="en-US" sz="2800" dirty="0">
                <a:solidFill>
                  <a:schemeClr val="hlink"/>
                </a:solidFill>
                <a:latin typeface="Comic Sans MS" pitchFamily="66" charset="0"/>
              </a:rPr>
              <a:t>…</a:t>
            </a:r>
          </a:p>
          <a:p>
            <a:pPr algn="ctr"/>
            <a:r>
              <a:rPr lang="el-GR" sz="2800" dirty="0">
                <a:solidFill>
                  <a:schemeClr val="hlink"/>
                </a:solidFill>
                <a:latin typeface="Comic Sans MS" pitchFamily="66" charset="0"/>
              </a:rPr>
              <a:t>Ένα χρήσιμο διδακτικό και μαθησιακό εργαλείο!</a:t>
            </a:r>
            <a:endParaRPr lang="el-GR" sz="2800" dirty="0"/>
          </a:p>
        </p:txBody>
      </p:sp>
    </p:spTree>
    <p:extLst>
      <p:ext uri="{BB962C8B-B14F-4D97-AF65-F5344CB8AC3E}">
        <p14:creationId xmlns:p14="http://schemas.microsoft.com/office/powerpoint/2010/main" val="2838590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9CDC8904-D181-4BFC-8E92-BEC7712FD3F3}" type="slidenum">
              <a:rPr lang="el-GR" smtClean="0"/>
              <a:pPr/>
              <a:t>10</a:t>
            </a:fld>
            <a:endParaRPr lang="el-GR"/>
          </a:p>
        </p:txBody>
      </p:sp>
      <p:sp>
        <p:nvSpPr>
          <p:cNvPr id="3" name="2 - TextBox"/>
          <p:cNvSpPr txBox="1"/>
          <p:nvPr/>
        </p:nvSpPr>
        <p:spPr>
          <a:xfrm>
            <a:off x="3503712" y="188641"/>
            <a:ext cx="5616624" cy="461665"/>
          </a:xfrm>
          <a:prstGeom prst="rect">
            <a:avLst/>
          </a:prstGeom>
          <a:noFill/>
        </p:spPr>
        <p:txBody>
          <a:bodyPr wrap="square" rtlCol="0">
            <a:spAutoFit/>
          </a:bodyPr>
          <a:lstStyle/>
          <a:p>
            <a:pPr algn="ctr"/>
            <a:r>
              <a:rPr lang="el-GR" sz="2400" b="1" dirty="0">
                <a:latin typeface="Comic Sans MS" pitchFamily="66" charset="0"/>
              </a:rPr>
              <a:t>Τύποι εννοιολογικών χαρτών</a:t>
            </a:r>
          </a:p>
        </p:txBody>
      </p:sp>
      <p:sp>
        <p:nvSpPr>
          <p:cNvPr id="4" name="3 - Ορθογώνιο"/>
          <p:cNvSpPr/>
          <p:nvPr/>
        </p:nvSpPr>
        <p:spPr>
          <a:xfrm>
            <a:off x="2207568" y="764705"/>
            <a:ext cx="8064896" cy="646331"/>
          </a:xfrm>
          <a:prstGeom prst="rect">
            <a:avLst/>
          </a:prstGeom>
        </p:spPr>
        <p:txBody>
          <a:bodyPr wrap="square">
            <a:spAutoFit/>
          </a:bodyPr>
          <a:lstStyle/>
          <a:p>
            <a:pPr algn="ctr"/>
            <a:r>
              <a:rPr lang="el-GR" dirty="0"/>
              <a:t>3.  Ο εννοιολογικός χάρτης με μορφή </a:t>
            </a:r>
            <a:r>
              <a:rPr lang="el-GR" b="1" dirty="0"/>
              <a:t>διαγράμματος ροής</a:t>
            </a:r>
            <a:r>
              <a:rPr lang="el-GR" dirty="0"/>
              <a:t>. Οργανώνει την πληροφορία σε γραμμική βάση. </a:t>
            </a:r>
          </a:p>
        </p:txBody>
      </p:sp>
      <p:pic>
        <p:nvPicPr>
          <p:cNvPr id="6146" name="Picture 2"/>
          <p:cNvPicPr>
            <a:picLocks noChangeAspect="1" noChangeArrowheads="1"/>
          </p:cNvPicPr>
          <p:nvPr/>
        </p:nvPicPr>
        <p:blipFill>
          <a:blip r:embed="rId2" cstate="print"/>
          <a:srcRect/>
          <a:stretch>
            <a:fillRect/>
          </a:stretch>
        </p:blipFill>
        <p:spPr bwMode="auto">
          <a:xfrm>
            <a:off x="2001965" y="1632417"/>
            <a:ext cx="7980235" cy="482878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72B0CC26-4576-4B12-8681-356509CCF7BE}"/>
              </a:ext>
            </a:extLst>
          </p:cNvPr>
          <p:cNvPicPr>
            <a:picLocks noChangeAspect="1"/>
          </p:cNvPicPr>
          <p:nvPr/>
        </p:nvPicPr>
        <p:blipFill>
          <a:blip r:embed="rId2"/>
          <a:stretch>
            <a:fillRect/>
          </a:stretch>
        </p:blipFill>
        <p:spPr>
          <a:xfrm>
            <a:off x="1943975" y="428324"/>
            <a:ext cx="9253662" cy="6084598"/>
          </a:xfrm>
          <a:prstGeom prst="rect">
            <a:avLst/>
          </a:prstGeom>
        </p:spPr>
      </p:pic>
      <p:sp>
        <p:nvSpPr>
          <p:cNvPr id="3" name="5 - TextBox">
            <a:extLst>
              <a:ext uri="{FF2B5EF4-FFF2-40B4-BE49-F238E27FC236}">
                <a16:creationId xmlns:a16="http://schemas.microsoft.com/office/drawing/2014/main" id="{A82B67D8-38FD-4CA5-B3FE-3A534BAD176A}"/>
              </a:ext>
            </a:extLst>
          </p:cNvPr>
          <p:cNvSpPr txBox="1"/>
          <p:nvPr/>
        </p:nvSpPr>
        <p:spPr>
          <a:xfrm>
            <a:off x="1745192" y="345078"/>
            <a:ext cx="2376264" cy="369332"/>
          </a:xfrm>
          <a:prstGeom prst="rect">
            <a:avLst/>
          </a:prstGeom>
          <a:noFill/>
        </p:spPr>
        <p:txBody>
          <a:bodyPr wrap="square" rtlCol="0">
            <a:spAutoFit/>
          </a:bodyPr>
          <a:lstStyle/>
          <a:p>
            <a:pPr algn="ctr"/>
            <a:r>
              <a:rPr lang="el-GR" dirty="0">
                <a:latin typeface="Comic Sans MS" pitchFamily="66" charset="0"/>
              </a:rPr>
              <a:t>Οικιακή οικονομία</a:t>
            </a:r>
          </a:p>
        </p:txBody>
      </p:sp>
    </p:spTree>
    <p:extLst>
      <p:ext uri="{BB962C8B-B14F-4D97-AF65-F5344CB8AC3E}">
        <p14:creationId xmlns:p14="http://schemas.microsoft.com/office/powerpoint/2010/main" val="677248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2.bp.blogspot.com/_gJ95YS5iYDM/TUGg5zlcwLI/AAAAAAAAAAY/qMXo0nIHVzk/s1600/%25CE%2597+%25CE%25A3%25CF%2584%25CE%25AC%25CF%2583%25CE%25B7+%25CF%2584%25CE%25BF%25CF%2585+%25CE%259D%25CE%25AF%25CE%25BA%25CE%25B1+%25CE%2595%25CE%25BB%25CF%2580%25CE%25AF%25CE%25B4%25CE%25B1+%25CE%2595%25CF%2585%25CE%25B4%25CE%25BF%25CE%25BE%25CE%25AF%25CE%25B1.gif">
            <a:extLst>
              <a:ext uri="{FF2B5EF4-FFF2-40B4-BE49-F238E27FC236}">
                <a16:creationId xmlns:a16="http://schemas.microsoft.com/office/drawing/2014/main" id="{874F4E38-7833-43FA-BFF3-D767A3E64295}"/>
              </a:ext>
            </a:extLst>
          </p:cNvPr>
          <p:cNvPicPr>
            <a:picLocks noChangeAspect="1" noChangeArrowheads="1"/>
          </p:cNvPicPr>
          <p:nvPr/>
        </p:nvPicPr>
        <p:blipFill>
          <a:blip r:embed="rId2" cstate="print"/>
          <a:srcRect/>
          <a:stretch>
            <a:fillRect/>
          </a:stretch>
        </p:blipFill>
        <p:spPr bwMode="auto">
          <a:xfrm>
            <a:off x="2969240" y="259881"/>
            <a:ext cx="7320166" cy="7638435"/>
          </a:xfrm>
          <a:prstGeom prst="rect">
            <a:avLst/>
          </a:prstGeom>
          <a:noFill/>
        </p:spPr>
      </p:pic>
      <p:sp>
        <p:nvSpPr>
          <p:cNvPr id="4" name="6 - TextBox">
            <a:extLst>
              <a:ext uri="{FF2B5EF4-FFF2-40B4-BE49-F238E27FC236}">
                <a16:creationId xmlns:a16="http://schemas.microsoft.com/office/drawing/2014/main" id="{AF09E74E-4CB9-4270-A122-40CC9492D459}"/>
              </a:ext>
            </a:extLst>
          </p:cNvPr>
          <p:cNvSpPr txBox="1"/>
          <p:nvPr/>
        </p:nvSpPr>
        <p:spPr>
          <a:xfrm>
            <a:off x="623493" y="580038"/>
            <a:ext cx="3744416" cy="369332"/>
          </a:xfrm>
          <a:prstGeom prst="rect">
            <a:avLst/>
          </a:prstGeom>
          <a:noFill/>
        </p:spPr>
        <p:txBody>
          <a:bodyPr wrap="square" rtlCol="0">
            <a:spAutoFit/>
          </a:bodyPr>
          <a:lstStyle/>
          <a:p>
            <a:pPr algn="ctr"/>
            <a:r>
              <a:rPr lang="el-GR" dirty="0">
                <a:latin typeface="Comic Sans MS" pitchFamily="66" charset="0"/>
              </a:rPr>
              <a:t>Βυζαντινή Ιστορία</a:t>
            </a:r>
          </a:p>
        </p:txBody>
      </p:sp>
    </p:spTree>
    <p:extLst>
      <p:ext uri="{BB962C8B-B14F-4D97-AF65-F5344CB8AC3E}">
        <p14:creationId xmlns:p14="http://schemas.microsoft.com/office/powerpoint/2010/main" val="1001141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9CDC8904-D181-4BFC-8E92-BEC7712FD3F3}" type="slidenum">
              <a:rPr lang="el-GR" smtClean="0"/>
              <a:pPr/>
              <a:t>13</a:t>
            </a:fld>
            <a:endParaRPr lang="el-GR"/>
          </a:p>
        </p:txBody>
      </p:sp>
      <p:sp>
        <p:nvSpPr>
          <p:cNvPr id="3" name="2 - TextBox"/>
          <p:cNvSpPr txBox="1"/>
          <p:nvPr/>
        </p:nvSpPr>
        <p:spPr>
          <a:xfrm>
            <a:off x="2135560" y="260648"/>
            <a:ext cx="7992888" cy="400110"/>
          </a:xfrm>
          <a:prstGeom prst="rect">
            <a:avLst/>
          </a:prstGeom>
          <a:noFill/>
        </p:spPr>
        <p:txBody>
          <a:bodyPr wrap="square" rtlCol="0">
            <a:spAutoFit/>
          </a:bodyPr>
          <a:lstStyle/>
          <a:p>
            <a:pPr algn="ctr"/>
            <a:r>
              <a:rPr lang="el-GR" sz="2000" dirty="0">
                <a:latin typeface="Comic Sans MS" pitchFamily="66" charset="0"/>
              </a:rPr>
              <a:t>Άλλα παραδείγματα…</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9986" y="1433776"/>
            <a:ext cx="7108176" cy="4264382"/>
          </a:xfrm>
          <a:prstGeom prst="rect">
            <a:avLst/>
          </a:prstGeom>
          <a:noFill/>
          <a:ln w="9525">
            <a:noFill/>
            <a:miter lim="800000"/>
            <a:headEnd/>
            <a:tailEnd/>
          </a:ln>
        </p:spPr>
      </p:pic>
      <p:sp>
        <p:nvSpPr>
          <p:cNvPr id="5" name="4 - TextBox"/>
          <p:cNvSpPr txBox="1"/>
          <p:nvPr/>
        </p:nvSpPr>
        <p:spPr>
          <a:xfrm>
            <a:off x="2003525" y="1159842"/>
            <a:ext cx="2448272" cy="369332"/>
          </a:xfrm>
          <a:prstGeom prst="rect">
            <a:avLst/>
          </a:prstGeom>
          <a:noFill/>
        </p:spPr>
        <p:txBody>
          <a:bodyPr wrap="square" rtlCol="0">
            <a:spAutoFit/>
          </a:bodyPr>
          <a:lstStyle/>
          <a:p>
            <a:pPr algn="ctr"/>
            <a:r>
              <a:rPr lang="el-GR" dirty="0">
                <a:latin typeface="Comic Sans MS" pitchFamily="66" charset="0"/>
              </a:rPr>
              <a:t>Μαθηματικά…</a:t>
            </a:r>
          </a:p>
        </p:txBody>
      </p:sp>
      <p:pic>
        <p:nvPicPr>
          <p:cNvPr id="24581" name="Picture 5"/>
          <p:cNvPicPr>
            <a:picLocks noChangeAspect="1" noChangeArrowheads="1"/>
          </p:cNvPicPr>
          <p:nvPr/>
        </p:nvPicPr>
        <p:blipFill>
          <a:blip r:embed="rId3" cstate="print"/>
          <a:srcRect/>
          <a:stretch>
            <a:fillRect/>
          </a:stretch>
        </p:blipFill>
        <p:spPr bwMode="auto">
          <a:xfrm>
            <a:off x="6506678" y="1628799"/>
            <a:ext cx="5178391" cy="4492867"/>
          </a:xfrm>
          <a:prstGeom prst="rect">
            <a:avLst/>
          </a:prstGeom>
          <a:noFill/>
          <a:ln w="9525">
            <a:noFill/>
            <a:miter lim="800000"/>
            <a:headEnd/>
            <a:tailEnd/>
          </a:ln>
        </p:spPr>
      </p:pic>
      <p:sp>
        <p:nvSpPr>
          <p:cNvPr id="8" name="7 - TextBox"/>
          <p:cNvSpPr txBox="1"/>
          <p:nvPr/>
        </p:nvSpPr>
        <p:spPr>
          <a:xfrm>
            <a:off x="7896200" y="1133129"/>
            <a:ext cx="2160240" cy="369332"/>
          </a:xfrm>
          <a:prstGeom prst="rect">
            <a:avLst/>
          </a:prstGeom>
          <a:noFill/>
        </p:spPr>
        <p:txBody>
          <a:bodyPr wrap="square" rtlCol="0">
            <a:spAutoFit/>
          </a:bodyPr>
          <a:lstStyle/>
          <a:p>
            <a:pPr algn="ctr"/>
            <a:r>
              <a:rPr lang="el-GR" dirty="0">
                <a:latin typeface="Comic Sans MS" pitchFamily="66" charset="0"/>
              </a:rPr>
              <a:t>Μουσική…</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E19FF-DAD9-4AB4-9D83-993EE9FE6846}"/>
              </a:ext>
            </a:extLst>
          </p:cNvPr>
          <p:cNvSpPr>
            <a:spLocks noGrp="1"/>
          </p:cNvSpPr>
          <p:nvPr>
            <p:ph type="title"/>
          </p:nvPr>
        </p:nvSpPr>
        <p:spPr>
          <a:xfrm>
            <a:off x="444500" y="412137"/>
            <a:ext cx="11747500" cy="640080"/>
          </a:xfrm>
        </p:spPr>
        <p:txBody>
          <a:bodyPr>
            <a:normAutofit/>
          </a:bodyPr>
          <a:lstStyle/>
          <a:p>
            <a:r>
              <a:rPr lang="el-GR" sz="2400" b="1" dirty="0">
                <a:latin typeface="Segoe UI Semibold" panose="020B0502040204020203" pitchFamily="34" charset="0"/>
                <a:cs typeface="Segoe UI Semibold" panose="020B0502040204020203" pitchFamily="34" charset="0"/>
              </a:rPr>
              <a:t>Οι εφαρμογές χαρτογράφησης μπορούν να αξιοποιηθούν με πολλούς τρόπους:</a:t>
            </a:r>
          </a:p>
        </p:txBody>
      </p:sp>
      <p:sp>
        <p:nvSpPr>
          <p:cNvPr id="47" name="TextBox 46" descr="Number 3">
            <a:extLst>
              <a:ext uri="{FF2B5EF4-FFF2-40B4-BE49-F238E27FC236}">
                <a16:creationId xmlns:a16="http://schemas.microsoft.com/office/drawing/2014/main" id="{04248951-1086-2B45-ACBA-B055B8A9B128}"/>
              </a:ext>
            </a:extLst>
          </p:cNvPr>
          <p:cNvSpPr txBox="1">
            <a:spLocks noChangeAspect="1"/>
          </p:cNvSpPr>
          <p:nvPr/>
        </p:nvSpPr>
        <p:spPr bwMode="blackWhite">
          <a:xfrm>
            <a:off x="444500" y="3151746"/>
            <a:ext cx="558179" cy="369332"/>
          </a:xfrm>
          <a:prstGeom prst="rect">
            <a:avLst/>
          </a:prstGeom>
          <a:noFill/>
        </p:spPr>
        <p:txBody>
          <a:bodyPr wrap="square" rtlCol="0">
            <a:spAutoFit/>
          </a:bodyPr>
          <a:lstStyle/>
          <a:p>
            <a:pPr algn="ctr"/>
            <a:r>
              <a:rPr lang="en-US" dirty="0">
                <a:solidFill>
                  <a:schemeClr val="bg1"/>
                </a:solidFill>
                <a:cs typeface="Segoe UI Semibold" panose="020B0702040204020203" pitchFamily="34" charset="0"/>
              </a:rPr>
              <a:t>3</a:t>
            </a:r>
          </a:p>
        </p:txBody>
      </p:sp>
      <p:sp>
        <p:nvSpPr>
          <p:cNvPr id="51" name="Content Placeholder 7">
            <a:extLst>
              <a:ext uri="{FF2B5EF4-FFF2-40B4-BE49-F238E27FC236}">
                <a16:creationId xmlns:a16="http://schemas.microsoft.com/office/drawing/2014/main" id="{A6D40621-9F60-B248-A84C-7DCBF898D4DB}"/>
              </a:ext>
            </a:extLst>
          </p:cNvPr>
          <p:cNvSpPr txBox="1">
            <a:spLocks/>
          </p:cNvSpPr>
          <p:nvPr/>
        </p:nvSpPr>
        <p:spPr>
          <a:xfrm>
            <a:off x="558881" y="1564106"/>
            <a:ext cx="5091639" cy="4548288"/>
          </a:xfrm>
          <a:prstGeom prst="rect">
            <a:avLst/>
          </a:prstGeom>
        </p:spPr>
        <p:txBody>
          <a:bodyPr vert="horz" lIns="91440" tIns="45720" rIns="91440" bIns="45720" rtlCol="0">
            <a:normAutofit fontScale="92500" lnSpcReduction="20000"/>
          </a:bodyPr>
          <a:lstStyle>
            <a:lvl1pPr marL="228598" indent="-228598" algn="l" defTabSz="914391" rtl="0" eaLnBrk="1" latinLnBrk="0" hangingPunct="1">
              <a:lnSpc>
                <a:spcPct val="100000"/>
              </a:lnSpc>
              <a:spcBef>
                <a:spcPts val="1000"/>
              </a:spcBef>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1pPr>
            <a:lvl2pPr marL="685793" indent="-228598" algn="l" defTabSz="914391" rtl="0" eaLnBrk="1" latinLnBrk="0" hangingPunct="1">
              <a:lnSpc>
                <a:spcPct val="100000"/>
              </a:lnSpc>
              <a:spcBef>
                <a:spcPts val="500"/>
              </a:spcBef>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2pPr>
            <a:lvl3pPr marL="1142989" indent="-228598" algn="l" defTabSz="914391" rtl="0" eaLnBrk="1" latinLnBrk="0" hangingPunct="1">
              <a:lnSpc>
                <a:spcPct val="100000"/>
              </a:lnSpc>
              <a:spcBef>
                <a:spcPts val="500"/>
              </a:spcBef>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3pPr>
            <a:lvl4pPr marL="1600185" indent="-228598" algn="l" defTabSz="914391" rtl="0" eaLnBrk="1" latinLnBrk="0" hangingPunct="1">
              <a:lnSpc>
                <a:spcPct val="100000"/>
              </a:lnSpc>
              <a:spcBef>
                <a:spcPts val="500"/>
              </a:spcBef>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4pPr>
            <a:lvl5pPr marL="2057380" indent="-228598" algn="l" defTabSz="914391" rtl="0" eaLnBrk="1" latinLnBrk="0" hangingPunct="1">
              <a:lnSpc>
                <a:spcPct val="100000"/>
              </a:lnSpc>
              <a:spcBef>
                <a:spcPts val="500"/>
              </a:spcBef>
              <a:buFont typeface="Arial" panose="020B0604020202020204" pitchFamily="34" charset="0"/>
              <a:buChar char="•"/>
              <a:defRPr lang="en-US" sz="1400" kern="1200">
                <a:solidFill>
                  <a:schemeClr val="tx1">
                    <a:lumMod val="75000"/>
                    <a:lumOff val="25000"/>
                  </a:schemeClr>
                </a:solidFill>
                <a:latin typeface="+mn-lt"/>
                <a:ea typeface="+mn-ea"/>
                <a:cs typeface="+mn-cs"/>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l-GR" sz="1600" dirty="0">
                <a:solidFill>
                  <a:schemeClr val="tx1"/>
                </a:solidFill>
              </a:rPr>
              <a:t>Δίνεται ένας ελλιπής εννοιολογικός χάρτης και ζητείται να συμπληρωθούν τα κενά. </a:t>
            </a:r>
          </a:p>
          <a:p>
            <a:pPr marL="0" indent="0">
              <a:spcAft>
                <a:spcPts val="1200"/>
              </a:spcAft>
              <a:buNone/>
            </a:pPr>
            <a:r>
              <a:rPr lang="el-GR" sz="1600" dirty="0">
                <a:solidFill>
                  <a:schemeClr val="tx1"/>
                </a:solidFill>
              </a:rPr>
              <a:t>Δίνεται ένας κατάλογος εννοιών και ζητείται να δημιουργηθεί ο εννοιολογικός χάρτης. </a:t>
            </a:r>
          </a:p>
          <a:p>
            <a:pPr marL="0" indent="0">
              <a:spcAft>
                <a:spcPts val="1200"/>
              </a:spcAft>
              <a:buNone/>
            </a:pPr>
            <a:r>
              <a:rPr lang="el-GR" sz="1600" dirty="0">
                <a:solidFill>
                  <a:schemeClr val="tx1"/>
                </a:solidFill>
              </a:rPr>
              <a:t>Δίνεται ένα κείμενο το οποίο περιέχει έννοιες και ζητείται να δημιουργηθεί ο εννοιολογικός χάρτης.</a:t>
            </a:r>
          </a:p>
          <a:p>
            <a:pPr marL="0" indent="0">
              <a:spcAft>
                <a:spcPts val="1200"/>
              </a:spcAft>
              <a:buNone/>
            </a:pPr>
            <a:r>
              <a:rPr lang="el-GR" sz="1600" dirty="0">
                <a:solidFill>
                  <a:schemeClr val="tx1"/>
                </a:solidFill>
              </a:rPr>
              <a:t>Δίνεται ένας εννοιολογικός χάρτης και ζητείται να «μεταφραστεί» σε κείμενο.</a:t>
            </a:r>
          </a:p>
          <a:p>
            <a:pPr marL="0" indent="0">
              <a:spcAft>
                <a:spcPts val="1200"/>
              </a:spcAft>
              <a:buNone/>
            </a:pPr>
            <a:r>
              <a:rPr lang="el-GR" sz="1600" dirty="0">
                <a:solidFill>
                  <a:schemeClr val="tx1"/>
                </a:solidFill>
              </a:rPr>
              <a:t>Δίνεται ένας κατάλογος εννοιών και οι μαθητές επιλέγουν τις έννοιες που χρειάζονται για να φτιάξουν τον εννοιολογικό χάρτη.</a:t>
            </a:r>
          </a:p>
          <a:p>
            <a:pPr marL="0" indent="0">
              <a:spcAft>
                <a:spcPts val="1200"/>
              </a:spcAft>
              <a:buNone/>
            </a:pPr>
            <a:r>
              <a:rPr lang="el-GR" sz="1600" dirty="0">
                <a:solidFill>
                  <a:schemeClr val="tx1"/>
                </a:solidFill>
              </a:rPr>
              <a:t>Δίνεται ένας κατάλογος εννοιών και συνδέσεων και ζητείται να δημιουργηθεί ο εννοιολογικός χάρτης.</a:t>
            </a:r>
          </a:p>
          <a:p>
            <a:pPr marL="0" indent="0">
              <a:spcAft>
                <a:spcPts val="1200"/>
              </a:spcAft>
              <a:buNone/>
            </a:pPr>
            <a:r>
              <a:rPr lang="el-GR" sz="1600" dirty="0">
                <a:solidFill>
                  <a:schemeClr val="tx1"/>
                </a:solidFill>
                <a:hlinkClick r:id="rId2"/>
              </a:rPr>
              <a:t>Παράδειγμα δραστηριοτήτων</a:t>
            </a:r>
            <a:endParaRPr lang="el-GR" sz="1600" dirty="0">
              <a:solidFill>
                <a:schemeClr val="tx1"/>
              </a:solidFill>
            </a:endParaRPr>
          </a:p>
        </p:txBody>
      </p:sp>
      <p:grpSp>
        <p:nvGrpSpPr>
          <p:cNvPr id="3" name="Group 2" descr="circles connected by lines with text boxes">
            <a:extLst>
              <a:ext uri="{FF2B5EF4-FFF2-40B4-BE49-F238E27FC236}">
                <a16:creationId xmlns:a16="http://schemas.microsoft.com/office/drawing/2014/main" id="{1D4EB0E6-31C2-46F7-ABD3-ECF41DD1412C}"/>
              </a:ext>
            </a:extLst>
          </p:cNvPr>
          <p:cNvGrpSpPr/>
          <p:nvPr/>
        </p:nvGrpSpPr>
        <p:grpSpPr>
          <a:xfrm>
            <a:off x="6083842" y="1939633"/>
            <a:ext cx="5542415" cy="4345300"/>
            <a:chOff x="6083842" y="1939633"/>
            <a:chExt cx="5542415" cy="4345300"/>
          </a:xfrm>
        </p:grpSpPr>
        <p:cxnSp>
          <p:nvCxnSpPr>
            <p:cNvPr id="30" name="Straight Connector 29" descr="straight line">
              <a:extLst>
                <a:ext uri="{FF2B5EF4-FFF2-40B4-BE49-F238E27FC236}">
                  <a16:creationId xmlns:a16="http://schemas.microsoft.com/office/drawing/2014/main" id="{63BB2123-A449-8E4F-BBD9-71E27CECBF94}"/>
                </a:ext>
              </a:extLst>
            </p:cNvPr>
            <p:cNvCxnSpPr>
              <a:cxnSpLocks/>
            </p:cNvCxnSpPr>
            <p:nvPr/>
          </p:nvCxnSpPr>
          <p:spPr>
            <a:xfrm flipH="1">
              <a:off x="7188401" y="2785215"/>
              <a:ext cx="768986" cy="88013"/>
            </a:xfrm>
            <a:prstGeom prst="line">
              <a:avLst/>
            </a:prstGeom>
            <a:ln/>
          </p:spPr>
          <p:style>
            <a:lnRef idx="3">
              <a:schemeClr val="dk1"/>
            </a:lnRef>
            <a:fillRef idx="0">
              <a:schemeClr val="dk1"/>
            </a:fillRef>
            <a:effectRef idx="2">
              <a:schemeClr val="dk1"/>
            </a:effectRef>
            <a:fontRef idx="minor">
              <a:schemeClr val="tx1"/>
            </a:fontRef>
          </p:style>
        </p:cxnSp>
        <p:cxnSp>
          <p:nvCxnSpPr>
            <p:cNvPr id="31" name="Straight Connector 30" descr="straight line">
              <a:extLst>
                <a:ext uri="{FF2B5EF4-FFF2-40B4-BE49-F238E27FC236}">
                  <a16:creationId xmlns:a16="http://schemas.microsoft.com/office/drawing/2014/main" id="{D39C1A7A-D3C2-4440-A9CA-24ECB53715BB}"/>
                </a:ext>
              </a:extLst>
            </p:cNvPr>
            <p:cNvCxnSpPr>
              <a:cxnSpLocks/>
            </p:cNvCxnSpPr>
            <p:nvPr/>
          </p:nvCxnSpPr>
          <p:spPr>
            <a:xfrm flipH="1">
              <a:off x="7742360" y="3349872"/>
              <a:ext cx="552624" cy="945903"/>
            </a:xfrm>
            <a:prstGeom prst="line">
              <a:avLst/>
            </a:prstGeom>
            <a:ln/>
          </p:spPr>
          <p:style>
            <a:lnRef idx="3">
              <a:schemeClr val="dk1"/>
            </a:lnRef>
            <a:fillRef idx="0">
              <a:schemeClr val="dk1"/>
            </a:fillRef>
            <a:effectRef idx="2">
              <a:schemeClr val="dk1"/>
            </a:effectRef>
            <a:fontRef idx="minor">
              <a:schemeClr val="tx1"/>
            </a:fontRef>
          </p:style>
        </p:cxnSp>
        <p:cxnSp>
          <p:nvCxnSpPr>
            <p:cNvPr id="32" name="Straight Connector 31" descr="straight line">
              <a:extLst>
                <a:ext uri="{FF2B5EF4-FFF2-40B4-BE49-F238E27FC236}">
                  <a16:creationId xmlns:a16="http://schemas.microsoft.com/office/drawing/2014/main" id="{5CAB83FA-6282-AE4B-ABB9-619FD4620C40}"/>
                </a:ext>
              </a:extLst>
            </p:cNvPr>
            <p:cNvCxnSpPr>
              <a:cxnSpLocks/>
            </p:cNvCxnSpPr>
            <p:nvPr/>
          </p:nvCxnSpPr>
          <p:spPr>
            <a:xfrm>
              <a:off x="9181218" y="3429000"/>
              <a:ext cx="836715" cy="1277695"/>
            </a:xfrm>
            <a:prstGeom prst="line">
              <a:avLst/>
            </a:prstGeom>
            <a:ln/>
          </p:spPr>
          <p:style>
            <a:lnRef idx="3">
              <a:schemeClr val="dk1"/>
            </a:lnRef>
            <a:fillRef idx="0">
              <a:schemeClr val="dk1"/>
            </a:fillRef>
            <a:effectRef idx="2">
              <a:schemeClr val="dk1"/>
            </a:effectRef>
            <a:fontRef idx="minor">
              <a:schemeClr val="tx1"/>
            </a:fontRef>
          </p:style>
        </p:cxnSp>
        <p:cxnSp>
          <p:nvCxnSpPr>
            <p:cNvPr id="33" name="Straight Connector 32" descr="straight line">
              <a:extLst>
                <a:ext uri="{FF2B5EF4-FFF2-40B4-BE49-F238E27FC236}">
                  <a16:creationId xmlns:a16="http://schemas.microsoft.com/office/drawing/2014/main" id="{8D0C2EA0-627C-7346-86F2-A9A5BFEA9186}"/>
                </a:ext>
              </a:extLst>
            </p:cNvPr>
            <p:cNvCxnSpPr>
              <a:cxnSpLocks/>
              <a:stCxn id="55" idx="3"/>
              <a:endCxn id="49" idx="2"/>
            </p:cNvCxnSpPr>
            <p:nvPr/>
          </p:nvCxnSpPr>
          <p:spPr>
            <a:xfrm>
              <a:off x="9427475" y="2630226"/>
              <a:ext cx="934835" cy="219584"/>
            </a:xfrm>
            <a:prstGeom prst="line">
              <a:avLst/>
            </a:prstGeom>
            <a:ln/>
          </p:spPr>
          <p:style>
            <a:lnRef idx="3">
              <a:schemeClr val="dk1"/>
            </a:lnRef>
            <a:fillRef idx="0">
              <a:schemeClr val="dk1"/>
            </a:fillRef>
            <a:effectRef idx="2">
              <a:schemeClr val="dk1"/>
            </a:effectRef>
            <a:fontRef idx="minor">
              <a:schemeClr val="tx1"/>
            </a:fontRef>
          </p:style>
        </p:cxnSp>
        <p:sp>
          <p:nvSpPr>
            <p:cNvPr id="34" name="TextBox 33">
              <a:extLst>
                <a:ext uri="{FF2B5EF4-FFF2-40B4-BE49-F238E27FC236}">
                  <a16:creationId xmlns:a16="http://schemas.microsoft.com/office/drawing/2014/main" id="{A8A858EF-9FF5-2144-9B16-EF5C1A8749A1}"/>
                </a:ext>
              </a:extLst>
            </p:cNvPr>
            <p:cNvSpPr txBox="1"/>
            <p:nvPr/>
          </p:nvSpPr>
          <p:spPr>
            <a:xfrm>
              <a:off x="6083842" y="3410881"/>
              <a:ext cx="1198880" cy="646331"/>
            </a:xfrm>
            <a:prstGeom prst="rect">
              <a:avLst/>
            </a:prstGeom>
            <a:noFill/>
          </p:spPr>
          <p:txBody>
            <a:bodyPr wrap="square" rtlCol="0">
              <a:spAutoFit/>
            </a:bodyPr>
            <a:lstStyle/>
            <a:p>
              <a:pPr algn="ctr"/>
              <a:r>
                <a:rPr lang="el-GR" dirty="0"/>
                <a:t>Λέξη  κλειδί</a:t>
              </a:r>
              <a:endParaRPr lang="en-US" dirty="0"/>
            </a:p>
          </p:txBody>
        </p:sp>
        <p:sp>
          <p:nvSpPr>
            <p:cNvPr id="35" name="TextBox 34">
              <a:extLst>
                <a:ext uri="{FF2B5EF4-FFF2-40B4-BE49-F238E27FC236}">
                  <a16:creationId xmlns:a16="http://schemas.microsoft.com/office/drawing/2014/main" id="{A9F78683-D595-A942-B236-4AFF1FD95A8C}"/>
                </a:ext>
              </a:extLst>
            </p:cNvPr>
            <p:cNvSpPr txBox="1"/>
            <p:nvPr/>
          </p:nvSpPr>
          <p:spPr>
            <a:xfrm>
              <a:off x="6973454" y="5320732"/>
              <a:ext cx="1198880" cy="646331"/>
            </a:xfrm>
            <a:prstGeom prst="rect">
              <a:avLst/>
            </a:prstGeom>
            <a:noFill/>
          </p:spPr>
          <p:txBody>
            <a:bodyPr wrap="square" rtlCol="0">
              <a:spAutoFit/>
            </a:bodyPr>
            <a:lstStyle/>
            <a:p>
              <a:pPr algn="ctr"/>
              <a:r>
                <a:rPr lang="el-GR" dirty="0"/>
                <a:t>Λέξη κλειδί</a:t>
              </a:r>
            </a:p>
          </p:txBody>
        </p:sp>
        <p:sp>
          <p:nvSpPr>
            <p:cNvPr id="37" name="TextBox 36">
              <a:extLst>
                <a:ext uri="{FF2B5EF4-FFF2-40B4-BE49-F238E27FC236}">
                  <a16:creationId xmlns:a16="http://schemas.microsoft.com/office/drawing/2014/main" id="{EB5412BD-6F42-1645-94A1-A2F98C8F56F0}"/>
                </a:ext>
              </a:extLst>
            </p:cNvPr>
            <p:cNvSpPr txBox="1"/>
            <p:nvPr/>
          </p:nvSpPr>
          <p:spPr>
            <a:xfrm>
              <a:off x="9591472" y="5638602"/>
              <a:ext cx="1198880" cy="646331"/>
            </a:xfrm>
            <a:prstGeom prst="rect">
              <a:avLst/>
            </a:prstGeom>
            <a:noFill/>
          </p:spPr>
          <p:txBody>
            <a:bodyPr wrap="square" rtlCol="0">
              <a:spAutoFit/>
            </a:bodyPr>
            <a:lstStyle/>
            <a:p>
              <a:pPr algn="ctr"/>
              <a:r>
                <a:rPr lang="el-GR" dirty="0"/>
                <a:t>Λέξη κλειδί</a:t>
              </a:r>
            </a:p>
          </p:txBody>
        </p:sp>
        <p:sp>
          <p:nvSpPr>
            <p:cNvPr id="38" name="TextBox 37">
              <a:extLst>
                <a:ext uri="{FF2B5EF4-FFF2-40B4-BE49-F238E27FC236}">
                  <a16:creationId xmlns:a16="http://schemas.microsoft.com/office/drawing/2014/main" id="{20DDFF3D-5E90-9D40-86A9-817E6162C0FB}"/>
                </a:ext>
              </a:extLst>
            </p:cNvPr>
            <p:cNvSpPr txBox="1"/>
            <p:nvPr/>
          </p:nvSpPr>
          <p:spPr>
            <a:xfrm>
              <a:off x="10017933" y="3412384"/>
              <a:ext cx="1608324" cy="369332"/>
            </a:xfrm>
            <a:prstGeom prst="rect">
              <a:avLst/>
            </a:prstGeom>
            <a:noFill/>
          </p:spPr>
          <p:txBody>
            <a:bodyPr wrap="square" rtlCol="0">
              <a:spAutoFit/>
            </a:bodyPr>
            <a:lstStyle/>
            <a:p>
              <a:pPr algn="ctr"/>
              <a:r>
                <a:rPr lang="el-GR" dirty="0"/>
                <a:t>Λέξη κλειδί</a:t>
              </a:r>
            </a:p>
          </p:txBody>
        </p:sp>
        <p:sp>
          <p:nvSpPr>
            <p:cNvPr id="42" name="Oval 41" descr="oval shape">
              <a:extLst>
                <a:ext uri="{FF2B5EF4-FFF2-40B4-BE49-F238E27FC236}">
                  <a16:creationId xmlns:a16="http://schemas.microsoft.com/office/drawing/2014/main" id="{10D91E47-9024-2544-A774-5F83E2700F0A}"/>
                </a:ext>
              </a:extLst>
            </p:cNvPr>
            <p:cNvSpPr/>
            <p:nvPr/>
          </p:nvSpPr>
          <p:spPr>
            <a:xfrm>
              <a:off x="9681281" y="4575965"/>
              <a:ext cx="1000125" cy="10001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000" dirty="0"/>
            </a:p>
          </p:txBody>
        </p:sp>
        <p:sp>
          <p:nvSpPr>
            <p:cNvPr id="46" name="Oval 45" descr="oval shape">
              <a:extLst>
                <a:ext uri="{FF2B5EF4-FFF2-40B4-BE49-F238E27FC236}">
                  <a16:creationId xmlns:a16="http://schemas.microsoft.com/office/drawing/2014/main" id="{8CC00D4F-2FB0-C340-B932-176E1760E489}"/>
                </a:ext>
              </a:extLst>
            </p:cNvPr>
            <p:cNvSpPr/>
            <p:nvPr/>
          </p:nvSpPr>
          <p:spPr>
            <a:xfrm>
              <a:off x="6191627" y="2349747"/>
              <a:ext cx="1000125" cy="1000125"/>
            </a:xfrm>
            <a:prstGeom prst="ellipse">
              <a:avLst/>
            </a:pr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000" dirty="0"/>
            </a:p>
          </p:txBody>
        </p:sp>
        <p:sp>
          <p:nvSpPr>
            <p:cNvPr id="49" name="Oval 48" descr="oval shape">
              <a:extLst>
                <a:ext uri="{FF2B5EF4-FFF2-40B4-BE49-F238E27FC236}">
                  <a16:creationId xmlns:a16="http://schemas.microsoft.com/office/drawing/2014/main" id="{CDE26E72-3C77-3041-AAF3-D537C0C190BB}"/>
                </a:ext>
              </a:extLst>
            </p:cNvPr>
            <p:cNvSpPr/>
            <p:nvPr/>
          </p:nvSpPr>
          <p:spPr>
            <a:xfrm>
              <a:off x="10362310" y="2349747"/>
              <a:ext cx="1000125" cy="10001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000" dirty="0"/>
            </a:p>
          </p:txBody>
        </p:sp>
        <p:sp>
          <p:nvSpPr>
            <p:cNvPr id="53" name="Oval 52" descr="oval shape">
              <a:extLst>
                <a:ext uri="{FF2B5EF4-FFF2-40B4-BE49-F238E27FC236}">
                  <a16:creationId xmlns:a16="http://schemas.microsoft.com/office/drawing/2014/main" id="{66A5825C-2801-A14C-9E83-5D06EC19285B}"/>
                </a:ext>
              </a:extLst>
            </p:cNvPr>
            <p:cNvSpPr/>
            <p:nvPr/>
          </p:nvSpPr>
          <p:spPr>
            <a:xfrm>
              <a:off x="7960738" y="1939633"/>
              <a:ext cx="1630734" cy="163073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D9B441DE-399E-EA46-A84F-0D58A73CFF03}"/>
                </a:ext>
              </a:extLst>
            </p:cNvPr>
            <p:cNvSpPr txBox="1"/>
            <p:nvPr/>
          </p:nvSpPr>
          <p:spPr>
            <a:xfrm>
              <a:off x="8100607" y="2307060"/>
              <a:ext cx="1326868" cy="646331"/>
            </a:xfrm>
            <a:prstGeom prst="rect">
              <a:avLst/>
            </a:prstGeom>
            <a:noFill/>
          </p:spPr>
          <p:txBody>
            <a:bodyPr wrap="square" rtlCol="0">
              <a:spAutoFit/>
            </a:bodyPr>
            <a:lstStyle/>
            <a:p>
              <a:pPr algn="ctr"/>
              <a:r>
                <a:rPr lang="el-GR" dirty="0">
                  <a:solidFill>
                    <a:schemeClr val="bg1"/>
                  </a:solidFill>
                </a:rPr>
                <a:t>ΚΕΝΤΡΙΚΗ ΙΔΕΑ</a:t>
              </a:r>
              <a:endParaRPr lang="en-US" dirty="0">
                <a:solidFill>
                  <a:schemeClr val="bg1"/>
                </a:solidFill>
              </a:endParaRPr>
            </a:p>
          </p:txBody>
        </p:sp>
        <p:sp>
          <p:nvSpPr>
            <p:cNvPr id="57" name="Oval 56" descr="oval shape">
              <a:extLst>
                <a:ext uri="{FF2B5EF4-FFF2-40B4-BE49-F238E27FC236}">
                  <a16:creationId xmlns:a16="http://schemas.microsoft.com/office/drawing/2014/main" id="{BF8329D4-5928-2B49-81AA-F9FA7137D89D}"/>
                </a:ext>
              </a:extLst>
            </p:cNvPr>
            <p:cNvSpPr/>
            <p:nvPr/>
          </p:nvSpPr>
          <p:spPr>
            <a:xfrm>
              <a:off x="7081628" y="4258095"/>
              <a:ext cx="1000125" cy="1000125"/>
            </a:xfrm>
            <a:prstGeom prst="ellipse">
              <a:avLst/>
            </a:prstGeom>
            <a:noFill/>
            <a:ln w="254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000" dirty="0"/>
            </a:p>
          </p:txBody>
        </p:sp>
      </p:grpSp>
      <p:sp>
        <p:nvSpPr>
          <p:cNvPr id="6" name="TextBox 5">
            <a:extLst>
              <a:ext uri="{FF2B5EF4-FFF2-40B4-BE49-F238E27FC236}">
                <a16:creationId xmlns:a16="http://schemas.microsoft.com/office/drawing/2014/main" id="{191D271C-06A4-3A06-8624-DBC0BE9E376F}"/>
              </a:ext>
            </a:extLst>
          </p:cNvPr>
          <p:cNvSpPr txBox="1"/>
          <p:nvPr/>
        </p:nvSpPr>
        <p:spPr>
          <a:xfrm>
            <a:off x="595689" y="6190156"/>
            <a:ext cx="6096000" cy="369332"/>
          </a:xfrm>
          <a:prstGeom prst="rect">
            <a:avLst/>
          </a:prstGeom>
          <a:noFill/>
        </p:spPr>
        <p:txBody>
          <a:bodyPr wrap="square">
            <a:spAutoFit/>
          </a:bodyPr>
          <a:lstStyle/>
          <a:p>
            <a:r>
              <a:rPr lang="en-US" dirty="0">
                <a:hlinkClick r:id="rId3"/>
              </a:rPr>
              <a:t>https://photodentro.edu.gr/lor/</a:t>
            </a:r>
            <a:r>
              <a:rPr lang="el-GR" dirty="0"/>
              <a:t> </a:t>
            </a:r>
          </a:p>
        </p:txBody>
      </p:sp>
    </p:spTree>
    <p:extLst>
      <p:ext uri="{BB962C8B-B14F-4D97-AF65-F5344CB8AC3E}">
        <p14:creationId xmlns:p14="http://schemas.microsoft.com/office/powerpoint/2010/main" val="1981718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CF032A26-ED55-EF20-1B7B-B4385B2B672C}"/>
              </a:ext>
            </a:extLst>
          </p:cNvPr>
          <p:cNvPicPr>
            <a:picLocks noGrp="1" noChangeAspect="1"/>
          </p:cNvPicPr>
          <p:nvPr>
            <p:ph sz="quarter" idx="10"/>
          </p:nvPr>
        </p:nvPicPr>
        <p:blipFill>
          <a:blip r:embed="rId2"/>
          <a:stretch>
            <a:fillRect/>
          </a:stretch>
        </p:blipFill>
        <p:spPr>
          <a:xfrm>
            <a:off x="775007" y="2239949"/>
            <a:ext cx="4498259" cy="2998839"/>
          </a:xfrm>
          <a:prstGeom prst="rect">
            <a:avLst/>
          </a:prstGeom>
        </p:spPr>
      </p:pic>
      <p:sp>
        <p:nvSpPr>
          <p:cNvPr id="3" name="Τίτλος 2">
            <a:extLst>
              <a:ext uri="{FF2B5EF4-FFF2-40B4-BE49-F238E27FC236}">
                <a16:creationId xmlns:a16="http://schemas.microsoft.com/office/drawing/2014/main" id="{14DDC6E0-E540-D7F0-C7B3-2B283194AE31}"/>
              </a:ext>
            </a:extLst>
          </p:cNvPr>
          <p:cNvSpPr>
            <a:spLocks noGrp="1"/>
          </p:cNvSpPr>
          <p:nvPr>
            <p:ph type="title"/>
          </p:nvPr>
        </p:nvSpPr>
        <p:spPr>
          <a:xfrm>
            <a:off x="1231081" y="499435"/>
            <a:ext cx="9146972" cy="640080"/>
          </a:xfrm>
        </p:spPr>
        <p:txBody>
          <a:bodyPr>
            <a:normAutofit fontScale="90000"/>
          </a:bodyPr>
          <a:lstStyle/>
          <a:p>
            <a:r>
              <a:rPr lang="el-GR" b="1" i="0" dirty="0">
                <a:solidFill>
                  <a:srgbClr val="4C4C4C"/>
                </a:solidFill>
                <a:effectLst/>
                <a:latin typeface="Roboto" panose="02000000000000000000" pitchFamily="2" charset="0"/>
              </a:rPr>
              <a:t>Η εννοιολογική χαρτογράφηση επιτρέπει στους μαθητές να:</a:t>
            </a:r>
            <a:endParaRPr lang="el-GR" dirty="0"/>
          </a:p>
        </p:txBody>
      </p:sp>
      <p:sp>
        <p:nvSpPr>
          <p:cNvPr id="6" name="TextBox 5">
            <a:extLst>
              <a:ext uri="{FF2B5EF4-FFF2-40B4-BE49-F238E27FC236}">
                <a16:creationId xmlns:a16="http://schemas.microsoft.com/office/drawing/2014/main" id="{54CE055B-4E07-16F7-2AD1-E35B7759790E}"/>
              </a:ext>
            </a:extLst>
          </p:cNvPr>
          <p:cNvSpPr txBox="1"/>
          <p:nvPr/>
        </p:nvSpPr>
        <p:spPr>
          <a:xfrm>
            <a:off x="1150374" y="5238788"/>
            <a:ext cx="6096000" cy="923330"/>
          </a:xfrm>
          <a:prstGeom prst="rect">
            <a:avLst/>
          </a:prstGeom>
          <a:noFill/>
        </p:spPr>
        <p:txBody>
          <a:bodyPr wrap="square">
            <a:spAutoFit/>
          </a:bodyPr>
          <a:lstStyle/>
          <a:p>
            <a:pPr algn="l" fontAlgn="base">
              <a:spcBef>
                <a:spcPts val="225"/>
              </a:spcBef>
            </a:pPr>
            <a:r>
              <a:rPr lang="el-GR" b="0" i="1" dirty="0">
                <a:solidFill>
                  <a:srgbClr val="4C4C4C"/>
                </a:solidFill>
                <a:effectLst/>
                <a:latin typeface="inherit"/>
              </a:rPr>
              <a:t>Μαθητής σχεδιάζει νοητικό χάρτη</a:t>
            </a:r>
          </a:p>
          <a:p>
            <a:br>
              <a:rPr lang="el-GR" b="0" i="0" dirty="0">
                <a:solidFill>
                  <a:srgbClr val="4C4C4C"/>
                </a:solidFill>
                <a:effectLst/>
                <a:latin typeface="Roboto Slab" pitchFamily="2" charset="0"/>
              </a:rPr>
            </a:br>
            <a:endParaRPr lang="el-GR" dirty="0"/>
          </a:p>
        </p:txBody>
      </p:sp>
      <p:sp>
        <p:nvSpPr>
          <p:cNvPr id="8" name="TextBox 7">
            <a:extLst>
              <a:ext uri="{FF2B5EF4-FFF2-40B4-BE49-F238E27FC236}">
                <a16:creationId xmlns:a16="http://schemas.microsoft.com/office/drawing/2014/main" id="{EAC9760D-4C0A-26FE-2E52-0867B4F811C8}"/>
              </a:ext>
            </a:extLst>
          </p:cNvPr>
          <p:cNvSpPr txBox="1"/>
          <p:nvPr/>
        </p:nvSpPr>
        <p:spPr>
          <a:xfrm>
            <a:off x="5879690" y="1431202"/>
            <a:ext cx="6096000" cy="4196855"/>
          </a:xfrm>
          <a:prstGeom prst="rect">
            <a:avLst/>
          </a:prstGeom>
          <a:noFill/>
        </p:spPr>
        <p:txBody>
          <a:bodyPr wrap="square">
            <a:spAutoFit/>
          </a:bodyPr>
          <a:lstStyle/>
          <a:p>
            <a:pPr marL="285750" indent="-285750" algn="just" fontAlgn="base">
              <a:lnSpc>
                <a:spcPct val="200000"/>
              </a:lnSpc>
              <a:buFont typeface="Arial" panose="020B0604020202020204" pitchFamily="34" charset="0"/>
              <a:buChar char="•"/>
            </a:pPr>
            <a:r>
              <a:rPr lang="el-GR" b="0" i="0" dirty="0">
                <a:solidFill>
                  <a:srgbClr val="000000"/>
                </a:solidFill>
                <a:effectLst/>
                <a:latin typeface="Georgia" panose="02040502050405020303" pitchFamily="18" charset="0"/>
              </a:rPr>
              <a:t>σχεδιάζουν – αναλύουν τη σκέψη τους</a:t>
            </a:r>
            <a:endParaRPr lang="el-GR" b="0" i="0" dirty="0">
              <a:solidFill>
                <a:srgbClr val="4C4C4C"/>
              </a:solidFill>
              <a:effectLst/>
              <a:latin typeface="Georgia" panose="02040502050405020303" pitchFamily="18" charset="0"/>
            </a:endParaRPr>
          </a:p>
          <a:p>
            <a:pPr marL="285750" indent="-285750" algn="just" fontAlgn="base">
              <a:lnSpc>
                <a:spcPct val="200000"/>
              </a:lnSpc>
              <a:buFont typeface="Arial" panose="020B0604020202020204" pitchFamily="34" charset="0"/>
              <a:buChar char="•"/>
            </a:pPr>
            <a:r>
              <a:rPr lang="el-GR" b="0" i="0" dirty="0">
                <a:solidFill>
                  <a:srgbClr val="000000"/>
                </a:solidFill>
                <a:effectLst/>
                <a:latin typeface="Georgia" panose="02040502050405020303" pitchFamily="18" charset="0"/>
              </a:rPr>
              <a:t>επεξεργάζονται πληροφορίες</a:t>
            </a:r>
            <a:endParaRPr lang="el-GR" b="0" i="0" dirty="0">
              <a:solidFill>
                <a:srgbClr val="4C4C4C"/>
              </a:solidFill>
              <a:effectLst/>
              <a:latin typeface="Georgia" panose="02040502050405020303" pitchFamily="18" charset="0"/>
            </a:endParaRPr>
          </a:p>
          <a:p>
            <a:pPr marL="285750" indent="-285750" algn="just" fontAlgn="base">
              <a:lnSpc>
                <a:spcPct val="200000"/>
              </a:lnSpc>
              <a:buFont typeface="Arial" panose="020B0604020202020204" pitchFamily="34" charset="0"/>
              <a:buChar char="•"/>
            </a:pPr>
            <a:r>
              <a:rPr lang="el-GR" b="0" i="0" dirty="0">
                <a:solidFill>
                  <a:srgbClr val="000000"/>
                </a:solidFill>
                <a:effectLst/>
                <a:latin typeface="Georgia" panose="02040502050405020303" pitchFamily="18" charset="0"/>
              </a:rPr>
              <a:t>οργανώνουν τις ιδέες τους</a:t>
            </a:r>
            <a:endParaRPr lang="el-GR" b="0" i="0" dirty="0">
              <a:solidFill>
                <a:srgbClr val="4C4C4C"/>
              </a:solidFill>
              <a:effectLst/>
              <a:latin typeface="Georgia" panose="02040502050405020303" pitchFamily="18" charset="0"/>
            </a:endParaRPr>
          </a:p>
          <a:p>
            <a:pPr marL="285750" indent="-285750" algn="just" fontAlgn="base">
              <a:lnSpc>
                <a:spcPct val="200000"/>
              </a:lnSpc>
              <a:buFont typeface="Arial" panose="020B0604020202020204" pitchFamily="34" charset="0"/>
              <a:buChar char="•"/>
            </a:pPr>
            <a:r>
              <a:rPr lang="el-GR" b="0" i="0" dirty="0">
                <a:solidFill>
                  <a:srgbClr val="000000"/>
                </a:solidFill>
                <a:effectLst/>
                <a:latin typeface="Georgia" panose="02040502050405020303" pitchFamily="18" charset="0"/>
              </a:rPr>
              <a:t>βλέπουν σχέσεις και να κάνουν συνδέσεις συγκρίνουν</a:t>
            </a:r>
            <a:endParaRPr lang="el-GR" b="0" i="0" dirty="0">
              <a:solidFill>
                <a:srgbClr val="4C4C4C"/>
              </a:solidFill>
              <a:effectLst/>
              <a:latin typeface="Georgia" panose="02040502050405020303" pitchFamily="18" charset="0"/>
            </a:endParaRPr>
          </a:p>
          <a:p>
            <a:pPr marL="285750" indent="-285750" algn="just" fontAlgn="base">
              <a:lnSpc>
                <a:spcPct val="200000"/>
              </a:lnSpc>
              <a:buFont typeface="Arial" panose="020B0604020202020204" pitchFamily="34" charset="0"/>
              <a:buChar char="•"/>
            </a:pPr>
            <a:r>
              <a:rPr lang="el-GR" b="0" i="0" dirty="0">
                <a:solidFill>
                  <a:srgbClr val="000000"/>
                </a:solidFill>
                <a:effectLst/>
                <a:latin typeface="Georgia" panose="02040502050405020303" pitchFamily="18" charset="0"/>
              </a:rPr>
              <a:t>σκέφτονται δημιουργικά – ενισχύουν τη μάθηση</a:t>
            </a:r>
            <a:endParaRPr lang="el-GR" b="0" i="0" dirty="0">
              <a:solidFill>
                <a:srgbClr val="4C4C4C"/>
              </a:solidFill>
              <a:effectLst/>
              <a:latin typeface="Georgia" panose="02040502050405020303" pitchFamily="18" charset="0"/>
            </a:endParaRPr>
          </a:p>
          <a:p>
            <a:pPr marL="285750" indent="-285750" algn="just" fontAlgn="base">
              <a:lnSpc>
                <a:spcPct val="200000"/>
              </a:lnSpc>
              <a:buFont typeface="Arial" panose="020B0604020202020204" pitchFamily="34" charset="0"/>
              <a:buChar char="•"/>
            </a:pPr>
            <a:r>
              <a:rPr lang="el-GR" b="0" i="0" dirty="0">
                <a:solidFill>
                  <a:srgbClr val="000000"/>
                </a:solidFill>
                <a:effectLst/>
                <a:latin typeface="Georgia" panose="02040502050405020303" pitchFamily="18" charset="0"/>
              </a:rPr>
              <a:t>έχουν μία συνολική εικόνα της προόδου</a:t>
            </a:r>
            <a:endParaRPr lang="el-GR" b="0" i="0" dirty="0">
              <a:solidFill>
                <a:srgbClr val="4C4C4C"/>
              </a:solidFill>
              <a:effectLst/>
              <a:latin typeface="Georgia" panose="02040502050405020303" pitchFamily="18" charset="0"/>
            </a:endParaRPr>
          </a:p>
          <a:p>
            <a:pPr marL="285750" indent="-285750" algn="just" fontAlgn="base">
              <a:lnSpc>
                <a:spcPct val="150000"/>
              </a:lnSpc>
              <a:buFont typeface="Arial" panose="020B0604020202020204" pitchFamily="34" charset="0"/>
              <a:buChar char="•"/>
            </a:pPr>
            <a:r>
              <a:rPr lang="el-GR" b="0" i="0" dirty="0">
                <a:solidFill>
                  <a:srgbClr val="000000"/>
                </a:solidFill>
                <a:effectLst/>
                <a:latin typeface="Georgia" panose="02040502050405020303" pitchFamily="18" charset="0"/>
              </a:rPr>
              <a:t>αναγνωρίζουν παρερμηνείες και λάθος συνδέσεις- αναπτύσσουν κριτική και λογική σκέψη. </a:t>
            </a:r>
            <a:endParaRPr lang="el-GR" b="0" i="0" dirty="0">
              <a:solidFill>
                <a:srgbClr val="4C4C4C"/>
              </a:solidFill>
              <a:effectLst/>
              <a:latin typeface="Georgia" panose="02040502050405020303" pitchFamily="18" charset="0"/>
            </a:endParaRPr>
          </a:p>
        </p:txBody>
      </p:sp>
    </p:spTree>
    <p:extLst>
      <p:ext uri="{BB962C8B-B14F-4D97-AF65-F5344CB8AC3E}">
        <p14:creationId xmlns:p14="http://schemas.microsoft.com/office/powerpoint/2010/main" val="2483533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09800" y="274638"/>
            <a:ext cx="8248650" cy="1143000"/>
          </a:xfrm>
        </p:spPr>
        <p:txBody>
          <a:bodyPr>
            <a:normAutofit fontScale="90000"/>
          </a:bodyPr>
          <a:lstStyle/>
          <a:p>
            <a:pPr>
              <a:defRPr/>
            </a:pPr>
            <a:r>
              <a:rPr lang="el-GR" sz="4000" dirty="0"/>
              <a:t>Στάδια δημιουργίας ενός χάρτη (1)</a:t>
            </a:r>
          </a:p>
        </p:txBody>
      </p:sp>
      <p:sp>
        <p:nvSpPr>
          <p:cNvPr id="25603" name="Rectangle 3"/>
          <p:cNvSpPr>
            <a:spLocks noGrp="1" noChangeArrowheads="1"/>
          </p:cNvSpPr>
          <p:nvPr>
            <p:ph type="body" idx="1"/>
          </p:nvPr>
        </p:nvSpPr>
        <p:spPr>
          <a:xfrm>
            <a:off x="1745674" y="1447799"/>
            <a:ext cx="9362208" cy="5036127"/>
          </a:xfrm>
        </p:spPr>
        <p:txBody>
          <a:bodyPr>
            <a:normAutofit fontScale="85000" lnSpcReduction="20000"/>
          </a:bodyPr>
          <a:lstStyle/>
          <a:p>
            <a:pPr marL="457200" indent="-457200">
              <a:lnSpc>
                <a:spcPct val="150000"/>
              </a:lnSpc>
              <a:buFont typeface="+mj-lt"/>
              <a:buAutoNum type="arabicPeriod"/>
              <a:defRPr/>
            </a:pPr>
            <a:r>
              <a:rPr lang="el-GR" sz="1900" dirty="0"/>
              <a:t>Εντοπισμός του </a:t>
            </a:r>
            <a:r>
              <a:rPr lang="el-GR" sz="1900" b="1" dirty="0"/>
              <a:t>θέματος</a:t>
            </a:r>
            <a:r>
              <a:rPr lang="el-GR" sz="1900" dirty="0"/>
              <a:t> ή του κομβικού </a:t>
            </a:r>
            <a:r>
              <a:rPr lang="el-GR" sz="1900" b="1" dirty="0"/>
              <a:t>ερωτήματος</a:t>
            </a:r>
            <a:r>
              <a:rPr lang="el-GR" sz="1900" dirty="0"/>
              <a:t> (</a:t>
            </a:r>
            <a:r>
              <a:rPr lang="el-GR" sz="1900" dirty="0" err="1"/>
              <a:t>focus</a:t>
            </a:r>
            <a:r>
              <a:rPr lang="el-GR" sz="1900" dirty="0"/>
              <a:t> </a:t>
            </a:r>
            <a:r>
              <a:rPr lang="el-GR" sz="1900" dirty="0" err="1"/>
              <a:t>question</a:t>
            </a:r>
            <a:r>
              <a:rPr lang="el-GR" sz="1900" dirty="0"/>
              <a:t>). </a:t>
            </a:r>
          </a:p>
          <a:p>
            <a:pPr marL="457200" indent="-457200">
              <a:lnSpc>
                <a:spcPct val="150000"/>
              </a:lnSpc>
              <a:buFont typeface="+mj-lt"/>
              <a:buAutoNum type="arabicPeriod"/>
              <a:defRPr/>
            </a:pPr>
            <a:r>
              <a:rPr lang="el-GR" sz="1900" dirty="0"/>
              <a:t>Εντοπισμός και καταγραφή των </a:t>
            </a:r>
            <a:r>
              <a:rPr lang="el-GR" sz="1900" b="1" dirty="0"/>
              <a:t>σημαντικότερων εννοιών</a:t>
            </a:r>
            <a:r>
              <a:rPr lang="el-GR" sz="1900" dirty="0"/>
              <a:t> που συνδέονται µε το υπό εξέταση θέμα ή µε το κομβικό ερώτημα. </a:t>
            </a:r>
          </a:p>
          <a:p>
            <a:pPr marL="457200" indent="-457200">
              <a:lnSpc>
                <a:spcPct val="150000"/>
              </a:lnSpc>
              <a:buFont typeface="+mj-lt"/>
              <a:buAutoNum type="arabicPeriod"/>
              <a:defRPr/>
            </a:pPr>
            <a:r>
              <a:rPr lang="el-GR" sz="1900" b="1" dirty="0"/>
              <a:t>Οργάνωση- κατάταξη εννοιών</a:t>
            </a:r>
            <a:r>
              <a:rPr lang="el-GR" sz="1900" dirty="0"/>
              <a:t>. Οι έννοιες καταγράφονται σε μια λίστα και οργανώνονται είτε ιεραρχικά είτε οριζόντια. </a:t>
            </a:r>
          </a:p>
          <a:p>
            <a:pPr marL="457200" indent="-457200">
              <a:lnSpc>
                <a:spcPct val="150000"/>
              </a:lnSpc>
              <a:buFont typeface="+mj-lt"/>
              <a:buAutoNum type="arabicPeriod"/>
              <a:defRPr/>
            </a:pPr>
            <a:r>
              <a:rPr lang="el-GR" sz="1900" dirty="0"/>
              <a:t>Εντοπισμός </a:t>
            </a:r>
            <a:r>
              <a:rPr lang="el-GR" sz="1900" b="1" dirty="0"/>
              <a:t>σχέσεων</a:t>
            </a:r>
            <a:r>
              <a:rPr lang="el-GR" sz="1900" dirty="0"/>
              <a:t> μεταξύ των εννοιών που έχουν καταγραφεί και ιεραρχηθεί και διαμόρφωση ενός προκαταρκτικού εννοιολογικού χάρτη. Στο στάδιο αυτό μπορούν να χρησιμοποιηθούν post-</a:t>
            </a:r>
            <a:r>
              <a:rPr lang="el-GR" sz="1900" dirty="0" err="1"/>
              <a:t>its</a:t>
            </a:r>
            <a:r>
              <a:rPr lang="el-GR" sz="1900" dirty="0"/>
              <a:t> ή λογισμικά που θα διευκολύνουν την πραγματοποίηση αλλαγών σε κατοπινό στάδιο. </a:t>
            </a:r>
          </a:p>
          <a:p>
            <a:pPr marL="457200" indent="-457200">
              <a:lnSpc>
                <a:spcPct val="150000"/>
              </a:lnSpc>
              <a:buFont typeface="+mj-lt"/>
              <a:buAutoNum type="arabicPeriod"/>
              <a:defRPr/>
            </a:pPr>
            <a:r>
              <a:rPr lang="el-GR" sz="1900" dirty="0"/>
              <a:t>Ενσωμάτωση φράσεων που περιγράφουν τις </a:t>
            </a:r>
            <a:r>
              <a:rPr lang="el-GR" sz="1900" b="1" dirty="0"/>
              <a:t>σχέσεις</a:t>
            </a:r>
            <a:r>
              <a:rPr lang="el-GR" sz="1900" dirty="0"/>
              <a:t> μεταξύ των εννοιών στον προκαταρκτικό χάρτη. </a:t>
            </a:r>
          </a:p>
          <a:p>
            <a:pPr marL="457200" indent="-457200">
              <a:lnSpc>
                <a:spcPct val="150000"/>
              </a:lnSpc>
              <a:buFont typeface="+mj-lt"/>
              <a:buAutoNum type="arabicPeriod"/>
              <a:defRPr/>
            </a:pPr>
            <a:r>
              <a:rPr lang="el-GR" sz="1900" dirty="0"/>
              <a:t>Εντοπισμός συνδέσεων μεταξύ εννοιών που ανήκουν σε </a:t>
            </a:r>
            <a:r>
              <a:rPr lang="el-GR" sz="1900" b="1" dirty="0"/>
              <a:t>διαφορετικές περιοχές του χάρτη</a:t>
            </a:r>
            <a:r>
              <a:rPr lang="el-GR" sz="1900" dirty="0"/>
              <a:t>, είτε στο ίδιο είτε σε διαφορετικό επίπεδο και αναζήτηση οριζόντιων συνδέσεων (</a:t>
            </a:r>
            <a:r>
              <a:rPr lang="el-GR" sz="1900" dirty="0" err="1"/>
              <a:t>cross-links</a:t>
            </a:r>
            <a:r>
              <a:rPr lang="el-GR" sz="1900" dirty="0"/>
              <a:t>). </a:t>
            </a:r>
          </a:p>
          <a:p>
            <a:pPr marL="457200" indent="-457200">
              <a:lnSpc>
                <a:spcPct val="150000"/>
              </a:lnSpc>
              <a:buFont typeface="+mj-lt"/>
              <a:buAutoNum type="arabicPeriod"/>
              <a:defRPr/>
            </a:pPr>
            <a:endParaRPr lang="el-GR" sz="1900" dirty="0"/>
          </a:p>
          <a:p>
            <a:pPr marL="609600" indent="-609600">
              <a:lnSpc>
                <a:spcPct val="80000"/>
              </a:lnSpc>
              <a:defRPr/>
            </a:pPr>
            <a:endParaRPr lang="el-GR" sz="2400" dirty="0">
              <a:latin typeface="+mj-lt"/>
            </a:endParaRPr>
          </a:p>
        </p:txBody>
      </p:sp>
      <p:sp>
        <p:nvSpPr>
          <p:cNvPr id="2" name="Ορθογώνιο 1">
            <a:extLst>
              <a:ext uri="{FF2B5EF4-FFF2-40B4-BE49-F238E27FC236}">
                <a16:creationId xmlns:a16="http://schemas.microsoft.com/office/drawing/2014/main" id="{CEE5C001-F5B1-1F44-9060-F6C3A056E0FE}"/>
              </a:ext>
            </a:extLst>
          </p:cNvPr>
          <p:cNvSpPr/>
          <p:nvPr/>
        </p:nvSpPr>
        <p:spPr>
          <a:xfrm>
            <a:off x="0" y="6248400"/>
            <a:ext cx="12192000" cy="609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38979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5BEA0-EC24-9077-C43C-D1696F347D7A}"/>
            </a:ext>
          </a:extLst>
        </p:cNvPr>
        <p:cNvGrpSpPr/>
        <p:nvPr/>
      </p:nvGrpSpPr>
      <p:grpSpPr>
        <a:xfrm>
          <a:off x="0" y="0"/>
          <a:ext cx="0" cy="0"/>
          <a:chOff x="0" y="0"/>
          <a:chExt cx="0" cy="0"/>
        </a:xfrm>
      </p:grpSpPr>
      <p:sp>
        <p:nvSpPr>
          <p:cNvPr id="25602" name="Rectangle 2">
            <a:extLst>
              <a:ext uri="{FF2B5EF4-FFF2-40B4-BE49-F238E27FC236}">
                <a16:creationId xmlns:a16="http://schemas.microsoft.com/office/drawing/2014/main" id="{04EB8538-F326-B4EE-B9D2-262DB9AAB376}"/>
              </a:ext>
            </a:extLst>
          </p:cNvPr>
          <p:cNvSpPr>
            <a:spLocks noGrp="1" noChangeArrowheads="1"/>
          </p:cNvSpPr>
          <p:nvPr>
            <p:ph type="title"/>
          </p:nvPr>
        </p:nvSpPr>
        <p:spPr>
          <a:xfrm>
            <a:off x="2209800" y="274638"/>
            <a:ext cx="8248650" cy="1143000"/>
          </a:xfrm>
        </p:spPr>
        <p:txBody>
          <a:bodyPr>
            <a:normAutofit fontScale="90000"/>
          </a:bodyPr>
          <a:lstStyle/>
          <a:p>
            <a:pPr>
              <a:defRPr/>
            </a:pPr>
            <a:r>
              <a:rPr lang="el-GR" sz="4000" dirty="0"/>
              <a:t>Στάδια δημιουργίας ενός χάρτη (2)</a:t>
            </a:r>
          </a:p>
        </p:txBody>
      </p:sp>
      <p:sp>
        <p:nvSpPr>
          <p:cNvPr id="25603" name="Rectangle 3">
            <a:extLst>
              <a:ext uri="{FF2B5EF4-FFF2-40B4-BE49-F238E27FC236}">
                <a16:creationId xmlns:a16="http://schemas.microsoft.com/office/drawing/2014/main" id="{0ED4DF16-3E64-2DE1-2E9A-1473CC0438D4}"/>
              </a:ext>
            </a:extLst>
          </p:cNvPr>
          <p:cNvSpPr>
            <a:spLocks noGrp="1" noChangeArrowheads="1"/>
          </p:cNvSpPr>
          <p:nvPr>
            <p:ph type="body" idx="1"/>
          </p:nvPr>
        </p:nvSpPr>
        <p:spPr>
          <a:xfrm>
            <a:off x="1257300" y="1447800"/>
            <a:ext cx="9201151" cy="4800600"/>
          </a:xfrm>
        </p:spPr>
        <p:txBody>
          <a:bodyPr>
            <a:normAutofit/>
          </a:bodyPr>
          <a:lstStyle/>
          <a:p>
            <a:pPr marL="0" marR="0" lvl="0" indent="0" algn="l" defTabSz="914391" rtl="0" eaLnBrk="1" fontAlgn="auto" latinLnBrk="0" hangingPunct="1">
              <a:lnSpc>
                <a:spcPct val="150000"/>
              </a:lnSpc>
              <a:spcBef>
                <a:spcPts val="1000"/>
              </a:spcBef>
              <a:spcAft>
                <a:spcPts val="0"/>
              </a:spcAft>
              <a:buClrTx/>
              <a:buSzTx/>
              <a:buNone/>
              <a:tabLst/>
              <a:defRPr/>
            </a:pPr>
            <a:r>
              <a:rPr kumimoji="0" lang="el-GR" sz="1600" b="1" i="0" u="none" strike="noStrike" kern="1200" cap="none" spc="0" normalizeH="0" baseline="0" noProof="0" dirty="0">
                <a:ln>
                  <a:noFill/>
                </a:ln>
                <a:solidFill>
                  <a:srgbClr val="000000"/>
                </a:solidFill>
                <a:effectLst/>
                <a:uLnTx/>
                <a:uFillTx/>
                <a:ea typeface="+mn-ea"/>
                <a:cs typeface="+mn-cs"/>
              </a:rPr>
              <a:t>7. Επανεξέταση του χάρτη </a:t>
            </a:r>
            <a:r>
              <a:rPr kumimoji="0" lang="el-GR" sz="1600" b="0" i="0" u="none" strike="noStrike" kern="1200" cap="none" spc="0" normalizeH="0" baseline="0" noProof="0" dirty="0">
                <a:ln>
                  <a:noFill/>
                </a:ln>
                <a:solidFill>
                  <a:srgbClr val="000000"/>
                </a:solidFill>
                <a:effectLst/>
                <a:uLnTx/>
                <a:uFillTx/>
                <a:ea typeface="+mn-ea"/>
                <a:cs typeface="+mn-cs"/>
              </a:rPr>
              <a:t>και πραγματοποίηση αλλαγών όπου χρειάζεται είτε σε σχέση µε τη δομή είτε σε σχέση µε το περιεχόμενο. Αναθεώρηση του χάρτη ώστε αυτός να γίνει σαφέστερος και πιο ολοκληρωμένος. Στο στάδιο αυτό μπορούν να επανατοποθετηθούν ή να προστεθούν έννοιες. </a:t>
            </a:r>
          </a:p>
          <a:p>
            <a:pPr marL="0" marR="0" lvl="0" indent="0" algn="l" defTabSz="914391" rtl="0" eaLnBrk="1" fontAlgn="auto" latinLnBrk="0" hangingPunct="1">
              <a:lnSpc>
                <a:spcPct val="150000"/>
              </a:lnSpc>
              <a:spcBef>
                <a:spcPts val="1000"/>
              </a:spcBef>
              <a:spcAft>
                <a:spcPts val="0"/>
              </a:spcAft>
              <a:buClrTx/>
              <a:buSzTx/>
              <a:buNone/>
              <a:tabLst/>
              <a:defRPr/>
            </a:pPr>
            <a:r>
              <a:rPr kumimoji="0" lang="el-GR" sz="1600" b="1" i="0" u="none" strike="noStrike" kern="1200" cap="none" spc="0" normalizeH="0" baseline="0" noProof="0" dirty="0">
                <a:ln>
                  <a:noFill/>
                </a:ln>
                <a:solidFill>
                  <a:srgbClr val="000000"/>
                </a:solidFill>
                <a:effectLst/>
                <a:uLnTx/>
                <a:uFillTx/>
                <a:ea typeface="+mn-ea"/>
                <a:cs typeface="+mn-cs"/>
              </a:rPr>
              <a:t>8. Ολοκλήρωση του χάρτη</a:t>
            </a:r>
            <a:r>
              <a:rPr kumimoji="0" lang="el-GR" sz="1600" b="0" i="0" u="none" strike="noStrike" kern="1200" cap="none" spc="0" normalizeH="0" baseline="0" noProof="0" dirty="0">
                <a:ln>
                  <a:noFill/>
                </a:ln>
                <a:solidFill>
                  <a:srgbClr val="000000"/>
                </a:solidFill>
                <a:effectLst/>
                <a:uLnTx/>
                <a:uFillTx/>
                <a:ea typeface="+mn-ea"/>
                <a:cs typeface="+mn-cs"/>
              </a:rPr>
              <a:t>. Στη φάση της ολοκλήρωσης προστίθενται παραδείγματα κάτω από τις έννοιες. Τέλος, ο χάρτης επανεξετάζεται για τελευταία φορά και οι έννοιες επανατοποθετούνται αν χρειάζεται. Σε περιπτώσεις χρήσης εργαλείων ηλεκτρονικής χαρτογράφησης ο χάρτης μπορεί να εμπλουτιστεί µε αλλαγές μορφοποίησης όπως προσθήκες διαφορετικών σχημάτων, γραμματοσειρών, χρωμάτων κλπ. </a:t>
            </a:r>
          </a:p>
          <a:p>
            <a:pPr marL="0" marR="0" lvl="0" indent="0" algn="l" defTabSz="914391" rtl="0" eaLnBrk="1" fontAlgn="auto" latinLnBrk="0" hangingPunct="1">
              <a:lnSpc>
                <a:spcPct val="150000"/>
              </a:lnSpc>
              <a:spcBef>
                <a:spcPts val="1000"/>
              </a:spcBef>
              <a:spcAft>
                <a:spcPts val="0"/>
              </a:spcAft>
              <a:buClrTx/>
              <a:buSzTx/>
              <a:buNone/>
              <a:tabLst/>
              <a:defRPr/>
            </a:pPr>
            <a:r>
              <a:rPr kumimoji="0" lang="el-GR" sz="1600" b="1" i="0" u="none" strike="noStrike" kern="1200" cap="none" spc="0" normalizeH="0" baseline="0" noProof="0" dirty="0">
                <a:ln>
                  <a:noFill/>
                </a:ln>
                <a:solidFill>
                  <a:srgbClr val="000000"/>
                </a:solidFill>
                <a:effectLst/>
                <a:uLnTx/>
                <a:uFillTx/>
                <a:ea typeface="+mn-ea"/>
                <a:cs typeface="+mn-cs"/>
              </a:rPr>
              <a:t>9. Αξιολόγηση</a:t>
            </a:r>
            <a:r>
              <a:rPr kumimoji="0" lang="el-GR" sz="1600" b="0" i="0" u="none" strike="noStrike" kern="1200" cap="none" spc="0" normalizeH="0" baseline="0" noProof="0" dirty="0">
                <a:ln>
                  <a:noFill/>
                </a:ln>
                <a:solidFill>
                  <a:srgbClr val="000000"/>
                </a:solidFill>
                <a:effectLst/>
                <a:uLnTx/>
                <a:uFillTx/>
                <a:ea typeface="+mn-ea"/>
                <a:cs typeface="+mn-cs"/>
              </a:rPr>
              <a:t> του εννοιολογικού χάρτη.</a:t>
            </a:r>
          </a:p>
          <a:p>
            <a:pPr marL="0" indent="0">
              <a:lnSpc>
                <a:spcPct val="80000"/>
              </a:lnSpc>
              <a:buNone/>
              <a:defRPr/>
            </a:pPr>
            <a:endParaRPr lang="el-GR" sz="2400" dirty="0">
              <a:latin typeface="+mj-lt"/>
            </a:endParaRPr>
          </a:p>
        </p:txBody>
      </p:sp>
      <p:sp>
        <p:nvSpPr>
          <p:cNvPr id="2" name="Ορθογώνιο 1">
            <a:extLst>
              <a:ext uri="{FF2B5EF4-FFF2-40B4-BE49-F238E27FC236}">
                <a16:creationId xmlns:a16="http://schemas.microsoft.com/office/drawing/2014/main" id="{B24C26F3-1C9D-B8EC-1665-ECFCD45B5411}"/>
              </a:ext>
            </a:extLst>
          </p:cNvPr>
          <p:cNvSpPr/>
          <p:nvPr/>
        </p:nvSpPr>
        <p:spPr>
          <a:xfrm>
            <a:off x="0" y="6248400"/>
            <a:ext cx="12192000" cy="609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4138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hlinkClick r:id="rId2"/>
            <a:extLst>
              <a:ext uri="{FF2B5EF4-FFF2-40B4-BE49-F238E27FC236}">
                <a16:creationId xmlns:a16="http://schemas.microsoft.com/office/drawing/2014/main" id="{2900CD23-0A15-3A45-998A-4E3BD9DE6B63}"/>
              </a:ext>
            </a:extLst>
          </p:cNvPr>
          <p:cNvPicPr>
            <a:picLocks noChangeAspect="1"/>
          </p:cNvPicPr>
          <p:nvPr/>
        </p:nvPicPr>
        <p:blipFill>
          <a:blip r:embed="rId3"/>
          <a:stretch>
            <a:fillRect/>
          </a:stretch>
        </p:blipFill>
        <p:spPr>
          <a:xfrm>
            <a:off x="0" y="107973"/>
            <a:ext cx="12192000" cy="6642054"/>
          </a:xfrm>
          <a:prstGeom prst="rect">
            <a:avLst/>
          </a:prstGeom>
        </p:spPr>
      </p:pic>
    </p:spTree>
    <p:extLst>
      <p:ext uri="{BB962C8B-B14F-4D97-AF65-F5344CB8AC3E}">
        <p14:creationId xmlns:p14="http://schemas.microsoft.com/office/powerpoint/2010/main" val="2578324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hlinkClick r:id="rId2"/>
            <a:extLst>
              <a:ext uri="{FF2B5EF4-FFF2-40B4-BE49-F238E27FC236}">
                <a16:creationId xmlns:a16="http://schemas.microsoft.com/office/drawing/2014/main" id="{EA037335-6884-8EEE-89FD-07189E9AA977}"/>
              </a:ext>
            </a:extLst>
          </p:cNvPr>
          <p:cNvPicPr>
            <a:picLocks noChangeAspect="1"/>
          </p:cNvPicPr>
          <p:nvPr/>
        </p:nvPicPr>
        <p:blipFill>
          <a:blip r:embed="rId3"/>
          <a:stretch>
            <a:fillRect/>
          </a:stretch>
        </p:blipFill>
        <p:spPr>
          <a:xfrm>
            <a:off x="0" y="112341"/>
            <a:ext cx="12192000" cy="6633318"/>
          </a:xfrm>
          <a:prstGeom prst="rect">
            <a:avLst/>
          </a:prstGeom>
        </p:spPr>
      </p:pic>
    </p:spTree>
    <p:extLst>
      <p:ext uri="{BB962C8B-B14F-4D97-AF65-F5344CB8AC3E}">
        <p14:creationId xmlns:p14="http://schemas.microsoft.com/office/powerpoint/2010/main" val="92119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BD17-A7FE-4352-9D7A-10482C6865A6}"/>
              </a:ext>
            </a:extLst>
          </p:cNvPr>
          <p:cNvSpPr>
            <a:spLocks noGrp="1"/>
          </p:cNvSpPr>
          <p:nvPr>
            <p:ph type="title"/>
          </p:nvPr>
        </p:nvSpPr>
        <p:spPr>
          <a:xfrm>
            <a:off x="444500" y="412137"/>
            <a:ext cx="9146972" cy="640080"/>
          </a:xfrm>
        </p:spPr>
        <p:txBody>
          <a:bodyPr/>
          <a:lstStyle/>
          <a:p>
            <a:r>
              <a:rPr lang="el-GR" b="1" dirty="0">
                <a:latin typeface="Segoe UI Semibold" panose="020B0502040204020203" pitchFamily="34" charset="0"/>
                <a:cs typeface="Segoe UI Semibold" panose="020B0502040204020203" pitchFamily="34" charset="0"/>
              </a:rPr>
              <a:t>Δημιουργώντας εννοιολογικούς χάρτες</a:t>
            </a:r>
            <a:endParaRPr lang="en-US" b="1" dirty="0">
              <a:latin typeface="Segoe UI Semibold" panose="020B0502040204020203" pitchFamily="34" charset="0"/>
              <a:cs typeface="Segoe UI Semibold" panose="020B0502040204020203" pitchFamily="34" charset="0"/>
            </a:endParaRPr>
          </a:p>
        </p:txBody>
      </p:sp>
      <p:sp>
        <p:nvSpPr>
          <p:cNvPr id="3" name="Content Placeholder 2">
            <a:extLst>
              <a:ext uri="{FF2B5EF4-FFF2-40B4-BE49-F238E27FC236}">
                <a16:creationId xmlns:a16="http://schemas.microsoft.com/office/drawing/2014/main" id="{4B3C1D5B-11AC-48D7-B0A0-63BC88617D64}"/>
              </a:ext>
            </a:extLst>
          </p:cNvPr>
          <p:cNvSpPr>
            <a:spLocks noGrp="1"/>
          </p:cNvSpPr>
          <p:nvPr>
            <p:ph sz="quarter" idx="10"/>
          </p:nvPr>
        </p:nvSpPr>
        <p:spPr>
          <a:xfrm>
            <a:off x="444500" y="1669319"/>
            <a:ext cx="5795879" cy="3977640"/>
          </a:xfrm>
        </p:spPr>
        <p:txBody>
          <a:bodyPr>
            <a:noAutofit/>
          </a:bodyPr>
          <a:lstStyle/>
          <a:p>
            <a:pPr marL="0" indent="0">
              <a:spcAft>
                <a:spcPts val="1200"/>
              </a:spcAft>
              <a:buNone/>
            </a:pPr>
            <a:r>
              <a:rPr lang="el-GR" sz="1600" b="1" dirty="0">
                <a:latin typeface="Segoe UI" panose="020B0502040204020203" pitchFamily="34" charset="0"/>
                <a:cs typeface="Segoe UI" panose="020B0502040204020203" pitchFamily="34" charset="0"/>
              </a:rPr>
              <a:t>Ο εννοιολογικός χάρτης είναι ένα εργαλείο ιδανικό για:</a:t>
            </a:r>
            <a:endParaRPr lang="en-US" sz="1600" b="1" dirty="0">
              <a:latin typeface="Segoe UI" panose="020B0502040204020203" pitchFamily="34" charset="0"/>
              <a:cs typeface="Segoe UI" panose="020B0502040204020203" pitchFamily="34" charset="0"/>
            </a:endParaRPr>
          </a:p>
          <a:p>
            <a:r>
              <a:rPr lang="el-GR" sz="1600" dirty="0">
                <a:latin typeface="Segoe UI" panose="020B0502040204020203" pitchFamily="34" charset="0"/>
                <a:cs typeface="Segoe UI" panose="020B0502040204020203" pitchFamily="34" charset="0"/>
              </a:rPr>
              <a:t>Καταιγισμό ιδεών (π.χ. αναφορά εννοιών στην αρχή του μαθήματος)</a:t>
            </a:r>
            <a:endParaRPr lang="en-US" sz="1600" dirty="0">
              <a:latin typeface="Segoe UI" panose="020B0502040204020203" pitchFamily="34" charset="0"/>
              <a:cs typeface="Segoe UI" panose="020B0502040204020203" pitchFamily="34" charset="0"/>
            </a:endParaRPr>
          </a:p>
          <a:p>
            <a:r>
              <a:rPr lang="el-GR" sz="1600" dirty="0" err="1">
                <a:latin typeface="Segoe UI" panose="020B0502040204020203" pitchFamily="34" charset="0"/>
                <a:cs typeface="Segoe UI" panose="020B0502040204020203" pitchFamily="34" charset="0"/>
              </a:rPr>
              <a:t>Οπτικοποίηση</a:t>
            </a:r>
            <a:r>
              <a:rPr lang="el-GR" sz="1600" dirty="0">
                <a:latin typeface="Segoe UI" panose="020B0502040204020203" pitchFamily="34" charset="0"/>
                <a:cs typeface="Segoe UI" panose="020B0502040204020203" pitchFamily="34" charset="0"/>
              </a:rPr>
              <a:t> εννοιών και σχηματοποίηση της γνώσης.</a:t>
            </a:r>
            <a:endParaRPr lang="en-US" sz="1600" dirty="0">
              <a:latin typeface="Segoe UI" panose="020B0502040204020203" pitchFamily="34" charset="0"/>
              <a:cs typeface="Segoe UI" panose="020B0502040204020203" pitchFamily="34" charset="0"/>
            </a:endParaRPr>
          </a:p>
          <a:p>
            <a:r>
              <a:rPr lang="el-GR" sz="1600" dirty="0">
                <a:latin typeface="Segoe UI" panose="020B0502040204020203" pitchFamily="34" charset="0"/>
                <a:cs typeface="Segoe UI" panose="020B0502040204020203" pitchFamily="34" charset="0"/>
              </a:rPr>
              <a:t>Ανακεφαλαίωση στο τέλος του μαθήματος.</a:t>
            </a:r>
            <a:endParaRPr lang="en-US" sz="1600" dirty="0">
              <a:latin typeface="Segoe UI" panose="020B0502040204020203" pitchFamily="34" charset="0"/>
              <a:cs typeface="Segoe UI" panose="020B0502040204020203" pitchFamily="34" charset="0"/>
            </a:endParaRPr>
          </a:p>
          <a:p>
            <a:r>
              <a:rPr lang="el-GR" sz="1600" dirty="0">
                <a:latin typeface="Segoe UI" panose="020B0502040204020203" pitchFamily="34" charset="0"/>
                <a:cs typeface="Segoe UI" panose="020B0502040204020203" pitchFamily="34" charset="0"/>
              </a:rPr>
              <a:t>Αξιολόγηση/εμπέδωση</a:t>
            </a:r>
            <a:endParaRPr lang="en-US" sz="1600" dirty="0">
              <a:latin typeface="Segoe UI" panose="020B0502040204020203" pitchFamily="34" charset="0"/>
              <a:cs typeface="Segoe UI" panose="020B0502040204020203" pitchFamily="34" charset="0"/>
            </a:endParaRPr>
          </a:p>
        </p:txBody>
      </p:sp>
      <p:pic>
        <p:nvPicPr>
          <p:cNvPr id="4" name="Εικόνα 3">
            <a:extLst>
              <a:ext uri="{FF2B5EF4-FFF2-40B4-BE49-F238E27FC236}">
                <a16:creationId xmlns:a16="http://schemas.microsoft.com/office/drawing/2014/main" id="{74D93AB5-FF6F-3460-9649-D40C35E802EB}"/>
              </a:ext>
            </a:extLst>
          </p:cNvPr>
          <p:cNvPicPr>
            <a:picLocks noChangeAspect="1"/>
          </p:cNvPicPr>
          <p:nvPr/>
        </p:nvPicPr>
        <p:blipFill>
          <a:blip r:embed="rId2"/>
          <a:stretch>
            <a:fillRect/>
          </a:stretch>
        </p:blipFill>
        <p:spPr>
          <a:xfrm>
            <a:off x="6548022" y="1345123"/>
            <a:ext cx="4737053" cy="4301836"/>
          </a:xfrm>
          <a:prstGeom prst="rect">
            <a:avLst/>
          </a:prstGeom>
        </p:spPr>
      </p:pic>
    </p:spTree>
    <p:extLst>
      <p:ext uri="{BB962C8B-B14F-4D97-AF65-F5344CB8AC3E}">
        <p14:creationId xmlns:p14="http://schemas.microsoft.com/office/powerpoint/2010/main" val="1079432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hlinkClick r:id="rId2"/>
            <a:extLst>
              <a:ext uri="{FF2B5EF4-FFF2-40B4-BE49-F238E27FC236}">
                <a16:creationId xmlns:a16="http://schemas.microsoft.com/office/drawing/2014/main" id="{EA576CA8-9EAA-075F-A4A6-FAC2A632FA36}"/>
              </a:ext>
            </a:extLst>
          </p:cNvPr>
          <p:cNvPicPr>
            <a:picLocks noChangeAspect="1"/>
          </p:cNvPicPr>
          <p:nvPr/>
        </p:nvPicPr>
        <p:blipFill>
          <a:blip r:embed="rId3"/>
          <a:stretch>
            <a:fillRect/>
          </a:stretch>
        </p:blipFill>
        <p:spPr>
          <a:xfrm>
            <a:off x="1312383" y="0"/>
            <a:ext cx="9567234" cy="6858000"/>
          </a:xfrm>
          <a:prstGeom prst="rect">
            <a:avLst/>
          </a:prstGeom>
        </p:spPr>
      </p:pic>
    </p:spTree>
    <p:extLst>
      <p:ext uri="{BB962C8B-B14F-4D97-AF65-F5344CB8AC3E}">
        <p14:creationId xmlns:p14="http://schemas.microsoft.com/office/powerpoint/2010/main" val="2379728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hlinkClick r:id="rId2"/>
            <a:extLst>
              <a:ext uri="{FF2B5EF4-FFF2-40B4-BE49-F238E27FC236}">
                <a16:creationId xmlns:a16="http://schemas.microsoft.com/office/drawing/2014/main" id="{E46CA74B-7DC3-43CC-7DC7-AB03B6FFC18A}"/>
              </a:ext>
            </a:extLst>
          </p:cNvPr>
          <p:cNvPicPr>
            <a:picLocks noChangeAspect="1"/>
          </p:cNvPicPr>
          <p:nvPr/>
        </p:nvPicPr>
        <p:blipFill>
          <a:blip r:embed="rId3"/>
          <a:stretch>
            <a:fillRect/>
          </a:stretch>
        </p:blipFill>
        <p:spPr>
          <a:xfrm>
            <a:off x="0" y="793156"/>
            <a:ext cx="12192000" cy="5271688"/>
          </a:xfrm>
          <a:prstGeom prst="rect">
            <a:avLst/>
          </a:prstGeom>
        </p:spPr>
      </p:pic>
    </p:spTree>
    <p:extLst>
      <p:ext uri="{BB962C8B-B14F-4D97-AF65-F5344CB8AC3E}">
        <p14:creationId xmlns:p14="http://schemas.microsoft.com/office/powerpoint/2010/main" val="3368750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D20221-9A24-67A9-F390-3B1EBF49E876}"/>
              </a:ext>
            </a:extLst>
          </p:cNvPr>
          <p:cNvSpPr>
            <a:spLocks noGrp="1"/>
          </p:cNvSpPr>
          <p:nvPr>
            <p:ph type="title"/>
          </p:nvPr>
        </p:nvSpPr>
        <p:spPr/>
        <p:txBody>
          <a:bodyPr/>
          <a:lstStyle/>
          <a:p>
            <a:r>
              <a:rPr lang="el-GR" dirty="0"/>
              <a:t>Διαδικτυακά εργαλεία εννοιολογικής χαρτογράφησης</a:t>
            </a:r>
          </a:p>
        </p:txBody>
      </p:sp>
      <p:sp>
        <p:nvSpPr>
          <p:cNvPr id="3" name="Θέση περιεχομένου 2">
            <a:extLst>
              <a:ext uri="{FF2B5EF4-FFF2-40B4-BE49-F238E27FC236}">
                <a16:creationId xmlns:a16="http://schemas.microsoft.com/office/drawing/2014/main" id="{304AAEBC-3F83-DC96-85FE-1EC6B09050F3}"/>
              </a:ext>
            </a:extLst>
          </p:cNvPr>
          <p:cNvSpPr>
            <a:spLocks noGrp="1"/>
          </p:cNvSpPr>
          <p:nvPr>
            <p:ph sz="quarter" idx="13"/>
          </p:nvPr>
        </p:nvSpPr>
        <p:spPr>
          <a:xfrm>
            <a:off x="1099525" y="1626255"/>
            <a:ext cx="9445752" cy="3977640"/>
          </a:xfrm>
        </p:spPr>
        <p:txBody>
          <a:bodyPr/>
          <a:lstStyle/>
          <a:p>
            <a:r>
              <a:rPr lang="en-US" dirty="0" err="1">
                <a:hlinkClick r:id="rId2"/>
              </a:rPr>
              <a:t>MindOnMap</a:t>
            </a:r>
            <a:endParaRPr lang="el-GR" dirty="0"/>
          </a:p>
          <a:p>
            <a:r>
              <a:rPr lang="en-US" dirty="0">
                <a:hlinkClick r:id="rId3"/>
              </a:rPr>
              <a:t>bubbl.us</a:t>
            </a:r>
            <a:endParaRPr lang="el-GR" dirty="0"/>
          </a:p>
          <a:p>
            <a:r>
              <a:rPr lang="en-US" dirty="0">
                <a:hlinkClick r:id="rId4"/>
              </a:rPr>
              <a:t>Lucid</a:t>
            </a:r>
            <a:endParaRPr lang="en-US" dirty="0"/>
          </a:p>
          <a:p>
            <a:r>
              <a:rPr lang="en-US" dirty="0" err="1">
                <a:hlinkClick r:id="rId5"/>
              </a:rPr>
              <a:t>Googleit</a:t>
            </a:r>
            <a:endParaRPr lang="el-GR" dirty="0"/>
          </a:p>
          <a:p>
            <a:r>
              <a:rPr lang="en-US" dirty="0" err="1"/>
              <a:t>Eclass</a:t>
            </a:r>
            <a:endParaRPr lang="en-US" dirty="0"/>
          </a:p>
          <a:p>
            <a:r>
              <a:rPr lang="en-US" dirty="0">
                <a:hlinkClick r:id="rId6"/>
              </a:rPr>
              <a:t>E-me</a:t>
            </a:r>
            <a:endParaRPr lang="el-GR" dirty="0"/>
          </a:p>
          <a:p>
            <a:r>
              <a:rPr lang="el-GR" dirty="0">
                <a:hlinkClick r:id="rId7"/>
              </a:rPr>
              <a:t>Φωτόδεντρο</a:t>
            </a:r>
            <a:endParaRPr lang="en-US" dirty="0"/>
          </a:p>
          <a:p>
            <a:r>
              <a:rPr lang="en-US" b="0" i="0" u="sng" dirty="0">
                <a:effectLst/>
                <a:latin typeface="Google Sans"/>
                <a:hlinkClick r:id="rId8"/>
              </a:rPr>
              <a:t> </a:t>
            </a:r>
            <a:r>
              <a:rPr lang="en-US" b="0" i="0" u="sng" dirty="0" err="1">
                <a:effectLst/>
                <a:latin typeface="Google Sans"/>
                <a:hlinkClick r:id="rId8"/>
              </a:rPr>
              <a:t>CmapTools</a:t>
            </a:r>
            <a:r>
              <a:rPr lang="en-US" b="0" i="0" u="sng" dirty="0">
                <a:effectLst/>
                <a:latin typeface="Google Sans"/>
                <a:hlinkClick r:id="rId8"/>
              </a:rPr>
              <a:t> (</a:t>
            </a:r>
            <a:r>
              <a:rPr lang="el-GR" b="0" i="0" u="sng" dirty="0">
                <a:effectLst/>
                <a:latin typeface="Google Sans"/>
                <a:hlinkClick r:id="rId8"/>
              </a:rPr>
              <a:t>κατέβασμα στον υπολογιστή)</a:t>
            </a:r>
            <a:endParaRPr lang="en-US" b="0" i="0" u="sng" dirty="0">
              <a:effectLst/>
              <a:latin typeface="Google Sans"/>
              <a:hlinkClick r:id="rId8"/>
            </a:endParaRPr>
          </a:p>
          <a:p>
            <a:endParaRPr lang="el-GR" dirty="0"/>
          </a:p>
        </p:txBody>
      </p:sp>
    </p:spTree>
    <p:extLst>
      <p:ext uri="{BB962C8B-B14F-4D97-AF65-F5344CB8AC3E}">
        <p14:creationId xmlns:p14="http://schemas.microsoft.com/office/powerpoint/2010/main" val="3224021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636E2E07-8739-639E-A654-D51E60D95888}"/>
              </a:ext>
            </a:extLst>
          </p:cNvPr>
          <p:cNvPicPr>
            <a:picLocks noChangeAspect="1"/>
          </p:cNvPicPr>
          <p:nvPr/>
        </p:nvPicPr>
        <p:blipFill>
          <a:blip r:embed="rId2"/>
          <a:stretch>
            <a:fillRect/>
          </a:stretch>
        </p:blipFill>
        <p:spPr>
          <a:xfrm>
            <a:off x="1289740" y="0"/>
            <a:ext cx="9612520" cy="6858000"/>
          </a:xfrm>
          <a:prstGeom prst="rect">
            <a:avLst/>
          </a:prstGeom>
        </p:spPr>
      </p:pic>
    </p:spTree>
    <p:extLst>
      <p:ext uri="{BB962C8B-B14F-4D97-AF65-F5344CB8AC3E}">
        <p14:creationId xmlns:p14="http://schemas.microsoft.com/office/powerpoint/2010/main" val="62400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783632" y="836712"/>
            <a:ext cx="6480720" cy="523220"/>
          </a:xfrm>
          <a:prstGeom prst="rect">
            <a:avLst/>
          </a:prstGeom>
          <a:noFill/>
        </p:spPr>
        <p:txBody>
          <a:bodyPr wrap="square" rtlCol="0">
            <a:spAutoFit/>
          </a:bodyPr>
          <a:lstStyle/>
          <a:p>
            <a:pPr algn="ctr"/>
            <a:r>
              <a:rPr lang="el-GR" sz="2800" dirty="0">
                <a:solidFill>
                  <a:schemeClr val="hlink"/>
                </a:solidFill>
                <a:latin typeface="Comic Sans MS" pitchFamily="66" charset="0"/>
              </a:rPr>
              <a:t>Ορισμός εννοιολογικού χάρτη</a:t>
            </a:r>
            <a:endParaRPr lang="el-GR" sz="2800" dirty="0"/>
          </a:p>
        </p:txBody>
      </p:sp>
      <p:sp>
        <p:nvSpPr>
          <p:cNvPr id="3" name="2 - TextBox"/>
          <p:cNvSpPr txBox="1"/>
          <p:nvPr/>
        </p:nvSpPr>
        <p:spPr>
          <a:xfrm>
            <a:off x="1257021" y="1684327"/>
            <a:ext cx="3312368" cy="4062651"/>
          </a:xfrm>
          <a:prstGeom prst="rect">
            <a:avLst/>
          </a:prstGeom>
          <a:noFill/>
        </p:spPr>
        <p:txBody>
          <a:bodyPr wrap="square" rtlCol="0">
            <a:spAutoFit/>
          </a:bodyPr>
          <a:lstStyle/>
          <a:p>
            <a:pPr algn="ctr"/>
            <a:r>
              <a:rPr lang="el-GR" sz="2000" dirty="0">
                <a:latin typeface="Comic Sans MS" pitchFamily="66" charset="0"/>
              </a:rPr>
              <a:t>Ένας εννοιολογικός χάρτης αποτελεί μια </a:t>
            </a:r>
            <a:r>
              <a:rPr lang="el-GR" sz="2000" b="1" dirty="0">
                <a:latin typeface="Comic Sans MS" pitchFamily="66" charset="0"/>
              </a:rPr>
              <a:t>γραφική αναπαράσταση</a:t>
            </a:r>
            <a:r>
              <a:rPr lang="el-GR" sz="2000" dirty="0">
                <a:latin typeface="Comic Sans MS" pitchFamily="66" charset="0"/>
              </a:rPr>
              <a:t> </a:t>
            </a:r>
            <a:r>
              <a:rPr lang="el-GR" sz="2000" b="1" dirty="0">
                <a:latin typeface="Comic Sans MS" pitchFamily="66" charset="0"/>
              </a:rPr>
              <a:t>εννοιών</a:t>
            </a:r>
            <a:r>
              <a:rPr lang="el-GR" sz="2000" dirty="0">
                <a:latin typeface="Comic Sans MS" pitchFamily="66" charset="0"/>
              </a:rPr>
              <a:t>, όπου </a:t>
            </a:r>
            <a:r>
              <a:rPr lang="el-GR" sz="2000" b="1" dirty="0">
                <a:solidFill>
                  <a:srgbClr val="C00000"/>
                </a:solidFill>
                <a:latin typeface="Comic Sans MS" pitchFamily="66" charset="0"/>
              </a:rPr>
              <a:t>κόμβοι </a:t>
            </a:r>
            <a:r>
              <a:rPr lang="el-GR" sz="2000" dirty="0">
                <a:latin typeface="Comic Sans MS" pitchFamily="66" charset="0"/>
              </a:rPr>
              <a:t>αντιπροσωπεύουν τις </a:t>
            </a:r>
            <a:r>
              <a:rPr lang="el-GR" sz="2000" b="1" dirty="0">
                <a:solidFill>
                  <a:srgbClr val="C00000"/>
                </a:solidFill>
                <a:latin typeface="Comic Sans MS" pitchFamily="66" charset="0"/>
              </a:rPr>
              <a:t>έννοιες</a:t>
            </a:r>
            <a:r>
              <a:rPr lang="el-GR" sz="2000" dirty="0">
                <a:latin typeface="Comic Sans MS" pitchFamily="66" charset="0"/>
              </a:rPr>
              <a:t> και  </a:t>
            </a:r>
            <a:r>
              <a:rPr lang="el-GR" sz="2000" dirty="0">
                <a:solidFill>
                  <a:srgbClr val="00B050"/>
                </a:solidFill>
                <a:latin typeface="Comic Sans MS" pitchFamily="66" charset="0"/>
              </a:rPr>
              <a:t>συνδέσεις</a:t>
            </a:r>
            <a:r>
              <a:rPr lang="el-GR" sz="2000" dirty="0">
                <a:latin typeface="Comic Sans MS" pitchFamily="66" charset="0"/>
              </a:rPr>
              <a:t> τις </a:t>
            </a:r>
            <a:r>
              <a:rPr lang="el-GR" sz="2000" b="1" dirty="0">
                <a:solidFill>
                  <a:srgbClr val="00B050"/>
                </a:solidFill>
                <a:latin typeface="Comic Sans MS" pitchFamily="66" charset="0"/>
              </a:rPr>
              <a:t>σχέσεις</a:t>
            </a:r>
            <a:r>
              <a:rPr lang="el-GR" sz="2000" dirty="0">
                <a:solidFill>
                  <a:srgbClr val="00B050"/>
                </a:solidFill>
                <a:latin typeface="Comic Sans MS" pitchFamily="66" charset="0"/>
              </a:rPr>
              <a:t> </a:t>
            </a:r>
            <a:r>
              <a:rPr lang="el-GR" sz="2000" dirty="0">
                <a:latin typeface="Comic Sans MS" pitchFamily="66" charset="0"/>
              </a:rPr>
              <a:t>μεταξύ των εννοιών. </a:t>
            </a:r>
          </a:p>
          <a:p>
            <a:pPr algn="ctr"/>
            <a:r>
              <a:rPr lang="el-GR" sz="2000" dirty="0">
                <a:latin typeface="Comic Sans MS" pitchFamily="66" charset="0"/>
              </a:rPr>
              <a:t>Οι συνδέσεις μεταξύ των εννοιών γίνονται με τόξα ή γραμμές και μπορεί να είναι </a:t>
            </a:r>
            <a:r>
              <a:rPr lang="el-GR" sz="2000" dirty="0" err="1">
                <a:latin typeface="Comic Sans MS" pitchFamily="66" charset="0"/>
              </a:rPr>
              <a:t>μονόδρομες</a:t>
            </a:r>
            <a:r>
              <a:rPr lang="el-GR" sz="2000" dirty="0">
                <a:latin typeface="Comic Sans MS" pitchFamily="66" charset="0"/>
              </a:rPr>
              <a:t> ή αμφίδρομες. </a:t>
            </a:r>
            <a:endParaRPr lang="en-US" sz="2000" dirty="0">
              <a:latin typeface="Comic Sans MS" pitchFamily="66" charset="0"/>
            </a:endParaRPr>
          </a:p>
          <a:p>
            <a:pPr algn="ctr"/>
            <a:endParaRPr lang="el-GR" dirty="0">
              <a:latin typeface="Comic Sans MS" pitchFamily="66" charset="0"/>
            </a:endParaRPr>
          </a:p>
        </p:txBody>
      </p:sp>
      <p:pic>
        <p:nvPicPr>
          <p:cNvPr id="2050" name="Picture 2"/>
          <p:cNvPicPr>
            <a:picLocks noChangeAspect="1" noChangeArrowheads="1"/>
          </p:cNvPicPr>
          <p:nvPr/>
        </p:nvPicPr>
        <p:blipFill>
          <a:blip r:embed="rId3" cstate="print"/>
          <a:srcRect/>
          <a:stretch>
            <a:fillRect/>
          </a:stretch>
        </p:blipFill>
        <p:spPr bwMode="auto">
          <a:xfrm>
            <a:off x="5637637" y="1624556"/>
            <a:ext cx="5411363" cy="4396732"/>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fld id="{9CDC8904-D181-4BFC-8E92-BEC7712FD3F3}" type="slidenum">
              <a:rPr lang="el-GR" smtClean="0"/>
              <a:pPr/>
              <a:t>3</a:t>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01FB39B1-E59C-C679-9B2D-ADAB1669D2F8}"/>
              </a:ext>
            </a:extLst>
          </p:cNvPr>
          <p:cNvPicPr>
            <a:picLocks noChangeAspect="1"/>
          </p:cNvPicPr>
          <p:nvPr/>
        </p:nvPicPr>
        <p:blipFill>
          <a:blip r:embed="rId2"/>
          <a:stretch>
            <a:fillRect/>
          </a:stretch>
        </p:blipFill>
        <p:spPr>
          <a:xfrm>
            <a:off x="1599572" y="318653"/>
            <a:ext cx="8992855" cy="6220693"/>
          </a:xfrm>
          <a:prstGeom prst="rect">
            <a:avLst/>
          </a:prstGeom>
        </p:spPr>
      </p:pic>
      <p:sp>
        <p:nvSpPr>
          <p:cNvPr id="6" name="Ορθογώνιο 5">
            <a:extLst>
              <a:ext uri="{FF2B5EF4-FFF2-40B4-BE49-F238E27FC236}">
                <a16:creationId xmlns:a16="http://schemas.microsoft.com/office/drawing/2014/main" id="{BB1BAD10-9F97-60D3-54E1-29C88E234A40}"/>
              </a:ext>
            </a:extLst>
          </p:cNvPr>
          <p:cNvSpPr/>
          <p:nvPr/>
        </p:nvSpPr>
        <p:spPr>
          <a:xfrm>
            <a:off x="2691245" y="6068291"/>
            <a:ext cx="1028700" cy="3117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44617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9CDC8904-D181-4BFC-8E92-BEC7712FD3F3}" type="slidenum">
              <a:rPr lang="el-GR" smtClean="0"/>
              <a:pPr/>
              <a:t>5</a:t>
            </a:fld>
            <a:endParaRPr lang="el-GR"/>
          </a:p>
        </p:txBody>
      </p:sp>
      <p:sp>
        <p:nvSpPr>
          <p:cNvPr id="3" name="2 - TextBox"/>
          <p:cNvSpPr txBox="1"/>
          <p:nvPr/>
        </p:nvSpPr>
        <p:spPr>
          <a:xfrm>
            <a:off x="2279576" y="620689"/>
            <a:ext cx="7416824" cy="461665"/>
          </a:xfrm>
          <a:prstGeom prst="rect">
            <a:avLst/>
          </a:prstGeom>
          <a:noFill/>
        </p:spPr>
        <p:txBody>
          <a:bodyPr wrap="square" rtlCol="0">
            <a:spAutoFit/>
          </a:bodyPr>
          <a:lstStyle/>
          <a:p>
            <a:pPr algn="ctr"/>
            <a:r>
              <a:rPr lang="el-GR" sz="2400" b="1" dirty="0">
                <a:solidFill>
                  <a:srgbClr val="0070C0"/>
                </a:solidFill>
                <a:latin typeface="Comic Sans MS" pitchFamily="66" charset="0"/>
              </a:rPr>
              <a:t>Πώς φτιάχνω  εννοιολογικούς χάρτες; </a:t>
            </a:r>
          </a:p>
        </p:txBody>
      </p:sp>
      <p:sp>
        <p:nvSpPr>
          <p:cNvPr id="4" name="3 - TextBox"/>
          <p:cNvSpPr txBox="1"/>
          <p:nvPr/>
        </p:nvSpPr>
        <p:spPr>
          <a:xfrm>
            <a:off x="1712050" y="1268761"/>
            <a:ext cx="2664296" cy="646331"/>
          </a:xfrm>
          <a:prstGeom prst="rect">
            <a:avLst/>
          </a:prstGeom>
          <a:noFill/>
        </p:spPr>
        <p:txBody>
          <a:bodyPr wrap="square" rtlCol="0">
            <a:spAutoFit/>
          </a:bodyPr>
          <a:lstStyle/>
          <a:p>
            <a:pPr algn="ctr"/>
            <a:r>
              <a:rPr lang="el-GR" dirty="0"/>
              <a:t>α. …με το χέρι</a:t>
            </a:r>
          </a:p>
          <a:p>
            <a:endParaRPr lang="el-GR" dirty="0"/>
          </a:p>
        </p:txBody>
      </p:sp>
      <p:pic>
        <p:nvPicPr>
          <p:cNvPr id="4098" name="Picture 2" descr="C:\Users\Vasilis\Desktop\IMG_20131030_132119.jpg"/>
          <p:cNvPicPr>
            <a:picLocks noChangeAspect="1" noChangeArrowheads="1"/>
          </p:cNvPicPr>
          <p:nvPr/>
        </p:nvPicPr>
        <p:blipFill>
          <a:blip r:embed="rId2" cstate="print"/>
          <a:srcRect/>
          <a:stretch>
            <a:fillRect/>
          </a:stretch>
        </p:blipFill>
        <p:spPr bwMode="auto">
          <a:xfrm>
            <a:off x="1578303" y="1772816"/>
            <a:ext cx="2931790" cy="4536504"/>
          </a:xfrm>
          <a:prstGeom prst="rect">
            <a:avLst/>
          </a:prstGeom>
          <a:noFill/>
        </p:spPr>
      </p:pic>
      <p:sp>
        <p:nvSpPr>
          <p:cNvPr id="7" name="6 - TextBox"/>
          <p:cNvSpPr txBox="1"/>
          <p:nvPr/>
        </p:nvSpPr>
        <p:spPr>
          <a:xfrm>
            <a:off x="5735960" y="1268761"/>
            <a:ext cx="4464496" cy="1200329"/>
          </a:xfrm>
          <a:prstGeom prst="rect">
            <a:avLst/>
          </a:prstGeom>
          <a:noFill/>
        </p:spPr>
        <p:txBody>
          <a:bodyPr wrap="square" rtlCol="0">
            <a:spAutoFit/>
          </a:bodyPr>
          <a:lstStyle/>
          <a:p>
            <a:pPr algn="ctr"/>
            <a:r>
              <a:rPr lang="el-GR" dirty="0"/>
              <a:t>β.  … με ηλεκτρονικά εργαλεία</a:t>
            </a:r>
          </a:p>
          <a:p>
            <a:pPr algn="ctr"/>
            <a:r>
              <a:rPr lang="el-GR" dirty="0"/>
              <a:t>    Το λογισμικό </a:t>
            </a:r>
            <a:r>
              <a:rPr lang="en-US" dirty="0" err="1">
                <a:hlinkClick r:id="rId3"/>
              </a:rPr>
              <a:t>CmapTools</a:t>
            </a:r>
            <a:endParaRPr lang="el-GR" dirty="0"/>
          </a:p>
          <a:p>
            <a:pPr algn="ctr"/>
            <a:r>
              <a:rPr lang="el-GR" dirty="0"/>
              <a:t>το κατεβάζετε δωρεάν από τον </a:t>
            </a:r>
            <a:r>
              <a:rPr lang="el-GR" dirty="0" err="1"/>
              <a:t>ιστότοπο</a:t>
            </a:r>
            <a:r>
              <a:rPr lang="el-GR" dirty="0"/>
              <a:t> του </a:t>
            </a:r>
            <a:r>
              <a:rPr lang="el-GR" dirty="0" err="1"/>
              <a:t>CmapTools</a:t>
            </a:r>
            <a:r>
              <a:rPr lang="el-GR" dirty="0"/>
              <a:t>:  </a:t>
            </a:r>
            <a:r>
              <a:rPr lang="el-GR" dirty="0">
                <a:hlinkClick r:id="rId3"/>
              </a:rPr>
              <a:t>http://cmap.ihmc.us</a:t>
            </a:r>
            <a:endParaRPr lang="el-GR"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05735" y="2480575"/>
            <a:ext cx="5548065" cy="414595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DA5B7D-AEBF-E932-8B29-EAD0C0E4B2B1}"/>
              </a:ext>
            </a:extLst>
          </p:cNvPr>
          <p:cNvSpPr>
            <a:spLocks noGrp="1"/>
          </p:cNvSpPr>
          <p:nvPr>
            <p:ph type="title"/>
          </p:nvPr>
        </p:nvSpPr>
        <p:spPr>
          <a:xfrm>
            <a:off x="1909506" y="491613"/>
            <a:ext cx="9146972" cy="640080"/>
          </a:xfrm>
        </p:spPr>
        <p:txBody>
          <a:bodyPr/>
          <a:lstStyle/>
          <a:p>
            <a:r>
              <a:rPr lang="el-GR" dirty="0"/>
              <a:t>Κανόνες Κατασκευής Εννοιολογικών Χαρτών</a:t>
            </a:r>
          </a:p>
        </p:txBody>
      </p:sp>
      <p:sp>
        <p:nvSpPr>
          <p:cNvPr id="3" name="Θέση περιεχομένου 2">
            <a:extLst>
              <a:ext uri="{FF2B5EF4-FFF2-40B4-BE49-F238E27FC236}">
                <a16:creationId xmlns:a16="http://schemas.microsoft.com/office/drawing/2014/main" id="{39F0091E-F7CA-2A4E-402E-2BAE6D11BABD}"/>
              </a:ext>
            </a:extLst>
          </p:cNvPr>
          <p:cNvSpPr>
            <a:spLocks noGrp="1"/>
          </p:cNvSpPr>
          <p:nvPr>
            <p:ph sz="quarter" idx="13"/>
          </p:nvPr>
        </p:nvSpPr>
        <p:spPr>
          <a:xfrm>
            <a:off x="450595" y="2068707"/>
            <a:ext cx="11230127" cy="3977640"/>
          </a:xfrm>
        </p:spPr>
        <p:txBody>
          <a:bodyPr/>
          <a:lstStyle/>
          <a:p>
            <a:r>
              <a:rPr lang="el-GR" dirty="0"/>
              <a:t>1ο βήμα: Αναγνώριση των σημαντικότερων εννοιών που θα συμπεριληφθούν στον</a:t>
            </a:r>
            <a:r>
              <a:rPr lang="en-US" dirty="0"/>
              <a:t> </a:t>
            </a:r>
            <a:r>
              <a:rPr lang="el-GR" dirty="0"/>
              <a:t>χάρτη.</a:t>
            </a:r>
            <a:endParaRPr lang="en-US" dirty="0"/>
          </a:p>
          <a:p>
            <a:r>
              <a:rPr lang="el-GR" dirty="0"/>
              <a:t>2ο βήμα: Ομαδοποίηση των εννοιών.</a:t>
            </a:r>
            <a:endParaRPr lang="en-US" dirty="0"/>
          </a:p>
          <a:p>
            <a:r>
              <a:rPr lang="el-GR" dirty="0"/>
              <a:t>3ο βήμα: Καθορισμός των σχέσεων μεταξύ των εννοιών.</a:t>
            </a:r>
          </a:p>
          <a:p>
            <a:r>
              <a:rPr lang="el-GR" dirty="0"/>
              <a:t>4ο βήμα: Χρήση οπτικών σχημάτων.</a:t>
            </a:r>
          </a:p>
          <a:p>
            <a:r>
              <a:rPr lang="el-GR" dirty="0"/>
              <a:t>5ο βήμα: Αναπαράσταση συγκεκριμένων παραδειγμάτων. </a:t>
            </a:r>
          </a:p>
          <a:p>
            <a:r>
              <a:rPr lang="el-GR" dirty="0"/>
              <a:t>6ο βήμα: Έλεγχος εννοιολογικού χάρτη.</a:t>
            </a:r>
          </a:p>
        </p:txBody>
      </p:sp>
    </p:spTree>
    <p:extLst>
      <p:ext uri="{BB962C8B-B14F-4D97-AF65-F5344CB8AC3E}">
        <p14:creationId xmlns:p14="http://schemas.microsoft.com/office/powerpoint/2010/main" val="407983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8CF3B2-719B-60BB-45F1-1E21DF973BF6}"/>
              </a:ext>
            </a:extLst>
          </p:cNvPr>
          <p:cNvSpPr>
            <a:spLocks noGrp="1"/>
          </p:cNvSpPr>
          <p:nvPr>
            <p:ph type="title"/>
          </p:nvPr>
        </p:nvSpPr>
        <p:spPr/>
        <p:txBody>
          <a:bodyPr>
            <a:normAutofit/>
          </a:bodyPr>
          <a:lstStyle/>
          <a:p>
            <a:pPr algn="just"/>
            <a:r>
              <a:rPr lang="el-GR" sz="2400" dirty="0"/>
              <a:t>Ποιοι εννοιολογικοί χάρτες μπορούν να κατασκευαστούν με βάση την παρακάτω εικόνα;</a:t>
            </a:r>
          </a:p>
        </p:txBody>
      </p:sp>
      <p:pic>
        <p:nvPicPr>
          <p:cNvPr id="4" name="Εικόνα 3">
            <a:extLst>
              <a:ext uri="{FF2B5EF4-FFF2-40B4-BE49-F238E27FC236}">
                <a16:creationId xmlns:a16="http://schemas.microsoft.com/office/drawing/2014/main" id="{1307D199-4155-F147-8D61-A216FEFEC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507" y="2269216"/>
            <a:ext cx="4788985" cy="3573319"/>
          </a:xfrm>
          <a:prstGeom prst="rect">
            <a:avLst/>
          </a:prstGeom>
        </p:spPr>
      </p:pic>
    </p:spTree>
    <p:extLst>
      <p:ext uri="{BB962C8B-B14F-4D97-AF65-F5344CB8AC3E}">
        <p14:creationId xmlns:p14="http://schemas.microsoft.com/office/powerpoint/2010/main" val="114402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9CDC8904-D181-4BFC-8E92-BEC7712FD3F3}" type="slidenum">
              <a:rPr lang="el-GR" smtClean="0"/>
              <a:pPr/>
              <a:t>8</a:t>
            </a:fld>
            <a:endParaRPr lang="el-GR"/>
          </a:p>
        </p:txBody>
      </p:sp>
      <p:sp>
        <p:nvSpPr>
          <p:cNvPr id="3" name="2 - TextBox"/>
          <p:cNvSpPr txBox="1"/>
          <p:nvPr/>
        </p:nvSpPr>
        <p:spPr>
          <a:xfrm>
            <a:off x="3503712" y="188641"/>
            <a:ext cx="5616624" cy="461665"/>
          </a:xfrm>
          <a:prstGeom prst="rect">
            <a:avLst/>
          </a:prstGeom>
          <a:noFill/>
        </p:spPr>
        <p:txBody>
          <a:bodyPr wrap="square" rtlCol="0">
            <a:spAutoFit/>
          </a:bodyPr>
          <a:lstStyle/>
          <a:p>
            <a:pPr algn="ctr"/>
            <a:r>
              <a:rPr lang="el-GR" sz="2400" dirty="0">
                <a:solidFill>
                  <a:srgbClr val="0070C0"/>
                </a:solidFill>
                <a:latin typeface="Comic Sans MS" pitchFamily="66" charset="0"/>
              </a:rPr>
              <a:t>Τύποι εννοιολογικών χαρτών</a:t>
            </a:r>
          </a:p>
        </p:txBody>
      </p:sp>
      <p:sp>
        <p:nvSpPr>
          <p:cNvPr id="4" name="3 - TextBox"/>
          <p:cNvSpPr txBox="1"/>
          <p:nvPr/>
        </p:nvSpPr>
        <p:spPr>
          <a:xfrm>
            <a:off x="2027548" y="565820"/>
            <a:ext cx="8136904" cy="1077218"/>
          </a:xfrm>
          <a:prstGeom prst="rect">
            <a:avLst/>
          </a:prstGeom>
          <a:noFill/>
        </p:spPr>
        <p:txBody>
          <a:bodyPr wrap="square" rtlCol="0">
            <a:spAutoFit/>
          </a:bodyPr>
          <a:lstStyle/>
          <a:p>
            <a:pPr algn="ctr"/>
            <a:r>
              <a:rPr lang="el-GR" sz="1600" dirty="0"/>
              <a:t>1</a:t>
            </a:r>
            <a:r>
              <a:rPr lang="el-GR" sz="1600" dirty="0">
                <a:latin typeface="Comic Sans MS" pitchFamily="66" charset="0"/>
              </a:rPr>
              <a:t>.  Ο εννοιολογικός χάρτης τύπου </a:t>
            </a:r>
            <a:r>
              <a:rPr lang="el-GR" sz="1600" b="1" dirty="0">
                <a:latin typeface="Comic Sans MS" pitchFamily="66" charset="0"/>
              </a:rPr>
              <a:t>«αράχνης»</a:t>
            </a:r>
            <a:r>
              <a:rPr lang="el-GR" sz="1600" dirty="0">
                <a:latin typeface="Comic Sans MS" pitchFamily="66" charset="0"/>
              </a:rPr>
              <a:t>. Η αρχή της οργάνωσής του τοποθετεί το κεντρικό θέμα στο κέντρο του χάρτη. Στη συνέχεια τα επιμέρους θέματα περιβάλλουν κυκλικά το κεντρικό σημείο του χάρτη δημιουργώντας έναν ιστό παρόμοιο με τον ιστό της αράχνης.</a:t>
            </a:r>
          </a:p>
        </p:txBody>
      </p:sp>
      <p:pic>
        <p:nvPicPr>
          <p:cNvPr id="3074" name="Picture 2"/>
          <p:cNvPicPr>
            <a:picLocks noChangeAspect="1" noChangeArrowheads="1"/>
          </p:cNvPicPr>
          <p:nvPr/>
        </p:nvPicPr>
        <p:blipFill>
          <a:blip r:embed="rId2" cstate="print"/>
          <a:srcRect/>
          <a:stretch>
            <a:fillRect/>
          </a:stretch>
        </p:blipFill>
        <p:spPr bwMode="auto">
          <a:xfrm>
            <a:off x="534104" y="2169723"/>
            <a:ext cx="10419445" cy="4570472"/>
          </a:xfrm>
          <a:prstGeom prst="rect">
            <a:avLst/>
          </a:prstGeom>
          <a:noFill/>
          <a:ln w="9525">
            <a:noFill/>
            <a:miter lim="800000"/>
            <a:headEnd/>
            <a:tailEnd/>
          </a:ln>
        </p:spPr>
      </p:pic>
      <p:sp>
        <p:nvSpPr>
          <p:cNvPr id="7" name="6 - TextBox"/>
          <p:cNvSpPr txBox="1"/>
          <p:nvPr/>
        </p:nvSpPr>
        <p:spPr>
          <a:xfrm>
            <a:off x="2063552" y="1659042"/>
            <a:ext cx="8280920" cy="369332"/>
          </a:xfrm>
          <a:prstGeom prst="rect">
            <a:avLst/>
          </a:prstGeom>
          <a:noFill/>
        </p:spPr>
        <p:txBody>
          <a:bodyPr wrap="square" rtlCol="0">
            <a:spAutoFit/>
          </a:bodyPr>
          <a:lstStyle/>
          <a:p>
            <a:pPr algn="ctr"/>
            <a:r>
              <a:rPr lang="el-GR" dirty="0">
                <a:latin typeface="Comic Sans MS" pitchFamily="66" charset="0"/>
              </a:rPr>
              <a:t>Αρχαία ελληνικά, Α΄ Γυμνασίου, ενότητα 6</a:t>
            </a:r>
            <a:r>
              <a:rPr lang="el-GR" baseline="30000" dirty="0">
                <a:latin typeface="Comic Sans MS" pitchFamily="66" charset="0"/>
              </a:rPr>
              <a:t>η</a:t>
            </a:r>
            <a:r>
              <a:rPr lang="el-GR" dirty="0">
                <a:latin typeface="Comic Sans MS" pitchFamily="66" charset="0"/>
              </a:rPr>
              <a:t>,    «Η ομορφιά δεν είναι το παν»</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9CDC8904-D181-4BFC-8E92-BEC7712FD3F3}" type="slidenum">
              <a:rPr lang="el-GR" smtClean="0"/>
              <a:pPr/>
              <a:t>9</a:t>
            </a:fld>
            <a:endParaRPr lang="el-GR" dirty="0"/>
          </a:p>
        </p:txBody>
      </p:sp>
      <p:sp>
        <p:nvSpPr>
          <p:cNvPr id="3" name="2 - TextBox"/>
          <p:cNvSpPr txBox="1"/>
          <p:nvPr/>
        </p:nvSpPr>
        <p:spPr>
          <a:xfrm>
            <a:off x="3503712" y="188641"/>
            <a:ext cx="5616624" cy="461665"/>
          </a:xfrm>
          <a:prstGeom prst="rect">
            <a:avLst/>
          </a:prstGeom>
          <a:noFill/>
        </p:spPr>
        <p:txBody>
          <a:bodyPr wrap="square" rtlCol="0">
            <a:spAutoFit/>
          </a:bodyPr>
          <a:lstStyle/>
          <a:p>
            <a:pPr algn="ctr"/>
            <a:r>
              <a:rPr lang="el-GR" sz="2400" b="1" dirty="0">
                <a:latin typeface="Comic Sans MS" pitchFamily="66" charset="0"/>
              </a:rPr>
              <a:t>Τύποι εννοιολογικών χαρτών</a:t>
            </a:r>
          </a:p>
        </p:txBody>
      </p:sp>
      <p:sp>
        <p:nvSpPr>
          <p:cNvPr id="4" name="3 - Ορθογώνιο"/>
          <p:cNvSpPr/>
          <p:nvPr/>
        </p:nvSpPr>
        <p:spPr>
          <a:xfrm>
            <a:off x="1991544" y="836713"/>
            <a:ext cx="8064896" cy="1200329"/>
          </a:xfrm>
          <a:prstGeom prst="rect">
            <a:avLst/>
          </a:prstGeom>
        </p:spPr>
        <p:txBody>
          <a:bodyPr wrap="square">
            <a:spAutoFit/>
          </a:bodyPr>
          <a:lstStyle/>
          <a:p>
            <a:pPr algn="ctr"/>
            <a:r>
              <a:rPr lang="el-GR" dirty="0">
                <a:latin typeface="Comic Sans MS" pitchFamily="66" charset="0"/>
              </a:rPr>
              <a:t>2.  </a:t>
            </a:r>
            <a:r>
              <a:rPr lang="el-GR" b="1" dirty="0">
                <a:latin typeface="Comic Sans MS" pitchFamily="66" charset="0"/>
              </a:rPr>
              <a:t>Ιεραρχικός</a:t>
            </a:r>
            <a:r>
              <a:rPr lang="el-GR" dirty="0">
                <a:latin typeface="Comic Sans MS" pitchFamily="66" charset="0"/>
              </a:rPr>
              <a:t> εννοιολογικός χάρτης. Παρουσιάζει πληροφορίες σε καθοδικά κλιμακούμενη σειρά σημασίας, με την πιο σημαντική πληροφορία τοποθετημένη στην κορυφή και μπορεί να διακρίνεται σε διαφορετικά επίπεδα ιεραρχίας.</a:t>
            </a:r>
          </a:p>
        </p:txBody>
      </p:sp>
      <p:pic>
        <p:nvPicPr>
          <p:cNvPr id="5122" name="Picture 2" descr="ΦΥΣΙΚΟΙ ΠΟΡΟΙ"/>
          <p:cNvPicPr>
            <a:picLocks noChangeAspect="1" noChangeArrowheads="1"/>
          </p:cNvPicPr>
          <p:nvPr/>
        </p:nvPicPr>
        <p:blipFill>
          <a:blip r:embed="rId2" cstate="print"/>
          <a:srcRect/>
          <a:stretch>
            <a:fillRect/>
          </a:stretch>
        </p:blipFill>
        <p:spPr bwMode="auto">
          <a:xfrm>
            <a:off x="971884" y="2037042"/>
            <a:ext cx="4376863" cy="4832786"/>
          </a:xfrm>
          <a:prstGeom prst="rect">
            <a:avLst/>
          </a:prstGeom>
          <a:noFill/>
          <a:ln w="9525">
            <a:noFill/>
            <a:miter lim="800000"/>
            <a:headEnd/>
            <a:tailEnd/>
          </a:ln>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27007" y="2386984"/>
            <a:ext cx="6367186" cy="413290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Dyslexia 4">
      <a:dk1>
        <a:srgbClr val="000000"/>
      </a:dk1>
      <a:lt1>
        <a:srgbClr val="FFFFFF"/>
      </a:lt1>
      <a:dk2>
        <a:srgbClr val="44546A"/>
      </a:dk2>
      <a:lt2>
        <a:srgbClr val="E7E6E6"/>
      </a:lt2>
      <a:accent1>
        <a:srgbClr val="4472C4"/>
      </a:accent1>
      <a:accent2>
        <a:srgbClr val="D24726"/>
      </a:accent2>
      <a:accent3>
        <a:srgbClr val="9B5AC8"/>
      </a:accent3>
      <a:accent4>
        <a:srgbClr val="F0A11F"/>
      </a:accent4>
      <a:accent5>
        <a:srgbClr val="CB5BA3"/>
      </a:accent5>
      <a:accent6>
        <a:srgbClr val="70AD47"/>
      </a:accent6>
      <a:hlink>
        <a:srgbClr val="0563C1"/>
      </a:hlink>
      <a:folHlink>
        <a:srgbClr val="954F72"/>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d map for Dyslexia_Win32_ss_v3.potx" id="{52B68AD9-87CD-4104-BE88-D09E115B5193}" vid="{32DE419F-2C9E-491B-9DE2-9CB15F0BBA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6" ma:contentTypeDescription="Create a new document." ma:contentTypeScope="" ma:versionID="ac37c1753acd5e330d2062ccec26ea66">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340c7101c92c5120abd06486f9454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CC2A95-AB18-4E2B-BAAB-ED507F826E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78DEAE-E0CA-42BB-BA2E-F6A39AAEB4B0}">
  <ds:schemaRefs>
    <ds:schemaRef ds:uri="http://www.w3.org/XML/1998/namespace"/>
    <ds:schemaRef ds:uri="http://schemas.microsoft.com/office/2006/metadata/properties"/>
    <ds:schemaRef ds:uri="http://purl.org/dc/dcmitype/"/>
    <ds:schemaRef ds:uri="http://purl.org/dc/elements/1.1/"/>
    <ds:schemaRef ds:uri="71af3243-3dd4-4a8d-8c0d-dd76da1f02a5"/>
    <ds:schemaRef ds:uri="230e9df3-be65-4c73-a93b-d1236ebd677e"/>
    <ds:schemaRef ds:uri="http://purl.org/dc/term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s>
</ds:datastoreItem>
</file>

<file path=customXml/itemProps3.xml><?xml version="1.0" encoding="utf-8"?>
<ds:datastoreItem xmlns:ds="http://schemas.openxmlformats.org/officeDocument/2006/customXml" ds:itemID="{1A1A6209-623F-4A40-A043-EF97F4DE517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Mind map</Template>
  <TotalTime>0</TotalTime>
  <Words>1266</Words>
  <Application>Microsoft Office PowerPoint</Application>
  <PresentationFormat>Ευρεία οθόνη</PresentationFormat>
  <Paragraphs>99</Paragraphs>
  <Slides>23</Slides>
  <Notes>4</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23</vt:i4>
      </vt:variant>
    </vt:vector>
  </HeadingPairs>
  <TitlesOfParts>
    <vt:vector size="34" baseType="lpstr">
      <vt:lpstr>Arial</vt:lpstr>
      <vt:lpstr>Calibri</vt:lpstr>
      <vt:lpstr>Comic Sans MS</vt:lpstr>
      <vt:lpstr>Georgia</vt:lpstr>
      <vt:lpstr>Google Sans</vt:lpstr>
      <vt:lpstr>inherit</vt:lpstr>
      <vt:lpstr>Roboto</vt:lpstr>
      <vt:lpstr>Roboto Slab</vt:lpstr>
      <vt:lpstr>Segoe UI</vt:lpstr>
      <vt:lpstr>Segoe UI Semibold</vt:lpstr>
      <vt:lpstr>Office Theme</vt:lpstr>
      <vt:lpstr>Παρουσίαση του PowerPoint</vt:lpstr>
      <vt:lpstr>Δημιουργώντας εννοιολογικούς χάρτες</vt:lpstr>
      <vt:lpstr>Παρουσίαση του PowerPoint</vt:lpstr>
      <vt:lpstr>Παρουσίαση του PowerPoint</vt:lpstr>
      <vt:lpstr>Παρουσίαση του PowerPoint</vt:lpstr>
      <vt:lpstr>Κανόνες Κατασκευής Εννοιολογικών Χαρτών</vt:lpstr>
      <vt:lpstr>Ποιοι εννοιολογικοί χάρτες μπορούν να κατασκευαστούν με βάση την παρακάτω εικόνα;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Οι εφαρμογές χαρτογράφησης μπορούν να αξιοποιηθούν με πολλούς τρόπους:</vt:lpstr>
      <vt:lpstr>Η εννοιολογική χαρτογράφηση επιτρέπει στους μαθητές να:</vt:lpstr>
      <vt:lpstr>Στάδια δημιουργίας ενός χάρτη (1)</vt:lpstr>
      <vt:lpstr>Στάδια δημιουργίας ενός χάρτη (2)</vt:lpstr>
      <vt:lpstr>Παρουσίαση του PowerPoint</vt:lpstr>
      <vt:lpstr>Παρουσίαση του PowerPoint</vt:lpstr>
      <vt:lpstr>Παρουσίαση του PowerPoint</vt:lpstr>
      <vt:lpstr>Παρουσίαση του PowerPoint</vt:lpstr>
      <vt:lpstr>Διαδικτυακά εργαλεία εννοιολογικής χαρτογράφησης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2023-05-01T17:37:37Z</dcterms:created>
  <dcterms:modified xsi:type="dcterms:W3CDTF">2024-11-08T12:14:23Z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