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5" r:id="rId3"/>
    <p:sldId id="257" r:id="rId4"/>
    <p:sldId id="261" r:id="rId5"/>
    <p:sldId id="262" r:id="rId6"/>
    <p:sldId id="258" r:id="rId7"/>
    <p:sldId id="264" r:id="rId8"/>
    <p:sldId id="263" r:id="rId9"/>
    <p:sldId id="259" r:id="rId10"/>
    <p:sldId id="267" r:id="rId11"/>
    <p:sldId id="274" r:id="rId12"/>
    <p:sldId id="266" r:id="rId13"/>
    <p:sldId id="273" r:id="rId14"/>
    <p:sldId id="272" r:id="rId15"/>
    <p:sldId id="270" r:id="rId16"/>
    <p:sldId id="271"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F0AE75-AC41-4553-95AE-CD87E296BA0C}" v="4" dt="2024-02-04T19:12:47.1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72443" autoAdjust="0"/>
  </p:normalViewPr>
  <p:slideViewPr>
    <p:cSldViewPr>
      <p:cViewPr>
        <p:scale>
          <a:sx n="60" d="100"/>
          <a:sy n="60" d="100"/>
        </p:scale>
        <p:origin x="1692" y="-528"/>
      </p:cViewPr>
      <p:guideLst>
        <p:guide orient="horz" pos="2160"/>
        <p:guide pos="2880"/>
      </p:guideLst>
    </p:cSldViewPr>
  </p:slideViewPr>
  <p:outlineViewPr>
    <p:cViewPr>
      <p:scale>
        <a:sx n="33" d="100"/>
        <a:sy n="33" d="100"/>
      </p:scale>
      <p:origin x="0" y="-362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Αθανασία Μπαλωμένου" userId="b3c77b684085f0d4" providerId="LiveId" clId="{97F0AE75-AC41-4553-95AE-CD87E296BA0C}"/>
    <pc:docChg chg="undo custSel addSld delSld modSld">
      <pc:chgData name="Αθανασία Μπαλωμένου" userId="b3c77b684085f0d4" providerId="LiveId" clId="{97F0AE75-AC41-4553-95AE-CD87E296BA0C}" dt="2024-02-11T18:18:02.014" v="449" actId="20577"/>
      <pc:docMkLst>
        <pc:docMk/>
      </pc:docMkLst>
      <pc:sldChg chg="modSp mod">
        <pc:chgData name="Αθανασία Μπαλωμένου" userId="b3c77b684085f0d4" providerId="LiveId" clId="{97F0AE75-AC41-4553-95AE-CD87E296BA0C}" dt="2024-02-04T19:13:45.276" v="374" actId="20577"/>
        <pc:sldMkLst>
          <pc:docMk/>
          <pc:sldMk cId="0" sldId="256"/>
        </pc:sldMkLst>
        <pc:spChg chg="mod">
          <ac:chgData name="Αθανασία Μπαλωμένου" userId="b3c77b684085f0d4" providerId="LiveId" clId="{97F0AE75-AC41-4553-95AE-CD87E296BA0C}" dt="2024-02-04T19:13:45.276" v="374" actId="20577"/>
          <ac:spMkLst>
            <pc:docMk/>
            <pc:sldMk cId="0" sldId="256"/>
            <ac:spMk id="2" creationId="{00000000-0000-0000-0000-000000000000}"/>
          </ac:spMkLst>
        </pc:spChg>
      </pc:sldChg>
      <pc:sldChg chg="mod modShow">
        <pc:chgData name="Αθανασία Μπαλωμένου" userId="b3c77b684085f0d4" providerId="LiveId" clId="{97F0AE75-AC41-4553-95AE-CD87E296BA0C}" dt="2024-02-04T19:14:01.407" v="375" actId="729"/>
        <pc:sldMkLst>
          <pc:docMk/>
          <pc:sldMk cId="0" sldId="257"/>
        </pc:sldMkLst>
      </pc:sldChg>
      <pc:sldChg chg="modSp mod">
        <pc:chgData name="Αθανασία Μπαλωμένου" userId="b3c77b684085f0d4" providerId="LiveId" clId="{97F0AE75-AC41-4553-95AE-CD87E296BA0C}" dt="2024-02-04T18:33:34.692" v="70" actId="20577"/>
        <pc:sldMkLst>
          <pc:docMk/>
          <pc:sldMk cId="0" sldId="263"/>
        </pc:sldMkLst>
        <pc:spChg chg="mod">
          <ac:chgData name="Αθανασία Μπαλωμένου" userId="b3c77b684085f0d4" providerId="LiveId" clId="{97F0AE75-AC41-4553-95AE-CD87E296BA0C}" dt="2024-02-04T18:33:34.692" v="70" actId="20577"/>
          <ac:spMkLst>
            <pc:docMk/>
            <pc:sldMk cId="0" sldId="263"/>
            <ac:spMk id="3" creationId="{00000000-0000-0000-0000-000000000000}"/>
          </ac:spMkLst>
        </pc:spChg>
      </pc:sldChg>
      <pc:sldChg chg="modSp mod modShow modNotesTx">
        <pc:chgData name="Αθανασία Μπαλωμένου" userId="b3c77b684085f0d4" providerId="LiveId" clId="{97F0AE75-AC41-4553-95AE-CD87E296BA0C}" dt="2024-02-04T19:15:28.048" v="385" actId="729"/>
        <pc:sldMkLst>
          <pc:docMk/>
          <pc:sldMk cId="0" sldId="264"/>
        </pc:sldMkLst>
        <pc:spChg chg="mod">
          <ac:chgData name="Αθανασία Μπαλωμένου" userId="b3c77b684085f0d4" providerId="LiveId" clId="{97F0AE75-AC41-4553-95AE-CD87E296BA0C}" dt="2024-02-04T19:15:20.203" v="384" actId="27636"/>
          <ac:spMkLst>
            <pc:docMk/>
            <pc:sldMk cId="0" sldId="264"/>
            <ac:spMk id="3" creationId="{00000000-0000-0000-0000-000000000000}"/>
          </ac:spMkLst>
        </pc:spChg>
      </pc:sldChg>
      <pc:sldChg chg="modSp mod">
        <pc:chgData name="Αθανασία Μπαλωμένου" userId="b3c77b684085f0d4" providerId="LiveId" clId="{97F0AE75-AC41-4553-95AE-CD87E296BA0C}" dt="2024-02-04T18:30:55.615" v="35" actId="20577"/>
        <pc:sldMkLst>
          <pc:docMk/>
          <pc:sldMk cId="0" sldId="265"/>
        </pc:sldMkLst>
        <pc:spChg chg="mod">
          <ac:chgData name="Αθανασία Μπαλωμένου" userId="b3c77b684085f0d4" providerId="LiveId" clId="{97F0AE75-AC41-4553-95AE-CD87E296BA0C}" dt="2024-02-04T18:30:55.615" v="35" actId="20577"/>
          <ac:spMkLst>
            <pc:docMk/>
            <pc:sldMk cId="0" sldId="265"/>
            <ac:spMk id="3" creationId="{00000000-0000-0000-0000-000000000000}"/>
          </ac:spMkLst>
        </pc:spChg>
      </pc:sldChg>
      <pc:sldChg chg="modSp mod modNotesTx">
        <pc:chgData name="Αθανασία Μπαλωμένου" userId="b3c77b684085f0d4" providerId="LiveId" clId="{97F0AE75-AC41-4553-95AE-CD87E296BA0C}" dt="2024-02-04T19:13:10.396" v="360" actId="14100"/>
        <pc:sldMkLst>
          <pc:docMk/>
          <pc:sldMk cId="0" sldId="266"/>
        </pc:sldMkLst>
        <pc:spChg chg="mod">
          <ac:chgData name="Αθανασία Μπαλωμένου" userId="b3c77b684085f0d4" providerId="LiveId" clId="{97F0AE75-AC41-4553-95AE-CD87E296BA0C}" dt="2024-02-04T19:11:27.242" v="334" actId="20577"/>
          <ac:spMkLst>
            <pc:docMk/>
            <pc:sldMk cId="0" sldId="266"/>
            <ac:spMk id="2" creationId="{00000000-0000-0000-0000-000000000000}"/>
          </ac:spMkLst>
        </pc:spChg>
        <pc:spChg chg="mod">
          <ac:chgData name="Αθανασία Μπαλωμένου" userId="b3c77b684085f0d4" providerId="LiveId" clId="{97F0AE75-AC41-4553-95AE-CD87E296BA0C}" dt="2024-02-04T19:13:10.396" v="360" actId="14100"/>
          <ac:spMkLst>
            <pc:docMk/>
            <pc:sldMk cId="0" sldId="266"/>
            <ac:spMk id="3" creationId="{00000000-0000-0000-0000-000000000000}"/>
          </ac:spMkLst>
        </pc:spChg>
      </pc:sldChg>
      <pc:sldChg chg="modSp mod modNotes modNotesTx">
        <pc:chgData name="Αθανασία Μπαλωμένου" userId="b3c77b684085f0d4" providerId="LiveId" clId="{97F0AE75-AC41-4553-95AE-CD87E296BA0C}" dt="2024-02-04T19:15:51.794" v="390" actId="20577"/>
        <pc:sldMkLst>
          <pc:docMk/>
          <pc:sldMk cId="0" sldId="267"/>
        </pc:sldMkLst>
        <pc:spChg chg="mod">
          <ac:chgData name="Αθανασία Μπαλωμένου" userId="b3c77b684085f0d4" providerId="LiveId" clId="{97F0AE75-AC41-4553-95AE-CD87E296BA0C}" dt="2024-02-04T18:36:43.003" v="159" actId="1076"/>
          <ac:spMkLst>
            <pc:docMk/>
            <pc:sldMk cId="0" sldId="267"/>
            <ac:spMk id="2" creationId="{00000000-0000-0000-0000-000000000000}"/>
          </ac:spMkLst>
        </pc:spChg>
        <pc:spChg chg="mod">
          <ac:chgData name="Αθανασία Μπαλωμένου" userId="b3c77b684085f0d4" providerId="LiveId" clId="{97F0AE75-AC41-4553-95AE-CD87E296BA0C}" dt="2024-02-04T19:15:51.794" v="390" actId="20577"/>
          <ac:spMkLst>
            <pc:docMk/>
            <pc:sldMk cId="0" sldId="267"/>
            <ac:spMk id="3" creationId="{00000000-0000-0000-0000-000000000000}"/>
          </ac:spMkLst>
        </pc:spChg>
      </pc:sldChg>
      <pc:sldChg chg="del">
        <pc:chgData name="Αθανασία Μπαλωμένου" userId="b3c77b684085f0d4" providerId="LiveId" clId="{97F0AE75-AC41-4553-95AE-CD87E296BA0C}" dt="2024-02-04T19:04:37.536" v="222" actId="2696"/>
        <pc:sldMkLst>
          <pc:docMk/>
          <pc:sldMk cId="0" sldId="269"/>
        </pc:sldMkLst>
      </pc:sldChg>
      <pc:sldChg chg="modSp mod">
        <pc:chgData name="Αθανασία Μπαλωμένου" userId="b3c77b684085f0d4" providerId="LiveId" clId="{97F0AE75-AC41-4553-95AE-CD87E296BA0C}" dt="2024-02-04T19:04:20.943" v="221" actId="1076"/>
        <pc:sldMkLst>
          <pc:docMk/>
          <pc:sldMk cId="0" sldId="270"/>
        </pc:sldMkLst>
        <pc:spChg chg="mod">
          <ac:chgData name="Αθανασία Μπαλωμένου" userId="b3c77b684085f0d4" providerId="LiveId" clId="{97F0AE75-AC41-4553-95AE-CD87E296BA0C}" dt="2024-02-04T19:04:20.943" v="221" actId="1076"/>
          <ac:spMkLst>
            <pc:docMk/>
            <pc:sldMk cId="0" sldId="270"/>
            <ac:spMk id="2" creationId="{00000000-0000-0000-0000-000000000000}"/>
          </ac:spMkLst>
        </pc:spChg>
        <pc:spChg chg="mod">
          <ac:chgData name="Αθανασία Μπαλωμένου" userId="b3c77b684085f0d4" providerId="LiveId" clId="{97F0AE75-AC41-4553-95AE-CD87E296BA0C}" dt="2024-02-04T19:04:07.578" v="216"/>
          <ac:spMkLst>
            <pc:docMk/>
            <pc:sldMk cId="0" sldId="270"/>
            <ac:spMk id="3" creationId="{00000000-0000-0000-0000-000000000000}"/>
          </ac:spMkLst>
        </pc:spChg>
      </pc:sldChg>
      <pc:sldChg chg="addSp delSp modSp new mod">
        <pc:chgData name="Αθανασία Μπαλωμένου" userId="b3c77b684085f0d4" providerId="LiveId" clId="{97F0AE75-AC41-4553-95AE-CD87E296BA0C}" dt="2024-02-04T19:07:50.830" v="301" actId="26606"/>
        <pc:sldMkLst>
          <pc:docMk/>
          <pc:sldMk cId="3765274571" sldId="272"/>
        </pc:sldMkLst>
        <pc:spChg chg="mod">
          <ac:chgData name="Αθανασία Μπαλωμένου" userId="b3c77b684085f0d4" providerId="LiveId" clId="{97F0AE75-AC41-4553-95AE-CD87E296BA0C}" dt="2024-02-04T19:07:50.830" v="301" actId="26606"/>
          <ac:spMkLst>
            <pc:docMk/>
            <pc:sldMk cId="3765274571" sldId="272"/>
            <ac:spMk id="2" creationId="{BE024C4A-FD72-B306-CEFE-1AB50E289BDE}"/>
          </ac:spMkLst>
        </pc:spChg>
        <pc:spChg chg="del">
          <ac:chgData name="Αθανασία Μπαλωμένου" userId="b3c77b684085f0d4" providerId="LiveId" clId="{97F0AE75-AC41-4553-95AE-CD87E296BA0C}" dt="2024-02-04T19:07:50.830" v="301" actId="26606"/>
          <ac:spMkLst>
            <pc:docMk/>
            <pc:sldMk cId="3765274571" sldId="272"/>
            <ac:spMk id="3" creationId="{1FB1400F-92A9-D411-1443-0CD2F65F7015}"/>
          </ac:spMkLst>
        </pc:spChg>
        <pc:picChg chg="add mod">
          <ac:chgData name="Αθανασία Μπαλωμένου" userId="b3c77b684085f0d4" providerId="LiveId" clId="{97F0AE75-AC41-4553-95AE-CD87E296BA0C}" dt="2024-02-04T19:07:50.830" v="301" actId="26606"/>
          <ac:picMkLst>
            <pc:docMk/>
            <pc:sldMk cId="3765274571" sldId="272"/>
            <ac:picMk id="5" creationId="{39559366-8E50-3931-ECB5-EAB065BBB135}"/>
          </ac:picMkLst>
        </pc:picChg>
      </pc:sldChg>
      <pc:sldChg chg="modSp new mod">
        <pc:chgData name="Αθανασία Μπαλωμένου" userId="b3c77b684085f0d4" providerId="LiveId" clId="{97F0AE75-AC41-4553-95AE-CD87E296BA0C}" dt="2024-02-11T18:18:02.014" v="449" actId="20577"/>
        <pc:sldMkLst>
          <pc:docMk/>
          <pc:sldMk cId="3683977321" sldId="273"/>
        </pc:sldMkLst>
        <pc:spChg chg="mod">
          <ac:chgData name="Αθανασία Μπαλωμένου" userId="b3c77b684085f0d4" providerId="LiveId" clId="{97F0AE75-AC41-4553-95AE-CD87E296BA0C}" dt="2024-02-04T19:12:58.867" v="356" actId="20577"/>
          <ac:spMkLst>
            <pc:docMk/>
            <pc:sldMk cId="3683977321" sldId="273"/>
            <ac:spMk id="2" creationId="{6244A881-C59A-56E5-1749-D02ACE4D6113}"/>
          </ac:spMkLst>
        </pc:spChg>
        <pc:spChg chg="mod">
          <ac:chgData name="Αθανασία Μπαλωμένου" userId="b3c77b684085f0d4" providerId="LiveId" clId="{97F0AE75-AC41-4553-95AE-CD87E296BA0C}" dt="2024-02-11T18:18:02.014" v="449" actId="20577"/>
          <ac:spMkLst>
            <pc:docMk/>
            <pc:sldMk cId="3683977321" sldId="273"/>
            <ac:spMk id="3" creationId="{64B32B4D-3D0D-1A1C-C97F-B248DE24991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0B3380-14C6-4949-B088-5818A6867D88}" type="datetimeFigureOut">
              <a:rPr lang="el-GR" smtClean="0"/>
              <a:pPr/>
              <a:t>15/5/2025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F080DB-A548-4F89-B3DB-A26E7208DB0D}"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0BF080DB-A548-4F89-B3DB-A26E7208DB0D}" type="slidenum">
              <a:rPr lang="el-GR" smtClean="0"/>
              <a:pPr/>
              <a:t>7</a:t>
            </a:fld>
            <a:endParaRPr lang="el-GR"/>
          </a:p>
        </p:txBody>
      </p:sp>
    </p:spTree>
    <p:extLst>
      <p:ext uri="{BB962C8B-B14F-4D97-AF65-F5344CB8AC3E}">
        <p14:creationId xmlns:p14="http://schemas.microsoft.com/office/powerpoint/2010/main" val="1526334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fontScale="92500" lnSpcReduction="20000"/>
          </a:bodyPr>
          <a:lstStyle/>
          <a:p>
            <a:pPr algn="l"/>
            <a:endParaRPr lang="el-GR" b="1" i="0" dirty="0">
              <a:effectLst/>
              <a:latin typeface="Söhne"/>
            </a:endParaRPr>
          </a:p>
          <a:p>
            <a:endParaRPr lang="el-GR" dirty="0"/>
          </a:p>
        </p:txBody>
      </p:sp>
      <p:sp>
        <p:nvSpPr>
          <p:cNvPr id="4" name="3 - Θέση αριθμού διαφάνειας"/>
          <p:cNvSpPr>
            <a:spLocks noGrp="1"/>
          </p:cNvSpPr>
          <p:nvPr>
            <p:ph type="sldNum" sz="quarter" idx="10"/>
          </p:nvPr>
        </p:nvSpPr>
        <p:spPr/>
        <p:txBody>
          <a:bodyPr/>
          <a:lstStyle/>
          <a:p>
            <a:fld id="{0BF080DB-A548-4F89-B3DB-A26E7208DB0D}" type="slidenum">
              <a:rPr lang="el-GR" smtClean="0"/>
              <a:pPr/>
              <a:t>10</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0BF080DB-A548-4F89-B3DB-A26E7208DB0D}" type="slidenum">
              <a:rPr lang="el-GR" smtClean="0"/>
              <a:pPr/>
              <a:t>12</a:t>
            </a:fld>
            <a:endParaRPr lang="el-GR"/>
          </a:p>
        </p:txBody>
      </p:sp>
    </p:spTree>
    <p:extLst>
      <p:ext uri="{BB962C8B-B14F-4D97-AF65-F5344CB8AC3E}">
        <p14:creationId xmlns:p14="http://schemas.microsoft.com/office/powerpoint/2010/main" val="39729035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6A7E0AE2-FA76-47CD-923C-33F0EE28374B}" type="datetimeFigureOut">
              <a:rPr lang="el-GR" smtClean="0"/>
              <a:pPr/>
              <a:t>15/5/2025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CACB607-0BE4-47EC-ADFD-67849CF7C567}"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6A7E0AE2-FA76-47CD-923C-33F0EE28374B}" type="datetimeFigureOut">
              <a:rPr lang="el-GR" smtClean="0"/>
              <a:pPr/>
              <a:t>15/5/2025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CACB607-0BE4-47EC-ADFD-67849CF7C567}"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6A7E0AE2-FA76-47CD-923C-33F0EE28374B}" type="datetimeFigureOut">
              <a:rPr lang="el-GR" smtClean="0"/>
              <a:pPr/>
              <a:t>15/5/2025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CACB607-0BE4-47EC-ADFD-67849CF7C567}"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6A7E0AE2-FA76-47CD-923C-33F0EE28374B}" type="datetimeFigureOut">
              <a:rPr lang="el-GR" smtClean="0"/>
              <a:pPr/>
              <a:t>15/5/2025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CACB607-0BE4-47EC-ADFD-67849CF7C567}"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6A7E0AE2-FA76-47CD-923C-33F0EE28374B}" type="datetimeFigureOut">
              <a:rPr lang="el-GR" smtClean="0"/>
              <a:pPr/>
              <a:t>15/5/2025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CACB607-0BE4-47EC-ADFD-67849CF7C567}"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6A7E0AE2-FA76-47CD-923C-33F0EE28374B}" type="datetimeFigureOut">
              <a:rPr lang="el-GR" smtClean="0"/>
              <a:pPr/>
              <a:t>15/5/2025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CACB607-0BE4-47EC-ADFD-67849CF7C567}"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6A7E0AE2-FA76-47CD-923C-33F0EE28374B}" type="datetimeFigureOut">
              <a:rPr lang="el-GR" smtClean="0"/>
              <a:pPr/>
              <a:t>15/5/2025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7CACB607-0BE4-47EC-ADFD-67849CF7C567}"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6A7E0AE2-FA76-47CD-923C-33F0EE28374B}" type="datetimeFigureOut">
              <a:rPr lang="el-GR" smtClean="0"/>
              <a:pPr/>
              <a:t>15/5/2025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7CACB607-0BE4-47EC-ADFD-67849CF7C567}"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6A7E0AE2-FA76-47CD-923C-33F0EE28374B}" type="datetimeFigureOut">
              <a:rPr lang="el-GR" smtClean="0"/>
              <a:pPr/>
              <a:t>15/5/2025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7CACB607-0BE4-47EC-ADFD-67849CF7C567}"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A7E0AE2-FA76-47CD-923C-33F0EE28374B}" type="datetimeFigureOut">
              <a:rPr lang="el-GR" smtClean="0"/>
              <a:pPr/>
              <a:t>15/5/2025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CACB607-0BE4-47EC-ADFD-67849CF7C567}"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A7E0AE2-FA76-47CD-923C-33F0EE28374B}" type="datetimeFigureOut">
              <a:rPr lang="el-GR" smtClean="0"/>
              <a:pPr/>
              <a:t>15/5/2025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CACB607-0BE4-47EC-ADFD-67849CF7C567}"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7E0AE2-FA76-47CD-923C-33F0EE28374B}" type="datetimeFigureOut">
              <a:rPr lang="el-GR" smtClean="0"/>
              <a:pPr/>
              <a:t>15/5/2025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ACB607-0BE4-47EC-ADFD-67849CF7C567}"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576" y="1988840"/>
            <a:ext cx="7772400" cy="2910185"/>
          </a:xfrm>
        </p:spPr>
        <p:txBody>
          <a:bodyPr>
            <a:noAutofit/>
          </a:bodyPr>
          <a:lstStyle/>
          <a:p>
            <a:r>
              <a:rPr lang="el-GR" sz="3700" b="1" dirty="0"/>
              <a:t>ΠΑΙΔΑΓΩΓΙΚΕΣ ΕΦΑΡΜΟΓΕΣ Η/Υ</a:t>
            </a:r>
            <a:br>
              <a:rPr lang="el-GR" sz="3700" dirty="0"/>
            </a:br>
            <a:r>
              <a:rPr lang="el-GR" sz="3700" dirty="0"/>
              <a:t>ΑΣΠΑΙΤΕ</a:t>
            </a:r>
            <a:r>
              <a:rPr lang="el-GR" sz="3800" dirty="0"/>
              <a:t> Πατρών</a:t>
            </a:r>
            <a:br>
              <a:rPr lang="el-GR" sz="3800" dirty="0"/>
            </a:br>
            <a:r>
              <a:rPr lang="el-GR" sz="3800" b="1" dirty="0"/>
              <a:t>Μάθημα 1</a:t>
            </a:r>
            <a:r>
              <a:rPr lang="el-GR" sz="3800" b="1" baseline="30000" dirty="0"/>
              <a:t>ο</a:t>
            </a:r>
            <a:r>
              <a:rPr lang="el-GR" sz="3800" b="1" dirty="0"/>
              <a:t> </a:t>
            </a:r>
            <a:br>
              <a:rPr lang="el-GR" sz="3800" b="1" dirty="0"/>
            </a:br>
            <a:r>
              <a:rPr lang="el-GR" sz="3800" dirty="0"/>
              <a:t> 05/02/2024</a:t>
            </a:r>
          </a:p>
        </p:txBody>
      </p:sp>
      <p:sp>
        <p:nvSpPr>
          <p:cNvPr id="3" name="2 - Υπότιτλος"/>
          <p:cNvSpPr>
            <a:spLocks noGrp="1"/>
          </p:cNvSpPr>
          <p:nvPr>
            <p:ph type="subTitle" idx="1"/>
          </p:nvPr>
        </p:nvSpPr>
        <p:spPr>
          <a:xfrm>
            <a:off x="1691680" y="5877272"/>
            <a:ext cx="6112768" cy="980728"/>
          </a:xfrm>
        </p:spPr>
        <p:txBody>
          <a:bodyPr>
            <a:normAutofit fontScale="92500" lnSpcReduction="20000"/>
          </a:bodyPr>
          <a:lstStyle/>
          <a:p>
            <a:r>
              <a:rPr lang="el-GR" dirty="0"/>
              <a:t>Δρ Αθανασία Μπαλωμένου</a:t>
            </a:r>
          </a:p>
          <a:p>
            <a:r>
              <a:rPr lang="en-US" dirty="0"/>
              <a:t>smpalom@upatras.gr</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188640"/>
            <a:ext cx="8229600" cy="1143000"/>
          </a:xfrm>
        </p:spPr>
        <p:txBody>
          <a:bodyPr/>
          <a:lstStyle/>
          <a:p>
            <a:r>
              <a:rPr lang="el-GR" dirty="0"/>
              <a:t>Β Μέρος</a:t>
            </a:r>
          </a:p>
        </p:txBody>
      </p:sp>
      <p:sp>
        <p:nvSpPr>
          <p:cNvPr id="3" name="2 - Θέση περιεχομένου"/>
          <p:cNvSpPr>
            <a:spLocks noGrp="1"/>
          </p:cNvSpPr>
          <p:nvPr>
            <p:ph idx="1"/>
          </p:nvPr>
        </p:nvSpPr>
        <p:spPr>
          <a:xfrm>
            <a:off x="215516" y="1606488"/>
            <a:ext cx="8157592" cy="4702832"/>
          </a:xfrm>
        </p:spPr>
        <p:txBody>
          <a:bodyPr>
            <a:normAutofit/>
          </a:bodyPr>
          <a:lstStyle/>
          <a:p>
            <a:r>
              <a:rPr lang="el-GR" dirty="0"/>
              <a:t>Ο Η/Υ στην εκπαίδευση</a:t>
            </a:r>
          </a:p>
          <a:p>
            <a:pPr lvl="1"/>
            <a:r>
              <a:rPr lang="el-GR" dirty="0"/>
              <a:t>Ως αντικείμενο μάθησης</a:t>
            </a:r>
          </a:p>
          <a:p>
            <a:pPr lvl="1"/>
            <a:r>
              <a:rPr lang="el-GR" dirty="0"/>
              <a:t>Ως εργαλείο (</a:t>
            </a:r>
            <a:r>
              <a:rPr lang="el-GR" b="0" i="0" dirty="0">
                <a:effectLst/>
                <a:latin typeface="Söhne"/>
              </a:rPr>
              <a:t>για να υποστηρίξει τη διδασκαλία και τη μάθηση)</a:t>
            </a:r>
            <a:endParaRPr lang="el-GR" dirty="0"/>
          </a:p>
          <a:p>
            <a:pPr algn="l"/>
            <a:endParaRPr lang="el-GR" sz="1800" b="0" i="0" u="none" strike="noStrike" baseline="0" dirty="0">
              <a:solidFill>
                <a:srgbClr val="000000"/>
              </a:solidFill>
              <a:latin typeface="Calibri" panose="020F0502020204030204" pitchFamily="34" charset="0"/>
            </a:endParaRPr>
          </a:p>
          <a:p>
            <a:r>
              <a:rPr lang="el-GR" sz="1800" b="0" i="0" u="none" strike="noStrike" baseline="0" dirty="0">
                <a:solidFill>
                  <a:srgbClr val="000000"/>
                </a:solidFill>
                <a:latin typeface="Calibri" panose="020F0502020204030204" pitchFamily="34" charset="0"/>
              </a:rPr>
              <a:t>Μάθηση της Πληροφορικής και των ΤΠΕ ή μάθηση μέσω της Πληροφορικής και των ΤΠΕ;. </a:t>
            </a:r>
            <a:endParaRPr lang="en-US" sz="1800" b="0" i="0" u="none" strike="noStrike" baseline="0" dirty="0">
              <a:solidFill>
                <a:srgbClr val="000000"/>
              </a:solidFill>
              <a:latin typeface="Calibri" panose="020F0502020204030204" pitchFamily="34" charset="0"/>
            </a:endParaRPr>
          </a:p>
          <a:p>
            <a:r>
              <a:rPr lang="el-GR" sz="1800" dirty="0">
                <a:solidFill>
                  <a:srgbClr val="000000"/>
                </a:solidFill>
                <a:latin typeface="Calibri" panose="020F0502020204030204" pitchFamily="34" charset="0"/>
              </a:rPr>
              <a:t>ΟΙ ΤΠΕ δεν αποτελούν αυτοσκοπό στη διδασκαλία και μάθηση.</a:t>
            </a:r>
          </a:p>
          <a:p>
            <a:r>
              <a:rPr lang="el-GR" sz="1800" b="0" i="0" u="none" strike="noStrike" baseline="0" dirty="0">
                <a:solidFill>
                  <a:srgbClr val="000000"/>
                </a:solidFill>
                <a:latin typeface="Calibri" panose="020F0502020204030204" pitchFamily="34" charset="0"/>
              </a:rPr>
              <a:t>Επιλογή κατάλληλου εργαλείου  ανά περίπτωση που φέρει προστιθέμενη αξία στη διδασκαλία και μάθηση</a:t>
            </a:r>
          </a:p>
          <a:p>
            <a:pPr marL="457200" lvl="1" indent="0">
              <a:buNone/>
            </a:pPr>
            <a:endParaRPr lang="el-GR" dirty="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ED2097-3027-8DC0-AFB4-D02A7BC3B6F1}"/>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806463C-B9CA-460F-787E-1A8BEE9DD146}"/>
              </a:ext>
            </a:extLst>
          </p:cNvPr>
          <p:cNvSpPr>
            <a:spLocks noGrp="1"/>
          </p:cNvSpPr>
          <p:nvPr>
            <p:ph idx="1"/>
          </p:nvPr>
        </p:nvSpPr>
        <p:spPr/>
        <p:txBody>
          <a:bodyPr>
            <a:normAutofit fontScale="92500" lnSpcReduction="10000"/>
          </a:bodyPr>
          <a:lstStyle/>
          <a:p>
            <a:pPr algn="l"/>
            <a:r>
              <a:rPr lang="el-GR" sz="2600" b="0" i="0" dirty="0">
                <a:effectLst/>
                <a:latin typeface="Söhne"/>
              </a:rPr>
              <a:t>Οι ηλεκτρονικοί υπολογιστές έχουν ενσωματωθεί σε πολλούς τομείς της ζωής, συμπεριλαμβανομένης της εκπαίδευσης. </a:t>
            </a:r>
            <a:endParaRPr lang="en-US" sz="2600" b="0" i="0" dirty="0">
              <a:effectLst/>
              <a:latin typeface="Söhne"/>
            </a:endParaRPr>
          </a:p>
          <a:p>
            <a:pPr algn="l"/>
            <a:r>
              <a:rPr lang="el-GR" sz="2600" b="0" i="0" dirty="0">
                <a:effectLst/>
                <a:latin typeface="Söhne"/>
              </a:rPr>
              <a:t>Υπάρχουν πολλές παιδαγωγικές εφαρμογές ηλεκτρονικών υπολογιστών που σχεδιάζονται για να υποστηρίξουν τη διδασκαλία και την εκμάθηση. </a:t>
            </a:r>
            <a:endParaRPr lang="en-US" sz="2600" b="0" i="0" dirty="0">
              <a:effectLst/>
              <a:latin typeface="Söhne"/>
            </a:endParaRPr>
          </a:p>
          <a:p>
            <a:pPr algn="l"/>
            <a:r>
              <a:rPr lang="el-GR" sz="2600" b="0" i="0" dirty="0">
                <a:effectLst/>
                <a:latin typeface="Söhne"/>
              </a:rPr>
              <a:t>Αυτές οι εφαρμογές μπορούν να χρησιμοποιηθούν σε διάφορα επίπεδα εκπαίδευσης, από το δημοτικό μέχρι το πανεπιστήμιο. </a:t>
            </a:r>
            <a:endParaRPr lang="en-US" sz="2600" b="0" i="0" dirty="0">
              <a:effectLst/>
              <a:latin typeface="Söhne"/>
            </a:endParaRPr>
          </a:p>
          <a:p>
            <a:pPr algn="l"/>
            <a:r>
              <a:rPr lang="el-GR" sz="2600" b="0" i="0" dirty="0">
                <a:effectLst/>
                <a:latin typeface="Söhne"/>
              </a:rPr>
              <a:t>Ανάλογα με τον τύπο της εφαρμογής, μπορούν να ενθαρρύνουν τη δημιουργικότητα, να παρέχουν περιβάλλοντα εκπαίδευσης, ή ακόμη και να βοηθούν στην παρακολούθηση της προόδου των μαθητών.</a:t>
            </a:r>
          </a:p>
          <a:p>
            <a:endParaRPr lang="el-GR" dirty="0"/>
          </a:p>
        </p:txBody>
      </p:sp>
    </p:spTree>
    <p:extLst>
      <p:ext uri="{BB962C8B-B14F-4D97-AF65-F5344CB8AC3E}">
        <p14:creationId xmlns:p14="http://schemas.microsoft.com/office/powerpoint/2010/main" val="443506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520377"/>
            <a:ext cx="8229600" cy="1143000"/>
          </a:xfrm>
        </p:spPr>
        <p:txBody>
          <a:bodyPr>
            <a:normAutofit/>
          </a:bodyPr>
          <a:lstStyle/>
          <a:p>
            <a:r>
              <a:rPr lang="el-GR" dirty="0"/>
              <a:t>Πού, γιατί και πώς;</a:t>
            </a:r>
          </a:p>
        </p:txBody>
      </p:sp>
      <p:sp>
        <p:nvSpPr>
          <p:cNvPr id="3" name="2 - Θέση περιεχομένου"/>
          <p:cNvSpPr>
            <a:spLocks noGrp="1"/>
          </p:cNvSpPr>
          <p:nvPr>
            <p:ph idx="1"/>
          </p:nvPr>
        </p:nvSpPr>
        <p:spPr>
          <a:xfrm>
            <a:off x="498376" y="1916832"/>
            <a:ext cx="8147248" cy="3672408"/>
          </a:xfrm>
        </p:spPr>
        <p:txBody>
          <a:bodyPr>
            <a:normAutofit/>
          </a:bodyPr>
          <a:lstStyle/>
          <a:p>
            <a:endParaRPr lang="el-GR" sz="2000" dirty="0"/>
          </a:p>
          <a:p>
            <a:pPr algn="l"/>
            <a:r>
              <a:rPr lang="el-GR" sz="2000" b="0" i="0" dirty="0">
                <a:effectLst/>
                <a:latin typeface="Söhne"/>
              </a:rPr>
              <a:t>από το δημοτικό μέχρι το πανεπιστήμιο.</a:t>
            </a:r>
          </a:p>
          <a:p>
            <a:pPr algn="l"/>
            <a:r>
              <a:rPr lang="el-GR" sz="2000" b="0" i="0" dirty="0">
                <a:effectLst/>
                <a:latin typeface="Söhne"/>
              </a:rPr>
              <a:t> Ανάλογα με τον τύπο της εφαρμογής, μπορούν να ενθαρρύνουν τη δημιουργικότητα, να παρέχουν περιβάλλοντα εκπαίδευσης, ή ακόμη και να βοηθούν στην παρακολούθηση της προόδου των μαθητών.</a:t>
            </a:r>
          </a:p>
          <a:p>
            <a:r>
              <a:rPr lang="el-GR" sz="2000" b="0" i="0" dirty="0">
                <a:effectLst/>
                <a:latin typeface="Söhne"/>
              </a:rPr>
              <a:t>Με εφαρμογές που μπορούν να βοηθήσουν στην εξατομίκευση της μάθησης, να ενθαρρύνουν την ενεργό συμμετοχή των μαθητών και να δημιουργήσουν περιβάλλοντα που προάγουν την ανάπτυξη δεξιοτήτων κριτικής σκέψης και προβληματισμού.</a:t>
            </a:r>
          </a:p>
          <a:p>
            <a:pPr marL="0" indent="0" algn="l">
              <a:buNone/>
            </a:pPr>
            <a:endParaRPr lang="el-GR" sz="1800" b="0" i="0" u="none" strike="noStrike" baseline="0" dirty="0">
              <a:solidFill>
                <a:srgbClr val="000000"/>
              </a:solidFill>
              <a:latin typeface="Calibri" panose="020F0502020204030204" pitchFamily="34" charset="0"/>
            </a:endParaRP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44A881-C59A-56E5-1749-D02ACE4D6113}"/>
              </a:ext>
            </a:extLst>
          </p:cNvPr>
          <p:cNvSpPr>
            <a:spLocks noGrp="1"/>
          </p:cNvSpPr>
          <p:nvPr>
            <p:ph type="title"/>
          </p:nvPr>
        </p:nvSpPr>
        <p:spPr/>
        <p:txBody>
          <a:bodyPr>
            <a:normAutofit fontScale="90000"/>
          </a:bodyPr>
          <a:lstStyle/>
          <a:p>
            <a:r>
              <a:rPr lang="el-GR" dirty="0">
                <a:latin typeface="Söhne"/>
              </a:rPr>
              <a:t>Ορισμένα παραδείγματα παιδαγωγικών εφαρμογών Η/Υ:</a:t>
            </a:r>
            <a:br>
              <a:rPr lang="el-GR" dirty="0">
                <a:latin typeface="Söhne"/>
              </a:rPr>
            </a:br>
            <a:endParaRPr lang="el-GR" dirty="0"/>
          </a:p>
        </p:txBody>
      </p:sp>
      <p:sp>
        <p:nvSpPr>
          <p:cNvPr id="3" name="Θέση περιεχομένου 2">
            <a:extLst>
              <a:ext uri="{FF2B5EF4-FFF2-40B4-BE49-F238E27FC236}">
                <a16:creationId xmlns:a16="http://schemas.microsoft.com/office/drawing/2014/main" id="{64B32B4D-3D0D-1A1C-C97F-B248DE249917}"/>
              </a:ext>
            </a:extLst>
          </p:cNvPr>
          <p:cNvSpPr>
            <a:spLocks noGrp="1"/>
          </p:cNvSpPr>
          <p:nvPr>
            <p:ph idx="1"/>
          </p:nvPr>
        </p:nvSpPr>
        <p:spPr/>
        <p:txBody>
          <a:bodyPr>
            <a:normAutofit fontScale="55000" lnSpcReduction="20000"/>
          </a:bodyPr>
          <a:lstStyle/>
          <a:p>
            <a:pPr algn="l">
              <a:buFont typeface="+mj-lt"/>
              <a:buAutoNum type="arabicPeriod"/>
            </a:pPr>
            <a:r>
              <a:rPr lang="el-GR" b="1" i="0" dirty="0">
                <a:effectLst/>
                <a:latin typeface="Söhne"/>
              </a:rPr>
              <a:t>Εκπαιδευτικά Παιχνίδια:</a:t>
            </a:r>
            <a:r>
              <a:rPr lang="el-GR" b="0" i="0" dirty="0">
                <a:effectLst/>
                <a:latin typeface="Söhne"/>
              </a:rPr>
              <a:t> Παιχνίδια που σχεδιάζονται με εκπαιδευτικούς στόχους για να ενθαρρύνουν τη μάθηση μέσα από τη διασκέδαση.</a:t>
            </a:r>
          </a:p>
          <a:p>
            <a:pPr algn="l">
              <a:buFont typeface="+mj-lt"/>
              <a:buAutoNum type="arabicPeriod"/>
            </a:pPr>
            <a:r>
              <a:rPr lang="el-GR" b="1" i="0" dirty="0">
                <a:effectLst/>
                <a:latin typeface="Söhne"/>
              </a:rPr>
              <a:t>Εκπαιδευτικό Λογισμικό:</a:t>
            </a:r>
            <a:r>
              <a:rPr lang="el-GR" b="0" i="0" dirty="0">
                <a:effectLst/>
                <a:latin typeface="Söhne"/>
              </a:rPr>
              <a:t> Εφαρμογές που παρέχουν διάφορες δραστηριότητες και μαθήματα για την εκμάθηση διαφορετικών θεμάτων.</a:t>
            </a:r>
          </a:p>
          <a:p>
            <a:pPr algn="l">
              <a:buFont typeface="+mj-lt"/>
              <a:buAutoNum type="arabicPeriod"/>
            </a:pPr>
            <a:r>
              <a:rPr lang="el-GR" b="1" i="0" dirty="0">
                <a:effectLst/>
                <a:latin typeface="Söhne"/>
              </a:rPr>
              <a:t>Περιβάλλοντα Εικονικής Πραγματικότητας (VR) και Επαυξημένης Πραγματικότητας (AR):</a:t>
            </a:r>
            <a:r>
              <a:rPr lang="el-GR" b="0" i="0" dirty="0">
                <a:effectLst/>
                <a:latin typeface="Söhne"/>
              </a:rPr>
              <a:t> Εφαρμογές που εκμεταλλεύονται τις νέες τεχνολογίες για να προσφέρουν πρωτόγνωρες εμπειρίες μάθησης.</a:t>
            </a:r>
          </a:p>
          <a:p>
            <a:pPr algn="l">
              <a:buFont typeface="+mj-lt"/>
              <a:buAutoNum type="arabicPeriod"/>
            </a:pPr>
            <a:r>
              <a:rPr lang="el-GR" b="1" i="0" dirty="0">
                <a:effectLst/>
                <a:latin typeface="Söhne"/>
              </a:rPr>
              <a:t>Συστήματα Διαχείρισης Μαθησιακού Περιεχομένου (LMS):</a:t>
            </a:r>
            <a:r>
              <a:rPr lang="el-GR" b="0" i="0" dirty="0">
                <a:effectLst/>
                <a:latin typeface="Söhne"/>
              </a:rPr>
              <a:t> Πλατφόρμες που επιτρέπουν στους εκπαιδευτικούς να οργανώνουν, να διαχειρίζονται και να παρακολουθούν την πρόοδο των μαθητών.</a:t>
            </a:r>
          </a:p>
          <a:p>
            <a:pPr algn="l">
              <a:buFont typeface="+mj-lt"/>
              <a:buAutoNum type="arabicPeriod"/>
            </a:pPr>
            <a:r>
              <a:rPr lang="el-GR" b="1" i="0" dirty="0">
                <a:effectLst/>
                <a:latin typeface="Söhne"/>
              </a:rPr>
              <a:t>Εκπαιδευτικά Βίντεο και Πολυμέσα:</a:t>
            </a:r>
            <a:r>
              <a:rPr lang="el-GR" b="0" i="0" dirty="0">
                <a:effectLst/>
                <a:latin typeface="Söhne"/>
              </a:rPr>
              <a:t> Εφαρμογές που χρησιμοποιούν βίντεο και πολυμέσα για να εξηγήσουν δύσκολα θέματα και να διευκολύνουν την κατανόηση.</a:t>
            </a:r>
          </a:p>
          <a:p>
            <a:pPr algn="l">
              <a:buFont typeface="+mj-lt"/>
              <a:buAutoNum type="arabicPeriod"/>
            </a:pPr>
            <a:r>
              <a:rPr lang="el-GR" b="1" i="0" dirty="0" err="1">
                <a:effectLst/>
                <a:latin typeface="Söhne"/>
              </a:rPr>
              <a:t>Διαδραστικά</a:t>
            </a:r>
            <a:r>
              <a:rPr lang="el-GR" b="1" i="0" dirty="0">
                <a:effectLst/>
                <a:latin typeface="Söhne"/>
              </a:rPr>
              <a:t> Εργαλεία Μάθησης:</a:t>
            </a:r>
            <a:r>
              <a:rPr lang="el-GR" b="0" i="0" dirty="0">
                <a:effectLst/>
                <a:latin typeface="Söhne"/>
              </a:rPr>
              <a:t> Εφαρμογές που επιτρέπουν στους μαθητές να συμμετέχουν ενεργά στη διαδικασία μάθησης, όπως εργαλεία για τη δημιουργία παρουσιάσεων ή </a:t>
            </a:r>
            <a:r>
              <a:rPr lang="el-GR" b="0" i="0" dirty="0" err="1">
                <a:effectLst/>
                <a:latin typeface="Söhne"/>
              </a:rPr>
              <a:t>διαδραστικά</a:t>
            </a:r>
            <a:r>
              <a:rPr lang="el-GR" b="0" i="0" dirty="0">
                <a:effectLst/>
                <a:latin typeface="Söhne"/>
              </a:rPr>
              <a:t> κουίζ.</a:t>
            </a:r>
            <a:endParaRPr lang="en-US" b="0" i="0" dirty="0">
              <a:effectLst/>
              <a:latin typeface="Söhne"/>
            </a:endParaRPr>
          </a:p>
          <a:p>
            <a:pPr algn="l">
              <a:buFont typeface="+mj-lt"/>
              <a:buAutoNum type="arabicPeriod"/>
            </a:pPr>
            <a:r>
              <a:rPr lang="el-GR" dirty="0" err="1">
                <a:latin typeface="Söhne"/>
              </a:rPr>
              <a:t>Διαδραστικά</a:t>
            </a:r>
            <a:r>
              <a:rPr lang="el-GR" dirty="0">
                <a:latin typeface="Söhne"/>
              </a:rPr>
              <a:t> βιβλία</a:t>
            </a:r>
            <a:endParaRPr lang="el-GR" b="0" i="0" dirty="0">
              <a:effectLst/>
              <a:latin typeface="Söhne"/>
            </a:endParaRPr>
          </a:p>
          <a:p>
            <a:pPr algn="l">
              <a:buFont typeface="+mj-lt"/>
              <a:buAutoNum type="arabicPeriod"/>
            </a:pPr>
            <a:r>
              <a:rPr lang="el-GR" dirty="0">
                <a:latin typeface="Söhne"/>
              </a:rPr>
              <a:t>Η πρόκληση της Τεχνητής Νοημοσύνης</a:t>
            </a:r>
            <a:endParaRPr lang="el-GR" b="0" i="0" dirty="0">
              <a:effectLst/>
              <a:latin typeface="Söhne"/>
            </a:endParaRPr>
          </a:p>
          <a:p>
            <a:endParaRPr lang="el-GR" dirty="0"/>
          </a:p>
        </p:txBody>
      </p:sp>
    </p:spTree>
    <p:extLst>
      <p:ext uri="{BB962C8B-B14F-4D97-AF65-F5344CB8AC3E}">
        <p14:creationId xmlns:p14="http://schemas.microsoft.com/office/powerpoint/2010/main" val="36839773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024C4A-FD72-B306-CEFE-1AB50E289BDE}"/>
              </a:ext>
            </a:extLst>
          </p:cNvPr>
          <p:cNvSpPr>
            <a:spLocks noGrp="1"/>
          </p:cNvSpPr>
          <p:nvPr>
            <p:ph type="title"/>
          </p:nvPr>
        </p:nvSpPr>
        <p:spPr>
          <a:xfrm>
            <a:off x="457200" y="274638"/>
            <a:ext cx="8229600" cy="1143000"/>
          </a:xfrm>
        </p:spPr>
        <p:txBody>
          <a:bodyPr anchor="ctr">
            <a:normAutofit/>
          </a:bodyPr>
          <a:lstStyle/>
          <a:p>
            <a:r>
              <a:rPr lang="el-GR" dirty="0"/>
              <a:t>Θεωρητικό πλαίσιο</a:t>
            </a:r>
          </a:p>
        </p:txBody>
      </p:sp>
      <p:pic>
        <p:nvPicPr>
          <p:cNvPr id="5" name="Εικόνα 4">
            <a:extLst>
              <a:ext uri="{FF2B5EF4-FFF2-40B4-BE49-F238E27FC236}">
                <a16:creationId xmlns:a16="http://schemas.microsoft.com/office/drawing/2014/main" id="{39559366-8E50-3931-ECB5-EAB065BBB135}"/>
              </a:ext>
            </a:extLst>
          </p:cNvPr>
          <p:cNvPicPr>
            <a:picLocks noChangeAspect="1"/>
          </p:cNvPicPr>
          <p:nvPr/>
        </p:nvPicPr>
        <p:blipFill>
          <a:blip r:embed="rId2"/>
          <a:stretch>
            <a:fillRect/>
          </a:stretch>
        </p:blipFill>
        <p:spPr>
          <a:xfrm>
            <a:off x="1256276" y="1600200"/>
            <a:ext cx="6631447" cy="4525963"/>
          </a:xfrm>
          <a:prstGeom prst="rect">
            <a:avLst/>
          </a:prstGeom>
          <a:noFill/>
        </p:spPr>
      </p:pic>
    </p:spTree>
    <p:extLst>
      <p:ext uri="{BB962C8B-B14F-4D97-AF65-F5344CB8AC3E}">
        <p14:creationId xmlns:p14="http://schemas.microsoft.com/office/powerpoint/2010/main" val="3765274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332656"/>
            <a:ext cx="8229600" cy="1143000"/>
          </a:xfrm>
        </p:spPr>
        <p:txBody>
          <a:bodyPr/>
          <a:lstStyle/>
          <a:p>
            <a:r>
              <a:rPr lang="en-US" dirty="0"/>
              <a:t>TPCK</a:t>
            </a:r>
            <a:endParaRPr lang="el-GR" dirty="0"/>
          </a:p>
        </p:txBody>
      </p:sp>
      <p:sp>
        <p:nvSpPr>
          <p:cNvPr id="3" name="2 - Θέση περιεχομένου"/>
          <p:cNvSpPr>
            <a:spLocks noGrp="1"/>
          </p:cNvSpPr>
          <p:nvPr>
            <p:ph idx="1"/>
          </p:nvPr>
        </p:nvSpPr>
        <p:spPr>
          <a:xfrm>
            <a:off x="611560" y="2708920"/>
            <a:ext cx="8085584" cy="4149080"/>
          </a:xfrm>
        </p:spPr>
        <p:txBody>
          <a:bodyPr>
            <a:normAutofit/>
          </a:bodyPr>
          <a:lstStyle/>
          <a:p>
            <a:pPr algn="l"/>
            <a:endParaRPr lang="el-GR" sz="1800" b="0" i="0" u="none" strike="noStrike" baseline="0" dirty="0">
              <a:solidFill>
                <a:srgbClr val="000000"/>
              </a:solidFill>
              <a:latin typeface="Calibri" panose="020F0502020204030204" pitchFamily="34" charset="0"/>
            </a:endParaRPr>
          </a:p>
          <a:p>
            <a:r>
              <a:rPr lang="el-GR" sz="1800" b="0" i="0" u="none" strike="noStrike" baseline="0" dirty="0" err="1">
                <a:solidFill>
                  <a:srgbClr val="000000"/>
                </a:solidFill>
                <a:latin typeface="Calibri" panose="020F0502020204030204" pitchFamily="34" charset="0"/>
              </a:rPr>
              <a:t>Content</a:t>
            </a:r>
            <a:r>
              <a:rPr lang="el-GR" sz="1800" b="1" i="0" u="none" strike="noStrike" baseline="0" dirty="0">
                <a:solidFill>
                  <a:srgbClr val="77923B"/>
                </a:solidFill>
                <a:latin typeface="Calibri" panose="020F0502020204030204" pitchFamily="34" charset="0"/>
              </a:rPr>
              <a:t>. </a:t>
            </a:r>
            <a:r>
              <a:rPr lang="el-GR" sz="1800" b="0" i="0" u="none" strike="noStrike" baseline="0" dirty="0">
                <a:solidFill>
                  <a:srgbClr val="000000"/>
                </a:solidFill>
                <a:latin typeface="Calibri" panose="020F0502020204030204" pitchFamily="34" charset="0"/>
              </a:rPr>
              <a:t>Η γνώση περιεχομένου που περιλαμβάνει την κατανόηση των δομών μιας συγκεκριμένης γνωστικής περιοχής, </a:t>
            </a:r>
          </a:p>
          <a:p>
            <a:r>
              <a:rPr lang="el-GR" sz="1800" b="0" i="0" u="none" strike="noStrike" baseline="0" dirty="0">
                <a:solidFill>
                  <a:srgbClr val="77923B"/>
                </a:solidFill>
                <a:latin typeface="Arial" panose="020B0604020202020204" pitchFamily="34" charset="0"/>
              </a:rPr>
              <a:t>•</a:t>
            </a:r>
            <a:r>
              <a:rPr lang="el-GR" sz="1800" b="0" i="0" u="none" strike="noStrike" baseline="0" dirty="0" err="1">
                <a:solidFill>
                  <a:srgbClr val="77923B"/>
                </a:solidFill>
                <a:latin typeface="Arial" panose="020B0604020202020204" pitchFamily="34" charset="0"/>
              </a:rPr>
              <a:t>Pedagogy</a:t>
            </a:r>
            <a:r>
              <a:rPr lang="el-GR" sz="1800" b="0" i="0" u="none" strike="noStrike" baseline="0" dirty="0">
                <a:solidFill>
                  <a:srgbClr val="000000"/>
                </a:solidFill>
                <a:latin typeface="Calibri" panose="020F0502020204030204" pitchFamily="34" charset="0"/>
              </a:rPr>
              <a:t>. Η παιδαγωγική γνώση που αφορά στις αρχές και στρατηγικές της διδασκαλίας, της διαχείρισης τάξεων, και της οργάνωσης, </a:t>
            </a:r>
          </a:p>
          <a:p>
            <a:r>
              <a:rPr lang="el-GR" sz="1800" b="0" i="0" u="none" strike="noStrike" baseline="0" dirty="0">
                <a:solidFill>
                  <a:srgbClr val="77923B"/>
                </a:solidFill>
                <a:latin typeface="Arial" panose="020B0604020202020204" pitchFamily="34" charset="0"/>
              </a:rPr>
              <a:t>•</a:t>
            </a:r>
            <a:r>
              <a:rPr lang="el-GR" sz="1800" b="0" i="0" u="none" strike="noStrike" baseline="0" dirty="0" err="1">
                <a:solidFill>
                  <a:srgbClr val="77923B"/>
                </a:solidFill>
                <a:latin typeface="Arial" panose="020B0604020202020204" pitchFamily="34" charset="0"/>
              </a:rPr>
              <a:t>Learners</a:t>
            </a:r>
            <a:r>
              <a:rPr lang="el-GR" sz="1800" b="0" i="0" u="none" strike="noStrike" baseline="0" dirty="0">
                <a:solidFill>
                  <a:srgbClr val="000000"/>
                </a:solidFill>
                <a:latin typeface="Calibri" panose="020F0502020204030204" pitchFamily="34" charset="0"/>
              </a:rPr>
              <a:t>. Η γνώση των χαρακτηριστικών και των ιδιαιτεροτήτων των μαθητών, </a:t>
            </a:r>
          </a:p>
          <a:p>
            <a:r>
              <a:rPr lang="el-GR" sz="1800" b="0" i="0" u="none" strike="noStrike" baseline="0" dirty="0">
                <a:solidFill>
                  <a:srgbClr val="77923B"/>
                </a:solidFill>
                <a:latin typeface="Arial" panose="020B0604020202020204" pitchFamily="34" charset="0"/>
              </a:rPr>
              <a:t>•</a:t>
            </a:r>
            <a:r>
              <a:rPr lang="el-GR" sz="1800" b="0" i="0" u="none" strike="noStrike" baseline="0" dirty="0" err="1">
                <a:solidFill>
                  <a:srgbClr val="77923B"/>
                </a:solidFill>
                <a:latin typeface="Arial" panose="020B0604020202020204" pitchFamily="34" charset="0"/>
              </a:rPr>
              <a:t>Context</a:t>
            </a:r>
            <a:r>
              <a:rPr lang="el-GR" sz="1800" b="0" i="0" u="none" strike="noStrike" baseline="0" dirty="0">
                <a:solidFill>
                  <a:srgbClr val="000000"/>
                </a:solidFill>
                <a:latin typeface="Calibri" panose="020F0502020204030204" pitchFamily="34" charset="0"/>
              </a:rPr>
              <a:t>. Η γνώση που αφορά από την διαχείριση της τάξης έως και τις εκπαιδευτικές άξιες και τους στόχους όπως επίσης και από τις θεωρητικές βάσεις έως και τις πεποιθήσεις και τις ιδέες των εκπαιδευτικών για την διδασκαλία και την μάθηση και</a:t>
            </a:r>
          </a:p>
          <a:p>
            <a:r>
              <a:rPr lang="el-GR" sz="1800" b="0" i="0" u="none" strike="noStrike" baseline="0" dirty="0">
                <a:solidFill>
                  <a:srgbClr val="77923B"/>
                </a:solidFill>
                <a:latin typeface="Arial" panose="020B0604020202020204" pitchFamily="34" charset="0"/>
              </a:rPr>
              <a:t>•ICT </a:t>
            </a:r>
            <a:r>
              <a:rPr lang="el-GR" sz="1800" b="0" i="0" u="none" strike="noStrike" baseline="0" dirty="0" err="1">
                <a:solidFill>
                  <a:srgbClr val="77923B"/>
                </a:solidFill>
                <a:latin typeface="Arial" panose="020B0604020202020204" pitchFamily="34" charset="0"/>
              </a:rPr>
              <a:t>knowledge</a:t>
            </a:r>
            <a:r>
              <a:rPr lang="el-GR" sz="1800" b="0" i="0" u="none" strike="noStrike" baseline="0" dirty="0">
                <a:solidFill>
                  <a:srgbClr val="000000"/>
                </a:solidFill>
                <a:latin typeface="Calibri" panose="020F0502020204030204" pitchFamily="34" charset="0"/>
              </a:rPr>
              <a:t>. Η γνώση που αφορά στη χρήση του υπολογιστή, στη χρήση πολλαπλών τεχνολογικών εργαλείων και λογισμικών καθώς και στην αντιμετώπιση πιθανών προβλημάτων. </a:t>
            </a:r>
          </a:p>
          <a:p>
            <a:endParaRPr lang="el-GR"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endParaRPr lang="el-GR"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67544" y="2348880"/>
            <a:ext cx="8219256" cy="3777283"/>
          </a:xfrm>
        </p:spPr>
        <p:txBody>
          <a:bodyPr>
            <a:normAutofit/>
          </a:bodyPr>
          <a:lstStyle/>
          <a:p>
            <a:r>
              <a:rPr lang="el-GR" b="1" dirty="0"/>
              <a:t>14 μαθήματα ανά εξάμηνο  </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060848"/>
            <a:ext cx="8229600" cy="1143000"/>
          </a:xfrm>
        </p:spPr>
        <p:txBody>
          <a:bodyPr/>
          <a:lstStyle/>
          <a:p>
            <a:r>
              <a:rPr lang="el-GR" dirty="0"/>
              <a:t>Κύκλος </a:t>
            </a:r>
            <a:r>
              <a:rPr lang="el-GR" dirty="0" err="1"/>
              <a:t>Αλληλο</a:t>
            </a:r>
            <a:r>
              <a:rPr lang="el-GR" dirty="0"/>
              <a:t>-γνωριμίας</a:t>
            </a:r>
          </a:p>
        </p:txBody>
      </p:sp>
      <p:sp>
        <p:nvSpPr>
          <p:cNvPr id="3" name="2 - Θέση περιεχομένου"/>
          <p:cNvSpPr>
            <a:spLocks noGrp="1"/>
          </p:cNvSpPr>
          <p:nvPr>
            <p:ph idx="1"/>
          </p:nvPr>
        </p:nvSpPr>
        <p:spPr>
          <a:xfrm>
            <a:off x="467544" y="3645024"/>
            <a:ext cx="8219256" cy="2481139"/>
          </a:xfrm>
        </p:spPr>
        <p:txBody>
          <a:bodyPr/>
          <a:lstStyle/>
          <a:p>
            <a:r>
              <a:rPr lang="el-GR" dirty="0" err="1"/>
              <a:t>Αυτο</a:t>
            </a:r>
            <a:r>
              <a:rPr lang="el-GR" dirty="0"/>
              <a:t>-παρουσίαση μελών ομάδας</a:t>
            </a:r>
          </a:p>
          <a:p>
            <a:endParaRPr lang="el-GR"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55576" y="1052736"/>
            <a:ext cx="7776864" cy="1228998"/>
          </a:xfrm>
        </p:spPr>
        <p:txBody>
          <a:bodyPr>
            <a:noAutofit/>
          </a:bodyPr>
          <a:lstStyle/>
          <a:p>
            <a:r>
              <a:rPr lang="el-GR" sz="3600" b="1" dirty="0"/>
              <a:t>Διδάσκουσα: Αθανασία Μπαλωμένου </a:t>
            </a:r>
          </a:p>
        </p:txBody>
      </p:sp>
      <p:sp>
        <p:nvSpPr>
          <p:cNvPr id="3" name="2 - Θέση περιεχομένου"/>
          <p:cNvSpPr>
            <a:spLocks noGrp="1"/>
          </p:cNvSpPr>
          <p:nvPr>
            <p:ph idx="1"/>
          </p:nvPr>
        </p:nvSpPr>
        <p:spPr>
          <a:xfrm>
            <a:off x="467544" y="2564904"/>
            <a:ext cx="8496944" cy="3993307"/>
          </a:xfrm>
        </p:spPr>
        <p:txBody>
          <a:bodyPr>
            <a:normAutofit fontScale="92500" lnSpcReduction="10000"/>
          </a:bodyPr>
          <a:lstStyle/>
          <a:p>
            <a:r>
              <a:rPr lang="el-GR" dirty="0"/>
              <a:t>έγγαμη, μητέρα 3 παιδιών</a:t>
            </a:r>
          </a:p>
          <a:p>
            <a:r>
              <a:rPr lang="el-GR" dirty="0"/>
              <a:t>Μαθηματικός</a:t>
            </a:r>
          </a:p>
          <a:p>
            <a:r>
              <a:rPr lang="el-GR" dirty="0"/>
              <a:t>Σπουδές: προπτυχιακές- μεταπτυχιακές - διδακτορικό</a:t>
            </a:r>
          </a:p>
          <a:p>
            <a:r>
              <a:rPr lang="el-GR" dirty="0"/>
              <a:t>Ερευνητικά ενδιαφέροντα</a:t>
            </a:r>
          </a:p>
          <a:p>
            <a:r>
              <a:rPr lang="el-GR" dirty="0"/>
              <a:t>Επιμόρφωση ΝΠΣ </a:t>
            </a:r>
            <a:r>
              <a:rPr lang="el-GR" dirty="0" err="1"/>
              <a:t>Εκπ</a:t>
            </a:r>
            <a:r>
              <a:rPr lang="el-GR" dirty="0"/>
              <a:t>/</a:t>
            </a:r>
            <a:r>
              <a:rPr lang="el-GR" dirty="0" err="1"/>
              <a:t>κο</a:t>
            </a:r>
            <a:r>
              <a:rPr lang="el-GR" dirty="0"/>
              <a:t> υλικό ερευνητικά &amp; Ευρωπαϊκά προγράμματα</a:t>
            </a:r>
          </a:p>
          <a:p>
            <a:r>
              <a:rPr lang="el-GR" dirty="0"/>
              <a:t>Υπηρεσιακή κατάσταση – επαγγελματική εμπειρία</a:t>
            </a:r>
          </a:p>
          <a:p>
            <a:endParaRPr lang="el-GR"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611560" y="2492896"/>
            <a:ext cx="8075240" cy="3633267"/>
          </a:xfrm>
        </p:spPr>
        <p:txBody>
          <a:bodyPr/>
          <a:lstStyle/>
          <a:p>
            <a:pPr algn="ctr"/>
            <a:r>
              <a:rPr lang="el-GR" dirty="0"/>
              <a:t>Αυτό-Παρουσίαση φοιτητών/τριών</a:t>
            </a:r>
          </a:p>
          <a:p>
            <a:pPr algn="ctr">
              <a:buNone/>
            </a:pPr>
            <a:endParaRPr lang="el-GR"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48680"/>
            <a:ext cx="8229600" cy="1143000"/>
          </a:xfrm>
        </p:spPr>
        <p:txBody>
          <a:bodyPr>
            <a:normAutofit fontScale="90000"/>
          </a:bodyPr>
          <a:lstStyle/>
          <a:p>
            <a:br>
              <a:rPr lang="el-GR" dirty="0"/>
            </a:br>
            <a:r>
              <a:rPr lang="el-GR" dirty="0"/>
              <a:t>Για το περιεχόμενο του μαθήματος</a:t>
            </a:r>
            <a:br>
              <a:rPr lang="el-GR" dirty="0"/>
            </a:br>
            <a:br>
              <a:rPr lang="el-GR" b="1" dirty="0"/>
            </a:br>
            <a:endParaRPr lang="el-GR" dirty="0"/>
          </a:p>
        </p:txBody>
      </p:sp>
      <p:sp>
        <p:nvSpPr>
          <p:cNvPr id="3" name="2 - Θέση περιεχομένου"/>
          <p:cNvSpPr>
            <a:spLocks noGrp="1"/>
          </p:cNvSpPr>
          <p:nvPr>
            <p:ph idx="1"/>
          </p:nvPr>
        </p:nvSpPr>
        <p:spPr>
          <a:xfrm>
            <a:off x="454442" y="1691680"/>
            <a:ext cx="8147248" cy="3645024"/>
          </a:xfrm>
        </p:spPr>
        <p:txBody>
          <a:bodyPr>
            <a:normAutofit/>
          </a:bodyPr>
          <a:lstStyle/>
          <a:p>
            <a:r>
              <a:rPr lang="el-GR" b="1" u="sng" dirty="0"/>
              <a:t> Γενική περιγραφή μαθήματος </a:t>
            </a:r>
            <a:endParaRPr lang="el-GR" dirty="0"/>
          </a:p>
          <a:p>
            <a:r>
              <a:rPr lang="el-GR" b="1" dirty="0"/>
              <a:t>συνδυασμός θεωρητικής κατάρτισης και πρακτικής εφαρμογής</a:t>
            </a:r>
            <a:r>
              <a:rPr lang="el-GR" dirty="0"/>
              <a:t> </a:t>
            </a:r>
            <a:endParaRPr lang="el-GR"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Περίγραμμα περιεχομένων μαθήματος</a:t>
            </a:r>
          </a:p>
        </p:txBody>
      </p:sp>
      <p:sp>
        <p:nvSpPr>
          <p:cNvPr id="3" name="2 - Θέση περιεχομένου"/>
          <p:cNvSpPr>
            <a:spLocks noGrp="1"/>
          </p:cNvSpPr>
          <p:nvPr>
            <p:ph idx="1"/>
          </p:nvPr>
        </p:nvSpPr>
        <p:spPr>
          <a:xfrm>
            <a:off x="683568" y="1628800"/>
            <a:ext cx="8003232" cy="4497363"/>
          </a:xfrm>
        </p:spPr>
        <p:txBody>
          <a:bodyPr>
            <a:normAutofit/>
          </a:bodyPr>
          <a:lstStyle/>
          <a:p>
            <a:r>
              <a:rPr lang="el-GR" dirty="0"/>
              <a:t>Εισαγωγή– Συνθήκες που διαμορφώνουν τις πρακτικές ενσωμάτωσης της τεχνολογίας Η/Υ στην εκπαίδευση – Αναδυόμενες τάσεις σε εργαλεία και εφαρμογές</a:t>
            </a:r>
          </a:p>
          <a:p>
            <a:r>
              <a:rPr lang="el-GR" dirty="0"/>
              <a:t>Ενσωμάτωση παιδαγωγικών εφαρμογών Η/Υ στη Διδασκαλία και τη Μάθηση (Βασικές αρχές των θεωριών μάθησης)</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382" y="548680"/>
            <a:ext cx="8229600" cy="1143000"/>
          </a:xfrm>
        </p:spPr>
        <p:txBody>
          <a:bodyPr>
            <a:normAutofit fontScale="90000"/>
          </a:bodyPr>
          <a:lstStyle/>
          <a:p>
            <a:r>
              <a:rPr lang="el-GR" dirty="0"/>
              <a:t>Για τον τρόπο διεξαγωγής του μαθήματος</a:t>
            </a:r>
          </a:p>
        </p:txBody>
      </p:sp>
      <p:sp>
        <p:nvSpPr>
          <p:cNvPr id="3" name="2 - Θέση περιεχομένου"/>
          <p:cNvSpPr>
            <a:spLocks noGrp="1"/>
          </p:cNvSpPr>
          <p:nvPr>
            <p:ph idx="1"/>
          </p:nvPr>
        </p:nvSpPr>
        <p:spPr>
          <a:xfrm>
            <a:off x="755576" y="2276872"/>
            <a:ext cx="8075240" cy="3057203"/>
          </a:xfrm>
        </p:spPr>
        <p:txBody>
          <a:bodyPr/>
          <a:lstStyle/>
          <a:p>
            <a:r>
              <a:rPr lang="el-GR" dirty="0"/>
              <a:t>Διαλέξεις</a:t>
            </a:r>
          </a:p>
          <a:p>
            <a:r>
              <a:rPr lang="en-US" dirty="0"/>
              <a:t>E-class</a:t>
            </a:r>
          </a:p>
          <a:p>
            <a:r>
              <a:rPr lang="el-GR" dirty="0"/>
              <a:t>δραστηριότητες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1560" y="2276872"/>
            <a:ext cx="8229600" cy="1143000"/>
          </a:xfrm>
        </p:spPr>
        <p:txBody>
          <a:bodyPr>
            <a:normAutofit/>
          </a:bodyPr>
          <a:lstStyle/>
          <a:p>
            <a:r>
              <a:rPr lang="el-GR" dirty="0"/>
              <a:t>Για την αξιολόγηση του μαθήματος</a:t>
            </a:r>
          </a:p>
        </p:txBody>
      </p:sp>
      <p:sp>
        <p:nvSpPr>
          <p:cNvPr id="3" name="2 - Θέση περιεχομένου"/>
          <p:cNvSpPr>
            <a:spLocks noGrp="1"/>
          </p:cNvSpPr>
          <p:nvPr>
            <p:ph idx="1"/>
          </p:nvPr>
        </p:nvSpPr>
        <p:spPr>
          <a:xfrm>
            <a:off x="395536" y="3656781"/>
            <a:ext cx="8291264" cy="3201219"/>
          </a:xfrm>
        </p:spPr>
        <p:txBody>
          <a:bodyPr/>
          <a:lstStyle/>
          <a:p>
            <a:pPr lvl="0"/>
            <a:r>
              <a:rPr lang="el-GR" dirty="0"/>
              <a:t>πρόοδος</a:t>
            </a:r>
          </a:p>
          <a:p>
            <a:pPr lvl="0"/>
            <a:r>
              <a:rPr lang="el-GR" dirty="0"/>
              <a:t>Γραπτές εξετάσεις στο τέλος του εξαμήνου</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TotalTime>
  <Words>644</Words>
  <Application>Microsoft Office PowerPoint</Application>
  <PresentationFormat>Προβολή στην οθόνη (4:3)</PresentationFormat>
  <Paragraphs>64</Paragraphs>
  <Slides>16</Slides>
  <Notes>3</Notes>
  <HiddenSlides>4</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16</vt:i4>
      </vt:variant>
    </vt:vector>
  </HeadingPairs>
  <TitlesOfParts>
    <vt:vector size="20" baseType="lpstr">
      <vt:lpstr>Arial</vt:lpstr>
      <vt:lpstr>Calibri</vt:lpstr>
      <vt:lpstr>Söhne</vt:lpstr>
      <vt:lpstr>Θέμα του Office</vt:lpstr>
      <vt:lpstr>ΠΑΙΔΑΓΩΓΙΚΕΣ ΕΦΑΡΜΟΓΕΣ Η/Υ ΑΣΠΑΙΤΕ Πατρών Μάθημα 1ο   05/02/2024</vt:lpstr>
      <vt:lpstr>Παρουσίαση του PowerPoint</vt:lpstr>
      <vt:lpstr>Κύκλος Αλληλο-γνωριμίας</vt:lpstr>
      <vt:lpstr>Διδάσκουσα: Αθανασία Μπαλωμένου </vt:lpstr>
      <vt:lpstr>Παρουσίαση του PowerPoint</vt:lpstr>
      <vt:lpstr> Για το περιεχόμενο του μαθήματος  </vt:lpstr>
      <vt:lpstr>Περίγραμμα περιεχομένων μαθήματος</vt:lpstr>
      <vt:lpstr>Για τον τρόπο διεξαγωγής του μαθήματος</vt:lpstr>
      <vt:lpstr>Για την αξιολόγηση του μαθήματος</vt:lpstr>
      <vt:lpstr>Β Μέρος</vt:lpstr>
      <vt:lpstr>Παρουσίαση του PowerPoint</vt:lpstr>
      <vt:lpstr>Πού, γιατί και πώς;</vt:lpstr>
      <vt:lpstr>Ορισμένα παραδείγματα παιδαγωγικών εφαρμογών Η/Υ: </vt:lpstr>
      <vt:lpstr>Θεωρητικό πλαίσιο</vt:lpstr>
      <vt:lpstr>TPCK</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στην Εκπαιδευτική Τεχνολογία Τμήμα Μουσειολογίας Πανεπιστήμιο Πατρών Μάθημα 1ο  21/10/2022</dc:title>
  <dc:creator>Σία</dc:creator>
  <cp:lastModifiedBy>Αθανασία Μπαλωμένου</cp:lastModifiedBy>
  <cp:revision>36</cp:revision>
  <dcterms:created xsi:type="dcterms:W3CDTF">2022-10-21T03:44:52Z</dcterms:created>
  <dcterms:modified xsi:type="dcterms:W3CDTF">2025-05-15T14:42:28Z</dcterms:modified>
</cp:coreProperties>
</file>