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heme/themeOverride2.xml" ContentType="application/vnd.openxmlformats-officedocument.themeOverr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7" r:id="rId2"/>
    <p:sldId id="258" r:id="rId3"/>
    <p:sldId id="263" r:id="rId4"/>
    <p:sldId id="264" r:id="rId5"/>
    <p:sldId id="274" r:id="rId6"/>
    <p:sldId id="275" r:id="rId7"/>
    <p:sldId id="259" r:id="rId8"/>
    <p:sldId id="261" r:id="rId9"/>
    <p:sldId id="276" r:id="rId10"/>
    <p:sldId id="260" r:id="rId11"/>
    <p:sldId id="262" r:id="rId12"/>
    <p:sldId id="265" r:id="rId13"/>
    <p:sldId id="266" r:id="rId14"/>
    <p:sldId id="267" r:id="rId15"/>
    <p:sldId id="269" r:id="rId16"/>
    <p:sldId id="270" r:id="rId17"/>
    <p:sldId id="271" r:id="rId18"/>
    <p:sldId id="272" r:id="rId19"/>
    <p:sldId id="273" r:id="rId20"/>
    <p:sldId id="277" r:id="rId21"/>
    <p:sldId id="278" r:id="rId22"/>
    <p:sldId id="279" r:id="rId23"/>
    <p:sldId id="280" r:id="rId24"/>
    <p:sldId id="281" r:id="rId25"/>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144" autoAdjust="0"/>
    <p:restoredTop sz="94660"/>
  </p:normalViewPr>
  <p:slideViewPr>
    <p:cSldViewPr snapToGrid="0">
      <p:cViewPr varScale="1">
        <p:scale>
          <a:sx n="88" d="100"/>
          <a:sy n="88" d="100"/>
        </p:scale>
        <p:origin x="44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63A0C6-EB26-4469-8518-F1ECBD83DF3D}" type="datetimeFigureOut">
              <a:rPr lang="el-GR" smtClean="0"/>
              <a:t>07/Φευ/2023</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B25CB62-1BB3-4ED7-8018-BCEBBF7193A1}" type="slidenum">
              <a:rPr lang="el-GR" smtClean="0"/>
              <a:t>‹#›</a:t>
            </a:fld>
            <a:endParaRPr lang="el-GR"/>
          </a:p>
        </p:txBody>
      </p:sp>
    </p:spTree>
    <p:extLst>
      <p:ext uri="{BB962C8B-B14F-4D97-AF65-F5344CB8AC3E}">
        <p14:creationId xmlns:p14="http://schemas.microsoft.com/office/powerpoint/2010/main" val="40501230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1</a:t>
            </a:fld>
            <a:endParaRPr lang="el-GR"/>
          </a:p>
        </p:txBody>
      </p:sp>
    </p:spTree>
    <p:extLst>
      <p:ext uri="{BB962C8B-B14F-4D97-AF65-F5344CB8AC3E}">
        <p14:creationId xmlns:p14="http://schemas.microsoft.com/office/powerpoint/2010/main" val="17330254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10</a:t>
            </a:fld>
            <a:endParaRPr lang="el-GR"/>
          </a:p>
        </p:txBody>
      </p:sp>
    </p:spTree>
    <p:extLst>
      <p:ext uri="{BB962C8B-B14F-4D97-AF65-F5344CB8AC3E}">
        <p14:creationId xmlns:p14="http://schemas.microsoft.com/office/powerpoint/2010/main" val="14293315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11</a:t>
            </a:fld>
            <a:endParaRPr lang="el-GR"/>
          </a:p>
        </p:txBody>
      </p:sp>
    </p:spTree>
    <p:extLst>
      <p:ext uri="{BB962C8B-B14F-4D97-AF65-F5344CB8AC3E}">
        <p14:creationId xmlns:p14="http://schemas.microsoft.com/office/powerpoint/2010/main" val="41919576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12</a:t>
            </a:fld>
            <a:endParaRPr lang="el-GR"/>
          </a:p>
        </p:txBody>
      </p:sp>
    </p:spTree>
    <p:extLst>
      <p:ext uri="{BB962C8B-B14F-4D97-AF65-F5344CB8AC3E}">
        <p14:creationId xmlns:p14="http://schemas.microsoft.com/office/powerpoint/2010/main" val="6478453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13</a:t>
            </a:fld>
            <a:endParaRPr lang="el-GR"/>
          </a:p>
        </p:txBody>
      </p:sp>
    </p:spTree>
    <p:extLst>
      <p:ext uri="{BB962C8B-B14F-4D97-AF65-F5344CB8AC3E}">
        <p14:creationId xmlns:p14="http://schemas.microsoft.com/office/powerpoint/2010/main" val="18526318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14</a:t>
            </a:fld>
            <a:endParaRPr lang="el-GR"/>
          </a:p>
        </p:txBody>
      </p:sp>
    </p:spTree>
    <p:extLst>
      <p:ext uri="{BB962C8B-B14F-4D97-AF65-F5344CB8AC3E}">
        <p14:creationId xmlns:p14="http://schemas.microsoft.com/office/powerpoint/2010/main" val="38936750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15</a:t>
            </a:fld>
            <a:endParaRPr lang="el-GR"/>
          </a:p>
        </p:txBody>
      </p:sp>
    </p:spTree>
    <p:extLst>
      <p:ext uri="{BB962C8B-B14F-4D97-AF65-F5344CB8AC3E}">
        <p14:creationId xmlns:p14="http://schemas.microsoft.com/office/powerpoint/2010/main" val="34950315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16</a:t>
            </a:fld>
            <a:endParaRPr lang="el-GR"/>
          </a:p>
        </p:txBody>
      </p:sp>
    </p:spTree>
    <p:extLst>
      <p:ext uri="{BB962C8B-B14F-4D97-AF65-F5344CB8AC3E}">
        <p14:creationId xmlns:p14="http://schemas.microsoft.com/office/powerpoint/2010/main" val="289252786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17</a:t>
            </a:fld>
            <a:endParaRPr lang="el-GR"/>
          </a:p>
        </p:txBody>
      </p:sp>
    </p:spTree>
    <p:extLst>
      <p:ext uri="{BB962C8B-B14F-4D97-AF65-F5344CB8AC3E}">
        <p14:creationId xmlns:p14="http://schemas.microsoft.com/office/powerpoint/2010/main" val="35733473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18</a:t>
            </a:fld>
            <a:endParaRPr lang="el-GR"/>
          </a:p>
        </p:txBody>
      </p:sp>
    </p:spTree>
    <p:extLst>
      <p:ext uri="{BB962C8B-B14F-4D97-AF65-F5344CB8AC3E}">
        <p14:creationId xmlns:p14="http://schemas.microsoft.com/office/powerpoint/2010/main" val="427717251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19</a:t>
            </a:fld>
            <a:endParaRPr lang="el-GR"/>
          </a:p>
        </p:txBody>
      </p:sp>
    </p:spTree>
    <p:extLst>
      <p:ext uri="{BB962C8B-B14F-4D97-AF65-F5344CB8AC3E}">
        <p14:creationId xmlns:p14="http://schemas.microsoft.com/office/powerpoint/2010/main" val="32858948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2</a:t>
            </a:fld>
            <a:endParaRPr lang="el-GR"/>
          </a:p>
        </p:txBody>
      </p:sp>
    </p:spTree>
    <p:extLst>
      <p:ext uri="{BB962C8B-B14F-4D97-AF65-F5344CB8AC3E}">
        <p14:creationId xmlns:p14="http://schemas.microsoft.com/office/powerpoint/2010/main" val="11424613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20</a:t>
            </a:fld>
            <a:endParaRPr lang="el-GR"/>
          </a:p>
        </p:txBody>
      </p:sp>
    </p:spTree>
    <p:extLst>
      <p:ext uri="{BB962C8B-B14F-4D97-AF65-F5344CB8AC3E}">
        <p14:creationId xmlns:p14="http://schemas.microsoft.com/office/powerpoint/2010/main" val="64218192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21</a:t>
            </a:fld>
            <a:endParaRPr lang="el-GR"/>
          </a:p>
        </p:txBody>
      </p:sp>
    </p:spTree>
    <p:extLst>
      <p:ext uri="{BB962C8B-B14F-4D97-AF65-F5344CB8AC3E}">
        <p14:creationId xmlns:p14="http://schemas.microsoft.com/office/powerpoint/2010/main" val="160060460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22</a:t>
            </a:fld>
            <a:endParaRPr lang="el-GR"/>
          </a:p>
        </p:txBody>
      </p:sp>
    </p:spTree>
    <p:extLst>
      <p:ext uri="{BB962C8B-B14F-4D97-AF65-F5344CB8AC3E}">
        <p14:creationId xmlns:p14="http://schemas.microsoft.com/office/powerpoint/2010/main" val="248412605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23</a:t>
            </a:fld>
            <a:endParaRPr lang="el-GR"/>
          </a:p>
        </p:txBody>
      </p:sp>
    </p:spTree>
    <p:extLst>
      <p:ext uri="{BB962C8B-B14F-4D97-AF65-F5344CB8AC3E}">
        <p14:creationId xmlns:p14="http://schemas.microsoft.com/office/powerpoint/2010/main" val="233516421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24</a:t>
            </a:fld>
            <a:endParaRPr lang="el-GR"/>
          </a:p>
        </p:txBody>
      </p:sp>
    </p:spTree>
    <p:extLst>
      <p:ext uri="{BB962C8B-B14F-4D97-AF65-F5344CB8AC3E}">
        <p14:creationId xmlns:p14="http://schemas.microsoft.com/office/powerpoint/2010/main" val="21573901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3</a:t>
            </a:fld>
            <a:endParaRPr lang="el-GR"/>
          </a:p>
        </p:txBody>
      </p:sp>
    </p:spTree>
    <p:extLst>
      <p:ext uri="{BB962C8B-B14F-4D97-AF65-F5344CB8AC3E}">
        <p14:creationId xmlns:p14="http://schemas.microsoft.com/office/powerpoint/2010/main" val="38268629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4</a:t>
            </a:fld>
            <a:endParaRPr lang="el-GR"/>
          </a:p>
        </p:txBody>
      </p:sp>
    </p:spTree>
    <p:extLst>
      <p:ext uri="{BB962C8B-B14F-4D97-AF65-F5344CB8AC3E}">
        <p14:creationId xmlns:p14="http://schemas.microsoft.com/office/powerpoint/2010/main" val="20098607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5</a:t>
            </a:fld>
            <a:endParaRPr lang="el-GR"/>
          </a:p>
        </p:txBody>
      </p:sp>
    </p:spTree>
    <p:extLst>
      <p:ext uri="{BB962C8B-B14F-4D97-AF65-F5344CB8AC3E}">
        <p14:creationId xmlns:p14="http://schemas.microsoft.com/office/powerpoint/2010/main" val="29281920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6</a:t>
            </a:fld>
            <a:endParaRPr lang="el-GR"/>
          </a:p>
        </p:txBody>
      </p:sp>
    </p:spTree>
    <p:extLst>
      <p:ext uri="{BB962C8B-B14F-4D97-AF65-F5344CB8AC3E}">
        <p14:creationId xmlns:p14="http://schemas.microsoft.com/office/powerpoint/2010/main" val="13350416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7</a:t>
            </a:fld>
            <a:endParaRPr lang="el-GR"/>
          </a:p>
        </p:txBody>
      </p:sp>
    </p:spTree>
    <p:extLst>
      <p:ext uri="{BB962C8B-B14F-4D97-AF65-F5344CB8AC3E}">
        <p14:creationId xmlns:p14="http://schemas.microsoft.com/office/powerpoint/2010/main" val="6536144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8</a:t>
            </a:fld>
            <a:endParaRPr lang="el-GR"/>
          </a:p>
        </p:txBody>
      </p:sp>
    </p:spTree>
    <p:extLst>
      <p:ext uri="{BB962C8B-B14F-4D97-AF65-F5344CB8AC3E}">
        <p14:creationId xmlns:p14="http://schemas.microsoft.com/office/powerpoint/2010/main" val="18458591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9</a:t>
            </a:fld>
            <a:endParaRPr lang="el-GR"/>
          </a:p>
        </p:txBody>
      </p:sp>
    </p:spTree>
    <p:extLst>
      <p:ext uri="{BB962C8B-B14F-4D97-AF65-F5344CB8AC3E}">
        <p14:creationId xmlns:p14="http://schemas.microsoft.com/office/powerpoint/2010/main" val="33583600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smtClean="0"/>
              <a:t>Στυλ κύριου τίτλου</a:t>
            </a:r>
            <a:endParaRPr lang="el-G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A59D49D3-58D7-4587-A6E4-A9799A64BCCF}" type="datetimeFigureOut">
              <a:rPr lang="el-GR" smtClean="0"/>
              <a:t>07/Φευ/2023</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2A4A29D-92E7-4898-8BD9-E98D749B4445}" type="slidenum">
              <a:rPr lang="el-GR" smtClean="0"/>
              <a:t>‹#›</a:t>
            </a:fld>
            <a:endParaRPr lang="el-GR"/>
          </a:p>
        </p:txBody>
      </p:sp>
    </p:spTree>
    <p:extLst>
      <p:ext uri="{BB962C8B-B14F-4D97-AF65-F5344CB8AC3E}">
        <p14:creationId xmlns:p14="http://schemas.microsoft.com/office/powerpoint/2010/main" val="8889623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A59D49D3-58D7-4587-A6E4-A9799A64BCCF}" type="datetimeFigureOut">
              <a:rPr lang="el-GR" smtClean="0"/>
              <a:t>07/Φευ/2023</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2A4A29D-92E7-4898-8BD9-E98D749B4445}" type="slidenum">
              <a:rPr lang="el-GR" smtClean="0"/>
              <a:t>‹#›</a:t>
            </a:fld>
            <a:endParaRPr lang="el-GR"/>
          </a:p>
        </p:txBody>
      </p:sp>
    </p:spTree>
    <p:extLst>
      <p:ext uri="{BB962C8B-B14F-4D97-AF65-F5344CB8AC3E}">
        <p14:creationId xmlns:p14="http://schemas.microsoft.com/office/powerpoint/2010/main" val="22675646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A59D49D3-58D7-4587-A6E4-A9799A64BCCF}" type="datetimeFigureOut">
              <a:rPr lang="el-GR" smtClean="0"/>
              <a:t>07/Φευ/2023</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2A4A29D-92E7-4898-8BD9-E98D749B4445}" type="slidenum">
              <a:rPr lang="el-GR" smtClean="0"/>
              <a:t>‹#›</a:t>
            </a:fld>
            <a:endParaRPr lang="el-GR"/>
          </a:p>
        </p:txBody>
      </p:sp>
    </p:spTree>
    <p:extLst>
      <p:ext uri="{BB962C8B-B14F-4D97-AF65-F5344CB8AC3E}">
        <p14:creationId xmlns:p14="http://schemas.microsoft.com/office/powerpoint/2010/main" val="8131805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A59D49D3-58D7-4587-A6E4-A9799A64BCCF}" type="datetimeFigureOut">
              <a:rPr lang="el-GR" smtClean="0"/>
              <a:t>07/Φευ/2023</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2A4A29D-92E7-4898-8BD9-E98D749B4445}" type="slidenum">
              <a:rPr lang="el-GR" smtClean="0"/>
              <a:t>‹#›</a:t>
            </a:fld>
            <a:endParaRPr lang="el-GR"/>
          </a:p>
        </p:txBody>
      </p:sp>
    </p:spTree>
    <p:extLst>
      <p:ext uri="{BB962C8B-B14F-4D97-AF65-F5344CB8AC3E}">
        <p14:creationId xmlns:p14="http://schemas.microsoft.com/office/powerpoint/2010/main" val="33158422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A59D49D3-58D7-4587-A6E4-A9799A64BCCF}" type="datetimeFigureOut">
              <a:rPr lang="el-GR" smtClean="0"/>
              <a:t>07/Φευ/2023</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2A4A29D-92E7-4898-8BD9-E98D749B4445}" type="slidenum">
              <a:rPr lang="el-GR" smtClean="0"/>
              <a:t>‹#›</a:t>
            </a:fld>
            <a:endParaRPr lang="el-GR"/>
          </a:p>
        </p:txBody>
      </p:sp>
    </p:spTree>
    <p:extLst>
      <p:ext uri="{BB962C8B-B14F-4D97-AF65-F5344CB8AC3E}">
        <p14:creationId xmlns:p14="http://schemas.microsoft.com/office/powerpoint/2010/main" val="35698422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838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6172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A59D49D3-58D7-4587-A6E4-A9799A64BCCF}" type="datetimeFigureOut">
              <a:rPr lang="el-GR" smtClean="0"/>
              <a:t>07/Φευ/2023</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32A4A29D-92E7-4898-8BD9-E98D749B4445}" type="slidenum">
              <a:rPr lang="el-GR" smtClean="0"/>
              <a:t>‹#›</a:t>
            </a:fld>
            <a:endParaRPr lang="el-GR"/>
          </a:p>
        </p:txBody>
      </p:sp>
    </p:spTree>
    <p:extLst>
      <p:ext uri="{BB962C8B-B14F-4D97-AF65-F5344CB8AC3E}">
        <p14:creationId xmlns:p14="http://schemas.microsoft.com/office/powerpoint/2010/main" val="724637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A59D49D3-58D7-4587-A6E4-A9799A64BCCF}" type="datetimeFigureOut">
              <a:rPr lang="el-GR" smtClean="0"/>
              <a:t>07/Φευ/2023</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32A4A29D-92E7-4898-8BD9-E98D749B4445}" type="slidenum">
              <a:rPr lang="el-GR" smtClean="0"/>
              <a:t>‹#›</a:t>
            </a:fld>
            <a:endParaRPr lang="el-GR"/>
          </a:p>
        </p:txBody>
      </p:sp>
    </p:spTree>
    <p:extLst>
      <p:ext uri="{BB962C8B-B14F-4D97-AF65-F5344CB8AC3E}">
        <p14:creationId xmlns:p14="http://schemas.microsoft.com/office/powerpoint/2010/main" val="22159610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A59D49D3-58D7-4587-A6E4-A9799A64BCCF}" type="datetimeFigureOut">
              <a:rPr lang="el-GR" smtClean="0"/>
              <a:t>07/Φευ/2023</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32A4A29D-92E7-4898-8BD9-E98D749B4445}" type="slidenum">
              <a:rPr lang="el-GR" smtClean="0"/>
              <a:t>‹#›</a:t>
            </a:fld>
            <a:endParaRPr lang="el-GR"/>
          </a:p>
        </p:txBody>
      </p:sp>
    </p:spTree>
    <p:extLst>
      <p:ext uri="{BB962C8B-B14F-4D97-AF65-F5344CB8AC3E}">
        <p14:creationId xmlns:p14="http://schemas.microsoft.com/office/powerpoint/2010/main" val="23257301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A59D49D3-58D7-4587-A6E4-A9799A64BCCF}" type="datetimeFigureOut">
              <a:rPr lang="el-GR" smtClean="0"/>
              <a:t>07/Φευ/2023</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32A4A29D-92E7-4898-8BD9-E98D749B4445}" type="slidenum">
              <a:rPr lang="el-GR" smtClean="0"/>
              <a:t>‹#›</a:t>
            </a:fld>
            <a:endParaRPr lang="el-GR"/>
          </a:p>
        </p:txBody>
      </p:sp>
    </p:spTree>
    <p:extLst>
      <p:ext uri="{BB962C8B-B14F-4D97-AF65-F5344CB8AC3E}">
        <p14:creationId xmlns:p14="http://schemas.microsoft.com/office/powerpoint/2010/main" val="42357107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A59D49D3-58D7-4587-A6E4-A9799A64BCCF}" type="datetimeFigureOut">
              <a:rPr lang="el-GR" smtClean="0"/>
              <a:t>07/Φευ/2023</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32A4A29D-92E7-4898-8BD9-E98D749B4445}" type="slidenum">
              <a:rPr lang="el-GR" smtClean="0"/>
              <a:t>‹#›</a:t>
            </a:fld>
            <a:endParaRPr lang="el-GR"/>
          </a:p>
        </p:txBody>
      </p:sp>
    </p:spTree>
    <p:extLst>
      <p:ext uri="{BB962C8B-B14F-4D97-AF65-F5344CB8AC3E}">
        <p14:creationId xmlns:p14="http://schemas.microsoft.com/office/powerpoint/2010/main" val="20910027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A59D49D3-58D7-4587-A6E4-A9799A64BCCF}" type="datetimeFigureOut">
              <a:rPr lang="el-GR" smtClean="0"/>
              <a:t>07/Φευ/2023</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32A4A29D-92E7-4898-8BD9-E98D749B4445}" type="slidenum">
              <a:rPr lang="el-GR" smtClean="0"/>
              <a:t>‹#›</a:t>
            </a:fld>
            <a:endParaRPr lang="el-GR"/>
          </a:p>
        </p:txBody>
      </p:sp>
    </p:spTree>
    <p:extLst>
      <p:ext uri="{BB962C8B-B14F-4D97-AF65-F5344CB8AC3E}">
        <p14:creationId xmlns:p14="http://schemas.microsoft.com/office/powerpoint/2010/main" val="35359069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9D49D3-58D7-4587-A6E4-A9799A64BCCF}" type="datetimeFigureOut">
              <a:rPr lang="el-GR" smtClean="0"/>
              <a:t>07/Φευ/2023</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A4A29D-92E7-4898-8BD9-E98D749B4445}" type="slidenum">
              <a:rPr lang="el-GR" smtClean="0"/>
              <a:t>‹#›</a:t>
            </a:fld>
            <a:endParaRPr lang="el-GR"/>
          </a:p>
        </p:txBody>
      </p:sp>
    </p:spTree>
    <p:extLst>
      <p:ext uri="{BB962C8B-B14F-4D97-AF65-F5344CB8AC3E}">
        <p14:creationId xmlns:p14="http://schemas.microsoft.com/office/powerpoint/2010/main" val="19321533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themeOverride" Target="../theme/themeOverride1.xml"/><Relationship Id="rId4" Type="http://schemas.openxmlformats.org/officeDocument/2006/relationships/image" Target="../media/image1.jpeg"/></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xml"/><Relationship Id="rId1" Type="http://schemas.openxmlformats.org/officeDocument/2006/relationships/themeOverride" Target="../theme/themeOverride2.xml"/><Relationship Id="rId4" Type="http://schemas.openxmlformats.org/officeDocument/2006/relationships/image" Target="../media/image1.jpeg"/></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1048871" y="1776077"/>
            <a:ext cx="10058400" cy="1470025"/>
          </a:xfrm>
        </p:spPr>
        <p:txBody>
          <a:bodyPr>
            <a:normAutofit/>
          </a:bodyPr>
          <a:lstStyle/>
          <a:p>
            <a:r>
              <a:rPr lang="el-GR" b="1" dirty="0" smtClean="0"/>
              <a:t>Παιδαγωγικές Εφαρμογές ΗΥ</a:t>
            </a:r>
            <a:endParaRPr lang="el-GR" dirty="0"/>
          </a:p>
        </p:txBody>
      </p:sp>
      <p:sp>
        <p:nvSpPr>
          <p:cNvPr id="3" name="Υπότιτλος 2"/>
          <p:cNvSpPr>
            <a:spLocks noGrp="1"/>
          </p:cNvSpPr>
          <p:nvPr>
            <p:ph type="subTitle" idx="1"/>
          </p:nvPr>
        </p:nvSpPr>
        <p:spPr/>
        <p:txBody>
          <a:bodyPr/>
          <a:lstStyle/>
          <a:p>
            <a:r>
              <a:rPr lang="el-GR" dirty="0" smtClean="0">
                <a:solidFill>
                  <a:schemeClr val="tx2"/>
                </a:solidFill>
              </a:rPr>
              <a:t>Σπύρος Λ. </a:t>
            </a:r>
            <a:r>
              <a:rPr lang="el-GR" dirty="0" err="1" smtClean="0">
                <a:solidFill>
                  <a:schemeClr val="tx2"/>
                </a:solidFill>
              </a:rPr>
              <a:t>Πανέτσος</a:t>
            </a:r>
            <a:endParaRPr lang="el-GR" dirty="0" smtClean="0">
              <a:solidFill>
                <a:schemeClr val="tx2"/>
              </a:solidFill>
            </a:endParaRPr>
          </a:p>
          <a:p>
            <a:r>
              <a:rPr lang="el-GR" dirty="0" smtClean="0">
                <a:solidFill>
                  <a:schemeClr val="tx2"/>
                </a:solidFill>
              </a:rPr>
              <a:t>Καθηγητής ΑΣΠΑΙΤΕ</a:t>
            </a:r>
          </a:p>
          <a:p>
            <a:r>
              <a:rPr lang="en-US" dirty="0" smtClean="0">
                <a:solidFill>
                  <a:schemeClr val="tx2"/>
                </a:solidFill>
              </a:rPr>
              <a:t>spanetsos@aspete.gr</a:t>
            </a:r>
            <a:endParaRPr lang="el-GR" dirty="0" smtClean="0">
              <a:solidFill>
                <a:schemeClr val="tx2"/>
              </a:solidFill>
            </a:endParaRPr>
          </a:p>
          <a:p>
            <a:endParaRPr lang="el-GR"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solidFill>
            <a:schemeClr val="accent1">
              <a:lumMod val="60000"/>
              <a:lumOff val="40000"/>
            </a:schemeClr>
          </a:solid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Tree>
    <p:extLst>
      <p:ext uri="{BB962C8B-B14F-4D97-AF65-F5344CB8AC3E}">
        <p14:creationId xmlns:p14="http://schemas.microsoft.com/office/powerpoint/2010/main" val="10212869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40835" y="0"/>
            <a:ext cx="8982635" cy="847165"/>
          </a:xfrm>
        </p:spPr>
        <p:txBody>
          <a:bodyPr>
            <a:normAutofit fontScale="90000"/>
          </a:bodyPr>
          <a:lstStyle/>
          <a:p>
            <a:r>
              <a:rPr lang="el-GR" b="1" dirty="0"/>
              <a:t>Οι Θεωρίες Μάθησης</a:t>
            </a:r>
            <a:endParaRPr lang="el-GR" dirty="0"/>
          </a:p>
        </p:txBody>
      </p:sp>
      <p:sp>
        <p:nvSpPr>
          <p:cNvPr id="3" name="Υπότιτλος 2"/>
          <p:cNvSpPr>
            <a:spLocks noGrp="1"/>
          </p:cNvSpPr>
          <p:nvPr>
            <p:ph type="subTitle" idx="1"/>
          </p:nvPr>
        </p:nvSpPr>
        <p:spPr>
          <a:xfrm>
            <a:off x="348343" y="1426941"/>
            <a:ext cx="11408227" cy="4994622"/>
          </a:xfrm>
        </p:spPr>
        <p:txBody>
          <a:bodyPr>
            <a:noAutofit/>
          </a:bodyPr>
          <a:lstStyle/>
          <a:p>
            <a:pPr algn="l"/>
            <a:r>
              <a:rPr lang="el-GR" altLang="el-GR" b="1" dirty="0">
                <a:solidFill>
                  <a:srgbClr val="FF0000"/>
                </a:solidFill>
                <a:latin typeface="Times New Roman" panose="02020603050405020304" pitchFamily="18" charset="0"/>
                <a:cs typeface="Times New Roman" panose="02020603050405020304" pitchFamily="18" charset="0"/>
              </a:rPr>
              <a:t>Γνωστικός </a:t>
            </a:r>
            <a:r>
              <a:rPr lang="el-GR" altLang="el-GR" b="1" dirty="0" err="1">
                <a:solidFill>
                  <a:srgbClr val="FF0000"/>
                </a:solidFill>
                <a:latin typeface="Times New Roman" panose="02020603050405020304" pitchFamily="18" charset="0"/>
                <a:cs typeface="Times New Roman" panose="02020603050405020304" pitchFamily="18" charset="0"/>
              </a:rPr>
              <a:t>εποικοδομητισμός</a:t>
            </a:r>
            <a:r>
              <a:rPr lang="el-GR" altLang="el-GR" b="1" dirty="0">
                <a:solidFill>
                  <a:srgbClr val="FF0000"/>
                </a:solidFill>
                <a:latin typeface="Times New Roman" panose="02020603050405020304" pitchFamily="18" charset="0"/>
                <a:cs typeface="Times New Roman" panose="02020603050405020304" pitchFamily="18" charset="0"/>
              </a:rPr>
              <a:t> </a:t>
            </a:r>
          </a:p>
          <a:p>
            <a:pPr algn="l"/>
            <a:r>
              <a:rPr lang="el-GR" altLang="el-GR" b="1" dirty="0">
                <a:latin typeface="Times New Roman" panose="02020603050405020304" pitchFamily="18" charset="0"/>
                <a:cs typeface="Times New Roman" panose="02020603050405020304" pitchFamily="18" charset="0"/>
              </a:rPr>
              <a:t>Ο </a:t>
            </a:r>
            <a:r>
              <a:rPr lang="el-GR" altLang="el-GR" b="1" dirty="0" err="1">
                <a:latin typeface="Times New Roman" panose="02020603050405020304" pitchFamily="18" charset="0"/>
                <a:cs typeface="Times New Roman" panose="02020603050405020304" pitchFamily="18" charset="0"/>
              </a:rPr>
              <a:t>Piaget</a:t>
            </a:r>
            <a:r>
              <a:rPr lang="el-GR" altLang="el-GR" b="1" dirty="0">
                <a:latin typeface="Times New Roman" panose="02020603050405020304" pitchFamily="18" charset="0"/>
                <a:cs typeface="Times New Roman" panose="02020603050405020304" pitchFamily="18" charset="0"/>
              </a:rPr>
              <a:t> προσέγγισε τη μάθηση όχι μόνο ως ψυχολογική διεργασία </a:t>
            </a:r>
            <a:r>
              <a:rPr lang="el-GR" altLang="el-GR" b="1" dirty="0" smtClean="0">
                <a:latin typeface="Times New Roman" panose="02020603050405020304" pitchFamily="18" charset="0"/>
                <a:cs typeface="Times New Roman" panose="02020603050405020304" pitchFamily="18" charset="0"/>
              </a:rPr>
              <a:t>αλλά </a:t>
            </a:r>
            <a:r>
              <a:rPr lang="el-GR" altLang="el-GR" b="1" dirty="0">
                <a:latin typeface="Times New Roman" panose="02020603050405020304" pitchFamily="18" charset="0"/>
                <a:cs typeface="Times New Roman" panose="02020603050405020304" pitchFamily="18" charset="0"/>
              </a:rPr>
              <a:t>και ως παιδαγωγικό φαινόμενο και εστίασε τις μελέτες του στον τρόπο ανάπτυξης, διαμόρφωσης και εξέλιξης της λογικής σκέψης του παιδιού την οποία και </a:t>
            </a:r>
            <a:r>
              <a:rPr lang="el-GR" altLang="el-GR" b="1" dirty="0" smtClean="0">
                <a:latin typeface="Times New Roman" panose="02020603050405020304" pitchFamily="18" charset="0"/>
                <a:cs typeface="Times New Roman" panose="02020603050405020304" pitchFamily="18" charset="0"/>
              </a:rPr>
              <a:t>ερμηνεύει  </a:t>
            </a:r>
            <a:r>
              <a:rPr lang="el-GR" altLang="el-GR" b="1" dirty="0">
                <a:latin typeface="Times New Roman" panose="02020603050405020304" pitchFamily="18" charset="0"/>
                <a:cs typeface="Times New Roman" panose="02020603050405020304" pitchFamily="18" charset="0"/>
              </a:rPr>
              <a:t>ως μια εξελικτική διεργασία που διαμορφώνεται μέσα από διαφορετικά </a:t>
            </a:r>
            <a:r>
              <a:rPr lang="el-GR" altLang="el-GR" b="1" dirty="0" smtClean="0">
                <a:latin typeface="Times New Roman" panose="02020603050405020304" pitchFamily="18" charset="0"/>
                <a:cs typeface="Times New Roman" panose="02020603050405020304" pitchFamily="18" charset="0"/>
              </a:rPr>
              <a:t>στάδια. </a:t>
            </a:r>
            <a:endParaRPr lang="el-GR" altLang="el-GR" b="1" dirty="0">
              <a:latin typeface="Times New Roman" panose="02020603050405020304" pitchFamily="18" charset="0"/>
              <a:cs typeface="Times New Roman" panose="02020603050405020304" pitchFamily="18" charset="0"/>
            </a:endParaRPr>
          </a:p>
          <a:p>
            <a:pPr algn="l"/>
            <a:r>
              <a:rPr lang="el-GR" altLang="el-GR" b="1" dirty="0">
                <a:latin typeface="Times New Roman" panose="02020603050405020304" pitchFamily="18" charset="0"/>
                <a:cs typeface="Times New Roman" panose="02020603050405020304" pitchFamily="18" charset="0"/>
              </a:rPr>
              <a:t>Σύμφωνα με τον </a:t>
            </a:r>
            <a:r>
              <a:rPr lang="el-GR" altLang="el-GR" b="1" dirty="0" err="1">
                <a:latin typeface="Times New Roman" panose="02020603050405020304" pitchFamily="18" charset="0"/>
                <a:cs typeface="Times New Roman" panose="02020603050405020304" pitchFamily="18" charset="0"/>
              </a:rPr>
              <a:t>Piaget</a:t>
            </a:r>
            <a:r>
              <a:rPr lang="el-GR" altLang="el-GR" b="1" dirty="0">
                <a:latin typeface="Times New Roman" panose="02020603050405020304" pitchFamily="18" charset="0"/>
                <a:cs typeface="Times New Roman" panose="02020603050405020304" pitchFamily="18" charset="0"/>
              </a:rPr>
              <a:t>, η γνώση προσδιορίζεται ως ένα γνωστικό σχήμα (δομή) ενώ τα διάφορα ερεθίσματα </a:t>
            </a:r>
            <a:r>
              <a:rPr lang="el-GR" altLang="el-GR" b="1" u="sng" dirty="0">
                <a:latin typeface="Times New Roman" panose="02020603050405020304" pitchFamily="18" charset="0"/>
                <a:cs typeface="Times New Roman" panose="02020603050405020304" pitchFamily="18" charset="0"/>
              </a:rPr>
              <a:t>θα πρέπει να προβάλλονται σε υπάρχοντα γνωστικά σχήματα (αφομοίωση).</a:t>
            </a:r>
            <a:r>
              <a:rPr lang="el-GR" altLang="el-GR" b="1" dirty="0">
                <a:latin typeface="Times New Roman" panose="02020603050405020304" pitchFamily="18" charset="0"/>
                <a:cs typeface="Times New Roman" panose="02020603050405020304" pitchFamily="18" charset="0"/>
              </a:rPr>
              <a:t> Επιπλέον για την αποτελεσματική «μάθηση» θα πρέπει να τροποποιηθούν-μετασχηματισθούν τα ήδη διαμορφωμένα γνωστικά σχήματα μέσω των ερεθισμάτων. </a:t>
            </a:r>
          </a:p>
          <a:p>
            <a:pPr algn="l"/>
            <a:r>
              <a:rPr lang="el-GR" altLang="el-GR" b="1" u="sng" dirty="0">
                <a:latin typeface="Times New Roman" panose="02020603050405020304" pitchFamily="18" charset="0"/>
                <a:cs typeface="Times New Roman" panose="02020603050405020304" pitchFamily="18" charset="0"/>
              </a:rPr>
              <a:t>Αυτή είναι η διαδικασία της συμμόρφωσης.</a:t>
            </a:r>
          </a:p>
          <a:p>
            <a:pPr algn="l"/>
            <a:r>
              <a:rPr lang="el-GR" altLang="el-GR" b="1" dirty="0">
                <a:latin typeface="Times New Roman" panose="02020603050405020304" pitchFamily="18" charset="0"/>
                <a:cs typeface="Times New Roman" panose="02020603050405020304" pitchFamily="18" charset="0"/>
              </a:rPr>
              <a:t>Η μετάβαση/μετασχηματισμός από το ένα στάδιο νοητικής ανάπτυξης στο άλλο, είναι ουσιαστικά η αναδόμηση και ανακατασκευή ενός νέου πλέγματος/δικτύου νοητικών σχημάτων μέσω ποιοτικών μετασχηματισμών.</a:t>
            </a: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Tree>
    <p:extLst>
      <p:ext uri="{BB962C8B-B14F-4D97-AF65-F5344CB8AC3E}">
        <p14:creationId xmlns:p14="http://schemas.microsoft.com/office/powerpoint/2010/main" val="32563949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40835" y="0"/>
            <a:ext cx="8982635" cy="847165"/>
          </a:xfrm>
        </p:spPr>
        <p:txBody>
          <a:bodyPr>
            <a:normAutofit fontScale="90000"/>
          </a:bodyPr>
          <a:lstStyle/>
          <a:p>
            <a:r>
              <a:rPr lang="el-GR" b="1" dirty="0"/>
              <a:t>Οι Θεωρίες Μάθησης</a:t>
            </a:r>
            <a:endParaRPr lang="el-GR" dirty="0"/>
          </a:p>
        </p:txBody>
      </p:sp>
      <p:sp>
        <p:nvSpPr>
          <p:cNvPr id="3" name="Υπότιτλος 2"/>
          <p:cNvSpPr>
            <a:spLocks noGrp="1"/>
          </p:cNvSpPr>
          <p:nvPr>
            <p:ph type="subTitle" idx="1"/>
          </p:nvPr>
        </p:nvSpPr>
        <p:spPr>
          <a:xfrm>
            <a:off x="348343" y="1667435"/>
            <a:ext cx="11408227" cy="4994622"/>
          </a:xfrm>
        </p:spPr>
        <p:txBody>
          <a:bodyPr>
            <a:noAutofit/>
          </a:bodyPr>
          <a:lstStyle/>
          <a:p>
            <a:pPr algn="l"/>
            <a:r>
              <a:rPr lang="el-GR" altLang="el-GR" sz="2800" b="1" dirty="0">
                <a:solidFill>
                  <a:srgbClr val="FF0000"/>
                </a:solidFill>
                <a:latin typeface="Times New Roman" panose="02020603050405020304" pitchFamily="18" charset="0"/>
                <a:cs typeface="Times New Roman" panose="02020603050405020304" pitchFamily="18" charset="0"/>
              </a:rPr>
              <a:t>Η μάθηση μέσω ανακάλυψης (</a:t>
            </a:r>
            <a:r>
              <a:rPr lang="en-US" altLang="el-GR" sz="2800" b="1" dirty="0">
                <a:solidFill>
                  <a:srgbClr val="FF0000"/>
                </a:solidFill>
                <a:latin typeface="Times New Roman" panose="02020603050405020304" pitchFamily="18" charset="0"/>
                <a:cs typeface="Times New Roman" panose="02020603050405020304" pitchFamily="18" charset="0"/>
              </a:rPr>
              <a:t>discovery learning</a:t>
            </a:r>
            <a:r>
              <a:rPr lang="el-GR" altLang="el-GR" sz="2800" b="1" dirty="0">
                <a:solidFill>
                  <a:srgbClr val="FF0000"/>
                </a:solidFill>
                <a:latin typeface="Times New Roman" panose="02020603050405020304" pitchFamily="18" charset="0"/>
                <a:cs typeface="Times New Roman" panose="02020603050405020304" pitchFamily="18" charset="0"/>
              </a:rPr>
              <a:t>) του </a:t>
            </a:r>
            <a:r>
              <a:rPr lang="el-GR" altLang="el-GR" sz="2800" b="1" dirty="0" err="1">
                <a:solidFill>
                  <a:srgbClr val="FF0000"/>
                </a:solidFill>
                <a:latin typeface="Times New Roman" panose="02020603050405020304" pitchFamily="18" charset="0"/>
                <a:cs typeface="Times New Roman" panose="02020603050405020304" pitchFamily="18" charset="0"/>
              </a:rPr>
              <a:t>Bruner</a:t>
            </a:r>
            <a:endParaRPr lang="el-GR" altLang="el-GR" sz="2800" b="1" dirty="0">
              <a:solidFill>
                <a:srgbClr val="FF0000"/>
              </a:solidFill>
              <a:latin typeface="Times New Roman" panose="02020603050405020304" pitchFamily="18" charset="0"/>
              <a:cs typeface="Times New Roman" panose="02020603050405020304" pitchFamily="18" charset="0"/>
            </a:endParaRPr>
          </a:p>
          <a:p>
            <a:pPr algn="l"/>
            <a:endParaRPr lang="el-GR" altLang="el-GR" sz="2800" b="1" dirty="0">
              <a:solidFill>
                <a:schemeClr val="tx2"/>
              </a:solidFill>
              <a:latin typeface="Times New Roman" panose="02020603050405020304" pitchFamily="18" charset="0"/>
              <a:cs typeface="Times New Roman" panose="02020603050405020304" pitchFamily="18" charset="0"/>
            </a:endParaRPr>
          </a:p>
          <a:p>
            <a:pPr algn="l"/>
            <a:r>
              <a:rPr lang="el-GR" altLang="el-GR" b="1" dirty="0">
                <a:latin typeface="Times New Roman" panose="02020603050405020304" pitchFamily="18" charset="0"/>
                <a:cs typeface="Times New Roman" panose="02020603050405020304" pitchFamily="18" charset="0"/>
              </a:rPr>
              <a:t>Η </a:t>
            </a:r>
            <a:r>
              <a:rPr lang="el-GR" altLang="el-GR" b="1" dirty="0" err="1">
                <a:latin typeface="Times New Roman" panose="02020603050405020304" pitchFamily="18" charset="0"/>
                <a:cs typeface="Times New Roman" panose="02020603050405020304" pitchFamily="18" charset="0"/>
              </a:rPr>
              <a:t>ανακαλυπτική</a:t>
            </a:r>
            <a:r>
              <a:rPr lang="el-GR" altLang="el-GR" b="1" dirty="0">
                <a:latin typeface="Times New Roman" panose="02020603050405020304" pitchFamily="18" charset="0"/>
                <a:cs typeface="Times New Roman" panose="02020603050405020304" pitchFamily="18" charset="0"/>
              </a:rPr>
              <a:t> προσέγγιση/μάθηση </a:t>
            </a:r>
            <a:endParaRPr lang="el-GR" altLang="el-GR" b="1" dirty="0" smtClean="0">
              <a:latin typeface="Times New Roman" panose="02020603050405020304" pitchFamily="18" charset="0"/>
              <a:cs typeface="Times New Roman" panose="02020603050405020304" pitchFamily="18" charset="0"/>
            </a:endParaRPr>
          </a:p>
          <a:p>
            <a:pPr marL="342900" indent="-342900" algn="l">
              <a:buFont typeface="Arial" panose="020B0604020202020204" pitchFamily="34" charset="0"/>
              <a:buChar char="•"/>
            </a:pPr>
            <a:r>
              <a:rPr lang="el-GR" altLang="el-GR" b="1" dirty="0" smtClean="0">
                <a:latin typeface="Times New Roman" panose="02020603050405020304" pitchFamily="18" charset="0"/>
                <a:cs typeface="Times New Roman" panose="02020603050405020304" pitchFamily="18" charset="0"/>
              </a:rPr>
              <a:t>είναι </a:t>
            </a:r>
            <a:r>
              <a:rPr lang="el-GR" altLang="el-GR" b="1" dirty="0">
                <a:latin typeface="Times New Roman" panose="02020603050405020304" pitchFamily="18" charset="0"/>
                <a:cs typeface="Times New Roman" panose="02020603050405020304" pitchFamily="18" charset="0"/>
              </a:rPr>
              <a:t>σημαντική </a:t>
            </a:r>
            <a:r>
              <a:rPr lang="el-GR" altLang="el-GR" b="1" dirty="0" smtClean="0">
                <a:latin typeface="Times New Roman" panose="02020603050405020304" pitchFamily="18" charset="0"/>
                <a:cs typeface="Times New Roman" panose="02020603050405020304" pitchFamily="18" charset="0"/>
              </a:rPr>
              <a:t>γιατί </a:t>
            </a:r>
            <a:r>
              <a:rPr lang="el-GR" altLang="el-GR" b="1" dirty="0">
                <a:latin typeface="Times New Roman" panose="02020603050405020304" pitchFamily="18" charset="0"/>
                <a:cs typeface="Times New Roman" panose="02020603050405020304" pitchFamily="18" charset="0"/>
              </a:rPr>
              <a:t>με την εμπλοκή του </a:t>
            </a:r>
            <a:r>
              <a:rPr lang="el-GR" altLang="el-GR" b="1" dirty="0" smtClean="0">
                <a:latin typeface="Times New Roman" panose="02020603050405020304" pitchFamily="18" charset="0"/>
                <a:cs typeface="Times New Roman" panose="02020603050405020304" pitchFamily="18" charset="0"/>
              </a:rPr>
              <a:t>εκπαιδευόμενου σε </a:t>
            </a:r>
            <a:r>
              <a:rPr lang="el-GR" altLang="el-GR" b="1" dirty="0">
                <a:latin typeface="Times New Roman" panose="02020603050405020304" pitchFamily="18" charset="0"/>
                <a:cs typeface="Times New Roman" panose="02020603050405020304" pitchFamily="18" charset="0"/>
              </a:rPr>
              <a:t>αυτή (σε ανοικτή, δομημένη ή </a:t>
            </a:r>
            <a:r>
              <a:rPr lang="el-GR" altLang="el-GR" b="1" dirty="0" err="1">
                <a:latin typeface="Times New Roman" panose="02020603050405020304" pitchFamily="18" charset="0"/>
                <a:cs typeface="Times New Roman" panose="02020603050405020304" pitchFamily="18" charset="0"/>
              </a:rPr>
              <a:t>ημιδομημένη</a:t>
            </a:r>
            <a:r>
              <a:rPr lang="el-GR" altLang="el-GR" b="1" dirty="0">
                <a:latin typeface="Times New Roman" panose="02020603050405020304" pitchFamily="18" charset="0"/>
                <a:cs typeface="Times New Roman" panose="02020603050405020304" pitchFamily="18" charset="0"/>
              </a:rPr>
              <a:t> μορφή), αυτός διατυπώνει υποθέσεις, </a:t>
            </a:r>
            <a:r>
              <a:rPr lang="el-GR" altLang="el-GR" b="1" dirty="0" smtClean="0">
                <a:latin typeface="Times New Roman" panose="02020603050405020304" pitchFamily="18" charset="0"/>
                <a:cs typeface="Times New Roman" panose="02020603050405020304" pitchFamily="18" charset="0"/>
              </a:rPr>
              <a:t>συλλέγει </a:t>
            </a:r>
            <a:r>
              <a:rPr lang="el-GR" altLang="el-GR" b="1" dirty="0">
                <a:latin typeface="Times New Roman" panose="02020603050405020304" pitchFamily="18" charset="0"/>
                <a:cs typeface="Times New Roman" panose="02020603050405020304" pitchFamily="18" charset="0"/>
              </a:rPr>
              <a:t>δεδομένα και τα αναλύει για να καταλήξει σε </a:t>
            </a:r>
            <a:r>
              <a:rPr lang="el-GR" altLang="el-GR" b="1" dirty="0" smtClean="0">
                <a:latin typeface="Times New Roman" panose="02020603050405020304" pitchFamily="18" charset="0"/>
                <a:cs typeface="Times New Roman" panose="02020603050405020304" pitchFamily="18" charset="0"/>
              </a:rPr>
              <a:t>ερμηνεία, </a:t>
            </a:r>
          </a:p>
          <a:p>
            <a:pPr marL="342900" indent="-342900" algn="l">
              <a:buFont typeface="Arial" panose="020B0604020202020204" pitchFamily="34" charset="0"/>
              <a:buChar char="•"/>
            </a:pPr>
            <a:r>
              <a:rPr lang="el-GR" altLang="el-GR" b="1" dirty="0" smtClean="0">
                <a:latin typeface="Times New Roman" panose="02020603050405020304" pitchFamily="18" charset="0"/>
                <a:cs typeface="Times New Roman" panose="02020603050405020304" pitchFamily="18" charset="0"/>
              </a:rPr>
              <a:t>θεωρείται </a:t>
            </a:r>
            <a:r>
              <a:rPr lang="el-GR" altLang="el-GR" b="1" dirty="0">
                <a:latin typeface="Times New Roman" panose="02020603050405020304" pitchFamily="18" charset="0"/>
                <a:cs typeface="Times New Roman" panose="02020603050405020304" pitchFamily="18" charset="0"/>
              </a:rPr>
              <a:t>ως ένα είδος επαγωγικού συλλογισμού, γιατί οι </a:t>
            </a:r>
            <a:r>
              <a:rPr lang="el-GR" altLang="el-GR" b="1" dirty="0" smtClean="0">
                <a:latin typeface="Times New Roman" panose="02020603050405020304" pitchFamily="18" charset="0"/>
                <a:cs typeface="Times New Roman" panose="02020603050405020304" pitchFamily="18" charset="0"/>
              </a:rPr>
              <a:t>εκπαιδευόμενοι </a:t>
            </a:r>
            <a:r>
              <a:rPr lang="el-GR" altLang="el-GR" b="1" dirty="0">
                <a:latin typeface="Times New Roman" panose="02020603050405020304" pitchFamily="18" charset="0"/>
                <a:cs typeface="Times New Roman" panose="02020603050405020304" pitchFamily="18" charset="0"/>
              </a:rPr>
              <a:t>προχωρούν από συγκεκριμένα παραδείγματα σε γενικεύσεις μέσω σπειροειδούς </a:t>
            </a:r>
            <a:r>
              <a:rPr lang="el-GR" altLang="el-GR" b="1" dirty="0" smtClean="0">
                <a:latin typeface="Times New Roman" panose="02020603050405020304" pitchFamily="18" charset="0"/>
                <a:cs typeface="Times New Roman" panose="02020603050405020304" pitchFamily="18" charset="0"/>
              </a:rPr>
              <a:t>οργάνωσης. </a:t>
            </a:r>
          </a:p>
          <a:p>
            <a:pPr algn="l"/>
            <a:r>
              <a:rPr lang="el-GR" altLang="el-GR" b="1" dirty="0" smtClean="0">
                <a:latin typeface="Times New Roman" panose="02020603050405020304" pitchFamily="18" charset="0"/>
                <a:cs typeface="Times New Roman" panose="02020603050405020304" pitchFamily="18" charset="0"/>
              </a:rPr>
              <a:t>Σημαντικός ο ρόλος της επαγωγικής μεθόδου </a:t>
            </a:r>
            <a:r>
              <a:rPr lang="el-GR" altLang="el-GR" b="1" dirty="0">
                <a:latin typeface="Times New Roman" panose="02020603050405020304" pitchFamily="18" charset="0"/>
                <a:cs typeface="Times New Roman" panose="02020603050405020304" pitchFamily="18" charset="0"/>
              </a:rPr>
              <a:t>που είναι σημαντική και για την δόμηση μοντέλων.</a:t>
            </a: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Tree>
    <p:extLst>
      <p:ext uri="{BB962C8B-B14F-4D97-AF65-F5344CB8AC3E}">
        <p14:creationId xmlns:p14="http://schemas.microsoft.com/office/powerpoint/2010/main" val="36323129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40835" y="0"/>
            <a:ext cx="8982635" cy="847165"/>
          </a:xfrm>
        </p:spPr>
        <p:txBody>
          <a:bodyPr>
            <a:normAutofit fontScale="90000"/>
          </a:bodyPr>
          <a:lstStyle/>
          <a:p>
            <a:r>
              <a:rPr lang="el-GR" b="1" dirty="0"/>
              <a:t>Οι Θεωρίες Μάθησης</a:t>
            </a:r>
            <a:endParaRPr lang="el-GR" dirty="0"/>
          </a:p>
        </p:txBody>
      </p:sp>
      <p:sp>
        <p:nvSpPr>
          <p:cNvPr id="3" name="Υπότιτλος 2"/>
          <p:cNvSpPr>
            <a:spLocks noGrp="1"/>
          </p:cNvSpPr>
          <p:nvPr>
            <p:ph type="subTitle" idx="1"/>
          </p:nvPr>
        </p:nvSpPr>
        <p:spPr>
          <a:xfrm>
            <a:off x="348343" y="1667435"/>
            <a:ext cx="11408227" cy="3711389"/>
          </a:xfrm>
        </p:spPr>
        <p:txBody>
          <a:bodyPr>
            <a:noAutofit/>
          </a:bodyPr>
          <a:lstStyle/>
          <a:p>
            <a:pPr algn="l"/>
            <a:r>
              <a:rPr lang="el-GR" altLang="el-GR" b="1" dirty="0">
                <a:solidFill>
                  <a:srgbClr val="FF0000"/>
                </a:solidFill>
                <a:latin typeface="Times New Roman" panose="02020603050405020304" pitchFamily="18" charset="0"/>
                <a:cs typeface="Times New Roman" panose="02020603050405020304" pitchFamily="18" charset="0"/>
              </a:rPr>
              <a:t>Η μάθηση μέσω ανακάλυψης (</a:t>
            </a:r>
            <a:r>
              <a:rPr lang="en-US" altLang="el-GR" b="1" dirty="0">
                <a:solidFill>
                  <a:srgbClr val="FF0000"/>
                </a:solidFill>
                <a:latin typeface="Times New Roman" panose="02020603050405020304" pitchFamily="18" charset="0"/>
                <a:cs typeface="Times New Roman" panose="02020603050405020304" pitchFamily="18" charset="0"/>
              </a:rPr>
              <a:t>discovery learning</a:t>
            </a:r>
            <a:r>
              <a:rPr lang="el-GR" altLang="el-GR" b="1" dirty="0">
                <a:solidFill>
                  <a:srgbClr val="FF0000"/>
                </a:solidFill>
                <a:latin typeface="Times New Roman" panose="02020603050405020304" pitchFamily="18" charset="0"/>
                <a:cs typeface="Times New Roman" panose="02020603050405020304" pitchFamily="18" charset="0"/>
              </a:rPr>
              <a:t>) του </a:t>
            </a:r>
            <a:r>
              <a:rPr lang="el-GR" altLang="el-GR" b="1" dirty="0" err="1">
                <a:solidFill>
                  <a:srgbClr val="FF0000"/>
                </a:solidFill>
                <a:latin typeface="Times New Roman" panose="02020603050405020304" pitchFamily="18" charset="0"/>
                <a:cs typeface="Times New Roman" panose="02020603050405020304" pitchFamily="18" charset="0"/>
              </a:rPr>
              <a:t>Bruner</a:t>
            </a:r>
            <a:endParaRPr lang="el-GR" altLang="el-GR" b="1" dirty="0">
              <a:solidFill>
                <a:srgbClr val="FF0000"/>
              </a:solidFill>
              <a:latin typeface="Times New Roman" panose="02020603050405020304" pitchFamily="18" charset="0"/>
              <a:cs typeface="Times New Roman" panose="02020603050405020304" pitchFamily="18" charset="0"/>
            </a:endParaRPr>
          </a:p>
          <a:p>
            <a:pPr algn="l"/>
            <a:endParaRPr lang="el-GR" altLang="el-GR" b="1" dirty="0">
              <a:solidFill>
                <a:schemeClr val="tx2"/>
              </a:solidFill>
              <a:latin typeface="Times New Roman" panose="02020603050405020304" pitchFamily="18" charset="0"/>
              <a:cs typeface="Times New Roman" panose="02020603050405020304" pitchFamily="18" charset="0"/>
            </a:endParaRPr>
          </a:p>
          <a:p>
            <a:pPr algn="l"/>
            <a:r>
              <a:rPr lang="el-GR" altLang="el-GR" b="1" dirty="0">
                <a:latin typeface="Times New Roman" panose="02020603050405020304" pitchFamily="18" charset="0"/>
                <a:cs typeface="Times New Roman" panose="02020603050405020304" pitchFamily="18" charset="0"/>
              </a:rPr>
              <a:t>Ο </a:t>
            </a:r>
            <a:r>
              <a:rPr lang="el-GR" altLang="el-GR" b="1" dirty="0" err="1">
                <a:latin typeface="Times New Roman" panose="02020603050405020304" pitchFamily="18" charset="0"/>
                <a:cs typeface="Times New Roman" panose="02020603050405020304" pitchFamily="18" charset="0"/>
              </a:rPr>
              <a:t>Bruner</a:t>
            </a:r>
            <a:r>
              <a:rPr lang="el-GR" altLang="el-GR" b="1" dirty="0">
                <a:latin typeface="Times New Roman" panose="02020603050405020304" pitchFamily="18" charset="0"/>
                <a:cs typeface="Times New Roman" panose="02020603050405020304" pitchFamily="18" charset="0"/>
              </a:rPr>
              <a:t> </a:t>
            </a:r>
            <a:r>
              <a:rPr lang="el-GR" altLang="el-GR" b="1" dirty="0" smtClean="0">
                <a:latin typeface="Times New Roman" panose="02020603050405020304" pitchFamily="18" charset="0"/>
                <a:cs typeface="Times New Roman" panose="02020603050405020304" pitchFamily="18" charset="0"/>
              </a:rPr>
              <a:t>θεωρεί </a:t>
            </a:r>
            <a:r>
              <a:rPr lang="el-GR" altLang="el-GR" b="1" dirty="0">
                <a:latin typeface="Times New Roman" panose="02020603050405020304" pitchFamily="18" charset="0"/>
                <a:cs typeface="Times New Roman" panose="02020603050405020304" pitchFamily="18" charset="0"/>
              </a:rPr>
              <a:t>ως θεμελιώδους σημασίας την κατανόηση της «βασικής δομής» των διαφόρων φαινομένων/οντοτήτων/εννοιών, δηλαδή των θεμελιωδών, βασικών αρχών που συνθέτουν ένα συγκεκριμένο ζήτημα για μελέτη. </a:t>
            </a:r>
          </a:p>
          <a:p>
            <a:pPr algn="l"/>
            <a:r>
              <a:rPr lang="el-GR" altLang="el-GR" b="1" dirty="0">
                <a:solidFill>
                  <a:srgbClr val="C00000"/>
                </a:solidFill>
                <a:latin typeface="Times New Roman" panose="02020603050405020304" pitchFamily="18" charset="0"/>
                <a:cs typeface="Times New Roman" panose="02020603050405020304" pitchFamily="18" charset="0"/>
              </a:rPr>
              <a:t>Η κατανόηση της βασικής δομής μιας έννοιας ή μιας ιδέας, μπορεί να οδηγήσει  στην ανακάλυψη των λιγότερων θεμελιωδών δομών σε μια γνωστική περιοχή, ενώ μπορεί να οδηγήσει σε μια πιο ολοκληρωμένη αντιμετώπιση του αναλυτικού προγράμματος μιας γνωστικής περιοχής. </a:t>
            </a: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Tree>
    <p:extLst>
      <p:ext uri="{BB962C8B-B14F-4D97-AF65-F5344CB8AC3E}">
        <p14:creationId xmlns:p14="http://schemas.microsoft.com/office/powerpoint/2010/main" val="32647414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40835" y="0"/>
            <a:ext cx="8982635" cy="847165"/>
          </a:xfrm>
        </p:spPr>
        <p:txBody>
          <a:bodyPr>
            <a:normAutofit fontScale="90000"/>
          </a:bodyPr>
          <a:lstStyle/>
          <a:p>
            <a:r>
              <a:rPr lang="el-GR" b="1" dirty="0"/>
              <a:t>Οι Θεωρίες Μάθησης</a:t>
            </a:r>
            <a:endParaRPr lang="el-GR" dirty="0"/>
          </a:p>
        </p:txBody>
      </p:sp>
      <p:sp>
        <p:nvSpPr>
          <p:cNvPr id="3" name="Υπότιτλος 2"/>
          <p:cNvSpPr>
            <a:spLocks noGrp="1"/>
          </p:cNvSpPr>
          <p:nvPr>
            <p:ph type="subTitle" idx="1"/>
          </p:nvPr>
        </p:nvSpPr>
        <p:spPr>
          <a:xfrm>
            <a:off x="348343" y="1667435"/>
            <a:ext cx="11408227" cy="4994622"/>
          </a:xfrm>
        </p:spPr>
        <p:txBody>
          <a:bodyPr>
            <a:noAutofit/>
          </a:bodyPr>
          <a:lstStyle/>
          <a:p>
            <a:pPr algn="l"/>
            <a:r>
              <a:rPr lang="el-GR" altLang="el-GR" b="1" dirty="0">
                <a:solidFill>
                  <a:srgbClr val="FF0000"/>
                </a:solidFill>
                <a:latin typeface="Times New Roman" panose="02020603050405020304" pitchFamily="18" charset="0"/>
                <a:cs typeface="Times New Roman" panose="02020603050405020304" pitchFamily="18" charset="0"/>
              </a:rPr>
              <a:t>Η μάθηση μέσω ανακάλυψης (</a:t>
            </a:r>
            <a:r>
              <a:rPr lang="en-US" altLang="el-GR" b="1" dirty="0">
                <a:solidFill>
                  <a:srgbClr val="FF0000"/>
                </a:solidFill>
                <a:latin typeface="Times New Roman" panose="02020603050405020304" pitchFamily="18" charset="0"/>
                <a:cs typeface="Times New Roman" panose="02020603050405020304" pitchFamily="18" charset="0"/>
              </a:rPr>
              <a:t>discovery learning</a:t>
            </a:r>
            <a:r>
              <a:rPr lang="el-GR" altLang="el-GR" b="1" dirty="0">
                <a:solidFill>
                  <a:srgbClr val="FF0000"/>
                </a:solidFill>
                <a:latin typeface="Times New Roman" panose="02020603050405020304" pitchFamily="18" charset="0"/>
                <a:cs typeface="Times New Roman" panose="02020603050405020304" pitchFamily="18" charset="0"/>
              </a:rPr>
              <a:t>) του </a:t>
            </a:r>
            <a:r>
              <a:rPr lang="el-GR" altLang="el-GR" b="1" dirty="0" err="1">
                <a:solidFill>
                  <a:srgbClr val="FF0000"/>
                </a:solidFill>
                <a:latin typeface="Times New Roman" panose="02020603050405020304" pitchFamily="18" charset="0"/>
                <a:cs typeface="Times New Roman" panose="02020603050405020304" pitchFamily="18" charset="0"/>
              </a:rPr>
              <a:t>Bruner</a:t>
            </a:r>
            <a:endParaRPr lang="el-GR" altLang="el-GR" b="1" dirty="0">
              <a:solidFill>
                <a:srgbClr val="FF0000"/>
              </a:solidFill>
              <a:latin typeface="Times New Roman" panose="02020603050405020304" pitchFamily="18" charset="0"/>
              <a:cs typeface="Times New Roman" panose="02020603050405020304" pitchFamily="18" charset="0"/>
            </a:endParaRPr>
          </a:p>
          <a:p>
            <a:pPr algn="l"/>
            <a:endParaRPr lang="el-GR" altLang="el-GR" b="1" dirty="0">
              <a:solidFill>
                <a:schemeClr val="tx2"/>
              </a:solidFill>
              <a:latin typeface="Times New Roman" panose="02020603050405020304" pitchFamily="18" charset="0"/>
              <a:cs typeface="Times New Roman" panose="02020603050405020304" pitchFamily="18" charset="0"/>
            </a:endParaRPr>
          </a:p>
          <a:p>
            <a:pPr algn="l"/>
            <a:r>
              <a:rPr lang="el-GR" altLang="el-GR" b="1" dirty="0" smtClean="0">
                <a:latin typeface="Times New Roman" panose="02020603050405020304" pitchFamily="18" charset="0"/>
                <a:cs typeface="Times New Roman" panose="02020603050405020304" pitchFamily="18" charset="0"/>
              </a:rPr>
              <a:t>Παράδειγμα </a:t>
            </a:r>
          </a:p>
          <a:p>
            <a:pPr algn="l"/>
            <a:r>
              <a:rPr lang="el-GR" altLang="el-GR" b="1" dirty="0">
                <a:latin typeface="Times New Roman" panose="02020603050405020304" pitchFamily="18" charset="0"/>
                <a:cs typeface="Times New Roman" panose="02020603050405020304" pitchFamily="18" charset="0"/>
              </a:rPr>
              <a:t>Η</a:t>
            </a:r>
            <a:r>
              <a:rPr lang="el-GR" altLang="el-GR" b="1" dirty="0" smtClean="0">
                <a:latin typeface="Times New Roman" panose="02020603050405020304" pitchFamily="18" charset="0"/>
                <a:cs typeface="Times New Roman" panose="02020603050405020304" pitchFamily="18" charset="0"/>
              </a:rPr>
              <a:t> </a:t>
            </a:r>
            <a:r>
              <a:rPr lang="el-GR" altLang="el-GR" b="1" dirty="0">
                <a:latin typeface="Times New Roman" panose="02020603050405020304" pitchFamily="18" charset="0"/>
                <a:cs typeface="Times New Roman" panose="02020603050405020304" pitchFamily="18" charset="0"/>
              </a:rPr>
              <a:t>έννοια της «ενέργειας», και πως η θεώρηση ότι πρέπει να διατηρείται καταλήγει στο να «ανακαλύψουμε» νέες μορφές ενέργειας.</a:t>
            </a:r>
          </a:p>
          <a:p>
            <a:pPr algn="l"/>
            <a:r>
              <a:rPr lang="el-GR" altLang="el-GR" b="1" dirty="0" smtClean="0">
                <a:latin typeface="Times New Roman" panose="02020603050405020304" pitchFamily="18" charset="0"/>
                <a:cs typeface="Times New Roman" panose="02020603050405020304" pitchFamily="18" charset="0"/>
              </a:rPr>
              <a:t>Τρίτος Νόμος </a:t>
            </a:r>
            <a:r>
              <a:rPr lang="el-GR" altLang="el-GR" b="1" dirty="0">
                <a:latin typeface="Times New Roman" panose="02020603050405020304" pitchFamily="18" charset="0"/>
                <a:cs typeface="Times New Roman" panose="02020603050405020304" pitchFamily="18" charset="0"/>
              </a:rPr>
              <a:t>του </a:t>
            </a:r>
            <a:r>
              <a:rPr lang="el-GR" altLang="el-GR" b="1" dirty="0" err="1">
                <a:latin typeface="Times New Roman" panose="02020603050405020304" pitchFamily="18" charset="0"/>
                <a:cs typeface="Times New Roman" panose="02020603050405020304" pitchFamily="18" charset="0"/>
              </a:rPr>
              <a:t>Netwon</a:t>
            </a:r>
            <a:r>
              <a:rPr lang="el-GR" altLang="el-GR" b="1" dirty="0">
                <a:latin typeface="Times New Roman" panose="02020603050405020304" pitchFamily="18" charset="0"/>
                <a:cs typeface="Times New Roman" panose="02020603050405020304" pitchFamily="18" charset="0"/>
              </a:rPr>
              <a:t>. Οι βασικές έννοιες είναι η δύναμη, η ορμή και η μεταβολή της ορμής. Από αυτές μπορούν να «χτισθούν» άλλες έννοιες (π.χ. η διατήρηση της ορμής στις κρούσεις) ενώ αφαιρετικά πρέπει να σκεφθούμε γιατί χρειάζονται περισσότερα από ένα σώματα για την εφαρμογή του.</a:t>
            </a: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Tree>
    <p:extLst>
      <p:ext uri="{BB962C8B-B14F-4D97-AF65-F5344CB8AC3E}">
        <p14:creationId xmlns:p14="http://schemas.microsoft.com/office/powerpoint/2010/main" val="18332586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40835" y="0"/>
            <a:ext cx="8982635" cy="847165"/>
          </a:xfrm>
        </p:spPr>
        <p:txBody>
          <a:bodyPr>
            <a:normAutofit fontScale="90000"/>
          </a:bodyPr>
          <a:lstStyle/>
          <a:p>
            <a:r>
              <a:rPr lang="el-GR" b="1" dirty="0"/>
              <a:t>Οι Θεωρίες Μάθησης</a:t>
            </a:r>
            <a:endParaRPr lang="el-GR" dirty="0"/>
          </a:p>
        </p:txBody>
      </p:sp>
      <p:sp>
        <p:nvSpPr>
          <p:cNvPr id="3" name="Υπότιτλος 2"/>
          <p:cNvSpPr>
            <a:spLocks noGrp="1"/>
          </p:cNvSpPr>
          <p:nvPr>
            <p:ph type="subTitle" idx="1"/>
          </p:nvPr>
        </p:nvSpPr>
        <p:spPr>
          <a:xfrm>
            <a:off x="429025" y="1426941"/>
            <a:ext cx="11408227" cy="5336930"/>
          </a:xfrm>
        </p:spPr>
        <p:txBody>
          <a:bodyPr>
            <a:noAutofit/>
          </a:bodyPr>
          <a:lstStyle/>
          <a:p>
            <a:pPr algn="l"/>
            <a:r>
              <a:rPr lang="el-GR" altLang="el-GR" b="1" dirty="0">
                <a:solidFill>
                  <a:srgbClr val="FF0000"/>
                </a:solidFill>
                <a:latin typeface="Times New Roman" panose="02020603050405020304" pitchFamily="18" charset="0"/>
                <a:cs typeface="Times New Roman" panose="02020603050405020304" pitchFamily="18" charset="0"/>
              </a:rPr>
              <a:t>Η θεωρία κατασκευής της γνώσης (</a:t>
            </a:r>
            <a:r>
              <a:rPr lang="en-US" altLang="el-GR" b="1" dirty="0" err="1">
                <a:solidFill>
                  <a:srgbClr val="FF0000"/>
                </a:solidFill>
                <a:latin typeface="Times New Roman" panose="02020603050405020304" pitchFamily="18" charset="0"/>
                <a:cs typeface="Times New Roman" panose="02020603050405020304" pitchFamily="18" charset="0"/>
              </a:rPr>
              <a:t>Papert</a:t>
            </a:r>
            <a:r>
              <a:rPr lang="el-GR" altLang="el-GR" b="1" dirty="0">
                <a:solidFill>
                  <a:srgbClr val="FF0000"/>
                </a:solidFill>
                <a:latin typeface="Times New Roman" panose="02020603050405020304" pitchFamily="18" charset="0"/>
                <a:cs typeface="Times New Roman" panose="02020603050405020304" pitchFamily="18" charset="0"/>
              </a:rPr>
              <a:t>) </a:t>
            </a:r>
          </a:p>
          <a:p>
            <a:pPr algn="l"/>
            <a:r>
              <a:rPr lang="el-GR" altLang="el-GR" b="1" dirty="0">
                <a:latin typeface="Times New Roman" panose="02020603050405020304" pitchFamily="18" charset="0"/>
                <a:cs typeface="Times New Roman" panose="02020603050405020304" pitchFamily="18" charset="0"/>
              </a:rPr>
              <a:t>Η θεωρία του </a:t>
            </a:r>
            <a:r>
              <a:rPr lang="el-GR" altLang="el-GR" b="1" dirty="0" err="1">
                <a:latin typeface="Times New Roman" panose="02020603050405020304" pitchFamily="18" charset="0"/>
                <a:cs typeface="Times New Roman" panose="02020603050405020304" pitchFamily="18" charset="0"/>
              </a:rPr>
              <a:t>Papert</a:t>
            </a:r>
            <a:r>
              <a:rPr lang="el-GR" altLang="el-GR" b="1" dirty="0">
                <a:latin typeface="Times New Roman" panose="02020603050405020304" pitchFamily="18" charset="0"/>
                <a:cs typeface="Times New Roman" panose="02020603050405020304" pitchFamily="18" charset="0"/>
              </a:rPr>
              <a:t> καλείται και </a:t>
            </a:r>
            <a:r>
              <a:rPr lang="el-GR" altLang="el-GR" b="1" dirty="0" err="1">
                <a:latin typeface="Times New Roman" panose="02020603050405020304" pitchFamily="18" charset="0"/>
                <a:cs typeface="Times New Roman" panose="02020603050405020304" pitchFamily="18" charset="0"/>
              </a:rPr>
              <a:t>κονστρακσιονισμός</a:t>
            </a:r>
            <a:r>
              <a:rPr lang="el-GR" altLang="el-GR" b="1" dirty="0">
                <a:latin typeface="Times New Roman" panose="02020603050405020304" pitchFamily="18" charset="0"/>
                <a:cs typeface="Times New Roman" panose="02020603050405020304" pitchFamily="18" charset="0"/>
              </a:rPr>
              <a:t>/κατασκευαστικός (</a:t>
            </a:r>
            <a:r>
              <a:rPr lang="el-GR" altLang="el-GR" b="1" dirty="0" err="1">
                <a:latin typeface="Times New Roman" panose="02020603050405020304" pitchFamily="18" charset="0"/>
                <a:cs typeface="Times New Roman" panose="02020603050405020304" pitchFamily="18" charset="0"/>
              </a:rPr>
              <a:t>constructivism</a:t>
            </a:r>
            <a:r>
              <a:rPr lang="el-GR" altLang="el-GR" b="1" dirty="0">
                <a:latin typeface="Times New Roman" panose="02020603050405020304" pitchFamily="18" charset="0"/>
                <a:cs typeface="Times New Roman" panose="02020603050405020304" pitchFamily="18" charset="0"/>
              </a:rPr>
              <a:t>) </a:t>
            </a:r>
            <a:r>
              <a:rPr lang="el-GR" altLang="el-GR" b="1" dirty="0" err="1">
                <a:latin typeface="Times New Roman" panose="02020603050405020304" pitchFamily="18" charset="0"/>
                <a:cs typeface="Times New Roman" panose="02020603050405020304" pitchFamily="18" charset="0"/>
              </a:rPr>
              <a:t>εποικοδομισμός</a:t>
            </a:r>
            <a:r>
              <a:rPr lang="el-GR" altLang="el-GR" b="1" dirty="0">
                <a:latin typeface="Times New Roman" panose="02020603050405020304" pitchFamily="18" charset="0"/>
                <a:cs typeface="Times New Roman" panose="02020603050405020304" pitchFamily="18" charset="0"/>
              </a:rPr>
              <a:t> ή </a:t>
            </a:r>
            <a:r>
              <a:rPr lang="el-GR" altLang="el-GR" b="1" dirty="0" err="1">
                <a:latin typeface="Times New Roman" panose="02020603050405020304" pitchFamily="18" charset="0"/>
                <a:cs typeface="Times New Roman" panose="02020603050405020304" pitchFamily="18" charset="0"/>
              </a:rPr>
              <a:t>εποικοδομιστική</a:t>
            </a:r>
            <a:r>
              <a:rPr lang="el-GR" altLang="el-GR" b="1" dirty="0">
                <a:latin typeface="Times New Roman" panose="02020603050405020304" pitchFamily="18" charset="0"/>
                <a:cs typeface="Times New Roman" panose="02020603050405020304" pitchFamily="18" charset="0"/>
              </a:rPr>
              <a:t> κατασκευαστική </a:t>
            </a:r>
            <a:r>
              <a:rPr lang="el-GR" altLang="el-GR" b="1" dirty="0" smtClean="0">
                <a:latin typeface="Times New Roman" panose="02020603050405020304" pitchFamily="18" charset="0"/>
                <a:cs typeface="Times New Roman" panose="02020603050405020304" pitchFamily="18" charset="0"/>
              </a:rPr>
              <a:t>ως </a:t>
            </a:r>
            <a:r>
              <a:rPr lang="el-GR" altLang="el-GR" b="1" dirty="0">
                <a:latin typeface="Times New Roman" panose="02020603050405020304" pitchFamily="18" charset="0"/>
                <a:cs typeface="Times New Roman" panose="02020603050405020304" pitchFamily="18" charset="0"/>
              </a:rPr>
              <a:t>επέκταση του </a:t>
            </a:r>
            <a:r>
              <a:rPr lang="el-GR" altLang="el-GR" b="1" dirty="0" err="1">
                <a:latin typeface="Times New Roman" panose="02020603050405020304" pitchFamily="18" charset="0"/>
                <a:cs typeface="Times New Roman" panose="02020603050405020304" pitchFamily="18" charset="0"/>
              </a:rPr>
              <a:t>επoικοδομισμού</a:t>
            </a:r>
            <a:r>
              <a:rPr lang="el-GR" altLang="el-GR" b="1" dirty="0">
                <a:latin typeface="Times New Roman" panose="02020603050405020304" pitchFamily="18" charset="0"/>
                <a:cs typeface="Times New Roman" panose="02020603050405020304" pitchFamily="18" charset="0"/>
              </a:rPr>
              <a:t>, όπου οι μαθητές κατασκευάζουν σταδιακά - ένα </a:t>
            </a:r>
            <a:r>
              <a:rPr lang="el-GR" altLang="el-GR" b="1" dirty="0" smtClean="0">
                <a:latin typeface="Times New Roman" panose="02020603050405020304" pitchFamily="18" charset="0"/>
                <a:cs typeface="Times New Roman" panose="02020603050405020304" pitchFamily="18" charset="0"/>
              </a:rPr>
              <a:t>«έργο» (τεχνούργημα) </a:t>
            </a:r>
            <a:r>
              <a:rPr lang="el-GR" altLang="el-GR" b="1" dirty="0">
                <a:latin typeface="Times New Roman" panose="02020603050405020304" pitchFamily="18" charset="0"/>
                <a:cs typeface="Times New Roman" panose="02020603050405020304" pitchFamily="18" charset="0"/>
              </a:rPr>
              <a:t>στο πλαίσιο μιας συγκεκριμένης αυθεντικής δραστηριότητας που αντιστοιχεί σε ένα πραγματικό πρόβλημα , ώστε το τεχνούργημα να έχει νόημα για αυτούς ενώ ταυτόχρονα μπορούν να αλληλοεπιδρούν με </a:t>
            </a:r>
            <a:r>
              <a:rPr lang="el-GR" altLang="el-GR" b="1" dirty="0" smtClean="0">
                <a:latin typeface="Times New Roman" panose="02020603050405020304" pitchFamily="18" charset="0"/>
                <a:cs typeface="Times New Roman" panose="02020603050405020304" pitchFamily="18" charset="0"/>
              </a:rPr>
              <a:t>αυτό. </a:t>
            </a:r>
            <a:endParaRPr lang="el-GR" altLang="el-GR" b="1" dirty="0">
              <a:latin typeface="Times New Roman" panose="02020603050405020304" pitchFamily="18" charset="0"/>
              <a:cs typeface="Times New Roman" panose="02020603050405020304" pitchFamily="18" charset="0"/>
            </a:endParaRPr>
          </a:p>
          <a:p>
            <a:pPr algn="l"/>
            <a:r>
              <a:rPr lang="el-GR" altLang="el-GR" b="1" dirty="0">
                <a:solidFill>
                  <a:srgbClr val="FF0000"/>
                </a:solidFill>
                <a:latin typeface="Times New Roman" panose="02020603050405020304" pitchFamily="18" charset="0"/>
                <a:cs typeface="Times New Roman" panose="02020603050405020304" pitchFamily="18" charset="0"/>
              </a:rPr>
              <a:t>Ο </a:t>
            </a:r>
            <a:r>
              <a:rPr lang="el-GR" altLang="el-GR" b="1" dirty="0" err="1">
                <a:solidFill>
                  <a:srgbClr val="FF0000"/>
                </a:solidFill>
                <a:latin typeface="Times New Roman" panose="02020603050405020304" pitchFamily="18" charset="0"/>
                <a:cs typeface="Times New Roman" panose="02020603050405020304" pitchFamily="18" charset="0"/>
              </a:rPr>
              <a:t>εποικοδομιτισ</a:t>
            </a:r>
            <a:r>
              <a:rPr lang="el-GR" altLang="el-GR" b="1" dirty="0" err="1" smtClean="0">
                <a:solidFill>
                  <a:srgbClr val="FF0000"/>
                </a:solidFill>
                <a:latin typeface="Times New Roman" panose="02020603050405020304" pitchFamily="18" charset="0"/>
                <a:cs typeface="Times New Roman" panose="02020603050405020304" pitchFamily="18" charset="0"/>
              </a:rPr>
              <a:t>μός</a:t>
            </a:r>
            <a:r>
              <a:rPr lang="el-GR" altLang="el-GR" b="1" dirty="0" smtClean="0">
                <a:solidFill>
                  <a:srgbClr val="FF0000"/>
                </a:solidFill>
                <a:latin typeface="Times New Roman" panose="02020603050405020304" pitchFamily="18" charset="0"/>
                <a:cs typeface="Times New Roman" panose="02020603050405020304" pitchFamily="18" charset="0"/>
              </a:rPr>
              <a:t> </a:t>
            </a:r>
            <a:r>
              <a:rPr lang="el-GR" altLang="el-GR" b="1" dirty="0">
                <a:latin typeface="Times New Roman" panose="02020603050405020304" pitchFamily="18" charset="0"/>
                <a:cs typeface="Times New Roman" panose="02020603050405020304" pitchFamily="18" charset="0"/>
              </a:rPr>
              <a:t>θεωρείται ως μια θεωρία μάθησης αλλά και μια εκπαιδευτική στρατηγική, δηλαδή μπορεί να αξιοποιηθεί σε ένα διδακτικό σχεδιασμό σε συνδυασμό με την Υπολογιστική Σκέψη. Οι εκπρόσωποι των Θεωριών Οικοδόμησης της Γνώσης επιχειρούν να δημιουργήσουν περιβάλλοντα όπου τα παιδιά εμπλέκονται στην διαδικασία του παιχνιδιού, ελέγχουν υποθέσεις και δεδομένα, μετασχηματίζουν και «ελέγχουν» αντικείμενα και μπορούν επομένως, να συνεχίσουν να μαθαίνουν αιτιολογώντας -έστω έμμεσα- με φυσικό τρόπο και πέρα από τις τυπικές δραστηριότητες της σχολικής τάξης. </a:t>
            </a: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Tree>
    <p:extLst>
      <p:ext uri="{BB962C8B-B14F-4D97-AF65-F5344CB8AC3E}">
        <p14:creationId xmlns:p14="http://schemas.microsoft.com/office/powerpoint/2010/main" val="18635190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40835" y="0"/>
            <a:ext cx="8982635" cy="847165"/>
          </a:xfrm>
        </p:spPr>
        <p:txBody>
          <a:bodyPr>
            <a:normAutofit fontScale="90000"/>
          </a:bodyPr>
          <a:lstStyle/>
          <a:p>
            <a:r>
              <a:rPr lang="el-GR" b="1" dirty="0"/>
              <a:t>Οι Θεωρίες Μάθησης</a:t>
            </a:r>
            <a:endParaRPr lang="el-GR" dirty="0"/>
          </a:p>
        </p:txBody>
      </p:sp>
      <p:sp>
        <p:nvSpPr>
          <p:cNvPr id="3" name="Υπότιτλος 2"/>
          <p:cNvSpPr>
            <a:spLocks noGrp="1"/>
          </p:cNvSpPr>
          <p:nvPr>
            <p:ph type="subTitle" idx="1"/>
          </p:nvPr>
        </p:nvSpPr>
        <p:spPr>
          <a:xfrm>
            <a:off x="348343" y="1667435"/>
            <a:ext cx="11408227" cy="4994622"/>
          </a:xfrm>
        </p:spPr>
        <p:txBody>
          <a:bodyPr>
            <a:noAutofit/>
          </a:bodyPr>
          <a:lstStyle/>
          <a:p>
            <a:pPr algn="l"/>
            <a:r>
              <a:rPr lang="el-GR" altLang="el-GR" b="1" dirty="0">
                <a:solidFill>
                  <a:srgbClr val="FF0000"/>
                </a:solidFill>
                <a:latin typeface="Times New Roman" panose="02020603050405020304" pitchFamily="18" charset="0"/>
                <a:cs typeface="Times New Roman" panose="02020603050405020304" pitchFamily="18" charset="0"/>
              </a:rPr>
              <a:t>Η θεωρία κατασκευής της γνώσης (</a:t>
            </a:r>
            <a:r>
              <a:rPr lang="en-US" altLang="el-GR" b="1" dirty="0" err="1">
                <a:solidFill>
                  <a:srgbClr val="FF0000"/>
                </a:solidFill>
                <a:latin typeface="Times New Roman" panose="02020603050405020304" pitchFamily="18" charset="0"/>
                <a:cs typeface="Times New Roman" panose="02020603050405020304" pitchFamily="18" charset="0"/>
              </a:rPr>
              <a:t>Papert</a:t>
            </a:r>
            <a:r>
              <a:rPr lang="el-GR" altLang="el-GR" b="1" dirty="0">
                <a:solidFill>
                  <a:srgbClr val="FF0000"/>
                </a:solidFill>
                <a:latin typeface="Times New Roman" panose="02020603050405020304" pitchFamily="18" charset="0"/>
                <a:cs typeface="Times New Roman" panose="02020603050405020304" pitchFamily="18" charset="0"/>
              </a:rPr>
              <a:t>) </a:t>
            </a:r>
          </a:p>
          <a:p>
            <a:pPr algn="l"/>
            <a:r>
              <a:rPr lang="el-GR" altLang="el-GR" b="1" dirty="0" smtClean="0">
                <a:latin typeface="Times New Roman" panose="02020603050405020304" pitchFamily="18" charset="0"/>
                <a:cs typeface="Times New Roman" panose="02020603050405020304" pitchFamily="18" charset="0"/>
              </a:rPr>
              <a:t>Τέτοια </a:t>
            </a:r>
            <a:r>
              <a:rPr lang="el-GR" altLang="el-GR" b="1" dirty="0">
                <a:latin typeface="Times New Roman" panose="02020603050405020304" pitchFamily="18" charset="0"/>
                <a:cs typeface="Times New Roman" panose="02020603050405020304" pitchFamily="18" charset="0"/>
              </a:rPr>
              <a:t>περιβάλλοντα αποτελούν και </a:t>
            </a:r>
            <a:r>
              <a:rPr lang="el-GR" altLang="el-GR" b="1" dirty="0">
                <a:solidFill>
                  <a:srgbClr val="C00000"/>
                </a:solidFill>
                <a:latin typeface="Times New Roman" panose="02020603050405020304" pitchFamily="18" charset="0"/>
                <a:cs typeface="Times New Roman" panose="02020603050405020304" pitchFamily="18" charset="0"/>
              </a:rPr>
              <a:t>οι μικρόκοσμοι </a:t>
            </a:r>
            <a:r>
              <a:rPr lang="el-GR" altLang="el-GR" b="1" dirty="0">
                <a:latin typeface="Times New Roman" panose="02020603050405020304" pitchFamily="18" charset="0"/>
                <a:cs typeface="Times New Roman" panose="02020603050405020304" pitchFamily="18" charset="0"/>
              </a:rPr>
              <a:t>οι οποίοι είναι σύνολα συγκεκριμένων αλλά και αφηρημένων αντικειμένων και συνδέσεων μεταξύ αυτών καθώς και σύνολα λειτουργιών (αιτιολόγησης, αλγοριθμικές) που επιδρούν/ενεργούν πάνω στα αντικείμενα, μεταβάλλοντας/μετασχηματίζοντας τις σχέσεις τους και κατασκευάζοντας νέα τεχνουργήματα αλλά και πιο σύνθετες  δομές</a:t>
            </a:r>
            <a:r>
              <a:rPr lang="el-GR" altLang="el-GR" b="1" dirty="0" smtClean="0">
                <a:latin typeface="Times New Roman" panose="02020603050405020304" pitchFamily="18" charset="0"/>
                <a:cs typeface="Times New Roman" panose="02020603050405020304" pitchFamily="18" charset="0"/>
              </a:rPr>
              <a:t>.</a:t>
            </a:r>
          </a:p>
          <a:p>
            <a:pPr algn="l"/>
            <a:r>
              <a:rPr lang="el-GR" altLang="el-GR" b="1" dirty="0">
                <a:latin typeface="Times New Roman" panose="02020603050405020304" pitchFamily="18" charset="0"/>
                <a:cs typeface="Times New Roman" panose="02020603050405020304" pitchFamily="18" charset="0"/>
              </a:rPr>
              <a:t>Η θεωρία του </a:t>
            </a:r>
            <a:r>
              <a:rPr lang="el-GR" altLang="el-GR" b="1" dirty="0" err="1">
                <a:latin typeface="Times New Roman" panose="02020603050405020304" pitchFamily="18" charset="0"/>
                <a:cs typeface="Times New Roman" panose="02020603050405020304" pitchFamily="18" charset="0"/>
              </a:rPr>
              <a:t>Papert</a:t>
            </a:r>
            <a:r>
              <a:rPr lang="el-GR" altLang="el-GR" b="1" dirty="0">
                <a:latin typeface="Times New Roman" panose="02020603050405020304" pitchFamily="18" charset="0"/>
                <a:cs typeface="Times New Roman" panose="02020603050405020304" pitchFamily="18" charset="0"/>
              </a:rPr>
              <a:t> δίνει μεγαλύτερη βαρύτητα στην κατασκευή-δημιουργία-πράξη αλλά και στην «διάλυση» -διάσπαση και συνδέεται λειτουργικά με τις διαστάσεις και πρακτικές  της Υπολογιστικής Σκέψης -είτε υλοποιούνται σε Η/Υ είτε όχι. </a:t>
            </a:r>
          </a:p>
          <a:p>
            <a:pPr algn="l"/>
            <a:r>
              <a:rPr lang="el-GR" altLang="el-GR" b="1" dirty="0" smtClean="0">
                <a:latin typeface="Times New Roman" panose="02020603050405020304" pitchFamily="18" charset="0"/>
                <a:cs typeface="Times New Roman" panose="02020603050405020304" pitchFamily="18" charset="0"/>
              </a:rPr>
              <a:t>Συνοψίζοντας</a:t>
            </a:r>
            <a:r>
              <a:rPr lang="el-GR" altLang="el-GR" b="1" dirty="0">
                <a:latin typeface="Times New Roman" panose="02020603050405020304" pitchFamily="18" charset="0"/>
                <a:cs typeface="Times New Roman" panose="02020603050405020304" pitchFamily="18" charset="0"/>
              </a:rPr>
              <a:t>, σύμφωνα με τον </a:t>
            </a:r>
            <a:r>
              <a:rPr lang="el-GR" altLang="el-GR" b="1" dirty="0" err="1">
                <a:latin typeface="Times New Roman" panose="02020603050405020304" pitchFamily="18" charset="0"/>
                <a:cs typeface="Times New Roman" panose="02020603050405020304" pitchFamily="18" charset="0"/>
              </a:rPr>
              <a:t>Papert</a:t>
            </a:r>
            <a:r>
              <a:rPr lang="el-GR" altLang="el-GR" b="1" dirty="0">
                <a:latin typeface="Times New Roman" panose="02020603050405020304" pitchFamily="18" charset="0"/>
                <a:cs typeface="Times New Roman" panose="02020603050405020304" pitchFamily="18" charset="0"/>
              </a:rPr>
              <a:t>, η μάθηση ευνοείται όταν δίνονται στους μαθητές δραστηριότητες ή προβλήματα που ενεργοποιούν την κατασκευή, την διάσπαση, την λογική αιτιολόγηση, την αφαιρετική </a:t>
            </a:r>
            <a:r>
              <a:rPr lang="el-GR" altLang="el-GR" b="1" dirty="0" smtClean="0">
                <a:latin typeface="Times New Roman" panose="02020603050405020304" pitchFamily="18" charset="0"/>
                <a:cs typeface="Times New Roman" panose="02020603050405020304" pitchFamily="18" charset="0"/>
              </a:rPr>
              <a:t>σκέψη.</a:t>
            </a:r>
            <a:r>
              <a:rPr lang="el-GR" altLang="el-GR" b="1" dirty="0" smtClean="0">
                <a:solidFill>
                  <a:srgbClr val="002060"/>
                </a:solidFill>
                <a:latin typeface="Times New Roman" panose="02020603050405020304" pitchFamily="18" charset="0"/>
                <a:cs typeface="Times New Roman" panose="02020603050405020304" pitchFamily="18" charset="0"/>
              </a:rPr>
              <a:t> </a:t>
            </a:r>
            <a:endParaRPr lang="el-GR" altLang="el-GR" b="1" dirty="0">
              <a:latin typeface="Times New Roman" panose="02020603050405020304" pitchFamily="18" charset="0"/>
              <a:cs typeface="Times New Roman" panose="02020603050405020304" pitchFamily="18" charset="0"/>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Tree>
    <p:extLst>
      <p:ext uri="{BB962C8B-B14F-4D97-AF65-F5344CB8AC3E}">
        <p14:creationId xmlns:p14="http://schemas.microsoft.com/office/powerpoint/2010/main" val="15795818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40835" y="0"/>
            <a:ext cx="8982635" cy="847165"/>
          </a:xfrm>
        </p:spPr>
        <p:txBody>
          <a:bodyPr>
            <a:normAutofit fontScale="90000"/>
          </a:bodyPr>
          <a:lstStyle/>
          <a:p>
            <a:r>
              <a:rPr lang="el-GR" b="1" dirty="0"/>
              <a:t>Οι Θεωρίες Μάθησης</a:t>
            </a:r>
            <a:endParaRPr lang="el-GR" dirty="0"/>
          </a:p>
        </p:txBody>
      </p:sp>
      <p:sp>
        <p:nvSpPr>
          <p:cNvPr id="3" name="Υπότιτλος 2"/>
          <p:cNvSpPr>
            <a:spLocks noGrp="1"/>
          </p:cNvSpPr>
          <p:nvPr>
            <p:ph type="subTitle" idx="1"/>
          </p:nvPr>
        </p:nvSpPr>
        <p:spPr>
          <a:xfrm>
            <a:off x="361790" y="1426941"/>
            <a:ext cx="11408227" cy="4994622"/>
          </a:xfrm>
        </p:spPr>
        <p:txBody>
          <a:bodyPr>
            <a:noAutofit/>
          </a:bodyPr>
          <a:lstStyle/>
          <a:p>
            <a:pPr algn="l"/>
            <a:r>
              <a:rPr lang="el-GR" altLang="el-GR" b="1" dirty="0" err="1">
                <a:solidFill>
                  <a:srgbClr val="FF0000"/>
                </a:solidFill>
                <a:latin typeface="Times New Roman" panose="02020603050405020304" pitchFamily="18" charset="0"/>
                <a:cs typeface="Times New Roman" panose="02020603050405020304" pitchFamily="18" charset="0"/>
              </a:rPr>
              <a:t>Κοινωνικοπολιτισμικές</a:t>
            </a:r>
            <a:r>
              <a:rPr lang="el-GR" altLang="el-GR" b="1" dirty="0">
                <a:solidFill>
                  <a:srgbClr val="FF0000"/>
                </a:solidFill>
                <a:latin typeface="Times New Roman" panose="02020603050405020304" pitchFamily="18" charset="0"/>
                <a:cs typeface="Times New Roman" panose="02020603050405020304" pitchFamily="18" charset="0"/>
              </a:rPr>
              <a:t> θεωρίες </a:t>
            </a:r>
          </a:p>
          <a:p>
            <a:pPr algn="l"/>
            <a:r>
              <a:rPr lang="el-GR" altLang="el-GR" b="1" dirty="0" smtClean="0">
                <a:latin typeface="Times New Roman" panose="02020603050405020304" pitchFamily="18" charset="0"/>
                <a:cs typeface="Times New Roman" panose="02020603050405020304" pitchFamily="18" charset="0"/>
              </a:rPr>
              <a:t>Τα </a:t>
            </a:r>
            <a:r>
              <a:rPr lang="el-GR" altLang="el-GR" b="1" dirty="0">
                <a:latin typeface="Times New Roman" panose="02020603050405020304" pitchFamily="18" charset="0"/>
                <a:cs typeface="Times New Roman" panose="02020603050405020304" pitchFamily="18" charset="0"/>
              </a:rPr>
              <a:t>τελευταία χρόνια θεωρείται ότι η κοινωνική αλληλεπίδραση παίζει θεμελιώδη ρόλο στην «ανάπτυξη της γνώσης» ενώ επιστημολογικά θεωρείται ότι οι </a:t>
            </a:r>
            <a:r>
              <a:rPr lang="el-GR" altLang="el-GR" b="1" dirty="0" err="1">
                <a:latin typeface="Times New Roman" panose="02020603050405020304" pitchFamily="18" charset="0"/>
                <a:cs typeface="Times New Roman" panose="02020603050405020304" pitchFamily="18" charset="0"/>
              </a:rPr>
              <a:t>Κοινωνικοπολιτισμικές</a:t>
            </a:r>
            <a:r>
              <a:rPr lang="el-GR" altLang="el-GR" b="1" dirty="0">
                <a:latin typeface="Times New Roman" panose="02020603050405020304" pitchFamily="18" charset="0"/>
                <a:cs typeface="Times New Roman" panose="02020603050405020304" pitchFamily="18" charset="0"/>
              </a:rPr>
              <a:t> θεωρίες για την μάθηση ανήκουν στις εποικοδομητικές θεωρίες. </a:t>
            </a:r>
          </a:p>
          <a:p>
            <a:pPr algn="l"/>
            <a:r>
              <a:rPr lang="el-GR" altLang="el-GR" b="1" dirty="0" smtClean="0">
                <a:latin typeface="Times New Roman" panose="02020603050405020304" pitchFamily="18" charset="0"/>
                <a:cs typeface="Times New Roman" panose="02020603050405020304" pitchFamily="18" charset="0"/>
              </a:rPr>
              <a:t>Η </a:t>
            </a:r>
            <a:r>
              <a:rPr lang="el-GR" altLang="el-GR" b="1" dirty="0">
                <a:latin typeface="Times New Roman" panose="02020603050405020304" pitchFamily="18" charset="0"/>
                <a:cs typeface="Times New Roman" panose="02020603050405020304" pitchFamily="18" charset="0"/>
              </a:rPr>
              <a:t>μάθηση συντελείται μέσα στο ιστορικό-πολιτιστικό πλαίσιο και το κοινωνικό περιβάλλον ενώ βασικό ρόλο διαδραματίζει και η «γλώσσα». Μια από αυτές τις θεωρίες είναι αυτή του Κοινωνικού </a:t>
            </a:r>
            <a:r>
              <a:rPr lang="el-GR" altLang="el-GR" b="1" dirty="0" err="1">
                <a:latin typeface="Times New Roman" panose="02020603050405020304" pitchFamily="18" charset="0"/>
                <a:cs typeface="Times New Roman" panose="02020603050405020304" pitchFamily="18" charset="0"/>
              </a:rPr>
              <a:t>Οικοδομισμού</a:t>
            </a:r>
            <a:r>
              <a:rPr lang="el-GR" altLang="el-GR" b="1" dirty="0">
                <a:latin typeface="Times New Roman" panose="02020603050405020304" pitchFamily="18" charset="0"/>
                <a:cs typeface="Times New Roman" panose="02020603050405020304" pitchFamily="18" charset="0"/>
              </a:rPr>
              <a:t>/</a:t>
            </a:r>
            <a:r>
              <a:rPr lang="el-GR" altLang="el-GR" b="1" dirty="0" err="1">
                <a:latin typeface="Times New Roman" panose="02020603050405020304" pitchFamily="18" charset="0"/>
                <a:cs typeface="Times New Roman" panose="02020603050405020304" pitchFamily="18" charset="0"/>
              </a:rPr>
              <a:t>εποικοδομισμού</a:t>
            </a:r>
            <a:r>
              <a:rPr lang="el-GR" altLang="el-GR" b="1" dirty="0">
                <a:latin typeface="Times New Roman" panose="02020603050405020304" pitchFamily="18" charset="0"/>
                <a:cs typeface="Times New Roman" panose="02020603050405020304" pitchFamily="18" charset="0"/>
              </a:rPr>
              <a:t> (</a:t>
            </a:r>
            <a:r>
              <a:rPr lang="el-GR" altLang="el-GR" b="1" dirty="0" err="1">
                <a:latin typeface="Times New Roman" panose="02020603050405020304" pitchFamily="18" charset="0"/>
                <a:cs typeface="Times New Roman" panose="02020603050405020304" pitchFamily="18" charset="0"/>
              </a:rPr>
              <a:t>Vygotsky</a:t>
            </a:r>
            <a:r>
              <a:rPr lang="el-GR" altLang="el-GR" b="1" dirty="0">
                <a:latin typeface="Times New Roman" panose="02020603050405020304" pitchFamily="18" charset="0"/>
                <a:cs typeface="Times New Roman" panose="02020603050405020304" pitchFamily="18" charset="0"/>
              </a:rPr>
              <a:t>). </a:t>
            </a:r>
          </a:p>
          <a:p>
            <a:pPr algn="l"/>
            <a:r>
              <a:rPr lang="el-GR" altLang="el-GR" b="1" dirty="0">
                <a:latin typeface="Times New Roman" panose="02020603050405020304" pitchFamily="18" charset="0"/>
                <a:cs typeface="Times New Roman" panose="02020603050405020304" pitchFamily="18" charset="0"/>
              </a:rPr>
              <a:t>Σύμφωνα με τη θεωρία του, το παιδί αναπτύσσεται μέσα από αλληλεπιδράσεις με το κοινωνικό του περιβάλλον και η γνωστική ανάπτυξη </a:t>
            </a:r>
            <a:r>
              <a:rPr lang="el-GR" altLang="el-GR" b="1" dirty="0" err="1">
                <a:latin typeface="Times New Roman" panose="02020603050405020304" pitchFamily="18" charset="0"/>
                <a:cs typeface="Times New Roman" panose="02020603050405020304" pitchFamily="18" charset="0"/>
              </a:rPr>
              <a:t>οριοθετείται</a:t>
            </a:r>
            <a:r>
              <a:rPr lang="el-GR" altLang="el-GR" b="1" dirty="0">
                <a:latin typeface="Times New Roman" panose="02020603050405020304" pitchFamily="18" charset="0"/>
                <a:cs typeface="Times New Roman" panose="02020603050405020304" pitchFamily="18" charset="0"/>
              </a:rPr>
              <a:t> από το ιστορικό και πολιτισμικό περιβάλλον που βρίσκεται ο μαθητής. </a:t>
            </a:r>
          </a:p>
          <a:p>
            <a:pPr algn="l"/>
            <a:r>
              <a:rPr lang="el-GR" altLang="el-GR" b="1" dirty="0">
                <a:latin typeface="Times New Roman" panose="02020603050405020304" pitchFamily="18" charset="0"/>
                <a:cs typeface="Times New Roman" panose="02020603050405020304" pitchFamily="18" charset="0"/>
              </a:rPr>
              <a:t>Το κύριο θέμα της θεμελίωσης της θεωρίας  του </a:t>
            </a:r>
            <a:r>
              <a:rPr lang="el-GR" altLang="el-GR" b="1" dirty="0" err="1">
                <a:latin typeface="Times New Roman" panose="02020603050405020304" pitchFamily="18" charset="0"/>
                <a:cs typeface="Times New Roman" panose="02020603050405020304" pitchFamily="18" charset="0"/>
              </a:rPr>
              <a:t>Vygotsky</a:t>
            </a:r>
            <a:r>
              <a:rPr lang="el-GR" altLang="el-GR" b="1" dirty="0">
                <a:latin typeface="Times New Roman" panose="02020603050405020304" pitchFamily="18" charset="0"/>
                <a:cs typeface="Times New Roman" panose="02020603050405020304" pitchFamily="18" charset="0"/>
              </a:rPr>
              <a:t> είναι ότι η κοινωνική αλληλεπίδραση </a:t>
            </a:r>
            <a:r>
              <a:rPr lang="el-GR" altLang="el-GR" b="1" dirty="0" err="1">
                <a:latin typeface="Times New Roman" panose="02020603050405020304" pitchFamily="18" charset="0"/>
                <a:cs typeface="Times New Roman" panose="02020603050405020304" pitchFamily="18" charset="0"/>
              </a:rPr>
              <a:t>οριοθετείται</a:t>
            </a:r>
            <a:r>
              <a:rPr lang="el-GR" altLang="el-GR" b="1" dirty="0">
                <a:latin typeface="Times New Roman" panose="02020603050405020304" pitchFamily="18" charset="0"/>
                <a:cs typeface="Times New Roman" panose="02020603050405020304" pitchFamily="18" charset="0"/>
              </a:rPr>
              <a:t> με θεμελιώδη τρόπο την ανάπτυξη της </a:t>
            </a:r>
            <a:r>
              <a:rPr lang="el-GR" altLang="el-GR" b="1" dirty="0" smtClean="0">
                <a:latin typeface="Times New Roman" panose="02020603050405020304" pitchFamily="18" charset="0"/>
                <a:cs typeface="Times New Roman" panose="02020603050405020304" pitchFamily="18" charset="0"/>
              </a:rPr>
              <a:t>γνώσης.</a:t>
            </a:r>
            <a:endParaRPr lang="el-GR" altLang="el-GR" b="1" dirty="0">
              <a:latin typeface="Times New Roman" panose="02020603050405020304" pitchFamily="18" charset="0"/>
              <a:cs typeface="Times New Roman" panose="02020603050405020304" pitchFamily="18" charset="0"/>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Tree>
    <p:extLst>
      <p:ext uri="{BB962C8B-B14F-4D97-AF65-F5344CB8AC3E}">
        <p14:creationId xmlns:p14="http://schemas.microsoft.com/office/powerpoint/2010/main" val="5367278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40835" y="0"/>
            <a:ext cx="8982635" cy="847165"/>
          </a:xfrm>
        </p:spPr>
        <p:txBody>
          <a:bodyPr>
            <a:normAutofit fontScale="90000"/>
          </a:bodyPr>
          <a:lstStyle/>
          <a:p>
            <a:r>
              <a:rPr lang="el-GR" b="1" dirty="0"/>
              <a:t>Οι Θεωρίες Μάθησης</a:t>
            </a:r>
            <a:endParaRPr lang="el-GR" dirty="0"/>
          </a:p>
        </p:txBody>
      </p:sp>
      <p:sp>
        <p:nvSpPr>
          <p:cNvPr id="3" name="Υπότιτλος 2"/>
          <p:cNvSpPr>
            <a:spLocks noGrp="1"/>
          </p:cNvSpPr>
          <p:nvPr>
            <p:ph type="subTitle" idx="1"/>
          </p:nvPr>
        </p:nvSpPr>
        <p:spPr>
          <a:xfrm>
            <a:off x="348343" y="1667435"/>
            <a:ext cx="11408227" cy="4994622"/>
          </a:xfrm>
        </p:spPr>
        <p:txBody>
          <a:bodyPr>
            <a:noAutofit/>
          </a:bodyPr>
          <a:lstStyle/>
          <a:p>
            <a:pPr algn="l"/>
            <a:r>
              <a:rPr lang="el-GR" altLang="el-GR" b="1" dirty="0" err="1">
                <a:solidFill>
                  <a:srgbClr val="FF0000"/>
                </a:solidFill>
                <a:latin typeface="Times New Roman" panose="02020603050405020304" pitchFamily="18" charset="0"/>
                <a:cs typeface="Times New Roman" panose="02020603050405020304" pitchFamily="18" charset="0"/>
              </a:rPr>
              <a:t>Κοινωνικοπολιτισμικές</a:t>
            </a:r>
            <a:r>
              <a:rPr lang="el-GR" altLang="el-GR" b="1" dirty="0">
                <a:solidFill>
                  <a:srgbClr val="FF0000"/>
                </a:solidFill>
                <a:latin typeface="Times New Roman" panose="02020603050405020304" pitchFamily="18" charset="0"/>
                <a:cs typeface="Times New Roman" panose="02020603050405020304" pitchFamily="18" charset="0"/>
              </a:rPr>
              <a:t> θεωρίες </a:t>
            </a:r>
          </a:p>
          <a:p>
            <a:endParaRPr lang="el-GR" altLang="el-GR" b="1" dirty="0">
              <a:solidFill>
                <a:srgbClr val="002060"/>
              </a:solidFill>
              <a:latin typeface="Times New Roman" panose="02020603050405020304" pitchFamily="18" charset="0"/>
              <a:cs typeface="Times New Roman" panose="02020603050405020304" pitchFamily="18" charset="0"/>
            </a:endParaRPr>
          </a:p>
          <a:p>
            <a:pPr algn="l"/>
            <a:r>
              <a:rPr lang="el-GR" altLang="el-GR" b="1" dirty="0">
                <a:latin typeface="Times New Roman" panose="02020603050405020304" pitchFamily="18" charset="0"/>
                <a:cs typeface="Times New Roman" panose="02020603050405020304" pitchFamily="18" charset="0"/>
              </a:rPr>
              <a:t>Κάθε λειτουργία στην πολιτιστική ανάπτυξη εμφανίζεται διπλά. </a:t>
            </a:r>
          </a:p>
          <a:p>
            <a:pPr algn="l"/>
            <a:r>
              <a:rPr lang="el-GR" altLang="el-GR" b="1" dirty="0">
                <a:latin typeface="Times New Roman" panose="02020603050405020304" pitchFamily="18" charset="0"/>
                <a:cs typeface="Times New Roman" panose="02020603050405020304" pitchFamily="18" charset="0"/>
              </a:rPr>
              <a:t>Πρώτα σε κοινωνικό πλαίσιο και στη συνέχεια σε προσωπικό πλαίσιο. </a:t>
            </a:r>
          </a:p>
          <a:p>
            <a:pPr algn="l"/>
            <a:r>
              <a:rPr lang="el-GR" altLang="el-GR" b="1" dirty="0" smtClean="0">
                <a:latin typeface="Times New Roman" panose="02020603050405020304" pitchFamily="18" charset="0"/>
                <a:cs typeface="Times New Roman" panose="02020603050405020304" pitchFamily="18" charset="0"/>
              </a:rPr>
              <a:t>Σύμφωνα </a:t>
            </a:r>
            <a:r>
              <a:rPr lang="el-GR" altLang="el-GR" b="1" dirty="0">
                <a:latin typeface="Times New Roman" panose="02020603050405020304" pitchFamily="18" charset="0"/>
                <a:cs typeface="Times New Roman" panose="02020603050405020304" pitchFamily="18" charset="0"/>
              </a:rPr>
              <a:t>με τον </a:t>
            </a:r>
            <a:r>
              <a:rPr lang="el-GR" altLang="el-GR" b="1" dirty="0" err="1">
                <a:latin typeface="Times New Roman" panose="02020603050405020304" pitchFamily="18" charset="0"/>
                <a:cs typeface="Times New Roman" panose="02020603050405020304" pitchFamily="18" charset="0"/>
              </a:rPr>
              <a:t>Vygotsky</a:t>
            </a:r>
            <a:r>
              <a:rPr lang="el-GR" altLang="el-GR" b="1" dirty="0">
                <a:latin typeface="Times New Roman" panose="02020603050405020304" pitchFamily="18" charset="0"/>
                <a:cs typeface="Times New Roman" panose="02020603050405020304" pitchFamily="18" charset="0"/>
              </a:rPr>
              <a:t>, η νοητική ανάπτυξη «υλοποιείται» ως μια διαδικασία κοινωνικής αλληλεπίδρασης κατά την οποία ο ρόλος της γλώσσας είναι θεμελιώδης, </a:t>
            </a:r>
            <a:endParaRPr lang="en-US" altLang="el-GR" b="1" dirty="0">
              <a:latin typeface="Times New Roman" panose="02020603050405020304" pitchFamily="18" charset="0"/>
              <a:cs typeface="Times New Roman" panose="02020603050405020304" pitchFamily="18" charset="0"/>
            </a:endParaRPr>
          </a:p>
          <a:p>
            <a:pPr marL="342900" indent="-342900" algn="l">
              <a:buFont typeface="Arial" panose="020B0604020202020204" pitchFamily="34" charset="0"/>
              <a:buChar char="•"/>
            </a:pPr>
            <a:r>
              <a:rPr lang="el-GR" altLang="el-GR" b="1" dirty="0">
                <a:latin typeface="Times New Roman" panose="02020603050405020304" pitchFamily="18" charset="0"/>
                <a:cs typeface="Times New Roman" panose="02020603050405020304" pitchFamily="18" charset="0"/>
              </a:rPr>
              <a:t>ως μέσο έκφρασης και </a:t>
            </a:r>
            <a:endParaRPr lang="el-GR" altLang="el-GR" b="1" dirty="0" smtClean="0">
              <a:latin typeface="Times New Roman" panose="02020603050405020304" pitchFamily="18" charset="0"/>
              <a:cs typeface="Times New Roman" panose="02020603050405020304" pitchFamily="18" charset="0"/>
            </a:endParaRPr>
          </a:p>
          <a:p>
            <a:pPr marL="342900" indent="-342900" algn="l">
              <a:buFont typeface="Arial" panose="020B0604020202020204" pitchFamily="34" charset="0"/>
              <a:buChar char="•"/>
            </a:pPr>
            <a:r>
              <a:rPr lang="el-GR" altLang="el-GR" b="1" dirty="0" smtClean="0">
                <a:latin typeface="Times New Roman" panose="02020603050405020304" pitchFamily="18" charset="0"/>
                <a:cs typeface="Times New Roman" panose="02020603050405020304" pitchFamily="18" charset="0"/>
              </a:rPr>
              <a:t>ως συντακτική δομή</a:t>
            </a:r>
            <a:r>
              <a:rPr lang="en-US" altLang="el-GR" b="1" dirty="0" smtClean="0">
                <a:latin typeface="Times New Roman" panose="02020603050405020304" pitchFamily="18" charset="0"/>
                <a:cs typeface="Times New Roman" panose="02020603050405020304" pitchFamily="18" charset="0"/>
              </a:rPr>
              <a:t>,</a:t>
            </a:r>
            <a:endParaRPr lang="en-US" altLang="el-GR" b="1" dirty="0">
              <a:latin typeface="Times New Roman" panose="02020603050405020304" pitchFamily="18" charset="0"/>
              <a:cs typeface="Times New Roman" panose="02020603050405020304" pitchFamily="18" charset="0"/>
            </a:endParaRPr>
          </a:p>
          <a:p>
            <a:pPr algn="l"/>
            <a:r>
              <a:rPr lang="el-GR" altLang="el-GR" b="1" dirty="0">
                <a:latin typeface="Times New Roman" panose="02020603050405020304" pitchFamily="18" charset="0"/>
                <a:cs typeface="Times New Roman" panose="02020603050405020304" pitchFamily="18" charset="0"/>
              </a:rPr>
              <a:t>με το δικό της «συντακτικό» το οποίο διαμορφώνεται από τις αλληλεπιδράσεις ενώ η «μάθηση» της γλώσσας προκύπτει  μέσω των κοινωνικών διαδικασιών.</a:t>
            </a:r>
          </a:p>
          <a:p>
            <a:pPr algn="l"/>
            <a:endParaRPr lang="el-GR" altLang="el-GR" dirty="0">
              <a:latin typeface="Times New Roman" panose="02020603050405020304" pitchFamily="18" charset="0"/>
              <a:cs typeface="Times New Roman" panose="02020603050405020304" pitchFamily="18" charset="0"/>
            </a:endParaRPr>
          </a:p>
          <a:p>
            <a:pPr algn="l"/>
            <a:endParaRPr lang="el-GR" altLang="el-GR" dirty="0">
              <a:latin typeface="Times New Roman" panose="02020603050405020304" pitchFamily="18" charset="0"/>
              <a:cs typeface="Times New Roman" panose="02020603050405020304" pitchFamily="18" charset="0"/>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Tree>
    <p:extLst>
      <p:ext uri="{BB962C8B-B14F-4D97-AF65-F5344CB8AC3E}">
        <p14:creationId xmlns:p14="http://schemas.microsoft.com/office/powerpoint/2010/main" val="70902089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40835" y="0"/>
            <a:ext cx="8982635" cy="847165"/>
          </a:xfrm>
        </p:spPr>
        <p:txBody>
          <a:bodyPr>
            <a:normAutofit fontScale="90000"/>
          </a:bodyPr>
          <a:lstStyle/>
          <a:p>
            <a:r>
              <a:rPr lang="el-GR" b="1" dirty="0"/>
              <a:t>Οι Θεωρίες Μάθησης</a:t>
            </a:r>
            <a:endParaRPr lang="el-GR" dirty="0"/>
          </a:p>
        </p:txBody>
      </p:sp>
      <p:sp>
        <p:nvSpPr>
          <p:cNvPr id="3" name="Υπότιτλος 2"/>
          <p:cNvSpPr>
            <a:spLocks noGrp="1"/>
          </p:cNvSpPr>
          <p:nvPr>
            <p:ph type="subTitle" idx="1"/>
          </p:nvPr>
        </p:nvSpPr>
        <p:spPr>
          <a:xfrm>
            <a:off x="348343" y="1667435"/>
            <a:ext cx="11408227" cy="4994622"/>
          </a:xfrm>
        </p:spPr>
        <p:txBody>
          <a:bodyPr>
            <a:noAutofit/>
          </a:bodyPr>
          <a:lstStyle/>
          <a:p>
            <a:pPr algn="l"/>
            <a:r>
              <a:rPr lang="el-GR" altLang="el-GR" b="1" dirty="0" err="1">
                <a:solidFill>
                  <a:srgbClr val="FF0000"/>
                </a:solidFill>
                <a:latin typeface="Times New Roman" panose="02020603050405020304" pitchFamily="18" charset="0"/>
                <a:cs typeface="Times New Roman" panose="02020603050405020304" pitchFamily="18" charset="0"/>
              </a:rPr>
              <a:t>Κοινωνικοπολιτισμικές</a:t>
            </a:r>
            <a:r>
              <a:rPr lang="el-GR" altLang="el-GR" b="1" dirty="0">
                <a:solidFill>
                  <a:srgbClr val="FF0000"/>
                </a:solidFill>
                <a:latin typeface="Times New Roman" panose="02020603050405020304" pitchFamily="18" charset="0"/>
                <a:cs typeface="Times New Roman" panose="02020603050405020304" pitchFamily="18" charset="0"/>
              </a:rPr>
              <a:t> θεωρίες </a:t>
            </a:r>
          </a:p>
          <a:p>
            <a:pPr algn="l"/>
            <a:r>
              <a:rPr lang="el-GR" altLang="el-GR" b="1" dirty="0" smtClean="0">
                <a:latin typeface="Times New Roman" panose="02020603050405020304" pitchFamily="18" charset="0"/>
                <a:cs typeface="Times New Roman" panose="02020603050405020304" pitchFamily="18" charset="0"/>
              </a:rPr>
              <a:t>O </a:t>
            </a:r>
            <a:r>
              <a:rPr lang="el-GR" altLang="el-GR" b="1" dirty="0" err="1">
                <a:latin typeface="Times New Roman" panose="02020603050405020304" pitchFamily="18" charset="0"/>
                <a:cs typeface="Times New Roman" panose="02020603050405020304" pitchFamily="18" charset="0"/>
              </a:rPr>
              <a:t>Vygotsky</a:t>
            </a:r>
            <a:r>
              <a:rPr lang="el-GR" altLang="el-GR" b="1" dirty="0">
                <a:latin typeface="Times New Roman" panose="02020603050405020304" pitchFamily="18" charset="0"/>
                <a:cs typeface="Times New Roman" panose="02020603050405020304" pitchFamily="18" charset="0"/>
              </a:rPr>
              <a:t> χρησιμοποίησε τον όρο </a:t>
            </a:r>
            <a:r>
              <a:rPr lang="el-GR" altLang="el-GR" b="1" dirty="0">
                <a:solidFill>
                  <a:srgbClr val="FF0000"/>
                </a:solidFill>
                <a:latin typeface="Times New Roman" panose="02020603050405020304" pitchFamily="18" charset="0"/>
                <a:cs typeface="Times New Roman" panose="02020603050405020304" pitchFamily="18" charset="0"/>
              </a:rPr>
              <a:t>"γνωστική σκαλωσιά" </a:t>
            </a:r>
            <a:r>
              <a:rPr lang="el-GR" altLang="el-GR" b="1" dirty="0">
                <a:latin typeface="Times New Roman" panose="02020603050405020304" pitchFamily="18" charset="0"/>
                <a:cs typeface="Times New Roman" panose="02020603050405020304" pitchFamily="18" charset="0"/>
              </a:rPr>
              <a:t>(</a:t>
            </a:r>
            <a:r>
              <a:rPr lang="el-GR" altLang="el-GR" b="1" dirty="0" err="1">
                <a:latin typeface="Times New Roman" panose="02020603050405020304" pitchFamily="18" charset="0"/>
                <a:cs typeface="Times New Roman" panose="02020603050405020304" pitchFamily="18" charset="0"/>
              </a:rPr>
              <a:t>scaffolding</a:t>
            </a:r>
            <a:r>
              <a:rPr lang="el-GR" altLang="el-GR" b="1" dirty="0">
                <a:latin typeface="Times New Roman" panose="02020603050405020304" pitchFamily="18" charset="0"/>
                <a:cs typeface="Times New Roman" panose="02020603050405020304" pitchFamily="18" charset="0"/>
              </a:rPr>
              <a:t>) προκειμένου να προσδιορίσει διάφορους τύπους υποστήριξης που οι εκπαιδευτικοί θα μπορούσαν να παρέχουν στους μαθητές τους. Με τον όρο γνωστική σκαλωσιά-πλαίσιο στηρίγματος (</a:t>
            </a:r>
            <a:r>
              <a:rPr lang="el-GR" altLang="el-GR" b="1" dirty="0" err="1">
                <a:latin typeface="Times New Roman" panose="02020603050405020304" pitchFamily="18" charset="0"/>
                <a:cs typeface="Times New Roman" panose="02020603050405020304" pitchFamily="18" charset="0"/>
              </a:rPr>
              <a:t>Scaffolding</a:t>
            </a:r>
            <a:r>
              <a:rPr lang="el-GR" altLang="el-GR" b="1" dirty="0">
                <a:latin typeface="Times New Roman" panose="02020603050405020304" pitchFamily="18" charset="0"/>
                <a:cs typeface="Times New Roman" panose="02020603050405020304" pitchFamily="18" charset="0"/>
              </a:rPr>
              <a:t>) εννοούμε την παροχή υποστήριξης στους εκπαιδευόμενους ώστε να «μειωθεί» το χάσμα ανάμεσα σε αυτό που μπορούν να </a:t>
            </a:r>
            <a:r>
              <a:rPr lang="el-GR" altLang="el-GR" b="1" dirty="0" smtClean="0">
                <a:latin typeface="Times New Roman" panose="02020603050405020304" pitchFamily="18" charset="0"/>
                <a:cs typeface="Times New Roman" panose="02020603050405020304" pitchFamily="18" charset="0"/>
              </a:rPr>
              <a:t>επιτύχουν - δημιουργήσουν </a:t>
            </a:r>
            <a:r>
              <a:rPr lang="el-GR" altLang="el-GR" b="1" dirty="0">
                <a:latin typeface="Times New Roman" panose="02020603050405020304" pitchFamily="18" charset="0"/>
                <a:cs typeface="Times New Roman" panose="02020603050405020304" pitchFamily="18" charset="0"/>
              </a:rPr>
              <a:t>χωρίς βοήθεια και σε αυτό που μπορούν να δημιουργήσουν όταν «καθοδηγούνται» από </a:t>
            </a:r>
            <a:r>
              <a:rPr lang="el-GR" altLang="el-GR" b="1" dirty="0" smtClean="0">
                <a:latin typeface="Times New Roman" panose="02020603050405020304" pitchFamily="18" charset="0"/>
                <a:cs typeface="Times New Roman" panose="02020603050405020304" pitchFamily="18" charset="0"/>
              </a:rPr>
              <a:t>άλλους. </a:t>
            </a:r>
            <a:endParaRPr lang="el-GR" altLang="el-GR" b="1" dirty="0">
              <a:latin typeface="Times New Roman" panose="02020603050405020304" pitchFamily="18" charset="0"/>
              <a:cs typeface="Times New Roman" panose="02020603050405020304" pitchFamily="18" charset="0"/>
            </a:endParaRPr>
          </a:p>
          <a:p>
            <a:pPr algn="l"/>
            <a:r>
              <a:rPr lang="el-GR" altLang="el-GR" b="1" dirty="0">
                <a:latin typeface="Times New Roman" panose="02020603050405020304" pitchFamily="18" charset="0"/>
                <a:cs typeface="Times New Roman" panose="02020603050405020304" pitchFamily="18" charset="0"/>
              </a:rPr>
              <a:t>Επίσης, ο </a:t>
            </a:r>
            <a:r>
              <a:rPr lang="el-GR" altLang="el-GR" b="1" dirty="0" err="1">
                <a:latin typeface="Times New Roman" panose="02020603050405020304" pitchFamily="18" charset="0"/>
                <a:cs typeface="Times New Roman" panose="02020603050405020304" pitchFamily="18" charset="0"/>
              </a:rPr>
              <a:t>Vygotsky</a:t>
            </a:r>
            <a:r>
              <a:rPr lang="el-GR" altLang="el-GR" b="1" dirty="0">
                <a:solidFill>
                  <a:srgbClr val="002060"/>
                </a:solidFill>
                <a:latin typeface="Times New Roman" panose="02020603050405020304" pitchFamily="18" charset="0"/>
                <a:cs typeface="Times New Roman" panose="02020603050405020304" pitchFamily="18" charset="0"/>
              </a:rPr>
              <a:t> </a:t>
            </a:r>
            <a:r>
              <a:rPr lang="el-GR" altLang="el-GR" b="1" dirty="0">
                <a:solidFill>
                  <a:srgbClr val="FF0000"/>
                </a:solidFill>
                <a:latin typeface="Times New Roman" panose="02020603050405020304" pitchFamily="18" charset="0"/>
                <a:cs typeface="Times New Roman" panose="02020603050405020304" pitchFamily="18" charset="0"/>
              </a:rPr>
              <a:t>οριοθέτησε τη "ζώνη επικείμενης ανάπτυξης"</a:t>
            </a:r>
            <a:r>
              <a:rPr lang="el-GR" altLang="el-GR" b="1" dirty="0">
                <a:solidFill>
                  <a:srgbClr val="002060"/>
                </a:solidFill>
                <a:latin typeface="Times New Roman" panose="02020603050405020304" pitchFamily="18" charset="0"/>
                <a:cs typeface="Times New Roman" panose="02020603050405020304" pitchFamily="18" charset="0"/>
              </a:rPr>
              <a:t> </a:t>
            </a:r>
            <a:r>
              <a:rPr lang="el-GR" altLang="el-GR" b="1" dirty="0">
                <a:latin typeface="Times New Roman" panose="02020603050405020304" pitchFamily="18" charset="0"/>
                <a:cs typeface="Times New Roman" panose="02020603050405020304" pitchFamily="18" charset="0"/>
              </a:rPr>
              <a:t>ως την "απόσταση μεταξύ του πραγματικού επιπέδου νοητικής  ανάπτυξης, όπως καθορίζεται από την δυνατότητα επίλυσης προβλήματος από το υποκείμενο και το επίπεδο της δυνατής ανάπτυξης/δημιουργίας, όπως καθορίζεται από επίλυση προβλήματος με την καθοδήγηση είτε του εκπαιδευτικού είτε μέσω ενός  έμπειρου συστήματος (τεχνητής νοημοσύνης) ή σε συνεργασία με πιο «έμπειρους πράκτορες</a:t>
            </a:r>
            <a:r>
              <a:rPr lang="el-GR" altLang="el-GR" b="1" dirty="0" smtClean="0">
                <a:latin typeface="Times New Roman" panose="02020603050405020304" pitchFamily="18" charset="0"/>
                <a:cs typeface="Times New Roman" panose="02020603050405020304" pitchFamily="18" charset="0"/>
              </a:rPr>
              <a:t>». </a:t>
            </a:r>
            <a:endParaRPr lang="el-GR" altLang="el-GR" b="1" dirty="0">
              <a:latin typeface="Times New Roman" panose="02020603050405020304" pitchFamily="18" charset="0"/>
              <a:cs typeface="Times New Roman" panose="02020603050405020304" pitchFamily="18" charset="0"/>
            </a:endParaRPr>
          </a:p>
          <a:p>
            <a:pPr algn="l"/>
            <a:endParaRPr lang="el-GR" altLang="el-GR" dirty="0">
              <a:latin typeface="Times New Roman" panose="02020603050405020304" pitchFamily="18" charset="0"/>
              <a:cs typeface="Times New Roman" panose="02020603050405020304" pitchFamily="18" charset="0"/>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Tree>
    <p:extLst>
      <p:ext uri="{BB962C8B-B14F-4D97-AF65-F5344CB8AC3E}">
        <p14:creationId xmlns:p14="http://schemas.microsoft.com/office/powerpoint/2010/main" val="184886329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40835" y="0"/>
            <a:ext cx="8982635" cy="847165"/>
          </a:xfrm>
        </p:spPr>
        <p:txBody>
          <a:bodyPr>
            <a:normAutofit fontScale="90000"/>
          </a:bodyPr>
          <a:lstStyle/>
          <a:p>
            <a:r>
              <a:rPr lang="el-GR" b="1" dirty="0"/>
              <a:t>Οι Θεωρίες Μάθησης</a:t>
            </a:r>
            <a:endParaRPr lang="el-GR" dirty="0"/>
          </a:p>
        </p:txBody>
      </p:sp>
      <p:sp>
        <p:nvSpPr>
          <p:cNvPr id="3" name="Υπότιτλος 2"/>
          <p:cNvSpPr>
            <a:spLocks noGrp="1"/>
          </p:cNvSpPr>
          <p:nvPr>
            <p:ph type="subTitle" idx="1"/>
          </p:nvPr>
        </p:nvSpPr>
        <p:spPr>
          <a:xfrm>
            <a:off x="348343" y="1667435"/>
            <a:ext cx="11408227" cy="4994622"/>
          </a:xfrm>
        </p:spPr>
        <p:txBody>
          <a:bodyPr>
            <a:noAutofit/>
          </a:bodyPr>
          <a:lstStyle/>
          <a:p>
            <a:pPr algn="l"/>
            <a:r>
              <a:rPr lang="el-GR" altLang="el-GR" b="1" dirty="0" err="1">
                <a:solidFill>
                  <a:srgbClr val="FF0000"/>
                </a:solidFill>
                <a:latin typeface="Times New Roman" panose="02020603050405020304" pitchFamily="18" charset="0"/>
                <a:cs typeface="Times New Roman" panose="02020603050405020304" pitchFamily="18" charset="0"/>
              </a:rPr>
              <a:t>Κοινωνικοπολιτισμικές</a:t>
            </a:r>
            <a:r>
              <a:rPr lang="el-GR" altLang="el-GR" b="1" dirty="0">
                <a:solidFill>
                  <a:srgbClr val="FF0000"/>
                </a:solidFill>
                <a:latin typeface="Times New Roman" panose="02020603050405020304" pitchFamily="18" charset="0"/>
                <a:cs typeface="Times New Roman" panose="02020603050405020304" pitchFamily="18" charset="0"/>
              </a:rPr>
              <a:t> θεωρίες </a:t>
            </a:r>
          </a:p>
          <a:p>
            <a:pPr algn="l"/>
            <a:r>
              <a:rPr lang="el-GR" altLang="el-GR" b="1" dirty="0">
                <a:latin typeface="Times New Roman" panose="02020603050405020304" pitchFamily="18" charset="0"/>
                <a:cs typeface="Times New Roman" panose="02020603050405020304" pitchFamily="18" charset="0"/>
              </a:rPr>
              <a:t>Ένα ενδιαφέρον θέμα αφορά </a:t>
            </a:r>
            <a:r>
              <a:rPr lang="el-GR" altLang="el-GR" b="1" dirty="0">
                <a:solidFill>
                  <a:srgbClr val="FF0000"/>
                </a:solidFill>
                <a:latin typeface="Times New Roman" panose="02020603050405020304" pitchFamily="18" charset="0"/>
                <a:cs typeface="Times New Roman" panose="02020603050405020304" pitchFamily="18" charset="0"/>
              </a:rPr>
              <a:t>τη σύνδεση ανάμεσα στους τρόπους «ανάπτυξης» του </a:t>
            </a:r>
            <a:r>
              <a:rPr lang="el-GR" altLang="el-GR" b="1" dirty="0" err="1">
                <a:solidFill>
                  <a:srgbClr val="FF0000"/>
                </a:solidFill>
                <a:latin typeface="Times New Roman" panose="02020603050405020304" pitchFamily="18" charset="0"/>
                <a:cs typeface="Times New Roman" panose="02020603050405020304" pitchFamily="18" charset="0"/>
              </a:rPr>
              <a:t>scaffolding</a:t>
            </a:r>
            <a:r>
              <a:rPr lang="el-GR" altLang="el-GR" b="1" dirty="0">
                <a:solidFill>
                  <a:srgbClr val="FF0000"/>
                </a:solidFill>
                <a:latin typeface="Times New Roman" panose="02020603050405020304" pitchFamily="18" charset="0"/>
                <a:cs typeface="Times New Roman" panose="02020603050405020304" pitchFamily="18" charset="0"/>
              </a:rPr>
              <a:t> και στα υπολογιστικά περιβάλλοντα.</a:t>
            </a:r>
            <a:r>
              <a:rPr lang="el-GR" altLang="el-GR" b="1" dirty="0">
                <a:solidFill>
                  <a:srgbClr val="002060"/>
                </a:solidFill>
                <a:latin typeface="Times New Roman" panose="02020603050405020304" pitchFamily="18" charset="0"/>
                <a:cs typeface="Times New Roman" panose="02020603050405020304" pitchFamily="18" charset="0"/>
              </a:rPr>
              <a:t> </a:t>
            </a:r>
            <a:endParaRPr lang="el-GR" altLang="el-GR" b="1" dirty="0" smtClean="0">
              <a:solidFill>
                <a:srgbClr val="002060"/>
              </a:solidFill>
              <a:latin typeface="Times New Roman" panose="02020603050405020304" pitchFamily="18" charset="0"/>
              <a:cs typeface="Times New Roman" panose="02020603050405020304" pitchFamily="18" charset="0"/>
            </a:endParaRPr>
          </a:p>
          <a:p>
            <a:pPr algn="l"/>
            <a:r>
              <a:rPr lang="el-GR" altLang="el-GR" b="1" dirty="0" smtClean="0">
                <a:latin typeface="Times New Roman" panose="02020603050405020304" pitchFamily="18" charset="0"/>
                <a:cs typeface="Times New Roman" panose="02020603050405020304" pitchFamily="18" charset="0"/>
              </a:rPr>
              <a:t>Ερώτημα:</a:t>
            </a:r>
          </a:p>
          <a:p>
            <a:pPr algn="l"/>
            <a:r>
              <a:rPr lang="el-GR" altLang="el-GR" b="1" dirty="0" smtClean="0">
                <a:latin typeface="Times New Roman" panose="02020603050405020304" pitchFamily="18" charset="0"/>
                <a:cs typeface="Times New Roman" panose="02020603050405020304" pitchFamily="18" charset="0"/>
              </a:rPr>
              <a:t>Είναι </a:t>
            </a:r>
            <a:r>
              <a:rPr lang="el-GR" altLang="el-GR" b="1" dirty="0">
                <a:latin typeface="Times New Roman" panose="02020603050405020304" pitchFamily="18" charset="0"/>
                <a:cs typeface="Times New Roman" panose="02020603050405020304" pitchFamily="18" charset="0"/>
              </a:rPr>
              <a:t>δυνατόν </a:t>
            </a:r>
            <a:endParaRPr lang="el-GR" altLang="el-GR" b="1" dirty="0" smtClean="0">
              <a:latin typeface="Times New Roman" panose="02020603050405020304" pitchFamily="18" charset="0"/>
              <a:cs typeface="Times New Roman" panose="02020603050405020304" pitchFamily="18" charset="0"/>
            </a:endParaRPr>
          </a:p>
          <a:p>
            <a:pPr marL="342900" indent="-342900" algn="l">
              <a:buFont typeface="Arial" panose="020B0604020202020204" pitchFamily="34" charset="0"/>
              <a:buChar char="•"/>
            </a:pPr>
            <a:r>
              <a:rPr lang="el-GR" altLang="el-GR" b="1" dirty="0" smtClean="0">
                <a:latin typeface="Times New Roman" panose="02020603050405020304" pitchFamily="18" charset="0"/>
                <a:cs typeface="Times New Roman" panose="02020603050405020304" pitchFamily="18" charset="0"/>
              </a:rPr>
              <a:t>κατάλληλα </a:t>
            </a:r>
            <a:r>
              <a:rPr lang="el-GR" altLang="el-GR" b="1" dirty="0">
                <a:latin typeface="Times New Roman" panose="02020603050405020304" pitchFamily="18" charset="0"/>
                <a:cs typeface="Times New Roman" panose="02020603050405020304" pitchFamily="18" charset="0"/>
              </a:rPr>
              <a:t>υπολογιστικά περιβάλλοντα να υποστηρίξουν την γνωστική σκαλωσιά ή </a:t>
            </a:r>
            <a:endParaRPr lang="el-GR" altLang="el-GR" b="1" dirty="0" smtClean="0">
              <a:latin typeface="Times New Roman" panose="02020603050405020304" pitchFamily="18" charset="0"/>
              <a:cs typeface="Times New Roman" panose="02020603050405020304" pitchFamily="18" charset="0"/>
            </a:endParaRPr>
          </a:p>
          <a:p>
            <a:pPr marL="342900" indent="-342900" algn="l">
              <a:buFont typeface="Arial" panose="020B0604020202020204" pitchFamily="34" charset="0"/>
              <a:buChar char="•"/>
            </a:pPr>
            <a:r>
              <a:rPr lang="el-GR" altLang="el-GR" b="1" dirty="0" smtClean="0">
                <a:latin typeface="Times New Roman" panose="02020603050405020304" pitchFamily="18" charset="0"/>
                <a:cs typeface="Times New Roman" panose="02020603050405020304" pitchFamily="18" charset="0"/>
              </a:rPr>
              <a:t>απλά </a:t>
            </a:r>
            <a:r>
              <a:rPr lang="el-GR" altLang="el-GR" b="1" dirty="0">
                <a:latin typeface="Times New Roman" panose="02020603050405020304" pitchFamily="18" charset="0"/>
                <a:cs typeface="Times New Roman" panose="02020603050405020304" pitchFamily="18" charset="0"/>
              </a:rPr>
              <a:t>τα συνεργατικά υπολογιστικά περιβάλλοντα που έχουν δημιουργηθεί ως εργαλεία εκπαιδευτικής τεχνολογίας </a:t>
            </a:r>
            <a:endParaRPr lang="el-GR" altLang="el-GR" b="1" dirty="0" smtClean="0">
              <a:latin typeface="Times New Roman" panose="02020603050405020304" pitchFamily="18" charset="0"/>
              <a:cs typeface="Times New Roman" panose="02020603050405020304" pitchFamily="18" charset="0"/>
            </a:endParaRPr>
          </a:p>
          <a:p>
            <a:pPr algn="l"/>
            <a:r>
              <a:rPr lang="el-GR" altLang="el-GR" b="1" dirty="0" smtClean="0">
                <a:latin typeface="Times New Roman" panose="02020603050405020304" pitchFamily="18" charset="0"/>
                <a:cs typeface="Times New Roman" panose="02020603050405020304" pitchFamily="18" charset="0"/>
              </a:rPr>
              <a:t>να </a:t>
            </a:r>
            <a:r>
              <a:rPr lang="el-GR" altLang="el-GR" b="1" dirty="0">
                <a:latin typeface="Times New Roman" panose="02020603050405020304" pitchFamily="18" charset="0"/>
                <a:cs typeface="Times New Roman" panose="02020603050405020304" pitchFamily="18" charset="0"/>
              </a:rPr>
              <a:t>είναι αποτελεσματικά </a:t>
            </a:r>
            <a:r>
              <a:rPr lang="el-GR" altLang="el-GR" b="1" dirty="0" smtClean="0">
                <a:latin typeface="Times New Roman" panose="02020603050405020304" pitchFamily="18" charset="0"/>
                <a:cs typeface="Times New Roman" panose="02020603050405020304" pitchFamily="18" charset="0"/>
              </a:rPr>
              <a:t> </a:t>
            </a:r>
            <a:r>
              <a:rPr lang="el-GR" altLang="el-GR" b="1" dirty="0">
                <a:latin typeface="Times New Roman" panose="02020603050405020304" pitchFamily="18" charset="0"/>
                <a:cs typeface="Times New Roman" panose="02020603050405020304" pitchFamily="18" charset="0"/>
              </a:rPr>
              <a:t>(και με ποιους δείκτες μπορεί αυτό να μετρηθεί</a:t>
            </a:r>
            <a:r>
              <a:rPr lang="el-GR" altLang="el-GR" b="1" dirty="0" smtClean="0">
                <a:latin typeface="Times New Roman" panose="02020603050405020304" pitchFamily="18" charset="0"/>
                <a:cs typeface="Times New Roman" panose="02020603050405020304" pitchFamily="18" charset="0"/>
              </a:rPr>
              <a:t>) στην </a:t>
            </a:r>
            <a:r>
              <a:rPr lang="el-GR" altLang="el-GR" b="1" dirty="0">
                <a:latin typeface="Times New Roman" panose="02020603050405020304" pitchFamily="18" charset="0"/>
                <a:cs typeface="Times New Roman" panose="02020603050405020304" pitchFamily="18" charset="0"/>
              </a:rPr>
              <a:t>«μάθηση</a:t>
            </a:r>
            <a:r>
              <a:rPr lang="el-GR" altLang="el-GR" b="1" dirty="0" smtClean="0">
                <a:latin typeface="Times New Roman" panose="02020603050405020304" pitchFamily="18" charset="0"/>
                <a:cs typeface="Times New Roman" panose="02020603050405020304" pitchFamily="18" charset="0"/>
              </a:rPr>
              <a:t>»;</a:t>
            </a:r>
          </a:p>
          <a:p>
            <a:pPr algn="l"/>
            <a:r>
              <a:rPr lang="el-GR" altLang="el-GR" dirty="0" smtClean="0">
                <a:latin typeface="Times New Roman" panose="02020603050405020304" pitchFamily="18" charset="0"/>
                <a:cs typeface="Times New Roman" panose="02020603050405020304" pitchFamily="18" charset="0"/>
              </a:rPr>
              <a:t> </a:t>
            </a:r>
            <a:endParaRPr lang="el-GR" altLang="el-GR" dirty="0">
              <a:latin typeface="Times New Roman" panose="02020603050405020304" pitchFamily="18" charset="0"/>
              <a:cs typeface="Times New Roman" panose="02020603050405020304" pitchFamily="18" charset="0"/>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Tree>
    <p:extLst>
      <p:ext uri="{BB962C8B-B14F-4D97-AF65-F5344CB8AC3E}">
        <p14:creationId xmlns:p14="http://schemas.microsoft.com/office/powerpoint/2010/main" val="821905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40835" y="0"/>
            <a:ext cx="8982635" cy="847165"/>
          </a:xfrm>
        </p:spPr>
        <p:txBody>
          <a:bodyPr>
            <a:normAutofit fontScale="90000"/>
          </a:bodyPr>
          <a:lstStyle/>
          <a:p>
            <a:r>
              <a:rPr lang="el-GR" b="1" dirty="0" smtClean="0"/>
              <a:t>Παιδαγωγικές Εφαρμογές ΗΥ</a:t>
            </a:r>
            <a:endParaRPr lang="el-GR" dirty="0"/>
          </a:p>
        </p:txBody>
      </p:sp>
      <p:pic>
        <p:nvPicPr>
          <p:cNvPr id="4" name="Εικόνα 3" descr="ΛΟΓΟΤΥΠΟ ΑΣΠΑΙΤΕ ΕΛΛΗΝΙΚΟ copy"/>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7" name="Ορθογώνιο 6"/>
          <p:cNvSpPr/>
          <p:nvPr/>
        </p:nvSpPr>
        <p:spPr>
          <a:xfrm>
            <a:off x="374470" y="1971663"/>
            <a:ext cx="11373394" cy="3981603"/>
          </a:xfrm>
          <a:prstGeom prst="rect">
            <a:avLst/>
          </a:prstGeom>
        </p:spPr>
        <p:txBody>
          <a:bodyPr wrap="square">
            <a:spAutoFit/>
          </a:bodyPr>
          <a:lstStyle/>
          <a:p>
            <a:pPr marL="457200" indent="-457200">
              <a:lnSpc>
                <a:spcPct val="90000"/>
              </a:lnSpc>
              <a:spcBef>
                <a:spcPts val="1000"/>
              </a:spcBef>
              <a:buFont typeface="+mj-lt"/>
              <a:buAutoNum type="arabicPeriod"/>
              <a:defRPr/>
            </a:pPr>
            <a:r>
              <a:rPr lang="el-GR" sz="2400" b="1" dirty="0" smtClean="0"/>
              <a:t>Οι </a:t>
            </a:r>
            <a:r>
              <a:rPr lang="el-GR" sz="2400" b="1" dirty="0"/>
              <a:t>Θεωρίες Μάθησης-Τα Διδακτικά Μοντέλα (Συνοπτικά)  </a:t>
            </a:r>
          </a:p>
          <a:p>
            <a:pPr marL="457200" indent="-457200">
              <a:lnSpc>
                <a:spcPct val="90000"/>
              </a:lnSpc>
              <a:spcBef>
                <a:spcPts val="1000"/>
              </a:spcBef>
              <a:buFont typeface="+mj-lt"/>
              <a:buAutoNum type="arabicPeriod"/>
              <a:defRPr/>
            </a:pPr>
            <a:r>
              <a:rPr lang="el-GR" sz="2400" b="1" dirty="0" smtClean="0"/>
              <a:t>Η   </a:t>
            </a:r>
            <a:r>
              <a:rPr lang="el-GR" sz="2400" b="1" dirty="0"/>
              <a:t>Υπολογιστική Σκέψη Παραδείγματα </a:t>
            </a:r>
            <a:endParaRPr lang="el-GR" sz="2400" b="1" dirty="0" smtClean="0"/>
          </a:p>
          <a:p>
            <a:pPr marL="457200" indent="-457200">
              <a:lnSpc>
                <a:spcPct val="90000"/>
              </a:lnSpc>
              <a:spcBef>
                <a:spcPts val="1000"/>
              </a:spcBef>
              <a:buFont typeface="+mj-lt"/>
              <a:buAutoNum type="arabicPeriod"/>
              <a:defRPr/>
            </a:pPr>
            <a:r>
              <a:rPr lang="el-GR" altLang="el-GR" sz="2400" b="1" dirty="0" smtClean="0"/>
              <a:t>Η </a:t>
            </a:r>
            <a:r>
              <a:rPr lang="el-GR" altLang="el-GR" sz="2400" b="1" dirty="0"/>
              <a:t>Υπολογιστική Επιστήμη. Το Υπολογιστικό Πείραμα</a:t>
            </a:r>
            <a:r>
              <a:rPr lang="en-US" altLang="el-GR" sz="2400" b="1" dirty="0"/>
              <a:t>-</a:t>
            </a:r>
            <a:r>
              <a:rPr lang="el-GR" altLang="el-GR" sz="2400" b="1" dirty="0"/>
              <a:t>Η Υπολογιστική Παιδαγωγική </a:t>
            </a:r>
          </a:p>
          <a:p>
            <a:pPr marL="457200" indent="-457200">
              <a:lnSpc>
                <a:spcPct val="90000"/>
              </a:lnSpc>
              <a:spcBef>
                <a:spcPts val="1000"/>
              </a:spcBef>
              <a:buFont typeface="+mj-lt"/>
              <a:buAutoNum type="arabicPeriod"/>
              <a:defRPr/>
            </a:pPr>
            <a:r>
              <a:rPr lang="el-GR" altLang="el-GR" sz="2400" b="1" dirty="0" smtClean="0"/>
              <a:t>Η </a:t>
            </a:r>
            <a:r>
              <a:rPr lang="el-GR" altLang="el-GR" sz="2400" b="1" dirty="0"/>
              <a:t>Επιστημολογία της Τεχνολογίας και των Μηχανικών </a:t>
            </a:r>
          </a:p>
          <a:p>
            <a:pPr marL="457200" indent="-457200">
              <a:lnSpc>
                <a:spcPct val="90000"/>
              </a:lnSpc>
              <a:spcBef>
                <a:spcPts val="1000"/>
              </a:spcBef>
              <a:buFont typeface="+mj-lt"/>
              <a:buAutoNum type="arabicPeriod"/>
              <a:defRPr/>
            </a:pPr>
            <a:r>
              <a:rPr lang="el-GR" sz="2400" b="1" dirty="0" smtClean="0"/>
              <a:t>Η </a:t>
            </a:r>
            <a:r>
              <a:rPr lang="el-GR" sz="2400" b="1" dirty="0"/>
              <a:t>Επιστημολογία του </a:t>
            </a:r>
            <a:r>
              <a:rPr lang="en-US" sz="2400" b="1" dirty="0"/>
              <a:t>STEM</a:t>
            </a:r>
            <a:r>
              <a:rPr lang="el-GR" sz="2400" b="1" dirty="0"/>
              <a:t> </a:t>
            </a:r>
          </a:p>
          <a:p>
            <a:pPr marL="457200" indent="-457200">
              <a:lnSpc>
                <a:spcPct val="90000"/>
              </a:lnSpc>
              <a:spcBef>
                <a:spcPts val="1000"/>
              </a:spcBef>
              <a:buFont typeface="+mj-lt"/>
              <a:buAutoNum type="arabicPeriod"/>
              <a:defRPr/>
            </a:pPr>
            <a:r>
              <a:rPr lang="el-GR" altLang="el-GR" sz="2400" b="1" dirty="0" smtClean="0"/>
              <a:t>Εκπαιδευτική </a:t>
            </a:r>
            <a:r>
              <a:rPr lang="el-GR" altLang="el-GR" sz="2400" b="1" dirty="0"/>
              <a:t>Ρομποτική -</a:t>
            </a:r>
            <a:r>
              <a:rPr lang="en-US" altLang="el-GR" sz="2400" b="1" dirty="0"/>
              <a:t>Physical Computing</a:t>
            </a:r>
            <a:r>
              <a:rPr lang="el-GR" altLang="el-GR" sz="2400" b="1" dirty="0"/>
              <a:t>,</a:t>
            </a:r>
            <a:r>
              <a:rPr lang="en-US" altLang="el-GR" sz="2400" b="1" dirty="0"/>
              <a:t> </a:t>
            </a:r>
            <a:r>
              <a:rPr lang="el-GR" altLang="el-GR" sz="2400" b="1" dirty="0"/>
              <a:t>Οπτικός προγραμματισμός </a:t>
            </a:r>
            <a:r>
              <a:rPr lang="en-US" altLang="el-GR" sz="2400" b="1" dirty="0" smtClean="0"/>
              <a:t>-</a:t>
            </a:r>
            <a:r>
              <a:rPr lang="en-US" altLang="el-GR" sz="2400" b="1" dirty="0" err="1"/>
              <a:t>Arduino-Micro:bit-Scratch</a:t>
            </a:r>
            <a:endParaRPr lang="el-GR" altLang="el-GR" sz="2400" b="1" dirty="0"/>
          </a:p>
          <a:p>
            <a:pPr marL="457200" indent="-457200">
              <a:lnSpc>
                <a:spcPct val="90000"/>
              </a:lnSpc>
              <a:spcBef>
                <a:spcPts val="1000"/>
              </a:spcBef>
              <a:buFont typeface="+mj-lt"/>
              <a:buAutoNum type="arabicPeriod"/>
              <a:defRPr/>
            </a:pPr>
            <a:r>
              <a:rPr lang="el-GR" altLang="el-GR" sz="2400" b="1" dirty="0" smtClean="0"/>
              <a:t>Εκπαιδευτικές </a:t>
            </a:r>
            <a:r>
              <a:rPr lang="el-GR" altLang="el-GR" sz="2400" b="1" dirty="0"/>
              <a:t>Εφαρμογές με το </a:t>
            </a:r>
            <a:r>
              <a:rPr lang="en-US" altLang="el-GR" sz="2400" b="1" dirty="0"/>
              <a:t>App Inventor</a:t>
            </a:r>
            <a:endParaRPr lang="el-GR" altLang="el-GR" sz="2400" b="1" dirty="0"/>
          </a:p>
          <a:p>
            <a:pPr marL="457200" indent="-457200">
              <a:lnSpc>
                <a:spcPct val="90000"/>
              </a:lnSpc>
              <a:spcBef>
                <a:spcPts val="1000"/>
              </a:spcBef>
              <a:buFont typeface="+mj-lt"/>
              <a:buAutoNum type="arabicPeriod"/>
              <a:defRPr/>
            </a:pPr>
            <a:r>
              <a:rPr lang="el-GR" sz="2400" b="1" dirty="0" smtClean="0"/>
              <a:t>Οι </a:t>
            </a:r>
            <a:r>
              <a:rPr lang="el-GR" sz="2400" b="1" dirty="0"/>
              <a:t>Εννοιολογικοί Χάρτες-Αξιοποίηση-Είδη   </a:t>
            </a:r>
            <a:r>
              <a:rPr lang="el-GR" altLang="el-GR" sz="2400" b="1" dirty="0"/>
              <a:t>(1διάλεξη)</a:t>
            </a:r>
          </a:p>
        </p:txBody>
      </p:sp>
    </p:spTree>
    <p:extLst>
      <p:ext uri="{BB962C8B-B14F-4D97-AF65-F5344CB8AC3E}">
        <p14:creationId xmlns:p14="http://schemas.microsoft.com/office/powerpoint/2010/main" val="1426312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40835" y="0"/>
            <a:ext cx="8982635" cy="847165"/>
          </a:xfrm>
        </p:spPr>
        <p:txBody>
          <a:bodyPr>
            <a:normAutofit fontScale="90000"/>
          </a:bodyPr>
          <a:lstStyle/>
          <a:p>
            <a:r>
              <a:rPr lang="el-GR" b="1" dirty="0"/>
              <a:t>Οι Θεωρίες Μάθησης</a:t>
            </a:r>
            <a:endParaRPr lang="el-GR" dirty="0"/>
          </a:p>
        </p:txBody>
      </p:sp>
      <p:sp>
        <p:nvSpPr>
          <p:cNvPr id="3" name="Υπότιτλος 2"/>
          <p:cNvSpPr>
            <a:spLocks noGrp="1"/>
          </p:cNvSpPr>
          <p:nvPr>
            <p:ph type="subTitle" idx="1"/>
          </p:nvPr>
        </p:nvSpPr>
        <p:spPr>
          <a:xfrm>
            <a:off x="442472" y="2120261"/>
            <a:ext cx="11408227" cy="3702315"/>
          </a:xfrm>
        </p:spPr>
        <p:txBody>
          <a:bodyPr>
            <a:noAutofit/>
          </a:bodyPr>
          <a:lstStyle/>
          <a:p>
            <a:pPr algn="l"/>
            <a:r>
              <a:rPr lang="el-GR" b="1" dirty="0">
                <a:latin typeface="Times New Roman" panose="02020603050405020304" pitchFamily="18" charset="0"/>
                <a:cs typeface="Times New Roman" panose="02020603050405020304" pitchFamily="18" charset="0"/>
              </a:rPr>
              <a:t>Σύμφωνα με τους ειδικούς, καμιά Θεωρία Μάθησης δεν είναι απορριπτέα στο σχεδιασμό των Εκπαιδευτικών Λογισμικών. Μπορούν όλες να βρουν εφαρμογή, ανάλογα με το υπόβαθρο των χρηστών και το εκπαιδευτικό θέμα που </a:t>
            </a:r>
            <a:r>
              <a:rPr lang="el-GR" b="1" dirty="0" smtClean="0">
                <a:latin typeface="Times New Roman" panose="02020603050405020304" pitchFamily="18" charset="0"/>
                <a:cs typeface="Times New Roman" panose="02020603050405020304" pitchFamily="18" charset="0"/>
              </a:rPr>
              <a:t>αναλύεται. Οι </a:t>
            </a:r>
            <a:r>
              <a:rPr lang="el-GR" b="1" dirty="0">
                <a:latin typeface="Times New Roman" panose="02020603050405020304" pitchFamily="18" charset="0"/>
                <a:cs typeface="Times New Roman" panose="02020603050405020304" pitchFamily="18" charset="0"/>
              </a:rPr>
              <a:t>ερευνητές επίσης συμφωνούν </a:t>
            </a:r>
            <a:r>
              <a:rPr lang="el-GR" b="1" dirty="0" smtClean="0">
                <a:latin typeface="Times New Roman" panose="02020603050405020304" pitchFamily="18" charset="0"/>
                <a:cs typeface="Times New Roman" panose="02020603050405020304" pitchFamily="18" charset="0"/>
              </a:rPr>
              <a:t>ότι η </a:t>
            </a:r>
            <a:r>
              <a:rPr lang="el-GR" b="1" dirty="0">
                <a:latin typeface="Times New Roman" panose="02020603050405020304" pitchFamily="18" charset="0"/>
                <a:cs typeface="Times New Roman" panose="02020603050405020304" pitchFamily="18" charset="0"/>
              </a:rPr>
              <a:t>εφαρμογή </a:t>
            </a:r>
            <a:endParaRPr lang="el-GR" b="1" dirty="0" smtClean="0">
              <a:latin typeface="Times New Roman" panose="02020603050405020304" pitchFamily="18" charset="0"/>
              <a:cs typeface="Times New Roman" panose="02020603050405020304" pitchFamily="18" charset="0"/>
            </a:endParaRPr>
          </a:p>
          <a:p>
            <a:pPr marL="342900" indent="-342900" algn="l">
              <a:buFont typeface="Arial" panose="020B0604020202020204" pitchFamily="34" charset="0"/>
              <a:buChar char="•"/>
            </a:pPr>
            <a:r>
              <a:rPr lang="el-GR" b="1" dirty="0" smtClean="0">
                <a:latin typeface="Times New Roman" panose="02020603050405020304" pitchFamily="18" charset="0"/>
                <a:cs typeface="Times New Roman" panose="02020603050405020304" pitchFamily="18" charset="0"/>
              </a:rPr>
              <a:t>των </a:t>
            </a:r>
            <a:r>
              <a:rPr lang="el-GR" b="1" dirty="0">
                <a:latin typeface="Times New Roman" panose="02020603050405020304" pitchFamily="18" charset="0"/>
                <a:cs typeface="Times New Roman" panose="02020603050405020304" pitchFamily="18" charset="0"/>
              </a:rPr>
              <a:t>Θεωριών της Συμπεριφοράς απαιτεί μικρό βαθμό </a:t>
            </a:r>
            <a:r>
              <a:rPr lang="el-GR" b="1" dirty="0" smtClean="0">
                <a:latin typeface="Times New Roman" panose="02020603050405020304" pitchFamily="18" charset="0"/>
                <a:cs typeface="Times New Roman" panose="02020603050405020304" pitchFamily="18" charset="0"/>
              </a:rPr>
              <a:t>επεξεργασίας</a:t>
            </a:r>
            <a:r>
              <a:rPr lang="el-GR" b="1" dirty="0">
                <a:latin typeface="Times New Roman" panose="02020603050405020304" pitchFamily="18" charset="0"/>
                <a:cs typeface="Times New Roman" panose="02020603050405020304" pitchFamily="18" charset="0"/>
              </a:rPr>
              <a:t> πληροφοριών</a:t>
            </a:r>
            <a:r>
              <a:rPr lang="el-GR" b="1" dirty="0" smtClean="0">
                <a:latin typeface="Times New Roman" panose="02020603050405020304" pitchFamily="18" charset="0"/>
                <a:cs typeface="Times New Roman" panose="02020603050405020304" pitchFamily="18" charset="0"/>
              </a:rPr>
              <a:t>, </a:t>
            </a:r>
          </a:p>
          <a:p>
            <a:pPr marL="342900" indent="-342900" algn="l">
              <a:buFont typeface="Arial" panose="020B0604020202020204" pitchFamily="34" charset="0"/>
              <a:buChar char="•"/>
            </a:pPr>
            <a:r>
              <a:rPr lang="el-GR" b="1" dirty="0" smtClean="0">
                <a:latin typeface="Times New Roman" panose="02020603050405020304" pitchFamily="18" charset="0"/>
                <a:cs typeface="Times New Roman" panose="02020603050405020304" pitchFamily="18" charset="0"/>
              </a:rPr>
              <a:t>των </a:t>
            </a:r>
            <a:r>
              <a:rPr lang="el-GR" b="1" dirty="0">
                <a:latin typeface="Times New Roman" panose="02020603050405020304" pitchFamily="18" charset="0"/>
                <a:cs typeface="Times New Roman" panose="02020603050405020304" pitchFamily="18" charset="0"/>
              </a:rPr>
              <a:t>Γνωστικών Θεωριών Μάθησης απαιτεί </a:t>
            </a:r>
            <a:r>
              <a:rPr lang="el-GR" b="1" dirty="0" smtClean="0">
                <a:latin typeface="Times New Roman" panose="02020603050405020304" pitchFamily="18" charset="0"/>
                <a:cs typeface="Times New Roman" panose="02020603050405020304" pitchFamily="18" charset="0"/>
              </a:rPr>
              <a:t>μεγαλύτερο </a:t>
            </a:r>
            <a:r>
              <a:rPr lang="el-GR" b="1" dirty="0">
                <a:latin typeface="Times New Roman" panose="02020603050405020304" pitchFamily="18" charset="0"/>
                <a:cs typeface="Times New Roman" panose="02020603050405020304" pitchFamily="18" charset="0"/>
              </a:rPr>
              <a:t>βαθμό επεξεργασίας πληροφοριών</a:t>
            </a:r>
            <a:r>
              <a:rPr lang="el-GR" b="1" dirty="0" smtClean="0">
                <a:latin typeface="Times New Roman" panose="02020603050405020304" pitchFamily="18" charset="0"/>
                <a:cs typeface="Times New Roman" panose="02020603050405020304" pitchFamily="18" charset="0"/>
              </a:rPr>
              <a:t>, </a:t>
            </a:r>
          </a:p>
          <a:p>
            <a:pPr marL="342900" indent="-342900" algn="l">
              <a:buFont typeface="Arial" panose="020B0604020202020204" pitchFamily="34" charset="0"/>
              <a:buChar char="•"/>
            </a:pPr>
            <a:r>
              <a:rPr lang="el-GR" b="1" dirty="0" smtClean="0">
                <a:latin typeface="Times New Roman" panose="02020603050405020304" pitchFamily="18" charset="0"/>
                <a:cs typeface="Times New Roman" panose="02020603050405020304" pitchFamily="18" charset="0"/>
              </a:rPr>
              <a:t>των </a:t>
            </a:r>
            <a:r>
              <a:rPr lang="el-GR" b="1" dirty="0">
                <a:latin typeface="Times New Roman" panose="02020603050405020304" pitchFamily="18" charset="0"/>
                <a:cs typeface="Times New Roman" panose="02020603050405020304" pitchFamily="18" charset="0"/>
              </a:rPr>
              <a:t>Θεωριών Οικοδόμησης της Γνώσης απαιτεί </a:t>
            </a:r>
            <a:r>
              <a:rPr lang="el-GR" b="1" dirty="0" smtClean="0">
                <a:latin typeface="Times New Roman" panose="02020603050405020304" pitchFamily="18" charset="0"/>
                <a:cs typeface="Times New Roman" panose="02020603050405020304" pitchFamily="18" charset="0"/>
              </a:rPr>
              <a:t>πολύ </a:t>
            </a:r>
            <a:r>
              <a:rPr lang="el-GR" b="1" dirty="0">
                <a:latin typeface="Times New Roman" panose="02020603050405020304" pitchFamily="18" charset="0"/>
                <a:cs typeface="Times New Roman" panose="02020603050405020304" pitchFamily="18" charset="0"/>
              </a:rPr>
              <a:t>μεγάλο βαθμό επεξεργασίας πληροφοριών. </a:t>
            </a:r>
            <a:endParaRPr lang="el-GR" b="1" dirty="0" smtClean="0">
              <a:latin typeface="Times New Roman" panose="02020603050405020304" pitchFamily="18" charset="0"/>
              <a:cs typeface="Times New Roman" panose="02020603050405020304" pitchFamily="18" charset="0"/>
            </a:endParaRPr>
          </a:p>
          <a:p>
            <a:pPr algn="l"/>
            <a:endParaRPr lang="el-GR" altLang="el-GR" dirty="0">
              <a:latin typeface="Times New Roman" panose="02020603050405020304" pitchFamily="18" charset="0"/>
              <a:cs typeface="Times New Roman" panose="02020603050405020304" pitchFamily="18" charset="0"/>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Tree>
    <p:extLst>
      <p:ext uri="{BB962C8B-B14F-4D97-AF65-F5344CB8AC3E}">
        <p14:creationId xmlns:p14="http://schemas.microsoft.com/office/powerpoint/2010/main" val="220490763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40835" y="0"/>
            <a:ext cx="8982635" cy="847165"/>
          </a:xfrm>
        </p:spPr>
        <p:txBody>
          <a:bodyPr>
            <a:normAutofit fontScale="90000"/>
          </a:bodyPr>
          <a:lstStyle/>
          <a:p>
            <a:r>
              <a:rPr lang="el-GR" b="1" dirty="0"/>
              <a:t>Οι Θεωρίες Μάθησης</a:t>
            </a:r>
            <a:endParaRPr lang="el-GR" dirty="0"/>
          </a:p>
        </p:txBody>
      </p:sp>
      <p:sp>
        <p:nvSpPr>
          <p:cNvPr id="3" name="Υπότιτλος 2"/>
          <p:cNvSpPr>
            <a:spLocks noGrp="1"/>
          </p:cNvSpPr>
          <p:nvPr>
            <p:ph type="subTitle" idx="1"/>
          </p:nvPr>
        </p:nvSpPr>
        <p:spPr>
          <a:xfrm>
            <a:off x="469366" y="2079920"/>
            <a:ext cx="11408227" cy="3297153"/>
          </a:xfrm>
        </p:spPr>
        <p:txBody>
          <a:bodyPr>
            <a:noAutofit/>
          </a:bodyPr>
          <a:lstStyle/>
          <a:p>
            <a:pPr algn="l"/>
            <a:r>
              <a:rPr lang="el-GR" b="1" dirty="0" smtClean="0">
                <a:latin typeface="Times New Roman" panose="02020603050405020304" pitchFamily="18" charset="0"/>
                <a:cs typeface="Times New Roman" panose="02020603050405020304" pitchFamily="18" charset="0"/>
              </a:rPr>
              <a:t>Οι </a:t>
            </a:r>
            <a:r>
              <a:rPr lang="el-GR" b="1" dirty="0">
                <a:latin typeface="Times New Roman" panose="02020603050405020304" pitchFamily="18" charset="0"/>
                <a:cs typeface="Times New Roman" panose="02020603050405020304" pitchFamily="18" charset="0"/>
              </a:rPr>
              <a:t>Θεωρίες της Συμπεριφοράς «ταιριάζουν» περισσότερο σε απλές προσεγγίσεις θεμάτων που αναφέρονται σε μικρές ηλικίες. </a:t>
            </a:r>
            <a:endParaRPr lang="el-GR" b="1" dirty="0" smtClean="0">
              <a:latin typeface="Times New Roman" panose="02020603050405020304" pitchFamily="18" charset="0"/>
              <a:cs typeface="Times New Roman" panose="02020603050405020304" pitchFamily="18" charset="0"/>
            </a:endParaRPr>
          </a:p>
          <a:p>
            <a:pPr algn="l"/>
            <a:r>
              <a:rPr lang="el-GR" b="1" dirty="0" smtClean="0">
                <a:latin typeface="Times New Roman" panose="02020603050405020304" pitchFamily="18" charset="0"/>
                <a:cs typeface="Times New Roman" panose="02020603050405020304" pitchFamily="18" charset="0"/>
              </a:rPr>
              <a:t>Οι </a:t>
            </a:r>
            <a:r>
              <a:rPr lang="el-GR" b="1" dirty="0">
                <a:latin typeface="Times New Roman" panose="02020603050405020304" pitchFamily="18" charset="0"/>
                <a:cs typeface="Times New Roman" panose="02020603050405020304" pitchFamily="18" charset="0"/>
              </a:rPr>
              <a:t>Γνωστικές Θεωρίες «ταιριάζουν» περισσότερο σε λογισμικό λύσης προβλημάτων στα οποία δίνεται μεγαλύτερη γνωστική έμφαση. </a:t>
            </a:r>
            <a:endParaRPr lang="el-GR" b="1" dirty="0" smtClean="0">
              <a:latin typeface="Times New Roman" panose="02020603050405020304" pitchFamily="18" charset="0"/>
              <a:cs typeface="Times New Roman" panose="02020603050405020304" pitchFamily="18" charset="0"/>
            </a:endParaRPr>
          </a:p>
          <a:p>
            <a:pPr algn="l"/>
            <a:r>
              <a:rPr lang="el-GR" b="1" dirty="0" smtClean="0">
                <a:latin typeface="Times New Roman" panose="02020603050405020304" pitchFamily="18" charset="0"/>
                <a:cs typeface="Times New Roman" panose="02020603050405020304" pitchFamily="18" charset="0"/>
              </a:rPr>
              <a:t>Οι Θεωρίες </a:t>
            </a:r>
            <a:r>
              <a:rPr lang="el-GR" b="1" dirty="0">
                <a:latin typeface="Times New Roman" panose="02020603050405020304" pitchFamily="18" charset="0"/>
                <a:cs typeface="Times New Roman" panose="02020603050405020304" pitchFamily="18" charset="0"/>
              </a:rPr>
              <a:t>Οικοδόμησης της Γνώσης «ταιριάζουν» περισσότερο στις εφαρμογές λύσης προβλημάτων με χρήση </a:t>
            </a:r>
            <a:r>
              <a:rPr lang="el-GR" b="1" dirty="0" err="1">
                <a:latin typeface="Times New Roman" panose="02020603050405020304" pitchFamily="18" charset="0"/>
                <a:cs typeface="Times New Roman" panose="02020603050405020304" pitchFamily="18" charset="0"/>
              </a:rPr>
              <a:t>ευριστικών</a:t>
            </a:r>
            <a:r>
              <a:rPr lang="el-GR" b="1" dirty="0">
                <a:latin typeface="Times New Roman" panose="02020603050405020304" pitchFamily="18" charset="0"/>
                <a:cs typeface="Times New Roman" panose="02020603050405020304" pitchFamily="18" charset="0"/>
              </a:rPr>
              <a:t> μεθόδων ή στις εφαρμογές που εμπερικλείουν στοιχεία κοινωνικής διαπραγμάτευσης. </a:t>
            </a:r>
            <a:endParaRPr lang="el-GR" altLang="el-GR" b="1" dirty="0">
              <a:latin typeface="Times New Roman" panose="02020603050405020304" pitchFamily="18" charset="0"/>
              <a:cs typeface="Times New Roman" panose="02020603050405020304" pitchFamily="18" charset="0"/>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7" name="Ορθογώνιο 6"/>
          <p:cNvSpPr/>
          <p:nvPr/>
        </p:nvSpPr>
        <p:spPr>
          <a:xfrm>
            <a:off x="251010" y="6100500"/>
            <a:ext cx="11678329" cy="646331"/>
          </a:xfrm>
          <a:prstGeom prst="rect">
            <a:avLst/>
          </a:prstGeom>
        </p:spPr>
        <p:txBody>
          <a:bodyPr wrap="square">
            <a:spAutoFit/>
          </a:bodyPr>
          <a:lstStyle/>
          <a:p>
            <a:r>
              <a:rPr lang="el-GR" altLang="el-GR" dirty="0" err="1">
                <a:solidFill>
                  <a:srgbClr val="002060"/>
                </a:solidFill>
              </a:rPr>
              <a:t>Αποστολοπούλου</a:t>
            </a:r>
            <a:r>
              <a:rPr lang="el-GR" altLang="el-GR" dirty="0">
                <a:solidFill>
                  <a:srgbClr val="002060"/>
                </a:solidFill>
              </a:rPr>
              <a:t>, Δ.(2012). Διπλωματική Μεταπτυχιακή Εργασία </a:t>
            </a:r>
            <a:r>
              <a:rPr lang="el-GR" altLang="el-GR" dirty="0" smtClean="0">
                <a:solidFill>
                  <a:srgbClr val="002060"/>
                </a:solidFill>
              </a:rPr>
              <a:t>«Οι </a:t>
            </a:r>
            <a:r>
              <a:rPr lang="el-GR" altLang="el-GR" dirty="0">
                <a:solidFill>
                  <a:srgbClr val="002060"/>
                </a:solidFill>
              </a:rPr>
              <a:t>Θεωρίες Μάθησης και η Ενσωμάτωσή τους στο Εκπαιδευτικό </a:t>
            </a:r>
            <a:r>
              <a:rPr lang="el-GR" altLang="el-GR" dirty="0" smtClean="0">
                <a:solidFill>
                  <a:srgbClr val="002060"/>
                </a:solidFill>
              </a:rPr>
              <a:t>Λογισμικό»</a:t>
            </a:r>
            <a:endParaRPr lang="el-GR" altLang="el-GR" dirty="0">
              <a:solidFill>
                <a:srgbClr val="002060"/>
              </a:solidFill>
            </a:endParaRPr>
          </a:p>
        </p:txBody>
      </p:sp>
    </p:spTree>
    <p:extLst>
      <p:ext uri="{BB962C8B-B14F-4D97-AF65-F5344CB8AC3E}">
        <p14:creationId xmlns:p14="http://schemas.microsoft.com/office/powerpoint/2010/main" val="161853586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40835" y="-33196"/>
            <a:ext cx="8982635" cy="1506583"/>
          </a:xfrm>
        </p:spPr>
        <p:txBody>
          <a:bodyPr>
            <a:normAutofit fontScale="90000"/>
          </a:bodyPr>
          <a:lstStyle/>
          <a:p>
            <a:r>
              <a:rPr lang="el-GR" sz="5400" b="1" dirty="0"/>
              <a:t>Οι Θεωρίες </a:t>
            </a:r>
            <a:r>
              <a:rPr lang="el-GR" sz="5400" b="1" dirty="0" smtClean="0"/>
              <a:t>Μάθησης </a:t>
            </a:r>
            <a:r>
              <a:rPr lang="el-GR" altLang="el-GR" sz="5400" b="1" dirty="0" smtClean="0"/>
              <a:t>και το Εκπαιδευτικό Λογισμικό </a:t>
            </a:r>
            <a:r>
              <a:rPr lang="el-GR" altLang="el-GR" sz="5400" b="1" dirty="0"/>
              <a:t>(ΕΛ)</a:t>
            </a:r>
            <a:endParaRPr lang="el-GR" sz="5400" b="1" dirty="0"/>
          </a:p>
        </p:txBody>
      </p:sp>
      <p:sp>
        <p:nvSpPr>
          <p:cNvPr id="3" name="Υπότιτλος 2"/>
          <p:cNvSpPr>
            <a:spLocks noGrp="1"/>
          </p:cNvSpPr>
          <p:nvPr>
            <p:ph type="subTitle" idx="1"/>
          </p:nvPr>
        </p:nvSpPr>
        <p:spPr>
          <a:xfrm>
            <a:off x="251010" y="1550903"/>
            <a:ext cx="11408227" cy="4675726"/>
          </a:xfrm>
        </p:spPr>
        <p:txBody>
          <a:bodyPr>
            <a:noAutofit/>
          </a:bodyPr>
          <a:lstStyle/>
          <a:p>
            <a:pPr algn="l"/>
            <a:r>
              <a:rPr lang="el-GR" altLang="el-GR" b="1" dirty="0">
                <a:latin typeface="Times New Roman" panose="02020603050405020304" pitchFamily="18" charset="0"/>
                <a:cs typeface="Times New Roman" panose="02020603050405020304" pitchFamily="18" charset="0"/>
              </a:rPr>
              <a:t>Σύμφωνα με τον (Μικρόπουλος, 2006) το ΕΛ : </a:t>
            </a:r>
          </a:p>
          <a:p>
            <a:pPr marL="342900" indent="-342900" algn="l">
              <a:buFont typeface="Arial" panose="020B0604020202020204" pitchFamily="34" charset="0"/>
              <a:buChar char="•"/>
            </a:pPr>
            <a:r>
              <a:rPr lang="el-GR" altLang="el-GR" b="1" i="1" dirty="0" smtClean="0">
                <a:latin typeface="Times New Roman" panose="02020603050405020304" pitchFamily="18" charset="0"/>
                <a:cs typeface="Times New Roman" panose="02020603050405020304" pitchFamily="18" charset="0"/>
              </a:rPr>
              <a:t>ακολουθεί </a:t>
            </a:r>
            <a:r>
              <a:rPr lang="el-GR" altLang="el-GR" b="1" i="1" dirty="0">
                <a:latin typeface="Times New Roman" panose="02020603050405020304" pitchFamily="18" charset="0"/>
                <a:cs typeface="Times New Roman" panose="02020603050405020304" pitchFamily="18" charset="0"/>
              </a:rPr>
              <a:t>ή υποστηρίζει συγκεκριμένη παιδαγωγική θεώρηση, </a:t>
            </a:r>
          </a:p>
          <a:p>
            <a:pPr marL="342900" indent="-342900" algn="l">
              <a:buFont typeface="Arial" panose="020B0604020202020204" pitchFamily="34" charset="0"/>
              <a:buChar char="•"/>
            </a:pPr>
            <a:r>
              <a:rPr lang="el-GR" altLang="el-GR" b="1" i="1" dirty="0">
                <a:latin typeface="Times New Roman" panose="02020603050405020304" pitchFamily="18" charset="0"/>
                <a:cs typeface="Times New Roman" panose="02020603050405020304" pitchFamily="18" charset="0"/>
              </a:rPr>
              <a:t>υποδεικνύει ή υλοποιεί διδακτικούς στόχους, </a:t>
            </a:r>
          </a:p>
          <a:p>
            <a:pPr marL="342900" indent="-342900" algn="l">
              <a:buFont typeface="Arial" panose="020B0604020202020204" pitchFamily="34" charset="0"/>
              <a:buChar char="•"/>
            </a:pPr>
            <a:r>
              <a:rPr lang="el-GR" altLang="el-GR" b="1" i="1" dirty="0">
                <a:latin typeface="Times New Roman" panose="02020603050405020304" pitchFamily="18" charset="0"/>
                <a:cs typeface="Times New Roman" panose="02020603050405020304" pitchFamily="18" charset="0"/>
              </a:rPr>
              <a:t>υποστηρίζει αλληλεπιδραστικές μαθησιακές δραστηριότητες, </a:t>
            </a:r>
          </a:p>
          <a:p>
            <a:pPr marL="342900" indent="-342900" algn="l">
              <a:buFont typeface="Arial" panose="020B0604020202020204" pitchFamily="34" charset="0"/>
              <a:buChar char="•"/>
            </a:pPr>
            <a:r>
              <a:rPr lang="el-GR" altLang="el-GR" b="1" i="1" dirty="0">
                <a:latin typeface="Times New Roman" panose="02020603050405020304" pitchFamily="18" charset="0"/>
                <a:cs typeface="Times New Roman" panose="02020603050405020304" pitchFamily="18" charset="0"/>
              </a:rPr>
              <a:t>περιλαμβάνει </a:t>
            </a:r>
            <a:r>
              <a:rPr lang="el-GR" altLang="el-GR" b="1" i="1" dirty="0" err="1">
                <a:latin typeface="Times New Roman" panose="02020603050405020304" pitchFamily="18" charset="0"/>
                <a:cs typeface="Times New Roman" panose="02020603050405020304" pitchFamily="18" charset="0"/>
              </a:rPr>
              <a:t>διεπαφές</a:t>
            </a:r>
            <a:r>
              <a:rPr lang="el-GR" altLang="el-GR" b="1" i="1" dirty="0">
                <a:latin typeface="Times New Roman" panose="02020603050405020304" pitchFamily="18" charset="0"/>
                <a:cs typeface="Times New Roman" panose="02020603050405020304" pitchFamily="18" charset="0"/>
              </a:rPr>
              <a:t> και αλληγορίες με παιδαγωγική σημασία, </a:t>
            </a:r>
          </a:p>
          <a:p>
            <a:pPr marL="342900" indent="-342900" algn="l">
              <a:buFont typeface="Arial" panose="020B0604020202020204" pitchFamily="34" charset="0"/>
              <a:buChar char="•"/>
            </a:pPr>
            <a:r>
              <a:rPr lang="el-GR" altLang="el-GR" b="1" i="1" dirty="0">
                <a:latin typeface="Times New Roman" panose="02020603050405020304" pitchFamily="18" charset="0"/>
                <a:cs typeface="Times New Roman" panose="02020603050405020304" pitchFamily="18" charset="0"/>
              </a:rPr>
              <a:t>στοχεύει σε συγκεκριμένα μαθησιακά και παιδαγωγικά αποτελέσματα, αξιοποιώντας τα ιδιαίτερα τεχνολογικά χαρακτηριστικά </a:t>
            </a:r>
            <a:r>
              <a:rPr lang="el-GR" altLang="el-GR" b="1" i="1" dirty="0" smtClean="0">
                <a:latin typeface="Times New Roman" panose="02020603050405020304" pitchFamily="18" charset="0"/>
                <a:cs typeface="Times New Roman" panose="02020603050405020304" pitchFamily="18" charset="0"/>
              </a:rPr>
              <a:t>του.</a:t>
            </a:r>
            <a:endParaRPr lang="el-GR" altLang="el-GR" b="1" i="1" dirty="0">
              <a:latin typeface="Times New Roman" panose="02020603050405020304" pitchFamily="18" charset="0"/>
              <a:cs typeface="Times New Roman" panose="02020603050405020304" pitchFamily="18" charset="0"/>
            </a:endParaRPr>
          </a:p>
          <a:p>
            <a:pPr algn="l"/>
            <a:r>
              <a:rPr lang="el-GR" altLang="el-GR" b="1" dirty="0">
                <a:latin typeface="Times New Roman" panose="02020603050405020304" pitchFamily="18" charset="0"/>
                <a:cs typeface="Times New Roman" panose="02020603050405020304" pitchFamily="18" charset="0"/>
              </a:rPr>
              <a:t>Ο σχεδιασμός του ΕΛ ακολουθεί κάποια/κάποιες θεωρίες μάθησης και «εμπεριέχεται» και στο αντίστοιχο διδακτικό μοντέλο. </a:t>
            </a: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8" name="Ορθογώνιο 7"/>
          <p:cNvSpPr/>
          <p:nvPr/>
        </p:nvSpPr>
        <p:spPr>
          <a:xfrm>
            <a:off x="374468" y="6211669"/>
            <a:ext cx="10110651" cy="369332"/>
          </a:xfrm>
          <a:prstGeom prst="rect">
            <a:avLst/>
          </a:prstGeom>
        </p:spPr>
        <p:txBody>
          <a:bodyPr wrap="square">
            <a:spAutoFit/>
          </a:bodyPr>
          <a:lstStyle/>
          <a:p>
            <a:r>
              <a:rPr lang="el-GR" altLang="el-GR" dirty="0">
                <a:solidFill>
                  <a:srgbClr val="002060"/>
                </a:solidFill>
              </a:rPr>
              <a:t>Μικρόπουλος, Α. (2006). Ο υπολογιστής ως γνωστικό εργαλείο. Αθήνα: Ελληνικά Γράμματα.</a:t>
            </a:r>
            <a:endParaRPr lang="el-GR" altLang="el-GR" b="1" dirty="0">
              <a:solidFill>
                <a:srgbClr val="002060"/>
              </a:solidFill>
            </a:endParaRPr>
          </a:p>
        </p:txBody>
      </p:sp>
    </p:spTree>
    <p:extLst>
      <p:ext uri="{BB962C8B-B14F-4D97-AF65-F5344CB8AC3E}">
        <p14:creationId xmlns:p14="http://schemas.microsoft.com/office/powerpoint/2010/main" val="154752926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40835" y="642425"/>
            <a:ext cx="8982635" cy="847165"/>
          </a:xfrm>
        </p:spPr>
        <p:txBody>
          <a:bodyPr>
            <a:normAutofit fontScale="90000"/>
          </a:bodyPr>
          <a:lstStyle/>
          <a:p>
            <a:r>
              <a:rPr lang="el-GR" b="1" dirty="0"/>
              <a:t>Οι Θεωρίες Μάθησης </a:t>
            </a:r>
            <a:r>
              <a:rPr lang="el-GR" altLang="el-GR" b="1" dirty="0"/>
              <a:t>και το Εκπαιδευτικό Λογισμικό (ΕΛ)</a:t>
            </a:r>
            <a:endParaRPr lang="el-GR"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pic>
        <p:nvPicPr>
          <p:cNvPr id="8" name="Εικόνα 1"/>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219199" y="1395871"/>
            <a:ext cx="10040983" cy="5364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5558482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40835" y="-33196"/>
            <a:ext cx="8982635" cy="1506583"/>
          </a:xfrm>
        </p:spPr>
        <p:txBody>
          <a:bodyPr>
            <a:normAutofit fontScale="90000"/>
          </a:bodyPr>
          <a:lstStyle/>
          <a:p>
            <a:r>
              <a:rPr lang="el-GR" sz="5400" b="1" dirty="0"/>
              <a:t>Οι Θεωρίες </a:t>
            </a:r>
            <a:r>
              <a:rPr lang="el-GR" sz="5400" b="1" dirty="0" smtClean="0"/>
              <a:t>Μάθησης </a:t>
            </a:r>
            <a:r>
              <a:rPr lang="el-GR" altLang="el-GR" sz="5400" b="1" dirty="0" smtClean="0"/>
              <a:t>και το Εκπαιδευτικό Λογισμικό </a:t>
            </a:r>
            <a:r>
              <a:rPr lang="el-GR" altLang="el-GR" sz="5400" b="1" dirty="0"/>
              <a:t>(ΕΛ)</a:t>
            </a:r>
            <a:endParaRPr lang="el-GR" sz="5400" b="1"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pic>
        <p:nvPicPr>
          <p:cNvPr id="9" name="Εικόνα 2"/>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602377" y="1759131"/>
            <a:ext cx="8682445" cy="46416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412318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40835" y="0"/>
            <a:ext cx="8982635" cy="847165"/>
          </a:xfrm>
        </p:spPr>
        <p:txBody>
          <a:bodyPr>
            <a:normAutofit fontScale="90000"/>
          </a:bodyPr>
          <a:lstStyle/>
          <a:p>
            <a:r>
              <a:rPr lang="el-GR" b="1" dirty="0"/>
              <a:t>Οι Θεωρίες Μάθησης</a:t>
            </a:r>
            <a:endParaRPr lang="el-GR" dirty="0"/>
          </a:p>
        </p:txBody>
      </p:sp>
      <p:sp>
        <p:nvSpPr>
          <p:cNvPr id="3" name="Υπότιτλος 2"/>
          <p:cNvSpPr>
            <a:spLocks noGrp="1"/>
          </p:cNvSpPr>
          <p:nvPr>
            <p:ph type="subTitle" idx="1"/>
          </p:nvPr>
        </p:nvSpPr>
        <p:spPr>
          <a:xfrm>
            <a:off x="1425387" y="2178424"/>
            <a:ext cx="9695329" cy="2689411"/>
          </a:xfrm>
        </p:spPr>
        <p:txBody>
          <a:bodyPr>
            <a:noAutofit/>
          </a:bodyPr>
          <a:lstStyle/>
          <a:p>
            <a:pPr algn="l"/>
            <a:r>
              <a:rPr lang="el-GR" altLang="el-GR" b="1" dirty="0" smtClean="0">
                <a:solidFill>
                  <a:srgbClr val="FF0000"/>
                </a:solidFill>
                <a:latin typeface="Times New Roman" panose="02020603050405020304" pitchFamily="18" charset="0"/>
                <a:cs typeface="Times New Roman" panose="02020603050405020304" pitchFamily="18" charset="0"/>
              </a:rPr>
              <a:t>Οι </a:t>
            </a:r>
            <a:r>
              <a:rPr lang="el-GR" altLang="el-GR" b="1" dirty="0">
                <a:solidFill>
                  <a:srgbClr val="FF0000"/>
                </a:solidFill>
                <a:latin typeface="Times New Roman" panose="02020603050405020304" pitchFamily="18" charset="0"/>
                <a:cs typeface="Times New Roman" panose="02020603050405020304" pitchFamily="18" charset="0"/>
              </a:rPr>
              <a:t>θεωρίες μάθησης διακρίνονται σε τρείς κατηγορίες: </a:t>
            </a:r>
          </a:p>
          <a:p>
            <a:pPr marL="457200" indent="-457200" algn="l">
              <a:buFont typeface="+mj-lt"/>
              <a:buAutoNum type="arabicPeriod"/>
            </a:pPr>
            <a:r>
              <a:rPr lang="el-GR" b="1" dirty="0" smtClean="0">
                <a:latin typeface="Times New Roman" panose="02020603050405020304" pitchFamily="18" charset="0"/>
                <a:cs typeface="Times New Roman" panose="02020603050405020304" pitchFamily="18" charset="0"/>
              </a:rPr>
              <a:t>Θεωρίες </a:t>
            </a:r>
            <a:r>
              <a:rPr lang="el-GR" b="1" dirty="0">
                <a:latin typeface="Times New Roman" panose="02020603050405020304" pitchFamily="18" charset="0"/>
                <a:cs typeface="Times New Roman" panose="02020603050405020304" pitchFamily="18" charset="0"/>
              </a:rPr>
              <a:t>Συμπεριφοράς, όπου η μάθηση θεωρείται ως  μια διαδικασία πρόσκτησης της γνώσης  </a:t>
            </a:r>
          </a:p>
          <a:p>
            <a:pPr marL="457200" indent="-457200" algn="l">
              <a:buFont typeface="+mj-lt"/>
              <a:buAutoNum type="arabicPeriod"/>
            </a:pPr>
            <a:r>
              <a:rPr lang="el-GR" b="1" dirty="0" smtClean="0">
                <a:latin typeface="Times New Roman" panose="02020603050405020304" pitchFamily="18" charset="0"/>
                <a:cs typeface="Times New Roman" panose="02020603050405020304" pitchFamily="18" charset="0"/>
              </a:rPr>
              <a:t>Γνωστικές </a:t>
            </a:r>
            <a:r>
              <a:rPr lang="el-GR" b="1" dirty="0">
                <a:latin typeface="Times New Roman" panose="02020603050405020304" pitchFamily="18" charset="0"/>
                <a:cs typeface="Times New Roman" panose="02020603050405020304" pitchFamily="18" charset="0"/>
              </a:rPr>
              <a:t>Θεωρίες, όπου η μάθηση θεωρείται ως μια διαδικασία διερεύνησης των λειτουργιών που έχουν σχέση με τη μάθηση </a:t>
            </a:r>
          </a:p>
          <a:p>
            <a:pPr marL="457200" indent="-457200" algn="l">
              <a:buFont typeface="+mj-lt"/>
              <a:buAutoNum type="arabicPeriod"/>
            </a:pPr>
            <a:r>
              <a:rPr lang="el-GR" b="1" dirty="0">
                <a:latin typeface="Times New Roman" panose="02020603050405020304" pitchFamily="18" charset="0"/>
                <a:cs typeface="Times New Roman" panose="02020603050405020304" pitchFamily="18" charset="0"/>
              </a:rPr>
              <a:t>Θεωρίες Οικοδόμησης της Γνώσης, όπου η μάθηση θεωρείται ως μια διαδικασία δημιουργίας της γνώσης.</a:t>
            </a:r>
            <a:endParaRPr lang="el-GR" altLang="el-GR" b="1" dirty="0">
              <a:latin typeface="Times New Roman" panose="02020603050405020304" pitchFamily="18" charset="0"/>
              <a:cs typeface="Times New Roman" panose="02020603050405020304" pitchFamily="18" charset="0"/>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7" name="Ορθογώνιο 6"/>
          <p:cNvSpPr/>
          <p:nvPr/>
        </p:nvSpPr>
        <p:spPr>
          <a:xfrm>
            <a:off x="251010" y="6100500"/>
            <a:ext cx="11678329" cy="646331"/>
          </a:xfrm>
          <a:prstGeom prst="rect">
            <a:avLst/>
          </a:prstGeom>
        </p:spPr>
        <p:txBody>
          <a:bodyPr wrap="square">
            <a:spAutoFit/>
          </a:bodyPr>
          <a:lstStyle/>
          <a:p>
            <a:r>
              <a:rPr lang="el-GR" altLang="el-GR" dirty="0" err="1">
                <a:solidFill>
                  <a:srgbClr val="002060"/>
                </a:solidFill>
              </a:rPr>
              <a:t>Αποστολοπούλου</a:t>
            </a:r>
            <a:r>
              <a:rPr lang="el-GR" altLang="el-GR" dirty="0">
                <a:solidFill>
                  <a:srgbClr val="002060"/>
                </a:solidFill>
              </a:rPr>
              <a:t>, Δ.(2012). Διπλωματική Μεταπτυχιακή Εργασία </a:t>
            </a:r>
            <a:r>
              <a:rPr lang="el-GR" altLang="el-GR" dirty="0" smtClean="0">
                <a:solidFill>
                  <a:srgbClr val="002060"/>
                </a:solidFill>
              </a:rPr>
              <a:t>«Οι </a:t>
            </a:r>
            <a:r>
              <a:rPr lang="el-GR" altLang="el-GR" dirty="0">
                <a:solidFill>
                  <a:srgbClr val="002060"/>
                </a:solidFill>
              </a:rPr>
              <a:t>Θεωρίες Μάθησης και η Ενσωμάτωσή τους στο Εκπαιδευτικό </a:t>
            </a:r>
            <a:r>
              <a:rPr lang="el-GR" altLang="el-GR" dirty="0" smtClean="0">
                <a:solidFill>
                  <a:srgbClr val="002060"/>
                </a:solidFill>
              </a:rPr>
              <a:t>Λογισμικό»</a:t>
            </a:r>
            <a:endParaRPr lang="el-GR" altLang="el-GR" dirty="0">
              <a:solidFill>
                <a:srgbClr val="002060"/>
              </a:solidFill>
            </a:endParaRPr>
          </a:p>
        </p:txBody>
      </p:sp>
    </p:spTree>
    <p:extLst>
      <p:ext uri="{BB962C8B-B14F-4D97-AF65-F5344CB8AC3E}">
        <p14:creationId xmlns:p14="http://schemas.microsoft.com/office/powerpoint/2010/main" val="35199319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40835" y="0"/>
            <a:ext cx="8982635" cy="847165"/>
          </a:xfrm>
        </p:spPr>
        <p:txBody>
          <a:bodyPr>
            <a:normAutofit fontScale="90000"/>
          </a:bodyPr>
          <a:lstStyle/>
          <a:p>
            <a:r>
              <a:rPr lang="el-GR" b="1" dirty="0"/>
              <a:t>Οι Θεωρίες Μάθησης</a:t>
            </a:r>
            <a:endParaRPr lang="el-GR" dirty="0"/>
          </a:p>
        </p:txBody>
      </p:sp>
      <p:sp>
        <p:nvSpPr>
          <p:cNvPr id="3" name="Υπότιτλος 2"/>
          <p:cNvSpPr>
            <a:spLocks noGrp="1"/>
          </p:cNvSpPr>
          <p:nvPr>
            <p:ph type="subTitle" idx="1"/>
          </p:nvPr>
        </p:nvSpPr>
        <p:spPr>
          <a:xfrm>
            <a:off x="739588" y="1608592"/>
            <a:ext cx="10838330" cy="4698078"/>
          </a:xfrm>
        </p:spPr>
        <p:txBody>
          <a:bodyPr>
            <a:noAutofit/>
          </a:bodyPr>
          <a:lstStyle/>
          <a:p>
            <a:pPr algn="l"/>
            <a:r>
              <a:rPr lang="el-GR" b="1" dirty="0">
                <a:solidFill>
                  <a:srgbClr val="FF0000"/>
                </a:solidFill>
                <a:latin typeface="Times New Roman" panose="02020603050405020304" pitchFamily="18" charset="0"/>
                <a:cs typeface="Times New Roman" panose="02020603050405020304" pitchFamily="18" charset="0"/>
              </a:rPr>
              <a:t>Θεωρίες </a:t>
            </a:r>
            <a:r>
              <a:rPr lang="el-GR" b="1" dirty="0" smtClean="0">
                <a:solidFill>
                  <a:srgbClr val="FF0000"/>
                </a:solidFill>
                <a:latin typeface="Times New Roman" panose="02020603050405020304" pitchFamily="18" charset="0"/>
                <a:cs typeface="Times New Roman" panose="02020603050405020304" pitchFamily="18" charset="0"/>
              </a:rPr>
              <a:t>Συμπεριφοράς (</a:t>
            </a:r>
            <a:r>
              <a:rPr lang="el-GR" altLang="el-GR" b="1" dirty="0" smtClean="0">
                <a:solidFill>
                  <a:srgbClr val="FF0000"/>
                </a:solidFill>
                <a:latin typeface="Times New Roman" panose="02020603050405020304" pitchFamily="18" charset="0"/>
                <a:cs typeface="Times New Roman" panose="02020603050405020304" pitchFamily="18" charset="0"/>
              </a:rPr>
              <a:t>Συμπεριφορισμός</a:t>
            </a:r>
            <a:r>
              <a:rPr lang="el-GR" b="1" dirty="0" smtClean="0">
                <a:solidFill>
                  <a:srgbClr val="FF0000"/>
                </a:solidFill>
                <a:latin typeface="Times New Roman" panose="02020603050405020304" pitchFamily="18" charset="0"/>
                <a:cs typeface="Times New Roman" panose="02020603050405020304" pitchFamily="18" charset="0"/>
              </a:rPr>
              <a:t>)</a:t>
            </a:r>
            <a:endParaRPr lang="el-GR" b="1" dirty="0">
              <a:solidFill>
                <a:srgbClr val="FF0000"/>
              </a:solidFill>
              <a:latin typeface="Times New Roman" panose="02020603050405020304" pitchFamily="18" charset="0"/>
              <a:cs typeface="Times New Roman" panose="02020603050405020304" pitchFamily="18" charset="0"/>
            </a:endParaRPr>
          </a:p>
          <a:p>
            <a:pPr algn="l"/>
            <a:r>
              <a:rPr lang="el-GR" b="1" dirty="0">
                <a:latin typeface="Times New Roman" panose="02020603050405020304" pitchFamily="18" charset="0"/>
                <a:cs typeface="Times New Roman" panose="02020603050405020304" pitchFamily="18" charset="0"/>
              </a:rPr>
              <a:t>Η μάθηση ορίζεται ως μία αλλαγή στη συμπεριφορά του εκπαιδευόμενου που προκύπτει μέσω εμπειριών αλλά και ασκήσεων που τίθενται από τον εκπαιδευτή. </a:t>
            </a:r>
          </a:p>
          <a:p>
            <a:pPr algn="l"/>
            <a:r>
              <a:rPr lang="el-GR" b="1" dirty="0" smtClean="0">
                <a:latin typeface="Times New Roman" panose="02020603050405020304" pitchFamily="18" charset="0"/>
                <a:cs typeface="Times New Roman" panose="02020603050405020304" pitchFamily="18" charset="0"/>
              </a:rPr>
              <a:t>Η </a:t>
            </a:r>
            <a:r>
              <a:rPr lang="el-GR" b="1" dirty="0">
                <a:latin typeface="Times New Roman" panose="02020603050405020304" pitchFamily="18" charset="0"/>
                <a:cs typeface="Times New Roman" panose="02020603050405020304" pitchFamily="18" charset="0"/>
              </a:rPr>
              <a:t>μάθηση συντελείται με την ενίσχυση της επιθυμητής συμπεριφοράς είτε μέσω της αμοιβής της (θετική ενίσχυση) είτε μέσω της τιμωρίας (αρνητική ενίσχυση). </a:t>
            </a:r>
            <a:endParaRPr lang="el-GR" altLang="el-GR" b="1" dirty="0" smtClean="0">
              <a:solidFill>
                <a:srgbClr val="FF0000"/>
              </a:solidFill>
              <a:latin typeface="Times New Roman" panose="02020603050405020304" pitchFamily="18" charset="0"/>
              <a:cs typeface="Times New Roman" panose="02020603050405020304" pitchFamily="18" charset="0"/>
            </a:endParaRPr>
          </a:p>
          <a:p>
            <a:pPr algn="l"/>
            <a:r>
              <a:rPr lang="el-GR" b="1" dirty="0">
                <a:latin typeface="Times New Roman" panose="02020603050405020304" pitchFamily="18" charset="0"/>
                <a:cs typeface="Times New Roman" panose="02020603050405020304" pitchFamily="18" charset="0"/>
              </a:rPr>
              <a:t>Μάθηση σημαίνει σύνδεση ερεθισμάτων- ανταπόκρισης. Οι επαναλήψεις ενισχύουν τις συνδέσεις και άρα τη μάθηση. </a:t>
            </a:r>
            <a:endParaRPr lang="el-GR" b="1" dirty="0" smtClean="0">
              <a:latin typeface="Times New Roman" panose="02020603050405020304" pitchFamily="18" charset="0"/>
              <a:cs typeface="Times New Roman" panose="02020603050405020304" pitchFamily="18" charset="0"/>
            </a:endParaRPr>
          </a:p>
          <a:p>
            <a:pPr algn="l"/>
            <a:r>
              <a:rPr lang="el-GR" b="1" dirty="0" smtClean="0">
                <a:latin typeface="Times New Roman" panose="02020603050405020304" pitchFamily="18" charset="0"/>
                <a:cs typeface="Times New Roman" panose="02020603050405020304" pitchFamily="18" charset="0"/>
              </a:rPr>
              <a:t>Η </a:t>
            </a:r>
            <a:r>
              <a:rPr lang="el-GR" b="1" dirty="0">
                <a:latin typeface="Times New Roman" panose="02020603050405020304" pitchFamily="18" charset="0"/>
                <a:cs typeface="Times New Roman" panose="02020603050405020304" pitchFamily="18" charset="0"/>
              </a:rPr>
              <a:t>γνώση </a:t>
            </a:r>
            <a:r>
              <a:rPr lang="el-GR" b="1" dirty="0" smtClean="0">
                <a:latin typeface="Times New Roman" panose="02020603050405020304" pitchFamily="18" charset="0"/>
                <a:cs typeface="Times New Roman" panose="02020603050405020304" pitchFamily="18" charset="0"/>
              </a:rPr>
              <a:t>είναι </a:t>
            </a:r>
            <a:r>
              <a:rPr lang="el-GR" b="1" dirty="0">
                <a:latin typeface="Times New Roman" panose="02020603050405020304" pitchFamily="18" charset="0"/>
                <a:cs typeface="Times New Roman" panose="02020603050405020304" pitchFamily="18" charset="0"/>
              </a:rPr>
              <a:t>μια οντότητα η οποία μπορεί να μεταδοθεί. </a:t>
            </a:r>
            <a:endParaRPr lang="el-GR" b="1" dirty="0" smtClean="0">
              <a:latin typeface="Times New Roman" panose="02020603050405020304" pitchFamily="18" charset="0"/>
              <a:cs typeface="Times New Roman" panose="02020603050405020304" pitchFamily="18" charset="0"/>
            </a:endParaRPr>
          </a:p>
          <a:p>
            <a:pPr algn="l"/>
            <a:r>
              <a:rPr lang="el-GR" b="1" dirty="0" smtClean="0">
                <a:latin typeface="Times New Roman" panose="02020603050405020304" pitchFamily="18" charset="0"/>
                <a:cs typeface="Times New Roman" panose="02020603050405020304" pitchFamily="18" charset="0"/>
              </a:rPr>
              <a:t>Δίνεται </a:t>
            </a:r>
            <a:r>
              <a:rPr lang="el-GR" b="1" dirty="0">
                <a:latin typeface="Times New Roman" panose="02020603050405020304" pitchFamily="18" charset="0"/>
                <a:cs typeface="Times New Roman" panose="02020603050405020304" pitchFamily="18" charset="0"/>
              </a:rPr>
              <a:t>έμφαση στην αναμετάδοση της Πληροφορίας και στην τροποποίηση της συμπεριφοράς. </a:t>
            </a:r>
            <a:endParaRPr lang="el-GR" b="1" dirty="0" smtClean="0">
              <a:latin typeface="Times New Roman" panose="02020603050405020304" pitchFamily="18" charset="0"/>
              <a:cs typeface="Times New Roman" panose="02020603050405020304" pitchFamily="18" charset="0"/>
            </a:endParaRPr>
          </a:p>
          <a:p>
            <a:pPr algn="l"/>
            <a:r>
              <a:rPr lang="el-GR" b="1" dirty="0" smtClean="0">
                <a:latin typeface="Times New Roman" panose="02020603050405020304" pitchFamily="18" charset="0"/>
                <a:cs typeface="Times New Roman" panose="02020603050405020304" pitchFamily="18" charset="0"/>
              </a:rPr>
              <a:t>Η </a:t>
            </a:r>
            <a:r>
              <a:rPr lang="el-GR" b="1" dirty="0">
                <a:latin typeface="Times New Roman" panose="02020603050405020304" pitchFamily="18" charset="0"/>
                <a:cs typeface="Times New Roman" panose="02020603050405020304" pitchFamily="18" charset="0"/>
              </a:rPr>
              <a:t>μάθηση συνίσταται στην τροποποίηση της συμπεριφοράς.</a:t>
            </a:r>
          </a:p>
          <a:p>
            <a:pPr algn="l"/>
            <a:endParaRPr lang="el-GR" dirty="0">
              <a:latin typeface="Times New Roman" panose="02020603050405020304" pitchFamily="18" charset="0"/>
              <a:cs typeface="Times New Roman" panose="02020603050405020304" pitchFamily="18" charset="0"/>
            </a:endParaRPr>
          </a:p>
          <a:p>
            <a:pPr algn="l"/>
            <a:endParaRPr lang="el-GR" altLang="el-GR" b="1" dirty="0">
              <a:latin typeface="Times New Roman" panose="02020603050405020304" pitchFamily="18" charset="0"/>
              <a:cs typeface="Times New Roman" panose="02020603050405020304" pitchFamily="18" charset="0"/>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Tree>
    <p:extLst>
      <p:ext uri="{BB962C8B-B14F-4D97-AF65-F5344CB8AC3E}">
        <p14:creationId xmlns:p14="http://schemas.microsoft.com/office/powerpoint/2010/main" val="18549580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40835" y="0"/>
            <a:ext cx="8982635" cy="847165"/>
          </a:xfrm>
        </p:spPr>
        <p:txBody>
          <a:bodyPr>
            <a:normAutofit fontScale="90000"/>
          </a:bodyPr>
          <a:lstStyle/>
          <a:p>
            <a:r>
              <a:rPr lang="el-GR" b="1" dirty="0"/>
              <a:t>Οι Θεωρίες Μάθησης</a:t>
            </a:r>
            <a:endParaRPr lang="el-GR" dirty="0"/>
          </a:p>
        </p:txBody>
      </p:sp>
      <p:sp>
        <p:nvSpPr>
          <p:cNvPr id="3" name="Υπότιτλος 2"/>
          <p:cNvSpPr>
            <a:spLocks noGrp="1"/>
          </p:cNvSpPr>
          <p:nvPr>
            <p:ph type="subTitle" idx="1"/>
          </p:nvPr>
        </p:nvSpPr>
        <p:spPr>
          <a:xfrm>
            <a:off x="726140" y="2022828"/>
            <a:ext cx="10703859" cy="4691471"/>
          </a:xfrm>
        </p:spPr>
        <p:txBody>
          <a:bodyPr>
            <a:noAutofit/>
          </a:bodyPr>
          <a:lstStyle/>
          <a:p>
            <a:pPr algn="l"/>
            <a:r>
              <a:rPr lang="el-GR" b="1" dirty="0">
                <a:solidFill>
                  <a:srgbClr val="FF0000"/>
                </a:solidFill>
                <a:latin typeface="Times New Roman" panose="02020603050405020304" pitchFamily="18" charset="0"/>
                <a:cs typeface="Times New Roman" panose="02020603050405020304" pitchFamily="18" charset="0"/>
              </a:rPr>
              <a:t>Θεωρίες </a:t>
            </a:r>
            <a:r>
              <a:rPr lang="el-GR" b="1" dirty="0" smtClean="0">
                <a:solidFill>
                  <a:srgbClr val="FF0000"/>
                </a:solidFill>
                <a:latin typeface="Times New Roman" panose="02020603050405020304" pitchFamily="18" charset="0"/>
                <a:cs typeface="Times New Roman" panose="02020603050405020304" pitchFamily="18" charset="0"/>
              </a:rPr>
              <a:t>Συμπεριφοράς (</a:t>
            </a:r>
            <a:r>
              <a:rPr lang="el-GR" altLang="el-GR" b="1" dirty="0" smtClean="0">
                <a:solidFill>
                  <a:srgbClr val="FF0000"/>
                </a:solidFill>
                <a:latin typeface="Times New Roman" panose="02020603050405020304" pitchFamily="18" charset="0"/>
                <a:cs typeface="Times New Roman" panose="02020603050405020304" pitchFamily="18" charset="0"/>
              </a:rPr>
              <a:t>Συμπεριφορισμός</a:t>
            </a:r>
            <a:r>
              <a:rPr lang="el-GR" b="1" dirty="0" smtClean="0">
                <a:solidFill>
                  <a:srgbClr val="FF0000"/>
                </a:solidFill>
                <a:latin typeface="Times New Roman" panose="02020603050405020304" pitchFamily="18" charset="0"/>
                <a:cs typeface="Times New Roman" panose="02020603050405020304" pitchFamily="18" charset="0"/>
              </a:rPr>
              <a:t>)</a:t>
            </a:r>
            <a:endParaRPr lang="el-GR" b="1" dirty="0">
              <a:solidFill>
                <a:srgbClr val="FF0000"/>
              </a:solidFill>
              <a:latin typeface="Times New Roman" panose="02020603050405020304" pitchFamily="18" charset="0"/>
              <a:cs typeface="Times New Roman" panose="02020603050405020304" pitchFamily="18" charset="0"/>
            </a:endParaRPr>
          </a:p>
          <a:p>
            <a:pPr algn="l"/>
            <a:r>
              <a:rPr lang="el-GR" b="1" dirty="0" smtClean="0">
                <a:latin typeface="Times New Roman" panose="02020603050405020304" pitchFamily="18" charset="0"/>
                <a:cs typeface="Times New Roman" panose="02020603050405020304" pitchFamily="18" charset="0"/>
              </a:rPr>
              <a:t>Σημαντικός </a:t>
            </a:r>
            <a:r>
              <a:rPr lang="el-GR" b="1" dirty="0">
                <a:latin typeface="Times New Roman" panose="02020603050405020304" pitchFamily="18" charset="0"/>
                <a:cs typeface="Times New Roman" panose="02020603050405020304" pitchFamily="18" charset="0"/>
              </a:rPr>
              <a:t>ο ρόλος </a:t>
            </a:r>
            <a:endParaRPr lang="el-GR" b="1" dirty="0" smtClean="0">
              <a:latin typeface="Times New Roman" panose="02020603050405020304" pitchFamily="18" charset="0"/>
              <a:cs typeface="Times New Roman" panose="02020603050405020304" pitchFamily="18" charset="0"/>
            </a:endParaRPr>
          </a:p>
          <a:p>
            <a:pPr marL="342900" indent="-342900" algn="l">
              <a:buFont typeface="Arial" panose="020B0604020202020204" pitchFamily="34" charset="0"/>
              <a:buChar char="•"/>
            </a:pPr>
            <a:r>
              <a:rPr lang="el-GR" b="1" dirty="0" smtClean="0">
                <a:latin typeface="Times New Roman" panose="02020603050405020304" pitchFamily="18" charset="0"/>
                <a:cs typeface="Times New Roman" panose="02020603050405020304" pitchFamily="18" charset="0"/>
              </a:rPr>
              <a:t>του </a:t>
            </a:r>
            <a:r>
              <a:rPr lang="el-GR" b="1" dirty="0">
                <a:latin typeface="Times New Roman" panose="02020603050405020304" pitchFamily="18" charset="0"/>
                <a:cs typeface="Times New Roman" panose="02020603050405020304" pitchFamily="18" charset="0"/>
              </a:rPr>
              <a:t>εκπαιδευτή ως μεταδότη της γνώσης στους εκπαιδευόμενους και βασικός παράγοντας στην εκπαιδευτική διαδικασία που ενισχύει την επιθυμητή συμπεριφορά </a:t>
            </a:r>
          </a:p>
          <a:p>
            <a:pPr marL="342900" indent="-342900" algn="l">
              <a:buFont typeface="Arial" panose="020B0604020202020204" pitchFamily="34" charset="0"/>
              <a:buChar char="•"/>
            </a:pPr>
            <a:r>
              <a:rPr lang="el-GR" b="1" dirty="0" smtClean="0">
                <a:latin typeface="Times New Roman" panose="02020603050405020304" pitchFamily="18" charset="0"/>
                <a:cs typeface="Times New Roman" panose="02020603050405020304" pitchFamily="18" charset="0"/>
              </a:rPr>
              <a:t>των </a:t>
            </a:r>
            <a:r>
              <a:rPr lang="el-GR" b="1" dirty="0">
                <a:latin typeface="Times New Roman" panose="02020603050405020304" pitchFamily="18" charset="0"/>
                <a:cs typeface="Times New Roman" panose="02020603050405020304" pitchFamily="18" charset="0"/>
              </a:rPr>
              <a:t>διδακτικών στόχων του μαθήματος που διατυπώνονται με τη μορφή συμπεριφορών που οι εκπαιδευόμενοι πρέπει να αναπτύξουν. </a:t>
            </a:r>
          </a:p>
          <a:p>
            <a:pPr algn="l"/>
            <a:endParaRPr lang="el-GR" altLang="el-GR" b="1" dirty="0">
              <a:latin typeface="Times New Roman" panose="02020603050405020304" pitchFamily="18" charset="0"/>
              <a:cs typeface="Times New Roman" panose="02020603050405020304" pitchFamily="18" charset="0"/>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Tree>
    <p:extLst>
      <p:ext uri="{BB962C8B-B14F-4D97-AF65-F5344CB8AC3E}">
        <p14:creationId xmlns:p14="http://schemas.microsoft.com/office/powerpoint/2010/main" val="1424654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40835" y="0"/>
            <a:ext cx="8982635" cy="847165"/>
          </a:xfrm>
        </p:spPr>
        <p:txBody>
          <a:bodyPr>
            <a:normAutofit fontScale="90000"/>
          </a:bodyPr>
          <a:lstStyle/>
          <a:p>
            <a:r>
              <a:rPr lang="el-GR" b="1" dirty="0"/>
              <a:t>Οι Θεωρίες Μάθησης</a:t>
            </a:r>
            <a:endParaRPr lang="el-GR" dirty="0"/>
          </a:p>
        </p:txBody>
      </p:sp>
      <p:sp>
        <p:nvSpPr>
          <p:cNvPr id="3" name="Υπότιτλος 2"/>
          <p:cNvSpPr>
            <a:spLocks noGrp="1"/>
          </p:cNvSpPr>
          <p:nvPr>
            <p:ph type="subTitle" idx="1"/>
          </p:nvPr>
        </p:nvSpPr>
        <p:spPr>
          <a:xfrm>
            <a:off x="591670" y="1426941"/>
            <a:ext cx="11187954" cy="5067988"/>
          </a:xfrm>
        </p:spPr>
        <p:txBody>
          <a:bodyPr>
            <a:noAutofit/>
          </a:bodyPr>
          <a:lstStyle/>
          <a:p>
            <a:pPr algn="l"/>
            <a:r>
              <a:rPr lang="el-GR" b="1" dirty="0" smtClean="0">
                <a:solidFill>
                  <a:srgbClr val="FF0000"/>
                </a:solidFill>
                <a:latin typeface="Times New Roman" panose="02020603050405020304" pitchFamily="18" charset="0"/>
                <a:cs typeface="Times New Roman" panose="02020603050405020304" pitchFamily="18" charset="0"/>
              </a:rPr>
              <a:t>Γνωστικές </a:t>
            </a:r>
            <a:r>
              <a:rPr lang="el-GR" b="1" dirty="0">
                <a:solidFill>
                  <a:srgbClr val="FF0000"/>
                </a:solidFill>
                <a:latin typeface="Times New Roman" panose="02020603050405020304" pitchFamily="18" charset="0"/>
                <a:cs typeface="Times New Roman" panose="02020603050405020304" pitchFamily="18" charset="0"/>
              </a:rPr>
              <a:t>Θεωρίες </a:t>
            </a:r>
          </a:p>
          <a:p>
            <a:pPr algn="l"/>
            <a:r>
              <a:rPr lang="el-GR" b="1" dirty="0">
                <a:latin typeface="Times New Roman" panose="02020603050405020304" pitchFamily="18" charset="0"/>
                <a:cs typeface="Times New Roman" panose="02020603050405020304" pitchFamily="18" charset="0"/>
              </a:rPr>
              <a:t>Η μάθηση είναι αποτέλεσμα ενεργούς επεξεργασίας πληροφοριών με βάση τις ενδιάμεσες γνωστικές λειτουργίες του ατόμου, οι οποίες παρεμβάλλονται ανάμεσα στις πληροφορίες του περιβάλλοντος (ερέθισμα) και στις αντιδράσεις του ατόμου. </a:t>
            </a:r>
            <a:endParaRPr lang="el-GR" b="1" dirty="0" smtClean="0">
              <a:latin typeface="Times New Roman" panose="02020603050405020304" pitchFamily="18" charset="0"/>
              <a:cs typeface="Times New Roman" panose="02020603050405020304" pitchFamily="18" charset="0"/>
            </a:endParaRPr>
          </a:p>
          <a:p>
            <a:pPr algn="l"/>
            <a:r>
              <a:rPr lang="el-GR" b="1" dirty="0" smtClean="0">
                <a:latin typeface="Times New Roman" panose="02020603050405020304" pitchFamily="18" charset="0"/>
                <a:cs typeface="Times New Roman" panose="02020603050405020304" pitchFamily="18" charset="0"/>
              </a:rPr>
              <a:t>Η γνώση είναι </a:t>
            </a:r>
            <a:r>
              <a:rPr lang="el-GR" b="1" dirty="0">
                <a:latin typeface="Times New Roman" panose="02020603050405020304" pitchFamily="18" charset="0"/>
                <a:cs typeface="Times New Roman" panose="02020603050405020304" pitchFamily="18" charset="0"/>
              </a:rPr>
              <a:t>αποτέλεσμα ενεργούς αντιπαράθεσης του οργανισμού με την εμπειρία, μέσω της οποίας το άτομο, με δημιουργικές δραστηριότητες τροποποιεί τις ήδη υπάρχουσες γνώσεις του. </a:t>
            </a:r>
            <a:endParaRPr lang="el-GR" b="1" dirty="0" smtClean="0">
              <a:latin typeface="Times New Roman" panose="02020603050405020304" pitchFamily="18" charset="0"/>
              <a:cs typeface="Times New Roman" panose="02020603050405020304" pitchFamily="18" charset="0"/>
            </a:endParaRPr>
          </a:p>
          <a:p>
            <a:pPr algn="l"/>
            <a:r>
              <a:rPr lang="el-GR" b="1" dirty="0" smtClean="0">
                <a:latin typeface="Times New Roman" panose="02020603050405020304" pitchFamily="18" charset="0"/>
                <a:cs typeface="Times New Roman" panose="02020603050405020304" pitchFamily="18" charset="0"/>
              </a:rPr>
              <a:t>Σημαντικός ρόλος </a:t>
            </a:r>
          </a:p>
          <a:p>
            <a:pPr marL="342900" indent="-342900" algn="l">
              <a:buFont typeface="Arial" panose="020B0604020202020204" pitchFamily="34" charset="0"/>
              <a:buChar char="•"/>
            </a:pPr>
            <a:r>
              <a:rPr lang="el-GR" b="1" dirty="0" smtClean="0">
                <a:latin typeface="Times New Roman" panose="02020603050405020304" pitchFamily="18" charset="0"/>
                <a:cs typeface="Times New Roman" panose="02020603050405020304" pitchFamily="18" charset="0"/>
              </a:rPr>
              <a:t>της δομής </a:t>
            </a:r>
            <a:r>
              <a:rPr lang="el-GR" b="1" dirty="0">
                <a:latin typeface="Times New Roman" panose="02020603050405020304" pitchFamily="18" charset="0"/>
                <a:cs typeface="Times New Roman" panose="02020603050405020304" pitchFamily="18" charset="0"/>
              </a:rPr>
              <a:t>και </a:t>
            </a:r>
            <a:r>
              <a:rPr lang="el-GR" b="1" dirty="0" smtClean="0">
                <a:latin typeface="Times New Roman" panose="02020603050405020304" pitchFamily="18" charset="0"/>
                <a:cs typeface="Times New Roman" panose="02020603050405020304" pitchFamily="18" charset="0"/>
              </a:rPr>
              <a:t>της λειτουργίας </a:t>
            </a:r>
            <a:r>
              <a:rPr lang="el-GR" b="1" dirty="0">
                <a:latin typeface="Times New Roman" panose="02020603050405020304" pitchFamily="18" charset="0"/>
                <a:cs typeface="Times New Roman" panose="02020603050405020304" pitchFamily="18" charset="0"/>
              </a:rPr>
              <a:t>του γνωστικού συστήματος, σε αντίθεση με τις Θεωρίες Συμπεριφοράς που εστιάζουν στην παρατηρούμενη εξωτερική συμπεριφορά </a:t>
            </a:r>
            <a:endParaRPr lang="el-GR" b="1" dirty="0" smtClean="0">
              <a:latin typeface="Times New Roman" panose="02020603050405020304" pitchFamily="18" charset="0"/>
              <a:cs typeface="Times New Roman" panose="02020603050405020304" pitchFamily="18" charset="0"/>
            </a:endParaRPr>
          </a:p>
          <a:p>
            <a:pPr marL="342900" indent="-342900" algn="l">
              <a:buFont typeface="Arial" panose="020B0604020202020204" pitchFamily="34" charset="0"/>
              <a:buChar char="•"/>
            </a:pPr>
            <a:r>
              <a:rPr lang="el-GR" b="1" dirty="0" smtClean="0">
                <a:latin typeface="Times New Roman" panose="02020603050405020304" pitchFamily="18" charset="0"/>
                <a:cs typeface="Times New Roman" panose="02020603050405020304" pitchFamily="18" charset="0"/>
              </a:rPr>
              <a:t>του εκπαιδευόμενου ο οποίος σε </a:t>
            </a:r>
            <a:r>
              <a:rPr lang="el-GR" b="1" dirty="0">
                <a:latin typeface="Times New Roman" panose="02020603050405020304" pitchFamily="18" charset="0"/>
                <a:cs typeface="Times New Roman" panose="02020603050405020304" pitchFamily="18" charset="0"/>
              </a:rPr>
              <a:t>όλα τα στάδια κατάκτησης της </a:t>
            </a:r>
            <a:r>
              <a:rPr lang="el-GR" b="1" dirty="0" smtClean="0">
                <a:latin typeface="Times New Roman" panose="02020603050405020304" pitchFamily="18" charset="0"/>
                <a:cs typeface="Times New Roman" panose="02020603050405020304" pitchFamily="18" charset="0"/>
              </a:rPr>
              <a:t>γνώσης  αναπτύσσει </a:t>
            </a:r>
            <a:r>
              <a:rPr lang="el-GR" b="1" dirty="0">
                <a:latin typeface="Times New Roman" panose="02020603050405020304" pitchFamily="18" charset="0"/>
                <a:cs typeface="Times New Roman" panose="02020603050405020304" pitchFamily="18" charset="0"/>
              </a:rPr>
              <a:t>την αυτοπεποίθησή του και οδηγείται σταδιακά στην κατάκτηση της. </a:t>
            </a:r>
            <a:endParaRPr lang="el-GR" altLang="el-GR" b="1" dirty="0">
              <a:latin typeface="Times New Roman" panose="02020603050405020304" pitchFamily="18" charset="0"/>
              <a:cs typeface="Times New Roman" panose="02020603050405020304" pitchFamily="18" charset="0"/>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Tree>
    <p:extLst>
      <p:ext uri="{BB962C8B-B14F-4D97-AF65-F5344CB8AC3E}">
        <p14:creationId xmlns:p14="http://schemas.microsoft.com/office/powerpoint/2010/main" val="31538216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40835" y="0"/>
            <a:ext cx="8982635" cy="847165"/>
          </a:xfrm>
        </p:spPr>
        <p:txBody>
          <a:bodyPr>
            <a:normAutofit fontScale="90000"/>
          </a:bodyPr>
          <a:lstStyle/>
          <a:p>
            <a:r>
              <a:rPr lang="el-GR" b="1" dirty="0"/>
              <a:t>Οι Θεωρίες Μάθησης</a:t>
            </a:r>
            <a:endParaRPr lang="el-GR" dirty="0"/>
          </a:p>
        </p:txBody>
      </p:sp>
      <p:sp>
        <p:nvSpPr>
          <p:cNvPr id="3" name="Υπότιτλος 2"/>
          <p:cNvSpPr>
            <a:spLocks noGrp="1"/>
          </p:cNvSpPr>
          <p:nvPr>
            <p:ph type="subTitle" idx="1"/>
          </p:nvPr>
        </p:nvSpPr>
        <p:spPr>
          <a:xfrm>
            <a:off x="1210235" y="1667435"/>
            <a:ext cx="9977717" cy="4787153"/>
          </a:xfrm>
        </p:spPr>
        <p:txBody>
          <a:bodyPr>
            <a:noAutofit/>
          </a:bodyPr>
          <a:lstStyle/>
          <a:p>
            <a:pPr algn="l"/>
            <a:r>
              <a:rPr lang="el-GR" b="1" dirty="0" smtClean="0">
                <a:solidFill>
                  <a:srgbClr val="FF0000"/>
                </a:solidFill>
                <a:latin typeface="Times New Roman" panose="02020603050405020304" pitchFamily="18" charset="0"/>
                <a:cs typeface="Times New Roman" panose="02020603050405020304" pitchFamily="18" charset="0"/>
              </a:rPr>
              <a:t>Θεωρίες </a:t>
            </a:r>
            <a:r>
              <a:rPr lang="el-GR" b="1" dirty="0">
                <a:solidFill>
                  <a:srgbClr val="FF0000"/>
                </a:solidFill>
                <a:latin typeface="Times New Roman" panose="02020603050405020304" pitchFamily="18" charset="0"/>
                <a:cs typeface="Times New Roman" panose="02020603050405020304" pitchFamily="18" charset="0"/>
              </a:rPr>
              <a:t>Οικοδόμησης της Γνώσης </a:t>
            </a:r>
            <a:endParaRPr lang="el-GR" altLang="el-GR" b="1" dirty="0">
              <a:solidFill>
                <a:srgbClr val="FF0000"/>
              </a:solidFill>
              <a:latin typeface="Times New Roman" panose="02020603050405020304" pitchFamily="18" charset="0"/>
              <a:cs typeface="Times New Roman" panose="02020603050405020304" pitchFamily="18" charset="0"/>
            </a:endParaRPr>
          </a:p>
          <a:p>
            <a:pPr algn="l"/>
            <a:r>
              <a:rPr lang="el-GR" altLang="el-GR" b="1" dirty="0" smtClean="0">
                <a:latin typeface="Times New Roman" panose="02020603050405020304" pitchFamily="18" charset="0"/>
                <a:cs typeface="Times New Roman" panose="02020603050405020304" pitchFamily="18" charset="0"/>
              </a:rPr>
              <a:t>Η </a:t>
            </a:r>
            <a:r>
              <a:rPr lang="el-GR" altLang="el-GR" b="1" dirty="0">
                <a:latin typeface="Times New Roman" panose="02020603050405020304" pitchFamily="18" charset="0"/>
                <a:cs typeface="Times New Roman" panose="02020603050405020304" pitchFamily="18" charset="0"/>
              </a:rPr>
              <a:t>μάθηση στις εποικοδομητικές θεωρίες δεν μεταδίδεται, αλλά είναι μια διεργασία προσωπικής κατασκευής/δόμησης της γνώσης η οποία θεμελιώνεται στηριζόμενη σε προγενέστερες γνώσεις, οι οποίες υφίστανται μετασχηματισμούς ώστε να γίνει η σύνδεση με την νέα γνώση. </a:t>
            </a:r>
            <a:endParaRPr lang="el-GR" altLang="el-GR" b="1" dirty="0" smtClean="0">
              <a:latin typeface="Times New Roman" panose="02020603050405020304" pitchFamily="18" charset="0"/>
              <a:cs typeface="Times New Roman" panose="02020603050405020304" pitchFamily="18" charset="0"/>
            </a:endParaRPr>
          </a:p>
          <a:p>
            <a:pPr algn="l"/>
            <a:r>
              <a:rPr lang="el-GR" b="1" dirty="0">
                <a:latin typeface="Times New Roman" panose="02020603050405020304" pitchFamily="18" charset="0"/>
                <a:cs typeface="Times New Roman" panose="02020603050405020304" pitchFamily="18" charset="0"/>
              </a:rPr>
              <a:t>Σημαντικός ρόλος </a:t>
            </a:r>
          </a:p>
          <a:p>
            <a:pPr marL="342900" indent="-342900" algn="l">
              <a:buFont typeface="Arial" panose="020B0604020202020204" pitchFamily="34" charset="0"/>
              <a:buChar char="•"/>
            </a:pPr>
            <a:r>
              <a:rPr lang="el-GR" b="1" dirty="0" smtClean="0">
                <a:latin typeface="Times New Roman" panose="02020603050405020304" pitchFamily="18" charset="0"/>
                <a:cs typeface="Times New Roman" panose="02020603050405020304" pitchFamily="18" charset="0"/>
              </a:rPr>
              <a:t>του εκπαιδευόμενου </a:t>
            </a:r>
            <a:r>
              <a:rPr lang="el-GR" b="1" dirty="0">
                <a:latin typeface="Times New Roman" panose="02020603050405020304" pitchFamily="18" charset="0"/>
                <a:cs typeface="Times New Roman" panose="02020603050405020304" pitchFamily="18" charset="0"/>
              </a:rPr>
              <a:t>που αναλαμβάνει ενεργό ρόλο στην οικοδόμηση της γνώσης του </a:t>
            </a:r>
          </a:p>
          <a:p>
            <a:pPr marL="342900" indent="-342900" algn="l">
              <a:buFont typeface="Arial" panose="020B0604020202020204" pitchFamily="34" charset="0"/>
              <a:buChar char="•"/>
            </a:pPr>
            <a:r>
              <a:rPr lang="el-GR" b="1" dirty="0">
                <a:latin typeface="Times New Roman" panose="02020603050405020304" pitchFamily="18" charset="0"/>
                <a:cs typeface="Times New Roman" panose="02020603050405020304" pitchFamily="18" charset="0"/>
              </a:rPr>
              <a:t>της προηγούμενης ή πρότερης γνώσης του εκπαιδευόμενου</a:t>
            </a:r>
            <a:r>
              <a:rPr lang="el-GR" b="1" dirty="0" smtClean="0">
                <a:latin typeface="Times New Roman" panose="02020603050405020304" pitchFamily="18" charset="0"/>
                <a:cs typeface="Times New Roman" panose="02020603050405020304" pitchFamily="18" charset="0"/>
              </a:rPr>
              <a:t> </a:t>
            </a:r>
            <a:r>
              <a:rPr lang="el-GR" b="1" dirty="0">
                <a:latin typeface="Times New Roman" panose="02020603050405020304" pitchFamily="18" charset="0"/>
                <a:cs typeface="Times New Roman" panose="02020603050405020304" pitchFamily="18" charset="0"/>
              </a:rPr>
              <a:t>η οποία θα πρέπει να τροποποιηθεί και να επεκταθεί ως αποτέλεσμα της μάθησης </a:t>
            </a:r>
          </a:p>
          <a:p>
            <a:pPr marL="342900" indent="-342900" algn="l">
              <a:buFont typeface="Arial" panose="020B0604020202020204" pitchFamily="34" charset="0"/>
              <a:buChar char="•"/>
            </a:pPr>
            <a:r>
              <a:rPr lang="el-GR" b="1" dirty="0">
                <a:latin typeface="Times New Roman" panose="02020603050405020304" pitchFamily="18" charset="0"/>
                <a:cs typeface="Times New Roman" panose="02020603050405020304" pitchFamily="18" charset="0"/>
              </a:rPr>
              <a:t> του </a:t>
            </a:r>
            <a:r>
              <a:rPr lang="el-GR" b="1" dirty="0" smtClean="0">
                <a:latin typeface="Times New Roman" panose="02020603050405020304" pitchFamily="18" charset="0"/>
                <a:cs typeface="Times New Roman" panose="02020603050405020304" pitchFamily="18" charset="0"/>
              </a:rPr>
              <a:t>εκπαιδευτικού </a:t>
            </a:r>
            <a:r>
              <a:rPr lang="el-GR" b="1" dirty="0">
                <a:latin typeface="Times New Roman" panose="02020603050405020304" pitchFamily="18" charset="0"/>
                <a:cs typeface="Times New Roman" panose="02020603050405020304" pitchFamily="18" charset="0"/>
              </a:rPr>
              <a:t>που αναλαμβάνει έναν υποστηρικτικό – συμβουλευτικό ρόλο στη δραστηριότητα των μαθητών</a:t>
            </a:r>
            <a:endParaRPr lang="el-GR" altLang="el-GR" b="1" dirty="0">
              <a:latin typeface="Times New Roman" panose="02020603050405020304" pitchFamily="18" charset="0"/>
              <a:cs typeface="Times New Roman" panose="02020603050405020304" pitchFamily="18" charset="0"/>
            </a:endParaRPr>
          </a:p>
        </p:txBody>
      </p:sp>
      <p:pic>
        <p:nvPicPr>
          <p:cNvPr id="4" name="Εικόνα 3" descr="ΛΟΓΟΤΥΠΟ ΑΣΠΑΙΤΕ ΕΛΛΗΝΙΚΟ copy"/>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Tree>
    <p:extLst>
      <p:ext uri="{BB962C8B-B14F-4D97-AF65-F5344CB8AC3E}">
        <p14:creationId xmlns:p14="http://schemas.microsoft.com/office/powerpoint/2010/main" val="1494224602"/>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40835" y="0"/>
            <a:ext cx="8982635" cy="847165"/>
          </a:xfrm>
        </p:spPr>
        <p:txBody>
          <a:bodyPr>
            <a:normAutofit fontScale="90000"/>
          </a:bodyPr>
          <a:lstStyle/>
          <a:p>
            <a:r>
              <a:rPr lang="el-GR" b="1" dirty="0"/>
              <a:t>Οι Θεωρίες Μάθησης</a:t>
            </a:r>
            <a:endParaRPr lang="el-GR" dirty="0"/>
          </a:p>
        </p:txBody>
      </p:sp>
      <p:sp>
        <p:nvSpPr>
          <p:cNvPr id="3" name="Υπότιτλος 2"/>
          <p:cNvSpPr>
            <a:spLocks noGrp="1"/>
          </p:cNvSpPr>
          <p:nvPr>
            <p:ph type="subTitle" idx="1"/>
          </p:nvPr>
        </p:nvSpPr>
        <p:spPr>
          <a:xfrm>
            <a:off x="624114" y="1580349"/>
            <a:ext cx="11277600" cy="4965594"/>
          </a:xfrm>
        </p:spPr>
        <p:txBody>
          <a:bodyPr>
            <a:noAutofit/>
          </a:bodyPr>
          <a:lstStyle/>
          <a:p>
            <a:pPr algn="l"/>
            <a:r>
              <a:rPr lang="el-GR" b="1" dirty="0">
                <a:solidFill>
                  <a:srgbClr val="FF0000"/>
                </a:solidFill>
                <a:latin typeface="Times New Roman" panose="02020603050405020304" pitchFamily="18" charset="0"/>
                <a:cs typeface="Times New Roman" panose="02020603050405020304" pitchFamily="18" charset="0"/>
              </a:rPr>
              <a:t>Θεωρίες Οικοδόμησης της Γνώσης </a:t>
            </a:r>
            <a:r>
              <a:rPr lang="el-GR" b="1" dirty="0" smtClean="0">
                <a:solidFill>
                  <a:srgbClr val="FF0000"/>
                </a:solidFill>
                <a:latin typeface="Times New Roman" panose="02020603050405020304" pitchFamily="18" charset="0"/>
                <a:cs typeface="Times New Roman" panose="02020603050405020304" pitchFamily="18" charset="0"/>
              </a:rPr>
              <a:t>(</a:t>
            </a:r>
            <a:r>
              <a:rPr lang="el-GR" altLang="el-GR" b="1" dirty="0" smtClean="0">
                <a:solidFill>
                  <a:srgbClr val="FF0000"/>
                </a:solidFill>
                <a:latin typeface="Times New Roman" panose="02020603050405020304" pitchFamily="18" charset="0"/>
                <a:cs typeface="Times New Roman" panose="02020603050405020304" pitchFamily="18" charset="0"/>
              </a:rPr>
              <a:t>εποικοδομητικές  θεωρίες)</a:t>
            </a:r>
            <a:endParaRPr lang="el-GR" altLang="el-GR" b="1" dirty="0">
              <a:solidFill>
                <a:srgbClr val="FF0000"/>
              </a:solidFill>
              <a:latin typeface="Times New Roman" panose="02020603050405020304" pitchFamily="18" charset="0"/>
              <a:cs typeface="Times New Roman" panose="02020603050405020304" pitchFamily="18" charset="0"/>
            </a:endParaRPr>
          </a:p>
          <a:p>
            <a:pPr algn="l"/>
            <a:r>
              <a:rPr lang="el-GR" altLang="el-GR" b="1" dirty="0">
                <a:latin typeface="Times New Roman" panose="02020603050405020304" pitchFamily="18" charset="0"/>
                <a:cs typeface="Times New Roman" panose="02020603050405020304" pitchFamily="18" charset="0"/>
              </a:rPr>
              <a:t>Η μάθηση «επιτυγχάνεται» όταν γίνει επεξεργασία των πληροφοριών και οι εκπαιδευόμενοι δομήσουν ή αναδομήσουν τις  δικές τους νοητικές αναπαραστάσεις και σχήματα </a:t>
            </a:r>
            <a:r>
              <a:rPr lang="el-GR" altLang="el-GR" b="1" dirty="0" smtClean="0">
                <a:latin typeface="Times New Roman" panose="02020603050405020304" pitchFamily="18" charset="0"/>
                <a:cs typeface="Times New Roman" panose="02020603050405020304" pitchFamily="18" charset="0"/>
              </a:rPr>
              <a:t>πάντα </a:t>
            </a:r>
            <a:r>
              <a:rPr lang="el-GR" altLang="el-GR" b="1" dirty="0">
                <a:latin typeface="Times New Roman" panose="02020603050405020304" pitchFamily="18" charset="0"/>
                <a:cs typeface="Times New Roman" panose="02020603050405020304" pitchFamily="18" charset="0"/>
              </a:rPr>
              <a:t>σε αντιστοιχία  με το συγκεκριμένο υποκείμενο της μάθησης.</a:t>
            </a:r>
          </a:p>
          <a:p>
            <a:pPr algn="l"/>
            <a:r>
              <a:rPr lang="el-GR" altLang="el-GR" b="1" dirty="0">
                <a:latin typeface="Times New Roman" panose="02020603050405020304" pitchFamily="18" charset="0"/>
                <a:cs typeface="Times New Roman" panose="02020603050405020304" pitchFamily="18" charset="0"/>
              </a:rPr>
              <a:t>Εξαιτίας της διαφορετικότητας των </a:t>
            </a:r>
            <a:r>
              <a:rPr lang="el-GR" altLang="el-GR" b="1" dirty="0" err="1">
                <a:latin typeface="Times New Roman" panose="02020603050405020304" pitchFamily="18" charset="0"/>
                <a:cs typeface="Times New Roman" panose="02020603050405020304" pitchFamily="18" charset="0"/>
              </a:rPr>
              <a:t>προϋπαρχουσών</a:t>
            </a:r>
            <a:r>
              <a:rPr lang="el-GR" altLang="el-GR" b="1" dirty="0">
                <a:latin typeface="Times New Roman" panose="02020603050405020304" pitchFamily="18" charset="0"/>
                <a:cs typeface="Times New Roman" panose="02020603050405020304" pitchFamily="18" charset="0"/>
              </a:rPr>
              <a:t> γνώσεων, οι αναπαραστάσεις θα είναι  και αυτές </a:t>
            </a:r>
            <a:r>
              <a:rPr lang="el-GR" altLang="el-GR" b="1" dirty="0" smtClean="0">
                <a:latin typeface="Times New Roman" panose="02020603050405020304" pitchFamily="18" charset="0"/>
                <a:cs typeface="Times New Roman" panose="02020603050405020304" pitchFamily="18" charset="0"/>
              </a:rPr>
              <a:t>διαφορετικές </a:t>
            </a:r>
            <a:r>
              <a:rPr lang="el-GR" altLang="el-GR" b="1" dirty="0">
                <a:latin typeface="Times New Roman" panose="02020603050405020304" pitchFamily="18" charset="0"/>
                <a:cs typeface="Times New Roman" panose="02020603050405020304" pitchFamily="18" charset="0"/>
              </a:rPr>
              <a:t>και επομένως δεν υφίσταται η έννοια του «αντικειμενικού</a:t>
            </a:r>
            <a:r>
              <a:rPr lang="el-GR" altLang="el-GR" b="1" dirty="0" smtClean="0">
                <a:latin typeface="Times New Roman" panose="02020603050405020304" pitchFamily="18" charset="0"/>
                <a:cs typeface="Times New Roman" panose="02020603050405020304" pitchFamily="18" charset="0"/>
              </a:rPr>
              <a:t>» </a:t>
            </a:r>
            <a:r>
              <a:rPr lang="el-GR" altLang="el-GR" b="1" dirty="0">
                <a:latin typeface="Times New Roman" panose="02020603050405020304" pitchFamily="18" charset="0"/>
                <a:cs typeface="Times New Roman" panose="02020603050405020304" pitchFamily="18" charset="0"/>
              </a:rPr>
              <a:t>κόσμου που είναι έξω από εμάς και περιμένει να τον μελετήσουμε για να καταλήξουμε σε καθολικά συμπεράσματα. </a:t>
            </a:r>
          </a:p>
          <a:p>
            <a:pPr algn="l"/>
            <a:r>
              <a:rPr lang="el-GR" altLang="el-GR" b="1" dirty="0">
                <a:latin typeface="Times New Roman" panose="02020603050405020304" pitchFamily="18" charset="0"/>
                <a:cs typeface="Times New Roman" panose="02020603050405020304" pitchFamily="18" charset="0"/>
              </a:rPr>
              <a:t>Επομένως, σύμφωνα με τις εποικοδομητικές θεωρίες, οτιδήποτε δομεί το άτομο είναι </a:t>
            </a:r>
            <a:r>
              <a:rPr lang="el-GR" altLang="el-GR" b="1" dirty="0">
                <a:solidFill>
                  <a:srgbClr val="C00000"/>
                </a:solidFill>
                <a:latin typeface="Times New Roman" panose="02020603050405020304" pitchFamily="18" charset="0"/>
                <a:cs typeface="Times New Roman" panose="02020603050405020304" pitchFamily="18" charset="0"/>
              </a:rPr>
              <a:t>αληθές για το ίδιο και όχι απαραίτητα για «έξω από αυτό», </a:t>
            </a:r>
            <a:r>
              <a:rPr lang="el-GR" altLang="el-GR" b="1" dirty="0">
                <a:latin typeface="Times New Roman" panose="02020603050405020304" pitchFamily="18" charset="0"/>
                <a:cs typeface="Times New Roman" panose="02020603050405020304" pitchFamily="18" charset="0"/>
              </a:rPr>
              <a:t>δεν έχει κατ’ ανάγκη εγκυρότητα, οπότε τα όποια νοήματα και εννοιολογικές κατασκευές δομούνται μέσω των προσωπικών διεργασιών και εμπειριών, ανεξάρτητα του κόσμου που μας περιβάλει</a:t>
            </a:r>
            <a:r>
              <a:rPr lang="el-GR" altLang="el-GR" b="1" dirty="0" smtClean="0"/>
              <a:t>. </a:t>
            </a:r>
            <a:endParaRPr lang="el-GR" altLang="el-GR" b="1"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Tree>
    <p:extLst>
      <p:ext uri="{BB962C8B-B14F-4D97-AF65-F5344CB8AC3E}">
        <p14:creationId xmlns:p14="http://schemas.microsoft.com/office/powerpoint/2010/main" val="36050500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40835" y="0"/>
            <a:ext cx="8982635" cy="847165"/>
          </a:xfrm>
        </p:spPr>
        <p:txBody>
          <a:bodyPr>
            <a:normAutofit fontScale="90000"/>
          </a:bodyPr>
          <a:lstStyle/>
          <a:p>
            <a:r>
              <a:rPr lang="el-GR" b="1" dirty="0"/>
              <a:t>Οι Θεωρίες Μάθησης</a:t>
            </a:r>
            <a:endParaRPr lang="el-GR" dirty="0"/>
          </a:p>
        </p:txBody>
      </p:sp>
      <p:sp>
        <p:nvSpPr>
          <p:cNvPr id="3" name="Υπότιτλος 2"/>
          <p:cNvSpPr>
            <a:spLocks noGrp="1"/>
          </p:cNvSpPr>
          <p:nvPr>
            <p:ph type="subTitle" idx="1"/>
          </p:nvPr>
        </p:nvSpPr>
        <p:spPr>
          <a:xfrm>
            <a:off x="624114" y="1823359"/>
            <a:ext cx="11277600" cy="4722584"/>
          </a:xfrm>
        </p:spPr>
        <p:txBody>
          <a:bodyPr>
            <a:noAutofit/>
          </a:bodyPr>
          <a:lstStyle/>
          <a:p>
            <a:pPr algn="l"/>
            <a:r>
              <a:rPr lang="el-GR" b="1" dirty="0" smtClean="0">
                <a:latin typeface="Times New Roman" panose="02020603050405020304" pitchFamily="18" charset="0"/>
                <a:cs typeface="Times New Roman" panose="02020603050405020304" pitchFamily="18" charset="0"/>
              </a:rPr>
              <a:t>Οι </a:t>
            </a:r>
            <a:r>
              <a:rPr lang="el-GR" b="1" dirty="0">
                <a:latin typeface="Times New Roman" panose="02020603050405020304" pitchFamily="18" charset="0"/>
                <a:cs typeface="Times New Roman" panose="02020603050405020304" pitchFamily="18" charset="0"/>
              </a:rPr>
              <a:t>ερευνητές των Θεωριών της Συμπεριφοράς βλέπουν τη γνώση ως κάτι που συμβαίνει, ως απάντηση σε εξωτερικούς </a:t>
            </a:r>
            <a:r>
              <a:rPr lang="el-GR" b="1" dirty="0" smtClean="0">
                <a:latin typeface="Times New Roman" panose="02020603050405020304" pitchFamily="18" charset="0"/>
                <a:cs typeface="Times New Roman" panose="02020603050405020304" pitchFamily="18" charset="0"/>
              </a:rPr>
              <a:t>παράγοντες.</a:t>
            </a:r>
          </a:p>
          <a:p>
            <a:pPr algn="l"/>
            <a:r>
              <a:rPr lang="el-GR" b="1" dirty="0" smtClean="0">
                <a:latin typeface="Times New Roman" panose="02020603050405020304" pitchFamily="18" charset="0"/>
                <a:cs typeface="Times New Roman" panose="02020603050405020304" pitchFamily="18" charset="0"/>
              </a:rPr>
              <a:t>Οι δημιουργοί </a:t>
            </a:r>
            <a:r>
              <a:rPr lang="el-GR" b="1" dirty="0">
                <a:latin typeface="Times New Roman" panose="02020603050405020304" pitchFamily="18" charset="0"/>
                <a:cs typeface="Times New Roman" panose="02020603050405020304" pitchFamily="18" charset="0"/>
              </a:rPr>
              <a:t>των Γνωστικών Θεωριών βλέπουν τη γνώση ως αφηρημένες συμβολικές αναπαραστάσεις στο μυαλό αυτού που μαθαίνει. </a:t>
            </a:r>
            <a:endParaRPr lang="el-GR" b="1" dirty="0" smtClean="0">
              <a:latin typeface="Times New Roman" panose="02020603050405020304" pitchFamily="18" charset="0"/>
              <a:cs typeface="Times New Roman" panose="02020603050405020304" pitchFamily="18" charset="0"/>
            </a:endParaRPr>
          </a:p>
          <a:p>
            <a:pPr algn="l"/>
            <a:r>
              <a:rPr lang="el-GR" b="1" dirty="0" smtClean="0">
                <a:latin typeface="Times New Roman" panose="02020603050405020304" pitchFamily="18" charset="0"/>
                <a:cs typeface="Times New Roman" panose="02020603050405020304" pitchFamily="18" charset="0"/>
              </a:rPr>
              <a:t>Οι </a:t>
            </a:r>
            <a:r>
              <a:rPr lang="el-GR" b="1" dirty="0">
                <a:latin typeface="Times New Roman" panose="02020603050405020304" pitchFamily="18" charset="0"/>
                <a:cs typeface="Times New Roman" panose="02020603050405020304" pitchFamily="18" charset="0"/>
              </a:rPr>
              <a:t>ερευνητές των Θεωριών Οικοδόμησης της Γνώσης δίνουν έμφαση στη γνώση όπως κατασκευάζεται εσωτερικά σε κάθε άτομο. </a:t>
            </a:r>
            <a:r>
              <a:rPr lang="el-GR" b="1" dirty="0" smtClean="0">
                <a:latin typeface="Times New Roman" panose="02020603050405020304" pitchFamily="18" charset="0"/>
                <a:cs typeface="Times New Roman" panose="02020603050405020304" pitchFamily="18" charset="0"/>
              </a:rPr>
              <a:t>Υποστηρίζουν </a:t>
            </a:r>
            <a:r>
              <a:rPr lang="el-GR" b="1" dirty="0">
                <a:latin typeface="Times New Roman" panose="02020603050405020304" pitchFamily="18" charset="0"/>
                <a:cs typeface="Times New Roman" panose="02020603050405020304" pitchFamily="18" charset="0"/>
              </a:rPr>
              <a:t>πως η γνώση δεν μπορεί να μεταφερθεί ακριβώς η ίδια από το ένα άτομο στο άλλο. Κάθε άνθρωπος θα διαμορφώσει τη νέα γνώση ανάλογα με την εμπειρία του, προκειμένου να την «τοποθετήσει» μέσα στο πλαίσιο αναφοράς </a:t>
            </a:r>
            <a:r>
              <a:rPr lang="el-GR" b="1" dirty="0" smtClean="0">
                <a:latin typeface="Times New Roman" panose="02020603050405020304" pitchFamily="18" charset="0"/>
                <a:cs typeface="Times New Roman" panose="02020603050405020304" pitchFamily="18" charset="0"/>
              </a:rPr>
              <a:t>του.</a:t>
            </a:r>
            <a:endParaRPr lang="el-GR" altLang="el-GR" b="1" dirty="0">
              <a:latin typeface="Times New Roman" panose="02020603050405020304" pitchFamily="18" charset="0"/>
              <a:cs typeface="Times New Roman" panose="02020603050405020304" pitchFamily="18" charset="0"/>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p>
          <a:p>
            <a:r>
              <a:rPr lang="el-GR" sz="1200" b="1" dirty="0"/>
              <a:t>Σ</a:t>
            </a:r>
            <a:r>
              <a:rPr lang="el-GR" sz="1200" dirty="0"/>
              <a:t>ΧΟΛΗ</a:t>
            </a:r>
          </a:p>
          <a:p>
            <a:r>
              <a:rPr lang="el-GR" sz="1200" b="1" dirty="0"/>
              <a:t>ΠΑ</a:t>
            </a:r>
            <a:r>
              <a:rPr lang="el-GR" sz="1200" dirty="0"/>
              <a:t>ΙΔΑΓΩΓΙΚΗΣ &amp;</a:t>
            </a:r>
          </a:p>
          <a:p>
            <a:r>
              <a:rPr lang="el-GR" sz="1200" b="1" dirty="0"/>
              <a:t>Τ</a:t>
            </a:r>
            <a:r>
              <a:rPr lang="el-GR" sz="1200" dirty="0"/>
              <a:t>ΕΧΝΟΛΟΓΙΚΗΣ</a:t>
            </a:r>
          </a:p>
          <a:p>
            <a:r>
              <a:rPr lang="el-GR" sz="1200" b="1" dirty="0"/>
              <a:t>Ε</a:t>
            </a:r>
            <a:r>
              <a:rPr lang="el-GR" sz="1200" dirty="0"/>
              <a:t>ΚΠΑΙΔΕΥΣΗΣ</a:t>
            </a:r>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Tree>
    <p:extLst>
      <p:ext uri="{BB962C8B-B14F-4D97-AF65-F5344CB8AC3E}">
        <p14:creationId xmlns:p14="http://schemas.microsoft.com/office/powerpoint/2010/main" val="1447088411"/>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3443</TotalTime>
  <Words>2353</Words>
  <Application>Microsoft Office PowerPoint</Application>
  <PresentationFormat>Ευρεία οθόνη</PresentationFormat>
  <Paragraphs>305</Paragraphs>
  <Slides>24</Slides>
  <Notes>24</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24</vt:i4>
      </vt:variant>
    </vt:vector>
  </HeadingPairs>
  <TitlesOfParts>
    <vt:vector size="29" baseType="lpstr">
      <vt:lpstr>Arial</vt:lpstr>
      <vt:lpstr>Calibri</vt:lpstr>
      <vt:lpstr>Calibri Light</vt:lpstr>
      <vt:lpstr>Times New Roman</vt:lpstr>
      <vt:lpstr>Θέμα του Office</vt:lpstr>
      <vt:lpstr>Παιδαγωγικές Εφαρμογές ΗΥ</vt:lpstr>
      <vt:lpstr>Παιδαγωγικές Εφαρμογές ΗΥ</vt:lpstr>
      <vt:lpstr>Οι Θεωρίες Μάθησης</vt:lpstr>
      <vt:lpstr>Οι Θεωρίες Μάθησης</vt:lpstr>
      <vt:lpstr>Οι Θεωρίες Μάθησης</vt:lpstr>
      <vt:lpstr>Οι Θεωρίες Μάθησης</vt:lpstr>
      <vt:lpstr>Οι Θεωρίες Μάθησης</vt:lpstr>
      <vt:lpstr>Οι Θεωρίες Μάθησης</vt:lpstr>
      <vt:lpstr>Οι Θεωρίες Μάθησης</vt:lpstr>
      <vt:lpstr>Οι Θεωρίες Μάθησης</vt:lpstr>
      <vt:lpstr>Οι Θεωρίες Μάθησης</vt:lpstr>
      <vt:lpstr>Οι Θεωρίες Μάθησης</vt:lpstr>
      <vt:lpstr>Οι Θεωρίες Μάθησης</vt:lpstr>
      <vt:lpstr>Οι Θεωρίες Μάθησης</vt:lpstr>
      <vt:lpstr>Οι Θεωρίες Μάθησης</vt:lpstr>
      <vt:lpstr>Οι Θεωρίες Μάθησης</vt:lpstr>
      <vt:lpstr>Οι Θεωρίες Μάθησης</vt:lpstr>
      <vt:lpstr>Οι Θεωρίες Μάθησης</vt:lpstr>
      <vt:lpstr>Οι Θεωρίες Μάθησης</vt:lpstr>
      <vt:lpstr>Οι Θεωρίες Μάθησης</vt:lpstr>
      <vt:lpstr>Οι Θεωρίες Μάθησης</vt:lpstr>
      <vt:lpstr>Οι Θεωρίες Μάθησης και το Εκπαιδευτικό Λογισμικό (ΕΛ)</vt:lpstr>
      <vt:lpstr>Οι Θεωρίες Μάθησης και το Εκπαιδευτικό Λογισμικό (ΕΛ)</vt:lpstr>
      <vt:lpstr>Οι Θεωρίες Μάθησης και το Εκπαιδευτικό Λογισμικό (ΕΛ)</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Παιδαγωγικές Εφαρμογές ΗΥ</dc:title>
  <dc:creator>spanetsos</dc:creator>
  <cp:lastModifiedBy>spanetsos</cp:lastModifiedBy>
  <cp:revision>28</cp:revision>
  <dcterms:created xsi:type="dcterms:W3CDTF">2022-02-14T19:54:02Z</dcterms:created>
  <dcterms:modified xsi:type="dcterms:W3CDTF">2023-02-07T07:53:41Z</dcterms:modified>
</cp:coreProperties>
</file>