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2" r:id="rId1"/>
  </p:sldMasterIdLst>
  <p:notesMasterIdLst>
    <p:notesMasterId r:id="rId18"/>
  </p:notesMasterIdLst>
  <p:sldIdLst>
    <p:sldId id="256" r:id="rId2"/>
    <p:sldId id="257" r:id="rId3"/>
    <p:sldId id="258" r:id="rId4"/>
    <p:sldId id="259" r:id="rId5"/>
    <p:sldId id="260" r:id="rId6"/>
    <p:sldId id="261" r:id="rId7"/>
    <p:sldId id="262" r:id="rId8"/>
    <p:sldId id="263" r:id="rId9"/>
    <p:sldId id="275" r:id="rId10"/>
    <p:sldId id="265" r:id="rId11"/>
    <p:sldId id="266" r:id="rId12"/>
    <p:sldId id="272" r:id="rId13"/>
    <p:sldId id="269" r:id="rId14"/>
    <p:sldId id="270" r:id="rId15"/>
    <p:sldId id="271" r:id="rId16"/>
    <p:sldId id="276" r:id="rId17"/>
  </p:sldIdLst>
  <p:sldSz cx="12192000" cy="6858000"/>
  <p:notesSz cx="6858000" cy="9144000"/>
  <p:embeddedFontLst>
    <p:embeddedFont>
      <p:font typeface="Garamond" panose="02020404030301010803" pitchFamily="18" charset="0"/>
      <p:regular r:id="rId19"/>
      <p:bold r:id="rId20"/>
      <p:italic r:id="rId21"/>
    </p:embeddedFont>
    <p:embeddedFont>
      <p:font typeface="Play" panose="020B0604020202020204" charset="0"/>
      <p:regular r:id="rId22"/>
      <p:bold r:id="rId2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hFCCG2dZvb6p+Zym/IgKZS8XHtv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30" Type="http://customschemas.google.com/relationships/presentationmetadata" Target="metadata"/></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B9963E-1473-4B95-B0C2-96B66013DF3A}"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9217773E-22B3-4DA0-9717-F9A870ADC220}">
      <dgm:prSet custT="1"/>
      <dgm:spPr/>
      <dgm:t>
        <a:bodyPr/>
        <a:lstStyle/>
        <a:p>
          <a:r>
            <a:rPr lang="el-GR" sz="1500" dirty="0">
              <a:latin typeface="Times New Roman" panose="02020603050405020304" pitchFamily="18" charset="0"/>
              <a:cs typeface="Times New Roman" panose="02020603050405020304" pitchFamily="18" charset="0"/>
            </a:rPr>
            <a:t>Η </a:t>
          </a:r>
          <a:r>
            <a:rPr lang="el-GR" sz="1500" b="1" dirty="0" err="1">
              <a:latin typeface="Times New Roman" panose="02020603050405020304" pitchFamily="18" charset="0"/>
              <a:cs typeface="Times New Roman" panose="02020603050405020304" pitchFamily="18" charset="0"/>
            </a:rPr>
            <a:t>Ρόζα</a:t>
          </a:r>
          <a:r>
            <a:rPr lang="el-GR" sz="1500" b="1" dirty="0">
              <a:latin typeface="Times New Roman" panose="02020603050405020304" pitchFamily="18" charset="0"/>
              <a:cs typeface="Times New Roman" panose="02020603050405020304" pitchFamily="18" charset="0"/>
            </a:rPr>
            <a:t> Ιμβριώτη </a:t>
          </a:r>
          <a:r>
            <a:rPr lang="el-GR" sz="1500" dirty="0">
              <a:latin typeface="Times New Roman" panose="02020603050405020304" pitchFamily="18" charset="0"/>
              <a:cs typeface="Times New Roman" panose="02020603050405020304" pitchFamily="18" charset="0"/>
            </a:rPr>
            <a:t>(1898–1977) ήταν μια από τις </a:t>
          </a:r>
          <a:r>
            <a:rPr lang="el-GR" sz="1500" b="1" dirty="0">
              <a:latin typeface="Times New Roman" panose="02020603050405020304" pitchFamily="18" charset="0"/>
              <a:cs typeface="Times New Roman" panose="02020603050405020304" pitchFamily="18" charset="0"/>
            </a:rPr>
            <a:t>πρώτες </a:t>
          </a:r>
          <a:r>
            <a:rPr lang="el-GR" sz="1500" dirty="0">
              <a:latin typeface="Times New Roman" panose="02020603050405020304" pitchFamily="18" charset="0"/>
              <a:cs typeface="Times New Roman" panose="02020603050405020304" pitchFamily="18" charset="0"/>
            </a:rPr>
            <a:t>γυναίκες εκπαιδευτικούς, παιδαγωγούς στην Ελλάδα, και θεωρείται </a:t>
          </a:r>
          <a:r>
            <a:rPr lang="el-GR" sz="1500" b="1" dirty="0">
              <a:latin typeface="Times New Roman" panose="02020603050405020304" pitchFamily="18" charset="0"/>
              <a:cs typeface="Times New Roman" panose="02020603050405020304" pitchFamily="18" charset="0"/>
            </a:rPr>
            <a:t>πρωτοπόρος</a:t>
          </a:r>
          <a:r>
            <a:rPr lang="el-GR" sz="1500" dirty="0">
              <a:latin typeface="Times New Roman" panose="02020603050405020304" pitchFamily="18" charset="0"/>
              <a:cs typeface="Times New Roman" panose="02020603050405020304" pitchFamily="18" charset="0"/>
            </a:rPr>
            <a:t> στον τομέα της εκπαίδευσης και της κοινωνικής δικαιοσύνης. </a:t>
          </a:r>
          <a:endParaRPr lang="en-US" sz="1500" dirty="0">
            <a:latin typeface="Times New Roman" panose="02020603050405020304" pitchFamily="18" charset="0"/>
            <a:cs typeface="Times New Roman" panose="02020603050405020304" pitchFamily="18" charset="0"/>
          </a:endParaRPr>
        </a:p>
      </dgm:t>
    </dgm:pt>
    <dgm:pt modelId="{EE399E71-31F5-4604-A57A-5DBE5AEF3733}" type="parTrans" cxnId="{F50CBA99-80EE-4CB8-B248-6EBE28F1C0F1}">
      <dgm:prSet/>
      <dgm:spPr/>
      <dgm:t>
        <a:bodyPr/>
        <a:lstStyle/>
        <a:p>
          <a:endParaRPr lang="en-US"/>
        </a:p>
      </dgm:t>
    </dgm:pt>
    <dgm:pt modelId="{46A38784-BD3D-4BF1-9E10-894593AB79FE}" type="sibTrans" cxnId="{F50CBA99-80EE-4CB8-B248-6EBE28F1C0F1}">
      <dgm:prSet/>
      <dgm:spPr/>
      <dgm:t>
        <a:bodyPr/>
        <a:lstStyle/>
        <a:p>
          <a:endParaRPr lang="en-US"/>
        </a:p>
      </dgm:t>
    </dgm:pt>
    <dgm:pt modelId="{5B2D820F-1E5B-408B-BAD1-87DA1B4A3367}">
      <dgm:prSet custT="1"/>
      <dgm:spPr/>
      <dgm:t>
        <a:bodyPr/>
        <a:lstStyle/>
        <a:p>
          <a:r>
            <a:rPr lang="el-GR" sz="1500" dirty="0">
              <a:latin typeface="Times New Roman" panose="02020603050405020304" pitchFamily="18" charset="0"/>
              <a:cs typeface="Times New Roman" panose="02020603050405020304" pitchFamily="18" charset="0"/>
            </a:rPr>
            <a:t>Το </a:t>
          </a:r>
          <a:r>
            <a:rPr lang="el-GR" sz="1500" b="1" dirty="0">
              <a:latin typeface="Times New Roman" panose="02020603050405020304" pitchFamily="18" charset="0"/>
              <a:cs typeface="Times New Roman" panose="02020603050405020304" pitchFamily="18" charset="0"/>
            </a:rPr>
            <a:t>έργο </a:t>
          </a:r>
          <a:r>
            <a:rPr lang="el-GR" sz="1500" dirty="0">
              <a:latin typeface="Times New Roman" panose="02020603050405020304" pitchFamily="18" charset="0"/>
              <a:cs typeface="Times New Roman" panose="02020603050405020304" pitchFamily="18" charset="0"/>
            </a:rPr>
            <a:t>της, που επηρεάστηκε από τις σύγχρονες εκπαιδευτικές θεωρίες, άφησε </a:t>
          </a:r>
          <a:r>
            <a:rPr lang="el-GR" sz="1500" b="1" dirty="0">
              <a:latin typeface="Times New Roman" panose="02020603050405020304" pitchFamily="18" charset="0"/>
              <a:cs typeface="Times New Roman" panose="02020603050405020304" pitchFamily="18" charset="0"/>
            </a:rPr>
            <a:t>ανεξίτηλο σημάδι </a:t>
          </a:r>
          <a:r>
            <a:rPr lang="el-GR" sz="1500" dirty="0">
              <a:latin typeface="Times New Roman" panose="02020603050405020304" pitchFamily="18" charset="0"/>
              <a:cs typeface="Times New Roman" panose="02020603050405020304" pitchFamily="18" charset="0"/>
            </a:rPr>
            <a:t>στην ελληνική </a:t>
          </a:r>
          <a:r>
            <a:rPr lang="el-GR" sz="1500" b="1" dirty="0">
              <a:latin typeface="Times New Roman" panose="02020603050405020304" pitchFamily="18" charset="0"/>
              <a:cs typeface="Times New Roman" panose="02020603050405020304" pitchFamily="18" charset="0"/>
            </a:rPr>
            <a:t>παιδαγωγική σκέψη</a:t>
          </a:r>
          <a:r>
            <a:rPr lang="el-GR" sz="1500" dirty="0">
              <a:latin typeface="Times New Roman" panose="02020603050405020304" pitchFamily="18" charset="0"/>
              <a:cs typeface="Times New Roman" panose="02020603050405020304" pitchFamily="18" charset="0"/>
            </a:rPr>
            <a:t>.</a:t>
          </a:r>
          <a:endParaRPr lang="en-US" sz="1500" dirty="0">
            <a:latin typeface="Times New Roman" panose="02020603050405020304" pitchFamily="18" charset="0"/>
            <a:cs typeface="Times New Roman" panose="02020603050405020304" pitchFamily="18" charset="0"/>
          </a:endParaRPr>
        </a:p>
      </dgm:t>
    </dgm:pt>
    <dgm:pt modelId="{04E41FD9-1AAC-442B-AE22-2A1C3E0878D3}" type="parTrans" cxnId="{8691066F-60DA-45DE-89A4-31CBF1FD6934}">
      <dgm:prSet/>
      <dgm:spPr/>
      <dgm:t>
        <a:bodyPr/>
        <a:lstStyle/>
        <a:p>
          <a:endParaRPr lang="en-US"/>
        </a:p>
      </dgm:t>
    </dgm:pt>
    <dgm:pt modelId="{7D8BB295-07F9-40FE-A650-BCC46B6ED9EB}" type="sibTrans" cxnId="{8691066F-60DA-45DE-89A4-31CBF1FD6934}">
      <dgm:prSet/>
      <dgm:spPr/>
      <dgm:t>
        <a:bodyPr/>
        <a:lstStyle/>
        <a:p>
          <a:endParaRPr lang="en-US"/>
        </a:p>
      </dgm:t>
    </dgm:pt>
    <dgm:pt modelId="{1B84DCAC-0F58-4DB2-83B6-72E9D4EDF613}">
      <dgm:prSet custT="1"/>
      <dgm:spPr/>
      <dgm:t>
        <a:bodyPr/>
        <a:lstStyle/>
        <a:p>
          <a:r>
            <a:rPr lang="el-GR" sz="1200" dirty="0">
              <a:latin typeface="Times New Roman" panose="02020603050405020304" pitchFamily="18" charset="0"/>
              <a:cs typeface="Times New Roman" panose="02020603050405020304" pitchFamily="18" charset="0"/>
            </a:rPr>
            <a:t>Υπήρξε μια </a:t>
          </a:r>
          <a:r>
            <a:rPr lang="el-GR" sz="1200" b="1" dirty="0">
              <a:latin typeface="Times New Roman" panose="02020603050405020304" pitchFamily="18" charset="0"/>
              <a:cs typeface="Times New Roman" panose="02020603050405020304" pitchFamily="18" charset="0"/>
            </a:rPr>
            <a:t>από τις πιο σημαντικές προσωπικότητες</a:t>
          </a:r>
          <a:r>
            <a:rPr lang="el-GR" sz="1200" dirty="0">
              <a:latin typeface="Times New Roman" panose="02020603050405020304" pitchFamily="18" charset="0"/>
              <a:cs typeface="Times New Roman" panose="02020603050405020304" pitchFamily="18" charset="0"/>
            </a:rPr>
            <a:t> στην εξέλιξη της </a:t>
          </a:r>
          <a:r>
            <a:rPr lang="el-GR" sz="1200" b="1" dirty="0">
              <a:latin typeface="Times New Roman" panose="02020603050405020304" pitchFamily="18" charset="0"/>
              <a:cs typeface="Times New Roman" panose="02020603050405020304" pitchFamily="18" charset="0"/>
            </a:rPr>
            <a:t>παιδαγωγικής </a:t>
          </a:r>
          <a:r>
            <a:rPr lang="el-GR" sz="1200" dirty="0">
              <a:latin typeface="Times New Roman" panose="02020603050405020304" pitchFamily="18" charset="0"/>
              <a:cs typeface="Times New Roman" panose="02020603050405020304" pitchFamily="18" charset="0"/>
            </a:rPr>
            <a:t>στην Ελλάδα, με έντονη δράση στον τομέα της εκπαίδευσης και της ψυχολογίας.</a:t>
          </a:r>
          <a:r>
            <a:rPr lang="en-US" sz="1200" dirty="0">
              <a:latin typeface="Times New Roman" panose="02020603050405020304" pitchFamily="18" charset="0"/>
              <a:cs typeface="Times New Roman" panose="02020603050405020304" pitchFamily="18" charset="0"/>
            </a:rPr>
            <a:t> E</a:t>
          </a:r>
          <a:r>
            <a:rPr lang="el-GR" sz="1200" dirty="0" err="1">
              <a:latin typeface="Times New Roman" panose="02020603050405020304" pitchFamily="18" charset="0"/>
              <a:cs typeface="Times New Roman" panose="02020603050405020304" pitchFamily="18" charset="0"/>
            </a:rPr>
            <a:t>ίναι</a:t>
          </a:r>
          <a:r>
            <a:rPr lang="el-GR" sz="1200" dirty="0">
              <a:latin typeface="Times New Roman" panose="02020603050405020304" pitchFamily="18" charset="0"/>
              <a:cs typeface="Times New Roman" panose="02020603050405020304" pitchFamily="18" charset="0"/>
            </a:rPr>
            <a:t> κυρίως γνωστή για το έργο της στην ανάπτυξη των θεωριών για τη </a:t>
          </a:r>
          <a:r>
            <a:rPr lang="el-GR" sz="1200" b="1" dirty="0">
              <a:latin typeface="Times New Roman" panose="02020603050405020304" pitchFamily="18" charset="0"/>
              <a:cs typeface="Times New Roman" panose="02020603050405020304" pitchFamily="18" charset="0"/>
            </a:rPr>
            <a:t>μαθησιακή διαδικασία</a:t>
          </a:r>
          <a:r>
            <a:rPr lang="el-GR" sz="1200" dirty="0">
              <a:latin typeface="Times New Roman" panose="02020603050405020304" pitchFamily="18" charset="0"/>
              <a:cs typeface="Times New Roman" panose="02020603050405020304" pitchFamily="18" charset="0"/>
            </a:rPr>
            <a:t>, την </a:t>
          </a:r>
          <a:r>
            <a:rPr lang="el-GR" sz="1200" b="1" dirty="0">
              <a:latin typeface="Times New Roman" panose="02020603050405020304" pitchFamily="18" charset="0"/>
              <a:cs typeface="Times New Roman" panose="02020603050405020304" pitchFamily="18" charset="0"/>
            </a:rPr>
            <a:t>ψυχολογία του παιδιού</a:t>
          </a:r>
          <a:r>
            <a:rPr lang="el-GR" sz="1200" dirty="0">
              <a:latin typeface="Times New Roman" panose="02020603050405020304" pitchFamily="18" charset="0"/>
              <a:cs typeface="Times New Roman" panose="02020603050405020304" pitchFamily="18" charset="0"/>
            </a:rPr>
            <a:t> και τη </a:t>
          </a:r>
          <a:r>
            <a:rPr lang="el-GR" sz="1200" b="1" dirty="0">
              <a:latin typeface="Times New Roman" panose="02020603050405020304" pitchFamily="18" charset="0"/>
              <a:cs typeface="Times New Roman" panose="02020603050405020304" pitchFamily="18" charset="0"/>
            </a:rPr>
            <a:t>διδακτική μεθοδολογία.</a:t>
          </a:r>
          <a:endParaRPr lang="en-US" sz="1200" dirty="0">
            <a:latin typeface="Times New Roman" panose="02020603050405020304" pitchFamily="18" charset="0"/>
            <a:cs typeface="Times New Roman" panose="02020603050405020304" pitchFamily="18" charset="0"/>
          </a:endParaRPr>
        </a:p>
      </dgm:t>
    </dgm:pt>
    <dgm:pt modelId="{D0DF0110-4036-44F7-829B-2989DF616C7B}" type="parTrans" cxnId="{F560E6B3-4007-43DE-BD70-EFE73987B183}">
      <dgm:prSet/>
      <dgm:spPr/>
      <dgm:t>
        <a:bodyPr/>
        <a:lstStyle/>
        <a:p>
          <a:endParaRPr lang="en-US"/>
        </a:p>
      </dgm:t>
    </dgm:pt>
    <dgm:pt modelId="{02C3E9CD-A0F2-44FA-B756-84A3796A229F}" type="sibTrans" cxnId="{F560E6B3-4007-43DE-BD70-EFE73987B183}">
      <dgm:prSet/>
      <dgm:spPr/>
      <dgm:t>
        <a:bodyPr/>
        <a:lstStyle/>
        <a:p>
          <a:endParaRPr lang="en-US"/>
        </a:p>
      </dgm:t>
    </dgm:pt>
    <dgm:pt modelId="{1EFBC2D7-2906-4BA0-A0A4-F6D08839AC87}" type="pres">
      <dgm:prSet presAssocID="{EDB9963E-1473-4B95-B0C2-96B66013DF3A}" presName="hierChild1" presStyleCnt="0">
        <dgm:presLayoutVars>
          <dgm:chPref val="1"/>
          <dgm:dir/>
          <dgm:animOne val="branch"/>
          <dgm:animLvl val="lvl"/>
          <dgm:resizeHandles/>
        </dgm:presLayoutVars>
      </dgm:prSet>
      <dgm:spPr/>
    </dgm:pt>
    <dgm:pt modelId="{471AEA6F-B634-4CF4-B5DE-0F0A6BE62433}" type="pres">
      <dgm:prSet presAssocID="{9217773E-22B3-4DA0-9717-F9A870ADC220}" presName="hierRoot1" presStyleCnt="0"/>
      <dgm:spPr/>
    </dgm:pt>
    <dgm:pt modelId="{55973E68-083A-48C7-9920-2580889C3031}" type="pres">
      <dgm:prSet presAssocID="{9217773E-22B3-4DA0-9717-F9A870ADC220}" presName="composite" presStyleCnt="0"/>
      <dgm:spPr/>
    </dgm:pt>
    <dgm:pt modelId="{A529EFDD-FAFC-4684-96A7-A3F8C7006727}" type="pres">
      <dgm:prSet presAssocID="{9217773E-22B3-4DA0-9717-F9A870ADC220}" presName="background" presStyleLbl="node0" presStyleIdx="0" presStyleCnt="3"/>
      <dgm:spPr/>
    </dgm:pt>
    <dgm:pt modelId="{4F69E6C9-6182-4BD2-BAC5-79BA0F264B3C}" type="pres">
      <dgm:prSet presAssocID="{9217773E-22B3-4DA0-9717-F9A870ADC220}" presName="text" presStyleLbl="fgAcc0" presStyleIdx="0" presStyleCnt="3">
        <dgm:presLayoutVars>
          <dgm:chPref val="3"/>
        </dgm:presLayoutVars>
      </dgm:prSet>
      <dgm:spPr/>
    </dgm:pt>
    <dgm:pt modelId="{207B1FB0-7283-4C02-BDFA-D4DA144F1C6A}" type="pres">
      <dgm:prSet presAssocID="{9217773E-22B3-4DA0-9717-F9A870ADC220}" presName="hierChild2" presStyleCnt="0"/>
      <dgm:spPr/>
    </dgm:pt>
    <dgm:pt modelId="{DD922F8F-0FD5-401A-98E0-E82F662EE828}" type="pres">
      <dgm:prSet presAssocID="{5B2D820F-1E5B-408B-BAD1-87DA1B4A3367}" presName="hierRoot1" presStyleCnt="0"/>
      <dgm:spPr/>
    </dgm:pt>
    <dgm:pt modelId="{B11328F5-C1BE-466D-AEC4-42E87362F35D}" type="pres">
      <dgm:prSet presAssocID="{5B2D820F-1E5B-408B-BAD1-87DA1B4A3367}" presName="composite" presStyleCnt="0"/>
      <dgm:spPr/>
    </dgm:pt>
    <dgm:pt modelId="{313E11BD-3A11-475D-9E27-61E0F11A9FCE}" type="pres">
      <dgm:prSet presAssocID="{5B2D820F-1E5B-408B-BAD1-87DA1B4A3367}" presName="background" presStyleLbl="node0" presStyleIdx="1" presStyleCnt="3"/>
      <dgm:spPr/>
    </dgm:pt>
    <dgm:pt modelId="{3B401AC5-1B51-4A08-8BE4-C9AA6B4CCEB3}" type="pres">
      <dgm:prSet presAssocID="{5B2D820F-1E5B-408B-BAD1-87DA1B4A3367}" presName="text" presStyleLbl="fgAcc0" presStyleIdx="1" presStyleCnt="3">
        <dgm:presLayoutVars>
          <dgm:chPref val="3"/>
        </dgm:presLayoutVars>
      </dgm:prSet>
      <dgm:spPr/>
    </dgm:pt>
    <dgm:pt modelId="{85FBB9A6-0F5D-4FDB-8D98-4E107488D93F}" type="pres">
      <dgm:prSet presAssocID="{5B2D820F-1E5B-408B-BAD1-87DA1B4A3367}" presName="hierChild2" presStyleCnt="0"/>
      <dgm:spPr/>
    </dgm:pt>
    <dgm:pt modelId="{3F163421-B378-4CEF-BF6B-1EFE435462D6}" type="pres">
      <dgm:prSet presAssocID="{1B84DCAC-0F58-4DB2-83B6-72E9D4EDF613}" presName="hierRoot1" presStyleCnt="0"/>
      <dgm:spPr/>
    </dgm:pt>
    <dgm:pt modelId="{76156AC0-9BEC-4BC8-AAD5-64EB2BEC1707}" type="pres">
      <dgm:prSet presAssocID="{1B84DCAC-0F58-4DB2-83B6-72E9D4EDF613}" presName="composite" presStyleCnt="0"/>
      <dgm:spPr/>
    </dgm:pt>
    <dgm:pt modelId="{7512CDB8-E514-46EC-85D2-A460A9D38222}" type="pres">
      <dgm:prSet presAssocID="{1B84DCAC-0F58-4DB2-83B6-72E9D4EDF613}" presName="background" presStyleLbl="node0" presStyleIdx="2" presStyleCnt="3"/>
      <dgm:spPr/>
    </dgm:pt>
    <dgm:pt modelId="{98387DAB-409A-4011-BF1E-31D238FC0C98}" type="pres">
      <dgm:prSet presAssocID="{1B84DCAC-0F58-4DB2-83B6-72E9D4EDF613}" presName="text" presStyleLbl="fgAcc0" presStyleIdx="2" presStyleCnt="3">
        <dgm:presLayoutVars>
          <dgm:chPref val="3"/>
        </dgm:presLayoutVars>
      </dgm:prSet>
      <dgm:spPr/>
    </dgm:pt>
    <dgm:pt modelId="{3DA41701-B70A-47CD-B14E-F3F3307C499D}" type="pres">
      <dgm:prSet presAssocID="{1B84DCAC-0F58-4DB2-83B6-72E9D4EDF613}" presName="hierChild2" presStyleCnt="0"/>
      <dgm:spPr/>
    </dgm:pt>
  </dgm:ptLst>
  <dgm:cxnLst>
    <dgm:cxn modelId="{8691066F-60DA-45DE-89A4-31CBF1FD6934}" srcId="{EDB9963E-1473-4B95-B0C2-96B66013DF3A}" destId="{5B2D820F-1E5B-408B-BAD1-87DA1B4A3367}" srcOrd="1" destOrd="0" parTransId="{04E41FD9-1AAC-442B-AE22-2A1C3E0878D3}" sibTransId="{7D8BB295-07F9-40FE-A650-BCC46B6ED9EB}"/>
    <dgm:cxn modelId="{61268D99-6B4F-462B-B320-1580D1161AC2}" type="presOf" srcId="{5B2D820F-1E5B-408B-BAD1-87DA1B4A3367}" destId="{3B401AC5-1B51-4A08-8BE4-C9AA6B4CCEB3}" srcOrd="0" destOrd="0" presId="urn:microsoft.com/office/officeart/2005/8/layout/hierarchy1"/>
    <dgm:cxn modelId="{F50CBA99-80EE-4CB8-B248-6EBE28F1C0F1}" srcId="{EDB9963E-1473-4B95-B0C2-96B66013DF3A}" destId="{9217773E-22B3-4DA0-9717-F9A870ADC220}" srcOrd="0" destOrd="0" parTransId="{EE399E71-31F5-4604-A57A-5DBE5AEF3733}" sibTransId="{46A38784-BD3D-4BF1-9E10-894593AB79FE}"/>
    <dgm:cxn modelId="{F560E6B3-4007-43DE-BD70-EFE73987B183}" srcId="{EDB9963E-1473-4B95-B0C2-96B66013DF3A}" destId="{1B84DCAC-0F58-4DB2-83B6-72E9D4EDF613}" srcOrd="2" destOrd="0" parTransId="{D0DF0110-4036-44F7-829B-2989DF616C7B}" sibTransId="{02C3E9CD-A0F2-44FA-B756-84A3796A229F}"/>
    <dgm:cxn modelId="{ABEF0FB9-DD0B-4447-AE0F-388302E30181}" type="presOf" srcId="{9217773E-22B3-4DA0-9717-F9A870ADC220}" destId="{4F69E6C9-6182-4BD2-BAC5-79BA0F264B3C}" srcOrd="0" destOrd="0" presId="urn:microsoft.com/office/officeart/2005/8/layout/hierarchy1"/>
    <dgm:cxn modelId="{8AD8ADC8-100D-49D5-81A0-1E63FCE123CA}" type="presOf" srcId="{1B84DCAC-0F58-4DB2-83B6-72E9D4EDF613}" destId="{98387DAB-409A-4011-BF1E-31D238FC0C98}" srcOrd="0" destOrd="0" presId="urn:microsoft.com/office/officeart/2005/8/layout/hierarchy1"/>
    <dgm:cxn modelId="{457B7FCC-95DE-4764-9A4D-CEE3AA351DF9}" type="presOf" srcId="{EDB9963E-1473-4B95-B0C2-96B66013DF3A}" destId="{1EFBC2D7-2906-4BA0-A0A4-F6D08839AC87}" srcOrd="0" destOrd="0" presId="urn:microsoft.com/office/officeart/2005/8/layout/hierarchy1"/>
    <dgm:cxn modelId="{C00095D4-CAA6-4549-B25C-E6B17682AD07}" type="presParOf" srcId="{1EFBC2D7-2906-4BA0-A0A4-F6D08839AC87}" destId="{471AEA6F-B634-4CF4-B5DE-0F0A6BE62433}" srcOrd="0" destOrd="0" presId="urn:microsoft.com/office/officeart/2005/8/layout/hierarchy1"/>
    <dgm:cxn modelId="{2CAD2227-8EAC-43A7-8E8D-EBE0F7408735}" type="presParOf" srcId="{471AEA6F-B634-4CF4-B5DE-0F0A6BE62433}" destId="{55973E68-083A-48C7-9920-2580889C3031}" srcOrd="0" destOrd="0" presId="urn:microsoft.com/office/officeart/2005/8/layout/hierarchy1"/>
    <dgm:cxn modelId="{F0133718-7304-46DE-AF18-96941B397DF2}" type="presParOf" srcId="{55973E68-083A-48C7-9920-2580889C3031}" destId="{A529EFDD-FAFC-4684-96A7-A3F8C7006727}" srcOrd="0" destOrd="0" presId="urn:microsoft.com/office/officeart/2005/8/layout/hierarchy1"/>
    <dgm:cxn modelId="{447D2E06-C593-4BAD-985C-207BAB8F2AA7}" type="presParOf" srcId="{55973E68-083A-48C7-9920-2580889C3031}" destId="{4F69E6C9-6182-4BD2-BAC5-79BA0F264B3C}" srcOrd="1" destOrd="0" presId="urn:microsoft.com/office/officeart/2005/8/layout/hierarchy1"/>
    <dgm:cxn modelId="{7D9DBF51-83AA-4A9D-A7A3-CB209EF4E7DB}" type="presParOf" srcId="{471AEA6F-B634-4CF4-B5DE-0F0A6BE62433}" destId="{207B1FB0-7283-4C02-BDFA-D4DA144F1C6A}" srcOrd="1" destOrd="0" presId="urn:microsoft.com/office/officeart/2005/8/layout/hierarchy1"/>
    <dgm:cxn modelId="{1952A21E-1710-4057-9CE7-79D8CEB38ED1}" type="presParOf" srcId="{1EFBC2D7-2906-4BA0-A0A4-F6D08839AC87}" destId="{DD922F8F-0FD5-401A-98E0-E82F662EE828}" srcOrd="1" destOrd="0" presId="urn:microsoft.com/office/officeart/2005/8/layout/hierarchy1"/>
    <dgm:cxn modelId="{44F7E466-61B4-49D6-88FE-9A4BDA6023C3}" type="presParOf" srcId="{DD922F8F-0FD5-401A-98E0-E82F662EE828}" destId="{B11328F5-C1BE-466D-AEC4-42E87362F35D}" srcOrd="0" destOrd="0" presId="urn:microsoft.com/office/officeart/2005/8/layout/hierarchy1"/>
    <dgm:cxn modelId="{4F2A2CF7-A976-4577-BEE5-7B85742FEA9C}" type="presParOf" srcId="{B11328F5-C1BE-466D-AEC4-42E87362F35D}" destId="{313E11BD-3A11-475D-9E27-61E0F11A9FCE}" srcOrd="0" destOrd="0" presId="urn:microsoft.com/office/officeart/2005/8/layout/hierarchy1"/>
    <dgm:cxn modelId="{8CC28AD6-D06C-4869-A7B4-5528818DD6FB}" type="presParOf" srcId="{B11328F5-C1BE-466D-AEC4-42E87362F35D}" destId="{3B401AC5-1B51-4A08-8BE4-C9AA6B4CCEB3}" srcOrd="1" destOrd="0" presId="urn:microsoft.com/office/officeart/2005/8/layout/hierarchy1"/>
    <dgm:cxn modelId="{EBAC3B1B-DBFA-470D-AD44-7F6DB9EEC5AE}" type="presParOf" srcId="{DD922F8F-0FD5-401A-98E0-E82F662EE828}" destId="{85FBB9A6-0F5D-4FDB-8D98-4E107488D93F}" srcOrd="1" destOrd="0" presId="urn:microsoft.com/office/officeart/2005/8/layout/hierarchy1"/>
    <dgm:cxn modelId="{121EF96B-F1AD-4DFA-8B75-7B6A3AA596A0}" type="presParOf" srcId="{1EFBC2D7-2906-4BA0-A0A4-F6D08839AC87}" destId="{3F163421-B378-4CEF-BF6B-1EFE435462D6}" srcOrd="2" destOrd="0" presId="urn:microsoft.com/office/officeart/2005/8/layout/hierarchy1"/>
    <dgm:cxn modelId="{C8F2B293-DB3A-431B-B4D8-571221BC7EAD}" type="presParOf" srcId="{3F163421-B378-4CEF-BF6B-1EFE435462D6}" destId="{76156AC0-9BEC-4BC8-AAD5-64EB2BEC1707}" srcOrd="0" destOrd="0" presId="urn:microsoft.com/office/officeart/2005/8/layout/hierarchy1"/>
    <dgm:cxn modelId="{2201A041-88AC-4717-95BB-87435B1030BA}" type="presParOf" srcId="{76156AC0-9BEC-4BC8-AAD5-64EB2BEC1707}" destId="{7512CDB8-E514-46EC-85D2-A460A9D38222}" srcOrd="0" destOrd="0" presId="urn:microsoft.com/office/officeart/2005/8/layout/hierarchy1"/>
    <dgm:cxn modelId="{2CADB02D-E172-46A9-B808-D1B25D9C4CAB}" type="presParOf" srcId="{76156AC0-9BEC-4BC8-AAD5-64EB2BEC1707}" destId="{98387DAB-409A-4011-BF1E-31D238FC0C98}" srcOrd="1" destOrd="0" presId="urn:microsoft.com/office/officeart/2005/8/layout/hierarchy1"/>
    <dgm:cxn modelId="{2CC925E7-BA88-4036-B323-F91BAD6DA2C0}" type="presParOf" srcId="{3F163421-B378-4CEF-BF6B-1EFE435462D6}" destId="{3DA41701-B70A-47CD-B14E-F3F3307C499D}"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A57866-BA66-4897-A070-5E975E444981}" type="doc">
      <dgm:prSet loTypeId="urn:microsoft.com/office/officeart/2005/8/layout/vList2" loCatId="list" qsTypeId="urn:microsoft.com/office/officeart/2005/8/quickstyle/simple4" qsCatId="simple" csTypeId="urn:microsoft.com/office/officeart/2005/8/colors/colorful4" csCatId="colorful" phldr="1"/>
      <dgm:spPr/>
      <dgm:t>
        <a:bodyPr/>
        <a:lstStyle/>
        <a:p>
          <a:endParaRPr lang="en-US"/>
        </a:p>
      </dgm:t>
    </dgm:pt>
    <dgm:pt modelId="{0555AB56-24F2-48FE-8F67-86C5B0DE76A1}">
      <dgm:prSet custT="1"/>
      <dgm:spPr/>
      <dgm:t>
        <a:bodyPr/>
        <a:lstStyle/>
        <a:p>
          <a:pPr>
            <a:lnSpc>
              <a:spcPct val="100000"/>
            </a:lnSpc>
          </a:pPr>
          <a:r>
            <a:rPr lang="el-GR" sz="1400" dirty="0">
              <a:latin typeface="Times New Roman" panose="02020603050405020304" pitchFamily="18" charset="0"/>
              <a:cs typeface="Times New Roman" panose="02020603050405020304" pitchFamily="18" charset="0"/>
            </a:rPr>
            <a:t>Ως ενεργό μέλος του εκπαιδευτικού δημοτικιστικού κινήματος, συνέβαλε καθοριστικά στις μεταρρυθμίσεις που οραματίστηκαν ένα πιο </a:t>
          </a:r>
          <a:r>
            <a:rPr lang="el-GR" sz="1400" b="1" u="sng" dirty="0">
              <a:latin typeface="Times New Roman" panose="02020603050405020304" pitchFamily="18" charset="0"/>
              <a:cs typeface="Times New Roman" panose="02020603050405020304" pitchFamily="18" charset="0"/>
            </a:rPr>
            <a:t>δίκαιο</a:t>
          </a:r>
          <a:r>
            <a:rPr lang="el-GR" sz="1400" b="1" dirty="0">
              <a:latin typeface="Times New Roman" panose="02020603050405020304" pitchFamily="18" charset="0"/>
              <a:cs typeface="Times New Roman" panose="02020603050405020304" pitchFamily="18" charset="0"/>
            </a:rPr>
            <a:t> </a:t>
          </a:r>
          <a:r>
            <a:rPr lang="el-GR" sz="1400" b="0" dirty="0">
              <a:latin typeface="Times New Roman" panose="02020603050405020304" pitchFamily="18" charset="0"/>
              <a:cs typeface="Times New Roman" panose="02020603050405020304" pitchFamily="18" charset="0"/>
            </a:rPr>
            <a:t>και</a:t>
          </a:r>
          <a:r>
            <a:rPr lang="el-GR" sz="1400" b="1" dirty="0">
              <a:latin typeface="Times New Roman" panose="02020603050405020304" pitchFamily="18" charset="0"/>
              <a:cs typeface="Times New Roman" panose="02020603050405020304" pitchFamily="18" charset="0"/>
            </a:rPr>
            <a:t> </a:t>
          </a:r>
          <a:r>
            <a:rPr lang="el-GR" sz="1400" b="1" u="sng" dirty="0" err="1">
              <a:latin typeface="Times New Roman" panose="02020603050405020304" pitchFamily="18" charset="0"/>
              <a:cs typeface="Times New Roman" panose="02020603050405020304" pitchFamily="18" charset="0"/>
            </a:rPr>
            <a:t>προσβάσιμο</a:t>
          </a:r>
          <a:r>
            <a:rPr lang="el-GR" sz="1400" b="1" u="sng" dirty="0">
              <a:latin typeface="Times New Roman" panose="02020603050405020304" pitchFamily="18" charset="0"/>
              <a:cs typeface="Times New Roman" panose="02020603050405020304" pitchFamily="18" charset="0"/>
            </a:rPr>
            <a:t> εκπαιδευτικό σύστημα</a:t>
          </a:r>
          <a:r>
            <a:rPr lang="el-GR" sz="1200" b="1" u="sng" dirty="0">
              <a:latin typeface="Times New Roman" panose="02020603050405020304" pitchFamily="18" charset="0"/>
              <a:cs typeface="Times New Roman" panose="02020603050405020304" pitchFamily="18" charset="0"/>
            </a:rPr>
            <a:t>.</a:t>
          </a:r>
          <a:endParaRPr lang="en-US" sz="1200" b="1" u="sng" dirty="0">
            <a:latin typeface="Times New Roman" panose="02020603050405020304" pitchFamily="18" charset="0"/>
            <a:cs typeface="Times New Roman" panose="02020603050405020304" pitchFamily="18" charset="0"/>
          </a:endParaRPr>
        </a:p>
      </dgm:t>
    </dgm:pt>
    <dgm:pt modelId="{F53D3E40-6A8D-4B60-A262-5ECDE73437BB}" type="parTrans" cxnId="{66C25804-349C-4EB6-A87D-146BA24692CA}">
      <dgm:prSet/>
      <dgm:spPr/>
      <dgm:t>
        <a:bodyPr/>
        <a:lstStyle/>
        <a:p>
          <a:endParaRPr lang="en-US"/>
        </a:p>
      </dgm:t>
    </dgm:pt>
    <dgm:pt modelId="{7336E213-3E18-41A4-9D85-F4C49E73F404}" type="sibTrans" cxnId="{66C25804-349C-4EB6-A87D-146BA24692CA}">
      <dgm:prSet/>
      <dgm:spPr/>
      <dgm:t>
        <a:bodyPr/>
        <a:lstStyle/>
        <a:p>
          <a:endParaRPr lang="en-US"/>
        </a:p>
      </dgm:t>
    </dgm:pt>
    <dgm:pt modelId="{BD2C6589-01BE-424B-92E4-D44EC2B4A08C}">
      <dgm:prSet custT="1"/>
      <dgm:spPr/>
      <dgm:t>
        <a:bodyPr/>
        <a:lstStyle/>
        <a:p>
          <a:pPr algn="just">
            <a:lnSpc>
              <a:spcPct val="100000"/>
            </a:lnSpc>
          </a:pPr>
          <a:r>
            <a:rPr lang="el-GR" sz="1400" b="1" dirty="0">
              <a:latin typeface="Times New Roman" panose="02020603050405020304" pitchFamily="18" charset="0"/>
              <a:cs typeface="Times New Roman" panose="02020603050405020304" pitchFamily="18" charset="0"/>
            </a:rPr>
            <a:t>Προσιτή σε περισσότερους ανθρώπους, </a:t>
          </a:r>
          <a:r>
            <a:rPr lang="el-GR" sz="1400" b="1" u="sng" dirty="0">
              <a:latin typeface="Times New Roman" panose="02020603050405020304" pitchFamily="18" charset="0"/>
              <a:cs typeface="Times New Roman" panose="02020603050405020304" pitchFamily="18" charset="0"/>
            </a:rPr>
            <a:t>ανεξαρτήτως κοινωνικής τάξης</a:t>
          </a:r>
          <a:r>
            <a:rPr lang="el-GR" sz="1400" b="1"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dgm:t>
    </dgm:pt>
    <dgm:pt modelId="{76190610-30ED-4414-BF13-988936381F02}" type="parTrans" cxnId="{8F70D98E-576C-4ADA-A408-D4B1B8A98331}">
      <dgm:prSet/>
      <dgm:spPr/>
      <dgm:t>
        <a:bodyPr/>
        <a:lstStyle/>
        <a:p>
          <a:endParaRPr lang="en-US"/>
        </a:p>
      </dgm:t>
    </dgm:pt>
    <dgm:pt modelId="{8D296099-EA76-46A1-9557-85549BD52BD4}" type="sibTrans" cxnId="{8F70D98E-576C-4ADA-A408-D4B1B8A98331}">
      <dgm:prSet/>
      <dgm:spPr/>
      <dgm:t>
        <a:bodyPr/>
        <a:lstStyle/>
        <a:p>
          <a:endParaRPr lang="en-US"/>
        </a:p>
      </dgm:t>
    </dgm:pt>
    <dgm:pt modelId="{943A9B10-244F-413F-AD44-548657688E96}">
      <dgm:prSet custT="1"/>
      <dgm:spPr/>
      <dgm:t>
        <a:bodyPr/>
        <a:lstStyle/>
        <a:p>
          <a:pPr algn="just">
            <a:lnSpc>
              <a:spcPct val="100000"/>
            </a:lnSpc>
          </a:pPr>
          <a:r>
            <a:rPr lang="el-GR" sz="1400" b="1" u="sng" dirty="0">
              <a:latin typeface="Times New Roman" panose="02020603050405020304" pitchFamily="18" charset="0"/>
              <a:cs typeface="Times New Roman" panose="02020603050405020304" pitchFamily="18" charset="0"/>
            </a:rPr>
            <a:t>Προσαρμοσμένη </a:t>
          </a:r>
          <a:r>
            <a:rPr lang="el-GR" sz="1400" b="1" dirty="0">
              <a:latin typeface="Times New Roman" panose="02020603050405020304" pitchFamily="18" charset="0"/>
              <a:cs typeface="Times New Roman" panose="02020603050405020304" pitchFamily="18" charset="0"/>
            </a:rPr>
            <a:t>στις ανάγκες των μαθητών:</a:t>
          </a:r>
          <a:endParaRPr lang="en-US" sz="1400" dirty="0">
            <a:latin typeface="Times New Roman" panose="02020603050405020304" pitchFamily="18" charset="0"/>
            <a:cs typeface="Times New Roman" panose="02020603050405020304" pitchFamily="18" charset="0"/>
          </a:endParaRPr>
        </a:p>
      </dgm:t>
    </dgm:pt>
    <dgm:pt modelId="{1C41E6C1-CBF7-4921-A534-AC3AF52739E8}" type="parTrans" cxnId="{54318B1D-9C2E-498F-A29F-292AD52267E1}">
      <dgm:prSet/>
      <dgm:spPr/>
      <dgm:t>
        <a:bodyPr/>
        <a:lstStyle/>
        <a:p>
          <a:endParaRPr lang="en-US"/>
        </a:p>
      </dgm:t>
    </dgm:pt>
    <dgm:pt modelId="{07BBBF75-AB54-4ABA-9F3B-D7971A65B384}" type="sibTrans" cxnId="{54318B1D-9C2E-498F-A29F-292AD52267E1}">
      <dgm:prSet/>
      <dgm:spPr/>
      <dgm:t>
        <a:bodyPr/>
        <a:lstStyle/>
        <a:p>
          <a:endParaRPr lang="en-US"/>
        </a:p>
      </dgm:t>
    </dgm:pt>
    <dgm:pt modelId="{34D59F20-602D-41F0-B975-C6CB5CDEC201}">
      <dgm:prSet custT="1"/>
      <dgm:spPr/>
      <dgm:t>
        <a:bodyPr/>
        <a:lstStyle/>
        <a:p>
          <a:pPr algn="just">
            <a:lnSpc>
              <a:spcPct val="100000"/>
            </a:lnSpc>
          </a:pPr>
          <a:r>
            <a:rPr lang="el-GR" sz="1400" b="1" u="sng" dirty="0">
              <a:latin typeface="Times New Roman" panose="02020603050405020304" pitchFamily="18" charset="0"/>
              <a:cs typeface="Times New Roman" panose="02020603050405020304" pitchFamily="18" charset="0"/>
            </a:rPr>
            <a:t>Συμπεριληπτική</a:t>
          </a:r>
          <a:r>
            <a:rPr lang="el-GR" sz="1400" b="1" dirty="0">
              <a:latin typeface="Times New Roman" panose="02020603050405020304" pitchFamily="18" charset="0"/>
              <a:cs typeface="Times New Roman" panose="02020603050405020304" pitchFamily="18" charset="0"/>
            </a:rPr>
            <a:t> για κορίτσια και αγόρια:</a:t>
          </a:r>
          <a:endParaRPr lang="en-US" sz="1400" dirty="0">
            <a:latin typeface="Times New Roman" panose="02020603050405020304" pitchFamily="18" charset="0"/>
            <a:cs typeface="Times New Roman" panose="02020603050405020304" pitchFamily="18" charset="0"/>
          </a:endParaRPr>
        </a:p>
      </dgm:t>
    </dgm:pt>
    <dgm:pt modelId="{7B4F1DD5-668B-44E1-93CC-61370B397E2B}" type="parTrans" cxnId="{ACFAAFBB-AF03-4E44-BFBE-E937B744ECA8}">
      <dgm:prSet/>
      <dgm:spPr/>
      <dgm:t>
        <a:bodyPr/>
        <a:lstStyle/>
        <a:p>
          <a:endParaRPr lang="en-US"/>
        </a:p>
      </dgm:t>
    </dgm:pt>
    <dgm:pt modelId="{22A7606A-DAFB-4AB3-BB22-6287242D908D}" type="sibTrans" cxnId="{ACFAAFBB-AF03-4E44-BFBE-E937B744ECA8}">
      <dgm:prSet/>
      <dgm:spPr/>
      <dgm:t>
        <a:bodyPr/>
        <a:lstStyle/>
        <a:p>
          <a:endParaRPr lang="en-US"/>
        </a:p>
      </dgm:t>
    </dgm:pt>
    <dgm:pt modelId="{C34D054E-4C42-479E-AAA1-A23FA97D0BDA}">
      <dgm:prSet custT="1"/>
      <dgm:spPr/>
      <dgm:t>
        <a:bodyPr/>
        <a:lstStyle/>
        <a:p>
          <a:pPr algn="just">
            <a:lnSpc>
              <a:spcPct val="100000"/>
            </a:lnSpc>
            <a:buNone/>
          </a:pPr>
          <a:r>
            <a:rPr lang="el-GR" sz="1400" dirty="0">
              <a:latin typeface="Times New Roman" panose="02020603050405020304" pitchFamily="18" charset="0"/>
              <a:cs typeface="Times New Roman" panose="02020603050405020304" pitchFamily="18" charset="0"/>
            </a:rPr>
            <a:t>Η Ιμβριώτη προωθούσε την </a:t>
          </a:r>
          <a:r>
            <a:rPr lang="el-GR" sz="1400" b="1" dirty="0">
              <a:latin typeface="Times New Roman" panose="02020603050405020304" pitchFamily="18" charset="0"/>
              <a:cs typeface="Times New Roman" panose="02020603050405020304" pitchFamily="18" charset="0"/>
            </a:rPr>
            <a:t>ισότητα των φύλων</a:t>
          </a:r>
          <a:r>
            <a:rPr lang="el-GR" sz="1400" dirty="0">
              <a:latin typeface="Times New Roman" panose="02020603050405020304" pitchFamily="18" charset="0"/>
              <a:cs typeface="Times New Roman" panose="02020603050405020304" pitchFamily="18" charset="0"/>
            </a:rPr>
            <a:t>, ώστε τα κορίτσια να έχουν τις ίδιες ευκαιρίες με τα αγόρια στη μόρφωση.</a:t>
          </a:r>
          <a:endParaRPr lang="en-US" sz="1400" dirty="0">
            <a:latin typeface="Times New Roman" panose="02020603050405020304" pitchFamily="18" charset="0"/>
            <a:cs typeface="Times New Roman" panose="02020603050405020304" pitchFamily="18" charset="0"/>
          </a:endParaRPr>
        </a:p>
      </dgm:t>
    </dgm:pt>
    <dgm:pt modelId="{F46C01C2-147C-4242-9DE3-8AD13B78FC16}" type="parTrans" cxnId="{B5A9836A-61B8-40EF-9D2C-6B7A68EF366D}">
      <dgm:prSet/>
      <dgm:spPr/>
      <dgm:t>
        <a:bodyPr/>
        <a:lstStyle/>
        <a:p>
          <a:endParaRPr lang="en-US"/>
        </a:p>
      </dgm:t>
    </dgm:pt>
    <dgm:pt modelId="{D14D85F4-6B86-4E18-8C88-F814EFCD0DD7}" type="sibTrans" cxnId="{B5A9836A-61B8-40EF-9D2C-6B7A68EF366D}">
      <dgm:prSet/>
      <dgm:spPr/>
      <dgm:t>
        <a:bodyPr/>
        <a:lstStyle/>
        <a:p>
          <a:endParaRPr lang="en-US"/>
        </a:p>
      </dgm:t>
    </dgm:pt>
    <dgm:pt modelId="{90D63CC2-0D9B-4DBE-8690-69097B5C73A8}">
      <dgm:prSet custT="1"/>
      <dgm:spPr/>
      <dgm:t>
        <a:bodyPr/>
        <a:lstStyle/>
        <a:p>
          <a:pPr algn="just">
            <a:lnSpc>
              <a:spcPct val="100000"/>
            </a:lnSpc>
          </a:pPr>
          <a:r>
            <a:rPr lang="el-GR" sz="1400" b="1" u="sng" dirty="0">
              <a:latin typeface="Times New Roman" panose="02020603050405020304" pitchFamily="18" charset="0"/>
              <a:cs typeface="Times New Roman" panose="02020603050405020304" pitchFamily="18" charset="0"/>
            </a:rPr>
            <a:t>Συνδεδεμένη</a:t>
          </a:r>
          <a:r>
            <a:rPr lang="el-GR" sz="1400" b="1" dirty="0">
              <a:latin typeface="Times New Roman" panose="02020603050405020304" pitchFamily="18" charset="0"/>
              <a:cs typeface="Times New Roman" panose="02020603050405020304" pitchFamily="18" charset="0"/>
            </a:rPr>
            <a:t> με τις ανάγκες της κοινωνίας:</a:t>
          </a:r>
          <a:endParaRPr lang="en-US" sz="1400" dirty="0">
            <a:latin typeface="Times New Roman" panose="02020603050405020304" pitchFamily="18" charset="0"/>
            <a:cs typeface="Times New Roman" panose="02020603050405020304" pitchFamily="18" charset="0"/>
          </a:endParaRPr>
        </a:p>
      </dgm:t>
    </dgm:pt>
    <dgm:pt modelId="{CEC65A14-264F-40F6-8F1F-062F6723D1D3}" type="parTrans" cxnId="{461AAD1D-B67D-4481-93E2-67CCA1FF22A7}">
      <dgm:prSet/>
      <dgm:spPr/>
      <dgm:t>
        <a:bodyPr/>
        <a:lstStyle/>
        <a:p>
          <a:endParaRPr lang="en-US"/>
        </a:p>
      </dgm:t>
    </dgm:pt>
    <dgm:pt modelId="{1092F514-2CCD-43F8-AA3B-400871FD8FE5}" type="sibTrans" cxnId="{461AAD1D-B67D-4481-93E2-67CCA1FF22A7}">
      <dgm:prSet/>
      <dgm:spPr/>
      <dgm:t>
        <a:bodyPr/>
        <a:lstStyle/>
        <a:p>
          <a:endParaRPr lang="en-US"/>
        </a:p>
      </dgm:t>
    </dgm:pt>
    <dgm:pt modelId="{849034DE-A5C6-477B-A0D8-BE941BDFE16F}">
      <dgm:prSet custT="1"/>
      <dgm:spPr/>
      <dgm:t>
        <a:bodyPr/>
        <a:lstStyle/>
        <a:p>
          <a:pPr algn="just">
            <a:lnSpc>
              <a:spcPct val="100000"/>
            </a:lnSpc>
            <a:buNone/>
          </a:pPr>
          <a:r>
            <a:rPr lang="el-GR" sz="1400" dirty="0">
              <a:latin typeface="Times New Roman" panose="02020603050405020304" pitchFamily="18" charset="0"/>
              <a:cs typeface="Times New Roman" panose="02020603050405020304" pitchFamily="18" charset="0"/>
            </a:rPr>
            <a:t>Η Ιμβριώτη πίστευε σε μια εκπαίδευση που να μην είναι αποκομμένη από την κοινωνική πραγματικότητα. Ήθελε ένα σύστημα που να προετοιμάζει τα παιδιά να γίνουν ενεργά και σκεπτόμενα μέλη της κοινωνίας.</a:t>
          </a:r>
          <a:endParaRPr lang="en-US" sz="1400" dirty="0">
            <a:latin typeface="Times New Roman" panose="02020603050405020304" pitchFamily="18" charset="0"/>
            <a:cs typeface="Times New Roman" panose="02020603050405020304" pitchFamily="18" charset="0"/>
          </a:endParaRPr>
        </a:p>
      </dgm:t>
    </dgm:pt>
    <dgm:pt modelId="{3A4A6E7B-7CC6-46F8-BD54-6591CCD282B3}" type="parTrans" cxnId="{C297039D-D324-4521-B2AB-5C86920B9A86}">
      <dgm:prSet/>
      <dgm:spPr/>
      <dgm:t>
        <a:bodyPr/>
        <a:lstStyle/>
        <a:p>
          <a:endParaRPr lang="en-US"/>
        </a:p>
      </dgm:t>
    </dgm:pt>
    <dgm:pt modelId="{328860CB-B504-4A2A-8011-EE29648ABDF7}" type="sibTrans" cxnId="{C297039D-D324-4521-B2AB-5C86920B9A86}">
      <dgm:prSet/>
      <dgm:spPr/>
      <dgm:t>
        <a:bodyPr/>
        <a:lstStyle/>
        <a:p>
          <a:endParaRPr lang="en-US"/>
        </a:p>
      </dgm:t>
    </dgm:pt>
    <dgm:pt modelId="{1F735636-2AB8-4750-A32D-D77FFDD9B59D}">
      <dgm:prSet custT="1"/>
      <dgm:spPr>
        <a:solidFill>
          <a:schemeClr val="accent4">
            <a:lumMod val="75000"/>
          </a:schemeClr>
        </a:solidFill>
      </dgm:spPr>
      <dgm:t>
        <a:bodyPr/>
        <a:lstStyle/>
        <a:p>
          <a:r>
            <a:rPr lang="el-GR" sz="1400" dirty="0">
              <a:latin typeface="Times New Roman" panose="02020603050405020304" pitchFamily="18" charset="0"/>
              <a:cs typeface="Times New Roman" panose="02020603050405020304" pitchFamily="18" charset="0"/>
            </a:rPr>
            <a:t>Συνοπτικά, το </a:t>
          </a:r>
          <a:r>
            <a:rPr lang="el-GR" sz="1400" b="1" dirty="0">
              <a:latin typeface="Times New Roman" panose="02020603050405020304" pitchFamily="18" charset="0"/>
              <a:cs typeface="Times New Roman" panose="02020603050405020304" pitchFamily="18" charset="0"/>
            </a:rPr>
            <a:t>"</a:t>
          </a:r>
          <a:r>
            <a:rPr lang="el-GR" sz="1400" b="1" dirty="0" err="1">
              <a:latin typeface="Times New Roman" panose="02020603050405020304" pitchFamily="18" charset="0"/>
              <a:cs typeface="Times New Roman" panose="02020603050405020304" pitchFamily="18" charset="0"/>
            </a:rPr>
            <a:t>προσβάσιμο</a:t>
          </a:r>
          <a:r>
            <a:rPr lang="el-GR" sz="1400" b="1" dirty="0">
              <a:latin typeface="Times New Roman" panose="02020603050405020304" pitchFamily="18" charset="0"/>
              <a:cs typeface="Times New Roman" panose="02020603050405020304" pitchFamily="18" charset="0"/>
            </a:rPr>
            <a:t>" εκπαιδευτικό σύστημα </a:t>
          </a:r>
          <a:r>
            <a:rPr lang="el-GR" sz="1400" dirty="0">
              <a:latin typeface="Times New Roman" panose="02020603050405020304" pitchFamily="18" charset="0"/>
              <a:cs typeface="Times New Roman" panose="02020603050405020304" pitchFamily="18" charset="0"/>
            </a:rPr>
            <a:t>που οραματίστηκε αφορούσε την εξάλειψη των κοινωνικών, γλωσσικών και φύλο-σχετικών φραγμών, ώστε η παιδεία να είναι ανοιχτή και ωφέλιμη για </a:t>
          </a:r>
          <a:r>
            <a:rPr lang="el-GR" sz="1400">
              <a:latin typeface="Times New Roman" panose="02020603050405020304" pitchFamily="18" charset="0"/>
              <a:cs typeface="Times New Roman" panose="02020603050405020304" pitchFamily="18" charset="0"/>
            </a:rPr>
            <a:t>όλους</a:t>
          </a:r>
          <a:r>
            <a:rPr lang="el-GR" sz="500">
              <a:latin typeface="Times New Roman" panose="02020603050405020304" pitchFamily="18" charset="0"/>
              <a:cs typeface="Times New Roman" panose="02020603050405020304" pitchFamily="18" charset="0"/>
            </a:rPr>
            <a:t>..</a:t>
          </a:r>
          <a:endParaRPr lang="en-US" sz="500" dirty="0">
            <a:latin typeface="Times New Roman" panose="02020603050405020304" pitchFamily="18" charset="0"/>
            <a:cs typeface="Times New Roman" panose="02020603050405020304" pitchFamily="18" charset="0"/>
          </a:endParaRPr>
        </a:p>
      </dgm:t>
    </dgm:pt>
    <dgm:pt modelId="{F460A1B9-20C7-419D-B925-260FF7AB945D}" type="parTrans" cxnId="{2D53399C-B54D-4DEC-95BE-6E9BDEF994BC}">
      <dgm:prSet/>
      <dgm:spPr/>
      <dgm:t>
        <a:bodyPr/>
        <a:lstStyle/>
        <a:p>
          <a:endParaRPr lang="en-US"/>
        </a:p>
      </dgm:t>
    </dgm:pt>
    <dgm:pt modelId="{CEFFEE98-F78B-428A-B303-9720011A4DBF}" type="sibTrans" cxnId="{2D53399C-B54D-4DEC-95BE-6E9BDEF994BC}">
      <dgm:prSet/>
      <dgm:spPr/>
      <dgm:t>
        <a:bodyPr/>
        <a:lstStyle/>
        <a:p>
          <a:endParaRPr lang="en-US"/>
        </a:p>
      </dgm:t>
    </dgm:pt>
    <dgm:pt modelId="{9617E5EC-8CB5-4CD2-9C7A-130C78A2433F}">
      <dgm:prSet custT="1"/>
      <dgm:spPr/>
      <dgm:t>
        <a:bodyPr/>
        <a:lstStyle/>
        <a:p>
          <a:pPr algn="just">
            <a:lnSpc>
              <a:spcPct val="100000"/>
            </a:lnSpc>
            <a:buNone/>
          </a:pPr>
          <a:r>
            <a:rPr lang="el-GR" sz="1400" dirty="0">
              <a:latin typeface="Times New Roman" panose="02020603050405020304" pitchFamily="18" charset="0"/>
              <a:cs typeface="Times New Roman" panose="02020603050405020304" pitchFamily="18" charset="0"/>
            </a:rPr>
            <a:t>Υποστήριζε τη χρήση της </a:t>
          </a:r>
          <a:r>
            <a:rPr lang="el-GR" sz="1400" b="1" dirty="0">
              <a:latin typeface="Times New Roman" panose="02020603050405020304" pitchFamily="18" charset="0"/>
              <a:cs typeface="Times New Roman" panose="02020603050405020304" pitchFamily="18" charset="0"/>
            </a:rPr>
            <a:t>δημοτικής γλώσσας</a:t>
          </a:r>
          <a:r>
            <a:rPr lang="el-GR" sz="1400" dirty="0">
              <a:latin typeface="Times New Roman" panose="02020603050405020304" pitchFamily="18" charset="0"/>
              <a:cs typeface="Times New Roman" panose="02020603050405020304" pitchFamily="18" charset="0"/>
            </a:rPr>
            <a:t> στη διδασκαλία, αντί της καθαρεύουσας, η οποία ήταν δυσνόητη και δυσκόλευε την κατανόηση.</a:t>
          </a:r>
          <a:endParaRPr lang="en-US" sz="1400" dirty="0">
            <a:latin typeface="Times New Roman" panose="02020603050405020304" pitchFamily="18" charset="0"/>
            <a:cs typeface="Times New Roman" panose="02020603050405020304" pitchFamily="18" charset="0"/>
          </a:endParaRPr>
        </a:p>
      </dgm:t>
    </dgm:pt>
    <dgm:pt modelId="{B9DD887A-073F-4435-83FF-A54B65C066A9}" type="sibTrans" cxnId="{B7212FFB-A08E-4017-8148-516CCD006CC8}">
      <dgm:prSet/>
      <dgm:spPr/>
      <dgm:t>
        <a:bodyPr/>
        <a:lstStyle/>
        <a:p>
          <a:endParaRPr lang="en-US"/>
        </a:p>
      </dgm:t>
    </dgm:pt>
    <dgm:pt modelId="{CC46C7AE-C45B-43F7-A5BD-36700491C507}" type="parTrans" cxnId="{B7212FFB-A08E-4017-8148-516CCD006CC8}">
      <dgm:prSet/>
      <dgm:spPr/>
      <dgm:t>
        <a:bodyPr/>
        <a:lstStyle/>
        <a:p>
          <a:endParaRPr lang="en-US"/>
        </a:p>
      </dgm:t>
    </dgm:pt>
    <dgm:pt modelId="{94C24EF4-02D0-4C14-9252-0E9AF53D6E73}">
      <dgm:prSet custT="1"/>
      <dgm:spPr/>
      <dgm:t>
        <a:bodyPr/>
        <a:lstStyle/>
        <a:p>
          <a:pPr algn="just">
            <a:lnSpc>
              <a:spcPct val="100000"/>
            </a:lnSpc>
            <a:buNone/>
          </a:pPr>
          <a:r>
            <a:rPr lang="el-GR" sz="1400" dirty="0">
              <a:latin typeface="Times New Roman" panose="02020603050405020304" pitchFamily="18" charset="0"/>
              <a:cs typeface="Times New Roman" panose="02020603050405020304" pitchFamily="18" charset="0"/>
            </a:rPr>
            <a:t>Η </a:t>
          </a:r>
          <a:r>
            <a:rPr lang="el-GR" sz="1400" dirty="0" err="1">
              <a:latin typeface="Times New Roman" panose="02020603050405020304" pitchFamily="18" charset="0"/>
              <a:cs typeface="Times New Roman" panose="02020603050405020304" pitchFamily="18" charset="0"/>
            </a:rPr>
            <a:t>Ρόζα</a:t>
          </a:r>
          <a:r>
            <a:rPr lang="el-GR" sz="1400" dirty="0">
              <a:latin typeface="Times New Roman" panose="02020603050405020304" pitchFamily="18" charset="0"/>
              <a:cs typeface="Times New Roman" panose="02020603050405020304" pitchFamily="18" charset="0"/>
            </a:rPr>
            <a:t> Ιμβριώτη, μέσα από τις ιδέες της, υποστήριζε ένα σύστημα που να δίνει ίσες ευκαιρίες στη μάθηση, ανεξαρτήτως οικονομικής ή κοινωνικής κατάστασης.</a:t>
          </a:r>
          <a:endParaRPr lang="en-US" sz="1400" dirty="0">
            <a:latin typeface="Times New Roman" panose="02020603050405020304" pitchFamily="18" charset="0"/>
            <a:cs typeface="Times New Roman" panose="02020603050405020304" pitchFamily="18" charset="0"/>
          </a:endParaRPr>
        </a:p>
      </dgm:t>
    </dgm:pt>
    <dgm:pt modelId="{F049563A-5964-40DD-B00C-B25BF6B2B43B}" type="parTrans" cxnId="{F7EF2640-A0D7-427D-8F1C-4BD08AECF991}">
      <dgm:prSet/>
      <dgm:spPr/>
      <dgm:t>
        <a:bodyPr/>
        <a:lstStyle/>
        <a:p>
          <a:endParaRPr lang="el-GR"/>
        </a:p>
      </dgm:t>
    </dgm:pt>
    <dgm:pt modelId="{7FBD5D39-0087-4D72-8C98-4DC7ED8FDF83}" type="sibTrans" cxnId="{F7EF2640-A0D7-427D-8F1C-4BD08AECF991}">
      <dgm:prSet/>
      <dgm:spPr/>
      <dgm:t>
        <a:bodyPr/>
        <a:lstStyle/>
        <a:p>
          <a:endParaRPr lang="el-GR"/>
        </a:p>
      </dgm:t>
    </dgm:pt>
    <dgm:pt modelId="{2DAA76C3-3BBA-4F2F-A331-7A496B983003}">
      <dgm:prSet/>
      <dgm:spPr/>
      <dgm:t>
        <a:bodyPr/>
        <a:lstStyle/>
        <a:p>
          <a:endParaRPr lang="en-US" dirty="0">
            <a:latin typeface="Times New Roman" panose="02020603050405020304" pitchFamily="18" charset="0"/>
            <a:cs typeface="Times New Roman" panose="02020603050405020304" pitchFamily="18" charset="0"/>
          </a:endParaRPr>
        </a:p>
      </dgm:t>
    </dgm:pt>
    <dgm:pt modelId="{EB5CB496-A568-4969-AA7F-E6BF8F816799}" type="sibTrans" cxnId="{4BE535B3-133E-4638-B611-C2E8A9B7D55A}">
      <dgm:prSet/>
      <dgm:spPr/>
      <dgm:t>
        <a:bodyPr/>
        <a:lstStyle/>
        <a:p>
          <a:endParaRPr lang="en-US"/>
        </a:p>
      </dgm:t>
    </dgm:pt>
    <dgm:pt modelId="{80BC40EE-1E63-49D0-90E5-01621275E4F1}" type="parTrans" cxnId="{4BE535B3-133E-4638-B611-C2E8A9B7D55A}">
      <dgm:prSet/>
      <dgm:spPr/>
      <dgm:t>
        <a:bodyPr/>
        <a:lstStyle/>
        <a:p>
          <a:endParaRPr lang="en-US"/>
        </a:p>
      </dgm:t>
    </dgm:pt>
    <dgm:pt modelId="{33D503B2-F127-4A3D-B841-3E84B4A7953E}">
      <dgm:prSet custT="1"/>
      <dgm:spPr/>
      <dgm:t>
        <a:bodyPr/>
        <a:lstStyle/>
        <a:p>
          <a:pPr algn="just">
            <a:lnSpc>
              <a:spcPct val="100000"/>
            </a:lnSpc>
            <a:buNone/>
          </a:pPr>
          <a:endParaRPr lang="en-US" sz="1400" dirty="0">
            <a:latin typeface="Times New Roman" panose="02020603050405020304" pitchFamily="18" charset="0"/>
            <a:cs typeface="Times New Roman" panose="02020603050405020304" pitchFamily="18" charset="0"/>
          </a:endParaRPr>
        </a:p>
      </dgm:t>
    </dgm:pt>
    <dgm:pt modelId="{92AC00B1-4095-4841-A116-F4B7EA738B6C}" type="parTrans" cxnId="{B3CD2274-A5B8-4FCB-8697-5A780AFCF937}">
      <dgm:prSet/>
      <dgm:spPr/>
      <dgm:t>
        <a:bodyPr/>
        <a:lstStyle/>
        <a:p>
          <a:endParaRPr lang="el-GR"/>
        </a:p>
      </dgm:t>
    </dgm:pt>
    <dgm:pt modelId="{7804E43E-C246-4A33-B3FA-76A3B450C4D5}" type="sibTrans" cxnId="{B3CD2274-A5B8-4FCB-8697-5A780AFCF937}">
      <dgm:prSet/>
      <dgm:spPr/>
      <dgm:t>
        <a:bodyPr/>
        <a:lstStyle/>
        <a:p>
          <a:endParaRPr lang="el-GR"/>
        </a:p>
      </dgm:t>
    </dgm:pt>
    <dgm:pt modelId="{C7CF8B28-55DB-4521-9D77-EAD5FD2E5A61}">
      <dgm:prSet custT="1"/>
      <dgm:spPr/>
      <dgm:t>
        <a:bodyPr/>
        <a:lstStyle/>
        <a:p>
          <a:pPr algn="just">
            <a:lnSpc>
              <a:spcPct val="100000"/>
            </a:lnSpc>
            <a:buNone/>
          </a:pPr>
          <a:endParaRPr lang="en-US" sz="1400" dirty="0">
            <a:latin typeface="Times New Roman" panose="02020603050405020304" pitchFamily="18" charset="0"/>
            <a:cs typeface="Times New Roman" panose="02020603050405020304" pitchFamily="18" charset="0"/>
          </a:endParaRPr>
        </a:p>
      </dgm:t>
    </dgm:pt>
    <dgm:pt modelId="{56067AB3-C876-44D0-BE0B-65C6E547D92B}" type="parTrans" cxnId="{82535948-53D3-4B5D-BE41-8BB454998276}">
      <dgm:prSet/>
      <dgm:spPr/>
      <dgm:t>
        <a:bodyPr/>
        <a:lstStyle/>
        <a:p>
          <a:endParaRPr lang="el-GR"/>
        </a:p>
      </dgm:t>
    </dgm:pt>
    <dgm:pt modelId="{94FBB5E2-B747-4379-B249-80164A62F1C5}" type="sibTrans" cxnId="{82535948-53D3-4B5D-BE41-8BB454998276}">
      <dgm:prSet/>
      <dgm:spPr/>
      <dgm:t>
        <a:bodyPr/>
        <a:lstStyle/>
        <a:p>
          <a:endParaRPr lang="el-GR"/>
        </a:p>
      </dgm:t>
    </dgm:pt>
    <dgm:pt modelId="{B639CAD1-9207-45E5-B300-4C94A734E612}">
      <dgm:prSet custT="1"/>
      <dgm:spPr/>
      <dgm:t>
        <a:bodyPr/>
        <a:lstStyle/>
        <a:p>
          <a:pPr algn="just">
            <a:lnSpc>
              <a:spcPct val="100000"/>
            </a:lnSpc>
            <a:buNone/>
          </a:pPr>
          <a:endParaRPr lang="en-US" sz="1400" dirty="0">
            <a:latin typeface="Times New Roman" panose="02020603050405020304" pitchFamily="18" charset="0"/>
            <a:cs typeface="Times New Roman" panose="02020603050405020304" pitchFamily="18" charset="0"/>
          </a:endParaRPr>
        </a:p>
      </dgm:t>
    </dgm:pt>
    <dgm:pt modelId="{9D3C6521-5590-453B-AB68-F073EABE8C78}" type="parTrans" cxnId="{D86661A4-BC20-4EB3-B0C4-20C3553088AF}">
      <dgm:prSet/>
      <dgm:spPr/>
      <dgm:t>
        <a:bodyPr/>
        <a:lstStyle/>
        <a:p>
          <a:endParaRPr lang="el-GR"/>
        </a:p>
      </dgm:t>
    </dgm:pt>
    <dgm:pt modelId="{BD1DF88C-675F-41B1-B16B-CF9C3BAC9F1C}" type="sibTrans" cxnId="{D86661A4-BC20-4EB3-B0C4-20C3553088AF}">
      <dgm:prSet/>
      <dgm:spPr/>
      <dgm:t>
        <a:bodyPr/>
        <a:lstStyle/>
        <a:p>
          <a:endParaRPr lang="el-GR"/>
        </a:p>
      </dgm:t>
    </dgm:pt>
    <dgm:pt modelId="{A11CF0CF-22B2-404E-AA8E-70FD0F79AB2E}" type="pres">
      <dgm:prSet presAssocID="{E7A57866-BA66-4897-A070-5E975E444981}" presName="linear" presStyleCnt="0">
        <dgm:presLayoutVars>
          <dgm:animLvl val="lvl"/>
          <dgm:resizeHandles val="exact"/>
        </dgm:presLayoutVars>
      </dgm:prSet>
      <dgm:spPr/>
    </dgm:pt>
    <dgm:pt modelId="{26368153-D003-4BD8-8D84-C36EDBC755C8}" type="pres">
      <dgm:prSet presAssocID="{0555AB56-24F2-48FE-8F67-86C5B0DE76A1}" presName="parentText" presStyleLbl="node1" presStyleIdx="0" presStyleCnt="3" custLinFactY="85148" custLinFactNeighborX="729" custLinFactNeighborY="100000">
        <dgm:presLayoutVars>
          <dgm:chMax val="0"/>
          <dgm:bulletEnabled val="1"/>
        </dgm:presLayoutVars>
      </dgm:prSet>
      <dgm:spPr/>
    </dgm:pt>
    <dgm:pt modelId="{385BEA4E-AA26-4B32-9B76-84C54E3C24F3}" type="pres">
      <dgm:prSet presAssocID="{7336E213-3E18-41A4-9D85-F4C49E73F404}" presName="spacer" presStyleCnt="0"/>
      <dgm:spPr/>
    </dgm:pt>
    <dgm:pt modelId="{5D85778B-ACDD-4F2E-9EC3-4553F6D667AB}" type="pres">
      <dgm:prSet presAssocID="{2DAA76C3-3BBA-4F2F-A331-7A496B983003}" presName="parentText" presStyleLbl="node1" presStyleIdx="1" presStyleCnt="3" custLinFactY="100000" custLinFactNeighborX="729" custLinFactNeighborY="108916">
        <dgm:presLayoutVars>
          <dgm:chMax val="0"/>
          <dgm:bulletEnabled val="1"/>
        </dgm:presLayoutVars>
      </dgm:prSet>
      <dgm:spPr/>
    </dgm:pt>
    <dgm:pt modelId="{DAFB91BE-ED56-4734-94F3-949CB758D45A}" type="pres">
      <dgm:prSet presAssocID="{2DAA76C3-3BBA-4F2F-A331-7A496B983003}" presName="childText" presStyleLbl="revTx" presStyleIdx="0" presStyleCnt="1" custScaleY="112072" custLinFactNeighborX="729" custLinFactNeighborY="-6311">
        <dgm:presLayoutVars>
          <dgm:bulletEnabled val="1"/>
        </dgm:presLayoutVars>
      </dgm:prSet>
      <dgm:spPr/>
    </dgm:pt>
    <dgm:pt modelId="{EB78024B-4E73-46C2-A8E0-CB5701E11372}" type="pres">
      <dgm:prSet presAssocID="{1F735636-2AB8-4750-A32D-D77FFDD9B59D}" presName="parentText" presStyleLbl="node1" presStyleIdx="2" presStyleCnt="3" custLinFactNeighborX="729" custLinFactNeighborY="-3156">
        <dgm:presLayoutVars>
          <dgm:chMax val="0"/>
          <dgm:bulletEnabled val="1"/>
        </dgm:presLayoutVars>
      </dgm:prSet>
      <dgm:spPr/>
    </dgm:pt>
  </dgm:ptLst>
  <dgm:cxnLst>
    <dgm:cxn modelId="{66C25804-349C-4EB6-A87D-146BA24692CA}" srcId="{E7A57866-BA66-4897-A070-5E975E444981}" destId="{0555AB56-24F2-48FE-8F67-86C5B0DE76A1}" srcOrd="0" destOrd="0" parTransId="{F53D3E40-6A8D-4B60-A262-5ECDE73437BB}" sibTransId="{7336E213-3E18-41A4-9D85-F4C49E73F404}"/>
    <dgm:cxn modelId="{8C6C450D-6EC0-412F-B7D3-43971C7EB5F9}" type="presOf" srcId="{C34D054E-4C42-479E-AAA1-A23FA97D0BDA}" destId="{DAFB91BE-ED56-4734-94F3-949CB758D45A}" srcOrd="0" destOrd="7" presId="urn:microsoft.com/office/officeart/2005/8/layout/vList2"/>
    <dgm:cxn modelId="{54318B1D-9C2E-498F-A29F-292AD52267E1}" srcId="{2DAA76C3-3BBA-4F2F-A331-7A496B983003}" destId="{943A9B10-244F-413F-AD44-548657688E96}" srcOrd="3" destOrd="0" parTransId="{1C41E6C1-CBF7-4921-A534-AC3AF52739E8}" sibTransId="{07BBBF75-AB54-4ABA-9F3B-D7971A65B384}"/>
    <dgm:cxn modelId="{461AAD1D-B67D-4481-93E2-67CCA1FF22A7}" srcId="{2DAA76C3-3BBA-4F2F-A331-7A496B983003}" destId="{90D63CC2-0D9B-4DBE-8690-69097B5C73A8}" srcOrd="9" destOrd="0" parTransId="{CEC65A14-264F-40F6-8F1F-062F6723D1D3}" sibTransId="{1092F514-2CCD-43F8-AA3B-400871FD8FE5}"/>
    <dgm:cxn modelId="{845EA628-7EAF-482D-8CA6-747F6A040BE8}" type="presOf" srcId="{0555AB56-24F2-48FE-8F67-86C5B0DE76A1}" destId="{26368153-D003-4BD8-8D84-C36EDBC755C8}" srcOrd="0" destOrd="0" presId="urn:microsoft.com/office/officeart/2005/8/layout/vList2"/>
    <dgm:cxn modelId="{2C28462E-1130-40B5-BC28-5A372B22C616}" type="presOf" srcId="{B639CAD1-9207-45E5-B300-4C94A734E612}" destId="{DAFB91BE-ED56-4734-94F3-949CB758D45A}" srcOrd="0" destOrd="8" presId="urn:microsoft.com/office/officeart/2005/8/layout/vList2"/>
    <dgm:cxn modelId="{F7EF2640-A0D7-427D-8F1C-4BD08AECF991}" srcId="{2DAA76C3-3BBA-4F2F-A331-7A496B983003}" destId="{94C24EF4-02D0-4C14-9252-0E9AF53D6E73}" srcOrd="1" destOrd="0" parTransId="{F049563A-5964-40DD-B00C-B25BF6B2B43B}" sibTransId="{7FBD5D39-0087-4D72-8C98-4DC7ED8FDF83}"/>
    <dgm:cxn modelId="{A1796541-1723-4936-AE1B-DCD3CDF063BD}" type="presOf" srcId="{E7A57866-BA66-4897-A070-5E975E444981}" destId="{A11CF0CF-22B2-404E-AA8E-70FD0F79AB2E}" srcOrd="0" destOrd="0" presId="urn:microsoft.com/office/officeart/2005/8/layout/vList2"/>
    <dgm:cxn modelId="{82535948-53D3-4B5D-BE41-8BB454998276}" srcId="{2DAA76C3-3BBA-4F2F-A331-7A496B983003}" destId="{C7CF8B28-55DB-4521-9D77-EAD5FD2E5A61}" srcOrd="2" destOrd="0" parTransId="{56067AB3-C876-44D0-BE0B-65C6E547D92B}" sibTransId="{94FBB5E2-B747-4379-B249-80164A62F1C5}"/>
    <dgm:cxn modelId="{B5A9836A-61B8-40EF-9D2C-6B7A68EF366D}" srcId="{2DAA76C3-3BBA-4F2F-A331-7A496B983003}" destId="{C34D054E-4C42-479E-AAA1-A23FA97D0BDA}" srcOrd="7" destOrd="0" parTransId="{F46C01C2-147C-4242-9DE3-8AD13B78FC16}" sibTransId="{D14D85F4-6B86-4E18-8C88-F814EFCD0DD7}"/>
    <dgm:cxn modelId="{8CB84F4C-51DA-43FC-866D-2BC59BF1B74A}" type="presOf" srcId="{33D503B2-F127-4A3D-B841-3E84B4A7953E}" destId="{DAFB91BE-ED56-4734-94F3-949CB758D45A}" srcOrd="0" destOrd="5" presId="urn:microsoft.com/office/officeart/2005/8/layout/vList2"/>
    <dgm:cxn modelId="{7301C36E-B6BE-4387-8D73-0A61868BCBCC}" type="presOf" srcId="{BD2C6589-01BE-424B-92E4-D44EC2B4A08C}" destId="{DAFB91BE-ED56-4734-94F3-949CB758D45A}" srcOrd="0" destOrd="0" presId="urn:microsoft.com/office/officeart/2005/8/layout/vList2"/>
    <dgm:cxn modelId="{B3CD2274-A5B8-4FCB-8697-5A780AFCF937}" srcId="{2DAA76C3-3BBA-4F2F-A331-7A496B983003}" destId="{33D503B2-F127-4A3D-B841-3E84B4A7953E}" srcOrd="5" destOrd="0" parTransId="{92AC00B1-4095-4841-A116-F4B7EA738B6C}" sibTransId="{7804E43E-C246-4A33-B3FA-76A3B450C4D5}"/>
    <dgm:cxn modelId="{B9C70C83-BCD7-4E56-9E16-32A0819E1EC0}" type="presOf" srcId="{1F735636-2AB8-4750-A32D-D77FFDD9B59D}" destId="{EB78024B-4E73-46C2-A8E0-CB5701E11372}" srcOrd="0" destOrd="0" presId="urn:microsoft.com/office/officeart/2005/8/layout/vList2"/>
    <dgm:cxn modelId="{68729A8B-E9A2-4CF7-B27F-B2B62AFD909E}" type="presOf" srcId="{34D59F20-602D-41F0-B975-C6CB5CDEC201}" destId="{DAFB91BE-ED56-4734-94F3-949CB758D45A}" srcOrd="0" destOrd="6" presId="urn:microsoft.com/office/officeart/2005/8/layout/vList2"/>
    <dgm:cxn modelId="{8F70D98E-576C-4ADA-A408-D4B1B8A98331}" srcId="{2DAA76C3-3BBA-4F2F-A331-7A496B983003}" destId="{BD2C6589-01BE-424B-92E4-D44EC2B4A08C}" srcOrd="0" destOrd="0" parTransId="{76190610-30ED-4414-BF13-988936381F02}" sibTransId="{8D296099-EA76-46A1-9557-85549BD52BD4}"/>
    <dgm:cxn modelId="{36D1399B-8BAE-4B01-B542-955722B368CF}" type="presOf" srcId="{94C24EF4-02D0-4C14-9252-0E9AF53D6E73}" destId="{DAFB91BE-ED56-4734-94F3-949CB758D45A}" srcOrd="0" destOrd="1" presId="urn:microsoft.com/office/officeart/2005/8/layout/vList2"/>
    <dgm:cxn modelId="{2D53399C-B54D-4DEC-95BE-6E9BDEF994BC}" srcId="{E7A57866-BA66-4897-A070-5E975E444981}" destId="{1F735636-2AB8-4750-A32D-D77FFDD9B59D}" srcOrd="2" destOrd="0" parTransId="{F460A1B9-20C7-419D-B925-260FF7AB945D}" sibTransId="{CEFFEE98-F78B-428A-B303-9720011A4DBF}"/>
    <dgm:cxn modelId="{C297039D-D324-4521-B2AB-5C86920B9A86}" srcId="{2DAA76C3-3BBA-4F2F-A331-7A496B983003}" destId="{849034DE-A5C6-477B-A0D8-BE941BDFE16F}" srcOrd="10" destOrd="0" parTransId="{3A4A6E7B-7CC6-46F8-BD54-6591CCD282B3}" sibTransId="{328860CB-B504-4A2A-8011-EE29648ABDF7}"/>
    <dgm:cxn modelId="{D86661A4-BC20-4EB3-B0C4-20C3553088AF}" srcId="{2DAA76C3-3BBA-4F2F-A331-7A496B983003}" destId="{B639CAD1-9207-45E5-B300-4C94A734E612}" srcOrd="8" destOrd="0" parTransId="{9D3C6521-5590-453B-AB68-F073EABE8C78}" sibTransId="{BD1DF88C-675F-41B1-B16B-CF9C3BAC9F1C}"/>
    <dgm:cxn modelId="{AF41E9A7-306A-49FF-91C4-22D2BF6B921D}" type="presOf" srcId="{90D63CC2-0D9B-4DBE-8690-69097B5C73A8}" destId="{DAFB91BE-ED56-4734-94F3-949CB758D45A}" srcOrd="0" destOrd="9" presId="urn:microsoft.com/office/officeart/2005/8/layout/vList2"/>
    <dgm:cxn modelId="{4BE535B3-133E-4638-B611-C2E8A9B7D55A}" srcId="{E7A57866-BA66-4897-A070-5E975E444981}" destId="{2DAA76C3-3BBA-4F2F-A331-7A496B983003}" srcOrd="1" destOrd="0" parTransId="{80BC40EE-1E63-49D0-90E5-01621275E4F1}" sibTransId="{EB5CB496-A568-4969-AA7F-E6BF8F816799}"/>
    <dgm:cxn modelId="{19ED6FB4-C399-463C-92DB-8661B7CAECFE}" type="presOf" srcId="{943A9B10-244F-413F-AD44-548657688E96}" destId="{DAFB91BE-ED56-4734-94F3-949CB758D45A}" srcOrd="0" destOrd="3" presId="urn:microsoft.com/office/officeart/2005/8/layout/vList2"/>
    <dgm:cxn modelId="{ACFAAFBB-AF03-4E44-BFBE-E937B744ECA8}" srcId="{2DAA76C3-3BBA-4F2F-A331-7A496B983003}" destId="{34D59F20-602D-41F0-B975-C6CB5CDEC201}" srcOrd="6" destOrd="0" parTransId="{7B4F1DD5-668B-44E1-93CC-61370B397E2B}" sibTransId="{22A7606A-DAFB-4AB3-BB22-6287242D908D}"/>
    <dgm:cxn modelId="{E31315EB-A9D5-4588-8899-4111F0F5C052}" type="presOf" srcId="{9617E5EC-8CB5-4CD2-9C7A-130C78A2433F}" destId="{DAFB91BE-ED56-4734-94F3-949CB758D45A}" srcOrd="0" destOrd="4" presId="urn:microsoft.com/office/officeart/2005/8/layout/vList2"/>
    <dgm:cxn modelId="{F04F66F5-523A-407B-AC4E-163974FB39BE}" type="presOf" srcId="{2DAA76C3-3BBA-4F2F-A331-7A496B983003}" destId="{5D85778B-ACDD-4F2E-9EC3-4553F6D667AB}" srcOrd="0" destOrd="0" presId="urn:microsoft.com/office/officeart/2005/8/layout/vList2"/>
    <dgm:cxn modelId="{B7212FFB-A08E-4017-8148-516CCD006CC8}" srcId="{2DAA76C3-3BBA-4F2F-A331-7A496B983003}" destId="{9617E5EC-8CB5-4CD2-9C7A-130C78A2433F}" srcOrd="4" destOrd="0" parTransId="{CC46C7AE-C45B-43F7-A5BD-36700491C507}" sibTransId="{B9DD887A-073F-4435-83FF-A54B65C066A9}"/>
    <dgm:cxn modelId="{265B4EFE-542F-48D6-8045-3B2DC864771C}" type="presOf" srcId="{849034DE-A5C6-477B-A0D8-BE941BDFE16F}" destId="{DAFB91BE-ED56-4734-94F3-949CB758D45A}" srcOrd="0" destOrd="10" presId="urn:microsoft.com/office/officeart/2005/8/layout/vList2"/>
    <dgm:cxn modelId="{CBC688FE-A7F8-47FC-9CC3-CAC2F678EF1A}" type="presOf" srcId="{C7CF8B28-55DB-4521-9D77-EAD5FD2E5A61}" destId="{DAFB91BE-ED56-4734-94F3-949CB758D45A}" srcOrd="0" destOrd="2" presId="urn:microsoft.com/office/officeart/2005/8/layout/vList2"/>
    <dgm:cxn modelId="{F2311FE4-EA1D-4561-ACD5-C0C25337BD47}" type="presParOf" srcId="{A11CF0CF-22B2-404E-AA8E-70FD0F79AB2E}" destId="{26368153-D003-4BD8-8D84-C36EDBC755C8}" srcOrd="0" destOrd="0" presId="urn:microsoft.com/office/officeart/2005/8/layout/vList2"/>
    <dgm:cxn modelId="{62B178EC-B788-46CC-B666-DC7EFA2CBFE8}" type="presParOf" srcId="{A11CF0CF-22B2-404E-AA8E-70FD0F79AB2E}" destId="{385BEA4E-AA26-4B32-9B76-84C54E3C24F3}" srcOrd="1" destOrd="0" presId="urn:microsoft.com/office/officeart/2005/8/layout/vList2"/>
    <dgm:cxn modelId="{005820A4-48B9-4EB5-A53E-F954188461C7}" type="presParOf" srcId="{A11CF0CF-22B2-404E-AA8E-70FD0F79AB2E}" destId="{5D85778B-ACDD-4F2E-9EC3-4553F6D667AB}" srcOrd="2" destOrd="0" presId="urn:microsoft.com/office/officeart/2005/8/layout/vList2"/>
    <dgm:cxn modelId="{603431F3-817F-4214-B0DE-4B03004550C4}" type="presParOf" srcId="{A11CF0CF-22B2-404E-AA8E-70FD0F79AB2E}" destId="{DAFB91BE-ED56-4734-94F3-949CB758D45A}" srcOrd="3" destOrd="0" presId="urn:microsoft.com/office/officeart/2005/8/layout/vList2"/>
    <dgm:cxn modelId="{46CB37F8-AA1D-48B0-9FB5-37D098746CAD}" type="presParOf" srcId="{A11CF0CF-22B2-404E-AA8E-70FD0F79AB2E}" destId="{EB78024B-4E73-46C2-A8E0-CB5701E11372}"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602716-0A37-474B-AFA0-AEF8998AA762}"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en-US"/>
        </a:p>
      </dgm:t>
    </dgm:pt>
    <dgm:pt modelId="{D5044CDD-5259-44DB-8A37-6B45451BD684}">
      <dgm:prSet/>
      <dgm:spPr/>
      <dgm:t>
        <a:bodyPr/>
        <a:lstStyle/>
        <a:p>
          <a:pPr algn="just"/>
          <a:r>
            <a:rPr lang="el-GR" dirty="0"/>
            <a:t> </a:t>
          </a:r>
          <a:r>
            <a:rPr lang="el-GR" dirty="0">
              <a:latin typeface="Times New Roman" panose="02020603050405020304" pitchFamily="18" charset="0"/>
              <a:cs typeface="Times New Roman" panose="02020603050405020304" pitchFamily="18" charset="0"/>
            </a:rPr>
            <a:t>Η </a:t>
          </a:r>
          <a:r>
            <a:rPr lang="el-GR" b="1" dirty="0" err="1">
              <a:latin typeface="Times New Roman" panose="02020603050405020304" pitchFamily="18" charset="0"/>
              <a:cs typeface="Times New Roman" panose="02020603050405020304" pitchFamily="18" charset="0"/>
            </a:rPr>
            <a:t>Ρόζα</a:t>
          </a:r>
          <a:r>
            <a:rPr lang="el-GR" b="1" dirty="0">
              <a:latin typeface="Times New Roman" panose="02020603050405020304" pitchFamily="18" charset="0"/>
              <a:cs typeface="Times New Roman" panose="02020603050405020304" pitchFamily="18" charset="0"/>
            </a:rPr>
            <a:t> Ιμβριώτη </a:t>
          </a:r>
          <a:r>
            <a:rPr lang="el-GR" dirty="0">
              <a:latin typeface="Times New Roman" panose="02020603050405020304" pitchFamily="18" charset="0"/>
              <a:cs typeface="Times New Roman" panose="02020603050405020304" pitchFamily="18" charset="0"/>
            </a:rPr>
            <a:t>γεννήθηκε στην </a:t>
          </a:r>
          <a:r>
            <a:rPr lang="el-GR" b="1" dirty="0">
              <a:latin typeface="Times New Roman" panose="02020603050405020304" pitchFamily="18" charset="0"/>
              <a:cs typeface="Times New Roman" panose="02020603050405020304" pitchFamily="18" charset="0"/>
            </a:rPr>
            <a:t>Αθήνα</a:t>
          </a:r>
          <a:r>
            <a:rPr lang="el-GR" dirty="0">
              <a:latin typeface="Times New Roman" panose="02020603050405020304" pitchFamily="18" charset="0"/>
              <a:cs typeface="Times New Roman" panose="02020603050405020304" pitchFamily="18" charset="0"/>
            </a:rPr>
            <a:t> το </a:t>
          </a:r>
          <a:r>
            <a:rPr lang="el-GR" b="1" dirty="0">
              <a:latin typeface="Times New Roman" panose="02020603050405020304" pitchFamily="18" charset="0"/>
              <a:cs typeface="Times New Roman" panose="02020603050405020304" pitchFamily="18" charset="0"/>
            </a:rPr>
            <a:t>1898</a:t>
          </a:r>
          <a:r>
            <a:rPr lang="el-GR"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3C539935-2DE3-4F54-8A38-15EA7CD1034D}" type="parTrans" cxnId="{937CF7E1-6336-49B4-9909-572BCA06EAEE}">
      <dgm:prSet/>
      <dgm:spPr/>
      <dgm:t>
        <a:bodyPr/>
        <a:lstStyle/>
        <a:p>
          <a:endParaRPr lang="en-US"/>
        </a:p>
      </dgm:t>
    </dgm:pt>
    <dgm:pt modelId="{4FD66590-1985-466A-9177-44C95EA2873E}" type="sibTrans" cxnId="{937CF7E1-6336-49B4-9909-572BCA06EAEE}">
      <dgm:prSet/>
      <dgm:spPr/>
      <dgm:t>
        <a:bodyPr/>
        <a:lstStyle/>
        <a:p>
          <a:endParaRPr lang="en-US"/>
        </a:p>
      </dgm:t>
    </dgm:pt>
    <dgm:pt modelId="{C935A122-2547-4D01-87D1-8E5004147AB5}">
      <dgm:prSet/>
      <dgm:spPr/>
      <dgm:t>
        <a:bodyPr/>
        <a:lstStyle/>
        <a:p>
          <a:pPr algn="just"/>
          <a:r>
            <a:rPr lang="el-GR" dirty="0">
              <a:latin typeface="Times New Roman" panose="02020603050405020304" pitchFamily="18" charset="0"/>
              <a:cs typeface="Times New Roman" panose="02020603050405020304" pitchFamily="18" charset="0"/>
            </a:rPr>
            <a:t>Μεγάλωσε σε ένα οικογενειακό περιβάλλον </a:t>
          </a:r>
          <a:r>
            <a:rPr lang="el-GR" b="1" dirty="0">
              <a:latin typeface="Times New Roman" panose="02020603050405020304" pitchFamily="18" charset="0"/>
              <a:cs typeface="Times New Roman" panose="02020603050405020304" pitchFamily="18" charset="0"/>
            </a:rPr>
            <a:t>ευκατάστατο</a:t>
          </a:r>
          <a:r>
            <a:rPr lang="el-GR" dirty="0">
              <a:latin typeface="Times New Roman" panose="02020603050405020304" pitchFamily="18" charset="0"/>
              <a:cs typeface="Times New Roman" panose="02020603050405020304" pitchFamily="18" charset="0"/>
            </a:rPr>
            <a:t> και προοδευτικό.</a:t>
          </a:r>
          <a:endParaRPr lang="en-US" dirty="0">
            <a:latin typeface="Times New Roman" panose="02020603050405020304" pitchFamily="18" charset="0"/>
            <a:cs typeface="Times New Roman" panose="02020603050405020304" pitchFamily="18" charset="0"/>
          </a:endParaRPr>
        </a:p>
      </dgm:t>
    </dgm:pt>
    <dgm:pt modelId="{A44F2C48-24E2-4160-8F4F-B1431C801C09}" type="parTrans" cxnId="{34ADA514-2C35-4CF2-8745-F03B1F345137}">
      <dgm:prSet/>
      <dgm:spPr/>
      <dgm:t>
        <a:bodyPr/>
        <a:lstStyle/>
        <a:p>
          <a:endParaRPr lang="en-US"/>
        </a:p>
      </dgm:t>
    </dgm:pt>
    <dgm:pt modelId="{91774718-EB87-47BF-BE9E-8B019F17BC26}" type="sibTrans" cxnId="{34ADA514-2C35-4CF2-8745-F03B1F345137}">
      <dgm:prSet/>
      <dgm:spPr/>
      <dgm:t>
        <a:bodyPr/>
        <a:lstStyle/>
        <a:p>
          <a:endParaRPr lang="en-US"/>
        </a:p>
      </dgm:t>
    </dgm:pt>
    <dgm:pt modelId="{9EF02374-A034-42B0-B5DC-D383A5E2D3D7}">
      <dgm:prSet/>
      <dgm:spPr/>
      <dgm:t>
        <a:bodyPr/>
        <a:lstStyle/>
        <a:p>
          <a:pPr algn="just"/>
          <a:r>
            <a:rPr lang="el-GR" dirty="0">
              <a:latin typeface="Times New Roman" panose="02020603050405020304" pitchFamily="18" charset="0"/>
              <a:cs typeface="Times New Roman" panose="02020603050405020304" pitchFamily="18" charset="0"/>
            </a:rPr>
            <a:t>Όπως είχε πει, οι </a:t>
          </a:r>
          <a:r>
            <a:rPr lang="el-GR" b="1" dirty="0">
              <a:latin typeface="Times New Roman" panose="02020603050405020304" pitchFamily="18" charset="0"/>
              <a:cs typeface="Times New Roman" panose="02020603050405020304" pitchFamily="18" charset="0"/>
            </a:rPr>
            <a:t>γονείς</a:t>
          </a:r>
          <a:r>
            <a:rPr lang="el-GR" dirty="0">
              <a:latin typeface="Times New Roman" panose="02020603050405020304" pitchFamily="18" charset="0"/>
              <a:cs typeface="Times New Roman" panose="02020603050405020304" pitchFamily="18" charset="0"/>
            </a:rPr>
            <a:t> της ήταν :</a:t>
          </a:r>
          <a:r>
            <a:rPr lang="en-US" dirty="0">
              <a:latin typeface="Times New Roman" panose="02020603050405020304" pitchFamily="18" charset="0"/>
              <a:cs typeface="Times New Roman" panose="02020603050405020304" pitchFamily="18" charset="0"/>
            </a:rPr>
            <a:t> </a:t>
          </a:r>
          <a:r>
            <a:rPr lang="el-GR" dirty="0">
              <a:latin typeface="Times New Roman" panose="02020603050405020304" pitchFamily="18" charset="0"/>
              <a:cs typeface="Times New Roman" panose="02020603050405020304" pitchFamily="18" charset="0"/>
            </a:rPr>
            <a:t>“</a:t>
          </a:r>
          <a:r>
            <a:rPr lang="el-GR" b="1" dirty="0">
              <a:latin typeface="Times New Roman" panose="02020603050405020304" pitchFamily="18" charset="0"/>
              <a:cs typeface="Times New Roman" panose="02020603050405020304" pitchFamily="18" charset="0"/>
            </a:rPr>
            <a:t>τα ιερά πρόσωπα </a:t>
          </a:r>
          <a:r>
            <a:rPr lang="el-GR" dirty="0">
              <a:latin typeface="Times New Roman" panose="02020603050405020304" pitchFamily="18" charset="0"/>
              <a:cs typeface="Times New Roman" panose="02020603050405020304" pitchFamily="18" charset="0"/>
            </a:rPr>
            <a:t>που έφτιαξαν με γαλήνη και ηρεμία τη γερή βάση της ζωής μου’’. </a:t>
          </a:r>
          <a:endParaRPr lang="en-US" dirty="0">
            <a:latin typeface="Times New Roman" panose="02020603050405020304" pitchFamily="18" charset="0"/>
            <a:cs typeface="Times New Roman" panose="02020603050405020304" pitchFamily="18" charset="0"/>
          </a:endParaRPr>
        </a:p>
      </dgm:t>
    </dgm:pt>
    <dgm:pt modelId="{D79A8B9F-D36E-469E-A60D-539E497F46E6}" type="parTrans" cxnId="{BE38935E-48F9-4E90-8766-530325A22ACF}">
      <dgm:prSet/>
      <dgm:spPr/>
      <dgm:t>
        <a:bodyPr/>
        <a:lstStyle/>
        <a:p>
          <a:endParaRPr lang="en-US"/>
        </a:p>
      </dgm:t>
    </dgm:pt>
    <dgm:pt modelId="{02A91D2B-8629-4C30-B569-17BB7D5BA23E}" type="sibTrans" cxnId="{BE38935E-48F9-4E90-8766-530325A22ACF}">
      <dgm:prSet/>
      <dgm:spPr/>
      <dgm:t>
        <a:bodyPr/>
        <a:lstStyle/>
        <a:p>
          <a:endParaRPr lang="en-US"/>
        </a:p>
      </dgm:t>
    </dgm:pt>
    <dgm:pt modelId="{77B74C93-50EE-44DE-9C89-71991F5B8634}">
      <dgm:prSet/>
      <dgm:spPr/>
      <dgm:t>
        <a:bodyPr/>
        <a:lstStyle/>
        <a:p>
          <a:pPr algn="just"/>
          <a:r>
            <a:rPr lang="el-GR" dirty="0">
              <a:latin typeface="Times New Roman" panose="02020603050405020304" pitchFamily="18" charset="0"/>
              <a:cs typeface="Times New Roman" panose="02020603050405020304" pitchFamily="18" charset="0"/>
            </a:rPr>
            <a:t>Ο πατέρας της, </a:t>
          </a:r>
          <a:r>
            <a:rPr lang="el-GR" b="1" dirty="0">
              <a:latin typeface="Times New Roman" panose="02020603050405020304" pitchFamily="18" charset="0"/>
              <a:cs typeface="Times New Roman" panose="02020603050405020304" pitchFamily="18" charset="0"/>
            </a:rPr>
            <a:t>Νικόλαος Ιωάννου</a:t>
          </a:r>
          <a:r>
            <a:rPr lang="el-GR" dirty="0">
              <a:latin typeface="Times New Roman" panose="02020603050405020304" pitchFamily="18" charset="0"/>
              <a:cs typeface="Times New Roman" panose="02020603050405020304" pitchFamily="18" charset="0"/>
            </a:rPr>
            <a:t> ήταν φιλόλογος και γυμνασιάρχης. Η κόρη του ακολούθησε τα χνάρια του.</a:t>
          </a:r>
          <a:endParaRPr lang="en-US" dirty="0">
            <a:latin typeface="Times New Roman" panose="02020603050405020304" pitchFamily="18" charset="0"/>
            <a:cs typeface="Times New Roman" panose="02020603050405020304" pitchFamily="18" charset="0"/>
          </a:endParaRPr>
        </a:p>
      </dgm:t>
    </dgm:pt>
    <dgm:pt modelId="{362DA710-713D-435C-A1B3-4938667856B8}" type="parTrans" cxnId="{A8B4AA5F-77AE-4C15-A5DA-545ECDF7AF77}">
      <dgm:prSet/>
      <dgm:spPr/>
      <dgm:t>
        <a:bodyPr/>
        <a:lstStyle/>
        <a:p>
          <a:endParaRPr lang="en-US"/>
        </a:p>
      </dgm:t>
    </dgm:pt>
    <dgm:pt modelId="{FE3130E4-A17B-414C-A66F-A92D5E0B7D77}" type="sibTrans" cxnId="{A8B4AA5F-77AE-4C15-A5DA-545ECDF7AF77}">
      <dgm:prSet/>
      <dgm:spPr/>
      <dgm:t>
        <a:bodyPr/>
        <a:lstStyle/>
        <a:p>
          <a:endParaRPr lang="en-US"/>
        </a:p>
      </dgm:t>
    </dgm:pt>
    <dgm:pt modelId="{532C41D8-4CA1-482F-A708-41E55C2E7369}">
      <dgm:prSet/>
      <dgm:spPr/>
      <dgm:t>
        <a:bodyPr/>
        <a:lstStyle/>
        <a:p>
          <a:pPr algn="just"/>
          <a:r>
            <a:rPr lang="el-GR" dirty="0">
              <a:latin typeface="Times New Roman" panose="02020603050405020304" pitchFamily="18" charset="0"/>
              <a:cs typeface="Times New Roman" panose="02020603050405020304" pitchFamily="18" charset="0"/>
            </a:rPr>
            <a:t>Σπούδασε στη </a:t>
          </a:r>
          <a:r>
            <a:rPr lang="el-GR" b="1" dirty="0">
              <a:latin typeface="Times New Roman" panose="02020603050405020304" pitchFamily="18" charset="0"/>
              <a:cs typeface="Times New Roman" panose="02020603050405020304" pitchFamily="18" charset="0"/>
            </a:rPr>
            <a:t>Φιλοσοφική Σχολή του Πανεπιστημίου Αθηνών</a:t>
          </a:r>
          <a:r>
            <a:rPr lang="el-GR" dirty="0">
              <a:latin typeface="Times New Roman" panose="02020603050405020304" pitchFamily="18" charset="0"/>
              <a:cs typeface="Times New Roman" panose="02020603050405020304" pitchFamily="18" charset="0"/>
            </a:rPr>
            <a:t> και πραγματοποίησε περαιτέρω σπουδές στο Βερολίνο, όπου ειδικεύτηκε στην </a:t>
          </a:r>
          <a:r>
            <a:rPr lang="el-GR" b="1" dirty="0">
              <a:latin typeface="Times New Roman" panose="02020603050405020304" pitchFamily="18" charset="0"/>
              <a:cs typeface="Times New Roman" panose="02020603050405020304" pitchFamily="18" charset="0"/>
            </a:rPr>
            <a:t>ψυχολογία</a:t>
          </a:r>
          <a:r>
            <a:rPr lang="el-GR" dirty="0">
              <a:latin typeface="Times New Roman" panose="02020603050405020304" pitchFamily="18" charset="0"/>
              <a:cs typeface="Times New Roman" panose="02020603050405020304" pitchFamily="18" charset="0"/>
            </a:rPr>
            <a:t> και την </a:t>
          </a:r>
          <a:r>
            <a:rPr lang="el-GR" b="1" dirty="0">
              <a:latin typeface="Times New Roman" panose="02020603050405020304" pitchFamily="18" charset="0"/>
              <a:cs typeface="Times New Roman" panose="02020603050405020304" pitchFamily="18" charset="0"/>
            </a:rPr>
            <a:t>παιδαγωγική</a:t>
          </a:r>
          <a:r>
            <a:rPr lang="el-GR" dirty="0">
              <a:latin typeface="Times New Roman" panose="02020603050405020304" pitchFamily="18" charset="0"/>
              <a:cs typeface="Times New Roman" panose="02020603050405020304" pitchFamily="18" charset="0"/>
            </a:rPr>
            <a:t>, επηρεασμένη από την προοδευτική παιδαγωγική σκέψη της εποχής.</a:t>
          </a:r>
          <a:endParaRPr lang="en-US" dirty="0">
            <a:latin typeface="Times New Roman" panose="02020603050405020304" pitchFamily="18" charset="0"/>
            <a:cs typeface="Times New Roman" panose="02020603050405020304" pitchFamily="18" charset="0"/>
          </a:endParaRPr>
        </a:p>
      </dgm:t>
    </dgm:pt>
    <dgm:pt modelId="{F91FFA6C-8ABD-43F3-9300-460EB7674CA4}" type="parTrans" cxnId="{F859CB37-7F7C-4D44-82FD-8A30D7BF0DAB}">
      <dgm:prSet/>
      <dgm:spPr/>
      <dgm:t>
        <a:bodyPr/>
        <a:lstStyle/>
        <a:p>
          <a:endParaRPr lang="en-US"/>
        </a:p>
      </dgm:t>
    </dgm:pt>
    <dgm:pt modelId="{D6D836B7-E8C1-4E3F-98C6-F1B52CEC0335}" type="sibTrans" cxnId="{F859CB37-7F7C-4D44-82FD-8A30D7BF0DAB}">
      <dgm:prSet/>
      <dgm:spPr/>
      <dgm:t>
        <a:bodyPr/>
        <a:lstStyle/>
        <a:p>
          <a:endParaRPr lang="en-US"/>
        </a:p>
      </dgm:t>
    </dgm:pt>
    <dgm:pt modelId="{94C8A33A-41F4-42FF-8AD6-88C90F73BF4C}" type="pres">
      <dgm:prSet presAssocID="{1E602716-0A37-474B-AFA0-AEF8998AA762}" presName="vert0" presStyleCnt="0">
        <dgm:presLayoutVars>
          <dgm:dir/>
          <dgm:animOne val="branch"/>
          <dgm:animLvl val="lvl"/>
        </dgm:presLayoutVars>
      </dgm:prSet>
      <dgm:spPr/>
    </dgm:pt>
    <dgm:pt modelId="{2CAF648E-58DF-4B38-900A-3997499BE77D}" type="pres">
      <dgm:prSet presAssocID="{D5044CDD-5259-44DB-8A37-6B45451BD684}" presName="thickLine" presStyleLbl="alignNode1" presStyleIdx="0" presStyleCnt="5"/>
      <dgm:spPr/>
    </dgm:pt>
    <dgm:pt modelId="{5C3A4E9A-C26A-45E8-B331-76B78186ED4A}" type="pres">
      <dgm:prSet presAssocID="{D5044CDD-5259-44DB-8A37-6B45451BD684}" presName="horz1" presStyleCnt="0"/>
      <dgm:spPr/>
    </dgm:pt>
    <dgm:pt modelId="{26F7A541-11A4-447D-AB1B-01331C5D68CA}" type="pres">
      <dgm:prSet presAssocID="{D5044CDD-5259-44DB-8A37-6B45451BD684}" presName="tx1" presStyleLbl="revTx" presStyleIdx="0" presStyleCnt="5"/>
      <dgm:spPr/>
    </dgm:pt>
    <dgm:pt modelId="{8CFCBFE2-6603-4639-8721-44A5D2286174}" type="pres">
      <dgm:prSet presAssocID="{D5044CDD-5259-44DB-8A37-6B45451BD684}" presName="vert1" presStyleCnt="0"/>
      <dgm:spPr/>
    </dgm:pt>
    <dgm:pt modelId="{BC23EB44-3A3F-4E40-997D-96B575A34A92}" type="pres">
      <dgm:prSet presAssocID="{C935A122-2547-4D01-87D1-8E5004147AB5}" presName="thickLine" presStyleLbl="alignNode1" presStyleIdx="1" presStyleCnt="5"/>
      <dgm:spPr/>
    </dgm:pt>
    <dgm:pt modelId="{173273B2-3793-447C-8873-A07BD8A31864}" type="pres">
      <dgm:prSet presAssocID="{C935A122-2547-4D01-87D1-8E5004147AB5}" presName="horz1" presStyleCnt="0"/>
      <dgm:spPr/>
    </dgm:pt>
    <dgm:pt modelId="{441C2741-1CA2-463A-8627-066993BA58F0}" type="pres">
      <dgm:prSet presAssocID="{C935A122-2547-4D01-87D1-8E5004147AB5}" presName="tx1" presStyleLbl="revTx" presStyleIdx="1" presStyleCnt="5"/>
      <dgm:spPr/>
    </dgm:pt>
    <dgm:pt modelId="{D8F0C045-D2BA-45B7-BB48-0C0B39B98699}" type="pres">
      <dgm:prSet presAssocID="{C935A122-2547-4D01-87D1-8E5004147AB5}" presName="vert1" presStyleCnt="0"/>
      <dgm:spPr/>
    </dgm:pt>
    <dgm:pt modelId="{575D0924-95BC-48BF-9A6E-24A4EC0A560E}" type="pres">
      <dgm:prSet presAssocID="{9EF02374-A034-42B0-B5DC-D383A5E2D3D7}" presName="thickLine" presStyleLbl="alignNode1" presStyleIdx="2" presStyleCnt="5"/>
      <dgm:spPr/>
    </dgm:pt>
    <dgm:pt modelId="{FF18DB3F-FB88-495A-83C4-A5F433FA7BF3}" type="pres">
      <dgm:prSet presAssocID="{9EF02374-A034-42B0-B5DC-D383A5E2D3D7}" presName="horz1" presStyleCnt="0"/>
      <dgm:spPr/>
    </dgm:pt>
    <dgm:pt modelId="{A78771BC-62FF-4213-9F4D-8C689AE41FAB}" type="pres">
      <dgm:prSet presAssocID="{9EF02374-A034-42B0-B5DC-D383A5E2D3D7}" presName="tx1" presStyleLbl="revTx" presStyleIdx="2" presStyleCnt="5"/>
      <dgm:spPr/>
    </dgm:pt>
    <dgm:pt modelId="{6F9AB85A-872B-4C7D-A10A-87C28EAFFEDB}" type="pres">
      <dgm:prSet presAssocID="{9EF02374-A034-42B0-B5DC-D383A5E2D3D7}" presName="vert1" presStyleCnt="0"/>
      <dgm:spPr/>
    </dgm:pt>
    <dgm:pt modelId="{7CDB0FEE-6882-4759-8F76-D48F24F451DE}" type="pres">
      <dgm:prSet presAssocID="{77B74C93-50EE-44DE-9C89-71991F5B8634}" presName="thickLine" presStyleLbl="alignNode1" presStyleIdx="3" presStyleCnt="5"/>
      <dgm:spPr/>
    </dgm:pt>
    <dgm:pt modelId="{C34D27E3-C8B3-4BA8-8403-24775135B137}" type="pres">
      <dgm:prSet presAssocID="{77B74C93-50EE-44DE-9C89-71991F5B8634}" presName="horz1" presStyleCnt="0"/>
      <dgm:spPr/>
    </dgm:pt>
    <dgm:pt modelId="{A22631D4-9D6B-4296-899C-ECA1DF305A8E}" type="pres">
      <dgm:prSet presAssocID="{77B74C93-50EE-44DE-9C89-71991F5B8634}" presName="tx1" presStyleLbl="revTx" presStyleIdx="3" presStyleCnt="5"/>
      <dgm:spPr/>
    </dgm:pt>
    <dgm:pt modelId="{54B33964-D939-4FC3-8E2C-0549683F21B7}" type="pres">
      <dgm:prSet presAssocID="{77B74C93-50EE-44DE-9C89-71991F5B8634}" presName="vert1" presStyleCnt="0"/>
      <dgm:spPr/>
    </dgm:pt>
    <dgm:pt modelId="{E51C939B-BAFA-47C0-B6F8-28CF25BFD18E}" type="pres">
      <dgm:prSet presAssocID="{532C41D8-4CA1-482F-A708-41E55C2E7369}" presName="thickLine" presStyleLbl="alignNode1" presStyleIdx="4" presStyleCnt="5"/>
      <dgm:spPr/>
    </dgm:pt>
    <dgm:pt modelId="{05D4AEDF-0CA6-4F78-9807-5A431139E9C0}" type="pres">
      <dgm:prSet presAssocID="{532C41D8-4CA1-482F-A708-41E55C2E7369}" presName="horz1" presStyleCnt="0"/>
      <dgm:spPr/>
    </dgm:pt>
    <dgm:pt modelId="{55AF4967-A5D0-4231-983D-3F5C855D1727}" type="pres">
      <dgm:prSet presAssocID="{532C41D8-4CA1-482F-A708-41E55C2E7369}" presName="tx1" presStyleLbl="revTx" presStyleIdx="4" presStyleCnt="5"/>
      <dgm:spPr/>
    </dgm:pt>
    <dgm:pt modelId="{848862CB-5F46-4413-85DE-F707986BC47A}" type="pres">
      <dgm:prSet presAssocID="{532C41D8-4CA1-482F-A708-41E55C2E7369}" presName="vert1" presStyleCnt="0"/>
      <dgm:spPr/>
    </dgm:pt>
  </dgm:ptLst>
  <dgm:cxnLst>
    <dgm:cxn modelId="{34ADA514-2C35-4CF2-8745-F03B1F345137}" srcId="{1E602716-0A37-474B-AFA0-AEF8998AA762}" destId="{C935A122-2547-4D01-87D1-8E5004147AB5}" srcOrd="1" destOrd="0" parTransId="{A44F2C48-24E2-4160-8F4F-B1431C801C09}" sibTransId="{91774718-EB87-47BF-BE9E-8B019F17BC26}"/>
    <dgm:cxn modelId="{33EEBD1D-A6BA-44D7-80E7-F55E34F93798}" type="presOf" srcId="{9EF02374-A034-42B0-B5DC-D383A5E2D3D7}" destId="{A78771BC-62FF-4213-9F4D-8C689AE41FAB}" srcOrd="0" destOrd="0" presId="urn:microsoft.com/office/officeart/2008/layout/LinedList"/>
    <dgm:cxn modelId="{F859CB37-7F7C-4D44-82FD-8A30D7BF0DAB}" srcId="{1E602716-0A37-474B-AFA0-AEF8998AA762}" destId="{532C41D8-4CA1-482F-A708-41E55C2E7369}" srcOrd="4" destOrd="0" parTransId="{F91FFA6C-8ABD-43F3-9300-460EB7674CA4}" sibTransId="{D6D836B7-E8C1-4E3F-98C6-F1B52CEC0335}"/>
    <dgm:cxn modelId="{F1905E3D-AD65-455F-A353-8242D389C6F6}" type="presOf" srcId="{77B74C93-50EE-44DE-9C89-71991F5B8634}" destId="{A22631D4-9D6B-4296-899C-ECA1DF305A8E}" srcOrd="0" destOrd="0" presId="urn:microsoft.com/office/officeart/2008/layout/LinedList"/>
    <dgm:cxn modelId="{BE38935E-48F9-4E90-8766-530325A22ACF}" srcId="{1E602716-0A37-474B-AFA0-AEF8998AA762}" destId="{9EF02374-A034-42B0-B5DC-D383A5E2D3D7}" srcOrd="2" destOrd="0" parTransId="{D79A8B9F-D36E-469E-A60D-539E497F46E6}" sibTransId="{02A91D2B-8629-4C30-B569-17BB7D5BA23E}"/>
    <dgm:cxn modelId="{A8B4AA5F-77AE-4C15-A5DA-545ECDF7AF77}" srcId="{1E602716-0A37-474B-AFA0-AEF8998AA762}" destId="{77B74C93-50EE-44DE-9C89-71991F5B8634}" srcOrd="3" destOrd="0" parTransId="{362DA710-713D-435C-A1B3-4938667856B8}" sibTransId="{FE3130E4-A17B-414C-A66F-A92D5E0B7D77}"/>
    <dgm:cxn modelId="{0058D886-8F1A-4D40-ADE1-561AF74AF41B}" type="presOf" srcId="{C935A122-2547-4D01-87D1-8E5004147AB5}" destId="{441C2741-1CA2-463A-8627-066993BA58F0}" srcOrd="0" destOrd="0" presId="urn:microsoft.com/office/officeart/2008/layout/LinedList"/>
    <dgm:cxn modelId="{F2426C8E-CB13-4F65-9545-39505A0B6E2E}" type="presOf" srcId="{D5044CDD-5259-44DB-8A37-6B45451BD684}" destId="{26F7A541-11A4-447D-AB1B-01331C5D68CA}" srcOrd="0" destOrd="0" presId="urn:microsoft.com/office/officeart/2008/layout/LinedList"/>
    <dgm:cxn modelId="{D969A3AC-D559-47A2-89CA-114C703DA3F2}" type="presOf" srcId="{1E602716-0A37-474B-AFA0-AEF8998AA762}" destId="{94C8A33A-41F4-42FF-8AD6-88C90F73BF4C}" srcOrd="0" destOrd="0" presId="urn:microsoft.com/office/officeart/2008/layout/LinedList"/>
    <dgm:cxn modelId="{937CF7E1-6336-49B4-9909-572BCA06EAEE}" srcId="{1E602716-0A37-474B-AFA0-AEF8998AA762}" destId="{D5044CDD-5259-44DB-8A37-6B45451BD684}" srcOrd="0" destOrd="0" parTransId="{3C539935-2DE3-4F54-8A38-15EA7CD1034D}" sibTransId="{4FD66590-1985-466A-9177-44C95EA2873E}"/>
    <dgm:cxn modelId="{796990FD-8BD4-4CFA-89EF-8F4BF2052E6C}" type="presOf" srcId="{532C41D8-4CA1-482F-A708-41E55C2E7369}" destId="{55AF4967-A5D0-4231-983D-3F5C855D1727}" srcOrd="0" destOrd="0" presId="urn:microsoft.com/office/officeart/2008/layout/LinedList"/>
    <dgm:cxn modelId="{23A693F4-7881-47E2-9319-7FF848A9E2ED}" type="presParOf" srcId="{94C8A33A-41F4-42FF-8AD6-88C90F73BF4C}" destId="{2CAF648E-58DF-4B38-900A-3997499BE77D}" srcOrd="0" destOrd="0" presId="urn:microsoft.com/office/officeart/2008/layout/LinedList"/>
    <dgm:cxn modelId="{8DC490EB-A220-4D48-853E-26DA2DAFB666}" type="presParOf" srcId="{94C8A33A-41F4-42FF-8AD6-88C90F73BF4C}" destId="{5C3A4E9A-C26A-45E8-B331-76B78186ED4A}" srcOrd="1" destOrd="0" presId="urn:microsoft.com/office/officeart/2008/layout/LinedList"/>
    <dgm:cxn modelId="{FA1C07E3-09EB-4AA4-B30E-6A80BB2A44C1}" type="presParOf" srcId="{5C3A4E9A-C26A-45E8-B331-76B78186ED4A}" destId="{26F7A541-11A4-447D-AB1B-01331C5D68CA}" srcOrd="0" destOrd="0" presId="urn:microsoft.com/office/officeart/2008/layout/LinedList"/>
    <dgm:cxn modelId="{B3A09E42-0EE9-4ABB-97B6-10C5E3A67C6A}" type="presParOf" srcId="{5C3A4E9A-C26A-45E8-B331-76B78186ED4A}" destId="{8CFCBFE2-6603-4639-8721-44A5D2286174}" srcOrd="1" destOrd="0" presId="urn:microsoft.com/office/officeart/2008/layout/LinedList"/>
    <dgm:cxn modelId="{4B3FD735-76D7-44B4-880C-BE95705BFB3E}" type="presParOf" srcId="{94C8A33A-41F4-42FF-8AD6-88C90F73BF4C}" destId="{BC23EB44-3A3F-4E40-997D-96B575A34A92}" srcOrd="2" destOrd="0" presId="urn:microsoft.com/office/officeart/2008/layout/LinedList"/>
    <dgm:cxn modelId="{BD273746-072B-4C00-B341-B304D4143AEF}" type="presParOf" srcId="{94C8A33A-41F4-42FF-8AD6-88C90F73BF4C}" destId="{173273B2-3793-447C-8873-A07BD8A31864}" srcOrd="3" destOrd="0" presId="urn:microsoft.com/office/officeart/2008/layout/LinedList"/>
    <dgm:cxn modelId="{97129B90-0AEA-4199-B373-CE97160BE614}" type="presParOf" srcId="{173273B2-3793-447C-8873-A07BD8A31864}" destId="{441C2741-1CA2-463A-8627-066993BA58F0}" srcOrd="0" destOrd="0" presId="urn:microsoft.com/office/officeart/2008/layout/LinedList"/>
    <dgm:cxn modelId="{BE070DE8-5C36-45FD-8121-A2765F01708F}" type="presParOf" srcId="{173273B2-3793-447C-8873-A07BD8A31864}" destId="{D8F0C045-D2BA-45B7-BB48-0C0B39B98699}" srcOrd="1" destOrd="0" presId="urn:microsoft.com/office/officeart/2008/layout/LinedList"/>
    <dgm:cxn modelId="{6A049E31-996B-4476-8491-004D67FEA4A1}" type="presParOf" srcId="{94C8A33A-41F4-42FF-8AD6-88C90F73BF4C}" destId="{575D0924-95BC-48BF-9A6E-24A4EC0A560E}" srcOrd="4" destOrd="0" presId="urn:microsoft.com/office/officeart/2008/layout/LinedList"/>
    <dgm:cxn modelId="{85238BD6-DA40-429E-91A3-36AC6EFCC370}" type="presParOf" srcId="{94C8A33A-41F4-42FF-8AD6-88C90F73BF4C}" destId="{FF18DB3F-FB88-495A-83C4-A5F433FA7BF3}" srcOrd="5" destOrd="0" presId="urn:microsoft.com/office/officeart/2008/layout/LinedList"/>
    <dgm:cxn modelId="{13FCFD22-817F-46F8-BCB4-69AE2F412F6F}" type="presParOf" srcId="{FF18DB3F-FB88-495A-83C4-A5F433FA7BF3}" destId="{A78771BC-62FF-4213-9F4D-8C689AE41FAB}" srcOrd="0" destOrd="0" presId="urn:microsoft.com/office/officeart/2008/layout/LinedList"/>
    <dgm:cxn modelId="{BF14578D-39F8-418F-A1C6-CB29961A3066}" type="presParOf" srcId="{FF18DB3F-FB88-495A-83C4-A5F433FA7BF3}" destId="{6F9AB85A-872B-4C7D-A10A-87C28EAFFEDB}" srcOrd="1" destOrd="0" presId="urn:microsoft.com/office/officeart/2008/layout/LinedList"/>
    <dgm:cxn modelId="{4A89EAE0-C8A1-4623-B4A1-509C911F3A9B}" type="presParOf" srcId="{94C8A33A-41F4-42FF-8AD6-88C90F73BF4C}" destId="{7CDB0FEE-6882-4759-8F76-D48F24F451DE}" srcOrd="6" destOrd="0" presId="urn:microsoft.com/office/officeart/2008/layout/LinedList"/>
    <dgm:cxn modelId="{2E58E60F-1150-463F-895F-EC087199077E}" type="presParOf" srcId="{94C8A33A-41F4-42FF-8AD6-88C90F73BF4C}" destId="{C34D27E3-C8B3-4BA8-8403-24775135B137}" srcOrd="7" destOrd="0" presId="urn:microsoft.com/office/officeart/2008/layout/LinedList"/>
    <dgm:cxn modelId="{910FBB7B-7D52-44DC-B80C-81197E3890D2}" type="presParOf" srcId="{C34D27E3-C8B3-4BA8-8403-24775135B137}" destId="{A22631D4-9D6B-4296-899C-ECA1DF305A8E}" srcOrd="0" destOrd="0" presId="urn:microsoft.com/office/officeart/2008/layout/LinedList"/>
    <dgm:cxn modelId="{AC64A677-8CAF-4C18-B274-FAC1CA397974}" type="presParOf" srcId="{C34D27E3-C8B3-4BA8-8403-24775135B137}" destId="{54B33964-D939-4FC3-8E2C-0549683F21B7}" srcOrd="1" destOrd="0" presId="urn:microsoft.com/office/officeart/2008/layout/LinedList"/>
    <dgm:cxn modelId="{6A7461D2-BD28-4640-8CAB-D585FE93E654}" type="presParOf" srcId="{94C8A33A-41F4-42FF-8AD6-88C90F73BF4C}" destId="{E51C939B-BAFA-47C0-B6F8-28CF25BFD18E}" srcOrd="8" destOrd="0" presId="urn:microsoft.com/office/officeart/2008/layout/LinedList"/>
    <dgm:cxn modelId="{723C5E7C-476B-44F3-BF9A-18F3BA4DE8F3}" type="presParOf" srcId="{94C8A33A-41F4-42FF-8AD6-88C90F73BF4C}" destId="{05D4AEDF-0CA6-4F78-9807-5A431139E9C0}" srcOrd="9" destOrd="0" presId="urn:microsoft.com/office/officeart/2008/layout/LinedList"/>
    <dgm:cxn modelId="{89B91AEA-0D83-4AE1-8F83-731BEA2B6A42}" type="presParOf" srcId="{05D4AEDF-0CA6-4F78-9807-5A431139E9C0}" destId="{55AF4967-A5D0-4231-983D-3F5C855D1727}" srcOrd="0" destOrd="0" presId="urn:microsoft.com/office/officeart/2008/layout/LinedList"/>
    <dgm:cxn modelId="{894FBECD-49B5-4E9D-BA0E-4B16DA24BE80}" type="presParOf" srcId="{05D4AEDF-0CA6-4F78-9807-5A431139E9C0}" destId="{848862CB-5F46-4413-85DE-F707986BC47A}" srcOrd="1" destOrd="0" presId="urn:microsoft.com/office/officeart/2008/layout/LinedList"/>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6B261A-ED1E-4343-BB12-8549EE44BB8A}" type="doc">
      <dgm:prSet loTypeId="urn:microsoft.com/office/officeart/2008/layout/LinedList" loCatId="list" qsTypeId="urn:microsoft.com/office/officeart/2005/8/quickstyle/simple1" qsCatId="simple" csTypeId="urn:microsoft.com/office/officeart/2005/8/colors/accent1_1" csCatId="accent1" phldr="1"/>
      <dgm:spPr/>
      <dgm:t>
        <a:bodyPr/>
        <a:lstStyle/>
        <a:p>
          <a:endParaRPr lang="en-US"/>
        </a:p>
      </dgm:t>
    </dgm:pt>
    <dgm:pt modelId="{F55914C2-67EA-4781-977C-4C1334A7A5CD}">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Επιστρέφοντας στην Ελλάδα, ανέλαβε ρόλο στην εκπαίδευση και αφιέρωσε τη ζωή της στη </a:t>
          </a:r>
          <a:r>
            <a:rPr lang="el-GR" sz="1500" b="1" dirty="0">
              <a:latin typeface="Times New Roman" panose="02020603050405020304" pitchFamily="18" charset="0"/>
              <a:cs typeface="Times New Roman" panose="02020603050405020304" pitchFamily="18" charset="0"/>
            </a:rPr>
            <a:t>βελτίωση της διδασκαλίας</a:t>
          </a:r>
          <a:r>
            <a:rPr lang="el-GR" sz="1500" dirty="0">
              <a:latin typeface="Times New Roman" panose="02020603050405020304" pitchFamily="18" charset="0"/>
              <a:cs typeface="Times New Roman" panose="02020603050405020304" pitchFamily="18" charset="0"/>
            </a:rPr>
            <a:t> και των σχολικών συνθηκών. </a:t>
          </a:r>
          <a:endParaRPr lang="en-US" sz="1500" dirty="0">
            <a:latin typeface="Times New Roman" panose="02020603050405020304" pitchFamily="18" charset="0"/>
            <a:cs typeface="Times New Roman" panose="02020603050405020304" pitchFamily="18" charset="0"/>
          </a:endParaRPr>
        </a:p>
      </dgm:t>
    </dgm:pt>
    <dgm:pt modelId="{1B4E3C61-279F-4ABF-A0E3-E3F30EE87097}" type="parTrans" cxnId="{307DD223-0EA0-4C99-AEA1-CE80A2C2F98D}">
      <dgm:prSet/>
      <dgm:spPr/>
      <dgm:t>
        <a:bodyPr/>
        <a:lstStyle/>
        <a:p>
          <a:pPr algn="just"/>
          <a:endParaRPr lang="en-US"/>
        </a:p>
      </dgm:t>
    </dgm:pt>
    <dgm:pt modelId="{34357D43-E38D-497D-B999-788451E6FA2D}" type="sibTrans" cxnId="{307DD223-0EA0-4C99-AEA1-CE80A2C2F98D}">
      <dgm:prSet/>
      <dgm:spPr/>
      <dgm:t>
        <a:bodyPr/>
        <a:lstStyle/>
        <a:p>
          <a:pPr algn="just"/>
          <a:endParaRPr lang="en-US"/>
        </a:p>
      </dgm:t>
    </dgm:pt>
    <dgm:pt modelId="{2B0CA12A-B729-42E9-B9A3-13B3078B3930}">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Ενδεικτικά, τον Απρίλιο του 1924 έως και τον Αύγουστο του 1925 διδάσκει στο </a:t>
          </a:r>
          <a:r>
            <a:rPr lang="el-GR" sz="1500" b="1" dirty="0" err="1">
              <a:latin typeface="Times New Roman" panose="02020603050405020304" pitchFamily="18" charset="0"/>
              <a:cs typeface="Times New Roman" panose="02020603050405020304" pitchFamily="18" charset="0"/>
            </a:rPr>
            <a:t>Μαράσλειο</a:t>
          </a:r>
          <a:r>
            <a:rPr lang="el-GR" sz="1500" dirty="0">
              <a:latin typeface="Times New Roman" panose="02020603050405020304" pitchFamily="18" charset="0"/>
              <a:cs typeface="Times New Roman" panose="02020603050405020304" pitchFamily="18" charset="0"/>
            </a:rPr>
            <a:t> αλλά υποχρεώνεται να υποβάλλει αίτηση </a:t>
          </a:r>
          <a:r>
            <a:rPr lang="el-GR" sz="1500" b="1" dirty="0">
              <a:latin typeface="Times New Roman" panose="02020603050405020304" pitchFamily="18" charset="0"/>
              <a:cs typeface="Times New Roman" panose="02020603050405020304" pitchFamily="18" charset="0"/>
            </a:rPr>
            <a:t>μετάθεσης</a:t>
          </a:r>
          <a:r>
            <a:rPr lang="el-GR" sz="1500" dirty="0">
              <a:latin typeface="Times New Roman" panose="02020603050405020304" pitchFamily="18" charset="0"/>
              <a:cs typeface="Times New Roman" panose="02020603050405020304" pitchFamily="18" charset="0"/>
            </a:rPr>
            <a:t> γιατί κατηγορήθηκε για </a:t>
          </a:r>
          <a:r>
            <a:rPr lang="el-GR" sz="1500" b="1" dirty="0">
              <a:latin typeface="Times New Roman" panose="02020603050405020304" pitchFamily="18" charset="0"/>
              <a:cs typeface="Times New Roman" panose="02020603050405020304" pitchFamily="18" charset="0"/>
            </a:rPr>
            <a:t>υλιστική διδασκαλία</a:t>
          </a:r>
          <a:r>
            <a:rPr lang="el-GR" sz="1500" dirty="0">
              <a:latin typeface="Times New Roman" panose="02020603050405020304" pitchFamily="18" charset="0"/>
              <a:cs typeface="Times New Roman" panose="02020603050405020304" pitchFamily="18" charset="0"/>
            </a:rPr>
            <a:t>.</a:t>
          </a: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100000"/>
            </a:lnSpc>
          </a:pPr>
          <a:endParaRPr lang="el-GR" sz="1500" dirty="0">
            <a:latin typeface="Times New Roman" panose="02020603050405020304" pitchFamily="18" charset="0"/>
            <a:cs typeface="Times New Roman" panose="02020603050405020304" pitchFamily="18" charset="0"/>
          </a:endParaRPr>
        </a:p>
        <a:p>
          <a:pPr algn="just">
            <a:lnSpc>
              <a:spcPct val="90000"/>
            </a:lnSpc>
          </a:pPr>
          <a:endParaRPr lang="en-US" sz="1400" dirty="0">
            <a:latin typeface="Times New Roman" panose="02020603050405020304" pitchFamily="18" charset="0"/>
            <a:cs typeface="Times New Roman" panose="02020603050405020304" pitchFamily="18" charset="0"/>
          </a:endParaRPr>
        </a:p>
      </dgm:t>
    </dgm:pt>
    <dgm:pt modelId="{4B01A3AA-AF8C-434D-8538-4A5CDE1BD178}" type="parTrans" cxnId="{DA648FA1-9FFB-4B89-9BCE-B984A1325DC3}">
      <dgm:prSet/>
      <dgm:spPr/>
      <dgm:t>
        <a:bodyPr/>
        <a:lstStyle/>
        <a:p>
          <a:pPr algn="just"/>
          <a:endParaRPr lang="en-US"/>
        </a:p>
      </dgm:t>
    </dgm:pt>
    <dgm:pt modelId="{240ED5B0-5FE3-4485-8EDC-E65275DA922B}" type="sibTrans" cxnId="{DA648FA1-9FFB-4B89-9BCE-B984A1325DC3}">
      <dgm:prSet/>
      <dgm:spPr/>
      <dgm:t>
        <a:bodyPr/>
        <a:lstStyle/>
        <a:p>
          <a:pPr algn="just"/>
          <a:endParaRPr lang="en-US"/>
        </a:p>
      </dgm:t>
    </dgm:pt>
    <dgm:pt modelId="{45D03B6C-5169-480B-BCF3-7E9C13AEB32F}">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Το 1934 έγινε </a:t>
          </a:r>
          <a:r>
            <a:rPr lang="el-GR" sz="1500" b="1" dirty="0">
              <a:latin typeface="Times New Roman" panose="02020603050405020304" pitchFamily="18" charset="0"/>
              <a:cs typeface="Times New Roman" panose="02020603050405020304" pitchFamily="18" charset="0"/>
            </a:rPr>
            <a:t>γυμνασιάρχης </a:t>
          </a:r>
          <a:r>
            <a:rPr lang="el-GR" sz="1500" dirty="0">
              <a:latin typeface="Times New Roman" panose="02020603050405020304" pitchFamily="18" charset="0"/>
              <a:cs typeface="Times New Roman" panose="02020603050405020304" pitchFamily="18" charset="0"/>
            </a:rPr>
            <a:t>στο </a:t>
          </a:r>
          <a:r>
            <a:rPr lang="el-GR" sz="1500" b="1" dirty="0">
              <a:latin typeface="Times New Roman" panose="02020603050405020304" pitchFamily="18" charset="0"/>
              <a:cs typeface="Times New Roman" panose="02020603050405020304" pitchFamily="18" charset="0"/>
            </a:rPr>
            <a:t>Κιλκίς</a:t>
          </a:r>
          <a:r>
            <a:rPr lang="el-GR" sz="1500" dirty="0">
              <a:latin typeface="Times New Roman" panose="02020603050405020304" pitchFamily="18" charset="0"/>
              <a:cs typeface="Times New Roman" panose="02020603050405020304" pitchFamily="18" charset="0"/>
            </a:rPr>
            <a:t> (1η Ελληνίδα γυμνασιάρχης)</a:t>
          </a:r>
          <a:r>
            <a:rPr lang="en-US" sz="1500" dirty="0">
              <a:latin typeface="Times New Roman" panose="02020603050405020304" pitchFamily="18" charset="0"/>
              <a:cs typeface="Times New Roman" panose="02020603050405020304" pitchFamily="18" charset="0"/>
            </a:rPr>
            <a:t>.</a:t>
          </a:r>
        </a:p>
      </dgm:t>
    </dgm:pt>
    <dgm:pt modelId="{66C419B9-7E23-4053-8127-488A5AC4D42F}" type="parTrans" cxnId="{FA61D637-2478-4ED2-A40E-CEC4ADBE94F6}">
      <dgm:prSet/>
      <dgm:spPr/>
      <dgm:t>
        <a:bodyPr/>
        <a:lstStyle/>
        <a:p>
          <a:pPr algn="just"/>
          <a:endParaRPr lang="en-US"/>
        </a:p>
      </dgm:t>
    </dgm:pt>
    <dgm:pt modelId="{7C1B42FC-2F24-4622-AD64-8B7805647E4E}" type="sibTrans" cxnId="{FA61D637-2478-4ED2-A40E-CEC4ADBE94F6}">
      <dgm:prSet/>
      <dgm:spPr/>
      <dgm:t>
        <a:bodyPr/>
        <a:lstStyle/>
        <a:p>
          <a:pPr algn="just"/>
          <a:endParaRPr lang="en-US"/>
        </a:p>
      </dgm:t>
    </dgm:pt>
    <dgm:pt modelId="{6B435CF9-B2F7-4AD9-8418-FCF718CAA5C4}">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Σημαντικό σημείο της καριέρας της ήταν η ίδρυση του </a:t>
          </a:r>
          <a:r>
            <a:rPr lang="el-GR" sz="1500" b="1" dirty="0">
              <a:latin typeface="Times New Roman" panose="02020603050405020304" pitchFamily="18" charset="0"/>
              <a:cs typeface="Times New Roman" panose="02020603050405020304" pitchFamily="18" charset="0"/>
            </a:rPr>
            <a:t>Πρότυπου Ειδικού Σχολείου Αθηνών (ΠΕΣΑ)</a:t>
          </a:r>
          <a:r>
            <a:rPr lang="el-GR" sz="2200" b="1" dirty="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dgm:t>
    </dgm:pt>
    <dgm:pt modelId="{DB334F70-CCDC-470D-8D77-91E29C7C03A6}" type="parTrans" cxnId="{C34F1AC0-B461-46EF-AC73-CD37CCB17F25}">
      <dgm:prSet/>
      <dgm:spPr/>
      <dgm:t>
        <a:bodyPr/>
        <a:lstStyle/>
        <a:p>
          <a:pPr algn="just"/>
          <a:endParaRPr lang="en-US"/>
        </a:p>
      </dgm:t>
    </dgm:pt>
    <dgm:pt modelId="{9316D823-C765-4AE7-B81E-2A606380CC48}" type="sibTrans" cxnId="{C34F1AC0-B461-46EF-AC73-CD37CCB17F25}">
      <dgm:prSet/>
      <dgm:spPr/>
      <dgm:t>
        <a:bodyPr/>
        <a:lstStyle/>
        <a:p>
          <a:pPr algn="just"/>
          <a:endParaRPr lang="en-US"/>
        </a:p>
      </dgm:t>
    </dgm:pt>
    <dgm:pt modelId="{193D540E-D749-4908-BF79-0036F66DFB71}" type="pres">
      <dgm:prSet presAssocID="{9C6B261A-ED1E-4343-BB12-8549EE44BB8A}" presName="vert0" presStyleCnt="0">
        <dgm:presLayoutVars>
          <dgm:dir/>
          <dgm:animOne val="branch"/>
          <dgm:animLvl val="lvl"/>
        </dgm:presLayoutVars>
      </dgm:prSet>
      <dgm:spPr/>
    </dgm:pt>
    <dgm:pt modelId="{13EBC0A4-8EDF-4B64-86F4-D35D01BB12BD}" type="pres">
      <dgm:prSet presAssocID="{F55914C2-67EA-4781-977C-4C1334A7A5CD}" presName="thickLine" presStyleLbl="alignNode1" presStyleIdx="0" presStyleCnt="4"/>
      <dgm:spPr/>
    </dgm:pt>
    <dgm:pt modelId="{80028062-7D92-473F-BB3E-A441BF5A86A5}" type="pres">
      <dgm:prSet presAssocID="{F55914C2-67EA-4781-977C-4C1334A7A5CD}" presName="horz1" presStyleCnt="0"/>
      <dgm:spPr/>
    </dgm:pt>
    <dgm:pt modelId="{7D721C78-F729-43B7-B578-2DD74D24B136}" type="pres">
      <dgm:prSet presAssocID="{F55914C2-67EA-4781-977C-4C1334A7A5CD}" presName="tx1" presStyleLbl="revTx" presStyleIdx="0" presStyleCnt="4"/>
      <dgm:spPr/>
    </dgm:pt>
    <dgm:pt modelId="{774A0CB3-BFAF-42FA-A58F-FDD20FDBBC5A}" type="pres">
      <dgm:prSet presAssocID="{F55914C2-67EA-4781-977C-4C1334A7A5CD}" presName="vert1" presStyleCnt="0"/>
      <dgm:spPr/>
    </dgm:pt>
    <dgm:pt modelId="{42ACA9D9-81A2-4556-83EA-E9CF70F6EDB9}" type="pres">
      <dgm:prSet presAssocID="{2B0CA12A-B729-42E9-B9A3-13B3078B3930}" presName="thickLine" presStyleLbl="alignNode1" presStyleIdx="1" presStyleCnt="4"/>
      <dgm:spPr/>
    </dgm:pt>
    <dgm:pt modelId="{50E4BA05-7465-4575-AB54-9055AD33220E}" type="pres">
      <dgm:prSet presAssocID="{2B0CA12A-B729-42E9-B9A3-13B3078B3930}" presName="horz1" presStyleCnt="0"/>
      <dgm:spPr/>
    </dgm:pt>
    <dgm:pt modelId="{20140E30-CE95-47A3-932C-7DD3CE1EED10}" type="pres">
      <dgm:prSet presAssocID="{2B0CA12A-B729-42E9-B9A3-13B3078B3930}" presName="tx1" presStyleLbl="revTx" presStyleIdx="1" presStyleCnt="4"/>
      <dgm:spPr/>
    </dgm:pt>
    <dgm:pt modelId="{061DC6B9-791D-45C0-80B2-25C4CF48B495}" type="pres">
      <dgm:prSet presAssocID="{2B0CA12A-B729-42E9-B9A3-13B3078B3930}" presName="vert1" presStyleCnt="0"/>
      <dgm:spPr/>
    </dgm:pt>
    <dgm:pt modelId="{896B31CB-E0FA-4C26-A488-FBBB9490484F}" type="pres">
      <dgm:prSet presAssocID="{45D03B6C-5169-480B-BCF3-7E9C13AEB32F}" presName="thickLine" presStyleLbl="alignNode1" presStyleIdx="2" presStyleCnt="4"/>
      <dgm:spPr/>
    </dgm:pt>
    <dgm:pt modelId="{ED7FAC0F-7A76-4B91-A0DB-0042FA0D58CE}" type="pres">
      <dgm:prSet presAssocID="{45D03B6C-5169-480B-BCF3-7E9C13AEB32F}" presName="horz1" presStyleCnt="0"/>
      <dgm:spPr/>
    </dgm:pt>
    <dgm:pt modelId="{E463CBFA-C6E7-4012-9400-E30CFD3B3A11}" type="pres">
      <dgm:prSet presAssocID="{45D03B6C-5169-480B-BCF3-7E9C13AEB32F}" presName="tx1" presStyleLbl="revTx" presStyleIdx="2" presStyleCnt="4"/>
      <dgm:spPr/>
    </dgm:pt>
    <dgm:pt modelId="{904BB8AC-560E-4556-A03B-3DB39358317F}" type="pres">
      <dgm:prSet presAssocID="{45D03B6C-5169-480B-BCF3-7E9C13AEB32F}" presName="vert1" presStyleCnt="0"/>
      <dgm:spPr/>
    </dgm:pt>
    <dgm:pt modelId="{0792F61C-B2E2-4DA1-ADB8-E412BB674B56}" type="pres">
      <dgm:prSet presAssocID="{6B435CF9-B2F7-4AD9-8418-FCF718CAA5C4}" presName="thickLine" presStyleLbl="alignNode1" presStyleIdx="3" presStyleCnt="4"/>
      <dgm:spPr/>
    </dgm:pt>
    <dgm:pt modelId="{EA2C65AC-E1FA-41CA-81ED-7DF68CFB8F42}" type="pres">
      <dgm:prSet presAssocID="{6B435CF9-B2F7-4AD9-8418-FCF718CAA5C4}" presName="horz1" presStyleCnt="0"/>
      <dgm:spPr/>
    </dgm:pt>
    <dgm:pt modelId="{6B5F98BD-A71B-4401-BD5D-1FA9A7ADD65C}" type="pres">
      <dgm:prSet presAssocID="{6B435CF9-B2F7-4AD9-8418-FCF718CAA5C4}" presName="tx1" presStyleLbl="revTx" presStyleIdx="3" presStyleCnt="4"/>
      <dgm:spPr/>
    </dgm:pt>
    <dgm:pt modelId="{50F3DC7D-7A4E-444B-A7B2-294181BFD394}" type="pres">
      <dgm:prSet presAssocID="{6B435CF9-B2F7-4AD9-8418-FCF718CAA5C4}" presName="vert1" presStyleCnt="0"/>
      <dgm:spPr/>
    </dgm:pt>
  </dgm:ptLst>
  <dgm:cxnLst>
    <dgm:cxn modelId="{307DD223-0EA0-4C99-AEA1-CE80A2C2F98D}" srcId="{9C6B261A-ED1E-4343-BB12-8549EE44BB8A}" destId="{F55914C2-67EA-4781-977C-4C1334A7A5CD}" srcOrd="0" destOrd="0" parTransId="{1B4E3C61-279F-4ABF-A0E3-E3F30EE87097}" sibTransId="{34357D43-E38D-497D-B999-788451E6FA2D}"/>
    <dgm:cxn modelId="{FA61D637-2478-4ED2-A40E-CEC4ADBE94F6}" srcId="{9C6B261A-ED1E-4343-BB12-8549EE44BB8A}" destId="{45D03B6C-5169-480B-BCF3-7E9C13AEB32F}" srcOrd="2" destOrd="0" parTransId="{66C419B9-7E23-4053-8127-488A5AC4D42F}" sibTransId="{7C1B42FC-2F24-4622-AD64-8B7805647E4E}"/>
    <dgm:cxn modelId="{745FF37D-1996-4138-A04C-1B5F1C82B9DD}" type="presOf" srcId="{9C6B261A-ED1E-4343-BB12-8549EE44BB8A}" destId="{193D540E-D749-4908-BF79-0036F66DFB71}" srcOrd="0" destOrd="0" presId="urn:microsoft.com/office/officeart/2008/layout/LinedList"/>
    <dgm:cxn modelId="{DA648FA1-9FFB-4B89-9BCE-B984A1325DC3}" srcId="{9C6B261A-ED1E-4343-BB12-8549EE44BB8A}" destId="{2B0CA12A-B729-42E9-B9A3-13B3078B3930}" srcOrd="1" destOrd="0" parTransId="{4B01A3AA-AF8C-434D-8538-4A5CDE1BD178}" sibTransId="{240ED5B0-5FE3-4485-8EDC-E65275DA922B}"/>
    <dgm:cxn modelId="{54E79CB3-D643-4CCA-95B0-6213A0ED6E8F}" type="presOf" srcId="{2B0CA12A-B729-42E9-B9A3-13B3078B3930}" destId="{20140E30-CE95-47A3-932C-7DD3CE1EED10}" srcOrd="0" destOrd="0" presId="urn:microsoft.com/office/officeart/2008/layout/LinedList"/>
    <dgm:cxn modelId="{C34F1AC0-B461-46EF-AC73-CD37CCB17F25}" srcId="{9C6B261A-ED1E-4343-BB12-8549EE44BB8A}" destId="{6B435CF9-B2F7-4AD9-8418-FCF718CAA5C4}" srcOrd="3" destOrd="0" parTransId="{DB334F70-CCDC-470D-8D77-91E29C7C03A6}" sibTransId="{9316D823-C765-4AE7-B81E-2A606380CC48}"/>
    <dgm:cxn modelId="{F874B2C2-366B-41DE-ADAB-DFF9ADC0F2D8}" type="presOf" srcId="{F55914C2-67EA-4781-977C-4C1334A7A5CD}" destId="{7D721C78-F729-43B7-B578-2DD74D24B136}" srcOrd="0" destOrd="0" presId="urn:microsoft.com/office/officeart/2008/layout/LinedList"/>
    <dgm:cxn modelId="{86F9C3E7-586D-41F3-97DD-7A90D63AA507}" type="presOf" srcId="{6B435CF9-B2F7-4AD9-8418-FCF718CAA5C4}" destId="{6B5F98BD-A71B-4401-BD5D-1FA9A7ADD65C}" srcOrd="0" destOrd="0" presId="urn:microsoft.com/office/officeart/2008/layout/LinedList"/>
    <dgm:cxn modelId="{2A2B11F4-07E2-4331-8A33-25DD4F7A9029}" type="presOf" srcId="{45D03B6C-5169-480B-BCF3-7E9C13AEB32F}" destId="{E463CBFA-C6E7-4012-9400-E30CFD3B3A11}" srcOrd="0" destOrd="0" presId="urn:microsoft.com/office/officeart/2008/layout/LinedList"/>
    <dgm:cxn modelId="{E60D9097-D27E-4449-A7FC-3FE2A8AB2211}" type="presParOf" srcId="{193D540E-D749-4908-BF79-0036F66DFB71}" destId="{13EBC0A4-8EDF-4B64-86F4-D35D01BB12BD}" srcOrd="0" destOrd="0" presId="urn:microsoft.com/office/officeart/2008/layout/LinedList"/>
    <dgm:cxn modelId="{916E5D9B-E07E-459D-A684-CEC946ED58DE}" type="presParOf" srcId="{193D540E-D749-4908-BF79-0036F66DFB71}" destId="{80028062-7D92-473F-BB3E-A441BF5A86A5}" srcOrd="1" destOrd="0" presId="urn:microsoft.com/office/officeart/2008/layout/LinedList"/>
    <dgm:cxn modelId="{B9CC7DEE-7905-4E23-B63E-B40E00708A09}" type="presParOf" srcId="{80028062-7D92-473F-BB3E-A441BF5A86A5}" destId="{7D721C78-F729-43B7-B578-2DD74D24B136}" srcOrd="0" destOrd="0" presId="urn:microsoft.com/office/officeart/2008/layout/LinedList"/>
    <dgm:cxn modelId="{DAB06674-08EB-4967-A99A-30D1C62ECB91}" type="presParOf" srcId="{80028062-7D92-473F-BB3E-A441BF5A86A5}" destId="{774A0CB3-BFAF-42FA-A58F-FDD20FDBBC5A}" srcOrd="1" destOrd="0" presId="urn:microsoft.com/office/officeart/2008/layout/LinedList"/>
    <dgm:cxn modelId="{AF164437-DDE6-4193-9E08-DFD080BE0CA8}" type="presParOf" srcId="{193D540E-D749-4908-BF79-0036F66DFB71}" destId="{42ACA9D9-81A2-4556-83EA-E9CF70F6EDB9}" srcOrd="2" destOrd="0" presId="urn:microsoft.com/office/officeart/2008/layout/LinedList"/>
    <dgm:cxn modelId="{ACEFBB6B-3488-4B67-87E1-F364A17A6E4B}" type="presParOf" srcId="{193D540E-D749-4908-BF79-0036F66DFB71}" destId="{50E4BA05-7465-4575-AB54-9055AD33220E}" srcOrd="3" destOrd="0" presId="urn:microsoft.com/office/officeart/2008/layout/LinedList"/>
    <dgm:cxn modelId="{31BECFA5-70DE-42D7-BBA9-0FE276B747C4}" type="presParOf" srcId="{50E4BA05-7465-4575-AB54-9055AD33220E}" destId="{20140E30-CE95-47A3-932C-7DD3CE1EED10}" srcOrd="0" destOrd="0" presId="urn:microsoft.com/office/officeart/2008/layout/LinedList"/>
    <dgm:cxn modelId="{D395BD31-13B8-4469-9E0E-39E37269A394}" type="presParOf" srcId="{50E4BA05-7465-4575-AB54-9055AD33220E}" destId="{061DC6B9-791D-45C0-80B2-25C4CF48B495}" srcOrd="1" destOrd="0" presId="urn:microsoft.com/office/officeart/2008/layout/LinedList"/>
    <dgm:cxn modelId="{415FA4F5-15FD-4FBE-991E-0A522365713E}" type="presParOf" srcId="{193D540E-D749-4908-BF79-0036F66DFB71}" destId="{896B31CB-E0FA-4C26-A488-FBBB9490484F}" srcOrd="4" destOrd="0" presId="urn:microsoft.com/office/officeart/2008/layout/LinedList"/>
    <dgm:cxn modelId="{9CA62479-97C2-41D5-A63D-8D656E61655A}" type="presParOf" srcId="{193D540E-D749-4908-BF79-0036F66DFB71}" destId="{ED7FAC0F-7A76-4B91-A0DB-0042FA0D58CE}" srcOrd="5" destOrd="0" presId="urn:microsoft.com/office/officeart/2008/layout/LinedList"/>
    <dgm:cxn modelId="{4ED378A4-C28E-4949-9859-109D1D04ED0C}" type="presParOf" srcId="{ED7FAC0F-7A76-4B91-A0DB-0042FA0D58CE}" destId="{E463CBFA-C6E7-4012-9400-E30CFD3B3A11}" srcOrd="0" destOrd="0" presId="urn:microsoft.com/office/officeart/2008/layout/LinedList"/>
    <dgm:cxn modelId="{AF5B2029-8856-4BA5-8828-EC54249C21EC}" type="presParOf" srcId="{ED7FAC0F-7A76-4B91-A0DB-0042FA0D58CE}" destId="{904BB8AC-560E-4556-A03B-3DB39358317F}" srcOrd="1" destOrd="0" presId="urn:microsoft.com/office/officeart/2008/layout/LinedList"/>
    <dgm:cxn modelId="{58731A3C-7FF9-427F-9B70-9FA816DB1F54}" type="presParOf" srcId="{193D540E-D749-4908-BF79-0036F66DFB71}" destId="{0792F61C-B2E2-4DA1-ADB8-E412BB674B56}" srcOrd="6" destOrd="0" presId="urn:microsoft.com/office/officeart/2008/layout/LinedList"/>
    <dgm:cxn modelId="{AF8A05E4-7341-4ED1-8131-BED0F0BC8A8D}" type="presParOf" srcId="{193D540E-D749-4908-BF79-0036F66DFB71}" destId="{EA2C65AC-E1FA-41CA-81ED-7DF68CFB8F42}" srcOrd="7" destOrd="0" presId="urn:microsoft.com/office/officeart/2008/layout/LinedList"/>
    <dgm:cxn modelId="{DE50694A-AA8D-4F5B-A409-DF77A446D444}" type="presParOf" srcId="{EA2C65AC-E1FA-41CA-81ED-7DF68CFB8F42}" destId="{6B5F98BD-A71B-4401-BD5D-1FA9A7ADD65C}" srcOrd="0" destOrd="0" presId="urn:microsoft.com/office/officeart/2008/layout/LinedList"/>
    <dgm:cxn modelId="{2EDA33A8-EF9E-4F8D-9A54-3B9401FFB111}" type="presParOf" srcId="{EA2C65AC-E1FA-41CA-81ED-7DF68CFB8F42}" destId="{50F3DC7D-7A4E-444B-A7B2-294181BFD394}"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BB2E4A-03AC-4F77-BF11-77FEF8F57CF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E21DE69-C583-4892-B9C2-2B6650379DBA}">
      <dgm:prSet/>
      <dgm:spPr/>
      <dgm:t>
        <a:bodyPr/>
        <a:lstStyle/>
        <a:p>
          <a:r>
            <a:rPr lang="el-GR" dirty="0">
              <a:latin typeface="Times New Roman" panose="02020603050405020304" pitchFamily="18" charset="0"/>
              <a:cs typeface="Times New Roman" panose="02020603050405020304" pitchFamily="18" charset="0"/>
            </a:rPr>
            <a:t>Τέλη 19ου αιώνα: Πτώχευση 1893, Αποτυχημένος πόλεμος 1897 κατά Τούρκων.​</a:t>
          </a:r>
          <a:endParaRPr lang="en-US" dirty="0">
            <a:latin typeface="Times New Roman" panose="02020603050405020304" pitchFamily="18" charset="0"/>
            <a:cs typeface="Times New Roman" panose="02020603050405020304" pitchFamily="18" charset="0"/>
          </a:endParaRPr>
        </a:p>
      </dgm:t>
    </dgm:pt>
    <dgm:pt modelId="{836752B2-88D2-41B3-84BF-2A8AC68C5BB6}" type="parTrans" cxnId="{EE9FB83A-D423-47EA-91C3-2CA89B7A9E9E}">
      <dgm:prSet/>
      <dgm:spPr/>
      <dgm:t>
        <a:bodyPr/>
        <a:lstStyle/>
        <a:p>
          <a:endParaRPr lang="en-US"/>
        </a:p>
      </dgm:t>
    </dgm:pt>
    <dgm:pt modelId="{1492B82E-2336-4102-9DA3-3CC18B5A3ACA}" type="sibTrans" cxnId="{EE9FB83A-D423-47EA-91C3-2CA89B7A9E9E}">
      <dgm:prSet/>
      <dgm:spPr/>
      <dgm:t>
        <a:bodyPr/>
        <a:lstStyle/>
        <a:p>
          <a:endParaRPr lang="en-US"/>
        </a:p>
      </dgm:t>
    </dgm:pt>
    <dgm:pt modelId="{989FAF91-7708-42B2-ABDE-BB3767BCB28D}">
      <dgm:prSet/>
      <dgm:spPr/>
      <dgm:t>
        <a:bodyPr/>
        <a:lstStyle/>
        <a:p>
          <a:r>
            <a:rPr lang="el-GR" dirty="0">
              <a:latin typeface="Times New Roman" panose="02020603050405020304" pitchFamily="18" charset="0"/>
              <a:cs typeface="Times New Roman" panose="02020603050405020304" pitchFamily="18" charset="0"/>
            </a:rPr>
            <a:t>Αρχίζει να χάνει έδαφος η πολιτική της Μεγάλης Ιδέας.​</a:t>
          </a:r>
          <a:endParaRPr lang="en-US" dirty="0">
            <a:latin typeface="Times New Roman" panose="02020603050405020304" pitchFamily="18" charset="0"/>
            <a:cs typeface="Times New Roman" panose="02020603050405020304" pitchFamily="18" charset="0"/>
          </a:endParaRPr>
        </a:p>
      </dgm:t>
    </dgm:pt>
    <dgm:pt modelId="{4B795C53-3711-4007-9773-463FE76D8E7D}" type="parTrans" cxnId="{F46B1C4F-53BD-42D1-9EF5-8EDA12A0A6CC}">
      <dgm:prSet/>
      <dgm:spPr/>
      <dgm:t>
        <a:bodyPr/>
        <a:lstStyle/>
        <a:p>
          <a:endParaRPr lang="en-US"/>
        </a:p>
      </dgm:t>
    </dgm:pt>
    <dgm:pt modelId="{C55428B0-7ED5-48C9-BB9E-5AE3B7C6CBC2}" type="sibTrans" cxnId="{F46B1C4F-53BD-42D1-9EF5-8EDA12A0A6CC}">
      <dgm:prSet/>
      <dgm:spPr/>
      <dgm:t>
        <a:bodyPr/>
        <a:lstStyle/>
        <a:p>
          <a:endParaRPr lang="en-US"/>
        </a:p>
      </dgm:t>
    </dgm:pt>
    <dgm:pt modelId="{F2A68F88-E123-42C8-BFD6-05551E0BCE17}">
      <dgm:prSet/>
      <dgm:spPr/>
      <dgm:t>
        <a:bodyPr/>
        <a:lstStyle/>
        <a:p>
          <a:r>
            <a:rPr lang="el-GR" dirty="0">
              <a:latin typeface="Times New Roman" panose="02020603050405020304" pitchFamily="18" charset="0"/>
              <a:cs typeface="Times New Roman" panose="02020603050405020304" pitchFamily="18" charset="0"/>
            </a:rPr>
            <a:t>Μετατροπή αγροτικής οικονομίας σε βιομηχανική λόγω ξένου κεφαλαίου.​</a:t>
          </a:r>
          <a:endParaRPr lang="en-US" dirty="0">
            <a:latin typeface="Times New Roman" panose="02020603050405020304" pitchFamily="18" charset="0"/>
            <a:cs typeface="Times New Roman" panose="02020603050405020304" pitchFamily="18" charset="0"/>
          </a:endParaRPr>
        </a:p>
      </dgm:t>
    </dgm:pt>
    <dgm:pt modelId="{E3F1F4FF-6B3F-4551-AAC9-C8F5330083B1}" type="parTrans" cxnId="{AB5D9C64-E4B6-44C5-B282-E15D31C902F1}">
      <dgm:prSet/>
      <dgm:spPr/>
      <dgm:t>
        <a:bodyPr/>
        <a:lstStyle/>
        <a:p>
          <a:endParaRPr lang="en-US"/>
        </a:p>
      </dgm:t>
    </dgm:pt>
    <dgm:pt modelId="{3DEAF6E6-C7B2-4A8B-B2FE-DEBB3C8BC4C9}" type="sibTrans" cxnId="{AB5D9C64-E4B6-44C5-B282-E15D31C902F1}">
      <dgm:prSet/>
      <dgm:spPr/>
      <dgm:t>
        <a:bodyPr/>
        <a:lstStyle/>
        <a:p>
          <a:endParaRPr lang="en-US"/>
        </a:p>
      </dgm:t>
    </dgm:pt>
    <dgm:pt modelId="{370C8A66-A871-4DA5-924A-FDEC0E5C19D5}">
      <dgm:prSet/>
      <dgm:spPr/>
      <dgm:t>
        <a:bodyPr/>
        <a:lstStyle/>
        <a:p>
          <a:r>
            <a:rPr lang="el-GR" dirty="0">
              <a:latin typeface="Times New Roman" panose="02020603050405020304" pitchFamily="18" charset="0"/>
              <a:cs typeface="Times New Roman" panose="02020603050405020304" pitchFamily="18" charset="0"/>
            </a:rPr>
            <a:t>Ανάδειξη αστικής τάξης - Πραξικόπημα στο Γουδί (1907), Κυβέρνηση Βενιζέλου.​</a:t>
          </a:r>
          <a:endParaRPr lang="en-US" dirty="0">
            <a:latin typeface="Times New Roman" panose="02020603050405020304" pitchFamily="18" charset="0"/>
            <a:cs typeface="Times New Roman" panose="02020603050405020304" pitchFamily="18" charset="0"/>
          </a:endParaRPr>
        </a:p>
      </dgm:t>
    </dgm:pt>
    <dgm:pt modelId="{4A3A43CE-AEDD-4E61-8FC0-2346D076EDB5}" type="parTrans" cxnId="{0FF4894B-EF85-46E8-ABB2-C60C67BE9B74}">
      <dgm:prSet/>
      <dgm:spPr/>
      <dgm:t>
        <a:bodyPr/>
        <a:lstStyle/>
        <a:p>
          <a:endParaRPr lang="en-US"/>
        </a:p>
      </dgm:t>
    </dgm:pt>
    <dgm:pt modelId="{209CBC85-C48A-47F6-BC7D-3DD63903E0EB}" type="sibTrans" cxnId="{0FF4894B-EF85-46E8-ABB2-C60C67BE9B74}">
      <dgm:prSet/>
      <dgm:spPr/>
      <dgm:t>
        <a:bodyPr/>
        <a:lstStyle/>
        <a:p>
          <a:endParaRPr lang="en-US"/>
        </a:p>
      </dgm:t>
    </dgm:pt>
    <dgm:pt modelId="{6FC534AA-A1D6-447E-B801-6189EF1E8D13}" type="pres">
      <dgm:prSet presAssocID="{B5BB2E4A-03AC-4F77-BF11-77FEF8F57CFA}" presName="linear" presStyleCnt="0">
        <dgm:presLayoutVars>
          <dgm:animLvl val="lvl"/>
          <dgm:resizeHandles val="exact"/>
        </dgm:presLayoutVars>
      </dgm:prSet>
      <dgm:spPr/>
    </dgm:pt>
    <dgm:pt modelId="{BB37A413-3025-4EF3-85CB-BA3B65C6DD01}" type="pres">
      <dgm:prSet presAssocID="{7E21DE69-C583-4892-B9C2-2B6650379DBA}" presName="parentText" presStyleLbl="node1" presStyleIdx="0" presStyleCnt="4">
        <dgm:presLayoutVars>
          <dgm:chMax val="0"/>
          <dgm:bulletEnabled val="1"/>
        </dgm:presLayoutVars>
      </dgm:prSet>
      <dgm:spPr/>
    </dgm:pt>
    <dgm:pt modelId="{731CE31C-F1E5-4B31-BB20-350344280BBA}" type="pres">
      <dgm:prSet presAssocID="{1492B82E-2336-4102-9DA3-3CC18B5A3ACA}" presName="spacer" presStyleCnt="0"/>
      <dgm:spPr/>
    </dgm:pt>
    <dgm:pt modelId="{42D775BA-39BB-4BA8-89D0-F0F39E34D68A}" type="pres">
      <dgm:prSet presAssocID="{989FAF91-7708-42B2-ABDE-BB3767BCB28D}" presName="parentText" presStyleLbl="node1" presStyleIdx="1" presStyleCnt="4">
        <dgm:presLayoutVars>
          <dgm:chMax val="0"/>
          <dgm:bulletEnabled val="1"/>
        </dgm:presLayoutVars>
      </dgm:prSet>
      <dgm:spPr/>
    </dgm:pt>
    <dgm:pt modelId="{ACE88FDB-4876-420B-B8E2-84E8174FB708}" type="pres">
      <dgm:prSet presAssocID="{C55428B0-7ED5-48C9-BB9E-5AE3B7C6CBC2}" presName="spacer" presStyleCnt="0"/>
      <dgm:spPr/>
    </dgm:pt>
    <dgm:pt modelId="{30C4D16D-A733-4436-A438-3D7ADBE6995E}" type="pres">
      <dgm:prSet presAssocID="{F2A68F88-E123-42C8-BFD6-05551E0BCE17}" presName="parentText" presStyleLbl="node1" presStyleIdx="2" presStyleCnt="4">
        <dgm:presLayoutVars>
          <dgm:chMax val="0"/>
          <dgm:bulletEnabled val="1"/>
        </dgm:presLayoutVars>
      </dgm:prSet>
      <dgm:spPr/>
    </dgm:pt>
    <dgm:pt modelId="{A866691F-AC0D-440E-B227-12EB8258DA0F}" type="pres">
      <dgm:prSet presAssocID="{3DEAF6E6-C7B2-4A8B-B2FE-DEBB3C8BC4C9}" presName="spacer" presStyleCnt="0"/>
      <dgm:spPr/>
    </dgm:pt>
    <dgm:pt modelId="{D20E625E-858A-492A-898E-8D29C435B0E7}" type="pres">
      <dgm:prSet presAssocID="{370C8A66-A871-4DA5-924A-FDEC0E5C19D5}" presName="parentText" presStyleLbl="node1" presStyleIdx="3" presStyleCnt="4">
        <dgm:presLayoutVars>
          <dgm:chMax val="0"/>
          <dgm:bulletEnabled val="1"/>
        </dgm:presLayoutVars>
      </dgm:prSet>
      <dgm:spPr/>
    </dgm:pt>
  </dgm:ptLst>
  <dgm:cxnLst>
    <dgm:cxn modelId="{5E473738-9821-453B-AD30-5339D19B53F2}" type="presOf" srcId="{B5BB2E4A-03AC-4F77-BF11-77FEF8F57CFA}" destId="{6FC534AA-A1D6-447E-B801-6189EF1E8D13}" srcOrd="0" destOrd="0" presId="urn:microsoft.com/office/officeart/2005/8/layout/vList2"/>
    <dgm:cxn modelId="{EE9FB83A-D423-47EA-91C3-2CA89B7A9E9E}" srcId="{B5BB2E4A-03AC-4F77-BF11-77FEF8F57CFA}" destId="{7E21DE69-C583-4892-B9C2-2B6650379DBA}" srcOrd="0" destOrd="0" parTransId="{836752B2-88D2-41B3-84BF-2A8AC68C5BB6}" sibTransId="{1492B82E-2336-4102-9DA3-3CC18B5A3ACA}"/>
    <dgm:cxn modelId="{AB5D9C64-E4B6-44C5-B282-E15D31C902F1}" srcId="{B5BB2E4A-03AC-4F77-BF11-77FEF8F57CFA}" destId="{F2A68F88-E123-42C8-BFD6-05551E0BCE17}" srcOrd="2" destOrd="0" parTransId="{E3F1F4FF-6B3F-4551-AAC9-C8F5330083B1}" sibTransId="{3DEAF6E6-C7B2-4A8B-B2FE-DEBB3C8BC4C9}"/>
    <dgm:cxn modelId="{0FF4894B-EF85-46E8-ABB2-C60C67BE9B74}" srcId="{B5BB2E4A-03AC-4F77-BF11-77FEF8F57CFA}" destId="{370C8A66-A871-4DA5-924A-FDEC0E5C19D5}" srcOrd="3" destOrd="0" parTransId="{4A3A43CE-AEDD-4E61-8FC0-2346D076EDB5}" sibTransId="{209CBC85-C48A-47F6-BC7D-3DD63903E0EB}"/>
    <dgm:cxn modelId="{F46B1C4F-53BD-42D1-9EF5-8EDA12A0A6CC}" srcId="{B5BB2E4A-03AC-4F77-BF11-77FEF8F57CFA}" destId="{989FAF91-7708-42B2-ABDE-BB3767BCB28D}" srcOrd="1" destOrd="0" parTransId="{4B795C53-3711-4007-9773-463FE76D8E7D}" sibTransId="{C55428B0-7ED5-48C9-BB9E-5AE3B7C6CBC2}"/>
    <dgm:cxn modelId="{94C6C77B-A5AC-4C17-85E1-3293873841C4}" type="presOf" srcId="{7E21DE69-C583-4892-B9C2-2B6650379DBA}" destId="{BB37A413-3025-4EF3-85CB-BA3B65C6DD01}" srcOrd="0" destOrd="0" presId="urn:microsoft.com/office/officeart/2005/8/layout/vList2"/>
    <dgm:cxn modelId="{07627395-9294-457A-81CD-AA9DA50C141E}" type="presOf" srcId="{F2A68F88-E123-42C8-BFD6-05551E0BCE17}" destId="{30C4D16D-A733-4436-A438-3D7ADBE6995E}" srcOrd="0" destOrd="0" presId="urn:microsoft.com/office/officeart/2005/8/layout/vList2"/>
    <dgm:cxn modelId="{058E3AB4-0C0C-4AE2-AC1C-5FD0370C9A89}" type="presOf" srcId="{989FAF91-7708-42B2-ABDE-BB3767BCB28D}" destId="{42D775BA-39BB-4BA8-89D0-F0F39E34D68A}" srcOrd="0" destOrd="0" presId="urn:microsoft.com/office/officeart/2005/8/layout/vList2"/>
    <dgm:cxn modelId="{B68A06F3-D164-44FC-9A10-206AF93A2515}" type="presOf" srcId="{370C8A66-A871-4DA5-924A-FDEC0E5C19D5}" destId="{D20E625E-858A-492A-898E-8D29C435B0E7}" srcOrd="0" destOrd="0" presId="urn:microsoft.com/office/officeart/2005/8/layout/vList2"/>
    <dgm:cxn modelId="{D573C9C2-23B1-46DB-83A6-325A39EE6F3E}" type="presParOf" srcId="{6FC534AA-A1D6-447E-B801-6189EF1E8D13}" destId="{BB37A413-3025-4EF3-85CB-BA3B65C6DD01}" srcOrd="0" destOrd="0" presId="urn:microsoft.com/office/officeart/2005/8/layout/vList2"/>
    <dgm:cxn modelId="{C9197831-4F14-4081-9022-E63CB6FB64D7}" type="presParOf" srcId="{6FC534AA-A1D6-447E-B801-6189EF1E8D13}" destId="{731CE31C-F1E5-4B31-BB20-350344280BBA}" srcOrd="1" destOrd="0" presId="urn:microsoft.com/office/officeart/2005/8/layout/vList2"/>
    <dgm:cxn modelId="{E1EFEFAC-F74F-40BF-9D3D-679A4F19B373}" type="presParOf" srcId="{6FC534AA-A1D6-447E-B801-6189EF1E8D13}" destId="{42D775BA-39BB-4BA8-89D0-F0F39E34D68A}" srcOrd="2" destOrd="0" presId="urn:microsoft.com/office/officeart/2005/8/layout/vList2"/>
    <dgm:cxn modelId="{AEE023C2-6D2A-47B3-94D1-2722ABE344C2}" type="presParOf" srcId="{6FC534AA-A1D6-447E-B801-6189EF1E8D13}" destId="{ACE88FDB-4876-420B-B8E2-84E8174FB708}" srcOrd="3" destOrd="0" presId="urn:microsoft.com/office/officeart/2005/8/layout/vList2"/>
    <dgm:cxn modelId="{6F1748F2-DF78-4CA7-B81C-3D93EC237BA9}" type="presParOf" srcId="{6FC534AA-A1D6-447E-B801-6189EF1E8D13}" destId="{30C4D16D-A733-4436-A438-3D7ADBE6995E}" srcOrd="4" destOrd="0" presId="urn:microsoft.com/office/officeart/2005/8/layout/vList2"/>
    <dgm:cxn modelId="{B8BC7367-EC0F-47E9-B4CD-3A859F5BDAF9}" type="presParOf" srcId="{6FC534AA-A1D6-447E-B801-6189EF1E8D13}" destId="{A866691F-AC0D-440E-B227-12EB8258DA0F}" srcOrd="5" destOrd="0" presId="urn:microsoft.com/office/officeart/2005/8/layout/vList2"/>
    <dgm:cxn modelId="{EF7E9DD2-77BF-4A43-9077-12F2528FCDA6}" type="presParOf" srcId="{6FC534AA-A1D6-447E-B801-6189EF1E8D13}" destId="{D20E625E-858A-492A-898E-8D29C435B0E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524152F-E334-42B5-8707-274DD12F95C4}"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EB470BD1-9E47-4B44-B4DB-CEC291472691}">
      <dgm:prSet custT="1"/>
      <dgm:spPr/>
      <dgm:t>
        <a:bodyPr/>
        <a:lstStyle/>
        <a:p>
          <a:pPr algn="ctr"/>
          <a:r>
            <a:rPr lang="el-GR" sz="3200" dirty="0">
              <a:latin typeface="Times New Roman" panose="02020603050405020304" pitchFamily="18" charset="0"/>
              <a:cs typeface="Times New Roman" panose="02020603050405020304" pitchFamily="18" charset="0"/>
            </a:rPr>
            <a:t>Ανάπτυξη ειδικής εκπαίδευσης από το Νεοελληνικό κράτος.</a:t>
          </a:r>
          <a:r>
            <a:rPr lang="el-GR" sz="3200" dirty="0"/>
            <a:t>​</a:t>
          </a:r>
          <a:endParaRPr lang="en-US" sz="3200" dirty="0"/>
        </a:p>
      </dgm:t>
    </dgm:pt>
    <dgm:pt modelId="{7F760919-922C-478B-8BEC-FD6A437E970F}" type="parTrans" cxnId="{15F8D82F-7782-4140-A452-6BDF5E414499}">
      <dgm:prSet/>
      <dgm:spPr/>
      <dgm:t>
        <a:bodyPr/>
        <a:lstStyle/>
        <a:p>
          <a:endParaRPr lang="en-US"/>
        </a:p>
      </dgm:t>
    </dgm:pt>
    <dgm:pt modelId="{71E8629E-9227-41C6-B8FA-70223823B8D1}" type="sibTrans" cxnId="{15F8D82F-7782-4140-A452-6BDF5E414499}">
      <dgm:prSet/>
      <dgm:spPr/>
      <dgm:t>
        <a:bodyPr/>
        <a:lstStyle/>
        <a:p>
          <a:endParaRPr lang="en-US"/>
        </a:p>
      </dgm:t>
    </dgm:pt>
    <dgm:pt modelId="{0CBB6740-A057-4C0A-B6B6-BD9A2A48E28E}">
      <dgm:prSet custT="1"/>
      <dgm:spPr/>
      <dgm:t>
        <a:bodyPr/>
        <a:lstStyle/>
        <a:p>
          <a:r>
            <a:rPr lang="el-GR" sz="3200" dirty="0">
              <a:latin typeface="Times New Roman" panose="02020603050405020304" pitchFamily="18" charset="0"/>
              <a:cs typeface="Times New Roman" panose="02020603050405020304" pitchFamily="18" charset="0"/>
            </a:rPr>
            <a:t>Σημαντική συμβολή της </a:t>
          </a:r>
          <a:r>
            <a:rPr lang="el-GR" sz="3200" dirty="0" err="1">
              <a:latin typeface="Times New Roman" panose="02020603050405020304" pitchFamily="18" charset="0"/>
              <a:cs typeface="Times New Roman" panose="02020603050405020304" pitchFamily="18" charset="0"/>
            </a:rPr>
            <a:t>Ρόζας</a:t>
          </a:r>
          <a:r>
            <a:rPr lang="el-GR" sz="3200" dirty="0">
              <a:latin typeface="Times New Roman" panose="02020603050405020304" pitchFamily="18" charset="0"/>
              <a:cs typeface="Times New Roman" panose="02020603050405020304" pitchFamily="18" charset="0"/>
            </a:rPr>
            <a:t> Ιμβριώτη.</a:t>
          </a:r>
          <a:endParaRPr lang="en-US" sz="3200" dirty="0">
            <a:latin typeface="Times New Roman" panose="02020603050405020304" pitchFamily="18" charset="0"/>
            <a:cs typeface="Times New Roman" panose="02020603050405020304" pitchFamily="18" charset="0"/>
          </a:endParaRPr>
        </a:p>
      </dgm:t>
    </dgm:pt>
    <dgm:pt modelId="{92EC6C58-1A8E-40B4-910E-9E5C03B0C6C3}" type="parTrans" cxnId="{EB299F58-13D7-45A6-9930-513070AEB6D8}">
      <dgm:prSet/>
      <dgm:spPr/>
      <dgm:t>
        <a:bodyPr/>
        <a:lstStyle/>
        <a:p>
          <a:endParaRPr lang="en-US"/>
        </a:p>
      </dgm:t>
    </dgm:pt>
    <dgm:pt modelId="{92242347-D620-42A4-BFE3-E05C3846FE75}" type="sibTrans" cxnId="{EB299F58-13D7-45A6-9930-513070AEB6D8}">
      <dgm:prSet/>
      <dgm:spPr/>
      <dgm:t>
        <a:bodyPr/>
        <a:lstStyle/>
        <a:p>
          <a:endParaRPr lang="en-US"/>
        </a:p>
      </dgm:t>
    </dgm:pt>
    <dgm:pt modelId="{3FD69DAF-507A-415C-BEE5-AE17FE722B28}" type="pres">
      <dgm:prSet presAssocID="{E524152F-E334-42B5-8707-274DD12F95C4}" presName="hierChild1" presStyleCnt="0">
        <dgm:presLayoutVars>
          <dgm:chPref val="1"/>
          <dgm:dir/>
          <dgm:animOne val="branch"/>
          <dgm:animLvl val="lvl"/>
          <dgm:resizeHandles/>
        </dgm:presLayoutVars>
      </dgm:prSet>
      <dgm:spPr/>
    </dgm:pt>
    <dgm:pt modelId="{2DFC8497-6DA4-41A2-B36C-805F4AF3DCE3}" type="pres">
      <dgm:prSet presAssocID="{EB470BD1-9E47-4B44-B4DB-CEC291472691}" presName="hierRoot1" presStyleCnt="0"/>
      <dgm:spPr/>
    </dgm:pt>
    <dgm:pt modelId="{BBCD7D83-4DF4-44FD-AD97-ED4612B29484}" type="pres">
      <dgm:prSet presAssocID="{EB470BD1-9E47-4B44-B4DB-CEC291472691}" presName="composite" presStyleCnt="0"/>
      <dgm:spPr/>
    </dgm:pt>
    <dgm:pt modelId="{1851C122-256D-488C-98A4-285F977964D2}" type="pres">
      <dgm:prSet presAssocID="{EB470BD1-9E47-4B44-B4DB-CEC291472691}" presName="background" presStyleLbl="node0" presStyleIdx="0" presStyleCnt="2"/>
      <dgm:spPr/>
    </dgm:pt>
    <dgm:pt modelId="{CD6F6053-5F34-4C62-9A2F-A1E0484B68FD}" type="pres">
      <dgm:prSet presAssocID="{EB470BD1-9E47-4B44-B4DB-CEC291472691}" presName="text" presStyleLbl="fgAcc0" presStyleIdx="0" presStyleCnt="2">
        <dgm:presLayoutVars>
          <dgm:chPref val="3"/>
        </dgm:presLayoutVars>
      </dgm:prSet>
      <dgm:spPr/>
    </dgm:pt>
    <dgm:pt modelId="{4873E3D1-B312-44F1-B339-B5CDB3218C14}" type="pres">
      <dgm:prSet presAssocID="{EB470BD1-9E47-4B44-B4DB-CEC291472691}" presName="hierChild2" presStyleCnt="0"/>
      <dgm:spPr/>
    </dgm:pt>
    <dgm:pt modelId="{6E1C8CBA-93C4-4E12-9A6A-2CF1A2A2C54D}" type="pres">
      <dgm:prSet presAssocID="{0CBB6740-A057-4C0A-B6B6-BD9A2A48E28E}" presName="hierRoot1" presStyleCnt="0"/>
      <dgm:spPr/>
    </dgm:pt>
    <dgm:pt modelId="{BE808672-EFB2-4993-9F29-DA36E018A1CD}" type="pres">
      <dgm:prSet presAssocID="{0CBB6740-A057-4C0A-B6B6-BD9A2A48E28E}" presName="composite" presStyleCnt="0"/>
      <dgm:spPr/>
    </dgm:pt>
    <dgm:pt modelId="{0E4AD3D7-5DE7-4927-9850-BB4E1B2E9B8E}" type="pres">
      <dgm:prSet presAssocID="{0CBB6740-A057-4C0A-B6B6-BD9A2A48E28E}" presName="background" presStyleLbl="node0" presStyleIdx="1" presStyleCnt="2"/>
      <dgm:spPr/>
    </dgm:pt>
    <dgm:pt modelId="{74CD3870-2248-4802-957C-3C770E72CE82}" type="pres">
      <dgm:prSet presAssocID="{0CBB6740-A057-4C0A-B6B6-BD9A2A48E28E}" presName="text" presStyleLbl="fgAcc0" presStyleIdx="1" presStyleCnt="2">
        <dgm:presLayoutVars>
          <dgm:chPref val="3"/>
        </dgm:presLayoutVars>
      </dgm:prSet>
      <dgm:spPr/>
    </dgm:pt>
    <dgm:pt modelId="{3C170FD7-E848-4EB7-8A2B-870D5CC4D933}" type="pres">
      <dgm:prSet presAssocID="{0CBB6740-A057-4C0A-B6B6-BD9A2A48E28E}" presName="hierChild2" presStyleCnt="0"/>
      <dgm:spPr/>
    </dgm:pt>
  </dgm:ptLst>
  <dgm:cxnLst>
    <dgm:cxn modelId="{D3E73C0C-58AD-4DDA-A117-71F7B152D9CD}" type="presOf" srcId="{EB470BD1-9E47-4B44-B4DB-CEC291472691}" destId="{CD6F6053-5F34-4C62-9A2F-A1E0484B68FD}" srcOrd="0" destOrd="0" presId="urn:microsoft.com/office/officeart/2005/8/layout/hierarchy1"/>
    <dgm:cxn modelId="{D051611E-A17D-47C6-B493-B442A40C2C28}" type="presOf" srcId="{0CBB6740-A057-4C0A-B6B6-BD9A2A48E28E}" destId="{74CD3870-2248-4802-957C-3C770E72CE82}" srcOrd="0" destOrd="0" presId="urn:microsoft.com/office/officeart/2005/8/layout/hierarchy1"/>
    <dgm:cxn modelId="{15F8D82F-7782-4140-A452-6BDF5E414499}" srcId="{E524152F-E334-42B5-8707-274DD12F95C4}" destId="{EB470BD1-9E47-4B44-B4DB-CEC291472691}" srcOrd="0" destOrd="0" parTransId="{7F760919-922C-478B-8BEC-FD6A437E970F}" sibTransId="{71E8629E-9227-41C6-B8FA-70223823B8D1}"/>
    <dgm:cxn modelId="{A9020874-3B7E-4FBB-93DE-3F14A090BEEB}" type="presOf" srcId="{E524152F-E334-42B5-8707-274DD12F95C4}" destId="{3FD69DAF-507A-415C-BEE5-AE17FE722B28}" srcOrd="0" destOrd="0" presId="urn:microsoft.com/office/officeart/2005/8/layout/hierarchy1"/>
    <dgm:cxn modelId="{EB299F58-13D7-45A6-9930-513070AEB6D8}" srcId="{E524152F-E334-42B5-8707-274DD12F95C4}" destId="{0CBB6740-A057-4C0A-B6B6-BD9A2A48E28E}" srcOrd="1" destOrd="0" parTransId="{92EC6C58-1A8E-40B4-910E-9E5C03B0C6C3}" sibTransId="{92242347-D620-42A4-BFE3-E05C3846FE75}"/>
    <dgm:cxn modelId="{209CE0F1-1959-4A69-A25A-7C1E98FD444F}" type="presParOf" srcId="{3FD69DAF-507A-415C-BEE5-AE17FE722B28}" destId="{2DFC8497-6DA4-41A2-B36C-805F4AF3DCE3}" srcOrd="0" destOrd="0" presId="urn:microsoft.com/office/officeart/2005/8/layout/hierarchy1"/>
    <dgm:cxn modelId="{FAF2066B-E9A4-498B-B48E-A26C905E52E9}" type="presParOf" srcId="{2DFC8497-6DA4-41A2-B36C-805F4AF3DCE3}" destId="{BBCD7D83-4DF4-44FD-AD97-ED4612B29484}" srcOrd="0" destOrd="0" presId="urn:microsoft.com/office/officeart/2005/8/layout/hierarchy1"/>
    <dgm:cxn modelId="{DAE74E70-6001-477B-BAE4-CE16ECFABF8D}" type="presParOf" srcId="{BBCD7D83-4DF4-44FD-AD97-ED4612B29484}" destId="{1851C122-256D-488C-98A4-285F977964D2}" srcOrd="0" destOrd="0" presId="urn:microsoft.com/office/officeart/2005/8/layout/hierarchy1"/>
    <dgm:cxn modelId="{06BF3930-E6FD-40FB-86AB-39B3F844318B}" type="presParOf" srcId="{BBCD7D83-4DF4-44FD-AD97-ED4612B29484}" destId="{CD6F6053-5F34-4C62-9A2F-A1E0484B68FD}" srcOrd="1" destOrd="0" presId="urn:microsoft.com/office/officeart/2005/8/layout/hierarchy1"/>
    <dgm:cxn modelId="{218BDEFE-8707-466C-831F-7244143F37FE}" type="presParOf" srcId="{2DFC8497-6DA4-41A2-B36C-805F4AF3DCE3}" destId="{4873E3D1-B312-44F1-B339-B5CDB3218C14}" srcOrd="1" destOrd="0" presId="urn:microsoft.com/office/officeart/2005/8/layout/hierarchy1"/>
    <dgm:cxn modelId="{32AA31F3-40CF-4874-A1BE-3E5B4BC51404}" type="presParOf" srcId="{3FD69DAF-507A-415C-BEE5-AE17FE722B28}" destId="{6E1C8CBA-93C4-4E12-9A6A-2CF1A2A2C54D}" srcOrd="1" destOrd="0" presId="urn:microsoft.com/office/officeart/2005/8/layout/hierarchy1"/>
    <dgm:cxn modelId="{44FE8336-7EC6-4276-829E-0F447506FC31}" type="presParOf" srcId="{6E1C8CBA-93C4-4E12-9A6A-2CF1A2A2C54D}" destId="{BE808672-EFB2-4993-9F29-DA36E018A1CD}" srcOrd="0" destOrd="0" presId="urn:microsoft.com/office/officeart/2005/8/layout/hierarchy1"/>
    <dgm:cxn modelId="{2D66BF09-3DD6-4C30-8A0A-48DD0911EA48}" type="presParOf" srcId="{BE808672-EFB2-4993-9F29-DA36E018A1CD}" destId="{0E4AD3D7-5DE7-4927-9850-BB4E1B2E9B8E}" srcOrd="0" destOrd="0" presId="urn:microsoft.com/office/officeart/2005/8/layout/hierarchy1"/>
    <dgm:cxn modelId="{0B5424D3-2426-4D3C-BEE1-348E5621D2DD}" type="presParOf" srcId="{BE808672-EFB2-4993-9F29-DA36E018A1CD}" destId="{74CD3870-2248-4802-957C-3C770E72CE82}" srcOrd="1" destOrd="0" presId="urn:microsoft.com/office/officeart/2005/8/layout/hierarchy1"/>
    <dgm:cxn modelId="{4C091F10-B138-4B7F-AFB5-744581108CBB}" type="presParOf" srcId="{6E1C8CBA-93C4-4E12-9A6A-2CF1A2A2C54D}" destId="{3C170FD7-E848-4EB7-8A2B-870D5CC4D93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726380D-1D79-4FBD-B919-C3AD29FB4281}" type="doc">
      <dgm:prSet loTypeId="urn:microsoft.com/office/officeart/2005/8/layout/hierarchy3" loCatId="hierarchy" qsTypeId="urn:microsoft.com/office/officeart/2005/8/quickstyle/simple5" qsCatId="simple" csTypeId="urn:microsoft.com/office/officeart/2005/8/colors/colorful1" csCatId="colorful" phldr="1"/>
      <dgm:spPr/>
      <dgm:t>
        <a:bodyPr/>
        <a:lstStyle/>
        <a:p>
          <a:endParaRPr lang="en-US"/>
        </a:p>
      </dgm:t>
    </dgm:pt>
    <dgm:pt modelId="{477ECEDF-78D6-42A4-B539-DBCD84898853}">
      <dgm:prSet custT="1"/>
      <dgm:spPr>
        <a:solidFill>
          <a:schemeClr val="accent1"/>
        </a:solidFill>
      </dgm:spPr>
      <dgm:t>
        <a:bodyPr/>
        <a:lstStyle/>
        <a:p>
          <a:r>
            <a:rPr lang="el-GR" sz="1800" b="1" dirty="0">
              <a:solidFill>
                <a:schemeClr val="bg1"/>
              </a:solidFill>
              <a:latin typeface="Times New Roman" panose="02020603050405020304" pitchFamily="18" charset="0"/>
              <a:cs typeface="Times New Roman" panose="02020603050405020304" pitchFamily="18" charset="0"/>
            </a:rPr>
            <a:t>Η </a:t>
          </a:r>
          <a:r>
            <a:rPr lang="el-GR" sz="1800" b="1" dirty="0" err="1">
              <a:solidFill>
                <a:schemeClr val="bg1"/>
              </a:solidFill>
              <a:latin typeface="Times New Roman" panose="02020603050405020304" pitchFamily="18" charset="0"/>
              <a:cs typeface="Times New Roman" panose="02020603050405020304" pitchFamily="18" charset="0"/>
            </a:rPr>
            <a:t>προβαθμίδα</a:t>
          </a:r>
          <a:endParaRPr lang="en-US" sz="1800" b="1" dirty="0">
            <a:solidFill>
              <a:schemeClr val="bg1"/>
            </a:solidFill>
            <a:latin typeface="Times New Roman" panose="02020603050405020304" pitchFamily="18" charset="0"/>
            <a:cs typeface="Times New Roman" panose="02020603050405020304" pitchFamily="18" charset="0"/>
          </a:endParaRPr>
        </a:p>
      </dgm:t>
    </dgm:pt>
    <dgm:pt modelId="{6A58A0CE-7D9C-40FF-B023-8E3C8B75A3C7}" type="parTrans" cxnId="{5EA17B3E-37D9-4A5E-83B6-EC0FC0113255}">
      <dgm:prSet/>
      <dgm:spPr/>
      <dgm:t>
        <a:bodyPr/>
        <a:lstStyle/>
        <a:p>
          <a:endParaRPr lang="en-US"/>
        </a:p>
      </dgm:t>
    </dgm:pt>
    <dgm:pt modelId="{96E37849-EA90-490D-9FDB-B2492746EE39}" type="sibTrans" cxnId="{5EA17B3E-37D9-4A5E-83B6-EC0FC0113255}">
      <dgm:prSet/>
      <dgm:spPr/>
      <dgm:t>
        <a:bodyPr/>
        <a:lstStyle/>
        <a:p>
          <a:endParaRPr lang="en-US"/>
        </a:p>
      </dgm:t>
    </dgm:pt>
    <dgm:pt modelId="{0ACF659F-A98B-4C33-AF7B-124BD8E92445}">
      <dgm:prSet custT="1"/>
      <dgm:spPr>
        <a:solidFill>
          <a:schemeClr val="accent1"/>
        </a:solidFill>
      </dgm:spPr>
      <dgm:t>
        <a:bodyPr/>
        <a:lstStyle/>
        <a:p>
          <a:r>
            <a:rPr lang="el-GR" sz="1800" b="1" dirty="0">
              <a:latin typeface="Times New Roman"/>
              <a:ea typeface="Times New Roman"/>
              <a:cs typeface="Times New Roman"/>
              <a:sym typeface="Times New Roman"/>
            </a:rPr>
            <a:t>Η κατώτερη βαθμίδα</a:t>
          </a:r>
          <a:endParaRPr lang="en-US" sz="1800" dirty="0">
            <a:latin typeface="Times New Roman" panose="02020603050405020304" pitchFamily="18" charset="0"/>
            <a:cs typeface="Times New Roman" panose="02020603050405020304" pitchFamily="18" charset="0"/>
          </a:endParaRPr>
        </a:p>
      </dgm:t>
    </dgm:pt>
    <dgm:pt modelId="{91EC19E1-5720-4033-86A2-C1DEB8DFCC62}" type="parTrans" cxnId="{4B7D3954-9C16-4C58-9E20-1242A4A2B8A9}">
      <dgm:prSet/>
      <dgm:spPr/>
      <dgm:t>
        <a:bodyPr/>
        <a:lstStyle/>
        <a:p>
          <a:endParaRPr lang="en-US"/>
        </a:p>
      </dgm:t>
    </dgm:pt>
    <dgm:pt modelId="{027B13C3-1CC4-4AA6-831E-2D9BD50A4D3F}" type="sibTrans" cxnId="{4B7D3954-9C16-4C58-9E20-1242A4A2B8A9}">
      <dgm:prSet/>
      <dgm:spPr/>
      <dgm:t>
        <a:bodyPr/>
        <a:lstStyle/>
        <a:p>
          <a:endParaRPr lang="en-US"/>
        </a:p>
      </dgm:t>
    </dgm:pt>
    <dgm:pt modelId="{8DB801A3-7221-41E9-8BBB-367047575E8B}">
      <dgm:prSet custT="1"/>
      <dgm:spPr/>
      <dgm:t>
        <a:bodyPr/>
        <a:lstStyle/>
        <a:p>
          <a:r>
            <a:rPr lang="el-GR" sz="1700" dirty="0">
              <a:latin typeface="Times New Roman"/>
              <a:ea typeface="Times New Roman"/>
              <a:cs typeface="Times New Roman"/>
              <a:sym typeface="Times New Roman"/>
            </a:rPr>
            <a:t>Παιδοκεντρικός χαρακτήρας</a:t>
          </a:r>
          <a:endParaRPr lang="en-US" sz="1700" dirty="0"/>
        </a:p>
      </dgm:t>
    </dgm:pt>
    <dgm:pt modelId="{1D4A6CEB-DBE5-4654-95AD-52CD0625B9E7}" type="parTrans" cxnId="{736D2311-EDBB-4927-B7A1-D14FBD4752B8}">
      <dgm:prSet/>
      <dgm:spPr/>
      <dgm:t>
        <a:bodyPr/>
        <a:lstStyle/>
        <a:p>
          <a:endParaRPr lang="en-US"/>
        </a:p>
      </dgm:t>
    </dgm:pt>
    <dgm:pt modelId="{4041AEE0-CB85-4FE2-A315-C4E77E4988B5}" type="sibTrans" cxnId="{736D2311-EDBB-4927-B7A1-D14FBD4752B8}">
      <dgm:prSet/>
      <dgm:spPr/>
      <dgm:t>
        <a:bodyPr/>
        <a:lstStyle/>
        <a:p>
          <a:endParaRPr lang="en-US"/>
        </a:p>
      </dgm:t>
    </dgm:pt>
    <dgm:pt modelId="{07E99103-C2B8-43C8-B7A3-980E15621354}">
      <dgm:prSet custT="1"/>
      <dgm:spPr>
        <a:solidFill>
          <a:schemeClr val="accent1"/>
        </a:solidFill>
      </dgm:spPr>
      <dgm:t>
        <a:bodyPr/>
        <a:lstStyle/>
        <a:p>
          <a:r>
            <a:rPr lang="el-GR" sz="1800" b="1" dirty="0">
              <a:latin typeface="Times New Roman" panose="02020603050405020304" pitchFamily="18" charset="0"/>
              <a:cs typeface="Times New Roman" panose="02020603050405020304" pitchFamily="18" charset="0"/>
            </a:rPr>
            <a:t>Η μέση βαθμίδα</a:t>
          </a:r>
          <a:endParaRPr lang="en-US" sz="1800" b="1" dirty="0">
            <a:latin typeface="Times New Roman" panose="02020603050405020304" pitchFamily="18" charset="0"/>
            <a:cs typeface="Times New Roman" panose="02020603050405020304" pitchFamily="18" charset="0"/>
          </a:endParaRPr>
        </a:p>
      </dgm:t>
    </dgm:pt>
    <dgm:pt modelId="{C7BFDE77-35AE-46F9-8E78-CA60501538E1}" type="parTrans" cxnId="{703DA4FF-1371-4FB9-AA8B-3A23B2EE4272}">
      <dgm:prSet/>
      <dgm:spPr/>
      <dgm:t>
        <a:bodyPr/>
        <a:lstStyle/>
        <a:p>
          <a:endParaRPr lang="en-US"/>
        </a:p>
      </dgm:t>
    </dgm:pt>
    <dgm:pt modelId="{D0699B0C-59A8-4B21-852B-9320BBB0DDC8}" type="sibTrans" cxnId="{703DA4FF-1371-4FB9-AA8B-3A23B2EE4272}">
      <dgm:prSet/>
      <dgm:spPr/>
      <dgm:t>
        <a:bodyPr/>
        <a:lstStyle/>
        <a:p>
          <a:endParaRPr lang="en-US"/>
        </a:p>
      </dgm:t>
    </dgm:pt>
    <dgm:pt modelId="{944CFD9D-589E-469B-816A-488E9D7A94BB}">
      <dgm:prSet custT="1"/>
      <dgm:spPr/>
      <dgm:t>
        <a:bodyPr/>
        <a:lstStyle/>
        <a:p>
          <a:r>
            <a:rPr lang="el-GR" sz="1800" dirty="0">
              <a:latin typeface="Times New Roman" panose="02020603050405020304" pitchFamily="18" charset="0"/>
              <a:cs typeface="Times New Roman" panose="02020603050405020304" pitchFamily="18" charset="0"/>
            </a:rPr>
            <a:t>Άσκηση προσοχής και αισθήσεων</a:t>
          </a:r>
        </a:p>
      </dgm:t>
    </dgm:pt>
    <dgm:pt modelId="{F295698A-70D3-4B89-A0E6-B747FA93A66D}" type="parTrans" cxnId="{5C4A77DC-D2B8-4A91-BC5B-1A95EF131283}">
      <dgm:prSet/>
      <dgm:spPr/>
      <dgm:t>
        <a:bodyPr/>
        <a:lstStyle/>
        <a:p>
          <a:endParaRPr lang="el-GR"/>
        </a:p>
      </dgm:t>
    </dgm:pt>
    <dgm:pt modelId="{642C9CA7-8806-4F56-9D46-E55C9CCA0908}" type="sibTrans" cxnId="{5C4A77DC-D2B8-4A91-BC5B-1A95EF131283}">
      <dgm:prSet/>
      <dgm:spPr/>
      <dgm:t>
        <a:bodyPr/>
        <a:lstStyle/>
        <a:p>
          <a:endParaRPr lang="el-GR"/>
        </a:p>
      </dgm:t>
    </dgm:pt>
    <dgm:pt modelId="{3DEEA2D7-A80D-4EA0-A5D8-4587032F6E57}">
      <dgm:prSet/>
      <dgm:spPr/>
      <dgm:t>
        <a:bodyPr/>
        <a:lstStyle/>
        <a:p>
          <a:pPr>
            <a:buClr>
              <a:schemeClr val="dk1"/>
            </a:buClr>
            <a:buSzPts val="1100"/>
            <a:buFont typeface="Arial"/>
            <a:buNone/>
          </a:pPr>
          <a:r>
            <a:rPr lang="el-GR" dirty="0">
              <a:latin typeface="Times New Roman"/>
              <a:ea typeface="Times New Roman"/>
              <a:cs typeface="Times New Roman"/>
              <a:sym typeface="Times New Roman"/>
            </a:rPr>
            <a:t>Ενιαία συγκεντρωτική διδασκαλία</a:t>
          </a:r>
          <a:endParaRPr lang="el-GR" dirty="0"/>
        </a:p>
      </dgm:t>
    </dgm:pt>
    <dgm:pt modelId="{D19DDDDD-B2B3-40BB-8EE2-D4B9E0A21D1D}" type="parTrans" cxnId="{FF44653B-A838-43FB-829D-76A312ED3A58}">
      <dgm:prSet/>
      <dgm:spPr/>
      <dgm:t>
        <a:bodyPr/>
        <a:lstStyle/>
        <a:p>
          <a:endParaRPr lang="el-GR"/>
        </a:p>
      </dgm:t>
    </dgm:pt>
    <dgm:pt modelId="{D521D2E6-A16D-4209-AC21-EAE1CBA80F23}" type="sibTrans" cxnId="{FF44653B-A838-43FB-829D-76A312ED3A58}">
      <dgm:prSet/>
      <dgm:spPr/>
      <dgm:t>
        <a:bodyPr/>
        <a:lstStyle/>
        <a:p>
          <a:endParaRPr lang="el-GR"/>
        </a:p>
      </dgm:t>
    </dgm:pt>
    <dgm:pt modelId="{4B7CA19C-1A15-4B5A-BE74-76B64BC09912}">
      <dgm:prSet custT="1"/>
      <dgm:spPr>
        <a:solidFill>
          <a:schemeClr val="accent1"/>
        </a:solidFill>
      </dgm:spPr>
      <dgm:t>
        <a:bodyPr/>
        <a:lstStyle/>
        <a:p>
          <a:r>
            <a:rPr lang="el-GR" sz="1800" b="1" dirty="0">
              <a:latin typeface="Times New Roman" panose="02020603050405020304" pitchFamily="18" charset="0"/>
              <a:cs typeface="Times New Roman" panose="02020603050405020304" pitchFamily="18" charset="0"/>
            </a:rPr>
            <a:t>Η ανώτερη βαθμίδα</a:t>
          </a:r>
        </a:p>
      </dgm:t>
    </dgm:pt>
    <dgm:pt modelId="{F4BDF8C4-C979-4634-B1EA-B51576EEB51F}" type="parTrans" cxnId="{5BD5B525-610F-47CB-9601-E0407AAD4C30}">
      <dgm:prSet/>
      <dgm:spPr/>
      <dgm:t>
        <a:bodyPr/>
        <a:lstStyle/>
        <a:p>
          <a:endParaRPr lang="el-GR"/>
        </a:p>
      </dgm:t>
    </dgm:pt>
    <dgm:pt modelId="{85AD4F0D-0902-465A-A943-0FDFA5F07F05}" type="sibTrans" cxnId="{5BD5B525-610F-47CB-9601-E0407AAD4C30}">
      <dgm:prSet/>
      <dgm:spPr/>
      <dgm:t>
        <a:bodyPr/>
        <a:lstStyle/>
        <a:p>
          <a:endParaRPr lang="el-GR"/>
        </a:p>
      </dgm:t>
    </dgm:pt>
    <dgm:pt modelId="{76518308-0A24-4C53-A54D-B4FEE90578B1}">
      <dgm:prSet/>
      <dgm:spPr/>
      <dgm:t>
        <a:bodyPr/>
        <a:lstStyle/>
        <a:p>
          <a:r>
            <a:rPr lang="el-GR" dirty="0">
              <a:latin typeface="Times New Roman" panose="02020603050405020304" pitchFamily="18" charset="0"/>
              <a:cs typeface="Times New Roman" panose="02020603050405020304" pitchFamily="18" charset="0"/>
            </a:rPr>
            <a:t>Σχολείο Εργασίας</a:t>
          </a:r>
        </a:p>
      </dgm:t>
    </dgm:pt>
    <dgm:pt modelId="{6AEB03F6-8C8D-400A-8DF4-8963E1A89CA3}" type="parTrans" cxnId="{E8EC8627-1A00-4B84-B628-A4DCCCBB65E5}">
      <dgm:prSet/>
      <dgm:spPr/>
      <dgm:t>
        <a:bodyPr/>
        <a:lstStyle/>
        <a:p>
          <a:endParaRPr lang="el-GR"/>
        </a:p>
      </dgm:t>
    </dgm:pt>
    <dgm:pt modelId="{407A80B3-F8A2-4671-B0D6-89056A62AE23}" type="sibTrans" cxnId="{E8EC8627-1A00-4B84-B628-A4DCCCBB65E5}">
      <dgm:prSet/>
      <dgm:spPr/>
      <dgm:t>
        <a:bodyPr/>
        <a:lstStyle/>
        <a:p>
          <a:endParaRPr lang="el-GR"/>
        </a:p>
      </dgm:t>
    </dgm:pt>
    <dgm:pt modelId="{7F86A142-2EF9-4607-BB35-3BCD9B0E7F59}" type="pres">
      <dgm:prSet presAssocID="{D726380D-1D79-4FBD-B919-C3AD29FB4281}" presName="diagram" presStyleCnt="0">
        <dgm:presLayoutVars>
          <dgm:chPref val="1"/>
          <dgm:dir/>
          <dgm:animOne val="branch"/>
          <dgm:animLvl val="lvl"/>
          <dgm:resizeHandles/>
        </dgm:presLayoutVars>
      </dgm:prSet>
      <dgm:spPr/>
    </dgm:pt>
    <dgm:pt modelId="{0D29CAA1-F96E-4C49-871F-BD3E90D27D9D}" type="pres">
      <dgm:prSet presAssocID="{477ECEDF-78D6-42A4-B539-DBCD84898853}" presName="root" presStyleCnt="0"/>
      <dgm:spPr/>
    </dgm:pt>
    <dgm:pt modelId="{822E400A-2EAB-470F-88F4-143BFD8F7F30}" type="pres">
      <dgm:prSet presAssocID="{477ECEDF-78D6-42A4-B539-DBCD84898853}" presName="rootComposite" presStyleCnt="0"/>
      <dgm:spPr/>
    </dgm:pt>
    <dgm:pt modelId="{B5A5D54B-CFDC-41D7-BB9A-FCE8B44105FA}" type="pres">
      <dgm:prSet presAssocID="{477ECEDF-78D6-42A4-B539-DBCD84898853}" presName="rootText" presStyleLbl="node1" presStyleIdx="0" presStyleCnt="4"/>
      <dgm:spPr/>
    </dgm:pt>
    <dgm:pt modelId="{F9E4773D-7271-4DFC-8A9E-EFA283C1E1CC}" type="pres">
      <dgm:prSet presAssocID="{477ECEDF-78D6-42A4-B539-DBCD84898853}" presName="rootConnector" presStyleLbl="node1" presStyleIdx="0" presStyleCnt="4"/>
      <dgm:spPr/>
    </dgm:pt>
    <dgm:pt modelId="{16F53CA3-5121-4CB2-AC1F-5761AE9EDBA4}" type="pres">
      <dgm:prSet presAssocID="{477ECEDF-78D6-42A4-B539-DBCD84898853}" presName="childShape" presStyleCnt="0"/>
      <dgm:spPr/>
    </dgm:pt>
    <dgm:pt modelId="{01A33B4A-2BF1-4775-8B32-4A5A9A48A178}" type="pres">
      <dgm:prSet presAssocID="{F295698A-70D3-4B89-A0E6-B747FA93A66D}" presName="Name13" presStyleLbl="parChTrans1D2" presStyleIdx="0" presStyleCnt="4"/>
      <dgm:spPr/>
    </dgm:pt>
    <dgm:pt modelId="{0F473CE0-F63A-411F-BDFD-C04039E682EF}" type="pres">
      <dgm:prSet presAssocID="{944CFD9D-589E-469B-816A-488E9D7A94BB}" presName="childText" presStyleLbl="bgAcc1" presStyleIdx="0" presStyleCnt="4">
        <dgm:presLayoutVars>
          <dgm:bulletEnabled val="1"/>
        </dgm:presLayoutVars>
      </dgm:prSet>
      <dgm:spPr/>
    </dgm:pt>
    <dgm:pt modelId="{A806FE77-A917-4816-9C85-5D072C3BFF35}" type="pres">
      <dgm:prSet presAssocID="{0ACF659F-A98B-4C33-AF7B-124BD8E92445}" presName="root" presStyleCnt="0"/>
      <dgm:spPr/>
    </dgm:pt>
    <dgm:pt modelId="{ACBB1C4D-B4E3-4478-8FD9-12C5EBCDB7EF}" type="pres">
      <dgm:prSet presAssocID="{0ACF659F-A98B-4C33-AF7B-124BD8E92445}" presName="rootComposite" presStyleCnt="0"/>
      <dgm:spPr/>
    </dgm:pt>
    <dgm:pt modelId="{1C6E9D8A-A260-4D8D-A6AB-E5197987C190}" type="pres">
      <dgm:prSet presAssocID="{0ACF659F-A98B-4C33-AF7B-124BD8E92445}" presName="rootText" presStyleLbl="node1" presStyleIdx="1" presStyleCnt="4"/>
      <dgm:spPr/>
    </dgm:pt>
    <dgm:pt modelId="{40B023D8-517C-4C8B-8C7D-88A5D89ED140}" type="pres">
      <dgm:prSet presAssocID="{0ACF659F-A98B-4C33-AF7B-124BD8E92445}" presName="rootConnector" presStyleLbl="node1" presStyleIdx="1" presStyleCnt="4"/>
      <dgm:spPr/>
    </dgm:pt>
    <dgm:pt modelId="{77914DD1-EF9B-4051-9281-13CD2F48C950}" type="pres">
      <dgm:prSet presAssocID="{0ACF659F-A98B-4C33-AF7B-124BD8E92445}" presName="childShape" presStyleCnt="0"/>
      <dgm:spPr/>
    </dgm:pt>
    <dgm:pt modelId="{0EB81C4C-38FB-44CE-9791-ABCEAD3BBC6E}" type="pres">
      <dgm:prSet presAssocID="{1D4A6CEB-DBE5-4654-95AD-52CD0625B9E7}" presName="Name13" presStyleLbl="parChTrans1D2" presStyleIdx="1" presStyleCnt="4"/>
      <dgm:spPr/>
    </dgm:pt>
    <dgm:pt modelId="{2B8424EF-B786-46F4-90E9-053919BC7357}" type="pres">
      <dgm:prSet presAssocID="{8DB801A3-7221-41E9-8BBB-367047575E8B}" presName="childText" presStyleLbl="bgAcc1" presStyleIdx="1" presStyleCnt="4">
        <dgm:presLayoutVars>
          <dgm:bulletEnabled val="1"/>
        </dgm:presLayoutVars>
      </dgm:prSet>
      <dgm:spPr/>
    </dgm:pt>
    <dgm:pt modelId="{6233C438-5A29-4231-B0E3-BD72CC62C020}" type="pres">
      <dgm:prSet presAssocID="{07E99103-C2B8-43C8-B7A3-980E15621354}" presName="root" presStyleCnt="0"/>
      <dgm:spPr/>
    </dgm:pt>
    <dgm:pt modelId="{7988383A-838D-4FC1-8C5C-3EC4F4B3D9EA}" type="pres">
      <dgm:prSet presAssocID="{07E99103-C2B8-43C8-B7A3-980E15621354}" presName="rootComposite" presStyleCnt="0"/>
      <dgm:spPr/>
    </dgm:pt>
    <dgm:pt modelId="{3095DFFE-4AF8-4D0A-ABF8-0ED7C3B7C519}" type="pres">
      <dgm:prSet presAssocID="{07E99103-C2B8-43C8-B7A3-980E15621354}" presName="rootText" presStyleLbl="node1" presStyleIdx="2" presStyleCnt="4"/>
      <dgm:spPr/>
    </dgm:pt>
    <dgm:pt modelId="{93B257DC-FB29-4984-991A-DA644DE5232D}" type="pres">
      <dgm:prSet presAssocID="{07E99103-C2B8-43C8-B7A3-980E15621354}" presName="rootConnector" presStyleLbl="node1" presStyleIdx="2" presStyleCnt="4"/>
      <dgm:spPr/>
    </dgm:pt>
    <dgm:pt modelId="{38B22F27-BAC2-47C0-B070-1ED8DBD01156}" type="pres">
      <dgm:prSet presAssocID="{07E99103-C2B8-43C8-B7A3-980E15621354}" presName="childShape" presStyleCnt="0"/>
      <dgm:spPr/>
    </dgm:pt>
    <dgm:pt modelId="{2E46E5A6-28F6-43EA-9567-7A0709C08738}" type="pres">
      <dgm:prSet presAssocID="{D19DDDDD-B2B3-40BB-8EE2-D4B9E0A21D1D}" presName="Name13" presStyleLbl="parChTrans1D2" presStyleIdx="2" presStyleCnt="4"/>
      <dgm:spPr/>
    </dgm:pt>
    <dgm:pt modelId="{B9660F17-D1DA-46D4-842C-69991FB97180}" type="pres">
      <dgm:prSet presAssocID="{3DEEA2D7-A80D-4EA0-A5D8-4587032F6E57}" presName="childText" presStyleLbl="bgAcc1" presStyleIdx="2" presStyleCnt="4">
        <dgm:presLayoutVars>
          <dgm:bulletEnabled val="1"/>
        </dgm:presLayoutVars>
      </dgm:prSet>
      <dgm:spPr/>
    </dgm:pt>
    <dgm:pt modelId="{1D683ADC-C6C4-49A5-9BF1-D01853E9CDF0}" type="pres">
      <dgm:prSet presAssocID="{4B7CA19C-1A15-4B5A-BE74-76B64BC09912}" presName="root" presStyleCnt="0"/>
      <dgm:spPr/>
    </dgm:pt>
    <dgm:pt modelId="{BD6B637E-CFF4-4FBC-8869-2102FB710CA1}" type="pres">
      <dgm:prSet presAssocID="{4B7CA19C-1A15-4B5A-BE74-76B64BC09912}" presName="rootComposite" presStyleCnt="0"/>
      <dgm:spPr/>
    </dgm:pt>
    <dgm:pt modelId="{B6708411-30C8-4DCF-86EA-8B29349B0613}" type="pres">
      <dgm:prSet presAssocID="{4B7CA19C-1A15-4B5A-BE74-76B64BC09912}" presName="rootText" presStyleLbl="node1" presStyleIdx="3" presStyleCnt="4"/>
      <dgm:spPr/>
    </dgm:pt>
    <dgm:pt modelId="{A21BDD50-B7FC-490B-B43D-6C29601016F7}" type="pres">
      <dgm:prSet presAssocID="{4B7CA19C-1A15-4B5A-BE74-76B64BC09912}" presName="rootConnector" presStyleLbl="node1" presStyleIdx="3" presStyleCnt="4"/>
      <dgm:spPr/>
    </dgm:pt>
    <dgm:pt modelId="{745EC6B4-D967-4B26-AE33-1639AF338E81}" type="pres">
      <dgm:prSet presAssocID="{4B7CA19C-1A15-4B5A-BE74-76B64BC09912}" presName="childShape" presStyleCnt="0"/>
      <dgm:spPr/>
    </dgm:pt>
    <dgm:pt modelId="{2464D313-8172-46EE-B1CF-48A94E4BF312}" type="pres">
      <dgm:prSet presAssocID="{6AEB03F6-8C8D-400A-8DF4-8963E1A89CA3}" presName="Name13" presStyleLbl="parChTrans1D2" presStyleIdx="3" presStyleCnt="4"/>
      <dgm:spPr/>
    </dgm:pt>
    <dgm:pt modelId="{FD63C711-41CD-4667-92C1-7FB899010019}" type="pres">
      <dgm:prSet presAssocID="{76518308-0A24-4C53-A54D-B4FEE90578B1}" presName="childText" presStyleLbl="bgAcc1" presStyleIdx="3" presStyleCnt="4">
        <dgm:presLayoutVars>
          <dgm:bulletEnabled val="1"/>
        </dgm:presLayoutVars>
      </dgm:prSet>
      <dgm:spPr/>
    </dgm:pt>
  </dgm:ptLst>
  <dgm:cxnLst>
    <dgm:cxn modelId="{B5C38302-E8CC-4AE1-B268-6D43156AACA9}" type="presOf" srcId="{6AEB03F6-8C8D-400A-8DF4-8963E1A89CA3}" destId="{2464D313-8172-46EE-B1CF-48A94E4BF312}" srcOrd="0" destOrd="0" presId="urn:microsoft.com/office/officeart/2005/8/layout/hierarchy3"/>
    <dgm:cxn modelId="{41BE5403-1F97-498D-9E20-F952F7320609}" type="presOf" srcId="{07E99103-C2B8-43C8-B7A3-980E15621354}" destId="{3095DFFE-4AF8-4D0A-ABF8-0ED7C3B7C519}" srcOrd="0" destOrd="0" presId="urn:microsoft.com/office/officeart/2005/8/layout/hierarchy3"/>
    <dgm:cxn modelId="{62ED4304-E930-4110-9C04-5D5C2AF43A4A}" type="presOf" srcId="{8DB801A3-7221-41E9-8BBB-367047575E8B}" destId="{2B8424EF-B786-46F4-90E9-053919BC7357}" srcOrd="0" destOrd="0" presId="urn:microsoft.com/office/officeart/2005/8/layout/hierarchy3"/>
    <dgm:cxn modelId="{736D2311-EDBB-4927-B7A1-D14FBD4752B8}" srcId="{0ACF659F-A98B-4C33-AF7B-124BD8E92445}" destId="{8DB801A3-7221-41E9-8BBB-367047575E8B}" srcOrd="0" destOrd="0" parTransId="{1D4A6CEB-DBE5-4654-95AD-52CD0625B9E7}" sibTransId="{4041AEE0-CB85-4FE2-A315-C4E77E4988B5}"/>
    <dgm:cxn modelId="{5BD5B525-610F-47CB-9601-E0407AAD4C30}" srcId="{D726380D-1D79-4FBD-B919-C3AD29FB4281}" destId="{4B7CA19C-1A15-4B5A-BE74-76B64BC09912}" srcOrd="3" destOrd="0" parTransId="{F4BDF8C4-C979-4634-B1EA-B51576EEB51F}" sibTransId="{85AD4F0D-0902-465A-A943-0FDFA5F07F05}"/>
    <dgm:cxn modelId="{E8EC8627-1A00-4B84-B628-A4DCCCBB65E5}" srcId="{4B7CA19C-1A15-4B5A-BE74-76B64BC09912}" destId="{76518308-0A24-4C53-A54D-B4FEE90578B1}" srcOrd="0" destOrd="0" parTransId="{6AEB03F6-8C8D-400A-8DF4-8963E1A89CA3}" sibTransId="{407A80B3-F8A2-4671-B0D6-89056A62AE23}"/>
    <dgm:cxn modelId="{788D9637-7697-4B1D-ADFF-7E0734A86205}" type="presOf" srcId="{D19DDDDD-B2B3-40BB-8EE2-D4B9E0A21D1D}" destId="{2E46E5A6-28F6-43EA-9567-7A0709C08738}" srcOrd="0" destOrd="0" presId="urn:microsoft.com/office/officeart/2005/8/layout/hierarchy3"/>
    <dgm:cxn modelId="{FF44653B-A838-43FB-829D-76A312ED3A58}" srcId="{07E99103-C2B8-43C8-B7A3-980E15621354}" destId="{3DEEA2D7-A80D-4EA0-A5D8-4587032F6E57}" srcOrd="0" destOrd="0" parTransId="{D19DDDDD-B2B3-40BB-8EE2-D4B9E0A21D1D}" sibTransId="{D521D2E6-A16D-4209-AC21-EAE1CBA80F23}"/>
    <dgm:cxn modelId="{4F319D3B-C777-4471-A8D5-F731645DB754}" type="presOf" srcId="{477ECEDF-78D6-42A4-B539-DBCD84898853}" destId="{B5A5D54B-CFDC-41D7-BB9A-FCE8B44105FA}" srcOrd="0" destOrd="0" presId="urn:microsoft.com/office/officeart/2005/8/layout/hierarchy3"/>
    <dgm:cxn modelId="{5EA17B3E-37D9-4A5E-83B6-EC0FC0113255}" srcId="{D726380D-1D79-4FBD-B919-C3AD29FB4281}" destId="{477ECEDF-78D6-42A4-B539-DBCD84898853}" srcOrd="0" destOrd="0" parTransId="{6A58A0CE-7D9C-40FF-B023-8E3C8B75A3C7}" sibTransId="{96E37849-EA90-490D-9FDB-B2492746EE39}"/>
    <dgm:cxn modelId="{A7375242-BFB0-4D17-86F6-3ADBC374C504}" type="presOf" srcId="{4B7CA19C-1A15-4B5A-BE74-76B64BC09912}" destId="{B6708411-30C8-4DCF-86EA-8B29349B0613}" srcOrd="0" destOrd="0" presId="urn:microsoft.com/office/officeart/2005/8/layout/hierarchy3"/>
    <dgm:cxn modelId="{DBB1596A-F9CC-4D8B-836A-62AE0C521C07}" type="presOf" srcId="{477ECEDF-78D6-42A4-B539-DBCD84898853}" destId="{F9E4773D-7271-4DFC-8A9E-EFA283C1E1CC}" srcOrd="1" destOrd="0" presId="urn:microsoft.com/office/officeart/2005/8/layout/hierarchy3"/>
    <dgm:cxn modelId="{4B7D3954-9C16-4C58-9E20-1242A4A2B8A9}" srcId="{D726380D-1D79-4FBD-B919-C3AD29FB4281}" destId="{0ACF659F-A98B-4C33-AF7B-124BD8E92445}" srcOrd="1" destOrd="0" parTransId="{91EC19E1-5720-4033-86A2-C1DEB8DFCC62}" sibTransId="{027B13C3-1CC4-4AA6-831E-2D9BD50A4D3F}"/>
    <dgm:cxn modelId="{1D7F4C81-B7F9-4454-9D1F-9933FB9AFA45}" type="presOf" srcId="{F295698A-70D3-4B89-A0E6-B747FA93A66D}" destId="{01A33B4A-2BF1-4775-8B32-4A5A9A48A178}" srcOrd="0" destOrd="0" presId="urn:microsoft.com/office/officeart/2005/8/layout/hierarchy3"/>
    <dgm:cxn modelId="{A3984883-9994-42DD-8AE0-9EC28C866CD0}" type="presOf" srcId="{D726380D-1D79-4FBD-B919-C3AD29FB4281}" destId="{7F86A142-2EF9-4607-BB35-3BCD9B0E7F59}" srcOrd="0" destOrd="0" presId="urn:microsoft.com/office/officeart/2005/8/layout/hierarchy3"/>
    <dgm:cxn modelId="{A75A4487-B9F7-4AB7-B1D6-80350591F5BA}" type="presOf" srcId="{3DEEA2D7-A80D-4EA0-A5D8-4587032F6E57}" destId="{B9660F17-D1DA-46D4-842C-69991FB97180}" srcOrd="0" destOrd="0" presId="urn:microsoft.com/office/officeart/2005/8/layout/hierarchy3"/>
    <dgm:cxn modelId="{0F506388-02CE-4F17-BDFB-96E17620A340}" type="presOf" srcId="{0ACF659F-A98B-4C33-AF7B-124BD8E92445}" destId="{40B023D8-517C-4C8B-8C7D-88A5D89ED140}" srcOrd="1" destOrd="0" presId="urn:microsoft.com/office/officeart/2005/8/layout/hierarchy3"/>
    <dgm:cxn modelId="{166C7B98-8F75-4028-895E-48EADFA52BB9}" type="presOf" srcId="{944CFD9D-589E-469B-816A-488E9D7A94BB}" destId="{0F473CE0-F63A-411F-BDFD-C04039E682EF}" srcOrd="0" destOrd="0" presId="urn:microsoft.com/office/officeart/2005/8/layout/hierarchy3"/>
    <dgm:cxn modelId="{5E0476B4-BB7F-4A2C-804C-1B7F8D48BEA5}" type="presOf" srcId="{0ACF659F-A98B-4C33-AF7B-124BD8E92445}" destId="{1C6E9D8A-A260-4D8D-A6AB-E5197987C190}" srcOrd="0" destOrd="0" presId="urn:microsoft.com/office/officeart/2005/8/layout/hierarchy3"/>
    <dgm:cxn modelId="{14C7D8C6-95B6-4CF3-9EF1-3649DB2D16D8}" type="presOf" srcId="{1D4A6CEB-DBE5-4654-95AD-52CD0625B9E7}" destId="{0EB81C4C-38FB-44CE-9791-ABCEAD3BBC6E}" srcOrd="0" destOrd="0" presId="urn:microsoft.com/office/officeart/2005/8/layout/hierarchy3"/>
    <dgm:cxn modelId="{935798DB-6C5A-48E3-8240-67848D78B18F}" type="presOf" srcId="{76518308-0A24-4C53-A54D-B4FEE90578B1}" destId="{FD63C711-41CD-4667-92C1-7FB899010019}" srcOrd="0" destOrd="0" presId="urn:microsoft.com/office/officeart/2005/8/layout/hierarchy3"/>
    <dgm:cxn modelId="{5C4A77DC-D2B8-4A91-BC5B-1A95EF131283}" srcId="{477ECEDF-78D6-42A4-B539-DBCD84898853}" destId="{944CFD9D-589E-469B-816A-488E9D7A94BB}" srcOrd="0" destOrd="0" parTransId="{F295698A-70D3-4B89-A0E6-B747FA93A66D}" sibTransId="{642C9CA7-8806-4F56-9D46-E55C9CCA0908}"/>
    <dgm:cxn modelId="{6A7E35DE-0C55-4799-AF36-11D0AC8E858B}" type="presOf" srcId="{07E99103-C2B8-43C8-B7A3-980E15621354}" destId="{93B257DC-FB29-4984-991A-DA644DE5232D}" srcOrd="1" destOrd="0" presId="urn:microsoft.com/office/officeart/2005/8/layout/hierarchy3"/>
    <dgm:cxn modelId="{30FA1CFC-1809-4809-A296-11584B719306}" type="presOf" srcId="{4B7CA19C-1A15-4B5A-BE74-76B64BC09912}" destId="{A21BDD50-B7FC-490B-B43D-6C29601016F7}" srcOrd="1" destOrd="0" presId="urn:microsoft.com/office/officeart/2005/8/layout/hierarchy3"/>
    <dgm:cxn modelId="{703DA4FF-1371-4FB9-AA8B-3A23B2EE4272}" srcId="{D726380D-1D79-4FBD-B919-C3AD29FB4281}" destId="{07E99103-C2B8-43C8-B7A3-980E15621354}" srcOrd="2" destOrd="0" parTransId="{C7BFDE77-35AE-46F9-8E78-CA60501538E1}" sibTransId="{D0699B0C-59A8-4B21-852B-9320BBB0DDC8}"/>
    <dgm:cxn modelId="{F9CF7A25-1BE2-4549-B6A3-EB6A6D301B92}" type="presParOf" srcId="{7F86A142-2EF9-4607-BB35-3BCD9B0E7F59}" destId="{0D29CAA1-F96E-4C49-871F-BD3E90D27D9D}" srcOrd="0" destOrd="0" presId="urn:microsoft.com/office/officeart/2005/8/layout/hierarchy3"/>
    <dgm:cxn modelId="{ECC0FCB2-0887-4C8D-B8AB-847356F4976C}" type="presParOf" srcId="{0D29CAA1-F96E-4C49-871F-BD3E90D27D9D}" destId="{822E400A-2EAB-470F-88F4-143BFD8F7F30}" srcOrd="0" destOrd="0" presId="urn:microsoft.com/office/officeart/2005/8/layout/hierarchy3"/>
    <dgm:cxn modelId="{74A4CFF4-3EAB-464D-9B7F-42792BBBB4A2}" type="presParOf" srcId="{822E400A-2EAB-470F-88F4-143BFD8F7F30}" destId="{B5A5D54B-CFDC-41D7-BB9A-FCE8B44105FA}" srcOrd="0" destOrd="0" presId="urn:microsoft.com/office/officeart/2005/8/layout/hierarchy3"/>
    <dgm:cxn modelId="{4A25729D-FC46-463D-9DD6-EEDD83F0AE53}" type="presParOf" srcId="{822E400A-2EAB-470F-88F4-143BFD8F7F30}" destId="{F9E4773D-7271-4DFC-8A9E-EFA283C1E1CC}" srcOrd="1" destOrd="0" presId="urn:microsoft.com/office/officeart/2005/8/layout/hierarchy3"/>
    <dgm:cxn modelId="{41CF3C15-DA61-4152-91B8-DA371E9CCF0A}" type="presParOf" srcId="{0D29CAA1-F96E-4C49-871F-BD3E90D27D9D}" destId="{16F53CA3-5121-4CB2-AC1F-5761AE9EDBA4}" srcOrd="1" destOrd="0" presId="urn:microsoft.com/office/officeart/2005/8/layout/hierarchy3"/>
    <dgm:cxn modelId="{C417B5C5-9016-4EDF-B58E-9DF8CA997C1A}" type="presParOf" srcId="{16F53CA3-5121-4CB2-AC1F-5761AE9EDBA4}" destId="{01A33B4A-2BF1-4775-8B32-4A5A9A48A178}" srcOrd="0" destOrd="0" presId="urn:microsoft.com/office/officeart/2005/8/layout/hierarchy3"/>
    <dgm:cxn modelId="{C624E0FF-08C3-49A6-AB2C-4C6E36398BA3}" type="presParOf" srcId="{16F53CA3-5121-4CB2-AC1F-5761AE9EDBA4}" destId="{0F473CE0-F63A-411F-BDFD-C04039E682EF}" srcOrd="1" destOrd="0" presId="urn:microsoft.com/office/officeart/2005/8/layout/hierarchy3"/>
    <dgm:cxn modelId="{0AD889E2-0A83-4FAE-A85A-4FE4838B5C1D}" type="presParOf" srcId="{7F86A142-2EF9-4607-BB35-3BCD9B0E7F59}" destId="{A806FE77-A917-4816-9C85-5D072C3BFF35}" srcOrd="1" destOrd="0" presId="urn:microsoft.com/office/officeart/2005/8/layout/hierarchy3"/>
    <dgm:cxn modelId="{95FA00E8-083D-4157-8E09-39F02E132F67}" type="presParOf" srcId="{A806FE77-A917-4816-9C85-5D072C3BFF35}" destId="{ACBB1C4D-B4E3-4478-8FD9-12C5EBCDB7EF}" srcOrd="0" destOrd="0" presId="urn:microsoft.com/office/officeart/2005/8/layout/hierarchy3"/>
    <dgm:cxn modelId="{86E59E85-6D9D-4453-BF9D-D9F03775C8A2}" type="presParOf" srcId="{ACBB1C4D-B4E3-4478-8FD9-12C5EBCDB7EF}" destId="{1C6E9D8A-A260-4D8D-A6AB-E5197987C190}" srcOrd="0" destOrd="0" presId="urn:microsoft.com/office/officeart/2005/8/layout/hierarchy3"/>
    <dgm:cxn modelId="{10C59049-24EC-4926-80F8-65AE532F373B}" type="presParOf" srcId="{ACBB1C4D-B4E3-4478-8FD9-12C5EBCDB7EF}" destId="{40B023D8-517C-4C8B-8C7D-88A5D89ED140}" srcOrd="1" destOrd="0" presId="urn:microsoft.com/office/officeart/2005/8/layout/hierarchy3"/>
    <dgm:cxn modelId="{33CF4999-960B-4A2C-89D2-2C97F4245A94}" type="presParOf" srcId="{A806FE77-A917-4816-9C85-5D072C3BFF35}" destId="{77914DD1-EF9B-4051-9281-13CD2F48C950}" srcOrd="1" destOrd="0" presId="urn:microsoft.com/office/officeart/2005/8/layout/hierarchy3"/>
    <dgm:cxn modelId="{FD7539B1-FF0E-42BA-8F5A-E30FFF78B749}" type="presParOf" srcId="{77914DD1-EF9B-4051-9281-13CD2F48C950}" destId="{0EB81C4C-38FB-44CE-9791-ABCEAD3BBC6E}" srcOrd="0" destOrd="0" presId="urn:microsoft.com/office/officeart/2005/8/layout/hierarchy3"/>
    <dgm:cxn modelId="{A25E4304-0923-4F2C-93C3-A9BB11278764}" type="presParOf" srcId="{77914DD1-EF9B-4051-9281-13CD2F48C950}" destId="{2B8424EF-B786-46F4-90E9-053919BC7357}" srcOrd="1" destOrd="0" presId="urn:microsoft.com/office/officeart/2005/8/layout/hierarchy3"/>
    <dgm:cxn modelId="{413AC0C8-949D-4ED4-91F0-353B991FACA0}" type="presParOf" srcId="{7F86A142-2EF9-4607-BB35-3BCD9B0E7F59}" destId="{6233C438-5A29-4231-B0E3-BD72CC62C020}" srcOrd="2" destOrd="0" presId="urn:microsoft.com/office/officeart/2005/8/layout/hierarchy3"/>
    <dgm:cxn modelId="{563844AA-E334-46E7-8919-2DD49FF6F927}" type="presParOf" srcId="{6233C438-5A29-4231-B0E3-BD72CC62C020}" destId="{7988383A-838D-4FC1-8C5C-3EC4F4B3D9EA}" srcOrd="0" destOrd="0" presId="urn:microsoft.com/office/officeart/2005/8/layout/hierarchy3"/>
    <dgm:cxn modelId="{C1DE67F8-C1EE-4A29-B4A6-6E4029F161D9}" type="presParOf" srcId="{7988383A-838D-4FC1-8C5C-3EC4F4B3D9EA}" destId="{3095DFFE-4AF8-4D0A-ABF8-0ED7C3B7C519}" srcOrd="0" destOrd="0" presId="urn:microsoft.com/office/officeart/2005/8/layout/hierarchy3"/>
    <dgm:cxn modelId="{DA688294-EF6F-41B5-B37B-E7AD7AD2184E}" type="presParOf" srcId="{7988383A-838D-4FC1-8C5C-3EC4F4B3D9EA}" destId="{93B257DC-FB29-4984-991A-DA644DE5232D}" srcOrd="1" destOrd="0" presId="urn:microsoft.com/office/officeart/2005/8/layout/hierarchy3"/>
    <dgm:cxn modelId="{A38903CD-EAEB-44E5-AC82-8F14C35A4469}" type="presParOf" srcId="{6233C438-5A29-4231-B0E3-BD72CC62C020}" destId="{38B22F27-BAC2-47C0-B070-1ED8DBD01156}" srcOrd="1" destOrd="0" presId="urn:microsoft.com/office/officeart/2005/8/layout/hierarchy3"/>
    <dgm:cxn modelId="{3C083B20-3F59-44BD-B3D9-8192BF4A73B7}" type="presParOf" srcId="{38B22F27-BAC2-47C0-B070-1ED8DBD01156}" destId="{2E46E5A6-28F6-43EA-9567-7A0709C08738}" srcOrd="0" destOrd="0" presId="urn:microsoft.com/office/officeart/2005/8/layout/hierarchy3"/>
    <dgm:cxn modelId="{E70A832C-4137-4C1B-976B-699E31E8702C}" type="presParOf" srcId="{38B22F27-BAC2-47C0-B070-1ED8DBD01156}" destId="{B9660F17-D1DA-46D4-842C-69991FB97180}" srcOrd="1" destOrd="0" presId="urn:microsoft.com/office/officeart/2005/8/layout/hierarchy3"/>
    <dgm:cxn modelId="{970E4312-D991-40B0-B1E6-A0906B646987}" type="presParOf" srcId="{7F86A142-2EF9-4607-BB35-3BCD9B0E7F59}" destId="{1D683ADC-C6C4-49A5-9BF1-D01853E9CDF0}" srcOrd="3" destOrd="0" presId="urn:microsoft.com/office/officeart/2005/8/layout/hierarchy3"/>
    <dgm:cxn modelId="{91289876-B4CB-4570-A41A-15FFD46D9834}" type="presParOf" srcId="{1D683ADC-C6C4-49A5-9BF1-D01853E9CDF0}" destId="{BD6B637E-CFF4-4FBC-8869-2102FB710CA1}" srcOrd="0" destOrd="0" presId="urn:microsoft.com/office/officeart/2005/8/layout/hierarchy3"/>
    <dgm:cxn modelId="{2C323725-5763-4568-9C5D-A5A176932965}" type="presParOf" srcId="{BD6B637E-CFF4-4FBC-8869-2102FB710CA1}" destId="{B6708411-30C8-4DCF-86EA-8B29349B0613}" srcOrd="0" destOrd="0" presId="urn:microsoft.com/office/officeart/2005/8/layout/hierarchy3"/>
    <dgm:cxn modelId="{97B66BFB-ACAF-4E30-A010-C26E32BFF850}" type="presParOf" srcId="{BD6B637E-CFF4-4FBC-8869-2102FB710CA1}" destId="{A21BDD50-B7FC-490B-B43D-6C29601016F7}" srcOrd="1" destOrd="0" presId="urn:microsoft.com/office/officeart/2005/8/layout/hierarchy3"/>
    <dgm:cxn modelId="{38AAA769-0AA4-46B4-AE0A-EE11B2805457}" type="presParOf" srcId="{1D683ADC-C6C4-49A5-9BF1-D01853E9CDF0}" destId="{745EC6B4-D967-4B26-AE33-1639AF338E81}" srcOrd="1" destOrd="0" presId="urn:microsoft.com/office/officeart/2005/8/layout/hierarchy3"/>
    <dgm:cxn modelId="{55FCCCFA-D604-46BD-B4D6-005684623AE8}" type="presParOf" srcId="{745EC6B4-D967-4B26-AE33-1639AF338E81}" destId="{2464D313-8172-46EE-B1CF-48A94E4BF312}" srcOrd="0" destOrd="0" presId="urn:microsoft.com/office/officeart/2005/8/layout/hierarchy3"/>
    <dgm:cxn modelId="{C276A008-736B-4475-94C5-2E77C430ADF7}" type="presParOf" srcId="{745EC6B4-D967-4B26-AE33-1639AF338E81}" destId="{FD63C711-41CD-4667-92C1-7FB899010019}"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466498-2721-4C26-AADE-E06F9F1D605E}"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5D5318D4-607A-42F2-9E9F-C72002B54FF6}">
      <dgm:prSet/>
      <dgm:spPr/>
      <dgm:t>
        <a:bodyPr/>
        <a:lstStyle/>
        <a:p>
          <a:pPr algn="ctr"/>
          <a:r>
            <a:rPr lang="el-GR" dirty="0">
              <a:latin typeface="Times New Roman" panose="02020603050405020304" pitchFamily="18" charset="0"/>
              <a:cs typeface="Times New Roman" panose="02020603050405020304" pitchFamily="18" charset="0"/>
            </a:rPr>
            <a:t>Κίνηση του σχολείου εργασίας </a:t>
          </a:r>
          <a:endParaRPr lang="en-US" dirty="0">
            <a:latin typeface="Times New Roman" panose="02020603050405020304" pitchFamily="18" charset="0"/>
            <a:cs typeface="Times New Roman" panose="02020603050405020304" pitchFamily="18" charset="0"/>
          </a:endParaRPr>
        </a:p>
      </dgm:t>
    </dgm:pt>
    <dgm:pt modelId="{603C2501-CA13-4A45-85B2-312AA5476046}" type="parTrans" cxnId="{7C780454-B51C-4221-A022-50DB0C525916}">
      <dgm:prSet/>
      <dgm:spPr/>
      <dgm:t>
        <a:bodyPr/>
        <a:lstStyle/>
        <a:p>
          <a:endParaRPr lang="en-US"/>
        </a:p>
      </dgm:t>
    </dgm:pt>
    <dgm:pt modelId="{71D77091-EEC3-4BA3-B290-DADB56E56741}" type="sibTrans" cxnId="{7C780454-B51C-4221-A022-50DB0C525916}">
      <dgm:prSet/>
      <dgm:spPr/>
      <dgm:t>
        <a:bodyPr/>
        <a:lstStyle/>
        <a:p>
          <a:endParaRPr lang="en-US"/>
        </a:p>
      </dgm:t>
    </dgm:pt>
    <dgm:pt modelId="{6E638229-946F-4773-A1DB-92FC1204A76A}">
      <dgm:prSet/>
      <dgm:spPr/>
      <dgm:t>
        <a:bodyPr/>
        <a:lstStyle/>
        <a:p>
          <a:r>
            <a:rPr lang="el-GR" dirty="0">
              <a:latin typeface="Times New Roman" panose="02020603050405020304" pitchFamily="18" charset="0"/>
              <a:cs typeface="Times New Roman" panose="02020603050405020304" pitchFamily="18" charset="0"/>
            </a:rPr>
            <a:t>Μοντέλο της μεθόδου του </a:t>
          </a:r>
          <a:r>
            <a:rPr lang="el-GR" dirty="0" err="1">
              <a:latin typeface="Times New Roman" panose="02020603050405020304" pitchFamily="18" charset="0"/>
              <a:cs typeface="Times New Roman" panose="02020603050405020304" pitchFamily="18" charset="0"/>
            </a:rPr>
            <a:t>Decroly</a:t>
          </a:r>
          <a:endParaRPr lang="en-US" dirty="0">
            <a:latin typeface="Times New Roman" panose="02020603050405020304" pitchFamily="18" charset="0"/>
            <a:cs typeface="Times New Roman" panose="02020603050405020304" pitchFamily="18" charset="0"/>
          </a:endParaRPr>
        </a:p>
      </dgm:t>
    </dgm:pt>
    <dgm:pt modelId="{FC636608-910D-4D88-9744-C829B724A77A}" type="parTrans" cxnId="{271CE2EB-F347-41F4-8D52-93C2C0EFA1B6}">
      <dgm:prSet/>
      <dgm:spPr/>
      <dgm:t>
        <a:bodyPr/>
        <a:lstStyle/>
        <a:p>
          <a:endParaRPr lang="en-US"/>
        </a:p>
      </dgm:t>
    </dgm:pt>
    <dgm:pt modelId="{0A82413A-93C7-49AB-98C4-4E621817D19E}" type="sibTrans" cxnId="{271CE2EB-F347-41F4-8D52-93C2C0EFA1B6}">
      <dgm:prSet/>
      <dgm:spPr/>
      <dgm:t>
        <a:bodyPr/>
        <a:lstStyle/>
        <a:p>
          <a:endParaRPr lang="en-US"/>
        </a:p>
      </dgm:t>
    </dgm:pt>
    <dgm:pt modelId="{BEC97BAB-3756-44B1-AEB0-BF11C922CE4B}">
      <dgm:prSet/>
      <dgm:spPr/>
      <dgm:t>
        <a:bodyPr/>
        <a:lstStyle/>
        <a:p>
          <a:pPr algn="ctr"/>
          <a:r>
            <a:rPr lang="el-GR" dirty="0">
              <a:latin typeface="Times New Roman" panose="02020603050405020304" pitchFamily="18" charset="0"/>
              <a:cs typeface="Times New Roman" panose="02020603050405020304" pitchFamily="18" charset="0"/>
            </a:rPr>
            <a:t>Διδακτικές αρχές της </a:t>
          </a:r>
          <a:r>
            <a:rPr lang="el-GR" dirty="0" err="1">
              <a:latin typeface="Times New Roman" panose="02020603050405020304" pitchFamily="18" charset="0"/>
              <a:cs typeface="Times New Roman" panose="02020603050405020304" pitchFamily="18" charset="0"/>
            </a:rPr>
            <a:t>Montessori</a:t>
          </a:r>
          <a:endParaRPr lang="en-US" dirty="0">
            <a:latin typeface="Times New Roman" panose="02020603050405020304" pitchFamily="18" charset="0"/>
            <a:cs typeface="Times New Roman" panose="02020603050405020304" pitchFamily="18" charset="0"/>
          </a:endParaRPr>
        </a:p>
      </dgm:t>
    </dgm:pt>
    <dgm:pt modelId="{1BB67B06-1895-4ADC-A365-7A70CE505298}" type="parTrans" cxnId="{0D79CC05-D3A0-4EEA-8A0E-97FCA3246563}">
      <dgm:prSet/>
      <dgm:spPr/>
      <dgm:t>
        <a:bodyPr/>
        <a:lstStyle/>
        <a:p>
          <a:endParaRPr lang="en-US"/>
        </a:p>
      </dgm:t>
    </dgm:pt>
    <dgm:pt modelId="{D1C0D8C5-6E33-427B-820A-E093FB898208}" type="sibTrans" cxnId="{0D79CC05-D3A0-4EEA-8A0E-97FCA3246563}">
      <dgm:prSet/>
      <dgm:spPr/>
      <dgm:t>
        <a:bodyPr/>
        <a:lstStyle/>
        <a:p>
          <a:endParaRPr lang="en-US"/>
        </a:p>
      </dgm:t>
    </dgm:pt>
    <dgm:pt modelId="{37E25608-E33C-4682-BC37-70F98559018D}">
      <dgm:prSet/>
      <dgm:spPr/>
      <dgm:t>
        <a:bodyPr/>
        <a:lstStyle/>
        <a:p>
          <a:r>
            <a:rPr lang="el-GR" dirty="0">
              <a:latin typeface="Times New Roman" panose="02020603050405020304" pitchFamily="18" charset="0"/>
              <a:cs typeface="Times New Roman" panose="02020603050405020304" pitchFamily="18" charset="0"/>
            </a:rPr>
            <a:t>Θεωρία της εξατομίκευσης</a:t>
          </a:r>
          <a:endParaRPr lang="en-US" dirty="0">
            <a:latin typeface="Times New Roman" panose="02020603050405020304" pitchFamily="18" charset="0"/>
            <a:cs typeface="Times New Roman" panose="02020603050405020304" pitchFamily="18" charset="0"/>
          </a:endParaRPr>
        </a:p>
      </dgm:t>
    </dgm:pt>
    <dgm:pt modelId="{97C11BED-0A32-4DC0-93F0-DDA201E14C44}" type="parTrans" cxnId="{CAEAA020-FE80-4A22-A041-CA2138D8B2BF}">
      <dgm:prSet/>
      <dgm:spPr/>
      <dgm:t>
        <a:bodyPr/>
        <a:lstStyle/>
        <a:p>
          <a:endParaRPr lang="en-US"/>
        </a:p>
      </dgm:t>
    </dgm:pt>
    <dgm:pt modelId="{13E70FDB-1EE8-4279-A1D3-FD4072F240BE}" type="sibTrans" cxnId="{CAEAA020-FE80-4A22-A041-CA2138D8B2BF}">
      <dgm:prSet/>
      <dgm:spPr/>
      <dgm:t>
        <a:bodyPr/>
        <a:lstStyle/>
        <a:p>
          <a:endParaRPr lang="en-US"/>
        </a:p>
      </dgm:t>
    </dgm:pt>
    <dgm:pt modelId="{91819626-1B49-4FF6-815F-44EB19220CF8}">
      <dgm:prSet/>
      <dgm:spPr/>
      <dgm:t>
        <a:bodyPr/>
        <a:lstStyle/>
        <a:p>
          <a:r>
            <a:rPr lang="el-GR" dirty="0">
              <a:latin typeface="Times New Roman" panose="02020603050405020304" pitchFamily="18" charset="0"/>
              <a:cs typeface="Times New Roman" panose="02020603050405020304" pitchFamily="18" charset="0"/>
            </a:rPr>
            <a:t>Δώρα του </a:t>
          </a:r>
          <a:r>
            <a:rPr lang="el-GR" dirty="0" err="1">
              <a:latin typeface="Times New Roman" panose="02020603050405020304" pitchFamily="18" charset="0"/>
              <a:cs typeface="Times New Roman" panose="02020603050405020304" pitchFamily="18" charset="0"/>
            </a:rPr>
            <a:t>Froebel</a:t>
          </a:r>
          <a:r>
            <a:rPr lang="el-GR"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D04027A3-9F44-43A0-A049-7A6CCFA90F7E}" type="parTrans" cxnId="{A9443E5F-BE0E-4999-B270-8FF57187249F}">
      <dgm:prSet/>
      <dgm:spPr/>
      <dgm:t>
        <a:bodyPr/>
        <a:lstStyle/>
        <a:p>
          <a:endParaRPr lang="en-US"/>
        </a:p>
      </dgm:t>
    </dgm:pt>
    <dgm:pt modelId="{478C20AB-1865-4C46-8E98-CBC6B3D9274A}" type="sibTrans" cxnId="{A9443E5F-BE0E-4999-B270-8FF57187249F}">
      <dgm:prSet/>
      <dgm:spPr/>
      <dgm:t>
        <a:bodyPr/>
        <a:lstStyle/>
        <a:p>
          <a:endParaRPr lang="en-US"/>
        </a:p>
      </dgm:t>
    </dgm:pt>
    <dgm:pt modelId="{776681D1-DF3B-437F-B413-93B50D80FBB5}">
      <dgm:prSet/>
      <dgm:spPr/>
      <dgm:t>
        <a:bodyPr/>
        <a:lstStyle/>
        <a:p>
          <a:r>
            <a:rPr lang="el-GR" dirty="0">
              <a:latin typeface="Times New Roman" panose="02020603050405020304" pitchFamily="18" charset="0"/>
              <a:cs typeface="Times New Roman" panose="02020603050405020304" pitchFamily="18" charset="0"/>
            </a:rPr>
            <a:t>Διδακτική μέθοδος ενιαίας συγκεντρωτικής διδασκαλίας</a:t>
          </a:r>
          <a:endParaRPr lang="en-US" dirty="0">
            <a:latin typeface="Times New Roman" panose="02020603050405020304" pitchFamily="18" charset="0"/>
            <a:cs typeface="Times New Roman" panose="02020603050405020304" pitchFamily="18" charset="0"/>
          </a:endParaRPr>
        </a:p>
      </dgm:t>
    </dgm:pt>
    <dgm:pt modelId="{97D619FE-5971-48BB-89DF-0F1F41F40E4A}" type="parTrans" cxnId="{9D3B1ABC-9195-4F2F-A436-4C69B9E32054}">
      <dgm:prSet/>
      <dgm:spPr/>
      <dgm:t>
        <a:bodyPr/>
        <a:lstStyle/>
        <a:p>
          <a:endParaRPr lang="en-US"/>
        </a:p>
      </dgm:t>
    </dgm:pt>
    <dgm:pt modelId="{E2515E08-7FD7-49B2-8A55-2DC9740DD5E1}" type="sibTrans" cxnId="{9D3B1ABC-9195-4F2F-A436-4C69B9E32054}">
      <dgm:prSet/>
      <dgm:spPr/>
      <dgm:t>
        <a:bodyPr/>
        <a:lstStyle/>
        <a:p>
          <a:endParaRPr lang="en-US"/>
        </a:p>
      </dgm:t>
    </dgm:pt>
    <dgm:pt modelId="{983A13BB-8B40-447C-ADB0-260F03AF5280}" type="pres">
      <dgm:prSet presAssocID="{25466498-2721-4C26-AADE-E06F9F1D605E}" presName="diagram" presStyleCnt="0">
        <dgm:presLayoutVars>
          <dgm:dir/>
          <dgm:resizeHandles val="exact"/>
        </dgm:presLayoutVars>
      </dgm:prSet>
      <dgm:spPr/>
    </dgm:pt>
    <dgm:pt modelId="{B852FEB6-5873-4DBD-A9C7-004F8C47CC4A}" type="pres">
      <dgm:prSet presAssocID="{5D5318D4-607A-42F2-9E9F-C72002B54FF6}" presName="node" presStyleLbl="node1" presStyleIdx="0" presStyleCnt="6">
        <dgm:presLayoutVars>
          <dgm:bulletEnabled val="1"/>
        </dgm:presLayoutVars>
      </dgm:prSet>
      <dgm:spPr/>
    </dgm:pt>
    <dgm:pt modelId="{FA06D63C-B543-4BB7-B850-797DF76415A1}" type="pres">
      <dgm:prSet presAssocID="{71D77091-EEC3-4BA3-B290-DADB56E56741}" presName="sibTrans" presStyleCnt="0"/>
      <dgm:spPr/>
    </dgm:pt>
    <dgm:pt modelId="{C46481E2-0D1A-4B18-BE23-8FFAEAC07A2F}" type="pres">
      <dgm:prSet presAssocID="{6E638229-946F-4773-A1DB-92FC1204A76A}" presName="node" presStyleLbl="node1" presStyleIdx="1" presStyleCnt="6">
        <dgm:presLayoutVars>
          <dgm:bulletEnabled val="1"/>
        </dgm:presLayoutVars>
      </dgm:prSet>
      <dgm:spPr/>
    </dgm:pt>
    <dgm:pt modelId="{8DA00410-92C1-4464-8F29-936821CF7F44}" type="pres">
      <dgm:prSet presAssocID="{0A82413A-93C7-49AB-98C4-4E621817D19E}" presName="sibTrans" presStyleCnt="0"/>
      <dgm:spPr/>
    </dgm:pt>
    <dgm:pt modelId="{FC2E2B7B-6489-4B9E-BC05-322AB8C9300C}" type="pres">
      <dgm:prSet presAssocID="{BEC97BAB-3756-44B1-AEB0-BF11C922CE4B}" presName="node" presStyleLbl="node1" presStyleIdx="2" presStyleCnt="6">
        <dgm:presLayoutVars>
          <dgm:bulletEnabled val="1"/>
        </dgm:presLayoutVars>
      </dgm:prSet>
      <dgm:spPr/>
    </dgm:pt>
    <dgm:pt modelId="{5FC387A8-C356-4800-8212-E641907A3C34}" type="pres">
      <dgm:prSet presAssocID="{D1C0D8C5-6E33-427B-820A-E093FB898208}" presName="sibTrans" presStyleCnt="0"/>
      <dgm:spPr/>
    </dgm:pt>
    <dgm:pt modelId="{CFEE23BC-81B8-4075-84B8-E981DB0ADB53}" type="pres">
      <dgm:prSet presAssocID="{37E25608-E33C-4682-BC37-70F98559018D}" presName="node" presStyleLbl="node1" presStyleIdx="3" presStyleCnt="6">
        <dgm:presLayoutVars>
          <dgm:bulletEnabled val="1"/>
        </dgm:presLayoutVars>
      </dgm:prSet>
      <dgm:spPr/>
    </dgm:pt>
    <dgm:pt modelId="{6311B225-5750-44E7-9331-497CE19C6FD2}" type="pres">
      <dgm:prSet presAssocID="{13E70FDB-1EE8-4279-A1D3-FD4072F240BE}" presName="sibTrans" presStyleCnt="0"/>
      <dgm:spPr/>
    </dgm:pt>
    <dgm:pt modelId="{0E289506-4B74-494B-B6C0-E6100AF88ECE}" type="pres">
      <dgm:prSet presAssocID="{91819626-1B49-4FF6-815F-44EB19220CF8}" presName="node" presStyleLbl="node1" presStyleIdx="4" presStyleCnt="6">
        <dgm:presLayoutVars>
          <dgm:bulletEnabled val="1"/>
        </dgm:presLayoutVars>
      </dgm:prSet>
      <dgm:spPr/>
    </dgm:pt>
    <dgm:pt modelId="{48420F72-2052-4A06-961F-E0568E7DAD77}" type="pres">
      <dgm:prSet presAssocID="{478C20AB-1865-4C46-8E98-CBC6B3D9274A}" presName="sibTrans" presStyleCnt="0"/>
      <dgm:spPr/>
    </dgm:pt>
    <dgm:pt modelId="{1C155AEC-6870-4410-B088-DD13EB0BBBC0}" type="pres">
      <dgm:prSet presAssocID="{776681D1-DF3B-437F-B413-93B50D80FBB5}" presName="node" presStyleLbl="node1" presStyleIdx="5" presStyleCnt="6">
        <dgm:presLayoutVars>
          <dgm:bulletEnabled val="1"/>
        </dgm:presLayoutVars>
      </dgm:prSet>
      <dgm:spPr/>
    </dgm:pt>
  </dgm:ptLst>
  <dgm:cxnLst>
    <dgm:cxn modelId="{0D79CC05-D3A0-4EEA-8A0E-97FCA3246563}" srcId="{25466498-2721-4C26-AADE-E06F9F1D605E}" destId="{BEC97BAB-3756-44B1-AEB0-BF11C922CE4B}" srcOrd="2" destOrd="0" parTransId="{1BB67B06-1895-4ADC-A365-7A70CE505298}" sibTransId="{D1C0D8C5-6E33-427B-820A-E093FB898208}"/>
    <dgm:cxn modelId="{CAEAA020-FE80-4A22-A041-CA2138D8B2BF}" srcId="{25466498-2721-4C26-AADE-E06F9F1D605E}" destId="{37E25608-E33C-4682-BC37-70F98559018D}" srcOrd="3" destOrd="0" parTransId="{97C11BED-0A32-4DC0-93F0-DDA201E14C44}" sibTransId="{13E70FDB-1EE8-4279-A1D3-FD4072F240BE}"/>
    <dgm:cxn modelId="{C042D22B-75EE-4918-AFAE-7FF51E8C2905}" type="presOf" srcId="{25466498-2721-4C26-AADE-E06F9F1D605E}" destId="{983A13BB-8B40-447C-ADB0-260F03AF5280}" srcOrd="0" destOrd="0" presId="urn:microsoft.com/office/officeart/2005/8/layout/default"/>
    <dgm:cxn modelId="{2BD28431-FAF5-488D-85E6-AF79CCCC43BB}" type="presOf" srcId="{5D5318D4-607A-42F2-9E9F-C72002B54FF6}" destId="{B852FEB6-5873-4DBD-A9C7-004F8C47CC4A}" srcOrd="0" destOrd="0" presId="urn:microsoft.com/office/officeart/2005/8/layout/default"/>
    <dgm:cxn modelId="{BAF90F39-DB45-451D-B2D1-696C2F9D6104}" type="presOf" srcId="{BEC97BAB-3756-44B1-AEB0-BF11C922CE4B}" destId="{FC2E2B7B-6489-4B9E-BC05-322AB8C9300C}" srcOrd="0" destOrd="0" presId="urn:microsoft.com/office/officeart/2005/8/layout/default"/>
    <dgm:cxn modelId="{20298540-0E23-4150-A975-EFD1406F1C47}" type="presOf" srcId="{91819626-1B49-4FF6-815F-44EB19220CF8}" destId="{0E289506-4B74-494B-B6C0-E6100AF88ECE}" srcOrd="0" destOrd="0" presId="urn:microsoft.com/office/officeart/2005/8/layout/default"/>
    <dgm:cxn modelId="{A9443E5F-BE0E-4999-B270-8FF57187249F}" srcId="{25466498-2721-4C26-AADE-E06F9F1D605E}" destId="{91819626-1B49-4FF6-815F-44EB19220CF8}" srcOrd="4" destOrd="0" parTransId="{D04027A3-9F44-43A0-A049-7A6CCFA90F7E}" sibTransId="{478C20AB-1865-4C46-8E98-CBC6B3D9274A}"/>
    <dgm:cxn modelId="{F5D4C86C-5A99-416F-9320-5E36AE849B51}" type="presOf" srcId="{6E638229-946F-4773-A1DB-92FC1204A76A}" destId="{C46481E2-0D1A-4B18-BE23-8FFAEAC07A2F}" srcOrd="0" destOrd="0" presId="urn:microsoft.com/office/officeart/2005/8/layout/default"/>
    <dgm:cxn modelId="{7C780454-B51C-4221-A022-50DB0C525916}" srcId="{25466498-2721-4C26-AADE-E06F9F1D605E}" destId="{5D5318D4-607A-42F2-9E9F-C72002B54FF6}" srcOrd="0" destOrd="0" parTransId="{603C2501-CA13-4A45-85B2-312AA5476046}" sibTransId="{71D77091-EEC3-4BA3-B290-DADB56E56741}"/>
    <dgm:cxn modelId="{55A82B89-3CEF-41D0-8691-341AC76911ED}" type="presOf" srcId="{37E25608-E33C-4682-BC37-70F98559018D}" destId="{CFEE23BC-81B8-4075-84B8-E981DB0ADB53}" srcOrd="0" destOrd="0" presId="urn:microsoft.com/office/officeart/2005/8/layout/default"/>
    <dgm:cxn modelId="{9D3B1ABC-9195-4F2F-A436-4C69B9E32054}" srcId="{25466498-2721-4C26-AADE-E06F9F1D605E}" destId="{776681D1-DF3B-437F-B413-93B50D80FBB5}" srcOrd="5" destOrd="0" parTransId="{97D619FE-5971-48BB-89DF-0F1F41F40E4A}" sibTransId="{E2515E08-7FD7-49B2-8A55-2DC9740DD5E1}"/>
    <dgm:cxn modelId="{FC51EEC4-5AE8-4472-8202-54142F887ECE}" type="presOf" srcId="{776681D1-DF3B-437F-B413-93B50D80FBB5}" destId="{1C155AEC-6870-4410-B088-DD13EB0BBBC0}" srcOrd="0" destOrd="0" presId="urn:microsoft.com/office/officeart/2005/8/layout/default"/>
    <dgm:cxn modelId="{271CE2EB-F347-41F4-8D52-93C2C0EFA1B6}" srcId="{25466498-2721-4C26-AADE-E06F9F1D605E}" destId="{6E638229-946F-4773-A1DB-92FC1204A76A}" srcOrd="1" destOrd="0" parTransId="{FC636608-910D-4D88-9744-C829B724A77A}" sibTransId="{0A82413A-93C7-49AB-98C4-4E621817D19E}"/>
    <dgm:cxn modelId="{9CE56DF4-3338-4DC7-A71A-169CA768D2D6}" type="presParOf" srcId="{983A13BB-8B40-447C-ADB0-260F03AF5280}" destId="{B852FEB6-5873-4DBD-A9C7-004F8C47CC4A}" srcOrd="0" destOrd="0" presId="urn:microsoft.com/office/officeart/2005/8/layout/default"/>
    <dgm:cxn modelId="{31CF73F5-146F-4DAD-BB3F-408218A4F98A}" type="presParOf" srcId="{983A13BB-8B40-447C-ADB0-260F03AF5280}" destId="{FA06D63C-B543-4BB7-B850-797DF76415A1}" srcOrd="1" destOrd="0" presId="urn:microsoft.com/office/officeart/2005/8/layout/default"/>
    <dgm:cxn modelId="{7AC1422E-8819-4C9F-B79D-66539BB71F42}" type="presParOf" srcId="{983A13BB-8B40-447C-ADB0-260F03AF5280}" destId="{C46481E2-0D1A-4B18-BE23-8FFAEAC07A2F}" srcOrd="2" destOrd="0" presId="urn:microsoft.com/office/officeart/2005/8/layout/default"/>
    <dgm:cxn modelId="{23FBEC74-AAAA-4F98-B800-AB944E6A35AB}" type="presParOf" srcId="{983A13BB-8B40-447C-ADB0-260F03AF5280}" destId="{8DA00410-92C1-4464-8F29-936821CF7F44}" srcOrd="3" destOrd="0" presId="urn:microsoft.com/office/officeart/2005/8/layout/default"/>
    <dgm:cxn modelId="{DF7B526C-96E2-4CDF-BCE0-E87E01696083}" type="presParOf" srcId="{983A13BB-8B40-447C-ADB0-260F03AF5280}" destId="{FC2E2B7B-6489-4B9E-BC05-322AB8C9300C}" srcOrd="4" destOrd="0" presId="urn:microsoft.com/office/officeart/2005/8/layout/default"/>
    <dgm:cxn modelId="{95E6C757-A846-4BE1-B096-C3782AF9D203}" type="presParOf" srcId="{983A13BB-8B40-447C-ADB0-260F03AF5280}" destId="{5FC387A8-C356-4800-8212-E641907A3C34}" srcOrd="5" destOrd="0" presId="urn:microsoft.com/office/officeart/2005/8/layout/default"/>
    <dgm:cxn modelId="{C396565B-F9AE-4D2C-BA63-C1E78AF87991}" type="presParOf" srcId="{983A13BB-8B40-447C-ADB0-260F03AF5280}" destId="{CFEE23BC-81B8-4075-84B8-E981DB0ADB53}" srcOrd="6" destOrd="0" presId="urn:microsoft.com/office/officeart/2005/8/layout/default"/>
    <dgm:cxn modelId="{E4AA0B78-37DB-40DF-A9B9-43158E0D87E9}" type="presParOf" srcId="{983A13BB-8B40-447C-ADB0-260F03AF5280}" destId="{6311B225-5750-44E7-9331-497CE19C6FD2}" srcOrd="7" destOrd="0" presId="urn:microsoft.com/office/officeart/2005/8/layout/default"/>
    <dgm:cxn modelId="{3BBC72CB-4FDB-4481-B1E4-6C4B91E801C6}" type="presParOf" srcId="{983A13BB-8B40-447C-ADB0-260F03AF5280}" destId="{0E289506-4B74-494B-B6C0-E6100AF88ECE}" srcOrd="8" destOrd="0" presId="urn:microsoft.com/office/officeart/2005/8/layout/default"/>
    <dgm:cxn modelId="{0CB2F6BF-9CEB-4EBD-939D-EA22069EEBEA}" type="presParOf" srcId="{983A13BB-8B40-447C-ADB0-260F03AF5280}" destId="{48420F72-2052-4A06-961F-E0568E7DAD77}" srcOrd="9" destOrd="0" presId="urn:microsoft.com/office/officeart/2005/8/layout/default"/>
    <dgm:cxn modelId="{5BACBA1A-4F68-4233-AAAF-229A757398FE}" type="presParOf" srcId="{983A13BB-8B40-447C-ADB0-260F03AF5280}" destId="{1C155AEC-6870-4410-B088-DD13EB0BBBC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726380D-1D79-4FBD-B919-C3AD29FB4281}" type="doc">
      <dgm:prSet loTypeId="urn:microsoft.com/office/officeart/2016/7/layout/VerticalDownArrowProcess" loCatId="process" qsTypeId="urn:microsoft.com/office/officeart/2005/8/quickstyle/simple1" qsCatId="simple" csTypeId="urn:microsoft.com/office/officeart/2005/8/colors/accent1_2" csCatId="accent1" phldr="1"/>
      <dgm:spPr/>
      <dgm:t>
        <a:bodyPr/>
        <a:lstStyle/>
        <a:p>
          <a:endParaRPr lang="en-US"/>
        </a:p>
      </dgm:t>
    </dgm:pt>
    <dgm:pt modelId="{477ECEDF-78D6-42A4-B539-DBCD84898853}">
      <dgm:prSet custT="1"/>
      <dgm:spPr/>
      <dgm:t>
        <a:bodyPr/>
        <a:lstStyle/>
        <a:p>
          <a:r>
            <a:rPr lang="el-GR" sz="1600" b="1" dirty="0">
              <a:latin typeface="Times New Roman" panose="02020603050405020304" pitchFamily="18" charset="0"/>
              <a:cs typeface="Times New Roman" panose="02020603050405020304" pitchFamily="18" charset="0"/>
            </a:rPr>
            <a:t>Ενσωμάτωση Ψυχολογίας στην Εκπαίδευση</a:t>
          </a:r>
          <a:endParaRPr lang="en-US" sz="1600" dirty="0">
            <a:latin typeface="Times New Roman" panose="02020603050405020304" pitchFamily="18" charset="0"/>
            <a:cs typeface="Times New Roman" panose="02020603050405020304" pitchFamily="18" charset="0"/>
          </a:endParaRPr>
        </a:p>
      </dgm:t>
    </dgm:pt>
    <dgm:pt modelId="{6A58A0CE-7D9C-40FF-B023-8E3C8B75A3C7}" type="parTrans" cxnId="{5EA17B3E-37D9-4A5E-83B6-EC0FC0113255}">
      <dgm:prSet/>
      <dgm:spPr/>
      <dgm:t>
        <a:bodyPr/>
        <a:lstStyle/>
        <a:p>
          <a:endParaRPr lang="en-US"/>
        </a:p>
      </dgm:t>
    </dgm:pt>
    <dgm:pt modelId="{96E37849-EA90-490D-9FDB-B2492746EE39}" type="sibTrans" cxnId="{5EA17B3E-37D9-4A5E-83B6-EC0FC0113255}">
      <dgm:prSet/>
      <dgm:spPr/>
      <dgm:t>
        <a:bodyPr/>
        <a:lstStyle/>
        <a:p>
          <a:endParaRPr lang="en-US"/>
        </a:p>
      </dgm:t>
    </dgm:pt>
    <dgm:pt modelId="{0ACF659F-A98B-4C33-AF7B-124BD8E92445}">
      <dgm:prSet custT="1"/>
      <dgm:spPr/>
      <dgm:t>
        <a:bodyPr/>
        <a:lstStyle/>
        <a:p>
          <a:r>
            <a:rPr lang="el-GR" sz="1600" b="1" dirty="0">
              <a:latin typeface="Times New Roman" panose="02020603050405020304" pitchFamily="18" charset="0"/>
              <a:cs typeface="Times New Roman" panose="02020603050405020304" pitchFamily="18" charset="0"/>
            </a:rPr>
            <a:t>Προώθηση της Σχολικής Ψυχολογίας</a:t>
          </a:r>
          <a:endParaRPr lang="en-US" sz="1600" dirty="0">
            <a:latin typeface="Times New Roman" panose="02020603050405020304" pitchFamily="18" charset="0"/>
            <a:cs typeface="Times New Roman" panose="02020603050405020304" pitchFamily="18" charset="0"/>
          </a:endParaRPr>
        </a:p>
      </dgm:t>
    </dgm:pt>
    <dgm:pt modelId="{91EC19E1-5720-4033-86A2-C1DEB8DFCC62}" type="parTrans" cxnId="{4B7D3954-9C16-4C58-9E20-1242A4A2B8A9}">
      <dgm:prSet/>
      <dgm:spPr/>
      <dgm:t>
        <a:bodyPr/>
        <a:lstStyle/>
        <a:p>
          <a:endParaRPr lang="en-US"/>
        </a:p>
      </dgm:t>
    </dgm:pt>
    <dgm:pt modelId="{027B13C3-1CC4-4AA6-831E-2D9BD50A4D3F}" type="sibTrans" cxnId="{4B7D3954-9C16-4C58-9E20-1242A4A2B8A9}">
      <dgm:prSet/>
      <dgm:spPr/>
      <dgm:t>
        <a:bodyPr/>
        <a:lstStyle/>
        <a:p>
          <a:endParaRPr lang="en-US"/>
        </a:p>
      </dgm:t>
    </dgm:pt>
    <dgm:pt modelId="{8DB801A3-7221-41E9-8BBB-367047575E8B}">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Εισήγαγε την έννοια της </a:t>
          </a:r>
          <a:r>
            <a:rPr lang="el-GR" sz="1500" b="1" dirty="0">
              <a:latin typeface="Times New Roman" panose="02020603050405020304" pitchFamily="18" charset="0"/>
              <a:cs typeface="Times New Roman" panose="02020603050405020304" pitchFamily="18" charset="0"/>
            </a:rPr>
            <a:t>σχολικής ψυχολογίας</a:t>
          </a:r>
          <a:r>
            <a:rPr lang="el-GR" sz="1500" dirty="0">
              <a:latin typeface="Times New Roman" panose="02020603050405020304" pitchFamily="18" charset="0"/>
              <a:cs typeface="Times New Roman" panose="02020603050405020304" pitchFamily="18" charset="0"/>
            </a:rPr>
            <a:t>, η οποία συνδυάζει την </a:t>
          </a:r>
          <a:r>
            <a:rPr lang="el-GR" sz="1500" b="1" dirty="0">
              <a:latin typeface="Times New Roman" panose="02020603050405020304" pitchFamily="18" charset="0"/>
              <a:cs typeface="Times New Roman" panose="02020603050405020304" pitchFamily="18" charset="0"/>
            </a:rPr>
            <a:t>ψυχολογική υποστήριξη </a:t>
          </a:r>
          <a:r>
            <a:rPr lang="el-GR" sz="1500" dirty="0">
              <a:latin typeface="Times New Roman" panose="02020603050405020304" pitchFamily="18" charset="0"/>
              <a:cs typeface="Times New Roman" panose="02020603050405020304" pitchFamily="18" charset="0"/>
            </a:rPr>
            <a:t>των μαθητών με την </a:t>
          </a:r>
          <a:r>
            <a:rPr lang="el-GR" sz="1500" b="1" dirty="0">
              <a:latin typeface="Times New Roman" panose="02020603050405020304" pitchFamily="18" charset="0"/>
              <a:cs typeface="Times New Roman" panose="02020603050405020304" pitchFamily="18" charset="0"/>
            </a:rPr>
            <a:t>παιδαγωγική διαδικασία</a:t>
          </a:r>
          <a:r>
            <a:rPr lang="el-GR" sz="1500" dirty="0">
              <a:latin typeface="Times New Roman" panose="02020603050405020304" pitchFamily="18" charset="0"/>
              <a:cs typeface="Times New Roman" panose="02020603050405020304" pitchFamily="18" charset="0"/>
            </a:rPr>
            <a:t>. Αυτή η προσέγγιση είχε στόχο να βοηθήσει τους δασκάλους να κατανοήσουν και να ανταποκριθούν στις </a:t>
          </a:r>
          <a:r>
            <a:rPr lang="el-GR" sz="1500" b="1" dirty="0">
              <a:latin typeface="Times New Roman" panose="02020603050405020304" pitchFamily="18" charset="0"/>
              <a:cs typeface="Times New Roman" panose="02020603050405020304" pitchFamily="18" charset="0"/>
            </a:rPr>
            <a:t>συναισθηματικές</a:t>
          </a:r>
          <a:r>
            <a:rPr lang="el-GR" sz="1500" dirty="0">
              <a:latin typeface="Times New Roman" panose="02020603050405020304" pitchFamily="18" charset="0"/>
              <a:cs typeface="Times New Roman" panose="02020603050405020304" pitchFamily="18" charset="0"/>
            </a:rPr>
            <a:t> και </a:t>
          </a:r>
          <a:r>
            <a:rPr lang="el-GR" sz="1500" b="1" dirty="0">
              <a:latin typeface="Times New Roman" panose="02020603050405020304" pitchFamily="18" charset="0"/>
              <a:cs typeface="Times New Roman" panose="02020603050405020304" pitchFamily="18" charset="0"/>
            </a:rPr>
            <a:t>ψυχικές</a:t>
          </a:r>
          <a:r>
            <a:rPr lang="el-GR" sz="1500" dirty="0">
              <a:latin typeface="Times New Roman" panose="02020603050405020304" pitchFamily="18" charset="0"/>
              <a:cs typeface="Times New Roman" panose="02020603050405020304" pitchFamily="18" charset="0"/>
            </a:rPr>
            <a:t> ανάγκες των μαθητών, αναγνωρίζοντας τις </a:t>
          </a:r>
          <a:r>
            <a:rPr lang="el-GR" sz="1500" b="1" u="sng" dirty="0">
              <a:latin typeface="Times New Roman" panose="02020603050405020304" pitchFamily="18" charset="0"/>
              <a:cs typeface="Times New Roman" panose="02020603050405020304" pitchFamily="18" charset="0"/>
            </a:rPr>
            <a:t>διαφορές </a:t>
          </a:r>
          <a:r>
            <a:rPr lang="el-GR" sz="1500" dirty="0">
              <a:latin typeface="Times New Roman" panose="02020603050405020304" pitchFamily="18" charset="0"/>
              <a:cs typeface="Times New Roman" panose="02020603050405020304" pitchFamily="18" charset="0"/>
            </a:rPr>
            <a:t>και τις </a:t>
          </a:r>
          <a:r>
            <a:rPr lang="el-GR" sz="1500" b="1" u="sng" dirty="0">
              <a:latin typeface="Times New Roman" panose="02020603050405020304" pitchFamily="18" charset="0"/>
              <a:cs typeface="Times New Roman" panose="02020603050405020304" pitchFamily="18" charset="0"/>
            </a:rPr>
            <a:t>ιδιαιτερότητες</a:t>
          </a:r>
          <a:r>
            <a:rPr lang="el-GR" sz="1500" dirty="0">
              <a:latin typeface="Times New Roman" panose="02020603050405020304" pitchFamily="18" charset="0"/>
              <a:cs typeface="Times New Roman" panose="02020603050405020304" pitchFamily="18" charset="0"/>
            </a:rPr>
            <a:t> του</a:t>
          </a:r>
          <a:r>
            <a:rPr lang="en-US" sz="1500" dirty="0">
              <a:latin typeface="Times New Roman" panose="02020603050405020304" pitchFamily="18" charset="0"/>
              <a:cs typeface="Times New Roman" panose="02020603050405020304" pitchFamily="18" charset="0"/>
            </a:rPr>
            <a:t> </a:t>
          </a:r>
          <a:r>
            <a:rPr lang="el-GR" sz="1500" dirty="0">
              <a:latin typeface="Times New Roman" panose="02020603050405020304" pitchFamily="18" charset="0"/>
              <a:cs typeface="Times New Roman" panose="02020603050405020304" pitchFamily="18" charset="0"/>
            </a:rPr>
            <a:t>καθένα ξεχωριστά.</a:t>
          </a:r>
          <a:endParaRPr lang="en-US" sz="1500" dirty="0"/>
        </a:p>
      </dgm:t>
    </dgm:pt>
    <dgm:pt modelId="{1D4A6CEB-DBE5-4654-95AD-52CD0625B9E7}" type="parTrans" cxnId="{736D2311-EDBB-4927-B7A1-D14FBD4752B8}">
      <dgm:prSet/>
      <dgm:spPr/>
      <dgm:t>
        <a:bodyPr/>
        <a:lstStyle/>
        <a:p>
          <a:endParaRPr lang="en-US"/>
        </a:p>
      </dgm:t>
    </dgm:pt>
    <dgm:pt modelId="{4041AEE0-CB85-4FE2-A315-C4E77E4988B5}" type="sibTrans" cxnId="{736D2311-EDBB-4927-B7A1-D14FBD4752B8}">
      <dgm:prSet/>
      <dgm:spPr/>
      <dgm:t>
        <a:bodyPr/>
        <a:lstStyle/>
        <a:p>
          <a:endParaRPr lang="en-US"/>
        </a:p>
      </dgm:t>
    </dgm:pt>
    <dgm:pt modelId="{07E99103-C2B8-43C8-B7A3-980E15621354}">
      <dgm:prSet custT="1"/>
      <dgm:spPr/>
      <dgm:t>
        <a:bodyPr/>
        <a:lstStyle/>
        <a:p>
          <a:pPr algn="ctr"/>
          <a:r>
            <a:rPr lang="el-GR" sz="1600" b="1" dirty="0" err="1">
              <a:latin typeface="Times New Roman" panose="02020603050405020304" pitchFamily="18" charset="0"/>
              <a:cs typeface="Times New Roman" panose="02020603050405020304" pitchFamily="18" charset="0"/>
            </a:rPr>
            <a:t>Διαδραστική</a:t>
          </a:r>
          <a:r>
            <a:rPr lang="el-GR" sz="1600" b="1" dirty="0">
              <a:latin typeface="Times New Roman" panose="02020603050405020304" pitchFamily="18" charset="0"/>
              <a:cs typeface="Times New Roman" panose="02020603050405020304" pitchFamily="18" charset="0"/>
            </a:rPr>
            <a:t> και Παιδοκεντρική Διδακτική</a:t>
          </a:r>
          <a:endParaRPr lang="en-US" sz="1600" dirty="0">
            <a:latin typeface="Times New Roman" panose="02020603050405020304" pitchFamily="18" charset="0"/>
            <a:cs typeface="Times New Roman" panose="02020603050405020304" pitchFamily="18" charset="0"/>
          </a:endParaRPr>
        </a:p>
      </dgm:t>
    </dgm:pt>
    <dgm:pt modelId="{C7BFDE77-35AE-46F9-8E78-CA60501538E1}" type="parTrans" cxnId="{703DA4FF-1371-4FB9-AA8B-3A23B2EE4272}">
      <dgm:prSet/>
      <dgm:spPr/>
      <dgm:t>
        <a:bodyPr/>
        <a:lstStyle/>
        <a:p>
          <a:endParaRPr lang="en-US"/>
        </a:p>
      </dgm:t>
    </dgm:pt>
    <dgm:pt modelId="{D0699B0C-59A8-4B21-852B-9320BBB0DDC8}" type="sibTrans" cxnId="{703DA4FF-1371-4FB9-AA8B-3A23B2EE4272}">
      <dgm:prSet/>
      <dgm:spPr/>
      <dgm:t>
        <a:bodyPr/>
        <a:lstStyle/>
        <a:p>
          <a:endParaRPr lang="en-US"/>
        </a:p>
      </dgm:t>
    </dgm:pt>
    <dgm:pt modelId="{944CFD9D-589E-469B-816A-488E9D7A94BB}">
      <dgm:prSet custT="1"/>
      <dgm:spPr/>
      <dgm:t>
        <a:bodyPr/>
        <a:lstStyle/>
        <a:p>
          <a:pPr algn="just">
            <a:lnSpc>
              <a:spcPct val="100000"/>
            </a:lnSpc>
          </a:pPr>
          <a:r>
            <a:rPr lang="el-GR" sz="1500" dirty="0">
              <a:latin typeface="Times New Roman" panose="02020603050405020304" pitchFamily="18" charset="0"/>
              <a:cs typeface="Times New Roman" panose="02020603050405020304" pitchFamily="18" charset="0"/>
            </a:rPr>
            <a:t>Η </a:t>
          </a:r>
          <a:r>
            <a:rPr lang="el-GR" sz="1500" b="1" dirty="0">
              <a:latin typeface="Times New Roman" panose="02020603050405020304" pitchFamily="18" charset="0"/>
              <a:cs typeface="Times New Roman" panose="02020603050405020304" pitchFamily="18" charset="0"/>
            </a:rPr>
            <a:t>Ιμβριώτη</a:t>
          </a:r>
          <a:r>
            <a:rPr lang="el-GR" sz="1500" dirty="0">
              <a:latin typeface="Times New Roman" panose="02020603050405020304" pitchFamily="18" charset="0"/>
              <a:cs typeface="Times New Roman" panose="02020603050405020304" pitchFamily="18" charset="0"/>
            </a:rPr>
            <a:t> ήταν από τους πρώτους ανθρώπους που έφεραν τη </a:t>
          </a:r>
          <a:r>
            <a:rPr lang="el-GR" sz="1500" b="1" dirty="0">
              <a:latin typeface="Times New Roman" panose="02020603050405020304" pitchFamily="18" charset="0"/>
              <a:cs typeface="Times New Roman" panose="02020603050405020304" pitchFamily="18" charset="0"/>
            </a:rPr>
            <a:t>σύγχρονη ψυχολογία </a:t>
          </a:r>
          <a:r>
            <a:rPr lang="el-GR" sz="1500" dirty="0">
              <a:latin typeface="Times New Roman" panose="02020603050405020304" pitchFamily="18" charset="0"/>
              <a:cs typeface="Times New Roman" panose="02020603050405020304" pitchFamily="18" charset="0"/>
            </a:rPr>
            <a:t>στο σχολικό περιβάλλον, επισημαίνοντας τη </a:t>
          </a:r>
          <a:r>
            <a:rPr lang="el-GR" sz="1500" b="1" dirty="0">
              <a:latin typeface="Times New Roman" panose="02020603050405020304" pitchFamily="18" charset="0"/>
              <a:cs typeface="Times New Roman" panose="02020603050405020304" pitchFamily="18" charset="0"/>
            </a:rPr>
            <a:t>σημασία της κατανόησης της ψυχολογίας του παιδιού </a:t>
          </a:r>
          <a:r>
            <a:rPr lang="el-GR" sz="1500" dirty="0">
              <a:latin typeface="Times New Roman" panose="02020603050405020304" pitchFamily="18" charset="0"/>
              <a:cs typeface="Times New Roman" panose="02020603050405020304" pitchFamily="18" charset="0"/>
            </a:rPr>
            <a:t>για την αποτελεσματική διδασκαλία. Υποστήριξε ότι οι εκπαιδευτικοί πρέπει να κατανοούν τις </a:t>
          </a:r>
          <a:r>
            <a:rPr lang="el-GR" sz="1500" b="1" dirty="0">
              <a:latin typeface="Times New Roman" panose="02020603050405020304" pitchFamily="18" charset="0"/>
              <a:cs typeface="Times New Roman" panose="02020603050405020304" pitchFamily="18" charset="0"/>
            </a:rPr>
            <a:t>αναπτυξιακές ανάγκες των παιδιών</a:t>
          </a:r>
          <a:r>
            <a:rPr lang="el-GR" sz="1500" dirty="0">
              <a:latin typeface="Times New Roman" panose="02020603050405020304" pitchFamily="18" charset="0"/>
              <a:cs typeface="Times New Roman" panose="02020603050405020304" pitchFamily="18" charset="0"/>
            </a:rPr>
            <a:t> και να </a:t>
          </a:r>
          <a:r>
            <a:rPr lang="el-GR" sz="1500" b="1" dirty="0">
              <a:latin typeface="Times New Roman" panose="02020603050405020304" pitchFamily="18" charset="0"/>
              <a:cs typeface="Times New Roman" panose="02020603050405020304" pitchFamily="18" charset="0"/>
            </a:rPr>
            <a:t>προσαρμόζουν τη διδασκαλία </a:t>
          </a:r>
          <a:r>
            <a:rPr lang="el-GR" sz="1500" dirty="0">
              <a:latin typeface="Times New Roman" panose="02020603050405020304" pitchFamily="18" charset="0"/>
              <a:cs typeface="Times New Roman" panose="02020603050405020304" pitchFamily="18" charset="0"/>
            </a:rPr>
            <a:t>τους ανάλογα με αυτές.</a:t>
          </a:r>
        </a:p>
      </dgm:t>
    </dgm:pt>
    <dgm:pt modelId="{F295698A-70D3-4B89-A0E6-B747FA93A66D}" type="parTrans" cxnId="{5C4A77DC-D2B8-4A91-BC5B-1A95EF131283}">
      <dgm:prSet/>
      <dgm:spPr/>
      <dgm:t>
        <a:bodyPr/>
        <a:lstStyle/>
        <a:p>
          <a:endParaRPr lang="el-GR"/>
        </a:p>
      </dgm:t>
    </dgm:pt>
    <dgm:pt modelId="{642C9CA7-8806-4F56-9D46-E55C9CCA0908}" type="sibTrans" cxnId="{5C4A77DC-D2B8-4A91-BC5B-1A95EF131283}">
      <dgm:prSet/>
      <dgm:spPr/>
      <dgm:t>
        <a:bodyPr/>
        <a:lstStyle/>
        <a:p>
          <a:endParaRPr lang="el-GR"/>
        </a:p>
      </dgm:t>
    </dgm:pt>
    <dgm:pt modelId="{3DEEA2D7-A80D-4EA0-A5D8-4587032F6E57}">
      <dgm:prSet custT="1"/>
      <dgm:spPr/>
      <dgm:t>
        <a:bodyPr/>
        <a:lstStyle/>
        <a:p>
          <a:pPr algn="just">
            <a:lnSpc>
              <a:spcPct val="100000"/>
            </a:lnSpc>
            <a:buClr>
              <a:schemeClr val="dk1"/>
            </a:buClr>
            <a:buSzPts val="1100"/>
            <a:buFont typeface="Arial"/>
            <a:buNone/>
          </a:pPr>
          <a:r>
            <a:rPr lang="el-GR" sz="1500" dirty="0">
              <a:latin typeface="Times New Roman"/>
              <a:ea typeface="Times New Roman"/>
              <a:cs typeface="Times New Roman"/>
              <a:sym typeface="Times New Roman"/>
            </a:rPr>
            <a:t>Υπέρμαχος μιας </a:t>
          </a:r>
          <a:r>
            <a:rPr lang="el-GR" sz="1500" b="1" u="sng" dirty="0">
              <a:latin typeface="Times New Roman"/>
              <a:ea typeface="Times New Roman"/>
              <a:cs typeface="Times New Roman"/>
              <a:sym typeface="Times New Roman"/>
            </a:rPr>
            <a:t>παιδοκεντρικής προσέγγισης </a:t>
          </a:r>
          <a:r>
            <a:rPr lang="el-GR" sz="1500" dirty="0">
              <a:latin typeface="Times New Roman"/>
              <a:ea typeface="Times New Roman"/>
              <a:cs typeface="Times New Roman"/>
              <a:sym typeface="Times New Roman"/>
            </a:rPr>
            <a:t>στην εκπαίδευση, ενθάρρυνε τη </a:t>
          </a:r>
          <a:r>
            <a:rPr lang="el-GR" sz="1500" b="1" dirty="0">
              <a:latin typeface="Times New Roman"/>
              <a:ea typeface="Times New Roman"/>
              <a:cs typeface="Times New Roman"/>
              <a:sym typeface="Times New Roman"/>
            </a:rPr>
            <a:t>συμμετοχή </a:t>
          </a:r>
          <a:r>
            <a:rPr lang="el-GR" sz="1500" b="0" dirty="0">
              <a:latin typeface="Times New Roman"/>
              <a:ea typeface="Times New Roman"/>
              <a:cs typeface="Times New Roman"/>
              <a:sym typeface="Times New Roman"/>
            </a:rPr>
            <a:t>τω</a:t>
          </a:r>
          <a:r>
            <a:rPr lang="el-GR" sz="1500" dirty="0">
              <a:latin typeface="Times New Roman"/>
              <a:ea typeface="Times New Roman"/>
              <a:cs typeface="Times New Roman"/>
              <a:sym typeface="Times New Roman"/>
            </a:rPr>
            <a:t>ν παιδιών στη μαθησιακή διαδικασία. Υποστήριξε ότι η διδασκαλία</a:t>
          </a:r>
          <a:r>
            <a:rPr lang="el-GR" sz="1500" b="0" dirty="0">
              <a:latin typeface="Times New Roman"/>
              <a:ea typeface="Times New Roman"/>
              <a:cs typeface="Times New Roman"/>
              <a:sym typeface="Times New Roman"/>
            </a:rPr>
            <a:t> δεν </a:t>
          </a:r>
          <a:r>
            <a:rPr lang="el-GR" sz="1500" dirty="0">
              <a:latin typeface="Times New Roman"/>
              <a:ea typeface="Times New Roman"/>
              <a:cs typeface="Times New Roman"/>
              <a:sym typeface="Times New Roman"/>
            </a:rPr>
            <a:t>πρέπει να είναι μονοδιάστατη και παθητική, αλλά πρέπει να προάγει τη </a:t>
          </a:r>
          <a:r>
            <a:rPr lang="el-GR" sz="1500" b="1" dirty="0">
              <a:latin typeface="Times New Roman"/>
              <a:ea typeface="Times New Roman"/>
              <a:cs typeface="Times New Roman"/>
              <a:sym typeface="Times New Roman"/>
            </a:rPr>
            <a:t>δημιουργικότητα</a:t>
          </a:r>
          <a:r>
            <a:rPr lang="el-GR" sz="1500" dirty="0">
              <a:latin typeface="Times New Roman"/>
              <a:ea typeface="Times New Roman"/>
              <a:cs typeface="Times New Roman"/>
              <a:sym typeface="Times New Roman"/>
            </a:rPr>
            <a:t>, την </a:t>
          </a:r>
          <a:r>
            <a:rPr lang="el-GR" sz="1500" b="1" dirty="0">
              <a:latin typeface="Times New Roman"/>
              <a:ea typeface="Times New Roman"/>
              <a:cs typeface="Times New Roman"/>
              <a:sym typeface="Times New Roman"/>
            </a:rPr>
            <a:t>αυτονομία</a:t>
          </a:r>
          <a:r>
            <a:rPr lang="el-GR" sz="1500" dirty="0">
              <a:latin typeface="Times New Roman"/>
              <a:ea typeface="Times New Roman"/>
              <a:cs typeface="Times New Roman"/>
              <a:sym typeface="Times New Roman"/>
            </a:rPr>
            <a:t> και την </a:t>
          </a:r>
          <a:r>
            <a:rPr lang="el-GR" sz="1500" b="1" dirty="0">
              <a:latin typeface="Times New Roman"/>
              <a:ea typeface="Times New Roman"/>
              <a:cs typeface="Times New Roman"/>
              <a:sym typeface="Times New Roman"/>
            </a:rPr>
            <a:t>ενεργή συμμετοχή του μαθητή</a:t>
          </a:r>
          <a:r>
            <a:rPr lang="en-US" sz="1500" b="1" dirty="0">
              <a:latin typeface="Times New Roman"/>
              <a:ea typeface="Times New Roman"/>
              <a:cs typeface="Times New Roman"/>
              <a:sym typeface="Times New Roman"/>
            </a:rPr>
            <a:t> (</a:t>
          </a:r>
          <a:r>
            <a:rPr lang="el-GR" sz="1500" b="1" u="sng" dirty="0">
              <a:latin typeface="Times New Roman"/>
              <a:ea typeface="Times New Roman"/>
              <a:cs typeface="Times New Roman"/>
              <a:sym typeface="Times New Roman"/>
            </a:rPr>
            <a:t>Σχολείο Εργασίας</a:t>
          </a:r>
          <a:r>
            <a:rPr lang="el-GR" sz="1500" b="1" dirty="0">
              <a:latin typeface="Times New Roman"/>
              <a:ea typeface="Times New Roman"/>
              <a:cs typeface="Times New Roman"/>
              <a:sym typeface="Times New Roman"/>
            </a:rPr>
            <a:t>). </a:t>
          </a:r>
          <a:r>
            <a:rPr lang="el-GR" sz="1500" dirty="0">
              <a:latin typeface="Times New Roman"/>
              <a:ea typeface="Times New Roman"/>
              <a:cs typeface="Times New Roman"/>
              <a:sym typeface="Times New Roman"/>
            </a:rPr>
            <a:t>Η σχολική τάξη, να λειτουργεί ως χώρος </a:t>
          </a:r>
          <a:r>
            <a:rPr lang="el-GR" sz="1500" b="1" dirty="0">
              <a:latin typeface="Times New Roman"/>
              <a:ea typeface="Times New Roman"/>
              <a:cs typeface="Times New Roman"/>
              <a:sym typeface="Times New Roman"/>
            </a:rPr>
            <a:t>αλληλεπίδρασης και ανακάλυψης</a:t>
          </a:r>
          <a:r>
            <a:rPr lang="el-GR" sz="1500" dirty="0">
              <a:latin typeface="Times New Roman"/>
              <a:ea typeface="Times New Roman"/>
              <a:cs typeface="Times New Roman"/>
              <a:sym typeface="Times New Roman"/>
            </a:rPr>
            <a:t>, όπου οι μαθητές </a:t>
          </a:r>
          <a:r>
            <a:rPr lang="el-GR" sz="1500" b="1" dirty="0">
              <a:latin typeface="Times New Roman"/>
              <a:ea typeface="Times New Roman"/>
              <a:cs typeface="Times New Roman"/>
              <a:sym typeface="Times New Roman"/>
            </a:rPr>
            <a:t>εξερευνούν</a:t>
          </a:r>
          <a:r>
            <a:rPr lang="el-GR" sz="1500" dirty="0">
              <a:latin typeface="Times New Roman"/>
              <a:ea typeface="Times New Roman"/>
              <a:cs typeface="Times New Roman"/>
              <a:sym typeface="Times New Roman"/>
            </a:rPr>
            <a:t> και δημιουργούν τη γνώση.</a:t>
          </a:r>
          <a:endParaRPr lang="el-GR" sz="1500" dirty="0"/>
        </a:p>
      </dgm:t>
    </dgm:pt>
    <dgm:pt modelId="{D19DDDDD-B2B3-40BB-8EE2-D4B9E0A21D1D}" type="parTrans" cxnId="{FF44653B-A838-43FB-829D-76A312ED3A58}">
      <dgm:prSet/>
      <dgm:spPr/>
      <dgm:t>
        <a:bodyPr/>
        <a:lstStyle/>
        <a:p>
          <a:endParaRPr lang="el-GR"/>
        </a:p>
      </dgm:t>
    </dgm:pt>
    <dgm:pt modelId="{D521D2E6-A16D-4209-AC21-EAE1CBA80F23}" type="sibTrans" cxnId="{FF44653B-A838-43FB-829D-76A312ED3A58}">
      <dgm:prSet/>
      <dgm:spPr/>
      <dgm:t>
        <a:bodyPr/>
        <a:lstStyle/>
        <a:p>
          <a:endParaRPr lang="el-GR"/>
        </a:p>
      </dgm:t>
    </dgm:pt>
    <dgm:pt modelId="{6C1E84F7-4A08-4A1A-AE4A-B397CB4A24B0}" type="pres">
      <dgm:prSet presAssocID="{D726380D-1D79-4FBD-B919-C3AD29FB4281}" presName="Name0" presStyleCnt="0">
        <dgm:presLayoutVars>
          <dgm:dir/>
          <dgm:animLvl val="lvl"/>
          <dgm:resizeHandles val="exact"/>
        </dgm:presLayoutVars>
      </dgm:prSet>
      <dgm:spPr/>
    </dgm:pt>
    <dgm:pt modelId="{E7636459-FE31-40FF-A27E-CB04CF68F0C3}" type="pres">
      <dgm:prSet presAssocID="{07E99103-C2B8-43C8-B7A3-980E15621354}" presName="boxAndChildren" presStyleCnt="0"/>
      <dgm:spPr/>
    </dgm:pt>
    <dgm:pt modelId="{BA55ABDE-CF5F-4384-B2C3-BBAA27F44A97}" type="pres">
      <dgm:prSet presAssocID="{07E99103-C2B8-43C8-B7A3-980E15621354}" presName="parentTextBox" presStyleLbl="alignNode1" presStyleIdx="0" presStyleCnt="3" custScaleX="98217" custScaleY="137404"/>
      <dgm:spPr/>
    </dgm:pt>
    <dgm:pt modelId="{6B0419D3-5A01-45DD-A5D2-923D009C509F}" type="pres">
      <dgm:prSet presAssocID="{07E99103-C2B8-43C8-B7A3-980E15621354}" presName="descendantBox" presStyleLbl="bgAccFollowNode1" presStyleIdx="0" presStyleCnt="3" custScaleX="100305" custScaleY="137052"/>
      <dgm:spPr/>
    </dgm:pt>
    <dgm:pt modelId="{BFAC44ED-640F-4AF4-AB2B-2D34A97D925F}" type="pres">
      <dgm:prSet presAssocID="{027B13C3-1CC4-4AA6-831E-2D9BD50A4D3F}" presName="sp" presStyleCnt="0"/>
      <dgm:spPr/>
    </dgm:pt>
    <dgm:pt modelId="{D3717CA7-CBEB-450E-9402-372D16F4B762}" type="pres">
      <dgm:prSet presAssocID="{0ACF659F-A98B-4C33-AF7B-124BD8E92445}" presName="arrowAndChildren" presStyleCnt="0"/>
      <dgm:spPr/>
    </dgm:pt>
    <dgm:pt modelId="{8E72F59A-2FD2-4F4A-BFEA-B3B6737F05F5}" type="pres">
      <dgm:prSet presAssocID="{0ACF659F-A98B-4C33-AF7B-124BD8E92445}" presName="parentTextArrow" presStyleLbl="node1" presStyleIdx="0" presStyleCnt="0"/>
      <dgm:spPr/>
    </dgm:pt>
    <dgm:pt modelId="{DF18DBA3-61C1-45CC-8769-6DFBBC168BF8}" type="pres">
      <dgm:prSet presAssocID="{0ACF659F-A98B-4C33-AF7B-124BD8E92445}" presName="arrow" presStyleLbl="alignNode1" presStyleIdx="1" presStyleCnt="3"/>
      <dgm:spPr/>
    </dgm:pt>
    <dgm:pt modelId="{9A5AD9C8-F603-4E2F-B8EC-C56E7B517F45}" type="pres">
      <dgm:prSet presAssocID="{0ACF659F-A98B-4C33-AF7B-124BD8E92445}" presName="descendantArrow" presStyleLbl="bgAccFollowNode1" presStyleIdx="1" presStyleCnt="3"/>
      <dgm:spPr/>
    </dgm:pt>
    <dgm:pt modelId="{47ABEA20-28CB-42AD-B7CF-328F04F4D02A}" type="pres">
      <dgm:prSet presAssocID="{96E37849-EA90-490D-9FDB-B2492746EE39}" presName="sp" presStyleCnt="0"/>
      <dgm:spPr/>
    </dgm:pt>
    <dgm:pt modelId="{9FE81D81-DD0B-43D8-B08C-D8CC487BB2F1}" type="pres">
      <dgm:prSet presAssocID="{477ECEDF-78D6-42A4-B539-DBCD84898853}" presName="arrowAndChildren" presStyleCnt="0"/>
      <dgm:spPr/>
    </dgm:pt>
    <dgm:pt modelId="{5ACACE29-F077-4D30-A140-6183DCA50B26}" type="pres">
      <dgm:prSet presAssocID="{477ECEDF-78D6-42A4-B539-DBCD84898853}" presName="parentTextArrow" presStyleLbl="node1" presStyleIdx="0" presStyleCnt="0"/>
      <dgm:spPr/>
    </dgm:pt>
    <dgm:pt modelId="{1975169A-364D-4F5D-B52B-13EBE00065CE}" type="pres">
      <dgm:prSet presAssocID="{477ECEDF-78D6-42A4-B539-DBCD84898853}" presName="arrow" presStyleLbl="alignNode1" presStyleIdx="2" presStyleCnt="3"/>
      <dgm:spPr/>
    </dgm:pt>
    <dgm:pt modelId="{6040E1C9-1A7D-4E0D-9AEC-3A4894112E07}" type="pres">
      <dgm:prSet presAssocID="{477ECEDF-78D6-42A4-B539-DBCD84898853}" presName="descendantArrow" presStyleLbl="bgAccFollowNode1" presStyleIdx="2" presStyleCnt="3"/>
      <dgm:spPr/>
    </dgm:pt>
  </dgm:ptLst>
  <dgm:cxnLst>
    <dgm:cxn modelId="{736D2311-EDBB-4927-B7A1-D14FBD4752B8}" srcId="{0ACF659F-A98B-4C33-AF7B-124BD8E92445}" destId="{8DB801A3-7221-41E9-8BBB-367047575E8B}" srcOrd="0" destOrd="0" parTransId="{1D4A6CEB-DBE5-4654-95AD-52CD0625B9E7}" sibTransId="{4041AEE0-CB85-4FE2-A315-C4E77E4988B5}"/>
    <dgm:cxn modelId="{AAD0B624-1F9B-4027-90EE-78D32AA19AFA}" type="presOf" srcId="{944CFD9D-589E-469B-816A-488E9D7A94BB}" destId="{6040E1C9-1A7D-4E0D-9AEC-3A4894112E07}" srcOrd="0" destOrd="0" presId="urn:microsoft.com/office/officeart/2016/7/layout/VerticalDownArrowProcess"/>
    <dgm:cxn modelId="{68D41438-2E40-415D-A2F4-EE4A9181A119}" type="presOf" srcId="{D726380D-1D79-4FBD-B919-C3AD29FB4281}" destId="{6C1E84F7-4A08-4A1A-AE4A-B397CB4A24B0}" srcOrd="0" destOrd="0" presId="urn:microsoft.com/office/officeart/2016/7/layout/VerticalDownArrowProcess"/>
    <dgm:cxn modelId="{E8A2F438-F2F6-4F9A-B8C9-4769FB1019F2}" type="presOf" srcId="{3DEEA2D7-A80D-4EA0-A5D8-4587032F6E57}" destId="{6B0419D3-5A01-45DD-A5D2-923D009C509F}" srcOrd="0" destOrd="0" presId="urn:microsoft.com/office/officeart/2016/7/layout/VerticalDownArrowProcess"/>
    <dgm:cxn modelId="{FF44653B-A838-43FB-829D-76A312ED3A58}" srcId="{07E99103-C2B8-43C8-B7A3-980E15621354}" destId="{3DEEA2D7-A80D-4EA0-A5D8-4587032F6E57}" srcOrd="0" destOrd="0" parTransId="{D19DDDDD-B2B3-40BB-8EE2-D4B9E0A21D1D}" sibTransId="{D521D2E6-A16D-4209-AC21-EAE1CBA80F23}"/>
    <dgm:cxn modelId="{5EA17B3E-37D9-4A5E-83B6-EC0FC0113255}" srcId="{D726380D-1D79-4FBD-B919-C3AD29FB4281}" destId="{477ECEDF-78D6-42A4-B539-DBCD84898853}" srcOrd="0" destOrd="0" parTransId="{6A58A0CE-7D9C-40FF-B023-8E3C8B75A3C7}" sibTransId="{96E37849-EA90-490D-9FDB-B2492746EE39}"/>
    <dgm:cxn modelId="{50F1F740-A7AD-4B53-A3C0-65A1D5C137ED}" type="presOf" srcId="{07E99103-C2B8-43C8-B7A3-980E15621354}" destId="{BA55ABDE-CF5F-4384-B2C3-BBAA27F44A97}" srcOrd="0" destOrd="0" presId="urn:microsoft.com/office/officeart/2016/7/layout/VerticalDownArrowProcess"/>
    <dgm:cxn modelId="{9D327645-923E-4C5C-8F41-8585A61F9B2C}" type="presOf" srcId="{0ACF659F-A98B-4C33-AF7B-124BD8E92445}" destId="{8E72F59A-2FD2-4F4A-BFEA-B3B6737F05F5}" srcOrd="0" destOrd="0" presId="urn:microsoft.com/office/officeart/2016/7/layout/VerticalDownArrowProcess"/>
    <dgm:cxn modelId="{84F3836A-6764-49AD-BFDC-A46A79353403}" type="presOf" srcId="{0ACF659F-A98B-4C33-AF7B-124BD8E92445}" destId="{DF18DBA3-61C1-45CC-8769-6DFBBC168BF8}" srcOrd="1" destOrd="0" presId="urn:microsoft.com/office/officeart/2016/7/layout/VerticalDownArrowProcess"/>
    <dgm:cxn modelId="{3ADBA373-63AD-466A-BBB1-109D75737E76}" type="presOf" srcId="{477ECEDF-78D6-42A4-B539-DBCD84898853}" destId="{5ACACE29-F077-4D30-A140-6183DCA50B26}" srcOrd="0" destOrd="0" presId="urn:microsoft.com/office/officeart/2016/7/layout/VerticalDownArrowProcess"/>
    <dgm:cxn modelId="{4B7D3954-9C16-4C58-9E20-1242A4A2B8A9}" srcId="{D726380D-1D79-4FBD-B919-C3AD29FB4281}" destId="{0ACF659F-A98B-4C33-AF7B-124BD8E92445}" srcOrd="1" destOrd="0" parTransId="{91EC19E1-5720-4033-86A2-C1DEB8DFCC62}" sibTransId="{027B13C3-1CC4-4AA6-831E-2D9BD50A4D3F}"/>
    <dgm:cxn modelId="{E4B30E83-48FD-44A6-BCA3-AE7C0C862A36}" type="presOf" srcId="{8DB801A3-7221-41E9-8BBB-367047575E8B}" destId="{9A5AD9C8-F603-4E2F-B8EC-C56E7B517F45}" srcOrd="0" destOrd="0" presId="urn:microsoft.com/office/officeart/2016/7/layout/VerticalDownArrowProcess"/>
    <dgm:cxn modelId="{25C28FB9-B916-4BB5-9C26-E533DEEB028E}" type="presOf" srcId="{477ECEDF-78D6-42A4-B539-DBCD84898853}" destId="{1975169A-364D-4F5D-B52B-13EBE00065CE}" srcOrd="1" destOrd="0" presId="urn:microsoft.com/office/officeart/2016/7/layout/VerticalDownArrowProcess"/>
    <dgm:cxn modelId="{5C4A77DC-D2B8-4A91-BC5B-1A95EF131283}" srcId="{477ECEDF-78D6-42A4-B539-DBCD84898853}" destId="{944CFD9D-589E-469B-816A-488E9D7A94BB}" srcOrd="0" destOrd="0" parTransId="{F295698A-70D3-4B89-A0E6-B747FA93A66D}" sibTransId="{642C9CA7-8806-4F56-9D46-E55C9CCA0908}"/>
    <dgm:cxn modelId="{703DA4FF-1371-4FB9-AA8B-3A23B2EE4272}" srcId="{D726380D-1D79-4FBD-B919-C3AD29FB4281}" destId="{07E99103-C2B8-43C8-B7A3-980E15621354}" srcOrd="2" destOrd="0" parTransId="{C7BFDE77-35AE-46F9-8E78-CA60501538E1}" sibTransId="{D0699B0C-59A8-4B21-852B-9320BBB0DDC8}"/>
    <dgm:cxn modelId="{BF85D151-62C2-43DE-A17C-4D0EE6A988B3}" type="presParOf" srcId="{6C1E84F7-4A08-4A1A-AE4A-B397CB4A24B0}" destId="{E7636459-FE31-40FF-A27E-CB04CF68F0C3}" srcOrd="0" destOrd="0" presId="urn:microsoft.com/office/officeart/2016/7/layout/VerticalDownArrowProcess"/>
    <dgm:cxn modelId="{19CF31A6-1C55-4A07-B55F-5133C0F93A95}" type="presParOf" srcId="{E7636459-FE31-40FF-A27E-CB04CF68F0C3}" destId="{BA55ABDE-CF5F-4384-B2C3-BBAA27F44A97}" srcOrd="0" destOrd="0" presId="urn:microsoft.com/office/officeart/2016/7/layout/VerticalDownArrowProcess"/>
    <dgm:cxn modelId="{831BFEAE-8204-4221-A795-6A939EC968A0}" type="presParOf" srcId="{E7636459-FE31-40FF-A27E-CB04CF68F0C3}" destId="{6B0419D3-5A01-45DD-A5D2-923D009C509F}" srcOrd="1" destOrd="0" presId="urn:microsoft.com/office/officeart/2016/7/layout/VerticalDownArrowProcess"/>
    <dgm:cxn modelId="{63F1023B-FDD3-400C-A758-A0770C512D6B}" type="presParOf" srcId="{6C1E84F7-4A08-4A1A-AE4A-B397CB4A24B0}" destId="{BFAC44ED-640F-4AF4-AB2B-2D34A97D925F}" srcOrd="1" destOrd="0" presId="urn:microsoft.com/office/officeart/2016/7/layout/VerticalDownArrowProcess"/>
    <dgm:cxn modelId="{0504FAC1-38B0-4EB0-B70C-04D17F6714D0}" type="presParOf" srcId="{6C1E84F7-4A08-4A1A-AE4A-B397CB4A24B0}" destId="{D3717CA7-CBEB-450E-9402-372D16F4B762}" srcOrd="2" destOrd="0" presId="urn:microsoft.com/office/officeart/2016/7/layout/VerticalDownArrowProcess"/>
    <dgm:cxn modelId="{F7FEBDC1-A782-4C2F-A951-94EF0B4EEE7F}" type="presParOf" srcId="{D3717CA7-CBEB-450E-9402-372D16F4B762}" destId="{8E72F59A-2FD2-4F4A-BFEA-B3B6737F05F5}" srcOrd="0" destOrd="0" presId="urn:microsoft.com/office/officeart/2016/7/layout/VerticalDownArrowProcess"/>
    <dgm:cxn modelId="{C7499A48-AC8F-400A-9CC9-45C346DC4281}" type="presParOf" srcId="{D3717CA7-CBEB-450E-9402-372D16F4B762}" destId="{DF18DBA3-61C1-45CC-8769-6DFBBC168BF8}" srcOrd="1" destOrd="0" presId="urn:microsoft.com/office/officeart/2016/7/layout/VerticalDownArrowProcess"/>
    <dgm:cxn modelId="{333FF8EF-F9E5-4B52-A0B8-FBCEE42B01FF}" type="presParOf" srcId="{D3717CA7-CBEB-450E-9402-372D16F4B762}" destId="{9A5AD9C8-F603-4E2F-B8EC-C56E7B517F45}" srcOrd="2" destOrd="0" presId="urn:microsoft.com/office/officeart/2016/7/layout/VerticalDownArrowProcess"/>
    <dgm:cxn modelId="{892D9EA8-BD10-4233-9F04-B0797F69E977}" type="presParOf" srcId="{6C1E84F7-4A08-4A1A-AE4A-B397CB4A24B0}" destId="{47ABEA20-28CB-42AD-B7CF-328F04F4D02A}" srcOrd="3" destOrd="0" presId="urn:microsoft.com/office/officeart/2016/7/layout/VerticalDownArrowProcess"/>
    <dgm:cxn modelId="{3F829938-3AA1-41F8-9200-0447A44279D4}" type="presParOf" srcId="{6C1E84F7-4A08-4A1A-AE4A-B397CB4A24B0}" destId="{9FE81D81-DD0B-43D8-B08C-D8CC487BB2F1}" srcOrd="4" destOrd="0" presId="urn:microsoft.com/office/officeart/2016/7/layout/VerticalDownArrowProcess"/>
    <dgm:cxn modelId="{7AD18F0D-7A30-4BB8-B5CF-0D384A66E6B7}" type="presParOf" srcId="{9FE81D81-DD0B-43D8-B08C-D8CC487BB2F1}" destId="{5ACACE29-F077-4D30-A140-6183DCA50B26}" srcOrd="0" destOrd="0" presId="urn:microsoft.com/office/officeart/2016/7/layout/VerticalDownArrowProcess"/>
    <dgm:cxn modelId="{E28144B9-F7D2-4F17-A422-504B54F799A1}" type="presParOf" srcId="{9FE81D81-DD0B-43D8-B08C-D8CC487BB2F1}" destId="{1975169A-364D-4F5D-B52B-13EBE00065CE}" srcOrd="1" destOrd="0" presId="urn:microsoft.com/office/officeart/2016/7/layout/VerticalDownArrowProcess"/>
    <dgm:cxn modelId="{F9811F17-19A7-45F5-A21A-ABD930ABA402}" type="presParOf" srcId="{9FE81D81-DD0B-43D8-B08C-D8CC487BB2F1}" destId="{6040E1C9-1A7D-4E0D-9AEC-3A4894112E07}"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726380D-1D79-4FBD-B919-C3AD29FB4281}" type="doc">
      <dgm:prSet loTypeId="urn:microsoft.com/office/officeart/2016/7/layout/VerticalDownArrowProcess" loCatId="process" qsTypeId="urn:microsoft.com/office/officeart/2005/8/quickstyle/simple1" qsCatId="simple" csTypeId="urn:microsoft.com/office/officeart/2005/8/colors/accent1_2" csCatId="accent1" phldr="1"/>
      <dgm:spPr/>
      <dgm:t>
        <a:bodyPr/>
        <a:lstStyle/>
        <a:p>
          <a:endParaRPr lang="en-US"/>
        </a:p>
      </dgm:t>
    </dgm:pt>
    <dgm:pt modelId="{477ECEDF-78D6-42A4-B539-DBCD84898853}">
      <dgm:prSet custT="1"/>
      <dgm:spPr/>
      <dgm:t>
        <a:bodyPr/>
        <a:lstStyle/>
        <a:p>
          <a:r>
            <a:rPr lang="el-GR" sz="1600" b="1" dirty="0">
              <a:latin typeface="Times New Roman"/>
              <a:ea typeface="Times New Roman"/>
              <a:cs typeface="Times New Roman"/>
              <a:sym typeface="Times New Roman"/>
            </a:rPr>
            <a:t>Η διδασκαλία ως δημιουργία και όχι ως ανάκτηση γνώσεων</a:t>
          </a:r>
          <a:endParaRPr lang="en-US" sz="1600" dirty="0">
            <a:latin typeface="Times New Roman" panose="02020603050405020304" pitchFamily="18" charset="0"/>
            <a:cs typeface="Times New Roman" panose="02020603050405020304" pitchFamily="18" charset="0"/>
          </a:endParaRPr>
        </a:p>
      </dgm:t>
    </dgm:pt>
    <dgm:pt modelId="{6A58A0CE-7D9C-40FF-B023-8E3C8B75A3C7}" type="parTrans" cxnId="{5EA17B3E-37D9-4A5E-83B6-EC0FC0113255}">
      <dgm:prSet/>
      <dgm:spPr/>
      <dgm:t>
        <a:bodyPr/>
        <a:lstStyle/>
        <a:p>
          <a:endParaRPr lang="en-US"/>
        </a:p>
      </dgm:t>
    </dgm:pt>
    <dgm:pt modelId="{96E37849-EA90-490D-9FDB-B2492746EE39}" type="sibTrans" cxnId="{5EA17B3E-37D9-4A5E-83B6-EC0FC0113255}">
      <dgm:prSet/>
      <dgm:spPr/>
      <dgm:t>
        <a:bodyPr/>
        <a:lstStyle/>
        <a:p>
          <a:endParaRPr lang="en-US"/>
        </a:p>
      </dgm:t>
    </dgm:pt>
    <dgm:pt modelId="{0ACF659F-A98B-4C33-AF7B-124BD8E92445}">
      <dgm:prSet custT="1"/>
      <dgm:spPr/>
      <dgm:t>
        <a:bodyPr/>
        <a:lstStyle/>
        <a:p>
          <a:r>
            <a:rPr lang="el-GR" sz="1600" b="1" dirty="0">
              <a:latin typeface="Times New Roman"/>
              <a:ea typeface="Times New Roman"/>
              <a:cs typeface="Times New Roman"/>
              <a:sym typeface="Times New Roman"/>
            </a:rPr>
            <a:t>Αναγνώριση των κοινωνικών παραμέτρων της εκπαίδευσης</a:t>
          </a:r>
          <a:endParaRPr lang="en-US" sz="1600" dirty="0">
            <a:latin typeface="Times New Roman" panose="02020603050405020304" pitchFamily="18" charset="0"/>
            <a:cs typeface="Times New Roman" panose="02020603050405020304" pitchFamily="18" charset="0"/>
          </a:endParaRPr>
        </a:p>
      </dgm:t>
    </dgm:pt>
    <dgm:pt modelId="{91EC19E1-5720-4033-86A2-C1DEB8DFCC62}" type="parTrans" cxnId="{4B7D3954-9C16-4C58-9E20-1242A4A2B8A9}">
      <dgm:prSet/>
      <dgm:spPr/>
      <dgm:t>
        <a:bodyPr/>
        <a:lstStyle/>
        <a:p>
          <a:endParaRPr lang="en-US"/>
        </a:p>
      </dgm:t>
    </dgm:pt>
    <dgm:pt modelId="{027B13C3-1CC4-4AA6-831E-2D9BD50A4D3F}" type="sibTrans" cxnId="{4B7D3954-9C16-4C58-9E20-1242A4A2B8A9}">
      <dgm:prSet/>
      <dgm:spPr/>
      <dgm:t>
        <a:bodyPr/>
        <a:lstStyle/>
        <a:p>
          <a:endParaRPr lang="en-US"/>
        </a:p>
      </dgm:t>
    </dgm:pt>
    <dgm:pt modelId="{8DB801A3-7221-41E9-8BBB-367047575E8B}">
      <dgm:prSet custT="1"/>
      <dgm:spPr/>
      <dgm:t>
        <a:bodyPr/>
        <a:lstStyle/>
        <a:p>
          <a:pPr algn="just">
            <a:lnSpc>
              <a:spcPct val="100000"/>
            </a:lnSpc>
          </a:pPr>
          <a:r>
            <a:rPr lang="el-GR" sz="1500" dirty="0">
              <a:latin typeface="Times New Roman"/>
              <a:ea typeface="Times New Roman"/>
              <a:cs typeface="Times New Roman"/>
              <a:sym typeface="Times New Roman"/>
            </a:rPr>
            <a:t>Υποστήριξε ότι το εκπαιδευτικό σύστημα δεν μπορεί να λειτουργήσει αποκομμένο από τις κοινωνικές, πολιτικές και οικονομικές συνθήκες, αλλά </a:t>
          </a:r>
          <a:r>
            <a:rPr lang="el-GR" sz="1500" b="1" dirty="0">
              <a:latin typeface="Times New Roman"/>
              <a:ea typeface="Times New Roman"/>
              <a:cs typeface="Times New Roman"/>
              <a:sym typeface="Times New Roman"/>
            </a:rPr>
            <a:t>η εκπαίδευση </a:t>
          </a:r>
          <a:r>
            <a:rPr lang="el-GR" sz="1500" dirty="0">
              <a:latin typeface="Times New Roman"/>
              <a:ea typeface="Times New Roman"/>
              <a:cs typeface="Times New Roman"/>
              <a:sym typeface="Times New Roman"/>
            </a:rPr>
            <a:t>πρέπει να αποτελεί </a:t>
          </a:r>
          <a:r>
            <a:rPr lang="el-GR" sz="1500" b="1" dirty="0">
              <a:latin typeface="Times New Roman"/>
              <a:ea typeface="Times New Roman"/>
              <a:cs typeface="Times New Roman"/>
              <a:sym typeface="Times New Roman"/>
            </a:rPr>
            <a:t>εργαλείο κοινωνικής αλλαγής</a:t>
          </a:r>
          <a:r>
            <a:rPr lang="el-GR" sz="1500" dirty="0">
              <a:latin typeface="Times New Roman"/>
              <a:ea typeface="Times New Roman"/>
              <a:cs typeface="Times New Roman"/>
              <a:sym typeface="Times New Roman"/>
            </a:rPr>
            <a:t>, να προάγει την </a:t>
          </a:r>
          <a:r>
            <a:rPr lang="el-GR" sz="1500" b="1" dirty="0">
              <a:latin typeface="Times New Roman"/>
              <a:ea typeface="Times New Roman"/>
              <a:cs typeface="Times New Roman"/>
              <a:sym typeface="Times New Roman"/>
            </a:rPr>
            <a:t>κοινωνική δικαιοσύνη </a:t>
          </a:r>
          <a:r>
            <a:rPr lang="el-GR" sz="1500" dirty="0">
              <a:latin typeface="Times New Roman"/>
              <a:ea typeface="Times New Roman"/>
              <a:cs typeface="Times New Roman"/>
              <a:sym typeface="Times New Roman"/>
            </a:rPr>
            <a:t>και να συμβάλλει στη διαμόρφωση </a:t>
          </a:r>
          <a:r>
            <a:rPr lang="el-GR" sz="1500" b="1" dirty="0">
              <a:latin typeface="Times New Roman"/>
              <a:ea typeface="Times New Roman"/>
              <a:cs typeface="Times New Roman"/>
              <a:sym typeface="Times New Roman"/>
            </a:rPr>
            <a:t>των πολιτών μιας δημοκρατικής κοινωνίας</a:t>
          </a:r>
          <a:r>
            <a:rPr lang="el-GR" sz="1500" dirty="0">
              <a:latin typeface="Times New Roman"/>
              <a:ea typeface="Times New Roman"/>
              <a:cs typeface="Times New Roman"/>
              <a:sym typeface="Times New Roman"/>
            </a:rPr>
            <a:t>.</a:t>
          </a:r>
          <a:endParaRPr lang="en-US" sz="1100" dirty="0"/>
        </a:p>
      </dgm:t>
    </dgm:pt>
    <dgm:pt modelId="{1D4A6CEB-DBE5-4654-95AD-52CD0625B9E7}" type="parTrans" cxnId="{736D2311-EDBB-4927-B7A1-D14FBD4752B8}">
      <dgm:prSet/>
      <dgm:spPr/>
      <dgm:t>
        <a:bodyPr/>
        <a:lstStyle/>
        <a:p>
          <a:endParaRPr lang="en-US"/>
        </a:p>
      </dgm:t>
    </dgm:pt>
    <dgm:pt modelId="{4041AEE0-CB85-4FE2-A315-C4E77E4988B5}" type="sibTrans" cxnId="{736D2311-EDBB-4927-B7A1-D14FBD4752B8}">
      <dgm:prSet/>
      <dgm:spPr/>
      <dgm:t>
        <a:bodyPr/>
        <a:lstStyle/>
        <a:p>
          <a:endParaRPr lang="en-US"/>
        </a:p>
      </dgm:t>
    </dgm:pt>
    <dgm:pt modelId="{07E99103-C2B8-43C8-B7A3-980E15621354}">
      <dgm:prSet custT="1"/>
      <dgm:spPr/>
      <dgm:t>
        <a:bodyPr/>
        <a:lstStyle/>
        <a:p>
          <a:pPr algn="ctr"/>
          <a:r>
            <a:rPr lang="el-GR" sz="1600" b="1" dirty="0">
              <a:latin typeface="Times New Roman" panose="02020603050405020304" pitchFamily="18" charset="0"/>
              <a:cs typeface="Times New Roman" panose="02020603050405020304" pitchFamily="18" charset="0"/>
            </a:rPr>
            <a:t>Εκπαιδευτική Μεταρρύθμιση</a:t>
          </a:r>
          <a:endParaRPr lang="en-US" sz="1600" b="1" dirty="0">
            <a:latin typeface="Times New Roman" panose="02020603050405020304" pitchFamily="18" charset="0"/>
            <a:cs typeface="Times New Roman" panose="02020603050405020304" pitchFamily="18" charset="0"/>
          </a:endParaRPr>
        </a:p>
      </dgm:t>
    </dgm:pt>
    <dgm:pt modelId="{C7BFDE77-35AE-46F9-8E78-CA60501538E1}" type="parTrans" cxnId="{703DA4FF-1371-4FB9-AA8B-3A23B2EE4272}">
      <dgm:prSet/>
      <dgm:spPr/>
      <dgm:t>
        <a:bodyPr/>
        <a:lstStyle/>
        <a:p>
          <a:endParaRPr lang="en-US"/>
        </a:p>
      </dgm:t>
    </dgm:pt>
    <dgm:pt modelId="{D0699B0C-59A8-4B21-852B-9320BBB0DDC8}" type="sibTrans" cxnId="{703DA4FF-1371-4FB9-AA8B-3A23B2EE4272}">
      <dgm:prSet/>
      <dgm:spPr/>
      <dgm:t>
        <a:bodyPr/>
        <a:lstStyle/>
        <a:p>
          <a:endParaRPr lang="en-US"/>
        </a:p>
      </dgm:t>
    </dgm:pt>
    <dgm:pt modelId="{944CFD9D-589E-469B-816A-488E9D7A94BB}">
      <dgm:prSet custT="1"/>
      <dgm:spPr/>
      <dgm:t>
        <a:bodyPr/>
        <a:lstStyle/>
        <a:p>
          <a:pPr algn="just">
            <a:lnSpc>
              <a:spcPct val="100000"/>
            </a:lnSpc>
          </a:pPr>
          <a:r>
            <a:rPr lang="el-GR" sz="1500" dirty="0">
              <a:latin typeface="Times New Roman"/>
              <a:ea typeface="Times New Roman"/>
              <a:cs typeface="Times New Roman"/>
              <a:sym typeface="Times New Roman"/>
            </a:rPr>
            <a:t>Η μάθηση δεν πρέπει να περιορίζεται στη μετάδοση γνώσεων, αλλά να επικεντρώνεται στην </a:t>
          </a:r>
          <a:r>
            <a:rPr lang="el-GR" sz="1500" b="1" dirty="0">
              <a:latin typeface="Times New Roman"/>
              <a:ea typeface="Times New Roman"/>
              <a:cs typeface="Times New Roman"/>
              <a:sym typeface="Times New Roman"/>
            </a:rPr>
            <a:t>ανάπτυξη δεξιοτήτων </a:t>
          </a:r>
          <a:r>
            <a:rPr lang="el-GR" sz="1500" dirty="0">
              <a:latin typeface="Times New Roman"/>
              <a:ea typeface="Times New Roman"/>
              <a:cs typeface="Times New Roman"/>
              <a:sym typeface="Times New Roman"/>
            </a:rPr>
            <a:t>και </a:t>
          </a:r>
          <a:r>
            <a:rPr lang="el-GR" sz="1500" b="1" dirty="0">
              <a:latin typeface="Times New Roman"/>
              <a:ea typeface="Times New Roman"/>
              <a:cs typeface="Times New Roman"/>
              <a:sym typeface="Times New Roman"/>
            </a:rPr>
            <a:t>δημιουργικών ικανοτήτων</a:t>
          </a:r>
          <a:r>
            <a:rPr lang="el-GR" sz="1500" dirty="0">
              <a:latin typeface="Times New Roman"/>
              <a:ea typeface="Times New Roman"/>
              <a:cs typeface="Times New Roman"/>
              <a:sym typeface="Times New Roman"/>
            </a:rPr>
            <a:t>. Η διδασκαλία, πρέπει να ενθαρρύνει τους μαθητές να σκέφτονται </a:t>
          </a:r>
          <a:r>
            <a:rPr lang="el-GR" sz="1500" b="1" dirty="0">
              <a:latin typeface="Times New Roman"/>
              <a:ea typeface="Times New Roman"/>
              <a:cs typeface="Times New Roman"/>
              <a:sym typeface="Times New Roman"/>
            </a:rPr>
            <a:t>κριτικά</a:t>
          </a:r>
          <a:r>
            <a:rPr lang="el-GR" sz="1500" dirty="0">
              <a:latin typeface="Times New Roman"/>
              <a:ea typeface="Times New Roman"/>
              <a:cs typeface="Times New Roman"/>
              <a:sym typeface="Times New Roman"/>
            </a:rPr>
            <a:t>, να </a:t>
          </a:r>
          <a:r>
            <a:rPr lang="el-GR" sz="1500" b="1" dirty="0">
              <a:latin typeface="Times New Roman"/>
              <a:ea typeface="Times New Roman"/>
              <a:cs typeface="Times New Roman"/>
              <a:sym typeface="Times New Roman"/>
            </a:rPr>
            <a:t>αναπτύσσουν τη φαντασία </a:t>
          </a:r>
          <a:r>
            <a:rPr lang="el-GR" sz="1500" dirty="0">
              <a:latin typeface="Times New Roman"/>
              <a:ea typeface="Times New Roman"/>
              <a:cs typeface="Times New Roman"/>
              <a:sym typeface="Times New Roman"/>
            </a:rPr>
            <a:t>τους και να αποκτούν τη δυνατότητα επίλυσης προβλημάτων. </a:t>
          </a:r>
          <a:endParaRPr lang="el-GR" sz="1500" dirty="0">
            <a:latin typeface="Times New Roman" panose="02020603050405020304" pitchFamily="18" charset="0"/>
            <a:cs typeface="Times New Roman" panose="02020603050405020304" pitchFamily="18" charset="0"/>
          </a:endParaRPr>
        </a:p>
      </dgm:t>
    </dgm:pt>
    <dgm:pt modelId="{F295698A-70D3-4B89-A0E6-B747FA93A66D}" type="parTrans" cxnId="{5C4A77DC-D2B8-4A91-BC5B-1A95EF131283}">
      <dgm:prSet/>
      <dgm:spPr/>
      <dgm:t>
        <a:bodyPr/>
        <a:lstStyle/>
        <a:p>
          <a:endParaRPr lang="el-GR"/>
        </a:p>
      </dgm:t>
    </dgm:pt>
    <dgm:pt modelId="{642C9CA7-8806-4F56-9D46-E55C9CCA0908}" type="sibTrans" cxnId="{5C4A77DC-D2B8-4A91-BC5B-1A95EF131283}">
      <dgm:prSet/>
      <dgm:spPr/>
      <dgm:t>
        <a:bodyPr/>
        <a:lstStyle/>
        <a:p>
          <a:endParaRPr lang="el-GR"/>
        </a:p>
      </dgm:t>
    </dgm:pt>
    <dgm:pt modelId="{3DEEA2D7-A80D-4EA0-A5D8-4587032F6E57}">
      <dgm:prSet custT="1"/>
      <dgm:spPr/>
      <dgm:t>
        <a:bodyPr/>
        <a:lstStyle/>
        <a:p>
          <a:pPr algn="just">
            <a:lnSpc>
              <a:spcPct val="100000"/>
            </a:lnSpc>
            <a:buClr>
              <a:schemeClr val="dk1"/>
            </a:buClr>
            <a:buSzPts val="1100"/>
            <a:buFont typeface="Arial"/>
            <a:buNone/>
          </a:pPr>
          <a:r>
            <a:rPr lang="el-GR" sz="1500" dirty="0">
              <a:latin typeface="Times New Roman"/>
              <a:ea typeface="Times New Roman"/>
              <a:cs typeface="Times New Roman"/>
              <a:sym typeface="Times New Roman"/>
            </a:rPr>
            <a:t>Στην εποχή της, η Ελλάδα βρισκόταν σε μια φάση </a:t>
          </a:r>
          <a:r>
            <a:rPr lang="el-GR" sz="1500" b="1" dirty="0">
              <a:latin typeface="Times New Roman"/>
              <a:ea typeface="Times New Roman"/>
              <a:cs typeface="Times New Roman"/>
              <a:sym typeface="Times New Roman"/>
            </a:rPr>
            <a:t>κοινωνικών και πολιτικών ανακατατάξεων</a:t>
          </a:r>
          <a:r>
            <a:rPr lang="el-GR" sz="1500" dirty="0">
              <a:latin typeface="Times New Roman"/>
              <a:ea typeface="Times New Roman"/>
              <a:cs typeface="Times New Roman"/>
              <a:sym typeface="Times New Roman"/>
            </a:rPr>
            <a:t>, και η Ιμβριώτη τάχθηκε υπέρ των </a:t>
          </a:r>
          <a:r>
            <a:rPr lang="el-GR" sz="1500" b="1" dirty="0">
              <a:latin typeface="Times New Roman"/>
              <a:ea typeface="Times New Roman"/>
              <a:cs typeface="Times New Roman"/>
              <a:sym typeface="Times New Roman"/>
            </a:rPr>
            <a:t>εκπαιδευτικών μεταρρυθμίσεων </a:t>
          </a:r>
          <a:r>
            <a:rPr lang="el-GR" sz="1500" dirty="0">
              <a:latin typeface="Times New Roman"/>
              <a:ea typeface="Times New Roman"/>
              <a:cs typeface="Times New Roman"/>
              <a:sym typeface="Times New Roman"/>
            </a:rPr>
            <a:t>που θα βελτίωναν το ελληνικό εκπαιδευτικό σύστημα, το οποίο, σύμφωνα με εκείνη, ήταν πολύ περιορισμένο και αυστηρό. Υποστήριξε την ανάγκη για έναν περισσότερο </a:t>
          </a:r>
          <a:r>
            <a:rPr lang="el-GR" sz="1500" b="1" dirty="0">
              <a:latin typeface="Times New Roman"/>
              <a:ea typeface="Times New Roman"/>
              <a:cs typeface="Times New Roman"/>
              <a:sym typeface="Times New Roman"/>
            </a:rPr>
            <a:t>ευέλικτο</a:t>
          </a:r>
          <a:r>
            <a:rPr lang="el-GR" sz="1500" dirty="0">
              <a:latin typeface="Times New Roman"/>
              <a:ea typeface="Times New Roman"/>
              <a:cs typeface="Times New Roman"/>
              <a:sym typeface="Times New Roman"/>
            </a:rPr>
            <a:t> και </a:t>
          </a:r>
          <a:r>
            <a:rPr lang="el-GR" sz="1500" b="1" dirty="0">
              <a:latin typeface="Times New Roman"/>
              <a:ea typeface="Times New Roman"/>
              <a:cs typeface="Times New Roman"/>
              <a:sym typeface="Times New Roman"/>
            </a:rPr>
            <a:t>ανθρωποκεντρικό </a:t>
          </a:r>
          <a:r>
            <a:rPr lang="el-GR" sz="1500" dirty="0">
              <a:latin typeface="Times New Roman"/>
              <a:ea typeface="Times New Roman"/>
              <a:cs typeface="Times New Roman"/>
              <a:sym typeface="Times New Roman"/>
            </a:rPr>
            <a:t>σχολικό </a:t>
          </a:r>
          <a:r>
            <a:rPr lang="el-GR" sz="1500" b="1" dirty="0">
              <a:latin typeface="Times New Roman"/>
              <a:ea typeface="Times New Roman"/>
              <a:cs typeface="Times New Roman"/>
              <a:sym typeface="Times New Roman"/>
            </a:rPr>
            <a:t>οργανισμό</a:t>
          </a:r>
          <a:r>
            <a:rPr lang="el-GR" sz="1500" dirty="0">
              <a:latin typeface="Times New Roman"/>
              <a:ea typeface="Times New Roman"/>
              <a:cs typeface="Times New Roman"/>
              <a:sym typeface="Times New Roman"/>
            </a:rPr>
            <a:t>.</a:t>
          </a:r>
          <a:endParaRPr lang="el-GR" sz="1500" dirty="0"/>
        </a:p>
      </dgm:t>
    </dgm:pt>
    <dgm:pt modelId="{D19DDDDD-B2B3-40BB-8EE2-D4B9E0A21D1D}" type="parTrans" cxnId="{FF44653B-A838-43FB-829D-76A312ED3A58}">
      <dgm:prSet/>
      <dgm:spPr/>
      <dgm:t>
        <a:bodyPr/>
        <a:lstStyle/>
        <a:p>
          <a:endParaRPr lang="el-GR"/>
        </a:p>
      </dgm:t>
    </dgm:pt>
    <dgm:pt modelId="{D521D2E6-A16D-4209-AC21-EAE1CBA80F23}" type="sibTrans" cxnId="{FF44653B-A838-43FB-829D-76A312ED3A58}">
      <dgm:prSet/>
      <dgm:spPr/>
      <dgm:t>
        <a:bodyPr/>
        <a:lstStyle/>
        <a:p>
          <a:endParaRPr lang="el-GR"/>
        </a:p>
      </dgm:t>
    </dgm:pt>
    <dgm:pt modelId="{6C1E84F7-4A08-4A1A-AE4A-B397CB4A24B0}" type="pres">
      <dgm:prSet presAssocID="{D726380D-1D79-4FBD-B919-C3AD29FB4281}" presName="Name0" presStyleCnt="0">
        <dgm:presLayoutVars>
          <dgm:dir/>
          <dgm:animLvl val="lvl"/>
          <dgm:resizeHandles val="exact"/>
        </dgm:presLayoutVars>
      </dgm:prSet>
      <dgm:spPr/>
    </dgm:pt>
    <dgm:pt modelId="{E7636459-FE31-40FF-A27E-CB04CF68F0C3}" type="pres">
      <dgm:prSet presAssocID="{07E99103-C2B8-43C8-B7A3-980E15621354}" presName="boxAndChildren" presStyleCnt="0"/>
      <dgm:spPr/>
    </dgm:pt>
    <dgm:pt modelId="{BA55ABDE-CF5F-4384-B2C3-BBAA27F44A97}" type="pres">
      <dgm:prSet presAssocID="{07E99103-C2B8-43C8-B7A3-980E15621354}" presName="parentTextBox" presStyleLbl="alignNode1" presStyleIdx="0" presStyleCnt="3"/>
      <dgm:spPr/>
    </dgm:pt>
    <dgm:pt modelId="{6B0419D3-5A01-45DD-A5D2-923D009C509F}" type="pres">
      <dgm:prSet presAssocID="{07E99103-C2B8-43C8-B7A3-980E15621354}" presName="descendantBox" presStyleLbl="bgAccFollowNode1" presStyleIdx="0" presStyleCnt="3"/>
      <dgm:spPr/>
    </dgm:pt>
    <dgm:pt modelId="{BFAC44ED-640F-4AF4-AB2B-2D34A97D925F}" type="pres">
      <dgm:prSet presAssocID="{027B13C3-1CC4-4AA6-831E-2D9BD50A4D3F}" presName="sp" presStyleCnt="0"/>
      <dgm:spPr/>
    </dgm:pt>
    <dgm:pt modelId="{D3717CA7-CBEB-450E-9402-372D16F4B762}" type="pres">
      <dgm:prSet presAssocID="{0ACF659F-A98B-4C33-AF7B-124BD8E92445}" presName="arrowAndChildren" presStyleCnt="0"/>
      <dgm:spPr/>
    </dgm:pt>
    <dgm:pt modelId="{8E72F59A-2FD2-4F4A-BFEA-B3B6737F05F5}" type="pres">
      <dgm:prSet presAssocID="{0ACF659F-A98B-4C33-AF7B-124BD8E92445}" presName="parentTextArrow" presStyleLbl="node1" presStyleIdx="0" presStyleCnt="0"/>
      <dgm:spPr/>
    </dgm:pt>
    <dgm:pt modelId="{DF18DBA3-61C1-45CC-8769-6DFBBC168BF8}" type="pres">
      <dgm:prSet presAssocID="{0ACF659F-A98B-4C33-AF7B-124BD8E92445}" presName="arrow" presStyleLbl="alignNode1" presStyleIdx="1" presStyleCnt="3"/>
      <dgm:spPr/>
    </dgm:pt>
    <dgm:pt modelId="{9A5AD9C8-F603-4E2F-B8EC-C56E7B517F45}" type="pres">
      <dgm:prSet presAssocID="{0ACF659F-A98B-4C33-AF7B-124BD8E92445}" presName="descendantArrow" presStyleLbl="bgAccFollowNode1" presStyleIdx="1" presStyleCnt="3"/>
      <dgm:spPr/>
    </dgm:pt>
    <dgm:pt modelId="{47ABEA20-28CB-42AD-B7CF-328F04F4D02A}" type="pres">
      <dgm:prSet presAssocID="{96E37849-EA90-490D-9FDB-B2492746EE39}" presName="sp" presStyleCnt="0"/>
      <dgm:spPr/>
    </dgm:pt>
    <dgm:pt modelId="{9FE81D81-DD0B-43D8-B08C-D8CC487BB2F1}" type="pres">
      <dgm:prSet presAssocID="{477ECEDF-78D6-42A4-B539-DBCD84898853}" presName="arrowAndChildren" presStyleCnt="0"/>
      <dgm:spPr/>
    </dgm:pt>
    <dgm:pt modelId="{5ACACE29-F077-4D30-A140-6183DCA50B26}" type="pres">
      <dgm:prSet presAssocID="{477ECEDF-78D6-42A4-B539-DBCD84898853}" presName="parentTextArrow" presStyleLbl="node1" presStyleIdx="0" presStyleCnt="0"/>
      <dgm:spPr/>
    </dgm:pt>
    <dgm:pt modelId="{1975169A-364D-4F5D-B52B-13EBE00065CE}" type="pres">
      <dgm:prSet presAssocID="{477ECEDF-78D6-42A4-B539-DBCD84898853}" presName="arrow" presStyleLbl="alignNode1" presStyleIdx="2" presStyleCnt="3" custLinFactNeighborY="-1144"/>
      <dgm:spPr/>
    </dgm:pt>
    <dgm:pt modelId="{6040E1C9-1A7D-4E0D-9AEC-3A4894112E07}" type="pres">
      <dgm:prSet presAssocID="{477ECEDF-78D6-42A4-B539-DBCD84898853}" presName="descendantArrow" presStyleLbl="bgAccFollowNode1" presStyleIdx="2" presStyleCnt="3"/>
      <dgm:spPr/>
    </dgm:pt>
  </dgm:ptLst>
  <dgm:cxnLst>
    <dgm:cxn modelId="{736D2311-EDBB-4927-B7A1-D14FBD4752B8}" srcId="{0ACF659F-A98B-4C33-AF7B-124BD8E92445}" destId="{8DB801A3-7221-41E9-8BBB-367047575E8B}" srcOrd="0" destOrd="0" parTransId="{1D4A6CEB-DBE5-4654-95AD-52CD0625B9E7}" sibTransId="{4041AEE0-CB85-4FE2-A315-C4E77E4988B5}"/>
    <dgm:cxn modelId="{AAD0B624-1F9B-4027-90EE-78D32AA19AFA}" type="presOf" srcId="{944CFD9D-589E-469B-816A-488E9D7A94BB}" destId="{6040E1C9-1A7D-4E0D-9AEC-3A4894112E07}" srcOrd="0" destOrd="0" presId="urn:microsoft.com/office/officeart/2016/7/layout/VerticalDownArrowProcess"/>
    <dgm:cxn modelId="{68D41438-2E40-415D-A2F4-EE4A9181A119}" type="presOf" srcId="{D726380D-1D79-4FBD-B919-C3AD29FB4281}" destId="{6C1E84F7-4A08-4A1A-AE4A-B397CB4A24B0}" srcOrd="0" destOrd="0" presId="urn:microsoft.com/office/officeart/2016/7/layout/VerticalDownArrowProcess"/>
    <dgm:cxn modelId="{E8A2F438-F2F6-4F9A-B8C9-4769FB1019F2}" type="presOf" srcId="{3DEEA2D7-A80D-4EA0-A5D8-4587032F6E57}" destId="{6B0419D3-5A01-45DD-A5D2-923D009C509F}" srcOrd="0" destOrd="0" presId="urn:microsoft.com/office/officeart/2016/7/layout/VerticalDownArrowProcess"/>
    <dgm:cxn modelId="{FF44653B-A838-43FB-829D-76A312ED3A58}" srcId="{07E99103-C2B8-43C8-B7A3-980E15621354}" destId="{3DEEA2D7-A80D-4EA0-A5D8-4587032F6E57}" srcOrd="0" destOrd="0" parTransId="{D19DDDDD-B2B3-40BB-8EE2-D4B9E0A21D1D}" sibTransId="{D521D2E6-A16D-4209-AC21-EAE1CBA80F23}"/>
    <dgm:cxn modelId="{5EA17B3E-37D9-4A5E-83B6-EC0FC0113255}" srcId="{D726380D-1D79-4FBD-B919-C3AD29FB4281}" destId="{477ECEDF-78D6-42A4-B539-DBCD84898853}" srcOrd="0" destOrd="0" parTransId="{6A58A0CE-7D9C-40FF-B023-8E3C8B75A3C7}" sibTransId="{96E37849-EA90-490D-9FDB-B2492746EE39}"/>
    <dgm:cxn modelId="{50F1F740-A7AD-4B53-A3C0-65A1D5C137ED}" type="presOf" srcId="{07E99103-C2B8-43C8-B7A3-980E15621354}" destId="{BA55ABDE-CF5F-4384-B2C3-BBAA27F44A97}" srcOrd="0" destOrd="0" presId="urn:microsoft.com/office/officeart/2016/7/layout/VerticalDownArrowProcess"/>
    <dgm:cxn modelId="{9D327645-923E-4C5C-8F41-8585A61F9B2C}" type="presOf" srcId="{0ACF659F-A98B-4C33-AF7B-124BD8E92445}" destId="{8E72F59A-2FD2-4F4A-BFEA-B3B6737F05F5}" srcOrd="0" destOrd="0" presId="urn:microsoft.com/office/officeart/2016/7/layout/VerticalDownArrowProcess"/>
    <dgm:cxn modelId="{84F3836A-6764-49AD-BFDC-A46A79353403}" type="presOf" srcId="{0ACF659F-A98B-4C33-AF7B-124BD8E92445}" destId="{DF18DBA3-61C1-45CC-8769-6DFBBC168BF8}" srcOrd="1" destOrd="0" presId="urn:microsoft.com/office/officeart/2016/7/layout/VerticalDownArrowProcess"/>
    <dgm:cxn modelId="{3ADBA373-63AD-466A-BBB1-109D75737E76}" type="presOf" srcId="{477ECEDF-78D6-42A4-B539-DBCD84898853}" destId="{5ACACE29-F077-4D30-A140-6183DCA50B26}" srcOrd="0" destOrd="0" presId="urn:microsoft.com/office/officeart/2016/7/layout/VerticalDownArrowProcess"/>
    <dgm:cxn modelId="{4B7D3954-9C16-4C58-9E20-1242A4A2B8A9}" srcId="{D726380D-1D79-4FBD-B919-C3AD29FB4281}" destId="{0ACF659F-A98B-4C33-AF7B-124BD8E92445}" srcOrd="1" destOrd="0" parTransId="{91EC19E1-5720-4033-86A2-C1DEB8DFCC62}" sibTransId="{027B13C3-1CC4-4AA6-831E-2D9BD50A4D3F}"/>
    <dgm:cxn modelId="{E4B30E83-48FD-44A6-BCA3-AE7C0C862A36}" type="presOf" srcId="{8DB801A3-7221-41E9-8BBB-367047575E8B}" destId="{9A5AD9C8-F603-4E2F-B8EC-C56E7B517F45}" srcOrd="0" destOrd="0" presId="urn:microsoft.com/office/officeart/2016/7/layout/VerticalDownArrowProcess"/>
    <dgm:cxn modelId="{25C28FB9-B916-4BB5-9C26-E533DEEB028E}" type="presOf" srcId="{477ECEDF-78D6-42A4-B539-DBCD84898853}" destId="{1975169A-364D-4F5D-B52B-13EBE00065CE}" srcOrd="1" destOrd="0" presId="urn:microsoft.com/office/officeart/2016/7/layout/VerticalDownArrowProcess"/>
    <dgm:cxn modelId="{5C4A77DC-D2B8-4A91-BC5B-1A95EF131283}" srcId="{477ECEDF-78D6-42A4-B539-DBCD84898853}" destId="{944CFD9D-589E-469B-816A-488E9D7A94BB}" srcOrd="0" destOrd="0" parTransId="{F295698A-70D3-4B89-A0E6-B747FA93A66D}" sibTransId="{642C9CA7-8806-4F56-9D46-E55C9CCA0908}"/>
    <dgm:cxn modelId="{703DA4FF-1371-4FB9-AA8B-3A23B2EE4272}" srcId="{D726380D-1D79-4FBD-B919-C3AD29FB4281}" destId="{07E99103-C2B8-43C8-B7A3-980E15621354}" srcOrd="2" destOrd="0" parTransId="{C7BFDE77-35AE-46F9-8E78-CA60501538E1}" sibTransId="{D0699B0C-59A8-4B21-852B-9320BBB0DDC8}"/>
    <dgm:cxn modelId="{BF85D151-62C2-43DE-A17C-4D0EE6A988B3}" type="presParOf" srcId="{6C1E84F7-4A08-4A1A-AE4A-B397CB4A24B0}" destId="{E7636459-FE31-40FF-A27E-CB04CF68F0C3}" srcOrd="0" destOrd="0" presId="urn:microsoft.com/office/officeart/2016/7/layout/VerticalDownArrowProcess"/>
    <dgm:cxn modelId="{19CF31A6-1C55-4A07-B55F-5133C0F93A95}" type="presParOf" srcId="{E7636459-FE31-40FF-A27E-CB04CF68F0C3}" destId="{BA55ABDE-CF5F-4384-B2C3-BBAA27F44A97}" srcOrd="0" destOrd="0" presId="urn:microsoft.com/office/officeart/2016/7/layout/VerticalDownArrowProcess"/>
    <dgm:cxn modelId="{831BFEAE-8204-4221-A795-6A939EC968A0}" type="presParOf" srcId="{E7636459-FE31-40FF-A27E-CB04CF68F0C3}" destId="{6B0419D3-5A01-45DD-A5D2-923D009C509F}" srcOrd="1" destOrd="0" presId="urn:microsoft.com/office/officeart/2016/7/layout/VerticalDownArrowProcess"/>
    <dgm:cxn modelId="{63F1023B-FDD3-400C-A758-A0770C512D6B}" type="presParOf" srcId="{6C1E84F7-4A08-4A1A-AE4A-B397CB4A24B0}" destId="{BFAC44ED-640F-4AF4-AB2B-2D34A97D925F}" srcOrd="1" destOrd="0" presId="urn:microsoft.com/office/officeart/2016/7/layout/VerticalDownArrowProcess"/>
    <dgm:cxn modelId="{0504FAC1-38B0-4EB0-B70C-04D17F6714D0}" type="presParOf" srcId="{6C1E84F7-4A08-4A1A-AE4A-B397CB4A24B0}" destId="{D3717CA7-CBEB-450E-9402-372D16F4B762}" srcOrd="2" destOrd="0" presId="urn:microsoft.com/office/officeart/2016/7/layout/VerticalDownArrowProcess"/>
    <dgm:cxn modelId="{F7FEBDC1-A782-4C2F-A951-94EF0B4EEE7F}" type="presParOf" srcId="{D3717CA7-CBEB-450E-9402-372D16F4B762}" destId="{8E72F59A-2FD2-4F4A-BFEA-B3B6737F05F5}" srcOrd="0" destOrd="0" presId="urn:microsoft.com/office/officeart/2016/7/layout/VerticalDownArrowProcess"/>
    <dgm:cxn modelId="{C7499A48-AC8F-400A-9CC9-45C346DC4281}" type="presParOf" srcId="{D3717CA7-CBEB-450E-9402-372D16F4B762}" destId="{DF18DBA3-61C1-45CC-8769-6DFBBC168BF8}" srcOrd="1" destOrd="0" presId="urn:microsoft.com/office/officeart/2016/7/layout/VerticalDownArrowProcess"/>
    <dgm:cxn modelId="{333FF8EF-F9E5-4B52-A0B8-FBCEE42B01FF}" type="presParOf" srcId="{D3717CA7-CBEB-450E-9402-372D16F4B762}" destId="{9A5AD9C8-F603-4E2F-B8EC-C56E7B517F45}" srcOrd="2" destOrd="0" presId="urn:microsoft.com/office/officeart/2016/7/layout/VerticalDownArrowProcess"/>
    <dgm:cxn modelId="{892D9EA8-BD10-4233-9F04-B0797F69E977}" type="presParOf" srcId="{6C1E84F7-4A08-4A1A-AE4A-B397CB4A24B0}" destId="{47ABEA20-28CB-42AD-B7CF-328F04F4D02A}" srcOrd="3" destOrd="0" presId="urn:microsoft.com/office/officeart/2016/7/layout/VerticalDownArrowProcess"/>
    <dgm:cxn modelId="{3F829938-3AA1-41F8-9200-0447A44279D4}" type="presParOf" srcId="{6C1E84F7-4A08-4A1A-AE4A-B397CB4A24B0}" destId="{9FE81D81-DD0B-43D8-B08C-D8CC487BB2F1}" srcOrd="4" destOrd="0" presId="urn:microsoft.com/office/officeart/2016/7/layout/VerticalDownArrowProcess"/>
    <dgm:cxn modelId="{7AD18F0D-7A30-4BB8-B5CF-0D384A66E6B7}" type="presParOf" srcId="{9FE81D81-DD0B-43D8-B08C-D8CC487BB2F1}" destId="{5ACACE29-F077-4D30-A140-6183DCA50B26}" srcOrd="0" destOrd="0" presId="urn:microsoft.com/office/officeart/2016/7/layout/VerticalDownArrowProcess"/>
    <dgm:cxn modelId="{E28144B9-F7D2-4F17-A422-504B54F799A1}" type="presParOf" srcId="{9FE81D81-DD0B-43D8-B08C-D8CC487BB2F1}" destId="{1975169A-364D-4F5D-B52B-13EBE00065CE}" srcOrd="1" destOrd="0" presId="urn:microsoft.com/office/officeart/2016/7/layout/VerticalDownArrowProcess"/>
    <dgm:cxn modelId="{F9811F17-19A7-45F5-A21A-ABD930ABA402}" type="presParOf" srcId="{9FE81D81-DD0B-43D8-B08C-D8CC487BB2F1}" destId="{6040E1C9-1A7D-4E0D-9AEC-3A4894112E07}"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9EFDD-FAFC-4684-96A7-A3F8C7006727}">
      <dsp:nvSpPr>
        <dsp:cNvPr id="0" name=""/>
        <dsp:cNvSpPr/>
      </dsp:nvSpPr>
      <dsp:spPr>
        <a:xfrm>
          <a:off x="0" y="437566"/>
          <a:ext cx="2700336" cy="17147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69E6C9-6182-4BD2-BAC5-79BA0F264B3C}">
      <dsp:nvSpPr>
        <dsp:cNvPr id="0" name=""/>
        <dsp:cNvSpPr/>
      </dsp:nvSpPr>
      <dsp:spPr>
        <a:xfrm>
          <a:off x="300037" y="722602"/>
          <a:ext cx="2700336" cy="171471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Η </a:t>
          </a:r>
          <a:r>
            <a:rPr lang="el-GR" sz="1500" b="1" kern="1200" dirty="0" err="1">
              <a:latin typeface="Times New Roman" panose="02020603050405020304" pitchFamily="18" charset="0"/>
              <a:cs typeface="Times New Roman" panose="02020603050405020304" pitchFamily="18" charset="0"/>
            </a:rPr>
            <a:t>Ρόζα</a:t>
          </a:r>
          <a:r>
            <a:rPr lang="el-GR" sz="1500" b="1" kern="1200" dirty="0">
              <a:latin typeface="Times New Roman" panose="02020603050405020304" pitchFamily="18" charset="0"/>
              <a:cs typeface="Times New Roman" panose="02020603050405020304" pitchFamily="18" charset="0"/>
            </a:rPr>
            <a:t> Ιμβριώτη </a:t>
          </a:r>
          <a:r>
            <a:rPr lang="el-GR" sz="1500" kern="1200" dirty="0">
              <a:latin typeface="Times New Roman" panose="02020603050405020304" pitchFamily="18" charset="0"/>
              <a:cs typeface="Times New Roman" panose="02020603050405020304" pitchFamily="18" charset="0"/>
            </a:rPr>
            <a:t>(1898–1977) ήταν μια από τις </a:t>
          </a:r>
          <a:r>
            <a:rPr lang="el-GR" sz="1500" b="1" kern="1200" dirty="0">
              <a:latin typeface="Times New Roman" panose="02020603050405020304" pitchFamily="18" charset="0"/>
              <a:cs typeface="Times New Roman" panose="02020603050405020304" pitchFamily="18" charset="0"/>
            </a:rPr>
            <a:t>πρώτες </a:t>
          </a:r>
          <a:r>
            <a:rPr lang="el-GR" sz="1500" kern="1200" dirty="0">
              <a:latin typeface="Times New Roman" panose="02020603050405020304" pitchFamily="18" charset="0"/>
              <a:cs typeface="Times New Roman" panose="02020603050405020304" pitchFamily="18" charset="0"/>
            </a:rPr>
            <a:t>γυναίκες εκπαιδευτικούς, παιδαγωγούς στην Ελλάδα, και θεωρείται </a:t>
          </a:r>
          <a:r>
            <a:rPr lang="el-GR" sz="1500" b="1" kern="1200" dirty="0">
              <a:latin typeface="Times New Roman" panose="02020603050405020304" pitchFamily="18" charset="0"/>
              <a:cs typeface="Times New Roman" panose="02020603050405020304" pitchFamily="18" charset="0"/>
            </a:rPr>
            <a:t>πρωτοπόρος</a:t>
          </a:r>
          <a:r>
            <a:rPr lang="el-GR" sz="1500" kern="1200" dirty="0">
              <a:latin typeface="Times New Roman" panose="02020603050405020304" pitchFamily="18" charset="0"/>
              <a:cs typeface="Times New Roman" panose="02020603050405020304" pitchFamily="18" charset="0"/>
            </a:rPr>
            <a:t> στον τομέα της εκπαίδευσης και της κοινωνικής δικαιοσύνης. </a:t>
          </a:r>
          <a:endParaRPr lang="en-US" sz="1500" kern="1200" dirty="0">
            <a:latin typeface="Times New Roman" panose="02020603050405020304" pitchFamily="18" charset="0"/>
            <a:cs typeface="Times New Roman" panose="02020603050405020304" pitchFamily="18" charset="0"/>
          </a:endParaRPr>
        </a:p>
      </dsp:txBody>
      <dsp:txXfrm>
        <a:off x="350259" y="772824"/>
        <a:ext cx="2599892" cy="1614269"/>
      </dsp:txXfrm>
    </dsp:sp>
    <dsp:sp modelId="{313E11BD-3A11-475D-9E27-61E0F11A9FCE}">
      <dsp:nvSpPr>
        <dsp:cNvPr id="0" name=""/>
        <dsp:cNvSpPr/>
      </dsp:nvSpPr>
      <dsp:spPr>
        <a:xfrm>
          <a:off x="3300411" y="437566"/>
          <a:ext cx="2700336" cy="17147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401AC5-1B51-4A08-8BE4-C9AA6B4CCEB3}">
      <dsp:nvSpPr>
        <dsp:cNvPr id="0" name=""/>
        <dsp:cNvSpPr/>
      </dsp:nvSpPr>
      <dsp:spPr>
        <a:xfrm>
          <a:off x="3600448" y="722602"/>
          <a:ext cx="2700336" cy="171471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Το </a:t>
          </a:r>
          <a:r>
            <a:rPr lang="el-GR" sz="1500" b="1" kern="1200" dirty="0">
              <a:latin typeface="Times New Roman" panose="02020603050405020304" pitchFamily="18" charset="0"/>
              <a:cs typeface="Times New Roman" panose="02020603050405020304" pitchFamily="18" charset="0"/>
            </a:rPr>
            <a:t>έργο </a:t>
          </a:r>
          <a:r>
            <a:rPr lang="el-GR" sz="1500" kern="1200" dirty="0">
              <a:latin typeface="Times New Roman" panose="02020603050405020304" pitchFamily="18" charset="0"/>
              <a:cs typeface="Times New Roman" panose="02020603050405020304" pitchFamily="18" charset="0"/>
            </a:rPr>
            <a:t>της, που επηρεάστηκε από τις σύγχρονες εκπαιδευτικές θεωρίες, άφησε </a:t>
          </a:r>
          <a:r>
            <a:rPr lang="el-GR" sz="1500" b="1" kern="1200" dirty="0">
              <a:latin typeface="Times New Roman" panose="02020603050405020304" pitchFamily="18" charset="0"/>
              <a:cs typeface="Times New Roman" panose="02020603050405020304" pitchFamily="18" charset="0"/>
            </a:rPr>
            <a:t>ανεξίτηλο σημάδι </a:t>
          </a:r>
          <a:r>
            <a:rPr lang="el-GR" sz="1500" kern="1200" dirty="0">
              <a:latin typeface="Times New Roman" panose="02020603050405020304" pitchFamily="18" charset="0"/>
              <a:cs typeface="Times New Roman" panose="02020603050405020304" pitchFamily="18" charset="0"/>
            </a:rPr>
            <a:t>στην ελληνική </a:t>
          </a:r>
          <a:r>
            <a:rPr lang="el-GR" sz="1500" b="1" kern="1200" dirty="0">
              <a:latin typeface="Times New Roman" panose="02020603050405020304" pitchFamily="18" charset="0"/>
              <a:cs typeface="Times New Roman" panose="02020603050405020304" pitchFamily="18" charset="0"/>
            </a:rPr>
            <a:t>παιδαγωγική σκέψη</a:t>
          </a:r>
          <a:r>
            <a:rPr lang="el-GR" sz="1500" kern="1200" dirty="0">
              <a:latin typeface="Times New Roman" panose="02020603050405020304" pitchFamily="18" charset="0"/>
              <a:cs typeface="Times New Roman" panose="02020603050405020304" pitchFamily="18" charset="0"/>
            </a:rPr>
            <a:t>.</a:t>
          </a:r>
          <a:endParaRPr lang="en-US" sz="1500" kern="1200" dirty="0">
            <a:latin typeface="Times New Roman" panose="02020603050405020304" pitchFamily="18" charset="0"/>
            <a:cs typeface="Times New Roman" panose="02020603050405020304" pitchFamily="18" charset="0"/>
          </a:endParaRPr>
        </a:p>
      </dsp:txBody>
      <dsp:txXfrm>
        <a:off x="3650670" y="772824"/>
        <a:ext cx="2599892" cy="1614269"/>
      </dsp:txXfrm>
    </dsp:sp>
    <dsp:sp modelId="{7512CDB8-E514-46EC-85D2-A460A9D38222}">
      <dsp:nvSpPr>
        <dsp:cNvPr id="0" name=""/>
        <dsp:cNvSpPr/>
      </dsp:nvSpPr>
      <dsp:spPr>
        <a:xfrm>
          <a:off x="6600822" y="437566"/>
          <a:ext cx="2700336" cy="17147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387DAB-409A-4011-BF1E-31D238FC0C98}">
      <dsp:nvSpPr>
        <dsp:cNvPr id="0" name=""/>
        <dsp:cNvSpPr/>
      </dsp:nvSpPr>
      <dsp:spPr>
        <a:xfrm>
          <a:off x="6900860" y="722602"/>
          <a:ext cx="2700336" cy="171471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kern="1200" dirty="0">
              <a:latin typeface="Times New Roman" panose="02020603050405020304" pitchFamily="18" charset="0"/>
              <a:cs typeface="Times New Roman" panose="02020603050405020304" pitchFamily="18" charset="0"/>
            </a:rPr>
            <a:t>Υπήρξε μια </a:t>
          </a:r>
          <a:r>
            <a:rPr lang="el-GR" sz="1200" b="1" kern="1200" dirty="0">
              <a:latin typeface="Times New Roman" panose="02020603050405020304" pitchFamily="18" charset="0"/>
              <a:cs typeface="Times New Roman" panose="02020603050405020304" pitchFamily="18" charset="0"/>
            </a:rPr>
            <a:t>από τις πιο σημαντικές προσωπικότητες</a:t>
          </a:r>
          <a:r>
            <a:rPr lang="el-GR" sz="1200" kern="1200" dirty="0">
              <a:latin typeface="Times New Roman" panose="02020603050405020304" pitchFamily="18" charset="0"/>
              <a:cs typeface="Times New Roman" panose="02020603050405020304" pitchFamily="18" charset="0"/>
            </a:rPr>
            <a:t> στην εξέλιξη της </a:t>
          </a:r>
          <a:r>
            <a:rPr lang="el-GR" sz="1200" b="1" kern="1200" dirty="0">
              <a:latin typeface="Times New Roman" panose="02020603050405020304" pitchFamily="18" charset="0"/>
              <a:cs typeface="Times New Roman" panose="02020603050405020304" pitchFamily="18" charset="0"/>
            </a:rPr>
            <a:t>παιδαγωγικής </a:t>
          </a:r>
          <a:r>
            <a:rPr lang="el-GR" sz="1200" kern="1200" dirty="0">
              <a:latin typeface="Times New Roman" panose="02020603050405020304" pitchFamily="18" charset="0"/>
              <a:cs typeface="Times New Roman" panose="02020603050405020304" pitchFamily="18" charset="0"/>
            </a:rPr>
            <a:t>στην Ελλάδα, με έντονη δράση στον τομέα της εκπαίδευσης και της ψυχολογίας.</a:t>
          </a:r>
          <a:r>
            <a:rPr lang="en-US" sz="1200" kern="1200" dirty="0">
              <a:latin typeface="Times New Roman" panose="02020603050405020304" pitchFamily="18" charset="0"/>
              <a:cs typeface="Times New Roman" panose="02020603050405020304" pitchFamily="18" charset="0"/>
            </a:rPr>
            <a:t> E</a:t>
          </a:r>
          <a:r>
            <a:rPr lang="el-GR" sz="1200" kern="1200" dirty="0" err="1">
              <a:latin typeface="Times New Roman" panose="02020603050405020304" pitchFamily="18" charset="0"/>
              <a:cs typeface="Times New Roman" panose="02020603050405020304" pitchFamily="18" charset="0"/>
            </a:rPr>
            <a:t>ίναι</a:t>
          </a:r>
          <a:r>
            <a:rPr lang="el-GR" sz="1200" kern="1200" dirty="0">
              <a:latin typeface="Times New Roman" panose="02020603050405020304" pitchFamily="18" charset="0"/>
              <a:cs typeface="Times New Roman" panose="02020603050405020304" pitchFamily="18" charset="0"/>
            </a:rPr>
            <a:t> κυρίως γνωστή για το έργο της στην ανάπτυξη των θεωριών για τη </a:t>
          </a:r>
          <a:r>
            <a:rPr lang="el-GR" sz="1200" b="1" kern="1200" dirty="0">
              <a:latin typeface="Times New Roman" panose="02020603050405020304" pitchFamily="18" charset="0"/>
              <a:cs typeface="Times New Roman" panose="02020603050405020304" pitchFamily="18" charset="0"/>
            </a:rPr>
            <a:t>μαθησιακή διαδικασία</a:t>
          </a:r>
          <a:r>
            <a:rPr lang="el-GR" sz="1200" kern="1200" dirty="0">
              <a:latin typeface="Times New Roman" panose="02020603050405020304" pitchFamily="18" charset="0"/>
              <a:cs typeface="Times New Roman" panose="02020603050405020304" pitchFamily="18" charset="0"/>
            </a:rPr>
            <a:t>, την </a:t>
          </a:r>
          <a:r>
            <a:rPr lang="el-GR" sz="1200" b="1" kern="1200" dirty="0">
              <a:latin typeface="Times New Roman" panose="02020603050405020304" pitchFamily="18" charset="0"/>
              <a:cs typeface="Times New Roman" panose="02020603050405020304" pitchFamily="18" charset="0"/>
            </a:rPr>
            <a:t>ψυχολογία του παιδιού</a:t>
          </a:r>
          <a:r>
            <a:rPr lang="el-GR" sz="1200" kern="1200" dirty="0">
              <a:latin typeface="Times New Roman" panose="02020603050405020304" pitchFamily="18" charset="0"/>
              <a:cs typeface="Times New Roman" panose="02020603050405020304" pitchFamily="18" charset="0"/>
            </a:rPr>
            <a:t> και τη </a:t>
          </a:r>
          <a:r>
            <a:rPr lang="el-GR" sz="1200" b="1" kern="1200" dirty="0">
              <a:latin typeface="Times New Roman" panose="02020603050405020304" pitchFamily="18" charset="0"/>
              <a:cs typeface="Times New Roman" panose="02020603050405020304" pitchFamily="18" charset="0"/>
            </a:rPr>
            <a:t>διδακτική μεθοδολογία.</a:t>
          </a:r>
          <a:endParaRPr lang="en-US" sz="1200" kern="1200" dirty="0">
            <a:latin typeface="Times New Roman" panose="02020603050405020304" pitchFamily="18" charset="0"/>
            <a:cs typeface="Times New Roman" panose="02020603050405020304" pitchFamily="18" charset="0"/>
          </a:endParaRPr>
        </a:p>
      </dsp:txBody>
      <dsp:txXfrm>
        <a:off x="6951082" y="772824"/>
        <a:ext cx="2599892" cy="161426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368153-D003-4BD8-8D84-C36EDBC755C8}">
      <dsp:nvSpPr>
        <dsp:cNvPr id="0" name=""/>
        <dsp:cNvSpPr/>
      </dsp:nvSpPr>
      <dsp:spPr>
        <a:xfrm>
          <a:off x="0" y="671148"/>
          <a:ext cx="6012181" cy="767861"/>
        </a:xfrm>
        <a:prstGeom prst="roundRect">
          <a:avLst/>
        </a:prstGeom>
        <a:blipFill>
          <a:blip xmlns:r="http://schemas.openxmlformats.org/officeDocument/2006/relationships" r:embed="rId1">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100000"/>
            </a:lnSpc>
            <a:spcBef>
              <a:spcPct val="0"/>
            </a:spcBef>
            <a:spcAft>
              <a:spcPct val="35000"/>
            </a:spcAft>
            <a:buNone/>
          </a:pPr>
          <a:r>
            <a:rPr lang="el-GR" sz="1400" kern="1200" dirty="0">
              <a:latin typeface="Times New Roman" panose="02020603050405020304" pitchFamily="18" charset="0"/>
              <a:cs typeface="Times New Roman" panose="02020603050405020304" pitchFamily="18" charset="0"/>
            </a:rPr>
            <a:t>Ως ενεργό μέλος του εκπαιδευτικού δημοτικιστικού κινήματος, συνέβαλε καθοριστικά στις μεταρρυθμίσεις που οραματίστηκαν ένα πιο </a:t>
          </a:r>
          <a:r>
            <a:rPr lang="el-GR" sz="1400" b="1" u="sng" kern="1200" dirty="0">
              <a:latin typeface="Times New Roman" panose="02020603050405020304" pitchFamily="18" charset="0"/>
              <a:cs typeface="Times New Roman" panose="02020603050405020304" pitchFamily="18" charset="0"/>
            </a:rPr>
            <a:t>δίκαιο</a:t>
          </a:r>
          <a:r>
            <a:rPr lang="el-GR" sz="1400" b="1" kern="1200" dirty="0">
              <a:latin typeface="Times New Roman" panose="02020603050405020304" pitchFamily="18" charset="0"/>
              <a:cs typeface="Times New Roman" panose="02020603050405020304" pitchFamily="18" charset="0"/>
            </a:rPr>
            <a:t> </a:t>
          </a:r>
          <a:r>
            <a:rPr lang="el-GR" sz="1400" b="0" kern="1200" dirty="0">
              <a:latin typeface="Times New Roman" panose="02020603050405020304" pitchFamily="18" charset="0"/>
              <a:cs typeface="Times New Roman" panose="02020603050405020304" pitchFamily="18" charset="0"/>
            </a:rPr>
            <a:t>και</a:t>
          </a:r>
          <a:r>
            <a:rPr lang="el-GR" sz="1400" b="1" kern="1200" dirty="0">
              <a:latin typeface="Times New Roman" panose="02020603050405020304" pitchFamily="18" charset="0"/>
              <a:cs typeface="Times New Roman" panose="02020603050405020304" pitchFamily="18" charset="0"/>
            </a:rPr>
            <a:t> </a:t>
          </a:r>
          <a:r>
            <a:rPr lang="el-GR" sz="1400" b="1" u="sng" kern="1200" dirty="0" err="1">
              <a:latin typeface="Times New Roman" panose="02020603050405020304" pitchFamily="18" charset="0"/>
              <a:cs typeface="Times New Roman" panose="02020603050405020304" pitchFamily="18" charset="0"/>
            </a:rPr>
            <a:t>προσβάσιμο</a:t>
          </a:r>
          <a:r>
            <a:rPr lang="el-GR" sz="1400" b="1" u="sng" kern="1200" dirty="0">
              <a:latin typeface="Times New Roman" panose="02020603050405020304" pitchFamily="18" charset="0"/>
              <a:cs typeface="Times New Roman" panose="02020603050405020304" pitchFamily="18" charset="0"/>
            </a:rPr>
            <a:t> εκπαιδευτικό σύστημα</a:t>
          </a:r>
          <a:r>
            <a:rPr lang="el-GR" sz="1200" b="1" u="sng" kern="1200" dirty="0">
              <a:latin typeface="Times New Roman" panose="02020603050405020304" pitchFamily="18" charset="0"/>
              <a:cs typeface="Times New Roman" panose="02020603050405020304" pitchFamily="18" charset="0"/>
            </a:rPr>
            <a:t>.</a:t>
          </a:r>
          <a:endParaRPr lang="en-US" sz="1200" b="1" u="sng" kern="1200" dirty="0">
            <a:latin typeface="Times New Roman" panose="02020603050405020304" pitchFamily="18" charset="0"/>
            <a:cs typeface="Times New Roman" panose="02020603050405020304" pitchFamily="18" charset="0"/>
          </a:endParaRPr>
        </a:p>
      </dsp:txBody>
      <dsp:txXfrm>
        <a:off x="37484" y="708632"/>
        <a:ext cx="5937213" cy="692893"/>
      </dsp:txXfrm>
    </dsp:sp>
    <dsp:sp modelId="{5D85778B-ACDD-4F2E-9EC3-4553F6D667AB}">
      <dsp:nvSpPr>
        <dsp:cNvPr id="0" name=""/>
        <dsp:cNvSpPr/>
      </dsp:nvSpPr>
      <dsp:spPr>
        <a:xfrm>
          <a:off x="0" y="5611522"/>
          <a:ext cx="6012181" cy="767861"/>
        </a:xfrm>
        <a:prstGeom prst="roundRect">
          <a:avLst/>
        </a:prstGeom>
        <a:blipFill>
          <a:blip xmlns:r="http://schemas.openxmlformats.org/officeDocument/2006/relationships" r:embed="rId1">
            <a:duotone>
              <a:schemeClr val="accent4">
                <a:hueOff val="556370"/>
                <a:satOff val="9982"/>
                <a:lumOff val="8138"/>
                <a:alphaOff val="0"/>
                <a:shade val="74000"/>
                <a:satMod val="130000"/>
                <a:lumMod val="90000"/>
              </a:schemeClr>
              <a:schemeClr val="accent4">
                <a:hueOff val="556370"/>
                <a:satOff val="9982"/>
                <a:lumOff val="8138"/>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l" defTabSz="222250">
            <a:lnSpc>
              <a:spcPct val="90000"/>
            </a:lnSpc>
            <a:spcBef>
              <a:spcPct val="0"/>
            </a:spcBef>
            <a:spcAft>
              <a:spcPct val="35000"/>
            </a:spcAft>
            <a:buNone/>
          </a:pPr>
          <a:endParaRPr lang="en-US" sz="500" kern="1200" dirty="0">
            <a:latin typeface="Times New Roman" panose="02020603050405020304" pitchFamily="18" charset="0"/>
            <a:cs typeface="Times New Roman" panose="02020603050405020304" pitchFamily="18" charset="0"/>
          </a:endParaRPr>
        </a:p>
      </dsp:txBody>
      <dsp:txXfrm>
        <a:off x="37484" y="5649006"/>
        <a:ext cx="5937213" cy="692893"/>
      </dsp:txXfrm>
    </dsp:sp>
    <dsp:sp modelId="{DAFB91BE-ED56-4734-94F3-949CB758D45A}">
      <dsp:nvSpPr>
        <dsp:cNvPr id="0" name=""/>
        <dsp:cNvSpPr/>
      </dsp:nvSpPr>
      <dsp:spPr>
        <a:xfrm>
          <a:off x="0" y="1504592"/>
          <a:ext cx="6012181" cy="4176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887" tIns="17780" rIns="99568" bIns="17780" numCol="1" spcCol="1270" anchor="t" anchorCtr="0">
          <a:noAutofit/>
        </a:bodyPr>
        <a:lstStyle/>
        <a:p>
          <a:pPr marL="114300" lvl="1" indent="-114300" algn="just" defTabSz="622300">
            <a:lnSpc>
              <a:spcPct val="100000"/>
            </a:lnSpc>
            <a:spcBef>
              <a:spcPct val="0"/>
            </a:spcBef>
            <a:spcAft>
              <a:spcPct val="20000"/>
            </a:spcAft>
            <a:buChar char="•"/>
          </a:pPr>
          <a:r>
            <a:rPr lang="el-GR" sz="1400" b="1" kern="1200" dirty="0">
              <a:latin typeface="Times New Roman" panose="02020603050405020304" pitchFamily="18" charset="0"/>
              <a:cs typeface="Times New Roman" panose="02020603050405020304" pitchFamily="18" charset="0"/>
            </a:rPr>
            <a:t>Προσιτή σε περισσότερους ανθρώπους, </a:t>
          </a:r>
          <a:r>
            <a:rPr lang="el-GR" sz="1400" b="1" u="sng" kern="1200" dirty="0">
              <a:latin typeface="Times New Roman" panose="02020603050405020304" pitchFamily="18" charset="0"/>
              <a:cs typeface="Times New Roman" panose="02020603050405020304" pitchFamily="18" charset="0"/>
            </a:rPr>
            <a:t>ανεξαρτήτως κοινωνικής τάξης</a:t>
          </a:r>
          <a:r>
            <a:rPr lang="el-GR" sz="1400" b="1" kern="1200" dirty="0">
              <a:latin typeface="Times New Roman" panose="02020603050405020304" pitchFamily="18" charset="0"/>
              <a:cs typeface="Times New Roman" panose="02020603050405020304" pitchFamily="18" charset="0"/>
            </a:rPr>
            <a:t>:</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r>
            <a:rPr lang="el-GR" sz="1400" kern="1200" dirty="0">
              <a:latin typeface="Times New Roman" panose="02020603050405020304" pitchFamily="18" charset="0"/>
              <a:cs typeface="Times New Roman" panose="02020603050405020304" pitchFamily="18" charset="0"/>
            </a:rPr>
            <a:t>Η </a:t>
          </a:r>
          <a:r>
            <a:rPr lang="el-GR" sz="1400" kern="1200" dirty="0" err="1">
              <a:latin typeface="Times New Roman" panose="02020603050405020304" pitchFamily="18" charset="0"/>
              <a:cs typeface="Times New Roman" panose="02020603050405020304" pitchFamily="18" charset="0"/>
            </a:rPr>
            <a:t>Ρόζα</a:t>
          </a:r>
          <a:r>
            <a:rPr lang="el-GR" sz="1400" kern="1200" dirty="0">
              <a:latin typeface="Times New Roman" panose="02020603050405020304" pitchFamily="18" charset="0"/>
              <a:cs typeface="Times New Roman" panose="02020603050405020304" pitchFamily="18" charset="0"/>
            </a:rPr>
            <a:t> Ιμβριώτη, μέσα από τις ιδέες της, υποστήριζε ένα σύστημα που να δίνει ίσες ευκαιρίες στη μάθηση, ανεξαρτήτως οικονομικής ή κοινωνικής κατάστασης.</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Char char="•"/>
          </a:pPr>
          <a:r>
            <a:rPr lang="el-GR" sz="1400" b="1" u="sng" kern="1200" dirty="0">
              <a:latin typeface="Times New Roman" panose="02020603050405020304" pitchFamily="18" charset="0"/>
              <a:cs typeface="Times New Roman" panose="02020603050405020304" pitchFamily="18" charset="0"/>
            </a:rPr>
            <a:t>Προσαρμοσμένη </a:t>
          </a:r>
          <a:r>
            <a:rPr lang="el-GR" sz="1400" b="1" kern="1200" dirty="0">
              <a:latin typeface="Times New Roman" panose="02020603050405020304" pitchFamily="18" charset="0"/>
              <a:cs typeface="Times New Roman" panose="02020603050405020304" pitchFamily="18" charset="0"/>
            </a:rPr>
            <a:t>στις ανάγκες των μαθητών:</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r>
            <a:rPr lang="el-GR" sz="1400" kern="1200" dirty="0">
              <a:latin typeface="Times New Roman" panose="02020603050405020304" pitchFamily="18" charset="0"/>
              <a:cs typeface="Times New Roman" panose="02020603050405020304" pitchFamily="18" charset="0"/>
            </a:rPr>
            <a:t>Υποστήριζε τη χρήση της </a:t>
          </a:r>
          <a:r>
            <a:rPr lang="el-GR" sz="1400" b="1" kern="1200" dirty="0">
              <a:latin typeface="Times New Roman" panose="02020603050405020304" pitchFamily="18" charset="0"/>
              <a:cs typeface="Times New Roman" panose="02020603050405020304" pitchFamily="18" charset="0"/>
            </a:rPr>
            <a:t>δημοτικής γλώσσας</a:t>
          </a:r>
          <a:r>
            <a:rPr lang="el-GR" sz="1400" kern="1200" dirty="0">
              <a:latin typeface="Times New Roman" panose="02020603050405020304" pitchFamily="18" charset="0"/>
              <a:cs typeface="Times New Roman" panose="02020603050405020304" pitchFamily="18" charset="0"/>
            </a:rPr>
            <a:t> στη διδασκαλία, αντί της καθαρεύουσας, η οποία ήταν δυσνόητη και δυσκόλευε την κατανόηση.</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Char char="•"/>
          </a:pPr>
          <a:r>
            <a:rPr lang="el-GR" sz="1400" b="1" u="sng" kern="1200" dirty="0">
              <a:latin typeface="Times New Roman" panose="02020603050405020304" pitchFamily="18" charset="0"/>
              <a:cs typeface="Times New Roman" panose="02020603050405020304" pitchFamily="18" charset="0"/>
            </a:rPr>
            <a:t>Συμπεριληπτική</a:t>
          </a:r>
          <a:r>
            <a:rPr lang="el-GR" sz="1400" b="1" kern="1200" dirty="0">
              <a:latin typeface="Times New Roman" panose="02020603050405020304" pitchFamily="18" charset="0"/>
              <a:cs typeface="Times New Roman" panose="02020603050405020304" pitchFamily="18" charset="0"/>
            </a:rPr>
            <a:t> για κορίτσια και αγόρια:</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r>
            <a:rPr lang="el-GR" sz="1400" kern="1200" dirty="0">
              <a:latin typeface="Times New Roman" panose="02020603050405020304" pitchFamily="18" charset="0"/>
              <a:cs typeface="Times New Roman" panose="02020603050405020304" pitchFamily="18" charset="0"/>
            </a:rPr>
            <a:t>Η Ιμβριώτη προωθούσε την </a:t>
          </a:r>
          <a:r>
            <a:rPr lang="el-GR" sz="1400" b="1" kern="1200" dirty="0">
              <a:latin typeface="Times New Roman" panose="02020603050405020304" pitchFamily="18" charset="0"/>
              <a:cs typeface="Times New Roman" panose="02020603050405020304" pitchFamily="18" charset="0"/>
            </a:rPr>
            <a:t>ισότητα των φύλων</a:t>
          </a:r>
          <a:r>
            <a:rPr lang="el-GR" sz="1400" kern="1200" dirty="0">
              <a:latin typeface="Times New Roman" panose="02020603050405020304" pitchFamily="18" charset="0"/>
              <a:cs typeface="Times New Roman" panose="02020603050405020304" pitchFamily="18" charset="0"/>
            </a:rPr>
            <a:t>, ώστε τα κορίτσια να έχουν τις ίδιες ευκαιρίες με τα αγόρια στη μόρφωση.</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Char char="•"/>
          </a:pPr>
          <a:r>
            <a:rPr lang="el-GR" sz="1400" b="1" u="sng" kern="1200" dirty="0">
              <a:latin typeface="Times New Roman" panose="02020603050405020304" pitchFamily="18" charset="0"/>
              <a:cs typeface="Times New Roman" panose="02020603050405020304" pitchFamily="18" charset="0"/>
            </a:rPr>
            <a:t>Συνδεδεμένη</a:t>
          </a:r>
          <a:r>
            <a:rPr lang="el-GR" sz="1400" b="1" kern="1200" dirty="0">
              <a:latin typeface="Times New Roman" panose="02020603050405020304" pitchFamily="18" charset="0"/>
              <a:cs typeface="Times New Roman" panose="02020603050405020304" pitchFamily="18" charset="0"/>
            </a:rPr>
            <a:t> με τις ανάγκες της κοινωνίας:</a:t>
          </a:r>
          <a:endParaRPr lang="en-US" sz="1400" kern="1200" dirty="0">
            <a:latin typeface="Times New Roman" panose="02020603050405020304" pitchFamily="18" charset="0"/>
            <a:cs typeface="Times New Roman" panose="02020603050405020304" pitchFamily="18" charset="0"/>
          </a:endParaRPr>
        </a:p>
        <a:p>
          <a:pPr marL="114300" lvl="1" indent="-114300" algn="just" defTabSz="622300">
            <a:lnSpc>
              <a:spcPct val="100000"/>
            </a:lnSpc>
            <a:spcBef>
              <a:spcPct val="0"/>
            </a:spcBef>
            <a:spcAft>
              <a:spcPct val="20000"/>
            </a:spcAft>
            <a:buNone/>
          </a:pPr>
          <a:r>
            <a:rPr lang="el-GR" sz="1400" kern="1200" dirty="0">
              <a:latin typeface="Times New Roman" panose="02020603050405020304" pitchFamily="18" charset="0"/>
              <a:cs typeface="Times New Roman" panose="02020603050405020304" pitchFamily="18" charset="0"/>
            </a:rPr>
            <a:t>Η Ιμβριώτη πίστευε σε μια εκπαίδευση που να μην είναι αποκομμένη από την κοινωνική πραγματικότητα. Ήθελε ένα σύστημα που να προετοιμάζει τα παιδιά να γίνουν ενεργά και σκεπτόμενα μέλη της κοινωνίας.</a:t>
          </a:r>
          <a:endParaRPr lang="en-US" sz="1400" kern="1200" dirty="0">
            <a:latin typeface="Times New Roman" panose="02020603050405020304" pitchFamily="18" charset="0"/>
            <a:cs typeface="Times New Roman" panose="02020603050405020304" pitchFamily="18" charset="0"/>
          </a:endParaRPr>
        </a:p>
      </dsp:txBody>
      <dsp:txXfrm>
        <a:off x="0" y="1504592"/>
        <a:ext cx="6012181" cy="4176070"/>
      </dsp:txXfrm>
    </dsp:sp>
    <dsp:sp modelId="{EB78024B-4E73-46C2-A8E0-CB5701E11372}">
      <dsp:nvSpPr>
        <dsp:cNvPr id="0" name=""/>
        <dsp:cNvSpPr/>
      </dsp:nvSpPr>
      <dsp:spPr>
        <a:xfrm>
          <a:off x="0" y="5611522"/>
          <a:ext cx="6012181" cy="767861"/>
        </a:xfrm>
        <a:prstGeom prst="roundRect">
          <a:avLst/>
        </a:prstGeom>
        <a:solidFill>
          <a:schemeClr val="accent4">
            <a:lumMod val="75000"/>
          </a:schemeClr>
        </a:solid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l-GR" sz="1400" kern="1200" dirty="0">
              <a:latin typeface="Times New Roman" panose="02020603050405020304" pitchFamily="18" charset="0"/>
              <a:cs typeface="Times New Roman" panose="02020603050405020304" pitchFamily="18" charset="0"/>
            </a:rPr>
            <a:t>Συνοπτικά, το </a:t>
          </a:r>
          <a:r>
            <a:rPr lang="el-GR" sz="1400" b="1" kern="1200" dirty="0">
              <a:latin typeface="Times New Roman" panose="02020603050405020304" pitchFamily="18" charset="0"/>
              <a:cs typeface="Times New Roman" panose="02020603050405020304" pitchFamily="18" charset="0"/>
            </a:rPr>
            <a:t>"</a:t>
          </a:r>
          <a:r>
            <a:rPr lang="el-GR" sz="1400" b="1" kern="1200" dirty="0" err="1">
              <a:latin typeface="Times New Roman" panose="02020603050405020304" pitchFamily="18" charset="0"/>
              <a:cs typeface="Times New Roman" panose="02020603050405020304" pitchFamily="18" charset="0"/>
            </a:rPr>
            <a:t>προσβάσιμο</a:t>
          </a:r>
          <a:r>
            <a:rPr lang="el-GR" sz="1400" b="1" kern="1200" dirty="0">
              <a:latin typeface="Times New Roman" panose="02020603050405020304" pitchFamily="18" charset="0"/>
              <a:cs typeface="Times New Roman" panose="02020603050405020304" pitchFamily="18" charset="0"/>
            </a:rPr>
            <a:t>" εκπαιδευτικό σύστημα </a:t>
          </a:r>
          <a:r>
            <a:rPr lang="el-GR" sz="1400" kern="1200" dirty="0">
              <a:latin typeface="Times New Roman" panose="02020603050405020304" pitchFamily="18" charset="0"/>
              <a:cs typeface="Times New Roman" panose="02020603050405020304" pitchFamily="18" charset="0"/>
            </a:rPr>
            <a:t>που οραματίστηκε αφορούσε την εξάλειψη των κοινωνικών, γλωσσικών και φύλο-σχετικών φραγμών, ώστε η παιδεία να είναι ανοιχτή και ωφέλιμη για </a:t>
          </a:r>
          <a:r>
            <a:rPr lang="el-GR" sz="1400" kern="1200">
              <a:latin typeface="Times New Roman" panose="02020603050405020304" pitchFamily="18" charset="0"/>
              <a:cs typeface="Times New Roman" panose="02020603050405020304" pitchFamily="18" charset="0"/>
            </a:rPr>
            <a:t>όλους</a:t>
          </a:r>
          <a:r>
            <a:rPr lang="el-GR" sz="500" kern="1200">
              <a:latin typeface="Times New Roman" panose="02020603050405020304" pitchFamily="18" charset="0"/>
              <a:cs typeface="Times New Roman" panose="02020603050405020304" pitchFamily="18" charset="0"/>
            </a:rPr>
            <a:t>..</a:t>
          </a:r>
          <a:endParaRPr lang="en-US" sz="500" kern="1200" dirty="0">
            <a:latin typeface="Times New Roman" panose="02020603050405020304" pitchFamily="18" charset="0"/>
            <a:cs typeface="Times New Roman" panose="02020603050405020304" pitchFamily="18" charset="0"/>
          </a:endParaRPr>
        </a:p>
      </dsp:txBody>
      <dsp:txXfrm>
        <a:off x="37484" y="5649006"/>
        <a:ext cx="5937213" cy="6928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AF648E-58DF-4B38-900A-3997499BE77D}">
      <dsp:nvSpPr>
        <dsp:cNvPr id="0" name=""/>
        <dsp:cNvSpPr/>
      </dsp:nvSpPr>
      <dsp:spPr>
        <a:xfrm>
          <a:off x="0" y="640"/>
          <a:ext cx="5914209" cy="0"/>
        </a:xfrm>
        <a:prstGeom prst="line">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w="9525" cap="flat" cmpd="sng" algn="ctr">
          <a:solidFill>
            <a:schemeClr val="accent2">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26F7A541-11A4-447D-AB1B-01331C5D68CA}">
      <dsp:nvSpPr>
        <dsp:cNvPr id="0" name=""/>
        <dsp:cNvSpPr/>
      </dsp:nvSpPr>
      <dsp:spPr>
        <a:xfrm>
          <a:off x="0" y="640"/>
          <a:ext cx="5914209" cy="10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l-GR" sz="1700" kern="1200" dirty="0"/>
            <a:t> </a:t>
          </a:r>
          <a:r>
            <a:rPr lang="el-GR" sz="1700" kern="1200" dirty="0">
              <a:latin typeface="Times New Roman" panose="02020603050405020304" pitchFamily="18" charset="0"/>
              <a:cs typeface="Times New Roman" panose="02020603050405020304" pitchFamily="18" charset="0"/>
            </a:rPr>
            <a:t>Η </a:t>
          </a:r>
          <a:r>
            <a:rPr lang="el-GR" sz="1700" b="1" kern="1200" dirty="0" err="1">
              <a:latin typeface="Times New Roman" panose="02020603050405020304" pitchFamily="18" charset="0"/>
              <a:cs typeface="Times New Roman" panose="02020603050405020304" pitchFamily="18" charset="0"/>
            </a:rPr>
            <a:t>Ρόζα</a:t>
          </a:r>
          <a:r>
            <a:rPr lang="el-GR" sz="1700" b="1" kern="1200" dirty="0">
              <a:latin typeface="Times New Roman" panose="02020603050405020304" pitchFamily="18" charset="0"/>
              <a:cs typeface="Times New Roman" panose="02020603050405020304" pitchFamily="18" charset="0"/>
            </a:rPr>
            <a:t> Ιμβριώτη </a:t>
          </a:r>
          <a:r>
            <a:rPr lang="el-GR" sz="1700" kern="1200" dirty="0">
              <a:latin typeface="Times New Roman" panose="02020603050405020304" pitchFamily="18" charset="0"/>
              <a:cs typeface="Times New Roman" panose="02020603050405020304" pitchFamily="18" charset="0"/>
            </a:rPr>
            <a:t>γεννήθηκε στην </a:t>
          </a:r>
          <a:r>
            <a:rPr lang="el-GR" sz="1700" b="1" kern="1200" dirty="0">
              <a:latin typeface="Times New Roman" panose="02020603050405020304" pitchFamily="18" charset="0"/>
              <a:cs typeface="Times New Roman" panose="02020603050405020304" pitchFamily="18" charset="0"/>
            </a:rPr>
            <a:t>Αθήνα</a:t>
          </a:r>
          <a:r>
            <a:rPr lang="el-GR" sz="1700" kern="1200" dirty="0">
              <a:latin typeface="Times New Roman" panose="02020603050405020304" pitchFamily="18" charset="0"/>
              <a:cs typeface="Times New Roman" panose="02020603050405020304" pitchFamily="18" charset="0"/>
            </a:rPr>
            <a:t> το </a:t>
          </a:r>
          <a:r>
            <a:rPr lang="el-GR" sz="1700" b="1" kern="1200" dirty="0">
              <a:latin typeface="Times New Roman" panose="02020603050405020304" pitchFamily="18" charset="0"/>
              <a:cs typeface="Times New Roman" panose="02020603050405020304" pitchFamily="18" charset="0"/>
            </a:rPr>
            <a:t>1898</a:t>
          </a:r>
          <a:r>
            <a:rPr lang="el-GR" sz="1700" kern="1200" dirty="0">
              <a:latin typeface="Times New Roman" panose="02020603050405020304" pitchFamily="18" charset="0"/>
              <a:cs typeface="Times New Roman" panose="02020603050405020304" pitchFamily="18" charset="0"/>
            </a:rPr>
            <a:t>.</a:t>
          </a:r>
          <a:endParaRPr lang="en-US" sz="1700" kern="1200" dirty="0">
            <a:latin typeface="Times New Roman" panose="02020603050405020304" pitchFamily="18" charset="0"/>
            <a:cs typeface="Times New Roman" panose="02020603050405020304" pitchFamily="18" charset="0"/>
          </a:endParaRPr>
        </a:p>
      </dsp:txBody>
      <dsp:txXfrm>
        <a:off x="0" y="640"/>
        <a:ext cx="5914209" cy="1049475"/>
      </dsp:txXfrm>
    </dsp:sp>
    <dsp:sp modelId="{BC23EB44-3A3F-4E40-997D-96B575A34A92}">
      <dsp:nvSpPr>
        <dsp:cNvPr id="0" name=""/>
        <dsp:cNvSpPr/>
      </dsp:nvSpPr>
      <dsp:spPr>
        <a:xfrm>
          <a:off x="0" y="1050115"/>
          <a:ext cx="5914209" cy="0"/>
        </a:xfrm>
        <a:prstGeom prst="line">
          <a:avLst/>
        </a:prstGeom>
        <a:blipFill>
          <a:blip xmlns:r="http://schemas.openxmlformats.org/officeDocument/2006/relationships" r:embed="rId1">
            <a:duotone>
              <a:schemeClr val="accent2">
                <a:hueOff val="263402"/>
                <a:satOff val="2907"/>
                <a:lumOff val="1912"/>
                <a:alphaOff val="0"/>
                <a:shade val="74000"/>
                <a:satMod val="130000"/>
                <a:lumMod val="90000"/>
              </a:schemeClr>
              <a:schemeClr val="accent2">
                <a:hueOff val="263402"/>
                <a:satOff val="2907"/>
                <a:lumOff val="1912"/>
                <a:alphaOff val="0"/>
                <a:tint val="94000"/>
                <a:satMod val="120000"/>
                <a:lumMod val="104000"/>
              </a:schemeClr>
            </a:duotone>
          </a:blip>
          <a:tile tx="0" ty="0" sx="100000" sy="100000" flip="none" algn="tl"/>
        </a:blipFill>
        <a:ln w="9525" cap="flat" cmpd="sng" algn="ctr">
          <a:solidFill>
            <a:schemeClr val="accent2">
              <a:hueOff val="263402"/>
              <a:satOff val="2907"/>
              <a:lumOff val="1912"/>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441C2741-1CA2-463A-8627-066993BA58F0}">
      <dsp:nvSpPr>
        <dsp:cNvPr id="0" name=""/>
        <dsp:cNvSpPr/>
      </dsp:nvSpPr>
      <dsp:spPr>
        <a:xfrm>
          <a:off x="0" y="1050115"/>
          <a:ext cx="5914209" cy="10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l-GR" sz="1700" kern="1200" dirty="0">
              <a:latin typeface="Times New Roman" panose="02020603050405020304" pitchFamily="18" charset="0"/>
              <a:cs typeface="Times New Roman" panose="02020603050405020304" pitchFamily="18" charset="0"/>
            </a:rPr>
            <a:t>Μεγάλωσε σε ένα οικογενειακό περιβάλλον </a:t>
          </a:r>
          <a:r>
            <a:rPr lang="el-GR" sz="1700" b="1" kern="1200" dirty="0">
              <a:latin typeface="Times New Roman" panose="02020603050405020304" pitchFamily="18" charset="0"/>
              <a:cs typeface="Times New Roman" panose="02020603050405020304" pitchFamily="18" charset="0"/>
            </a:rPr>
            <a:t>ευκατάστατο</a:t>
          </a:r>
          <a:r>
            <a:rPr lang="el-GR" sz="1700" kern="1200" dirty="0">
              <a:latin typeface="Times New Roman" panose="02020603050405020304" pitchFamily="18" charset="0"/>
              <a:cs typeface="Times New Roman" panose="02020603050405020304" pitchFamily="18" charset="0"/>
            </a:rPr>
            <a:t> και προοδευτικό.</a:t>
          </a:r>
          <a:endParaRPr lang="en-US" sz="1700" kern="1200" dirty="0">
            <a:latin typeface="Times New Roman" panose="02020603050405020304" pitchFamily="18" charset="0"/>
            <a:cs typeface="Times New Roman" panose="02020603050405020304" pitchFamily="18" charset="0"/>
          </a:endParaRPr>
        </a:p>
      </dsp:txBody>
      <dsp:txXfrm>
        <a:off x="0" y="1050115"/>
        <a:ext cx="5914209" cy="1049475"/>
      </dsp:txXfrm>
    </dsp:sp>
    <dsp:sp modelId="{575D0924-95BC-48BF-9A6E-24A4EC0A560E}">
      <dsp:nvSpPr>
        <dsp:cNvPr id="0" name=""/>
        <dsp:cNvSpPr/>
      </dsp:nvSpPr>
      <dsp:spPr>
        <a:xfrm>
          <a:off x="0" y="2099590"/>
          <a:ext cx="5914209" cy="0"/>
        </a:xfrm>
        <a:prstGeom prst="line">
          <a:avLst/>
        </a:prstGeom>
        <a:blipFill>
          <a:blip xmlns:r="http://schemas.openxmlformats.org/officeDocument/2006/relationships" r:embed="rId1">
            <a:duotone>
              <a:schemeClr val="accent2">
                <a:hueOff val="526803"/>
                <a:satOff val="5815"/>
                <a:lumOff val="3823"/>
                <a:alphaOff val="0"/>
                <a:shade val="74000"/>
                <a:satMod val="130000"/>
                <a:lumMod val="90000"/>
              </a:schemeClr>
              <a:schemeClr val="accent2">
                <a:hueOff val="526803"/>
                <a:satOff val="5815"/>
                <a:lumOff val="3823"/>
                <a:alphaOff val="0"/>
                <a:tint val="94000"/>
                <a:satMod val="120000"/>
                <a:lumMod val="104000"/>
              </a:schemeClr>
            </a:duotone>
          </a:blip>
          <a:tile tx="0" ty="0" sx="100000" sy="100000" flip="none" algn="tl"/>
        </a:blipFill>
        <a:ln w="9525" cap="flat" cmpd="sng" algn="ctr">
          <a:solidFill>
            <a:schemeClr val="accent2">
              <a:hueOff val="526803"/>
              <a:satOff val="5815"/>
              <a:lumOff val="3823"/>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A78771BC-62FF-4213-9F4D-8C689AE41FAB}">
      <dsp:nvSpPr>
        <dsp:cNvPr id="0" name=""/>
        <dsp:cNvSpPr/>
      </dsp:nvSpPr>
      <dsp:spPr>
        <a:xfrm>
          <a:off x="0" y="2099590"/>
          <a:ext cx="5914209" cy="10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l-GR" sz="1700" kern="1200" dirty="0">
              <a:latin typeface="Times New Roman" panose="02020603050405020304" pitchFamily="18" charset="0"/>
              <a:cs typeface="Times New Roman" panose="02020603050405020304" pitchFamily="18" charset="0"/>
            </a:rPr>
            <a:t>Όπως είχε πει, οι </a:t>
          </a:r>
          <a:r>
            <a:rPr lang="el-GR" sz="1700" b="1" kern="1200" dirty="0">
              <a:latin typeface="Times New Roman" panose="02020603050405020304" pitchFamily="18" charset="0"/>
              <a:cs typeface="Times New Roman" panose="02020603050405020304" pitchFamily="18" charset="0"/>
            </a:rPr>
            <a:t>γονείς</a:t>
          </a:r>
          <a:r>
            <a:rPr lang="el-GR" sz="1700" kern="1200" dirty="0">
              <a:latin typeface="Times New Roman" panose="02020603050405020304" pitchFamily="18" charset="0"/>
              <a:cs typeface="Times New Roman" panose="02020603050405020304" pitchFamily="18" charset="0"/>
            </a:rPr>
            <a:t> της ήταν :</a:t>
          </a:r>
          <a:r>
            <a:rPr lang="en-US" sz="1700" kern="1200" dirty="0">
              <a:latin typeface="Times New Roman" panose="02020603050405020304" pitchFamily="18" charset="0"/>
              <a:cs typeface="Times New Roman" panose="02020603050405020304" pitchFamily="18" charset="0"/>
            </a:rPr>
            <a:t> </a:t>
          </a:r>
          <a:r>
            <a:rPr lang="el-GR" sz="1700" kern="1200" dirty="0">
              <a:latin typeface="Times New Roman" panose="02020603050405020304" pitchFamily="18" charset="0"/>
              <a:cs typeface="Times New Roman" panose="02020603050405020304" pitchFamily="18" charset="0"/>
            </a:rPr>
            <a:t>“</a:t>
          </a:r>
          <a:r>
            <a:rPr lang="el-GR" sz="1700" b="1" kern="1200" dirty="0">
              <a:latin typeface="Times New Roman" panose="02020603050405020304" pitchFamily="18" charset="0"/>
              <a:cs typeface="Times New Roman" panose="02020603050405020304" pitchFamily="18" charset="0"/>
            </a:rPr>
            <a:t>τα ιερά πρόσωπα </a:t>
          </a:r>
          <a:r>
            <a:rPr lang="el-GR" sz="1700" kern="1200" dirty="0">
              <a:latin typeface="Times New Roman" panose="02020603050405020304" pitchFamily="18" charset="0"/>
              <a:cs typeface="Times New Roman" panose="02020603050405020304" pitchFamily="18" charset="0"/>
            </a:rPr>
            <a:t>που έφτιαξαν με γαλήνη και ηρεμία τη γερή βάση της ζωής μου’’. </a:t>
          </a:r>
          <a:endParaRPr lang="en-US" sz="1700" kern="1200" dirty="0">
            <a:latin typeface="Times New Roman" panose="02020603050405020304" pitchFamily="18" charset="0"/>
            <a:cs typeface="Times New Roman" panose="02020603050405020304" pitchFamily="18" charset="0"/>
          </a:endParaRPr>
        </a:p>
      </dsp:txBody>
      <dsp:txXfrm>
        <a:off x="0" y="2099590"/>
        <a:ext cx="5914209" cy="1049475"/>
      </dsp:txXfrm>
    </dsp:sp>
    <dsp:sp modelId="{7CDB0FEE-6882-4759-8F76-D48F24F451DE}">
      <dsp:nvSpPr>
        <dsp:cNvPr id="0" name=""/>
        <dsp:cNvSpPr/>
      </dsp:nvSpPr>
      <dsp:spPr>
        <a:xfrm>
          <a:off x="0" y="3149066"/>
          <a:ext cx="5914209" cy="0"/>
        </a:xfrm>
        <a:prstGeom prst="line">
          <a:avLst/>
        </a:prstGeom>
        <a:blipFill>
          <a:blip xmlns:r="http://schemas.openxmlformats.org/officeDocument/2006/relationships" r:embed="rId1">
            <a:duotone>
              <a:schemeClr val="accent2">
                <a:hueOff val="790205"/>
                <a:satOff val="8722"/>
                <a:lumOff val="5735"/>
                <a:alphaOff val="0"/>
                <a:shade val="74000"/>
                <a:satMod val="130000"/>
                <a:lumMod val="90000"/>
              </a:schemeClr>
              <a:schemeClr val="accent2">
                <a:hueOff val="790205"/>
                <a:satOff val="8722"/>
                <a:lumOff val="5735"/>
                <a:alphaOff val="0"/>
                <a:tint val="94000"/>
                <a:satMod val="120000"/>
                <a:lumMod val="104000"/>
              </a:schemeClr>
            </a:duotone>
          </a:blip>
          <a:tile tx="0" ty="0" sx="100000" sy="100000" flip="none" algn="tl"/>
        </a:blipFill>
        <a:ln w="9525" cap="flat" cmpd="sng" algn="ctr">
          <a:solidFill>
            <a:schemeClr val="accent2">
              <a:hueOff val="790205"/>
              <a:satOff val="8722"/>
              <a:lumOff val="5735"/>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A22631D4-9D6B-4296-899C-ECA1DF305A8E}">
      <dsp:nvSpPr>
        <dsp:cNvPr id="0" name=""/>
        <dsp:cNvSpPr/>
      </dsp:nvSpPr>
      <dsp:spPr>
        <a:xfrm>
          <a:off x="0" y="3149066"/>
          <a:ext cx="5914209" cy="10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l-GR" sz="1700" kern="1200" dirty="0">
              <a:latin typeface="Times New Roman" panose="02020603050405020304" pitchFamily="18" charset="0"/>
              <a:cs typeface="Times New Roman" panose="02020603050405020304" pitchFamily="18" charset="0"/>
            </a:rPr>
            <a:t>Ο πατέρας της, </a:t>
          </a:r>
          <a:r>
            <a:rPr lang="el-GR" sz="1700" b="1" kern="1200" dirty="0">
              <a:latin typeface="Times New Roman" panose="02020603050405020304" pitchFamily="18" charset="0"/>
              <a:cs typeface="Times New Roman" panose="02020603050405020304" pitchFamily="18" charset="0"/>
            </a:rPr>
            <a:t>Νικόλαος Ιωάννου</a:t>
          </a:r>
          <a:r>
            <a:rPr lang="el-GR" sz="1700" kern="1200" dirty="0">
              <a:latin typeface="Times New Roman" panose="02020603050405020304" pitchFamily="18" charset="0"/>
              <a:cs typeface="Times New Roman" panose="02020603050405020304" pitchFamily="18" charset="0"/>
            </a:rPr>
            <a:t> ήταν φιλόλογος και γυμνασιάρχης. Η κόρη του ακολούθησε τα χνάρια του.</a:t>
          </a:r>
          <a:endParaRPr lang="en-US" sz="1700" kern="1200" dirty="0">
            <a:latin typeface="Times New Roman" panose="02020603050405020304" pitchFamily="18" charset="0"/>
            <a:cs typeface="Times New Roman" panose="02020603050405020304" pitchFamily="18" charset="0"/>
          </a:endParaRPr>
        </a:p>
      </dsp:txBody>
      <dsp:txXfrm>
        <a:off x="0" y="3149066"/>
        <a:ext cx="5914209" cy="1049475"/>
      </dsp:txXfrm>
    </dsp:sp>
    <dsp:sp modelId="{E51C939B-BAFA-47C0-B6F8-28CF25BFD18E}">
      <dsp:nvSpPr>
        <dsp:cNvPr id="0" name=""/>
        <dsp:cNvSpPr/>
      </dsp:nvSpPr>
      <dsp:spPr>
        <a:xfrm>
          <a:off x="0" y="4198541"/>
          <a:ext cx="5914209" cy="0"/>
        </a:xfrm>
        <a:prstGeom prst="line">
          <a:avLst/>
        </a:prstGeom>
        <a:blipFill>
          <a:blip xmlns:r="http://schemas.openxmlformats.org/officeDocument/2006/relationships" r:embed="rId1">
            <a:duotone>
              <a:schemeClr val="accent2">
                <a:hueOff val="1053607"/>
                <a:satOff val="11630"/>
                <a:lumOff val="7647"/>
                <a:alphaOff val="0"/>
                <a:shade val="74000"/>
                <a:satMod val="130000"/>
                <a:lumMod val="90000"/>
              </a:schemeClr>
              <a:schemeClr val="accent2">
                <a:hueOff val="1053607"/>
                <a:satOff val="11630"/>
                <a:lumOff val="7647"/>
                <a:alphaOff val="0"/>
                <a:tint val="94000"/>
                <a:satMod val="120000"/>
                <a:lumMod val="104000"/>
              </a:schemeClr>
            </a:duotone>
          </a:blip>
          <a:tile tx="0" ty="0" sx="100000" sy="100000" flip="none" algn="tl"/>
        </a:blipFill>
        <a:ln w="9525" cap="flat" cmpd="sng" algn="ctr">
          <a:solidFill>
            <a:schemeClr val="accent2">
              <a:hueOff val="1053607"/>
              <a:satOff val="11630"/>
              <a:lumOff val="7647"/>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sp>
    <dsp:sp modelId="{55AF4967-A5D0-4231-983D-3F5C855D1727}">
      <dsp:nvSpPr>
        <dsp:cNvPr id="0" name=""/>
        <dsp:cNvSpPr/>
      </dsp:nvSpPr>
      <dsp:spPr>
        <a:xfrm>
          <a:off x="0" y="4198541"/>
          <a:ext cx="5914209" cy="1049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just" defTabSz="755650">
            <a:lnSpc>
              <a:spcPct val="90000"/>
            </a:lnSpc>
            <a:spcBef>
              <a:spcPct val="0"/>
            </a:spcBef>
            <a:spcAft>
              <a:spcPct val="35000"/>
            </a:spcAft>
            <a:buNone/>
          </a:pPr>
          <a:r>
            <a:rPr lang="el-GR" sz="1700" kern="1200" dirty="0">
              <a:latin typeface="Times New Roman" panose="02020603050405020304" pitchFamily="18" charset="0"/>
              <a:cs typeface="Times New Roman" panose="02020603050405020304" pitchFamily="18" charset="0"/>
            </a:rPr>
            <a:t>Σπούδασε στη </a:t>
          </a:r>
          <a:r>
            <a:rPr lang="el-GR" sz="1700" b="1" kern="1200" dirty="0">
              <a:latin typeface="Times New Roman" panose="02020603050405020304" pitchFamily="18" charset="0"/>
              <a:cs typeface="Times New Roman" panose="02020603050405020304" pitchFamily="18" charset="0"/>
            </a:rPr>
            <a:t>Φιλοσοφική Σχολή του Πανεπιστημίου Αθηνών</a:t>
          </a:r>
          <a:r>
            <a:rPr lang="el-GR" sz="1700" kern="1200" dirty="0">
              <a:latin typeface="Times New Roman" panose="02020603050405020304" pitchFamily="18" charset="0"/>
              <a:cs typeface="Times New Roman" panose="02020603050405020304" pitchFamily="18" charset="0"/>
            </a:rPr>
            <a:t> και πραγματοποίησε περαιτέρω σπουδές στο Βερολίνο, όπου ειδικεύτηκε στην </a:t>
          </a:r>
          <a:r>
            <a:rPr lang="el-GR" sz="1700" b="1" kern="1200" dirty="0">
              <a:latin typeface="Times New Roman" panose="02020603050405020304" pitchFamily="18" charset="0"/>
              <a:cs typeface="Times New Roman" panose="02020603050405020304" pitchFamily="18" charset="0"/>
            </a:rPr>
            <a:t>ψυχολογία</a:t>
          </a:r>
          <a:r>
            <a:rPr lang="el-GR" sz="1700" kern="1200" dirty="0">
              <a:latin typeface="Times New Roman" panose="02020603050405020304" pitchFamily="18" charset="0"/>
              <a:cs typeface="Times New Roman" panose="02020603050405020304" pitchFamily="18" charset="0"/>
            </a:rPr>
            <a:t> και την </a:t>
          </a:r>
          <a:r>
            <a:rPr lang="el-GR" sz="1700" b="1" kern="1200" dirty="0">
              <a:latin typeface="Times New Roman" panose="02020603050405020304" pitchFamily="18" charset="0"/>
              <a:cs typeface="Times New Roman" panose="02020603050405020304" pitchFamily="18" charset="0"/>
            </a:rPr>
            <a:t>παιδαγωγική</a:t>
          </a:r>
          <a:r>
            <a:rPr lang="el-GR" sz="1700" kern="1200" dirty="0">
              <a:latin typeface="Times New Roman" panose="02020603050405020304" pitchFamily="18" charset="0"/>
              <a:cs typeface="Times New Roman" panose="02020603050405020304" pitchFamily="18" charset="0"/>
            </a:rPr>
            <a:t>, επηρεασμένη από την προοδευτική παιδαγωγική σκέψη της εποχής.</a:t>
          </a:r>
          <a:endParaRPr lang="en-US" sz="1700" kern="1200" dirty="0">
            <a:latin typeface="Times New Roman" panose="02020603050405020304" pitchFamily="18" charset="0"/>
            <a:cs typeface="Times New Roman" panose="02020603050405020304" pitchFamily="18" charset="0"/>
          </a:endParaRPr>
        </a:p>
      </dsp:txBody>
      <dsp:txXfrm>
        <a:off x="0" y="4198541"/>
        <a:ext cx="5914209" cy="10494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EBC0A4-8EDF-4B64-86F4-D35D01BB12BD}">
      <dsp:nvSpPr>
        <dsp:cNvPr id="0" name=""/>
        <dsp:cNvSpPr/>
      </dsp:nvSpPr>
      <dsp:spPr>
        <a:xfrm>
          <a:off x="0" y="0"/>
          <a:ext cx="6256865" cy="0"/>
        </a:xfrm>
        <a:prstGeom prst="line">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721C78-F729-43B7-B578-2DD74D24B136}">
      <dsp:nvSpPr>
        <dsp:cNvPr id="0" name=""/>
        <dsp:cNvSpPr/>
      </dsp:nvSpPr>
      <dsp:spPr>
        <a:xfrm>
          <a:off x="0" y="0"/>
          <a:ext cx="6256865" cy="916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Επιστρέφοντας στην Ελλάδα, ανέλαβε ρόλο στην εκπαίδευση και αφιέρωσε τη ζωή της στη </a:t>
          </a:r>
          <a:r>
            <a:rPr lang="el-GR" sz="1500" b="1" kern="1200" dirty="0">
              <a:latin typeface="Times New Roman" panose="02020603050405020304" pitchFamily="18" charset="0"/>
              <a:cs typeface="Times New Roman" panose="02020603050405020304" pitchFamily="18" charset="0"/>
            </a:rPr>
            <a:t>βελτίωση της διδασκαλίας</a:t>
          </a:r>
          <a:r>
            <a:rPr lang="el-GR" sz="1500" kern="1200" dirty="0">
              <a:latin typeface="Times New Roman" panose="02020603050405020304" pitchFamily="18" charset="0"/>
              <a:cs typeface="Times New Roman" panose="02020603050405020304" pitchFamily="18" charset="0"/>
            </a:rPr>
            <a:t> και των σχολικών συνθηκών. </a:t>
          </a:r>
          <a:endParaRPr lang="en-US" sz="1500" kern="1200" dirty="0">
            <a:latin typeface="Times New Roman" panose="02020603050405020304" pitchFamily="18" charset="0"/>
            <a:cs typeface="Times New Roman" panose="02020603050405020304" pitchFamily="18" charset="0"/>
          </a:endParaRPr>
        </a:p>
      </dsp:txBody>
      <dsp:txXfrm>
        <a:off x="0" y="0"/>
        <a:ext cx="6256865" cy="916940"/>
      </dsp:txXfrm>
    </dsp:sp>
    <dsp:sp modelId="{42ACA9D9-81A2-4556-83EA-E9CF70F6EDB9}">
      <dsp:nvSpPr>
        <dsp:cNvPr id="0" name=""/>
        <dsp:cNvSpPr/>
      </dsp:nvSpPr>
      <dsp:spPr>
        <a:xfrm>
          <a:off x="0" y="916940"/>
          <a:ext cx="6256865" cy="0"/>
        </a:xfrm>
        <a:prstGeom prst="line">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140E30-CE95-47A3-932C-7DD3CE1EED10}">
      <dsp:nvSpPr>
        <dsp:cNvPr id="0" name=""/>
        <dsp:cNvSpPr/>
      </dsp:nvSpPr>
      <dsp:spPr>
        <a:xfrm>
          <a:off x="0" y="916940"/>
          <a:ext cx="6256865" cy="916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Ενδεικτικά, τον Απρίλιο του 1924 έως και τον Αύγουστο του 1925 διδάσκει στο </a:t>
          </a:r>
          <a:r>
            <a:rPr lang="el-GR" sz="1500" b="1" kern="1200" dirty="0" err="1">
              <a:latin typeface="Times New Roman" panose="02020603050405020304" pitchFamily="18" charset="0"/>
              <a:cs typeface="Times New Roman" panose="02020603050405020304" pitchFamily="18" charset="0"/>
            </a:rPr>
            <a:t>Μαράσλειο</a:t>
          </a:r>
          <a:r>
            <a:rPr lang="el-GR" sz="1500" kern="1200" dirty="0">
              <a:latin typeface="Times New Roman" panose="02020603050405020304" pitchFamily="18" charset="0"/>
              <a:cs typeface="Times New Roman" panose="02020603050405020304" pitchFamily="18" charset="0"/>
            </a:rPr>
            <a:t> αλλά υποχρεώνεται να υποβάλλει αίτηση </a:t>
          </a:r>
          <a:r>
            <a:rPr lang="el-GR" sz="1500" b="1" kern="1200" dirty="0">
              <a:latin typeface="Times New Roman" panose="02020603050405020304" pitchFamily="18" charset="0"/>
              <a:cs typeface="Times New Roman" panose="02020603050405020304" pitchFamily="18" charset="0"/>
            </a:rPr>
            <a:t>μετάθεσης</a:t>
          </a:r>
          <a:r>
            <a:rPr lang="el-GR" sz="1500" kern="1200" dirty="0">
              <a:latin typeface="Times New Roman" panose="02020603050405020304" pitchFamily="18" charset="0"/>
              <a:cs typeface="Times New Roman" panose="02020603050405020304" pitchFamily="18" charset="0"/>
            </a:rPr>
            <a:t> γιατί κατηγορήθηκε για </a:t>
          </a:r>
          <a:r>
            <a:rPr lang="el-GR" sz="1500" b="1" kern="1200" dirty="0">
              <a:latin typeface="Times New Roman" panose="02020603050405020304" pitchFamily="18" charset="0"/>
              <a:cs typeface="Times New Roman" panose="02020603050405020304" pitchFamily="18" charset="0"/>
            </a:rPr>
            <a:t>υλιστική διδασκαλία</a:t>
          </a:r>
          <a:r>
            <a:rPr lang="el-GR" sz="1500" kern="1200" dirty="0">
              <a:latin typeface="Times New Roman" panose="02020603050405020304" pitchFamily="18" charset="0"/>
              <a:cs typeface="Times New Roman" panose="02020603050405020304" pitchFamily="18" charset="0"/>
            </a:rPr>
            <a:t>.</a:t>
          </a: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100000"/>
            </a:lnSpc>
            <a:spcBef>
              <a:spcPct val="0"/>
            </a:spcBef>
            <a:spcAft>
              <a:spcPct val="35000"/>
            </a:spcAft>
            <a:buNone/>
          </a:pPr>
          <a:endParaRPr lang="el-GR" sz="1500" kern="1200" dirty="0">
            <a:latin typeface="Times New Roman" panose="02020603050405020304" pitchFamily="18" charset="0"/>
            <a:cs typeface="Times New Roman" panose="02020603050405020304" pitchFamily="18" charset="0"/>
          </a:endParaRPr>
        </a:p>
        <a:p>
          <a:pPr marL="0" lvl="0" indent="0" algn="just" defTabSz="666750">
            <a:lnSpc>
              <a:spcPct val="90000"/>
            </a:lnSpc>
            <a:spcBef>
              <a:spcPct val="0"/>
            </a:spcBef>
            <a:spcAft>
              <a:spcPct val="35000"/>
            </a:spcAft>
            <a:buNone/>
          </a:pPr>
          <a:endParaRPr lang="en-US" sz="1400" kern="1200" dirty="0">
            <a:latin typeface="Times New Roman" panose="02020603050405020304" pitchFamily="18" charset="0"/>
            <a:cs typeface="Times New Roman" panose="02020603050405020304" pitchFamily="18" charset="0"/>
          </a:endParaRPr>
        </a:p>
      </dsp:txBody>
      <dsp:txXfrm>
        <a:off x="0" y="916940"/>
        <a:ext cx="6256865" cy="916940"/>
      </dsp:txXfrm>
    </dsp:sp>
    <dsp:sp modelId="{896B31CB-E0FA-4C26-A488-FBBB9490484F}">
      <dsp:nvSpPr>
        <dsp:cNvPr id="0" name=""/>
        <dsp:cNvSpPr/>
      </dsp:nvSpPr>
      <dsp:spPr>
        <a:xfrm>
          <a:off x="0" y="1833880"/>
          <a:ext cx="6256865" cy="0"/>
        </a:xfrm>
        <a:prstGeom prst="line">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63CBFA-C6E7-4012-9400-E30CFD3B3A11}">
      <dsp:nvSpPr>
        <dsp:cNvPr id="0" name=""/>
        <dsp:cNvSpPr/>
      </dsp:nvSpPr>
      <dsp:spPr>
        <a:xfrm>
          <a:off x="0" y="1833880"/>
          <a:ext cx="6256865" cy="916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Το 1934 έγινε </a:t>
          </a:r>
          <a:r>
            <a:rPr lang="el-GR" sz="1500" b="1" kern="1200" dirty="0">
              <a:latin typeface="Times New Roman" panose="02020603050405020304" pitchFamily="18" charset="0"/>
              <a:cs typeface="Times New Roman" panose="02020603050405020304" pitchFamily="18" charset="0"/>
            </a:rPr>
            <a:t>γυμνασιάρχης </a:t>
          </a:r>
          <a:r>
            <a:rPr lang="el-GR" sz="1500" kern="1200" dirty="0">
              <a:latin typeface="Times New Roman" panose="02020603050405020304" pitchFamily="18" charset="0"/>
              <a:cs typeface="Times New Roman" panose="02020603050405020304" pitchFamily="18" charset="0"/>
            </a:rPr>
            <a:t>στο </a:t>
          </a:r>
          <a:r>
            <a:rPr lang="el-GR" sz="1500" b="1" kern="1200" dirty="0">
              <a:latin typeface="Times New Roman" panose="02020603050405020304" pitchFamily="18" charset="0"/>
              <a:cs typeface="Times New Roman" panose="02020603050405020304" pitchFamily="18" charset="0"/>
            </a:rPr>
            <a:t>Κιλκίς</a:t>
          </a:r>
          <a:r>
            <a:rPr lang="el-GR" sz="1500" kern="1200" dirty="0">
              <a:latin typeface="Times New Roman" panose="02020603050405020304" pitchFamily="18" charset="0"/>
              <a:cs typeface="Times New Roman" panose="02020603050405020304" pitchFamily="18" charset="0"/>
            </a:rPr>
            <a:t> (1η Ελληνίδα γυμνασιάρχης)</a:t>
          </a:r>
          <a:r>
            <a:rPr lang="en-US" sz="1500" kern="1200" dirty="0">
              <a:latin typeface="Times New Roman" panose="02020603050405020304" pitchFamily="18" charset="0"/>
              <a:cs typeface="Times New Roman" panose="02020603050405020304" pitchFamily="18" charset="0"/>
            </a:rPr>
            <a:t>.</a:t>
          </a:r>
        </a:p>
      </dsp:txBody>
      <dsp:txXfrm>
        <a:off x="0" y="1833880"/>
        <a:ext cx="6256865" cy="916940"/>
      </dsp:txXfrm>
    </dsp:sp>
    <dsp:sp modelId="{0792F61C-B2E2-4DA1-ADB8-E412BB674B56}">
      <dsp:nvSpPr>
        <dsp:cNvPr id="0" name=""/>
        <dsp:cNvSpPr/>
      </dsp:nvSpPr>
      <dsp:spPr>
        <a:xfrm>
          <a:off x="0" y="2750820"/>
          <a:ext cx="6256865" cy="0"/>
        </a:xfrm>
        <a:prstGeom prst="line">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5F98BD-A71B-4401-BD5D-1FA9A7ADD65C}">
      <dsp:nvSpPr>
        <dsp:cNvPr id="0" name=""/>
        <dsp:cNvSpPr/>
      </dsp:nvSpPr>
      <dsp:spPr>
        <a:xfrm>
          <a:off x="0" y="2750820"/>
          <a:ext cx="6256865" cy="916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Σημαντικό σημείο της καριέρας της ήταν η ίδρυση του </a:t>
          </a:r>
          <a:r>
            <a:rPr lang="el-GR" sz="1500" b="1" kern="1200" dirty="0">
              <a:latin typeface="Times New Roman" panose="02020603050405020304" pitchFamily="18" charset="0"/>
              <a:cs typeface="Times New Roman" panose="02020603050405020304" pitchFamily="18" charset="0"/>
            </a:rPr>
            <a:t>Πρότυπου Ειδικού Σχολείου Αθηνών (ΠΕΣΑ)</a:t>
          </a:r>
          <a:r>
            <a:rPr lang="el-GR" sz="2200" b="1" kern="1200" dirty="0">
              <a:latin typeface="Times New Roman" panose="02020603050405020304" pitchFamily="18" charset="0"/>
              <a:cs typeface="Times New Roman" panose="02020603050405020304" pitchFamily="18" charset="0"/>
            </a:rPr>
            <a:t>.</a:t>
          </a:r>
          <a:endParaRPr lang="en-US" sz="2200" kern="1200" dirty="0">
            <a:latin typeface="Times New Roman" panose="02020603050405020304" pitchFamily="18" charset="0"/>
            <a:cs typeface="Times New Roman" panose="02020603050405020304" pitchFamily="18" charset="0"/>
          </a:endParaRPr>
        </a:p>
      </dsp:txBody>
      <dsp:txXfrm>
        <a:off x="0" y="2750820"/>
        <a:ext cx="6256865" cy="9169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37A413-3025-4EF3-85CB-BA3B65C6DD01}">
      <dsp:nvSpPr>
        <dsp:cNvPr id="0" name=""/>
        <dsp:cNvSpPr/>
      </dsp:nvSpPr>
      <dsp:spPr>
        <a:xfrm>
          <a:off x="0" y="534297"/>
          <a:ext cx="9601200" cy="514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l-GR" sz="2200" kern="1200" dirty="0">
              <a:latin typeface="Times New Roman" panose="02020603050405020304" pitchFamily="18" charset="0"/>
              <a:cs typeface="Times New Roman" panose="02020603050405020304" pitchFamily="18" charset="0"/>
            </a:rPr>
            <a:t>Τέλη 19ου αιώνα: Πτώχευση 1893, Αποτυχημένος πόλεμος 1897 κατά Τούρκων.​</a:t>
          </a:r>
          <a:endParaRPr lang="en-US" sz="2200" kern="1200" dirty="0">
            <a:latin typeface="Times New Roman" panose="02020603050405020304" pitchFamily="18" charset="0"/>
            <a:cs typeface="Times New Roman" panose="02020603050405020304" pitchFamily="18" charset="0"/>
          </a:endParaRPr>
        </a:p>
      </dsp:txBody>
      <dsp:txXfrm>
        <a:off x="25130" y="559427"/>
        <a:ext cx="9550940" cy="464540"/>
      </dsp:txXfrm>
    </dsp:sp>
    <dsp:sp modelId="{42D775BA-39BB-4BA8-89D0-F0F39E34D68A}">
      <dsp:nvSpPr>
        <dsp:cNvPr id="0" name=""/>
        <dsp:cNvSpPr/>
      </dsp:nvSpPr>
      <dsp:spPr>
        <a:xfrm>
          <a:off x="0" y="1112457"/>
          <a:ext cx="9601200" cy="514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l-GR" sz="2200" kern="1200" dirty="0">
              <a:latin typeface="Times New Roman" panose="02020603050405020304" pitchFamily="18" charset="0"/>
              <a:cs typeface="Times New Roman" panose="02020603050405020304" pitchFamily="18" charset="0"/>
            </a:rPr>
            <a:t>Αρχίζει να χάνει έδαφος η πολιτική της Μεγάλης Ιδέας.​</a:t>
          </a:r>
          <a:endParaRPr lang="en-US" sz="2200" kern="1200" dirty="0">
            <a:latin typeface="Times New Roman" panose="02020603050405020304" pitchFamily="18" charset="0"/>
            <a:cs typeface="Times New Roman" panose="02020603050405020304" pitchFamily="18" charset="0"/>
          </a:endParaRPr>
        </a:p>
      </dsp:txBody>
      <dsp:txXfrm>
        <a:off x="25130" y="1137587"/>
        <a:ext cx="9550940" cy="464540"/>
      </dsp:txXfrm>
    </dsp:sp>
    <dsp:sp modelId="{30C4D16D-A733-4436-A438-3D7ADBE6995E}">
      <dsp:nvSpPr>
        <dsp:cNvPr id="0" name=""/>
        <dsp:cNvSpPr/>
      </dsp:nvSpPr>
      <dsp:spPr>
        <a:xfrm>
          <a:off x="0" y="1690617"/>
          <a:ext cx="9601200" cy="514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l-GR" sz="2200" kern="1200" dirty="0">
              <a:latin typeface="Times New Roman" panose="02020603050405020304" pitchFamily="18" charset="0"/>
              <a:cs typeface="Times New Roman" panose="02020603050405020304" pitchFamily="18" charset="0"/>
            </a:rPr>
            <a:t>Μετατροπή αγροτικής οικονομίας σε βιομηχανική λόγω ξένου κεφαλαίου.​</a:t>
          </a:r>
          <a:endParaRPr lang="en-US" sz="2200" kern="1200" dirty="0">
            <a:latin typeface="Times New Roman" panose="02020603050405020304" pitchFamily="18" charset="0"/>
            <a:cs typeface="Times New Roman" panose="02020603050405020304" pitchFamily="18" charset="0"/>
          </a:endParaRPr>
        </a:p>
      </dsp:txBody>
      <dsp:txXfrm>
        <a:off x="25130" y="1715747"/>
        <a:ext cx="9550940" cy="464540"/>
      </dsp:txXfrm>
    </dsp:sp>
    <dsp:sp modelId="{D20E625E-858A-492A-898E-8D29C435B0E7}">
      <dsp:nvSpPr>
        <dsp:cNvPr id="0" name=""/>
        <dsp:cNvSpPr/>
      </dsp:nvSpPr>
      <dsp:spPr>
        <a:xfrm>
          <a:off x="0" y="2268777"/>
          <a:ext cx="9601200" cy="5148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l-GR" sz="2200" kern="1200" dirty="0">
              <a:latin typeface="Times New Roman" panose="02020603050405020304" pitchFamily="18" charset="0"/>
              <a:cs typeface="Times New Roman" panose="02020603050405020304" pitchFamily="18" charset="0"/>
            </a:rPr>
            <a:t>Ανάδειξη αστικής τάξης - Πραξικόπημα στο Γουδί (1907), Κυβέρνηση Βενιζέλου.​</a:t>
          </a:r>
          <a:endParaRPr lang="en-US" sz="2200" kern="1200" dirty="0">
            <a:latin typeface="Times New Roman" panose="02020603050405020304" pitchFamily="18" charset="0"/>
            <a:cs typeface="Times New Roman" panose="02020603050405020304" pitchFamily="18" charset="0"/>
          </a:endParaRPr>
        </a:p>
      </dsp:txBody>
      <dsp:txXfrm>
        <a:off x="25130" y="2293907"/>
        <a:ext cx="9550940" cy="4645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51C122-256D-488C-98A4-285F977964D2}">
      <dsp:nvSpPr>
        <dsp:cNvPr id="0" name=""/>
        <dsp:cNvSpPr/>
      </dsp:nvSpPr>
      <dsp:spPr>
        <a:xfrm>
          <a:off x="1172" y="136221"/>
          <a:ext cx="4113793" cy="261225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6F6053-5F34-4C62-9A2F-A1E0484B68FD}">
      <dsp:nvSpPr>
        <dsp:cNvPr id="0" name=""/>
        <dsp:cNvSpPr/>
      </dsp:nvSpPr>
      <dsp:spPr>
        <a:xfrm>
          <a:off x="458260" y="570455"/>
          <a:ext cx="4113793" cy="261225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l-GR" sz="3200" kern="1200" dirty="0">
              <a:latin typeface="Times New Roman" panose="02020603050405020304" pitchFamily="18" charset="0"/>
              <a:cs typeface="Times New Roman" panose="02020603050405020304" pitchFamily="18" charset="0"/>
            </a:rPr>
            <a:t>Ανάπτυξη ειδικής εκπαίδευσης από το Νεοελληνικό κράτος.</a:t>
          </a:r>
          <a:r>
            <a:rPr lang="el-GR" sz="3200" kern="1200" dirty="0"/>
            <a:t>​</a:t>
          </a:r>
          <a:endParaRPr lang="en-US" sz="3200" kern="1200" dirty="0"/>
        </a:p>
      </dsp:txBody>
      <dsp:txXfrm>
        <a:off x="534770" y="646965"/>
        <a:ext cx="3960773" cy="2459238"/>
      </dsp:txXfrm>
    </dsp:sp>
    <dsp:sp modelId="{0E4AD3D7-5DE7-4927-9850-BB4E1B2E9B8E}">
      <dsp:nvSpPr>
        <dsp:cNvPr id="0" name=""/>
        <dsp:cNvSpPr/>
      </dsp:nvSpPr>
      <dsp:spPr>
        <a:xfrm>
          <a:off x="5029142" y="136221"/>
          <a:ext cx="4113793" cy="261225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CD3870-2248-4802-957C-3C770E72CE82}">
      <dsp:nvSpPr>
        <dsp:cNvPr id="0" name=""/>
        <dsp:cNvSpPr/>
      </dsp:nvSpPr>
      <dsp:spPr>
        <a:xfrm>
          <a:off x="5486230" y="570455"/>
          <a:ext cx="4113793" cy="261225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l-GR" sz="3200" kern="1200" dirty="0">
              <a:latin typeface="Times New Roman" panose="02020603050405020304" pitchFamily="18" charset="0"/>
              <a:cs typeface="Times New Roman" panose="02020603050405020304" pitchFamily="18" charset="0"/>
            </a:rPr>
            <a:t>Σημαντική συμβολή της </a:t>
          </a:r>
          <a:r>
            <a:rPr lang="el-GR" sz="3200" kern="1200" dirty="0" err="1">
              <a:latin typeface="Times New Roman" panose="02020603050405020304" pitchFamily="18" charset="0"/>
              <a:cs typeface="Times New Roman" panose="02020603050405020304" pitchFamily="18" charset="0"/>
            </a:rPr>
            <a:t>Ρόζας</a:t>
          </a:r>
          <a:r>
            <a:rPr lang="el-GR" sz="3200" kern="1200" dirty="0">
              <a:latin typeface="Times New Roman" panose="02020603050405020304" pitchFamily="18" charset="0"/>
              <a:cs typeface="Times New Roman" panose="02020603050405020304" pitchFamily="18" charset="0"/>
            </a:rPr>
            <a:t> Ιμβριώτη.</a:t>
          </a:r>
          <a:endParaRPr lang="en-US" sz="3200" kern="1200" dirty="0">
            <a:latin typeface="Times New Roman" panose="02020603050405020304" pitchFamily="18" charset="0"/>
            <a:cs typeface="Times New Roman" panose="02020603050405020304" pitchFamily="18" charset="0"/>
          </a:endParaRPr>
        </a:p>
      </dsp:txBody>
      <dsp:txXfrm>
        <a:off x="5562740" y="646965"/>
        <a:ext cx="3960773" cy="24592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A5D54B-CFDC-41D7-BB9A-FCE8B44105FA}">
      <dsp:nvSpPr>
        <dsp:cNvPr id="0" name=""/>
        <dsp:cNvSpPr/>
      </dsp:nvSpPr>
      <dsp:spPr>
        <a:xfrm>
          <a:off x="1770" y="750382"/>
          <a:ext cx="2035007" cy="1017503"/>
        </a:xfrm>
        <a:prstGeom prst="roundRect">
          <a:avLst>
            <a:gd name="adj" fmla="val 10000"/>
          </a:avLst>
        </a:prstGeom>
        <a:solidFill>
          <a:schemeClr val="accent1"/>
        </a:solid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GR" sz="1800" b="1" kern="1200" dirty="0">
              <a:solidFill>
                <a:schemeClr val="bg1"/>
              </a:solidFill>
              <a:latin typeface="Times New Roman" panose="02020603050405020304" pitchFamily="18" charset="0"/>
              <a:cs typeface="Times New Roman" panose="02020603050405020304" pitchFamily="18" charset="0"/>
            </a:rPr>
            <a:t>Η </a:t>
          </a:r>
          <a:r>
            <a:rPr lang="el-GR" sz="1800" b="1" kern="1200" dirty="0" err="1">
              <a:solidFill>
                <a:schemeClr val="bg1"/>
              </a:solidFill>
              <a:latin typeface="Times New Roman" panose="02020603050405020304" pitchFamily="18" charset="0"/>
              <a:cs typeface="Times New Roman" panose="02020603050405020304" pitchFamily="18" charset="0"/>
            </a:rPr>
            <a:t>προβαθμίδα</a:t>
          </a:r>
          <a:endParaRPr lang="en-US" sz="1800" b="1" kern="1200" dirty="0">
            <a:solidFill>
              <a:schemeClr val="bg1"/>
            </a:solidFill>
            <a:latin typeface="Times New Roman" panose="02020603050405020304" pitchFamily="18" charset="0"/>
            <a:cs typeface="Times New Roman" panose="02020603050405020304" pitchFamily="18" charset="0"/>
          </a:endParaRPr>
        </a:p>
      </dsp:txBody>
      <dsp:txXfrm>
        <a:off x="31572" y="780184"/>
        <a:ext cx="1975403" cy="957899"/>
      </dsp:txXfrm>
    </dsp:sp>
    <dsp:sp modelId="{01A33B4A-2BF1-4775-8B32-4A5A9A48A178}">
      <dsp:nvSpPr>
        <dsp:cNvPr id="0" name=""/>
        <dsp:cNvSpPr/>
      </dsp:nvSpPr>
      <dsp:spPr>
        <a:xfrm>
          <a:off x="205271" y="1767886"/>
          <a:ext cx="203500" cy="763127"/>
        </a:xfrm>
        <a:custGeom>
          <a:avLst/>
          <a:gdLst/>
          <a:ahLst/>
          <a:cxnLst/>
          <a:rect l="0" t="0" r="0" b="0"/>
          <a:pathLst>
            <a:path>
              <a:moveTo>
                <a:pt x="0" y="0"/>
              </a:moveTo>
              <a:lnTo>
                <a:pt x="0" y="763127"/>
              </a:lnTo>
              <a:lnTo>
                <a:pt x="203500" y="763127"/>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473CE0-F63A-411F-BDFD-C04039E682EF}">
      <dsp:nvSpPr>
        <dsp:cNvPr id="0" name=""/>
        <dsp:cNvSpPr/>
      </dsp:nvSpPr>
      <dsp:spPr>
        <a:xfrm>
          <a:off x="408772" y="2022261"/>
          <a:ext cx="1628005" cy="1017503"/>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GR" sz="1800" kern="1200" dirty="0">
              <a:latin typeface="Times New Roman" panose="02020603050405020304" pitchFamily="18" charset="0"/>
              <a:cs typeface="Times New Roman" panose="02020603050405020304" pitchFamily="18" charset="0"/>
            </a:rPr>
            <a:t>Άσκηση προσοχής και αισθήσεων</a:t>
          </a:r>
        </a:p>
      </dsp:txBody>
      <dsp:txXfrm>
        <a:off x="438574" y="2052063"/>
        <a:ext cx="1568401" cy="957899"/>
      </dsp:txXfrm>
    </dsp:sp>
    <dsp:sp modelId="{1C6E9D8A-A260-4D8D-A6AB-E5197987C190}">
      <dsp:nvSpPr>
        <dsp:cNvPr id="0" name=""/>
        <dsp:cNvSpPr/>
      </dsp:nvSpPr>
      <dsp:spPr>
        <a:xfrm>
          <a:off x="2545529" y="750382"/>
          <a:ext cx="2035007" cy="1017503"/>
        </a:xfrm>
        <a:prstGeom prst="roundRect">
          <a:avLst>
            <a:gd name="adj" fmla="val 10000"/>
          </a:avLst>
        </a:prstGeom>
        <a:solidFill>
          <a:schemeClr val="accent1"/>
        </a:solid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GR" sz="1800" b="1" kern="1200" dirty="0">
              <a:latin typeface="Times New Roman"/>
              <a:ea typeface="Times New Roman"/>
              <a:cs typeface="Times New Roman"/>
              <a:sym typeface="Times New Roman"/>
            </a:rPr>
            <a:t>Η κατώτερη βαθμίδα</a:t>
          </a:r>
          <a:endParaRPr lang="en-US" sz="1800" kern="1200" dirty="0">
            <a:latin typeface="Times New Roman" panose="02020603050405020304" pitchFamily="18" charset="0"/>
            <a:cs typeface="Times New Roman" panose="02020603050405020304" pitchFamily="18" charset="0"/>
          </a:endParaRPr>
        </a:p>
      </dsp:txBody>
      <dsp:txXfrm>
        <a:off x="2575331" y="780184"/>
        <a:ext cx="1975403" cy="957899"/>
      </dsp:txXfrm>
    </dsp:sp>
    <dsp:sp modelId="{0EB81C4C-38FB-44CE-9791-ABCEAD3BBC6E}">
      <dsp:nvSpPr>
        <dsp:cNvPr id="0" name=""/>
        <dsp:cNvSpPr/>
      </dsp:nvSpPr>
      <dsp:spPr>
        <a:xfrm>
          <a:off x="2749030" y="1767886"/>
          <a:ext cx="203500" cy="763127"/>
        </a:xfrm>
        <a:custGeom>
          <a:avLst/>
          <a:gdLst/>
          <a:ahLst/>
          <a:cxnLst/>
          <a:rect l="0" t="0" r="0" b="0"/>
          <a:pathLst>
            <a:path>
              <a:moveTo>
                <a:pt x="0" y="0"/>
              </a:moveTo>
              <a:lnTo>
                <a:pt x="0" y="763127"/>
              </a:lnTo>
              <a:lnTo>
                <a:pt x="203500" y="763127"/>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8424EF-B786-46F4-90E9-053919BC7357}">
      <dsp:nvSpPr>
        <dsp:cNvPr id="0" name=""/>
        <dsp:cNvSpPr/>
      </dsp:nvSpPr>
      <dsp:spPr>
        <a:xfrm>
          <a:off x="2952531" y="2022261"/>
          <a:ext cx="1628005" cy="101750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l-GR" sz="1700" kern="1200" dirty="0">
              <a:latin typeface="Times New Roman"/>
              <a:ea typeface="Times New Roman"/>
              <a:cs typeface="Times New Roman"/>
              <a:sym typeface="Times New Roman"/>
            </a:rPr>
            <a:t>Παιδοκεντρικός χαρακτήρας</a:t>
          </a:r>
          <a:endParaRPr lang="en-US" sz="1700" kern="1200" dirty="0"/>
        </a:p>
      </dsp:txBody>
      <dsp:txXfrm>
        <a:off x="2982333" y="2052063"/>
        <a:ext cx="1568401" cy="957899"/>
      </dsp:txXfrm>
    </dsp:sp>
    <dsp:sp modelId="{3095DFFE-4AF8-4D0A-ABF8-0ED7C3B7C519}">
      <dsp:nvSpPr>
        <dsp:cNvPr id="0" name=""/>
        <dsp:cNvSpPr/>
      </dsp:nvSpPr>
      <dsp:spPr>
        <a:xfrm>
          <a:off x="5089288" y="750382"/>
          <a:ext cx="2035007" cy="1017503"/>
        </a:xfrm>
        <a:prstGeom prst="roundRect">
          <a:avLst>
            <a:gd name="adj" fmla="val 10000"/>
          </a:avLst>
        </a:prstGeom>
        <a:solidFill>
          <a:schemeClr val="accent1"/>
        </a:solid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GR" sz="1800" b="1" kern="1200" dirty="0">
              <a:latin typeface="Times New Roman" panose="02020603050405020304" pitchFamily="18" charset="0"/>
              <a:cs typeface="Times New Roman" panose="02020603050405020304" pitchFamily="18" charset="0"/>
            </a:rPr>
            <a:t>Η μέση βαθμίδα</a:t>
          </a:r>
          <a:endParaRPr lang="en-US" sz="1800" b="1" kern="1200" dirty="0">
            <a:latin typeface="Times New Roman" panose="02020603050405020304" pitchFamily="18" charset="0"/>
            <a:cs typeface="Times New Roman" panose="02020603050405020304" pitchFamily="18" charset="0"/>
          </a:endParaRPr>
        </a:p>
      </dsp:txBody>
      <dsp:txXfrm>
        <a:off x="5119090" y="780184"/>
        <a:ext cx="1975403" cy="957899"/>
      </dsp:txXfrm>
    </dsp:sp>
    <dsp:sp modelId="{2E46E5A6-28F6-43EA-9567-7A0709C08738}">
      <dsp:nvSpPr>
        <dsp:cNvPr id="0" name=""/>
        <dsp:cNvSpPr/>
      </dsp:nvSpPr>
      <dsp:spPr>
        <a:xfrm>
          <a:off x="5292789" y="1767886"/>
          <a:ext cx="203500" cy="763127"/>
        </a:xfrm>
        <a:custGeom>
          <a:avLst/>
          <a:gdLst/>
          <a:ahLst/>
          <a:cxnLst/>
          <a:rect l="0" t="0" r="0" b="0"/>
          <a:pathLst>
            <a:path>
              <a:moveTo>
                <a:pt x="0" y="0"/>
              </a:moveTo>
              <a:lnTo>
                <a:pt x="0" y="763127"/>
              </a:lnTo>
              <a:lnTo>
                <a:pt x="203500" y="763127"/>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660F17-D1DA-46D4-842C-69991FB97180}">
      <dsp:nvSpPr>
        <dsp:cNvPr id="0" name=""/>
        <dsp:cNvSpPr/>
      </dsp:nvSpPr>
      <dsp:spPr>
        <a:xfrm>
          <a:off x="5496290" y="2022261"/>
          <a:ext cx="1628005" cy="101750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Clr>
              <a:schemeClr val="dk1"/>
            </a:buClr>
            <a:buSzPts val="1100"/>
            <a:buFont typeface="Arial"/>
            <a:buNone/>
          </a:pPr>
          <a:r>
            <a:rPr lang="el-GR" sz="1900" kern="1200" dirty="0">
              <a:latin typeface="Times New Roman"/>
              <a:ea typeface="Times New Roman"/>
              <a:cs typeface="Times New Roman"/>
              <a:sym typeface="Times New Roman"/>
            </a:rPr>
            <a:t>Ενιαία συγκεντρωτική διδασκαλία</a:t>
          </a:r>
          <a:endParaRPr lang="el-GR" sz="1900" kern="1200" dirty="0"/>
        </a:p>
      </dsp:txBody>
      <dsp:txXfrm>
        <a:off x="5526092" y="2052063"/>
        <a:ext cx="1568401" cy="957899"/>
      </dsp:txXfrm>
    </dsp:sp>
    <dsp:sp modelId="{B6708411-30C8-4DCF-86EA-8B29349B0613}">
      <dsp:nvSpPr>
        <dsp:cNvPr id="0" name=""/>
        <dsp:cNvSpPr/>
      </dsp:nvSpPr>
      <dsp:spPr>
        <a:xfrm>
          <a:off x="7633048" y="750382"/>
          <a:ext cx="2035007" cy="1017503"/>
        </a:xfrm>
        <a:prstGeom prst="roundRect">
          <a:avLst>
            <a:gd name="adj" fmla="val 10000"/>
          </a:avLst>
        </a:prstGeom>
        <a:solidFill>
          <a:schemeClr val="accent1"/>
        </a:solid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l-GR" sz="1800" b="1" kern="1200" dirty="0">
              <a:latin typeface="Times New Roman" panose="02020603050405020304" pitchFamily="18" charset="0"/>
              <a:cs typeface="Times New Roman" panose="02020603050405020304" pitchFamily="18" charset="0"/>
            </a:rPr>
            <a:t>Η ανώτερη βαθμίδα</a:t>
          </a:r>
        </a:p>
      </dsp:txBody>
      <dsp:txXfrm>
        <a:off x="7662850" y="780184"/>
        <a:ext cx="1975403" cy="957899"/>
      </dsp:txXfrm>
    </dsp:sp>
    <dsp:sp modelId="{2464D313-8172-46EE-B1CF-48A94E4BF312}">
      <dsp:nvSpPr>
        <dsp:cNvPr id="0" name=""/>
        <dsp:cNvSpPr/>
      </dsp:nvSpPr>
      <dsp:spPr>
        <a:xfrm>
          <a:off x="7836548" y="1767886"/>
          <a:ext cx="203500" cy="763127"/>
        </a:xfrm>
        <a:custGeom>
          <a:avLst/>
          <a:gdLst/>
          <a:ahLst/>
          <a:cxnLst/>
          <a:rect l="0" t="0" r="0" b="0"/>
          <a:pathLst>
            <a:path>
              <a:moveTo>
                <a:pt x="0" y="0"/>
              </a:moveTo>
              <a:lnTo>
                <a:pt x="0" y="763127"/>
              </a:lnTo>
              <a:lnTo>
                <a:pt x="203500" y="763127"/>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63C711-41CD-4667-92C1-7FB899010019}">
      <dsp:nvSpPr>
        <dsp:cNvPr id="0" name=""/>
        <dsp:cNvSpPr/>
      </dsp:nvSpPr>
      <dsp:spPr>
        <a:xfrm>
          <a:off x="8040049" y="2022261"/>
          <a:ext cx="1628005" cy="101750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1">
          <a:scrgbClr r="0" g="0" b="0"/>
        </a:fillRef>
        <a:effectRef idx="2">
          <a:scrgbClr r="0" g="0" b="0"/>
        </a:effectRef>
        <a:fontRef idx="minor"/>
      </dsp:style>
      <dsp:txBody>
        <a:bodyPr spcFirstLastPara="0" vert="horz" wrap="square" lIns="36195" tIns="24130" rIns="36195" bIns="24130" numCol="1" spcCol="1270" anchor="ctr" anchorCtr="0">
          <a:noAutofit/>
        </a:bodyPr>
        <a:lstStyle/>
        <a:p>
          <a:pPr marL="0" lvl="0" indent="0" algn="ctr" defTabSz="844550">
            <a:lnSpc>
              <a:spcPct val="90000"/>
            </a:lnSpc>
            <a:spcBef>
              <a:spcPct val="0"/>
            </a:spcBef>
            <a:spcAft>
              <a:spcPct val="35000"/>
            </a:spcAft>
            <a:buNone/>
          </a:pPr>
          <a:r>
            <a:rPr lang="el-GR" sz="1900" kern="1200" dirty="0">
              <a:latin typeface="Times New Roman" panose="02020603050405020304" pitchFamily="18" charset="0"/>
              <a:cs typeface="Times New Roman" panose="02020603050405020304" pitchFamily="18" charset="0"/>
            </a:rPr>
            <a:t>Σχολείο Εργασίας</a:t>
          </a:r>
        </a:p>
      </dsp:txBody>
      <dsp:txXfrm>
        <a:off x="8069851" y="2052063"/>
        <a:ext cx="1568401" cy="9578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52FEB6-5873-4DBD-A9C7-004F8C47CC4A}">
      <dsp:nvSpPr>
        <dsp:cNvPr id="0" name=""/>
        <dsp:cNvSpPr/>
      </dsp:nvSpPr>
      <dsp:spPr>
        <a:xfrm>
          <a:off x="720089" y="1761"/>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Κίνηση του σχολείου εργασίας </a:t>
          </a:r>
          <a:endParaRPr lang="en-US" sz="2500" kern="1200" dirty="0">
            <a:latin typeface="Times New Roman" panose="02020603050405020304" pitchFamily="18" charset="0"/>
            <a:cs typeface="Times New Roman" panose="02020603050405020304" pitchFamily="18" charset="0"/>
          </a:endParaRPr>
        </a:p>
      </dsp:txBody>
      <dsp:txXfrm>
        <a:off x="720089" y="1761"/>
        <a:ext cx="2550317" cy="1530190"/>
      </dsp:txXfrm>
    </dsp:sp>
    <dsp:sp modelId="{C46481E2-0D1A-4B18-BE23-8FFAEAC07A2F}">
      <dsp:nvSpPr>
        <dsp:cNvPr id="0" name=""/>
        <dsp:cNvSpPr/>
      </dsp:nvSpPr>
      <dsp:spPr>
        <a:xfrm>
          <a:off x="3525439" y="1761"/>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Μοντέλο της μεθόδου του </a:t>
          </a:r>
          <a:r>
            <a:rPr lang="el-GR" sz="2500" kern="1200" dirty="0" err="1">
              <a:latin typeface="Times New Roman" panose="02020603050405020304" pitchFamily="18" charset="0"/>
              <a:cs typeface="Times New Roman" panose="02020603050405020304" pitchFamily="18" charset="0"/>
            </a:rPr>
            <a:t>Decroly</a:t>
          </a:r>
          <a:endParaRPr lang="en-US" sz="2500" kern="1200" dirty="0">
            <a:latin typeface="Times New Roman" panose="02020603050405020304" pitchFamily="18" charset="0"/>
            <a:cs typeface="Times New Roman" panose="02020603050405020304" pitchFamily="18" charset="0"/>
          </a:endParaRPr>
        </a:p>
      </dsp:txBody>
      <dsp:txXfrm>
        <a:off x="3525439" y="1761"/>
        <a:ext cx="2550317" cy="1530190"/>
      </dsp:txXfrm>
    </dsp:sp>
    <dsp:sp modelId="{FC2E2B7B-6489-4B9E-BC05-322AB8C9300C}">
      <dsp:nvSpPr>
        <dsp:cNvPr id="0" name=""/>
        <dsp:cNvSpPr/>
      </dsp:nvSpPr>
      <dsp:spPr>
        <a:xfrm>
          <a:off x="6330788" y="1761"/>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Διδακτικές αρχές της </a:t>
          </a:r>
          <a:r>
            <a:rPr lang="el-GR" sz="2500" kern="1200" dirty="0" err="1">
              <a:latin typeface="Times New Roman" panose="02020603050405020304" pitchFamily="18" charset="0"/>
              <a:cs typeface="Times New Roman" panose="02020603050405020304" pitchFamily="18" charset="0"/>
            </a:rPr>
            <a:t>Montessori</a:t>
          </a:r>
          <a:endParaRPr lang="en-US" sz="2500" kern="1200" dirty="0">
            <a:latin typeface="Times New Roman" panose="02020603050405020304" pitchFamily="18" charset="0"/>
            <a:cs typeface="Times New Roman" panose="02020603050405020304" pitchFamily="18" charset="0"/>
          </a:endParaRPr>
        </a:p>
      </dsp:txBody>
      <dsp:txXfrm>
        <a:off x="6330788" y="1761"/>
        <a:ext cx="2550317" cy="1530190"/>
      </dsp:txXfrm>
    </dsp:sp>
    <dsp:sp modelId="{CFEE23BC-81B8-4075-84B8-E981DB0ADB53}">
      <dsp:nvSpPr>
        <dsp:cNvPr id="0" name=""/>
        <dsp:cNvSpPr/>
      </dsp:nvSpPr>
      <dsp:spPr>
        <a:xfrm>
          <a:off x="720089" y="1786983"/>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Θεωρία της εξατομίκευσης</a:t>
          </a:r>
          <a:endParaRPr lang="en-US" sz="2500" kern="1200" dirty="0">
            <a:latin typeface="Times New Roman" panose="02020603050405020304" pitchFamily="18" charset="0"/>
            <a:cs typeface="Times New Roman" panose="02020603050405020304" pitchFamily="18" charset="0"/>
          </a:endParaRPr>
        </a:p>
      </dsp:txBody>
      <dsp:txXfrm>
        <a:off x="720089" y="1786983"/>
        <a:ext cx="2550317" cy="1530190"/>
      </dsp:txXfrm>
    </dsp:sp>
    <dsp:sp modelId="{0E289506-4B74-494B-B6C0-E6100AF88ECE}">
      <dsp:nvSpPr>
        <dsp:cNvPr id="0" name=""/>
        <dsp:cNvSpPr/>
      </dsp:nvSpPr>
      <dsp:spPr>
        <a:xfrm>
          <a:off x="3525439" y="1786983"/>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Δώρα του </a:t>
          </a:r>
          <a:r>
            <a:rPr lang="el-GR" sz="2500" kern="1200" dirty="0" err="1">
              <a:latin typeface="Times New Roman" panose="02020603050405020304" pitchFamily="18" charset="0"/>
              <a:cs typeface="Times New Roman" panose="02020603050405020304" pitchFamily="18" charset="0"/>
            </a:rPr>
            <a:t>Froebel</a:t>
          </a:r>
          <a:r>
            <a:rPr lang="el-GR" sz="2500" kern="1200" dirty="0">
              <a:latin typeface="Times New Roman" panose="02020603050405020304" pitchFamily="18" charset="0"/>
              <a:cs typeface="Times New Roman" panose="02020603050405020304" pitchFamily="18" charset="0"/>
            </a:rPr>
            <a:t> </a:t>
          </a:r>
          <a:endParaRPr lang="en-US" sz="2500" kern="1200" dirty="0">
            <a:latin typeface="Times New Roman" panose="02020603050405020304" pitchFamily="18" charset="0"/>
            <a:cs typeface="Times New Roman" panose="02020603050405020304" pitchFamily="18" charset="0"/>
          </a:endParaRPr>
        </a:p>
      </dsp:txBody>
      <dsp:txXfrm>
        <a:off x="3525439" y="1786983"/>
        <a:ext cx="2550317" cy="1530190"/>
      </dsp:txXfrm>
    </dsp:sp>
    <dsp:sp modelId="{1C155AEC-6870-4410-B088-DD13EB0BBBC0}">
      <dsp:nvSpPr>
        <dsp:cNvPr id="0" name=""/>
        <dsp:cNvSpPr/>
      </dsp:nvSpPr>
      <dsp:spPr>
        <a:xfrm>
          <a:off x="6330788" y="1786983"/>
          <a:ext cx="2550317" cy="15301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l-GR" sz="2500" kern="1200" dirty="0">
              <a:latin typeface="Times New Roman" panose="02020603050405020304" pitchFamily="18" charset="0"/>
              <a:cs typeface="Times New Roman" panose="02020603050405020304" pitchFamily="18" charset="0"/>
            </a:rPr>
            <a:t>Διδακτική μέθοδος ενιαίας συγκεντρωτικής διδασκαλίας</a:t>
          </a:r>
          <a:endParaRPr lang="en-US" sz="2500" kern="1200" dirty="0">
            <a:latin typeface="Times New Roman" panose="02020603050405020304" pitchFamily="18" charset="0"/>
            <a:cs typeface="Times New Roman" panose="02020603050405020304" pitchFamily="18" charset="0"/>
          </a:endParaRPr>
        </a:p>
      </dsp:txBody>
      <dsp:txXfrm>
        <a:off x="6330788" y="1786983"/>
        <a:ext cx="2550317" cy="15301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5ABDE-CF5F-4384-B2C3-BBAA27F44A97}">
      <dsp:nvSpPr>
        <dsp:cNvPr id="0" name=""/>
        <dsp:cNvSpPr/>
      </dsp:nvSpPr>
      <dsp:spPr>
        <a:xfrm>
          <a:off x="5653" y="3084235"/>
          <a:ext cx="2558634" cy="139053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err="1">
              <a:latin typeface="Times New Roman" panose="02020603050405020304" pitchFamily="18" charset="0"/>
              <a:cs typeface="Times New Roman" panose="02020603050405020304" pitchFamily="18" charset="0"/>
            </a:rPr>
            <a:t>Διαδραστική</a:t>
          </a:r>
          <a:r>
            <a:rPr lang="el-GR" sz="1600" b="1" kern="1200" dirty="0">
              <a:latin typeface="Times New Roman" panose="02020603050405020304" pitchFamily="18" charset="0"/>
              <a:cs typeface="Times New Roman" panose="02020603050405020304" pitchFamily="18" charset="0"/>
            </a:rPr>
            <a:t> και Παιδοκεντρική Διδακτική</a:t>
          </a:r>
          <a:endParaRPr lang="en-US" sz="1600" kern="1200" dirty="0">
            <a:latin typeface="Times New Roman" panose="02020603050405020304" pitchFamily="18" charset="0"/>
            <a:cs typeface="Times New Roman" panose="02020603050405020304" pitchFamily="18" charset="0"/>
          </a:endParaRPr>
        </a:p>
      </dsp:txBody>
      <dsp:txXfrm>
        <a:off x="5653" y="3084235"/>
        <a:ext cx="2558634" cy="1390537"/>
      </dsp:txXfrm>
    </dsp:sp>
    <dsp:sp modelId="{6B0419D3-5A01-45DD-A5D2-923D009C509F}">
      <dsp:nvSpPr>
        <dsp:cNvPr id="0" name=""/>
        <dsp:cNvSpPr/>
      </dsp:nvSpPr>
      <dsp:spPr>
        <a:xfrm>
          <a:off x="2575593" y="3086016"/>
          <a:ext cx="7839087" cy="138697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Clr>
              <a:schemeClr val="dk1"/>
            </a:buClr>
            <a:buSzPts val="1100"/>
            <a:buFont typeface="Arial"/>
            <a:buNone/>
          </a:pPr>
          <a:r>
            <a:rPr lang="el-GR" sz="1500" kern="1200" dirty="0">
              <a:latin typeface="Times New Roman"/>
              <a:ea typeface="Times New Roman"/>
              <a:cs typeface="Times New Roman"/>
              <a:sym typeface="Times New Roman"/>
            </a:rPr>
            <a:t>Υπέρμαχος μιας </a:t>
          </a:r>
          <a:r>
            <a:rPr lang="el-GR" sz="1500" b="1" u="sng" kern="1200" dirty="0">
              <a:latin typeface="Times New Roman"/>
              <a:ea typeface="Times New Roman"/>
              <a:cs typeface="Times New Roman"/>
              <a:sym typeface="Times New Roman"/>
            </a:rPr>
            <a:t>παιδοκεντρικής προσέγγισης </a:t>
          </a:r>
          <a:r>
            <a:rPr lang="el-GR" sz="1500" kern="1200" dirty="0">
              <a:latin typeface="Times New Roman"/>
              <a:ea typeface="Times New Roman"/>
              <a:cs typeface="Times New Roman"/>
              <a:sym typeface="Times New Roman"/>
            </a:rPr>
            <a:t>στην εκπαίδευση, ενθάρρυνε τη </a:t>
          </a:r>
          <a:r>
            <a:rPr lang="el-GR" sz="1500" b="1" kern="1200" dirty="0">
              <a:latin typeface="Times New Roman"/>
              <a:ea typeface="Times New Roman"/>
              <a:cs typeface="Times New Roman"/>
              <a:sym typeface="Times New Roman"/>
            </a:rPr>
            <a:t>συμμετοχή </a:t>
          </a:r>
          <a:r>
            <a:rPr lang="el-GR" sz="1500" b="0" kern="1200" dirty="0">
              <a:latin typeface="Times New Roman"/>
              <a:ea typeface="Times New Roman"/>
              <a:cs typeface="Times New Roman"/>
              <a:sym typeface="Times New Roman"/>
            </a:rPr>
            <a:t>τω</a:t>
          </a:r>
          <a:r>
            <a:rPr lang="el-GR" sz="1500" kern="1200" dirty="0">
              <a:latin typeface="Times New Roman"/>
              <a:ea typeface="Times New Roman"/>
              <a:cs typeface="Times New Roman"/>
              <a:sym typeface="Times New Roman"/>
            </a:rPr>
            <a:t>ν παιδιών στη μαθησιακή διαδικασία. Υποστήριξε ότι η διδασκαλία</a:t>
          </a:r>
          <a:r>
            <a:rPr lang="el-GR" sz="1500" b="0" kern="1200" dirty="0">
              <a:latin typeface="Times New Roman"/>
              <a:ea typeface="Times New Roman"/>
              <a:cs typeface="Times New Roman"/>
              <a:sym typeface="Times New Roman"/>
            </a:rPr>
            <a:t> δεν </a:t>
          </a:r>
          <a:r>
            <a:rPr lang="el-GR" sz="1500" kern="1200" dirty="0">
              <a:latin typeface="Times New Roman"/>
              <a:ea typeface="Times New Roman"/>
              <a:cs typeface="Times New Roman"/>
              <a:sym typeface="Times New Roman"/>
            </a:rPr>
            <a:t>πρέπει να είναι μονοδιάστατη και παθητική, αλλά πρέπει να προάγει τη </a:t>
          </a:r>
          <a:r>
            <a:rPr lang="el-GR" sz="1500" b="1" kern="1200" dirty="0">
              <a:latin typeface="Times New Roman"/>
              <a:ea typeface="Times New Roman"/>
              <a:cs typeface="Times New Roman"/>
              <a:sym typeface="Times New Roman"/>
            </a:rPr>
            <a:t>δημιουργικότητα</a:t>
          </a:r>
          <a:r>
            <a:rPr lang="el-GR" sz="1500" kern="1200" dirty="0">
              <a:latin typeface="Times New Roman"/>
              <a:ea typeface="Times New Roman"/>
              <a:cs typeface="Times New Roman"/>
              <a:sym typeface="Times New Roman"/>
            </a:rPr>
            <a:t>, την </a:t>
          </a:r>
          <a:r>
            <a:rPr lang="el-GR" sz="1500" b="1" kern="1200" dirty="0">
              <a:latin typeface="Times New Roman"/>
              <a:ea typeface="Times New Roman"/>
              <a:cs typeface="Times New Roman"/>
              <a:sym typeface="Times New Roman"/>
            </a:rPr>
            <a:t>αυτονομία</a:t>
          </a:r>
          <a:r>
            <a:rPr lang="el-GR" sz="1500" kern="1200" dirty="0">
              <a:latin typeface="Times New Roman"/>
              <a:ea typeface="Times New Roman"/>
              <a:cs typeface="Times New Roman"/>
              <a:sym typeface="Times New Roman"/>
            </a:rPr>
            <a:t> και την </a:t>
          </a:r>
          <a:r>
            <a:rPr lang="el-GR" sz="1500" b="1" kern="1200" dirty="0">
              <a:latin typeface="Times New Roman"/>
              <a:ea typeface="Times New Roman"/>
              <a:cs typeface="Times New Roman"/>
              <a:sym typeface="Times New Roman"/>
            </a:rPr>
            <a:t>ενεργή συμμετοχή του μαθητή</a:t>
          </a:r>
          <a:r>
            <a:rPr lang="en-US" sz="1500" b="1" kern="1200" dirty="0">
              <a:latin typeface="Times New Roman"/>
              <a:ea typeface="Times New Roman"/>
              <a:cs typeface="Times New Roman"/>
              <a:sym typeface="Times New Roman"/>
            </a:rPr>
            <a:t> (</a:t>
          </a:r>
          <a:r>
            <a:rPr lang="el-GR" sz="1500" b="1" u="sng" kern="1200" dirty="0">
              <a:latin typeface="Times New Roman"/>
              <a:ea typeface="Times New Roman"/>
              <a:cs typeface="Times New Roman"/>
              <a:sym typeface="Times New Roman"/>
            </a:rPr>
            <a:t>Σχολείο Εργασίας</a:t>
          </a:r>
          <a:r>
            <a:rPr lang="el-GR" sz="1500" b="1" kern="1200" dirty="0">
              <a:latin typeface="Times New Roman"/>
              <a:ea typeface="Times New Roman"/>
              <a:cs typeface="Times New Roman"/>
              <a:sym typeface="Times New Roman"/>
            </a:rPr>
            <a:t>). </a:t>
          </a:r>
          <a:r>
            <a:rPr lang="el-GR" sz="1500" kern="1200" dirty="0">
              <a:latin typeface="Times New Roman"/>
              <a:ea typeface="Times New Roman"/>
              <a:cs typeface="Times New Roman"/>
              <a:sym typeface="Times New Roman"/>
            </a:rPr>
            <a:t>Η σχολική τάξη, να λειτουργεί ως χώρος </a:t>
          </a:r>
          <a:r>
            <a:rPr lang="el-GR" sz="1500" b="1" kern="1200" dirty="0">
              <a:latin typeface="Times New Roman"/>
              <a:ea typeface="Times New Roman"/>
              <a:cs typeface="Times New Roman"/>
              <a:sym typeface="Times New Roman"/>
            </a:rPr>
            <a:t>αλληλεπίδρασης και ανακάλυψης</a:t>
          </a:r>
          <a:r>
            <a:rPr lang="el-GR" sz="1500" kern="1200" dirty="0">
              <a:latin typeface="Times New Roman"/>
              <a:ea typeface="Times New Roman"/>
              <a:cs typeface="Times New Roman"/>
              <a:sym typeface="Times New Roman"/>
            </a:rPr>
            <a:t>, όπου οι μαθητές </a:t>
          </a:r>
          <a:r>
            <a:rPr lang="el-GR" sz="1500" b="1" kern="1200" dirty="0">
              <a:latin typeface="Times New Roman"/>
              <a:ea typeface="Times New Roman"/>
              <a:cs typeface="Times New Roman"/>
              <a:sym typeface="Times New Roman"/>
            </a:rPr>
            <a:t>εξερευνούν</a:t>
          </a:r>
          <a:r>
            <a:rPr lang="el-GR" sz="1500" kern="1200" dirty="0">
              <a:latin typeface="Times New Roman"/>
              <a:ea typeface="Times New Roman"/>
              <a:cs typeface="Times New Roman"/>
              <a:sym typeface="Times New Roman"/>
            </a:rPr>
            <a:t> και δημιουργούν τη γνώση.</a:t>
          </a:r>
          <a:endParaRPr lang="el-GR" sz="1500" kern="1200" dirty="0"/>
        </a:p>
      </dsp:txBody>
      <dsp:txXfrm>
        <a:off x="2575593" y="3086016"/>
        <a:ext cx="7839087" cy="1386975"/>
      </dsp:txXfrm>
    </dsp:sp>
    <dsp:sp modelId="{DF18DBA3-61C1-45CC-8769-6DFBBC168BF8}">
      <dsp:nvSpPr>
        <dsp:cNvPr id="0" name=""/>
        <dsp:cNvSpPr/>
      </dsp:nvSpPr>
      <dsp:spPr>
        <a:xfrm rot="10800000">
          <a:off x="0" y="1542949"/>
          <a:ext cx="2605083" cy="1556466"/>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Times New Roman" panose="02020603050405020304" pitchFamily="18" charset="0"/>
              <a:cs typeface="Times New Roman" panose="02020603050405020304" pitchFamily="18" charset="0"/>
            </a:rPr>
            <a:t>Προώθηση της Σχολικής Ψυχολογίας</a:t>
          </a:r>
          <a:endParaRPr lang="en-US" sz="1600" kern="1200" dirty="0">
            <a:latin typeface="Times New Roman" panose="02020603050405020304" pitchFamily="18" charset="0"/>
            <a:cs typeface="Times New Roman" panose="02020603050405020304" pitchFamily="18" charset="0"/>
          </a:endParaRPr>
        </a:p>
      </dsp:txBody>
      <dsp:txXfrm rot="-10800000">
        <a:off x="0" y="1542949"/>
        <a:ext cx="2605083" cy="1011703"/>
      </dsp:txXfrm>
    </dsp:sp>
    <dsp:sp modelId="{9A5AD9C8-F603-4E2F-B8EC-C56E7B517F45}">
      <dsp:nvSpPr>
        <dsp:cNvPr id="0" name=""/>
        <dsp:cNvSpPr/>
      </dsp:nvSpPr>
      <dsp:spPr>
        <a:xfrm>
          <a:off x="2605083" y="1542949"/>
          <a:ext cx="7815250" cy="1011703"/>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Εισήγαγε την έννοια της </a:t>
          </a:r>
          <a:r>
            <a:rPr lang="el-GR" sz="1500" b="1" kern="1200" dirty="0">
              <a:latin typeface="Times New Roman" panose="02020603050405020304" pitchFamily="18" charset="0"/>
              <a:cs typeface="Times New Roman" panose="02020603050405020304" pitchFamily="18" charset="0"/>
            </a:rPr>
            <a:t>σχολικής ψυχολογίας</a:t>
          </a:r>
          <a:r>
            <a:rPr lang="el-GR" sz="1500" kern="1200" dirty="0">
              <a:latin typeface="Times New Roman" panose="02020603050405020304" pitchFamily="18" charset="0"/>
              <a:cs typeface="Times New Roman" panose="02020603050405020304" pitchFamily="18" charset="0"/>
            </a:rPr>
            <a:t>, η οποία συνδυάζει την </a:t>
          </a:r>
          <a:r>
            <a:rPr lang="el-GR" sz="1500" b="1" kern="1200" dirty="0">
              <a:latin typeface="Times New Roman" panose="02020603050405020304" pitchFamily="18" charset="0"/>
              <a:cs typeface="Times New Roman" panose="02020603050405020304" pitchFamily="18" charset="0"/>
            </a:rPr>
            <a:t>ψυχολογική υποστήριξη </a:t>
          </a:r>
          <a:r>
            <a:rPr lang="el-GR" sz="1500" kern="1200" dirty="0">
              <a:latin typeface="Times New Roman" panose="02020603050405020304" pitchFamily="18" charset="0"/>
              <a:cs typeface="Times New Roman" panose="02020603050405020304" pitchFamily="18" charset="0"/>
            </a:rPr>
            <a:t>των μαθητών με την </a:t>
          </a:r>
          <a:r>
            <a:rPr lang="el-GR" sz="1500" b="1" kern="1200" dirty="0">
              <a:latin typeface="Times New Roman" panose="02020603050405020304" pitchFamily="18" charset="0"/>
              <a:cs typeface="Times New Roman" panose="02020603050405020304" pitchFamily="18" charset="0"/>
            </a:rPr>
            <a:t>παιδαγωγική διαδικασία</a:t>
          </a:r>
          <a:r>
            <a:rPr lang="el-GR" sz="1500" kern="1200" dirty="0">
              <a:latin typeface="Times New Roman" panose="02020603050405020304" pitchFamily="18" charset="0"/>
              <a:cs typeface="Times New Roman" panose="02020603050405020304" pitchFamily="18" charset="0"/>
            </a:rPr>
            <a:t>. Αυτή η προσέγγιση είχε στόχο να βοηθήσει τους δασκάλους να κατανοήσουν και να ανταποκριθούν στις </a:t>
          </a:r>
          <a:r>
            <a:rPr lang="el-GR" sz="1500" b="1" kern="1200" dirty="0">
              <a:latin typeface="Times New Roman" panose="02020603050405020304" pitchFamily="18" charset="0"/>
              <a:cs typeface="Times New Roman" panose="02020603050405020304" pitchFamily="18" charset="0"/>
            </a:rPr>
            <a:t>συναισθηματικές</a:t>
          </a:r>
          <a:r>
            <a:rPr lang="el-GR" sz="1500" kern="1200" dirty="0">
              <a:latin typeface="Times New Roman" panose="02020603050405020304" pitchFamily="18" charset="0"/>
              <a:cs typeface="Times New Roman" panose="02020603050405020304" pitchFamily="18" charset="0"/>
            </a:rPr>
            <a:t> και </a:t>
          </a:r>
          <a:r>
            <a:rPr lang="el-GR" sz="1500" b="1" kern="1200" dirty="0">
              <a:latin typeface="Times New Roman" panose="02020603050405020304" pitchFamily="18" charset="0"/>
              <a:cs typeface="Times New Roman" panose="02020603050405020304" pitchFamily="18" charset="0"/>
            </a:rPr>
            <a:t>ψυχικές</a:t>
          </a:r>
          <a:r>
            <a:rPr lang="el-GR" sz="1500" kern="1200" dirty="0">
              <a:latin typeface="Times New Roman" panose="02020603050405020304" pitchFamily="18" charset="0"/>
              <a:cs typeface="Times New Roman" panose="02020603050405020304" pitchFamily="18" charset="0"/>
            </a:rPr>
            <a:t> ανάγκες των μαθητών, αναγνωρίζοντας τις </a:t>
          </a:r>
          <a:r>
            <a:rPr lang="el-GR" sz="1500" b="1" u="sng" kern="1200" dirty="0">
              <a:latin typeface="Times New Roman" panose="02020603050405020304" pitchFamily="18" charset="0"/>
              <a:cs typeface="Times New Roman" panose="02020603050405020304" pitchFamily="18" charset="0"/>
            </a:rPr>
            <a:t>διαφορές </a:t>
          </a:r>
          <a:r>
            <a:rPr lang="el-GR" sz="1500" kern="1200" dirty="0">
              <a:latin typeface="Times New Roman" panose="02020603050405020304" pitchFamily="18" charset="0"/>
              <a:cs typeface="Times New Roman" panose="02020603050405020304" pitchFamily="18" charset="0"/>
            </a:rPr>
            <a:t>και τις </a:t>
          </a:r>
          <a:r>
            <a:rPr lang="el-GR" sz="1500" b="1" u="sng" kern="1200" dirty="0">
              <a:latin typeface="Times New Roman" panose="02020603050405020304" pitchFamily="18" charset="0"/>
              <a:cs typeface="Times New Roman" panose="02020603050405020304" pitchFamily="18" charset="0"/>
            </a:rPr>
            <a:t>ιδιαιτερότητες</a:t>
          </a:r>
          <a:r>
            <a:rPr lang="el-GR" sz="1500" kern="1200" dirty="0">
              <a:latin typeface="Times New Roman" panose="02020603050405020304" pitchFamily="18" charset="0"/>
              <a:cs typeface="Times New Roman" panose="02020603050405020304" pitchFamily="18" charset="0"/>
            </a:rPr>
            <a:t> του</a:t>
          </a:r>
          <a:r>
            <a:rPr lang="en-US" sz="1500" kern="1200" dirty="0">
              <a:latin typeface="Times New Roman" panose="02020603050405020304" pitchFamily="18" charset="0"/>
              <a:cs typeface="Times New Roman" panose="02020603050405020304" pitchFamily="18" charset="0"/>
            </a:rPr>
            <a:t> </a:t>
          </a:r>
          <a:r>
            <a:rPr lang="el-GR" sz="1500" kern="1200" dirty="0">
              <a:latin typeface="Times New Roman" panose="02020603050405020304" pitchFamily="18" charset="0"/>
              <a:cs typeface="Times New Roman" panose="02020603050405020304" pitchFamily="18" charset="0"/>
            </a:rPr>
            <a:t>καθένα ξεχωριστά.</a:t>
          </a:r>
          <a:endParaRPr lang="en-US" sz="1500" kern="1200" dirty="0"/>
        </a:p>
      </dsp:txBody>
      <dsp:txXfrm>
        <a:off x="2605083" y="1542949"/>
        <a:ext cx="7815250" cy="1011703"/>
      </dsp:txXfrm>
    </dsp:sp>
    <dsp:sp modelId="{1975169A-364D-4F5D-B52B-13EBE00065CE}">
      <dsp:nvSpPr>
        <dsp:cNvPr id="0" name=""/>
        <dsp:cNvSpPr/>
      </dsp:nvSpPr>
      <dsp:spPr>
        <a:xfrm rot="10800000">
          <a:off x="0" y="1662"/>
          <a:ext cx="2605083" cy="1556466"/>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Times New Roman" panose="02020603050405020304" pitchFamily="18" charset="0"/>
              <a:cs typeface="Times New Roman" panose="02020603050405020304" pitchFamily="18" charset="0"/>
            </a:rPr>
            <a:t>Ενσωμάτωση Ψυχολογίας στην Εκπαίδευση</a:t>
          </a:r>
          <a:endParaRPr lang="en-US" sz="1600" kern="1200" dirty="0">
            <a:latin typeface="Times New Roman" panose="02020603050405020304" pitchFamily="18" charset="0"/>
            <a:cs typeface="Times New Roman" panose="02020603050405020304" pitchFamily="18" charset="0"/>
          </a:endParaRPr>
        </a:p>
      </dsp:txBody>
      <dsp:txXfrm rot="-10800000">
        <a:off x="0" y="1662"/>
        <a:ext cx="2605083" cy="1011703"/>
      </dsp:txXfrm>
    </dsp:sp>
    <dsp:sp modelId="{6040E1C9-1A7D-4E0D-9AEC-3A4894112E07}">
      <dsp:nvSpPr>
        <dsp:cNvPr id="0" name=""/>
        <dsp:cNvSpPr/>
      </dsp:nvSpPr>
      <dsp:spPr>
        <a:xfrm>
          <a:off x="2605083" y="1662"/>
          <a:ext cx="7815250" cy="1011703"/>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None/>
          </a:pPr>
          <a:r>
            <a:rPr lang="el-GR" sz="1500" kern="1200" dirty="0">
              <a:latin typeface="Times New Roman" panose="02020603050405020304" pitchFamily="18" charset="0"/>
              <a:cs typeface="Times New Roman" panose="02020603050405020304" pitchFamily="18" charset="0"/>
            </a:rPr>
            <a:t>Η </a:t>
          </a:r>
          <a:r>
            <a:rPr lang="el-GR" sz="1500" b="1" kern="1200" dirty="0">
              <a:latin typeface="Times New Roman" panose="02020603050405020304" pitchFamily="18" charset="0"/>
              <a:cs typeface="Times New Roman" panose="02020603050405020304" pitchFamily="18" charset="0"/>
            </a:rPr>
            <a:t>Ιμβριώτη</a:t>
          </a:r>
          <a:r>
            <a:rPr lang="el-GR" sz="1500" kern="1200" dirty="0">
              <a:latin typeface="Times New Roman" panose="02020603050405020304" pitchFamily="18" charset="0"/>
              <a:cs typeface="Times New Roman" panose="02020603050405020304" pitchFamily="18" charset="0"/>
            </a:rPr>
            <a:t> ήταν από τους πρώτους ανθρώπους που έφεραν τη </a:t>
          </a:r>
          <a:r>
            <a:rPr lang="el-GR" sz="1500" b="1" kern="1200" dirty="0">
              <a:latin typeface="Times New Roman" panose="02020603050405020304" pitchFamily="18" charset="0"/>
              <a:cs typeface="Times New Roman" panose="02020603050405020304" pitchFamily="18" charset="0"/>
            </a:rPr>
            <a:t>σύγχρονη ψυχολογία </a:t>
          </a:r>
          <a:r>
            <a:rPr lang="el-GR" sz="1500" kern="1200" dirty="0">
              <a:latin typeface="Times New Roman" panose="02020603050405020304" pitchFamily="18" charset="0"/>
              <a:cs typeface="Times New Roman" panose="02020603050405020304" pitchFamily="18" charset="0"/>
            </a:rPr>
            <a:t>στο σχολικό περιβάλλον, επισημαίνοντας τη </a:t>
          </a:r>
          <a:r>
            <a:rPr lang="el-GR" sz="1500" b="1" kern="1200" dirty="0">
              <a:latin typeface="Times New Roman" panose="02020603050405020304" pitchFamily="18" charset="0"/>
              <a:cs typeface="Times New Roman" panose="02020603050405020304" pitchFamily="18" charset="0"/>
            </a:rPr>
            <a:t>σημασία της κατανόησης της ψυχολογίας του παιδιού </a:t>
          </a:r>
          <a:r>
            <a:rPr lang="el-GR" sz="1500" kern="1200" dirty="0">
              <a:latin typeface="Times New Roman" panose="02020603050405020304" pitchFamily="18" charset="0"/>
              <a:cs typeface="Times New Roman" panose="02020603050405020304" pitchFamily="18" charset="0"/>
            </a:rPr>
            <a:t>για την αποτελεσματική διδασκαλία. Υποστήριξε ότι οι εκπαιδευτικοί πρέπει να κατανοούν τις </a:t>
          </a:r>
          <a:r>
            <a:rPr lang="el-GR" sz="1500" b="1" kern="1200" dirty="0">
              <a:latin typeface="Times New Roman" panose="02020603050405020304" pitchFamily="18" charset="0"/>
              <a:cs typeface="Times New Roman" panose="02020603050405020304" pitchFamily="18" charset="0"/>
            </a:rPr>
            <a:t>αναπτυξιακές ανάγκες των παιδιών</a:t>
          </a:r>
          <a:r>
            <a:rPr lang="el-GR" sz="1500" kern="1200" dirty="0">
              <a:latin typeface="Times New Roman" panose="02020603050405020304" pitchFamily="18" charset="0"/>
              <a:cs typeface="Times New Roman" panose="02020603050405020304" pitchFamily="18" charset="0"/>
            </a:rPr>
            <a:t> και να </a:t>
          </a:r>
          <a:r>
            <a:rPr lang="el-GR" sz="1500" b="1" kern="1200" dirty="0">
              <a:latin typeface="Times New Roman" panose="02020603050405020304" pitchFamily="18" charset="0"/>
              <a:cs typeface="Times New Roman" panose="02020603050405020304" pitchFamily="18" charset="0"/>
            </a:rPr>
            <a:t>προσαρμόζουν τη διδασκαλία </a:t>
          </a:r>
          <a:r>
            <a:rPr lang="el-GR" sz="1500" kern="1200" dirty="0">
              <a:latin typeface="Times New Roman" panose="02020603050405020304" pitchFamily="18" charset="0"/>
              <a:cs typeface="Times New Roman" panose="02020603050405020304" pitchFamily="18" charset="0"/>
            </a:rPr>
            <a:t>τους ανάλογα με αυτές.</a:t>
          </a:r>
        </a:p>
      </dsp:txBody>
      <dsp:txXfrm>
        <a:off x="2605083" y="1662"/>
        <a:ext cx="7815250" cy="10117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5ABDE-CF5F-4384-B2C3-BBAA27F44A97}">
      <dsp:nvSpPr>
        <dsp:cNvPr id="0" name=""/>
        <dsp:cNvSpPr/>
      </dsp:nvSpPr>
      <dsp:spPr>
        <a:xfrm>
          <a:off x="0" y="3566071"/>
          <a:ext cx="2605083" cy="117046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Times New Roman" panose="02020603050405020304" pitchFamily="18" charset="0"/>
              <a:cs typeface="Times New Roman" panose="02020603050405020304" pitchFamily="18" charset="0"/>
            </a:rPr>
            <a:t>Εκπαιδευτική Μεταρρύθμιση</a:t>
          </a:r>
          <a:endParaRPr lang="en-US" sz="1600" b="1" kern="1200" dirty="0">
            <a:latin typeface="Times New Roman" panose="02020603050405020304" pitchFamily="18" charset="0"/>
            <a:cs typeface="Times New Roman" panose="02020603050405020304" pitchFamily="18" charset="0"/>
          </a:endParaRPr>
        </a:p>
      </dsp:txBody>
      <dsp:txXfrm>
        <a:off x="0" y="3566071"/>
        <a:ext cx="2605083" cy="1170464"/>
      </dsp:txXfrm>
    </dsp:sp>
    <dsp:sp modelId="{6B0419D3-5A01-45DD-A5D2-923D009C509F}">
      <dsp:nvSpPr>
        <dsp:cNvPr id="0" name=""/>
        <dsp:cNvSpPr/>
      </dsp:nvSpPr>
      <dsp:spPr>
        <a:xfrm>
          <a:off x="2605083" y="3566071"/>
          <a:ext cx="7815250" cy="1170464"/>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Clr>
              <a:schemeClr val="dk1"/>
            </a:buClr>
            <a:buSzPts val="1100"/>
            <a:buFont typeface="Arial"/>
            <a:buNone/>
          </a:pPr>
          <a:r>
            <a:rPr lang="el-GR" sz="1500" kern="1200" dirty="0">
              <a:latin typeface="Times New Roman"/>
              <a:ea typeface="Times New Roman"/>
              <a:cs typeface="Times New Roman"/>
              <a:sym typeface="Times New Roman"/>
            </a:rPr>
            <a:t>Στην εποχή της, η Ελλάδα βρισκόταν σε μια φάση </a:t>
          </a:r>
          <a:r>
            <a:rPr lang="el-GR" sz="1500" b="1" kern="1200" dirty="0">
              <a:latin typeface="Times New Roman"/>
              <a:ea typeface="Times New Roman"/>
              <a:cs typeface="Times New Roman"/>
              <a:sym typeface="Times New Roman"/>
            </a:rPr>
            <a:t>κοινωνικών και πολιτικών ανακατατάξεων</a:t>
          </a:r>
          <a:r>
            <a:rPr lang="el-GR" sz="1500" kern="1200" dirty="0">
              <a:latin typeface="Times New Roman"/>
              <a:ea typeface="Times New Roman"/>
              <a:cs typeface="Times New Roman"/>
              <a:sym typeface="Times New Roman"/>
            </a:rPr>
            <a:t>, και η Ιμβριώτη τάχθηκε υπέρ των </a:t>
          </a:r>
          <a:r>
            <a:rPr lang="el-GR" sz="1500" b="1" kern="1200" dirty="0">
              <a:latin typeface="Times New Roman"/>
              <a:ea typeface="Times New Roman"/>
              <a:cs typeface="Times New Roman"/>
              <a:sym typeface="Times New Roman"/>
            </a:rPr>
            <a:t>εκπαιδευτικών μεταρρυθμίσεων </a:t>
          </a:r>
          <a:r>
            <a:rPr lang="el-GR" sz="1500" kern="1200" dirty="0">
              <a:latin typeface="Times New Roman"/>
              <a:ea typeface="Times New Roman"/>
              <a:cs typeface="Times New Roman"/>
              <a:sym typeface="Times New Roman"/>
            </a:rPr>
            <a:t>που θα βελτίωναν το ελληνικό εκπαιδευτικό σύστημα, το οποίο, σύμφωνα με εκείνη, ήταν πολύ περιορισμένο και αυστηρό. Υποστήριξε την ανάγκη για έναν περισσότερο </a:t>
          </a:r>
          <a:r>
            <a:rPr lang="el-GR" sz="1500" b="1" kern="1200" dirty="0">
              <a:latin typeface="Times New Roman"/>
              <a:ea typeface="Times New Roman"/>
              <a:cs typeface="Times New Roman"/>
              <a:sym typeface="Times New Roman"/>
            </a:rPr>
            <a:t>ευέλικτο</a:t>
          </a:r>
          <a:r>
            <a:rPr lang="el-GR" sz="1500" kern="1200" dirty="0">
              <a:latin typeface="Times New Roman"/>
              <a:ea typeface="Times New Roman"/>
              <a:cs typeface="Times New Roman"/>
              <a:sym typeface="Times New Roman"/>
            </a:rPr>
            <a:t> και </a:t>
          </a:r>
          <a:r>
            <a:rPr lang="el-GR" sz="1500" b="1" kern="1200" dirty="0">
              <a:latin typeface="Times New Roman"/>
              <a:ea typeface="Times New Roman"/>
              <a:cs typeface="Times New Roman"/>
              <a:sym typeface="Times New Roman"/>
            </a:rPr>
            <a:t>ανθρωποκεντρικό </a:t>
          </a:r>
          <a:r>
            <a:rPr lang="el-GR" sz="1500" kern="1200" dirty="0">
              <a:latin typeface="Times New Roman"/>
              <a:ea typeface="Times New Roman"/>
              <a:cs typeface="Times New Roman"/>
              <a:sym typeface="Times New Roman"/>
            </a:rPr>
            <a:t>σχολικό </a:t>
          </a:r>
          <a:r>
            <a:rPr lang="el-GR" sz="1500" b="1" kern="1200" dirty="0">
              <a:latin typeface="Times New Roman"/>
              <a:ea typeface="Times New Roman"/>
              <a:cs typeface="Times New Roman"/>
              <a:sym typeface="Times New Roman"/>
            </a:rPr>
            <a:t>οργανισμό</a:t>
          </a:r>
          <a:r>
            <a:rPr lang="el-GR" sz="1500" kern="1200" dirty="0">
              <a:latin typeface="Times New Roman"/>
              <a:ea typeface="Times New Roman"/>
              <a:cs typeface="Times New Roman"/>
              <a:sym typeface="Times New Roman"/>
            </a:rPr>
            <a:t>.</a:t>
          </a:r>
          <a:endParaRPr lang="el-GR" sz="1500" kern="1200" dirty="0"/>
        </a:p>
      </dsp:txBody>
      <dsp:txXfrm>
        <a:off x="2605083" y="3566071"/>
        <a:ext cx="7815250" cy="1170464"/>
      </dsp:txXfrm>
    </dsp:sp>
    <dsp:sp modelId="{DF18DBA3-61C1-45CC-8769-6DFBBC168BF8}">
      <dsp:nvSpPr>
        <dsp:cNvPr id="0" name=""/>
        <dsp:cNvSpPr/>
      </dsp:nvSpPr>
      <dsp:spPr>
        <a:xfrm rot="10800000">
          <a:off x="0" y="1783454"/>
          <a:ext cx="2605083" cy="1800173"/>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Times New Roman"/>
              <a:ea typeface="Times New Roman"/>
              <a:cs typeface="Times New Roman"/>
              <a:sym typeface="Times New Roman"/>
            </a:rPr>
            <a:t>Αναγνώριση των κοινωνικών παραμέτρων της εκπαίδευσης</a:t>
          </a:r>
          <a:endParaRPr lang="en-US" sz="1600" kern="1200" dirty="0">
            <a:latin typeface="Times New Roman" panose="02020603050405020304" pitchFamily="18" charset="0"/>
            <a:cs typeface="Times New Roman" panose="02020603050405020304" pitchFamily="18" charset="0"/>
          </a:endParaRPr>
        </a:p>
      </dsp:txBody>
      <dsp:txXfrm rot="-10800000">
        <a:off x="0" y="1783454"/>
        <a:ext cx="2605083" cy="1170113"/>
      </dsp:txXfrm>
    </dsp:sp>
    <dsp:sp modelId="{9A5AD9C8-F603-4E2F-B8EC-C56E7B517F45}">
      <dsp:nvSpPr>
        <dsp:cNvPr id="0" name=""/>
        <dsp:cNvSpPr/>
      </dsp:nvSpPr>
      <dsp:spPr>
        <a:xfrm>
          <a:off x="2605083" y="1783454"/>
          <a:ext cx="7815250" cy="1170113"/>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None/>
          </a:pPr>
          <a:r>
            <a:rPr lang="el-GR" sz="1500" kern="1200" dirty="0">
              <a:latin typeface="Times New Roman"/>
              <a:ea typeface="Times New Roman"/>
              <a:cs typeface="Times New Roman"/>
              <a:sym typeface="Times New Roman"/>
            </a:rPr>
            <a:t>Υποστήριξε ότι το εκπαιδευτικό σύστημα δεν μπορεί να λειτουργήσει αποκομμένο από τις κοινωνικές, πολιτικές και οικονομικές συνθήκες, αλλά </a:t>
          </a:r>
          <a:r>
            <a:rPr lang="el-GR" sz="1500" b="1" kern="1200" dirty="0">
              <a:latin typeface="Times New Roman"/>
              <a:ea typeface="Times New Roman"/>
              <a:cs typeface="Times New Roman"/>
              <a:sym typeface="Times New Roman"/>
            </a:rPr>
            <a:t>η εκπαίδευση </a:t>
          </a:r>
          <a:r>
            <a:rPr lang="el-GR" sz="1500" kern="1200" dirty="0">
              <a:latin typeface="Times New Roman"/>
              <a:ea typeface="Times New Roman"/>
              <a:cs typeface="Times New Roman"/>
              <a:sym typeface="Times New Roman"/>
            </a:rPr>
            <a:t>πρέπει να αποτελεί </a:t>
          </a:r>
          <a:r>
            <a:rPr lang="el-GR" sz="1500" b="1" kern="1200" dirty="0">
              <a:latin typeface="Times New Roman"/>
              <a:ea typeface="Times New Roman"/>
              <a:cs typeface="Times New Roman"/>
              <a:sym typeface="Times New Roman"/>
            </a:rPr>
            <a:t>εργαλείο κοινωνικής αλλαγής</a:t>
          </a:r>
          <a:r>
            <a:rPr lang="el-GR" sz="1500" kern="1200" dirty="0">
              <a:latin typeface="Times New Roman"/>
              <a:ea typeface="Times New Roman"/>
              <a:cs typeface="Times New Roman"/>
              <a:sym typeface="Times New Roman"/>
            </a:rPr>
            <a:t>, να προάγει την </a:t>
          </a:r>
          <a:r>
            <a:rPr lang="el-GR" sz="1500" b="1" kern="1200" dirty="0">
              <a:latin typeface="Times New Roman"/>
              <a:ea typeface="Times New Roman"/>
              <a:cs typeface="Times New Roman"/>
              <a:sym typeface="Times New Roman"/>
            </a:rPr>
            <a:t>κοινωνική δικαιοσύνη </a:t>
          </a:r>
          <a:r>
            <a:rPr lang="el-GR" sz="1500" kern="1200" dirty="0">
              <a:latin typeface="Times New Roman"/>
              <a:ea typeface="Times New Roman"/>
              <a:cs typeface="Times New Roman"/>
              <a:sym typeface="Times New Roman"/>
            </a:rPr>
            <a:t>και να συμβάλλει στη διαμόρφωση </a:t>
          </a:r>
          <a:r>
            <a:rPr lang="el-GR" sz="1500" b="1" kern="1200" dirty="0">
              <a:latin typeface="Times New Roman"/>
              <a:ea typeface="Times New Roman"/>
              <a:cs typeface="Times New Roman"/>
              <a:sym typeface="Times New Roman"/>
            </a:rPr>
            <a:t>των πολιτών μιας δημοκρατικής κοινωνίας</a:t>
          </a:r>
          <a:r>
            <a:rPr lang="el-GR" sz="1500" kern="1200" dirty="0">
              <a:latin typeface="Times New Roman"/>
              <a:ea typeface="Times New Roman"/>
              <a:cs typeface="Times New Roman"/>
              <a:sym typeface="Times New Roman"/>
            </a:rPr>
            <a:t>.</a:t>
          </a:r>
          <a:endParaRPr lang="en-US" sz="1100" kern="1200" dirty="0"/>
        </a:p>
      </dsp:txBody>
      <dsp:txXfrm>
        <a:off x="2605083" y="1783454"/>
        <a:ext cx="7815250" cy="1170113"/>
      </dsp:txXfrm>
    </dsp:sp>
    <dsp:sp modelId="{1975169A-364D-4F5D-B52B-13EBE00065CE}">
      <dsp:nvSpPr>
        <dsp:cNvPr id="0" name=""/>
        <dsp:cNvSpPr/>
      </dsp:nvSpPr>
      <dsp:spPr>
        <a:xfrm rot="10800000">
          <a:off x="0" y="0"/>
          <a:ext cx="2605083" cy="1800173"/>
        </a:xfrm>
        <a:prstGeom prst="upArrowCallout">
          <a:avLst>
            <a:gd name="adj1" fmla="val 5000"/>
            <a:gd name="adj2" fmla="val 10000"/>
            <a:gd name="adj3" fmla="val 15000"/>
            <a:gd name="adj4" fmla="val 64977"/>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5274" tIns="113792" rIns="185274" bIns="113792"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Times New Roman"/>
              <a:ea typeface="Times New Roman"/>
              <a:cs typeface="Times New Roman"/>
              <a:sym typeface="Times New Roman"/>
            </a:rPr>
            <a:t>Η διδασκαλία ως δημιουργία και όχι ως ανάκτηση γνώσεων</a:t>
          </a:r>
          <a:endParaRPr lang="en-US" sz="1600" kern="1200" dirty="0">
            <a:latin typeface="Times New Roman" panose="02020603050405020304" pitchFamily="18" charset="0"/>
            <a:cs typeface="Times New Roman" panose="02020603050405020304" pitchFamily="18" charset="0"/>
          </a:endParaRPr>
        </a:p>
      </dsp:txBody>
      <dsp:txXfrm rot="-10800000">
        <a:off x="0" y="0"/>
        <a:ext cx="2605083" cy="1170113"/>
      </dsp:txXfrm>
    </dsp:sp>
    <dsp:sp modelId="{6040E1C9-1A7D-4E0D-9AEC-3A4894112E07}">
      <dsp:nvSpPr>
        <dsp:cNvPr id="0" name=""/>
        <dsp:cNvSpPr/>
      </dsp:nvSpPr>
      <dsp:spPr>
        <a:xfrm>
          <a:off x="2605083" y="837"/>
          <a:ext cx="7815250" cy="1170113"/>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8530" tIns="190500" rIns="158530" bIns="190500" numCol="1" spcCol="1270" anchor="ctr" anchorCtr="0">
          <a:noAutofit/>
        </a:bodyPr>
        <a:lstStyle/>
        <a:p>
          <a:pPr marL="0" lvl="0" indent="0" algn="just" defTabSz="666750">
            <a:lnSpc>
              <a:spcPct val="100000"/>
            </a:lnSpc>
            <a:spcBef>
              <a:spcPct val="0"/>
            </a:spcBef>
            <a:spcAft>
              <a:spcPct val="35000"/>
            </a:spcAft>
            <a:buNone/>
          </a:pPr>
          <a:r>
            <a:rPr lang="el-GR" sz="1500" kern="1200" dirty="0">
              <a:latin typeface="Times New Roman"/>
              <a:ea typeface="Times New Roman"/>
              <a:cs typeface="Times New Roman"/>
              <a:sym typeface="Times New Roman"/>
            </a:rPr>
            <a:t>Η μάθηση δεν πρέπει να περιορίζεται στη μετάδοση γνώσεων, αλλά να επικεντρώνεται στην </a:t>
          </a:r>
          <a:r>
            <a:rPr lang="el-GR" sz="1500" b="1" kern="1200" dirty="0">
              <a:latin typeface="Times New Roman"/>
              <a:ea typeface="Times New Roman"/>
              <a:cs typeface="Times New Roman"/>
              <a:sym typeface="Times New Roman"/>
            </a:rPr>
            <a:t>ανάπτυξη δεξιοτήτων </a:t>
          </a:r>
          <a:r>
            <a:rPr lang="el-GR" sz="1500" kern="1200" dirty="0">
              <a:latin typeface="Times New Roman"/>
              <a:ea typeface="Times New Roman"/>
              <a:cs typeface="Times New Roman"/>
              <a:sym typeface="Times New Roman"/>
            </a:rPr>
            <a:t>και </a:t>
          </a:r>
          <a:r>
            <a:rPr lang="el-GR" sz="1500" b="1" kern="1200" dirty="0">
              <a:latin typeface="Times New Roman"/>
              <a:ea typeface="Times New Roman"/>
              <a:cs typeface="Times New Roman"/>
              <a:sym typeface="Times New Roman"/>
            </a:rPr>
            <a:t>δημιουργικών ικανοτήτων</a:t>
          </a:r>
          <a:r>
            <a:rPr lang="el-GR" sz="1500" kern="1200" dirty="0">
              <a:latin typeface="Times New Roman"/>
              <a:ea typeface="Times New Roman"/>
              <a:cs typeface="Times New Roman"/>
              <a:sym typeface="Times New Roman"/>
            </a:rPr>
            <a:t>. Η διδασκαλία, πρέπει να ενθαρρύνει τους μαθητές να σκέφτονται </a:t>
          </a:r>
          <a:r>
            <a:rPr lang="el-GR" sz="1500" b="1" kern="1200" dirty="0">
              <a:latin typeface="Times New Roman"/>
              <a:ea typeface="Times New Roman"/>
              <a:cs typeface="Times New Roman"/>
              <a:sym typeface="Times New Roman"/>
            </a:rPr>
            <a:t>κριτικά</a:t>
          </a:r>
          <a:r>
            <a:rPr lang="el-GR" sz="1500" kern="1200" dirty="0">
              <a:latin typeface="Times New Roman"/>
              <a:ea typeface="Times New Roman"/>
              <a:cs typeface="Times New Roman"/>
              <a:sym typeface="Times New Roman"/>
            </a:rPr>
            <a:t>, να </a:t>
          </a:r>
          <a:r>
            <a:rPr lang="el-GR" sz="1500" b="1" kern="1200" dirty="0">
              <a:latin typeface="Times New Roman"/>
              <a:ea typeface="Times New Roman"/>
              <a:cs typeface="Times New Roman"/>
              <a:sym typeface="Times New Roman"/>
            </a:rPr>
            <a:t>αναπτύσσουν τη φαντασία </a:t>
          </a:r>
          <a:r>
            <a:rPr lang="el-GR" sz="1500" kern="1200" dirty="0">
              <a:latin typeface="Times New Roman"/>
              <a:ea typeface="Times New Roman"/>
              <a:cs typeface="Times New Roman"/>
              <a:sym typeface="Times New Roman"/>
            </a:rPr>
            <a:t>τους και να αποκτούν τη δυνατότητα επίλυσης προβλημάτων. </a:t>
          </a:r>
          <a:endParaRPr lang="el-GR" sz="1500" kern="1200" dirty="0">
            <a:latin typeface="Times New Roman" panose="02020603050405020304" pitchFamily="18" charset="0"/>
            <a:cs typeface="Times New Roman" panose="02020603050405020304" pitchFamily="18" charset="0"/>
          </a:endParaRPr>
        </a:p>
      </dsp:txBody>
      <dsp:txXfrm>
        <a:off x="2605083" y="837"/>
        <a:ext cx="7815250" cy="117011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1ce137f2d8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31ce137f2d8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31d7d4a73d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1d7d4a73d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a:extLst>
            <a:ext uri="{FF2B5EF4-FFF2-40B4-BE49-F238E27FC236}">
              <a16:creationId xmlns:a16="http://schemas.microsoft.com/office/drawing/2014/main" id="{702793DF-82D2-E1AD-97A1-6EB9D3397D8E}"/>
            </a:ext>
          </a:extLst>
        </p:cNvPr>
        <p:cNvGrpSpPr/>
        <p:nvPr/>
      </p:nvGrpSpPr>
      <p:grpSpPr>
        <a:xfrm>
          <a:off x="0" y="0"/>
          <a:ext cx="0" cy="0"/>
          <a:chOff x="0" y="0"/>
          <a:chExt cx="0" cy="0"/>
        </a:xfrm>
      </p:grpSpPr>
      <p:sp>
        <p:nvSpPr>
          <p:cNvPr id="153" name="Google Shape;153;g31d7d4a73d7_0_0:notes">
            <a:extLst>
              <a:ext uri="{FF2B5EF4-FFF2-40B4-BE49-F238E27FC236}">
                <a16:creationId xmlns:a16="http://schemas.microsoft.com/office/drawing/2014/main" id="{86F0BCE5-B6CD-15FC-7604-4957C2D607D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1d7d4a73d7_0_0:notes">
            <a:extLst>
              <a:ext uri="{FF2B5EF4-FFF2-40B4-BE49-F238E27FC236}">
                <a16:creationId xmlns:a16="http://schemas.microsoft.com/office/drawing/2014/main" id="{472E5664-5210-93D2-87FC-803D9970B53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5491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1d80e8816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31d80e8816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1d7d4a73d7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1d7d4a73d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1d7d4a73d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31d7d4a73d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1ce137f2d8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31ce137f2d8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1ce137f2d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1ce137f2d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1d89838961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1d89838961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31d89838961_3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31d89838961_3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31d89838961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31d89838961_3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20ea08b88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20ea08b88f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a:extLst>
            <a:ext uri="{FF2B5EF4-FFF2-40B4-BE49-F238E27FC236}">
              <a16:creationId xmlns:a16="http://schemas.microsoft.com/office/drawing/2014/main" id="{07412765-0ADD-9622-4B54-C9285374F6CD}"/>
            </a:ext>
          </a:extLst>
        </p:cNvPr>
        <p:cNvGrpSpPr/>
        <p:nvPr/>
      </p:nvGrpSpPr>
      <p:grpSpPr>
        <a:xfrm>
          <a:off x="0" y="0"/>
          <a:ext cx="0" cy="0"/>
          <a:chOff x="0" y="0"/>
          <a:chExt cx="0" cy="0"/>
        </a:xfrm>
      </p:grpSpPr>
      <p:sp>
        <p:nvSpPr>
          <p:cNvPr id="153" name="Google Shape;153;g31d7d4a73d7_0_0:notes">
            <a:extLst>
              <a:ext uri="{FF2B5EF4-FFF2-40B4-BE49-F238E27FC236}">
                <a16:creationId xmlns:a16="http://schemas.microsoft.com/office/drawing/2014/main" id="{D378A5A2-6D71-7D82-D4C4-7EF14CA0364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31d7d4a73d7_0_0:notes">
            <a:extLst>
              <a:ext uri="{FF2B5EF4-FFF2-40B4-BE49-F238E27FC236}">
                <a16:creationId xmlns:a16="http://schemas.microsoft.com/office/drawing/2014/main" id="{EB186C1D-F372-993C-53ED-7619BB04579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158490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endParaRPr lang="el-GR"/>
          </a:p>
        </p:txBody>
      </p:sp>
      <p:sp>
        <p:nvSpPr>
          <p:cNvPr id="5" name="Footer Placeholder 4"/>
          <p:cNvSpPr>
            <a:spLocks noGrp="1"/>
          </p:cNvSpPr>
          <p:nvPr>
            <p:ph type="ftr" sz="quarter" idx="11"/>
          </p:nvPr>
        </p:nvSpPr>
        <p:spPr>
          <a:xfrm>
            <a:off x="2692397" y="5037663"/>
            <a:ext cx="5214635" cy="279400"/>
          </a:xfrm>
        </p:spPr>
        <p:txBody>
          <a:bodyPr/>
          <a:lstStyle/>
          <a:p>
            <a:endParaRPr lang="el-GR"/>
          </a:p>
        </p:txBody>
      </p:sp>
      <p:sp>
        <p:nvSpPr>
          <p:cNvPr id="6" name="Slide Number Placeholder 5"/>
          <p:cNvSpPr>
            <a:spLocks noGrp="1"/>
          </p:cNvSpPr>
          <p:nvPr>
            <p:ph type="sldNum" sz="quarter" idx="12"/>
          </p:nvPr>
        </p:nvSpPr>
        <p:spPr>
          <a:xfrm>
            <a:off x="8956900" y="5037663"/>
            <a:ext cx="551167" cy="279400"/>
          </a:xfrm>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60579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157525530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422993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985183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116639143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87715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272750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78910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98384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110269431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741774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349710731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695157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907183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309491341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376282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293038126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endParaRPr lang="el-G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l-G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lvl="0" indent="0" algn="r" rtl="0">
              <a:spcBef>
                <a:spcPts val="0"/>
              </a:spcBef>
              <a:spcAft>
                <a:spcPts val="0"/>
              </a:spcAft>
              <a:buNone/>
            </a:pPr>
            <a:fld id="{00000000-1234-1234-1234-123412341234}" type="slidenum">
              <a:rPr lang="el-GR" smtClean="0"/>
              <a:t>‹#›</a:t>
            </a:fld>
            <a:endParaRPr lang="el-GR"/>
          </a:p>
        </p:txBody>
      </p:sp>
    </p:spTree>
    <p:extLst>
      <p:ext uri="{BB962C8B-B14F-4D97-AF65-F5344CB8AC3E}">
        <p14:creationId xmlns:p14="http://schemas.microsoft.com/office/powerpoint/2010/main" val="249846607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7.png"/><Relationship Id="rId7" Type="http://schemas.openxmlformats.org/officeDocument/2006/relationships/diagramColors" Target="../diagrams/colors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jpe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8.jpg"/><Relationship Id="rId9" Type="http://schemas.microsoft.com/office/2007/relationships/diagramDrawing" Target="../diagrams/drawing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2.jpe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1.jpe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title"/>
          </p:nvPr>
        </p:nvSpPr>
        <p:spPr>
          <a:xfrm>
            <a:off x="993843" y="143036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Play"/>
              <a:buNone/>
            </a:pPr>
            <a:r>
              <a:rPr lang="el-GR" b="1" dirty="0" err="1">
                <a:latin typeface="Times New Roman" panose="02020603050405020304" pitchFamily="18" charset="0"/>
                <a:cs typeface="Times New Roman" panose="02020603050405020304" pitchFamily="18" charset="0"/>
              </a:rPr>
              <a:t>Ρόζα</a:t>
            </a:r>
            <a:r>
              <a:rPr lang="el-GR" b="1" dirty="0">
                <a:latin typeface="Times New Roman" panose="02020603050405020304" pitchFamily="18" charset="0"/>
                <a:cs typeface="Times New Roman" panose="02020603050405020304" pitchFamily="18" charset="0"/>
              </a:rPr>
              <a:t> Ιμβριώτη</a:t>
            </a:r>
            <a:endParaRPr b="1" dirty="0">
              <a:latin typeface="Times New Roman" panose="02020603050405020304" pitchFamily="18" charset="0"/>
              <a:cs typeface="Times New Roman" panose="02020603050405020304" pitchFamily="18" charset="0"/>
            </a:endParaRPr>
          </a:p>
        </p:txBody>
      </p:sp>
      <p:pic>
        <p:nvPicPr>
          <p:cNvPr id="85" name="Google Shape;85;p1" descr="Ρόζα Ιμβριώτη, η παιδαγωγός | Νόστιμον ήμαρ"/>
          <p:cNvPicPr preferRelativeResize="0">
            <a:picLocks noGrp="1"/>
          </p:cNvPicPr>
          <p:nvPr>
            <p:ph idx="1"/>
          </p:nvPr>
        </p:nvPicPr>
        <p:blipFill rotWithShape="1">
          <a:blip r:embed="rId3">
            <a:alphaModFix/>
          </a:blip>
          <a:stretch/>
        </p:blipFill>
        <p:spPr>
          <a:xfrm>
            <a:off x="3809433" y="2448051"/>
            <a:ext cx="4884420" cy="3874929"/>
          </a:xfrm>
          <a:prstGeom prst="rect">
            <a:avLst/>
          </a:prstGeom>
          <a:noFill/>
          <a:ln>
            <a:noFill/>
          </a:ln>
        </p:spPr>
      </p:pic>
      <p:pic>
        <p:nvPicPr>
          <p:cNvPr id="86" name="Google Shape;86;p1"/>
          <p:cNvPicPr preferRelativeResize="0"/>
          <p:nvPr/>
        </p:nvPicPr>
        <p:blipFill rotWithShape="1">
          <a:blip r:embed="rId4">
            <a:alphaModFix/>
          </a:blip>
          <a:srcRect/>
          <a:stretch/>
        </p:blipFill>
        <p:spPr>
          <a:xfrm>
            <a:off x="8161895" y="535020"/>
            <a:ext cx="2686019" cy="1790679"/>
          </a:xfrm>
          <a:prstGeom prst="rect">
            <a:avLst/>
          </a:prstGeom>
          <a:noFill/>
          <a:ln>
            <a:noFill/>
          </a:ln>
        </p:spPr>
      </p:pic>
      <p:sp>
        <p:nvSpPr>
          <p:cNvPr id="87" name="Google Shape;87;p1"/>
          <p:cNvSpPr txBox="1"/>
          <p:nvPr/>
        </p:nvSpPr>
        <p:spPr>
          <a:xfrm>
            <a:off x="682557" y="2448051"/>
            <a:ext cx="3846580" cy="3662501"/>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l-GR" sz="2000" b="1" u="sng" dirty="0">
                <a:solidFill>
                  <a:schemeClr val="dk1"/>
                </a:solidFill>
                <a:latin typeface="Times New Roman" panose="02020603050405020304" pitchFamily="18" charset="0"/>
                <a:cs typeface="Times New Roman" panose="02020603050405020304" pitchFamily="18" charset="0"/>
              </a:rPr>
              <a:t>ΟΜΑΔΑ</a:t>
            </a:r>
            <a:endParaRPr sz="2000" b="1" u="sng" dirty="0">
              <a:latin typeface="Times New Roman" panose="02020603050405020304" pitchFamily="18" charset="0"/>
              <a:cs typeface="Times New Roman" panose="02020603050405020304" pitchFamily="18" charset="0"/>
            </a:endParaRPr>
          </a:p>
          <a:p>
            <a:pPr marL="0" marR="0" lvl="0" indent="0" rtl="0">
              <a:spcBef>
                <a:spcPts val="0"/>
              </a:spcBef>
              <a:spcAft>
                <a:spcPts val="0"/>
              </a:spcAft>
              <a:buNone/>
            </a:pPr>
            <a:r>
              <a:rPr lang="el-GR" sz="2200" dirty="0">
                <a:solidFill>
                  <a:schemeClr val="dk1"/>
                </a:solidFill>
                <a:latin typeface="Times New Roman" panose="02020603050405020304" pitchFamily="18" charset="0"/>
                <a:cs typeface="Times New Roman" panose="02020603050405020304" pitchFamily="18" charset="0"/>
              </a:rPr>
              <a:t>Γιοβανοπούλου </a:t>
            </a:r>
            <a:r>
              <a:rPr lang="el-GR" sz="2200" dirty="0" err="1">
                <a:solidFill>
                  <a:schemeClr val="dk1"/>
                </a:solidFill>
                <a:latin typeface="Times New Roman" panose="02020603050405020304" pitchFamily="18" charset="0"/>
                <a:cs typeface="Times New Roman" panose="02020603050405020304" pitchFamily="18" charset="0"/>
              </a:rPr>
              <a:t>Ραφαήλα</a:t>
            </a:r>
            <a:endParaRPr sz="2200" dirty="0">
              <a:latin typeface="Times New Roman" panose="02020603050405020304" pitchFamily="18" charset="0"/>
              <a:cs typeface="Times New Roman" panose="02020603050405020304" pitchFamily="18" charset="0"/>
            </a:endParaRPr>
          </a:p>
          <a:p>
            <a:pPr marL="0" marR="0" lvl="0" indent="0" rtl="0">
              <a:spcBef>
                <a:spcPts val="0"/>
              </a:spcBef>
              <a:spcAft>
                <a:spcPts val="0"/>
              </a:spcAft>
              <a:buNone/>
            </a:pPr>
            <a:r>
              <a:rPr lang="el-GR" sz="2200" dirty="0" err="1">
                <a:solidFill>
                  <a:schemeClr val="dk1"/>
                </a:solidFill>
                <a:latin typeface="Times New Roman" panose="02020603050405020304" pitchFamily="18" charset="0"/>
                <a:ea typeface="Arial"/>
                <a:cs typeface="Times New Roman" panose="02020603050405020304" pitchFamily="18" charset="0"/>
                <a:sym typeface="Arial"/>
              </a:rPr>
              <a:t>Δ</a:t>
            </a:r>
            <a:r>
              <a:rPr lang="el-GR" sz="2200" dirty="0" err="1">
                <a:solidFill>
                  <a:schemeClr val="dk1"/>
                </a:solidFill>
                <a:latin typeface="Times New Roman" panose="02020603050405020304" pitchFamily="18" charset="0"/>
                <a:cs typeface="Times New Roman" panose="02020603050405020304" pitchFamily="18" charset="0"/>
              </a:rPr>
              <a:t>εληγεωργάκη</a:t>
            </a:r>
            <a:r>
              <a:rPr lang="el-GR" sz="2200" dirty="0">
                <a:solidFill>
                  <a:schemeClr val="dk1"/>
                </a:solidFill>
                <a:latin typeface="Times New Roman" panose="02020603050405020304" pitchFamily="18" charset="0"/>
                <a:cs typeface="Times New Roman" panose="02020603050405020304" pitchFamily="18" charset="0"/>
              </a:rPr>
              <a:t> Μαρία</a:t>
            </a:r>
            <a:endParaRPr sz="2200" dirty="0">
              <a:latin typeface="Times New Roman" panose="02020603050405020304" pitchFamily="18" charset="0"/>
              <a:cs typeface="Times New Roman" panose="02020603050405020304" pitchFamily="18" charset="0"/>
            </a:endParaRPr>
          </a:p>
          <a:p>
            <a:pPr marL="0" marR="0" lvl="0" indent="0" rtl="0">
              <a:spcBef>
                <a:spcPts val="0"/>
              </a:spcBef>
              <a:spcAft>
                <a:spcPts val="0"/>
              </a:spcAft>
              <a:buNone/>
            </a:pPr>
            <a:r>
              <a:rPr lang="el-GR" sz="2200" dirty="0">
                <a:solidFill>
                  <a:schemeClr val="dk1"/>
                </a:solidFill>
                <a:latin typeface="Times New Roman" panose="02020603050405020304" pitchFamily="18" charset="0"/>
                <a:ea typeface="Arial"/>
                <a:cs typeface="Times New Roman" panose="02020603050405020304" pitchFamily="18" charset="0"/>
                <a:sym typeface="Arial"/>
              </a:rPr>
              <a:t>Κ</a:t>
            </a:r>
            <a:r>
              <a:rPr lang="el-GR" sz="2200" dirty="0">
                <a:solidFill>
                  <a:schemeClr val="dk1"/>
                </a:solidFill>
                <a:latin typeface="Times New Roman" panose="02020603050405020304" pitchFamily="18" charset="0"/>
                <a:cs typeface="Times New Roman" panose="02020603050405020304" pitchFamily="18" charset="0"/>
              </a:rPr>
              <a:t>ωνσταντή Μαρίνα</a:t>
            </a:r>
            <a:endParaRPr sz="2200" dirty="0">
              <a:latin typeface="Times New Roman" panose="02020603050405020304" pitchFamily="18" charset="0"/>
              <a:cs typeface="Times New Roman" panose="02020603050405020304" pitchFamily="18" charset="0"/>
            </a:endParaRPr>
          </a:p>
          <a:p>
            <a:pPr marL="0" marR="0" lvl="0" indent="0" rtl="0">
              <a:spcBef>
                <a:spcPts val="0"/>
              </a:spcBef>
              <a:spcAft>
                <a:spcPts val="0"/>
              </a:spcAft>
              <a:buNone/>
            </a:pPr>
            <a:r>
              <a:rPr lang="el-GR" sz="2200" dirty="0" err="1">
                <a:solidFill>
                  <a:schemeClr val="dk1"/>
                </a:solidFill>
                <a:latin typeface="Times New Roman" panose="02020603050405020304" pitchFamily="18" charset="0"/>
                <a:ea typeface="Arial"/>
                <a:cs typeface="Times New Roman" panose="02020603050405020304" pitchFamily="18" charset="0"/>
                <a:sym typeface="Arial"/>
              </a:rPr>
              <a:t>Λ</a:t>
            </a:r>
            <a:r>
              <a:rPr lang="el-GR" sz="2200" dirty="0" err="1">
                <a:solidFill>
                  <a:schemeClr val="dk1"/>
                </a:solidFill>
                <a:latin typeface="Times New Roman" panose="02020603050405020304" pitchFamily="18" charset="0"/>
                <a:cs typeface="Times New Roman" panose="02020603050405020304" pitchFamily="18" charset="0"/>
              </a:rPr>
              <a:t>εμονίδου</a:t>
            </a:r>
            <a:r>
              <a:rPr lang="el-GR" sz="2200" dirty="0">
                <a:solidFill>
                  <a:schemeClr val="dk1"/>
                </a:solidFill>
                <a:latin typeface="Times New Roman" panose="02020603050405020304" pitchFamily="18" charset="0"/>
                <a:cs typeface="Times New Roman" panose="02020603050405020304" pitchFamily="18" charset="0"/>
              </a:rPr>
              <a:t> Κυριακή</a:t>
            </a:r>
          </a:p>
          <a:p>
            <a:pPr marL="0" marR="0" lvl="0" indent="0" rtl="0">
              <a:spcBef>
                <a:spcPts val="0"/>
              </a:spcBef>
              <a:spcAft>
                <a:spcPts val="0"/>
              </a:spcAft>
              <a:buNone/>
            </a:pPr>
            <a:endParaRPr lang="el-GR" sz="2000" b="1" dirty="0">
              <a:solidFill>
                <a:schemeClr val="dk1"/>
              </a:solidFill>
              <a:latin typeface="Times New Roman" panose="02020603050405020304" pitchFamily="18" charset="0"/>
              <a:cs typeface="Times New Roman" panose="02020603050405020304" pitchFamily="18" charset="0"/>
            </a:endParaRPr>
          </a:p>
          <a:p>
            <a:pPr marL="0" marR="0" lvl="0" indent="0" rtl="0">
              <a:spcBef>
                <a:spcPts val="0"/>
              </a:spcBef>
              <a:spcAft>
                <a:spcPts val="0"/>
              </a:spcAft>
              <a:buNone/>
            </a:pPr>
            <a:r>
              <a:rPr lang="el-GR" sz="2200" b="1" u="sng" dirty="0">
                <a:solidFill>
                  <a:schemeClr val="dk1"/>
                </a:solidFill>
                <a:latin typeface="Times New Roman" panose="02020603050405020304" pitchFamily="18" charset="0"/>
                <a:cs typeface="Times New Roman" panose="02020603050405020304" pitchFamily="18" charset="0"/>
              </a:rPr>
              <a:t>Καθηγήτρια:</a:t>
            </a:r>
            <a:r>
              <a:rPr lang="el-GR" sz="2200" b="1" dirty="0">
                <a:solidFill>
                  <a:schemeClr val="dk1"/>
                </a:solidFill>
                <a:latin typeface="Times New Roman" panose="02020603050405020304" pitchFamily="18" charset="0"/>
                <a:cs typeface="Times New Roman" panose="02020603050405020304" pitchFamily="18" charset="0"/>
              </a:rPr>
              <a:t> </a:t>
            </a:r>
          </a:p>
          <a:p>
            <a:pPr marL="0" marR="0" lvl="0" indent="0" rtl="0">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Δρ. </a:t>
            </a:r>
            <a:r>
              <a:rPr lang="el-GR" sz="2200" b="1" dirty="0" err="1">
                <a:solidFill>
                  <a:schemeClr val="dk1"/>
                </a:solidFill>
                <a:latin typeface="Times New Roman" panose="02020603050405020304" pitchFamily="18" charset="0"/>
                <a:cs typeface="Times New Roman" panose="02020603050405020304" pitchFamily="18" charset="0"/>
              </a:rPr>
              <a:t>Πλιόγκου</a:t>
            </a:r>
            <a:r>
              <a:rPr lang="el-GR" sz="2200" b="1" dirty="0">
                <a:solidFill>
                  <a:schemeClr val="dk1"/>
                </a:solidFill>
                <a:latin typeface="Times New Roman" panose="02020603050405020304" pitchFamily="18" charset="0"/>
                <a:cs typeface="Times New Roman" panose="02020603050405020304" pitchFamily="18" charset="0"/>
              </a:rPr>
              <a:t> Βασιλική</a:t>
            </a:r>
          </a:p>
          <a:p>
            <a:pPr marL="0" marR="0" lvl="0" indent="0" rtl="0">
              <a:spcBef>
                <a:spcPts val="0"/>
              </a:spcBef>
              <a:spcAft>
                <a:spcPts val="0"/>
              </a:spcAft>
              <a:buNone/>
            </a:pPr>
            <a:r>
              <a:rPr lang="el-GR" sz="2000" b="1" dirty="0">
                <a:solidFill>
                  <a:schemeClr val="dk1"/>
                </a:solidFill>
                <a:latin typeface="Times New Roman" panose="02020603050405020304" pitchFamily="18" charset="0"/>
                <a:cs typeface="Times New Roman" panose="02020603050405020304" pitchFamily="18" charset="0"/>
              </a:rPr>
              <a:t>                                  </a:t>
            </a:r>
          </a:p>
          <a:p>
            <a:pPr marL="0" marR="0" lvl="0" indent="0" rtl="0">
              <a:spcBef>
                <a:spcPts val="0"/>
              </a:spcBef>
              <a:spcAft>
                <a:spcPts val="0"/>
              </a:spcAft>
              <a:buNone/>
            </a:pPr>
            <a:r>
              <a:rPr lang="el-GR" sz="2000" dirty="0">
                <a:solidFill>
                  <a:schemeClr val="dk1"/>
                </a:solidFill>
                <a:latin typeface="Times New Roman" panose="02020603050405020304" pitchFamily="18" charset="0"/>
                <a:cs typeface="Times New Roman" panose="02020603050405020304" pitchFamily="18" charset="0"/>
              </a:rPr>
              <a:t>   Δεκέμβριος, 2024</a:t>
            </a:r>
          </a:p>
          <a:p>
            <a:pPr marL="0" marR="0" lvl="0" indent="0" algn="l" rtl="0">
              <a:spcBef>
                <a:spcPts val="0"/>
              </a:spcBef>
              <a:spcAft>
                <a:spcPts val="0"/>
              </a:spcAft>
              <a:buNone/>
            </a:pPr>
            <a:r>
              <a:rPr lang="el-GR" sz="2000" b="1" dirty="0">
                <a:solidFill>
                  <a:schemeClr val="dk1"/>
                </a:solidFill>
                <a:latin typeface="Times New Roman" panose="02020603050405020304" pitchFamily="18" charset="0"/>
                <a:cs typeface="Times New Roman" panose="02020603050405020304" pitchFamily="18" charset="0"/>
              </a:rPr>
              <a:t> </a:t>
            </a:r>
            <a:endParaRPr sz="2000" b="1" dirty="0">
              <a:solidFill>
                <a:schemeClr val="dk1"/>
              </a:solidFill>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03D69DD8-9EB3-4E87-94B0-03DAEA44CAB8}"/>
              </a:ext>
            </a:extLst>
          </p:cNvPr>
          <p:cNvSpPr txBox="1"/>
          <p:nvPr/>
        </p:nvSpPr>
        <p:spPr>
          <a:xfrm>
            <a:off x="8290482" y="2648133"/>
            <a:ext cx="2686019" cy="2570704"/>
          </a:xfrm>
          <a:prstGeom prst="rect">
            <a:avLst/>
          </a:prstGeom>
          <a:noFill/>
        </p:spPr>
        <p:txBody>
          <a:bodyPr wrap="square" rtlCol="0">
            <a:spAutoFit/>
          </a:bodyPr>
          <a:lstStyle/>
          <a:p>
            <a:pPr marL="0" marR="0" lvl="0" indent="0" algn="ctr" rtl="0">
              <a:lnSpc>
                <a:spcPct val="150000"/>
              </a:lnSpc>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Παιδαγωγική</a:t>
            </a:r>
          </a:p>
          <a:p>
            <a:pPr marL="0" marR="0" lvl="0" indent="0" algn="ctr" rtl="0">
              <a:lnSpc>
                <a:spcPct val="150000"/>
              </a:lnSpc>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 και </a:t>
            </a:r>
          </a:p>
          <a:p>
            <a:pPr marL="0" marR="0" lvl="0" indent="0" algn="ctr" rtl="0">
              <a:lnSpc>
                <a:spcPct val="150000"/>
              </a:lnSpc>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Φιλοσοφία</a:t>
            </a:r>
          </a:p>
          <a:p>
            <a:pPr marL="0" marR="0" lvl="0" indent="0" algn="ctr" rtl="0">
              <a:lnSpc>
                <a:spcPct val="150000"/>
              </a:lnSpc>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 της </a:t>
            </a:r>
          </a:p>
          <a:p>
            <a:pPr marL="0" marR="0" lvl="0" indent="0" algn="ctr" rtl="0">
              <a:lnSpc>
                <a:spcPct val="150000"/>
              </a:lnSpc>
              <a:spcBef>
                <a:spcPts val="0"/>
              </a:spcBef>
              <a:spcAft>
                <a:spcPts val="0"/>
              </a:spcAft>
              <a:buNone/>
            </a:pPr>
            <a:r>
              <a:rPr lang="el-GR" sz="2200" b="1" dirty="0">
                <a:solidFill>
                  <a:schemeClr val="dk1"/>
                </a:solidFill>
                <a:latin typeface="Times New Roman" panose="02020603050405020304" pitchFamily="18" charset="0"/>
                <a:cs typeface="Times New Roman" panose="02020603050405020304" pitchFamily="18" charset="0"/>
              </a:rPr>
              <a:t>Παιδείας</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31ce137f2d8_0_9"/>
          <p:cNvSpPr txBox="1">
            <a:spLocks noGrp="1"/>
          </p:cNvSpPr>
          <p:nvPr>
            <p:ph type="title"/>
          </p:nvPr>
        </p:nvSpPr>
        <p:spPr>
          <a:prstGeom prst="rect">
            <a:avLst/>
          </a:prstGeom>
        </p:spPr>
        <p:txBody>
          <a:bodyPr spcFirstLastPara="1" wrap="square" lIns="91425" tIns="45700" rIns="91425" bIns="45700" anchor="ctr" anchorCtr="0">
            <a:normAutofit/>
          </a:bodyPr>
          <a:lstStyle/>
          <a:p>
            <a:pPr marL="0" lvl="0" indent="0" rtl="0">
              <a:spcBef>
                <a:spcPts val="0"/>
              </a:spcBef>
              <a:spcAft>
                <a:spcPts val="0"/>
              </a:spcAft>
              <a:buNone/>
            </a:pPr>
            <a:r>
              <a:rPr lang="el-GR" b="1" dirty="0">
                <a:latin typeface="Times New Roman" panose="02020603050405020304" pitchFamily="18" charset="0"/>
                <a:cs typeface="Times New Roman" panose="02020603050405020304" pitchFamily="18" charset="0"/>
              </a:rPr>
              <a:t>Λειτουργία ΠΕΣΑ</a:t>
            </a:r>
          </a:p>
        </p:txBody>
      </p:sp>
      <p:graphicFrame>
        <p:nvGraphicFramePr>
          <p:cNvPr id="153" name="Google Shape;151;g31ce137f2d8_0_9">
            <a:extLst>
              <a:ext uri="{FF2B5EF4-FFF2-40B4-BE49-F238E27FC236}">
                <a16:creationId xmlns:a16="http://schemas.microsoft.com/office/drawing/2014/main" id="{60F776D4-E7D5-070C-05D3-A30977BEE49A}"/>
              </a:ext>
            </a:extLst>
          </p:cNvPr>
          <p:cNvGraphicFramePr>
            <a:graphicFrameLocks noGrp="1"/>
          </p:cNvGraphicFramePr>
          <p:nvPr>
            <p:ph idx="1"/>
            <p:extLst>
              <p:ext uri="{D42A27DB-BD31-4B8C-83A1-F6EECF244321}">
                <p14:modId xmlns:p14="http://schemas.microsoft.com/office/powerpoint/2010/main" val="3476883145"/>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1d7d4a73d7_0_0"/>
          <p:cNvSpPr txBox="1">
            <a:spLocks noGrp="1"/>
          </p:cNvSpPr>
          <p:nvPr>
            <p:ph type="title"/>
          </p:nvPr>
        </p:nvSpPr>
        <p:spPr>
          <a:xfrm>
            <a:off x="933466" y="438501"/>
            <a:ext cx="9601196" cy="1303867"/>
          </a:xfrm>
          <a:prstGeom prst="rect">
            <a:avLst/>
          </a:prstGeom>
        </p:spPr>
        <p:txBody>
          <a:bodyPr spcFirstLastPara="1" wrap="square" lIns="91425" tIns="45700" rIns="91425" bIns="45700" anchor="ctr" anchorCtr="0">
            <a:normAutofit/>
          </a:bodyPr>
          <a:lstStyle/>
          <a:p>
            <a:pPr marL="0" lvl="0" indent="0" rtl="0">
              <a:spcBef>
                <a:spcPts val="0"/>
              </a:spcBef>
              <a:spcAft>
                <a:spcPts val="0"/>
              </a:spcAft>
              <a:buNone/>
            </a:pPr>
            <a:r>
              <a:rPr lang="el-GR" sz="4200" b="1" dirty="0">
                <a:latin typeface="Times New Roman" panose="02020603050405020304" pitchFamily="18" charset="0"/>
                <a:cs typeface="Times New Roman" panose="02020603050405020304" pitchFamily="18" charset="0"/>
              </a:rPr>
              <a:t>Συμβολή στην Παιδαγωγική</a:t>
            </a:r>
          </a:p>
        </p:txBody>
      </p:sp>
      <p:graphicFrame>
        <p:nvGraphicFramePr>
          <p:cNvPr id="159" name="Google Shape;157;g31d7d4a73d7_0_0">
            <a:extLst>
              <a:ext uri="{FF2B5EF4-FFF2-40B4-BE49-F238E27FC236}">
                <a16:creationId xmlns:a16="http://schemas.microsoft.com/office/drawing/2014/main" id="{EBB1D4E6-2008-CAB2-24D7-8FBAA42170A5}"/>
              </a:ext>
            </a:extLst>
          </p:cNvPr>
          <p:cNvGraphicFramePr>
            <a:graphicFrameLocks noGrp="1"/>
          </p:cNvGraphicFramePr>
          <p:nvPr>
            <p:ph idx="1"/>
            <p:extLst>
              <p:ext uri="{D42A27DB-BD31-4B8C-83A1-F6EECF244321}">
                <p14:modId xmlns:p14="http://schemas.microsoft.com/office/powerpoint/2010/main" val="1593083120"/>
              </p:ext>
            </p:extLst>
          </p:nvPr>
        </p:nvGraphicFramePr>
        <p:xfrm>
          <a:off x="933466" y="1632538"/>
          <a:ext cx="10420334" cy="4476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a:extLst>
            <a:ext uri="{FF2B5EF4-FFF2-40B4-BE49-F238E27FC236}">
              <a16:creationId xmlns:a16="http://schemas.microsoft.com/office/drawing/2014/main" id="{003D099B-050E-9273-56E8-9DB715A94FB3}"/>
            </a:ext>
          </a:extLst>
        </p:cNvPr>
        <p:cNvGrpSpPr/>
        <p:nvPr/>
      </p:nvGrpSpPr>
      <p:grpSpPr>
        <a:xfrm>
          <a:off x="0" y="0"/>
          <a:ext cx="0" cy="0"/>
          <a:chOff x="0" y="0"/>
          <a:chExt cx="0" cy="0"/>
        </a:xfrm>
      </p:grpSpPr>
      <p:sp>
        <p:nvSpPr>
          <p:cNvPr id="156" name="Google Shape;156;g31d7d4a73d7_0_0">
            <a:extLst>
              <a:ext uri="{FF2B5EF4-FFF2-40B4-BE49-F238E27FC236}">
                <a16:creationId xmlns:a16="http://schemas.microsoft.com/office/drawing/2014/main" id="{527D7D4C-796E-D3C9-2055-49323929AE9F}"/>
              </a:ext>
            </a:extLst>
          </p:cNvPr>
          <p:cNvSpPr txBox="1">
            <a:spLocks noGrp="1"/>
          </p:cNvSpPr>
          <p:nvPr>
            <p:ph type="title"/>
          </p:nvPr>
        </p:nvSpPr>
        <p:spPr>
          <a:xfrm>
            <a:off x="933466" y="200083"/>
            <a:ext cx="9601196" cy="1303867"/>
          </a:xfrm>
          <a:prstGeom prst="rect">
            <a:avLst/>
          </a:prstGeom>
        </p:spPr>
        <p:txBody>
          <a:bodyPr spcFirstLastPara="1" wrap="square" lIns="91425" tIns="45700" rIns="91425" bIns="45700" anchor="ctr" anchorCtr="0">
            <a:normAutofit/>
          </a:bodyPr>
          <a:lstStyle/>
          <a:p>
            <a:pPr marL="0" lvl="0" indent="0" rtl="0">
              <a:spcBef>
                <a:spcPts val="0"/>
              </a:spcBef>
              <a:spcAft>
                <a:spcPts val="0"/>
              </a:spcAft>
              <a:buNone/>
            </a:pPr>
            <a:r>
              <a:rPr lang="el-GR" sz="4000" b="1" dirty="0">
                <a:latin typeface="Times New Roman" panose="02020603050405020304" pitchFamily="18" charset="0"/>
                <a:cs typeface="Times New Roman" panose="02020603050405020304" pitchFamily="18" charset="0"/>
              </a:rPr>
              <a:t>Συμβολή στην Παιδαγωγική</a:t>
            </a:r>
          </a:p>
        </p:txBody>
      </p:sp>
      <p:graphicFrame>
        <p:nvGraphicFramePr>
          <p:cNvPr id="159" name="Google Shape;157;g31d7d4a73d7_0_0">
            <a:extLst>
              <a:ext uri="{FF2B5EF4-FFF2-40B4-BE49-F238E27FC236}">
                <a16:creationId xmlns:a16="http://schemas.microsoft.com/office/drawing/2014/main" id="{EF5AB8AB-8C8A-0843-D93B-D6DC5411A3E9}"/>
              </a:ext>
            </a:extLst>
          </p:cNvPr>
          <p:cNvGraphicFramePr>
            <a:graphicFrameLocks noGrp="1"/>
          </p:cNvGraphicFramePr>
          <p:nvPr>
            <p:ph idx="1"/>
            <p:extLst>
              <p:ext uri="{D42A27DB-BD31-4B8C-83A1-F6EECF244321}">
                <p14:modId xmlns:p14="http://schemas.microsoft.com/office/powerpoint/2010/main" val="4275215411"/>
              </p:ext>
            </p:extLst>
          </p:nvPr>
        </p:nvGraphicFramePr>
        <p:xfrm>
          <a:off x="933466" y="1243013"/>
          <a:ext cx="10420334" cy="47373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7816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1"/>
        <p:cNvGrpSpPr/>
        <p:nvPr/>
      </p:nvGrpSpPr>
      <p:grpSpPr>
        <a:xfrm>
          <a:off x="0" y="0"/>
          <a:ext cx="0" cy="0"/>
          <a:chOff x="0" y="0"/>
          <a:chExt cx="0" cy="0"/>
        </a:xfrm>
      </p:grpSpPr>
      <p:sp>
        <p:nvSpPr>
          <p:cNvPr id="179" name="Rectangle 178">
            <a:extLst>
              <a:ext uri="{FF2B5EF4-FFF2-40B4-BE49-F238E27FC236}">
                <a16:creationId xmlns:a16="http://schemas.microsoft.com/office/drawing/2014/main" id="{44707075-25D1-495F-9D67-1D706D7A76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81" name="Rectangle 180">
            <a:extLst>
              <a:ext uri="{FF2B5EF4-FFF2-40B4-BE49-F238E27FC236}">
                <a16:creationId xmlns:a16="http://schemas.microsoft.com/office/drawing/2014/main" id="{17540CD5-A20B-4B7C-822A-C9C9A7245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3"/>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Google Shape;156;g31d7d4a73d7_0_0">
            <a:extLst>
              <a:ext uri="{FF2B5EF4-FFF2-40B4-BE49-F238E27FC236}">
                <a16:creationId xmlns:a16="http://schemas.microsoft.com/office/drawing/2014/main" id="{8D7A889A-E293-28BA-DB38-A2D26D705C16}"/>
              </a:ext>
            </a:extLst>
          </p:cNvPr>
          <p:cNvSpPr txBox="1">
            <a:spLocks noGrp="1"/>
          </p:cNvSpPr>
          <p:nvPr>
            <p:ph type="title"/>
          </p:nvPr>
        </p:nvSpPr>
        <p:spPr>
          <a:xfrm>
            <a:off x="1055599" y="1055077"/>
            <a:ext cx="2532909" cy="4794578"/>
          </a:xfrm>
          <a:prstGeom prst="rect">
            <a:avLst/>
          </a:prstGeom>
        </p:spPr>
        <p:txBody>
          <a:bodyPr spcFirstLastPara="1" lIns="91425" tIns="45700" rIns="91425" bIns="45700" anchorCtr="0">
            <a:normAutofit/>
          </a:bodyPr>
          <a:lstStyle/>
          <a:p>
            <a:pPr marL="0" lvl="0" indent="0" rtl="0">
              <a:spcBef>
                <a:spcPts val="0"/>
              </a:spcBef>
              <a:spcAft>
                <a:spcPts val="0"/>
              </a:spcAft>
              <a:buNone/>
            </a:pPr>
            <a:r>
              <a:rPr lang="el-GR" sz="3100" b="1">
                <a:solidFill>
                  <a:srgbClr val="262626"/>
                </a:solidFill>
                <a:latin typeface="Times New Roman" panose="02020603050405020304" pitchFamily="18" charset="0"/>
                <a:cs typeface="Times New Roman" panose="02020603050405020304" pitchFamily="18" charset="0"/>
              </a:rPr>
              <a:t>Συμβολή στην Παιδαγωγική</a:t>
            </a:r>
          </a:p>
        </p:txBody>
      </p:sp>
      <p:sp useBgFill="1">
        <p:nvSpPr>
          <p:cNvPr id="183" name="Rectangle 182">
            <a:extLst>
              <a:ext uri="{FF2B5EF4-FFF2-40B4-BE49-F238E27FC236}">
                <a16:creationId xmlns:a16="http://schemas.microsoft.com/office/drawing/2014/main" id="{65A3E01E-7BC8-4D86-8005-AB7C3F9607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5" name="Google Shape;173;g31d80e88162_0_0">
            <a:extLst>
              <a:ext uri="{FF2B5EF4-FFF2-40B4-BE49-F238E27FC236}">
                <a16:creationId xmlns:a16="http://schemas.microsoft.com/office/drawing/2014/main" id="{CCE8C558-82B4-920C-DA6C-F2435388BA80}"/>
              </a:ext>
            </a:extLst>
          </p:cNvPr>
          <p:cNvGraphicFramePr>
            <a:graphicFrameLocks noGrp="1"/>
          </p:cNvGraphicFramePr>
          <p:nvPr>
            <p:ph idx="1"/>
            <p:extLst>
              <p:ext uri="{D42A27DB-BD31-4B8C-83A1-F6EECF244321}">
                <p14:modId xmlns:p14="http://schemas.microsoft.com/office/powerpoint/2010/main" val="825806365"/>
              </p:ext>
            </p:extLst>
          </p:nvPr>
        </p:nvGraphicFramePr>
        <p:xfrm>
          <a:off x="5372100" y="0"/>
          <a:ext cx="6012181" cy="650081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g31d7d4a73d7_0_20"/>
          <p:cNvSpPr txBox="1">
            <a:spLocks noGrp="1"/>
          </p:cNvSpPr>
          <p:nvPr>
            <p:ph idx="1"/>
          </p:nvPr>
        </p:nvSpPr>
        <p:spPr>
          <a:xfrm>
            <a:off x="838200" y="681800"/>
            <a:ext cx="10515600" cy="5975700"/>
          </a:xfrm>
          <a:prstGeom prst="rect">
            <a:avLst/>
          </a:prstGeom>
        </p:spPr>
        <p:txBody>
          <a:bodyPr spcFirstLastPara="1" wrap="square" lIns="91425" tIns="45700" rIns="91425" bIns="45700" anchor="t" anchorCtr="0">
            <a:normAutofit/>
          </a:bodyPr>
          <a:lstStyle/>
          <a:p>
            <a:pPr marL="0" lvl="0" indent="0" algn="ctr" rtl="0">
              <a:lnSpc>
                <a:spcPct val="115000"/>
              </a:lnSpc>
              <a:spcBef>
                <a:spcPts val="1200"/>
              </a:spcBef>
              <a:spcAft>
                <a:spcPts val="0"/>
              </a:spcAft>
              <a:buNone/>
            </a:pPr>
            <a:r>
              <a:rPr lang="el-GR" sz="3200" b="1" dirty="0" err="1">
                <a:latin typeface="Times New Roman"/>
                <a:ea typeface="Times New Roman"/>
                <a:cs typeface="Times New Roman"/>
                <a:sym typeface="Times New Roman"/>
              </a:rPr>
              <a:t>Αναστοχασμός</a:t>
            </a:r>
            <a:endParaRPr lang="el-GR" dirty="0">
              <a:latin typeface="Times New Roman"/>
              <a:ea typeface="Times New Roman"/>
              <a:cs typeface="Times New Roman"/>
              <a:sym typeface="Times New Roman"/>
            </a:endParaRPr>
          </a:p>
          <a:p>
            <a:pPr marL="228600" indent="-228600" algn="just">
              <a:spcBef>
                <a:spcPts val="1200"/>
              </a:spcBef>
              <a:spcAft>
                <a:spcPts val="0"/>
              </a:spcAft>
              <a:buSzPts val="2800"/>
            </a:pPr>
            <a:r>
              <a:rPr lang="el-GR" sz="2400" dirty="0">
                <a:latin typeface="Times New Roman"/>
                <a:ea typeface="Times New Roman"/>
                <a:cs typeface="Times New Roman"/>
                <a:sym typeface="Times New Roman"/>
              </a:rPr>
              <a:t>Η </a:t>
            </a:r>
            <a:r>
              <a:rPr lang="el-GR" sz="2400" dirty="0" err="1">
                <a:latin typeface="Times New Roman"/>
                <a:ea typeface="Times New Roman"/>
                <a:cs typeface="Times New Roman"/>
                <a:sym typeface="Times New Roman"/>
              </a:rPr>
              <a:t>Ρόζα</a:t>
            </a:r>
            <a:r>
              <a:rPr lang="el-GR" sz="2400" dirty="0">
                <a:latin typeface="Times New Roman"/>
                <a:ea typeface="Times New Roman"/>
                <a:cs typeface="Times New Roman"/>
                <a:sym typeface="Times New Roman"/>
              </a:rPr>
              <a:t> Ιμβριώτη υπήρξε μια εξέχουσα μορφή της ελληνικής παιδαγωγικής και είχε τεράστια επιρροή στην παιδεία της χώρας. </a:t>
            </a:r>
          </a:p>
          <a:p>
            <a:pPr marL="0" indent="0" algn="just">
              <a:spcBef>
                <a:spcPts val="1200"/>
              </a:spcBef>
              <a:spcAft>
                <a:spcPts val="0"/>
              </a:spcAft>
              <a:buSzPts val="2800"/>
              <a:buNone/>
            </a:pPr>
            <a:endParaRPr lang="el-GR" sz="2400" dirty="0">
              <a:latin typeface="Times New Roman"/>
              <a:ea typeface="Times New Roman"/>
              <a:cs typeface="Times New Roman"/>
              <a:sym typeface="Times New Roman"/>
            </a:endParaRPr>
          </a:p>
          <a:p>
            <a:pPr marL="228600" indent="-228600" algn="just">
              <a:spcBef>
                <a:spcPts val="1200"/>
              </a:spcBef>
              <a:spcAft>
                <a:spcPts val="0"/>
              </a:spcAft>
              <a:buSzPts val="2800"/>
            </a:pPr>
            <a:r>
              <a:rPr lang="el-GR" dirty="0">
                <a:latin typeface="Times New Roman" panose="02020603050405020304" pitchFamily="18" charset="0"/>
                <a:cs typeface="Times New Roman" panose="02020603050405020304" pitchFamily="18" charset="0"/>
              </a:rPr>
              <a:t>Η προσφορά της στην ελληνική κοινωνία και παιδεία είναι </a:t>
            </a:r>
            <a:r>
              <a:rPr lang="el-GR" b="1" dirty="0">
                <a:latin typeface="Times New Roman" panose="02020603050405020304" pitchFamily="18" charset="0"/>
                <a:cs typeface="Times New Roman" panose="02020603050405020304" pitchFamily="18" charset="0"/>
              </a:rPr>
              <a:t>ανεκτίμητη</a:t>
            </a:r>
            <a:r>
              <a:rPr lang="el-GR" dirty="0">
                <a:latin typeface="Times New Roman" panose="02020603050405020304" pitchFamily="18" charset="0"/>
                <a:cs typeface="Times New Roman" panose="02020603050405020304" pitchFamily="18" charset="0"/>
              </a:rPr>
              <a:t>. Η ίδια δεν έπαψε ποτέ να αγωνίζεται για τις αξίες της και να προωθεί την ιδέα ότι η </a:t>
            </a:r>
            <a:r>
              <a:rPr lang="el-GR" b="1" dirty="0">
                <a:latin typeface="Times New Roman" panose="02020603050405020304" pitchFamily="18" charset="0"/>
                <a:cs typeface="Times New Roman" panose="02020603050405020304" pitchFamily="18" charset="0"/>
              </a:rPr>
              <a:t>εκπαίδευση</a:t>
            </a:r>
            <a:r>
              <a:rPr lang="el-GR" dirty="0">
                <a:latin typeface="Times New Roman" panose="02020603050405020304" pitchFamily="18" charset="0"/>
                <a:cs typeface="Times New Roman" panose="02020603050405020304" pitchFamily="18" charset="0"/>
              </a:rPr>
              <a:t> μπορεί να </a:t>
            </a:r>
            <a:r>
              <a:rPr lang="el-GR" b="1" dirty="0">
                <a:latin typeface="Times New Roman" panose="02020603050405020304" pitchFamily="18" charset="0"/>
                <a:cs typeface="Times New Roman" panose="02020603050405020304" pitchFamily="18" charset="0"/>
              </a:rPr>
              <a:t>αλλάξει τον κόσμο</a:t>
            </a:r>
            <a:r>
              <a:rPr lang="el-GR" dirty="0">
                <a:latin typeface="Times New Roman" panose="02020603050405020304" pitchFamily="18" charset="0"/>
                <a:cs typeface="Times New Roman" panose="02020603050405020304" pitchFamily="18" charset="0"/>
              </a:rPr>
              <a:t>. </a:t>
            </a:r>
          </a:p>
          <a:p>
            <a:pPr marL="0" indent="0" algn="just">
              <a:spcBef>
                <a:spcPts val="1200"/>
              </a:spcBef>
              <a:spcAft>
                <a:spcPts val="0"/>
              </a:spcAft>
              <a:buSzPts val="2800"/>
              <a:buNone/>
            </a:pPr>
            <a:endParaRPr lang="el-GR" dirty="0">
              <a:latin typeface="Times New Roman" panose="02020603050405020304" pitchFamily="18" charset="0"/>
              <a:cs typeface="Times New Roman" panose="02020603050405020304" pitchFamily="18" charset="0"/>
            </a:endParaRPr>
          </a:p>
          <a:p>
            <a:pPr marL="228600" indent="-228600" algn="just">
              <a:spcBef>
                <a:spcPts val="1200"/>
              </a:spcBef>
              <a:spcAft>
                <a:spcPts val="0"/>
              </a:spcAft>
              <a:buSzPts val="2800"/>
            </a:pPr>
            <a:r>
              <a:rPr lang="el-GR" sz="2400" dirty="0">
                <a:latin typeface="Times New Roman" panose="02020603050405020304" pitchFamily="18" charset="0"/>
                <a:cs typeface="Times New Roman" panose="02020603050405020304" pitchFamily="18" charset="0"/>
              </a:rPr>
              <a:t>Η ζωή και το έργο της παραμένουν πηγή </a:t>
            </a:r>
            <a:r>
              <a:rPr lang="el-GR" sz="2400" b="1" dirty="0">
                <a:latin typeface="Times New Roman" panose="02020603050405020304" pitchFamily="18" charset="0"/>
                <a:cs typeface="Times New Roman" panose="02020603050405020304" pitchFamily="18" charset="0"/>
              </a:rPr>
              <a:t>έμπνευσης</a:t>
            </a:r>
            <a:r>
              <a:rPr lang="el-GR" sz="2400" dirty="0">
                <a:latin typeface="Times New Roman" panose="02020603050405020304" pitchFamily="18" charset="0"/>
                <a:cs typeface="Times New Roman" panose="02020603050405020304" pitchFamily="18" charset="0"/>
              </a:rPr>
              <a:t> και παράδειγμα </a:t>
            </a:r>
            <a:r>
              <a:rPr lang="el-GR" sz="2400" b="1" dirty="0">
                <a:latin typeface="Times New Roman" panose="02020603050405020304" pitchFamily="18" charset="0"/>
                <a:cs typeface="Times New Roman" panose="02020603050405020304" pitchFamily="18" charset="0"/>
              </a:rPr>
              <a:t>θάρρους</a:t>
            </a:r>
            <a:r>
              <a:rPr lang="el-GR" sz="2400" dirty="0">
                <a:latin typeface="Times New Roman" panose="02020603050405020304" pitchFamily="18" charset="0"/>
                <a:cs typeface="Times New Roman" panose="02020603050405020304" pitchFamily="18" charset="0"/>
              </a:rPr>
              <a:t>, </a:t>
            </a:r>
            <a:r>
              <a:rPr lang="el-GR" sz="2400" b="1" dirty="0">
                <a:latin typeface="Times New Roman" panose="02020603050405020304" pitchFamily="18" charset="0"/>
                <a:cs typeface="Times New Roman" panose="02020603050405020304" pitchFamily="18" charset="0"/>
              </a:rPr>
              <a:t>αφοσίωσης</a:t>
            </a:r>
            <a:r>
              <a:rPr lang="el-GR" sz="2400" dirty="0">
                <a:latin typeface="Times New Roman" panose="02020603050405020304" pitchFamily="18" charset="0"/>
                <a:cs typeface="Times New Roman" panose="02020603050405020304" pitchFamily="18" charset="0"/>
              </a:rPr>
              <a:t> και </a:t>
            </a:r>
            <a:r>
              <a:rPr lang="el-GR" sz="2400" b="1" dirty="0">
                <a:latin typeface="Times New Roman" panose="02020603050405020304" pitchFamily="18" charset="0"/>
                <a:cs typeface="Times New Roman" panose="02020603050405020304" pitchFamily="18" charset="0"/>
              </a:rPr>
              <a:t>ανιδιοτέλειας</a:t>
            </a:r>
            <a:r>
              <a:rPr lang="el-GR" sz="2400" dirty="0">
                <a:latin typeface="Times New Roman" panose="02020603050405020304" pitchFamily="18" charset="0"/>
                <a:cs typeface="Times New Roman" panose="02020603050405020304" pitchFamily="18" charset="0"/>
              </a:rPr>
              <a:t>, φωτίζοντας τον δρόμο για τις επόμενες γενιές εκπαιδευτικών και κοινωνικών αγωνιστών.</a:t>
            </a:r>
            <a:endParaRPr lang="en-US" sz="2200" dirty="0">
              <a:latin typeface="Times New Roman" panose="02020603050405020304" pitchFamily="18" charset="0"/>
              <a:ea typeface="Times New Roman"/>
              <a:cs typeface="Times New Roman" panose="02020603050405020304" pitchFamily="18" charset="0"/>
              <a:sym typeface="Times New Roman"/>
            </a:endParaRPr>
          </a:p>
          <a:p>
            <a:pPr marL="228600" indent="-228600" algn="just">
              <a:spcBef>
                <a:spcPts val="1200"/>
              </a:spcBef>
              <a:spcAft>
                <a:spcPts val="0"/>
              </a:spcAft>
              <a:buSzPts val="2800"/>
            </a:pPr>
            <a:endParaRPr lang="el-GR" dirty="0">
              <a:latin typeface="Times New Roman" panose="02020603050405020304" pitchFamily="18" charset="0"/>
              <a:cs typeface="Times New Roman" panose="02020603050405020304" pitchFamily="18" charset="0"/>
            </a:endParaRPr>
          </a:p>
          <a:p>
            <a:pPr marL="228600" lvl="0" indent="-228600" algn="l" rtl="0">
              <a:spcBef>
                <a:spcPts val="1200"/>
              </a:spcBef>
              <a:spcAft>
                <a:spcPts val="0"/>
              </a:spcAft>
              <a:buSzPts val="2800"/>
              <a:buChar char="•"/>
            </a:pPr>
            <a:endParaRPr lang="el-GR" dirty="0"/>
          </a:p>
          <a:p>
            <a:pPr marL="228600" lvl="0" indent="-228600" algn="l" rtl="0">
              <a:spcBef>
                <a:spcPts val="1000"/>
              </a:spcBef>
              <a:spcAft>
                <a:spcPts val="0"/>
              </a:spcAft>
              <a:buSzPts val="2800"/>
              <a:buChar char="•"/>
            </a:pPr>
            <a:endParaRPr lang="el-GR" dirty="0"/>
          </a:p>
        </p:txBody>
      </p:sp>
      <p:sp>
        <p:nvSpPr>
          <p:cNvPr id="2" name="TextBox 1">
            <a:extLst>
              <a:ext uri="{FF2B5EF4-FFF2-40B4-BE49-F238E27FC236}">
                <a16:creationId xmlns:a16="http://schemas.microsoft.com/office/drawing/2014/main" id="{C72F1599-C4B6-441F-AC93-B102AD4088CD}"/>
              </a:ext>
            </a:extLst>
          </p:cNvPr>
          <p:cNvSpPr txBox="1"/>
          <p:nvPr/>
        </p:nvSpPr>
        <p:spPr>
          <a:xfrm>
            <a:off x="5636419" y="2971800"/>
            <a:ext cx="914400" cy="914400"/>
          </a:xfrm>
          <a:prstGeom prst="rect">
            <a:avLst/>
          </a:prstGeom>
          <a:noFill/>
        </p:spPr>
        <p:txBody>
          <a:bodyPr wrap="square" rtlCol="0">
            <a:spAutoFit/>
          </a:bodyPr>
          <a:lstStyle/>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182"/>
        <p:cNvGrpSpPr/>
        <p:nvPr/>
      </p:nvGrpSpPr>
      <p:grpSpPr>
        <a:xfrm>
          <a:off x="0" y="0"/>
          <a:ext cx="0" cy="0"/>
          <a:chOff x="0" y="0"/>
          <a:chExt cx="0" cy="0"/>
        </a:xfrm>
      </p:grpSpPr>
      <p:sp useBgFill="1">
        <p:nvSpPr>
          <p:cNvPr id="222" name="Rectangle 221">
            <a:extLst>
              <a:ext uri="{FF2B5EF4-FFF2-40B4-BE49-F238E27FC236}">
                <a16:creationId xmlns:a16="http://schemas.microsoft.com/office/drawing/2014/main" id="{042D3996-BA08-4AC2-948E-02DA85C028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223">
            <a:extLst>
              <a:ext uri="{FF2B5EF4-FFF2-40B4-BE49-F238E27FC236}">
                <a16:creationId xmlns:a16="http://schemas.microsoft.com/office/drawing/2014/main" id="{6B6CA78D-2100-44EF-B3DD-CEF1EB3AC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284" y="481264"/>
            <a:ext cx="11213432" cy="5895473"/>
          </a:xfrm>
          <a:prstGeom prst="rect">
            <a:avLst/>
          </a:prstGeom>
          <a:blipFill dpi="0" rotWithShape="1">
            <a:blip r:embed="rId4">
              <a:duotone>
                <a:schemeClr val="bg2">
                  <a:shade val="45000"/>
                  <a:satMod val="135000"/>
                </a:schemeClr>
                <a:prstClr val="white"/>
              </a:duotone>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Google Shape;183;g31d7d4a73d7_0_32"/>
          <p:cNvSpPr txBox="1">
            <a:spLocks noGrp="1"/>
          </p:cNvSpPr>
          <p:nvPr>
            <p:ph type="title"/>
          </p:nvPr>
        </p:nvSpPr>
        <p:spPr>
          <a:xfrm>
            <a:off x="1540043" y="1096772"/>
            <a:ext cx="9601196" cy="1303867"/>
          </a:xfrm>
          <a:prstGeom prst="rect">
            <a:avLst/>
          </a:prstGeom>
        </p:spPr>
        <p:txBody>
          <a:bodyPr spcFirstLastPara="1" lIns="91425" tIns="45700" rIns="91425" bIns="45700" anchorCtr="0">
            <a:normAutofit/>
          </a:bodyPr>
          <a:lstStyle/>
          <a:p>
            <a:pPr marL="0" lvl="0" indent="0" rtl="0">
              <a:spcBef>
                <a:spcPts val="0"/>
              </a:spcBef>
              <a:spcAft>
                <a:spcPts val="0"/>
              </a:spcAft>
              <a:buNone/>
            </a:pPr>
            <a:r>
              <a:rPr lang="el-GR" b="1" dirty="0">
                <a:solidFill>
                  <a:srgbClr val="212121"/>
                </a:solidFill>
                <a:latin typeface="Times New Roman" panose="02020603050405020304" pitchFamily="18" charset="0"/>
                <a:cs typeface="Times New Roman" panose="02020603050405020304" pitchFamily="18" charset="0"/>
              </a:rPr>
              <a:t>Αποφθέγματα </a:t>
            </a:r>
            <a:r>
              <a:rPr lang="el-GR" b="1" dirty="0" err="1">
                <a:solidFill>
                  <a:srgbClr val="212121"/>
                </a:solidFill>
                <a:latin typeface="Times New Roman" panose="02020603050405020304" pitchFamily="18" charset="0"/>
                <a:cs typeface="Times New Roman" panose="02020603050405020304" pitchFamily="18" charset="0"/>
              </a:rPr>
              <a:t>Ρόζας</a:t>
            </a:r>
            <a:r>
              <a:rPr lang="el-GR" b="1" dirty="0">
                <a:solidFill>
                  <a:srgbClr val="212121"/>
                </a:solidFill>
                <a:latin typeface="Times New Roman" panose="02020603050405020304" pitchFamily="18" charset="0"/>
                <a:cs typeface="Times New Roman" panose="02020603050405020304" pitchFamily="18" charset="0"/>
              </a:rPr>
              <a:t> Ιμβριώτη</a:t>
            </a:r>
          </a:p>
        </p:txBody>
      </p:sp>
      <p:cxnSp>
        <p:nvCxnSpPr>
          <p:cNvPr id="226" name="Straight Connector 225">
            <a:extLst>
              <a:ext uri="{FF2B5EF4-FFF2-40B4-BE49-F238E27FC236}">
                <a16:creationId xmlns:a16="http://schemas.microsoft.com/office/drawing/2014/main" id="{8AEF6D22-D80F-4107-8B30-6AB147A5081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3000" y="2400639"/>
            <a:ext cx="2286000" cy="0"/>
          </a:xfrm>
          <a:prstGeom prst="line">
            <a:avLst/>
          </a:prstGeom>
          <a:ln w="19050"/>
        </p:spPr>
        <p:style>
          <a:lnRef idx="2">
            <a:schemeClr val="accent1"/>
          </a:lnRef>
          <a:fillRef idx="0">
            <a:schemeClr val="accent1"/>
          </a:fillRef>
          <a:effectRef idx="1">
            <a:schemeClr val="accent1"/>
          </a:effectRef>
          <a:fontRef idx="minor">
            <a:schemeClr val="tx1"/>
          </a:fontRef>
        </p:style>
      </p:cxnSp>
      <p:sp>
        <p:nvSpPr>
          <p:cNvPr id="184" name="Google Shape;184;g31d7d4a73d7_0_32"/>
          <p:cNvSpPr txBox="1">
            <a:spLocks noGrp="1"/>
          </p:cNvSpPr>
          <p:nvPr>
            <p:ph idx="1"/>
          </p:nvPr>
        </p:nvSpPr>
        <p:spPr>
          <a:xfrm>
            <a:off x="1042988" y="2244440"/>
            <a:ext cx="9853609" cy="4224159"/>
          </a:xfrm>
          <a:prstGeom prst="rect">
            <a:avLst/>
          </a:prstGeom>
        </p:spPr>
        <p:txBody>
          <a:bodyPr spcFirstLastPara="1" lIns="91425" tIns="45700" rIns="91425" bIns="45700" anchorCtr="0">
            <a:normAutofit lnSpcReduction="10000"/>
          </a:bodyPr>
          <a:lstStyle/>
          <a:p>
            <a:pPr marL="457200" lvl="0" indent="-374427" algn="just" rtl="0">
              <a:spcBef>
                <a:spcPts val="1200"/>
              </a:spcBef>
              <a:spcAft>
                <a:spcPts val="0"/>
              </a:spcAft>
              <a:buSzPct val="100000"/>
              <a:buFont typeface="Times New Roman"/>
              <a:buChar char="●"/>
            </a:pPr>
            <a:r>
              <a:rPr lang="el-GR" sz="1600" dirty="0">
                <a:solidFill>
                  <a:srgbClr val="373737"/>
                </a:solidFill>
                <a:latin typeface="Times New Roman" panose="02020603050405020304" pitchFamily="18" charset="0"/>
                <a:ea typeface="Times New Roman"/>
                <a:cs typeface="Times New Roman" panose="02020603050405020304" pitchFamily="18" charset="0"/>
                <a:sym typeface="Times New Roman"/>
              </a:rPr>
              <a:t>«</a:t>
            </a:r>
            <a:r>
              <a:rPr lang="el-GR" sz="1600" dirty="0">
                <a:solidFill>
                  <a:srgbClr val="000000"/>
                </a:solidFill>
                <a:latin typeface="Times New Roman" panose="02020603050405020304" pitchFamily="18" charset="0"/>
                <a:ea typeface="Times New Roman"/>
                <a:cs typeface="Times New Roman" panose="02020603050405020304" pitchFamily="18" charset="0"/>
                <a:sym typeface="Times New Roman"/>
              </a:rPr>
              <a:t>Ο</a:t>
            </a:r>
            <a:r>
              <a:rPr lang="el-GR" sz="1600" b="0" i="0" dirty="0">
                <a:solidFill>
                  <a:srgbClr val="000000"/>
                </a:solidFill>
                <a:effectLst/>
                <a:latin typeface="Times New Roman" panose="02020603050405020304" pitchFamily="18" charset="0"/>
                <a:cs typeface="Times New Roman" panose="02020603050405020304" pitchFamily="18" charset="0"/>
              </a:rPr>
              <a:t> δάσκαλος δεν είναι μόνο γράμματα, είναι περισσότερο από όλα ο ίδιος παράδειγμα αγωνιστικό και αποφασιστικό με τη δράση του, με τον βίο και την πολιτεία για τους μαθητές του».</a:t>
            </a:r>
            <a:endParaRPr lang="el-GR" sz="1600"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p>
            <a:pPr marL="457200" lvl="0" indent="-374427" rtl="0">
              <a:spcBef>
                <a:spcPts val="1200"/>
              </a:spcBef>
              <a:spcAft>
                <a:spcPts val="0"/>
              </a:spcAft>
              <a:buSzPct val="100000"/>
              <a:buFont typeface="Times New Roman"/>
              <a:buChar char="●"/>
            </a:pPr>
            <a:r>
              <a:rPr lang="el-GR" sz="1600" b="0" i="0" dirty="0">
                <a:solidFill>
                  <a:schemeClr val="tx1"/>
                </a:solidFill>
                <a:effectLst/>
                <a:latin typeface="Times New Roman" panose="02020603050405020304" pitchFamily="18" charset="0"/>
                <a:cs typeface="Times New Roman" panose="02020603050405020304" pitchFamily="18" charset="0"/>
              </a:rPr>
              <a:t>«Το σχολείο χρέος έχει να βοηθήσει τον καθένα να φτάσει ως εκεί που οι δικές του δυνατότητες του επιτρέπουν. Σ’ αυτήν την πορεία δεν πρέπει κανείς να εμποδίζεται από τις οικονομικές και κοινωνικές του συνθήκες».</a:t>
            </a:r>
          </a:p>
          <a:p>
            <a:pPr marL="457200" lvl="0" indent="-374427" rtl="0">
              <a:spcBef>
                <a:spcPts val="1200"/>
              </a:spcBef>
              <a:spcAft>
                <a:spcPts val="0"/>
              </a:spcAft>
              <a:buSzPct val="100000"/>
              <a:buFont typeface="Times New Roman"/>
              <a:buChar char="●"/>
            </a:pPr>
            <a:r>
              <a:rPr lang="el-GR" sz="1600" dirty="0">
                <a:solidFill>
                  <a:schemeClr val="tx1"/>
                </a:solidFill>
                <a:latin typeface="Times New Roman" panose="02020603050405020304" pitchFamily="18" charset="0"/>
                <a:cs typeface="Times New Roman" panose="02020603050405020304" pitchFamily="18" charset="0"/>
              </a:rPr>
              <a:t>«</a:t>
            </a:r>
            <a:r>
              <a:rPr lang="el-GR" sz="1600" b="0" i="0" dirty="0">
                <a:solidFill>
                  <a:schemeClr val="tx1"/>
                </a:solidFill>
                <a:effectLst/>
                <a:latin typeface="Times New Roman" panose="02020603050405020304" pitchFamily="18" charset="0"/>
                <a:cs typeface="Times New Roman" panose="02020603050405020304" pitchFamily="18" charset="0"/>
              </a:rPr>
              <a:t>Η αποστολή του Δασκάλου είναι να φτιάξει ανθρώπους, μα για να φτιάξουμε ανθρώπους, πρέπει πρώτα εμείς να γίνουμε άνθρωποι. Δεν μπορούμε να μείνουμε έξω από τους αγώνες του λαού, να μην κάνουμε, δήθεν πολιτική».</a:t>
            </a:r>
          </a:p>
          <a:p>
            <a:pPr marL="457200" lvl="0" indent="-374427" rtl="0">
              <a:spcBef>
                <a:spcPts val="1200"/>
              </a:spcBef>
              <a:spcAft>
                <a:spcPts val="0"/>
              </a:spcAft>
              <a:buSzPct val="100000"/>
              <a:buFont typeface="Times New Roman"/>
              <a:buChar char="●"/>
            </a:pPr>
            <a:r>
              <a:rPr lang="el-GR" sz="1600" dirty="0">
                <a:solidFill>
                  <a:schemeClr val="tx1"/>
                </a:solidFill>
                <a:latin typeface="Times New Roman" panose="02020603050405020304" pitchFamily="18" charset="0"/>
                <a:ea typeface="Times New Roman"/>
                <a:cs typeface="Times New Roman" panose="02020603050405020304" pitchFamily="18" charset="0"/>
                <a:sym typeface="Times New Roman"/>
              </a:rPr>
              <a:t>«Οι ανάγκες του παιδιού είναι ο άξονας, όλα κατευθύνονται προς το παιδί και εδώ είναι ο μίτος της Αριάδνης που επιτρέπει στο νεαρό πνεύμα να προσανατολιστεί, να ξαναβρίσκει τον εαυτό του μέσα στον ατελείωτο δαίδαλο των γνώσεων που μάζεψαν οι αιώνες».</a:t>
            </a:r>
          </a:p>
          <a:p>
            <a:pPr marL="457200" lvl="0" indent="-368300" algn="just" rtl="0">
              <a:spcBef>
                <a:spcPts val="1200"/>
              </a:spcBef>
              <a:spcAft>
                <a:spcPts val="0"/>
              </a:spcAft>
              <a:buSzPct val="100000"/>
              <a:buFont typeface="Times New Roman"/>
              <a:buChar char="●"/>
            </a:pPr>
            <a:r>
              <a:rPr lang="el-GR" sz="1600" b="0" i="0" dirty="0">
                <a:solidFill>
                  <a:schemeClr val="tx1"/>
                </a:solidFill>
                <a:effectLst/>
                <a:latin typeface="Times New Roman" panose="02020603050405020304" pitchFamily="18" charset="0"/>
                <a:cs typeface="Times New Roman" panose="02020603050405020304" pitchFamily="18" charset="0"/>
              </a:rPr>
              <a:t>Σήμερα, στην είσοδο του Πρότυπου Ειδικού Δημοτικού Σχολείου Μ.Δ.Δ.Ε. “</a:t>
            </a:r>
            <a:r>
              <a:rPr lang="el-GR" sz="1600" b="0" i="0" dirty="0" err="1">
                <a:solidFill>
                  <a:schemeClr val="tx1"/>
                </a:solidFill>
                <a:effectLst/>
                <a:latin typeface="Times New Roman" panose="02020603050405020304" pitchFamily="18" charset="0"/>
                <a:cs typeface="Times New Roman" panose="02020603050405020304" pitchFamily="18" charset="0"/>
              </a:rPr>
              <a:t>Ρόζα</a:t>
            </a:r>
            <a:r>
              <a:rPr lang="el-GR" sz="1600" b="0" i="0" dirty="0">
                <a:solidFill>
                  <a:schemeClr val="tx1"/>
                </a:solidFill>
                <a:effectLst/>
                <a:latin typeface="Times New Roman" panose="02020603050405020304" pitchFamily="18" charset="0"/>
                <a:cs typeface="Times New Roman" panose="02020603050405020304" pitchFamily="18" charset="0"/>
              </a:rPr>
              <a:t> Ιμβριώτη”, ο επισκέπτης βρίσκει μια επιγραφή με τα ακόλουθα λόγια της ιδρύτριας: </a:t>
            </a:r>
            <a:r>
              <a:rPr lang="el-GR" sz="1600" b="1" i="0" dirty="0">
                <a:solidFill>
                  <a:schemeClr val="tx1"/>
                </a:solidFill>
                <a:effectLst/>
                <a:latin typeface="Times New Roman" panose="02020603050405020304" pitchFamily="18" charset="0"/>
                <a:cs typeface="Times New Roman" panose="02020603050405020304" pitchFamily="18" charset="0"/>
              </a:rPr>
              <a:t>«Το έργο της προστασίας και της ειδικής αγωγής του αδύνατου παιδιού μεγαλώνει σε επιφάνεια και σε βάθος την ανθρώπινη ψυχή και υψώνει την στάθμη της ανθρωπότητας».</a:t>
            </a:r>
            <a:endParaRPr lang="el-GR" sz="1600" b="1" dirty="0">
              <a:solidFill>
                <a:srgbClr val="373737"/>
              </a:solidFill>
              <a:latin typeface="Times New Roman" panose="02020603050405020304" pitchFamily="18" charset="0"/>
              <a:ea typeface="Times New Roman"/>
              <a:cs typeface="Times New Roman" panose="02020603050405020304" pitchFamily="18" charset="0"/>
              <a:sym typeface="Times New Roman"/>
            </a:endParaRPr>
          </a:p>
          <a:p>
            <a:pPr marL="0" lvl="0" indent="0" algn="just" rtl="0">
              <a:lnSpc>
                <a:spcPct val="90000"/>
              </a:lnSpc>
              <a:spcBef>
                <a:spcPts val="1200"/>
              </a:spcBef>
              <a:spcAft>
                <a:spcPts val="0"/>
              </a:spcAft>
              <a:buNone/>
            </a:pPr>
            <a:endParaRPr lang="el-GR" sz="1300" b="1" dirty="0">
              <a:solidFill>
                <a:srgbClr val="373737"/>
              </a:solidFill>
              <a:latin typeface="Times New Roman"/>
              <a:ea typeface="Times New Roman"/>
              <a:cs typeface="Times New Roman"/>
              <a:sym typeface="Times New Roman"/>
            </a:endParaRPr>
          </a:p>
          <a:p>
            <a:pPr marL="0" lvl="0" indent="0" algn="just" rtl="0">
              <a:lnSpc>
                <a:spcPct val="90000"/>
              </a:lnSpc>
              <a:spcBef>
                <a:spcPts val="1200"/>
              </a:spcBef>
              <a:spcAft>
                <a:spcPts val="0"/>
              </a:spcAft>
              <a:buNone/>
            </a:pPr>
            <a:endParaRPr lang="el-GR" sz="1300" b="1" dirty="0">
              <a:solidFill>
                <a:srgbClr val="373737"/>
              </a:solidFill>
              <a:latin typeface="Times New Roman"/>
              <a:ea typeface="Times New Roman"/>
              <a:cs typeface="Times New Roman"/>
              <a:sym typeface="Times New Roman"/>
            </a:endParaRPr>
          </a:p>
          <a:p>
            <a:pPr marL="0" lvl="0" indent="0" algn="just" rtl="0">
              <a:lnSpc>
                <a:spcPct val="90000"/>
              </a:lnSpc>
              <a:spcBef>
                <a:spcPts val="1200"/>
              </a:spcBef>
              <a:spcAft>
                <a:spcPts val="0"/>
              </a:spcAft>
              <a:buNone/>
            </a:pPr>
            <a:endParaRPr lang="el-GR" sz="1300" dirty="0">
              <a:solidFill>
                <a:srgbClr val="37373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ith a scarf around her neck&#10;&#10;Description automatically generated">
            <a:extLst>
              <a:ext uri="{FF2B5EF4-FFF2-40B4-BE49-F238E27FC236}">
                <a16:creationId xmlns:a16="http://schemas.microsoft.com/office/drawing/2014/main" id="{C796B74F-A53D-33F8-CF53-9D0238604568}"/>
              </a:ext>
            </a:extLst>
          </p:cNvPr>
          <p:cNvPicPr>
            <a:picLocks noChangeAspect="1"/>
          </p:cNvPicPr>
          <p:nvPr/>
        </p:nvPicPr>
        <p:blipFill>
          <a:blip r:embed="rId2"/>
          <a:stretch>
            <a:fillRect/>
          </a:stretch>
        </p:blipFill>
        <p:spPr>
          <a:xfrm>
            <a:off x="1524429" y="1457325"/>
            <a:ext cx="9143141" cy="4586288"/>
          </a:xfrm>
          <a:prstGeom prst="rect">
            <a:avLst/>
          </a:prstGeom>
        </p:spPr>
      </p:pic>
      <p:sp>
        <p:nvSpPr>
          <p:cNvPr id="2" name="TextBox 1">
            <a:extLst>
              <a:ext uri="{FF2B5EF4-FFF2-40B4-BE49-F238E27FC236}">
                <a16:creationId xmlns:a16="http://schemas.microsoft.com/office/drawing/2014/main" id="{1368BE05-F0A0-4B6D-BBE8-652C7A20C82A}"/>
              </a:ext>
            </a:extLst>
          </p:cNvPr>
          <p:cNvSpPr txBox="1"/>
          <p:nvPr/>
        </p:nvSpPr>
        <p:spPr>
          <a:xfrm>
            <a:off x="2588419" y="942975"/>
            <a:ext cx="7015162" cy="400110"/>
          </a:xfrm>
          <a:prstGeom prst="rect">
            <a:avLst/>
          </a:prstGeom>
          <a:noFill/>
        </p:spPr>
        <p:txBody>
          <a:bodyPr wrap="square" rtlCol="0">
            <a:spAutoFit/>
          </a:bodyPr>
          <a:lstStyle/>
          <a:p>
            <a:pPr algn="ctr"/>
            <a:r>
              <a:rPr lang="el-GR" sz="2000" b="1" dirty="0">
                <a:latin typeface="Times New Roman" panose="02020603050405020304" pitchFamily="18" charset="0"/>
                <a:cs typeface="Times New Roman" panose="02020603050405020304" pitchFamily="18" charset="0"/>
              </a:rPr>
              <a:t>ΣΑΣ ΕΥΧΑΡΙΣΤΟΥΜΕ ΠΟΛΥ ΓΙΑ ΤΗΝ ΠΡΟΣΟΧΗ ΣΑΣ !</a:t>
            </a:r>
          </a:p>
        </p:txBody>
      </p:sp>
    </p:spTree>
    <p:extLst>
      <p:ext uri="{BB962C8B-B14F-4D97-AF65-F5344CB8AC3E}">
        <p14:creationId xmlns:p14="http://schemas.microsoft.com/office/powerpoint/2010/main" val="1982232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91"/>
        <p:cNvGrpSpPr/>
        <p:nvPr/>
      </p:nvGrpSpPr>
      <p:grpSpPr>
        <a:xfrm>
          <a:off x="0" y="0"/>
          <a:ext cx="0" cy="0"/>
          <a:chOff x="0" y="0"/>
          <a:chExt cx="0" cy="0"/>
        </a:xfrm>
      </p:grpSpPr>
      <p:sp>
        <p:nvSpPr>
          <p:cNvPr id="92" name="Google Shape;92;p2"/>
          <p:cNvSpPr txBox="1">
            <a:spLocks noGrp="1"/>
          </p:cNvSpPr>
          <p:nvPr>
            <p:ph type="title"/>
          </p:nvPr>
        </p:nvSpPr>
        <p:spPr>
          <a:xfrm>
            <a:off x="1295400" y="1376103"/>
            <a:ext cx="9601196" cy="1303867"/>
          </a:xfrm>
          <a:prstGeom prst="rect">
            <a:avLst/>
          </a:prstGeom>
        </p:spPr>
        <p:txBody>
          <a:bodyPr spcFirstLastPara="1" lIns="91425" tIns="45700" rIns="91425" bIns="45700" anchorCtr="0">
            <a:normAutofit/>
          </a:bodyPr>
          <a:lstStyle/>
          <a:p>
            <a:pPr marL="0" lvl="0" indent="0" rtl="0">
              <a:lnSpc>
                <a:spcPct val="90000"/>
              </a:lnSpc>
              <a:spcBef>
                <a:spcPts val="0"/>
              </a:spcBef>
              <a:spcAft>
                <a:spcPts val="0"/>
              </a:spcAft>
              <a:buClr>
                <a:schemeClr val="dk1"/>
              </a:buClr>
              <a:buSzPts val="4400"/>
              <a:buFont typeface="Play"/>
              <a:buNone/>
            </a:pPr>
            <a:r>
              <a:rPr lang="el-GR" b="1" dirty="0">
                <a:solidFill>
                  <a:srgbClr val="262626"/>
                </a:solidFill>
                <a:latin typeface="Times New Roman" panose="02020603050405020304" pitchFamily="18" charset="0"/>
                <a:cs typeface="Times New Roman" panose="02020603050405020304" pitchFamily="18" charset="0"/>
              </a:rPr>
              <a:t>Βιογραφία και Έργο</a:t>
            </a:r>
          </a:p>
        </p:txBody>
      </p:sp>
      <p:graphicFrame>
        <p:nvGraphicFramePr>
          <p:cNvPr id="95" name="Google Shape;93;p2">
            <a:extLst>
              <a:ext uri="{FF2B5EF4-FFF2-40B4-BE49-F238E27FC236}">
                <a16:creationId xmlns:a16="http://schemas.microsoft.com/office/drawing/2014/main" id="{8E7D2FE6-0417-73A2-57D0-E3D19493D1A9}"/>
              </a:ext>
            </a:extLst>
          </p:cNvPr>
          <p:cNvGraphicFramePr>
            <a:graphicFrameLocks noGrp="1"/>
          </p:cNvGraphicFramePr>
          <p:nvPr>
            <p:ph idx="1"/>
            <p:extLst>
              <p:ext uri="{D42A27DB-BD31-4B8C-83A1-F6EECF244321}">
                <p14:modId xmlns:p14="http://schemas.microsoft.com/office/powerpoint/2010/main" val="2723285406"/>
              </p:ext>
            </p:extLst>
          </p:nvPr>
        </p:nvGraphicFramePr>
        <p:xfrm>
          <a:off x="1295400" y="2772384"/>
          <a:ext cx="9601197" cy="287488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7"/>
        <p:cNvGrpSpPr/>
        <p:nvPr/>
      </p:nvGrpSpPr>
      <p:grpSpPr>
        <a:xfrm>
          <a:off x="0" y="0"/>
          <a:ext cx="0" cy="0"/>
          <a:chOff x="0" y="0"/>
          <a:chExt cx="0" cy="0"/>
        </a:xfrm>
      </p:grpSpPr>
      <p:sp>
        <p:nvSpPr>
          <p:cNvPr id="257" name="Rectangle 256">
            <a:extLst>
              <a:ext uri="{FF2B5EF4-FFF2-40B4-BE49-F238E27FC236}">
                <a16:creationId xmlns:a16="http://schemas.microsoft.com/office/drawing/2014/main" id="{44707075-25D1-495F-9D67-1D706D7A76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259" name="Rectangle 258">
            <a:extLst>
              <a:ext uri="{FF2B5EF4-FFF2-40B4-BE49-F238E27FC236}">
                <a16:creationId xmlns:a16="http://schemas.microsoft.com/office/drawing/2014/main" id="{17540CD5-A20B-4B7C-822A-C9C9A7245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3"/>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Google Shape;98;g31ce137f2d8_1_11"/>
          <p:cNvSpPr txBox="1">
            <a:spLocks noGrp="1"/>
          </p:cNvSpPr>
          <p:nvPr>
            <p:ph type="title"/>
          </p:nvPr>
        </p:nvSpPr>
        <p:spPr>
          <a:xfrm>
            <a:off x="1055599" y="1055077"/>
            <a:ext cx="2532909" cy="4794578"/>
          </a:xfrm>
          <a:prstGeom prst="rect">
            <a:avLst/>
          </a:prstGeom>
        </p:spPr>
        <p:txBody>
          <a:bodyPr spcFirstLastPara="1" lIns="91425" tIns="45700" rIns="91425" bIns="45700" anchorCtr="0">
            <a:normAutofit/>
          </a:bodyPr>
          <a:lstStyle/>
          <a:p>
            <a:pPr marL="0" lvl="0" indent="0" rtl="0">
              <a:spcBef>
                <a:spcPts val="1000"/>
              </a:spcBef>
              <a:spcAft>
                <a:spcPts val="0"/>
              </a:spcAft>
              <a:buClr>
                <a:schemeClr val="dk1"/>
              </a:buClr>
              <a:buSzPts val="1100"/>
              <a:buFont typeface="Arial"/>
              <a:buNone/>
            </a:pPr>
            <a:r>
              <a:rPr lang="el-GR" b="1" dirty="0">
                <a:solidFill>
                  <a:srgbClr val="262626"/>
                </a:solidFill>
                <a:latin typeface="Times New Roman"/>
                <a:ea typeface="Times New Roman"/>
                <a:cs typeface="Times New Roman"/>
                <a:sym typeface="Times New Roman"/>
              </a:rPr>
              <a:t>Γέννηση και Σπουδές</a:t>
            </a:r>
            <a:endParaRPr lang="el-GR" dirty="0">
              <a:solidFill>
                <a:srgbClr val="262626"/>
              </a:solidFill>
            </a:endParaRPr>
          </a:p>
        </p:txBody>
      </p:sp>
      <p:sp useBgFill="1">
        <p:nvSpPr>
          <p:cNvPr id="261" name="Rectangle 260">
            <a:extLst>
              <a:ext uri="{FF2B5EF4-FFF2-40B4-BE49-F238E27FC236}">
                <a16:creationId xmlns:a16="http://schemas.microsoft.com/office/drawing/2014/main" id="{65A3E01E-7BC8-4D86-8005-AB7C3F9607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2" name="Google Shape;99;g31ce137f2d8_1_11">
            <a:extLst>
              <a:ext uri="{FF2B5EF4-FFF2-40B4-BE49-F238E27FC236}">
                <a16:creationId xmlns:a16="http://schemas.microsoft.com/office/drawing/2014/main" id="{5DABF886-A0C2-6F93-C390-774FDB81AC52}"/>
              </a:ext>
            </a:extLst>
          </p:cNvPr>
          <p:cNvGraphicFramePr>
            <a:graphicFrameLocks noGrp="1"/>
          </p:cNvGraphicFramePr>
          <p:nvPr>
            <p:ph idx="1"/>
            <p:extLst>
              <p:ext uri="{D42A27DB-BD31-4B8C-83A1-F6EECF244321}">
                <p14:modId xmlns:p14="http://schemas.microsoft.com/office/powerpoint/2010/main" val="2279557574"/>
              </p:ext>
            </p:extLst>
          </p:nvPr>
        </p:nvGraphicFramePr>
        <p:xfrm>
          <a:off x="5470072" y="804670"/>
          <a:ext cx="5914209" cy="52486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103"/>
        <p:cNvGrpSpPr/>
        <p:nvPr/>
      </p:nvGrpSpPr>
      <p:grpSpPr>
        <a:xfrm>
          <a:off x="0" y="0"/>
          <a:ext cx="0" cy="0"/>
          <a:chOff x="0" y="0"/>
          <a:chExt cx="0" cy="0"/>
        </a:xfrm>
      </p:grpSpPr>
      <p:sp>
        <p:nvSpPr>
          <p:cNvPr id="104" name="Google Shape;104;g31ce137f2d8_1_0"/>
          <p:cNvSpPr txBox="1">
            <a:spLocks noGrp="1"/>
          </p:cNvSpPr>
          <p:nvPr>
            <p:ph type="title"/>
          </p:nvPr>
        </p:nvSpPr>
        <p:spPr>
          <a:xfrm>
            <a:off x="1295402" y="982132"/>
            <a:ext cx="9601196" cy="1303867"/>
          </a:xfrm>
          <a:prstGeom prst="rect">
            <a:avLst/>
          </a:prstGeom>
        </p:spPr>
        <p:txBody>
          <a:bodyPr spcFirstLastPara="1" lIns="91425" tIns="45700" rIns="91425" bIns="45700" anchorCtr="0">
            <a:normAutofit/>
          </a:bodyPr>
          <a:lstStyle/>
          <a:p>
            <a:pPr marL="0" lvl="0" indent="0" rtl="0">
              <a:spcBef>
                <a:spcPts val="1000"/>
              </a:spcBef>
              <a:spcAft>
                <a:spcPts val="0"/>
              </a:spcAft>
              <a:buNone/>
            </a:pPr>
            <a:r>
              <a:rPr lang="el-GR" b="1" dirty="0">
                <a:latin typeface="Times New Roman"/>
                <a:ea typeface="Times New Roman"/>
                <a:cs typeface="Times New Roman"/>
                <a:sym typeface="Times New Roman"/>
              </a:rPr>
              <a:t>Επαγγελματική Δραστηριότητα</a:t>
            </a:r>
            <a:endParaRPr lang="el-GR" dirty="0"/>
          </a:p>
        </p:txBody>
      </p:sp>
      <p:pic>
        <p:nvPicPr>
          <p:cNvPr id="3" name="Picture 2" descr="A large white building with many windows&#10;&#10;Description automatically generated">
            <a:extLst>
              <a:ext uri="{FF2B5EF4-FFF2-40B4-BE49-F238E27FC236}">
                <a16:creationId xmlns:a16="http://schemas.microsoft.com/office/drawing/2014/main" id="{45BD17F4-9EC5-E04C-7CBA-3ED77CF5F99D}"/>
              </a:ext>
            </a:extLst>
          </p:cNvPr>
          <p:cNvPicPr>
            <a:picLocks noChangeAspect="1"/>
          </p:cNvPicPr>
          <p:nvPr/>
        </p:nvPicPr>
        <p:blipFill>
          <a:blip r:embed="rId4"/>
          <a:srcRect l="19223" r="19035"/>
          <a:stretch/>
        </p:blipFill>
        <p:spPr>
          <a:xfrm>
            <a:off x="7702509" y="2538918"/>
            <a:ext cx="3194089" cy="3035029"/>
          </a:xfrm>
          <a:prstGeom prst="rect">
            <a:avLst/>
          </a:prstGeom>
          <a:ln w="57150" cmpd="thickThin">
            <a:solidFill>
              <a:schemeClr val="tx1">
                <a:lumMod val="50000"/>
                <a:lumOff val="50000"/>
              </a:schemeClr>
            </a:solidFill>
            <a:miter lim="800000"/>
          </a:ln>
        </p:spPr>
      </p:pic>
      <p:graphicFrame>
        <p:nvGraphicFramePr>
          <p:cNvPr id="107" name="Google Shape;105;g31ce137f2d8_1_0">
            <a:extLst>
              <a:ext uri="{FF2B5EF4-FFF2-40B4-BE49-F238E27FC236}">
                <a16:creationId xmlns:a16="http://schemas.microsoft.com/office/drawing/2014/main" id="{5AC7461F-FCD3-7887-9CA6-7D0A97A5B62A}"/>
              </a:ext>
            </a:extLst>
          </p:cNvPr>
          <p:cNvGraphicFramePr>
            <a:graphicFrameLocks noGrp="1"/>
          </p:cNvGraphicFramePr>
          <p:nvPr>
            <p:ph idx="1"/>
            <p:extLst>
              <p:ext uri="{D42A27DB-BD31-4B8C-83A1-F6EECF244321}">
                <p14:modId xmlns:p14="http://schemas.microsoft.com/office/powerpoint/2010/main" val="1102887620"/>
              </p:ext>
            </p:extLst>
          </p:nvPr>
        </p:nvGraphicFramePr>
        <p:xfrm>
          <a:off x="1295402" y="2418080"/>
          <a:ext cx="6256866" cy="36677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31d89838961_3_5"/>
          <p:cNvSpPr txBox="1">
            <a:spLocks noGrp="1"/>
          </p:cNvSpPr>
          <p:nvPr>
            <p:ph type="title"/>
          </p:nvPr>
        </p:nvSpPr>
        <p:spPr>
          <a:prstGeom prst="rect">
            <a:avLst/>
          </a:prstGeom>
        </p:spPr>
        <p:txBody>
          <a:bodyPr spcFirstLastPara="1" wrap="square" lIns="91425" tIns="45700" rIns="91425" bIns="45700" anchor="ctr" anchorCtr="0">
            <a:normAutofit fontScale="90000"/>
          </a:bodyPr>
          <a:lstStyle/>
          <a:p>
            <a:pPr marL="0" lvl="0" indent="0" rtl="0">
              <a:spcBef>
                <a:spcPts val="0"/>
              </a:spcBef>
              <a:spcAft>
                <a:spcPts val="0"/>
              </a:spcAft>
              <a:buNone/>
            </a:pPr>
            <a:r>
              <a:rPr lang="el-GR" sz="4000" b="1" dirty="0">
                <a:highlight>
                  <a:srgbClr val="F5F5F5"/>
                </a:highlight>
                <a:latin typeface="Times New Roman" panose="02020603050405020304" pitchFamily="18" charset="0"/>
                <a:ea typeface="Arial"/>
                <a:cs typeface="Times New Roman" panose="02020603050405020304" pitchFamily="18" charset="0"/>
                <a:sym typeface="Arial"/>
              </a:rPr>
              <a:t>Κοινωνικοπολιτικές &amp; Οικονομικές Εξελίξεις στην Ελλάδα​</a:t>
            </a:r>
            <a:endParaRPr lang="el-GR" b="1" dirty="0">
              <a:latin typeface="Times New Roman" panose="02020603050405020304" pitchFamily="18" charset="0"/>
              <a:cs typeface="Times New Roman" panose="02020603050405020304" pitchFamily="18" charset="0"/>
            </a:endParaRPr>
          </a:p>
        </p:txBody>
      </p:sp>
      <p:graphicFrame>
        <p:nvGraphicFramePr>
          <p:cNvPr id="113" name="Google Shape;111;g31d89838961_3_5">
            <a:extLst>
              <a:ext uri="{FF2B5EF4-FFF2-40B4-BE49-F238E27FC236}">
                <a16:creationId xmlns:a16="http://schemas.microsoft.com/office/drawing/2014/main" id="{80993A77-A362-4551-0A1C-0162F6398F29}"/>
              </a:ext>
            </a:extLst>
          </p:cNvPr>
          <p:cNvGraphicFramePr>
            <a:graphicFrameLocks noGrp="1"/>
          </p:cNvGraphicFramePr>
          <p:nvPr>
            <p:ph idx="1"/>
            <p:extLst>
              <p:ext uri="{D42A27DB-BD31-4B8C-83A1-F6EECF244321}">
                <p14:modId xmlns:p14="http://schemas.microsoft.com/office/powerpoint/2010/main" val="129940837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115"/>
        <p:cNvGrpSpPr/>
        <p:nvPr/>
      </p:nvGrpSpPr>
      <p:grpSpPr>
        <a:xfrm>
          <a:off x="0" y="0"/>
          <a:ext cx="0" cy="0"/>
          <a:chOff x="0" y="0"/>
          <a:chExt cx="0" cy="0"/>
        </a:xfrm>
      </p:grpSpPr>
      <p:sp>
        <p:nvSpPr>
          <p:cNvPr id="116" name="Google Shape;116;g31d89838961_3_12"/>
          <p:cNvSpPr txBox="1">
            <a:spLocks noGrp="1"/>
          </p:cNvSpPr>
          <p:nvPr>
            <p:ph type="title"/>
          </p:nvPr>
        </p:nvSpPr>
        <p:spPr>
          <a:prstGeom prst="rect">
            <a:avLst/>
          </a:prstGeom>
        </p:spPr>
        <p:txBody>
          <a:bodyPr spcFirstLastPara="1" lIns="91425" tIns="45700" rIns="91425" bIns="45700" anchorCtr="0">
            <a:normAutofit/>
          </a:bodyPr>
          <a:lstStyle/>
          <a:p>
            <a:pPr marL="0" lvl="0" indent="0" rtl="0">
              <a:lnSpc>
                <a:spcPct val="90000"/>
              </a:lnSpc>
              <a:spcBef>
                <a:spcPts val="0"/>
              </a:spcBef>
              <a:spcAft>
                <a:spcPts val="0"/>
              </a:spcAft>
              <a:buNone/>
            </a:pPr>
            <a:r>
              <a:rPr lang="el-GR" b="1" dirty="0">
                <a:highlight>
                  <a:srgbClr val="F5F5F5"/>
                </a:highlight>
                <a:latin typeface="Times New Roman" panose="02020603050405020304" pitchFamily="18" charset="0"/>
                <a:ea typeface="Arial"/>
                <a:cs typeface="Times New Roman" panose="02020603050405020304" pitchFamily="18" charset="0"/>
                <a:sym typeface="Arial"/>
              </a:rPr>
              <a:t>Περίοδος 1895-1917: Εκπαίδευση &amp; </a:t>
            </a:r>
            <a:r>
              <a:rPr lang="el-GR" b="1" dirty="0" err="1">
                <a:highlight>
                  <a:srgbClr val="F5F5F5"/>
                </a:highlight>
                <a:latin typeface="Times New Roman" panose="02020603050405020304" pitchFamily="18" charset="0"/>
                <a:ea typeface="Arial"/>
                <a:cs typeface="Times New Roman" panose="02020603050405020304" pitchFamily="18" charset="0"/>
                <a:sym typeface="Arial"/>
              </a:rPr>
              <a:t>Ρόζα</a:t>
            </a:r>
            <a:r>
              <a:rPr lang="el-GR" b="1" dirty="0">
                <a:highlight>
                  <a:srgbClr val="F5F5F5"/>
                </a:highlight>
                <a:latin typeface="Times New Roman" panose="02020603050405020304" pitchFamily="18" charset="0"/>
                <a:ea typeface="Arial"/>
                <a:cs typeface="Times New Roman" panose="02020603050405020304" pitchFamily="18" charset="0"/>
                <a:sym typeface="Arial"/>
              </a:rPr>
              <a:t> Ιμβριώτη​</a:t>
            </a:r>
            <a:endParaRPr lang="el-GR" b="1" dirty="0">
              <a:latin typeface="Times New Roman" panose="02020603050405020304" pitchFamily="18" charset="0"/>
              <a:cs typeface="Times New Roman" panose="02020603050405020304" pitchFamily="18" charset="0"/>
            </a:endParaRPr>
          </a:p>
        </p:txBody>
      </p:sp>
      <p:sp>
        <p:nvSpPr>
          <p:cNvPr id="117" name="Google Shape;117;g31d89838961_3_12"/>
          <p:cNvSpPr txBox="1">
            <a:spLocks noGrp="1"/>
          </p:cNvSpPr>
          <p:nvPr>
            <p:ph idx="1"/>
          </p:nvPr>
        </p:nvSpPr>
        <p:spPr>
          <a:xfrm>
            <a:off x="4639732" y="2556932"/>
            <a:ext cx="6256863" cy="3318936"/>
          </a:xfrm>
          <a:prstGeom prst="rect">
            <a:avLst/>
          </a:prstGeom>
        </p:spPr>
        <p:txBody>
          <a:bodyPr spcFirstLastPara="1" lIns="91425" tIns="45700" rIns="91425" bIns="45700" anchorCtr="0">
            <a:normAutofit/>
          </a:bodyPr>
          <a:lstStyle/>
          <a:p>
            <a:pPr marL="0" lvl="0" indent="0" rtl="0">
              <a:spcBef>
                <a:spcPts val="0"/>
              </a:spcBef>
              <a:buNone/>
            </a:pPr>
            <a:endParaRPr lang="el-GR" dirty="0">
              <a:highlight>
                <a:srgbClr val="F5F5F5"/>
              </a:highlight>
            </a:endParaRPr>
          </a:p>
          <a:p>
            <a:pPr marL="660400" lvl="0" indent="-319643" rtl="0">
              <a:spcBef>
                <a:spcPts val="0"/>
              </a:spcBef>
              <a:buSzPct val="48437"/>
              <a:buFont typeface="Arial"/>
              <a:buChar char="●"/>
            </a:pPr>
            <a:r>
              <a:rPr lang="el-GR">
                <a:highlight>
                  <a:srgbClr val="F5F5F5"/>
                </a:highlight>
                <a:latin typeface="Times New Roman" panose="02020603050405020304" pitchFamily="18" charset="0"/>
                <a:cs typeface="Times New Roman" panose="02020603050405020304" pitchFamily="18" charset="0"/>
              </a:rPr>
              <a:t>Πρώτες προσπάθειες για </a:t>
            </a:r>
            <a:r>
              <a:rPr lang="el-GR" b="1">
                <a:highlight>
                  <a:srgbClr val="F5F5F5"/>
                </a:highlight>
                <a:latin typeface="Times New Roman" panose="02020603050405020304" pitchFamily="18" charset="0"/>
                <a:cs typeface="Times New Roman" panose="02020603050405020304" pitchFamily="18" charset="0"/>
              </a:rPr>
              <a:t>ειδική εκπαίδευση </a:t>
            </a:r>
            <a:r>
              <a:rPr lang="el-GR">
                <a:highlight>
                  <a:srgbClr val="F5F5F5"/>
                </a:highlight>
                <a:latin typeface="Times New Roman" panose="02020603050405020304" pitchFamily="18" charset="0"/>
                <a:cs typeface="Times New Roman" panose="02020603050405020304" pitchFamily="18" charset="0"/>
              </a:rPr>
              <a:t>στην Ελλάδα.​</a:t>
            </a:r>
          </a:p>
          <a:p>
            <a:pPr marL="660400" lvl="0" indent="-319643" rtl="0">
              <a:spcBef>
                <a:spcPts val="0"/>
              </a:spcBef>
              <a:buSzPct val="48437"/>
              <a:buFont typeface="Arial"/>
              <a:buChar char="●"/>
            </a:pPr>
            <a:r>
              <a:rPr lang="el-GR">
                <a:highlight>
                  <a:srgbClr val="F5F5F5"/>
                </a:highlight>
                <a:latin typeface="Times New Roman" panose="02020603050405020304" pitchFamily="18" charset="0"/>
                <a:cs typeface="Times New Roman" panose="02020603050405020304" pitchFamily="18" charset="0"/>
              </a:rPr>
              <a:t>Εκπαιδευτική </a:t>
            </a:r>
            <a:r>
              <a:rPr lang="el-GR" dirty="0">
                <a:highlight>
                  <a:srgbClr val="F5F5F5"/>
                </a:highlight>
                <a:latin typeface="Times New Roman" panose="02020603050405020304" pitchFamily="18" charset="0"/>
                <a:cs typeface="Times New Roman" panose="02020603050405020304" pitchFamily="18" charset="0"/>
              </a:rPr>
              <a:t>Επιτροπή Βενιζέλου: </a:t>
            </a:r>
            <a:r>
              <a:rPr lang="el-GR" b="1" dirty="0">
                <a:highlight>
                  <a:srgbClr val="F5F5F5"/>
                </a:highlight>
                <a:latin typeface="Times New Roman" panose="02020603050405020304" pitchFamily="18" charset="0"/>
                <a:cs typeface="Times New Roman" panose="02020603050405020304" pitchFamily="18" charset="0"/>
              </a:rPr>
              <a:t>Δελμούζος, Τριανταφυλλίδης, Γληνός</a:t>
            </a:r>
            <a:r>
              <a:rPr lang="el-GR" dirty="0">
                <a:highlight>
                  <a:srgbClr val="F5F5F5"/>
                </a:highlight>
                <a:latin typeface="Times New Roman" panose="02020603050405020304" pitchFamily="18" charset="0"/>
                <a:cs typeface="Times New Roman" panose="02020603050405020304" pitchFamily="18" charset="0"/>
              </a:rPr>
              <a:t>.</a:t>
            </a:r>
          </a:p>
          <a:p>
            <a:pPr marL="660400" lvl="0" indent="-319643" rtl="0">
              <a:spcBef>
                <a:spcPts val="0"/>
              </a:spcBef>
              <a:buSzPct val="48437"/>
              <a:buFont typeface="Arial"/>
              <a:buChar char="●"/>
            </a:pPr>
            <a:r>
              <a:rPr lang="el-GR" dirty="0">
                <a:highlight>
                  <a:srgbClr val="F5F5F5"/>
                </a:highlight>
                <a:latin typeface="Times New Roman" panose="02020603050405020304" pitchFamily="18" charset="0"/>
                <a:cs typeface="Times New Roman" panose="02020603050405020304" pitchFamily="18" charset="0"/>
              </a:rPr>
              <a:t>Ο </a:t>
            </a:r>
            <a:r>
              <a:rPr lang="el-GR" b="1" dirty="0">
                <a:highlight>
                  <a:srgbClr val="F5F5F5"/>
                </a:highlight>
                <a:latin typeface="Times New Roman" panose="02020603050405020304" pitchFamily="18" charset="0"/>
                <a:cs typeface="Times New Roman" panose="02020603050405020304" pitchFamily="18" charset="0"/>
              </a:rPr>
              <a:t>Γληνός</a:t>
            </a:r>
            <a:r>
              <a:rPr lang="el-GR" dirty="0">
                <a:highlight>
                  <a:srgbClr val="F5F5F5"/>
                </a:highlight>
                <a:latin typeface="Times New Roman" panose="02020603050405020304" pitchFamily="18" charset="0"/>
                <a:cs typeface="Times New Roman" panose="02020603050405020304" pitchFamily="18" charset="0"/>
              </a:rPr>
              <a:t> εισάγει τη </a:t>
            </a:r>
            <a:r>
              <a:rPr lang="el-GR" b="1" dirty="0">
                <a:highlight>
                  <a:srgbClr val="F5F5F5"/>
                </a:highlight>
                <a:latin typeface="Times New Roman" panose="02020603050405020304" pitchFamily="18" charset="0"/>
                <a:cs typeface="Times New Roman" panose="02020603050405020304" pitchFamily="18" charset="0"/>
              </a:rPr>
              <a:t>δημοτική γλώσσα </a:t>
            </a:r>
            <a:r>
              <a:rPr lang="el-GR" dirty="0">
                <a:highlight>
                  <a:srgbClr val="F5F5F5"/>
                </a:highlight>
                <a:latin typeface="Times New Roman" panose="02020603050405020304" pitchFamily="18" charset="0"/>
                <a:cs typeface="Times New Roman" panose="02020603050405020304" pitchFamily="18" charset="0"/>
              </a:rPr>
              <a:t>στα σχολεία.​</a:t>
            </a:r>
          </a:p>
          <a:p>
            <a:pPr marL="457200" lvl="0" indent="0" rtl="0">
              <a:spcBef>
                <a:spcPts val="0"/>
              </a:spcBef>
              <a:buNone/>
            </a:pPr>
            <a:endParaRPr lang="el-GR" dirty="0">
              <a:highlight>
                <a:srgbClr val="F5F5F5"/>
              </a:highlight>
            </a:endParaRPr>
          </a:p>
        </p:txBody>
      </p:sp>
      <p:pic>
        <p:nvPicPr>
          <p:cNvPr id="118" name="Google Shape;118;g31d89838961_3_12" descr="A group of men in suits and ties&#10;&#10;Description automatically generated"/>
          <p:cNvPicPr preferRelativeResize="0"/>
          <p:nvPr/>
        </p:nvPicPr>
        <p:blipFill>
          <a:blip r:embed="rId4"/>
          <a:srcRect l="9760" r="14163" b="-2"/>
          <a:stretch/>
        </p:blipFill>
        <p:spPr>
          <a:xfrm>
            <a:off x="1434268" y="2714016"/>
            <a:ext cx="3128004" cy="2839803"/>
          </a:xfrm>
          <a:prstGeom prst="rect">
            <a:avLst/>
          </a:prstGeom>
          <a:noFill/>
          <a:ln w="57150" cmpd="thickThin">
            <a:solidFill>
              <a:schemeClr val="tx1">
                <a:lumMod val="50000"/>
                <a:lumOff val="50000"/>
              </a:schemeClr>
            </a:solidFill>
            <a:miter lim="800000"/>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31d89838961_3_19"/>
          <p:cNvSpPr txBox="1">
            <a:spLocks noGrp="1"/>
          </p:cNvSpPr>
          <p:nvPr>
            <p:ph type="title"/>
          </p:nvPr>
        </p:nvSpPr>
        <p:spPr>
          <a:prstGeom prst="rect">
            <a:avLst/>
          </a:prstGeom>
        </p:spPr>
        <p:txBody>
          <a:bodyPr spcFirstLastPara="1" wrap="square" lIns="91425" tIns="45700" rIns="91425" bIns="45700" anchor="ctr" anchorCtr="0">
            <a:normAutofit fontScale="90000"/>
          </a:bodyPr>
          <a:lstStyle/>
          <a:p>
            <a:pPr marL="0" lvl="0" indent="0" rtl="0">
              <a:spcBef>
                <a:spcPts val="0"/>
              </a:spcBef>
              <a:spcAft>
                <a:spcPts val="0"/>
              </a:spcAft>
              <a:buNone/>
            </a:pPr>
            <a:r>
              <a:rPr lang="el-GR" sz="4000" b="1" dirty="0">
                <a:highlight>
                  <a:srgbClr val="F5F5F5"/>
                </a:highlight>
                <a:latin typeface="Times New Roman" panose="02020603050405020304" pitchFamily="18" charset="0"/>
                <a:ea typeface="Arial"/>
                <a:cs typeface="Times New Roman" panose="02020603050405020304" pitchFamily="18" charset="0"/>
                <a:sym typeface="Arial"/>
              </a:rPr>
              <a:t>Περίοδος 1917-1929: Συνέχεια στην Ειδική Εκπαίδευση</a:t>
            </a:r>
            <a:r>
              <a:rPr lang="el-GR" sz="4000" b="1" dirty="0">
                <a:highlight>
                  <a:srgbClr val="F5F5F5"/>
                </a:highlight>
                <a:latin typeface="Arial"/>
                <a:ea typeface="Arial"/>
                <a:cs typeface="Arial"/>
                <a:sym typeface="Arial"/>
              </a:rPr>
              <a:t>​</a:t>
            </a:r>
            <a:endParaRPr b="1" dirty="0"/>
          </a:p>
        </p:txBody>
      </p:sp>
      <p:graphicFrame>
        <p:nvGraphicFramePr>
          <p:cNvPr id="126" name="Google Shape;124;g31d89838961_3_19">
            <a:extLst>
              <a:ext uri="{FF2B5EF4-FFF2-40B4-BE49-F238E27FC236}">
                <a16:creationId xmlns:a16="http://schemas.microsoft.com/office/drawing/2014/main" id="{B3E013E6-0854-6E08-5967-12C8829F55DF}"/>
              </a:ext>
            </a:extLst>
          </p:cNvPr>
          <p:cNvGraphicFramePr>
            <a:graphicFrameLocks noGrp="1"/>
          </p:cNvGraphicFramePr>
          <p:nvPr>
            <p:ph idx="1"/>
            <p:extLst>
              <p:ext uri="{D42A27DB-BD31-4B8C-83A1-F6EECF244321}">
                <p14:modId xmlns:p14="http://schemas.microsoft.com/office/powerpoint/2010/main" val="2714162844"/>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128"/>
        <p:cNvGrpSpPr/>
        <p:nvPr/>
      </p:nvGrpSpPr>
      <p:grpSpPr>
        <a:xfrm>
          <a:off x="0" y="0"/>
          <a:ext cx="0" cy="0"/>
          <a:chOff x="0" y="0"/>
          <a:chExt cx="0" cy="0"/>
        </a:xfrm>
      </p:grpSpPr>
      <p:sp>
        <p:nvSpPr>
          <p:cNvPr id="129" name="Google Shape;129;g320ea08b88f_0_4"/>
          <p:cNvSpPr txBox="1">
            <a:spLocks noGrp="1"/>
          </p:cNvSpPr>
          <p:nvPr>
            <p:ph type="title"/>
          </p:nvPr>
        </p:nvSpPr>
        <p:spPr>
          <a:xfrm>
            <a:off x="1434269" y="1308850"/>
            <a:ext cx="9601196" cy="1303867"/>
          </a:xfrm>
          <a:prstGeom prst="rect">
            <a:avLst/>
          </a:prstGeom>
        </p:spPr>
        <p:txBody>
          <a:bodyPr spcFirstLastPara="1" lIns="91425" tIns="45700" rIns="91425" bIns="45700" anchorCtr="0">
            <a:normAutofit/>
          </a:bodyPr>
          <a:lstStyle/>
          <a:p>
            <a:pPr marL="0" lvl="0" indent="0" rtl="0">
              <a:spcBef>
                <a:spcPts val="0"/>
              </a:spcBef>
              <a:spcAft>
                <a:spcPts val="0"/>
              </a:spcAft>
              <a:buNone/>
            </a:pPr>
            <a:r>
              <a:rPr lang="el-GR" b="1" dirty="0">
                <a:latin typeface="Times New Roman" panose="02020603050405020304" pitchFamily="18" charset="0"/>
                <a:cs typeface="Times New Roman" panose="02020603050405020304" pitchFamily="18" charset="0"/>
              </a:rPr>
              <a:t>Ίδρυση ΠΕΣΑ</a:t>
            </a:r>
          </a:p>
        </p:txBody>
      </p:sp>
      <p:sp>
        <p:nvSpPr>
          <p:cNvPr id="130" name="Google Shape;130;g320ea08b88f_0_4"/>
          <p:cNvSpPr txBox="1">
            <a:spLocks noGrp="1"/>
          </p:cNvSpPr>
          <p:nvPr>
            <p:ph idx="1"/>
          </p:nvPr>
        </p:nvSpPr>
        <p:spPr>
          <a:xfrm>
            <a:off x="4639732" y="2556932"/>
            <a:ext cx="6256863" cy="3318936"/>
          </a:xfrm>
          <a:prstGeom prst="rect">
            <a:avLst/>
          </a:prstGeom>
        </p:spPr>
        <p:txBody>
          <a:bodyPr spcFirstLastPara="1" lIns="91425" tIns="45700" rIns="91425" bIns="45700" anchorCtr="0">
            <a:normAutofit/>
          </a:bodyPr>
          <a:lstStyle/>
          <a:p>
            <a:pPr marL="457200" lvl="0" indent="-336550" rtl="0">
              <a:lnSpc>
                <a:spcPct val="110000"/>
              </a:lnSpc>
              <a:spcBef>
                <a:spcPts val="1200"/>
              </a:spcBef>
              <a:spcAft>
                <a:spcPts val="0"/>
              </a:spcAft>
              <a:buSzPts val="1700"/>
              <a:buChar char="•"/>
            </a:pPr>
            <a:r>
              <a:rPr lang="el-GR" sz="1800" dirty="0">
                <a:latin typeface="Times New Roman" panose="02020603050405020304" pitchFamily="18" charset="0"/>
                <a:cs typeface="Times New Roman" panose="02020603050405020304" pitchFamily="18" charset="0"/>
              </a:rPr>
              <a:t>Η Ιμβριώτη πρότεινε την ίδρυση ενός </a:t>
            </a:r>
            <a:r>
              <a:rPr lang="en-US" sz="1800" b="1" dirty="0">
                <a:latin typeface="Times New Roman" panose="02020603050405020304" pitchFamily="18" charset="0"/>
                <a:cs typeface="Times New Roman" panose="02020603050405020304" pitchFamily="18" charset="0"/>
              </a:rPr>
              <a:t>E</a:t>
            </a:r>
            <a:r>
              <a:rPr lang="el-GR" sz="1800" b="1" dirty="0">
                <a:latin typeface="Times New Roman" panose="02020603050405020304" pitchFamily="18" charset="0"/>
                <a:cs typeface="Times New Roman" panose="02020603050405020304" pitchFamily="18" charset="0"/>
              </a:rPr>
              <a:t>ιδικού σχολείου </a:t>
            </a:r>
            <a:r>
              <a:rPr lang="el-GR" sz="1800" dirty="0">
                <a:latin typeface="Times New Roman" panose="02020603050405020304" pitchFamily="18" charset="0"/>
                <a:cs typeface="Times New Roman" panose="02020603050405020304" pitchFamily="18" charset="0"/>
              </a:rPr>
              <a:t>για παιδιά με </a:t>
            </a:r>
            <a:r>
              <a:rPr lang="el-GR" sz="1800" b="1" dirty="0">
                <a:latin typeface="Times New Roman" panose="02020603050405020304" pitchFamily="18" charset="0"/>
                <a:cs typeface="Times New Roman" panose="02020603050405020304" pitchFamily="18" charset="0"/>
              </a:rPr>
              <a:t>αναπηρία</a:t>
            </a:r>
            <a:r>
              <a:rPr lang="el-GR" sz="1800" dirty="0">
                <a:latin typeface="Times New Roman" panose="02020603050405020304" pitchFamily="18" charset="0"/>
                <a:cs typeface="Times New Roman" panose="02020603050405020304" pitchFamily="18" charset="0"/>
              </a:rPr>
              <a:t> στον Ι. Μεταξά</a:t>
            </a:r>
          </a:p>
          <a:p>
            <a:pPr marL="457200" lvl="0" indent="-336550" rtl="0">
              <a:lnSpc>
                <a:spcPct val="110000"/>
              </a:lnSpc>
              <a:spcBef>
                <a:spcPts val="0"/>
              </a:spcBef>
              <a:spcAft>
                <a:spcPts val="0"/>
              </a:spcAft>
              <a:buSzPts val="1700"/>
              <a:buChar char="•"/>
            </a:pPr>
            <a:r>
              <a:rPr lang="el-GR" sz="1800" dirty="0">
                <a:latin typeface="Times New Roman" panose="02020603050405020304" pitchFamily="18" charset="0"/>
                <a:cs typeface="Times New Roman" panose="02020603050405020304" pitchFamily="18" charset="0"/>
              </a:rPr>
              <a:t>Ιδρύθηκε το 1937 το σχολείο με επωνυμία </a:t>
            </a:r>
            <a:r>
              <a:rPr lang="el-GR" sz="1800" b="1" dirty="0">
                <a:latin typeface="Times New Roman" panose="02020603050405020304" pitchFamily="18" charset="0"/>
                <a:cs typeface="Times New Roman" panose="02020603050405020304" pitchFamily="18" charset="0"/>
              </a:rPr>
              <a:t>“</a:t>
            </a:r>
            <a:r>
              <a:rPr lang="el-GR" sz="1800" b="1" dirty="0" err="1">
                <a:latin typeface="Times New Roman" panose="02020603050405020304" pitchFamily="18" charset="0"/>
                <a:cs typeface="Times New Roman" panose="02020603050405020304" pitchFamily="18" charset="0"/>
              </a:rPr>
              <a:t>Ειδικόν</a:t>
            </a:r>
            <a:r>
              <a:rPr lang="el-GR" sz="1800" b="1" dirty="0">
                <a:latin typeface="Times New Roman" panose="02020603050405020304" pitchFamily="18" charset="0"/>
                <a:cs typeface="Times New Roman" panose="02020603050405020304" pitchFamily="18" charset="0"/>
              </a:rPr>
              <a:t> Σχολείον Ανωμάλων και Καθυστερημένων </a:t>
            </a:r>
            <a:r>
              <a:rPr lang="el-GR" sz="1800" b="1" dirty="0" err="1">
                <a:latin typeface="Times New Roman" panose="02020603050405020304" pitchFamily="18" charset="0"/>
                <a:cs typeface="Times New Roman" panose="02020603050405020304" pitchFamily="18" charset="0"/>
              </a:rPr>
              <a:t>Παίδων</a:t>
            </a:r>
            <a:r>
              <a:rPr lang="el-GR" sz="1800" b="1" dirty="0">
                <a:latin typeface="Times New Roman" panose="02020603050405020304" pitchFamily="18" charset="0"/>
                <a:cs typeface="Times New Roman" panose="02020603050405020304" pitchFamily="18" charset="0"/>
              </a:rPr>
              <a:t>”</a:t>
            </a:r>
          </a:p>
          <a:p>
            <a:pPr marL="457200" lvl="0" indent="-336550" rtl="0">
              <a:lnSpc>
                <a:spcPct val="110000"/>
              </a:lnSpc>
              <a:spcBef>
                <a:spcPts val="0"/>
              </a:spcBef>
              <a:spcAft>
                <a:spcPts val="0"/>
              </a:spcAft>
              <a:buSzPts val="1700"/>
              <a:buChar char="•"/>
            </a:pPr>
            <a:r>
              <a:rPr lang="el-GR" sz="1800" dirty="0">
                <a:latin typeface="Times New Roman" panose="02020603050405020304" pitchFamily="18" charset="0"/>
                <a:cs typeface="Times New Roman" panose="02020603050405020304" pitchFamily="18" charset="0"/>
              </a:rPr>
              <a:t>Μετονομασία σε “</a:t>
            </a:r>
            <a:r>
              <a:rPr lang="el-GR" sz="1800" b="1" dirty="0" err="1">
                <a:latin typeface="Times New Roman" panose="02020603050405020304" pitchFamily="18" charset="0"/>
                <a:cs typeface="Times New Roman" panose="02020603050405020304" pitchFamily="18" charset="0"/>
              </a:rPr>
              <a:t>Πρότυπον</a:t>
            </a:r>
            <a:r>
              <a:rPr lang="el-GR" sz="1800" b="1" dirty="0">
                <a:latin typeface="Times New Roman" panose="02020603050405020304" pitchFamily="18" charset="0"/>
                <a:cs typeface="Times New Roman" panose="02020603050405020304" pitchFamily="18" charset="0"/>
              </a:rPr>
              <a:t> </a:t>
            </a:r>
            <a:r>
              <a:rPr lang="el-GR" sz="1800" b="1" dirty="0" err="1">
                <a:latin typeface="Times New Roman" panose="02020603050405020304" pitchFamily="18" charset="0"/>
                <a:cs typeface="Times New Roman" panose="02020603050405020304" pitchFamily="18" charset="0"/>
              </a:rPr>
              <a:t>Ειδικόν</a:t>
            </a:r>
            <a:r>
              <a:rPr lang="el-GR" sz="1800" b="1" dirty="0">
                <a:latin typeface="Times New Roman" panose="02020603050405020304" pitchFamily="18" charset="0"/>
                <a:cs typeface="Times New Roman" panose="02020603050405020304" pitchFamily="18" charset="0"/>
              </a:rPr>
              <a:t> Σχολείον Αθηνών</a:t>
            </a:r>
            <a:r>
              <a:rPr lang="el-GR" sz="1800" dirty="0">
                <a:latin typeface="Times New Roman" panose="02020603050405020304" pitchFamily="18" charset="0"/>
                <a:cs typeface="Times New Roman" panose="02020603050405020304" pitchFamily="18" charset="0"/>
              </a:rPr>
              <a:t>”</a:t>
            </a:r>
          </a:p>
          <a:p>
            <a:pPr marL="457200" lvl="0" indent="-336550" rtl="0">
              <a:lnSpc>
                <a:spcPct val="110000"/>
              </a:lnSpc>
              <a:spcBef>
                <a:spcPts val="0"/>
              </a:spcBef>
              <a:spcAft>
                <a:spcPts val="0"/>
              </a:spcAft>
              <a:buSzPts val="1700"/>
              <a:buChar char="•"/>
            </a:pPr>
            <a:r>
              <a:rPr lang="el-GR" sz="1800" dirty="0">
                <a:latin typeface="Times New Roman" panose="02020603050405020304" pitchFamily="18" charset="0"/>
                <a:cs typeface="Times New Roman" panose="02020603050405020304" pitchFamily="18" charset="0"/>
              </a:rPr>
              <a:t>Το </a:t>
            </a:r>
            <a:r>
              <a:rPr lang="el-GR" sz="1800" b="1" dirty="0">
                <a:latin typeface="Times New Roman" panose="02020603050405020304" pitchFamily="18" charset="0"/>
                <a:cs typeface="Times New Roman" panose="02020603050405020304" pitchFamily="18" charset="0"/>
              </a:rPr>
              <a:t>ΠΕΣΑ </a:t>
            </a:r>
            <a:r>
              <a:rPr lang="el-GR" sz="1800" dirty="0">
                <a:latin typeface="Times New Roman" panose="02020603050405020304" pitchFamily="18" charset="0"/>
                <a:cs typeface="Times New Roman" panose="02020603050405020304" pitchFamily="18" charset="0"/>
              </a:rPr>
              <a:t>ήταν το </a:t>
            </a:r>
            <a:r>
              <a:rPr lang="el-GR" sz="1800" b="1" dirty="0">
                <a:latin typeface="Times New Roman" panose="02020603050405020304" pitchFamily="18" charset="0"/>
                <a:cs typeface="Times New Roman" panose="02020603050405020304" pitchFamily="18" charset="0"/>
              </a:rPr>
              <a:t>πρώτο κρατικό </a:t>
            </a:r>
            <a:r>
              <a:rPr lang="el-GR" sz="1800" dirty="0">
                <a:latin typeface="Times New Roman" panose="02020603050405020304" pitchFamily="18" charset="0"/>
                <a:cs typeface="Times New Roman" panose="02020603050405020304" pitchFamily="18" charset="0"/>
              </a:rPr>
              <a:t>σχολείο στην Ελλάδα για παιδιά με </a:t>
            </a:r>
            <a:r>
              <a:rPr lang="el-GR" sz="1800" b="1" dirty="0">
                <a:latin typeface="Times New Roman" panose="02020603050405020304" pitchFamily="18" charset="0"/>
                <a:cs typeface="Times New Roman" panose="02020603050405020304" pitchFamily="18" charset="0"/>
              </a:rPr>
              <a:t>νοητική καθυστέρηση</a:t>
            </a:r>
          </a:p>
          <a:p>
            <a:pPr marL="457200" lvl="0" indent="-336550" rtl="0">
              <a:lnSpc>
                <a:spcPct val="110000"/>
              </a:lnSpc>
              <a:spcBef>
                <a:spcPts val="0"/>
              </a:spcBef>
              <a:spcAft>
                <a:spcPts val="0"/>
              </a:spcAft>
              <a:buSzPts val="1700"/>
              <a:buChar char="•"/>
            </a:pPr>
            <a:r>
              <a:rPr lang="el-GR" sz="1800" dirty="0">
                <a:latin typeface="Times New Roman" panose="02020603050405020304" pitchFamily="18" charset="0"/>
                <a:cs typeface="Times New Roman" panose="02020603050405020304" pitchFamily="18" charset="0"/>
              </a:rPr>
              <a:t>Βασίστηκε στο γερμανικό μοντέλο «βοηθητικού σχολείου»</a:t>
            </a:r>
          </a:p>
          <a:p>
            <a:pPr marL="457200" lvl="0" indent="-336550" rtl="0">
              <a:lnSpc>
                <a:spcPct val="110000"/>
              </a:lnSpc>
              <a:spcBef>
                <a:spcPts val="0"/>
              </a:spcBef>
              <a:spcAft>
                <a:spcPts val="0"/>
              </a:spcAft>
              <a:buSzPts val="1700"/>
              <a:buChar char="•"/>
            </a:pPr>
            <a:r>
              <a:rPr lang="el-GR" sz="1800" dirty="0">
                <a:latin typeface="Times New Roman" panose="02020603050405020304" pitchFamily="18" charset="0"/>
                <a:cs typeface="Times New Roman" panose="02020603050405020304" pitchFamily="18" charset="0"/>
              </a:rPr>
              <a:t>Το έργο του σχολείου χαρακτηρίζεται ως </a:t>
            </a:r>
            <a:r>
              <a:rPr lang="el-GR" sz="1800" b="1" dirty="0">
                <a:latin typeface="Times New Roman" panose="02020603050405020304" pitchFamily="18" charset="0"/>
                <a:cs typeface="Times New Roman" panose="02020603050405020304" pitchFamily="18" charset="0"/>
              </a:rPr>
              <a:t>“θεραπευτικό-παιδαγωγικό”</a:t>
            </a:r>
          </a:p>
        </p:txBody>
      </p:sp>
      <p:pic>
        <p:nvPicPr>
          <p:cNvPr id="131" name="Google Shape;131;g320ea08b88f_0_4"/>
          <p:cNvPicPr preferRelativeResize="0"/>
          <p:nvPr/>
        </p:nvPicPr>
        <p:blipFill>
          <a:blip r:embed="rId4"/>
          <a:srcRect l="9829" r="8300" b="6"/>
          <a:stretch/>
        </p:blipFill>
        <p:spPr>
          <a:xfrm>
            <a:off x="1434269" y="2701180"/>
            <a:ext cx="2980076" cy="2852640"/>
          </a:xfrm>
          <a:prstGeom prst="rect">
            <a:avLst/>
          </a:prstGeom>
          <a:noFill/>
          <a:ln w="57150" cmpd="thickThin">
            <a:solidFill>
              <a:schemeClr val="tx1">
                <a:lumMod val="50000"/>
                <a:lumOff val="50000"/>
              </a:schemeClr>
            </a:solidFill>
            <a:miter lim="800000"/>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Shape 155">
          <a:extLst>
            <a:ext uri="{FF2B5EF4-FFF2-40B4-BE49-F238E27FC236}">
              <a16:creationId xmlns:a16="http://schemas.microsoft.com/office/drawing/2014/main" id="{D30B41D9-FB6F-BEDB-AF94-5A606BF4BB9C}"/>
            </a:ext>
          </a:extLst>
        </p:cNvPr>
        <p:cNvGrpSpPr/>
        <p:nvPr/>
      </p:nvGrpSpPr>
      <p:grpSpPr>
        <a:xfrm>
          <a:off x="0" y="0"/>
          <a:ext cx="0" cy="0"/>
          <a:chOff x="0" y="0"/>
          <a:chExt cx="0" cy="0"/>
        </a:xfrm>
      </p:grpSpPr>
      <p:sp>
        <p:nvSpPr>
          <p:cNvPr id="178" name="Freeform 16">
            <a:extLst>
              <a:ext uri="{FF2B5EF4-FFF2-40B4-BE49-F238E27FC236}">
                <a16:creationId xmlns:a16="http://schemas.microsoft.com/office/drawing/2014/main" id="{549F74E8-F042-4726-8D21-ADFDAC51F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691" y="486459"/>
            <a:ext cx="11227442" cy="5883295"/>
          </a:xfrm>
          <a:custGeom>
            <a:avLst/>
            <a:gdLst>
              <a:gd name="connsiteX0" fmla="*/ 11005446 w 11227442"/>
              <a:gd name="connsiteY0" fmla="*/ 5592355 h 5883295"/>
              <a:gd name="connsiteX1" fmla="*/ 10923594 w 11227442"/>
              <a:gd name="connsiteY1" fmla="*/ 5674207 h 5883295"/>
              <a:gd name="connsiteX2" fmla="*/ 11005446 w 11227442"/>
              <a:gd name="connsiteY2" fmla="*/ 5756059 h 5883295"/>
              <a:gd name="connsiteX3" fmla="*/ 11087298 w 11227442"/>
              <a:gd name="connsiteY3" fmla="*/ 5674207 h 5883295"/>
              <a:gd name="connsiteX4" fmla="*/ 11005446 w 11227442"/>
              <a:gd name="connsiteY4" fmla="*/ 5592355 h 5883295"/>
              <a:gd name="connsiteX5" fmla="*/ 211551 w 11227442"/>
              <a:gd name="connsiteY5" fmla="*/ 5592355 h 5883295"/>
              <a:gd name="connsiteX6" fmla="*/ 129698 w 11227442"/>
              <a:gd name="connsiteY6" fmla="*/ 5674207 h 5883295"/>
              <a:gd name="connsiteX7" fmla="*/ 211551 w 11227442"/>
              <a:gd name="connsiteY7" fmla="*/ 5756059 h 5883295"/>
              <a:gd name="connsiteX8" fmla="*/ 293402 w 11227442"/>
              <a:gd name="connsiteY8" fmla="*/ 5674207 h 5883295"/>
              <a:gd name="connsiteX9" fmla="*/ 211551 w 11227442"/>
              <a:gd name="connsiteY9" fmla="*/ 5592355 h 5883295"/>
              <a:gd name="connsiteX10" fmla="*/ 211551 w 11227442"/>
              <a:gd name="connsiteY10" fmla="*/ 128350 h 5883295"/>
              <a:gd name="connsiteX11" fmla="*/ 138754 w 11227442"/>
              <a:gd name="connsiteY11" fmla="*/ 201147 h 5883295"/>
              <a:gd name="connsiteX12" fmla="*/ 211551 w 11227442"/>
              <a:gd name="connsiteY12" fmla="*/ 273944 h 5883295"/>
              <a:gd name="connsiteX13" fmla="*/ 284348 w 11227442"/>
              <a:gd name="connsiteY13" fmla="*/ 201147 h 5883295"/>
              <a:gd name="connsiteX14" fmla="*/ 211551 w 11227442"/>
              <a:gd name="connsiteY14" fmla="*/ 128350 h 5883295"/>
              <a:gd name="connsiteX15" fmla="*/ 11005446 w 11227442"/>
              <a:gd name="connsiteY15" fmla="*/ 110367 h 5883295"/>
              <a:gd name="connsiteX16" fmla="*/ 10923594 w 11227442"/>
              <a:gd name="connsiteY16" fmla="*/ 192219 h 5883295"/>
              <a:gd name="connsiteX17" fmla="*/ 11005446 w 11227442"/>
              <a:gd name="connsiteY17" fmla="*/ 274071 h 5883295"/>
              <a:gd name="connsiteX18" fmla="*/ 11087298 w 11227442"/>
              <a:gd name="connsiteY18" fmla="*/ 192219 h 5883295"/>
              <a:gd name="connsiteX19" fmla="*/ 11005446 w 11227442"/>
              <a:gd name="connsiteY19" fmla="*/ 110367 h 5883295"/>
              <a:gd name="connsiteX20" fmla="*/ 0 w 11227442"/>
              <a:gd name="connsiteY20" fmla="*/ 0 h 5883295"/>
              <a:gd name="connsiteX21" fmla="*/ 11227442 w 11227442"/>
              <a:gd name="connsiteY21" fmla="*/ 0 h 5883295"/>
              <a:gd name="connsiteX22" fmla="*/ 11227442 w 11227442"/>
              <a:gd name="connsiteY22" fmla="*/ 5883295 h 5883295"/>
              <a:gd name="connsiteX23" fmla="*/ 0 w 11227442"/>
              <a:gd name="connsiteY23" fmla="*/ 5883295 h 5883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227442" h="5883295">
                <a:moveTo>
                  <a:pt x="11005446" y="5592355"/>
                </a:moveTo>
                <a:cubicBezTo>
                  <a:pt x="10960240" y="5592355"/>
                  <a:pt x="10923594" y="5629001"/>
                  <a:pt x="10923594" y="5674207"/>
                </a:cubicBezTo>
                <a:cubicBezTo>
                  <a:pt x="10923594" y="5719413"/>
                  <a:pt x="10960240" y="5756059"/>
                  <a:pt x="11005446" y="5756059"/>
                </a:cubicBezTo>
                <a:cubicBezTo>
                  <a:pt x="11050652" y="5756059"/>
                  <a:pt x="11087298" y="5719413"/>
                  <a:pt x="11087298" y="5674207"/>
                </a:cubicBezTo>
                <a:cubicBezTo>
                  <a:pt x="11087298" y="5629001"/>
                  <a:pt x="11050652" y="5592355"/>
                  <a:pt x="11005446" y="5592355"/>
                </a:cubicBezTo>
                <a:close/>
                <a:moveTo>
                  <a:pt x="211551" y="5592355"/>
                </a:moveTo>
                <a:cubicBezTo>
                  <a:pt x="166344" y="5592355"/>
                  <a:pt x="129698" y="5629001"/>
                  <a:pt x="129698" y="5674207"/>
                </a:cubicBezTo>
                <a:cubicBezTo>
                  <a:pt x="129698" y="5719413"/>
                  <a:pt x="166344" y="5756059"/>
                  <a:pt x="211551" y="5756059"/>
                </a:cubicBezTo>
                <a:cubicBezTo>
                  <a:pt x="256756" y="5756059"/>
                  <a:pt x="293402" y="5719413"/>
                  <a:pt x="293402" y="5674207"/>
                </a:cubicBezTo>
                <a:cubicBezTo>
                  <a:pt x="293402" y="5629001"/>
                  <a:pt x="256756" y="5592355"/>
                  <a:pt x="211551" y="5592355"/>
                </a:cubicBezTo>
                <a:close/>
                <a:moveTo>
                  <a:pt x="211551" y="128350"/>
                </a:moveTo>
                <a:cubicBezTo>
                  <a:pt x="171346" y="128350"/>
                  <a:pt x="138754" y="160942"/>
                  <a:pt x="138754" y="201147"/>
                </a:cubicBezTo>
                <a:cubicBezTo>
                  <a:pt x="138754" y="241352"/>
                  <a:pt x="171346" y="273944"/>
                  <a:pt x="211551" y="273944"/>
                </a:cubicBezTo>
                <a:cubicBezTo>
                  <a:pt x="251756" y="273944"/>
                  <a:pt x="284348" y="241352"/>
                  <a:pt x="284348" y="201147"/>
                </a:cubicBezTo>
                <a:cubicBezTo>
                  <a:pt x="284348" y="160942"/>
                  <a:pt x="251756" y="128350"/>
                  <a:pt x="211551" y="128350"/>
                </a:cubicBezTo>
                <a:close/>
                <a:moveTo>
                  <a:pt x="11005446" y="110367"/>
                </a:moveTo>
                <a:cubicBezTo>
                  <a:pt x="10960240" y="110367"/>
                  <a:pt x="10923594" y="147013"/>
                  <a:pt x="10923594" y="192219"/>
                </a:cubicBezTo>
                <a:cubicBezTo>
                  <a:pt x="10923594" y="237425"/>
                  <a:pt x="10960240" y="274071"/>
                  <a:pt x="11005446" y="274071"/>
                </a:cubicBezTo>
                <a:cubicBezTo>
                  <a:pt x="11050652" y="274071"/>
                  <a:pt x="11087298" y="237425"/>
                  <a:pt x="11087298" y="192219"/>
                </a:cubicBezTo>
                <a:cubicBezTo>
                  <a:pt x="11087298" y="147013"/>
                  <a:pt x="11050652" y="110367"/>
                  <a:pt x="11005446" y="110367"/>
                </a:cubicBezTo>
                <a:close/>
                <a:moveTo>
                  <a:pt x="0" y="0"/>
                </a:moveTo>
                <a:lnTo>
                  <a:pt x="11227442" y="0"/>
                </a:lnTo>
                <a:lnTo>
                  <a:pt x="11227442" y="5883295"/>
                </a:lnTo>
                <a:lnTo>
                  <a:pt x="0" y="5883295"/>
                </a:lnTo>
                <a:close/>
              </a:path>
            </a:pathLst>
          </a:custGeom>
          <a:blipFill dpi="0" rotWithShape="1">
            <a:blip r:embed="rId4">
              <a:alphaModFix amt="83000"/>
              <a:duotone>
                <a:schemeClr val="bg2">
                  <a:shade val="45000"/>
                  <a:satMod val="135000"/>
                </a:schemeClr>
                <a:prstClr val="white"/>
              </a:duotone>
            </a:blip>
            <a:srcRect/>
            <a:tile tx="0" ty="0" sx="90000" sy="100000" flip="none" algn="ctr"/>
          </a:blipFill>
          <a:ln w="6350">
            <a:gradFill>
              <a:gsLst>
                <a:gs pos="0">
                  <a:schemeClr val="bg1">
                    <a:alpha val="55000"/>
                  </a:schemeClr>
                </a:gs>
                <a:gs pos="74000">
                  <a:schemeClr val="bg1">
                    <a:alpha val="40000"/>
                  </a:schemeClr>
                </a:gs>
                <a:gs pos="82000">
                  <a:schemeClr val="bg1">
                    <a:alpha val="88000"/>
                  </a:schemeClr>
                </a:gs>
                <a:gs pos="100000">
                  <a:schemeClr val="bg1">
                    <a:alpha val="0"/>
                  </a:schemeClr>
                </a:gs>
              </a:gsLst>
              <a:lin ang="5400000" scaled="1"/>
            </a:gradFill>
          </a:ln>
          <a:effectLst>
            <a:outerShdw blurRad="114300" dist="127000" dir="5400000" sx="99000" sy="99000" algn="t" rotWithShape="0">
              <a:prstClr val="black">
                <a:alpha val="40000"/>
              </a:prstClr>
            </a:outerShdw>
          </a:effectLst>
          <a:scene3d>
            <a:camera prst="orthographicFront"/>
            <a:lightRig rig="twoPt" dir="t"/>
          </a:scene3d>
          <a:sp3d>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0" name="Group 179">
            <a:extLst>
              <a:ext uri="{FF2B5EF4-FFF2-40B4-BE49-F238E27FC236}">
                <a16:creationId xmlns:a16="http://schemas.microsoft.com/office/drawing/2014/main" id="{D6F470FB-C708-4957-912B-860D896FCB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8797" y="564162"/>
            <a:ext cx="11040784" cy="5728876"/>
            <a:chOff x="568797" y="564162"/>
            <a:chExt cx="11040784" cy="5728876"/>
          </a:xfrm>
        </p:grpSpPr>
        <p:sp>
          <p:nvSpPr>
            <p:cNvPr id="181" name="Donut 20">
              <a:extLst>
                <a:ext uri="{FF2B5EF4-FFF2-40B4-BE49-F238E27FC236}">
                  <a16:creationId xmlns:a16="http://schemas.microsoft.com/office/drawing/2014/main" id="{8F381EF2-298F-48CA-9B48-495BBCE1BB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8797" y="564162"/>
              <a:ext cx="246888" cy="246888"/>
            </a:xfrm>
            <a:prstGeom prst="donut">
              <a:avLst>
                <a:gd name="adj" fmla="val 26304"/>
              </a:avLst>
            </a:prstGeom>
            <a:gradFill>
              <a:gsLst>
                <a:gs pos="20000">
                  <a:srgbClr val="949494"/>
                </a:gs>
                <a:gs pos="30000">
                  <a:srgbClr val="B2B2B2"/>
                </a:gs>
                <a:gs pos="51000">
                  <a:srgbClr val="E0DEDE">
                    <a:lumMod val="92000"/>
                  </a:srgbClr>
                </a:gs>
                <a:gs pos="8000">
                  <a:schemeClr val="bg1">
                    <a:lumMod val="41000"/>
                    <a:lumOff val="59000"/>
                  </a:schemeClr>
                </a:gs>
                <a:gs pos="89000">
                  <a:srgbClr val="7A7A7A"/>
                </a:gs>
              </a:gsLst>
              <a:lin ang="3600000" scaled="0"/>
            </a:gradFill>
            <a:ln>
              <a:noFill/>
            </a:ln>
            <a:effectLst>
              <a:outerShdw blurRad="63500" sx="101000" sy="101000" algn="ctr" rotWithShape="0">
                <a:prstClr val="black">
                  <a:alpha val="48000"/>
                </a:prstClr>
              </a:outerShdw>
            </a:effectLst>
            <a:scene3d>
              <a:camera prst="orthographicFront"/>
              <a:lightRig rig="threePt" dir="t">
                <a:rot lat="0" lon="0" rev="21360000"/>
              </a:lightRig>
            </a:scene3d>
            <a:sp3d>
              <a:bevelT w="19050" h="31750"/>
              <a:contourClr>
                <a:srgbClr val="F1F1F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2" name="Donut 21">
              <a:extLst>
                <a:ext uri="{FF2B5EF4-FFF2-40B4-BE49-F238E27FC236}">
                  <a16:creationId xmlns:a16="http://schemas.microsoft.com/office/drawing/2014/main" id="{E922F88D-5E3F-47CD-9122-DB13A6C00D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2693" y="564162"/>
              <a:ext cx="246888" cy="246888"/>
            </a:xfrm>
            <a:prstGeom prst="donut">
              <a:avLst>
                <a:gd name="adj" fmla="val 26304"/>
              </a:avLst>
            </a:prstGeom>
            <a:gradFill>
              <a:gsLst>
                <a:gs pos="20000">
                  <a:srgbClr val="949494"/>
                </a:gs>
                <a:gs pos="30000">
                  <a:srgbClr val="B2B2B2"/>
                </a:gs>
                <a:gs pos="51000">
                  <a:srgbClr val="E0DEDE">
                    <a:lumMod val="92000"/>
                  </a:srgbClr>
                </a:gs>
                <a:gs pos="8000">
                  <a:schemeClr val="bg1">
                    <a:lumMod val="41000"/>
                    <a:lumOff val="59000"/>
                  </a:schemeClr>
                </a:gs>
                <a:gs pos="89000">
                  <a:srgbClr val="7A7A7A"/>
                </a:gs>
              </a:gsLst>
              <a:lin ang="3600000" scaled="0"/>
            </a:gradFill>
            <a:ln>
              <a:noFill/>
            </a:ln>
            <a:effectLst>
              <a:outerShdw blurRad="63500" sx="101000" sy="101000" algn="ctr" rotWithShape="0">
                <a:prstClr val="black">
                  <a:alpha val="48000"/>
                </a:prstClr>
              </a:outerShdw>
            </a:effectLst>
            <a:scene3d>
              <a:camera prst="orthographicFront"/>
              <a:lightRig rig="threePt" dir="t">
                <a:rot lat="0" lon="0" rev="21360000"/>
              </a:lightRig>
            </a:scene3d>
            <a:sp3d>
              <a:bevelT w="19050" h="31750"/>
              <a:contourClr>
                <a:srgbClr val="F1F1F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3" name="Donut 22">
              <a:extLst>
                <a:ext uri="{FF2B5EF4-FFF2-40B4-BE49-F238E27FC236}">
                  <a16:creationId xmlns:a16="http://schemas.microsoft.com/office/drawing/2014/main" id="{DB0E66D0-C5DB-4356-9A02-3EF30C5DF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8797" y="6046150"/>
              <a:ext cx="246888" cy="246888"/>
            </a:xfrm>
            <a:prstGeom prst="donut">
              <a:avLst>
                <a:gd name="adj" fmla="val 26304"/>
              </a:avLst>
            </a:prstGeom>
            <a:gradFill>
              <a:gsLst>
                <a:gs pos="20000">
                  <a:srgbClr val="949494"/>
                </a:gs>
                <a:gs pos="30000">
                  <a:srgbClr val="B2B2B2"/>
                </a:gs>
                <a:gs pos="51000">
                  <a:srgbClr val="E0DEDE">
                    <a:lumMod val="92000"/>
                  </a:srgbClr>
                </a:gs>
                <a:gs pos="8000">
                  <a:schemeClr val="bg1">
                    <a:lumMod val="41000"/>
                    <a:lumOff val="59000"/>
                  </a:schemeClr>
                </a:gs>
                <a:gs pos="89000">
                  <a:srgbClr val="7A7A7A"/>
                </a:gs>
              </a:gsLst>
              <a:lin ang="3600000" scaled="0"/>
            </a:gradFill>
            <a:ln>
              <a:noFill/>
            </a:ln>
            <a:effectLst>
              <a:outerShdw blurRad="63500" sx="101000" sy="101000" algn="ctr" rotWithShape="0">
                <a:prstClr val="black">
                  <a:alpha val="48000"/>
                </a:prstClr>
              </a:outerShdw>
            </a:effectLst>
            <a:scene3d>
              <a:camera prst="orthographicFront"/>
              <a:lightRig rig="threePt" dir="t">
                <a:rot lat="0" lon="0" rev="21360000"/>
              </a:lightRig>
            </a:scene3d>
            <a:sp3d>
              <a:bevelT w="19050" h="31750"/>
              <a:contourClr>
                <a:srgbClr val="F1F1F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4" name="Donut 23">
              <a:extLst>
                <a:ext uri="{FF2B5EF4-FFF2-40B4-BE49-F238E27FC236}">
                  <a16:creationId xmlns:a16="http://schemas.microsoft.com/office/drawing/2014/main" id="{EFED4CDE-021C-4275-A82A-E41FF52765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2693" y="6046150"/>
              <a:ext cx="246888" cy="246888"/>
            </a:xfrm>
            <a:prstGeom prst="donut">
              <a:avLst>
                <a:gd name="adj" fmla="val 26304"/>
              </a:avLst>
            </a:prstGeom>
            <a:gradFill>
              <a:gsLst>
                <a:gs pos="20000">
                  <a:srgbClr val="949494"/>
                </a:gs>
                <a:gs pos="30000">
                  <a:srgbClr val="B2B2B2"/>
                </a:gs>
                <a:gs pos="51000">
                  <a:srgbClr val="E0DEDE">
                    <a:lumMod val="92000"/>
                  </a:srgbClr>
                </a:gs>
                <a:gs pos="8000">
                  <a:schemeClr val="bg1">
                    <a:lumMod val="41000"/>
                    <a:lumOff val="59000"/>
                  </a:schemeClr>
                </a:gs>
                <a:gs pos="89000">
                  <a:srgbClr val="7A7A7A"/>
                </a:gs>
              </a:gsLst>
              <a:lin ang="3600000" scaled="0"/>
            </a:gradFill>
            <a:ln>
              <a:noFill/>
            </a:ln>
            <a:effectLst>
              <a:outerShdw blurRad="63500" sx="101000" sy="101000" algn="ctr" rotWithShape="0">
                <a:prstClr val="black">
                  <a:alpha val="48000"/>
                </a:prstClr>
              </a:outerShdw>
            </a:effectLst>
            <a:scene3d>
              <a:camera prst="orthographicFront"/>
              <a:lightRig rig="threePt" dir="t">
                <a:rot lat="0" lon="0" rev="21360000"/>
              </a:lightRig>
            </a:scene3d>
            <a:sp3d>
              <a:bevelT w="19050" h="31750"/>
              <a:contourClr>
                <a:srgbClr val="F1F1F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56" name="Google Shape;156;g31d7d4a73d7_0_0">
            <a:extLst>
              <a:ext uri="{FF2B5EF4-FFF2-40B4-BE49-F238E27FC236}">
                <a16:creationId xmlns:a16="http://schemas.microsoft.com/office/drawing/2014/main" id="{49EF9A69-4965-16E2-F226-7F8F6C04C114}"/>
              </a:ext>
            </a:extLst>
          </p:cNvPr>
          <p:cNvSpPr txBox="1">
            <a:spLocks noGrp="1"/>
          </p:cNvSpPr>
          <p:nvPr>
            <p:ph type="title"/>
          </p:nvPr>
        </p:nvSpPr>
        <p:spPr>
          <a:xfrm>
            <a:off x="1046727" y="1080655"/>
            <a:ext cx="9756740" cy="1839186"/>
          </a:xfrm>
          <a:prstGeom prst="rect">
            <a:avLst/>
          </a:prstGeom>
        </p:spPr>
        <p:txBody>
          <a:bodyPr spcFirstLastPara="1" lIns="91425" tIns="45700" rIns="91425" bIns="45700" anchorCtr="0">
            <a:normAutofit fontScale="90000"/>
          </a:bodyPr>
          <a:lstStyle/>
          <a:p>
            <a:pPr>
              <a:lnSpc>
                <a:spcPct val="150000"/>
              </a:lnSpc>
              <a:spcBef>
                <a:spcPts val="0"/>
              </a:spcBef>
            </a:pPr>
            <a:r>
              <a:rPr lang="el-GR" sz="4200" b="1" dirty="0">
                <a:latin typeface="Times New Roman" panose="02020603050405020304" pitchFamily="18" charset="0"/>
                <a:cs typeface="Times New Roman" panose="02020603050405020304" pitchFamily="18" charset="0"/>
              </a:rPr>
              <a:t>Λειτουργία ΠΕΣΑ</a:t>
            </a:r>
            <a:br>
              <a:rPr lang="el-GR" sz="4200" b="1"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Με βάση δικές της σημειώσεις έχουμε λεπτομέρειες για τη λειτουργία του σχολείου,</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υπήρχαν </a:t>
            </a:r>
            <a:r>
              <a:rPr lang="el-GR" sz="2000" b="1" dirty="0">
                <a:latin typeface="Times New Roman" panose="02020603050405020304" pitchFamily="18" charset="0"/>
                <a:cs typeface="Times New Roman" panose="02020603050405020304" pitchFamily="18" charset="0"/>
              </a:rPr>
              <a:t>4 βαθμίδες</a:t>
            </a:r>
            <a:r>
              <a:rPr lang="el-GR" sz="2000" dirty="0">
                <a:latin typeface="Times New Roman" panose="02020603050405020304" pitchFamily="18" charset="0"/>
                <a:cs typeface="Times New Roman" panose="02020603050405020304" pitchFamily="18" charset="0"/>
              </a:rPr>
              <a:t>:</a:t>
            </a:r>
            <a:br>
              <a:rPr lang="el-GR" sz="2000" dirty="0">
                <a:latin typeface="Times New Roman" panose="02020603050405020304" pitchFamily="18" charset="0"/>
                <a:cs typeface="Times New Roman" panose="02020603050405020304" pitchFamily="18" charset="0"/>
              </a:rPr>
            </a:br>
            <a:endParaRPr lang="el-GR" sz="4200" b="1" dirty="0">
              <a:latin typeface="Times New Roman" panose="02020603050405020304" pitchFamily="18" charset="0"/>
              <a:cs typeface="Times New Roman" panose="02020603050405020304" pitchFamily="18" charset="0"/>
            </a:endParaRPr>
          </a:p>
        </p:txBody>
      </p:sp>
      <p:cxnSp>
        <p:nvCxnSpPr>
          <p:cNvPr id="186" name="Straight Connector 185">
            <a:extLst>
              <a:ext uri="{FF2B5EF4-FFF2-40B4-BE49-F238E27FC236}">
                <a16:creationId xmlns:a16="http://schemas.microsoft.com/office/drawing/2014/main" id="{DCCD18DB-504D-410B-B5EA-0B24828482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graphicFrame>
        <p:nvGraphicFramePr>
          <p:cNvPr id="159" name="Google Shape;157;g31d7d4a73d7_0_0">
            <a:extLst>
              <a:ext uri="{FF2B5EF4-FFF2-40B4-BE49-F238E27FC236}">
                <a16:creationId xmlns:a16="http://schemas.microsoft.com/office/drawing/2014/main" id="{AF54EEF0-38E7-3A5A-8B2C-7EBD514FA68B}"/>
              </a:ext>
            </a:extLst>
          </p:cNvPr>
          <p:cNvGraphicFramePr>
            <a:graphicFrameLocks noGrp="1"/>
          </p:cNvGraphicFramePr>
          <p:nvPr>
            <p:ph idx="1"/>
            <p:extLst>
              <p:ext uri="{D42A27DB-BD31-4B8C-83A1-F6EECF244321}">
                <p14:modId xmlns:p14="http://schemas.microsoft.com/office/powerpoint/2010/main" val="2499542776"/>
              </p:ext>
            </p:extLst>
          </p:nvPr>
        </p:nvGraphicFramePr>
        <p:xfrm>
          <a:off x="1126005" y="2172084"/>
          <a:ext cx="9669826" cy="37901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077340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383</TotalTime>
  <Words>1428</Words>
  <Application>Microsoft Office PowerPoint</Application>
  <PresentationFormat>Ευρεία οθόνη</PresentationFormat>
  <Paragraphs>113</Paragraphs>
  <Slides>16</Slides>
  <Notes>15</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16</vt:i4>
      </vt:variant>
    </vt:vector>
  </HeadingPairs>
  <TitlesOfParts>
    <vt:vector size="21" baseType="lpstr">
      <vt:lpstr>Garamond</vt:lpstr>
      <vt:lpstr>Arial</vt:lpstr>
      <vt:lpstr>Play</vt:lpstr>
      <vt:lpstr>Times New Roman</vt:lpstr>
      <vt:lpstr>Organic</vt:lpstr>
      <vt:lpstr>Ρόζα Ιμβριώτη</vt:lpstr>
      <vt:lpstr>Βιογραφία και Έργο</vt:lpstr>
      <vt:lpstr>Γέννηση και Σπουδές</vt:lpstr>
      <vt:lpstr>Επαγγελματική Δραστηριότητα</vt:lpstr>
      <vt:lpstr>Κοινωνικοπολιτικές &amp; Οικονομικές Εξελίξεις στην Ελλάδα​</vt:lpstr>
      <vt:lpstr>Περίοδος 1895-1917: Εκπαίδευση &amp; Ρόζα Ιμβριώτη​</vt:lpstr>
      <vt:lpstr>Περίοδος 1917-1929: Συνέχεια στην Ειδική Εκπαίδευση​</vt:lpstr>
      <vt:lpstr>Ίδρυση ΠΕΣΑ</vt:lpstr>
      <vt:lpstr>Λειτουργία ΠΕΣΑ Με βάση δικές της σημειώσεις έχουμε λεπτομέρειες για τη λειτουργία του σχολείου, υπήρχαν 4 βαθμίδες: </vt:lpstr>
      <vt:lpstr>Λειτουργία ΠΕΣΑ</vt:lpstr>
      <vt:lpstr>Συμβολή στην Παιδαγωγική</vt:lpstr>
      <vt:lpstr>Συμβολή στην Παιδαγωγική</vt:lpstr>
      <vt:lpstr>Συμβολή στην Παιδαγωγική</vt:lpstr>
      <vt:lpstr>Παρουσίαση του PowerPoint</vt:lpstr>
      <vt:lpstr>Αποφθέγματα Ρόζας Ιμβριώτη</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Ρόζα Ιμβριώτη</dc:title>
  <dc:creator>sandylem87@gmail.com</dc:creator>
  <cp:lastModifiedBy>Down Syndrome Association of Greece</cp:lastModifiedBy>
  <cp:revision>45</cp:revision>
  <dcterms:created xsi:type="dcterms:W3CDTF">2024-12-07T16:20:03Z</dcterms:created>
  <dcterms:modified xsi:type="dcterms:W3CDTF">2024-12-12T13:04:50Z</dcterms:modified>
</cp:coreProperties>
</file>