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16" r:id="rId7"/>
    <p:sldId id="317" r:id="rId8"/>
    <p:sldId id="318" r:id="rId9"/>
    <p:sldId id="310" r:id="rId10"/>
    <p:sldId id="311" r:id="rId11"/>
    <p:sldId id="319" r:id="rId12"/>
    <p:sldId id="320" r:id="rId13"/>
    <p:sldId id="322" r:id="rId14"/>
    <p:sldId id="324" r:id="rId15"/>
    <p:sldId id="323" r:id="rId16"/>
    <p:sldId id="312" r:id="rId17"/>
    <p:sldId id="314" r:id="rId18"/>
    <p:sldId id="325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l-GR" b="0" i="0" dirty="0" err="1">
              <a:effectLst/>
              <a:latin typeface="fkGroteskNeue"/>
            </a:rPr>
            <a:t>Στοχοσ</a:t>
          </a:r>
          <a:r>
            <a:rPr lang="el-GR" b="0" i="0" dirty="0">
              <a:effectLst/>
              <a:latin typeface="fkGroteskNeue"/>
            </a:rPr>
            <a:t> του </a:t>
          </a:r>
          <a:r>
            <a:rPr lang="el-GR" b="0" i="0" dirty="0" err="1">
              <a:effectLst/>
              <a:latin typeface="fkGroteskNeue"/>
            </a:rPr>
            <a:t>προγραμματοσ</a:t>
          </a:r>
          <a:r>
            <a:rPr lang="en-US" b="0" i="0" dirty="0">
              <a:effectLst/>
              <a:latin typeface="fkGroteskNeue"/>
            </a:rPr>
            <a:t>: </a:t>
          </a:r>
          <a:r>
            <a:rPr lang="el-GR" b="0" i="0" dirty="0" err="1">
              <a:effectLst/>
              <a:latin typeface="fkGroteskNeue"/>
            </a:rPr>
            <a:t>παροχη</a:t>
          </a:r>
          <a:r>
            <a:rPr lang="el-GR" b="0" i="0" dirty="0">
              <a:effectLst/>
              <a:latin typeface="fkGroteskNeue"/>
            </a:rPr>
            <a:t> </a:t>
          </a:r>
          <a:r>
            <a:rPr lang="el-GR" b="0" i="0" dirty="0" err="1">
              <a:effectLst/>
              <a:latin typeface="fkGroteskNeue"/>
            </a:rPr>
            <a:t>υποστηριξησ</a:t>
          </a:r>
          <a:r>
            <a:rPr lang="el-GR" b="0" i="0" dirty="0">
              <a:effectLst/>
              <a:latin typeface="fkGroteskNeue"/>
            </a:rPr>
            <a:t> </a:t>
          </a:r>
          <a:r>
            <a:rPr lang="en-US" dirty="0"/>
            <a:t>.</a:t>
          </a:r>
          <a:r>
            <a:rPr lang="el-GR" dirty="0"/>
            <a:t>σε </a:t>
          </a:r>
          <a:r>
            <a:rPr lang="el-GR" dirty="0" err="1"/>
            <a:t>ατομα</a:t>
          </a:r>
          <a:r>
            <a:rPr lang="el-GR" dirty="0"/>
            <a:t> που ζουν σε </a:t>
          </a:r>
          <a:r>
            <a:rPr lang="el-GR" dirty="0" err="1"/>
            <a:t>απομακρυσμενεσ</a:t>
          </a:r>
          <a:r>
            <a:rPr lang="el-GR" dirty="0"/>
            <a:t> </a:t>
          </a:r>
          <a:r>
            <a:rPr lang="el-GR" dirty="0" err="1"/>
            <a:t>περιοχεσ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l-GR" b="0" i="0" dirty="0">
              <a:effectLst/>
              <a:latin typeface="fkGroteskNeue"/>
            </a:rPr>
            <a:t>Ανάγκες της </a:t>
          </a:r>
          <a:r>
            <a:rPr lang="el-GR" b="0" i="0" dirty="0" err="1">
              <a:effectLst/>
              <a:latin typeface="fkGroteskNeue"/>
            </a:rPr>
            <a:t>ομαδασ</a:t>
          </a:r>
          <a:r>
            <a:rPr lang="el-GR" b="0" i="0" dirty="0">
              <a:effectLst/>
              <a:latin typeface="fkGroteskNeue"/>
            </a:rPr>
            <a:t> </a:t>
          </a:r>
          <a:r>
            <a:rPr lang="el-GR" b="0" i="0" dirty="0" err="1">
              <a:effectLst/>
              <a:latin typeface="fkGroteskNeue"/>
            </a:rPr>
            <a:t>στοχου</a:t>
          </a:r>
          <a:r>
            <a:rPr lang="el-GR" b="0" i="0" dirty="0">
              <a:effectLst/>
              <a:latin typeface="fkGroteskNeue"/>
            </a:rPr>
            <a:t> </a:t>
          </a:r>
          <a:r>
            <a:rPr lang="en-US" b="0" i="0" dirty="0">
              <a:effectLst/>
              <a:latin typeface="fkGroteskNeue"/>
            </a:rPr>
            <a:t>: </a:t>
          </a:r>
          <a:r>
            <a:rPr lang="el-GR" b="0" i="0" dirty="0" err="1">
              <a:effectLst/>
              <a:latin typeface="fkGroteskNeue"/>
            </a:rPr>
            <a:t>ψυχοκοινωνικη</a:t>
          </a:r>
          <a:r>
            <a:rPr lang="el-GR" b="0" i="0" dirty="0">
              <a:effectLst/>
              <a:latin typeface="fkGroteskNeue"/>
            </a:rPr>
            <a:t> </a:t>
          </a:r>
          <a:r>
            <a:rPr lang="el-GR" b="0" i="0" dirty="0" err="1">
              <a:effectLst/>
              <a:latin typeface="fkGroteskNeue"/>
            </a:rPr>
            <a:t>υποστηριξη</a:t>
          </a:r>
          <a:r>
            <a:rPr lang="el-GR" b="0" i="0" dirty="0">
              <a:effectLst/>
              <a:latin typeface="fkGroteskNeue"/>
            </a:rPr>
            <a:t> &amp; </a:t>
          </a:r>
          <a:r>
            <a:rPr lang="el-GR" b="0" i="0" dirty="0" err="1">
              <a:effectLst/>
              <a:latin typeface="fkGroteskNeue"/>
            </a:rPr>
            <a:t>βελτιωση</a:t>
          </a:r>
          <a:r>
            <a:rPr lang="el-GR" b="0" i="0" dirty="0">
              <a:effectLst/>
              <a:latin typeface="fkGroteskNeue"/>
            </a:rPr>
            <a:t> </a:t>
          </a:r>
          <a:r>
            <a:rPr lang="el-GR" b="0" i="0" dirty="0" err="1">
              <a:effectLst/>
              <a:latin typeface="fkGroteskNeue"/>
            </a:rPr>
            <a:t>ποιοτητασ</a:t>
          </a:r>
          <a:r>
            <a:rPr lang="el-GR" b="0" i="0" dirty="0">
              <a:effectLst/>
              <a:latin typeface="fkGroteskNeue"/>
            </a:rPr>
            <a:t> </a:t>
          </a:r>
          <a:r>
            <a:rPr lang="el-GR" b="0" i="0" dirty="0" err="1">
              <a:effectLst/>
              <a:latin typeface="fkGroteskNeue"/>
            </a:rPr>
            <a:t>ζωησ</a:t>
          </a:r>
          <a:r>
            <a:rPr lang="el-GR" b="0" i="0" dirty="0">
              <a:effectLst/>
              <a:latin typeface="fkGroteskNeue"/>
            </a:rPr>
            <a:t>.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b="0" i="0" dirty="0">
              <a:effectLst/>
              <a:latin typeface="fkGroteskNeue"/>
            </a:rPr>
            <a:t>Ενδυνάμωση των τοπικών κοινοτήτων μέσω συνεργασιών.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 custScaleX="105282" custScaleY="98140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 custScaleX="113742" custScaleY="118026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 custScaleX="100251" custScaleY="14307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69923" y="418021"/>
          <a:ext cx="1715625" cy="1715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35548" y="783646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47207" y="2674593"/>
          <a:ext cx="2961056" cy="69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-GR" sz="1300" b="0" i="0" kern="1200" dirty="0" err="1">
              <a:effectLst/>
              <a:latin typeface="fkGroteskNeue"/>
            </a:rPr>
            <a:t>Στοχοσ</a:t>
          </a:r>
          <a:r>
            <a:rPr lang="el-GR" sz="1300" b="0" i="0" kern="1200" dirty="0">
              <a:effectLst/>
              <a:latin typeface="fkGroteskNeue"/>
            </a:rPr>
            <a:t> του </a:t>
          </a:r>
          <a:r>
            <a:rPr lang="el-GR" sz="1300" b="0" i="0" kern="1200" dirty="0" err="1">
              <a:effectLst/>
              <a:latin typeface="fkGroteskNeue"/>
            </a:rPr>
            <a:t>προγραμματοσ</a:t>
          </a:r>
          <a:r>
            <a:rPr lang="en-US" sz="1300" b="0" i="0" kern="1200" dirty="0">
              <a:effectLst/>
              <a:latin typeface="fkGroteskNeue"/>
            </a:rPr>
            <a:t>: </a:t>
          </a:r>
          <a:r>
            <a:rPr lang="el-GR" sz="1300" b="0" i="0" kern="1200" dirty="0" err="1">
              <a:effectLst/>
              <a:latin typeface="fkGroteskNeue"/>
            </a:rPr>
            <a:t>παροχη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l-GR" sz="1300" b="0" i="0" kern="1200" dirty="0" err="1">
              <a:effectLst/>
              <a:latin typeface="fkGroteskNeue"/>
            </a:rPr>
            <a:t>υποστηριξησ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n-US" sz="1300" kern="1200" dirty="0"/>
            <a:t>.</a:t>
          </a:r>
          <a:r>
            <a:rPr lang="el-GR" sz="1300" kern="1200" dirty="0"/>
            <a:t>σε </a:t>
          </a:r>
          <a:r>
            <a:rPr lang="el-GR" sz="1300" kern="1200" dirty="0" err="1"/>
            <a:t>ατομα</a:t>
          </a:r>
          <a:r>
            <a:rPr lang="el-GR" sz="1300" kern="1200" dirty="0"/>
            <a:t> που ζουν σε </a:t>
          </a:r>
          <a:r>
            <a:rPr lang="el-GR" sz="1300" kern="1200" dirty="0" err="1"/>
            <a:t>απομακρυσμενεσ</a:t>
          </a:r>
          <a:r>
            <a:rPr lang="el-GR" sz="1300" kern="1200" dirty="0"/>
            <a:t> </a:t>
          </a:r>
          <a:r>
            <a:rPr lang="el-GR" sz="1300" kern="1200" dirty="0" err="1"/>
            <a:t>περιοχεσ</a:t>
          </a:r>
          <a:endParaRPr lang="en-US" sz="1300" kern="1200" dirty="0"/>
        </a:p>
      </dsp:txBody>
      <dsp:txXfrm>
        <a:off x="47207" y="2674593"/>
        <a:ext cx="2961056" cy="693465"/>
      </dsp:txXfrm>
    </dsp:sp>
    <dsp:sp modelId="{543C18BC-1989-44B2-9862-C670C61D3452}">
      <dsp:nvSpPr>
        <dsp:cNvPr id="0" name=""/>
        <dsp:cNvSpPr/>
      </dsp:nvSpPr>
      <dsp:spPr>
        <a:xfrm>
          <a:off x="4242135" y="375593"/>
          <a:ext cx="1715625" cy="1715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607760" y="74121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00451" y="2560699"/>
          <a:ext cx="3198993" cy="84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-GR" sz="1300" b="0" i="0" kern="1200" dirty="0">
              <a:effectLst/>
              <a:latin typeface="fkGroteskNeue"/>
            </a:rPr>
            <a:t>Ανάγκες της </a:t>
          </a:r>
          <a:r>
            <a:rPr lang="el-GR" sz="1300" b="0" i="0" kern="1200" dirty="0" err="1">
              <a:effectLst/>
              <a:latin typeface="fkGroteskNeue"/>
            </a:rPr>
            <a:t>ομαδασ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l-GR" sz="1300" b="0" i="0" kern="1200" dirty="0" err="1">
              <a:effectLst/>
              <a:latin typeface="fkGroteskNeue"/>
            </a:rPr>
            <a:t>στοχου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n-US" sz="1300" b="0" i="0" kern="1200" dirty="0">
              <a:effectLst/>
              <a:latin typeface="fkGroteskNeue"/>
            </a:rPr>
            <a:t>: </a:t>
          </a:r>
          <a:r>
            <a:rPr lang="el-GR" sz="1300" b="0" i="0" kern="1200" dirty="0" err="1">
              <a:effectLst/>
              <a:latin typeface="fkGroteskNeue"/>
            </a:rPr>
            <a:t>ψυχοκοινωνικη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l-GR" sz="1300" b="0" i="0" kern="1200" dirty="0" err="1">
              <a:effectLst/>
              <a:latin typeface="fkGroteskNeue"/>
            </a:rPr>
            <a:t>υποστηριξη</a:t>
          </a:r>
          <a:r>
            <a:rPr lang="el-GR" sz="1300" b="0" i="0" kern="1200" dirty="0">
              <a:effectLst/>
              <a:latin typeface="fkGroteskNeue"/>
            </a:rPr>
            <a:t> &amp; </a:t>
          </a:r>
          <a:r>
            <a:rPr lang="el-GR" sz="1300" b="0" i="0" kern="1200" dirty="0" err="1">
              <a:effectLst/>
              <a:latin typeface="fkGroteskNeue"/>
            </a:rPr>
            <a:t>βελτιωση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l-GR" sz="1300" b="0" i="0" kern="1200" dirty="0" err="1">
              <a:effectLst/>
              <a:latin typeface="fkGroteskNeue"/>
            </a:rPr>
            <a:t>ποιοτητασ</a:t>
          </a:r>
          <a:r>
            <a:rPr lang="el-GR" sz="1300" b="0" i="0" kern="1200" dirty="0">
              <a:effectLst/>
              <a:latin typeface="fkGroteskNeue"/>
            </a:rPr>
            <a:t> </a:t>
          </a:r>
          <a:r>
            <a:rPr lang="el-GR" sz="1300" b="0" i="0" kern="1200" dirty="0" err="1">
              <a:effectLst/>
              <a:latin typeface="fkGroteskNeue"/>
            </a:rPr>
            <a:t>ζωησ</a:t>
          </a:r>
          <a:r>
            <a:rPr lang="el-GR" sz="1300" b="0" i="0" kern="1200" dirty="0">
              <a:effectLst/>
              <a:latin typeface="fkGroteskNeue"/>
            </a:rPr>
            <a:t>.</a:t>
          </a:r>
          <a:endParaRPr lang="en-US" sz="1300" kern="1200" dirty="0"/>
        </a:p>
      </dsp:txBody>
      <dsp:txXfrm>
        <a:off x="3500451" y="2560699"/>
        <a:ext cx="3198993" cy="849787"/>
      </dsp:txXfrm>
    </dsp:sp>
    <dsp:sp modelId="{5BDDFF18-9AEC-4E5E-B9AA-33D86F01A63E}">
      <dsp:nvSpPr>
        <dsp:cNvPr id="0" name=""/>
        <dsp:cNvSpPr/>
      </dsp:nvSpPr>
      <dsp:spPr>
        <a:xfrm>
          <a:off x="7743599" y="330510"/>
          <a:ext cx="1715625" cy="1715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109224" y="696135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191632" y="2425451"/>
          <a:ext cx="2819559" cy="103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i="0" kern="1200" dirty="0">
              <a:effectLst/>
              <a:latin typeface="fkGroteskNeue"/>
            </a:rPr>
            <a:t>Ενδυνάμωση των τοπικών κοινοτήτων μέσω συνεργασιών.</a:t>
          </a:r>
          <a:endParaRPr lang="en-US" sz="1300" kern="1200" dirty="0"/>
        </a:p>
      </dsp:txBody>
      <dsp:txXfrm>
        <a:off x="7191632" y="2425451"/>
        <a:ext cx="2819559" cy="103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304" y="639098"/>
            <a:ext cx="5171768" cy="2491894"/>
          </a:xfrm>
        </p:spPr>
        <p:txBody>
          <a:bodyPr>
            <a:normAutofit/>
          </a:bodyPr>
          <a:lstStyle/>
          <a:p>
            <a:pPr algn="l"/>
            <a:r>
              <a:rPr lang="el-GR" sz="3200" b="0" i="0" dirty="0">
                <a:effectLst/>
                <a:latin typeface="var(--font-fk-grotesk)"/>
              </a:rPr>
              <a:t>Πρόγραμμα Συμβουλευτικής για άτομα που διαβιούν σε Ορεινές-Δυσπρόσιτες και Γεωγραφικά Απομονωμένες Περιοχές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7614" y="3283974"/>
            <a:ext cx="4606560" cy="2733368"/>
          </a:xfrm>
        </p:spPr>
        <p:txBody>
          <a:bodyPr>
            <a:normAutofit/>
          </a:bodyPr>
          <a:lstStyle/>
          <a:p>
            <a:r>
              <a:rPr lang="el-GR" sz="2000" dirty="0" err="1"/>
              <a:t>Χρυσα</a:t>
            </a:r>
            <a:r>
              <a:rPr lang="el-GR" sz="2000" dirty="0"/>
              <a:t> </a:t>
            </a:r>
            <a:r>
              <a:rPr lang="el-GR" sz="2000" dirty="0" err="1"/>
              <a:t>καρλου</a:t>
            </a:r>
            <a:endParaRPr lang="el-GR" sz="2000" dirty="0"/>
          </a:p>
          <a:p>
            <a:r>
              <a:rPr lang="el-GR" sz="2000" dirty="0" err="1"/>
              <a:t>Παναγιωτα</a:t>
            </a:r>
            <a:r>
              <a:rPr lang="el-GR" sz="2000" dirty="0"/>
              <a:t> </a:t>
            </a:r>
            <a:r>
              <a:rPr lang="el-GR" sz="2000" dirty="0" err="1"/>
              <a:t>ζονωρου</a:t>
            </a:r>
            <a:endParaRPr lang="el-GR" sz="2000" dirty="0"/>
          </a:p>
          <a:p>
            <a:r>
              <a:rPr lang="el-GR" sz="2000" dirty="0" err="1"/>
              <a:t>Αναστασια</a:t>
            </a:r>
            <a:r>
              <a:rPr lang="el-GR" sz="2000" dirty="0"/>
              <a:t> </a:t>
            </a:r>
            <a:r>
              <a:rPr lang="el-GR" sz="2000" dirty="0" err="1"/>
              <a:t>πετροπουλου</a:t>
            </a:r>
            <a:endParaRPr lang="el-GR" sz="2000" dirty="0"/>
          </a:p>
          <a:p>
            <a:r>
              <a:rPr lang="el-GR" sz="2000" dirty="0" err="1"/>
              <a:t>Κατερινα</a:t>
            </a:r>
            <a:r>
              <a:rPr lang="el-GR" sz="2000" dirty="0"/>
              <a:t> </a:t>
            </a:r>
            <a:r>
              <a:rPr lang="el-GR" sz="2000" dirty="0" err="1"/>
              <a:t>μαλεβσκαια</a:t>
            </a:r>
            <a:endParaRPr lang="el-GR" sz="2000" dirty="0"/>
          </a:p>
          <a:p>
            <a:r>
              <a:rPr lang="el-GR" sz="2000" dirty="0" err="1"/>
              <a:t>Μαρια</a:t>
            </a:r>
            <a:r>
              <a:rPr lang="el-GR" sz="2000" dirty="0"/>
              <a:t> </a:t>
            </a:r>
            <a:r>
              <a:rPr lang="el-GR" sz="2000" dirty="0" err="1"/>
              <a:t>αγγελοπουλου</a:t>
            </a:r>
            <a:endParaRPr lang="el-GR" sz="2000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C044BF-DF0B-6E81-11EE-89C862C8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που παρέχονται  4/6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D2FB22-8BCE-3C82-4A48-9BA76CABA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Χρήση Τεχνολογιών Πληροφορίας και Επικοινωνίας (ΤΠΕ)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Εφαρμογές Κινητών: Ανάπτυξη εφαρμογών για κινητά τηλέφωνα που παρέχουν ψυχολογική υποστήριξη και συμβουλευτική.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Διαδικτυακά Πλαίσια: Δημιουργία διαδικτυακών </a:t>
            </a:r>
            <a:r>
              <a:rPr lang="el-GR" b="0" i="0" dirty="0" err="1">
                <a:effectLst/>
                <a:latin typeface="fkGroteskNeue"/>
              </a:rPr>
              <a:t>πλατφορμών</a:t>
            </a:r>
            <a:r>
              <a:rPr lang="el-GR" b="0" i="0" dirty="0">
                <a:effectLst/>
                <a:latin typeface="fkGroteskNeue"/>
              </a:rPr>
              <a:t> για την υποστήριξη και την ανταλλαγή πληροφοριών.</a:t>
            </a:r>
          </a:p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Βιωματικά Εργαστήρια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Εργαστήρια Ψυχικής Υγείας: Διοργάνωση βιωματικών εργαστηρίων για την προαγωγή της ψυχικής ευεξίας και την αντιμετώπιση του στρες.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2D3AD3-E3FD-FEFA-F17F-B49EED63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που παρέχονται 5/6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8E8A3D-7B80-7B1E-329E-C8B37FD18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Ψυχομετρικές Τεχνικές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Ψυχομετρικά Τεστ: Χρήση τεστ για την αξιολόγηση της ψυχολογικής κατάστασης και την ταυτοποίηση των αναγκών.</a:t>
            </a:r>
          </a:p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Κοινωνική Συμβουλευτική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Στήριξη Οικογενειών: Παρέχουν υποστήριξη σε οικογένειες με προβλήματα που σχετίζονται με την ψυχική υγεία ή κοινωνικές δυσκολίες.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dirty="0">
              <a:effectLst/>
              <a:latin typeface="fkGrotesk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6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E9D7A4-F61F-B7B4-907B-99927661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που παρέχονται 6 /6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EB9CC8-C8D7-5968-6158-740AD9A6E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Βιωματικά Εργαστήρια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Εργαστήρια Ψυχικής Υγείας: Διοργάνωση βιωματικών εργαστηρίων για την προαγωγή της ψυχικής ευεξίας και την αντιμετώπιση του στρες.</a:t>
            </a:r>
          </a:p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Ψυχομετρικές Τεχνικές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Ψυχομετρικά Τεστ: Χρήση τεστ για την αξιολόγηση της ψυχολογικής κατάστασης και την ταυτοποίηση των αναγκών.</a:t>
            </a:r>
          </a:p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Κοινωνική Συμβουλευτική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Στήριξη Οικογενειών: Παρέχουν υποστήριξη σε οικογένειες με προβλήματα που σχετίζονται με την ψυχική υγεία ή κοινωνικές δυσκολίες.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3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DA4976-E940-45DB-1EF1-A2EB65A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effectLst/>
                <a:latin typeface="var(--font-fk-grotesk)"/>
              </a:rPr>
              <a:t>Πλεονεκτήματα του Προγράμματος</a:t>
            </a:r>
            <a:br>
              <a:rPr lang="el-GR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CD5F59-174C-66A5-2B53-CBBB8833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Προσβασιμότητα: Εξυπηρέτηση ακόμα και στις πιο απομακρυσμένες περιοχές.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Ευελιξία: Δυνατότητα προσαρμογής στις ανάγκες κάθε ατόμου.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Εμπιστευτικότητα: Διασφάλιση ανωνυμίας, ειδικά σε μικρές κοινότητες.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Αύξηση της ψυχικής ευεξίας των ωφελούμενων.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Βελτίωση της κοινωνικής συνοχής στις περιοχές παρέμβασης.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Δημιουργία ενός μοντέλου υποστήριξης που μπορεί να επεκταθεί και σε άλλες περιοχές.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dirty="0">
              <a:effectLst/>
              <a:latin typeface="fkGrotesk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8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F59DEC-EC7A-2581-5DE9-097E5807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effectLst/>
                <a:latin typeface="var(--font-fk-grotesk)"/>
              </a:rPr>
              <a:t>Συμπεράσματα 1/2</a:t>
            </a:r>
            <a:br>
              <a:rPr lang="el-GR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63A2A5-98E7-1399-AF98-579B5B60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Η συμβουλευτική είναι απαραίτητη για τη στήριξη των ευάλωτων ομάδων, και η χρήση σύγχρονων τεχνολογιών διευκολύνει την πρόσβαση στις υπηρεσίες για τους εξής λόγους: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Οι σύγχρονες τεχνολογίες, όπως η τηλεδιάσκεψη και οι διαδικτυακές πλατφόρμες, επιτρέπουν την παροχή συμβουλευτικών υπηρεσιών σε άτομα που ζουν σε γεωγραφικά απομακρυσμένες περιοχές, όπου η πρόσβαση σε συμβούλους και ειδικούς είναι περιορισμένη ή ανύπαρκτη.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Οι διαδικτυακές υπηρεσίες συμβουλευτικής προσφέρουν μεγαλύτερη ευελιξία και ευκολία, καθώς τα άτομα μπορούν να έχουν πρόσβαση σε αυτές από το σπίτι τους, χωρίς να χρειάζεται να μετακινηθούν.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Η χρήση διαδικτυακών </a:t>
            </a:r>
            <a:r>
              <a:rPr lang="el-GR" b="0" i="0" dirty="0" err="1">
                <a:effectLst/>
                <a:latin typeface="fkGroteskNeue"/>
              </a:rPr>
              <a:t>πλατφορμών</a:t>
            </a:r>
            <a:r>
              <a:rPr lang="el-GR" b="0" i="0" dirty="0">
                <a:effectLst/>
                <a:latin typeface="fkGroteskNeue"/>
              </a:rPr>
              <a:t> μπορεί να βοηθήσει στη μείωση του στίγματος που συνδέεται με την αναζήτηση ψυχολογικής υποστήριξης.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2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6387F-08DC-4ECB-48E7-A42573AE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2/2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E078D8-FEBA-BFC2-DBA7-7013329B7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0" i="0" dirty="0">
                <a:effectLst/>
                <a:latin typeface="fkGroteskNeue"/>
              </a:rPr>
              <a:t>Οι διαδικτυακές υπηρεσίες συμβουλευτικής μπορεί να είναι πιο οικονομικές από τις παραδοσιακές συνεδρίες, καθώς μειώνονται τα κόστη μετακίνησης και άλλες σχετικές δαπάνες.</a:t>
            </a:r>
          </a:p>
          <a:p>
            <a:r>
              <a:rPr lang="el-GR" b="0" i="0" dirty="0">
                <a:effectLst/>
                <a:latin typeface="fkGroteskNeue"/>
              </a:rPr>
              <a:t>Οι σύγχρονες τεχνολογίες επιτρέπουν την άμεση ανταπόκριση και επικοινωνία μεταξύ συμβούλου και </a:t>
            </a:r>
            <a:r>
              <a:rPr lang="el-GR" b="0" i="0" dirty="0" err="1">
                <a:effectLst/>
                <a:latin typeface="fkGroteskNeue"/>
              </a:rPr>
              <a:t>συμβουλευόμενου</a:t>
            </a:r>
            <a:r>
              <a:rPr lang="el-GR" b="0" i="0" dirty="0">
                <a:effectLst/>
                <a:latin typeface="fkGroteskNeue"/>
              </a:rPr>
              <a:t>.</a:t>
            </a:r>
          </a:p>
          <a:p>
            <a:r>
              <a:rPr lang="el-GR" b="0" i="0" dirty="0">
                <a:effectLst/>
                <a:latin typeface="fkGroteskNeue"/>
              </a:rPr>
              <a:t>Μέσω των τεχνολογιών, οι ευάλωτες ομάδες έχουν πρόσβαση σε μια ευρεία γκάμα υπηρεσιών συμβουλευτικής, όπως ατομικές συνεδρίες, ομαδική θεραπεία, εκπαιδευτικά προγράμματα και διαδικτυακά εργαστήρια.</a:t>
            </a:r>
          </a:p>
          <a:p>
            <a:r>
              <a:rPr lang="el-GR" b="0" i="0" dirty="0">
                <a:effectLst/>
                <a:latin typeface="fkGroteskNeue"/>
              </a:rPr>
              <a:t>Ορισμένες διαδικτυακές πλατφόρμες προσφέρουν ανωνυμία και ενισχυμένη εμπιστευτικότητα, γεγονός που ενθαρρύνει τα άτομα να αναζητήσουν βοήθεια χωρίς φόβο.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4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A37899-6F5B-FB69-9710-8D7C0AC0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Ευχαριστούμε από καρδιάς για την προσοχή σας!</a:t>
            </a:r>
            <a:br>
              <a:rPr lang="en-US" dirty="0"/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3878B0-3F01-6A46-CBDB-3A55E86A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l-GR" b="0" i="0" dirty="0">
                <a:effectLst/>
                <a:latin typeface="var(--font-fk-grotesk)"/>
              </a:rPr>
              <a:t>Εισαγωγή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44479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4DF745-8BF5-D9DD-96E3-F7783DCE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65" y="1"/>
            <a:ext cx="9271819" cy="2261418"/>
          </a:xfrm>
        </p:spPr>
        <p:txBody>
          <a:bodyPr>
            <a:normAutofit fontScale="90000"/>
          </a:bodyPr>
          <a:lstStyle/>
          <a:p>
            <a:r>
              <a:rPr lang="el-GR" b="0" i="0" dirty="0">
                <a:effectLst/>
                <a:latin typeface="var(--font-fk-grotesk)"/>
              </a:rPr>
              <a:t>Παραδείγματα Ορεινών &amp; Δυσπρόσιτων και Γεωγραφικά Απομονωμένων Περιοχών</a:t>
            </a:r>
            <a:br>
              <a:rPr lang="el-GR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9CC512-5148-7CDC-DD12-A1873806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Ορεινές θεωρούνται περιοχές με υψόμετρο από 300 μέτρα έως πάνω από 2.500 μέτρα, εφόσον πληρούν συγκεκριμένα κριτήρια κλίσης και υψομετρικής διαφοράς.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Οι δυσπρόσιτες περιοχές χαρακτηρίζονται από τη γεωγραφική τους απομόνωση λόγω περιορισμένης πρόσβασης σε συγκοινωνιακά δίκτυα ή φυσικών εμποδίων όπως βουνά και φαράγγια.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Περιλαμβάνουν περιοχές που βρίσκονται μακριά από αστικά κέντρα και παρουσιάζουν χαμηλή πληθυσμιακή πυκνότητα. Αυτές οι περιοχές συχνά αντιμετωπίζουν προκλήσεις όπως μειωμένη πρόσβαση σε υπηρεσίες και υποδομές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Ηπειρωτική Ελλάδα: Πίνδος, Ροδόπη, Όλυμπος, Ταΰγετος.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Νησιωτική Ελλάδα: Μικρά νησιά του Νοτίου Αιγαίου όπως η Ανάφη και η Κάσος, που χαρακτηρίζονται ως πολύ απομονωμένες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9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ADFD3E-D6EC-3E42-976E-64F4CC0C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Ενεργειακή Φτώχεια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144621-F21E-1E4F-3701-96F52989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0" i="0" dirty="0">
                <a:effectLst/>
                <a:latin typeface="fkGroteskNeue"/>
              </a:rPr>
              <a:t>Οι ορεινές και απομονωμένες περιοχές στην Ελλάδα αποτελούν περίπου τα δύο τρίτα της επικράτειας και χαρακτηρίζονται από ιδιαίτερες κοινωνικοοικονομικές προκλήσεις, όπως η ενεργειακή φτώχεια και η δημογραφική συρρίκνωση.</a:t>
            </a:r>
          </a:p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Ενεργειακή Φτώχεια</a:t>
            </a:r>
          </a:p>
          <a:p>
            <a:pPr algn="l">
              <a:buNone/>
            </a:pPr>
            <a:r>
              <a:rPr lang="el-GR" b="0" i="0" dirty="0">
                <a:effectLst/>
                <a:latin typeface="fkGroteskNeue"/>
              </a:rPr>
              <a:t>Η ενεργειακή φτώχεια αναφέρεται στην αδυναμία ενός νοικοκυριού να εξασφαλίσει πρόσβαση σε βασικές υπηρεσίες ενέργειας, όπως θέρμανση, ψύξη, μαγείρεμα και φωτισμό, σε λογικό κόστος. Αυτό μπορεί να οφείλεται σε: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Χαμηλό εισόδημα.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Υψηλές τιμές καυσίμων και ενέργειας.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Κακή ενεργειακή αποδοτικότητα των κτηρίων (π.χ. ανεπαρκής μόνωση).</a:t>
            </a:r>
          </a:p>
          <a:p>
            <a:pPr algn="l"/>
            <a:r>
              <a:rPr lang="el-GR" b="0" i="0" dirty="0">
                <a:effectLst/>
                <a:latin typeface="fkGroteskNeue"/>
              </a:rPr>
              <a:t>Συνέπειες της ενεργειακής φτώχειας περιλαμβάνουν κρύα ή υπερβολικά ζεστά σπίτια, χρέη στους λογαριασμούς κοινής ωφέλειας και επιπτώσεις στη σωματική και ψυχική υγεία, όπως κατάθλιψη και αναπνευστικά προβλήματα</a:t>
            </a:r>
          </a:p>
          <a:p>
            <a:endParaRPr lang="el-GR" b="0" i="0" dirty="0">
              <a:effectLst/>
              <a:latin typeface="fkGrotesk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43D806-5A78-2CA8-16D2-96F528A7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Δημογραφική Συρρίκνωση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B99B6E-031A-958B-2696-D84D5E1A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l-GR" b="0" i="0" dirty="0">
                <a:effectLst/>
                <a:latin typeface="fkGroteskNeue"/>
              </a:rPr>
              <a:t>Η δημογραφική συρρίκνωση περιγράφει τη μείωση του πληθυσμού μιας χώρας ή περιοχής, η οποία μπορεί να οφείλεται σε: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Χαμηλή γεννητικότητα (συντελεστής γονιμότητας κάτω από 2,1 παιδιά ανά γυναίκα).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Γήρανση του πληθυσμού (αύξηση του ποσοστού ηλικιωμένων).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Μετανάστευση νέων προς το εξωτερικό.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Αρνητικό φυσικό ισοζύγιο (περισσότεροι θάνατοι από γεννήσεις).</a:t>
            </a:r>
          </a:p>
          <a:p>
            <a:pPr algn="l"/>
            <a:r>
              <a:rPr lang="el-GR" b="0" i="0" dirty="0">
                <a:effectLst/>
                <a:latin typeface="fkGroteskNeue"/>
              </a:rPr>
              <a:t>Στην Ελλάδα, η δημογραφική συρρίκνωση είναι έντονη, με τον πληθυσμό να μειώνεται σταθερά από το 2010. Προβλέπεται ότι έως το 2050 ο πληθυσμός θα μειωθεί κατά περίπου 1 εκατομμύριο άτομα, ενώ έως το 2100 μπορεί να φτάσει τα 8,1 εκατομμύρια. Η γήρανση του πληθυσμού επιδεινώνει την κατάσταση, καθώς αυξάνεται το ποσοστό των ατόμων άνω των 65 ετών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4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381B0D-3DE0-8F32-45CD-8F71C974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effectLst/>
                <a:latin typeface="var(--font-fk-grotesk)"/>
              </a:rPr>
              <a:t>Μέθοδοι Υλοποίησης</a:t>
            </a:r>
            <a:br>
              <a:rPr lang="el-GR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EE4943-DC41-C79B-01BF-BA2D3819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Κινητές Μονάδες Υποστήριξης: Παροχή υπηρεσιών σε απομακρυσμένες περιοχές.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 err="1">
                <a:effectLst/>
                <a:latin typeface="fkGroteskNeue"/>
              </a:rPr>
              <a:t>Online</a:t>
            </a:r>
            <a:r>
              <a:rPr lang="el-GR" b="0" i="0" dirty="0">
                <a:effectLst/>
                <a:latin typeface="fkGroteskNeue"/>
              </a:rPr>
              <a:t> Συμβουλευτική: Χρήση εργαλείων όπως Skype ή άλλες πλατφόρμες για συνεδρίες από απόσταση</a:t>
            </a:r>
            <a:r>
              <a:rPr lang="el-GR" b="0" i="0" dirty="0">
                <a:effectLst/>
                <a:latin typeface="var(--font-berkeley-mono)"/>
              </a:rPr>
              <a:t>.</a:t>
            </a:r>
            <a:endParaRPr lang="el-GR" b="0" i="0" dirty="0">
              <a:effectLst/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Συνεργασίες με Τοπικούς Φορείς: Δικτύωση με σχολεία, κέντρα υγείας και τοπικές αρχές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5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A0944-BC6A-913B-53CB-BD7DAC66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i="0" dirty="0">
                <a:effectLst/>
                <a:latin typeface="var(--font-fk-grotesk)"/>
              </a:rPr>
              <a:t>Υπηρεσίες που Παρέχονται 1/6</a:t>
            </a:r>
            <a:br>
              <a:rPr lang="el-GR" b="0" i="0" dirty="0">
                <a:effectLst/>
                <a:latin typeface="var(--font-fk-grotesk)"/>
              </a:rPr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582EE7-19AE-E674-8AE6-0435D6272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Εξ Αποστάσεως Συμβουλευτική (</a:t>
            </a:r>
            <a:r>
              <a:rPr lang="el-GR" b="0" i="0" dirty="0" err="1">
                <a:effectLst/>
                <a:latin typeface="var(--font-fk-grotesk)"/>
              </a:rPr>
              <a:t>Online</a:t>
            </a:r>
            <a:r>
              <a:rPr lang="el-GR" b="0" i="0" dirty="0">
                <a:effectLst/>
                <a:latin typeface="var(--font-fk-grotesk)"/>
              </a:rPr>
              <a:t> Συμβουλευτική)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Τηλεδιάσκεψη: Χρήση </a:t>
            </a:r>
            <a:r>
              <a:rPr lang="el-GR" b="0" i="0" dirty="0" err="1">
                <a:effectLst/>
                <a:latin typeface="fkGroteskNeue"/>
              </a:rPr>
              <a:t>πλατφορμών</a:t>
            </a:r>
            <a:r>
              <a:rPr lang="el-GR" b="0" i="0" dirty="0">
                <a:effectLst/>
                <a:latin typeface="fkGroteskNeue"/>
              </a:rPr>
              <a:t> όπως Skype, </a:t>
            </a:r>
            <a:r>
              <a:rPr lang="el-GR" b="0" i="0" dirty="0" err="1">
                <a:effectLst/>
                <a:latin typeface="fkGroteskNeue"/>
              </a:rPr>
              <a:t>Zoom</a:t>
            </a:r>
            <a:r>
              <a:rPr lang="el-GR" b="0" i="0" dirty="0">
                <a:effectLst/>
                <a:latin typeface="fkGroteskNeue"/>
              </a:rPr>
              <a:t>, </a:t>
            </a:r>
            <a:r>
              <a:rPr lang="el-GR" b="0" i="0" dirty="0" err="1">
                <a:effectLst/>
                <a:latin typeface="fkGroteskNeue"/>
              </a:rPr>
              <a:t>Google</a:t>
            </a:r>
            <a:r>
              <a:rPr lang="el-GR" b="0" i="0" dirty="0">
                <a:effectLst/>
                <a:latin typeface="fkGroteskNeue"/>
              </a:rPr>
              <a:t> </a:t>
            </a:r>
            <a:r>
              <a:rPr lang="el-GR" b="0" i="0" dirty="0" err="1">
                <a:effectLst/>
                <a:latin typeface="fkGroteskNeue"/>
              </a:rPr>
              <a:t>Meet</a:t>
            </a:r>
            <a:r>
              <a:rPr lang="el-GR" b="0" i="0" dirty="0">
                <a:effectLst/>
                <a:latin typeface="fkGroteskNeue"/>
              </a:rPr>
              <a:t> για να διεξαχθούν συνεδρίες από απόσταση.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 err="1">
                <a:effectLst/>
                <a:latin typeface="fkGroteskNeue"/>
              </a:rPr>
              <a:t>Ελεκτρονικό</a:t>
            </a:r>
            <a:r>
              <a:rPr lang="el-GR" b="0" i="0" dirty="0">
                <a:effectLst/>
                <a:latin typeface="fkGroteskNeue"/>
              </a:rPr>
              <a:t> Ταχυδρομείο: Ασύγχρονη επικοινωνία μέσω email για άτομα που προτιμούν να εκφράζονται γραπτά.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Chat-</a:t>
            </a:r>
            <a:r>
              <a:rPr lang="el-GR" b="0" i="0" dirty="0" err="1">
                <a:effectLst/>
                <a:latin typeface="fkGroteskNeue"/>
              </a:rPr>
              <a:t>Based</a:t>
            </a:r>
            <a:r>
              <a:rPr lang="el-GR" b="0" i="0" dirty="0">
                <a:effectLst/>
                <a:latin typeface="fkGroteskNeue"/>
              </a:rPr>
              <a:t> Συνομιλίες: Εφαρμογές όπως </a:t>
            </a:r>
            <a:r>
              <a:rPr lang="el-GR" b="0" i="0" dirty="0" err="1">
                <a:effectLst/>
                <a:latin typeface="fkGroteskNeue"/>
              </a:rPr>
              <a:t>WhatsApp</a:t>
            </a:r>
            <a:r>
              <a:rPr lang="el-GR" b="0" i="0" dirty="0">
                <a:effectLst/>
                <a:latin typeface="fkGroteskNeue"/>
              </a:rPr>
              <a:t>, </a:t>
            </a:r>
            <a:r>
              <a:rPr lang="el-GR" b="0" i="0" dirty="0" err="1">
                <a:effectLst/>
                <a:latin typeface="fkGroteskNeue"/>
              </a:rPr>
              <a:t>Signal</a:t>
            </a:r>
            <a:r>
              <a:rPr lang="el-GR" b="0" i="0" dirty="0">
                <a:effectLst/>
                <a:latin typeface="fkGroteskNeue"/>
              </a:rPr>
              <a:t> ή ειδικά </a:t>
            </a:r>
            <a:r>
              <a:rPr lang="el-GR" b="0" i="0" dirty="0" err="1">
                <a:effectLst/>
                <a:latin typeface="fkGroteskNeue"/>
              </a:rPr>
              <a:t>chat</a:t>
            </a:r>
            <a:r>
              <a:rPr lang="el-GR" b="0" i="0" dirty="0">
                <a:effectLst/>
                <a:latin typeface="fkGroteskNeue"/>
              </a:rPr>
              <a:t> προγράμματα για σύγχρονη επικοινωνία.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7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D7F57C-DAE3-AC2A-B787-4599A979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που παρέχονται 2/6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EF38F4-A935-EF63-7CE5-5AA0A9A2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Κινητές Μονάδες Υποστήριξης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Κινητές Κλινικές: Παρέχουν ιατρική και ψυχολογική υποστήριξη τόσο ατομική όσο και οικογενειακή σε απομακρυσμένες περιοχές.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Κινητές Μονάδες Συμβουλευτικής: Παρέχουν ψυχολογική και κοινωνική υποστήριξη, με εξειδικευμένο προσωπικό.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6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F8BC8-ADFC-454B-9702-2BBACFCF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που παρέχονται 3/6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5495B0-D540-028C-8CF7-6F40EBCE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Συνεργασίες με Τοπικούς Φορείς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Συνεργασία με Τοπικές Αρχές: Συνεργασία με δήμους και κοινότητες για την ταυτοποίηση των αναγκών και την οργάνωση υπηρεσιών.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Δίκτυα Κοινωνικής Υποστήριξης: Δημιουργία τοπικών δικτύων για την ενίσχυση της κοινωνικής συνοχής και την υποστήριξη των κατοίκων.</a:t>
            </a:r>
          </a:p>
          <a:p>
            <a:pPr algn="l">
              <a:buNone/>
            </a:pPr>
            <a:r>
              <a:rPr lang="el-GR" b="0" i="0" dirty="0">
                <a:effectLst/>
                <a:latin typeface="var(--font-fk-grotesk)"/>
              </a:rPr>
              <a:t>Εκπαίδευση και Ευαισθητοποίηση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Εκπαιδευτικά Προγράμματα: Παρέχουν γνώσεις για την ψυχική υγεία και την αντιμετώπιση των προβλημάτων.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effectLst/>
                <a:latin typeface="fkGroteskNeue"/>
              </a:rPr>
              <a:t>Ευαισθητοποίηση της Κοινότητας: Διοργάνωση εκδηλώσεων για την ευαισθητοποίηση των κατοίκων σχετικά με την ψυχική υγεία και την πρόσβαση σε υπηρεσίες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269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{51E953E0-0685-4563-806B-A9961D6B3D70}tf11437505_win32</Template>
  <TotalTime>40</TotalTime>
  <Words>1086</Words>
  <Application>Microsoft Office PowerPoint</Application>
  <PresentationFormat>Ευρεία οθόνη</PresentationFormat>
  <Paragraphs>89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fkGroteskNeue</vt:lpstr>
      <vt:lpstr>Georgia Pro Cond Light</vt:lpstr>
      <vt:lpstr>Speak Pro</vt:lpstr>
      <vt:lpstr>var(--font-berkeley-mono)</vt:lpstr>
      <vt:lpstr>var(--font-fk-grotesk)</vt:lpstr>
      <vt:lpstr>RetrospectVTI</vt:lpstr>
      <vt:lpstr>Πρόγραμμα Συμβουλευτικής για άτομα που διαβιούν σε Ορεινές-Δυσπρόσιτες και Γεωγραφικά Απομονωμένες Περιοχές</vt:lpstr>
      <vt:lpstr>Εισαγωγή</vt:lpstr>
      <vt:lpstr>Παραδείγματα Ορεινών &amp; Δυσπρόσιτων και Γεωγραφικά Απομονωμένων Περιοχών </vt:lpstr>
      <vt:lpstr>Ενεργειακή Φτώχεια</vt:lpstr>
      <vt:lpstr>Δημογραφική Συρρίκνωση</vt:lpstr>
      <vt:lpstr>Μέθοδοι Υλοποίησης </vt:lpstr>
      <vt:lpstr>Υπηρεσίες που Παρέχονται 1/6 </vt:lpstr>
      <vt:lpstr>Υπηρεσίες που παρέχονται 2/6</vt:lpstr>
      <vt:lpstr>Υπηρεσίες που παρέχονται 3/6</vt:lpstr>
      <vt:lpstr>Υπηρεσίες που παρέχονται  4/6</vt:lpstr>
      <vt:lpstr>Υπηρεσίες που παρέχονται 5/6</vt:lpstr>
      <vt:lpstr>Υπηρεσίες που παρέχονται 6 /6</vt:lpstr>
      <vt:lpstr>Πλεονεκτήματα του Προγράμματος </vt:lpstr>
      <vt:lpstr>Συμπεράσματα 1/2 </vt:lpstr>
      <vt:lpstr>Συμπεράσματα 2/2</vt:lpstr>
      <vt:lpstr>Ευχαριστούμε από καρδιάς για την προσοχή σας!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ΔΗΜΗΤΡΗΣ Κ.</dc:creator>
  <cp:lastModifiedBy>ΔΗΜΗΤΡΗΣ Κ.</cp:lastModifiedBy>
  <cp:revision>41</cp:revision>
  <dcterms:created xsi:type="dcterms:W3CDTF">2025-04-05T15:22:28Z</dcterms:created>
  <dcterms:modified xsi:type="dcterms:W3CDTF">2025-04-05T16:15:02Z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