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9" r:id="rId4"/>
    <p:sldId id="261" r:id="rId5"/>
    <p:sldId id="260" r:id="rId6"/>
    <p:sldId id="263" r:id="rId7"/>
    <p:sldId id="262" r:id="rId8"/>
    <p:sldId id="269" r:id="rId9"/>
    <p:sldId id="268" r:id="rId10"/>
    <p:sldId id="270" r:id="rId11"/>
    <p:sldId id="271" r:id="rId12"/>
    <p:sldId id="272" r:id="rId13"/>
    <p:sldId id="273" r:id="rId14"/>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2" d="100"/>
          <a:sy n="82" d="100"/>
        </p:scale>
        <p:origin x="-1474" y="-91"/>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Διαφάνεια τίτλου">
    <p:spTree>
      <p:nvGrpSpPr>
        <p:cNvPr id="1" name=""/>
        <p:cNvGrpSpPr/>
        <p:nvPr/>
      </p:nvGrpSpPr>
      <p:grpSpPr>
        <a:xfrm>
          <a:off x="0" y="0"/>
          <a:ext cx="0" cy="0"/>
          <a:chOff x="0" y="0"/>
          <a:chExt cx="0" cy="0"/>
        </a:xfrm>
      </p:grpSpPr>
      <p:sp>
        <p:nvSpPr>
          <p:cNvPr id="7" name="6 - Στρογγύλεμα διαγώνιας γωνίας του ορθογωνίου"/>
          <p:cNvSpPr/>
          <p:nvPr/>
        </p:nvSpPr>
        <p:spPr>
          <a:xfrm>
            <a:off x="164592" y="146304"/>
            <a:ext cx="8814816" cy="2505456"/>
          </a:xfrm>
          <a:prstGeom prst="round2DiagRect">
            <a:avLst>
              <a:gd name="adj1" fmla="val 11807"/>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7 - Τίτλος"/>
          <p:cNvSpPr>
            <a:spLocks noGrp="1"/>
          </p:cNvSpPr>
          <p:nvPr>
            <p:ph type="ctrTitle"/>
          </p:nvPr>
        </p:nvSpPr>
        <p:spPr>
          <a:xfrm>
            <a:off x="464234" y="381001"/>
            <a:ext cx="8229600" cy="2209800"/>
          </a:xfrm>
        </p:spPr>
        <p:txBody>
          <a:bodyPr lIns="45720" rIns="228600" anchor="b">
            <a:normAutofit/>
          </a:bodyPr>
          <a:lstStyle>
            <a:lvl1pPr marL="0" algn="r">
              <a:defRPr sz="4800"/>
            </a:lvl1pPr>
            <a:extLst/>
          </a:lstStyle>
          <a:p>
            <a:r>
              <a:rPr kumimoji="0" lang="el-GR" smtClean="0"/>
              <a:t>Kλικ για επεξεργασία του τίτλου</a:t>
            </a:r>
            <a:endParaRPr kumimoji="0" lang="en-US"/>
          </a:p>
        </p:txBody>
      </p:sp>
      <p:sp>
        <p:nvSpPr>
          <p:cNvPr id="9" name="8 - Υπότιτλος"/>
          <p:cNvSpPr>
            <a:spLocks noGrp="1"/>
          </p:cNvSpPr>
          <p:nvPr>
            <p:ph type="subTitle" idx="1"/>
          </p:nvPr>
        </p:nvSpPr>
        <p:spPr>
          <a:xfrm>
            <a:off x="2133600" y="2819400"/>
            <a:ext cx="6560234" cy="1752600"/>
          </a:xfrm>
        </p:spPr>
        <p:txBody>
          <a:bodyPr lIns="45720" rIns="246888"/>
          <a:lstStyle>
            <a:lvl1pPr marL="0" indent="0" algn="r">
              <a:spcBef>
                <a:spcPts val="0"/>
              </a:spcBef>
              <a:buNone/>
              <a:defRPr>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l-GR" smtClean="0"/>
              <a:t>Κάντε κλικ για να επεξεργαστείτε τον υπότιτλο του υποδείγματος</a:t>
            </a:r>
            <a:endParaRPr kumimoji="0" lang="en-US"/>
          </a:p>
        </p:txBody>
      </p:sp>
      <p:sp>
        <p:nvSpPr>
          <p:cNvPr id="10" name="9 - Θέση ημερομηνίας"/>
          <p:cNvSpPr>
            <a:spLocks noGrp="1"/>
          </p:cNvSpPr>
          <p:nvPr>
            <p:ph type="dt" sz="half" idx="10"/>
          </p:nvPr>
        </p:nvSpPr>
        <p:spPr>
          <a:xfrm>
            <a:off x="5562600" y="6509004"/>
            <a:ext cx="3002280" cy="274320"/>
          </a:xfrm>
        </p:spPr>
        <p:txBody>
          <a:bodyPr vert="horz" rtlCol="0"/>
          <a:lstStyle>
            <a:extLst/>
          </a:lstStyle>
          <a:p>
            <a:fld id="{2C35F71D-6EAA-46C7-8FA1-718DB7B8081E}" type="datetimeFigureOut">
              <a:rPr lang="el-GR" smtClean="0"/>
              <a:pPr/>
              <a:t>31/10/2024</a:t>
            </a:fld>
            <a:endParaRPr lang="el-GR"/>
          </a:p>
        </p:txBody>
      </p:sp>
      <p:sp>
        <p:nvSpPr>
          <p:cNvPr id="11" name="10 - Θέση αριθμού διαφάνειας"/>
          <p:cNvSpPr>
            <a:spLocks noGrp="1"/>
          </p:cNvSpPr>
          <p:nvPr>
            <p:ph type="sldNum" sz="quarter" idx="11"/>
          </p:nvPr>
        </p:nvSpPr>
        <p:spPr>
          <a:xfrm>
            <a:off x="8638952" y="6509004"/>
            <a:ext cx="464288" cy="274320"/>
          </a:xfrm>
        </p:spPr>
        <p:txBody>
          <a:bodyPr vert="horz" rtlCol="0"/>
          <a:lstStyle>
            <a:lvl1pPr>
              <a:defRPr>
                <a:solidFill>
                  <a:schemeClr val="tx2">
                    <a:shade val="90000"/>
                  </a:schemeClr>
                </a:solidFill>
              </a:defRPr>
            </a:lvl1pPr>
            <a:extLst/>
          </a:lstStyle>
          <a:p>
            <a:fld id="{0CC070CC-889F-4330-B303-D187214EEAEA}" type="slidenum">
              <a:rPr lang="el-GR" smtClean="0"/>
              <a:pPr/>
              <a:t>‹#›</a:t>
            </a:fld>
            <a:endParaRPr lang="el-GR"/>
          </a:p>
        </p:txBody>
      </p:sp>
      <p:sp>
        <p:nvSpPr>
          <p:cNvPr id="12" name="11 - Θέση υποσέλιδου"/>
          <p:cNvSpPr>
            <a:spLocks noGrp="1"/>
          </p:cNvSpPr>
          <p:nvPr>
            <p:ph type="ftr" sz="quarter" idx="12"/>
          </p:nvPr>
        </p:nvSpPr>
        <p:spPr>
          <a:xfrm>
            <a:off x="1600200" y="6509004"/>
            <a:ext cx="3907464" cy="274320"/>
          </a:xfrm>
        </p:spPr>
        <p:txBody>
          <a:bodyPr vert="horz" rtlCol="0"/>
          <a:lstStyle>
            <a:extLst/>
          </a:lstStyle>
          <a:p>
            <a:endParaRPr lang="el-G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extLst/>
          </a:lstStyle>
          <a:p>
            <a:r>
              <a:rPr kumimoji="0" lang="el-GR" smtClean="0"/>
              <a:t>Kλικ για επεξεργασία του τίτλου</a:t>
            </a:r>
            <a:endParaRPr kumimoji="0" lang="en-US"/>
          </a:p>
        </p:txBody>
      </p:sp>
      <p:sp>
        <p:nvSpPr>
          <p:cNvPr id="3" name="2 - Θέση κατακόρυφου κειμένου"/>
          <p:cNvSpPr>
            <a:spLocks noGrp="1"/>
          </p:cNvSpPr>
          <p:nvPr>
            <p:ph type="body" orient="vert" idx="1"/>
          </p:nvPr>
        </p:nvSpPr>
        <p:spPr/>
        <p:txBody>
          <a:bodyPr vert="eaVert"/>
          <a:lstStyle>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extLst/>
          </a:lstStyle>
          <a:p>
            <a:fld id="{2C35F71D-6EAA-46C7-8FA1-718DB7B8081E}" type="datetimeFigureOut">
              <a:rPr lang="el-GR" smtClean="0"/>
              <a:pPr/>
              <a:t>31/10/2024</a:t>
            </a:fld>
            <a:endParaRPr lang="el-GR"/>
          </a:p>
        </p:txBody>
      </p:sp>
      <p:sp>
        <p:nvSpPr>
          <p:cNvPr id="5" name="4 - Θέση υποσέλιδου"/>
          <p:cNvSpPr>
            <a:spLocks noGrp="1"/>
          </p:cNvSpPr>
          <p:nvPr>
            <p:ph type="ftr" sz="quarter" idx="11"/>
          </p:nvPr>
        </p:nvSpPr>
        <p:spPr/>
        <p:txBody>
          <a:bodyPr/>
          <a:lstStyle>
            <a:extLst/>
          </a:lstStyle>
          <a:p>
            <a:endParaRPr lang="el-GR"/>
          </a:p>
        </p:txBody>
      </p:sp>
      <p:sp>
        <p:nvSpPr>
          <p:cNvPr id="6" name="5 - Θέση αριθμού διαφάνειας"/>
          <p:cNvSpPr>
            <a:spLocks noGrp="1"/>
          </p:cNvSpPr>
          <p:nvPr>
            <p:ph type="sldNum" sz="quarter" idx="12"/>
          </p:nvPr>
        </p:nvSpPr>
        <p:spPr/>
        <p:txBody>
          <a:bodyPr/>
          <a:lstStyle>
            <a:extLst/>
          </a:lstStyle>
          <a:p>
            <a:fld id="{0CC070CC-889F-4330-B303-D187214EEAEA}" type="slidenum">
              <a:rPr lang="el-GR" smtClean="0"/>
              <a:pPr/>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629400" y="274638"/>
            <a:ext cx="2057400" cy="5851525"/>
          </a:xfrm>
        </p:spPr>
        <p:txBody>
          <a:bodyPr vert="eaVert"/>
          <a:lstStyle>
            <a:lvl1pPr algn="l">
              <a:defRPr/>
            </a:lvl1pPr>
            <a:extLst/>
          </a:lstStyle>
          <a:p>
            <a:r>
              <a:rPr kumimoji="0" lang="el-GR" smtClean="0"/>
              <a:t>Kλικ για επεξεργασία του τίτλου</a:t>
            </a:r>
            <a:endParaRPr kumimoji="0" lang="en-US"/>
          </a:p>
        </p:txBody>
      </p:sp>
      <p:sp>
        <p:nvSpPr>
          <p:cNvPr id="3" name="2 - Θέση κατακόρυφου κειμένου"/>
          <p:cNvSpPr>
            <a:spLocks noGrp="1"/>
          </p:cNvSpPr>
          <p:nvPr>
            <p:ph type="body" orient="vert" idx="1"/>
          </p:nvPr>
        </p:nvSpPr>
        <p:spPr>
          <a:xfrm>
            <a:off x="457200" y="274638"/>
            <a:ext cx="6019800" cy="5851525"/>
          </a:xfrm>
        </p:spPr>
        <p:txBody>
          <a:bodyPr vert="eaVert"/>
          <a:lstStyle>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extLst/>
          </a:lstStyle>
          <a:p>
            <a:fld id="{2C35F71D-6EAA-46C7-8FA1-718DB7B8081E}" type="datetimeFigureOut">
              <a:rPr lang="el-GR" smtClean="0"/>
              <a:pPr/>
              <a:t>31/10/2024</a:t>
            </a:fld>
            <a:endParaRPr lang="el-GR"/>
          </a:p>
        </p:txBody>
      </p:sp>
      <p:sp>
        <p:nvSpPr>
          <p:cNvPr id="5" name="4 - Θέση υποσέλιδου"/>
          <p:cNvSpPr>
            <a:spLocks noGrp="1"/>
          </p:cNvSpPr>
          <p:nvPr>
            <p:ph type="ftr" sz="quarter" idx="11"/>
          </p:nvPr>
        </p:nvSpPr>
        <p:spPr/>
        <p:txBody>
          <a:bodyPr/>
          <a:lstStyle>
            <a:extLst/>
          </a:lstStyle>
          <a:p>
            <a:endParaRPr lang="el-GR"/>
          </a:p>
        </p:txBody>
      </p:sp>
      <p:sp>
        <p:nvSpPr>
          <p:cNvPr id="6" name="5 - Θέση αριθμού διαφάνειας"/>
          <p:cNvSpPr>
            <a:spLocks noGrp="1"/>
          </p:cNvSpPr>
          <p:nvPr>
            <p:ph type="sldNum" sz="quarter" idx="12"/>
          </p:nvPr>
        </p:nvSpPr>
        <p:spPr/>
        <p:txBody>
          <a:bodyPr/>
          <a:lstStyle>
            <a:extLst/>
          </a:lstStyle>
          <a:p>
            <a:fld id="{0CC070CC-889F-4330-B303-D187214EEAEA}" type="slidenum">
              <a:rPr lang="el-GR" smtClean="0"/>
              <a:pPr/>
              <a:t>‹#›</a:t>
            </a:fld>
            <a:endParaRPr 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7" name="6 - Ορθογώνιο"/>
          <p:cNvSpPr/>
          <p:nvPr/>
        </p:nvSpPr>
        <p:spPr>
          <a:xfrm>
            <a:off x="588392" y="1424588"/>
            <a:ext cx="800100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1 - Τίτλος"/>
          <p:cNvSpPr>
            <a:spLocks noGrp="1"/>
          </p:cNvSpPr>
          <p:nvPr>
            <p:ph type="title"/>
          </p:nvPr>
        </p:nvSpPr>
        <p:spPr/>
        <p:txBody>
          <a:bodyPr/>
          <a:lstStyle>
            <a:extLst/>
          </a:lstStyle>
          <a:p>
            <a:r>
              <a:rPr kumimoji="0" lang="el-GR" smtClean="0"/>
              <a:t>Kλικ για επεξεργασία του τίτλου</a:t>
            </a:r>
            <a:endParaRPr kumimoji="0" lang="en-US"/>
          </a:p>
        </p:txBody>
      </p:sp>
      <p:sp>
        <p:nvSpPr>
          <p:cNvPr id="3" name="2 - Θέση περιεχομένου"/>
          <p:cNvSpPr>
            <a:spLocks noGrp="1"/>
          </p:cNvSpPr>
          <p:nvPr>
            <p:ph idx="1"/>
          </p:nvPr>
        </p:nvSpPr>
        <p:spPr/>
        <p:txBody>
          <a:bodyPr/>
          <a:lstStyle>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extLst/>
          </a:lstStyle>
          <a:p>
            <a:fld id="{2C35F71D-6EAA-46C7-8FA1-718DB7B8081E}" type="datetimeFigureOut">
              <a:rPr lang="el-GR" smtClean="0"/>
              <a:pPr/>
              <a:t>31/10/2024</a:t>
            </a:fld>
            <a:endParaRPr lang="el-GR"/>
          </a:p>
        </p:txBody>
      </p:sp>
      <p:sp>
        <p:nvSpPr>
          <p:cNvPr id="5" name="4 - Θέση υποσέλιδου"/>
          <p:cNvSpPr>
            <a:spLocks noGrp="1"/>
          </p:cNvSpPr>
          <p:nvPr>
            <p:ph type="ftr" sz="quarter" idx="11"/>
          </p:nvPr>
        </p:nvSpPr>
        <p:spPr/>
        <p:txBody>
          <a:bodyPr/>
          <a:lstStyle>
            <a:extLst/>
          </a:lstStyle>
          <a:p>
            <a:endParaRPr lang="el-GR"/>
          </a:p>
        </p:txBody>
      </p:sp>
      <p:sp>
        <p:nvSpPr>
          <p:cNvPr id="6" name="5 - Θέση αριθμού διαφάνειας"/>
          <p:cNvSpPr>
            <a:spLocks noGrp="1"/>
          </p:cNvSpPr>
          <p:nvPr>
            <p:ph type="sldNum" sz="quarter" idx="12"/>
          </p:nvPr>
        </p:nvSpPr>
        <p:spPr/>
        <p:txBody>
          <a:bodyPr/>
          <a:lstStyle>
            <a:extLst/>
          </a:lstStyle>
          <a:p>
            <a:fld id="{0CC070CC-889F-4330-B303-D187214EEAEA}" type="slidenum">
              <a:rPr lang="el-GR" smtClean="0"/>
              <a:pPr/>
              <a:t>‹#›</a:t>
            </a:fld>
            <a:endParaRPr lang="el-G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Κεφαλίδα ενότητας">
    <p:bg>
      <p:bgRef idx="1001">
        <a:schemeClr val="bg2"/>
      </p:bgRef>
    </p:bg>
    <p:spTree>
      <p:nvGrpSpPr>
        <p:cNvPr id="1" name=""/>
        <p:cNvGrpSpPr/>
        <p:nvPr/>
      </p:nvGrpSpPr>
      <p:grpSpPr>
        <a:xfrm>
          <a:off x="0" y="0"/>
          <a:ext cx="0" cy="0"/>
          <a:chOff x="0" y="0"/>
          <a:chExt cx="0" cy="0"/>
        </a:xfrm>
      </p:grpSpPr>
      <p:sp>
        <p:nvSpPr>
          <p:cNvPr id="7" name="6 - Ορθογώνιο"/>
          <p:cNvSpPr/>
          <p:nvPr/>
        </p:nvSpPr>
        <p:spPr>
          <a:xfrm>
            <a:off x="1000128" y="3267456"/>
            <a:ext cx="74066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1 - Τίτλος"/>
          <p:cNvSpPr>
            <a:spLocks noGrp="1"/>
          </p:cNvSpPr>
          <p:nvPr>
            <p:ph type="title"/>
          </p:nvPr>
        </p:nvSpPr>
        <p:spPr>
          <a:xfrm>
            <a:off x="722376" y="498230"/>
            <a:ext cx="7772400" cy="2731008"/>
          </a:xfrm>
        </p:spPr>
        <p:txBody>
          <a:bodyPr rIns="100584"/>
          <a:lstStyle>
            <a:lvl1pPr algn="r">
              <a:buNone/>
              <a:defRPr sz="4000" b="1" cap="none">
                <a:solidFill>
                  <a:schemeClr val="accent1">
                    <a:tint val="95000"/>
                    <a:satMod val="200000"/>
                  </a:schemeClr>
                </a:solidFill>
              </a:defRPr>
            </a:lvl1pPr>
            <a:extLst/>
          </a:lstStyle>
          <a:p>
            <a:r>
              <a:rPr kumimoji="0" lang="el-GR" smtClean="0"/>
              <a:t>Kλικ για επεξεργασία του τίτλου</a:t>
            </a:r>
            <a:endParaRPr kumimoji="0" lang="en-US"/>
          </a:p>
        </p:txBody>
      </p:sp>
      <p:sp>
        <p:nvSpPr>
          <p:cNvPr id="3" name="2 - Θέση κειμένου"/>
          <p:cNvSpPr>
            <a:spLocks noGrp="1"/>
          </p:cNvSpPr>
          <p:nvPr>
            <p:ph type="body" idx="1"/>
          </p:nvPr>
        </p:nvSpPr>
        <p:spPr>
          <a:xfrm>
            <a:off x="722313" y="3287713"/>
            <a:ext cx="7772400" cy="1509712"/>
          </a:xfrm>
        </p:spPr>
        <p:txBody>
          <a:bodyPr rIns="128016" anchor="t"/>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l-GR" smtClean="0"/>
              <a:t>Kλικ για επεξεργασία των στυλ του υποδείγματος</a:t>
            </a:r>
          </a:p>
        </p:txBody>
      </p:sp>
      <p:sp>
        <p:nvSpPr>
          <p:cNvPr id="8" name="7 - Θέση ημερομηνίας"/>
          <p:cNvSpPr>
            <a:spLocks noGrp="1"/>
          </p:cNvSpPr>
          <p:nvPr>
            <p:ph type="dt" sz="half" idx="10"/>
          </p:nvPr>
        </p:nvSpPr>
        <p:spPr>
          <a:xfrm>
            <a:off x="5562600" y="6513670"/>
            <a:ext cx="3002280" cy="274320"/>
          </a:xfrm>
        </p:spPr>
        <p:txBody>
          <a:bodyPr vert="horz" rtlCol="0"/>
          <a:lstStyle>
            <a:extLst/>
          </a:lstStyle>
          <a:p>
            <a:fld id="{2C35F71D-6EAA-46C7-8FA1-718DB7B8081E}" type="datetimeFigureOut">
              <a:rPr lang="el-GR" smtClean="0"/>
              <a:pPr/>
              <a:t>31/10/2024</a:t>
            </a:fld>
            <a:endParaRPr lang="el-GR"/>
          </a:p>
        </p:txBody>
      </p:sp>
      <p:sp>
        <p:nvSpPr>
          <p:cNvPr id="9" name="8 - Θέση αριθμού διαφάνειας"/>
          <p:cNvSpPr>
            <a:spLocks noGrp="1"/>
          </p:cNvSpPr>
          <p:nvPr>
            <p:ph type="sldNum" sz="quarter" idx="11"/>
          </p:nvPr>
        </p:nvSpPr>
        <p:spPr>
          <a:xfrm>
            <a:off x="8638952" y="6513670"/>
            <a:ext cx="464288" cy="274320"/>
          </a:xfrm>
        </p:spPr>
        <p:txBody>
          <a:bodyPr vert="horz" rtlCol="0"/>
          <a:lstStyle>
            <a:lvl1pPr>
              <a:defRPr>
                <a:solidFill>
                  <a:schemeClr val="tx2">
                    <a:shade val="90000"/>
                  </a:schemeClr>
                </a:solidFill>
              </a:defRPr>
            </a:lvl1pPr>
            <a:extLst/>
          </a:lstStyle>
          <a:p>
            <a:fld id="{0CC070CC-889F-4330-B303-D187214EEAEA}" type="slidenum">
              <a:rPr lang="el-GR" smtClean="0"/>
              <a:pPr/>
              <a:t>‹#›</a:t>
            </a:fld>
            <a:endParaRPr lang="el-GR"/>
          </a:p>
        </p:txBody>
      </p:sp>
      <p:sp>
        <p:nvSpPr>
          <p:cNvPr id="10" name="9 - Θέση υποσέλιδου"/>
          <p:cNvSpPr>
            <a:spLocks noGrp="1"/>
          </p:cNvSpPr>
          <p:nvPr>
            <p:ph type="ftr" sz="quarter" idx="12"/>
          </p:nvPr>
        </p:nvSpPr>
        <p:spPr>
          <a:xfrm>
            <a:off x="1600200" y="6513670"/>
            <a:ext cx="3907464" cy="274320"/>
          </a:xfrm>
        </p:spPr>
        <p:txBody>
          <a:bodyPr vert="horz" rtlCol="0"/>
          <a:lstStyle>
            <a:extLst/>
          </a:lstStyle>
          <a:p>
            <a:endParaRPr lang="el-G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extLst/>
          </a:lstStyle>
          <a:p>
            <a:r>
              <a:rPr kumimoji="0" lang="el-GR" smtClean="0"/>
              <a:t>Kλικ για επεξεργασία του τίτλου</a:t>
            </a:r>
            <a:endParaRPr kumimoji="0" lang="en-US"/>
          </a:p>
        </p:txBody>
      </p:sp>
      <p:sp>
        <p:nvSpPr>
          <p:cNvPr id="3" name="2 - Θέση περιεχομένου"/>
          <p:cNvSpPr>
            <a:spLocks noGrp="1"/>
          </p:cNvSpPr>
          <p:nvPr>
            <p:ph sz="half" idx="1"/>
          </p:nvPr>
        </p:nvSpPr>
        <p:spPr>
          <a:xfrm>
            <a:off x="457200" y="1645920"/>
            <a:ext cx="4038600" cy="452628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περιεχομένου"/>
          <p:cNvSpPr>
            <a:spLocks noGrp="1"/>
          </p:cNvSpPr>
          <p:nvPr>
            <p:ph sz="half" idx="2"/>
          </p:nvPr>
        </p:nvSpPr>
        <p:spPr>
          <a:xfrm>
            <a:off x="4648200" y="1645920"/>
            <a:ext cx="4038600" cy="452628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5" name="4 - Θέση ημερομηνίας"/>
          <p:cNvSpPr>
            <a:spLocks noGrp="1"/>
          </p:cNvSpPr>
          <p:nvPr>
            <p:ph type="dt" sz="half" idx="10"/>
          </p:nvPr>
        </p:nvSpPr>
        <p:spPr/>
        <p:txBody>
          <a:bodyPr/>
          <a:lstStyle>
            <a:extLst/>
          </a:lstStyle>
          <a:p>
            <a:fld id="{2C35F71D-6EAA-46C7-8FA1-718DB7B8081E}" type="datetimeFigureOut">
              <a:rPr lang="el-GR" smtClean="0"/>
              <a:pPr/>
              <a:t>31/10/2024</a:t>
            </a:fld>
            <a:endParaRPr lang="el-GR"/>
          </a:p>
        </p:txBody>
      </p:sp>
      <p:sp>
        <p:nvSpPr>
          <p:cNvPr id="6" name="5 - Θέση υποσέλιδου"/>
          <p:cNvSpPr>
            <a:spLocks noGrp="1"/>
          </p:cNvSpPr>
          <p:nvPr>
            <p:ph type="ftr" sz="quarter" idx="11"/>
          </p:nvPr>
        </p:nvSpPr>
        <p:spPr/>
        <p:txBody>
          <a:bodyPr/>
          <a:lstStyle>
            <a:extLst/>
          </a:lstStyle>
          <a:p>
            <a:endParaRPr lang="el-GR"/>
          </a:p>
        </p:txBody>
      </p:sp>
      <p:sp>
        <p:nvSpPr>
          <p:cNvPr id="7" name="6 - Θέση αριθμού διαφάνειας"/>
          <p:cNvSpPr>
            <a:spLocks noGrp="1"/>
          </p:cNvSpPr>
          <p:nvPr>
            <p:ph type="sldNum" sz="quarter" idx="12"/>
          </p:nvPr>
        </p:nvSpPr>
        <p:spPr>
          <a:xfrm>
            <a:off x="8641080" y="6514568"/>
            <a:ext cx="464288" cy="274320"/>
          </a:xfrm>
        </p:spPr>
        <p:txBody>
          <a:bodyPr/>
          <a:lstStyle>
            <a:extLst/>
          </a:lstStyle>
          <a:p>
            <a:fld id="{0CC070CC-889F-4330-B303-D187214EEAEA}" type="slidenum">
              <a:rPr lang="el-GR" smtClean="0"/>
              <a:pPr/>
              <a:t>‹#›</a:t>
            </a:fld>
            <a:endParaRPr lang="el-GR"/>
          </a:p>
        </p:txBody>
      </p:sp>
      <p:sp>
        <p:nvSpPr>
          <p:cNvPr id="10" name="9 - Ορθογώνιο"/>
          <p:cNvSpPr/>
          <p:nvPr/>
        </p:nvSpPr>
        <p:spPr>
          <a:xfrm>
            <a:off x="588392" y="1424588"/>
            <a:ext cx="800100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10" name="9 - Ορθογώνιο"/>
          <p:cNvSpPr/>
          <p:nvPr/>
        </p:nvSpPr>
        <p:spPr>
          <a:xfrm>
            <a:off x="616744" y="2165216"/>
            <a:ext cx="37490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b"/>
          <a:lstStyle>
            <a:extLst/>
          </a:lstStyle>
          <a:p>
            <a:pPr algn="ctr" eaLnBrk="1" latinLnBrk="0" hangingPunct="1"/>
            <a:endParaRPr kumimoji="0" lang="en-US"/>
          </a:p>
        </p:txBody>
      </p:sp>
      <p:sp>
        <p:nvSpPr>
          <p:cNvPr id="11" name="10 - Ορθογώνιο"/>
          <p:cNvSpPr/>
          <p:nvPr/>
        </p:nvSpPr>
        <p:spPr>
          <a:xfrm>
            <a:off x="4800600" y="2165216"/>
            <a:ext cx="37490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b"/>
          <a:lstStyle>
            <a:extLst/>
          </a:lstStyle>
          <a:p>
            <a:pPr algn="ctr" eaLnBrk="1" latinLnBrk="0" hangingPunct="1"/>
            <a:endParaRPr kumimoji="0" lang="en-US"/>
          </a:p>
        </p:txBody>
      </p:sp>
      <p:sp>
        <p:nvSpPr>
          <p:cNvPr id="2" name="1 - Τίτλος"/>
          <p:cNvSpPr>
            <a:spLocks noGrp="1"/>
          </p:cNvSpPr>
          <p:nvPr>
            <p:ph type="title"/>
          </p:nvPr>
        </p:nvSpPr>
        <p:spPr>
          <a:xfrm>
            <a:off x="457200" y="251948"/>
            <a:ext cx="8229600" cy="1143000"/>
          </a:xfrm>
        </p:spPr>
        <p:txBody>
          <a:bodyPr anchor="b"/>
          <a:lstStyle>
            <a:lvl1pPr>
              <a:defRPr/>
            </a:lvl1pPr>
            <a:extLst/>
          </a:lstStyle>
          <a:p>
            <a:r>
              <a:rPr kumimoji="0" lang="el-GR" smtClean="0"/>
              <a:t>Kλικ για επεξεργασία του τίτλου</a:t>
            </a:r>
            <a:endParaRPr kumimoji="0" lang="en-US"/>
          </a:p>
        </p:txBody>
      </p:sp>
      <p:sp>
        <p:nvSpPr>
          <p:cNvPr id="3" name="2 - Θέση κειμένου"/>
          <p:cNvSpPr>
            <a:spLocks noGrp="1"/>
          </p:cNvSpPr>
          <p:nvPr>
            <p:ph type="body" idx="1"/>
          </p:nvPr>
        </p:nvSpPr>
        <p:spPr>
          <a:xfrm>
            <a:off x="457200" y="1535113"/>
            <a:ext cx="4040188" cy="639762"/>
          </a:xfrm>
        </p:spPr>
        <p:txBody>
          <a:bodyPr anchor="b">
            <a:noAutofit/>
          </a:bodyPr>
          <a:lstStyle>
            <a:lvl1pPr marL="91440" indent="0" algn="l">
              <a:spcBef>
                <a:spcPts val="0"/>
              </a:spcBef>
              <a:buNone/>
              <a:defRPr sz="2200" b="0" cap="all" baseline="0"/>
            </a:lvl1pPr>
            <a:lvl2pPr>
              <a:buNone/>
              <a:defRPr sz="2000" b="1"/>
            </a:lvl2pPr>
            <a:lvl3pPr>
              <a:buNone/>
              <a:defRPr sz="1800" b="1"/>
            </a:lvl3pPr>
            <a:lvl4pPr>
              <a:buNone/>
              <a:defRPr sz="1600" b="1"/>
            </a:lvl4pPr>
            <a:lvl5pPr>
              <a:buNone/>
              <a:defRPr sz="1600" b="1"/>
            </a:lvl5pPr>
            <a:extLst/>
          </a:lstStyle>
          <a:p>
            <a:pPr lvl="0" eaLnBrk="1" latinLnBrk="0" hangingPunct="1"/>
            <a:r>
              <a:rPr kumimoji="0" lang="el-GR" smtClean="0"/>
              <a:t>Kλικ για επεξεργασία των στυλ του υποδείγματος</a:t>
            </a:r>
          </a:p>
        </p:txBody>
      </p:sp>
      <p:sp>
        <p:nvSpPr>
          <p:cNvPr id="4" name="3 - Θέση κειμένου"/>
          <p:cNvSpPr>
            <a:spLocks noGrp="1"/>
          </p:cNvSpPr>
          <p:nvPr>
            <p:ph type="body" sz="half" idx="3"/>
          </p:nvPr>
        </p:nvSpPr>
        <p:spPr>
          <a:xfrm>
            <a:off x="4645025" y="1535113"/>
            <a:ext cx="4041775" cy="639762"/>
          </a:xfrm>
        </p:spPr>
        <p:txBody>
          <a:bodyPr anchor="b">
            <a:noAutofit/>
          </a:bodyPr>
          <a:lstStyle>
            <a:lvl1pPr marL="91440" indent="0" algn="l">
              <a:spcBef>
                <a:spcPts val="0"/>
              </a:spcBef>
              <a:buNone/>
              <a:defRPr sz="2200" b="0" cap="all" baseline="0"/>
            </a:lvl1pPr>
            <a:lvl2pPr>
              <a:buNone/>
              <a:defRPr sz="2000" b="1"/>
            </a:lvl2pPr>
            <a:lvl3pPr>
              <a:buNone/>
              <a:defRPr sz="1800" b="1"/>
            </a:lvl3pPr>
            <a:lvl4pPr>
              <a:buNone/>
              <a:defRPr sz="1600" b="1"/>
            </a:lvl4pPr>
            <a:lvl5pPr>
              <a:buNone/>
              <a:defRPr sz="1600" b="1"/>
            </a:lvl5pPr>
            <a:extLst/>
          </a:lstStyle>
          <a:p>
            <a:pPr lvl="0" eaLnBrk="1" latinLnBrk="0" hangingPunct="1"/>
            <a:r>
              <a:rPr kumimoji="0" lang="el-GR" smtClean="0"/>
              <a:t>Kλικ για επεξεργασία των στυλ του υποδείγματος</a:t>
            </a:r>
          </a:p>
        </p:txBody>
      </p:sp>
      <p:sp>
        <p:nvSpPr>
          <p:cNvPr id="5" name="4 - Θέση περιεχομένου"/>
          <p:cNvSpPr>
            <a:spLocks noGrp="1"/>
          </p:cNvSpPr>
          <p:nvPr>
            <p:ph sz="quarter" idx="2"/>
          </p:nvPr>
        </p:nvSpPr>
        <p:spPr>
          <a:xfrm>
            <a:off x="457200" y="2362200"/>
            <a:ext cx="4040188" cy="3941763"/>
          </a:xfrm>
        </p:spPr>
        <p:txBody>
          <a:bodyPr lIns="91440"/>
          <a:lstStyle>
            <a:lvl1pPr>
              <a:defRPr sz="2200"/>
            </a:lvl1pPr>
            <a:lvl2pPr>
              <a:defRPr sz="2000"/>
            </a:lvl2pPr>
            <a:lvl3pPr>
              <a:defRPr sz="1800"/>
            </a:lvl3pPr>
            <a:lvl4pPr>
              <a:defRPr sz="1600"/>
            </a:lvl4pPr>
            <a:lvl5pPr>
              <a:defRPr sz="1600"/>
            </a:lvl5pPr>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6" name="5 - Θέση περιεχομένου"/>
          <p:cNvSpPr>
            <a:spLocks noGrp="1"/>
          </p:cNvSpPr>
          <p:nvPr>
            <p:ph sz="quarter" idx="4"/>
          </p:nvPr>
        </p:nvSpPr>
        <p:spPr>
          <a:xfrm>
            <a:off x="4645025" y="2362200"/>
            <a:ext cx="4041775" cy="3941763"/>
          </a:xfrm>
        </p:spPr>
        <p:txBody>
          <a:bodyPr/>
          <a:lstStyle>
            <a:lvl1pPr>
              <a:defRPr sz="2200"/>
            </a:lvl1pPr>
            <a:lvl2pPr>
              <a:defRPr sz="2000"/>
            </a:lvl2pPr>
            <a:lvl3pPr>
              <a:defRPr sz="1800"/>
            </a:lvl3pPr>
            <a:lvl4pPr>
              <a:defRPr sz="1600"/>
            </a:lvl4pPr>
            <a:lvl5pPr>
              <a:defRPr sz="1600"/>
            </a:lvl5pPr>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7" name="6 - Θέση ημερομηνίας"/>
          <p:cNvSpPr>
            <a:spLocks noGrp="1"/>
          </p:cNvSpPr>
          <p:nvPr>
            <p:ph type="dt" sz="half" idx="10"/>
          </p:nvPr>
        </p:nvSpPr>
        <p:spPr/>
        <p:txBody>
          <a:bodyPr/>
          <a:lstStyle>
            <a:extLst/>
          </a:lstStyle>
          <a:p>
            <a:fld id="{2C35F71D-6EAA-46C7-8FA1-718DB7B8081E}" type="datetimeFigureOut">
              <a:rPr lang="el-GR" smtClean="0"/>
              <a:pPr/>
              <a:t>31/10/2024</a:t>
            </a:fld>
            <a:endParaRPr lang="el-GR"/>
          </a:p>
        </p:txBody>
      </p:sp>
      <p:sp>
        <p:nvSpPr>
          <p:cNvPr id="8" name="7 - Θέση υποσέλιδου"/>
          <p:cNvSpPr>
            <a:spLocks noGrp="1"/>
          </p:cNvSpPr>
          <p:nvPr>
            <p:ph type="ftr" sz="quarter" idx="11"/>
          </p:nvPr>
        </p:nvSpPr>
        <p:spPr/>
        <p:txBody>
          <a:bodyPr/>
          <a:lstStyle>
            <a:extLst/>
          </a:lstStyle>
          <a:p>
            <a:endParaRPr lang="el-GR"/>
          </a:p>
        </p:txBody>
      </p:sp>
      <p:sp>
        <p:nvSpPr>
          <p:cNvPr id="9" name="8 - Θέση αριθμού διαφάνειας"/>
          <p:cNvSpPr>
            <a:spLocks noGrp="1"/>
          </p:cNvSpPr>
          <p:nvPr>
            <p:ph type="sldNum" sz="quarter" idx="12"/>
          </p:nvPr>
        </p:nvSpPr>
        <p:spPr>
          <a:xfrm>
            <a:off x="8641080" y="6514568"/>
            <a:ext cx="464288" cy="274320"/>
          </a:xfrm>
        </p:spPr>
        <p:txBody>
          <a:bodyPr/>
          <a:lstStyle>
            <a:extLst/>
          </a:lstStyle>
          <a:p>
            <a:fld id="{0CC070CC-889F-4330-B303-D187214EEAEA}" type="slidenum">
              <a:rPr lang="el-GR" smtClean="0"/>
              <a:pPr/>
              <a:t>‹#›</a:t>
            </a:fld>
            <a:endParaRPr lang="el-G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53218"/>
            <a:ext cx="8229600" cy="1143000"/>
          </a:xfrm>
        </p:spPr>
        <p:txBody>
          <a:bodyPr/>
          <a:lstStyle>
            <a:extLst/>
          </a:lstStyle>
          <a:p>
            <a:r>
              <a:rPr kumimoji="0" lang="el-GR" smtClean="0"/>
              <a:t>Kλικ για επεξεργασία του τίτλου</a:t>
            </a:r>
            <a:endParaRPr kumimoji="0" lang="en-US"/>
          </a:p>
        </p:txBody>
      </p:sp>
      <p:sp>
        <p:nvSpPr>
          <p:cNvPr id="3" name="2 - Θέση ημερομηνίας"/>
          <p:cNvSpPr>
            <a:spLocks noGrp="1"/>
          </p:cNvSpPr>
          <p:nvPr>
            <p:ph type="dt" sz="half" idx="10"/>
          </p:nvPr>
        </p:nvSpPr>
        <p:spPr/>
        <p:txBody>
          <a:bodyPr/>
          <a:lstStyle>
            <a:extLst/>
          </a:lstStyle>
          <a:p>
            <a:fld id="{2C35F71D-6EAA-46C7-8FA1-718DB7B8081E}" type="datetimeFigureOut">
              <a:rPr lang="el-GR" smtClean="0"/>
              <a:pPr/>
              <a:t>31/10/2024</a:t>
            </a:fld>
            <a:endParaRPr lang="el-GR"/>
          </a:p>
        </p:txBody>
      </p:sp>
      <p:sp>
        <p:nvSpPr>
          <p:cNvPr id="4" name="3 - Θέση υποσέλιδου"/>
          <p:cNvSpPr>
            <a:spLocks noGrp="1"/>
          </p:cNvSpPr>
          <p:nvPr>
            <p:ph type="ftr" sz="quarter" idx="11"/>
          </p:nvPr>
        </p:nvSpPr>
        <p:spPr/>
        <p:txBody>
          <a:bodyPr/>
          <a:lstStyle>
            <a:extLst/>
          </a:lstStyle>
          <a:p>
            <a:endParaRPr lang="el-GR"/>
          </a:p>
        </p:txBody>
      </p:sp>
      <p:sp>
        <p:nvSpPr>
          <p:cNvPr id="5" name="4 - Θέση αριθμού διαφάνειας"/>
          <p:cNvSpPr>
            <a:spLocks noGrp="1"/>
          </p:cNvSpPr>
          <p:nvPr>
            <p:ph type="sldNum" sz="quarter" idx="12"/>
          </p:nvPr>
        </p:nvSpPr>
        <p:spPr/>
        <p:txBody>
          <a:bodyPr/>
          <a:lstStyle>
            <a:extLst/>
          </a:lstStyle>
          <a:p>
            <a:fld id="{0CC070CC-889F-4330-B303-D187214EEAEA}" type="slidenum">
              <a:rPr lang="el-GR" smtClean="0"/>
              <a:pPr/>
              <a:t>‹#›</a:t>
            </a:fld>
            <a:endParaRPr lang="el-GR"/>
          </a:p>
        </p:txBody>
      </p:sp>
      <p:sp>
        <p:nvSpPr>
          <p:cNvPr id="7" name="6 - Ορθογώνιο"/>
          <p:cNvSpPr/>
          <p:nvPr/>
        </p:nvSpPr>
        <p:spPr>
          <a:xfrm>
            <a:off x="588392" y="1424588"/>
            <a:ext cx="800100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1 - Θέση ημερομηνίας"/>
          <p:cNvSpPr>
            <a:spLocks noGrp="1"/>
          </p:cNvSpPr>
          <p:nvPr>
            <p:ph type="dt" sz="half" idx="10"/>
          </p:nvPr>
        </p:nvSpPr>
        <p:spPr/>
        <p:txBody>
          <a:bodyPr/>
          <a:lstStyle>
            <a:extLst/>
          </a:lstStyle>
          <a:p>
            <a:fld id="{2C35F71D-6EAA-46C7-8FA1-718DB7B8081E}" type="datetimeFigureOut">
              <a:rPr lang="el-GR" smtClean="0"/>
              <a:pPr/>
              <a:t>31/10/2024</a:t>
            </a:fld>
            <a:endParaRPr lang="el-GR"/>
          </a:p>
        </p:txBody>
      </p:sp>
      <p:sp>
        <p:nvSpPr>
          <p:cNvPr id="3" name="2 - Θέση υποσέλιδου"/>
          <p:cNvSpPr>
            <a:spLocks noGrp="1"/>
          </p:cNvSpPr>
          <p:nvPr>
            <p:ph type="ftr" sz="quarter" idx="11"/>
          </p:nvPr>
        </p:nvSpPr>
        <p:spPr/>
        <p:txBody>
          <a:bodyPr/>
          <a:lstStyle>
            <a:extLst/>
          </a:lstStyle>
          <a:p>
            <a:endParaRPr lang="el-GR"/>
          </a:p>
        </p:txBody>
      </p:sp>
      <p:sp>
        <p:nvSpPr>
          <p:cNvPr id="4" name="3 - Θέση αριθμού διαφάνειας"/>
          <p:cNvSpPr>
            <a:spLocks noGrp="1"/>
          </p:cNvSpPr>
          <p:nvPr>
            <p:ph type="sldNum" sz="quarter" idx="12"/>
          </p:nvPr>
        </p:nvSpPr>
        <p:spPr/>
        <p:txBody>
          <a:bodyPr/>
          <a:lstStyle>
            <a:extLst/>
          </a:lstStyle>
          <a:p>
            <a:fld id="{0CC070CC-889F-4330-B303-D187214EEAEA}" type="slidenum">
              <a:rPr lang="el-GR" smtClean="0"/>
              <a:pPr/>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Περιεχόμενο με λεζάντα">
    <p:bg>
      <p:bgRef idx="1001">
        <a:schemeClr val="bg2"/>
      </p:bgRef>
    </p:bg>
    <p:spTree>
      <p:nvGrpSpPr>
        <p:cNvPr id="1" name=""/>
        <p:cNvGrpSpPr/>
        <p:nvPr/>
      </p:nvGrpSpPr>
      <p:grpSpPr>
        <a:xfrm>
          <a:off x="0" y="0"/>
          <a:ext cx="0" cy="0"/>
          <a:chOff x="0" y="0"/>
          <a:chExt cx="0" cy="0"/>
        </a:xfrm>
      </p:grpSpPr>
      <p:sp>
        <p:nvSpPr>
          <p:cNvPr id="8" name="7 - Ορθογώνιο"/>
          <p:cNvSpPr/>
          <p:nvPr/>
        </p:nvSpPr>
        <p:spPr>
          <a:xfrm>
            <a:off x="5057552" y="1057656"/>
            <a:ext cx="37490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1 - Τίτλος"/>
          <p:cNvSpPr>
            <a:spLocks noGrp="1"/>
          </p:cNvSpPr>
          <p:nvPr>
            <p:ph type="title"/>
          </p:nvPr>
        </p:nvSpPr>
        <p:spPr>
          <a:xfrm>
            <a:off x="4963136" y="304800"/>
            <a:ext cx="3931920" cy="762000"/>
          </a:xfrm>
        </p:spPr>
        <p:txBody>
          <a:bodyPr anchor="b"/>
          <a:lstStyle>
            <a:lvl1pPr marL="0" algn="r">
              <a:buNone/>
              <a:defRPr sz="2000" b="1"/>
            </a:lvl1pPr>
            <a:extLst/>
          </a:lstStyle>
          <a:p>
            <a:r>
              <a:rPr kumimoji="0" lang="el-GR" smtClean="0"/>
              <a:t>Kλικ για επεξεργασία του τίτλου</a:t>
            </a:r>
            <a:endParaRPr kumimoji="0" lang="en-US"/>
          </a:p>
        </p:txBody>
      </p:sp>
      <p:sp>
        <p:nvSpPr>
          <p:cNvPr id="3" name="2 - Θέση κειμένου"/>
          <p:cNvSpPr>
            <a:spLocks noGrp="1"/>
          </p:cNvSpPr>
          <p:nvPr>
            <p:ph type="body" idx="2"/>
          </p:nvPr>
        </p:nvSpPr>
        <p:spPr>
          <a:xfrm>
            <a:off x="4963136" y="1107560"/>
            <a:ext cx="3931920" cy="1066800"/>
          </a:xfrm>
        </p:spPr>
        <p:txBody>
          <a:bodyPr/>
          <a:lstStyle>
            <a:lvl1pPr marL="0" indent="0" algn="r">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l-GR" smtClean="0"/>
              <a:t>Kλικ για επεξεργασία των στυλ του υποδείγματος</a:t>
            </a:r>
          </a:p>
        </p:txBody>
      </p:sp>
      <p:sp>
        <p:nvSpPr>
          <p:cNvPr id="4" name="3 - Θέση περιεχομένου"/>
          <p:cNvSpPr>
            <a:spLocks noGrp="1"/>
          </p:cNvSpPr>
          <p:nvPr>
            <p:ph sz="half" idx="1"/>
          </p:nvPr>
        </p:nvSpPr>
        <p:spPr>
          <a:xfrm>
            <a:off x="228600" y="2209800"/>
            <a:ext cx="8666456" cy="3977640"/>
          </a:xfrm>
        </p:spPr>
        <p:txBody>
          <a:bodyPr/>
          <a:lstStyle>
            <a:lvl1pPr marL="292608">
              <a:defRPr sz="3200"/>
            </a:lvl1pPr>
            <a:lvl2pPr marL="594360">
              <a:defRPr sz="2800"/>
            </a:lvl2pPr>
            <a:lvl3pPr marL="822960">
              <a:defRPr sz="2400"/>
            </a:lvl3pPr>
            <a:lvl4pPr marL="1051560">
              <a:defRPr sz="2000"/>
            </a:lvl4pPr>
            <a:lvl5pPr marL="1261872">
              <a:defRPr sz="2000"/>
            </a:lvl5pPr>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9" name="8 - Θέση ημερομηνίας"/>
          <p:cNvSpPr>
            <a:spLocks noGrp="1"/>
          </p:cNvSpPr>
          <p:nvPr>
            <p:ph type="dt" sz="half" idx="10"/>
          </p:nvPr>
        </p:nvSpPr>
        <p:spPr>
          <a:xfrm>
            <a:off x="5562600" y="6513670"/>
            <a:ext cx="3002280" cy="274320"/>
          </a:xfrm>
        </p:spPr>
        <p:txBody>
          <a:bodyPr vert="horz" rtlCol="0"/>
          <a:lstStyle>
            <a:extLst/>
          </a:lstStyle>
          <a:p>
            <a:fld id="{2C35F71D-6EAA-46C7-8FA1-718DB7B8081E}" type="datetimeFigureOut">
              <a:rPr lang="el-GR" smtClean="0"/>
              <a:pPr/>
              <a:t>31/10/2024</a:t>
            </a:fld>
            <a:endParaRPr lang="el-GR"/>
          </a:p>
        </p:txBody>
      </p:sp>
      <p:sp>
        <p:nvSpPr>
          <p:cNvPr id="10" name="9 - Θέση αριθμού διαφάνειας"/>
          <p:cNvSpPr>
            <a:spLocks noGrp="1"/>
          </p:cNvSpPr>
          <p:nvPr>
            <p:ph type="sldNum" sz="quarter" idx="11"/>
          </p:nvPr>
        </p:nvSpPr>
        <p:spPr>
          <a:xfrm>
            <a:off x="8638952" y="6513670"/>
            <a:ext cx="464288" cy="274320"/>
          </a:xfrm>
        </p:spPr>
        <p:txBody>
          <a:bodyPr vert="horz" rtlCol="0"/>
          <a:lstStyle>
            <a:lvl1pPr>
              <a:defRPr>
                <a:solidFill>
                  <a:schemeClr val="tx2">
                    <a:shade val="90000"/>
                  </a:schemeClr>
                </a:solidFill>
              </a:defRPr>
            </a:lvl1pPr>
            <a:extLst/>
          </a:lstStyle>
          <a:p>
            <a:fld id="{0CC070CC-889F-4330-B303-D187214EEAEA}" type="slidenum">
              <a:rPr lang="el-GR" smtClean="0"/>
              <a:pPr/>
              <a:t>‹#›</a:t>
            </a:fld>
            <a:endParaRPr lang="el-GR"/>
          </a:p>
        </p:txBody>
      </p:sp>
      <p:sp>
        <p:nvSpPr>
          <p:cNvPr id="11" name="10 - Θέση υποσέλιδου"/>
          <p:cNvSpPr>
            <a:spLocks noGrp="1"/>
          </p:cNvSpPr>
          <p:nvPr>
            <p:ph type="ftr" sz="quarter" idx="12"/>
          </p:nvPr>
        </p:nvSpPr>
        <p:spPr>
          <a:xfrm>
            <a:off x="1600200" y="6513670"/>
            <a:ext cx="3907464" cy="274320"/>
          </a:xfrm>
        </p:spPr>
        <p:txBody>
          <a:bodyPr vert="horz" rtlCol="0"/>
          <a:lstStyle>
            <a:extLst/>
          </a:lstStyle>
          <a:p>
            <a:endParaRPr lang="el-GR"/>
          </a:p>
        </p:txBody>
      </p:sp>
    </p:spTree>
  </p:cSld>
  <p:clrMapOvr>
    <a:overrideClrMapping bg1="dk1" tx1="lt1" bg2="dk2" tx2="lt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Εικόνα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3040443" y="4724400"/>
            <a:ext cx="5486400" cy="664536"/>
          </a:xfrm>
        </p:spPr>
        <p:txBody>
          <a:bodyPr anchor="b"/>
          <a:lstStyle>
            <a:lvl1pPr marL="0" algn="r">
              <a:buNone/>
              <a:defRPr sz="2000" b="1"/>
            </a:lvl1pPr>
            <a:extLst/>
          </a:lstStyle>
          <a:p>
            <a:r>
              <a:rPr kumimoji="0" lang="el-GR" smtClean="0"/>
              <a:t>Kλικ για επεξεργασία του τίτλου</a:t>
            </a:r>
            <a:endParaRPr kumimoji="0" lang="en-US"/>
          </a:p>
        </p:txBody>
      </p:sp>
      <p:sp>
        <p:nvSpPr>
          <p:cNvPr id="4" name="3 - Θέση κειμένου"/>
          <p:cNvSpPr>
            <a:spLocks noGrp="1"/>
          </p:cNvSpPr>
          <p:nvPr>
            <p:ph type="body" sz="half" idx="2"/>
          </p:nvPr>
        </p:nvSpPr>
        <p:spPr>
          <a:xfrm>
            <a:off x="3040443" y="5388936"/>
            <a:ext cx="5486400" cy="912255"/>
          </a:xfrm>
        </p:spPr>
        <p:txBody>
          <a:bodyPr/>
          <a:lstStyle>
            <a:lvl1pPr marL="0" indent="0" algn="r">
              <a:spcBef>
                <a:spcPts val="0"/>
              </a:spcBef>
              <a:buNone/>
              <a:defRPr sz="1400"/>
            </a:lvl1pPr>
            <a:lvl2pPr>
              <a:defRPr sz="1200"/>
            </a:lvl2pPr>
            <a:lvl3pPr>
              <a:defRPr sz="1000"/>
            </a:lvl3pPr>
            <a:lvl4pPr>
              <a:defRPr sz="900"/>
            </a:lvl4pPr>
            <a:lvl5pPr>
              <a:defRPr sz="900"/>
            </a:lvl5pPr>
            <a:extLst/>
          </a:lstStyle>
          <a:p>
            <a:pPr lvl="0" eaLnBrk="1" latinLnBrk="0" hangingPunct="1"/>
            <a:r>
              <a:rPr kumimoji="0" lang="el-GR" smtClean="0"/>
              <a:t>Kλικ για επεξεργασία των στυλ του υποδείγματος</a:t>
            </a:r>
          </a:p>
        </p:txBody>
      </p:sp>
      <p:sp>
        <p:nvSpPr>
          <p:cNvPr id="13" name="12 - Θέση εικόνας"/>
          <p:cNvSpPr>
            <a:spLocks noGrp="1"/>
          </p:cNvSpPr>
          <p:nvPr>
            <p:ph type="pic" idx="1"/>
          </p:nvPr>
        </p:nvSpPr>
        <p:spPr>
          <a:xfrm>
            <a:off x="304800" y="249864"/>
            <a:ext cx="8534400" cy="4343400"/>
          </a:xfrm>
          <a:prstGeom prst="round2DiagRect">
            <a:avLst>
              <a:gd name="adj1" fmla="val 11403"/>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extLst/>
          </a:lstStyle>
          <a:p>
            <a:pPr marL="0" algn="l" rtl="0" eaLnBrk="1" latinLnBrk="0" hangingPunct="1"/>
            <a:r>
              <a:rPr kumimoji="0" lang="el-GR" smtClean="0">
                <a:solidFill>
                  <a:schemeClr val="lt1"/>
                </a:solidFill>
                <a:latin typeface="+mn-lt"/>
                <a:ea typeface="+mn-ea"/>
                <a:cs typeface="+mn-cs"/>
              </a:rPr>
              <a:t>Κάντε κλικ στο εικονίδιο για να προσθέσετε μια εικόνα</a:t>
            </a:r>
            <a:endParaRPr kumimoji="0" lang="en-US" dirty="0">
              <a:solidFill>
                <a:schemeClr val="lt1"/>
              </a:solidFill>
              <a:latin typeface="+mn-lt"/>
              <a:ea typeface="+mn-ea"/>
              <a:cs typeface="+mn-cs"/>
            </a:endParaRPr>
          </a:p>
        </p:txBody>
      </p:sp>
      <p:sp>
        <p:nvSpPr>
          <p:cNvPr id="8" name="7 - Θέση ημερομηνίας"/>
          <p:cNvSpPr>
            <a:spLocks noGrp="1"/>
          </p:cNvSpPr>
          <p:nvPr>
            <p:ph type="dt" sz="half" idx="10"/>
          </p:nvPr>
        </p:nvSpPr>
        <p:spPr>
          <a:xfrm>
            <a:off x="5562600" y="6509004"/>
            <a:ext cx="3002280" cy="274320"/>
          </a:xfrm>
        </p:spPr>
        <p:txBody>
          <a:bodyPr vert="horz" rtlCol="0"/>
          <a:lstStyle>
            <a:extLst/>
          </a:lstStyle>
          <a:p>
            <a:fld id="{2C35F71D-6EAA-46C7-8FA1-718DB7B8081E}" type="datetimeFigureOut">
              <a:rPr lang="el-GR" smtClean="0"/>
              <a:pPr/>
              <a:t>31/10/2024</a:t>
            </a:fld>
            <a:endParaRPr lang="el-GR"/>
          </a:p>
        </p:txBody>
      </p:sp>
      <p:sp>
        <p:nvSpPr>
          <p:cNvPr id="9" name="8 - Θέση αριθμού διαφάνειας"/>
          <p:cNvSpPr>
            <a:spLocks noGrp="1"/>
          </p:cNvSpPr>
          <p:nvPr>
            <p:ph type="sldNum" sz="quarter" idx="11"/>
          </p:nvPr>
        </p:nvSpPr>
        <p:spPr>
          <a:xfrm>
            <a:off x="8638952" y="6509004"/>
            <a:ext cx="464288" cy="274320"/>
          </a:xfrm>
        </p:spPr>
        <p:txBody>
          <a:bodyPr vert="horz" rtlCol="0"/>
          <a:lstStyle>
            <a:lvl1pPr>
              <a:defRPr>
                <a:solidFill>
                  <a:schemeClr val="tx2">
                    <a:shade val="90000"/>
                  </a:schemeClr>
                </a:solidFill>
              </a:defRPr>
            </a:lvl1pPr>
            <a:extLst/>
          </a:lstStyle>
          <a:p>
            <a:fld id="{0CC070CC-889F-4330-B303-D187214EEAEA}" type="slidenum">
              <a:rPr lang="el-GR" smtClean="0"/>
              <a:pPr/>
              <a:t>‹#›</a:t>
            </a:fld>
            <a:endParaRPr lang="el-GR"/>
          </a:p>
        </p:txBody>
      </p:sp>
      <p:sp>
        <p:nvSpPr>
          <p:cNvPr id="10" name="9 - Θέση υποσέλιδου"/>
          <p:cNvSpPr>
            <a:spLocks noGrp="1"/>
          </p:cNvSpPr>
          <p:nvPr>
            <p:ph type="ftr" sz="quarter" idx="12"/>
          </p:nvPr>
        </p:nvSpPr>
        <p:spPr>
          <a:xfrm>
            <a:off x="1600200" y="6509004"/>
            <a:ext cx="3907464" cy="274320"/>
          </a:xfrm>
        </p:spPr>
        <p:txBody>
          <a:bodyPr vert="horz" rtlCol="0"/>
          <a:lstStyle>
            <a:extLst/>
          </a:lstStyle>
          <a:p>
            <a:endParaRPr lang="el-G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6 - Στρογγύλεμα διαγώνιας γωνίας του ορθογωνίου"/>
          <p:cNvSpPr/>
          <p:nvPr/>
        </p:nvSpPr>
        <p:spPr>
          <a:xfrm>
            <a:off x="164592" y="147085"/>
            <a:ext cx="8810846" cy="6565392"/>
          </a:xfrm>
          <a:prstGeom prst="round2DiagRect">
            <a:avLst>
              <a:gd name="adj1" fmla="val 11807"/>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3" name="2 - Θέση υποσέλιδου"/>
          <p:cNvSpPr>
            <a:spLocks noGrp="1"/>
          </p:cNvSpPr>
          <p:nvPr>
            <p:ph type="ftr" sz="quarter" idx="3"/>
          </p:nvPr>
        </p:nvSpPr>
        <p:spPr>
          <a:xfrm>
            <a:off x="1295400" y="6400800"/>
            <a:ext cx="4212264" cy="274320"/>
          </a:xfrm>
          <a:prstGeom prst="rect">
            <a:avLst/>
          </a:prstGeom>
        </p:spPr>
        <p:txBody>
          <a:bodyPr/>
          <a:lstStyle>
            <a:lvl1pPr algn="r" eaLnBrk="1" latinLnBrk="0" hangingPunct="1">
              <a:defRPr kumimoji="0" sz="1300">
                <a:solidFill>
                  <a:schemeClr val="bg2">
                    <a:tint val="60000"/>
                    <a:satMod val="155000"/>
                  </a:schemeClr>
                </a:solidFill>
              </a:defRPr>
            </a:lvl1pPr>
            <a:extLst/>
          </a:lstStyle>
          <a:p>
            <a:endParaRPr lang="el-GR"/>
          </a:p>
        </p:txBody>
      </p:sp>
      <p:sp>
        <p:nvSpPr>
          <p:cNvPr id="14" name="13 - Θέση ημερομηνίας"/>
          <p:cNvSpPr>
            <a:spLocks noGrp="1"/>
          </p:cNvSpPr>
          <p:nvPr>
            <p:ph type="dt" sz="half" idx="2"/>
          </p:nvPr>
        </p:nvSpPr>
        <p:spPr>
          <a:xfrm>
            <a:off x="5562600" y="6400800"/>
            <a:ext cx="3002280" cy="274320"/>
          </a:xfrm>
          <a:prstGeom prst="rect">
            <a:avLst/>
          </a:prstGeom>
        </p:spPr>
        <p:txBody>
          <a:bodyPr/>
          <a:lstStyle>
            <a:lvl1pPr algn="l" eaLnBrk="1" latinLnBrk="0" hangingPunct="1">
              <a:defRPr kumimoji="0" sz="1300">
                <a:solidFill>
                  <a:schemeClr val="bg2">
                    <a:tint val="60000"/>
                    <a:satMod val="155000"/>
                  </a:schemeClr>
                </a:solidFill>
              </a:defRPr>
            </a:lvl1pPr>
            <a:extLst/>
          </a:lstStyle>
          <a:p>
            <a:fld id="{2C35F71D-6EAA-46C7-8FA1-718DB7B8081E}" type="datetimeFigureOut">
              <a:rPr lang="el-GR" smtClean="0"/>
              <a:pPr/>
              <a:t>31/10/2024</a:t>
            </a:fld>
            <a:endParaRPr lang="el-GR"/>
          </a:p>
        </p:txBody>
      </p:sp>
      <p:sp>
        <p:nvSpPr>
          <p:cNvPr id="23" name="22 - Θέση αριθμού διαφάνειας"/>
          <p:cNvSpPr>
            <a:spLocks noGrp="1"/>
          </p:cNvSpPr>
          <p:nvPr>
            <p:ph type="sldNum" sz="quarter" idx="4"/>
          </p:nvPr>
        </p:nvSpPr>
        <p:spPr>
          <a:xfrm>
            <a:off x="8638952" y="6514568"/>
            <a:ext cx="464288" cy="274320"/>
          </a:xfrm>
          <a:prstGeom prst="rect">
            <a:avLst/>
          </a:prstGeom>
        </p:spPr>
        <p:txBody>
          <a:bodyPr anchor="ctr"/>
          <a:lstStyle>
            <a:lvl1pPr algn="r" eaLnBrk="1" latinLnBrk="0" hangingPunct="1">
              <a:defRPr kumimoji="0" sz="1600">
                <a:solidFill>
                  <a:schemeClr val="tx2">
                    <a:shade val="90000"/>
                  </a:schemeClr>
                </a:solidFill>
                <a:effectLst/>
              </a:defRPr>
            </a:lvl1pPr>
            <a:extLst/>
          </a:lstStyle>
          <a:p>
            <a:fld id="{0CC070CC-889F-4330-B303-D187214EEAEA}" type="slidenum">
              <a:rPr lang="el-GR" smtClean="0"/>
              <a:pPr/>
              <a:t>‹#›</a:t>
            </a:fld>
            <a:endParaRPr lang="el-GR"/>
          </a:p>
        </p:txBody>
      </p:sp>
      <p:sp>
        <p:nvSpPr>
          <p:cNvPr id="22" name="21 - Θέση τίτλου"/>
          <p:cNvSpPr>
            <a:spLocks noGrp="1"/>
          </p:cNvSpPr>
          <p:nvPr>
            <p:ph type="title"/>
          </p:nvPr>
        </p:nvSpPr>
        <p:spPr>
          <a:xfrm>
            <a:off x="457200" y="253536"/>
            <a:ext cx="8229600" cy="1143000"/>
          </a:xfrm>
          <a:prstGeom prst="rect">
            <a:avLst/>
          </a:prstGeom>
        </p:spPr>
        <p:txBody>
          <a:bodyPr rIns="91440" anchor="b">
            <a:normAutofit/>
            <a:scene3d>
              <a:camera prst="orthographicFront"/>
              <a:lightRig rig="soft" dir="t">
                <a:rot lat="0" lon="0" rev="2400000"/>
              </a:lightRig>
            </a:scene3d>
            <a:sp3d>
              <a:bevelT w="19050" h="12700"/>
            </a:sp3d>
          </a:bodyPr>
          <a:lstStyle>
            <a:extLst/>
          </a:lstStyle>
          <a:p>
            <a:r>
              <a:rPr kumimoji="0" lang="el-GR" smtClean="0"/>
              <a:t>Kλικ για επεξεργασία του τίτλου</a:t>
            </a:r>
            <a:endParaRPr kumimoji="0" lang="en-US"/>
          </a:p>
        </p:txBody>
      </p:sp>
      <p:sp>
        <p:nvSpPr>
          <p:cNvPr id="13" name="12 - Θέση κειμένου"/>
          <p:cNvSpPr>
            <a:spLocks noGrp="1"/>
          </p:cNvSpPr>
          <p:nvPr>
            <p:ph type="body" idx="1"/>
          </p:nvPr>
        </p:nvSpPr>
        <p:spPr>
          <a:xfrm>
            <a:off x="457200" y="1646237"/>
            <a:ext cx="8229600" cy="4526280"/>
          </a:xfrm>
          <a:prstGeom prst="rect">
            <a:avLst/>
          </a:prstGeom>
        </p:spPr>
        <p:txBody>
          <a:bodyPr>
            <a:normAutofit/>
          </a:bodyPr>
          <a:lstStyle>
            <a:extLst/>
          </a:lstStyle>
          <a:p>
            <a:pPr lvl="0" eaLnBrk="1" latinLnBrk="0" hangingPunct="1"/>
            <a:r>
              <a:rPr kumimoji="0" lang="el-GR" smtClean="0"/>
              <a:t>Kλικ για επεξεργασία των στυλ του υποδείγματος</a:t>
            </a:r>
          </a:p>
          <a:p>
            <a:pPr lvl="1" eaLnBrk="1" latinLnBrk="0" hangingPunct="1"/>
            <a:r>
              <a:rPr kumimoji="0" lang="el-GR" smtClean="0"/>
              <a:t>Δεύτερου επιπέδου</a:t>
            </a:r>
          </a:p>
          <a:p>
            <a:pPr lvl="2" eaLnBrk="1" latinLnBrk="0" hangingPunct="1"/>
            <a:r>
              <a:rPr kumimoji="0" lang="el-GR" smtClean="0"/>
              <a:t>Τρίτου επιπέδου</a:t>
            </a:r>
          </a:p>
          <a:p>
            <a:pPr lvl="3" eaLnBrk="1" latinLnBrk="0" hangingPunct="1"/>
            <a:r>
              <a:rPr kumimoji="0" lang="el-GR" smtClean="0"/>
              <a:t>Τέταρτου επιπέδου</a:t>
            </a:r>
          </a:p>
          <a:p>
            <a:pPr lvl="4" eaLnBrk="1" latinLnBrk="0" hangingPunct="1"/>
            <a:r>
              <a:rPr kumimoji="0" lang="el-GR" smtClean="0"/>
              <a:t>Πέμπτου επιπέδου</a:t>
            </a:r>
            <a:endParaRPr kumimoji="0"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marL="54864" algn="r" rtl="0" eaLnBrk="1" latinLnBrk="0" hangingPunct="1">
        <a:spcBef>
          <a:spcPct val="0"/>
        </a:spcBef>
        <a:buNone/>
        <a:defRPr kumimoji="0" sz="4600" kern="1200">
          <a:solidFill>
            <a:schemeClr val="tx2">
              <a:tint val="100000"/>
              <a:shade val="90000"/>
              <a:satMod val="250000"/>
              <a:alpha val="100000"/>
            </a:schemeClr>
          </a:solidFill>
          <a:effectLst>
            <a:outerShdw blurRad="38100" dist="25500" dir="5400000" algn="tl" rotWithShape="0">
              <a:srgbClr val="000000">
                <a:satMod val="180000"/>
                <a:alpha val="75000"/>
              </a:srgbClr>
            </a:outerShdw>
          </a:effectLst>
          <a:latin typeface="+mj-lt"/>
          <a:ea typeface="+mj-ea"/>
          <a:cs typeface="+mj-cs"/>
        </a:defRPr>
      </a:lvl1pPr>
      <a:extLst/>
    </p:titleStyle>
    <p:bodyStyle>
      <a:lvl1pPr marL="292100" indent="-292100" algn="l" rtl="0" eaLnBrk="1" latinLnBrk="0" hangingPunct="1">
        <a:spcBef>
          <a:spcPts val="0"/>
        </a:spcBef>
        <a:buClr>
          <a:schemeClr val="accent1"/>
        </a:buClr>
        <a:buSzPct val="70000"/>
        <a:buFont typeface="Wingdings 2"/>
        <a:buChar char=""/>
        <a:defRPr kumimoji="0" sz="3200" kern="1200">
          <a:solidFill>
            <a:schemeClr val="tx1"/>
          </a:solidFill>
          <a:latin typeface="+mn-lt"/>
          <a:ea typeface="+mn-ea"/>
          <a:cs typeface="+mn-cs"/>
        </a:defRPr>
      </a:lvl1pPr>
      <a:lvl2pPr marL="640080" indent="-228600" algn="l" rtl="0" eaLnBrk="1" latinLnBrk="0" hangingPunct="1">
        <a:spcBef>
          <a:spcPts val="400"/>
        </a:spcBef>
        <a:buClr>
          <a:schemeClr val="accent2"/>
        </a:buClr>
        <a:buSzPct val="90000"/>
        <a:buFontTx/>
        <a:buChar char="•"/>
        <a:defRPr kumimoji="0" sz="2600" kern="1200">
          <a:solidFill>
            <a:schemeClr val="tx1"/>
          </a:solidFill>
          <a:latin typeface="+mn-lt"/>
          <a:ea typeface="+mn-ea"/>
          <a:cs typeface="+mn-cs"/>
        </a:defRPr>
      </a:lvl2pPr>
      <a:lvl3pPr marL="822960" indent="-192024" algn="l" rtl="0" eaLnBrk="1" latinLnBrk="0" hangingPunct="1">
        <a:spcBef>
          <a:spcPts val="400"/>
        </a:spcBef>
        <a:buClr>
          <a:schemeClr val="accent3"/>
        </a:buClr>
        <a:buSzPct val="100000"/>
        <a:buFont typeface="Wingdings 2"/>
        <a:buChar char=""/>
        <a:defRPr kumimoji="0" sz="2300" kern="1200">
          <a:solidFill>
            <a:schemeClr val="tx1"/>
          </a:solidFill>
          <a:latin typeface="+mn-lt"/>
          <a:ea typeface="+mn-ea"/>
          <a:cs typeface="+mn-cs"/>
        </a:defRPr>
      </a:lvl3pPr>
      <a:lvl4pPr marL="1005840" indent="-182880" algn="l" rtl="0" eaLnBrk="1" latinLnBrk="0" hangingPunct="1">
        <a:spcBef>
          <a:spcPts val="400"/>
        </a:spcBef>
        <a:buClr>
          <a:schemeClr val="accent3"/>
        </a:buClr>
        <a:buSzPct val="100000"/>
        <a:buFont typeface="Wingdings 2"/>
        <a:buChar char=""/>
        <a:defRPr kumimoji="0" sz="2000" kern="1200">
          <a:solidFill>
            <a:schemeClr val="tx1"/>
          </a:solidFill>
          <a:latin typeface="+mn-lt"/>
          <a:ea typeface="+mn-ea"/>
          <a:cs typeface="+mn-cs"/>
        </a:defRPr>
      </a:lvl4pPr>
      <a:lvl5pPr marL="1188720" indent="-182880" algn="l" rtl="0" eaLnBrk="1" latinLnBrk="0" hangingPunct="1">
        <a:spcBef>
          <a:spcPts val="400"/>
        </a:spcBef>
        <a:buClr>
          <a:schemeClr val="accent3"/>
        </a:buClr>
        <a:buSzPct val="100000"/>
        <a:buFont typeface="Wingdings 2"/>
        <a:buChar char=""/>
        <a:defRPr kumimoji="0" sz="1900" kern="1200">
          <a:solidFill>
            <a:schemeClr val="tx1"/>
          </a:solidFill>
          <a:latin typeface="+mn-lt"/>
          <a:ea typeface="+mn-ea"/>
          <a:cs typeface="+mn-cs"/>
        </a:defRPr>
      </a:lvl5pPr>
      <a:lvl6pPr marL="1371600" indent="-173736" algn="l" rtl="0" eaLnBrk="1" latinLnBrk="0" hangingPunct="1">
        <a:spcBef>
          <a:spcPts val="400"/>
        </a:spcBef>
        <a:buClr>
          <a:schemeClr val="accent4"/>
        </a:buClr>
        <a:buFont typeface="Wingdings 2"/>
        <a:buChar char=""/>
        <a:defRPr kumimoji="0" sz="1800" kern="1200" baseline="0">
          <a:solidFill>
            <a:schemeClr val="tx1"/>
          </a:solidFill>
          <a:latin typeface="+mn-lt"/>
          <a:ea typeface="+mn-ea"/>
          <a:cs typeface="+mn-cs"/>
        </a:defRPr>
      </a:lvl6pPr>
      <a:lvl7pPr marL="155448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7pPr>
      <a:lvl8pPr marL="173736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8pPr>
      <a:lvl9pPr marL="192024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p:txBody>
          <a:bodyPr/>
          <a:lstStyle/>
          <a:p>
            <a:r>
              <a:rPr lang="el-GR" dirty="0" smtClean="0"/>
              <a:t>Εννοιολογικός χάρτης (</a:t>
            </a:r>
            <a:r>
              <a:rPr lang="en-US" dirty="0" smtClean="0"/>
              <a:t>concept map)</a:t>
            </a:r>
            <a:endParaRPr lang="el-GR" dirty="0"/>
          </a:p>
        </p:txBody>
      </p:sp>
      <p:sp>
        <p:nvSpPr>
          <p:cNvPr id="3" name="2 - Υπότιτλος"/>
          <p:cNvSpPr>
            <a:spLocks noGrp="1"/>
          </p:cNvSpPr>
          <p:nvPr>
            <p:ph type="subTitle" idx="1"/>
          </p:nvPr>
        </p:nvSpPr>
        <p:spPr/>
        <p:txBody>
          <a:bodyPr anchor="b"/>
          <a:lstStyle/>
          <a:p>
            <a:pPr algn="r"/>
            <a:r>
              <a:rPr lang="el-GR" dirty="0" smtClean="0"/>
              <a:t>Διδάσκων: </a:t>
            </a:r>
            <a:r>
              <a:rPr lang="el-GR" dirty="0" err="1" smtClean="0"/>
              <a:t>Δουργκούνας</a:t>
            </a:r>
            <a:r>
              <a:rPr lang="el-GR" dirty="0" smtClean="0"/>
              <a:t> Γιώργος</a:t>
            </a:r>
            <a:endParaRPr lang="el-G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smtClean="0"/>
              <a:t>Ο εννοιολογικός χάρτης ως τεχνική αξιολόγησης</a:t>
            </a:r>
            <a:endParaRPr lang="el-GR" dirty="0"/>
          </a:p>
        </p:txBody>
      </p:sp>
      <p:sp>
        <p:nvSpPr>
          <p:cNvPr id="3" name="2 - Θέση περιεχομένου"/>
          <p:cNvSpPr>
            <a:spLocks noGrp="1"/>
          </p:cNvSpPr>
          <p:nvPr>
            <p:ph idx="1"/>
          </p:nvPr>
        </p:nvSpPr>
        <p:spPr/>
        <p:txBody>
          <a:bodyPr anchor="ctr">
            <a:normAutofit fontScale="55000" lnSpcReduction="20000"/>
          </a:bodyPr>
          <a:lstStyle/>
          <a:p>
            <a:pPr algn="just">
              <a:buNone/>
            </a:pPr>
            <a:r>
              <a:rPr lang="el-GR" dirty="0" smtClean="0"/>
              <a:t>Ο εννοιολογικός χάρτης, ως τεχνική αξιολόγησης, μπορεί να αξιοποιηθεί κατά τη διάρκεια: </a:t>
            </a:r>
          </a:p>
          <a:p>
            <a:pPr algn="just"/>
            <a:r>
              <a:rPr lang="el-GR" dirty="0" smtClean="0"/>
              <a:t>της διαγνωστικής ή αρχικής αξιολόγησης: ο εκπαιδευτικός μπορεί να αξιοποιήσει τον εννοιολογικό χάρτη για να ανιχνεύσει, να διερευνήσει τις προϋπάρχουσες γνώσεις, έννοιες, αντιλήψεις, κ.λπ. των εκπαιδευομένων, </a:t>
            </a:r>
          </a:p>
          <a:p>
            <a:pPr algn="just"/>
            <a:r>
              <a:rPr lang="el-GR" dirty="0" smtClean="0"/>
              <a:t>της διαμορφωτικής ή συνεχούς αξιολόγησης: ο εκπαιδευτικός, αποτιμώντας (μέσω ποιοτικής κυρίως ανάλυσης) </a:t>
            </a:r>
            <a:r>
              <a:rPr lang="el-GR" b="1" dirty="0" smtClean="0"/>
              <a:t>διαδοχικούς εννοιολογικούς χάρτες </a:t>
            </a:r>
            <a:r>
              <a:rPr lang="el-GR" dirty="0" smtClean="0"/>
              <a:t>που έχει αναπτύξει ο εκπαιδευόμενος, μπορεί να συλλέξει πολύτιμα δεδομένα (π.χ. βαθμός κατανόησης εννοιών και των μεταξύ τους σχέσεων, την εννοιολογική αλλαγή που θα έχει συντελεστεί ή όχι, λανθασμένες αναπαραστάσεις εννοιών κ.λπ.) και να προβεί, αν απαιτηθεί, σε διορθωτικές παρεμβάσεις στον εκπαιδευτικό σχεδιασμό, </a:t>
            </a:r>
          </a:p>
          <a:p>
            <a:pPr algn="just"/>
            <a:r>
              <a:rPr lang="el-GR" dirty="0" smtClean="0"/>
              <a:t>της τελικής ή αθροιστικής αξιολόγησης: μετά την ολοκλήρωση μιας σειράς εκπαιδευτικών δραστηριοτήτων, ο εκπαιδευτικός μπορεί, μέσω της ποσοτικής και ποιοτικής ανάλυσης του εννοιολογικού χάρτη, να αποτιμήσει με όσο το δυνατόν μεγαλύτερη πληρότητα την επίδοση των εκπαιδευομένων. </a:t>
            </a:r>
          </a:p>
          <a:p>
            <a:endParaRPr lang="el-GR"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smtClean="0"/>
              <a:t>Η εφαρμογή του χάρτη ως τεχνική αξιολόγησης</a:t>
            </a:r>
            <a:endParaRPr lang="el-GR" dirty="0"/>
          </a:p>
        </p:txBody>
      </p:sp>
      <p:sp>
        <p:nvSpPr>
          <p:cNvPr id="3" name="2 - Θέση περιεχομένου"/>
          <p:cNvSpPr>
            <a:spLocks noGrp="1"/>
          </p:cNvSpPr>
          <p:nvPr>
            <p:ph idx="1"/>
          </p:nvPr>
        </p:nvSpPr>
        <p:spPr/>
        <p:txBody>
          <a:bodyPr anchor="ctr">
            <a:normAutofit fontScale="85000" lnSpcReduction="20000"/>
          </a:bodyPr>
          <a:lstStyle/>
          <a:p>
            <a:pPr algn="just">
              <a:buNone/>
            </a:pPr>
            <a:r>
              <a:rPr lang="el-GR" dirty="0" smtClean="0"/>
              <a:t>Στο πλαίσιο εφαρμογής του εννοιολογικού χάρτη ως τεχνική αξιολόγησης, ο εκπαιδευόμενος μπορεί να κληθεί: </a:t>
            </a:r>
          </a:p>
          <a:p>
            <a:pPr algn="just">
              <a:buNone/>
            </a:pPr>
            <a:r>
              <a:rPr lang="el-GR" dirty="0" smtClean="0"/>
              <a:t>α) να σχεδιάσει και να αναπτύξει έναν πλήρη εννοιολογικό χάρτη,</a:t>
            </a:r>
          </a:p>
          <a:p>
            <a:pPr algn="just">
              <a:buNone/>
            </a:pPr>
            <a:r>
              <a:rPr lang="el-GR" dirty="0" smtClean="0"/>
              <a:t> β) να διορθώσει έναν ήδη ανεπτυγμένο χάρτη, προβαίνοντας σε διορθωτικές παρεμβάσεις, τόσο στο επίπεδο των εννοιών όσο και στο επίπεδο των συνδέσεων, </a:t>
            </a:r>
          </a:p>
          <a:p>
            <a:pPr algn="just">
              <a:buNone/>
            </a:pPr>
            <a:r>
              <a:rPr lang="el-GR" dirty="0" smtClean="0"/>
              <a:t>γ) να επεκτείνει και να εμπλουτίσει έναν ήδη ανεπτυγμένο χάρτη, </a:t>
            </a:r>
          </a:p>
          <a:p>
            <a:pPr algn="just">
              <a:buNone/>
            </a:pPr>
            <a:r>
              <a:rPr lang="el-GR" dirty="0" smtClean="0"/>
              <a:t>δ) να συμπληρώσει έναν </a:t>
            </a:r>
            <a:r>
              <a:rPr lang="el-GR" dirty="0" err="1" smtClean="0"/>
              <a:t>ημιδομημένο</a:t>
            </a:r>
            <a:r>
              <a:rPr lang="el-GR" dirty="0" smtClean="0"/>
              <a:t> χάρτη με τις κατάλληλες έννοιες και συνδέσεις, κ.λπ. </a:t>
            </a:r>
            <a:endParaRPr lang="el-GR"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Σημαντικό</a:t>
            </a:r>
            <a:endParaRPr lang="el-GR" dirty="0"/>
          </a:p>
        </p:txBody>
      </p:sp>
      <p:sp>
        <p:nvSpPr>
          <p:cNvPr id="3" name="2 - Θέση περιεχομένου"/>
          <p:cNvSpPr>
            <a:spLocks noGrp="1"/>
          </p:cNvSpPr>
          <p:nvPr>
            <p:ph idx="1"/>
          </p:nvPr>
        </p:nvSpPr>
        <p:spPr/>
        <p:txBody>
          <a:bodyPr anchor="ctr">
            <a:normAutofit fontScale="70000" lnSpcReduction="20000"/>
          </a:bodyPr>
          <a:lstStyle/>
          <a:p>
            <a:pPr algn="just">
              <a:buNone/>
            </a:pPr>
            <a:r>
              <a:rPr lang="el-GR" dirty="0" smtClean="0"/>
              <a:t>Η αξιοποίηση του εννοιολογικού χάρτη ως τεχνική αξιολόγησης της επίδοσης των εκπαιδευομένων, προϋποθέτει ότι ο εκπαιδευτικός θα πρέπει εκ των προτέρων να έχει προσδιορίσει, αποσαφηνίσει και επεξηγήσει με κατανοητό και λεπτομερή τρόπο στους εκπαιδευομένους το σύνολο των κριτηρίων που θα χρησιμοποιηθούν για την αποτίμηση του μαθησιακού αποτελέσματος (π.χ. πλήθος εννοιών-συνδέσεων, επαρκή και ορθά παραδείγματα, ορθότητα συνδέσεων, γλωσσική επάρκεια των συνδέσεων, ροή του χάρτη, κ.λπ.). </a:t>
            </a:r>
          </a:p>
          <a:p>
            <a:pPr algn="just">
              <a:buNone/>
            </a:pPr>
            <a:r>
              <a:rPr lang="el-GR" dirty="0" smtClean="0"/>
              <a:t>Ο πιο αποδοτικός και αποτελεσματικός τρόπος για να επιτευχθεί αυτό και να διασφαλιστεί η εξαγωγή έγκυρων αποτελεσμάτων, είναι η εφαρμογή των ρουμπρικών αξιολόγησης (Βλέπε Ενότητα 5.5 - Παραδειγματική ρουμπρίκα αξιολόγησης εννοιολογικού χάρτη). </a:t>
            </a:r>
            <a:endParaRPr lang="el-GR"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Δραστηριότητα</a:t>
            </a:r>
            <a:endParaRPr lang="el-GR" dirty="0"/>
          </a:p>
        </p:txBody>
      </p:sp>
      <p:sp>
        <p:nvSpPr>
          <p:cNvPr id="3" name="2 - Θέση περιεχομένου"/>
          <p:cNvSpPr>
            <a:spLocks noGrp="1"/>
          </p:cNvSpPr>
          <p:nvPr>
            <p:ph idx="1"/>
          </p:nvPr>
        </p:nvSpPr>
        <p:spPr/>
        <p:txBody>
          <a:bodyPr/>
          <a:lstStyle/>
          <a:p>
            <a:pPr algn="just">
              <a:buNone/>
            </a:pPr>
            <a:r>
              <a:rPr lang="el-GR" dirty="0" smtClean="0"/>
              <a:t>Σχεδιάστε και αναπτύξτε έναν εννοιολογικό χάρτη που θα απεικονίζει μια ενότητα του γνωστικού αντικειμένου σας. Ο συγκεκριμένος εννοιολογικός χάρτης, θα χρησιμοποιηθεί για να παρουσιάσετε με </a:t>
            </a:r>
            <a:r>
              <a:rPr lang="el-GR" dirty="0" err="1" smtClean="0"/>
              <a:t>οπτικοποιημένη</a:t>
            </a:r>
            <a:r>
              <a:rPr lang="el-GR" dirty="0" smtClean="0"/>
              <a:t> μορφή στους εκπαιδευομένους τη δομή της ενότητας που τους διδάξετε (π.χ. μέθοδος διδασκαλίας, στόχοι, περιεχόμενο, εποπτικό υλικό, κ.λπ.). </a:t>
            </a:r>
            <a:endParaRPr lang="el-G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Η νοηματική μάθηση</a:t>
            </a:r>
            <a:endParaRPr lang="el-GR" dirty="0"/>
          </a:p>
        </p:txBody>
      </p:sp>
      <p:sp>
        <p:nvSpPr>
          <p:cNvPr id="3" name="2 - Θέση περιεχομένου"/>
          <p:cNvSpPr>
            <a:spLocks noGrp="1"/>
          </p:cNvSpPr>
          <p:nvPr>
            <p:ph idx="1"/>
          </p:nvPr>
        </p:nvSpPr>
        <p:spPr/>
        <p:txBody>
          <a:bodyPr anchor="ctr">
            <a:normAutofit/>
          </a:bodyPr>
          <a:lstStyle/>
          <a:p>
            <a:pPr algn="just">
              <a:buNone/>
            </a:pPr>
            <a:r>
              <a:rPr lang="en-US" dirty="0" smtClean="0"/>
              <a:t>	</a:t>
            </a:r>
            <a:r>
              <a:rPr lang="el-GR" dirty="0" smtClean="0"/>
              <a:t>Η </a:t>
            </a:r>
            <a:r>
              <a:rPr lang="el-GR" dirty="0" smtClean="0"/>
              <a:t>νοηματική μάθηση συντελείται, όταν ο εκπαιδευόμενος </a:t>
            </a:r>
            <a:r>
              <a:rPr lang="el-GR" b="1" u="sng" dirty="0" smtClean="0"/>
              <a:t>επιτυγχάνει να συνδέσει</a:t>
            </a:r>
            <a:r>
              <a:rPr lang="el-GR" dirty="0" smtClean="0"/>
              <a:t>, </a:t>
            </a:r>
            <a:r>
              <a:rPr lang="el-GR" b="1" u="sng" dirty="0" smtClean="0"/>
              <a:t>ή/και να συσχετίσει, να ενσωματώσει, να αφομοιώσει και να ταξινομήσει </a:t>
            </a:r>
            <a:r>
              <a:rPr lang="el-GR" dirty="0" smtClean="0"/>
              <a:t>τη νέα γνώση με τις </a:t>
            </a:r>
            <a:r>
              <a:rPr lang="el-GR" dirty="0" err="1" smtClean="0"/>
              <a:t>προυπάρχουσες</a:t>
            </a:r>
            <a:r>
              <a:rPr lang="el-GR" dirty="0" smtClean="0"/>
              <a:t> γνωστικές δομές του</a:t>
            </a:r>
            <a:r>
              <a:rPr lang="el-GR" dirty="0" smtClean="0"/>
              <a:t>.</a:t>
            </a:r>
            <a:endParaRPr lang="el-GR" dirty="0" smtClean="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Ο εννοιολογικός χάρτης</a:t>
            </a:r>
            <a:endParaRPr lang="el-GR" dirty="0"/>
          </a:p>
        </p:txBody>
      </p:sp>
      <p:sp>
        <p:nvSpPr>
          <p:cNvPr id="3" name="2 - Θέση περιεχομένου"/>
          <p:cNvSpPr>
            <a:spLocks noGrp="1"/>
          </p:cNvSpPr>
          <p:nvPr>
            <p:ph idx="1"/>
          </p:nvPr>
        </p:nvSpPr>
        <p:spPr/>
        <p:txBody>
          <a:bodyPr>
            <a:normAutofit fontScale="92500" lnSpcReduction="20000"/>
          </a:bodyPr>
          <a:lstStyle/>
          <a:p>
            <a:pPr algn="just">
              <a:buNone/>
            </a:pPr>
            <a:r>
              <a:rPr lang="el-GR" dirty="0" smtClean="0"/>
              <a:t>	Ο εννοιολογικός χάρτης αποτελεί το γνωστικό εργαλείο, μέσω του οποίου μπορεί </a:t>
            </a:r>
            <a:r>
              <a:rPr lang="el-GR" b="1" dirty="0" smtClean="0"/>
              <a:t>να επιτευχθεί και να αποτυπωθεί διαγραμματικά η εννοιολογική αλλαγή </a:t>
            </a:r>
            <a:r>
              <a:rPr lang="el-GR" dirty="0" smtClean="0"/>
              <a:t>(γνώσεων και εννοιολογικών σχημάτων) του εκπαιδευομένου. </a:t>
            </a:r>
            <a:r>
              <a:rPr lang="el-GR" b="1" dirty="0" smtClean="0">
                <a:solidFill>
                  <a:srgbClr val="FFFF00"/>
                </a:solidFill>
              </a:rPr>
              <a:t>Πρόκειται για μια </a:t>
            </a:r>
            <a:r>
              <a:rPr lang="el-GR" b="1" dirty="0" err="1" smtClean="0">
                <a:solidFill>
                  <a:srgbClr val="FFFF00"/>
                </a:solidFill>
              </a:rPr>
              <a:t>οπτικοποιημένη</a:t>
            </a:r>
            <a:r>
              <a:rPr lang="el-GR" b="1" dirty="0" smtClean="0">
                <a:solidFill>
                  <a:srgbClr val="FFFF00"/>
                </a:solidFill>
              </a:rPr>
              <a:t> μορφή </a:t>
            </a:r>
            <a:r>
              <a:rPr lang="el-GR" b="1" dirty="0" smtClean="0">
                <a:solidFill>
                  <a:srgbClr val="FFFF00"/>
                </a:solidFill>
              </a:rPr>
              <a:t>αναπαράστασης</a:t>
            </a:r>
            <a:r>
              <a:rPr lang="el-GR" b="1" dirty="0" smtClean="0">
                <a:solidFill>
                  <a:srgbClr val="FFFF00"/>
                </a:solidFill>
              </a:rPr>
              <a:t>, της οργάνωσης και της σύνδεσης - συσχέτισης των εννοιών που αναφέρονται σε ένα συγκεκριμένο μαθησιακό αντικείμενο - θέμα</a:t>
            </a:r>
            <a:endParaRPr lang="el-GR" b="1" dirty="0">
              <a:solidFill>
                <a:srgbClr val="FFFF00"/>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6" name="AutoShape 2" descr="εννοιολογικός χάρτης | Περιβάλλον και Παιδεία"/>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l-GR"/>
          </a:p>
        </p:txBody>
      </p:sp>
      <p:sp>
        <p:nvSpPr>
          <p:cNvPr id="1028" name="AutoShape 4" descr="εννοιολογικός χάρτης | Περιβάλλον και Παιδεία"/>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l-GR"/>
          </a:p>
        </p:txBody>
      </p:sp>
      <p:pic>
        <p:nvPicPr>
          <p:cNvPr id="1030" name="Picture 6" descr="εννοιολογικός χάρτης | Περιβάλλον και Παιδεία"/>
          <p:cNvPicPr>
            <a:picLocks noChangeAspect="1" noChangeArrowheads="1"/>
          </p:cNvPicPr>
          <p:nvPr/>
        </p:nvPicPr>
        <p:blipFill>
          <a:blip r:embed="rId2" cstate="print"/>
          <a:srcRect/>
          <a:stretch>
            <a:fillRect/>
          </a:stretch>
        </p:blipFill>
        <p:spPr bwMode="auto">
          <a:xfrm>
            <a:off x="-612576" y="-603448"/>
            <a:ext cx="10582275" cy="7934326"/>
          </a:xfrm>
          <a:prstGeom prst="rect">
            <a:avLst/>
          </a:prstGeom>
          <a:noFill/>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smtClean="0"/>
              <a:t>Δομικά στοιχεία εννοιολογικού χάρτη</a:t>
            </a:r>
            <a:endParaRPr lang="el-GR" dirty="0"/>
          </a:p>
        </p:txBody>
      </p:sp>
      <p:sp>
        <p:nvSpPr>
          <p:cNvPr id="3" name="2 - Θέση περιεχομένου"/>
          <p:cNvSpPr>
            <a:spLocks noGrp="1"/>
          </p:cNvSpPr>
          <p:nvPr>
            <p:ph idx="1"/>
          </p:nvPr>
        </p:nvSpPr>
        <p:spPr/>
        <p:txBody>
          <a:bodyPr anchor="ctr">
            <a:normAutofit fontScale="70000" lnSpcReduction="20000"/>
          </a:bodyPr>
          <a:lstStyle/>
          <a:p>
            <a:pPr algn="just"/>
            <a:r>
              <a:rPr lang="el-GR" dirty="0"/>
              <a:t>Η</a:t>
            </a:r>
            <a:r>
              <a:rPr lang="el-GR" dirty="0" smtClean="0"/>
              <a:t> κεντρική έννοια (</a:t>
            </a:r>
            <a:r>
              <a:rPr lang="el-GR" dirty="0" err="1" smtClean="0"/>
              <a:t>central</a:t>
            </a:r>
            <a:r>
              <a:rPr lang="el-GR" dirty="0" smtClean="0"/>
              <a:t> </a:t>
            </a:r>
            <a:r>
              <a:rPr lang="el-GR" dirty="0" err="1" smtClean="0"/>
              <a:t>concept</a:t>
            </a:r>
            <a:r>
              <a:rPr lang="el-GR" dirty="0" smtClean="0"/>
              <a:t>), η οποία αναλύεται σε επιμέρους έννοιες και απεικονίζεται στην κορυφή του χάρτη συνήθως με τη μορφή κύκλου,</a:t>
            </a:r>
          </a:p>
          <a:p>
            <a:pPr algn="just"/>
            <a:r>
              <a:rPr lang="el-GR" dirty="0" smtClean="0"/>
              <a:t> Οι κόμβοι (</a:t>
            </a:r>
            <a:r>
              <a:rPr lang="el-GR" dirty="0" err="1" smtClean="0"/>
              <a:t>nodes</a:t>
            </a:r>
            <a:r>
              <a:rPr lang="el-GR" dirty="0" smtClean="0"/>
              <a:t>), οι οποίοι απεικονίζουν γραφικά τις επιμέρους έννοιες στις οποίες αποδομείται η κεντρική έννοια και προσδιορίζονται πάντα με μια ετικέτα (</a:t>
            </a:r>
            <a:r>
              <a:rPr lang="el-GR" dirty="0" err="1" smtClean="0"/>
              <a:t>label</a:t>
            </a:r>
            <a:r>
              <a:rPr lang="el-GR" dirty="0" smtClean="0"/>
              <a:t>). </a:t>
            </a:r>
          </a:p>
          <a:p>
            <a:pPr algn="just"/>
            <a:r>
              <a:rPr lang="el-GR" dirty="0" smtClean="0"/>
              <a:t>Οι σύνδεσμοι (</a:t>
            </a:r>
            <a:r>
              <a:rPr lang="el-GR" dirty="0" err="1" smtClean="0"/>
              <a:t>links</a:t>
            </a:r>
            <a:r>
              <a:rPr lang="el-GR" dirty="0" smtClean="0"/>
              <a:t>), οι οποίοι αναπαριστούν τις σχέσεις - συσχετίσεις μεταξύ των εννοιών και περιγράφουν στην ουσία πώς μια έννοια συνδέεται με μια άλλη</a:t>
            </a:r>
            <a:r>
              <a:rPr lang="el-GR" dirty="0" smtClean="0"/>
              <a:t>..</a:t>
            </a:r>
            <a:endParaRPr lang="el-GR" dirty="0" smtClean="0"/>
          </a:p>
          <a:p>
            <a:pPr algn="just"/>
            <a:r>
              <a:rPr lang="el-GR" dirty="0" smtClean="0"/>
              <a:t>Επιπρόσθετα, σε έναν εννοιολογικό χάρτη μπορεί ακόμη να εμπεριέχονται: α) παραδείγματα (π.χ. εικόνες, σύμβολα, κ.λπ.) που επεξηγούν - αποσαφηνίζουν τις έννοιες που περιγράφονται και β) σύνθετες συνδέσεις (</a:t>
            </a:r>
            <a:r>
              <a:rPr lang="el-GR" dirty="0" err="1" smtClean="0"/>
              <a:t>cross</a:t>
            </a:r>
            <a:r>
              <a:rPr lang="el-GR" dirty="0" smtClean="0"/>
              <a:t>-</a:t>
            </a:r>
            <a:r>
              <a:rPr lang="el-GR" dirty="0" err="1" smtClean="0"/>
              <a:t>links</a:t>
            </a:r>
            <a:r>
              <a:rPr lang="el-GR" dirty="0" smtClean="0"/>
              <a:t>), οι οποίες </a:t>
            </a:r>
            <a:r>
              <a:rPr lang="el-GR" dirty="0" err="1" smtClean="0"/>
              <a:t>διασυνδέουν</a:t>
            </a:r>
            <a:r>
              <a:rPr lang="el-GR" dirty="0" smtClean="0"/>
              <a:t> έννοιες που ανήκουν σε διαφορετικά συμπλέγματα (πεδία) του χάρτη και οι οποίες αποκαλύπτουν συνθετότερες μεταξύ τους σχέσεις (π.χ. αλληλεπίδρασης, χρονικής ακολουθίας, κ.λπ.)</a:t>
            </a:r>
            <a:endParaRPr lang="el-G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9460" name="Picture 4" descr="εννοιολογικοί χάρτες - ΕΠΠΑΙΚ"/>
          <p:cNvPicPr>
            <a:picLocks noChangeAspect="1" noChangeArrowheads="1"/>
          </p:cNvPicPr>
          <p:nvPr/>
        </p:nvPicPr>
        <p:blipFill>
          <a:blip r:embed="rId2" cstate="print"/>
          <a:srcRect/>
          <a:stretch>
            <a:fillRect/>
          </a:stretch>
        </p:blipFill>
        <p:spPr bwMode="auto">
          <a:xfrm>
            <a:off x="-540568" y="836712"/>
            <a:ext cx="10477500" cy="5038726"/>
          </a:xfrm>
          <a:prstGeom prst="rect">
            <a:avLst/>
          </a:prstGeom>
          <a:noFill/>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Είδη εννοιολογικών χαρτών</a:t>
            </a:r>
            <a:endParaRPr lang="el-GR" dirty="0"/>
          </a:p>
        </p:txBody>
      </p:sp>
      <p:sp>
        <p:nvSpPr>
          <p:cNvPr id="3" name="2 - Θέση περιεχομένου"/>
          <p:cNvSpPr>
            <a:spLocks noGrp="1"/>
          </p:cNvSpPr>
          <p:nvPr>
            <p:ph idx="1"/>
          </p:nvPr>
        </p:nvSpPr>
        <p:spPr/>
        <p:txBody>
          <a:bodyPr anchor="ctr">
            <a:normAutofit fontScale="77500" lnSpcReduction="20000"/>
          </a:bodyPr>
          <a:lstStyle/>
          <a:p>
            <a:pPr algn="just"/>
            <a:r>
              <a:rPr lang="el-GR" dirty="0" smtClean="0"/>
              <a:t>οι ιεραρχικοί εννοιολογικοί χάρτες (</a:t>
            </a:r>
            <a:r>
              <a:rPr lang="el-GR" dirty="0" err="1" smtClean="0"/>
              <a:t>hierarchy</a:t>
            </a:r>
            <a:r>
              <a:rPr lang="el-GR" dirty="0" smtClean="0"/>
              <a:t> </a:t>
            </a:r>
            <a:r>
              <a:rPr lang="el-GR" dirty="0" err="1" smtClean="0"/>
              <a:t>concept</a:t>
            </a:r>
            <a:r>
              <a:rPr lang="el-GR" dirty="0" smtClean="0"/>
              <a:t> </a:t>
            </a:r>
            <a:r>
              <a:rPr lang="el-GR" dirty="0" err="1" smtClean="0"/>
              <a:t>maps</a:t>
            </a:r>
            <a:r>
              <a:rPr lang="el-GR" dirty="0" smtClean="0"/>
              <a:t>): οι έννοιες αναπαρίστανται με ιεραρχική μορφή, όπου η πιο κεντρική έννοια τοποθετείται στην κορυφή και κάθε επιμέρους έννοια που την αναλύει, τοποθετείται σε κατώτερα επίπεδα, ανάλογα με τη σχέση που υπάρχει με τις υπόλοιπες έννοιες,</a:t>
            </a:r>
          </a:p>
          <a:p>
            <a:pPr algn="just"/>
            <a:r>
              <a:rPr lang="el-GR" dirty="0" smtClean="0"/>
              <a:t> αραχνοειδείς εννοιολογικοί χάρτες (</a:t>
            </a:r>
            <a:r>
              <a:rPr lang="el-GR" dirty="0" err="1" smtClean="0"/>
              <a:t>spider</a:t>
            </a:r>
            <a:r>
              <a:rPr lang="el-GR" dirty="0" smtClean="0"/>
              <a:t> </a:t>
            </a:r>
            <a:r>
              <a:rPr lang="el-GR" dirty="0" err="1" smtClean="0"/>
              <a:t>concept</a:t>
            </a:r>
            <a:r>
              <a:rPr lang="el-GR" dirty="0" smtClean="0"/>
              <a:t> </a:t>
            </a:r>
            <a:r>
              <a:rPr lang="el-GR" dirty="0" err="1" smtClean="0"/>
              <a:t>maps</a:t>
            </a:r>
            <a:r>
              <a:rPr lang="el-GR" dirty="0" smtClean="0"/>
              <a:t>): η κεντρική έννοια τοποθετείται στο κέντρο του χάρτη και γύρω από αυτό, σε ακτινωτή μορφή με φορά προς τα έξω, οργανώνονται οι επιμέρους έννοιες, • </a:t>
            </a:r>
          </a:p>
          <a:p>
            <a:pPr algn="just"/>
            <a:r>
              <a:rPr lang="el-GR" dirty="0" smtClean="0"/>
              <a:t>εννοιολογικοί χάρτες διαγραμμάτων ροής (</a:t>
            </a:r>
            <a:r>
              <a:rPr lang="el-GR" dirty="0" err="1" smtClean="0"/>
              <a:t>flowchart</a:t>
            </a:r>
            <a:r>
              <a:rPr lang="el-GR" dirty="0" smtClean="0"/>
              <a:t> </a:t>
            </a:r>
            <a:r>
              <a:rPr lang="el-GR" dirty="0" err="1" smtClean="0"/>
              <a:t>concept</a:t>
            </a:r>
            <a:r>
              <a:rPr lang="el-GR" dirty="0" smtClean="0"/>
              <a:t> </a:t>
            </a:r>
            <a:r>
              <a:rPr lang="el-GR" dirty="0" err="1" smtClean="0"/>
              <a:t>maps</a:t>
            </a:r>
            <a:r>
              <a:rPr lang="el-GR" dirty="0" smtClean="0"/>
              <a:t>): οι έννοιες οργανώνονται σε γραμμική ή κυκλική απεικόνιση, ακολουθώντας πάντα προκαθορισμένα βήματα διάρθρωσης, </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smtClean="0"/>
              <a:t>Τα πλεονεκτήματα του εννοιολογικού χάρτη</a:t>
            </a:r>
            <a:endParaRPr lang="el-GR" dirty="0"/>
          </a:p>
        </p:txBody>
      </p:sp>
      <p:sp>
        <p:nvSpPr>
          <p:cNvPr id="3" name="2 - Θέση περιεχομένου"/>
          <p:cNvSpPr>
            <a:spLocks noGrp="1"/>
          </p:cNvSpPr>
          <p:nvPr>
            <p:ph idx="1"/>
          </p:nvPr>
        </p:nvSpPr>
        <p:spPr/>
        <p:txBody>
          <a:bodyPr>
            <a:normAutofit fontScale="77500" lnSpcReduction="20000"/>
          </a:bodyPr>
          <a:lstStyle/>
          <a:p>
            <a:pPr algn="just"/>
            <a:r>
              <a:rPr lang="el-GR" dirty="0" smtClean="0"/>
              <a:t>Το συγκριτικό του πλεονέκτημα έγκειται στο γεγονός ότι, επιτελώντας πολλαπλούς ρόλους στο χώρο της εκπαίδευσης, μπορεί να χρησιμοποιηθεί ως: </a:t>
            </a:r>
          </a:p>
          <a:p>
            <a:pPr algn="just"/>
            <a:r>
              <a:rPr lang="el-GR" dirty="0" smtClean="0"/>
              <a:t>α) εργαλείο διάγνωσης των αρχικών αντιλήψεων και διερεύνησης των αναπαραστάσεων των εκπαιδευομένων σε ένα συγκεκριμένο γνωστικό αντικείμενο/ ενότητα, </a:t>
            </a:r>
          </a:p>
          <a:p>
            <a:pPr algn="just"/>
            <a:r>
              <a:rPr lang="el-GR" dirty="0" smtClean="0"/>
              <a:t>β) εργαλείο επίλυσης προβλημάτων, </a:t>
            </a:r>
          </a:p>
          <a:p>
            <a:pPr algn="just"/>
            <a:r>
              <a:rPr lang="el-GR" dirty="0" smtClean="0"/>
              <a:t>γ) εργαλείο εννοιολογικής αλλαγής, </a:t>
            </a:r>
          </a:p>
          <a:p>
            <a:pPr algn="just"/>
            <a:r>
              <a:rPr lang="el-GR" dirty="0" smtClean="0"/>
              <a:t>δ) εργαλείο συνεργασίας μεταξύ των μελών μιας ομάδας, και </a:t>
            </a:r>
          </a:p>
          <a:p>
            <a:pPr algn="just"/>
            <a:r>
              <a:rPr lang="el-GR" dirty="0" smtClean="0"/>
              <a:t>ε) εργαλείο αξιολόγησης (καταγραφής και αποτίμησης της μαθησιακής τους πορείας) και στις τρεις μορφές της (αρχική-διαμορφωτική-</a:t>
            </a:r>
            <a:r>
              <a:rPr lang="el-GR" dirty="0" err="1" smtClean="0"/>
              <a:t>τελικ</a:t>
            </a:r>
            <a:r>
              <a:rPr lang="el-GR" dirty="0" smtClean="0"/>
              <a:t>ή).</a:t>
            </a:r>
            <a:endParaRPr lang="el-G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smtClean="0"/>
              <a:t>Παιδαγωγική δυναμική του εννοιολογικού χάρτη</a:t>
            </a:r>
            <a:endParaRPr lang="el-GR" dirty="0"/>
          </a:p>
        </p:txBody>
      </p:sp>
      <p:sp>
        <p:nvSpPr>
          <p:cNvPr id="3" name="2 - Θέση περιεχομένου"/>
          <p:cNvSpPr>
            <a:spLocks noGrp="1"/>
          </p:cNvSpPr>
          <p:nvPr>
            <p:ph idx="1"/>
          </p:nvPr>
        </p:nvSpPr>
        <p:spPr/>
        <p:txBody>
          <a:bodyPr anchor="ctr">
            <a:normAutofit fontScale="47500" lnSpcReduction="20000"/>
          </a:bodyPr>
          <a:lstStyle/>
          <a:p>
            <a:pPr algn="just"/>
            <a:r>
              <a:rPr lang="el-GR" dirty="0" smtClean="0"/>
              <a:t>Εμπλέκει ενεργά τους εκπαιδευομένους σε ανώτερες νοητικές διεργασίες ανάλυσης, κατανόησης και κριτικής αντιμετώπισης του υπό μελέτη αντικειμένου, συμβάλλοντας με αυτόν τον τρόπο στην αναδόμηση, στη σύνδεση, στη συσχέτιση και στην ενσωμάτωση της νέας γνώσης με τις </a:t>
            </a:r>
            <a:r>
              <a:rPr lang="el-GR" dirty="0" err="1" smtClean="0"/>
              <a:t>προυπάρχουσες</a:t>
            </a:r>
            <a:r>
              <a:rPr lang="el-GR" dirty="0" smtClean="0"/>
              <a:t> γνωστικές δομές</a:t>
            </a:r>
          </a:p>
          <a:p>
            <a:pPr algn="just"/>
            <a:r>
              <a:rPr lang="el-GR" dirty="0" smtClean="0"/>
              <a:t>Μεγιστοποιεί το ενδιαφέρον και αυξάνει τα κίνητρα των εκπαιδευομένων για ουσιαστική μάθηση</a:t>
            </a:r>
          </a:p>
          <a:p>
            <a:pPr algn="just"/>
            <a:r>
              <a:rPr lang="el-GR" dirty="0" smtClean="0"/>
              <a:t>Η γραφική και οπτική αναπαράσταση και απεικόνιση των εννοιών και των σχέσεων που αναπτύσσονται μεταξύ τους, παρέχει τη δυνατότητα στον εκπαιδευόμενο να αποκτήσει με εύληπτο, γρήγορο και κατανοητό τρόπο τόσο τη συνολική θεώρηση του υπό μελέτη γνωστικού πεδίου όσο και την εστίαση των επιμέρους τμημάτων που το συναποτελούν.</a:t>
            </a:r>
          </a:p>
          <a:p>
            <a:pPr algn="just"/>
            <a:r>
              <a:rPr lang="el-GR" dirty="0" smtClean="0"/>
              <a:t>Υποστηρίζουν τη συνεργατική δόμηση της γνώσης, αποτελώντας ουσιαστικά ένα εργαλείο επικοινωνίας, συνεργασίας και διαπραγμάτευσης απόψεων και ιδεών μεταξύ των μελών μιας ομάδας εκπαιδευομένων – </a:t>
            </a:r>
            <a:r>
              <a:rPr lang="el-GR" dirty="0" err="1" smtClean="0"/>
              <a:t>ομαδοσυνεργατική</a:t>
            </a:r>
            <a:r>
              <a:rPr lang="el-GR" dirty="0" smtClean="0"/>
              <a:t> διδασκαλία</a:t>
            </a:r>
          </a:p>
          <a:p>
            <a:pPr algn="just"/>
            <a:r>
              <a:rPr lang="el-GR" dirty="0" smtClean="0"/>
              <a:t>Συμβάλλει στην ενίσχυση της αυτορρύθμισης και του αυτοελέγχου των εκπαιδευομένων, αποτελώντας ένα ισχυρό </a:t>
            </a:r>
            <a:r>
              <a:rPr lang="el-GR" dirty="0" err="1" smtClean="0"/>
              <a:t>μεταγνωστικό</a:t>
            </a:r>
            <a:r>
              <a:rPr lang="el-GR" dirty="0" smtClean="0"/>
              <a:t> εργαλείο.</a:t>
            </a:r>
          </a:p>
          <a:p>
            <a:pPr algn="just"/>
            <a:r>
              <a:rPr lang="el-GR" dirty="0" smtClean="0"/>
              <a:t>Αποτελεί ένα πολύτιμο διδακτικό εργαλείο, όταν αξιοποιείται από τους εκπαιδευτικούς ως στρατηγική μάθησης για το σχεδιασμό, την οργάνωση και την παρουσίαση ενός γνωστικού αντικειμένου. Αναλυτικότερα, η χρήση του ως εισαγωγικού χάρτη σε μια νέα μαθησιακή ενότητα, ως οργανογράμματος της διαδικασίας μάθησης που θα ακολουθηθεί, ή ως χάρτη επανάληψης των βασικών εννοιών ενός γνωστικού αντικειμένου/ενότητας, αποτελούν ορισμένες παραδειγματικές εκφάνσεις των πολλαπλών ρόλων που μπορεί να επιτελέσει.</a:t>
            </a:r>
            <a:endParaRPr lang="el-GR"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Τήξη">
  <a:themeElements>
    <a:clrScheme name="Τήξη">
      <a:dk1>
        <a:sysClr val="windowText" lastClr="000000"/>
      </a:dk1>
      <a:lt1>
        <a:sysClr val="window" lastClr="FFFFFF"/>
      </a:lt1>
      <a:dk2>
        <a:srgbClr val="676A55"/>
      </a:dk2>
      <a:lt2>
        <a:srgbClr val="EAEBDE"/>
      </a:lt2>
      <a:accent1>
        <a:srgbClr val="72A376"/>
      </a:accent1>
      <a:accent2>
        <a:srgbClr val="B0CCB0"/>
      </a:accent2>
      <a:accent3>
        <a:srgbClr val="A8CDD7"/>
      </a:accent3>
      <a:accent4>
        <a:srgbClr val="C0BEAF"/>
      </a:accent4>
      <a:accent5>
        <a:srgbClr val="CEC597"/>
      </a:accent5>
      <a:accent6>
        <a:srgbClr val="E8B7B7"/>
      </a:accent6>
      <a:hlink>
        <a:srgbClr val="DB5353"/>
      </a:hlink>
      <a:folHlink>
        <a:srgbClr val="903638"/>
      </a:folHlink>
    </a:clrScheme>
    <a:fontScheme name="Τήξη">
      <a:majorFont>
        <a:latin typeface="Rockwell"/>
        <a:ea typeface=""/>
        <a:cs typeface=""/>
        <a:font script="Grek" typeface="Cambria"/>
        <a:font script="Cyrl" typeface="Cambria"/>
        <a:font script="Jpan" typeface="HG明朝B"/>
        <a:font script="Hang" typeface="바탕"/>
        <a:font script="Hans" typeface="方正姚体"/>
        <a:font script="Hant" typeface="微軟正黑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Rockwell"/>
        <a:ea typeface=""/>
        <a:cs typeface=""/>
        <a:font script="Grek" typeface="Cambria"/>
        <a:font script="Cyrl" typeface="Cambria"/>
        <a:font script="Jpan" typeface="HG明朝B"/>
        <a:font script="Hang" typeface="바탕"/>
        <a:font script="Hans" typeface="方正姚体"/>
        <a:font script="Hant" typeface="標楷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Τήξη">
      <a:fillStyleLst>
        <a:solidFill>
          <a:schemeClr val="phClr"/>
        </a:solidFill>
        <a:gradFill rotWithShape="1">
          <a:gsLst>
            <a:gs pos="0">
              <a:schemeClr val="phClr">
                <a:tint val="70000"/>
                <a:satMod val="180000"/>
              </a:schemeClr>
            </a:gs>
            <a:gs pos="62000">
              <a:schemeClr val="phClr">
                <a:tint val="30000"/>
                <a:satMod val="180000"/>
              </a:schemeClr>
            </a:gs>
            <a:gs pos="100000">
              <a:schemeClr val="phClr">
                <a:tint val="22000"/>
                <a:satMod val="180000"/>
              </a:schemeClr>
            </a:gs>
          </a:gsLst>
          <a:lin ang="16200000" scaled="0"/>
        </a:gradFill>
        <a:gradFill rotWithShape="1">
          <a:gsLst>
            <a:gs pos="0">
              <a:schemeClr val="phClr">
                <a:shade val="58000"/>
                <a:satMod val="150000"/>
              </a:schemeClr>
            </a:gs>
            <a:gs pos="72000">
              <a:schemeClr val="phClr">
                <a:tint val="90000"/>
                <a:satMod val="135000"/>
              </a:schemeClr>
            </a:gs>
            <a:gs pos="100000">
              <a:schemeClr val="phClr">
                <a:tint val="80000"/>
                <a:satMod val="155000"/>
              </a:schemeClr>
            </a:gs>
          </a:gsLst>
          <a:lin ang="16200000" scaled="0"/>
        </a:gradFill>
      </a:fillStyleLst>
      <a:lnStyleLst>
        <a:ln w="9525" cap="flat" cmpd="sng" algn="ctr">
          <a:solidFill>
            <a:schemeClr val="phClr">
              <a:shade val="80000"/>
            </a:schemeClr>
          </a:solidFill>
          <a:prstDash val="solid"/>
        </a:ln>
        <a:ln w="38100" cap="flat" cmpd="sng" algn="ctr">
          <a:solidFill>
            <a:schemeClr val="phClr"/>
          </a:solidFill>
          <a:prstDash val="solid"/>
        </a:ln>
        <a:ln w="38100" cap="flat" cmpd="sng" algn="ctr">
          <a:solidFill>
            <a:schemeClr val="phClr"/>
          </a:solidFill>
          <a:prstDash val="solid"/>
        </a:ln>
      </a:lnStyleLst>
      <a:effectStyleLst>
        <a:effectStyle>
          <a:effectLst>
            <a:outerShdw blurRad="50800" dist="38100" dir="5400000" rotWithShape="0">
              <a:srgbClr val="000000">
                <a:alpha val="43137"/>
              </a:srgbClr>
            </a:outerShdw>
          </a:effectLst>
        </a:effectStyle>
        <a:effectStyle>
          <a:effectLst>
            <a:outerShdw blurRad="50800" dist="38100" dir="5400000" rotWithShape="0">
              <a:srgbClr val="000000">
                <a:alpha val="43137"/>
              </a:srgbClr>
            </a:outerShdw>
          </a:effectLst>
        </a:effectStyle>
        <a:effectStyle>
          <a:effectLst>
            <a:outerShdw blurRad="50800" dist="38100" dir="5400000" rotWithShape="0">
              <a:srgbClr val="000000">
                <a:alpha val="43137"/>
              </a:srgbClr>
            </a:outerShdw>
          </a:effectLst>
          <a:scene3d>
            <a:camera prst="orthographicFront" fov="0">
              <a:rot lat="0" lon="0" rev="0"/>
            </a:camera>
            <a:lightRig rig="soft" dir="tl">
              <a:rot lat="0" lon="0" rev="20000000"/>
            </a:lightRig>
          </a:scene3d>
          <a:sp3d prstMaterial="matte">
            <a:bevelT w="63500" h="63500" prst="coolSlant"/>
          </a:sp3d>
        </a:effectStyle>
      </a:effectStyleLst>
      <a:bgFillStyleLst>
        <a:solidFill>
          <a:schemeClr val="phClr"/>
        </a:solidFill>
        <a:gradFill rotWithShape="1">
          <a:gsLst>
            <a:gs pos="0">
              <a:schemeClr val="phClr">
                <a:tint val="75000"/>
                <a:satMod val="400000"/>
              </a:schemeClr>
            </a:gs>
            <a:gs pos="20000">
              <a:schemeClr val="phClr">
                <a:tint val="80000"/>
                <a:satMod val="355000"/>
              </a:schemeClr>
            </a:gs>
            <a:gs pos="100000">
              <a:schemeClr val="phClr">
                <a:tint val="95000"/>
                <a:shade val="55000"/>
                <a:satMod val="355000"/>
              </a:schemeClr>
            </a:gs>
          </a:gsLst>
          <a:path path="circle">
            <a:fillToRect l="67500" t="35000" r="32500" b="65000"/>
          </a:path>
        </a:gradFill>
        <a:blipFill>
          <a:blip xmlns:r="http://schemas.openxmlformats.org/officeDocument/2006/relationships" r:embed="rId1">
            <a:duotone>
              <a:schemeClr val="phClr">
                <a:shade val="30000"/>
                <a:satMod val="120000"/>
              </a:schemeClr>
              <a:schemeClr val="phClr">
                <a:tint val="70000"/>
                <a:satMod val="250000"/>
              </a:schemeClr>
            </a:duotone>
          </a:blip>
          <a:tile tx="0" ty="0" sx="50000" sy="50000" flip="none" algn="t"/>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Foundry</Template>
  <TotalTime>94</TotalTime>
  <Words>1024</Words>
  <Application>Microsoft Office PowerPoint</Application>
  <PresentationFormat>Προβολή στην οθόνη (4:3)</PresentationFormat>
  <Paragraphs>45</Paragraphs>
  <Slides>13</Slides>
  <Notes>0</Notes>
  <HiddenSlides>0</HiddenSlides>
  <MMClips>0</MMClips>
  <ScaleCrop>false</ScaleCrop>
  <HeadingPairs>
    <vt:vector size="4" baseType="variant">
      <vt:variant>
        <vt:lpstr>Θέμα</vt:lpstr>
      </vt:variant>
      <vt:variant>
        <vt:i4>1</vt:i4>
      </vt:variant>
      <vt:variant>
        <vt:lpstr>Τίτλοι διαφανειών</vt:lpstr>
      </vt:variant>
      <vt:variant>
        <vt:i4>13</vt:i4>
      </vt:variant>
    </vt:vector>
  </HeadingPairs>
  <TitlesOfParts>
    <vt:vector size="14" baseType="lpstr">
      <vt:lpstr>Τήξη</vt:lpstr>
      <vt:lpstr>Εννοιολογικός χάρτης (concept map)</vt:lpstr>
      <vt:lpstr>Η νοηματική μάθηση</vt:lpstr>
      <vt:lpstr>Ο εννοιολογικός χάρτης</vt:lpstr>
      <vt:lpstr>Διαφάνεια 4</vt:lpstr>
      <vt:lpstr>Δομικά στοιχεία εννοιολογικού χάρτη</vt:lpstr>
      <vt:lpstr>Διαφάνεια 6</vt:lpstr>
      <vt:lpstr>Είδη εννοιολογικών χαρτών</vt:lpstr>
      <vt:lpstr>Τα πλεονεκτήματα του εννοιολογικού χάρτη</vt:lpstr>
      <vt:lpstr>Παιδαγωγική δυναμική του εννοιολογικού χάρτη</vt:lpstr>
      <vt:lpstr>Ο εννοιολογικός χάρτης ως τεχνική αξιολόγησης</vt:lpstr>
      <vt:lpstr>Η εφαρμογή του χάρτη ως τεχνική αξιολόγησης</vt:lpstr>
      <vt:lpstr>Σημαντικό</vt:lpstr>
      <vt:lpstr>Δραστηριότητα</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Εννοιολογικός χάρτης (concept map)</dc:title>
  <dc:creator>spss60@hotmail.com</dc:creator>
  <cp:lastModifiedBy>spss60@hotmail.com</cp:lastModifiedBy>
  <cp:revision>12</cp:revision>
  <dcterms:created xsi:type="dcterms:W3CDTF">2022-11-10T08:12:04Z</dcterms:created>
  <dcterms:modified xsi:type="dcterms:W3CDTF">2024-10-31T12:19:09Z</dcterms:modified>
</cp:coreProperties>
</file>