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5" r:id="rId4"/>
    <p:sldId id="262" r:id="rId5"/>
    <p:sldId id="257" r:id="rId6"/>
    <p:sldId id="263" r:id="rId7"/>
    <p:sldId id="258" r:id="rId8"/>
    <p:sldId id="259" r:id="rId9"/>
    <p:sldId id="264" r:id="rId10"/>
    <p:sldId id="266" r:id="rId11"/>
    <p:sldId id="260"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9DDAB3A-0A98-4FA1-97B6-1E9C1180E463}" type="datetimeFigureOut">
              <a:rPr lang="el-GR" smtClean="0"/>
              <a:t>14/11/2024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05B2C29-E5D7-4FEA-A180-C586BCC2C974}"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DAB3A-0A98-4FA1-97B6-1E9C1180E463}" type="datetimeFigureOut">
              <a:rPr lang="el-GR" smtClean="0"/>
              <a:t>14/11/2024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5B2C29-E5D7-4FEA-A180-C586BCC2C974}"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3_wXZDOYD3E&amp;pp=ygUtzrzOuc66z4HOv860zrnOtM6xz4POus6xzrvOr86xIM6xz4PPgM6xzrnPhM61" TargetMode="External"/><Relationship Id="rId2" Type="http://schemas.openxmlformats.org/officeDocument/2006/relationships/hyperlink" Target="https://www.youtube.com/watch?v=IEUxbBcum18&amp;ab_channel=MultiKatriel" TargetMode="External"/><Relationship Id="rId1" Type="http://schemas.openxmlformats.org/officeDocument/2006/relationships/slideLayout" Target="../slideLayouts/slideLayout2.xml"/><Relationship Id="rId4" Type="http://schemas.openxmlformats.org/officeDocument/2006/relationships/hyperlink" Target="https://www.youtube.com/watch?v=ugkf_YwE92E&amp;ab_channel=JimisSeventyNin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Το ζήτημα της αυτοαξιολόγησης</a:t>
            </a:r>
            <a:endParaRPr lang="el-GR" dirty="0"/>
          </a:p>
        </p:txBody>
      </p:sp>
      <p:sp>
        <p:nvSpPr>
          <p:cNvPr id="3" name="2 - Υπότιτλος"/>
          <p:cNvSpPr>
            <a:spLocks noGrp="1"/>
          </p:cNvSpPr>
          <p:nvPr>
            <p:ph type="subTitle" idx="1"/>
          </p:nvPr>
        </p:nvSpPr>
        <p:spPr/>
        <p:txBody>
          <a:bodyPr/>
          <a:lstStyle/>
          <a:p>
            <a:r>
              <a:rPr lang="el-GR" dirty="0" smtClean="0"/>
              <a:t>Δουργκούνας Γιώργος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Πότε εφαρμόζεται</a:t>
            </a:r>
            <a:endParaRPr lang="el-GR" dirty="0"/>
          </a:p>
        </p:txBody>
      </p:sp>
      <p:sp>
        <p:nvSpPr>
          <p:cNvPr id="3" name="2 - Θέση περιεχομένου"/>
          <p:cNvSpPr>
            <a:spLocks noGrp="1"/>
          </p:cNvSpPr>
          <p:nvPr>
            <p:ph idx="1"/>
          </p:nvPr>
        </p:nvSpPr>
        <p:spPr/>
        <p:txBody>
          <a:bodyPr anchor="ctr">
            <a:normAutofit fontScale="62500" lnSpcReduction="20000"/>
          </a:bodyPr>
          <a:lstStyle/>
          <a:p>
            <a:pPr algn="just">
              <a:buNone/>
            </a:pPr>
            <a:r>
              <a:rPr lang="el-GR" dirty="0" smtClean="0"/>
              <a:t>Στο σχολείο ευκαιρίες για αυτοαξιολόγηση δίνονται στους/στις μαθητές/-</a:t>
            </a:r>
            <a:r>
              <a:rPr lang="el-GR" dirty="0" err="1" smtClean="0"/>
              <a:t>ήτριες</a:t>
            </a:r>
            <a:r>
              <a:rPr lang="el-GR" dirty="0" smtClean="0"/>
              <a:t>, όταν καλούνται:  </a:t>
            </a:r>
            <a:endParaRPr lang="el-GR" dirty="0"/>
          </a:p>
          <a:p>
            <a:pPr algn="just"/>
            <a:r>
              <a:rPr lang="el-GR" dirty="0" smtClean="0"/>
              <a:t>να στοχαστούν για μια συλλογική δράση και να αποτιμήσουν τόσο το αποτέλεσμα όσο και τους όρους συνεργασίας αλλά και τη δική τους συμβολή. </a:t>
            </a:r>
            <a:endParaRPr lang="el-GR" dirty="0"/>
          </a:p>
          <a:p>
            <a:pPr algn="just"/>
            <a:r>
              <a:rPr lang="el-GR" dirty="0" smtClean="0"/>
              <a:t>να αποτιμήσουν μια ατομική εργασία τόσο ως προς το αποτέλεσμα, όσο και ως προς τη διαδικασία που ακολούθησαν (τους τρόπους που εργάστηκαν, την προσοχή που έδειξαν, την προετοιμασία τους, τις γνώσεις που αξιοποίησαν κ.ά.). </a:t>
            </a:r>
          </a:p>
          <a:p>
            <a:pPr algn="just"/>
            <a:r>
              <a:rPr lang="el-GR" dirty="0" smtClean="0"/>
              <a:t>να αποτιμήσουν ή και να ερμηνεύσουν τη συμμετοχή τους στην εκπαιδευτική διαδικασία σε κάποιο συγκεκριμένο χρονικό διάστημα. </a:t>
            </a:r>
          </a:p>
          <a:p>
            <a:pPr algn="just"/>
            <a:r>
              <a:rPr lang="el-GR" dirty="0" smtClean="0"/>
              <a:t>να ορίσουν σε συνεργασία με τον/την εκπαιδευτικό τους στόχους και τα επόμενα βήματα της μαθησιακής τους πορείας.</a:t>
            </a:r>
          </a:p>
          <a:p>
            <a:pPr algn="just"/>
            <a:r>
              <a:rPr lang="el-GR" dirty="0" smtClean="0"/>
              <a:t> να ορίσουν κριτήρια και να επιλέξουν εργασίες για τον ατομικό τους φάκελο. </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Αυτοαξιολόγηση του εκπαιδευτικού</a:t>
            </a:r>
            <a:endParaRPr lang="el-GR" dirty="0"/>
          </a:p>
        </p:txBody>
      </p:sp>
      <p:sp>
        <p:nvSpPr>
          <p:cNvPr id="3" name="2 - Θέση περιεχομένου"/>
          <p:cNvSpPr>
            <a:spLocks noGrp="1"/>
          </p:cNvSpPr>
          <p:nvPr>
            <p:ph idx="1"/>
          </p:nvPr>
        </p:nvSpPr>
        <p:spPr/>
        <p:txBody>
          <a:bodyPr>
            <a:normAutofit lnSpcReduction="10000"/>
          </a:bodyPr>
          <a:lstStyle/>
          <a:p>
            <a:pPr>
              <a:buNone/>
            </a:pPr>
            <a:r>
              <a:rPr lang="en-US" dirty="0" smtClean="0">
                <a:hlinkClick r:id="rId2"/>
              </a:rPr>
              <a:t>https://www.youtube.com/watch?v=IEUxbBcum18&amp;ab_channel=MultiKatriel</a:t>
            </a:r>
            <a:r>
              <a:rPr lang="el-GR" dirty="0" smtClean="0"/>
              <a:t> </a:t>
            </a:r>
          </a:p>
          <a:p>
            <a:pPr>
              <a:buNone/>
            </a:pPr>
            <a:endParaRPr lang="el-GR" dirty="0"/>
          </a:p>
          <a:p>
            <a:pPr>
              <a:buNone/>
            </a:pPr>
            <a:r>
              <a:rPr lang="en-US" dirty="0" smtClean="0">
                <a:hlinkClick r:id="rId3"/>
              </a:rPr>
              <a:t>https://www.youtube.com/watch?v=3_wXZDOYD3E&amp;pp=ygUtzrzOuc66z4HOv860zrnOtM6xz4POus6xzrvOr86xIM6xz4PPgM6xzrnPhM61</a:t>
            </a:r>
            <a:endParaRPr lang="el-GR" dirty="0" smtClean="0"/>
          </a:p>
          <a:p>
            <a:pPr>
              <a:buNone/>
            </a:pPr>
            <a:endParaRPr lang="el-GR" dirty="0"/>
          </a:p>
          <a:p>
            <a:pPr>
              <a:buNone/>
            </a:pPr>
            <a:r>
              <a:rPr lang="en-US" dirty="0" smtClean="0">
                <a:hlinkClick r:id="rId4"/>
              </a:rPr>
              <a:t>https://www.youtube.com/watch?v=ugkf_YwE92E&amp;ab_channel=JimisSeventyNine</a:t>
            </a:r>
            <a:r>
              <a:rPr lang="el-GR" dirty="0" smtClean="0"/>
              <a:t>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5073427"/>
          </a:xfrm>
        </p:spPr>
        <p:txBody>
          <a:bodyPr>
            <a:normAutofit fontScale="92500" lnSpcReduction="20000"/>
          </a:bodyPr>
          <a:lstStyle/>
          <a:p>
            <a:pPr algn="just">
              <a:buNone/>
            </a:pPr>
            <a:r>
              <a:rPr lang="el-GR" dirty="0" smtClean="0"/>
              <a:t>Η </a:t>
            </a:r>
            <a:r>
              <a:rPr lang="el-GR" dirty="0" err="1" smtClean="0"/>
              <a:t>αυτoαξιολόγηση</a:t>
            </a:r>
            <a:r>
              <a:rPr lang="el-GR" dirty="0" smtClean="0"/>
              <a:t> αναφέρεται στη διεθνή βιβλιογραφία με τον όρο «</a:t>
            </a:r>
            <a:r>
              <a:rPr lang="el-GR" dirty="0" err="1" smtClean="0"/>
              <a:t>self</a:t>
            </a:r>
            <a:r>
              <a:rPr lang="el-GR" dirty="0" smtClean="0"/>
              <a:t>-</a:t>
            </a:r>
            <a:r>
              <a:rPr lang="el-GR" dirty="0" err="1" smtClean="0"/>
              <a:t>assessment</a:t>
            </a:r>
            <a:r>
              <a:rPr lang="el-GR" dirty="0" smtClean="0"/>
              <a:t>» και ορίζεται ως η </a:t>
            </a:r>
            <a:r>
              <a:rPr lang="el-GR" b="1" dirty="0" smtClean="0">
                <a:effectLst>
                  <a:outerShdw blurRad="38100" dist="38100" dir="2700000" algn="tl">
                    <a:srgbClr val="000000">
                      <a:alpha val="43137"/>
                    </a:srgbClr>
                  </a:outerShdw>
                </a:effectLst>
              </a:rPr>
              <a:t>δυναμική διαδικασία </a:t>
            </a:r>
            <a:r>
              <a:rPr lang="el-GR" dirty="0" smtClean="0"/>
              <a:t>κατά την οποία οι ίδιοι οι εκπαιδευόμενοι αξιολογούν την πρόοδο και την επίδοσή τους, επισημαίνοντας ενδεχόμενες αδυναμίες τους ή διατυπώνοντας βελτιωτικές προτάσεις.</a:t>
            </a:r>
          </a:p>
          <a:p>
            <a:pPr algn="just">
              <a:buNone/>
            </a:pPr>
            <a:r>
              <a:rPr lang="el-GR" dirty="0" smtClean="0"/>
              <a:t>Το συγκριτικό της πλεονέκτημα έγκειται στο γεγονός ότι αποτελεί </a:t>
            </a:r>
            <a:r>
              <a:rPr lang="el-GR" b="1" dirty="0" smtClean="0">
                <a:effectLst>
                  <a:outerShdw blurRad="38100" dist="38100" dir="2700000" algn="tl">
                    <a:srgbClr val="000000">
                      <a:alpha val="43137"/>
                    </a:srgbClr>
                  </a:outerShdw>
                </a:effectLst>
              </a:rPr>
              <a:t>εργαλείο μάθησης και μεταγνώσης</a:t>
            </a:r>
            <a:r>
              <a:rPr lang="el-GR" dirty="0" smtClean="0"/>
              <a:t> για τον εκπαιδευόμενο, καθώς επίσης και ένα εργαλείο αξιολόγησης, που του παρέχει </a:t>
            </a:r>
            <a:r>
              <a:rPr lang="el-GR" dirty="0" err="1" smtClean="0"/>
              <a:t>επαναβελτίωση</a:t>
            </a:r>
            <a:r>
              <a:rPr lang="el-GR" dirty="0" smtClean="0"/>
              <a:t> και </a:t>
            </a:r>
            <a:r>
              <a:rPr lang="el-GR" dirty="0" err="1" smtClean="0"/>
              <a:t>επανατροφοδότηση</a:t>
            </a:r>
            <a:r>
              <a:rPr lang="el-GR" dirty="0" smtClean="0"/>
              <a:t>.</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Ορισμός</a:t>
            </a:r>
            <a:endParaRPr lang="el-GR" dirty="0"/>
          </a:p>
        </p:txBody>
      </p:sp>
      <p:sp>
        <p:nvSpPr>
          <p:cNvPr id="3" name="2 - Θέση περιεχομένου"/>
          <p:cNvSpPr>
            <a:spLocks noGrp="1"/>
          </p:cNvSpPr>
          <p:nvPr>
            <p:ph idx="1"/>
          </p:nvPr>
        </p:nvSpPr>
        <p:spPr/>
        <p:txBody>
          <a:bodyPr/>
          <a:lstStyle/>
          <a:p>
            <a:pPr algn="just">
              <a:buNone/>
            </a:pPr>
            <a:r>
              <a:rPr lang="el-GR" dirty="0" err="1" smtClean="0"/>
              <a:t>Αυτοαξιολόγηση</a:t>
            </a:r>
            <a:r>
              <a:rPr lang="el-GR" dirty="0" smtClean="0"/>
              <a:t> είναι μια διαδικασία διαμορφωτικής αξιολόγησης, κατά την οποία οι μαθητές προβληματίζονται σχετικά με την ποιότητα της εργασίας τους, κρίνουν το βαθμό στον οποίο αντανακλά συγκεκριμένους και σαφείς στόχους ή κριτήρια, και αναθεωρούν αναλόγως.</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 πλεονεκτήματα της αυτοαξιολόγησης</a:t>
            </a:r>
            <a:endParaRPr lang="el-GR" dirty="0"/>
          </a:p>
        </p:txBody>
      </p:sp>
      <p:sp>
        <p:nvSpPr>
          <p:cNvPr id="3" name="2 - Θέση περιεχομένου"/>
          <p:cNvSpPr>
            <a:spLocks noGrp="1"/>
          </p:cNvSpPr>
          <p:nvPr>
            <p:ph idx="1"/>
          </p:nvPr>
        </p:nvSpPr>
        <p:spPr/>
        <p:txBody>
          <a:bodyPr anchor="ctr">
            <a:noAutofit/>
          </a:bodyPr>
          <a:lstStyle/>
          <a:p>
            <a:pPr algn="just"/>
            <a:r>
              <a:rPr lang="el-GR" sz="2000" dirty="0" smtClean="0"/>
              <a:t>ωθεί τους εκπαιδευομένους να </a:t>
            </a:r>
            <a:r>
              <a:rPr lang="el-GR" sz="2000" b="1" dirty="0" smtClean="0"/>
              <a:t>συμμετέχουν ενεργά στη διαδικασία της αξιολόγησης και να διαμορφώνουν θετική στάση έναντι αυτής</a:t>
            </a:r>
          </a:p>
          <a:p>
            <a:pPr algn="just"/>
            <a:r>
              <a:rPr lang="el-GR" sz="2000" dirty="0" smtClean="0"/>
              <a:t>συμβάλλει στην ενίσχυση της </a:t>
            </a:r>
            <a:r>
              <a:rPr lang="el-GR" sz="2000" b="1" dirty="0" smtClean="0"/>
              <a:t>αυτοπεποίθησης, της </a:t>
            </a:r>
            <a:r>
              <a:rPr lang="el-GR" sz="2000" b="1" dirty="0" err="1" smtClean="0"/>
              <a:t>αυτοεικόνας</a:t>
            </a:r>
            <a:r>
              <a:rPr lang="el-GR" sz="2000" b="1" dirty="0" smtClean="0"/>
              <a:t>, της </a:t>
            </a:r>
            <a:r>
              <a:rPr lang="el-GR" sz="2000" b="1" dirty="0" err="1" smtClean="0"/>
              <a:t>αυτοεκτίµησης</a:t>
            </a:r>
            <a:r>
              <a:rPr lang="el-GR" sz="2000" b="1" dirty="0" smtClean="0"/>
              <a:t> και της αυτορρύθμισης των εκπαιδευομένων</a:t>
            </a:r>
          </a:p>
          <a:p>
            <a:pPr algn="just"/>
            <a:r>
              <a:rPr lang="el-GR" sz="2000" dirty="0" smtClean="0"/>
              <a:t>συντελεί στην ανάπτυξη µ</a:t>
            </a:r>
            <a:r>
              <a:rPr lang="el-GR" sz="2000" b="1" dirty="0" err="1" smtClean="0"/>
              <a:t>εταγνωστικών</a:t>
            </a:r>
            <a:r>
              <a:rPr lang="el-GR" sz="2000" b="1" dirty="0" smtClean="0"/>
              <a:t> δεξιοτήτων </a:t>
            </a:r>
            <a:r>
              <a:rPr lang="el-GR" sz="2000" dirty="0" smtClean="0"/>
              <a:t>µ</a:t>
            </a:r>
            <a:r>
              <a:rPr lang="el-GR" sz="2000" dirty="0" err="1" smtClean="0"/>
              <a:t>έσα</a:t>
            </a:r>
            <a:r>
              <a:rPr lang="el-GR" sz="2000" dirty="0" smtClean="0"/>
              <a:t> από τον έλεγχο και τη διαχείριση της µ</a:t>
            </a:r>
            <a:r>
              <a:rPr lang="el-GR" sz="2000" dirty="0" err="1" smtClean="0"/>
              <a:t>άθησης</a:t>
            </a:r>
            <a:r>
              <a:rPr lang="el-GR" sz="2000" dirty="0" smtClean="0"/>
              <a:t> που πραγματοποιούν οι εκπαιδευόμενοι</a:t>
            </a:r>
          </a:p>
          <a:p>
            <a:pPr algn="just"/>
            <a:r>
              <a:rPr lang="el-GR" sz="2000" dirty="0" smtClean="0"/>
              <a:t>έλεγχος της αξιολόγησης από τους ίδιους τους εκπαιδευομένους ενισχύει - ενδυναμώνει το </a:t>
            </a:r>
            <a:r>
              <a:rPr lang="el-GR" sz="2000" b="1" dirty="0" smtClean="0">
                <a:effectLst>
                  <a:outerShdw blurRad="38100" dist="38100" dir="2700000" algn="tl">
                    <a:srgbClr val="000000">
                      <a:alpha val="43137"/>
                    </a:srgbClr>
                  </a:outerShdw>
                </a:effectLst>
              </a:rPr>
              <a:t>αίσθημα της δέσμευσης στην προσπάθεια, αυξάνοντας ταυτόχρονα και τα κίνητρα τους</a:t>
            </a:r>
          </a:p>
          <a:p>
            <a:pPr algn="just"/>
            <a:r>
              <a:rPr lang="el-GR" sz="2000" dirty="0" smtClean="0"/>
              <a:t>παρέχει στους εκπαιδευτικούς - </a:t>
            </a:r>
            <a:r>
              <a:rPr lang="el-GR" sz="2000" b="1" dirty="0" smtClean="0"/>
              <a:t>μέσω της ανίχνευσης των µ</a:t>
            </a:r>
            <a:r>
              <a:rPr lang="el-GR" sz="2000" b="1" dirty="0" err="1" smtClean="0"/>
              <a:t>αθησιακών</a:t>
            </a:r>
            <a:r>
              <a:rPr lang="el-GR" sz="2000" b="1" dirty="0" smtClean="0"/>
              <a:t> αδυναμιών και των ελλείψεων των εκπαιδευομένων </a:t>
            </a:r>
            <a:r>
              <a:rPr lang="el-GR" sz="2000" dirty="0" smtClean="0"/>
              <a:t>- απαραίτητες πληροφορίες, ώστε να προβούν στον επανασχεδιασμό των κατάλληλων διδακτικών </a:t>
            </a:r>
            <a:r>
              <a:rPr lang="el-GR" sz="2000" dirty="0" err="1" smtClean="0"/>
              <a:t>παρεµβάσεων</a:t>
            </a:r>
            <a:r>
              <a:rPr lang="el-GR" sz="2000" dirty="0" smtClean="0"/>
              <a:t> για τη βελτίωση της μαθησιακής διαδικασίας</a:t>
            </a:r>
            <a:endParaRPr lang="el-G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Αυτοαξιολόγηση του μαθητή</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Πρόκειται για μία διαδικασία </a:t>
            </a:r>
            <a:r>
              <a:rPr lang="el-GR" b="1" dirty="0" smtClean="0">
                <a:effectLst>
                  <a:outerShdw blurRad="38100" dist="38100" dir="2700000" algn="tl">
                    <a:srgbClr val="000000">
                      <a:alpha val="43137"/>
                    </a:srgbClr>
                  </a:outerShdw>
                </a:effectLst>
              </a:rPr>
              <a:t>επισκόπησης, απολογισμού και προγραμματισμού</a:t>
            </a:r>
            <a:r>
              <a:rPr lang="el-GR" dirty="0" smtClean="0"/>
              <a:t> του έργου που πραγματοποιεί ο μαθητής στη σχολική τάξη, μέσω του οποίου σ</a:t>
            </a:r>
            <a:r>
              <a:rPr lang="el-GR" u="sng" dirty="0" smtClean="0"/>
              <a:t>τέκεται κριτικά απέναντι του</a:t>
            </a:r>
            <a:r>
              <a:rPr lang="el-GR" dirty="0" smtClean="0"/>
              <a:t>, αναλαμβάνοντας σταδιακά </a:t>
            </a:r>
            <a:r>
              <a:rPr lang="el-GR" b="1" dirty="0" smtClean="0">
                <a:effectLst>
                  <a:outerShdw blurRad="38100" dist="38100" dir="2700000" algn="tl">
                    <a:srgbClr val="000000">
                      <a:alpha val="43137"/>
                    </a:srgbClr>
                  </a:outerShdw>
                </a:effectLst>
              </a:rPr>
              <a:t>την ευθύνη της μάθησής του</a:t>
            </a:r>
            <a:r>
              <a:rPr lang="el-GR" dirty="0" smtClean="0"/>
              <a:t>. </a:t>
            </a:r>
          </a:p>
          <a:p>
            <a:pPr algn="just"/>
            <a:r>
              <a:rPr lang="el-GR" dirty="0" smtClean="0"/>
              <a:t>Με την αυτοαξιολόγηση ο μαθητής συλλέγει πληροφορίες για το έργο, την προσπάθεια του και το αποτέλεσμα της και τις αξιοποιεί για να παρατηρήσει και να αξιολογήσει τη μάθησή του.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φάσεις της αυτοαξιολόγησης</a:t>
            </a:r>
            <a:endParaRPr lang="el-GR" dirty="0"/>
          </a:p>
        </p:txBody>
      </p:sp>
      <p:sp>
        <p:nvSpPr>
          <p:cNvPr id="3" name="2 - Θέση περιεχομένου"/>
          <p:cNvSpPr>
            <a:spLocks noGrp="1"/>
          </p:cNvSpPr>
          <p:nvPr>
            <p:ph idx="1"/>
          </p:nvPr>
        </p:nvSpPr>
        <p:spPr/>
        <p:txBody>
          <a:bodyPr anchor="ctr">
            <a:normAutofit fontScale="62500" lnSpcReduction="20000"/>
          </a:bodyPr>
          <a:lstStyle/>
          <a:p>
            <a:pPr algn="just"/>
            <a:r>
              <a:rPr lang="el-GR" dirty="0" smtClean="0"/>
              <a:t>η αποσαφήνιση από τον εκπαιδευτικό </a:t>
            </a:r>
            <a:r>
              <a:rPr lang="el-GR" b="1" dirty="0" smtClean="0"/>
              <a:t>των εκπαιδευτικών στόχων </a:t>
            </a:r>
            <a:r>
              <a:rPr lang="el-GR" dirty="0" smtClean="0"/>
              <a:t>που έχουν τεθεί στην συγκεκριμένη μαθησιακή ενότητα και πώς αυτοί συνδέονται με τα </a:t>
            </a:r>
            <a:r>
              <a:rPr lang="el-GR" b="1" dirty="0" smtClean="0"/>
              <a:t>προσδοκώμενα μαθησιακά αποτελέσματα</a:t>
            </a:r>
            <a:r>
              <a:rPr lang="el-GR" dirty="0" smtClean="0"/>
              <a:t>,</a:t>
            </a:r>
            <a:endParaRPr lang="en-US" dirty="0" smtClean="0"/>
          </a:p>
          <a:p>
            <a:pPr algn="just"/>
            <a:r>
              <a:rPr lang="el-GR" dirty="0" smtClean="0"/>
              <a:t>η επεξήγηση από τον εκπαιδευτικό με σαφή και κατανοητό τρόπο στους εκπαιδευομένους </a:t>
            </a:r>
            <a:r>
              <a:rPr lang="el-GR" b="1" dirty="0" smtClean="0">
                <a:effectLst>
                  <a:outerShdw blurRad="38100" dist="38100" dir="2700000" algn="tl">
                    <a:srgbClr val="000000">
                      <a:alpha val="43137"/>
                    </a:srgbClr>
                  </a:outerShdw>
                </a:effectLst>
              </a:rPr>
              <a:t>των κριτηρίων αποτίμησης και επιβεβαίωσης της προόδου τους </a:t>
            </a:r>
            <a:r>
              <a:rPr lang="el-GR" dirty="0" smtClean="0"/>
              <a:t>(η παροχή παραδειγμάτων σε αυτή τη φάση κρίνεται απαραίτητη),</a:t>
            </a:r>
            <a:endParaRPr lang="en-US" dirty="0" smtClean="0"/>
          </a:p>
          <a:p>
            <a:pPr algn="just"/>
            <a:r>
              <a:rPr lang="el-GR" dirty="0" smtClean="0"/>
              <a:t>η σαφής και λεπτομερής περιγραφή από τον εκπαιδευτικό του εκπαιδευτικού σχεδιασμού που θα ακολουθηθεί (π.χ. ποια μέσα θα χρησιμοποιηθούν, ποια θα είναι η αλληλουχία και η ροή των μαθησιακών δραστηριοτήτων, κ.λπ.),</a:t>
            </a:r>
            <a:endParaRPr lang="en-US" dirty="0" smtClean="0"/>
          </a:p>
          <a:p>
            <a:pPr algn="just"/>
            <a:r>
              <a:rPr lang="el-GR" dirty="0" smtClean="0"/>
              <a:t>εφαρμογή της αυτοαξιολόγησης από τους εκπαιδευομένους, ώστε να αποτιμηθεί η τρέχουσα μαθησιακή πορεία, και</a:t>
            </a:r>
            <a:endParaRPr lang="en-US" dirty="0" smtClean="0"/>
          </a:p>
          <a:p>
            <a:pPr algn="just"/>
            <a:r>
              <a:rPr lang="el-GR" dirty="0" smtClean="0"/>
              <a:t>η παροχή ανατροφοδότησης από τον εκπαιδευτικό, η οποία θα ωθήσει τους εκπαιδευομένους σε συμπληρωματική προσπάθεια για την επίτευξη των επιθυμητών μαθησιακών αποτελεσμάτων.</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τρεις άξονες της αυτοαξιολόγησης</a:t>
            </a:r>
            <a:endParaRPr lang="el-GR" dirty="0"/>
          </a:p>
        </p:txBody>
      </p:sp>
      <p:sp>
        <p:nvSpPr>
          <p:cNvPr id="3" name="2 - Θέση περιεχομένου"/>
          <p:cNvSpPr>
            <a:spLocks noGrp="1"/>
          </p:cNvSpPr>
          <p:nvPr>
            <p:ph idx="1"/>
          </p:nvPr>
        </p:nvSpPr>
        <p:spPr/>
        <p:txBody>
          <a:bodyPr anchor="ctr"/>
          <a:lstStyle/>
          <a:p>
            <a:pPr algn="just"/>
            <a:r>
              <a:rPr lang="el-GR" dirty="0" smtClean="0"/>
              <a:t>Στοχασμός της προηγούμενης εμπειρίας</a:t>
            </a:r>
          </a:p>
          <a:p>
            <a:pPr algn="just"/>
            <a:r>
              <a:rPr lang="el-GR" dirty="0" smtClean="0"/>
              <a:t>Αξιολόγηση και προσδιορισμός του τι έχει μάθει και τι όχι</a:t>
            </a:r>
          </a:p>
          <a:p>
            <a:pPr algn="just"/>
            <a:r>
              <a:rPr lang="el-GR" dirty="0"/>
              <a:t>Α</a:t>
            </a:r>
            <a:r>
              <a:rPr lang="el-GR" dirty="0" smtClean="0"/>
              <a:t>νάγκη για επιπλέον μάθηση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ρόλος του εκπαιδευτικού</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Αξιοποίηση της διαμορφωτικής αξιολόγησης</a:t>
            </a:r>
          </a:p>
          <a:p>
            <a:pPr algn="just"/>
            <a:r>
              <a:rPr lang="el-GR" dirty="0" smtClean="0"/>
              <a:t>Ο μαθητής παροτρύνεται να σκέφτεται πάνω στο τι έμαθε</a:t>
            </a:r>
          </a:p>
          <a:p>
            <a:pPr algn="just"/>
            <a:r>
              <a:rPr lang="el-GR" dirty="0" smtClean="0"/>
              <a:t>Ο μαθητής εκφράζεται για το τι χρειάζεται, ώστε να βελτιωθεί</a:t>
            </a:r>
          </a:p>
          <a:p>
            <a:pPr algn="just">
              <a:buNone/>
            </a:pPr>
            <a:r>
              <a:rPr lang="el-GR" dirty="0" smtClean="0"/>
              <a:t>Έτσι οι μαθητές μπορούν να πάρουν αποφάσεις και να </a:t>
            </a:r>
            <a:r>
              <a:rPr lang="el-GR" b="1" dirty="0" smtClean="0">
                <a:effectLst>
                  <a:outerShdw blurRad="38100" dist="38100" dir="2700000" algn="tl">
                    <a:srgbClr val="000000">
                      <a:alpha val="43137"/>
                    </a:srgbClr>
                  </a:outerShdw>
                </a:effectLst>
              </a:rPr>
              <a:t>αναλάβουν την ευθύνη των επιλογών τους</a:t>
            </a:r>
            <a:r>
              <a:rPr lang="el-GR" dirty="0" smtClean="0"/>
              <a:t>. Οι μαθητές </a:t>
            </a:r>
            <a:r>
              <a:rPr lang="el-GR" dirty="0" err="1" smtClean="0"/>
              <a:t>αναστοχάζονται</a:t>
            </a:r>
            <a:r>
              <a:rPr lang="el-GR" dirty="0" smtClean="0"/>
              <a:t> και οδηγούνται στην υπευθυνότητα και την ανεξαρτησία.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εφαρμογή της αυτοαξιολόγησης</a:t>
            </a:r>
            <a:endParaRPr lang="el-GR" dirty="0"/>
          </a:p>
        </p:txBody>
      </p:sp>
      <p:sp>
        <p:nvSpPr>
          <p:cNvPr id="3" name="2 - Θέση περιεχομένου"/>
          <p:cNvSpPr>
            <a:spLocks noGrp="1"/>
          </p:cNvSpPr>
          <p:nvPr>
            <p:ph idx="1"/>
          </p:nvPr>
        </p:nvSpPr>
        <p:spPr/>
        <p:txBody>
          <a:bodyPr>
            <a:normAutofit fontScale="55000" lnSpcReduction="20000"/>
          </a:bodyPr>
          <a:lstStyle/>
          <a:p>
            <a:pPr algn="just"/>
            <a:r>
              <a:rPr lang="el-GR" dirty="0" smtClean="0"/>
              <a:t>με τη μορφή ημερολογίου μάθησης: ο εκπαιδευόμενος καλείται να αποτυπώσει σε μορφή προσωπικού ημερολογίου (για συγκεκριμένο χρονικό διάστημα που ορίζεται από τον εκπαιδευτικό), την προσπάθεια που κατέβαλε, τις τεχνικές που αξιοποίησε προκειμένου να φέρει εις πέρας τις δραστηριότητες που κλήθηκε να εκπονήσει, τα προβλήματα-δυσκολίες που αντιμετώπισε, την αποτίμηση των γνώσεων ή και των δεξιοτήτων που απέκτησε, κ.λπ.),</a:t>
            </a:r>
          </a:p>
          <a:p>
            <a:pPr algn="just"/>
            <a:r>
              <a:rPr lang="el-GR" dirty="0" smtClean="0"/>
              <a:t>με τη μορφή δομημένης φόρμας καταγραφής: ο εκπαιδευόμενος καλείται να καταγράψει τις απόψεις του που σχετίζονται: α) με την αποτίμηση της προσπάθειας που έκανε, β) με την ανίχνευση των προβλημάτων που αντιμετώπισε, γ) με την αποτύπωση των μέσων (τρόπων) που χρησιμοποίησε για να ξεπεράσει τις δυσκολίες, κ.λπ.</a:t>
            </a:r>
          </a:p>
          <a:p>
            <a:pPr algn="just"/>
            <a:r>
              <a:rPr lang="el-GR" dirty="0" smtClean="0"/>
              <a:t>με τη μορφή ατομικού φακέλου εργασιών (</a:t>
            </a:r>
            <a:r>
              <a:rPr lang="el-GR" dirty="0" err="1" smtClean="0"/>
              <a:t>portfolio</a:t>
            </a:r>
            <a:r>
              <a:rPr lang="el-GR" dirty="0" smtClean="0"/>
              <a:t>): ο εκπαιδευόμενος παρωθείται να συλλέξει, να οργανώσει και να αποτιμήσει σε ένα ατομικό φάκελο (για μια συγκεκριμένη χρονική περίοδο) όλα τα τεκμήρια (συλλογή στοιχείων που αφορούν: γνώσεις, δεξιότητες, στρατηγικές, επιτεύγματα, κ.λπ.) που αποτυπώνουν τη μαθησιακή του πορεία,</a:t>
            </a:r>
          </a:p>
          <a:p>
            <a:pPr algn="just"/>
            <a:r>
              <a:rPr lang="el-GR" dirty="0" smtClean="0"/>
              <a:t>με τη μορφή ρουμπρίκας αξιολόγησης</a:t>
            </a:r>
          </a:p>
          <a:p>
            <a:pPr algn="just"/>
            <a:r>
              <a:rPr lang="el-GR" dirty="0" smtClean="0"/>
              <a:t>με ένα τεστ αυτοαξιολόγησης</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849</Words>
  <Application>Microsoft Office PowerPoint</Application>
  <PresentationFormat>Προβολή στην οθόνη (4:3)</PresentationFormat>
  <Paragraphs>49</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Το ζήτημα της αυτοαξιολόγησης</vt:lpstr>
      <vt:lpstr>Διαφάνεια 2</vt:lpstr>
      <vt:lpstr>Ορισμός</vt:lpstr>
      <vt:lpstr>Τα πλεονεκτήματα της αυτοαξιολόγησης</vt:lpstr>
      <vt:lpstr>Αυτοαξιολόγηση του μαθητή</vt:lpstr>
      <vt:lpstr>Οι φάσεις της αυτοαξιολόγησης</vt:lpstr>
      <vt:lpstr>Οι τρεις άξονες της αυτοαξιολόγησης</vt:lpstr>
      <vt:lpstr>Ο ρόλος του εκπαιδευτικού</vt:lpstr>
      <vt:lpstr>Η εφαρμογή της αυτοαξιολόγησης</vt:lpstr>
      <vt:lpstr>Πότε εφαρμόζεται</vt:lpstr>
      <vt:lpstr>Αυτοαξιολόγηση του εκπαιδευτικού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ζήτημα της αυτοαξιολόγησης</dc:title>
  <dc:creator>spss60@hotmail.com</dc:creator>
  <cp:lastModifiedBy>spss60@hotmail.com</cp:lastModifiedBy>
  <cp:revision>17</cp:revision>
  <dcterms:created xsi:type="dcterms:W3CDTF">2024-11-14T09:04:47Z</dcterms:created>
  <dcterms:modified xsi:type="dcterms:W3CDTF">2024-11-14T13:47:55Z</dcterms:modified>
</cp:coreProperties>
</file>