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306" r:id="rId3"/>
    <p:sldId id="304" r:id="rId4"/>
    <p:sldId id="305" r:id="rId5"/>
    <p:sldId id="301" r:id="rId6"/>
    <p:sldId id="302" r:id="rId7"/>
    <p:sldId id="307" r:id="rId8"/>
    <p:sldId id="308" r:id="rId9"/>
    <p:sldId id="309" r:id="rId10"/>
    <p:sldId id="310" r:id="rId11"/>
    <p:sldId id="311" r:id="rId12"/>
    <p:sldId id="315" r:id="rId13"/>
    <p:sldId id="320" r:id="rId14"/>
    <p:sldId id="321" r:id="rId15"/>
    <p:sldId id="318" r:id="rId16"/>
    <p:sldId id="316" r:id="rId17"/>
    <p:sldId id="317" r:id="rId18"/>
    <p:sldId id="319" r:id="rId19"/>
    <p:sldId id="303" r:id="rId20"/>
    <p:sldId id="312" r:id="rId21"/>
    <p:sldId id="313" r:id="rId22"/>
    <p:sldId id="314" r:id="rId23"/>
    <p:sldId id="256" r:id="rId24"/>
    <p:sldId id="292" r:id="rId25"/>
    <p:sldId id="288" r:id="rId26"/>
    <p:sldId id="258" r:id="rId27"/>
    <p:sldId id="260" r:id="rId28"/>
    <p:sldId id="261" r:id="rId29"/>
    <p:sldId id="263" r:id="rId30"/>
    <p:sldId id="293" r:id="rId31"/>
    <p:sldId id="265" r:id="rId32"/>
    <p:sldId id="266" r:id="rId33"/>
    <p:sldId id="267" r:id="rId34"/>
    <p:sldId id="268" r:id="rId35"/>
    <p:sldId id="298" r:id="rId36"/>
    <p:sldId id="295" r:id="rId37"/>
    <p:sldId id="269" r:id="rId38"/>
    <p:sldId id="294" r:id="rId39"/>
    <p:sldId id="270" r:id="rId40"/>
    <p:sldId id="271" r:id="rId41"/>
    <p:sldId id="272" r:id="rId42"/>
    <p:sldId id="273" r:id="rId43"/>
    <p:sldId id="296" r:id="rId44"/>
    <p:sldId id="275" r:id="rId45"/>
    <p:sldId id="277" r:id="rId46"/>
    <p:sldId id="278" r:id="rId47"/>
    <p:sldId id="299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97" r:id="rId56"/>
    <p:sldId id="286" r:id="rId57"/>
    <p:sldId id="287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5" d="100"/>
          <a:sy n="105" d="100"/>
        </p:scale>
        <p:origin x="34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C1344-043C-454D-A6D4-D96D1F639144}" type="datetimeFigureOut">
              <a:rPr lang="el-GR" smtClean="0"/>
              <a:pPr/>
              <a:t>12/10/2025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F20ABC-3ADA-46AE-BFD1-C0F479F3C421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pellas@eppaik.aspete.gr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class.prog.aspete.gr/courses/PESYP_KOZANI103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099DBC9-3AD8-27A2-43D7-FDC3C534C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altLang="en-US" sz="2000" dirty="0"/>
              <a:t>ΕΡΓΑΣΤΗΡΙΟ ΑΝΑΠΤΥΞΗΣ ΔΕΞΙΟΤΗΤΩΝ ΣΥΜΒΟΥΛΕΥΤΙΚΗΣ &amp; ΝΕΕΣ ΤΕΧΝΟΛΟΓΙΕΣ</a:t>
            </a:r>
            <a:br>
              <a:rPr lang="el-GR" altLang="en-US" sz="2000" dirty="0"/>
            </a:br>
            <a:br>
              <a:rPr lang="el-GR" altLang="en-US" sz="2000" dirty="0"/>
            </a:br>
            <a:r>
              <a:rPr lang="el-GR" altLang="en-US" sz="2000" i="1" dirty="0"/>
              <a:t>Δρ. Νικόλαος Πέλλας</a:t>
            </a:r>
            <a:br>
              <a:rPr lang="el-GR" altLang="en-US" sz="2000" i="1" dirty="0"/>
            </a:br>
            <a:r>
              <a:rPr lang="en-US" sz="2000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npellas@eppaik.aspete.gr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GB" altLang="en-US" sz="1600" dirty="0"/>
            </a:br>
            <a:endParaRPr lang="el-GR" altLang="en-US" sz="2000" i="1" dirty="0"/>
          </a:p>
        </p:txBody>
      </p:sp>
      <p:pic>
        <p:nvPicPr>
          <p:cNvPr id="1026" name="Picture 2" descr="Προτάσεις βιβλίων για τα Εργαστήρια Δεξιοτήτων - Μεταίχμιο">
            <a:extLst>
              <a:ext uri="{FF2B5EF4-FFF2-40B4-BE49-F238E27FC236}">
                <a16:creationId xmlns:a16="http://schemas.microsoft.com/office/drawing/2014/main" id="{093057FA-5543-A7B7-2BA3-C953E7AA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3284984"/>
            <a:ext cx="5787767" cy="2590025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text boxes&#10;&#10;AI-generated content may be incorrect.">
            <a:extLst>
              <a:ext uri="{FF2B5EF4-FFF2-40B4-BE49-F238E27FC236}">
                <a16:creationId xmlns:a16="http://schemas.microsoft.com/office/drawing/2014/main" id="{A0381D54-1C95-20A6-D743-2AB2E9708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" y="1196752"/>
            <a:ext cx="9090548" cy="3600400"/>
          </a:xfrm>
        </p:spPr>
      </p:pic>
    </p:spTree>
    <p:extLst>
      <p:ext uri="{BB962C8B-B14F-4D97-AF65-F5344CB8AC3E}">
        <p14:creationId xmlns:p14="http://schemas.microsoft.com/office/powerpoint/2010/main" val="153379009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3CC04E78-E81D-4230-0649-86D49E6E3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664"/>
            <a:ext cx="9144000" cy="2751602"/>
          </a:xfrm>
        </p:spPr>
      </p:pic>
    </p:spTree>
    <p:extLst>
      <p:ext uri="{BB962C8B-B14F-4D97-AF65-F5344CB8AC3E}">
        <p14:creationId xmlns:p14="http://schemas.microsoft.com/office/powerpoint/2010/main" val="347450648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9CEE-16AD-9557-CA30-411EE4AC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89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Συμβουλευτική (</a:t>
            </a:r>
            <a:r>
              <a:rPr lang="el-GR" sz="2400" dirty="0" err="1"/>
              <a:t>Counselling</a:t>
            </a:r>
            <a:r>
              <a:rPr lang="el-GR" sz="2400" dirty="0"/>
              <a:t>) - </a:t>
            </a:r>
            <a:r>
              <a:rPr lang="el-GR" sz="2400" dirty="0" err="1"/>
              <a:t>Coaching</a:t>
            </a:r>
            <a:r>
              <a:rPr lang="el-GR" sz="2400" dirty="0"/>
              <a:t> (Συμβουλευτική Καθοδήγηση) – </a:t>
            </a:r>
            <a:r>
              <a:rPr lang="el-GR" sz="2400" dirty="0" err="1"/>
              <a:t>Mentoring</a:t>
            </a:r>
            <a:r>
              <a:rPr lang="el-GR" sz="2400" dirty="0"/>
              <a:t> (Συμβουλευτική Υποστήριξη)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95C2B-40FF-0758-F1B2-5CED2D3FC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792" y="1850536"/>
            <a:ext cx="2522004" cy="1313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70ADA3-FE0E-7136-15E0-C9C7C8221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419143"/>
            <a:ext cx="1944709" cy="1297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7A143-2581-4A00-01B5-E6BC3FF87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00" y="3573016"/>
            <a:ext cx="2522004" cy="1681336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BFFE9F7-D3DB-BD55-7714-FE040B729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4291"/>
            <a:ext cx="5760640" cy="34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96061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0E63F7-9FED-3715-2434-23007B048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517261" cy="6324600"/>
          </a:xfrm>
        </p:spPr>
      </p:pic>
    </p:spTree>
    <p:extLst>
      <p:ext uri="{BB962C8B-B14F-4D97-AF65-F5344CB8AC3E}">
        <p14:creationId xmlns:p14="http://schemas.microsoft.com/office/powerpoint/2010/main" val="149159982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CB7F-6041-7C0B-EB0A-904A2E97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Coaching</a:t>
            </a:r>
            <a:r>
              <a:rPr lang="el-GR" dirty="0"/>
              <a:t>, </a:t>
            </a:r>
            <a:r>
              <a:rPr lang="el-GR" dirty="0" err="1"/>
              <a:t>Mentoring</a:t>
            </a:r>
            <a:r>
              <a:rPr lang="el-GR" dirty="0"/>
              <a:t> και Συμβουλευτική με ΤΠΕ και ΤΝ</a:t>
            </a:r>
            <a:endParaRPr lang="en-US" dirty="0"/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29B8547-4018-4F46-1161-E31CBAEE4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" y="4732374"/>
            <a:ext cx="6697010" cy="933580"/>
          </a:xfrm>
          <a:prstGeom prst="rect">
            <a:avLst/>
          </a:prstGeom>
        </p:spPr>
      </p:pic>
      <p:pic>
        <p:nvPicPr>
          <p:cNvPr id="11" name="Content Placeholder 10" descr="A close up of text&#10;&#10;AI-generated content may be incorrect.">
            <a:extLst>
              <a:ext uri="{FF2B5EF4-FFF2-40B4-BE49-F238E27FC236}">
                <a16:creationId xmlns:a16="http://schemas.microsoft.com/office/drawing/2014/main" id="{052A9355-0F9E-C834-82B5-01A997532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" y="2041408"/>
            <a:ext cx="7078063" cy="1171739"/>
          </a:xfrm>
        </p:spPr>
      </p:pic>
      <p:pic>
        <p:nvPicPr>
          <p:cNvPr id="15" name="Picture 1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080E33E-7D69-119F-89DD-55AADDF03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4" y="3369146"/>
            <a:ext cx="5668166" cy="117173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B196A4-F148-7481-E545-47A6D536C68C}"/>
              </a:ext>
            </a:extLst>
          </p:cNvPr>
          <p:cNvSpPr/>
          <p:nvPr/>
        </p:nvSpPr>
        <p:spPr>
          <a:xfrm>
            <a:off x="107504" y="242088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50AB587-C980-E75C-ABB0-CFFED0B2F575}"/>
              </a:ext>
            </a:extLst>
          </p:cNvPr>
          <p:cNvSpPr/>
          <p:nvPr/>
        </p:nvSpPr>
        <p:spPr>
          <a:xfrm>
            <a:off x="67130" y="357261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A4D32E5-BCC6-7E89-142C-D4A7A46F11ED}"/>
              </a:ext>
            </a:extLst>
          </p:cNvPr>
          <p:cNvSpPr/>
          <p:nvPr/>
        </p:nvSpPr>
        <p:spPr>
          <a:xfrm>
            <a:off x="67130" y="4855237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6872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AD67-939A-AE6D-A590-EDE5B606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042B17-76B6-0C3F-0D8C-C3E4A871A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" y="1916832"/>
            <a:ext cx="8858106" cy="4389857"/>
          </a:xfrm>
        </p:spPr>
      </p:pic>
    </p:spTree>
    <p:extLst>
      <p:ext uri="{BB962C8B-B14F-4D97-AF65-F5344CB8AC3E}">
        <p14:creationId xmlns:p14="http://schemas.microsoft.com/office/powerpoint/2010/main" val="1909623086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4CD77C3-E716-8823-16F2-40CAB551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dirty="0"/>
              <a:t>Συμπληρωματικές πρακτικές καθοδήγησης, που με τη βοήθεια των ΤΠΕ αποκτούν νέα, πιο ευέλικτη και εξατομικευμένη μορφή.</a:t>
            </a:r>
            <a:endParaRPr lang="en-US" sz="2400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7DF95D-3D1D-B7EB-2901-F5922F09B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" y="2276872"/>
            <a:ext cx="9006736" cy="2851007"/>
          </a:xfrm>
          <a:noFill/>
        </p:spPr>
      </p:pic>
    </p:spTree>
    <p:extLst>
      <p:ext uri="{BB962C8B-B14F-4D97-AF65-F5344CB8AC3E}">
        <p14:creationId xmlns:p14="http://schemas.microsoft.com/office/powerpoint/2010/main" val="3797661790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3D53DC4-DD63-98FA-601F-B01DCA37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EE52B2-F6AF-2A99-F902-63ABC3D0E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425"/>
            <a:ext cx="8229600" cy="2983230"/>
          </a:xfrm>
          <a:noFill/>
        </p:spPr>
      </p:pic>
    </p:spTree>
    <p:extLst>
      <p:ext uri="{BB962C8B-B14F-4D97-AF65-F5344CB8AC3E}">
        <p14:creationId xmlns:p14="http://schemas.microsoft.com/office/powerpoint/2010/main" val="2845056263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AE4F-D905-65BE-D416-1EBAFD82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800" dirty="0"/>
              <a:t>Πίνακας: </a:t>
            </a:r>
            <a:r>
              <a:rPr lang="en-US" sz="2800" dirty="0"/>
              <a:t>Counselling</a:t>
            </a:r>
            <a:r>
              <a:rPr lang="el-GR" sz="2800" dirty="0"/>
              <a:t> – </a:t>
            </a:r>
            <a:r>
              <a:rPr lang="el-GR" sz="2800" dirty="0" err="1"/>
              <a:t>Coaching</a:t>
            </a:r>
            <a:r>
              <a:rPr lang="el-GR" sz="2800" dirty="0"/>
              <a:t> – </a:t>
            </a:r>
            <a:r>
              <a:rPr lang="el-GR" sz="2800" dirty="0" err="1"/>
              <a:t>Mentoring</a:t>
            </a:r>
            <a:r>
              <a:rPr lang="el-GR" sz="2800" dirty="0"/>
              <a:t> με ΤΠΕ &amp; Τεχνητή Νοημοσύνη</a:t>
            </a:r>
            <a:endParaRPr lang="en-US" sz="2800" dirty="0"/>
          </a:p>
        </p:txBody>
      </p:sp>
      <p:pic>
        <p:nvPicPr>
          <p:cNvPr id="11" name="Content Placeholder 10" descr="A group of text boxes&#10;&#10;AI-generated content may be incorrect.">
            <a:extLst>
              <a:ext uri="{FF2B5EF4-FFF2-40B4-BE49-F238E27FC236}">
                <a16:creationId xmlns:a16="http://schemas.microsoft.com/office/drawing/2014/main" id="{4A0384CE-7F95-1DC1-D453-E6148D8EC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" y="2132856"/>
            <a:ext cx="9126281" cy="4021056"/>
          </a:xfrm>
        </p:spPr>
      </p:pic>
    </p:spTree>
    <p:extLst>
      <p:ext uri="{BB962C8B-B14F-4D97-AF65-F5344CB8AC3E}">
        <p14:creationId xmlns:p14="http://schemas.microsoft.com/office/powerpoint/2010/main" val="4049230853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D7B427-A40B-A067-0EB3-2CC0A3E07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548680"/>
            <a:ext cx="8229600" cy="850900"/>
          </a:xfrm>
        </p:spPr>
        <p:txBody>
          <a:bodyPr/>
          <a:lstStyle/>
          <a:p>
            <a:r>
              <a:rPr lang="el-GR" altLang="en-US" sz="3200" dirty="0">
                <a:solidFill>
                  <a:schemeClr val="accent2"/>
                </a:solidFill>
              </a:rPr>
              <a:t>Στάδια συμβουλευτικής διαδικασίας - Δεξιότητες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144567B-2F56-9643-E573-8A52E6649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42350" cy="4895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n-US" sz="2000" dirty="0"/>
              <a:t>Στο </a:t>
            </a:r>
            <a:r>
              <a:rPr lang="el-GR" altLang="en-US" sz="2000" b="1" dirty="0"/>
              <a:t>πρώτο στάδιο</a:t>
            </a:r>
            <a:r>
              <a:rPr lang="el-GR" altLang="en-US" sz="2000" dirty="0"/>
              <a:t>, </a:t>
            </a:r>
            <a:r>
              <a:rPr lang="el-GR" altLang="en-US" sz="2000" i="1" dirty="0"/>
              <a:t>το διερευνητικό</a:t>
            </a:r>
            <a:r>
              <a:rPr lang="el-GR" altLang="en-US" sz="2000" dirty="0"/>
              <a:t>, οι στόχοι είναι α) εστίαση της προσοχής και β) ερωτήσεις και </a:t>
            </a:r>
            <a:r>
              <a:rPr lang="el-GR" altLang="en-US" sz="2000" dirty="0" err="1"/>
              <a:t>αναστοχασμός</a:t>
            </a:r>
            <a:r>
              <a:rPr lang="el-GR" altLang="en-US" sz="2000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en-US" sz="2000" dirty="0"/>
              <a:t>Οι συμβουλευτικές δεξιότητες που υιοθετούνται: οπτική επαφή, γλώσσα του σώματος, παρακολούθηση του προφορικού λόγου, ερωτήσεις, αναδιατύπωση,  ανακεφαλαίωση. </a:t>
            </a: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l-GR" altLang="en-US" sz="2000" dirty="0"/>
              <a:t>Στο </a:t>
            </a:r>
            <a:r>
              <a:rPr lang="el-GR" altLang="en-US" sz="2000" b="1" dirty="0"/>
              <a:t>δεύτερο στάδιο</a:t>
            </a:r>
            <a:r>
              <a:rPr lang="el-GR" altLang="en-US" sz="2000" dirty="0"/>
              <a:t>, αυτό της</a:t>
            </a:r>
            <a:r>
              <a:rPr lang="el-GR" altLang="en-US" sz="2000" i="1" dirty="0"/>
              <a:t> κατανόησης</a:t>
            </a:r>
            <a:r>
              <a:rPr lang="el-GR" altLang="en-US" sz="2000" dirty="0"/>
              <a:t>, οι στόχοι είναι α) συναισθηματική νοημοσύνη και β) πρόσθετη </a:t>
            </a:r>
            <a:r>
              <a:rPr lang="el-GR" altLang="en-US" sz="2000" dirty="0" err="1"/>
              <a:t>ενσυναίσθηση</a:t>
            </a:r>
            <a:r>
              <a:rPr lang="el-GR" altLang="en-US" sz="2000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en-US" sz="2000" dirty="0"/>
              <a:t>Οι δεξιότητες σε ενέργεια: συναίσθημα και χαρά, </a:t>
            </a:r>
            <a:r>
              <a:rPr lang="el-GR" altLang="en-US" sz="2000" dirty="0" err="1"/>
              <a:t>αυτοαποκάλυψη</a:t>
            </a:r>
            <a:r>
              <a:rPr lang="el-GR" altLang="en-US" sz="2000" dirty="0"/>
              <a:t>, συγκεκριμενοποίηση και εξειδίκευση, αμεσότητα, δράση επί της συγκεκριμένης κατάστασης και συναισθήματα, αντιμετώπιση με τρυφερότητα. </a:t>
            </a:r>
          </a:p>
          <a:p>
            <a:pPr>
              <a:lnSpc>
                <a:spcPct val="80000"/>
              </a:lnSpc>
            </a:pPr>
            <a:endParaRPr lang="el-GR" altLang="en-US" sz="2000" dirty="0"/>
          </a:p>
          <a:p>
            <a:pPr>
              <a:lnSpc>
                <a:spcPct val="80000"/>
              </a:lnSpc>
            </a:pPr>
            <a:r>
              <a:rPr lang="el-GR" altLang="en-US" sz="2000" dirty="0"/>
              <a:t>Στο </a:t>
            </a:r>
            <a:r>
              <a:rPr lang="el-GR" altLang="en-US" sz="2000" b="1" dirty="0"/>
              <a:t>τρίτο στάδιο</a:t>
            </a:r>
            <a:r>
              <a:rPr lang="el-GR" altLang="en-US" sz="2000" dirty="0"/>
              <a:t>, το στάδιο της </a:t>
            </a:r>
            <a:r>
              <a:rPr lang="el-GR" altLang="en-US" sz="2000" i="1" dirty="0"/>
              <a:t>δράσης</a:t>
            </a:r>
            <a:r>
              <a:rPr lang="el-GR" altLang="en-US" sz="2000" dirty="0"/>
              <a:t>  οι στόχοι είναι  α) λήψη απόφασης και β) «κοινωνικό» συμβόλαιο.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en-US" sz="2000" dirty="0"/>
              <a:t>Κατάλληλες δεξιότητες εδώ: απόφαση, επιλογή, συνέπειες, συμφωνίες, προθεσμίες, επανεξέταση σκοπών και δράσεων για τον προσδιορισμό της έκβασης</a:t>
            </a:r>
            <a:r>
              <a:rPr lang="en-US" altLang="en-US" sz="2000" dirty="0"/>
              <a:t>.</a:t>
            </a:r>
            <a:r>
              <a:rPr lang="el-GR" altLang="en-US" sz="2000" dirty="0"/>
              <a:t>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D970-508C-0FA0-C0C7-05639DF3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32" y="112474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https://eclass.prog.aspete.gr/courses/PESYP_KOZANI103/</a:t>
            </a:r>
            <a:r>
              <a:rPr lang="en-US" altLang="en-US" sz="2400" dirty="0"/>
              <a:t> </a:t>
            </a:r>
            <a:br>
              <a:rPr lang="el-GR" altLang="en-US" sz="2400" dirty="0"/>
            </a:br>
            <a:endParaRPr lang="en-US" sz="2400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3C0515-45DE-111A-70B9-2C5498ABCB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2" y="2348880"/>
            <a:ext cx="8302100" cy="3456384"/>
          </a:xfrm>
        </p:spPr>
      </p:pic>
    </p:spTree>
    <p:extLst>
      <p:ext uri="{BB962C8B-B14F-4D97-AF65-F5344CB8AC3E}">
        <p14:creationId xmlns:p14="http://schemas.microsoft.com/office/powerpoint/2010/main" val="2851266894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E195-948C-8797-AC4C-A73A315F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100" b="1"/>
              <a:t>Ποιοι μπορούν να είναι οι «</a:t>
            </a:r>
            <a:r>
              <a:rPr lang="el-GR" sz="3100" b="1" err="1"/>
              <a:t>συμβουλευόμενοι</a:t>
            </a:r>
            <a:r>
              <a:rPr lang="el-GR" sz="3100" b="1"/>
              <a:t>»</a:t>
            </a:r>
            <a:br>
              <a:rPr lang="el-GR" sz="3100" b="1"/>
            </a:br>
            <a:endParaRPr lang="en-US" sz="3100"/>
          </a:p>
        </p:txBody>
      </p:sp>
      <p:pic>
        <p:nvPicPr>
          <p:cNvPr id="2050" name="Picture 2" descr="Ο Καθοριστικός ρόλος του Επαγγελματικού Προσανατολισμού και Συμβουλευτικής">
            <a:extLst>
              <a:ext uri="{FF2B5EF4-FFF2-40B4-BE49-F238E27FC236}">
                <a16:creationId xmlns:a16="http://schemas.microsoft.com/office/drawing/2014/main" id="{2093A620-ABA4-6B1F-98A8-EC8C4636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r="31009" b="-2"/>
          <a:stretch>
            <a:fillRect/>
          </a:stretch>
        </p:blipFill>
        <p:spPr bwMode="auto">
          <a:xfrm>
            <a:off x="457200" y="1920085"/>
            <a:ext cx="4038600" cy="44348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9849-5D59-8F76-37ED-890F002C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sz="2000" b="1" dirty="0"/>
              <a:t>Άνεργους</a:t>
            </a:r>
            <a:r>
              <a:rPr lang="el-GR" sz="2000" dirty="0"/>
              <a:t> — άτομα που έχουν χάσει τη δουλειά τους ή δεν βρίσκουν εργασία</a:t>
            </a:r>
          </a:p>
          <a:p>
            <a:pPr>
              <a:lnSpc>
                <a:spcPct val="90000"/>
              </a:lnSpc>
            </a:pPr>
            <a:r>
              <a:rPr lang="el-GR" sz="2000" b="1" dirty="0"/>
              <a:t>Μαθητές / φοιτητές</a:t>
            </a:r>
            <a:r>
              <a:rPr lang="el-GR" sz="2000" dirty="0"/>
              <a:t> — άτομα που πρέπει να πάρουν αποφάσεις για σπουδές / επαγγελματική κατεύθυνση</a:t>
            </a:r>
          </a:p>
          <a:p>
            <a:pPr>
              <a:lnSpc>
                <a:spcPct val="90000"/>
              </a:lnSpc>
            </a:pPr>
            <a:r>
              <a:rPr lang="el-GR" sz="2000" b="1" dirty="0"/>
              <a:t>Άτομα που θέλουν αλλαγή καριέρας</a:t>
            </a:r>
            <a:r>
              <a:rPr lang="el-GR" sz="2000" dirty="0"/>
              <a:t> — ενήλικες που αναζητούν επανατοποθέτηση</a:t>
            </a:r>
          </a:p>
          <a:p>
            <a:pPr>
              <a:lnSpc>
                <a:spcPct val="90000"/>
              </a:lnSpc>
            </a:pPr>
            <a:r>
              <a:rPr lang="el-GR" sz="2000" b="1" dirty="0"/>
              <a:t>Άτομα με ειδικές ανάγκες</a:t>
            </a:r>
            <a:r>
              <a:rPr lang="el-GR" sz="2000" dirty="0"/>
              <a:t> ή που έχουν περιορισμένη πρόσβαση σε συμβουλευτικές υπηρεσίες (π.χ. σε απομακρυσμένες περιοχές)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Άτομα που εργάζονται αλλά θέλουν βελτίωση / αναβάθμιση δεξιοτήτων (π.χ. </a:t>
            </a:r>
            <a:r>
              <a:rPr lang="el-GR" sz="2000" b="1" dirty="0"/>
              <a:t>ευάλωτες κοινωνικές ομάδες</a:t>
            </a:r>
            <a:r>
              <a:rPr lang="el-GR" sz="2000" dirty="0"/>
              <a:t>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4914383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2BE5-C52E-77ED-8BE8-C518A060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b="1" dirty="0"/>
              <a:t>Πόσο κατάλληλος είναι ο ρόλος της τεχνολογίας στη συμβουλευτική</a:t>
            </a:r>
            <a:r>
              <a:rPr lang="en-US" sz="2400" b="1" dirty="0"/>
              <a:t>;</a:t>
            </a:r>
            <a:br>
              <a:rPr lang="el-GR" sz="2400" b="1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986F-8B56-7121-D71A-26B25816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1600" b="1" dirty="0"/>
              <a:t>Διαδικτυακή συμβουλευτική / εξ αποστάσεως συνεδρίες</a:t>
            </a:r>
            <a:r>
              <a:rPr lang="el-GR" sz="1600" dirty="0"/>
              <a:t> — επιτρέπει επικοινωνία με άτομα που δεν μπορούν να μετακινηθούν</a:t>
            </a:r>
          </a:p>
          <a:p>
            <a:pPr>
              <a:lnSpc>
                <a:spcPct val="90000"/>
              </a:lnSpc>
            </a:pPr>
            <a:r>
              <a:rPr lang="el-GR" sz="1600" b="1" dirty="0"/>
              <a:t>Πλατφόρμες αξιολόγησης και </a:t>
            </a:r>
            <a:r>
              <a:rPr lang="el-GR" sz="1600" b="1" dirty="0" err="1"/>
              <a:t>αυτο</a:t>
            </a:r>
            <a:r>
              <a:rPr lang="el-GR" sz="1600" b="1" dirty="0"/>
              <a:t>-αξιολόγησης</a:t>
            </a:r>
            <a:r>
              <a:rPr lang="el-GR" sz="1600" dirty="0"/>
              <a:t> — εργαλεία που υποβοηθούν στην κατανόηση των ενδιαφερόντων, δεξιοτήτων, αξιών</a:t>
            </a:r>
          </a:p>
          <a:p>
            <a:pPr>
              <a:lnSpc>
                <a:spcPct val="90000"/>
              </a:lnSpc>
            </a:pPr>
            <a:r>
              <a:rPr lang="el-GR" sz="1600" b="1" dirty="0"/>
              <a:t>Ψηφιακά μέσα και πολυμέσα</a:t>
            </a:r>
            <a:r>
              <a:rPr lang="el-GR" sz="1600" dirty="0"/>
              <a:t> — βίντεο, παρουσιάσεις, διαδραστικά εργαλεία για να υποστηρίξεις την πληροφόρηση και την κατανόηση</a:t>
            </a:r>
          </a:p>
          <a:p>
            <a:pPr>
              <a:lnSpc>
                <a:spcPct val="90000"/>
              </a:lnSpc>
            </a:pPr>
            <a:r>
              <a:rPr lang="el-GR" sz="1600" b="1" dirty="0"/>
              <a:t>Μηχανές αναζήτησης εργασίας, ψηφιακές αγορές εργασίας, κοινωνικά δίκτυα</a:t>
            </a:r>
            <a:r>
              <a:rPr lang="el-GR" sz="1600" dirty="0"/>
              <a:t> — να καθοδηγήσεις τον </a:t>
            </a:r>
            <a:r>
              <a:rPr lang="el-GR" sz="1600" dirty="0" err="1"/>
              <a:t>συμβουλευόμενο</a:t>
            </a:r>
            <a:r>
              <a:rPr lang="el-GR" sz="1600" dirty="0"/>
              <a:t> στο πού και πώς να ψάξει</a:t>
            </a:r>
          </a:p>
          <a:p>
            <a:pPr>
              <a:lnSpc>
                <a:spcPct val="90000"/>
              </a:lnSpc>
            </a:pPr>
            <a:r>
              <a:rPr lang="el-GR" sz="1600" b="1" dirty="0"/>
              <a:t>Ανάπτυξη ψηφιακού προφίλ / παρουσίασης</a:t>
            </a:r>
            <a:r>
              <a:rPr lang="el-GR" sz="1600" dirty="0"/>
              <a:t> (π.χ. LinkedIn) — για άτομα που αναζητούν εργασία ή επαγγελματικές ευκαιρίες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1026" name="Picture 2" descr="Mandala Institute: Η τεχνολογία βλάπτει σοβαρά τη ψυχική μας υγεία;">
            <a:extLst>
              <a:ext uri="{FF2B5EF4-FFF2-40B4-BE49-F238E27FC236}">
                <a16:creationId xmlns:a16="http://schemas.microsoft.com/office/drawing/2014/main" id="{1EA0C987-3918-D448-012D-624801D6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24761" b="3"/>
          <a:stretch>
            <a:fillRect/>
          </a:stretch>
        </p:blipFill>
        <p:spPr bwMode="auto">
          <a:xfrm>
            <a:off x="4648200" y="1920085"/>
            <a:ext cx="4038600" cy="44348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80342039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0FD6-F08D-B574-708C-A3AC10DB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825" y="721256"/>
            <a:ext cx="7194615" cy="564672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Case Studies / </a:t>
            </a:r>
            <a:r>
              <a:rPr lang="el-GR" dirty="0"/>
              <a:t>Έρευνες</a:t>
            </a:r>
            <a:endParaRPr lang="en-US" dirty="0"/>
          </a:p>
        </p:txBody>
      </p:sp>
      <p:pic>
        <p:nvPicPr>
          <p:cNvPr id="10" name="Content Placeholder 9" descr="A close-up of a text&#10;&#10;AI-generated content may be incorrect.">
            <a:extLst>
              <a:ext uri="{FF2B5EF4-FFF2-40B4-BE49-F238E27FC236}">
                <a16:creationId xmlns:a16="http://schemas.microsoft.com/office/drawing/2014/main" id="{DA874F62-FD05-1011-9827-B63403A684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6" y="1403632"/>
            <a:ext cx="3394720" cy="5256583"/>
          </a:xfrm>
          <a:noFill/>
        </p:spPr>
      </p:pic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E40A2B82-2720-AA93-AAE4-C604B2AB8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03632"/>
            <a:ext cx="1905266" cy="515374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FC1581-A71D-9FC4-FE61-D795EA432478}"/>
              </a:ext>
            </a:extLst>
          </p:cNvPr>
          <p:cNvSpPr/>
          <p:nvPr/>
        </p:nvSpPr>
        <p:spPr>
          <a:xfrm>
            <a:off x="3822208" y="217744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460ECB8-4A2B-828D-6DFF-DE9BE5CC4A29}"/>
              </a:ext>
            </a:extLst>
          </p:cNvPr>
          <p:cNvSpPr/>
          <p:nvPr/>
        </p:nvSpPr>
        <p:spPr>
          <a:xfrm>
            <a:off x="3851920" y="328498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18B5F59-C838-DDBF-C59F-5D96DFBDB1CC}"/>
              </a:ext>
            </a:extLst>
          </p:cNvPr>
          <p:cNvSpPr/>
          <p:nvPr/>
        </p:nvSpPr>
        <p:spPr>
          <a:xfrm>
            <a:off x="3779912" y="530120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FAC566A-939E-8AFC-D545-45C418B375A6}"/>
              </a:ext>
            </a:extLst>
          </p:cNvPr>
          <p:cNvSpPr/>
          <p:nvPr/>
        </p:nvSpPr>
        <p:spPr>
          <a:xfrm>
            <a:off x="3779912" y="615391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9B1A35E-FEB3-E6CA-E1FE-2314506B110F}"/>
              </a:ext>
            </a:extLst>
          </p:cNvPr>
          <p:cNvSpPr/>
          <p:nvPr/>
        </p:nvSpPr>
        <p:spPr>
          <a:xfrm>
            <a:off x="3847924" y="424850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6632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pic>
        <p:nvPicPr>
          <p:cNvPr id="5122" name="Picture 2" descr="Τρόποι επικοινωνίας και πως να τους βελτιώσετε - Αριστοτέλης Βάθης MD MSc  ECP | Ψυχίατρος • Ψυχοθεραπευτής">
            <a:extLst>
              <a:ext uri="{FF2B5EF4-FFF2-40B4-BE49-F238E27FC236}">
                <a16:creationId xmlns:a16="http://schemas.microsoft.com/office/drawing/2014/main" id="{38F9D46C-75C9-2474-3B1E-45C36421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127855"/>
            <a:ext cx="4038600" cy="2019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2 - Υπότιτλος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/>
              <a:t>Επικοινωνία είναι</a:t>
            </a:r>
            <a:r>
              <a:rPr lang="en-US" sz="2000"/>
              <a:t>:</a:t>
            </a:r>
            <a:endParaRPr lang="el-GR" sz="200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000"/>
              <a:t>Μετάδοση μηνυμάτων, πληροφοριών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000"/>
              <a:t> Εξωτερίκευση της προσωπικότητας στους άλλους</a:t>
            </a:r>
            <a:r>
              <a:rPr lang="en-US" sz="2000"/>
              <a:t>.</a:t>
            </a:r>
            <a:endParaRPr lang="el-GR" sz="2000"/>
          </a:p>
          <a:p>
            <a:pPr>
              <a:lnSpc>
                <a:spcPct val="90000"/>
              </a:lnSpc>
            </a:pPr>
            <a:r>
              <a:rPr lang="el-GR" sz="2000"/>
              <a:t>Η επιτυχία στην εφαρμογή του γνωστικού πεδίου στο χώρο εργασίας </a:t>
            </a:r>
            <a:r>
              <a:rPr lang="el-GR" sz="2000" u="sng"/>
              <a:t>εξαρτάται από την αποτελεσματική επικοινωνία</a:t>
            </a:r>
            <a:r>
              <a:rPr lang="en-US" sz="2000" u="sng"/>
              <a:t>.</a:t>
            </a:r>
            <a:endParaRPr lang="el-GR" sz="2000" u="sng"/>
          </a:p>
          <a:p>
            <a:pPr>
              <a:lnSpc>
                <a:spcPct val="90000"/>
              </a:lnSpc>
            </a:pPr>
            <a:r>
              <a:rPr lang="el-GR" sz="2000"/>
              <a:t>Πάνω από 80% η αποτυχία στον εργασιακό χώρο οφείλεται στην κακή επικοινωνία</a:t>
            </a:r>
            <a:r>
              <a:rPr lang="en-US" sz="2000"/>
              <a:t>.</a:t>
            </a:r>
            <a:endParaRPr lang="el-GR" sz="2000"/>
          </a:p>
        </p:txBody>
      </p:sp>
    </p:spTree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EC7D6B-04E7-30E0-E3BE-5C891AF8B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018721" cy="3826696"/>
          </a:xfrm>
        </p:spPr>
      </p:pic>
    </p:spTree>
    <p:extLst>
      <p:ext uri="{BB962C8B-B14F-4D97-AF65-F5344CB8AC3E}">
        <p14:creationId xmlns:p14="http://schemas.microsoft.com/office/powerpoint/2010/main" val="133670007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 dirty="0"/>
              <a:t>Η ΕΠΙΚΟΙΝΩΝΙΑ ΣΤΟΥΣ ΟΡΓΑΝΙΣΜΟΥΣ</a:t>
            </a: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79D2617C-A4A0-7F15-0F31-E084E927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892" y="1196752"/>
            <a:ext cx="3772031" cy="5650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 dirty="0"/>
              <a:t>Η ΕΠΙΚΟΙΝΩΝΙΑ ΣΤΟΥΣ ΟΡΓΑΝΙΣΜΟΥΣ</a:t>
            </a:r>
          </a:p>
        </p:txBody>
      </p:sp>
      <p:pic>
        <p:nvPicPr>
          <p:cNvPr id="1026" name="Picture 2" descr="Η επικοινωνία στις μονάδες / οργανισμούς παροχής υπηρεσιών υγείας">
            <a:extLst>
              <a:ext uri="{FF2B5EF4-FFF2-40B4-BE49-F238E27FC236}">
                <a16:creationId xmlns:a16="http://schemas.microsoft.com/office/drawing/2014/main" id="{DDF57947-8BE4-6B8F-FB3F-5D1FFC88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46432"/>
            <a:ext cx="4038600" cy="27821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2 - Υπότιτλος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/>
              <a:t>Η επικοινωνία έχει ποσότητα &amp; ποιότητα</a:t>
            </a:r>
            <a:r>
              <a:rPr lang="en-US" sz="2400"/>
              <a:t>.</a:t>
            </a:r>
            <a:endParaRPr lang="el-GR" sz="2400"/>
          </a:p>
          <a:p>
            <a:pPr>
              <a:lnSpc>
                <a:spcPct val="90000"/>
              </a:lnSpc>
            </a:pPr>
            <a:r>
              <a:rPr lang="el-GR" sz="2400"/>
              <a:t>Ως προς το εργασιακό περιβάλλον η επικοινωνία είναι</a:t>
            </a:r>
            <a:r>
              <a:rPr lang="en-US" sz="2400"/>
              <a:t>:</a:t>
            </a:r>
            <a:endParaRPr lang="el-GR" sz="240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400"/>
              <a:t> Η εσωτερική</a:t>
            </a:r>
            <a:r>
              <a:rPr lang="en-US" sz="2400"/>
              <a:t>:</a:t>
            </a:r>
            <a:r>
              <a:rPr lang="el-GR" sz="2400"/>
              <a:t> είναι κατακόρυφη (ιεραρχία εργαζομένων)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400"/>
              <a:t> Η εξωτερική</a:t>
            </a:r>
            <a:r>
              <a:rPr lang="en-US" sz="2400"/>
              <a:t>:</a:t>
            </a:r>
            <a:r>
              <a:rPr lang="el-GR" sz="2400"/>
              <a:t> είναι οριζόντια, σχέση με προμηθευτές, πελάτες, συνεργάτες, κοινό κ.ά.</a:t>
            </a:r>
          </a:p>
          <a:p>
            <a:pPr marL="0" indent="0">
              <a:lnSpc>
                <a:spcPct val="90000"/>
              </a:lnSpc>
              <a:buNone/>
            </a:pPr>
            <a:endParaRPr lang="el-GR" sz="2400"/>
          </a:p>
        </p:txBody>
      </p:sp>
    </p:spTree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Προφορικός λόγος (συσκέψεις, συνεργασίες κ.ά.)</a:t>
            </a:r>
            <a:r>
              <a:rPr lang="en-US"/>
              <a:t>.</a:t>
            </a:r>
            <a:endParaRPr lang="el-GR"/>
          </a:p>
          <a:p>
            <a:r>
              <a:rPr lang="el-GR"/>
              <a:t>Η επικοινωνιακή διεργασία βασίζεται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 Στον αποστολέα που μεταδίδει το μήνυμα</a:t>
            </a:r>
          </a:p>
          <a:p>
            <a:pPr>
              <a:buFontTx/>
              <a:buChar char="-"/>
            </a:pPr>
            <a:r>
              <a:rPr lang="el-GR"/>
              <a:t> Στον παραλήπτη που το λαμβάνει</a:t>
            </a:r>
            <a:r>
              <a:rPr lang="en-US"/>
              <a:t>.</a:t>
            </a:r>
            <a:endParaRPr lang="el-GR"/>
          </a:p>
          <a:p>
            <a:r>
              <a:rPr lang="el-GR"/>
              <a:t>Βασικοί άξονες της επικοινωνίας είναι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Κωδικοποίηση</a:t>
            </a:r>
          </a:p>
          <a:p>
            <a:pPr>
              <a:buFontTx/>
              <a:buChar char="-"/>
            </a:pPr>
            <a:r>
              <a:rPr lang="el-GR"/>
              <a:t> Αποκωδικοποίηση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r>
              <a:rPr lang="el-GR" sz="2400"/>
              <a:t>Πομπός</a:t>
            </a:r>
            <a:r>
              <a:rPr lang="en-US" sz="2400"/>
              <a:t>: </a:t>
            </a:r>
            <a:r>
              <a:rPr lang="el-GR" sz="2400"/>
              <a:t>Κώδικας → κανάλι μετάδοσης → </a:t>
            </a:r>
            <a:endParaRPr lang="en-US" sz="2400"/>
          </a:p>
          <a:p>
            <a:r>
              <a:rPr lang="el-GR" sz="2400"/>
              <a:t>Παραλήπτης</a:t>
            </a:r>
            <a:r>
              <a:rPr lang="en-US" sz="2400"/>
              <a:t>: </a:t>
            </a:r>
            <a:r>
              <a:rPr lang="el-GR" sz="2400"/>
              <a:t>Λήψη μηνύματος → Αποκωδικοποίηση → Θόρυβος → κακή αποκωδικοποίηση → Παραμορφωμένο μήνυμα</a:t>
            </a:r>
          </a:p>
          <a:p>
            <a:r>
              <a:rPr lang="el-GR" sz="2400"/>
              <a:t>Η ανθρώπινη επικοινωνία</a:t>
            </a:r>
            <a:r>
              <a:rPr lang="en-US" sz="2400"/>
              <a:t>:</a:t>
            </a:r>
            <a:r>
              <a:rPr lang="el-GR" sz="2400"/>
              <a:t> Πολύπλοκο και πολυδιάστατο φαινόμενο</a:t>
            </a:r>
            <a:r>
              <a:rPr lang="en-US" sz="2400"/>
              <a:t>.</a:t>
            </a:r>
            <a:endParaRPr lang="el-GR" sz="2400"/>
          </a:p>
        </p:txBody>
      </p:sp>
      <p:pic>
        <p:nvPicPr>
          <p:cNvPr id="2050" name="Picture 2" descr="kgiannaras - Σήματα και συστήματα στις τηλεπικοινωνίες">
            <a:extLst>
              <a:ext uri="{FF2B5EF4-FFF2-40B4-BE49-F238E27FC236}">
                <a16:creationId xmlns:a16="http://schemas.microsoft.com/office/drawing/2014/main" id="{767EF2F3-27DE-B54D-F17F-49635A6F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966311"/>
            <a:ext cx="4038600" cy="234238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 u="sng"/>
              <a:t>Ανάδραση ή </a:t>
            </a:r>
            <a:r>
              <a:rPr lang="el-GR" sz="2000" u="sng" err="1"/>
              <a:t>ανα</a:t>
            </a:r>
            <a:r>
              <a:rPr lang="el-GR" sz="2000" u="sng"/>
              <a:t>-πληροφόρηση</a:t>
            </a:r>
            <a:r>
              <a:rPr lang="en-US" sz="2000" u="sng"/>
              <a:t>:</a:t>
            </a:r>
            <a:r>
              <a:rPr lang="el-GR" sz="2000"/>
              <a:t> Είναι σημαντικό στοιχείο της επικοινωνίας, διότι βελτιώνεται η ποιότητά της</a:t>
            </a:r>
            <a:r>
              <a:rPr lang="en-US" sz="2000"/>
              <a:t>.</a:t>
            </a:r>
            <a:endParaRPr lang="el-GR" sz="2000"/>
          </a:p>
          <a:p>
            <a:pPr>
              <a:lnSpc>
                <a:spcPct val="90000"/>
              </a:lnSpc>
            </a:pPr>
            <a:r>
              <a:rPr lang="el-GR" sz="2000"/>
              <a:t>Σημασία</a:t>
            </a:r>
            <a:r>
              <a:rPr lang="en-US" sz="2000"/>
              <a:t>:</a:t>
            </a:r>
            <a:r>
              <a:rPr lang="el-GR" sz="2000"/>
              <a:t> Ο παραλήπτης στέλνει στον αποστολέα μήνυμα, για να ελέγξει, εάν είναι το ίδιο με αυτό που έστειλε ο αποστολέας</a:t>
            </a:r>
            <a:r>
              <a:rPr lang="en-US" sz="2000"/>
              <a:t>.</a:t>
            </a:r>
            <a:endParaRPr lang="el-GR" sz="2000"/>
          </a:p>
          <a:p>
            <a:pPr>
              <a:lnSpc>
                <a:spcPct val="90000"/>
              </a:lnSpc>
            </a:pPr>
            <a:r>
              <a:rPr lang="el-GR" sz="2000"/>
              <a:t>Ο αποστολέας έχει τη δυνατότητα να κάνει πιο σαφή το μήνυμα</a:t>
            </a:r>
            <a:r>
              <a:rPr lang="en-US" sz="2000"/>
              <a:t>.</a:t>
            </a:r>
            <a:endParaRPr lang="el-GR" sz="2000"/>
          </a:p>
          <a:p>
            <a:pPr>
              <a:lnSpc>
                <a:spcPct val="90000"/>
              </a:lnSpc>
            </a:pPr>
            <a:r>
              <a:rPr lang="el-GR" sz="2000"/>
              <a:t>- Μετατροπή του παραλήπτη σε αποστολέα και του αποστολέα σε παραλήπτη</a:t>
            </a:r>
            <a:r>
              <a:rPr lang="en-US" sz="2000"/>
              <a:t>.</a:t>
            </a:r>
            <a:endParaRPr lang="el-GR" sz="2000"/>
          </a:p>
          <a:p>
            <a:pPr>
              <a:lnSpc>
                <a:spcPct val="90000"/>
              </a:lnSpc>
            </a:pPr>
            <a:endParaRPr lang="el-GR" sz="2000"/>
          </a:p>
        </p:txBody>
      </p:sp>
      <p:pic>
        <p:nvPicPr>
          <p:cNvPr id="1026" name="Picture 2" descr="Ανάδραση | Science Wiki | Fandom">
            <a:extLst>
              <a:ext uri="{FF2B5EF4-FFF2-40B4-BE49-F238E27FC236}">
                <a16:creationId xmlns:a16="http://schemas.microsoft.com/office/drawing/2014/main" id="{7D9DE2FA-C61F-237B-4902-DB8C0D58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03528"/>
            <a:ext cx="4038600" cy="3867954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ext&#10;&#10;AI-generated content may be incorrect.">
            <a:extLst>
              <a:ext uri="{FF2B5EF4-FFF2-40B4-BE49-F238E27FC236}">
                <a16:creationId xmlns:a16="http://schemas.microsoft.com/office/drawing/2014/main" id="{33DEDD7B-D137-DE2A-B589-F30F52369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" y="1124744"/>
            <a:ext cx="5886086" cy="5628961"/>
          </a:xfrm>
        </p:spPr>
      </p:pic>
      <p:pic>
        <p:nvPicPr>
          <p:cNvPr id="7" name="Picture 6" descr="A green circle with black text&#10;&#10;AI-generated content may be incorrect.">
            <a:extLst>
              <a:ext uri="{FF2B5EF4-FFF2-40B4-BE49-F238E27FC236}">
                <a16:creationId xmlns:a16="http://schemas.microsoft.com/office/drawing/2014/main" id="{00B60775-22BD-5AD6-4DB3-AA65CDA7C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22" y="0"/>
            <a:ext cx="3309778" cy="10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ED81-D545-483B-D08D-1AB1A6D1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holding a microphone&#10;&#10;AI-generated content may be incorrect.">
            <a:extLst>
              <a:ext uri="{FF2B5EF4-FFF2-40B4-BE49-F238E27FC236}">
                <a16:creationId xmlns:a16="http://schemas.microsoft.com/office/drawing/2014/main" id="{89F6F4AD-1194-97EC-85B2-2DFBAE0C1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6" y="1935163"/>
            <a:ext cx="7612208" cy="4389437"/>
          </a:xfrm>
        </p:spPr>
      </p:pic>
    </p:spTree>
    <p:extLst>
      <p:ext uri="{BB962C8B-B14F-4D97-AF65-F5344CB8AC3E}">
        <p14:creationId xmlns:p14="http://schemas.microsoft.com/office/powerpoint/2010/main" val="820978252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 Συμβολή στην ανάδειξη των παρανοήσεων</a:t>
            </a:r>
            <a:r>
              <a:rPr lang="en-US"/>
              <a:t>.</a:t>
            </a:r>
            <a:endParaRPr lang="el-GR"/>
          </a:p>
          <a:p>
            <a:r>
              <a:rPr lang="el-GR"/>
              <a:t>Π.χ. Ο Διευθυντής θέλει να επικοινωνήσει με τον υπάλληλό του και να στείλει ένα μήνυμα.</a:t>
            </a:r>
          </a:p>
          <a:p>
            <a:r>
              <a:rPr lang="el-GR"/>
              <a:t>Η ευθύνη της καλής ανάδρασης και της πρόκλησης ανήκει στον Διευθυντή</a:t>
            </a:r>
            <a:r>
              <a:rPr lang="en-US"/>
              <a:t>.</a:t>
            </a:r>
            <a:endParaRPr lang="el-GR"/>
          </a:p>
          <a:p>
            <a:r>
              <a:rPr lang="el-GR"/>
              <a:t>Ο Διευθυντής δημιουργεί τις κατάλληλες συνθήκες στο παραλήπτη-υπάλληλο για να δώσει ανάδραση, δηλαδή να εκφράσει με δικά του λόγια </a:t>
            </a:r>
            <a:r>
              <a:rPr lang="el-GR" err="1"/>
              <a:t>ό,τι</a:t>
            </a:r>
            <a:r>
              <a:rPr lang="el-GR"/>
              <a:t> κατάλαβε και να ζητήσει διευκρινήσεις</a:t>
            </a:r>
            <a:r>
              <a:rPr lang="en-US"/>
              <a:t>.</a:t>
            </a:r>
            <a:endParaRPr lang="el-GR"/>
          </a:p>
        </p:txBody>
      </p:sp>
    </p:spTree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l-GR"/>
              <a:t>Ακρόαση</a:t>
            </a:r>
            <a:r>
              <a:rPr lang="en-US"/>
              <a:t>:</a:t>
            </a:r>
            <a:r>
              <a:rPr lang="el-GR"/>
              <a:t> ο ομιλητής δίνει στο λόγο του το νόημα που αυτός θέλει και είναι συγκεκριμένο</a:t>
            </a:r>
          </a:p>
          <a:p>
            <a:r>
              <a:rPr lang="el-GR"/>
              <a:t>Στοιχεία ακρόασης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Δεν μπορεί να γίνει έλεγχος και ακουστική επανάληψη του κειμένου</a:t>
            </a:r>
          </a:p>
          <a:p>
            <a:pPr>
              <a:buFontTx/>
              <a:buChar char="-"/>
            </a:pPr>
            <a:r>
              <a:rPr lang="el-GR"/>
              <a:t> Η καλή ακρόαση δίνει</a:t>
            </a:r>
            <a:r>
              <a:rPr lang="en-US"/>
              <a:t>:</a:t>
            </a:r>
            <a:r>
              <a:rPr lang="el-GR"/>
              <a:t> αξιόπιστη πληροφόρηση-καλή συνεργασία-ευκολότερη επίλυση προβλημάτων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Η καλή ακρόαση απαιτεί χρόνο</a:t>
            </a:r>
          </a:p>
          <a:p>
            <a:pPr>
              <a:buFontTx/>
              <a:buChar char="-"/>
            </a:pPr>
            <a:r>
              <a:rPr lang="el-GR"/>
              <a:t> Εστίαση προσοχής</a:t>
            </a:r>
          </a:p>
          <a:p>
            <a:pPr>
              <a:buFontTx/>
              <a:buChar char="-"/>
            </a:pPr>
            <a:r>
              <a:rPr lang="el-GR"/>
              <a:t> Συνεχή και συστηματική πρακτική εφαρμογή.</a:t>
            </a:r>
          </a:p>
          <a:p>
            <a:r>
              <a:rPr lang="el-GR"/>
              <a:t>Τα μεγαλύτερα προβλήματα στην ακρόαση είναι</a:t>
            </a:r>
            <a:r>
              <a:rPr lang="en-US"/>
              <a:t>:</a:t>
            </a:r>
            <a:endParaRPr lang="el-GR"/>
          </a:p>
          <a:p>
            <a:r>
              <a:rPr lang="el-GR"/>
              <a:t>- Μιλάει κάποιος → ο ακροατής σκέφτεται τι θα πει → διακόπτει και λαμβάνει το λόγο βασιζόμενος μόνο σε </a:t>
            </a:r>
            <a:r>
              <a:rPr lang="el-GR" err="1"/>
              <a:t>ό,τι</a:t>
            </a:r>
            <a:r>
              <a:rPr lang="el-GR"/>
              <a:t> πρόλαβε να ακούσει και να καταλάβει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l-GR" dirty="0"/>
              <a:t> Ο ακροατής αντί να ακούει, προσπαθεί να διαβάσει ό,τι έχει στο νου του ο ομιλητής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dirty="0"/>
              <a:t> Ο ακροατής θυμάται ανάλογες εμπειρίες τη στιγμή που ο ομιλητής μιλάει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dirty="0"/>
              <a:t> Ο ακροατής ακούει επιλεκτικά μόνο ό,τι του αρέσει.</a:t>
            </a:r>
          </a:p>
          <a:p>
            <a:pPr>
              <a:lnSpc>
                <a:spcPct val="90000"/>
              </a:lnSpc>
            </a:pPr>
            <a:r>
              <a:rPr lang="el-GR" dirty="0"/>
              <a:t>Αναγκαία είναι η ακρόαση όταν</a:t>
            </a:r>
            <a:r>
              <a:rPr lang="en-US" dirty="0"/>
              <a:t>:</a:t>
            </a:r>
            <a:endParaRPr lang="el-GR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dirty="0"/>
              <a:t> Ο ομιλητής θα εκμυστηρευτεί ένα προσωπικό πρόβλημα ή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dirty="0"/>
              <a:t> Ζήτημα που αφορά λήψη απόφασης στο εργασιακό περιβάλλον. 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l-GR" dirty="0"/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61841270-EEAA-782B-D730-162D6F59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Το μήνυμα δεν ελήφθη.... - greekhandball.com">
            <a:extLst>
              <a:ext uri="{FF2B5EF4-FFF2-40B4-BE49-F238E27FC236}">
                <a16:creationId xmlns:a16="http://schemas.microsoft.com/office/drawing/2014/main" id="{01DE41F3-4D48-7B13-9628-76BF50B7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0" y="1935480"/>
            <a:ext cx="5852160" cy="43891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4286047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6F7C-8590-CAF8-7936-9EF4189E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page&#10;&#10;AI-generated content may be incorrect.">
            <a:extLst>
              <a:ext uri="{FF2B5EF4-FFF2-40B4-BE49-F238E27FC236}">
                <a16:creationId xmlns:a16="http://schemas.microsoft.com/office/drawing/2014/main" id="{BCBE2123-2566-2167-37FE-8D011D0F1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2046"/>
            <a:ext cx="8229600" cy="4315670"/>
          </a:xfrm>
        </p:spPr>
      </p:pic>
    </p:spTree>
    <p:extLst>
      <p:ext uri="{BB962C8B-B14F-4D97-AF65-F5344CB8AC3E}">
        <p14:creationId xmlns:p14="http://schemas.microsoft.com/office/powerpoint/2010/main" val="1904732584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l-GR"/>
              <a:t>Η επικοινωνία αποτελεί βασική προϋπόθεση για τη δυναμική των ομάδων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 Επιδίωξη κοινών συμφερόντων</a:t>
            </a:r>
          </a:p>
          <a:p>
            <a:pPr>
              <a:buFontTx/>
              <a:buChar char="-"/>
            </a:pPr>
            <a:r>
              <a:rPr lang="el-GR"/>
              <a:t> Βελτίωση της κοινωνικότητας</a:t>
            </a:r>
          </a:p>
          <a:p>
            <a:pPr>
              <a:buFontTx/>
              <a:buChar char="-"/>
            </a:pPr>
            <a:r>
              <a:rPr lang="el-GR"/>
              <a:t> Έλεγχος του περιβάλλοντος.</a:t>
            </a:r>
          </a:p>
          <a:p>
            <a:r>
              <a:rPr lang="el-GR"/>
              <a:t>Η επικοινωνία στις </a:t>
            </a:r>
            <a:r>
              <a:rPr lang="el-GR" u="sng"/>
              <a:t>άτυπες ομάδες</a:t>
            </a:r>
            <a:r>
              <a:rPr lang="en-US" u="sng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 Πραγματοποίηση κοινών επιδιώξεων</a:t>
            </a:r>
          </a:p>
          <a:p>
            <a:pPr>
              <a:buFontTx/>
              <a:buChar char="-"/>
            </a:pPr>
            <a:r>
              <a:rPr lang="el-GR"/>
              <a:t> Αποφυγή συγκρούσεων με τη διοίκηση.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E6FF-510B-5525-055B-0D2A7352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4B8442A-3C27-A610-84B2-B513CB30C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6" y="1935163"/>
            <a:ext cx="7963608" cy="4389437"/>
          </a:xfrm>
        </p:spPr>
      </p:pic>
    </p:spTree>
    <p:extLst>
      <p:ext uri="{BB962C8B-B14F-4D97-AF65-F5344CB8AC3E}">
        <p14:creationId xmlns:p14="http://schemas.microsoft.com/office/powerpoint/2010/main" val="418181069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l-GR"/>
              <a:t>Η επικοινωνία στις </a:t>
            </a:r>
            <a:r>
              <a:rPr lang="el-GR" u="sng"/>
              <a:t>τυπικές ομάδες</a:t>
            </a:r>
            <a:r>
              <a:rPr lang="en-US" u="sng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 Ενίσχυση στη συγκρότηση της οργανωτικής δομής του Οργανισμού/Επιχείρησης</a:t>
            </a:r>
          </a:p>
          <a:p>
            <a:pPr>
              <a:buFontTx/>
              <a:buChar char="-"/>
            </a:pPr>
            <a:r>
              <a:rPr lang="el-GR"/>
              <a:t> Υλοποίηση στόχων</a:t>
            </a:r>
          </a:p>
          <a:p>
            <a:pPr>
              <a:buFontTx/>
              <a:buChar char="-"/>
            </a:pPr>
            <a:r>
              <a:rPr lang="el-GR"/>
              <a:t> Συνεκτικότητα.</a:t>
            </a:r>
          </a:p>
          <a:p>
            <a:r>
              <a:rPr lang="el-GR"/>
              <a:t>Η επικοινωνία στηρίζει στις εργασιακές ομάδες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Τη συνεκτικότητα ανάλογα με το μέγεθος της ομάδας</a:t>
            </a:r>
          </a:p>
          <a:p>
            <a:pPr>
              <a:buFontTx/>
              <a:buChar char="-"/>
            </a:pPr>
            <a:endParaRPr lang="el-GR"/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text&#10;&#10;AI-generated content may be incorrect.">
            <a:extLst>
              <a:ext uri="{FF2B5EF4-FFF2-40B4-BE49-F238E27FC236}">
                <a16:creationId xmlns:a16="http://schemas.microsoft.com/office/drawing/2014/main" id="{B480016B-EA3F-A9FB-7931-9FA9EBBEC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08"/>
            <a:ext cx="6120680" cy="6547183"/>
          </a:xfrm>
        </p:spPr>
      </p:pic>
      <p:pic>
        <p:nvPicPr>
          <p:cNvPr id="2" name="Picture 1" descr="A green circle with black text&#10;&#10;AI-generated content may be incorrect.">
            <a:extLst>
              <a:ext uri="{FF2B5EF4-FFF2-40B4-BE49-F238E27FC236}">
                <a16:creationId xmlns:a16="http://schemas.microsoft.com/office/drawing/2014/main" id="{D4824BDA-A538-8E7D-E2F0-76F4BFE4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0"/>
            <a:ext cx="2843807" cy="8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5381"/>
      </p:ext>
    </p:extLst>
  </p:cSld>
  <p:clrMapOvr>
    <a:masterClrMapping/>
  </p:clrMapOvr>
  <p:transition spd="slow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 Την εξασφάλιση της επιτυχίας των στόχων της ομάδας</a:t>
            </a:r>
          </a:p>
          <a:p>
            <a:pPr>
              <a:buFontTx/>
              <a:buChar char="-"/>
            </a:pPr>
            <a:r>
              <a:rPr lang="el-GR"/>
              <a:t> Το γόητρο της ομάδας</a:t>
            </a:r>
          </a:p>
          <a:p>
            <a:pPr>
              <a:buFontTx/>
              <a:buChar char="-"/>
            </a:pPr>
            <a:r>
              <a:rPr lang="el-GR"/>
              <a:t> Τη συνεργασία ανάμεσα στα μέλη της ομάδας.</a:t>
            </a:r>
          </a:p>
          <a:p>
            <a:r>
              <a:rPr lang="el-GR"/>
              <a:t>Η σωστή επικοινωνία στη λειτουργία των ομάδων εξασφαλίζει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Την καλή ενεργητική ακρόαση</a:t>
            </a:r>
          </a:p>
          <a:p>
            <a:pPr>
              <a:buFontTx/>
              <a:buChar char="-"/>
            </a:pPr>
            <a:r>
              <a:rPr lang="el-GR"/>
              <a:t> Αναγνώριση των επιτευγμάτων των άλλων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2212848" cy="1582621"/>
          </a:xfrm>
        </p:spPr>
        <p:txBody>
          <a:bodyPr anchor="b">
            <a:normAutofit/>
          </a:bodyPr>
          <a:lstStyle/>
          <a:p>
            <a:r>
              <a:rPr lang="el-GR" b="1" dirty="0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body" sz="half" idx="2"/>
          </p:nvPr>
        </p:nvSpPr>
        <p:spPr>
          <a:xfrm>
            <a:off x="609600" y="1915278"/>
            <a:ext cx="2209800" cy="461006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l-GR" sz="1800" dirty="0"/>
              <a:t>Τη διαφορετικότητα στις απόψεις των μελών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 dirty="0"/>
              <a:t> Την υποστήριξη και την κατανόηση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 dirty="0"/>
              <a:t> Την αποδοχή της έκφρασης σημαντικών απόψεων. 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Η αποτελεσματικότητα της ομάδας εξαρτάται από</a:t>
            </a:r>
            <a:r>
              <a:rPr lang="en-US" sz="1800" dirty="0"/>
              <a:t>:</a:t>
            </a:r>
            <a:endParaRPr lang="el-GR" sz="1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 dirty="0"/>
              <a:t>Τη σωστή εσωτερική επικοινωνία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 dirty="0"/>
              <a:t> Την εσωτερική συνοχή μέσα από το διάλογο</a:t>
            </a:r>
          </a:p>
        </p:txBody>
      </p:sp>
      <p:pic>
        <p:nvPicPr>
          <p:cNvPr id="2050" name="Picture 2" descr="Τι είναι η επικοινωνία; Γιατί είναι τόσο σημαντική; - Κέντρο Λογοθεραπείας">
            <a:extLst>
              <a:ext uri="{FF2B5EF4-FFF2-40B4-BE49-F238E27FC236}">
                <a16:creationId xmlns:a16="http://schemas.microsoft.com/office/drawing/2014/main" id="{C06A0C3C-157C-189C-189E-2265BE6A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5" b="4"/>
          <a:stretch>
            <a:fillRect/>
          </a:stretch>
        </p:blipFill>
        <p:spPr bwMode="auto">
          <a:xfrm rot="420000">
            <a:off x="3498236" y="1175446"/>
            <a:ext cx="4617720" cy="3931920"/>
          </a:xfrm>
          <a:prstGeom prst="rect">
            <a:avLst/>
          </a:prstGeom>
          <a:solidFill>
            <a:srgbClr val="FFFFFF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Τη συνεργασία - επικοινωνιακή αλληλεπίδραση στη λήψη αποφάσεων και την αποφυγή συγκρούσεων</a:t>
            </a:r>
          </a:p>
          <a:p>
            <a:pPr>
              <a:buFontTx/>
              <a:buChar char="-"/>
            </a:pPr>
            <a:r>
              <a:rPr lang="el-GR"/>
              <a:t> Τον ποσοτικό και ποιοτικό επικοινωνιακό συντονισμό.</a:t>
            </a:r>
          </a:p>
        </p:txBody>
      </p:sp>
      <p:pic>
        <p:nvPicPr>
          <p:cNvPr id="3074" name="Picture 2" descr="Η επικοινωνία, της (μη) επικοινωνίας">
            <a:extLst>
              <a:ext uri="{FF2B5EF4-FFF2-40B4-BE49-F238E27FC236}">
                <a16:creationId xmlns:a16="http://schemas.microsoft.com/office/drawing/2014/main" id="{30C77BE0-7DF9-A58E-4011-32D9704E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067276"/>
            <a:ext cx="4038600" cy="214045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5CB3370-5273-D314-05FD-DC3F58E0C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5" y="1935163"/>
            <a:ext cx="8121370" cy="4389437"/>
          </a:xfrm>
        </p:spPr>
      </p:pic>
    </p:spTree>
    <p:extLst>
      <p:ext uri="{BB962C8B-B14F-4D97-AF65-F5344CB8AC3E}">
        <p14:creationId xmlns:p14="http://schemas.microsoft.com/office/powerpoint/2010/main" val="4279251368"/>
      </p:ext>
    </p:extLst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800"/>
              <a:t>Η επικοινωνία σύμφωνα με τους </a:t>
            </a:r>
            <a:r>
              <a:rPr lang="en-US" sz="1800" err="1"/>
              <a:t>Aldag</a:t>
            </a:r>
            <a:r>
              <a:rPr lang="en-US" sz="1800"/>
              <a:t> </a:t>
            </a:r>
            <a:r>
              <a:rPr lang="el-GR" sz="1800"/>
              <a:t>και </a:t>
            </a:r>
            <a:r>
              <a:rPr lang="en-US" sz="1800"/>
              <a:t>Stearns, (1991):</a:t>
            </a:r>
            <a:endParaRPr lang="el-GR" sz="180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/>
              <a:t> Παρέχει πληροφορίες για να ληφθούν αποφάσεις (πληροφορίες για στόχους και πορείες δράσεις)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/>
              <a:t> Συμβάλλει στην παρακίνηση (αποδοχή των </a:t>
            </a:r>
            <a:r>
              <a:rPr lang="el-GR" sz="1800" err="1"/>
              <a:t>οργανωσιακών</a:t>
            </a:r>
            <a:r>
              <a:rPr lang="el-GR" sz="1800"/>
              <a:t> στόχων)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/>
              <a:t> Βοηθάει στον έλεγχο (αποσαφηνίζονται τα καθήκοντα, οι εξουσίες και οι ευθύνες, είναι δυνατός ο έλεγχος της </a:t>
            </a:r>
            <a:r>
              <a:rPr lang="el-GR" sz="1800" err="1"/>
              <a:t>συµπεριφοράς</a:t>
            </a:r>
            <a:r>
              <a:rPr lang="el-GR" sz="1800"/>
              <a:t> και της απόδοσης των </a:t>
            </a:r>
            <a:r>
              <a:rPr lang="el-GR" sz="1800" err="1"/>
              <a:t>εργαζοµένων</a:t>
            </a:r>
            <a:r>
              <a:rPr lang="el-GR" sz="1800"/>
              <a:t>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1800"/>
              <a:t> </a:t>
            </a:r>
          </a:p>
        </p:txBody>
      </p:sp>
      <p:pic>
        <p:nvPicPr>
          <p:cNvPr id="4098" name="Picture 2" descr="Επικοινωνία - MrPcDoctor">
            <a:extLst>
              <a:ext uri="{FF2B5EF4-FFF2-40B4-BE49-F238E27FC236}">
                <a16:creationId xmlns:a16="http://schemas.microsoft.com/office/drawing/2014/main" id="{7310D255-1EF9-F93F-5348-B2814FDE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127855"/>
            <a:ext cx="4038600" cy="20193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l-GR"/>
              <a:t>Σύμφωνα με τον </a:t>
            </a:r>
            <a:r>
              <a:rPr lang="en-US"/>
              <a:t>Maslow</a:t>
            </a:r>
            <a:r>
              <a:rPr lang="el-GR"/>
              <a:t> η αμοιβή θεωρείται ως μια βασική φυσιολογική ανάγκη για</a:t>
            </a:r>
            <a:r>
              <a:rPr lang="el-GR" u="sng"/>
              <a:t> αυτοπραγμάτωση</a:t>
            </a:r>
            <a:r>
              <a:rPr lang="el-GR"/>
              <a:t>.</a:t>
            </a:r>
          </a:p>
          <a:p>
            <a:r>
              <a:rPr lang="el-GR"/>
              <a:t>Η αίσθηση υποκίνησης για εργασία δεν εξαρτάται μόνο από την αμοιβή, αλλά από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Καλλιέργεια καλού πνεύματος</a:t>
            </a:r>
          </a:p>
          <a:p>
            <a:pPr>
              <a:buFontTx/>
              <a:buChar char="-"/>
            </a:pPr>
            <a:r>
              <a:rPr lang="el-GR"/>
              <a:t> Πνεύμα συνεργασίας &amp; ομαδικής συνεργασίας</a:t>
            </a:r>
          </a:p>
          <a:p>
            <a:pPr>
              <a:buFontTx/>
              <a:buChar char="-"/>
            </a:pPr>
            <a:r>
              <a:rPr lang="el-GR"/>
              <a:t> Δημιουργία αισθήματος αναγνώρισης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Ανάθεση και ανάληψη αρμοδιοτήτων και ευθυνών.</a:t>
            </a:r>
          </a:p>
          <a:p>
            <a:r>
              <a:rPr lang="el-GR"/>
              <a:t>Όλα τα παραπάνω καθιστούν αισθητή την αναγκαιότητα της </a:t>
            </a:r>
            <a:r>
              <a:rPr lang="el-GR" u="sng"/>
              <a:t>στρατηγικής επικοινωνίας.</a:t>
            </a:r>
          </a:p>
        </p:txBody>
      </p:sp>
      <p:pic>
        <p:nvPicPr>
          <p:cNvPr id="4098" name="Picture 2" descr="Επικοινωνία: Το οξυγόνο της ψυχής μας | OffLine Post">
            <a:extLst>
              <a:ext uri="{FF2B5EF4-FFF2-40B4-BE49-F238E27FC236}">
                <a16:creationId xmlns:a16="http://schemas.microsoft.com/office/drawing/2014/main" id="{7509565A-8658-91BD-D056-AB3BFBE2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78561"/>
            <a:ext cx="4038600" cy="291788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>
            <a:extLst>
              <a:ext uri="{FF2B5EF4-FFF2-40B4-BE49-F238E27FC236}">
                <a16:creationId xmlns:a16="http://schemas.microsoft.com/office/drawing/2014/main" id="{804B0042-AA5D-714D-27D0-EFE5C8FE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Ιεραρχική απεικόνιση ανθρώπινων αναγκών κατά τον Μάσλοου ...">
            <a:extLst>
              <a:ext uri="{FF2B5EF4-FFF2-40B4-BE49-F238E27FC236}">
                <a16:creationId xmlns:a16="http://schemas.microsoft.com/office/drawing/2014/main" id="{2F86FC80-C7DB-FFE7-C355-D10A9C19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415" y="1935480"/>
            <a:ext cx="5645170" cy="43891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55495406"/>
      </p:ext>
    </p:extLst>
  </p:cSld>
  <p:clrMapOvr>
    <a:masterClrMapping/>
  </p:clrMapOvr>
  <p:transition spd="slow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200" dirty="0"/>
              <a:t>Η </a:t>
            </a:r>
            <a:r>
              <a:rPr lang="el-GR" sz="2200" b="1" u="sng" dirty="0"/>
              <a:t>αναποτελεσματική</a:t>
            </a:r>
            <a:r>
              <a:rPr lang="el-GR" sz="2200" dirty="0"/>
              <a:t> επικοινωνία οφείλεται</a:t>
            </a:r>
            <a:r>
              <a:rPr lang="en-US" sz="2200" dirty="0"/>
              <a:t>:</a:t>
            </a:r>
            <a:endParaRPr lang="el-GR" sz="22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200" dirty="0"/>
              <a:t> Η έλλειψη συνειδητοποίησης για την αναγκαιότητα της επικοινωνίας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200" dirty="0"/>
              <a:t> Η άγνοια του περιεχομένου μετάδοσης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200" dirty="0"/>
              <a:t> Η άγνοια του τρόπου µ</a:t>
            </a:r>
            <a:r>
              <a:rPr lang="el-GR" sz="2200" dirty="0" err="1"/>
              <a:t>ετάδ</a:t>
            </a:r>
            <a:r>
              <a:rPr lang="en-US" sz="2200" dirty="0"/>
              <a:t>o</a:t>
            </a:r>
            <a:r>
              <a:rPr lang="el-GR" sz="2200" dirty="0" err="1"/>
              <a:t>σης</a:t>
            </a:r>
            <a:r>
              <a:rPr lang="el-GR" sz="2200" dirty="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200" dirty="0"/>
              <a:t> Απουσία κατάλληλων µ</a:t>
            </a:r>
            <a:r>
              <a:rPr lang="el-GR" sz="2200" dirty="0" err="1"/>
              <a:t>έσων</a:t>
            </a:r>
            <a:r>
              <a:rPr lang="el-GR" sz="2200" dirty="0"/>
              <a:t> για µ</a:t>
            </a:r>
            <a:r>
              <a:rPr lang="el-GR" sz="2200" dirty="0" err="1"/>
              <a:t>εταφορά</a:t>
            </a:r>
            <a:r>
              <a:rPr lang="el-GR" sz="2200" dirty="0"/>
              <a:t> των όσων θέλουν να µ</a:t>
            </a:r>
            <a:r>
              <a:rPr lang="el-GR" sz="2200" dirty="0" err="1"/>
              <a:t>εταδώσουν</a:t>
            </a:r>
            <a:r>
              <a:rPr lang="el-GR" sz="2200" dirty="0"/>
              <a:t> στους άλλους.</a:t>
            </a:r>
          </a:p>
        </p:txBody>
      </p:sp>
      <p:pic>
        <p:nvPicPr>
          <p:cNvPr id="1026" name="Picture 2" descr="Αποτελεσματική Επικοινωνία - %">
            <a:extLst>
              <a:ext uri="{FF2B5EF4-FFF2-40B4-BE49-F238E27FC236}">
                <a16:creationId xmlns:a16="http://schemas.microsoft.com/office/drawing/2014/main" id="{259ECC0A-C6D9-A974-98AA-1DE7D52C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961263"/>
            <a:ext cx="4038600" cy="2352484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wheel spokes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200"/>
              <a:t>Ανεπάρκεια επικοινωνίας έχουμε όταν</a:t>
            </a:r>
            <a:r>
              <a:rPr lang="en-US" sz="2200"/>
              <a:t>:</a:t>
            </a:r>
            <a:endParaRPr lang="el-GR" sz="220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200"/>
              <a:t> Οι αποφάσεις-πληροφόρηση των ειδικών δεν γίνονται κατανοητές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200"/>
              <a:t> Υψηλά ιεραρχικά άτομα αποφεύγουν λόγω κύρους την ανοιχτή επικοινωνία με τους υφισταμένους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200"/>
              <a:t> Εμπόδια στην οριζόντια επικοινωνία, για να μην υπάρξουν ωφέλειες σε άλλα τμήματα του Οργανισμού</a:t>
            </a:r>
          </a:p>
        </p:txBody>
      </p:sp>
      <p:pic>
        <p:nvPicPr>
          <p:cNvPr id="2050" name="Picture 2" descr="Επικοινωνία | Science Wiki | Fandom">
            <a:extLst>
              <a:ext uri="{FF2B5EF4-FFF2-40B4-BE49-F238E27FC236}">
                <a16:creationId xmlns:a16="http://schemas.microsoft.com/office/drawing/2014/main" id="{92B829FC-3012-82F5-1194-4897CAF2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20752" b="1"/>
          <a:stretch>
            <a:fillRect/>
          </a:stretch>
        </p:blipFill>
        <p:spPr bwMode="auto">
          <a:xfrm>
            <a:off x="4648200" y="1920085"/>
            <a:ext cx="4038600" cy="443484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DC79CC9-4DD2-EE1F-F59F-D47026746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0231" y="1205583"/>
            <a:ext cx="7355160" cy="423192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ko-KR" sz="3200" dirty="0">
                <a:solidFill>
                  <a:schemeClr val="accent2"/>
                </a:solidFill>
              </a:rPr>
              <a:t>Το τρίπτυχο της «ενσωμάτωσης» νέων τεχνολογιών στη </a:t>
            </a:r>
            <a:r>
              <a:rPr lang="el-GR" altLang="ko-KR" sz="3200" dirty="0" err="1">
                <a:solidFill>
                  <a:schemeClr val="accent2"/>
                </a:solidFill>
              </a:rPr>
              <a:t>ΣυΕΠ</a:t>
            </a:r>
            <a:endParaRPr lang="el-GR" altLang="en-US" sz="3200" dirty="0">
              <a:solidFill>
                <a:schemeClr val="accent2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2F32901-CBA5-DBC0-2D28-DAD3B8ABE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91512" cy="4924425"/>
          </a:xfrm>
        </p:spPr>
        <p:txBody>
          <a:bodyPr>
            <a:normAutofit fontScale="85000" lnSpcReduction="20000"/>
          </a:bodyPr>
          <a:lstStyle/>
          <a:p>
            <a:r>
              <a:rPr lang="el-GR" sz="2400" dirty="0"/>
              <a:t>Το μάθημα βασίζεται στο μοντέλο </a:t>
            </a:r>
            <a:r>
              <a:rPr lang="el-GR" sz="2400" b="1" dirty="0"/>
              <a:t>«Ενσωμάτωση της Τεχνολογίας στη Συμβουλευτική και τον Επαγγελματικό Προσανατολισμό (</a:t>
            </a:r>
            <a:r>
              <a:rPr lang="el-GR" sz="2400" b="1" dirty="0" err="1"/>
              <a:t>ΣυΕΠ</a:t>
            </a:r>
            <a:r>
              <a:rPr lang="el-GR" sz="2400" b="1" dirty="0"/>
              <a:t>)»</a:t>
            </a:r>
            <a:r>
              <a:rPr lang="el-GR" sz="2400" dirty="0"/>
              <a:t>, το οποίο θεμελιώνεται σε τρεις αλληλένδετες διαστάσεις: </a:t>
            </a:r>
            <a:r>
              <a:rPr lang="el-GR" sz="2400" b="1" dirty="0"/>
              <a:t>Πληροφορία, Τεχνολογία και Σχεδιασμός</a:t>
            </a:r>
            <a:r>
              <a:rPr lang="el-GR" sz="2400" dirty="0"/>
              <a:t>.</a:t>
            </a:r>
          </a:p>
          <a:p>
            <a:r>
              <a:rPr lang="el-GR" sz="2400" dirty="0"/>
              <a:t>Η </a:t>
            </a:r>
            <a:r>
              <a:rPr lang="el-GR" sz="2400" b="1" dirty="0"/>
              <a:t>διάσταση της Πληροφορίας</a:t>
            </a:r>
            <a:r>
              <a:rPr lang="el-GR" sz="2400" dirty="0"/>
              <a:t> σχετίζεται με την εκμάθηση θεωρητικών γνώσεων και δεξιοτήτων που αφορούν το αντικείμενο της Συμβουλευτικής, την κατανόηση των βασικών αρχών της και την ανάπτυξη επαγγελματικών ικανοτήτων.</a:t>
            </a:r>
          </a:p>
          <a:p>
            <a:r>
              <a:rPr lang="el-GR" sz="2400" dirty="0"/>
              <a:t>Η </a:t>
            </a:r>
            <a:r>
              <a:rPr lang="el-GR" sz="2400" b="1" dirty="0"/>
              <a:t>διάσταση της Τεχνολογίας</a:t>
            </a:r>
            <a:r>
              <a:rPr lang="el-GR" sz="2400" dirty="0"/>
              <a:t> επικεντρώνεται στη γνωριμία και αξιοποίηση των υπολογιστικών μέσων, των ψηφιακών εργαλείων και των λογισμικών που μπορούν να υποστηρίξουν τη μαθησιακή διαδικασία, την επικοινωνία και την πρακτική άσκηση στη </a:t>
            </a:r>
            <a:r>
              <a:rPr lang="el-GR" sz="2400" dirty="0" err="1"/>
              <a:t>ΣυΕΠ</a:t>
            </a:r>
            <a:r>
              <a:rPr lang="el-GR" sz="2400" dirty="0"/>
              <a:t>.</a:t>
            </a:r>
          </a:p>
          <a:p>
            <a:r>
              <a:rPr lang="el-GR" sz="2400" dirty="0"/>
              <a:t>Τέλος, η </a:t>
            </a:r>
            <a:r>
              <a:rPr lang="el-GR" sz="2400" b="1" dirty="0"/>
              <a:t>διάσταση του Σχεδιασμού</a:t>
            </a:r>
            <a:r>
              <a:rPr lang="el-GR" sz="2400" dirty="0"/>
              <a:t> αναφέρεται σε </a:t>
            </a:r>
            <a:r>
              <a:rPr lang="el-GR" sz="2400" dirty="0" err="1"/>
              <a:t>προβληματο</a:t>
            </a:r>
            <a:r>
              <a:rPr lang="el-GR" sz="2400" dirty="0"/>
              <a:t>-κεντρικές στρατηγικές</a:t>
            </a:r>
            <a:r>
              <a:rPr lang="en-US" sz="2400" dirty="0"/>
              <a:t> </a:t>
            </a:r>
            <a:r>
              <a:rPr lang="el-GR" sz="2400" dirty="0"/>
              <a:t>που διέπουν την ενσωμάτωση της τεχνολογίας στη συμβουλευτική πράξη, προκειμένου να επιτευχθούν οι επιδιωκόμενοι μαθησιακοί και επαγγελματικοί στόχοι.</a:t>
            </a:r>
            <a:r>
              <a:rPr lang="en-US" sz="2400" dirty="0"/>
              <a:t> </a:t>
            </a:r>
            <a:r>
              <a:rPr lang="el-GR" sz="2400" dirty="0"/>
              <a:t>Η ποιότητα του παραγόμενου έργου εξαρτάται από τον βαθμό στον οποίο οι τρεις αυτές διαστάσεις λειτουργούν συνδυαστικά και ισόρροπα.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Εξασφάλιση της ισχύς του οργανογράμματος με απόρριψη της επικοινωνίας</a:t>
            </a:r>
          </a:p>
          <a:p>
            <a:pPr>
              <a:buFontTx/>
              <a:buChar char="-"/>
            </a:pPr>
            <a:r>
              <a:rPr lang="el-GR"/>
              <a:t> Σύγχυση για το ποιος, πότε, πως θα αναλάβει την επικοινωνία</a:t>
            </a:r>
          </a:p>
          <a:p>
            <a:pPr>
              <a:buFontTx/>
              <a:buChar char="-"/>
            </a:pPr>
            <a:r>
              <a:rPr lang="el-GR"/>
              <a:t> Διαφορετικές αντιδράσεις απέναντι στο ίδιο μήνυμα</a:t>
            </a:r>
          </a:p>
          <a:p>
            <a:pPr>
              <a:buFontTx/>
              <a:buChar char="-"/>
            </a:pPr>
            <a:r>
              <a:rPr lang="el-GR"/>
              <a:t> Επαγγελματική διάλεκτος</a:t>
            </a:r>
          </a:p>
          <a:p>
            <a:pPr>
              <a:buFontTx/>
              <a:buChar char="-"/>
            </a:pPr>
            <a:r>
              <a:rPr lang="el-GR"/>
              <a:t> Οι ίδιες λέξεις δηλώνουν διαφορετικά νοήματα. Οι άνθρωποι δίνουν το νόημα στις λέξεις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 Το μέγεθος της οργάνωσης παραμορφώνει τη σημασία του μηνύματος, εφόσον αυτό διέρχεται από διαφορετικά τμήματα</a:t>
            </a:r>
          </a:p>
          <a:p>
            <a:pPr>
              <a:buFontTx/>
              <a:buChar char="-"/>
            </a:pPr>
            <a:r>
              <a:rPr lang="el-GR"/>
              <a:t> Διαφορετικός κώδικας επικοινωνίας (πολυπολιτισμική διάρθρωση οργανισμού)</a:t>
            </a:r>
          </a:p>
          <a:p>
            <a:pPr>
              <a:buFontTx/>
              <a:buChar char="-"/>
            </a:pPr>
            <a:r>
              <a:rPr lang="el-GR"/>
              <a:t> Απόρριψη νεωτεριστικής αντίληψης και επιστημονικής γνώσης με αναφορά κυρίως στην εμπειρία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Παρέμβαση θορύβου και έλλειψη κατανόησης του μηνύματος.</a:t>
            </a:r>
          </a:p>
          <a:p>
            <a:r>
              <a:rPr lang="el-GR"/>
              <a:t>Η ατελής επικοινωνία έχει τα εξής αποτελέσματα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 Παράλειψη: Προσωρινή </a:t>
            </a:r>
            <a:r>
              <a:rPr lang="el-GR" err="1"/>
              <a:t>αδυναµία</a:t>
            </a:r>
            <a:r>
              <a:rPr lang="el-GR"/>
              <a:t> του διευθυντή για επεξεργασία πληροφοριών. </a:t>
            </a:r>
          </a:p>
          <a:p>
            <a:pPr>
              <a:buFontTx/>
              <a:buChar char="-"/>
            </a:pPr>
            <a:r>
              <a:rPr lang="el-GR"/>
              <a:t> </a:t>
            </a:r>
            <a:r>
              <a:rPr lang="el-GR" err="1"/>
              <a:t>Σφάλµα</a:t>
            </a:r>
            <a:r>
              <a:rPr lang="el-GR"/>
              <a:t>: Επεξεργασία εσφαλμένων πληροφοριών.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/>
              <a:t>Συσσώρευση: Καθυστέρηση σε απαντήσεις σε περιόδους συμφόρεσης.</a:t>
            </a:r>
          </a:p>
          <a:p>
            <a:pPr>
              <a:buFontTx/>
              <a:buChar char="-"/>
            </a:pPr>
            <a:r>
              <a:rPr lang="el-GR"/>
              <a:t> </a:t>
            </a:r>
            <a:r>
              <a:rPr lang="el-GR" err="1"/>
              <a:t>Φιλτράρισµα</a:t>
            </a:r>
            <a:r>
              <a:rPr lang="el-GR"/>
              <a:t>: Έλλειψη μνήμης στην επεξεργασία ορισμένου τύπου πληροφοριών.</a:t>
            </a:r>
          </a:p>
          <a:p>
            <a:r>
              <a:rPr lang="el-GR"/>
              <a:t>- Γενίκευση: Σύμπτυξη ορισμένων πληροφοριών. </a:t>
            </a:r>
          </a:p>
          <a:p>
            <a:endParaRPr lang="el-GR"/>
          </a:p>
        </p:txBody>
      </p:sp>
    </p:spTree>
  </p:cSld>
  <p:clrMapOvr>
    <a:masterClrMapping/>
  </p:clrMapOvr>
  <p:transition spd="slow">
    <p:wheel spokes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900" b="1"/>
              <a:t>Η ΕΠΙΚΟΙΝΩΝΙΑ ΣΤΟΥΣ ΟΡΓΑΝΙΣΜΟΥΣ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l-GR"/>
              <a:t>Τρόποι αντιμετώπισης των σφαλμάτων επικοινωνίας</a:t>
            </a:r>
            <a:r>
              <a:rPr lang="en-US"/>
              <a:t>:</a:t>
            </a:r>
            <a:endParaRPr lang="el-GR"/>
          </a:p>
          <a:p>
            <a:pPr>
              <a:buFontTx/>
              <a:buChar char="-"/>
            </a:pPr>
            <a:r>
              <a:rPr lang="el-GR"/>
              <a:t> Αναγκαία εκπαίδευση και επιμόρφωση σε όλα τα ιεραρχικά επίπεδα</a:t>
            </a:r>
          </a:p>
          <a:p>
            <a:pPr>
              <a:buFontTx/>
              <a:buChar char="-"/>
            </a:pPr>
            <a:r>
              <a:rPr lang="el-GR"/>
              <a:t> Επιμορφωτικά σεμινάρια για ικανότητες στο λόγο, προφορικό &amp; γραπτό, στην ακρόαση</a:t>
            </a:r>
          </a:p>
          <a:p>
            <a:pPr>
              <a:buFontTx/>
              <a:buChar char="-"/>
            </a:pPr>
            <a:r>
              <a:rPr lang="el-GR"/>
              <a:t> Ομαδικές ασκήσεις, παίξιμο ρόλων με σκοπό την ανάπτυξη επικοινωνιακών δεξιοτήτων</a:t>
            </a:r>
          </a:p>
          <a:p>
            <a:pPr>
              <a:buFontTx/>
              <a:buChar char="-"/>
            </a:pPr>
            <a:r>
              <a:rPr lang="el-GR"/>
              <a:t> Εκπαίδευση ευαισθησίας με στόχο την επίδραση σε άλλα άτομα, ανάλυση αλληλεπιδράσεων για συλλογική δράση.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646943-346A-5EC2-AEBB-B0BE20AF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ie chart&#10;&#10;AI-generated content may be incorrect.">
            <a:extLst>
              <a:ext uri="{FF2B5EF4-FFF2-40B4-BE49-F238E27FC236}">
                <a16:creationId xmlns:a16="http://schemas.microsoft.com/office/drawing/2014/main" id="{9342B1F8-0A05-9B7D-784F-562EE213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>
          <a:xfrm>
            <a:off x="457200" y="1935480"/>
            <a:ext cx="8229600" cy="4389120"/>
          </a:xfrm>
          <a:noFill/>
        </p:spPr>
      </p:pic>
    </p:spTree>
    <p:extLst>
      <p:ext uri="{BB962C8B-B14F-4D97-AF65-F5344CB8AC3E}">
        <p14:creationId xmlns:p14="http://schemas.microsoft.com/office/powerpoint/2010/main" val="2626610779"/>
      </p:ext>
    </p:extLst>
  </p:cSld>
  <p:clrMapOvr>
    <a:masterClrMapping/>
  </p:clrMapOvr>
  <p:transition spd="slow">
    <p:wheel spokes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r>
              <a:rPr lang="el-GR" b="1"/>
              <a:t>ΒΙΒΛΙΟΓΡΑΦΙΑ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Harry, W. B. </a:t>
            </a:r>
            <a:r>
              <a:rPr lang="en-US" i="1" dirty="0"/>
              <a:t>The practice of facilitation: Managing group process and solving problems</a:t>
            </a:r>
            <a:r>
              <a:rPr lang="en-US" dirty="0"/>
              <a:t>.</a:t>
            </a:r>
            <a:r>
              <a:rPr lang="el-GR" dirty="0"/>
              <a:t> </a:t>
            </a:r>
            <a:r>
              <a:rPr lang="en-US" dirty="0"/>
              <a:t>Quorum Books,  1998.</a:t>
            </a:r>
          </a:p>
          <a:p>
            <a:pPr>
              <a:lnSpc>
                <a:spcPct val="90000"/>
              </a:lnSpc>
            </a:pPr>
            <a:r>
              <a:rPr lang="el-GR" dirty="0"/>
              <a:t>Δαλακούρα, Ε. </a:t>
            </a:r>
            <a:r>
              <a:rPr lang="el-GR" i="1" dirty="0"/>
              <a:t>Χτίζοντας και καθοδηγώντας τις εργασιακές ομάδες</a:t>
            </a:r>
            <a:r>
              <a:rPr lang="el-GR" dirty="0"/>
              <a:t>. Αθήνα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/>
              <a:t>ICBS Business College, </a:t>
            </a:r>
            <a:r>
              <a:rPr lang="el-GR" dirty="0"/>
              <a:t>2012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l-GR" dirty="0"/>
              <a:t>Λιναρίτης, Γ. Σ.  </a:t>
            </a:r>
            <a:r>
              <a:rPr lang="el-GR" i="1" dirty="0"/>
              <a:t>Ομαδικότητα στο εργασιακό περιβάλλον</a:t>
            </a:r>
            <a:r>
              <a:rPr lang="en-US" i="1" dirty="0"/>
              <a:t>:</a:t>
            </a:r>
            <a:r>
              <a:rPr lang="el-GR" i="1" dirty="0"/>
              <a:t> Μελέτη περίπτωσης των φοιτητών του τμήματος οργάνωσης και διοίκησης επιχειρήσεων του Πανεπιστημίου Πειραιώς</a:t>
            </a:r>
            <a:r>
              <a:rPr lang="el-GR" dirty="0"/>
              <a:t>. Πειραιάς</a:t>
            </a:r>
            <a:r>
              <a:rPr lang="en-US" dirty="0"/>
              <a:t>:</a:t>
            </a:r>
            <a:r>
              <a:rPr lang="el-GR" dirty="0"/>
              <a:t> Παν/ Πειραιώς, 2004.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</p:spTree>
  </p:cSld>
  <p:clrMapOvr>
    <a:masterClrMapping/>
  </p:clrMapOvr>
  <p:transition spd="slow">
    <p:wheel spokes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r>
              <a:rPr lang="el-GR"/>
              <a:t>ΒΙΒΛΙΟΓΡΑΦΙΑ</a:t>
            </a:r>
            <a:endParaRPr lang="el-GR" b="1"/>
          </a:p>
        </p:txBody>
      </p:sp>
      <p:sp>
        <p:nvSpPr>
          <p:cNvPr id="3" name="2 - Υπότιτλος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571184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Armstrong,M</a:t>
            </a:r>
            <a:r>
              <a:rPr lang="en-US" sz="1600" dirty="0"/>
              <a:t>. (2003). </a:t>
            </a:r>
            <a:r>
              <a:rPr lang="en-US" sz="1600" i="1" dirty="0"/>
              <a:t>A Handbook of Human Resource Management Practice</a:t>
            </a:r>
            <a:r>
              <a:rPr lang="en-US" sz="1600" dirty="0"/>
              <a:t> (9th ed). London:</a:t>
            </a:r>
            <a:r>
              <a:rPr lang="el-GR" sz="1600" dirty="0"/>
              <a:t> </a:t>
            </a:r>
            <a:r>
              <a:rPr lang="en-IN" sz="1600" dirty="0"/>
              <a:t>Kogan Page.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Ashness</a:t>
            </a:r>
            <a:r>
              <a:rPr lang="en-US" sz="1600" dirty="0"/>
              <a:t>, D., Lashley, C. (1995). </a:t>
            </a:r>
            <a:r>
              <a:rPr lang="en-US" sz="1600" i="1" dirty="0"/>
              <a:t>Empowering serves workers in Harvester Restaurants</a:t>
            </a:r>
            <a:r>
              <a:rPr lang="en-US" sz="1600" dirty="0"/>
              <a:t>. Personnel</a:t>
            </a:r>
            <a:r>
              <a:rPr lang="el-GR" sz="1600" dirty="0"/>
              <a:t> </a:t>
            </a:r>
            <a:r>
              <a:rPr lang="en-IN" sz="1600" dirty="0"/>
              <a:t>Review; 40(8).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Barbee, C., </a:t>
            </a:r>
            <a:r>
              <a:rPr lang="en-US" sz="1600" dirty="0" err="1"/>
              <a:t>Bott,V</a:t>
            </a:r>
            <a:r>
              <a:rPr lang="en-US" sz="1600" dirty="0"/>
              <a:t>. (1991). </a:t>
            </a:r>
            <a:r>
              <a:rPr lang="en-US" sz="1600" i="1" dirty="0"/>
              <a:t>Customer Treatment as a</a:t>
            </a:r>
            <a:r>
              <a:rPr lang="el-GR" sz="1600" i="1" dirty="0"/>
              <a:t> </a:t>
            </a:r>
            <a:r>
              <a:rPr lang="en-US" sz="1600" i="1" dirty="0"/>
              <a:t>Mirror of Employee Treatment</a:t>
            </a:r>
            <a:r>
              <a:rPr lang="en-US" sz="1600" dirty="0"/>
              <a:t>. Advanced</a:t>
            </a:r>
            <a:r>
              <a:rPr lang="el-GR" sz="1600" dirty="0"/>
              <a:t> </a:t>
            </a:r>
            <a:r>
              <a:rPr lang="en-IN" sz="1600" dirty="0"/>
              <a:t>Management Journal; 5: 27-31.</a:t>
            </a:r>
            <a:endParaRPr lang="el-GR" sz="1600" dirty="0"/>
          </a:p>
          <a:p>
            <a:pPr>
              <a:lnSpc>
                <a:spcPct val="90000"/>
              </a:lnSpc>
            </a:pPr>
            <a:r>
              <a:rPr lang="el-GR" sz="1600" dirty="0"/>
              <a:t>Σπυράκη, Χρ. Σπυράκης, </a:t>
            </a:r>
            <a:r>
              <a:rPr lang="el-GR" sz="1600" dirty="0" err="1"/>
              <a:t>Γρ</a:t>
            </a:r>
            <a:r>
              <a:rPr lang="el-GR" sz="1600" dirty="0"/>
              <a:t>. «Η Ενδυνάμωση του ανθρώπινου δυναμικού ως παράγοντας βελτίωσης της </a:t>
            </a:r>
            <a:r>
              <a:rPr lang="el-GR" sz="1600" dirty="0" err="1"/>
              <a:t>οργανωσιακής</a:t>
            </a:r>
            <a:r>
              <a:rPr lang="el-GR" sz="1600" dirty="0"/>
              <a:t> απόδοσης».</a:t>
            </a:r>
          </a:p>
          <a:p>
            <a:pPr>
              <a:lnSpc>
                <a:spcPct val="90000"/>
              </a:lnSpc>
            </a:pPr>
            <a:endParaRPr lang="el-GR" sz="1600" dirty="0"/>
          </a:p>
          <a:p>
            <a:pPr>
              <a:lnSpc>
                <a:spcPct val="90000"/>
              </a:lnSpc>
            </a:pPr>
            <a:endParaRPr lang="el-GR" sz="1600" dirty="0"/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DB3893C-7FF0-5875-951A-2C047DDBB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362950" cy="51454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l-GR" sz="2800" b="1" dirty="0"/>
              <a:t>1η Διάσταση – Πληροφορία</a:t>
            </a:r>
          </a:p>
          <a:p>
            <a:pPr marL="0" indent="0">
              <a:buNone/>
            </a:pPr>
            <a:r>
              <a:rPr lang="el-GR" sz="2800" dirty="0"/>
              <a:t>Περιλαμβάνει το θεωρητικό υπόβαθρο και τις δεξιότητες που απαιτούνται για τον σχεδιασμό, την εφαρμογή και την αξιολόγηση συμβουλευτικών προγραμμάτων.</a:t>
            </a:r>
            <a:br>
              <a:rPr lang="el-GR" sz="2800" dirty="0"/>
            </a:br>
            <a:r>
              <a:rPr lang="el-GR" sz="2800" b="1" dirty="0"/>
              <a:t>Θεματικοί άξονες:</a:t>
            </a:r>
          </a:p>
          <a:p>
            <a:r>
              <a:rPr lang="el-GR" sz="2800" dirty="0"/>
              <a:t>Προσανατολισμός επαγγελματικής συμβουλευτικής και δεοντολογία</a:t>
            </a:r>
          </a:p>
          <a:p>
            <a:r>
              <a:rPr lang="el-GR" sz="2800" dirty="0"/>
              <a:t>Κοινωνική και πολιτισμική ποικιλομορφία</a:t>
            </a:r>
          </a:p>
          <a:p>
            <a:r>
              <a:rPr lang="el-GR" sz="2800" dirty="0"/>
              <a:t>Ανθρώπινη ανάπτυξη και εξέλιξη</a:t>
            </a:r>
          </a:p>
          <a:p>
            <a:r>
              <a:rPr lang="el-GR" sz="2800" dirty="0"/>
              <a:t>Επαγγελματική ανάπτυξη</a:t>
            </a:r>
          </a:p>
          <a:p>
            <a:r>
              <a:rPr lang="el-GR" sz="2800" dirty="0"/>
              <a:t>Συμβουλευτικές και υποστηρικτικές σχέσεις</a:t>
            </a:r>
          </a:p>
          <a:p>
            <a:r>
              <a:rPr lang="el-GR" sz="2800" dirty="0"/>
              <a:t>Ομαδική συμβουλευτική</a:t>
            </a:r>
          </a:p>
          <a:p>
            <a:r>
              <a:rPr lang="el-GR" sz="2800" dirty="0"/>
              <a:t>Αξιολόγηση, τεστ και ερευνητικές μέθοδοι</a:t>
            </a:r>
          </a:p>
          <a:p>
            <a:pPr marL="0" indent="0">
              <a:buNone/>
            </a:pPr>
            <a:r>
              <a:rPr lang="el-GR" sz="2800" b="1" dirty="0"/>
              <a:t>Στάδια συμβουλευτικής διαδικασίας:</a:t>
            </a:r>
            <a:endParaRPr lang="el-GR" sz="2800" dirty="0"/>
          </a:p>
          <a:p>
            <a:r>
              <a:rPr lang="el-GR" sz="2800" b="1" dirty="0"/>
              <a:t>Διερεύνηση:</a:t>
            </a:r>
            <a:r>
              <a:rPr lang="el-GR" sz="2800" dirty="0"/>
              <a:t> ανάπτυξη επαφής και εμπιστοσύνης, χρήση μη λεκτικής επικοινωνίας, ενεργητική ακρόαση, κατάλληλη ερώτηση, αναδιατύπωση και σύνοψη.</a:t>
            </a:r>
          </a:p>
          <a:p>
            <a:r>
              <a:rPr lang="el-GR" sz="2800" b="1" dirty="0"/>
              <a:t>Κατανόηση:</a:t>
            </a:r>
            <a:r>
              <a:rPr lang="el-GR" sz="2800" dirty="0"/>
              <a:t> </a:t>
            </a:r>
            <a:r>
              <a:rPr lang="el-GR" sz="2800" dirty="0" err="1"/>
              <a:t>ενσυναίσθηση</a:t>
            </a:r>
            <a:r>
              <a:rPr lang="el-GR" sz="2800" dirty="0"/>
              <a:t>, αναγνώριση συναισθημάτων, συγκεκριμενοποίηση, αμεσότητα, ενίσχυση της αυτογνωσίας και ανάληψη ευθύνης.</a:t>
            </a:r>
          </a:p>
          <a:p>
            <a:r>
              <a:rPr lang="el-GR" sz="2800" b="1" dirty="0"/>
              <a:t>Δράση:</a:t>
            </a:r>
            <a:r>
              <a:rPr lang="el-GR" sz="2800" dirty="0"/>
              <a:t> λήψη αποφάσεων, επιλογή στρατηγικών, καθορισμός προθεσμιών, αξιολόγηση αποτελεσμάτων και </a:t>
            </a:r>
            <a:r>
              <a:rPr lang="el-GR" sz="2800" dirty="0" err="1"/>
              <a:t>αναστοχασμός</a:t>
            </a:r>
            <a:r>
              <a:rPr lang="el-GR" sz="2800" dirty="0"/>
              <a:t>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BAAF-B585-CDC0-0B5D-EADE87B3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b="1" dirty="0"/>
              <a:t>2η Διάσταση – Τεχνολογία</a:t>
            </a:r>
          </a:p>
          <a:p>
            <a:r>
              <a:rPr lang="el-GR" dirty="0"/>
              <a:t>Εστιάζει στη γνώση και στην κριτική χρήση των ψηφιακών τεχνολογιών στο πλαίσιο της </a:t>
            </a:r>
            <a:r>
              <a:rPr lang="el-GR" dirty="0" err="1"/>
              <a:t>ΣυΕΠ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Περιλαμβάνει:</a:t>
            </a:r>
          </a:p>
          <a:p>
            <a:r>
              <a:rPr lang="el-GR" dirty="0"/>
              <a:t>Λειτουργίες του διαδικτύου, του παγκόσμιου ιστού, ηλεκτρονικού ταχυδρομείου, τηλεδιάσκεψης</a:t>
            </a:r>
          </a:p>
          <a:p>
            <a:r>
              <a:rPr lang="el-GR" dirty="0"/>
              <a:t>Δημιουργία και αξιοποίηση ιστοσελίδων, κοινωνικών δικτύων και διαδικτυακών κοινοτήτων</a:t>
            </a:r>
          </a:p>
          <a:p>
            <a:r>
              <a:rPr lang="el-GR" dirty="0"/>
              <a:t>Διαμοιρασμό ψηφιακού υλικού και χρήση λογισμικών παρουσίασης ή διαχείρισης εγγράφων</a:t>
            </a:r>
          </a:p>
          <a:p>
            <a:r>
              <a:rPr lang="el-GR" dirty="0"/>
              <a:t>Εφαρμογές για </a:t>
            </a:r>
            <a:r>
              <a:rPr lang="el-GR" dirty="0" err="1"/>
              <a:t>online</a:t>
            </a:r>
            <a:r>
              <a:rPr lang="el-GR" dirty="0"/>
              <a:t> συμβουλευτική, </a:t>
            </a:r>
            <a:r>
              <a:rPr lang="el-GR" dirty="0" err="1"/>
              <a:t>βιντεοσυνομιλίες</a:t>
            </a:r>
            <a:r>
              <a:rPr lang="el-GR" dirty="0"/>
              <a:t>, και τεστ επαγγελματικού προσανατολισμού</a:t>
            </a:r>
          </a:p>
          <a:p>
            <a:r>
              <a:rPr lang="el-GR" dirty="0"/>
              <a:t>Ζητήματα ψηφιακής ασφάλειας και δεοντολογίας</a:t>
            </a:r>
          </a:p>
          <a:p>
            <a:r>
              <a:rPr lang="el-GR" dirty="0"/>
              <a:t>Η αξιοποίηση των νέων τεχνολογιών υπηρετεί τόσο την </a:t>
            </a:r>
            <a:r>
              <a:rPr lang="el-GR" b="1" dirty="0"/>
              <a:t>ενημέρωση και επικοινωνία</a:t>
            </a:r>
            <a:r>
              <a:rPr lang="el-GR" dirty="0"/>
              <a:t> όσο και τη </a:t>
            </a:r>
            <a:r>
              <a:rPr lang="el-GR" b="1" dirty="0"/>
              <a:t>διευκόλυνση της διαπροσωπικής σχέσης</a:t>
            </a:r>
            <a:r>
              <a:rPr lang="el-GR" dirty="0"/>
              <a:t> μεταξύ συμβούλου και </a:t>
            </a:r>
            <a:r>
              <a:rPr lang="el-GR" dirty="0" err="1"/>
              <a:t>συμβουλευόμενου</a:t>
            </a:r>
            <a:r>
              <a:rPr lang="el-GR" dirty="0"/>
              <a:t>, διευρύνοντας τις δυνατότητες αλληλεπίδρασης και υποστήριξης.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0333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4DC8-FB61-A9C1-EA00-5EC064DE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6876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sz="1600" b="1" dirty="0"/>
              <a:t>3η Διάσταση – Σχεδιασμός</a:t>
            </a:r>
            <a:br>
              <a:rPr lang="el-GR" sz="1600" b="1" dirty="0"/>
            </a:br>
            <a:r>
              <a:rPr lang="el-GR" sz="1600" dirty="0">
                <a:solidFill>
                  <a:schemeClr val="tx1"/>
                </a:solidFill>
              </a:rPr>
              <a:t>Η διάσταση του Σχεδιασμού αφορά στο </a:t>
            </a:r>
            <a:r>
              <a:rPr lang="el-GR" sz="1600" b="1" dirty="0">
                <a:solidFill>
                  <a:schemeClr val="tx1"/>
                </a:solidFill>
              </a:rPr>
              <a:t>πώς</a:t>
            </a:r>
            <a:r>
              <a:rPr lang="el-GR" sz="1600" dirty="0">
                <a:solidFill>
                  <a:schemeClr val="tx1"/>
                </a:solidFill>
              </a:rPr>
              <a:t> θα οργανωθούν, διαρθρωθούν και υλοποιηθούν οι συμβουλευτικές / εκπαιδευτικές δράσεις ώστε η τεχνολογία να υποστηρίζει ουσιαστικά τους στόχους της </a:t>
            </a:r>
            <a:r>
              <a:rPr lang="el-GR" sz="1600" dirty="0" err="1">
                <a:solidFill>
                  <a:schemeClr val="tx1"/>
                </a:solidFill>
              </a:rPr>
              <a:t>ΣυΕΠ</a:t>
            </a:r>
            <a:r>
              <a:rPr lang="el-GR" sz="1600" dirty="0">
                <a:solidFill>
                  <a:schemeClr val="tx1"/>
                </a:solidFill>
              </a:rPr>
              <a:t>. Δεν αρκεί να γνωρίζουμε τι πρέπει να γίνει (Πληροφορίες) ή με ποια εργαλεία (Τεχνολογία), αλλά να σχεδιαστεί με μεθοδικότητα η ένωση όλων αυτών.</a:t>
            </a:r>
            <a:br>
              <a:rPr lang="el-GR" sz="1600" dirty="0">
                <a:solidFill>
                  <a:schemeClr val="tx1"/>
                </a:solidFill>
              </a:rPr>
            </a:br>
            <a:br>
              <a:rPr lang="el-GR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B675-51D7-0AF9-D478-9FD43D40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1400" b="1" dirty="0"/>
              <a:t>Κύριες Αρχές του Σχεδιασμού</a:t>
            </a:r>
          </a:p>
          <a:p>
            <a:r>
              <a:rPr lang="el-GR" sz="1400" b="1" dirty="0"/>
              <a:t>Ευθυγράμμιση (</a:t>
            </a:r>
            <a:r>
              <a:rPr lang="el-GR" sz="1400" b="1" dirty="0" err="1"/>
              <a:t>Alignment</a:t>
            </a:r>
            <a:r>
              <a:rPr lang="el-GR" sz="1400" b="1" dirty="0"/>
              <a:t>)</a:t>
            </a:r>
            <a:br>
              <a:rPr lang="el-GR" sz="1400" dirty="0"/>
            </a:br>
            <a:r>
              <a:rPr lang="el-GR" sz="1400" dirty="0"/>
              <a:t>Κάθε στοιχείο της δραστηριότητας – στόχοι, περιεχόμενο, μέσα, αξιολόγηση – πρέπει να είναι συνεκτικό. Οι δραστηριότητες που σχεδιάζονται πρέπει να υπηρετούν τους μαθησιακούς / συμβουλευτικούς στόχους που έχουν τεθεί. </a:t>
            </a:r>
            <a:endParaRPr lang="en-US" sz="1400" dirty="0"/>
          </a:p>
          <a:p>
            <a:r>
              <a:rPr lang="el-GR" sz="1400" b="1" dirty="0"/>
              <a:t>Διερευνητικό / Ενεργό Μαθησιακό Περιβάλλον (</a:t>
            </a:r>
            <a:r>
              <a:rPr lang="el-GR" sz="1400" b="1" dirty="0" err="1"/>
              <a:t>Active</a:t>
            </a:r>
            <a:r>
              <a:rPr lang="el-GR" sz="1400" b="1" dirty="0"/>
              <a:t> </a:t>
            </a:r>
            <a:r>
              <a:rPr lang="el-GR" sz="1400" b="1" dirty="0" err="1"/>
              <a:t>Learning</a:t>
            </a:r>
            <a:r>
              <a:rPr lang="el-GR" sz="1400" b="1" dirty="0"/>
              <a:t>)</a:t>
            </a:r>
            <a:br>
              <a:rPr lang="el-GR" sz="1400" dirty="0"/>
            </a:br>
            <a:r>
              <a:rPr lang="el-GR" sz="1400" dirty="0"/>
              <a:t>Οι συμμετέχοντες να συμμετέχουν ενεργά (όχι παθητικά), μέσα από δραστηριότητες, προβλήματα, σενάρια, </a:t>
            </a:r>
            <a:r>
              <a:rPr lang="el-GR" sz="1400" dirty="0" err="1"/>
              <a:t>αναστοχασμό</a:t>
            </a:r>
            <a:r>
              <a:rPr lang="el-GR" sz="1400" dirty="0"/>
              <a:t>. Η τεχνολογία μπορεί να επιτρέψει προσομοιώσεις, διαδραστικά τεστ, συζητήσεις, ομαδικές εργασίες. </a:t>
            </a:r>
            <a:endParaRPr lang="en-US" sz="1400" dirty="0"/>
          </a:p>
          <a:p>
            <a:r>
              <a:rPr lang="el-GR" sz="1400" b="1" dirty="0"/>
              <a:t>Σταδιακή Υποστήριξη / Σκαλωσιά (</a:t>
            </a:r>
            <a:r>
              <a:rPr lang="el-GR" sz="1400" b="1" dirty="0" err="1"/>
              <a:t>Scaffolding</a:t>
            </a:r>
            <a:r>
              <a:rPr lang="el-GR" sz="1400" b="1" dirty="0"/>
              <a:t>)</a:t>
            </a:r>
            <a:br>
              <a:rPr lang="el-GR" sz="1400" dirty="0"/>
            </a:br>
            <a:r>
              <a:rPr lang="el-GR" sz="1400" dirty="0"/>
              <a:t>Ο σχεδιασμός πρέπει να προβλέπει υποστήριξη: αρχικά πιο καθοδηγούμενη δουλειά, με σταδιακή αύξηση της αυτονομίας καθώς ο </a:t>
            </a:r>
            <a:r>
              <a:rPr lang="el-GR" sz="1400" dirty="0" err="1"/>
              <a:t>συμβουλευόμενος</a:t>
            </a:r>
            <a:r>
              <a:rPr lang="el-GR" sz="1400" dirty="0"/>
              <a:t> / μαθητευόμενος αναπτύσσει δεξιότητες. </a:t>
            </a:r>
            <a:endParaRPr lang="en-US" sz="1400" dirty="0"/>
          </a:p>
          <a:p>
            <a:r>
              <a:rPr lang="el-GR" sz="1400" b="1" dirty="0"/>
              <a:t>Ποικιλία και Προσαρμοστικότητα (</a:t>
            </a:r>
            <a:r>
              <a:rPr lang="el-GR" sz="1400" b="1" dirty="0" err="1"/>
              <a:t>Variety</a:t>
            </a:r>
            <a:r>
              <a:rPr lang="el-GR" sz="1400" b="1" dirty="0"/>
              <a:t> &amp; </a:t>
            </a:r>
            <a:r>
              <a:rPr lang="el-GR" sz="1400" b="1" dirty="0" err="1"/>
              <a:t>Adaptability</a:t>
            </a:r>
            <a:r>
              <a:rPr lang="el-GR" sz="1400" b="1" dirty="0"/>
              <a:t>)</a:t>
            </a:r>
            <a:br>
              <a:rPr lang="el-GR" sz="1400" dirty="0"/>
            </a:br>
            <a:r>
              <a:rPr lang="el-GR" sz="1400" dirty="0"/>
              <a:t>Διαφορετικοί τύποι μέσων (κείμενα, ήχος, εικόνα, βίντεο), μορφές αλληλεπίδρασης, διαφορετικές ταχύτητες μάθησης. Ο σχεδιασμός πρέπει να προσαρμόζεται στις ανάγκες, το υπόβαθρο, τις προτιμήσεις του </a:t>
            </a:r>
            <a:r>
              <a:rPr lang="el-GR" sz="1400" dirty="0" err="1"/>
              <a:t>συμβουλευόμενου</a:t>
            </a:r>
            <a:r>
              <a:rPr lang="el-GR" sz="1400" dirty="0"/>
              <a:t>. </a:t>
            </a:r>
          </a:p>
          <a:p>
            <a:r>
              <a:rPr lang="el-GR" sz="1400" b="1" dirty="0"/>
              <a:t>Αισθητική και Δομή (</a:t>
            </a:r>
            <a:r>
              <a:rPr lang="el-GR" sz="1400" b="1" dirty="0" err="1"/>
              <a:t>Design</a:t>
            </a:r>
            <a:r>
              <a:rPr lang="el-GR" sz="1400" b="1" dirty="0"/>
              <a:t> / </a:t>
            </a:r>
            <a:r>
              <a:rPr lang="el-GR" sz="1400" b="1" dirty="0" err="1"/>
              <a:t>Visual</a:t>
            </a:r>
            <a:r>
              <a:rPr lang="el-GR" sz="1400" b="1" dirty="0"/>
              <a:t> &amp; </a:t>
            </a:r>
            <a:r>
              <a:rPr lang="el-GR" sz="1400" b="1" dirty="0" err="1"/>
              <a:t>Structural</a:t>
            </a:r>
            <a:r>
              <a:rPr lang="el-GR" sz="1400" b="1" dirty="0"/>
              <a:t> </a:t>
            </a:r>
            <a:r>
              <a:rPr lang="el-GR" sz="1400" b="1" dirty="0" err="1"/>
              <a:t>Clarity</a:t>
            </a:r>
            <a:r>
              <a:rPr lang="el-GR" sz="1400" b="1" dirty="0"/>
              <a:t>)</a:t>
            </a:r>
            <a:br>
              <a:rPr lang="el-GR" sz="1400" dirty="0"/>
            </a:br>
            <a:r>
              <a:rPr lang="el-GR" sz="1400" dirty="0"/>
              <a:t>Καθαρή διάταξη, ευανάγνωστα και φιλικά προς τον χρήστη </a:t>
            </a:r>
            <a:r>
              <a:rPr lang="el-GR" sz="1400" dirty="0" err="1"/>
              <a:t>interface</a:t>
            </a:r>
            <a:r>
              <a:rPr lang="el-GR" sz="1400" dirty="0"/>
              <a:t> / μέσα. Αποφυγή περιττών στοιχείων που αποσπούν την προσοχή. Χρήση κατάλληλου </a:t>
            </a:r>
            <a:r>
              <a:rPr lang="el-GR" sz="1400" dirty="0" err="1"/>
              <a:t>layout</a:t>
            </a:r>
            <a:r>
              <a:rPr lang="el-GR" sz="1400" dirty="0"/>
              <a:t>, χρωμάτων, εικόνων</a:t>
            </a:r>
            <a:r>
              <a:rPr lang="en-US" sz="1400" dirty="0"/>
              <a:t>.</a:t>
            </a:r>
            <a:endParaRPr lang="el-GR" sz="1400" dirty="0"/>
          </a:p>
          <a:p>
            <a:r>
              <a:rPr lang="el-GR" sz="1400" b="1" dirty="0"/>
              <a:t>Αξιολόγηση &amp; Ανατροφοδότηση (</a:t>
            </a:r>
            <a:r>
              <a:rPr lang="el-GR" sz="1400" b="1" dirty="0" err="1"/>
              <a:t>Evaluation</a:t>
            </a:r>
            <a:r>
              <a:rPr lang="el-GR" sz="1400" b="1" dirty="0"/>
              <a:t> &amp; </a:t>
            </a:r>
            <a:r>
              <a:rPr lang="el-GR" sz="1400" b="1" dirty="0" err="1"/>
              <a:t>Feedback</a:t>
            </a:r>
            <a:r>
              <a:rPr lang="el-GR" sz="1400" b="1" dirty="0"/>
              <a:t> </a:t>
            </a:r>
            <a:r>
              <a:rPr lang="el-GR" sz="1400" b="1" dirty="0" err="1"/>
              <a:t>Loop</a:t>
            </a:r>
            <a:r>
              <a:rPr lang="el-GR" sz="1400" b="1" dirty="0"/>
              <a:t>)</a:t>
            </a:r>
            <a:br>
              <a:rPr lang="el-GR" sz="1400" dirty="0"/>
            </a:br>
            <a:r>
              <a:rPr lang="el-GR" sz="1400" dirty="0"/>
              <a:t>Ο σχεδιασμός πρέπει να περιλαμβάνει διαρκή αξιολόγηση τόσο των διαδικασιών όσο και των αποτελεσμάτων — τόσο κατά την ανάπτυξη («δοκιμές», πιλοτικές εφαρμογές) όσο και κατά την υλοποίηση (συλλογή σχολίων, ανατροφοδότηση) ώστε να γίνονται τροποποιήσεις. </a:t>
            </a:r>
            <a:endParaRPr lang="en-US" sz="1400" dirty="0"/>
          </a:p>
          <a:p>
            <a:r>
              <a:rPr lang="el-GR" sz="1400" b="1" dirty="0"/>
              <a:t>Διαχείριση κινδύνων &amp; δεοντολογίας</a:t>
            </a:r>
            <a:br>
              <a:rPr lang="el-GR" sz="1400" dirty="0"/>
            </a:br>
            <a:r>
              <a:rPr lang="el-GR" sz="1400" dirty="0"/>
              <a:t>Προστασία προσωπικών δεδομένων, ασφάλεια ψηφιακών μέσων, ζητήματα πρόσβασης, ψηφιακού αποκλεισμού. Η τεχνολογία να επιλέγεται όχι μόνο με βάση τη λειτουργικότητα αλλά και με βάση την ηθική.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5687019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952358-6616-742A-58BA-EF9464BEB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596859"/>
            <a:ext cx="6696744" cy="6227973"/>
          </a:xfrm>
          <a:noFill/>
        </p:spPr>
      </p:pic>
    </p:spTree>
    <p:extLst>
      <p:ext uri="{BB962C8B-B14F-4D97-AF65-F5344CB8AC3E}">
        <p14:creationId xmlns:p14="http://schemas.microsoft.com/office/powerpoint/2010/main" val="543339892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D6B1D-D70C-4A65-AA13-6C2B2F6069B2}">
  <we:reference id="444c804e-8891-41f9-b246-f6dac759fca9" version="3.7.0.0" store="EXCatalog" storeType="EXCatalog"/>
  <we:alternateReferences>
    <we:reference id="WA104380518" version="3.7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918</TotalTime>
  <Words>2483</Words>
  <Application>Microsoft Office PowerPoint</Application>
  <PresentationFormat>On-screen Show (4:3)</PresentationFormat>
  <Paragraphs>207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Calibri</vt:lpstr>
      <vt:lpstr>Constantia</vt:lpstr>
      <vt:lpstr>Wingdings 2</vt:lpstr>
      <vt:lpstr>Ροή</vt:lpstr>
      <vt:lpstr>ΕΡΓΑΣΤΗΡΙΟ ΑΝΑΠΤΥΞΗΣ ΔΕΞΙΟΤΗΤΩΝ ΣΥΜΒΟΥΛΕΥΤΙΚΗΣ &amp; ΝΕΕΣ ΤΕΧΝΟΛΟΓΙΕΣ  Δρ. Νικόλαος Πέλλας npellas@eppaik.aspete.gr  </vt:lpstr>
      <vt:lpstr>https://eclass.prog.aspete.gr/courses/PESYP_KOZANI103/  </vt:lpstr>
      <vt:lpstr>PowerPoint Presentation</vt:lpstr>
      <vt:lpstr>PowerPoint Presentation</vt:lpstr>
      <vt:lpstr>Το τρίπτυχο της «ενσωμάτωσης» νέων τεχνολογιών στη ΣυΕΠ</vt:lpstr>
      <vt:lpstr>PowerPoint Presentation</vt:lpstr>
      <vt:lpstr>PowerPoint Presentation</vt:lpstr>
      <vt:lpstr>3η Διάσταση – Σχεδιασμός Η διάσταση του Σχεδιασμού αφορά στο πώς θα οργανωθούν, διαρθρωθούν και υλοποιηθούν οι συμβουλευτικές / εκπαιδευτικές δράσεις ώστε η τεχνολογία να υποστηρίζει ουσιαστικά τους στόχους της ΣυΕΠ. Δεν αρκεί να γνωρίζουμε τι πρέπει να γίνει (Πληροφορίες) ή με ποια εργαλεία (Τεχνολογία), αλλά να σχεδιαστεί με μεθοδικότητα η ένωση όλων αυτών.  </vt:lpstr>
      <vt:lpstr>PowerPoint Presentation</vt:lpstr>
      <vt:lpstr>PowerPoint Presentation</vt:lpstr>
      <vt:lpstr>PowerPoint Presentation</vt:lpstr>
      <vt:lpstr>Συμβουλευτική (Counselling) - Coaching (Συμβουλευτική Καθοδήγηση) – Mentoring (Συμβουλευτική Υποστήριξη)</vt:lpstr>
      <vt:lpstr>PowerPoint Presentation</vt:lpstr>
      <vt:lpstr>Coaching, Mentoring και Συμβουλευτική με ΤΠΕ και ΤΝ</vt:lpstr>
      <vt:lpstr>PowerPoint Presentation</vt:lpstr>
      <vt:lpstr>Συμπληρωματικές πρακτικές καθοδήγησης, που με τη βοήθεια των ΤΠΕ αποκτούν νέα, πιο ευέλικτη και εξατομικευμένη μορφή.</vt:lpstr>
      <vt:lpstr>PowerPoint Presentation</vt:lpstr>
      <vt:lpstr>Πίνακας: Counselling – Coaching – Mentoring με ΤΠΕ &amp; Τεχνητή Νοημοσύνη</vt:lpstr>
      <vt:lpstr>Στάδια συμβουλευτικής διαδικασίας - Δεξιότητες</vt:lpstr>
      <vt:lpstr>Ποιοι μπορούν να είναι οι «συμβουλευόμενοι» </vt:lpstr>
      <vt:lpstr>Πόσο κατάλληλος είναι ο ρόλος της τεχνολογίας στη συμβουλευτική; </vt:lpstr>
      <vt:lpstr>Case Studies / Έρευνες</vt:lpstr>
      <vt:lpstr>Η ΕΠΙΚΟΙΝΩΝΙΑ ΣΤΟΥΣ ΟΡΓΑΝΙΣΜΟΥΣ</vt:lpstr>
      <vt:lpstr>PowerPoint Presentation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PowerPoint Presentation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PowerPoint Presentation</vt:lpstr>
      <vt:lpstr>PowerPoint Presentation</vt:lpstr>
      <vt:lpstr>Η ΕΠΙΚΟΙΝΩΝΙΑ ΣΤΟΥΣ ΟΡΓΑΝΙΣΜΟΥΣ</vt:lpstr>
      <vt:lpstr>PowerPoint Presentation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PowerPoint Presentation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PowerPoint Presentation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Η ΕΠΙΚΟΙΝΩΝΙΑ ΣΤΟΥΣ ΟΡΓΑΝΙΣΜΟΥΣ</vt:lpstr>
      <vt:lpstr>PowerPoint Presentation</vt:lpstr>
      <vt:lpstr>ΒΙΒΛΙΟΓΡΑΦΙΑ</vt:lpstr>
      <vt:lpstr>ΒΙΒΛΙΟΓΡΑΦΙΑ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ΕΙΔΗ/ΜΟΡΦΕΣ ΕΠΙΚΟΙΝΩΝΙΑΣ-ΕΜΠΟΔΙΑ</dc:title>
  <dc:creator>user</dc:creator>
  <cp:lastModifiedBy>Nikolaos Pellas</cp:lastModifiedBy>
  <cp:revision>115</cp:revision>
  <dcterms:created xsi:type="dcterms:W3CDTF">2016-06-13T12:56:00Z</dcterms:created>
  <dcterms:modified xsi:type="dcterms:W3CDTF">2025-10-12T13:14:28Z</dcterms:modified>
</cp:coreProperties>
</file>