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8" r:id="rId3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EFF3E6-0B54-459B-BAC3-3542C44D55E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30B0EC94-0D12-4CE2-9867-B93F9BD033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CF2FB4A0-CF9F-4273-B246-9F07BFE4A443}"/>
              </a:ext>
            </a:extLst>
          </p:cNvPr>
          <p:cNvSpPr>
            <a:spLocks noGrp="1"/>
          </p:cNvSpPr>
          <p:nvPr>
            <p:ph type="dt" sz="half" idx="10"/>
          </p:nvPr>
        </p:nvSpPr>
        <p:spPr/>
        <p:txBody>
          <a:bodyPr/>
          <a:lstStyle/>
          <a:p>
            <a:fld id="{BEAC90E8-227A-4D7C-960E-175D47B80B05}" type="datetimeFigureOut">
              <a:rPr lang="el-GR" smtClean="0"/>
              <a:t>14/5/2025</a:t>
            </a:fld>
            <a:endParaRPr lang="el-GR"/>
          </a:p>
        </p:txBody>
      </p:sp>
      <p:sp>
        <p:nvSpPr>
          <p:cNvPr id="5" name="Θέση υποσέλιδου 4">
            <a:extLst>
              <a:ext uri="{FF2B5EF4-FFF2-40B4-BE49-F238E27FC236}">
                <a16:creationId xmlns:a16="http://schemas.microsoft.com/office/drawing/2014/main" id="{98F3342F-6C85-4B42-BA2C-067CB22B677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1583A6A-1D20-4FC3-94C8-9D68D1F21665}"/>
              </a:ext>
            </a:extLst>
          </p:cNvPr>
          <p:cNvSpPr>
            <a:spLocks noGrp="1"/>
          </p:cNvSpPr>
          <p:nvPr>
            <p:ph type="sldNum" sz="quarter" idx="12"/>
          </p:nvPr>
        </p:nvSpPr>
        <p:spPr/>
        <p:txBody>
          <a:bodyPr/>
          <a:lstStyle/>
          <a:p>
            <a:fld id="{DAA06AC4-5FD7-4A43-A59F-30254AC96C99}" type="slidenum">
              <a:rPr lang="el-GR" smtClean="0"/>
              <a:t>‹#›</a:t>
            </a:fld>
            <a:endParaRPr lang="el-GR"/>
          </a:p>
        </p:txBody>
      </p:sp>
    </p:spTree>
    <p:extLst>
      <p:ext uri="{BB962C8B-B14F-4D97-AF65-F5344CB8AC3E}">
        <p14:creationId xmlns:p14="http://schemas.microsoft.com/office/powerpoint/2010/main" val="272297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2385BD-5474-446D-9984-BF3DD3316A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0B304B8-8E65-4C40-9BC4-556083A3CD17}"/>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F6DE5C55-9228-49E2-B971-5C5110488D44}"/>
              </a:ext>
            </a:extLst>
          </p:cNvPr>
          <p:cNvSpPr>
            <a:spLocks noGrp="1"/>
          </p:cNvSpPr>
          <p:nvPr>
            <p:ph type="dt" sz="half" idx="10"/>
          </p:nvPr>
        </p:nvSpPr>
        <p:spPr/>
        <p:txBody>
          <a:bodyPr/>
          <a:lstStyle/>
          <a:p>
            <a:fld id="{BEAC90E8-227A-4D7C-960E-175D47B80B05}" type="datetimeFigureOut">
              <a:rPr lang="el-GR" smtClean="0"/>
              <a:t>14/5/2025</a:t>
            </a:fld>
            <a:endParaRPr lang="el-GR"/>
          </a:p>
        </p:txBody>
      </p:sp>
      <p:sp>
        <p:nvSpPr>
          <p:cNvPr id="5" name="Θέση υποσέλιδου 4">
            <a:extLst>
              <a:ext uri="{FF2B5EF4-FFF2-40B4-BE49-F238E27FC236}">
                <a16:creationId xmlns:a16="http://schemas.microsoft.com/office/drawing/2014/main" id="{09D979E0-E9AD-48F5-BD48-A831E204E01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5B1980E-C561-4F20-83AB-E6B8C269B973}"/>
              </a:ext>
            </a:extLst>
          </p:cNvPr>
          <p:cNvSpPr>
            <a:spLocks noGrp="1"/>
          </p:cNvSpPr>
          <p:nvPr>
            <p:ph type="sldNum" sz="quarter" idx="12"/>
          </p:nvPr>
        </p:nvSpPr>
        <p:spPr/>
        <p:txBody>
          <a:bodyPr/>
          <a:lstStyle/>
          <a:p>
            <a:fld id="{DAA06AC4-5FD7-4A43-A59F-30254AC96C99}" type="slidenum">
              <a:rPr lang="el-GR" smtClean="0"/>
              <a:t>‹#›</a:t>
            </a:fld>
            <a:endParaRPr lang="el-GR"/>
          </a:p>
        </p:txBody>
      </p:sp>
    </p:spTree>
    <p:extLst>
      <p:ext uri="{BB962C8B-B14F-4D97-AF65-F5344CB8AC3E}">
        <p14:creationId xmlns:p14="http://schemas.microsoft.com/office/powerpoint/2010/main" val="93694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D463619-EBD0-4CDA-AA50-166BE5C0797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A9910A9-5ED9-4E86-85C4-768FC2BB35AE}"/>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12A3AF50-1FB8-4536-8236-CD616B0268E6}"/>
              </a:ext>
            </a:extLst>
          </p:cNvPr>
          <p:cNvSpPr>
            <a:spLocks noGrp="1"/>
          </p:cNvSpPr>
          <p:nvPr>
            <p:ph type="dt" sz="half" idx="10"/>
          </p:nvPr>
        </p:nvSpPr>
        <p:spPr/>
        <p:txBody>
          <a:bodyPr/>
          <a:lstStyle/>
          <a:p>
            <a:fld id="{BEAC90E8-227A-4D7C-960E-175D47B80B05}" type="datetimeFigureOut">
              <a:rPr lang="el-GR" smtClean="0"/>
              <a:t>14/5/2025</a:t>
            </a:fld>
            <a:endParaRPr lang="el-GR"/>
          </a:p>
        </p:txBody>
      </p:sp>
      <p:sp>
        <p:nvSpPr>
          <p:cNvPr id="5" name="Θέση υποσέλιδου 4">
            <a:extLst>
              <a:ext uri="{FF2B5EF4-FFF2-40B4-BE49-F238E27FC236}">
                <a16:creationId xmlns:a16="http://schemas.microsoft.com/office/drawing/2014/main" id="{DC62A166-37F3-484E-8981-DBD2F58AB2E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5634C8D-8585-4952-8E2B-0E361A58A901}"/>
              </a:ext>
            </a:extLst>
          </p:cNvPr>
          <p:cNvSpPr>
            <a:spLocks noGrp="1"/>
          </p:cNvSpPr>
          <p:nvPr>
            <p:ph type="sldNum" sz="quarter" idx="12"/>
          </p:nvPr>
        </p:nvSpPr>
        <p:spPr/>
        <p:txBody>
          <a:bodyPr/>
          <a:lstStyle/>
          <a:p>
            <a:fld id="{DAA06AC4-5FD7-4A43-A59F-30254AC96C99}" type="slidenum">
              <a:rPr lang="el-GR" smtClean="0"/>
              <a:t>‹#›</a:t>
            </a:fld>
            <a:endParaRPr lang="el-GR"/>
          </a:p>
        </p:txBody>
      </p:sp>
    </p:spTree>
    <p:extLst>
      <p:ext uri="{BB962C8B-B14F-4D97-AF65-F5344CB8AC3E}">
        <p14:creationId xmlns:p14="http://schemas.microsoft.com/office/powerpoint/2010/main" val="2214094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306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647F38-B617-4D2F-AE0A-013F0C4D2C57}"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7799C9-84D9-46D2-A11E-BCF8A720529D}"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27288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284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BFA754-D5C3-4E66-96A6-867B257F58DC}"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84065D-F351-4B03-BD91-D8A6B8D4B362}"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906413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3974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0914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6969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98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D2A4F0-E3A3-48AB-AC1D-178CFA4BF73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F5CFC4C-93FC-4950-B3F7-CEAAA1A8C314}"/>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BC8FD445-95D6-4EFE-9FDF-CB041B0C38CA}"/>
              </a:ext>
            </a:extLst>
          </p:cNvPr>
          <p:cNvSpPr>
            <a:spLocks noGrp="1"/>
          </p:cNvSpPr>
          <p:nvPr>
            <p:ph type="dt" sz="half" idx="10"/>
          </p:nvPr>
        </p:nvSpPr>
        <p:spPr/>
        <p:txBody>
          <a:bodyPr/>
          <a:lstStyle/>
          <a:p>
            <a:fld id="{BEAC90E8-227A-4D7C-960E-175D47B80B05}" type="datetimeFigureOut">
              <a:rPr lang="el-GR" smtClean="0"/>
              <a:t>14/5/2025</a:t>
            </a:fld>
            <a:endParaRPr lang="el-GR"/>
          </a:p>
        </p:txBody>
      </p:sp>
      <p:sp>
        <p:nvSpPr>
          <p:cNvPr id="5" name="Θέση υποσέλιδου 4">
            <a:extLst>
              <a:ext uri="{FF2B5EF4-FFF2-40B4-BE49-F238E27FC236}">
                <a16:creationId xmlns:a16="http://schemas.microsoft.com/office/drawing/2014/main" id="{AFF5CC7D-B6B0-447A-885D-2D29C9A23F3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7D61C2E-0878-4BE9-8D79-80FC59AAC8FC}"/>
              </a:ext>
            </a:extLst>
          </p:cNvPr>
          <p:cNvSpPr>
            <a:spLocks noGrp="1"/>
          </p:cNvSpPr>
          <p:nvPr>
            <p:ph type="sldNum" sz="quarter" idx="12"/>
          </p:nvPr>
        </p:nvSpPr>
        <p:spPr/>
        <p:txBody>
          <a:bodyPr/>
          <a:lstStyle/>
          <a:p>
            <a:fld id="{DAA06AC4-5FD7-4A43-A59F-30254AC96C99}" type="slidenum">
              <a:rPr lang="el-GR" smtClean="0"/>
              <a:t>‹#›</a:t>
            </a:fld>
            <a:endParaRPr lang="el-GR"/>
          </a:p>
        </p:txBody>
      </p:sp>
    </p:spTree>
    <p:extLst>
      <p:ext uri="{BB962C8B-B14F-4D97-AF65-F5344CB8AC3E}">
        <p14:creationId xmlns:p14="http://schemas.microsoft.com/office/powerpoint/2010/main" val="2406351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111277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509035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4062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997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72553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5502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8776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584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228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766233" y="115889"/>
            <a:ext cx="10668000" cy="1216025"/>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755651" y="1557338"/>
            <a:ext cx="5232400" cy="44624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1251" y="1557338"/>
            <a:ext cx="5232400" cy="44624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r>
              <a:rPr lang="en-GB"/>
              <a:t>Πολιτική Ανάλυση &amp; Συμπεριφορά</a:t>
            </a:r>
          </a:p>
        </p:txBody>
      </p:sp>
      <p:sp>
        <p:nvSpPr>
          <p:cNvPr id="7" name="Rectangle 8"/>
          <p:cNvSpPr>
            <a:spLocks noGrp="1" noChangeArrowheads="1"/>
          </p:cNvSpPr>
          <p:nvPr>
            <p:ph type="sldNum" sz="quarter" idx="12"/>
          </p:nvPr>
        </p:nvSpPr>
        <p:spPr>
          <a:ln/>
        </p:spPr>
        <p:txBody>
          <a:bodyPr/>
          <a:lstStyle>
            <a:lvl1pPr>
              <a:defRPr/>
            </a:lvl1pPr>
          </a:lstStyle>
          <a:p>
            <a:pPr>
              <a:defRPr/>
            </a:pPr>
            <a:fld id="{29AF131C-19B9-4795-929E-F4F3801BB3FD}" type="slidenum">
              <a:rPr lang="en-GB"/>
              <a:pPr>
                <a:defRPr/>
              </a:pPr>
              <a:t>‹#›</a:t>
            </a:fld>
            <a:endParaRPr lang="en-GB"/>
          </a:p>
        </p:txBody>
      </p:sp>
    </p:spTree>
    <p:extLst>
      <p:ext uri="{BB962C8B-B14F-4D97-AF65-F5344CB8AC3E}">
        <p14:creationId xmlns:p14="http://schemas.microsoft.com/office/powerpoint/2010/main" val="3276162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5AC45C-58AA-4FAF-9FF8-EED3421BB35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447BA2E-089D-4575-9B38-E3CDE910D8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732EF6D9-E420-4614-BC99-27A51B3531A0}"/>
              </a:ext>
            </a:extLst>
          </p:cNvPr>
          <p:cNvSpPr>
            <a:spLocks noGrp="1"/>
          </p:cNvSpPr>
          <p:nvPr>
            <p:ph type="dt" sz="half" idx="10"/>
          </p:nvPr>
        </p:nvSpPr>
        <p:spPr/>
        <p:txBody>
          <a:bodyPr/>
          <a:lstStyle/>
          <a:p>
            <a:fld id="{BEAC90E8-227A-4D7C-960E-175D47B80B05}" type="datetimeFigureOut">
              <a:rPr lang="el-GR" smtClean="0"/>
              <a:t>14/5/2025</a:t>
            </a:fld>
            <a:endParaRPr lang="el-GR"/>
          </a:p>
        </p:txBody>
      </p:sp>
      <p:sp>
        <p:nvSpPr>
          <p:cNvPr id="5" name="Θέση υποσέλιδου 4">
            <a:extLst>
              <a:ext uri="{FF2B5EF4-FFF2-40B4-BE49-F238E27FC236}">
                <a16:creationId xmlns:a16="http://schemas.microsoft.com/office/drawing/2014/main" id="{160DB536-77C2-4D0D-8AB5-3627FBFAC0C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690A1CF-5814-4443-B78A-32472CE6C23E}"/>
              </a:ext>
            </a:extLst>
          </p:cNvPr>
          <p:cNvSpPr>
            <a:spLocks noGrp="1"/>
          </p:cNvSpPr>
          <p:nvPr>
            <p:ph type="sldNum" sz="quarter" idx="12"/>
          </p:nvPr>
        </p:nvSpPr>
        <p:spPr/>
        <p:txBody>
          <a:bodyPr/>
          <a:lstStyle/>
          <a:p>
            <a:fld id="{DAA06AC4-5FD7-4A43-A59F-30254AC96C99}" type="slidenum">
              <a:rPr lang="el-GR" smtClean="0"/>
              <a:t>‹#›</a:t>
            </a:fld>
            <a:endParaRPr lang="el-GR"/>
          </a:p>
        </p:txBody>
      </p:sp>
    </p:spTree>
    <p:extLst>
      <p:ext uri="{BB962C8B-B14F-4D97-AF65-F5344CB8AC3E}">
        <p14:creationId xmlns:p14="http://schemas.microsoft.com/office/powerpoint/2010/main" val="117791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CD3599-A18E-4393-9FA4-99420851E32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556B165-DA28-45CC-9853-1323853DEB90}"/>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3929CB37-2951-4449-AB43-EAA95EF1CEE1}"/>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8D3D0807-40A3-4C23-A9BD-5545D5CE60DB}"/>
              </a:ext>
            </a:extLst>
          </p:cNvPr>
          <p:cNvSpPr>
            <a:spLocks noGrp="1"/>
          </p:cNvSpPr>
          <p:nvPr>
            <p:ph type="dt" sz="half" idx="10"/>
          </p:nvPr>
        </p:nvSpPr>
        <p:spPr/>
        <p:txBody>
          <a:bodyPr/>
          <a:lstStyle/>
          <a:p>
            <a:fld id="{BEAC90E8-227A-4D7C-960E-175D47B80B05}" type="datetimeFigureOut">
              <a:rPr lang="el-GR" smtClean="0"/>
              <a:t>14/5/2025</a:t>
            </a:fld>
            <a:endParaRPr lang="el-GR"/>
          </a:p>
        </p:txBody>
      </p:sp>
      <p:sp>
        <p:nvSpPr>
          <p:cNvPr id="6" name="Θέση υποσέλιδου 5">
            <a:extLst>
              <a:ext uri="{FF2B5EF4-FFF2-40B4-BE49-F238E27FC236}">
                <a16:creationId xmlns:a16="http://schemas.microsoft.com/office/drawing/2014/main" id="{F1B38B16-924F-4616-BA9D-742588A7CC0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D9A8D01-548E-4BD1-84BF-BF0525F55567}"/>
              </a:ext>
            </a:extLst>
          </p:cNvPr>
          <p:cNvSpPr>
            <a:spLocks noGrp="1"/>
          </p:cNvSpPr>
          <p:nvPr>
            <p:ph type="sldNum" sz="quarter" idx="12"/>
          </p:nvPr>
        </p:nvSpPr>
        <p:spPr/>
        <p:txBody>
          <a:bodyPr/>
          <a:lstStyle/>
          <a:p>
            <a:fld id="{DAA06AC4-5FD7-4A43-A59F-30254AC96C99}" type="slidenum">
              <a:rPr lang="el-GR" smtClean="0"/>
              <a:t>‹#›</a:t>
            </a:fld>
            <a:endParaRPr lang="el-GR"/>
          </a:p>
        </p:txBody>
      </p:sp>
    </p:spTree>
    <p:extLst>
      <p:ext uri="{BB962C8B-B14F-4D97-AF65-F5344CB8AC3E}">
        <p14:creationId xmlns:p14="http://schemas.microsoft.com/office/powerpoint/2010/main" val="271023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F32024-09CA-4592-B66A-8953F12BAFB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28A6346-C850-45A5-AAE0-37568CA361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95556A42-D719-413A-929D-02753769E911}"/>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3A6B82D0-4CD5-4B72-BC5C-5308607A15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A394759E-D977-4A9D-8300-AA0736F2F4DF}"/>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F080E604-A6F4-480F-B08C-98313615DBC8}"/>
              </a:ext>
            </a:extLst>
          </p:cNvPr>
          <p:cNvSpPr>
            <a:spLocks noGrp="1"/>
          </p:cNvSpPr>
          <p:nvPr>
            <p:ph type="dt" sz="half" idx="10"/>
          </p:nvPr>
        </p:nvSpPr>
        <p:spPr/>
        <p:txBody>
          <a:bodyPr/>
          <a:lstStyle/>
          <a:p>
            <a:fld id="{BEAC90E8-227A-4D7C-960E-175D47B80B05}" type="datetimeFigureOut">
              <a:rPr lang="el-GR" smtClean="0"/>
              <a:t>14/5/2025</a:t>
            </a:fld>
            <a:endParaRPr lang="el-GR"/>
          </a:p>
        </p:txBody>
      </p:sp>
      <p:sp>
        <p:nvSpPr>
          <p:cNvPr id="8" name="Θέση υποσέλιδου 7">
            <a:extLst>
              <a:ext uri="{FF2B5EF4-FFF2-40B4-BE49-F238E27FC236}">
                <a16:creationId xmlns:a16="http://schemas.microsoft.com/office/drawing/2014/main" id="{203BEAD4-BF36-49BA-B77F-A477ED694363}"/>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9FE94FD-A40D-4C9B-BBE8-19BBBC2FAB6A}"/>
              </a:ext>
            </a:extLst>
          </p:cNvPr>
          <p:cNvSpPr>
            <a:spLocks noGrp="1"/>
          </p:cNvSpPr>
          <p:nvPr>
            <p:ph type="sldNum" sz="quarter" idx="12"/>
          </p:nvPr>
        </p:nvSpPr>
        <p:spPr/>
        <p:txBody>
          <a:bodyPr/>
          <a:lstStyle/>
          <a:p>
            <a:fld id="{DAA06AC4-5FD7-4A43-A59F-30254AC96C99}" type="slidenum">
              <a:rPr lang="el-GR" smtClean="0"/>
              <a:t>‹#›</a:t>
            </a:fld>
            <a:endParaRPr lang="el-GR"/>
          </a:p>
        </p:txBody>
      </p:sp>
    </p:spTree>
    <p:extLst>
      <p:ext uri="{BB962C8B-B14F-4D97-AF65-F5344CB8AC3E}">
        <p14:creationId xmlns:p14="http://schemas.microsoft.com/office/powerpoint/2010/main" val="297624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3F894A-559C-463B-B6A6-DE4D476CF77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4CAABD5-2801-4BE1-821A-5AAA11AD3253}"/>
              </a:ext>
            </a:extLst>
          </p:cNvPr>
          <p:cNvSpPr>
            <a:spLocks noGrp="1"/>
          </p:cNvSpPr>
          <p:nvPr>
            <p:ph type="dt" sz="half" idx="10"/>
          </p:nvPr>
        </p:nvSpPr>
        <p:spPr/>
        <p:txBody>
          <a:bodyPr/>
          <a:lstStyle/>
          <a:p>
            <a:fld id="{BEAC90E8-227A-4D7C-960E-175D47B80B05}" type="datetimeFigureOut">
              <a:rPr lang="el-GR" smtClean="0"/>
              <a:t>14/5/2025</a:t>
            </a:fld>
            <a:endParaRPr lang="el-GR"/>
          </a:p>
        </p:txBody>
      </p:sp>
      <p:sp>
        <p:nvSpPr>
          <p:cNvPr id="4" name="Θέση υποσέλιδου 3">
            <a:extLst>
              <a:ext uri="{FF2B5EF4-FFF2-40B4-BE49-F238E27FC236}">
                <a16:creationId xmlns:a16="http://schemas.microsoft.com/office/drawing/2014/main" id="{626766EA-C0C5-4BD0-89F5-1DC75AB3E67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D2C58672-66C4-411B-8DAC-B159F2E5A7EF}"/>
              </a:ext>
            </a:extLst>
          </p:cNvPr>
          <p:cNvSpPr>
            <a:spLocks noGrp="1"/>
          </p:cNvSpPr>
          <p:nvPr>
            <p:ph type="sldNum" sz="quarter" idx="12"/>
          </p:nvPr>
        </p:nvSpPr>
        <p:spPr/>
        <p:txBody>
          <a:bodyPr/>
          <a:lstStyle/>
          <a:p>
            <a:fld id="{DAA06AC4-5FD7-4A43-A59F-30254AC96C99}" type="slidenum">
              <a:rPr lang="el-GR" smtClean="0"/>
              <a:t>‹#›</a:t>
            </a:fld>
            <a:endParaRPr lang="el-GR"/>
          </a:p>
        </p:txBody>
      </p:sp>
    </p:spTree>
    <p:extLst>
      <p:ext uri="{BB962C8B-B14F-4D97-AF65-F5344CB8AC3E}">
        <p14:creationId xmlns:p14="http://schemas.microsoft.com/office/powerpoint/2010/main" val="283696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3239E15-7D6F-4D9A-BCA7-0B773689CA31}"/>
              </a:ext>
            </a:extLst>
          </p:cNvPr>
          <p:cNvSpPr>
            <a:spLocks noGrp="1"/>
          </p:cNvSpPr>
          <p:nvPr>
            <p:ph type="dt" sz="half" idx="10"/>
          </p:nvPr>
        </p:nvSpPr>
        <p:spPr/>
        <p:txBody>
          <a:bodyPr/>
          <a:lstStyle/>
          <a:p>
            <a:fld id="{BEAC90E8-227A-4D7C-960E-175D47B80B05}" type="datetimeFigureOut">
              <a:rPr lang="el-GR" smtClean="0"/>
              <a:t>14/5/2025</a:t>
            </a:fld>
            <a:endParaRPr lang="el-GR"/>
          </a:p>
        </p:txBody>
      </p:sp>
      <p:sp>
        <p:nvSpPr>
          <p:cNvPr id="3" name="Θέση υποσέλιδου 2">
            <a:extLst>
              <a:ext uri="{FF2B5EF4-FFF2-40B4-BE49-F238E27FC236}">
                <a16:creationId xmlns:a16="http://schemas.microsoft.com/office/drawing/2014/main" id="{43557AE7-524A-4421-8AE7-89BB50A6FA8E}"/>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26D43C3-35F0-42B8-9D1C-2AC068541DE6}"/>
              </a:ext>
            </a:extLst>
          </p:cNvPr>
          <p:cNvSpPr>
            <a:spLocks noGrp="1"/>
          </p:cNvSpPr>
          <p:nvPr>
            <p:ph type="sldNum" sz="quarter" idx="12"/>
          </p:nvPr>
        </p:nvSpPr>
        <p:spPr/>
        <p:txBody>
          <a:bodyPr/>
          <a:lstStyle/>
          <a:p>
            <a:fld id="{DAA06AC4-5FD7-4A43-A59F-30254AC96C99}" type="slidenum">
              <a:rPr lang="el-GR" smtClean="0"/>
              <a:t>‹#›</a:t>
            </a:fld>
            <a:endParaRPr lang="el-GR"/>
          </a:p>
        </p:txBody>
      </p:sp>
    </p:spTree>
    <p:extLst>
      <p:ext uri="{BB962C8B-B14F-4D97-AF65-F5344CB8AC3E}">
        <p14:creationId xmlns:p14="http://schemas.microsoft.com/office/powerpoint/2010/main" val="122949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C62B72-6F66-42D9-B4AB-69E493D32EC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06BF5C4-9EAC-47D9-A1C1-66CC130DD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C6CEF5B7-8860-419E-BE4A-6181992F4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3ABAAA11-BB2E-4045-BEFA-8796DE245960}"/>
              </a:ext>
            </a:extLst>
          </p:cNvPr>
          <p:cNvSpPr>
            <a:spLocks noGrp="1"/>
          </p:cNvSpPr>
          <p:nvPr>
            <p:ph type="dt" sz="half" idx="10"/>
          </p:nvPr>
        </p:nvSpPr>
        <p:spPr/>
        <p:txBody>
          <a:bodyPr/>
          <a:lstStyle/>
          <a:p>
            <a:fld id="{BEAC90E8-227A-4D7C-960E-175D47B80B05}" type="datetimeFigureOut">
              <a:rPr lang="el-GR" smtClean="0"/>
              <a:t>14/5/2025</a:t>
            </a:fld>
            <a:endParaRPr lang="el-GR"/>
          </a:p>
        </p:txBody>
      </p:sp>
      <p:sp>
        <p:nvSpPr>
          <p:cNvPr id="6" name="Θέση υποσέλιδου 5">
            <a:extLst>
              <a:ext uri="{FF2B5EF4-FFF2-40B4-BE49-F238E27FC236}">
                <a16:creationId xmlns:a16="http://schemas.microsoft.com/office/drawing/2014/main" id="{7A76F543-380B-4856-B8B8-0658A9FEFC6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D16AF2D-B8BD-4BAE-BA32-D632011FAC0F}"/>
              </a:ext>
            </a:extLst>
          </p:cNvPr>
          <p:cNvSpPr>
            <a:spLocks noGrp="1"/>
          </p:cNvSpPr>
          <p:nvPr>
            <p:ph type="sldNum" sz="quarter" idx="12"/>
          </p:nvPr>
        </p:nvSpPr>
        <p:spPr/>
        <p:txBody>
          <a:bodyPr/>
          <a:lstStyle/>
          <a:p>
            <a:fld id="{DAA06AC4-5FD7-4A43-A59F-30254AC96C99}" type="slidenum">
              <a:rPr lang="el-GR" smtClean="0"/>
              <a:t>‹#›</a:t>
            </a:fld>
            <a:endParaRPr lang="el-GR"/>
          </a:p>
        </p:txBody>
      </p:sp>
    </p:spTree>
    <p:extLst>
      <p:ext uri="{BB962C8B-B14F-4D97-AF65-F5344CB8AC3E}">
        <p14:creationId xmlns:p14="http://schemas.microsoft.com/office/powerpoint/2010/main" val="132351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121636-DB35-44F4-94E4-0F53ABF892C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E058B1C-5F02-48F8-B7BF-19E6CE121D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7BFFE76-B1B8-4EE6-A289-37BD873ED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7886C408-69CD-45C8-B24D-22C2C33F7686}"/>
              </a:ext>
            </a:extLst>
          </p:cNvPr>
          <p:cNvSpPr>
            <a:spLocks noGrp="1"/>
          </p:cNvSpPr>
          <p:nvPr>
            <p:ph type="dt" sz="half" idx="10"/>
          </p:nvPr>
        </p:nvSpPr>
        <p:spPr/>
        <p:txBody>
          <a:bodyPr/>
          <a:lstStyle/>
          <a:p>
            <a:fld id="{BEAC90E8-227A-4D7C-960E-175D47B80B05}" type="datetimeFigureOut">
              <a:rPr lang="el-GR" smtClean="0"/>
              <a:t>14/5/2025</a:t>
            </a:fld>
            <a:endParaRPr lang="el-GR"/>
          </a:p>
        </p:txBody>
      </p:sp>
      <p:sp>
        <p:nvSpPr>
          <p:cNvPr id="6" name="Θέση υποσέλιδου 5">
            <a:extLst>
              <a:ext uri="{FF2B5EF4-FFF2-40B4-BE49-F238E27FC236}">
                <a16:creationId xmlns:a16="http://schemas.microsoft.com/office/drawing/2014/main" id="{A1AEF911-8F84-4E02-9E85-A3C6074F324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9BE2C1A-E8F0-4E1A-9AD5-DEDF11432CAB}"/>
              </a:ext>
            </a:extLst>
          </p:cNvPr>
          <p:cNvSpPr>
            <a:spLocks noGrp="1"/>
          </p:cNvSpPr>
          <p:nvPr>
            <p:ph type="sldNum" sz="quarter" idx="12"/>
          </p:nvPr>
        </p:nvSpPr>
        <p:spPr/>
        <p:txBody>
          <a:bodyPr/>
          <a:lstStyle/>
          <a:p>
            <a:fld id="{DAA06AC4-5FD7-4A43-A59F-30254AC96C99}" type="slidenum">
              <a:rPr lang="el-GR" smtClean="0"/>
              <a:t>‹#›</a:t>
            </a:fld>
            <a:endParaRPr lang="el-GR"/>
          </a:p>
        </p:txBody>
      </p:sp>
    </p:spTree>
    <p:extLst>
      <p:ext uri="{BB962C8B-B14F-4D97-AF65-F5344CB8AC3E}">
        <p14:creationId xmlns:p14="http://schemas.microsoft.com/office/powerpoint/2010/main" val="211090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1793208D-52A2-48B0-9E5B-3AF5267A4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F69AF7B-28BA-4610-AAFC-047115288B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27DEFEFF-8D29-4212-B978-FDC6B7AF13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C90E8-227A-4D7C-960E-175D47B80B05}" type="datetimeFigureOut">
              <a:rPr lang="el-GR" smtClean="0"/>
              <a:t>14/5/2025</a:t>
            </a:fld>
            <a:endParaRPr lang="el-GR"/>
          </a:p>
        </p:txBody>
      </p:sp>
      <p:sp>
        <p:nvSpPr>
          <p:cNvPr id="5" name="Θέση υποσέλιδου 4">
            <a:extLst>
              <a:ext uri="{FF2B5EF4-FFF2-40B4-BE49-F238E27FC236}">
                <a16:creationId xmlns:a16="http://schemas.microsoft.com/office/drawing/2014/main" id="{0B1BC2C1-2DE1-450F-99D7-2774B88FA1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99D83B2-C599-4151-93C0-5042920D7E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06AC4-5FD7-4A43-A59F-30254AC96C99}" type="slidenum">
              <a:rPr lang="el-GR" smtClean="0"/>
              <a:t>‹#›</a:t>
            </a:fld>
            <a:endParaRPr lang="el-GR"/>
          </a:p>
        </p:txBody>
      </p:sp>
    </p:spTree>
    <p:extLst>
      <p:ext uri="{BB962C8B-B14F-4D97-AF65-F5344CB8AC3E}">
        <p14:creationId xmlns:p14="http://schemas.microsoft.com/office/powerpoint/2010/main" val="3915043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5/14/2025</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90961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9A%CF%85%CE%B2%CE%AD%CF%81%CE%BD%CE%B7%CF%83%CE%B7" TargetMode="External"/><Relationship Id="rId7" Type="http://schemas.openxmlformats.org/officeDocument/2006/relationships/hyperlink" Target="https://el.wikipedia.org/wiki/%CE%A3%CE%B1%CE%BD%CF%83%CE%BA%CF%81%CE%B9%CF%84%CE%B9%CE%BA%CE%AC" TargetMode="External"/><Relationship Id="rId2" Type="http://schemas.openxmlformats.org/officeDocument/2006/relationships/hyperlink" Target="https://el.wikipedia.org/wiki/%CE%9D%CF%8C%CE%BC%CE%BF%CF%82" TargetMode="External"/><Relationship Id="rId1" Type="http://schemas.openxmlformats.org/officeDocument/2006/relationships/slideLayout" Target="../slideLayouts/slideLayout13.xml"/><Relationship Id="rId6" Type="http://schemas.openxmlformats.org/officeDocument/2006/relationships/hyperlink" Target="https://el.wikipedia.org/w/index.php?title=%CE%9C%CE%B7_%CE%B2%CE%AF%CE%B1&amp;action=edit&amp;redlink=1" TargetMode="External"/><Relationship Id="rId5" Type="http://schemas.openxmlformats.org/officeDocument/2006/relationships/hyperlink" Target="https://el.wikipedia.org/w/index.php?title=%CE%9C%CE%B7_%CE%B2%CE%AF%CE%B1%CE%B9%CE%B7_%CE%B1%CE%BD%CF%84%CE%AF%CF%83%CF%84%CE%B1%CF%83%CE%B7&amp;action=edit&amp;redlink=1" TargetMode="External"/><Relationship Id="rId4" Type="http://schemas.openxmlformats.org/officeDocument/2006/relationships/hyperlink" Target="https://el.wikipedia.org/wiki/%CE%92%CE%AF%CE%B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https://el.wikipedia.org/w/index.php?title=%CE%91%CE%B9%CE%B3%CF%85%CF%80%CF%84%CE%B9%CE%B1%CE%BA%CE%AE_%CE%B5%CF%80%CE%B1%CE%BD%CE%AC%CF%83%CF%84%CE%B1%CF%83%CE%B7_%CF%84%CE%BF%CF%85_1919&amp;action=edit&amp;redlink=1" TargetMode="External"/><Relationship Id="rId3" Type="http://schemas.openxmlformats.org/officeDocument/2006/relationships/hyperlink" Target="https://el.wikipedia.org/w/index.php?title=%CE%91%CE%BD%CE%B5%CE%BE%CE%B1%CF%81%CF%84%CE%B7%CF%83%CE%AF%CE%B1_%CF%84%CE%B7%CF%82_%CE%99%CE%BD%CE%B4%CE%AF%CE%B1%CF%82&amp;action=edit&amp;redlink=1" TargetMode="External"/><Relationship Id="rId7" Type="http://schemas.openxmlformats.org/officeDocument/2006/relationships/hyperlink" Target="https://el.wikipedia.org/w/index.php?title=%CE%91%CE%BC%CE%B5%CF%81%CE%B9%CE%BA%CE%B1%CE%BD%CE%B9%CE%BA%CF%8C_%CE%9A%CE%AF%CE%BD%CE%B7%CE%BC%CE%B1_%CE%A0%CE%BF%CE%BB%CE%B9%CF%84%CE%B9%CE%BA%CF%8E%CE%BD_%CE%94%CE%B9%CE%BA%CE%B1%CE%B9%CF%89%CE%BC%CE%AC%CF%84%CF%89%CE%BD&amp;action=edit&amp;redlink=1" TargetMode="External"/><Relationship Id="rId2" Type="http://schemas.openxmlformats.org/officeDocument/2006/relationships/hyperlink" Target="https://el.wikipedia.org/wiki/%CE%99%CE%BD%CE%B4%CE%AF%CE%B1" TargetMode="External"/><Relationship Id="rId1" Type="http://schemas.openxmlformats.org/officeDocument/2006/relationships/slideLayout" Target="../slideLayouts/slideLayout13.xml"/><Relationship Id="rId6" Type="http://schemas.openxmlformats.org/officeDocument/2006/relationships/hyperlink" Target="https://el.wikipedia.org/wiki/%CE%91%CF%80%CE%B1%CF%81%CF%84%CF%87%CE%AC%CE%B9%CE%BD%CF%84" TargetMode="External"/><Relationship Id="rId5" Type="http://schemas.openxmlformats.org/officeDocument/2006/relationships/hyperlink" Target="https://el.wikipedia.org/wiki/%CE%9D%CF%8C%CF%84%CE%B9%CE%B1_%CE%91%CF%86%CF%81%CE%B9%CE%BA%CE%AE" TargetMode="External"/><Relationship Id="rId10" Type="http://schemas.openxmlformats.org/officeDocument/2006/relationships/hyperlink" Target="https://el.wikipedia.org/wiki/1919" TargetMode="External"/><Relationship Id="rId4" Type="http://schemas.openxmlformats.org/officeDocument/2006/relationships/hyperlink" Target="https://el.wikipedia.org/wiki/%CE%97%CE%BD%CF%89%CE%BC%CE%AD%CE%BD%CE%BF_%CE%92%CE%B1%CF%83%CE%AF%CE%BB%CE%B5%CE%B9%CE%BF" TargetMode="External"/><Relationship Id="rId9" Type="http://schemas.openxmlformats.org/officeDocument/2006/relationships/hyperlink" Target="https://el.wikipedia.org/wiki/%CE%91%CE%AF%CE%B3%CF%85%CF%80%CF%84%CE%BF%CF%82"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el.wikipedia.org/wiki/%CE%9C%CE%B1%CF%87%CE%AC%CF%84%CE%BC%CE%B1_%CE%93%CE%BA%CE%AC%CE%BD%CF%84%CE%B9"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hyperlink" Target="https://el.wikipedia.org/w/index.php?title=%CE%9C%CE%B5%CE%BE%CE%B9%CE%BA%CE%BF-%CE%91%CE%BC%CE%B5%CF%81%CE%B9%CE%BA%CE%B1%CE%BD%CE%B9%CE%BA%CF%8C%CF%82_%CE%A0%CF%8C%CE%BB%CE%B5%CE%BC%CE%BF%CF%82&amp;action=edit&amp;redlink=1" TargetMode="External"/><Relationship Id="rId3" Type="http://schemas.openxmlformats.org/officeDocument/2006/relationships/hyperlink" Target="https://el.wikipedia.org/wiki/%CE%A7%CE%AD%CE%BD%CF%81%CE%B9_%CE%9D%CF%84%CE%AD%CE%B9%CE%B2%CE%B9%CE%BD%CF%84_%CE%98%CF%8C%CF%81%CF%89" TargetMode="External"/><Relationship Id="rId7" Type="http://schemas.openxmlformats.org/officeDocument/2006/relationships/hyperlink" Target="https://el.wikipedia.org/wiki/%CE%94%CE%BF%CF%85%CE%BB%CE%B5%CE%AF%CE%B1" TargetMode="External"/><Relationship Id="rId2" Type="http://schemas.openxmlformats.org/officeDocument/2006/relationships/hyperlink" Target="https://el.wikipedia.org/wiki/%CE%91%CE%BC%CE%B5%CF%81%CE%B9%CE%BA%CE%B1%CE%BD%CF%8C%CF%82" TargetMode="External"/><Relationship Id="rId1" Type="http://schemas.openxmlformats.org/officeDocument/2006/relationships/slideLayout" Target="../slideLayouts/slideLayout13.xml"/><Relationship Id="rId6" Type="http://schemas.openxmlformats.org/officeDocument/2006/relationships/hyperlink" Target="https://el.wikipedia.org/wiki/%CE%A6%CF%8C%CF%81%CE%BF%CF%82" TargetMode="External"/><Relationship Id="rId5" Type="http://schemas.openxmlformats.org/officeDocument/2006/relationships/hyperlink" Target="https://el.wikipedia.org/wiki/%CE%91%CF%85%CF%84%CE%BF%CE%BD%CE%BF%CE%BC%CE%AF%CE%B1" TargetMode="External"/><Relationship Id="rId4" Type="http://schemas.openxmlformats.org/officeDocument/2006/relationships/hyperlink" Target="https://el.wikipedia.org/wiki/184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E49D61-B90B-4107-8C92-20109049302B}"/>
              </a:ext>
            </a:extLst>
          </p:cNvPr>
          <p:cNvSpPr>
            <a:spLocks noGrp="1"/>
          </p:cNvSpPr>
          <p:nvPr>
            <p:ph type="ctrTitle"/>
          </p:nvPr>
        </p:nvSpPr>
        <p:spPr/>
        <p:txBody>
          <a:bodyPr/>
          <a:lstStyle/>
          <a:p>
            <a:endParaRPr lang="el-GR"/>
          </a:p>
        </p:txBody>
      </p:sp>
      <p:sp>
        <p:nvSpPr>
          <p:cNvPr id="3" name="Υπότιτλος 2">
            <a:extLst>
              <a:ext uri="{FF2B5EF4-FFF2-40B4-BE49-F238E27FC236}">
                <a16:creationId xmlns:a16="http://schemas.microsoft.com/office/drawing/2014/main" id="{7DF88B2F-4492-49F3-9DE9-B048F7AFBF7A}"/>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351063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Αναγέννηση</a:t>
            </a:r>
          </a:p>
        </p:txBody>
      </p:sp>
      <p:sp>
        <p:nvSpPr>
          <p:cNvPr id="3" name="Θέση περιεχομένου 2"/>
          <p:cNvSpPr>
            <a:spLocks noGrp="1"/>
          </p:cNvSpPr>
          <p:nvPr>
            <p:ph idx="1"/>
          </p:nvPr>
        </p:nvSpPr>
        <p:spPr/>
        <p:txBody>
          <a:bodyPr>
            <a:normAutofit fontScale="92500" lnSpcReduction="20000"/>
          </a:bodyPr>
          <a:lstStyle/>
          <a:p>
            <a:r>
              <a:rPr lang="el-GR" dirty="0"/>
              <a:t>Την περίοδο της Λουθηρανικής μεταρρύθμισης ενδιαφέρον παρουσιάζει το έργο του </a:t>
            </a:r>
            <a:r>
              <a:rPr lang="el-GR" dirty="0" err="1"/>
              <a:t>Etienne</a:t>
            </a:r>
            <a:r>
              <a:rPr lang="el-GR" dirty="0"/>
              <a:t> de </a:t>
            </a:r>
            <a:r>
              <a:rPr lang="el-GR" dirty="0" err="1"/>
              <a:t>la</a:t>
            </a:r>
            <a:r>
              <a:rPr lang="el-GR" dirty="0"/>
              <a:t> </a:t>
            </a:r>
            <a:r>
              <a:rPr lang="el-GR" dirty="0" err="1"/>
              <a:t>Boetie</a:t>
            </a:r>
            <a:r>
              <a:rPr lang="el-GR" dirty="0"/>
              <a:t> «Πραγματεία περί εθελοδουλίας» το οποίο δημοσιεύτηκε μετά το θάνατό του το 1573. Παρουσιάζει το ζήτημα της απάθειας το οποίο συνεπάγεται ου-</a:t>
            </a:r>
            <a:r>
              <a:rPr lang="el-GR" dirty="0" err="1"/>
              <a:t>σιαστικά</a:t>
            </a:r>
            <a:r>
              <a:rPr lang="el-GR" dirty="0"/>
              <a:t> την άνευ όρων υποταγή των ατόμων στο μονάρχη (</a:t>
            </a:r>
            <a:r>
              <a:rPr lang="el-GR" dirty="0" err="1"/>
              <a:t>Γιαταγάνας</a:t>
            </a:r>
            <a:r>
              <a:rPr lang="el-GR" dirty="0"/>
              <a:t>, 2010). Ο λαός με άλλα λόγια υπόκειται στις αυθαίρετες αποφάσεις του ηγεμόνα και παρόλο που έχει το δικαίωμα αντίστασης και ανυπακοής «</a:t>
            </a:r>
            <a:r>
              <a:rPr lang="el-GR" dirty="0" err="1"/>
              <a:t>αυτοεξανδραποδίζεται</a:t>
            </a:r>
            <a:r>
              <a:rPr lang="el-GR" dirty="0"/>
              <a:t> και κόβει το λαιμό του». Ο </a:t>
            </a:r>
            <a:r>
              <a:rPr lang="el-GR" dirty="0" err="1"/>
              <a:t>Boetie</a:t>
            </a:r>
            <a:r>
              <a:rPr lang="el-GR" dirty="0"/>
              <a:t> προβάλλει την ανάγκη </a:t>
            </a:r>
            <a:r>
              <a:rPr lang="el-GR" dirty="0" err="1"/>
              <a:t>αυτο</a:t>
            </a:r>
            <a:r>
              <a:rPr lang="el-GR" dirty="0"/>
              <a:t>-οργάνωσης του κοινωνικού συνόλου και ανάδειξης αντιπροσώπων ικανών να πραγματοποιήσουν τα συμφέροντα του λαού. Θεωρεί ότι η συμμετοχή στη διαχείριση των κοινών αποτελεί τη μόνη λύση υπέρβασης της αυθαιρεσίας και της βαρβαρότητας, συμπεριφορών που σχετίζονται άμεσα με την έλλειψη ελέγχου των ηγεμόνων. </a:t>
            </a:r>
          </a:p>
        </p:txBody>
      </p:sp>
    </p:spTree>
    <p:extLst>
      <p:ext uri="{BB962C8B-B14F-4D97-AF65-F5344CB8AC3E}">
        <p14:creationId xmlns:p14="http://schemas.microsoft.com/office/powerpoint/2010/main" val="219040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t>Montesquieu</a:t>
            </a:r>
            <a:endParaRPr lang="el-GR" dirty="0"/>
          </a:p>
        </p:txBody>
      </p:sp>
      <p:sp>
        <p:nvSpPr>
          <p:cNvPr id="3" name="Θέση περιεχομένου 2"/>
          <p:cNvSpPr>
            <a:spLocks noGrp="1"/>
          </p:cNvSpPr>
          <p:nvPr>
            <p:ph idx="1"/>
          </p:nvPr>
        </p:nvSpPr>
        <p:spPr/>
        <p:txBody>
          <a:bodyPr/>
          <a:lstStyle/>
          <a:p>
            <a:r>
              <a:rPr lang="el-GR" dirty="0"/>
              <a:t>«Όσο μακριά είναι ο ουρανός από τη γη, τόσο το πραγματικό νόημα της ισότητας απέχει από το νόημα της ακραίας ισότητας. Το πρώτο δεν σημαίνει καθόλου ότι όλοι διοικούν ή ότι ουδείς διοικείται, αλλά ότι διοικούντες και διοικούμενοι είναι ίσοι. Δεν σημαίνει ότι απορρίπτουμε τους ηγέτες αλλά ότι επιζητούμε να έχουμε ηγέτες ισότιμους με εμάς. Στη φυσική κατάσταση, οι άνθρωποι γεννιούνται ίσοι μεταξύ τους, αλλά δεν είναι δυνατόν να παραμείνουν ίσοι. Η κοινωνία στερεί την ισότητα αλλά οι άνθρωποι ξαναγίνονται ίσοι χάρη στους νόμους…»</a:t>
            </a:r>
          </a:p>
        </p:txBody>
      </p:sp>
    </p:spTree>
    <p:extLst>
      <p:ext uri="{BB962C8B-B14F-4D97-AF65-F5344CB8AC3E}">
        <p14:creationId xmlns:p14="http://schemas.microsoft.com/office/powerpoint/2010/main" val="1346997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Hobbes</a:t>
            </a:r>
            <a:endParaRPr lang="el-GR" dirty="0"/>
          </a:p>
        </p:txBody>
      </p:sp>
      <p:sp>
        <p:nvSpPr>
          <p:cNvPr id="3" name="Θέση περιεχομένου 2"/>
          <p:cNvSpPr>
            <a:spLocks noGrp="1"/>
          </p:cNvSpPr>
          <p:nvPr>
            <p:ph idx="1"/>
          </p:nvPr>
        </p:nvSpPr>
        <p:spPr/>
        <p:txBody>
          <a:bodyPr>
            <a:normAutofit fontScale="92500"/>
          </a:bodyPr>
          <a:lstStyle/>
          <a:p>
            <a:r>
              <a:rPr lang="el-GR" dirty="0"/>
              <a:t>«…κάθε άνθρωπος είναι ο ίδιος κριτής των καλών και των κακών πράξεων. Αυτό είναι αλήθεια στη φυσική κατάσταση, όπου δεν υπάρχουν νόμοι· και επίσης στην κυβέρνηση, σε αυτές τις περιπτώσεις οι οποίες δεν είναι καθορισμένες από το νόμο. Αλλιώς, είναι πασιφανές, ότι η μέτρηση των καλών και κακών πράξεων, είναι ο νόμος, και ο κριτής είναι ο νομοθέτης, ο οποίος αντιπροσωπεύει την κοινότητα. Εξαιτίας αυτής της </a:t>
            </a:r>
            <a:r>
              <a:rPr lang="el-GR" dirty="0" err="1"/>
              <a:t>εσφαλ-μένης</a:t>
            </a:r>
            <a:r>
              <a:rPr lang="el-GR" dirty="0"/>
              <a:t> θεωρίας οι άνθρωποι συνδιαλέγονται με τους εαυτούς τους και αμφισβητούν τις επιταγές της κοινότητας· μετά υπακούουν ή δεν υπακούουν σε αυτούς, ανάλογα με το σκεπτικό τους· από αυτό η κοινότητα αποπροσανατολίζεται και γίνεται αδύναμη»</a:t>
            </a:r>
          </a:p>
        </p:txBody>
      </p:sp>
    </p:spTree>
    <p:extLst>
      <p:ext uri="{BB962C8B-B14F-4D97-AF65-F5344CB8AC3E}">
        <p14:creationId xmlns:p14="http://schemas.microsoft.com/office/powerpoint/2010/main" val="2090041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Marcuse</a:t>
            </a:r>
            <a:endParaRPr lang="el-GR" dirty="0"/>
          </a:p>
        </p:txBody>
      </p:sp>
      <p:sp>
        <p:nvSpPr>
          <p:cNvPr id="3" name="Θέση περιεχομένου 2"/>
          <p:cNvSpPr>
            <a:spLocks noGrp="1"/>
          </p:cNvSpPr>
          <p:nvPr>
            <p:ph idx="1"/>
          </p:nvPr>
        </p:nvSpPr>
        <p:spPr/>
        <p:txBody>
          <a:bodyPr>
            <a:normAutofit fontScale="70000" lnSpcReduction="20000"/>
          </a:bodyPr>
          <a:lstStyle/>
          <a:p>
            <a:pPr algn="just">
              <a:lnSpc>
                <a:spcPct val="150000"/>
              </a:lnSpc>
              <a:spcAft>
                <a:spcPts val="800"/>
              </a:spcAft>
            </a:pPr>
            <a:r>
              <a:rPr lang="el-GR" i="1" dirty="0">
                <a:latin typeface="Times New Roman" panose="02020603050405020304" pitchFamily="18" charset="0"/>
                <a:ea typeface="Times New Roman" panose="02020603050405020304" pitchFamily="18" charset="0"/>
                <a:cs typeface="Times New Roman" panose="02020603050405020304" pitchFamily="18" charset="0"/>
              </a:rPr>
              <a:t>Η ιδέα πως υφίσταται κάποιο ανώτερο από το θετό δίκαιο είναι τόσο παλιά όσο και ο πολιτισμός. Την πάλη αυτή μεταξύ δύο </a:t>
            </a:r>
            <a:r>
              <a:rPr lang="el-GR" i="1" dirty="0" err="1">
                <a:latin typeface="Times New Roman" panose="02020603050405020304" pitchFamily="18" charset="0"/>
                <a:ea typeface="Times New Roman" panose="02020603050405020304" pitchFamily="18" charset="0"/>
                <a:cs typeface="Times New Roman" panose="02020603050405020304" pitchFamily="18" charset="0"/>
              </a:rPr>
              <a:t>δικαιικών</a:t>
            </a:r>
            <a:r>
              <a:rPr lang="el-GR" i="1" dirty="0">
                <a:latin typeface="Times New Roman" panose="02020603050405020304" pitchFamily="18" charset="0"/>
                <a:ea typeface="Times New Roman" panose="02020603050405020304" pitchFamily="18" charset="0"/>
                <a:cs typeface="Times New Roman" panose="02020603050405020304" pitchFamily="18" charset="0"/>
              </a:rPr>
              <a:t> τάξεων τη συνιστά κάθε αντιπαράθεση που ξεπερνά την αυστηρά ιδιωτική σφαίρα. Η κατεστημένη τάξη κατέχει το νόμιμο μονοπώλιο του καταναγκασμού που βασίζεται στο θετό δίκαιο και υποχρεούται μάλιστα να χρησιμοποιεί τη νόμιμη αυτή βία προκειμένου να υπερασπίζεται τη θέση της. Εκείνοι που αντιτίθενται σε αυτή τη βία αναγνωρίζουν και ασκούν ένα ανώτερο δικαίωμα: μαρτυρούν ότι η υποχρέωση αντίστασης αποτελεί την ατμομηχανή της ιστορικής εξέλιξης της ελευθερίας. Το δικαίωμα και το καθήκον ανυπακοής των πολιτών ασκείται ως δυνάμει νομιμοποιημένη και απελευθερωτική δύναμη. Χωρίς αυτό το δικαίωμα αντίστασης, χωρίς ένα δίκαιο ανώτερο του ισχύοντος δικαίου, θα βρισκόμαστε ακόμη στο στάδιο της πρωτόγονης βαρβαρότητας.</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010983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ΕΡΕΥΝΑ-Βασικές υποθέσεις</a:t>
            </a:r>
          </a:p>
        </p:txBody>
      </p:sp>
      <p:sp>
        <p:nvSpPr>
          <p:cNvPr id="3" name="Θέση περιεχομένου 2"/>
          <p:cNvSpPr>
            <a:spLocks noGrp="1"/>
          </p:cNvSpPr>
          <p:nvPr>
            <p:ph idx="1"/>
          </p:nvPr>
        </p:nvSpPr>
        <p:spPr/>
        <p:txBody>
          <a:bodyPr>
            <a:normAutofit fontScale="62500" lnSpcReduction="20000"/>
          </a:bodyPr>
          <a:lstStyle/>
          <a:p>
            <a:pPr algn="just">
              <a:lnSpc>
                <a:spcPct val="150000"/>
              </a:lnSpc>
              <a:spcAft>
                <a:spcPts val="0"/>
              </a:spcAft>
            </a:pPr>
            <a:r>
              <a:rPr lang="el-GR" i="1" dirty="0">
                <a:latin typeface="Times New Roman" panose="02020603050405020304" pitchFamily="18" charset="0"/>
                <a:ea typeface="Times New Roman" panose="02020603050405020304" pitchFamily="18" charset="0"/>
                <a:cs typeface="Times New Roman" panose="02020603050405020304" pitchFamily="18" charset="0"/>
              </a:rPr>
              <a:t>1</a:t>
            </a:r>
            <a:r>
              <a:rPr lang="el-GR" i="1" baseline="30000" dirty="0">
                <a:latin typeface="Times New Roman" panose="02020603050405020304" pitchFamily="18" charset="0"/>
                <a:ea typeface="Times New Roman" panose="02020603050405020304" pitchFamily="18" charset="0"/>
                <a:cs typeface="Times New Roman" panose="02020603050405020304" pitchFamily="18" charset="0"/>
              </a:rPr>
              <a:t>η</a:t>
            </a:r>
            <a:r>
              <a:rPr lang="el-GR" i="1" dirty="0">
                <a:latin typeface="Times New Roman" panose="02020603050405020304" pitchFamily="18" charset="0"/>
                <a:ea typeface="Times New Roman" panose="02020603050405020304" pitchFamily="18" charset="0"/>
                <a:cs typeface="Times New Roman" panose="02020603050405020304" pitchFamily="18" charset="0"/>
              </a:rPr>
              <a:t> Υπόθεση</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l-GR" dirty="0">
                <a:latin typeface="Times New Roman" panose="02020603050405020304" pitchFamily="18" charset="0"/>
                <a:ea typeface="Times New Roman" panose="02020603050405020304" pitchFamily="18" charset="0"/>
                <a:cs typeface="Times New Roman" panose="02020603050405020304" pitchFamily="18" charset="0"/>
              </a:rPr>
              <a:t>Η δικαιολόγηση των καταλήψεων εκ μέρους των μαθητών ως μορφή πολιτικής ανυπακοής διαφέρει ανάλογα με το βαθμό της έμφασης που δίνεται στην τιμωρία ως ελεγκτικό μηχανισμό στη διαδικασία της κοινωνικοποίησης.</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l-GR" i="1" dirty="0">
                <a:latin typeface="Times New Roman" panose="02020603050405020304" pitchFamily="18" charset="0"/>
                <a:ea typeface="Times New Roman" panose="02020603050405020304" pitchFamily="18" charset="0"/>
                <a:cs typeface="Times New Roman" panose="02020603050405020304" pitchFamily="18" charset="0"/>
              </a:rPr>
              <a:t>2</a:t>
            </a:r>
            <a:r>
              <a:rPr lang="el-GR" i="1" baseline="30000" dirty="0">
                <a:latin typeface="Times New Roman" panose="02020603050405020304" pitchFamily="18" charset="0"/>
                <a:ea typeface="Times New Roman" panose="02020603050405020304" pitchFamily="18" charset="0"/>
                <a:cs typeface="Times New Roman" panose="02020603050405020304" pitchFamily="18" charset="0"/>
              </a:rPr>
              <a:t>η</a:t>
            </a:r>
            <a:r>
              <a:rPr lang="el-GR" i="1" dirty="0">
                <a:latin typeface="Times New Roman" panose="02020603050405020304" pitchFamily="18" charset="0"/>
                <a:ea typeface="Times New Roman" panose="02020603050405020304" pitchFamily="18" charset="0"/>
                <a:cs typeface="Times New Roman" panose="02020603050405020304" pitchFamily="18" charset="0"/>
              </a:rPr>
              <a:t> Υπόθεση</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l-GR" dirty="0">
                <a:latin typeface="Times New Roman" panose="02020603050405020304" pitchFamily="18" charset="0"/>
                <a:ea typeface="Times New Roman" panose="02020603050405020304" pitchFamily="18" charset="0"/>
                <a:cs typeface="Times New Roman" panose="02020603050405020304" pitchFamily="18" charset="0"/>
              </a:rPr>
              <a:t>Η δικαιολόγηση των καταλήψεων διαφέρει ανάλογα με την έμφαση της πολιτικής ανυπακοής ως μορφή αντίστασης σε συλλογικό επίπεδο.</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l-GR" i="1" dirty="0">
                <a:latin typeface="Times New Roman" panose="02020603050405020304" pitchFamily="18" charset="0"/>
                <a:ea typeface="Times New Roman" panose="02020603050405020304" pitchFamily="18" charset="0"/>
                <a:cs typeface="Times New Roman" panose="02020603050405020304" pitchFamily="18" charset="0"/>
              </a:rPr>
              <a:t>3</a:t>
            </a:r>
            <a:r>
              <a:rPr lang="el-GR" i="1" baseline="30000" dirty="0">
                <a:latin typeface="Times New Roman" panose="02020603050405020304" pitchFamily="18" charset="0"/>
                <a:ea typeface="Times New Roman" panose="02020603050405020304" pitchFamily="18" charset="0"/>
                <a:cs typeface="Times New Roman" panose="02020603050405020304" pitchFamily="18" charset="0"/>
              </a:rPr>
              <a:t>η</a:t>
            </a:r>
            <a:r>
              <a:rPr lang="el-GR" i="1" dirty="0">
                <a:latin typeface="Times New Roman" panose="02020603050405020304" pitchFamily="18" charset="0"/>
                <a:ea typeface="Times New Roman" panose="02020603050405020304" pitchFamily="18" charset="0"/>
                <a:cs typeface="Times New Roman" panose="02020603050405020304" pitchFamily="18" charset="0"/>
              </a:rPr>
              <a:t> Υπόθεση</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l-GR" dirty="0">
                <a:latin typeface="Times New Roman" panose="02020603050405020304" pitchFamily="18" charset="0"/>
                <a:ea typeface="Times New Roman" panose="02020603050405020304" pitchFamily="18" charset="0"/>
                <a:cs typeface="Times New Roman" panose="02020603050405020304" pitchFamily="18" charset="0"/>
              </a:rPr>
              <a:t>Όσο πιο συχνή είναι η καταφυγή στις καταλήψεις ως μορφή πολιτικής ανυπακοής για τους μαθητές, τόσο πιο συχνή είναι η προσδοκία ότι θα ξανασυμβούν.</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1873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838200" y="329784"/>
            <a:ext cx="10515600" cy="5847179"/>
          </a:xfrm>
        </p:spPr>
        <p:txBody>
          <a:bodyPr>
            <a:normAutofit fontScale="92500" lnSpcReduction="20000"/>
          </a:bodyPr>
          <a:lstStyle/>
          <a:p>
            <a:pPr algn="just">
              <a:lnSpc>
                <a:spcPct val="150000"/>
              </a:lnSpc>
              <a:spcAft>
                <a:spcPts val="0"/>
              </a:spcAft>
            </a:pPr>
            <a:r>
              <a:rPr lang="el-GR" i="1" dirty="0">
                <a:latin typeface="Times New Roman" panose="02020603050405020304" pitchFamily="18" charset="0"/>
                <a:ea typeface="Times New Roman" panose="02020603050405020304" pitchFamily="18" charset="0"/>
                <a:cs typeface="Times New Roman" panose="02020603050405020304" pitchFamily="18" charset="0"/>
              </a:rPr>
              <a:t>4</a:t>
            </a:r>
            <a:r>
              <a:rPr lang="el-GR" i="1" baseline="30000" dirty="0">
                <a:latin typeface="Times New Roman" panose="02020603050405020304" pitchFamily="18" charset="0"/>
                <a:ea typeface="Times New Roman" panose="02020603050405020304" pitchFamily="18" charset="0"/>
                <a:cs typeface="Times New Roman" panose="02020603050405020304" pitchFamily="18" charset="0"/>
              </a:rPr>
              <a:t>η</a:t>
            </a:r>
            <a:r>
              <a:rPr lang="el-GR" i="1" dirty="0">
                <a:latin typeface="Times New Roman" panose="02020603050405020304" pitchFamily="18" charset="0"/>
                <a:ea typeface="Times New Roman" panose="02020603050405020304" pitchFamily="18" charset="0"/>
                <a:cs typeface="Times New Roman" panose="02020603050405020304" pitchFamily="18" charset="0"/>
              </a:rPr>
              <a:t> Υπόθεση</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l-GR" dirty="0">
                <a:latin typeface="Times New Roman" panose="02020603050405020304" pitchFamily="18" charset="0"/>
                <a:ea typeface="Times New Roman" panose="02020603050405020304" pitchFamily="18" charset="0"/>
                <a:cs typeface="Times New Roman" panose="02020603050405020304" pitchFamily="18" charset="0"/>
              </a:rPr>
              <a:t>Η δικαιολόγηση των καταλήψεων εξαρτάται από το βαθμό της δυσαρέσκειας σε θέματα που τους αφορούν.</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l-GR" i="1" dirty="0">
                <a:latin typeface="Times New Roman" panose="02020603050405020304" pitchFamily="18" charset="0"/>
                <a:ea typeface="Times New Roman" panose="02020603050405020304" pitchFamily="18" charset="0"/>
                <a:cs typeface="Times New Roman" panose="02020603050405020304" pitchFamily="18" charset="0"/>
              </a:rPr>
              <a:t>5</a:t>
            </a:r>
            <a:r>
              <a:rPr lang="el-GR" i="1" baseline="30000" dirty="0">
                <a:latin typeface="Times New Roman" panose="02020603050405020304" pitchFamily="18" charset="0"/>
                <a:ea typeface="Times New Roman" panose="02020603050405020304" pitchFamily="18" charset="0"/>
                <a:cs typeface="Times New Roman" panose="02020603050405020304" pitchFamily="18" charset="0"/>
              </a:rPr>
              <a:t>η</a:t>
            </a:r>
            <a:r>
              <a:rPr lang="el-GR" i="1" dirty="0">
                <a:latin typeface="Times New Roman" panose="02020603050405020304" pitchFamily="18" charset="0"/>
                <a:ea typeface="Times New Roman" panose="02020603050405020304" pitchFamily="18" charset="0"/>
                <a:cs typeface="Times New Roman" panose="02020603050405020304" pitchFamily="18" charset="0"/>
              </a:rPr>
              <a:t> Υπόθεση</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l-GR" dirty="0">
                <a:latin typeface="Times New Roman" panose="02020603050405020304" pitchFamily="18" charset="0"/>
                <a:ea typeface="Times New Roman" panose="02020603050405020304" pitchFamily="18" charset="0"/>
                <a:cs typeface="Times New Roman" panose="02020603050405020304" pitchFamily="18" charset="0"/>
              </a:rPr>
              <a:t>Η δικαιολόγηση των καταλήψεων διαφέρει ανάλογα με τη δράση του καθεστώτος για την εκπλήρωση των προσδοκιών της σχετικής αποστέρησης. </a:t>
            </a:r>
            <a:r>
              <a:rPr lang="el-GR" i="1" dirty="0">
                <a:latin typeface="Times New Roman" panose="02020603050405020304" pitchFamily="18" charset="0"/>
                <a:ea typeface="Times New Roman" panose="02020603050405020304" pitchFamily="18" charset="0"/>
                <a:cs typeface="Times New Roman" panose="02020603050405020304" pitchFamily="18" charset="0"/>
              </a:rPr>
              <a:t> </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l-GR" i="1" dirty="0">
                <a:latin typeface="Times New Roman" panose="02020603050405020304" pitchFamily="18" charset="0"/>
                <a:ea typeface="Times New Roman" panose="02020603050405020304" pitchFamily="18" charset="0"/>
                <a:cs typeface="Times New Roman" panose="02020603050405020304" pitchFamily="18" charset="0"/>
              </a:rPr>
              <a:t>6</a:t>
            </a:r>
            <a:r>
              <a:rPr lang="el-GR" i="1" baseline="30000" dirty="0">
                <a:latin typeface="Times New Roman" panose="02020603050405020304" pitchFamily="18" charset="0"/>
                <a:ea typeface="Times New Roman" panose="02020603050405020304" pitchFamily="18" charset="0"/>
                <a:cs typeface="Times New Roman" panose="02020603050405020304" pitchFamily="18" charset="0"/>
              </a:rPr>
              <a:t>η</a:t>
            </a:r>
            <a:r>
              <a:rPr lang="el-GR" i="1" dirty="0">
                <a:latin typeface="Times New Roman" panose="02020603050405020304" pitchFamily="18" charset="0"/>
                <a:ea typeface="Times New Roman" panose="02020603050405020304" pitchFamily="18" charset="0"/>
                <a:cs typeface="Times New Roman" panose="02020603050405020304" pitchFamily="18" charset="0"/>
              </a:rPr>
              <a:t> Υπόθεση</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l-GR" dirty="0">
                <a:latin typeface="Times New Roman" panose="02020603050405020304" pitchFamily="18" charset="0"/>
                <a:ea typeface="Times New Roman" panose="02020603050405020304" pitchFamily="18" charset="0"/>
                <a:cs typeface="Times New Roman" panose="02020603050405020304" pitchFamily="18" charset="0"/>
              </a:rPr>
              <a:t>Ο βαθμός δικαιολόγησης των καταλήψεων εξαρτάται από το βαθμό ύπαρξης βαθύτερων πολιτικών λόγων με τους οποίους ταυτίζονται οι καταληψίες.</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l-GR" i="1" dirty="0">
                <a:latin typeface="Times New Roman" panose="02020603050405020304" pitchFamily="18" charset="0"/>
                <a:ea typeface="Times New Roman" panose="02020603050405020304" pitchFamily="18" charset="0"/>
                <a:cs typeface="Times New Roman" panose="02020603050405020304" pitchFamily="18" charset="0"/>
              </a:rPr>
              <a:t>7</a:t>
            </a:r>
            <a:r>
              <a:rPr lang="el-GR" i="1" baseline="30000" dirty="0">
                <a:latin typeface="Times New Roman" panose="02020603050405020304" pitchFamily="18" charset="0"/>
                <a:ea typeface="Times New Roman" panose="02020603050405020304" pitchFamily="18" charset="0"/>
                <a:cs typeface="Times New Roman" panose="02020603050405020304" pitchFamily="18" charset="0"/>
              </a:rPr>
              <a:t>η</a:t>
            </a:r>
            <a:r>
              <a:rPr lang="el-GR" i="1" dirty="0">
                <a:latin typeface="Times New Roman" panose="02020603050405020304" pitchFamily="18" charset="0"/>
                <a:ea typeface="Times New Roman" panose="02020603050405020304" pitchFamily="18" charset="0"/>
                <a:cs typeface="Times New Roman" panose="02020603050405020304" pitchFamily="18" charset="0"/>
              </a:rPr>
              <a:t> Υπόθεση</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l-GR" dirty="0">
                <a:latin typeface="Times New Roman" panose="02020603050405020304" pitchFamily="18" charset="0"/>
                <a:ea typeface="Times New Roman" panose="02020603050405020304" pitchFamily="18" charset="0"/>
                <a:cs typeface="Times New Roman" panose="02020603050405020304" pitchFamily="18" charset="0"/>
              </a:rPr>
              <a:t>Η εμφάνιση των καταλήψεων εξαρτάται από το βαθμό επιτυχίας των καταλήψεων στο παρελθόν.</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9671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Πολιτική ωριμότητα εφήβων</a:t>
            </a:r>
          </a:p>
        </p:txBody>
      </p:sp>
      <p:sp>
        <p:nvSpPr>
          <p:cNvPr id="3" name="Θέση περιεχομένου 2"/>
          <p:cNvSpPr>
            <a:spLocks noGrp="1"/>
          </p:cNvSpPr>
          <p:nvPr>
            <p:ph idx="1"/>
          </p:nvPr>
        </p:nvSpPr>
        <p:spPr/>
        <p:txBody>
          <a:bodyPr/>
          <a:lstStyle/>
          <a:p>
            <a:r>
              <a:rPr lang="el-GR" dirty="0">
                <a:latin typeface="Times New Roman" panose="02020603050405020304" pitchFamily="18" charset="0"/>
                <a:ea typeface="Times New Roman" panose="02020603050405020304" pitchFamily="18" charset="0"/>
              </a:rPr>
              <a:t>Ο βαθμός πολιτικής ωριμότητας των εφήβων μαθητών σκιαγραφήθηκε μέσω οκτώ ξεχωριστών μεταβλητών, οι οποίες είναι δομημένες πάνω στις ιδιότητες του </a:t>
            </a:r>
            <a:r>
              <a:rPr lang="el-GR" dirty="0" err="1">
                <a:latin typeface="Times New Roman" panose="02020603050405020304" pitchFamily="18" charset="0"/>
                <a:ea typeface="Times New Roman" panose="02020603050405020304" pitchFamily="18" charset="0"/>
              </a:rPr>
              <a:t>Michael</a:t>
            </a:r>
            <a:r>
              <a:rPr lang="el-GR" dirty="0">
                <a:latin typeface="Times New Roman" panose="02020603050405020304" pitchFamily="18" charset="0"/>
                <a:ea typeface="Times New Roman" panose="02020603050405020304" pitchFamily="18" charset="0"/>
              </a:rPr>
              <a:t> </a:t>
            </a:r>
            <a:r>
              <a:rPr lang="el-GR" dirty="0" err="1">
                <a:latin typeface="Times New Roman" panose="02020603050405020304" pitchFamily="18" charset="0"/>
                <a:ea typeface="Times New Roman" panose="02020603050405020304" pitchFamily="18" charset="0"/>
              </a:rPr>
              <a:t>Oakeshott</a:t>
            </a:r>
            <a:endParaRPr lang="el-GR" dirty="0"/>
          </a:p>
        </p:txBody>
      </p:sp>
    </p:spTree>
    <p:extLst>
      <p:ext uri="{BB962C8B-B14F-4D97-AF65-F5344CB8AC3E}">
        <p14:creationId xmlns:p14="http://schemas.microsoft.com/office/powerpoint/2010/main" val="1097119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77500" lnSpcReduction="20000"/>
          </a:bodyPr>
          <a:lstStyle/>
          <a:p>
            <a:pPr marL="342900" lvl="0" indent="-342900" algn="just">
              <a:lnSpc>
                <a:spcPct val="150000"/>
              </a:lnSpc>
              <a:spcAft>
                <a:spcPts val="0"/>
              </a:spcAft>
              <a:buFont typeface="Symbol" panose="05050102010706020507" pitchFamily="18" charset="2"/>
              <a:buChar char=""/>
            </a:pPr>
            <a:r>
              <a:rPr lang="el-GR" dirty="0">
                <a:latin typeface="Times New Roman" panose="02020603050405020304" pitchFamily="18" charset="0"/>
                <a:ea typeface="Times New Roman" panose="02020603050405020304" pitchFamily="18" charset="0"/>
                <a:cs typeface="Times New Roman" panose="02020603050405020304" pitchFamily="18" charset="0"/>
              </a:rPr>
              <a:t>Η πρώτη ομάδα μεταβλητών αφορούσε τις γνώσεις των μαθητών σχετικά με την ονομασία του πολιτικού συστήματος της Ελλάδας, το ποιος είναι ο πρόεδρος της δημοκρατίας, ποιος ο υπουργός παιδείας, πότε μπορεί ο κάθε πολίτης να ψηφίσει, από ποιον εκλέγεται η κυβέρνηση, κάθε πότε·</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l-GR" dirty="0">
                <a:latin typeface="Times New Roman" panose="02020603050405020304" pitchFamily="18" charset="0"/>
                <a:ea typeface="Times New Roman" panose="02020603050405020304" pitchFamily="18" charset="0"/>
                <a:cs typeface="Times New Roman" panose="02020603050405020304" pitchFamily="18" charset="0"/>
              </a:rPr>
              <a:t>η δεύτερη την άποψη των μαθητών αναφορικά με τη λειτουργία του πολιτικού συστήματος στην Ελλάδα· και</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l-GR" dirty="0">
                <a:latin typeface="Times New Roman" panose="02020603050405020304" pitchFamily="18" charset="0"/>
                <a:ea typeface="Times New Roman" panose="02020603050405020304" pitchFamily="18" charset="0"/>
                <a:cs typeface="Times New Roman" panose="02020603050405020304" pitchFamily="18" charset="0"/>
              </a:rPr>
              <a:t>η τρίτη τον πολιτικό χώρο στον οποίο εντάσσει τον εαυτό του ο μαθητής, με άλλα λόγια την πολιτική του αυτοαντίληψη.</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0065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p:cNvPicPr>
            <a:picLocks noGrp="1" noChangeAspect="1"/>
          </p:cNvPicPr>
          <p:nvPr>
            <p:ph idx="1"/>
          </p:nvPr>
        </p:nvPicPr>
        <p:blipFill>
          <a:blip r:embed="rId2"/>
          <a:stretch>
            <a:fillRect/>
          </a:stretch>
        </p:blipFill>
        <p:spPr>
          <a:xfrm>
            <a:off x="1537434" y="509667"/>
            <a:ext cx="9291606" cy="5531370"/>
          </a:xfrm>
          <a:prstGeom prst="rect">
            <a:avLst/>
          </a:prstGeom>
        </p:spPr>
      </p:pic>
    </p:spTree>
    <p:extLst>
      <p:ext uri="{BB962C8B-B14F-4D97-AF65-F5344CB8AC3E}">
        <p14:creationId xmlns:p14="http://schemas.microsoft.com/office/powerpoint/2010/main" val="2784614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689548" y="581341"/>
            <a:ext cx="10403173" cy="6014331"/>
          </a:xfrm>
          <a:prstGeom prst="rect">
            <a:avLst/>
          </a:prstGeom>
        </p:spPr>
      </p:pic>
    </p:spTree>
    <p:extLst>
      <p:ext uri="{BB962C8B-B14F-4D97-AF65-F5344CB8AC3E}">
        <p14:creationId xmlns:p14="http://schemas.microsoft.com/office/powerpoint/2010/main" val="3388071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sz="8800" b="1" u="sng" dirty="0"/>
              <a:t>Πολιτική ανυπακοή</a:t>
            </a:r>
          </a:p>
        </p:txBody>
      </p:sp>
      <p:sp>
        <p:nvSpPr>
          <p:cNvPr id="3" name="Υπότιτλος 2"/>
          <p:cNvSpPr>
            <a:spLocks noGrp="1"/>
          </p:cNvSpPr>
          <p:nvPr>
            <p:ph type="subTitle" idx="1"/>
          </p:nvPr>
        </p:nvSpPr>
        <p:spPr/>
        <p:txBody>
          <a:bodyPr>
            <a:normAutofit/>
          </a:bodyPr>
          <a:lstStyle/>
          <a:p>
            <a:r>
              <a:rPr lang="el-GR" sz="4000" dirty="0"/>
              <a:t>Η περίπτωση των καταλήψεων των σχολείων</a:t>
            </a:r>
          </a:p>
        </p:txBody>
      </p:sp>
    </p:spTree>
    <p:extLst>
      <p:ext uri="{BB962C8B-B14F-4D97-AF65-F5344CB8AC3E}">
        <p14:creationId xmlns:p14="http://schemas.microsoft.com/office/powerpoint/2010/main" val="38652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602535" y="569626"/>
            <a:ext cx="10205373" cy="5953727"/>
          </a:xfrm>
          <a:prstGeom prst="rect">
            <a:avLst/>
          </a:prstGeom>
        </p:spPr>
      </p:pic>
    </p:spTree>
    <p:extLst>
      <p:ext uri="{BB962C8B-B14F-4D97-AF65-F5344CB8AC3E}">
        <p14:creationId xmlns:p14="http://schemas.microsoft.com/office/powerpoint/2010/main" val="507839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nSpc>
                <a:spcPct val="150000"/>
              </a:lnSpc>
              <a:spcAft>
                <a:spcPts val="0"/>
              </a:spcAft>
            </a:pPr>
            <a:r>
              <a:rPr lang="el-GR" i="1" dirty="0">
                <a:latin typeface="Times New Roman" panose="02020603050405020304" pitchFamily="18" charset="0"/>
                <a:ea typeface="MS Mincho"/>
                <a:cs typeface="Times New Roman" panose="02020603050405020304" pitchFamily="18" charset="0"/>
              </a:rPr>
              <a:t>Γράφημα 4. Συσχέτιση φύλου και καταλήψεων λόγω ξεκούρασης.</a:t>
            </a:r>
            <a:br>
              <a:rPr lang="el-GR" sz="4000" dirty="0">
                <a:latin typeface="Calibri" panose="020F0502020204030204" pitchFamily="34" charset="0"/>
                <a:ea typeface="Times New Roman" panose="02020603050405020304" pitchFamily="18" charset="0"/>
                <a:cs typeface="Times New Roman" panose="02020603050405020304" pitchFamily="18" charset="0"/>
              </a:rPr>
            </a:br>
            <a:endParaRPr lang="el-GR" dirty="0"/>
          </a:p>
        </p:txBody>
      </p:sp>
      <p:pic>
        <p:nvPicPr>
          <p:cNvPr id="4" name="Θέση περιεχομένου 3"/>
          <p:cNvPicPr>
            <a:picLocks noGrp="1" noChangeAspect="1"/>
          </p:cNvPicPr>
          <p:nvPr>
            <p:ph idx="1"/>
          </p:nvPr>
        </p:nvPicPr>
        <p:blipFill>
          <a:blip r:embed="rId2"/>
          <a:stretch>
            <a:fillRect/>
          </a:stretch>
        </p:blipFill>
        <p:spPr>
          <a:xfrm>
            <a:off x="2668249" y="1413342"/>
            <a:ext cx="6820525" cy="5149496"/>
          </a:xfrm>
          <a:prstGeom prst="rect">
            <a:avLst/>
          </a:prstGeom>
        </p:spPr>
      </p:pic>
    </p:spTree>
    <p:extLst>
      <p:ext uri="{BB962C8B-B14F-4D97-AF65-F5344CB8AC3E}">
        <p14:creationId xmlns:p14="http://schemas.microsoft.com/office/powerpoint/2010/main" val="28556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a:stretch>
            <a:fillRect/>
          </a:stretch>
        </p:blipFill>
        <p:spPr>
          <a:xfrm>
            <a:off x="494675" y="584616"/>
            <a:ext cx="10583056" cy="5411450"/>
          </a:xfrm>
          <a:prstGeom prst="rect">
            <a:avLst/>
          </a:prstGeom>
        </p:spPr>
      </p:pic>
    </p:spTree>
    <p:extLst>
      <p:ext uri="{BB962C8B-B14F-4D97-AF65-F5344CB8AC3E}">
        <p14:creationId xmlns:p14="http://schemas.microsoft.com/office/powerpoint/2010/main" val="2325814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Έλεγχος υποθέσεων</a:t>
            </a:r>
          </a:p>
        </p:txBody>
      </p:sp>
      <p:sp>
        <p:nvSpPr>
          <p:cNvPr id="3" name="Θέση περιεχομένου 2"/>
          <p:cNvSpPr>
            <a:spLocks noGrp="1"/>
          </p:cNvSpPr>
          <p:nvPr>
            <p:ph idx="1"/>
          </p:nvPr>
        </p:nvSpPr>
        <p:spPr/>
        <p:txBody>
          <a:bodyPr>
            <a:normAutofit fontScale="85000" lnSpcReduction="10000"/>
          </a:bodyPr>
          <a:lstStyle/>
          <a:p>
            <a:pPr algn="just">
              <a:lnSpc>
                <a:spcPct val="150000"/>
              </a:lnSpc>
              <a:spcAft>
                <a:spcPts val="0"/>
              </a:spcAft>
            </a:pPr>
            <a:r>
              <a:rPr lang="el-GR" dirty="0">
                <a:latin typeface="Times New Roman" panose="02020603050405020304" pitchFamily="18" charset="0"/>
                <a:ea typeface="Times New Roman" panose="02020603050405020304" pitchFamily="18" charset="0"/>
                <a:cs typeface="Times New Roman" panose="02020603050405020304" pitchFamily="18" charset="0"/>
              </a:rPr>
              <a:t>Όσον αφορά τη τρίτη υπόθεση τα αποτελέσματα δείχνουν στατιστικά σημαντική συσχέτιση (</a:t>
            </a:r>
            <a:r>
              <a:rPr lang="en-US" dirty="0">
                <a:latin typeface="Times New Roman" panose="02020603050405020304" pitchFamily="18" charset="0"/>
                <a:ea typeface="Times New Roman" panose="02020603050405020304" pitchFamily="18" charset="0"/>
                <a:cs typeface="Times New Roman" panose="02020603050405020304" pitchFamily="18" charset="0"/>
              </a:rPr>
              <a:t>r</a:t>
            </a:r>
            <a:r>
              <a:rPr lang="el-GR" dirty="0">
                <a:latin typeface="Times New Roman" panose="02020603050405020304" pitchFamily="18" charset="0"/>
                <a:ea typeface="Times New Roman" panose="02020603050405020304" pitchFamily="18" charset="0"/>
                <a:cs typeface="Times New Roman" panose="02020603050405020304" pitchFamily="18" charset="0"/>
              </a:rPr>
              <a:t>=0,139**). Η επιτυχία άρα των καταλήψεων ως τώρα, δηλαδή το κλείσιμο των σχολείων κάθε χρόνο από τους μαθητές χωρίς ουσιαστικές συνέπειες, σχετίζεται σημαντικά με την πιθανότητα οι καταλήψεις να συμβαίνουν κάθε χρόνο. Οι μαθητές βλέποντας ότι οι πράξεις τους, παρόλο που είναι παράνομες, δεν προκαλούν κάποιες συνέπειες για τους ίδιους (περικοπή εκδρομών, μάθημα σε καθιερωμένες αργίες </a:t>
            </a:r>
            <a:r>
              <a:rPr lang="el-GR" dirty="0" err="1">
                <a:latin typeface="Times New Roman" panose="02020603050405020304" pitchFamily="18" charset="0"/>
                <a:ea typeface="Times New Roman" panose="02020603050405020304" pitchFamily="18" charset="0"/>
                <a:cs typeface="Times New Roman" panose="02020603050405020304" pitchFamily="18" charset="0"/>
              </a:rPr>
              <a:t>κλπ</a:t>
            </a:r>
            <a:r>
              <a:rPr lang="el-GR" dirty="0">
                <a:latin typeface="Times New Roman" panose="02020603050405020304" pitchFamily="18" charset="0"/>
                <a:ea typeface="Times New Roman" panose="02020603050405020304" pitchFamily="18" charset="0"/>
                <a:cs typeface="Times New Roman" panose="02020603050405020304" pitchFamily="18" charset="0"/>
              </a:rPr>
              <a:t>) θα συνεχίζουν κάθε χρόνο να καταλαμβάνουν τα σχολεία τους.</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739428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62500" lnSpcReduction="20000"/>
          </a:bodyPr>
          <a:lstStyle/>
          <a:p>
            <a:pPr algn="just">
              <a:lnSpc>
                <a:spcPct val="150000"/>
              </a:lnSpc>
              <a:spcAft>
                <a:spcPts val="0"/>
              </a:spcAft>
            </a:pPr>
            <a:r>
              <a:rPr lang="el-GR" dirty="0">
                <a:latin typeface="Times New Roman" panose="02020603050405020304" pitchFamily="18" charset="0"/>
                <a:ea typeface="Times New Roman" panose="02020603050405020304" pitchFamily="18" charset="0"/>
                <a:cs typeface="Times New Roman" panose="02020603050405020304" pitchFamily="18" charset="0"/>
              </a:rPr>
              <a:t>Αντίθετα, η δράση της κυβέρνησης φαίνεται να έχει σχέση με την περιοδικότητα των καταλήψεων. Πιο συγκεκριμένα, παρατηρήθηκε στατιστικά σημαντική συσχέτιση με αρνητικό πρόσημα (</a:t>
            </a:r>
            <a:r>
              <a:rPr lang="en-US" dirty="0">
                <a:latin typeface="Times New Roman" panose="02020603050405020304" pitchFamily="18" charset="0"/>
                <a:ea typeface="Times New Roman" panose="02020603050405020304" pitchFamily="18" charset="0"/>
                <a:cs typeface="Times New Roman" panose="02020603050405020304" pitchFamily="18" charset="0"/>
              </a:rPr>
              <a:t>r</a:t>
            </a:r>
            <a:r>
              <a:rPr lang="el-GR" dirty="0">
                <a:latin typeface="Times New Roman" panose="02020603050405020304" pitchFamily="18" charset="0"/>
                <a:ea typeface="Times New Roman" panose="02020603050405020304" pitchFamily="18" charset="0"/>
                <a:cs typeface="Times New Roman" panose="02020603050405020304" pitchFamily="18" charset="0"/>
              </a:rPr>
              <a:t>=-0,115**), γεγονός που καταδεικνύει ότι όσο η κυβέρνηση παραμένει αδρανής χωρίς ουσιαστική δράση επί των καταληψιών, τόσο οι μαθητές αυτοί θα συνεχίζουν να δρουν με αυτόν τον τρόπο. Πρέπει να σημειωθεί στο σημείο αυτό η πρόσφατη ανακοίνωση του Υπουργείου Παιδείας με την οποία εξέφρασε την πλήρη αντίθεσή του στην πρακτική να οδηγούνται μαθητές/</a:t>
            </a:r>
            <a:r>
              <a:rPr lang="el-GR" dirty="0" err="1">
                <a:latin typeface="Times New Roman" panose="02020603050405020304" pitchFamily="18" charset="0"/>
                <a:ea typeface="Times New Roman" panose="02020603050405020304" pitchFamily="18" charset="0"/>
                <a:cs typeface="Times New Roman" panose="02020603050405020304" pitchFamily="18" charset="0"/>
              </a:rPr>
              <a:t>τριες</a:t>
            </a:r>
            <a:r>
              <a:rPr lang="el-GR" dirty="0">
                <a:latin typeface="Times New Roman" panose="02020603050405020304" pitchFamily="18" charset="0"/>
                <a:ea typeface="Times New Roman" panose="02020603050405020304" pitchFamily="18" charset="0"/>
                <a:cs typeface="Times New Roman" panose="02020603050405020304" pitchFamily="18" charset="0"/>
              </a:rPr>
              <a:t> στα δικαστήρια για τη συμμετοχή τους σε κινητοποιήσεις που αποφασίζει συλλογικά η μαθητική κοινότητα,</a:t>
            </a:r>
            <a:r>
              <a:rPr lang="el-GR" b="1" dirty="0">
                <a:latin typeface="Times New Roman" panose="02020603050405020304" pitchFamily="18" charset="0"/>
                <a:ea typeface="Times New Roman" panose="02020603050405020304" pitchFamily="18" charset="0"/>
                <a:cs typeface="Times New Roman" panose="02020603050405020304" pitchFamily="18" charset="0"/>
              </a:rPr>
              <a:t> </a:t>
            </a:r>
            <a:r>
              <a:rPr lang="el-GR" dirty="0">
                <a:latin typeface="Times New Roman" panose="02020603050405020304" pitchFamily="18" charset="0"/>
                <a:ea typeface="Times New Roman" panose="02020603050405020304" pitchFamily="18" charset="0"/>
                <a:cs typeface="Times New Roman" panose="02020603050405020304" pitchFamily="18" charset="0"/>
              </a:rPr>
              <a:t>με αφορμή την άσκηση ποινικής δίωξης σε βάρος μαθητών Λυκείου και Γυμνασίου της χώρας, με την κατηγορία ότι συμμετείχαν στις μαθητικές κινητοποιήσεις στα σχολεία τους. Αυτή η αντίθεση, τόνισε το υπουργείο Παιδείας</a:t>
            </a:r>
            <a:r>
              <a:rPr lang="el-GR" b="1" dirty="0">
                <a:latin typeface="Times New Roman" panose="02020603050405020304" pitchFamily="18" charset="0"/>
                <a:ea typeface="Times New Roman" panose="02020603050405020304" pitchFamily="18" charset="0"/>
                <a:cs typeface="Times New Roman" panose="02020603050405020304" pitchFamily="18" charset="0"/>
              </a:rPr>
              <a:t>, </a:t>
            </a:r>
            <a:r>
              <a:rPr lang="el-GR" dirty="0">
                <a:latin typeface="Times New Roman" panose="02020603050405020304" pitchFamily="18" charset="0"/>
                <a:ea typeface="Times New Roman" panose="02020603050405020304" pitchFamily="18" charset="0"/>
                <a:cs typeface="Times New Roman" panose="02020603050405020304" pitchFamily="18" charset="0"/>
              </a:rPr>
              <a:t>βασίζεται πρωτίστως σε παιδαγωγικές αρχές, τις οποίες οφείλουν να σέβονται πρώτα και κύρια οι ίδιοι οι εκπαιδευτικοί και είναι ανεξάρτητη από τη συμφωνία ή τη διαφωνία με τον τρόπο που οι μαθητές /</a:t>
            </a:r>
            <a:r>
              <a:rPr lang="el-GR" dirty="0" err="1">
                <a:latin typeface="Times New Roman" panose="02020603050405020304" pitchFamily="18" charset="0"/>
                <a:ea typeface="Times New Roman" panose="02020603050405020304" pitchFamily="18" charset="0"/>
                <a:cs typeface="Times New Roman" panose="02020603050405020304" pitchFamily="18" charset="0"/>
              </a:rPr>
              <a:t>τριες</a:t>
            </a:r>
            <a:r>
              <a:rPr lang="el-GR" dirty="0">
                <a:latin typeface="Times New Roman" panose="02020603050405020304" pitchFamily="18" charset="0"/>
                <a:ea typeface="Times New Roman" panose="02020603050405020304" pitchFamily="18" charset="0"/>
                <a:cs typeface="Times New Roman" panose="02020603050405020304" pitchFamily="18" charset="0"/>
              </a:rPr>
              <a:t> διεκδικούν κάθε φορά τα αιτήματά τους.</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34776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a:latin typeface="Times New Roman" panose="02020603050405020304" pitchFamily="18" charset="0"/>
                <a:ea typeface="Times New Roman" panose="02020603050405020304" pitchFamily="18" charset="0"/>
              </a:rPr>
              <a:t>Λογιστική ανάλυση παλινδρόμησης με </a:t>
            </a:r>
            <a:r>
              <a:rPr lang="el-GR" dirty="0" err="1">
                <a:latin typeface="Times New Roman" panose="02020603050405020304" pitchFamily="18" charset="0"/>
                <a:ea typeface="Times New Roman" panose="02020603050405020304" pitchFamily="18" charset="0"/>
              </a:rPr>
              <a:t>δίτιμη</a:t>
            </a:r>
            <a:r>
              <a:rPr lang="el-GR" dirty="0">
                <a:latin typeface="Times New Roman" panose="02020603050405020304" pitchFamily="18" charset="0"/>
                <a:ea typeface="Times New Roman" panose="02020603050405020304" pitchFamily="18" charset="0"/>
              </a:rPr>
              <a:t> εξαρτημένη μεταβλητή</a:t>
            </a:r>
            <a:endParaRPr lang="el-GR" dirty="0"/>
          </a:p>
        </p:txBody>
      </p:sp>
      <p:pic>
        <p:nvPicPr>
          <p:cNvPr id="6" name="Εικόνα 5"/>
          <p:cNvPicPr>
            <a:picLocks noChangeAspect="1"/>
          </p:cNvPicPr>
          <p:nvPr/>
        </p:nvPicPr>
        <p:blipFill rotWithShape="1">
          <a:blip r:embed="rId2"/>
          <a:srcRect l="17931" t="36117" r="18750" b="14908"/>
          <a:stretch/>
        </p:blipFill>
        <p:spPr>
          <a:xfrm>
            <a:off x="254833" y="1558977"/>
            <a:ext cx="10837887" cy="5079653"/>
          </a:xfrm>
          <a:prstGeom prst="rect">
            <a:avLst/>
          </a:prstGeom>
        </p:spPr>
      </p:pic>
      <p:sp>
        <p:nvSpPr>
          <p:cNvPr id="7" name="Θέση περιεχομένου 6"/>
          <p:cNvSpPr>
            <a:spLocks noGrp="1"/>
          </p:cNvSpPr>
          <p:nvPr>
            <p:ph idx="1"/>
          </p:nvPr>
        </p:nvSpPr>
        <p:spPr/>
        <p:txBody>
          <a:bodyPr/>
          <a:lstStyle/>
          <a:p>
            <a:endParaRPr lang="el-GR" dirty="0"/>
          </a:p>
        </p:txBody>
      </p:sp>
    </p:spTree>
    <p:extLst>
      <p:ext uri="{BB962C8B-B14F-4D97-AF65-F5344CB8AC3E}">
        <p14:creationId xmlns:p14="http://schemas.microsoft.com/office/powerpoint/2010/main" val="940443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Συμπεράσματα</a:t>
            </a:r>
          </a:p>
        </p:txBody>
      </p:sp>
      <p:sp>
        <p:nvSpPr>
          <p:cNvPr id="3" name="Θέση περιεχομένου 2"/>
          <p:cNvSpPr>
            <a:spLocks noGrp="1"/>
          </p:cNvSpPr>
          <p:nvPr>
            <p:ph idx="1"/>
          </p:nvPr>
        </p:nvSpPr>
        <p:spPr/>
        <p:txBody>
          <a:bodyPr>
            <a:normAutofit fontScale="70000" lnSpcReduction="20000"/>
          </a:bodyPr>
          <a:lstStyle/>
          <a:p>
            <a:pPr algn="just">
              <a:lnSpc>
                <a:spcPct val="150000"/>
              </a:lnSpc>
              <a:spcAft>
                <a:spcPts val="800"/>
              </a:spcAft>
            </a:pPr>
            <a:r>
              <a:rPr lang="el-GR" dirty="0">
                <a:latin typeface="Times New Roman" panose="02020603050405020304" pitchFamily="18" charset="0"/>
                <a:ea typeface="Times New Roman" panose="02020603050405020304" pitchFamily="18" charset="0"/>
                <a:cs typeface="Times New Roman" panose="02020603050405020304" pitchFamily="18" charset="0"/>
              </a:rPr>
              <a:t>Αναφορικά με τη μέτρηση του βαθμού πολιτικής ωριμότητας των εφήβων δευτεροβάθμιας εκπαίδευσης ως απόρροια της πολιτικής κοινωνικοποίησης τους χρησιμοποιήθηκαν μεταβλητές οι οποίες διαπίστωναν τη γνώση εκ μέρους των μαθητών πολιτικών θεμάτων και την άποψη τους για ζητήματα που αφορούσαν την πολιτικοποίηση τους. Δόθηκε έμφαση στην ανάδειξη της άποψης των μαθητών για το πολιτικό σύστημα και της πολιτικής τους τοποθέτησης. Η ανάλυση έδειξε ότι οι έφηβοι μαθητές παρόλο που σε γενικές γραμμές είναι ενημερωμένοι στερούνται βασικών πολιτικών προσανατολισμών. Επίσης διαπιστώθηκε ότι είναι δυσαρεστημένοι σε σχέση με τον τρόπο λειτουργίας του πολιτικού συστήματος στη χώρα μας.</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067131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Autofit/>
          </a:bodyPr>
          <a:lstStyle/>
          <a:p>
            <a:r>
              <a:rPr lang="el-GR" dirty="0">
                <a:latin typeface="Times New Roman" panose="02020603050405020304" pitchFamily="18" charset="0"/>
                <a:cs typeface="Times New Roman" panose="02020603050405020304" pitchFamily="18" charset="0"/>
              </a:rPr>
              <a:t>Το γενικό συμπέρασμα της ανάλυσης αυτής είναι το γεγονός ότι ουσιαστικά δεν υφίσταται κάποιος συγκεκριμένος λόγος για τον οποίο οι μαθητές κάθε χρόνο προβαίνουν σε αυτήν την πράξη. Πρόκειται περισσότερο για μια συνήθεια η οποία συνδέεται άμεσα με το χρόνο τέλεσης της – φθινόπωρο – και αποτελεί μία ευκαιρία για ξεκούραση και αφιέρωση σε άλλες παράλληλες δραστηριότητες. Η τάση αυτή μάλιστα διαιωνίζεται από τη χαρακτηριστική και ίσως σκόπιμη αποποινικοποίηση εκ μέρους των κυβερνήσεων της χώρας της πράξης αυτής η οποία σύμφωνα με το σύνταγμα αποτελεί παράπτωμα. Η σύνδεση της κατάληψης των σχολείων με την απόκτηση πολιτικής ωριμότητας μάλλον δεν ευσταθεί, διότι τα επίπεδα της είναι μάλλον χαμηλά.</a:t>
            </a:r>
          </a:p>
        </p:txBody>
      </p:sp>
    </p:spTree>
    <p:extLst>
      <p:ext uri="{BB962C8B-B14F-4D97-AF65-F5344CB8AC3E}">
        <p14:creationId xmlns:p14="http://schemas.microsoft.com/office/powerpoint/2010/main" val="3484688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lnSpcReduction="10000"/>
          </a:bodyPr>
          <a:lstStyle/>
          <a:p>
            <a:r>
              <a:rPr lang="el-GR" dirty="0"/>
              <a:t>Είναι ενδιαφέρον εδώ να παρατεθεί ένας κριτικός διάλογος αναφορικά με τις καταλήψεις των σχολείων και το θέμα της πολιτικής συμμετοχής των νέων ανθρώπων. Σύμφωνα με τον </a:t>
            </a:r>
            <a:r>
              <a:rPr lang="el-GR" dirty="0" err="1"/>
              <a:t>Πεχτελίδη</a:t>
            </a:r>
            <a:r>
              <a:rPr lang="el-GR" dirty="0"/>
              <a:t> (2015) «τα παιδιά με τις κινητοποιήσεις τους εμφανίζονται ενεργά, κριτικά, σύνθετα, με κοινωνικές δεξιότητες και ικανότητες. Θέτουν υπό συζήτηση τα προβλήματα που αντιμετωπίζουν εντός της οικογενειακής, κοινοτικής και σχολικής τους ζωής, και, επομένως, αμφισβητούν τους κυρίαρχους δυτικούς αστικούς μύθους, σύμφωνα με τους οποίους τα παιδιά είναι ανώριμα, ανορθολογικά, ελλειπτικά κοινωνικά όντα, χωρίς ικανότητα κριτικής σκέψης κλπ.» </a:t>
            </a:r>
          </a:p>
        </p:txBody>
      </p:sp>
    </p:spTree>
    <p:extLst>
      <p:ext uri="{BB962C8B-B14F-4D97-AF65-F5344CB8AC3E}">
        <p14:creationId xmlns:p14="http://schemas.microsoft.com/office/powerpoint/2010/main" val="2947663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Σε αυτό το σημείο σκόπιμη θεωρείται η διατύπωση ορισμένων ερωτημάτων που αφορούν αυτή τη συμπεριφορά: </a:t>
            </a:r>
          </a:p>
          <a:p>
            <a:pPr marL="0" indent="0">
              <a:buNone/>
            </a:pPr>
            <a:r>
              <a:rPr lang="el-GR" dirty="0"/>
              <a:t>•	Εφόσον οι έφηβοι είναι πολιτικά ώριμοι και οι καταλήψεις των σχολείων τους είναι πράξεις πολιτικής ανυπακοής, γιατί γίνονται σχεδόν πάντα το φθινόπωρο σε περιόδους πλήρους σχολικής δραστηριότητας;</a:t>
            </a:r>
          </a:p>
          <a:p>
            <a:endParaRPr lang="el-GR" dirty="0"/>
          </a:p>
        </p:txBody>
      </p:sp>
    </p:spTree>
    <p:extLst>
      <p:ext uri="{BB962C8B-B14F-4D97-AF65-F5344CB8AC3E}">
        <p14:creationId xmlns:p14="http://schemas.microsoft.com/office/powerpoint/2010/main" val="87995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a:effectLst/>
              </a:rPr>
              <a:t>Η </a:t>
            </a:r>
            <a:r>
              <a:rPr lang="el-GR" b="1" dirty="0">
                <a:effectLst/>
              </a:rPr>
              <a:t>πολιτική ανυπακοή</a:t>
            </a:r>
            <a:r>
              <a:rPr lang="el-GR" dirty="0">
                <a:effectLst/>
              </a:rPr>
              <a:t> είναι η άρνηση ενός ή περισσότερων ατόμων απέναντι στην τήρηση ορισμένων </a:t>
            </a:r>
            <a:r>
              <a:rPr lang="el-GR" dirty="0">
                <a:effectLst/>
                <a:hlinkClick r:id="rId2" tooltip="Νόμος"/>
              </a:rPr>
              <a:t>νόμων</a:t>
            </a:r>
            <a:r>
              <a:rPr lang="el-GR" dirty="0">
                <a:effectLst/>
              </a:rPr>
              <a:t>, απαιτήσεων και εντολών της </a:t>
            </a:r>
            <a:r>
              <a:rPr lang="el-GR" dirty="0">
                <a:effectLst/>
                <a:hlinkClick r:id="rId3" tooltip="Κυβέρνηση"/>
              </a:rPr>
              <a:t>κυβέρνησης</a:t>
            </a:r>
            <a:r>
              <a:rPr lang="el-GR" dirty="0">
                <a:effectLst/>
              </a:rPr>
              <a:t>, ή μιας δύναμης κατοχής, χωρίς να καταφεύγουν στη σωματική </a:t>
            </a:r>
            <a:r>
              <a:rPr lang="el-GR" dirty="0">
                <a:effectLst/>
                <a:hlinkClick r:id="rId4" tooltip="Βία"/>
              </a:rPr>
              <a:t>βία</a:t>
            </a:r>
            <a:r>
              <a:rPr lang="el-GR" dirty="0">
                <a:effectLst/>
              </a:rPr>
              <a:t>. Είναι πρωτοβάθμια τακτική της </a:t>
            </a:r>
            <a:r>
              <a:rPr lang="el-GR" dirty="0">
                <a:effectLst/>
                <a:hlinkClick r:id="rId5" tooltip="Μη βίαιη αντίσταση (δεν έχει γραφτεί ακόμα)"/>
              </a:rPr>
              <a:t>μη βίαιης αντίστασης</a:t>
            </a:r>
            <a:r>
              <a:rPr lang="el-GR" dirty="0">
                <a:effectLst/>
              </a:rPr>
              <a:t>. Στην πιο </a:t>
            </a:r>
            <a:r>
              <a:rPr lang="el-GR" dirty="0">
                <a:effectLst/>
                <a:hlinkClick r:id="rId6" tooltip="Μη βία (δεν έχει γραφτεί ακόμα)"/>
              </a:rPr>
              <a:t>μη βίαιη</a:t>
            </a:r>
            <a:r>
              <a:rPr lang="el-GR" dirty="0">
                <a:effectLst/>
              </a:rPr>
              <a:t> έκφραση της (γνωστή στα </a:t>
            </a:r>
            <a:r>
              <a:rPr lang="el-GR" dirty="0">
                <a:effectLst/>
                <a:hlinkClick r:id="rId7" tooltip="Σανσκριτικά"/>
              </a:rPr>
              <a:t>σανσκριτικά</a:t>
            </a:r>
            <a:r>
              <a:rPr lang="el-GR" dirty="0">
                <a:effectLst/>
              </a:rPr>
              <a:t> ως </a:t>
            </a:r>
            <a:r>
              <a:rPr lang="el-GR" dirty="0" err="1">
                <a:effectLst/>
              </a:rPr>
              <a:t>ahimsa</a:t>
            </a:r>
            <a:r>
              <a:rPr lang="el-GR" dirty="0">
                <a:effectLst/>
              </a:rPr>
              <a:t> ή </a:t>
            </a:r>
            <a:r>
              <a:rPr lang="el-GR" dirty="0" err="1">
                <a:effectLst/>
              </a:rPr>
              <a:t>satyagraha</a:t>
            </a:r>
            <a:r>
              <a:rPr lang="el-GR" dirty="0">
                <a:effectLst/>
              </a:rPr>
              <a:t>) θα μπορούσε να πει κανείς ότι είναι συμπόνια, με τη μορφή του σεβασμού στη διαφωνία.</a:t>
            </a:r>
          </a:p>
          <a:p>
            <a:pPr>
              <a:buFont typeface="+mj-lt"/>
              <a:buAutoNum type="arabicPeriod"/>
            </a:pPr>
            <a:endParaRPr lang="el-GR" dirty="0">
              <a:effectLst/>
            </a:endParaRPr>
          </a:p>
          <a:p>
            <a:endParaRPr lang="el-GR" dirty="0"/>
          </a:p>
        </p:txBody>
      </p:sp>
    </p:spTree>
    <p:extLst>
      <p:ext uri="{BB962C8B-B14F-4D97-AF65-F5344CB8AC3E}">
        <p14:creationId xmlns:p14="http://schemas.microsoft.com/office/powerpoint/2010/main" val="73433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70000" lnSpcReduction="20000"/>
          </a:bodyPr>
          <a:lstStyle/>
          <a:p>
            <a:pPr marL="342900" lvl="0" indent="-342900" algn="just">
              <a:lnSpc>
                <a:spcPct val="150000"/>
              </a:lnSpc>
              <a:spcAft>
                <a:spcPts val="800"/>
              </a:spcAft>
              <a:buFont typeface="Symbol" panose="05050102010706020507" pitchFamily="18" charset="2"/>
              <a:buChar char=""/>
            </a:pPr>
            <a:r>
              <a:rPr lang="el-GR" dirty="0">
                <a:latin typeface="Times New Roman" panose="02020603050405020304" pitchFamily="18" charset="0"/>
                <a:ea typeface="Times New Roman" panose="02020603050405020304" pitchFamily="18" charset="0"/>
                <a:cs typeface="Times New Roman" panose="02020603050405020304" pitchFamily="18" charset="0"/>
              </a:rPr>
              <a:t>Στην κοινωνία ο κάθε εργαζόμενος έχει το αναφαίρετο δικαίωμα πολιτικής ανυπακοής και το εκφράζει με το συνταγματικά κατοχυρωμένο τρόπο της απεργίας. Στην περίπτωση των μαθητών θα μπορούσαν να εκδηλώσουν την αντίσταση στο κατεστημένο και την προβολή των αιτημάτων τους με την αποχή από τα μαθήματα έχοντας όμως τη συνέπεια της απουσίας από το μάθημα τους. Το θάρρος της πράξης τους καταδεικνύεται από την αποδοχή των κυρώσεων. Αντί αυτού όμως προτιμούν την κατάληψη του σχολείου τους, την εμπόδιση των εκπαιδευτικών να εισέλθουν σε αυτό με άμεση συνέπεια την αδυναμία των τελευταίων να επιτελέσουν το έργο τους. Μεταφέρουν έτσι τη ευθύνη απόδοσης ευθυνών σε ένα ανώτερο ιεραρχικά επίπεδο. Είναι άραγε αυτό πολιτικά ώριμο;</a:t>
            </a: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98216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77500" lnSpcReduction="20000"/>
          </a:bodyPr>
          <a:lstStyle/>
          <a:p>
            <a:pPr lvl="0"/>
            <a:r>
              <a:rPr lang="el-GR" sz="3200" dirty="0">
                <a:solidFill>
                  <a:prstClr val="black"/>
                </a:solidFill>
              </a:rPr>
              <a:t>Η πολιτική ανυπακοή είναι ένας από πολλούς τρόπους που οι άνθρωποι μπορούν να χρησιμοποιήσουν για να διαμαρτυρηθούν ή να εξεγερθούν κατά αθέμιτων νόμων. Έχει χρησιμοποιηθεί σε πολλά τεκμηριωμένα μη βίαια κινήματα αντίστασης όπως στην </a:t>
            </a:r>
            <a:r>
              <a:rPr lang="el-GR" sz="3200" dirty="0">
                <a:solidFill>
                  <a:prstClr val="black"/>
                </a:solidFill>
                <a:hlinkClick r:id="rId2" tooltip="Ινδία"/>
              </a:rPr>
              <a:t>Ινδία</a:t>
            </a:r>
            <a:r>
              <a:rPr lang="el-GR" sz="3200" dirty="0">
                <a:solidFill>
                  <a:prstClr val="black"/>
                </a:solidFill>
              </a:rPr>
              <a:t> (η εκστρατεία κοινωνικής πρόνοιας του </a:t>
            </a:r>
            <a:r>
              <a:rPr lang="el-GR" sz="3200" dirty="0" err="1">
                <a:solidFill>
                  <a:prstClr val="black"/>
                </a:solidFill>
              </a:rPr>
              <a:t>Γκάντι</a:t>
            </a:r>
            <a:r>
              <a:rPr lang="el-GR" sz="3200" dirty="0">
                <a:solidFill>
                  <a:prstClr val="black"/>
                </a:solidFill>
              </a:rPr>
              <a:t> και οι εκστρατείες για την </a:t>
            </a:r>
            <a:r>
              <a:rPr lang="el-GR" sz="3200" dirty="0">
                <a:solidFill>
                  <a:prstClr val="black"/>
                </a:solidFill>
                <a:hlinkClick r:id="rId3" tooltip="Ανεξαρτησία της Ινδίας (δεν έχει γραφτεί ακόμα)"/>
              </a:rPr>
              <a:t>ανεξαρτησία της Ινδίας</a:t>
            </a:r>
            <a:r>
              <a:rPr lang="el-GR" sz="3200" dirty="0">
                <a:solidFill>
                  <a:prstClr val="black"/>
                </a:solidFill>
              </a:rPr>
              <a:t> από τη </a:t>
            </a:r>
            <a:r>
              <a:rPr lang="el-GR" sz="3200" dirty="0">
                <a:solidFill>
                  <a:prstClr val="black"/>
                </a:solidFill>
                <a:hlinkClick r:id="rId4" tooltip="Ηνωμένο Βασίλειο"/>
              </a:rPr>
              <a:t>Βρετανική Αυτοκρατορία</a:t>
            </a:r>
            <a:r>
              <a:rPr lang="el-GR" sz="3200" dirty="0">
                <a:solidFill>
                  <a:prstClr val="black"/>
                </a:solidFill>
              </a:rPr>
              <a:t>), στη </a:t>
            </a:r>
            <a:r>
              <a:rPr lang="el-GR" sz="3200" dirty="0">
                <a:solidFill>
                  <a:prstClr val="black"/>
                </a:solidFill>
                <a:hlinkClick r:id="rId5" tooltip="Νότια Αφρική"/>
              </a:rPr>
              <a:t>Νότια Αφρική</a:t>
            </a:r>
            <a:r>
              <a:rPr lang="el-GR" sz="3200" dirty="0">
                <a:solidFill>
                  <a:prstClr val="black"/>
                </a:solidFill>
              </a:rPr>
              <a:t> στον αγώνα κατά του </a:t>
            </a:r>
            <a:r>
              <a:rPr lang="el-GR" sz="3200" dirty="0">
                <a:solidFill>
                  <a:prstClr val="black"/>
                </a:solidFill>
                <a:hlinkClick r:id="rId6" tooltip="Απαρτχάιντ"/>
              </a:rPr>
              <a:t>απαρτχάιντ</a:t>
            </a:r>
            <a:r>
              <a:rPr lang="el-GR" sz="3200" dirty="0">
                <a:solidFill>
                  <a:prstClr val="black"/>
                </a:solidFill>
              </a:rPr>
              <a:t>, στο </a:t>
            </a:r>
            <a:r>
              <a:rPr lang="el-GR" sz="3200" dirty="0">
                <a:solidFill>
                  <a:prstClr val="black"/>
                </a:solidFill>
                <a:hlinkClick r:id="rId7" tooltip="Αμερικανικό Κίνημα Πολιτικών Δικαιωμάτων (δεν έχει γραφτεί ακόμα)"/>
              </a:rPr>
              <a:t>Αμερικανικό Κίνημα Πολιτικών Δικαιωμάτων</a:t>
            </a:r>
            <a:r>
              <a:rPr lang="el-GR" sz="3200" dirty="0">
                <a:solidFill>
                  <a:prstClr val="black"/>
                </a:solidFill>
              </a:rPr>
              <a:t> και σε κινήματα ειρήνης παγκοσμίως. Μία από τις πρώτες μαζικές υλοποιήσεις της ήταν η </a:t>
            </a:r>
            <a:r>
              <a:rPr lang="el-GR" sz="3200" dirty="0">
                <a:solidFill>
                  <a:prstClr val="black"/>
                </a:solidFill>
                <a:hlinkClick r:id="rId8" tooltip="Αιγυπτιακή επανάσταση του 1919 (δεν έχει γραφτεί ακόμα)"/>
              </a:rPr>
              <a:t>μη βίαιη επανάσταση</a:t>
            </a:r>
            <a:r>
              <a:rPr lang="el-GR" sz="3200" dirty="0">
                <a:solidFill>
                  <a:prstClr val="black"/>
                </a:solidFill>
              </a:rPr>
              <a:t> των </a:t>
            </a:r>
            <a:r>
              <a:rPr lang="el-GR" sz="3200" dirty="0">
                <a:solidFill>
                  <a:prstClr val="black"/>
                </a:solidFill>
                <a:hlinkClick r:id="rId9" tooltip="Αίγυπτος"/>
              </a:rPr>
              <a:t>Αιγυπτίων</a:t>
            </a:r>
            <a:r>
              <a:rPr lang="el-GR" sz="3200" dirty="0">
                <a:solidFill>
                  <a:prstClr val="black"/>
                </a:solidFill>
              </a:rPr>
              <a:t> εναντίον της βρετανικής κατοχής το </a:t>
            </a:r>
            <a:r>
              <a:rPr lang="el-GR" sz="3200" dirty="0">
                <a:solidFill>
                  <a:prstClr val="black"/>
                </a:solidFill>
                <a:hlinkClick r:id="rId10" tooltip="1919"/>
              </a:rPr>
              <a:t>1919</a:t>
            </a:r>
            <a:r>
              <a:rPr lang="el-GR" sz="3200" dirty="0">
                <a:solidFill>
                  <a:prstClr val="black"/>
                </a:solidFill>
              </a:rPr>
              <a:t>.</a:t>
            </a:r>
          </a:p>
          <a:p>
            <a:endParaRPr lang="el-GR" dirty="0"/>
          </a:p>
        </p:txBody>
      </p:sp>
    </p:spTree>
    <p:extLst>
      <p:ext uri="{BB962C8B-B14F-4D97-AF65-F5344CB8AC3E}">
        <p14:creationId xmlns:p14="http://schemas.microsoft.com/office/powerpoint/2010/main" val="1034964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85000" lnSpcReduction="20000"/>
          </a:bodyPr>
          <a:lstStyle/>
          <a:p>
            <a:pPr lvl="0"/>
            <a:r>
              <a:rPr lang="el-GR" sz="1800" dirty="0">
                <a:solidFill>
                  <a:prstClr val="black"/>
                </a:solidFill>
              </a:rPr>
              <a:t>Για παράδειγμα, ο </a:t>
            </a:r>
            <a:r>
              <a:rPr lang="el-GR" sz="1800" dirty="0" err="1">
                <a:solidFill>
                  <a:prstClr val="black"/>
                </a:solidFill>
                <a:hlinkClick r:id="rId2" tooltip="Μαχάτμα Γκάντι"/>
              </a:rPr>
              <a:t>Μαχάτμα</a:t>
            </a:r>
            <a:r>
              <a:rPr lang="el-GR" sz="1800" dirty="0">
                <a:solidFill>
                  <a:prstClr val="black"/>
                </a:solidFill>
                <a:hlinkClick r:id="rId2" tooltip="Μαχάτμα Γκάντι"/>
              </a:rPr>
              <a:t> </a:t>
            </a:r>
            <a:r>
              <a:rPr lang="el-GR" sz="1800" dirty="0" err="1">
                <a:solidFill>
                  <a:prstClr val="black"/>
                </a:solidFill>
                <a:hlinkClick r:id="rId2" tooltip="Μαχάτμα Γκάντι"/>
              </a:rPr>
              <a:t>Γκάντι</a:t>
            </a:r>
            <a:r>
              <a:rPr lang="el-GR" sz="1800" dirty="0">
                <a:solidFill>
                  <a:prstClr val="black"/>
                </a:solidFill>
              </a:rPr>
              <a:t> περιγράφει τους εξής κανόνες, την περίοδο που ήταν ηγέτης στον αγώνα της Ινδίας για την ανεξαρτησία:</a:t>
            </a:r>
          </a:p>
          <a:p>
            <a:pPr lvl="0">
              <a:buFont typeface="+mj-lt"/>
              <a:buAutoNum type="arabicPeriod"/>
            </a:pPr>
            <a:r>
              <a:rPr lang="el-GR" sz="1800" dirty="0">
                <a:solidFill>
                  <a:prstClr val="black"/>
                </a:solidFill>
              </a:rPr>
              <a:t>Ένας πολιτικός αντιρρησίας (ή </a:t>
            </a:r>
            <a:r>
              <a:rPr lang="el-GR" sz="1800" dirty="0" err="1">
                <a:solidFill>
                  <a:prstClr val="black"/>
                </a:solidFill>
              </a:rPr>
              <a:t>satyagrahi</a:t>
            </a:r>
            <a:r>
              <a:rPr lang="el-GR" sz="1800" dirty="0">
                <a:solidFill>
                  <a:prstClr val="black"/>
                </a:solidFill>
              </a:rPr>
              <a:t>) δεν εκφράζει ποτέ την οργή του.</a:t>
            </a:r>
          </a:p>
          <a:p>
            <a:pPr lvl="0">
              <a:buFont typeface="+mj-lt"/>
              <a:buAutoNum type="arabicPeriod"/>
            </a:pPr>
            <a:r>
              <a:rPr lang="el-GR" sz="1800" dirty="0">
                <a:solidFill>
                  <a:prstClr val="black"/>
                </a:solidFill>
              </a:rPr>
              <a:t>Μερικές φορές μπορεί να χρειαστεί να υποστεί την οργή του αντιπάλου.</a:t>
            </a:r>
          </a:p>
          <a:p>
            <a:pPr lvl="0">
              <a:buFont typeface="+mj-lt"/>
              <a:buAutoNum type="arabicPeriod"/>
            </a:pPr>
            <a:r>
              <a:rPr lang="el-GR" sz="1800" dirty="0">
                <a:solidFill>
                  <a:prstClr val="black"/>
                </a:solidFill>
              </a:rPr>
              <a:t>Με τον τρόπο αυτό θα αποδεχθεί τις επιθέσεις από τον αντίπαλο, ποτέ όμως δεν θα προβεί σε αντίποινα. Αλλά δεν θα καταβληθεί, από το φόβο της τιμωρίας ή παρόμοιων απειλών, από οποιαδήποτε μεγέθους οργή.</a:t>
            </a:r>
          </a:p>
          <a:p>
            <a:pPr lvl="0">
              <a:buFont typeface="+mj-lt"/>
              <a:buAutoNum type="arabicPeriod"/>
            </a:pPr>
            <a:r>
              <a:rPr lang="el-GR" sz="1800" dirty="0">
                <a:solidFill>
                  <a:prstClr val="black"/>
                </a:solidFill>
              </a:rPr>
              <a:t>Όταν κάποιο μέλος της αρχής προσπαθήσει να συλλάβει έναν πολιτικό αντιρρησία, αυτός θα υποβληθεί οικειοθελώς στη σύλληψη, και δεν θα αντισταθεί στην κατάσχεση ή την αφαίρεση της περιουσίας του, όταν αυτή επιδιώκεται να κατασχεθεί από τις αρχές.</a:t>
            </a:r>
          </a:p>
          <a:p>
            <a:pPr lvl="0">
              <a:buFont typeface="+mj-lt"/>
              <a:buAutoNum type="arabicPeriod"/>
            </a:pPr>
            <a:r>
              <a:rPr lang="el-GR" sz="1800" dirty="0">
                <a:solidFill>
                  <a:prstClr val="black"/>
                </a:solidFill>
              </a:rPr>
              <a:t>Αν δε ένας πολιτικός αντιρρησίας έχει στην κατοχή του κάποια περιουσιακά στοιχεία ως διαχειριστής και φύλακας, θα αρνηθεί να τα παρατήσει, έστω και αν κατά την υπεράσπιση αυτή θα μπορούσε να χάσει τη ζωή του. Ποτέ, όμως, δεν θα προβεί σε αντίποινα.</a:t>
            </a:r>
          </a:p>
          <a:p>
            <a:pPr lvl="0">
              <a:buFont typeface="+mj-lt"/>
              <a:buAutoNum type="arabicPeriod"/>
            </a:pPr>
            <a:r>
              <a:rPr lang="el-GR" sz="1800" dirty="0">
                <a:solidFill>
                  <a:prstClr val="black"/>
                </a:solidFill>
              </a:rPr>
              <a:t>Στα αντίποινα περιλαμβάνονται και οι βωμολοχίες και οι βρισιές.</a:t>
            </a:r>
          </a:p>
          <a:p>
            <a:endParaRPr lang="el-GR" dirty="0"/>
          </a:p>
        </p:txBody>
      </p:sp>
    </p:spTree>
    <p:extLst>
      <p:ext uri="{BB962C8B-B14F-4D97-AF65-F5344CB8AC3E}">
        <p14:creationId xmlns:p14="http://schemas.microsoft.com/office/powerpoint/2010/main" val="382155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92500" lnSpcReduction="10000"/>
          </a:bodyPr>
          <a:lstStyle/>
          <a:p>
            <a:pPr lvl="0"/>
            <a:r>
              <a:rPr lang="el-GR" dirty="0">
                <a:solidFill>
                  <a:prstClr val="black"/>
                </a:solidFill>
              </a:rPr>
              <a:t>Ο </a:t>
            </a:r>
            <a:r>
              <a:rPr lang="el-GR" dirty="0">
                <a:solidFill>
                  <a:prstClr val="black"/>
                </a:solidFill>
                <a:hlinkClick r:id="rId2" tooltip="Αμερικανός"/>
              </a:rPr>
              <a:t>Αμερικανός</a:t>
            </a:r>
            <a:r>
              <a:rPr lang="el-GR" dirty="0">
                <a:solidFill>
                  <a:prstClr val="black"/>
                </a:solidFill>
              </a:rPr>
              <a:t> συγγραφέας </a:t>
            </a:r>
            <a:r>
              <a:rPr lang="el-GR" dirty="0">
                <a:solidFill>
                  <a:prstClr val="black"/>
                </a:solidFill>
                <a:hlinkClick r:id="rId3" tooltip="Χένρι Ντέιβιντ Θόρω"/>
              </a:rPr>
              <a:t>Χένρι Ντέιβιντ </a:t>
            </a:r>
            <a:r>
              <a:rPr lang="el-GR" dirty="0" err="1">
                <a:solidFill>
                  <a:prstClr val="black"/>
                </a:solidFill>
                <a:hlinkClick r:id="rId3" tooltip="Χένρι Ντέιβιντ Θόρω"/>
              </a:rPr>
              <a:t>Θόρω</a:t>
            </a:r>
            <a:r>
              <a:rPr lang="el-GR" dirty="0">
                <a:solidFill>
                  <a:prstClr val="black"/>
                </a:solidFill>
              </a:rPr>
              <a:t> (</a:t>
            </a:r>
            <a:r>
              <a:rPr lang="el-GR" dirty="0" err="1">
                <a:solidFill>
                  <a:prstClr val="black"/>
                </a:solidFill>
              </a:rPr>
              <a:t>Henry</a:t>
            </a:r>
            <a:r>
              <a:rPr lang="el-GR" dirty="0">
                <a:solidFill>
                  <a:prstClr val="black"/>
                </a:solidFill>
              </a:rPr>
              <a:t> </a:t>
            </a:r>
            <a:r>
              <a:rPr lang="el-GR" dirty="0" err="1">
                <a:solidFill>
                  <a:prstClr val="black"/>
                </a:solidFill>
              </a:rPr>
              <a:t>David</a:t>
            </a:r>
            <a:r>
              <a:rPr lang="el-GR" dirty="0">
                <a:solidFill>
                  <a:prstClr val="black"/>
                </a:solidFill>
              </a:rPr>
              <a:t> </a:t>
            </a:r>
            <a:r>
              <a:rPr lang="el-GR" dirty="0" err="1">
                <a:solidFill>
                  <a:prstClr val="black"/>
                </a:solidFill>
              </a:rPr>
              <a:t>Thoreau</a:t>
            </a:r>
            <a:r>
              <a:rPr lang="el-GR" dirty="0">
                <a:solidFill>
                  <a:prstClr val="black"/>
                </a:solidFill>
              </a:rPr>
              <a:t>) πρωτοστάτησε στη σύγχρονη θεωρία πίσω από αυτή την πρακτική με το δοκίμιο του </a:t>
            </a:r>
            <a:r>
              <a:rPr lang="el-GR" dirty="0">
                <a:solidFill>
                  <a:prstClr val="black"/>
                </a:solidFill>
                <a:hlinkClick r:id="rId4" tooltip="1849"/>
              </a:rPr>
              <a:t>1849</a:t>
            </a:r>
            <a:r>
              <a:rPr lang="el-GR" dirty="0">
                <a:solidFill>
                  <a:prstClr val="black"/>
                </a:solidFill>
              </a:rPr>
              <a:t> «Περί Πολιτικής Ανυπακοής», που αρχικά είχε τον τίτλο «Αντίσταση στην Αστική Κυβέρνηση». Η ιδέα πίσω από το δοκίμιο ήταν αυτή της </a:t>
            </a:r>
            <a:r>
              <a:rPr lang="el-GR" dirty="0">
                <a:solidFill>
                  <a:prstClr val="black"/>
                </a:solidFill>
                <a:hlinkClick r:id="rId5" tooltip="Αυτονομία"/>
              </a:rPr>
              <a:t>αυτονομίας</a:t>
            </a:r>
            <a:r>
              <a:rPr lang="el-GR" dirty="0">
                <a:solidFill>
                  <a:prstClr val="black"/>
                </a:solidFill>
              </a:rPr>
              <a:t>, και το πώς αυτή είναι η ηθικότερη επιλογή, γιατί κανείς πρέπει να αποφύγει να πολεμήσει εναντίον της κυβέρνησης, αλλά δεν θα πρέπει να την υποστηρίξει αν δεν συμφωνεί με αυτή. Αυτή η έκθεση είχε αργότερα μεγάλη επίδραση σε πολλούς από αυτούς που εφάρμοσαν την πολιτική ανυπακοή. Στο δοκίμιο αυτό, ο </a:t>
            </a:r>
            <a:r>
              <a:rPr lang="el-GR" dirty="0" err="1">
                <a:solidFill>
                  <a:prstClr val="black"/>
                </a:solidFill>
              </a:rPr>
              <a:t>Θορό</a:t>
            </a:r>
            <a:r>
              <a:rPr lang="el-GR" dirty="0">
                <a:solidFill>
                  <a:prstClr val="black"/>
                </a:solidFill>
              </a:rPr>
              <a:t> επίσης εξηγεί τους λόγους που αρνήθηκε να πληρώσει </a:t>
            </a:r>
            <a:r>
              <a:rPr lang="el-GR" dirty="0">
                <a:solidFill>
                  <a:prstClr val="black"/>
                </a:solidFill>
                <a:hlinkClick r:id="rId6" tooltip="Φόρος"/>
              </a:rPr>
              <a:t>φόρους</a:t>
            </a:r>
            <a:r>
              <a:rPr lang="el-GR" dirty="0">
                <a:solidFill>
                  <a:prstClr val="black"/>
                </a:solidFill>
              </a:rPr>
              <a:t> ως πράξη διαμαρτυρίας κατά της </a:t>
            </a:r>
            <a:r>
              <a:rPr lang="el-GR" dirty="0">
                <a:solidFill>
                  <a:prstClr val="black"/>
                </a:solidFill>
                <a:hlinkClick r:id="rId7" tooltip="Δουλεία"/>
              </a:rPr>
              <a:t>δουλείας</a:t>
            </a:r>
            <a:r>
              <a:rPr lang="el-GR" dirty="0">
                <a:solidFill>
                  <a:prstClr val="black"/>
                </a:solidFill>
              </a:rPr>
              <a:t> και κατά του </a:t>
            </a:r>
            <a:r>
              <a:rPr lang="el-GR" dirty="0" err="1">
                <a:solidFill>
                  <a:prstClr val="black"/>
                </a:solidFill>
                <a:hlinkClick r:id="rId8" tooltip="Μεξικο-Αμερικανικός Πόλεμος (δεν έχει γραφτεί ακόμα)"/>
              </a:rPr>
              <a:t>Μεξικανο</a:t>
            </a:r>
            <a:r>
              <a:rPr lang="el-GR" dirty="0">
                <a:solidFill>
                  <a:prstClr val="black"/>
                </a:solidFill>
                <a:hlinkClick r:id="rId8" tooltip="Μεξικο-Αμερικανικός Πόλεμος (δεν έχει γραφτεί ακόμα)"/>
              </a:rPr>
              <a:t>-Αμερικανικού Πολέμου</a:t>
            </a:r>
            <a:r>
              <a:rPr lang="el-GR" dirty="0">
                <a:solidFill>
                  <a:prstClr val="black"/>
                </a:solidFill>
              </a:rPr>
              <a:t>.</a:t>
            </a:r>
          </a:p>
          <a:p>
            <a:endParaRPr lang="el-GR" dirty="0"/>
          </a:p>
        </p:txBody>
      </p:sp>
    </p:spTree>
    <p:extLst>
      <p:ext uri="{BB962C8B-B14F-4D97-AF65-F5344CB8AC3E}">
        <p14:creationId xmlns:p14="http://schemas.microsoft.com/office/powerpoint/2010/main" val="1410851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Ιστορική ανασκόπηση</a:t>
            </a:r>
            <a:br>
              <a:rPr lang="el-GR" dirty="0"/>
            </a:br>
            <a:r>
              <a:rPr lang="el-GR" dirty="0"/>
              <a:t>Ελληνική αρχαιότητα</a:t>
            </a:r>
          </a:p>
        </p:txBody>
      </p:sp>
      <p:sp>
        <p:nvSpPr>
          <p:cNvPr id="3" name="Θέση περιεχομένου 2"/>
          <p:cNvSpPr>
            <a:spLocks noGrp="1"/>
          </p:cNvSpPr>
          <p:nvPr>
            <p:ph idx="1"/>
          </p:nvPr>
        </p:nvSpPr>
        <p:spPr/>
        <p:txBody>
          <a:bodyPr/>
          <a:lstStyle/>
          <a:p>
            <a:r>
              <a:rPr lang="el-GR" dirty="0"/>
              <a:t>Αγαμέμνων – Διομήδης</a:t>
            </a:r>
          </a:p>
          <a:p>
            <a:r>
              <a:rPr lang="el-GR" dirty="0" err="1"/>
              <a:t>Κρέων</a:t>
            </a:r>
            <a:r>
              <a:rPr lang="el-GR" dirty="0"/>
              <a:t>-Αντιγόνη</a:t>
            </a:r>
          </a:p>
          <a:p>
            <a:r>
              <a:rPr lang="el-GR" dirty="0" err="1"/>
              <a:t>Κρίτων</a:t>
            </a:r>
            <a:endParaRPr lang="el-GR" dirty="0"/>
          </a:p>
          <a:p>
            <a:pPr marL="0" indent="0">
              <a:buNone/>
            </a:pPr>
            <a:r>
              <a:rPr lang="el-GR" dirty="0">
                <a:latin typeface="Times New Roman" panose="02020603050405020304" pitchFamily="18" charset="0"/>
                <a:ea typeface="Times New Roman" panose="02020603050405020304" pitchFamily="18" charset="0"/>
              </a:rPr>
              <a:t>το κείμενο προβάλλει την υπακοή στους νόμους ακόμα και σε μια περίπτωση που η πράξη θα μπορούσε να χαρακτηριστεί άδικη όπως στην περίπτωση της δίκης του Σωκράτη από τους συμπολίτες του. </a:t>
            </a:r>
            <a:endParaRPr lang="el-GR" dirty="0"/>
          </a:p>
        </p:txBody>
      </p:sp>
    </p:spTree>
    <p:extLst>
      <p:ext uri="{BB962C8B-B14F-4D97-AF65-F5344CB8AC3E}">
        <p14:creationId xmlns:p14="http://schemas.microsoft.com/office/powerpoint/2010/main" val="3272210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Ρώμη</a:t>
            </a:r>
          </a:p>
        </p:txBody>
      </p:sp>
      <p:sp>
        <p:nvSpPr>
          <p:cNvPr id="3" name="Θέση περιεχομένου 2"/>
          <p:cNvSpPr>
            <a:spLocks noGrp="1"/>
          </p:cNvSpPr>
          <p:nvPr>
            <p:ph idx="1"/>
          </p:nvPr>
        </p:nvSpPr>
        <p:spPr/>
        <p:txBody>
          <a:bodyPr/>
          <a:lstStyle/>
          <a:p>
            <a:r>
              <a:rPr lang="el-GR" dirty="0"/>
              <a:t>Βρούτος </a:t>
            </a:r>
          </a:p>
          <a:p>
            <a:r>
              <a:rPr lang="el-GR" dirty="0"/>
              <a:t>Σπάρτακος</a:t>
            </a:r>
          </a:p>
        </p:txBody>
      </p:sp>
    </p:spTree>
    <p:extLst>
      <p:ext uri="{BB962C8B-B14F-4D97-AF65-F5344CB8AC3E}">
        <p14:creationId xmlns:p14="http://schemas.microsoft.com/office/powerpoint/2010/main" val="996343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Χριστιανισμός</a:t>
            </a:r>
          </a:p>
        </p:txBody>
      </p:sp>
      <p:sp>
        <p:nvSpPr>
          <p:cNvPr id="3" name="Θέση περιεχομένου 2"/>
          <p:cNvSpPr>
            <a:spLocks noGrp="1"/>
          </p:cNvSpPr>
          <p:nvPr>
            <p:ph idx="1"/>
          </p:nvPr>
        </p:nvSpPr>
        <p:spPr/>
        <p:txBody>
          <a:bodyPr>
            <a:normAutofit fontScale="85000" lnSpcReduction="10000"/>
          </a:bodyPr>
          <a:lstStyle/>
          <a:p>
            <a:r>
              <a:rPr lang="el-GR" dirty="0"/>
              <a:t>Χαρακτηριστικό είναι το παράδειγμα της επί του όρους ομιλίας όπου ο Ιησούς αναφέρει: «..λέγεται στις γραφές </a:t>
            </a:r>
            <a:r>
              <a:rPr lang="el-GR" dirty="0" err="1"/>
              <a:t>οφθαλμόν</a:t>
            </a:r>
            <a:r>
              <a:rPr lang="el-GR" dirty="0"/>
              <a:t> αντί οφθαλμού και </a:t>
            </a:r>
            <a:r>
              <a:rPr lang="el-GR" dirty="0" err="1"/>
              <a:t>οδόντα</a:t>
            </a:r>
            <a:r>
              <a:rPr lang="el-GR" dirty="0"/>
              <a:t> αντί </a:t>
            </a:r>
            <a:r>
              <a:rPr lang="el-GR" dirty="0" err="1"/>
              <a:t>οδόντος</a:t>
            </a:r>
            <a:r>
              <a:rPr lang="el-GR" dirty="0"/>
              <a:t>. Εγώ όμως σας λέγω να μην αντιστέκεστε στους φαύλους. Αν κάποιος σας χτυπήσει στη δεξιά </a:t>
            </a:r>
            <a:r>
              <a:rPr lang="el-GR" dirty="0" err="1"/>
              <a:t>παριά</a:t>
            </a:r>
            <a:r>
              <a:rPr lang="el-GR" dirty="0"/>
              <a:t>, στρέψτε επίσης και την αριστερά. Αν κάποιος σας καταδιώκει δικαστικά για να πάρει το χιτώνα σας, δώστε του και το επανωφόρι σας». </a:t>
            </a:r>
          </a:p>
          <a:p>
            <a:r>
              <a:rPr lang="el-GR" dirty="0"/>
              <a:t>Προς Ρωμαίους, 13, 1-7: «Όλοι οι άνθρωποι οφείλουν να υπακούουν στην κατεστημένη εξουσία. Δεν υπάρχει εξουσία που να μην πηγάζει από το Θεό. Όσες υφίστανται έχουν εγκαθιδρυθεί από Εκείνον. Συνεπώς, όποιος ανθίσταται στην εξουσία, ανθίσταται στην τάξη πραγμάτων που θέλησε ο Θεός. Όσοι επαναστατούν θα τιμωρηθούν. Πράγματι, αν κάποιος πράττει το καλό και αποφεύγει το κακό, δεν έχει να φοβηθεί τίποτε από τους εκπροσώπους της εξουσίας. Δεν πρέπει να φοβάσαι την εξουσία. Πράξε το καλό και θα σε επαινέσει…».</a:t>
            </a:r>
          </a:p>
        </p:txBody>
      </p:sp>
    </p:spTree>
    <p:extLst>
      <p:ext uri="{BB962C8B-B14F-4D97-AF65-F5344CB8AC3E}">
        <p14:creationId xmlns:p14="http://schemas.microsoft.com/office/powerpoint/2010/main" val="185295448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2226</Words>
  <Application>Microsoft Office PowerPoint</Application>
  <PresentationFormat>Ευρεία οθόνη</PresentationFormat>
  <Paragraphs>63</Paragraphs>
  <Slides>30</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30</vt:i4>
      </vt:variant>
    </vt:vector>
  </HeadingPairs>
  <TitlesOfParts>
    <vt:vector size="39" baseType="lpstr">
      <vt:lpstr>MS Mincho</vt:lpstr>
      <vt:lpstr>Arial</vt:lpstr>
      <vt:lpstr>Calibri</vt:lpstr>
      <vt:lpstr>Calibri Light</vt:lpstr>
      <vt:lpstr>Garamond</vt:lpstr>
      <vt:lpstr>Symbol</vt:lpstr>
      <vt:lpstr>Times New Roman</vt:lpstr>
      <vt:lpstr>Θέμα του Office</vt:lpstr>
      <vt:lpstr>Οργανικό</vt:lpstr>
      <vt:lpstr>Παρουσίαση του PowerPoint</vt:lpstr>
      <vt:lpstr>Πολιτική ανυπακοή</vt:lpstr>
      <vt:lpstr>Παρουσίαση του PowerPoint</vt:lpstr>
      <vt:lpstr>Παρουσίαση του PowerPoint</vt:lpstr>
      <vt:lpstr>Παρουσίαση του PowerPoint</vt:lpstr>
      <vt:lpstr>Παρουσίαση του PowerPoint</vt:lpstr>
      <vt:lpstr>Ιστορική ανασκόπηση Ελληνική αρχαιότητα</vt:lpstr>
      <vt:lpstr>Ρώμη</vt:lpstr>
      <vt:lpstr>Χριστιανισμός</vt:lpstr>
      <vt:lpstr>Αναγέννηση</vt:lpstr>
      <vt:lpstr>Montesquieu</vt:lpstr>
      <vt:lpstr>Hobbes</vt:lpstr>
      <vt:lpstr>Marcuse</vt:lpstr>
      <vt:lpstr>ΕΡΕΥΝΑ-Βασικές υποθέσεις</vt:lpstr>
      <vt:lpstr>Παρουσίαση του PowerPoint</vt:lpstr>
      <vt:lpstr>Πολιτική ωριμότητα εφήβων</vt:lpstr>
      <vt:lpstr>Παρουσίαση του PowerPoint</vt:lpstr>
      <vt:lpstr>Παρουσίαση του PowerPoint</vt:lpstr>
      <vt:lpstr>Παρουσίαση του PowerPoint</vt:lpstr>
      <vt:lpstr>Παρουσίαση του PowerPoint</vt:lpstr>
      <vt:lpstr>Γράφημα 4. Συσχέτιση φύλου και καταλήψεων λόγω ξεκούρασης. </vt:lpstr>
      <vt:lpstr>Παρουσίαση του PowerPoint</vt:lpstr>
      <vt:lpstr>Έλεγχος υποθέσεων</vt:lpstr>
      <vt:lpstr>Παρουσίαση του PowerPoint</vt:lpstr>
      <vt:lpstr>Λογιστική ανάλυση παλινδρόμησης με δίτιμη εξαρτημένη μεταβλητή</vt:lpstr>
      <vt:lpstr>Συμπεράσματα</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Administrator</dc:creator>
  <cp:lastModifiedBy>Administrator</cp:lastModifiedBy>
  <cp:revision>1</cp:revision>
  <dcterms:created xsi:type="dcterms:W3CDTF">2025-05-14T07:06:52Z</dcterms:created>
  <dcterms:modified xsi:type="dcterms:W3CDTF">2025-05-14T07:07:10Z</dcterms:modified>
</cp:coreProperties>
</file>