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7" r:id="rId2"/>
    <p:sldId id="261" r:id="rId3"/>
    <p:sldId id="396" r:id="rId4"/>
    <p:sldId id="397" r:id="rId5"/>
    <p:sldId id="398" r:id="rId6"/>
    <p:sldId id="399" r:id="rId7"/>
    <p:sldId id="400" r:id="rId8"/>
    <p:sldId id="401" r:id="rId9"/>
    <p:sldId id="402" r:id="rId10"/>
    <p:sldId id="403" r:id="rId11"/>
    <p:sldId id="404" r:id="rId12"/>
    <p:sldId id="405" r:id="rId13"/>
    <p:sldId id="406" r:id="rId14"/>
    <p:sldId id="407" r:id="rId15"/>
    <p:sldId id="395" r:id="rId16"/>
    <p:sldId id="349" r:id="rId17"/>
    <p:sldId id="385" r:id="rId18"/>
    <p:sldId id="388" r:id="rId19"/>
    <p:sldId id="389" r:id="rId20"/>
    <p:sldId id="350" r:id="rId21"/>
    <p:sldId id="386" r:id="rId22"/>
    <p:sldId id="352" r:id="rId23"/>
    <p:sldId id="351" r:id="rId24"/>
    <p:sldId id="387" r:id="rId25"/>
    <p:sldId id="353" r:id="rId26"/>
    <p:sldId id="390" r:id="rId27"/>
    <p:sldId id="391" r:id="rId28"/>
    <p:sldId id="354" r:id="rId29"/>
    <p:sldId id="392" r:id="rId30"/>
    <p:sldId id="393" r:id="rId31"/>
    <p:sldId id="394" r:id="rId32"/>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79" autoAdjust="0"/>
    <p:restoredTop sz="94434" autoAdjust="0"/>
  </p:normalViewPr>
  <p:slideViewPr>
    <p:cSldViewPr snapToGrid="0">
      <p:cViewPr varScale="1">
        <p:scale>
          <a:sx n="83" d="100"/>
          <a:sy n="83" d="100"/>
        </p:scale>
        <p:origin x="696"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363A0C6-EB26-4469-8518-F1ECBD83DF3D}" type="datetimeFigureOut">
              <a:rPr lang="el-GR" smtClean="0"/>
              <a:t>23/Απυ/2023</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B25CB62-1BB3-4ED7-8018-BCEBBF7193A1}" type="slidenum">
              <a:rPr lang="el-GR" smtClean="0"/>
              <a:t>‹#›</a:t>
            </a:fld>
            <a:endParaRPr lang="el-GR"/>
          </a:p>
        </p:txBody>
      </p:sp>
    </p:spTree>
    <p:extLst>
      <p:ext uri="{BB962C8B-B14F-4D97-AF65-F5344CB8AC3E}">
        <p14:creationId xmlns:p14="http://schemas.microsoft.com/office/powerpoint/2010/main" val="40501230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1</a:t>
            </a:fld>
            <a:endParaRPr lang="el-GR"/>
          </a:p>
        </p:txBody>
      </p:sp>
    </p:spTree>
    <p:extLst>
      <p:ext uri="{BB962C8B-B14F-4D97-AF65-F5344CB8AC3E}">
        <p14:creationId xmlns:p14="http://schemas.microsoft.com/office/powerpoint/2010/main" val="17330254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10</a:t>
            </a:fld>
            <a:endParaRPr lang="el-GR"/>
          </a:p>
        </p:txBody>
      </p:sp>
    </p:spTree>
    <p:extLst>
      <p:ext uri="{BB962C8B-B14F-4D97-AF65-F5344CB8AC3E}">
        <p14:creationId xmlns:p14="http://schemas.microsoft.com/office/powerpoint/2010/main" val="31700311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11</a:t>
            </a:fld>
            <a:endParaRPr lang="el-GR"/>
          </a:p>
        </p:txBody>
      </p:sp>
    </p:spTree>
    <p:extLst>
      <p:ext uri="{BB962C8B-B14F-4D97-AF65-F5344CB8AC3E}">
        <p14:creationId xmlns:p14="http://schemas.microsoft.com/office/powerpoint/2010/main" val="2971810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12</a:t>
            </a:fld>
            <a:endParaRPr lang="el-GR"/>
          </a:p>
        </p:txBody>
      </p:sp>
    </p:spTree>
    <p:extLst>
      <p:ext uri="{BB962C8B-B14F-4D97-AF65-F5344CB8AC3E}">
        <p14:creationId xmlns:p14="http://schemas.microsoft.com/office/powerpoint/2010/main" val="18208639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13</a:t>
            </a:fld>
            <a:endParaRPr lang="el-GR"/>
          </a:p>
        </p:txBody>
      </p:sp>
    </p:spTree>
    <p:extLst>
      <p:ext uri="{BB962C8B-B14F-4D97-AF65-F5344CB8AC3E}">
        <p14:creationId xmlns:p14="http://schemas.microsoft.com/office/powerpoint/2010/main" val="42022817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14</a:t>
            </a:fld>
            <a:endParaRPr lang="el-GR"/>
          </a:p>
        </p:txBody>
      </p:sp>
    </p:spTree>
    <p:extLst>
      <p:ext uri="{BB962C8B-B14F-4D97-AF65-F5344CB8AC3E}">
        <p14:creationId xmlns:p14="http://schemas.microsoft.com/office/powerpoint/2010/main" val="34718198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15</a:t>
            </a:fld>
            <a:endParaRPr lang="el-GR"/>
          </a:p>
        </p:txBody>
      </p:sp>
    </p:spTree>
    <p:extLst>
      <p:ext uri="{BB962C8B-B14F-4D97-AF65-F5344CB8AC3E}">
        <p14:creationId xmlns:p14="http://schemas.microsoft.com/office/powerpoint/2010/main" val="11453032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16</a:t>
            </a:fld>
            <a:endParaRPr lang="el-GR"/>
          </a:p>
        </p:txBody>
      </p:sp>
    </p:spTree>
    <p:extLst>
      <p:ext uri="{BB962C8B-B14F-4D97-AF65-F5344CB8AC3E}">
        <p14:creationId xmlns:p14="http://schemas.microsoft.com/office/powerpoint/2010/main" val="20914026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17</a:t>
            </a:fld>
            <a:endParaRPr lang="el-GR"/>
          </a:p>
        </p:txBody>
      </p:sp>
    </p:spTree>
    <p:extLst>
      <p:ext uri="{BB962C8B-B14F-4D97-AF65-F5344CB8AC3E}">
        <p14:creationId xmlns:p14="http://schemas.microsoft.com/office/powerpoint/2010/main" val="4419065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18</a:t>
            </a:fld>
            <a:endParaRPr lang="el-GR"/>
          </a:p>
        </p:txBody>
      </p:sp>
    </p:spTree>
    <p:extLst>
      <p:ext uri="{BB962C8B-B14F-4D97-AF65-F5344CB8AC3E}">
        <p14:creationId xmlns:p14="http://schemas.microsoft.com/office/powerpoint/2010/main" val="34074042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19</a:t>
            </a:fld>
            <a:endParaRPr lang="el-GR"/>
          </a:p>
        </p:txBody>
      </p:sp>
    </p:spTree>
    <p:extLst>
      <p:ext uri="{BB962C8B-B14F-4D97-AF65-F5344CB8AC3E}">
        <p14:creationId xmlns:p14="http://schemas.microsoft.com/office/powerpoint/2010/main" val="25767023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2</a:t>
            </a:fld>
            <a:endParaRPr lang="el-GR"/>
          </a:p>
        </p:txBody>
      </p:sp>
    </p:spTree>
    <p:extLst>
      <p:ext uri="{BB962C8B-B14F-4D97-AF65-F5344CB8AC3E}">
        <p14:creationId xmlns:p14="http://schemas.microsoft.com/office/powerpoint/2010/main" val="184585910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20</a:t>
            </a:fld>
            <a:endParaRPr lang="el-GR"/>
          </a:p>
        </p:txBody>
      </p:sp>
    </p:spTree>
    <p:extLst>
      <p:ext uri="{BB962C8B-B14F-4D97-AF65-F5344CB8AC3E}">
        <p14:creationId xmlns:p14="http://schemas.microsoft.com/office/powerpoint/2010/main" val="327844896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21</a:t>
            </a:fld>
            <a:endParaRPr lang="el-GR"/>
          </a:p>
        </p:txBody>
      </p:sp>
    </p:spTree>
    <p:extLst>
      <p:ext uri="{BB962C8B-B14F-4D97-AF65-F5344CB8AC3E}">
        <p14:creationId xmlns:p14="http://schemas.microsoft.com/office/powerpoint/2010/main" val="111150730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22</a:t>
            </a:fld>
            <a:endParaRPr lang="el-GR"/>
          </a:p>
        </p:txBody>
      </p:sp>
    </p:spTree>
    <p:extLst>
      <p:ext uri="{BB962C8B-B14F-4D97-AF65-F5344CB8AC3E}">
        <p14:creationId xmlns:p14="http://schemas.microsoft.com/office/powerpoint/2010/main" val="212463257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23</a:t>
            </a:fld>
            <a:endParaRPr lang="el-GR"/>
          </a:p>
        </p:txBody>
      </p:sp>
    </p:spTree>
    <p:extLst>
      <p:ext uri="{BB962C8B-B14F-4D97-AF65-F5344CB8AC3E}">
        <p14:creationId xmlns:p14="http://schemas.microsoft.com/office/powerpoint/2010/main" val="210648061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24</a:t>
            </a:fld>
            <a:endParaRPr lang="el-GR"/>
          </a:p>
        </p:txBody>
      </p:sp>
    </p:spTree>
    <p:extLst>
      <p:ext uri="{BB962C8B-B14F-4D97-AF65-F5344CB8AC3E}">
        <p14:creationId xmlns:p14="http://schemas.microsoft.com/office/powerpoint/2010/main" val="389938202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25</a:t>
            </a:fld>
            <a:endParaRPr lang="el-GR"/>
          </a:p>
        </p:txBody>
      </p:sp>
    </p:spTree>
    <p:extLst>
      <p:ext uri="{BB962C8B-B14F-4D97-AF65-F5344CB8AC3E}">
        <p14:creationId xmlns:p14="http://schemas.microsoft.com/office/powerpoint/2010/main" val="152809804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26</a:t>
            </a:fld>
            <a:endParaRPr lang="el-GR"/>
          </a:p>
        </p:txBody>
      </p:sp>
    </p:spTree>
    <p:extLst>
      <p:ext uri="{BB962C8B-B14F-4D97-AF65-F5344CB8AC3E}">
        <p14:creationId xmlns:p14="http://schemas.microsoft.com/office/powerpoint/2010/main" val="277116790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27</a:t>
            </a:fld>
            <a:endParaRPr lang="el-GR"/>
          </a:p>
        </p:txBody>
      </p:sp>
    </p:spTree>
    <p:extLst>
      <p:ext uri="{BB962C8B-B14F-4D97-AF65-F5344CB8AC3E}">
        <p14:creationId xmlns:p14="http://schemas.microsoft.com/office/powerpoint/2010/main" val="230939043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28</a:t>
            </a:fld>
            <a:endParaRPr lang="el-GR"/>
          </a:p>
        </p:txBody>
      </p:sp>
    </p:spTree>
    <p:extLst>
      <p:ext uri="{BB962C8B-B14F-4D97-AF65-F5344CB8AC3E}">
        <p14:creationId xmlns:p14="http://schemas.microsoft.com/office/powerpoint/2010/main" val="242853446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29</a:t>
            </a:fld>
            <a:endParaRPr lang="el-GR"/>
          </a:p>
        </p:txBody>
      </p:sp>
    </p:spTree>
    <p:extLst>
      <p:ext uri="{BB962C8B-B14F-4D97-AF65-F5344CB8AC3E}">
        <p14:creationId xmlns:p14="http://schemas.microsoft.com/office/powerpoint/2010/main" val="23647646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3</a:t>
            </a:fld>
            <a:endParaRPr lang="el-GR"/>
          </a:p>
        </p:txBody>
      </p:sp>
    </p:spTree>
    <p:extLst>
      <p:ext uri="{BB962C8B-B14F-4D97-AF65-F5344CB8AC3E}">
        <p14:creationId xmlns:p14="http://schemas.microsoft.com/office/powerpoint/2010/main" val="178029186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30</a:t>
            </a:fld>
            <a:endParaRPr lang="el-GR"/>
          </a:p>
        </p:txBody>
      </p:sp>
    </p:spTree>
    <p:extLst>
      <p:ext uri="{BB962C8B-B14F-4D97-AF65-F5344CB8AC3E}">
        <p14:creationId xmlns:p14="http://schemas.microsoft.com/office/powerpoint/2010/main" val="255460862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31</a:t>
            </a:fld>
            <a:endParaRPr lang="el-GR"/>
          </a:p>
        </p:txBody>
      </p:sp>
    </p:spTree>
    <p:extLst>
      <p:ext uri="{BB962C8B-B14F-4D97-AF65-F5344CB8AC3E}">
        <p14:creationId xmlns:p14="http://schemas.microsoft.com/office/powerpoint/2010/main" val="41842845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4</a:t>
            </a:fld>
            <a:endParaRPr lang="el-GR"/>
          </a:p>
        </p:txBody>
      </p:sp>
    </p:spTree>
    <p:extLst>
      <p:ext uri="{BB962C8B-B14F-4D97-AF65-F5344CB8AC3E}">
        <p14:creationId xmlns:p14="http://schemas.microsoft.com/office/powerpoint/2010/main" val="16299990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5</a:t>
            </a:fld>
            <a:endParaRPr lang="el-GR"/>
          </a:p>
        </p:txBody>
      </p:sp>
    </p:spTree>
    <p:extLst>
      <p:ext uri="{BB962C8B-B14F-4D97-AF65-F5344CB8AC3E}">
        <p14:creationId xmlns:p14="http://schemas.microsoft.com/office/powerpoint/2010/main" val="25789527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6</a:t>
            </a:fld>
            <a:endParaRPr lang="el-GR"/>
          </a:p>
        </p:txBody>
      </p:sp>
    </p:spTree>
    <p:extLst>
      <p:ext uri="{BB962C8B-B14F-4D97-AF65-F5344CB8AC3E}">
        <p14:creationId xmlns:p14="http://schemas.microsoft.com/office/powerpoint/2010/main" val="15422664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7</a:t>
            </a:fld>
            <a:endParaRPr lang="el-GR"/>
          </a:p>
        </p:txBody>
      </p:sp>
    </p:spTree>
    <p:extLst>
      <p:ext uri="{BB962C8B-B14F-4D97-AF65-F5344CB8AC3E}">
        <p14:creationId xmlns:p14="http://schemas.microsoft.com/office/powerpoint/2010/main" val="2129438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8</a:t>
            </a:fld>
            <a:endParaRPr lang="el-GR"/>
          </a:p>
        </p:txBody>
      </p:sp>
    </p:spTree>
    <p:extLst>
      <p:ext uri="{BB962C8B-B14F-4D97-AF65-F5344CB8AC3E}">
        <p14:creationId xmlns:p14="http://schemas.microsoft.com/office/powerpoint/2010/main" val="984886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9</a:t>
            </a:fld>
            <a:endParaRPr lang="el-GR"/>
          </a:p>
        </p:txBody>
      </p:sp>
    </p:spTree>
    <p:extLst>
      <p:ext uri="{BB962C8B-B14F-4D97-AF65-F5344CB8AC3E}">
        <p14:creationId xmlns:p14="http://schemas.microsoft.com/office/powerpoint/2010/main" val="3454920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smtClean="0"/>
              <a:t>Στυλ κύριου τίτλου</a:t>
            </a:r>
            <a:endParaRPr lang="el-G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A59D49D3-58D7-4587-A6E4-A9799A64BCCF}" type="datetimeFigureOut">
              <a:rPr lang="el-GR" smtClean="0"/>
              <a:t>23/Απυ/2023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32A4A29D-92E7-4898-8BD9-E98D749B4445}" type="slidenum">
              <a:rPr lang="el-GR" smtClean="0"/>
              <a:t>‹#›</a:t>
            </a:fld>
            <a:endParaRPr lang="el-GR"/>
          </a:p>
        </p:txBody>
      </p:sp>
    </p:spTree>
    <p:extLst>
      <p:ext uri="{BB962C8B-B14F-4D97-AF65-F5344CB8AC3E}">
        <p14:creationId xmlns:p14="http://schemas.microsoft.com/office/powerpoint/2010/main" val="8889623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A59D49D3-58D7-4587-A6E4-A9799A64BCCF}" type="datetimeFigureOut">
              <a:rPr lang="el-GR" smtClean="0"/>
              <a:t>23/Απυ/2023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32A4A29D-92E7-4898-8BD9-E98D749B4445}" type="slidenum">
              <a:rPr lang="el-GR" smtClean="0"/>
              <a:t>‹#›</a:t>
            </a:fld>
            <a:endParaRPr lang="el-GR"/>
          </a:p>
        </p:txBody>
      </p:sp>
    </p:spTree>
    <p:extLst>
      <p:ext uri="{BB962C8B-B14F-4D97-AF65-F5344CB8AC3E}">
        <p14:creationId xmlns:p14="http://schemas.microsoft.com/office/powerpoint/2010/main" val="22675646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A59D49D3-58D7-4587-A6E4-A9799A64BCCF}" type="datetimeFigureOut">
              <a:rPr lang="el-GR" smtClean="0"/>
              <a:t>23/Απυ/2023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32A4A29D-92E7-4898-8BD9-E98D749B4445}" type="slidenum">
              <a:rPr lang="el-GR" smtClean="0"/>
              <a:t>‹#›</a:t>
            </a:fld>
            <a:endParaRPr lang="el-GR"/>
          </a:p>
        </p:txBody>
      </p:sp>
    </p:spTree>
    <p:extLst>
      <p:ext uri="{BB962C8B-B14F-4D97-AF65-F5344CB8AC3E}">
        <p14:creationId xmlns:p14="http://schemas.microsoft.com/office/powerpoint/2010/main" val="813180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A59D49D3-58D7-4587-A6E4-A9799A64BCCF}" type="datetimeFigureOut">
              <a:rPr lang="el-GR" smtClean="0"/>
              <a:t>23/Απυ/2023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32A4A29D-92E7-4898-8BD9-E98D749B4445}" type="slidenum">
              <a:rPr lang="el-GR" smtClean="0"/>
              <a:t>‹#›</a:t>
            </a:fld>
            <a:endParaRPr lang="el-GR"/>
          </a:p>
        </p:txBody>
      </p:sp>
    </p:spTree>
    <p:extLst>
      <p:ext uri="{BB962C8B-B14F-4D97-AF65-F5344CB8AC3E}">
        <p14:creationId xmlns:p14="http://schemas.microsoft.com/office/powerpoint/2010/main" val="33158422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smtClean="0"/>
              <a:t>Στυλ κύριου τίτλου</a:t>
            </a:r>
            <a:endParaRPr lang="el-G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A59D49D3-58D7-4587-A6E4-A9799A64BCCF}" type="datetimeFigureOut">
              <a:rPr lang="el-GR" smtClean="0"/>
              <a:t>23/Απυ/2023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32A4A29D-92E7-4898-8BD9-E98D749B4445}" type="slidenum">
              <a:rPr lang="el-GR" smtClean="0"/>
              <a:t>‹#›</a:t>
            </a:fld>
            <a:endParaRPr lang="el-GR"/>
          </a:p>
        </p:txBody>
      </p:sp>
    </p:spTree>
    <p:extLst>
      <p:ext uri="{BB962C8B-B14F-4D97-AF65-F5344CB8AC3E}">
        <p14:creationId xmlns:p14="http://schemas.microsoft.com/office/powerpoint/2010/main" val="35698422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838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6172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A59D49D3-58D7-4587-A6E4-A9799A64BCCF}" type="datetimeFigureOut">
              <a:rPr lang="el-GR" smtClean="0"/>
              <a:t>23/Απυ/2023</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32A4A29D-92E7-4898-8BD9-E98D749B4445}" type="slidenum">
              <a:rPr lang="el-GR" smtClean="0"/>
              <a:t>‹#›</a:t>
            </a:fld>
            <a:endParaRPr lang="el-GR"/>
          </a:p>
        </p:txBody>
      </p:sp>
    </p:spTree>
    <p:extLst>
      <p:ext uri="{BB962C8B-B14F-4D97-AF65-F5344CB8AC3E}">
        <p14:creationId xmlns:p14="http://schemas.microsoft.com/office/powerpoint/2010/main" val="724637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smtClean="0"/>
              <a:t>Στυλ κύριου τίτλου</a:t>
            </a:r>
            <a:endParaRPr lang="el-G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A59D49D3-58D7-4587-A6E4-A9799A64BCCF}" type="datetimeFigureOut">
              <a:rPr lang="el-GR" smtClean="0"/>
              <a:t>23/Απυ/2023</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32A4A29D-92E7-4898-8BD9-E98D749B4445}" type="slidenum">
              <a:rPr lang="el-GR" smtClean="0"/>
              <a:t>‹#›</a:t>
            </a:fld>
            <a:endParaRPr lang="el-GR"/>
          </a:p>
        </p:txBody>
      </p:sp>
    </p:spTree>
    <p:extLst>
      <p:ext uri="{BB962C8B-B14F-4D97-AF65-F5344CB8AC3E}">
        <p14:creationId xmlns:p14="http://schemas.microsoft.com/office/powerpoint/2010/main" val="22159610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A59D49D3-58D7-4587-A6E4-A9799A64BCCF}" type="datetimeFigureOut">
              <a:rPr lang="el-GR" smtClean="0"/>
              <a:t>23/Απυ/2023</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32A4A29D-92E7-4898-8BD9-E98D749B4445}" type="slidenum">
              <a:rPr lang="el-GR" smtClean="0"/>
              <a:t>‹#›</a:t>
            </a:fld>
            <a:endParaRPr lang="el-GR"/>
          </a:p>
        </p:txBody>
      </p:sp>
    </p:spTree>
    <p:extLst>
      <p:ext uri="{BB962C8B-B14F-4D97-AF65-F5344CB8AC3E}">
        <p14:creationId xmlns:p14="http://schemas.microsoft.com/office/powerpoint/2010/main" val="23257301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A59D49D3-58D7-4587-A6E4-A9799A64BCCF}" type="datetimeFigureOut">
              <a:rPr lang="el-GR" smtClean="0"/>
              <a:t>23/Απυ/2023</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32A4A29D-92E7-4898-8BD9-E98D749B4445}" type="slidenum">
              <a:rPr lang="el-GR" smtClean="0"/>
              <a:t>‹#›</a:t>
            </a:fld>
            <a:endParaRPr lang="el-GR"/>
          </a:p>
        </p:txBody>
      </p:sp>
    </p:spTree>
    <p:extLst>
      <p:ext uri="{BB962C8B-B14F-4D97-AF65-F5344CB8AC3E}">
        <p14:creationId xmlns:p14="http://schemas.microsoft.com/office/powerpoint/2010/main" val="42357107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A59D49D3-58D7-4587-A6E4-A9799A64BCCF}" type="datetimeFigureOut">
              <a:rPr lang="el-GR" smtClean="0"/>
              <a:t>23/Απυ/2023</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32A4A29D-92E7-4898-8BD9-E98D749B4445}" type="slidenum">
              <a:rPr lang="el-GR" smtClean="0"/>
              <a:t>‹#›</a:t>
            </a:fld>
            <a:endParaRPr lang="el-GR"/>
          </a:p>
        </p:txBody>
      </p:sp>
    </p:spTree>
    <p:extLst>
      <p:ext uri="{BB962C8B-B14F-4D97-AF65-F5344CB8AC3E}">
        <p14:creationId xmlns:p14="http://schemas.microsoft.com/office/powerpoint/2010/main" val="20910027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A59D49D3-58D7-4587-A6E4-A9799A64BCCF}" type="datetimeFigureOut">
              <a:rPr lang="el-GR" smtClean="0"/>
              <a:t>23/Απυ/2023</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32A4A29D-92E7-4898-8BD9-E98D749B4445}" type="slidenum">
              <a:rPr lang="el-GR" smtClean="0"/>
              <a:t>‹#›</a:t>
            </a:fld>
            <a:endParaRPr lang="el-GR"/>
          </a:p>
        </p:txBody>
      </p:sp>
    </p:spTree>
    <p:extLst>
      <p:ext uri="{BB962C8B-B14F-4D97-AF65-F5344CB8AC3E}">
        <p14:creationId xmlns:p14="http://schemas.microsoft.com/office/powerpoint/2010/main" val="3535906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9D49D3-58D7-4587-A6E4-A9799A64BCCF}" type="datetimeFigureOut">
              <a:rPr lang="el-GR" smtClean="0"/>
              <a:t>23/Απυ/2023</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A4A29D-92E7-4898-8BD9-E98D749B4445}" type="slidenum">
              <a:rPr lang="el-GR" smtClean="0"/>
              <a:t>‹#›</a:t>
            </a:fld>
            <a:endParaRPr lang="el-GR"/>
          </a:p>
        </p:txBody>
      </p:sp>
    </p:spTree>
    <p:extLst>
      <p:ext uri="{BB962C8B-B14F-4D97-AF65-F5344CB8AC3E}">
        <p14:creationId xmlns:p14="http://schemas.microsoft.com/office/powerpoint/2010/main" val="19321533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https://www.researchgate.net/journal/Creative-Education-2151-4755" TargetMode="External"/><Relationship Id="rId4" Type="http://schemas.openxmlformats.org/officeDocument/2006/relationships/hyperlink" Target="https://www.researchgate.net/profile/Charles_Kivunja"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8.xml"/><Relationship Id="rId1" Type="http://schemas.openxmlformats.org/officeDocument/2006/relationships/slideLayout" Target="../slideLayouts/slideLayout1.xml"/><Relationship Id="rId5" Type="http://schemas.openxmlformats.org/officeDocument/2006/relationships/image" Target="../media/image8.png"/><Relationship Id="rId4" Type="http://schemas.openxmlformats.org/officeDocument/2006/relationships/image" Target="../media/image7.png"/></Relationships>
</file>

<file path=ppt/slides/_rels/slide2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9.xml"/><Relationship Id="rId1" Type="http://schemas.openxmlformats.org/officeDocument/2006/relationships/slideLayout" Target="../slideLayouts/slideLayout1.xml"/><Relationship Id="rId4"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1.xml"/><Relationship Id="rId1" Type="http://schemas.openxmlformats.org/officeDocument/2006/relationships/slideLayout" Target="../slideLayouts/slideLayout1.xml"/><Relationship Id="rId4" Type="http://schemas.openxmlformats.org/officeDocument/2006/relationships/image" Target="../media/image10.pn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1048871" y="1776077"/>
            <a:ext cx="10058400" cy="1470025"/>
          </a:xfrm>
        </p:spPr>
        <p:txBody>
          <a:bodyPr>
            <a:normAutofit/>
          </a:bodyPr>
          <a:lstStyle/>
          <a:p>
            <a:r>
              <a:rPr lang="el-GR" b="1" dirty="0" smtClean="0"/>
              <a:t>Παιδαγωγικές Εφαρμογές ΗΥ</a:t>
            </a:r>
            <a:endParaRPr lang="el-GR" dirty="0"/>
          </a:p>
        </p:txBody>
      </p:sp>
      <p:sp>
        <p:nvSpPr>
          <p:cNvPr id="3" name="Υπότιτλος 2"/>
          <p:cNvSpPr>
            <a:spLocks noGrp="1"/>
          </p:cNvSpPr>
          <p:nvPr>
            <p:ph type="subTitle" idx="1"/>
          </p:nvPr>
        </p:nvSpPr>
        <p:spPr/>
        <p:txBody>
          <a:bodyPr>
            <a:normAutofit/>
          </a:bodyPr>
          <a:lstStyle/>
          <a:p>
            <a:r>
              <a:rPr lang="el-GR" dirty="0" smtClean="0">
                <a:solidFill>
                  <a:schemeClr val="tx2"/>
                </a:solidFill>
              </a:rPr>
              <a:t>Σπύρος Λ. </a:t>
            </a:r>
            <a:r>
              <a:rPr lang="el-GR" dirty="0" err="1" smtClean="0">
                <a:solidFill>
                  <a:schemeClr val="tx2"/>
                </a:solidFill>
              </a:rPr>
              <a:t>Πανέτσος</a:t>
            </a:r>
            <a:endParaRPr lang="el-GR" dirty="0" smtClean="0">
              <a:solidFill>
                <a:schemeClr val="tx2"/>
              </a:solidFill>
            </a:endParaRPr>
          </a:p>
          <a:p>
            <a:r>
              <a:rPr lang="el-GR" dirty="0" smtClean="0">
                <a:solidFill>
                  <a:schemeClr val="tx2"/>
                </a:solidFill>
              </a:rPr>
              <a:t>Καθηγητής ΑΣΠΑΙΤΕ</a:t>
            </a:r>
          </a:p>
          <a:p>
            <a:r>
              <a:rPr lang="en-US" dirty="0" smtClean="0">
                <a:solidFill>
                  <a:schemeClr val="tx2"/>
                </a:solidFill>
              </a:rPr>
              <a:t>spanetsos@aspete.gr</a:t>
            </a:r>
            <a:endParaRPr lang="el-GR" dirty="0" smtClean="0">
              <a:solidFill>
                <a:schemeClr val="tx2"/>
              </a:solidFill>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solidFill>
            <a:schemeClr val="accent1">
              <a:lumMod val="60000"/>
              <a:lumOff val="40000"/>
            </a:schemeClr>
          </a:solidFill>
          <a:ln>
            <a:noFill/>
          </a:ln>
        </p:spPr>
      </p:pic>
      <p:sp>
        <p:nvSpPr>
          <p:cNvPr id="5" name="TextBox 4"/>
          <p:cNvSpPr txBox="1"/>
          <p:nvPr/>
        </p:nvSpPr>
        <p:spPr>
          <a:xfrm>
            <a:off x="1704826" y="50345"/>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Tree>
    <p:extLst>
      <p:ext uri="{BB962C8B-B14F-4D97-AF65-F5344CB8AC3E}">
        <p14:creationId xmlns:p14="http://schemas.microsoft.com/office/powerpoint/2010/main" val="10212869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209365" y="124154"/>
            <a:ext cx="6396453" cy="902385"/>
          </a:xfrm>
        </p:spPr>
        <p:txBody>
          <a:bodyPr>
            <a:normAutofit/>
          </a:bodyPr>
          <a:lstStyle/>
          <a:p>
            <a:r>
              <a:rPr lang="en-US" altLang="el-GR" sz="4000" dirty="0" smtClean="0"/>
              <a:t>STEM</a:t>
            </a:r>
            <a:endParaRPr lang="el-GR" sz="4000" dirty="0"/>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704826" y="50345"/>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
        <p:nvSpPr>
          <p:cNvPr id="9" name="Ορθογώνιο 8"/>
          <p:cNvSpPr/>
          <p:nvPr/>
        </p:nvSpPr>
        <p:spPr>
          <a:xfrm>
            <a:off x="517236" y="1097078"/>
            <a:ext cx="11231419" cy="892552"/>
          </a:xfrm>
          <a:prstGeom prst="rect">
            <a:avLst/>
          </a:prstGeom>
        </p:spPr>
        <p:txBody>
          <a:bodyPr wrap="square">
            <a:spAutoFit/>
          </a:bodyPr>
          <a:lstStyle/>
          <a:p>
            <a:pPr lvl="0" algn="ctr">
              <a:spcBef>
                <a:spcPct val="0"/>
              </a:spcBef>
            </a:pPr>
            <a:r>
              <a:rPr lang="el-GR" altLang="el-GR" sz="2400" b="1" dirty="0" smtClean="0">
                <a:solidFill>
                  <a:srgbClr val="FF0000"/>
                </a:solidFill>
                <a:cs typeface="Times New Roman" panose="02020603050405020304" pitchFamily="18" charset="0"/>
              </a:rPr>
              <a:t>Παράθεση </a:t>
            </a:r>
            <a:r>
              <a:rPr lang="el-GR" altLang="el-GR" sz="2400" b="1" dirty="0">
                <a:solidFill>
                  <a:srgbClr val="FF0000"/>
                </a:solidFill>
                <a:cs typeface="Times New Roman" panose="02020603050405020304" pitchFamily="18" charset="0"/>
              </a:rPr>
              <a:t>απόψεων για το τι είναι η «ολοκλήρωση </a:t>
            </a:r>
            <a:r>
              <a:rPr lang="en-US" altLang="el-GR" sz="2400" b="1" dirty="0">
                <a:solidFill>
                  <a:srgbClr val="FF0000"/>
                </a:solidFill>
                <a:cs typeface="Times New Roman" panose="02020603050405020304" pitchFamily="18" charset="0"/>
              </a:rPr>
              <a:t>STEM</a:t>
            </a:r>
            <a:r>
              <a:rPr lang="el-GR" altLang="el-GR" sz="2400" b="1" dirty="0">
                <a:solidFill>
                  <a:srgbClr val="FF0000"/>
                </a:solidFill>
                <a:cs typeface="Times New Roman" panose="02020603050405020304" pitchFamily="18" charset="0"/>
              </a:rPr>
              <a:t>»</a:t>
            </a:r>
          </a:p>
          <a:p>
            <a:pPr>
              <a:spcBef>
                <a:spcPct val="0"/>
              </a:spcBef>
            </a:pPr>
            <a:r>
              <a:rPr lang="el-GR" altLang="el-GR" sz="2400" dirty="0">
                <a:solidFill>
                  <a:srgbClr val="002060"/>
                </a:solidFill>
                <a:latin typeface="Times New Roman" panose="02020603050405020304" pitchFamily="18" charset="0"/>
                <a:cs typeface="Times New Roman" panose="02020603050405020304" pitchFamily="18" charset="0"/>
              </a:rPr>
              <a:t> </a:t>
            </a:r>
            <a:r>
              <a:rPr lang="el-GR" altLang="el-GR" sz="2800" dirty="0">
                <a:solidFill>
                  <a:srgbClr val="002060"/>
                </a:solidFill>
                <a:latin typeface="Times New Roman" panose="02020603050405020304" pitchFamily="18" charset="0"/>
                <a:cs typeface="Times New Roman" panose="02020603050405020304" pitchFamily="18" charset="0"/>
              </a:rPr>
              <a:t> </a:t>
            </a:r>
            <a:endParaRPr lang="en-US" altLang="el-GR" sz="2400" dirty="0"/>
          </a:p>
        </p:txBody>
      </p:sp>
      <p:sp>
        <p:nvSpPr>
          <p:cNvPr id="3" name="Ορθογώνιο 2"/>
          <p:cNvSpPr/>
          <p:nvPr/>
        </p:nvSpPr>
        <p:spPr>
          <a:xfrm>
            <a:off x="1034473" y="1971663"/>
            <a:ext cx="9855200" cy="5011821"/>
          </a:xfrm>
          <a:prstGeom prst="rect">
            <a:avLst/>
          </a:prstGeom>
        </p:spPr>
        <p:txBody>
          <a:bodyPr wrap="square">
            <a:spAutoFit/>
          </a:bodyPr>
          <a:lstStyle/>
          <a:p>
            <a:pPr lvl="0">
              <a:spcBef>
                <a:spcPts val="1200"/>
              </a:spcBef>
              <a:spcAft>
                <a:spcPts val="1200"/>
              </a:spcAft>
            </a:pPr>
            <a:r>
              <a:rPr lang="el-GR" altLang="el-GR" sz="2400" dirty="0" smtClean="0"/>
              <a:t>Η </a:t>
            </a:r>
            <a:r>
              <a:rPr lang="el-GR" altLang="el-GR" sz="2400" dirty="0"/>
              <a:t>άποψή μας είναι ότι η </a:t>
            </a:r>
            <a:r>
              <a:rPr lang="el-GR" altLang="el-GR" sz="2400" dirty="0">
                <a:solidFill>
                  <a:srgbClr val="FFFF00"/>
                </a:solidFill>
              </a:rPr>
              <a:t>διεπιστημονική προσέγγιση </a:t>
            </a:r>
            <a:r>
              <a:rPr lang="el-GR" altLang="el-GR" sz="2400" dirty="0"/>
              <a:t>θα πρέπει να προχωρά πέρα από την σύνδεση εννοιών και να αναφέρεται στις λεγόμενες εγκάρσιες  έννοιες/ιδέες που παρουσιάσαμε σε προηγούμενη ενότητα. </a:t>
            </a:r>
          </a:p>
          <a:p>
            <a:pPr lvl="0">
              <a:spcBef>
                <a:spcPts val="1200"/>
              </a:spcBef>
              <a:spcAft>
                <a:spcPts val="1200"/>
              </a:spcAft>
            </a:pPr>
            <a:r>
              <a:rPr lang="el-GR" altLang="el-GR" sz="2400" dirty="0"/>
              <a:t>Επίσης θεωρούμε ότι  στην διεπιστημονική προσέγγιση επιχειρείται η λύση ενός μη σαφώς ορισμένου προβλήματος με αξιοποίηση μεθοδολογιών των επιμέρους γνωστικών περιοχών όχι με αθροιστικό τρόπο αλλά με αλληλεπιδράσεις μεθοδολογιών, και αυτό μπορεί να  οδηγήσει σε ορισμένες περιπτώσεις σε νέα γνωστική περιοχή, εξαιτίας ακριβώς αυτής της αλληλεπίδρασης-αν και θεωρούμε ότι η νέα γνωστική περιοχή έχει περισσότερες πιθανότητες να προκύψει από την δια-επιστημονική προσέγγιση(μορφή ολοκλήρωσης).</a:t>
            </a:r>
          </a:p>
          <a:p>
            <a:pPr lvl="0" algn="ctr">
              <a:lnSpc>
                <a:spcPct val="107000"/>
              </a:lnSpc>
              <a:spcBef>
                <a:spcPct val="0"/>
              </a:spcBef>
              <a:spcAft>
                <a:spcPts val="800"/>
              </a:spcAft>
            </a:pPr>
            <a:r>
              <a:rPr lang="el-GR" altLang="el-GR" sz="2400" dirty="0"/>
              <a:t> </a:t>
            </a:r>
          </a:p>
        </p:txBody>
      </p:sp>
    </p:spTree>
    <p:extLst>
      <p:ext uri="{BB962C8B-B14F-4D97-AF65-F5344CB8AC3E}">
        <p14:creationId xmlns:p14="http://schemas.microsoft.com/office/powerpoint/2010/main" val="29326039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209365" y="124154"/>
            <a:ext cx="6396453" cy="902385"/>
          </a:xfrm>
        </p:spPr>
        <p:txBody>
          <a:bodyPr>
            <a:normAutofit/>
          </a:bodyPr>
          <a:lstStyle/>
          <a:p>
            <a:r>
              <a:rPr lang="en-US" altLang="el-GR" sz="4000" dirty="0" smtClean="0"/>
              <a:t>STEM</a:t>
            </a:r>
            <a:endParaRPr lang="el-GR" sz="4000" dirty="0"/>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704826" y="50345"/>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
        <p:nvSpPr>
          <p:cNvPr id="9" name="Ορθογώνιο 8"/>
          <p:cNvSpPr/>
          <p:nvPr/>
        </p:nvSpPr>
        <p:spPr>
          <a:xfrm>
            <a:off x="517236" y="1097078"/>
            <a:ext cx="11231419" cy="892552"/>
          </a:xfrm>
          <a:prstGeom prst="rect">
            <a:avLst/>
          </a:prstGeom>
        </p:spPr>
        <p:txBody>
          <a:bodyPr wrap="square">
            <a:spAutoFit/>
          </a:bodyPr>
          <a:lstStyle/>
          <a:p>
            <a:pPr lvl="0" algn="ctr">
              <a:spcBef>
                <a:spcPct val="0"/>
              </a:spcBef>
            </a:pPr>
            <a:r>
              <a:rPr lang="el-GR" altLang="el-GR" sz="2400" b="1" dirty="0" smtClean="0">
                <a:solidFill>
                  <a:srgbClr val="FF0000"/>
                </a:solidFill>
                <a:cs typeface="Times New Roman" panose="02020603050405020304" pitchFamily="18" charset="0"/>
              </a:rPr>
              <a:t>Παράθεση </a:t>
            </a:r>
            <a:r>
              <a:rPr lang="el-GR" altLang="el-GR" sz="2400" b="1" dirty="0">
                <a:solidFill>
                  <a:srgbClr val="FF0000"/>
                </a:solidFill>
                <a:cs typeface="Times New Roman" panose="02020603050405020304" pitchFamily="18" charset="0"/>
              </a:rPr>
              <a:t>απόψεων για το τι είναι η «ολοκλήρωση </a:t>
            </a:r>
            <a:r>
              <a:rPr lang="en-US" altLang="el-GR" sz="2400" b="1" dirty="0">
                <a:solidFill>
                  <a:srgbClr val="FF0000"/>
                </a:solidFill>
                <a:cs typeface="Times New Roman" panose="02020603050405020304" pitchFamily="18" charset="0"/>
              </a:rPr>
              <a:t>STEM</a:t>
            </a:r>
            <a:r>
              <a:rPr lang="el-GR" altLang="el-GR" sz="2400" b="1" dirty="0">
                <a:solidFill>
                  <a:srgbClr val="FF0000"/>
                </a:solidFill>
                <a:cs typeface="Times New Roman" panose="02020603050405020304" pitchFamily="18" charset="0"/>
              </a:rPr>
              <a:t>»</a:t>
            </a:r>
          </a:p>
          <a:p>
            <a:pPr>
              <a:spcBef>
                <a:spcPct val="0"/>
              </a:spcBef>
            </a:pPr>
            <a:r>
              <a:rPr lang="el-GR" altLang="el-GR" sz="2400" dirty="0">
                <a:solidFill>
                  <a:srgbClr val="002060"/>
                </a:solidFill>
                <a:latin typeface="Times New Roman" panose="02020603050405020304" pitchFamily="18" charset="0"/>
                <a:cs typeface="Times New Roman" panose="02020603050405020304" pitchFamily="18" charset="0"/>
              </a:rPr>
              <a:t> </a:t>
            </a:r>
            <a:r>
              <a:rPr lang="el-GR" altLang="el-GR" sz="2800" dirty="0">
                <a:solidFill>
                  <a:srgbClr val="002060"/>
                </a:solidFill>
                <a:latin typeface="Times New Roman" panose="02020603050405020304" pitchFamily="18" charset="0"/>
                <a:cs typeface="Times New Roman" panose="02020603050405020304" pitchFamily="18" charset="0"/>
              </a:rPr>
              <a:t> </a:t>
            </a:r>
            <a:endParaRPr lang="en-US" altLang="el-GR" sz="2400" dirty="0"/>
          </a:p>
        </p:txBody>
      </p:sp>
      <p:sp>
        <p:nvSpPr>
          <p:cNvPr id="3" name="Ορθογώνιο 2"/>
          <p:cNvSpPr/>
          <p:nvPr/>
        </p:nvSpPr>
        <p:spPr>
          <a:xfrm>
            <a:off x="839160" y="1860826"/>
            <a:ext cx="9855200" cy="4550156"/>
          </a:xfrm>
          <a:prstGeom prst="rect">
            <a:avLst/>
          </a:prstGeom>
        </p:spPr>
        <p:txBody>
          <a:bodyPr wrap="square">
            <a:spAutoFit/>
          </a:bodyPr>
          <a:lstStyle/>
          <a:p>
            <a:pPr lvl="0">
              <a:spcBef>
                <a:spcPct val="0"/>
              </a:spcBef>
            </a:pPr>
            <a:r>
              <a:rPr lang="el-GR" altLang="el-GR" sz="2400" dirty="0"/>
              <a:t>Θεωρούμε ότι η «ολοκλήρωση </a:t>
            </a:r>
            <a:r>
              <a:rPr lang="en-US" altLang="el-GR" sz="2400" dirty="0"/>
              <a:t>STEM</a:t>
            </a:r>
            <a:r>
              <a:rPr lang="el-GR" altLang="el-GR" sz="2400" dirty="0"/>
              <a:t>» προχωρά μέσω της διάσχισης των γνωστικών περιοχών , με διεπιστημονική ή  </a:t>
            </a:r>
            <a:r>
              <a:rPr lang="el-GR" altLang="el-GR" sz="2400" dirty="0" err="1"/>
              <a:t>διαεπιστημονική</a:t>
            </a:r>
            <a:r>
              <a:rPr lang="el-GR" altLang="el-GR" sz="2400" dirty="0"/>
              <a:t> (επιστημολογικά) προσέγγιση-με «συνοριακά αντικείμενα» τις εγκάρσιες έννοιες αλλά και τα  σύνορα των πρακτικών των γνωστικών περιοχών ενώ οι πρακτικές της Υπολογιστής Σκέψης είναι ο αγωγός για την μετάβαση ανάμεσα  στις πρακτικές των γνωστικών περιοχών και τις αντίστοιχες διδακτικές στρατηγικές(</a:t>
            </a:r>
            <a:r>
              <a:rPr lang="el-GR" altLang="el-GR" sz="2400" dirty="0" err="1"/>
              <a:t>ανακαλυπτική</a:t>
            </a:r>
            <a:r>
              <a:rPr lang="el-GR" altLang="el-GR" sz="2400" dirty="0"/>
              <a:t> μάθηση για τις Επιστήμες κα σχεδιασμό της Μηχανικής-πάντα ως συνοριακά αντικείμενα ). Η διδακτική στρατηγική θα πρέπει να είναι τέτοια ώστε να προκαλεί την χρονική εξέλιξη της διεπιστημονικότητας σε δια-</a:t>
            </a:r>
            <a:r>
              <a:rPr lang="el-GR" altLang="el-GR" sz="2400" dirty="0" err="1"/>
              <a:t>επιστημονικότητα</a:t>
            </a:r>
            <a:r>
              <a:rPr lang="el-GR" altLang="el-GR" sz="2400" dirty="0"/>
              <a:t>, ώστε να παράγεται και </a:t>
            </a:r>
            <a:r>
              <a:rPr lang="el-GR" altLang="el-GR" sz="2400" dirty="0" err="1"/>
              <a:t>νεα</a:t>
            </a:r>
            <a:r>
              <a:rPr lang="el-GR" altLang="el-GR" sz="2400" dirty="0"/>
              <a:t> γνώση πέραν αυτών των εννοιών των γνωστικών περιοχών.  </a:t>
            </a:r>
          </a:p>
          <a:p>
            <a:pPr lvl="0" algn="ctr">
              <a:lnSpc>
                <a:spcPct val="107000"/>
              </a:lnSpc>
              <a:spcBef>
                <a:spcPct val="0"/>
              </a:spcBef>
              <a:spcAft>
                <a:spcPts val="800"/>
              </a:spcAft>
            </a:pPr>
            <a:r>
              <a:rPr lang="el-GR" altLang="el-GR" sz="2400" dirty="0"/>
              <a:t> </a:t>
            </a:r>
          </a:p>
        </p:txBody>
      </p:sp>
    </p:spTree>
    <p:extLst>
      <p:ext uri="{BB962C8B-B14F-4D97-AF65-F5344CB8AC3E}">
        <p14:creationId xmlns:p14="http://schemas.microsoft.com/office/powerpoint/2010/main" val="28674214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209365" y="124154"/>
            <a:ext cx="6396453" cy="902385"/>
          </a:xfrm>
        </p:spPr>
        <p:txBody>
          <a:bodyPr>
            <a:normAutofit/>
          </a:bodyPr>
          <a:lstStyle/>
          <a:p>
            <a:r>
              <a:rPr lang="en-US" altLang="el-GR" sz="4000" dirty="0" smtClean="0"/>
              <a:t>STEM</a:t>
            </a:r>
            <a:endParaRPr lang="el-GR" sz="4000" dirty="0"/>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704826" y="50345"/>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
        <p:nvSpPr>
          <p:cNvPr id="9" name="Ορθογώνιο 8"/>
          <p:cNvSpPr/>
          <p:nvPr/>
        </p:nvSpPr>
        <p:spPr>
          <a:xfrm>
            <a:off x="517236" y="1097078"/>
            <a:ext cx="11231419" cy="892552"/>
          </a:xfrm>
          <a:prstGeom prst="rect">
            <a:avLst/>
          </a:prstGeom>
        </p:spPr>
        <p:txBody>
          <a:bodyPr wrap="square">
            <a:spAutoFit/>
          </a:bodyPr>
          <a:lstStyle/>
          <a:p>
            <a:pPr lvl="0" algn="ctr">
              <a:spcBef>
                <a:spcPct val="0"/>
              </a:spcBef>
            </a:pPr>
            <a:r>
              <a:rPr lang="el-GR" altLang="el-GR" sz="2400" b="1" dirty="0">
                <a:solidFill>
                  <a:srgbClr val="FF0000"/>
                </a:solidFill>
                <a:cs typeface="Times New Roman" panose="02020603050405020304" pitchFamily="18" charset="0"/>
              </a:rPr>
              <a:t>Παράθεση απόψεων για το τι είναι η «ολοκλήρωση </a:t>
            </a:r>
            <a:r>
              <a:rPr lang="en-US" altLang="el-GR" sz="2400" b="1" dirty="0">
                <a:solidFill>
                  <a:srgbClr val="FF0000"/>
                </a:solidFill>
                <a:cs typeface="Times New Roman" panose="02020603050405020304" pitchFamily="18" charset="0"/>
              </a:rPr>
              <a:t>STEM</a:t>
            </a:r>
            <a:r>
              <a:rPr lang="el-GR" altLang="el-GR" sz="2400" b="1" dirty="0">
                <a:solidFill>
                  <a:srgbClr val="FF0000"/>
                </a:solidFill>
                <a:cs typeface="Times New Roman" panose="02020603050405020304" pitchFamily="18" charset="0"/>
              </a:rPr>
              <a:t>»</a:t>
            </a:r>
          </a:p>
          <a:p>
            <a:pPr>
              <a:spcBef>
                <a:spcPct val="0"/>
              </a:spcBef>
            </a:pPr>
            <a:r>
              <a:rPr lang="el-GR" altLang="el-GR" sz="2400" dirty="0">
                <a:solidFill>
                  <a:srgbClr val="002060"/>
                </a:solidFill>
                <a:latin typeface="Times New Roman" panose="02020603050405020304" pitchFamily="18" charset="0"/>
                <a:cs typeface="Times New Roman" panose="02020603050405020304" pitchFamily="18" charset="0"/>
              </a:rPr>
              <a:t> </a:t>
            </a:r>
            <a:r>
              <a:rPr lang="el-GR" altLang="el-GR" sz="2800" dirty="0">
                <a:solidFill>
                  <a:srgbClr val="002060"/>
                </a:solidFill>
                <a:latin typeface="Times New Roman" panose="02020603050405020304" pitchFamily="18" charset="0"/>
                <a:cs typeface="Times New Roman" panose="02020603050405020304" pitchFamily="18" charset="0"/>
              </a:rPr>
              <a:t> </a:t>
            </a:r>
            <a:endParaRPr lang="en-US" altLang="el-GR" sz="2400" dirty="0"/>
          </a:p>
        </p:txBody>
      </p:sp>
      <p:sp>
        <p:nvSpPr>
          <p:cNvPr id="3" name="Ορθογώνιο 2"/>
          <p:cNvSpPr/>
          <p:nvPr/>
        </p:nvSpPr>
        <p:spPr>
          <a:xfrm>
            <a:off x="765269" y="2664390"/>
            <a:ext cx="9855200" cy="3785652"/>
          </a:xfrm>
          <a:prstGeom prst="rect">
            <a:avLst/>
          </a:prstGeom>
        </p:spPr>
        <p:txBody>
          <a:bodyPr wrap="square">
            <a:spAutoFit/>
          </a:bodyPr>
          <a:lstStyle/>
          <a:p>
            <a:pPr>
              <a:spcBef>
                <a:spcPct val="0"/>
              </a:spcBef>
            </a:pPr>
            <a:r>
              <a:rPr lang="el-GR" altLang="el-GR" sz="2400" dirty="0"/>
              <a:t>Μια άλλη άποψη για την διεπιστημονική προσέγγιση  είναι η εξής: (θεωρούμε ότι η άποψη αυτή είναι πιο κοντά στην ολοκλήρωση </a:t>
            </a:r>
            <a:r>
              <a:rPr lang="en-US" altLang="el-GR" sz="2400" dirty="0"/>
              <a:t>STEM</a:t>
            </a:r>
            <a:r>
              <a:rPr lang="el-GR" altLang="el-GR" sz="2400" dirty="0" smtClean="0"/>
              <a:t>»). </a:t>
            </a:r>
          </a:p>
          <a:p>
            <a:pPr>
              <a:spcBef>
                <a:spcPct val="0"/>
              </a:spcBef>
            </a:pPr>
            <a:r>
              <a:rPr lang="el-GR" altLang="el-GR" sz="2400" dirty="0" smtClean="0"/>
              <a:t>Στην </a:t>
            </a:r>
            <a:r>
              <a:rPr lang="el-GR" altLang="el-GR" sz="2400" dirty="0"/>
              <a:t>διεπιστημονική προσέγγιση υπάρχει υψηλό επίπεδο ολοκλήρωσης των γνωστικών περιοχών μέσω της εστίασης σε μια «κοινή έννοια» σας αυτές που αναφέραμε ως «εγκάρσιες» </a:t>
            </a:r>
            <a:r>
              <a:rPr lang="el-GR" altLang="el-GR" sz="2400" dirty="0" smtClean="0"/>
              <a:t>έννοιες. </a:t>
            </a:r>
          </a:p>
          <a:p>
            <a:pPr>
              <a:spcBef>
                <a:spcPct val="0"/>
              </a:spcBef>
            </a:pPr>
            <a:endParaRPr lang="el-GR" altLang="el-GR" sz="2400" dirty="0"/>
          </a:p>
          <a:p>
            <a:pPr>
              <a:spcBef>
                <a:spcPct val="0"/>
              </a:spcBef>
            </a:pPr>
            <a:endParaRPr lang="el-GR" altLang="el-GR" sz="2400" dirty="0" smtClean="0"/>
          </a:p>
          <a:p>
            <a:pPr>
              <a:spcBef>
                <a:spcPct val="0"/>
              </a:spcBef>
            </a:pPr>
            <a:endParaRPr lang="el-GR" altLang="el-GR" sz="2400" dirty="0"/>
          </a:p>
          <a:p>
            <a:pPr>
              <a:spcBef>
                <a:spcPct val="0"/>
              </a:spcBef>
            </a:pPr>
            <a:endParaRPr lang="el-GR" altLang="el-GR" sz="2400" dirty="0" smtClean="0"/>
          </a:p>
          <a:p>
            <a:pPr>
              <a:spcBef>
                <a:spcPct val="0"/>
              </a:spcBef>
            </a:pPr>
            <a:r>
              <a:rPr lang="el-GR" altLang="el-GR" sz="1200" dirty="0" err="1" smtClean="0"/>
              <a:t>Boon</a:t>
            </a:r>
            <a:r>
              <a:rPr lang="el-GR" altLang="el-GR" sz="1200" dirty="0" smtClean="0"/>
              <a:t> </a:t>
            </a:r>
            <a:r>
              <a:rPr lang="el-GR" altLang="el-GR" sz="1200" dirty="0" err="1"/>
              <a:t>Ng</a:t>
            </a:r>
            <a:r>
              <a:rPr lang="el-GR" altLang="el-GR" sz="1200" dirty="0"/>
              <a:t>, </a:t>
            </a:r>
            <a:r>
              <a:rPr lang="el-GR" altLang="el-GR" sz="1200" dirty="0" err="1"/>
              <a:t>Soo</a:t>
            </a:r>
            <a:r>
              <a:rPr lang="el-GR" altLang="el-GR" sz="1200" dirty="0"/>
              <a:t> ,UNESCO, </a:t>
            </a:r>
            <a:r>
              <a:rPr lang="el-GR" altLang="el-GR" sz="1200" dirty="0" err="1"/>
              <a:t>Exploring</a:t>
            </a:r>
            <a:r>
              <a:rPr lang="el-GR" altLang="el-GR" sz="1200" dirty="0"/>
              <a:t> STEM </a:t>
            </a:r>
            <a:r>
              <a:rPr lang="el-GR" altLang="el-GR" sz="1200" dirty="0" err="1"/>
              <a:t>competences</a:t>
            </a:r>
            <a:r>
              <a:rPr lang="el-GR" altLang="el-GR" sz="1200" dirty="0"/>
              <a:t> for the 21st </a:t>
            </a:r>
            <a:r>
              <a:rPr lang="el-GR" altLang="el-GR" sz="1200" dirty="0" err="1"/>
              <a:t>century</a:t>
            </a:r>
            <a:r>
              <a:rPr lang="el-GR" altLang="el-GR" sz="1200" dirty="0"/>
              <a:t>, https://learningportal.iiep.unesco.org/en/library/exploring-stem-competences-for-the-21st-century ,</a:t>
            </a:r>
            <a:r>
              <a:rPr lang="el-GR" altLang="el-GR" sz="1200" dirty="0" smtClean="0"/>
              <a:t>2019.</a:t>
            </a:r>
            <a:r>
              <a:rPr lang="el-GR" altLang="el-GR" sz="1200" dirty="0"/>
              <a:t> </a:t>
            </a:r>
          </a:p>
        </p:txBody>
      </p:sp>
    </p:spTree>
    <p:extLst>
      <p:ext uri="{BB962C8B-B14F-4D97-AF65-F5344CB8AC3E}">
        <p14:creationId xmlns:p14="http://schemas.microsoft.com/office/powerpoint/2010/main" val="4275397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209365" y="124154"/>
            <a:ext cx="6396453" cy="902385"/>
          </a:xfrm>
        </p:spPr>
        <p:txBody>
          <a:bodyPr>
            <a:normAutofit/>
          </a:bodyPr>
          <a:lstStyle/>
          <a:p>
            <a:r>
              <a:rPr lang="en-US" altLang="el-GR" sz="4000" dirty="0" smtClean="0"/>
              <a:t>STEM</a:t>
            </a:r>
            <a:endParaRPr lang="el-GR" sz="4000" dirty="0"/>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704826" y="50345"/>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
        <p:nvSpPr>
          <p:cNvPr id="9" name="Ορθογώνιο 8"/>
          <p:cNvSpPr/>
          <p:nvPr/>
        </p:nvSpPr>
        <p:spPr>
          <a:xfrm>
            <a:off x="517236" y="1097078"/>
            <a:ext cx="11231419" cy="461665"/>
          </a:xfrm>
          <a:prstGeom prst="rect">
            <a:avLst/>
          </a:prstGeom>
        </p:spPr>
        <p:txBody>
          <a:bodyPr wrap="square">
            <a:spAutoFit/>
          </a:bodyPr>
          <a:lstStyle/>
          <a:p>
            <a:pPr lvl="0" algn="ctr">
              <a:spcBef>
                <a:spcPct val="0"/>
              </a:spcBef>
            </a:pPr>
            <a:r>
              <a:rPr lang="el-GR" altLang="el-GR" sz="2400" b="1" dirty="0" smtClean="0">
                <a:solidFill>
                  <a:srgbClr val="FF0000"/>
                </a:solidFill>
                <a:cs typeface="Times New Roman" panose="02020603050405020304" pitchFamily="18" charset="0"/>
              </a:rPr>
              <a:t>Ένας </a:t>
            </a:r>
            <a:r>
              <a:rPr lang="en-US" altLang="el-GR" sz="2400" b="1" dirty="0" smtClean="0">
                <a:solidFill>
                  <a:srgbClr val="FF0000"/>
                </a:solidFill>
                <a:cs typeface="Times New Roman" panose="02020603050405020304" pitchFamily="18" charset="0"/>
              </a:rPr>
              <a:t> </a:t>
            </a:r>
            <a:r>
              <a:rPr lang="el-GR" altLang="el-GR" sz="2400" b="1" dirty="0">
                <a:solidFill>
                  <a:srgbClr val="FF0000"/>
                </a:solidFill>
                <a:cs typeface="Times New Roman" panose="02020603050405020304" pitchFamily="18" charset="0"/>
              </a:rPr>
              <a:t>ορισμός της «ολοκλήρωσης </a:t>
            </a:r>
            <a:r>
              <a:rPr lang="en-US" altLang="el-GR" sz="2400" b="1" dirty="0">
                <a:solidFill>
                  <a:srgbClr val="FF0000"/>
                </a:solidFill>
                <a:cs typeface="Times New Roman" panose="02020603050405020304" pitchFamily="18" charset="0"/>
              </a:rPr>
              <a:t>STEM</a:t>
            </a:r>
            <a:r>
              <a:rPr lang="el-GR" altLang="el-GR" sz="2400" b="1" dirty="0">
                <a:solidFill>
                  <a:srgbClr val="FF0000"/>
                </a:solidFill>
                <a:cs typeface="Times New Roman" panose="02020603050405020304" pitchFamily="18" charset="0"/>
              </a:rPr>
              <a:t>»</a:t>
            </a:r>
            <a:endParaRPr lang="en-US" altLang="el-GR" sz="2400" b="1" dirty="0">
              <a:solidFill>
                <a:srgbClr val="FF0000"/>
              </a:solidFill>
              <a:cs typeface="Times New Roman" panose="02020603050405020304" pitchFamily="18" charset="0"/>
            </a:endParaRPr>
          </a:p>
        </p:txBody>
      </p:sp>
      <p:pic>
        <p:nvPicPr>
          <p:cNvPr id="8" name="Εικόνα 7"/>
          <p:cNvPicPr>
            <a:picLocks noChangeAspect="1"/>
          </p:cNvPicPr>
          <p:nvPr/>
        </p:nvPicPr>
        <p:blipFill>
          <a:blip r:embed="rId4"/>
          <a:stretch>
            <a:fillRect/>
          </a:stretch>
        </p:blipFill>
        <p:spPr>
          <a:xfrm>
            <a:off x="1785311" y="1717964"/>
            <a:ext cx="9080296" cy="5033818"/>
          </a:xfrm>
          <a:prstGeom prst="rect">
            <a:avLst/>
          </a:prstGeom>
          <a:noFill/>
          <a:ln w="9525">
            <a:noFill/>
          </a:ln>
        </p:spPr>
      </p:pic>
    </p:spTree>
    <p:extLst>
      <p:ext uri="{BB962C8B-B14F-4D97-AF65-F5344CB8AC3E}">
        <p14:creationId xmlns:p14="http://schemas.microsoft.com/office/powerpoint/2010/main" val="31989629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209365" y="124155"/>
            <a:ext cx="6396453" cy="633228"/>
          </a:xfrm>
        </p:spPr>
        <p:txBody>
          <a:bodyPr>
            <a:normAutofit fontScale="90000"/>
          </a:bodyPr>
          <a:lstStyle/>
          <a:p>
            <a:r>
              <a:rPr lang="en-US" altLang="el-GR" sz="4000" dirty="0" smtClean="0"/>
              <a:t>STEM</a:t>
            </a:r>
            <a:endParaRPr lang="el-GR" sz="4000" dirty="0"/>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704826" y="50345"/>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
        <p:nvSpPr>
          <p:cNvPr id="9" name="Ορθογώνιο 8"/>
          <p:cNvSpPr/>
          <p:nvPr/>
        </p:nvSpPr>
        <p:spPr>
          <a:xfrm>
            <a:off x="683600" y="768877"/>
            <a:ext cx="11231419" cy="461665"/>
          </a:xfrm>
          <a:prstGeom prst="rect">
            <a:avLst/>
          </a:prstGeom>
        </p:spPr>
        <p:txBody>
          <a:bodyPr wrap="square">
            <a:spAutoFit/>
          </a:bodyPr>
          <a:lstStyle/>
          <a:p>
            <a:pPr lvl="0" algn="ctr">
              <a:spcBef>
                <a:spcPct val="0"/>
              </a:spcBef>
            </a:pPr>
            <a:r>
              <a:rPr lang="el-GR" altLang="el-GR" sz="2400" b="1" dirty="0" smtClean="0">
                <a:solidFill>
                  <a:srgbClr val="FF0000"/>
                </a:solidFill>
                <a:cs typeface="Times New Roman" panose="02020603050405020304" pitchFamily="18" charset="0"/>
              </a:rPr>
              <a:t>Ένας </a:t>
            </a:r>
            <a:r>
              <a:rPr lang="en-US" altLang="el-GR" sz="2400" b="1" dirty="0" smtClean="0">
                <a:solidFill>
                  <a:srgbClr val="FF0000"/>
                </a:solidFill>
                <a:cs typeface="Times New Roman" panose="02020603050405020304" pitchFamily="18" charset="0"/>
              </a:rPr>
              <a:t> </a:t>
            </a:r>
            <a:r>
              <a:rPr lang="el-GR" altLang="el-GR" sz="2400" b="1" dirty="0">
                <a:solidFill>
                  <a:srgbClr val="FF0000"/>
                </a:solidFill>
                <a:cs typeface="Times New Roman" panose="02020603050405020304" pitchFamily="18" charset="0"/>
              </a:rPr>
              <a:t>ορισμός της «ολοκλήρωσης </a:t>
            </a:r>
            <a:r>
              <a:rPr lang="en-US" altLang="el-GR" sz="2400" b="1" dirty="0">
                <a:solidFill>
                  <a:srgbClr val="FF0000"/>
                </a:solidFill>
                <a:cs typeface="Times New Roman" panose="02020603050405020304" pitchFamily="18" charset="0"/>
              </a:rPr>
              <a:t>STEM</a:t>
            </a:r>
            <a:r>
              <a:rPr lang="el-GR" altLang="el-GR" sz="2400" b="1" dirty="0">
                <a:solidFill>
                  <a:srgbClr val="FF0000"/>
                </a:solidFill>
                <a:cs typeface="Times New Roman" panose="02020603050405020304" pitchFamily="18" charset="0"/>
              </a:rPr>
              <a:t>»</a:t>
            </a:r>
            <a:endParaRPr lang="en-US" altLang="el-GR" sz="2400" b="1" dirty="0">
              <a:solidFill>
                <a:srgbClr val="FF0000"/>
              </a:solidFill>
              <a:cs typeface="Times New Roman" panose="02020603050405020304" pitchFamily="18" charset="0"/>
            </a:endParaRPr>
          </a:p>
        </p:txBody>
      </p:sp>
      <p:sp>
        <p:nvSpPr>
          <p:cNvPr id="3" name="Ορθογώνιο 2"/>
          <p:cNvSpPr/>
          <p:nvPr/>
        </p:nvSpPr>
        <p:spPr>
          <a:xfrm>
            <a:off x="2488518" y="1165038"/>
            <a:ext cx="7879465" cy="461665"/>
          </a:xfrm>
          <a:prstGeom prst="rect">
            <a:avLst/>
          </a:prstGeom>
        </p:spPr>
        <p:txBody>
          <a:bodyPr wrap="none">
            <a:spAutoFit/>
          </a:bodyPr>
          <a:lstStyle/>
          <a:p>
            <a:pPr lvl="0">
              <a:spcBef>
                <a:spcPct val="0"/>
              </a:spcBef>
            </a:pPr>
            <a:r>
              <a:rPr lang="el-GR" altLang="el-GR" sz="2400" dirty="0"/>
              <a:t>Ένα βήμα παρακάτω ως επέκταση της προηγούμενης εικόνας</a:t>
            </a:r>
          </a:p>
        </p:txBody>
      </p:sp>
      <p:pic>
        <p:nvPicPr>
          <p:cNvPr id="10" name="Εικόνα 9"/>
          <p:cNvPicPr>
            <a:picLocks noChangeAspect="1"/>
          </p:cNvPicPr>
          <p:nvPr/>
        </p:nvPicPr>
        <p:blipFill>
          <a:blip r:embed="rId4"/>
          <a:stretch>
            <a:fillRect/>
          </a:stretch>
        </p:blipFill>
        <p:spPr>
          <a:xfrm>
            <a:off x="2281383" y="1726426"/>
            <a:ext cx="7957660" cy="5091554"/>
          </a:xfrm>
          <a:prstGeom prst="rect">
            <a:avLst/>
          </a:prstGeom>
          <a:noFill/>
          <a:ln w="9525">
            <a:noFill/>
          </a:ln>
        </p:spPr>
      </p:pic>
    </p:spTree>
    <p:extLst>
      <p:ext uri="{BB962C8B-B14F-4D97-AF65-F5344CB8AC3E}">
        <p14:creationId xmlns:p14="http://schemas.microsoft.com/office/powerpoint/2010/main" val="37157884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209365" y="124154"/>
            <a:ext cx="8982635" cy="902385"/>
          </a:xfrm>
        </p:spPr>
        <p:txBody>
          <a:bodyPr>
            <a:normAutofit/>
          </a:bodyPr>
          <a:lstStyle/>
          <a:p>
            <a:r>
              <a:rPr lang="el-GR" altLang="el-GR" sz="4000" dirty="0" smtClean="0"/>
              <a:t>Τι είναι </a:t>
            </a:r>
            <a:r>
              <a:rPr lang="en-US" altLang="el-GR" sz="4000" dirty="0" smtClean="0"/>
              <a:t>STEM</a:t>
            </a:r>
            <a:endParaRPr lang="el-GR" sz="4000" dirty="0"/>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704826" y="50345"/>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
        <p:nvSpPr>
          <p:cNvPr id="9" name="Ορθογώνιο 8"/>
          <p:cNvSpPr/>
          <p:nvPr/>
        </p:nvSpPr>
        <p:spPr>
          <a:xfrm>
            <a:off x="497542" y="1655541"/>
            <a:ext cx="11472140" cy="4893647"/>
          </a:xfrm>
          <a:prstGeom prst="rect">
            <a:avLst/>
          </a:prstGeom>
        </p:spPr>
        <p:txBody>
          <a:bodyPr wrap="square">
            <a:spAutoFit/>
          </a:bodyPr>
          <a:lstStyle/>
          <a:p>
            <a:r>
              <a:rPr lang="el-GR" sz="2400" dirty="0"/>
              <a:t>Ο όρος </a:t>
            </a:r>
            <a:r>
              <a:rPr lang="el-GR" sz="2400" b="1" dirty="0"/>
              <a:t>STEM</a:t>
            </a:r>
            <a:r>
              <a:rPr lang="el-GR" sz="2400" dirty="0"/>
              <a:t> (</a:t>
            </a:r>
            <a:r>
              <a:rPr lang="el-GR" sz="2400" b="1" dirty="0" err="1"/>
              <a:t>Science</a:t>
            </a:r>
            <a:r>
              <a:rPr lang="el-GR" sz="2400" b="1" dirty="0"/>
              <a:t>, </a:t>
            </a:r>
            <a:r>
              <a:rPr lang="el-GR" sz="2400" b="1" dirty="0" err="1"/>
              <a:t>Technology</a:t>
            </a:r>
            <a:r>
              <a:rPr lang="el-GR" sz="2400" b="1" dirty="0"/>
              <a:t>, </a:t>
            </a:r>
            <a:r>
              <a:rPr lang="el-GR" sz="2400" b="1" dirty="0" err="1"/>
              <a:t>Engineering</a:t>
            </a:r>
            <a:r>
              <a:rPr lang="el-GR" sz="2400" b="1" dirty="0"/>
              <a:t>, </a:t>
            </a:r>
            <a:r>
              <a:rPr lang="el-GR" sz="2400" b="1" dirty="0" err="1"/>
              <a:t>Mathematics</a:t>
            </a:r>
            <a:r>
              <a:rPr lang="el-GR" sz="2400" dirty="0"/>
              <a:t>) πρωτοεμφανίστηκε </a:t>
            </a:r>
            <a:r>
              <a:rPr lang="el-GR" sz="2400" dirty="0" smtClean="0"/>
              <a:t>στις αρχές του 2000 </a:t>
            </a:r>
            <a:r>
              <a:rPr lang="el-GR" sz="2400" dirty="0"/>
              <a:t>και αναφερόταν στον ολοκληρωμένο και ενοποιημένο σχεδιασμό της διδασκαλίας στις Φυσικές Επιστήμες, την Τεχνολογία, την Επιστήμη των Μηχανικών και τα Μαθηματικά </a:t>
            </a:r>
            <a:r>
              <a:rPr lang="el-GR" sz="2400" dirty="0" smtClean="0"/>
              <a:t>σε </a:t>
            </a:r>
            <a:r>
              <a:rPr lang="el-GR" sz="2400" dirty="0"/>
              <a:t>όλες τις βαθμίδες της εκπαίδευσης. Αυτό έγινε ταυτόχρονα με την κατάργηση του </a:t>
            </a:r>
            <a:r>
              <a:rPr lang="el-GR" sz="2400" dirty="0" err="1"/>
              <a:t>καθηγητοκεντρικού</a:t>
            </a:r>
            <a:r>
              <a:rPr lang="el-GR" sz="2400" dirty="0"/>
              <a:t> μοντέλου διδασκαλίας και την αντικατάστασή του από εκείνο που δίνει έμφαση στην </a:t>
            </a:r>
            <a:r>
              <a:rPr lang="el-GR" sz="2400" dirty="0" err="1"/>
              <a:t>ανακαλυπτική</a:t>
            </a:r>
            <a:r>
              <a:rPr lang="el-GR" sz="2400" dirty="0"/>
              <a:t> μέθοδο της γνώσης, στις ερευνητικές και διαθεματικές εργασίες και δραστηριότητες.</a:t>
            </a:r>
          </a:p>
          <a:p>
            <a:r>
              <a:rPr lang="el-GR" sz="2400" dirty="0" smtClean="0"/>
              <a:t>Το STEM </a:t>
            </a:r>
            <a:r>
              <a:rPr lang="el-GR" sz="2400" dirty="0"/>
              <a:t>είναι μια προσέγγιση στην Εκπαίδευση που σχεδιάζεται ώστε στη διδασκαλία των Μαθηματικών και των Φυσικών Επιστημών, που είναι ζωτικής σημασίας για μια βασική κατανόηση του σύμπαντος, να εισαχθούν οι Τεχνολογίες και η Επιστήμη των Μηχανικών, που αποτελούν για τον άνθρωπο τα μέσα αλληλεπίδρασης με το σύμπαν. </a:t>
            </a:r>
            <a:endParaRPr lang="el-GR" sz="2400" dirty="0" smtClean="0"/>
          </a:p>
          <a:p>
            <a:r>
              <a:rPr lang="el-GR" sz="2400" dirty="0"/>
              <a:t> </a:t>
            </a:r>
          </a:p>
          <a:p>
            <a:endParaRPr lang="el-GR" sz="2400" dirty="0"/>
          </a:p>
        </p:txBody>
      </p:sp>
    </p:spTree>
    <p:extLst>
      <p:ext uri="{BB962C8B-B14F-4D97-AF65-F5344CB8AC3E}">
        <p14:creationId xmlns:p14="http://schemas.microsoft.com/office/powerpoint/2010/main" val="119917758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209365" y="124154"/>
            <a:ext cx="8982635" cy="1271717"/>
          </a:xfrm>
        </p:spPr>
        <p:txBody>
          <a:bodyPr>
            <a:normAutofit/>
          </a:bodyPr>
          <a:lstStyle/>
          <a:p>
            <a:r>
              <a:rPr lang="el-GR" altLang="el-GR" sz="4000" dirty="0"/>
              <a:t>Τι είναι </a:t>
            </a:r>
            <a:r>
              <a:rPr lang="en-US" altLang="el-GR" sz="4000" dirty="0"/>
              <a:t>STEM</a:t>
            </a:r>
            <a:endParaRPr lang="el-GR" sz="4000" dirty="0"/>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704826" y="50345"/>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
        <p:nvSpPr>
          <p:cNvPr id="9" name="Ορθογώνιο 8"/>
          <p:cNvSpPr/>
          <p:nvPr/>
        </p:nvSpPr>
        <p:spPr>
          <a:xfrm>
            <a:off x="497542" y="1655541"/>
            <a:ext cx="11472140" cy="4893647"/>
          </a:xfrm>
          <a:prstGeom prst="rect">
            <a:avLst/>
          </a:prstGeom>
        </p:spPr>
        <p:txBody>
          <a:bodyPr wrap="square">
            <a:spAutoFit/>
          </a:bodyPr>
          <a:lstStyle/>
          <a:p>
            <a:r>
              <a:rPr lang="el-GR" sz="2400" b="1" dirty="0" smtClean="0"/>
              <a:t>Σκοπός </a:t>
            </a:r>
            <a:r>
              <a:rPr lang="el-GR" sz="2400" b="1" dirty="0"/>
              <a:t>της εκπαίδευσης STEM</a:t>
            </a:r>
            <a:r>
              <a:rPr lang="el-GR" sz="2400" dirty="0"/>
              <a:t> είναι να συνδέσει τη μάθηση –θεωρητική γνώση- με την πραγματικότητα –πρακτική εφαρμογή-, ώστε να φέρει τους </a:t>
            </a:r>
            <a:r>
              <a:rPr lang="el-GR" sz="2400" dirty="0" smtClean="0"/>
              <a:t>εκπαιδευόμενους </a:t>
            </a:r>
            <a:r>
              <a:rPr lang="el-GR" sz="2400" dirty="0"/>
              <a:t>πιο κοντά στις ανάγκες της σύγχρονης κοινωνίας</a:t>
            </a:r>
            <a:r>
              <a:rPr lang="el-GR" sz="2400" dirty="0" smtClean="0"/>
              <a:t>.</a:t>
            </a:r>
          </a:p>
          <a:p>
            <a:endParaRPr lang="el-GR" sz="2400" dirty="0"/>
          </a:p>
          <a:p>
            <a:r>
              <a:rPr lang="el-GR" sz="2400" dirty="0"/>
              <a:t>Με την </a:t>
            </a:r>
            <a:r>
              <a:rPr lang="el-GR" sz="2400" b="1" dirty="0"/>
              <a:t>εκπαίδευση στο STEM  κάθε εκπαιδευόμενος αναπτύσσει τις προσωπικές του δεξιότητες σε ένα ευνοϊκό γι’ αυτό περιβάλλον μάθησης. </a:t>
            </a:r>
            <a:endParaRPr lang="el-GR" sz="2400" b="1" dirty="0" smtClean="0"/>
          </a:p>
          <a:p>
            <a:endParaRPr lang="el-GR" sz="2400" b="1" dirty="0"/>
          </a:p>
          <a:p>
            <a:r>
              <a:rPr lang="el-GR" sz="2400" b="1" dirty="0" smtClean="0"/>
              <a:t>Η </a:t>
            </a:r>
            <a:r>
              <a:rPr lang="el-GR" sz="2400" b="1" dirty="0"/>
              <a:t>εκπαίδευση στο STEM αποτελεί </a:t>
            </a:r>
            <a:r>
              <a:rPr lang="el-GR" sz="2400" dirty="0"/>
              <a:t>πλέον οικονομική επιταγή για την εκπαιδευτική πολιτική πολλών κρατών διότι προβλέπεται ότι σχεδόν σε όλα τα  αναπτυσσόμενα επαγγέλματα μέσα στην επόμενη δεκαετία θα απαιτήσουν τουλάχιστον κάποιο υπόβαθρο σε γνώσεις τεχνολογίας, μηχανικής, και μαθηματικών.</a:t>
            </a:r>
          </a:p>
          <a:p>
            <a:endParaRPr lang="el-GR" sz="2400" dirty="0" smtClean="0"/>
          </a:p>
          <a:p>
            <a:endParaRPr lang="el-GR" sz="2400" dirty="0"/>
          </a:p>
        </p:txBody>
      </p:sp>
    </p:spTree>
    <p:extLst>
      <p:ext uri="{BB962C8B-B14F-4D97-AF65-F5344CB8AC3E}">
        <p14:creationId xmlns:p14="http://schemas.microsoft.com/office/powerpoint/2010/main" val="2444986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209365" y="124154"/>
            <a:ext cx="8982635" cy="1271717"/>
          </a:xfrm>
        </p:spPr>
        <p:txBody>
          <a:bodyPr>
            <a:normAutofit/>
          </a:bodyPr>
          <a:lstStyle/>
          <a:p>
            <a:r>
              <a:rPr lang="el-GR" altLang="el-GR" sz="4000" dirty="0"/>
              <a:t>Τι είναι </a:t>
            </a:r>
            <a:r>
              <a:rPr lang="en-US" altLang="el-GR" sz="4000" dirty="0"/>
              <a:t>STEM</a:t>
            </a:r>
            <a:endParaRPr lang="el-GR" sz="4000" dirty="0"/>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704826" y="50345"/>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
        <p:nvSpPr>
          <p:cNvPr id="9" name="Ορθογώνιο 8"/>
          <p:cNvSpPr/>
          <p:nvPr/>
        </p:nvSpPr>
        <p:spPr>
          <a:xfrm>
            <a:off x="497542" y="1655541"/>
            <a:ext cx="11472140" cy="3277820"/>
          </a:xfrm>
          <a:prstGeom prst="rect">
            <a:avLst/>
          </a:prstGeom>
        </p:spPr>
        <p:txBody>
          <a:bodyPr wrap="square">
            <a:spAutoFit/>
          </a:bodyPr>
          <a:lstStyle/>
          <a:p>
            <a:pPr marL="342900" indent="-342900">
              <a:spcAft>
                <a:spcPts val="600"/>
              </a:spcAft>
              <a:buFont typeface="Arial" panose="020B0604020202020204" pitchFamily="34" charset="0"/>
              <a:buChar char="•"/>
            </a:pPr>
            <a:r>
              <a:rPr lang="el-GR" sz="2400" dirty="0" smtClean="0"/>
              <a:t>Η Επιστήμη </a:t>
            </a:r>
            <a:r>
              <a:rPr lang="el-GR" sz="2400" dirty="0"/>
              <a:t>(</a:t>
            </a:r>
            <a:r>
              <a:rPr lang="el-GR" sz="2400" b="1" dirty="0" err="1"/>
              <a:t>Science</a:t>
            </a:r>
            <a:r>
              <a:rPr lang="el-GR" sz="2400" dirty="0"/>
              <a:t>) είναι παντού στον κόσμο γύρω μας. </a:t>
            </a:r>
            <a:endParaRPr lang="el-GR" sz="2400" dirty="0" smtClean="0"/>
          </a:p>
          <a:p>
            <a:pPr marL="342900" indent="-342900">
              <a:spcAft>
                <a:spcPts val="600"/>
              </a:spcAft>
              <a:buFont typeface="Arial" panose="020B0604020202020204" pitchFamily="34" charset="0"/>
              <a:buChar char="•"/>
            </a:pPr>
            <a:r>
              <a:rPr lang="el-GR" sz="2400" dirty="0" smtClean="0"/>
              <a:t>Η </a:t>
            </a:r>
            <a:r>
              <a:rPr lang="el-GR" sz="2400" dirty="0"/>
              <a:t>Τεχνολογία (</a:t>
            </a:r>
            <a:r>
              <a:rPr lang="el-GR" sz="2400" b="1" dirty="0" err="1"/>
              <a:t>Technology</a:t>
            </a:r>
            <a:r>
              <a:rPr lang="el-GR" sz="2400" dirty="0"/>
              <a:t>) διαρκώς επεκτείνεται σε κάθε τομέα/κλάδο της ζωής μας. </a:t>
            </a:r>
            <a:endParaRPr lang="el-GR" sz="2400" dirty="0" smtClean="0"/>
          </a:p>
          <a:p>
            <a:pPr marL="342900" indent="-342900">
              <a:spcAft>
                <a:spcPts val="600"/>
              </a:spcAft>
              <a:buFont typeface="Arial" panose="020B0604020202020204" pitchFamily="34" charset="0"/>
              <a:buChar char="•"/>
            </a:pPr>
            <a:r>
              <a:rPr lang="el-GR" sz="2400" dirty="0" smtClean="0"/>
              <a:t>Η </a:t>
            </a:r>
            <a:r>
              <a:rPr lang="el-GR" sz="2400" dirty="0"/>
              <a:t>Μηχανική (</a:t>
            </a:r>
            <a:r>
              <a:rPr lang="el-GR" sz="2400" b="1" dirty="0" err="1"/>
              <a:t>Engineering</a:t>
            </a:r>
            <a:r>
              <a:rPr lang="el-GR" sz="2400" dirty="0"/>
              <a:t>) είναι η βάση για τον σχεδιασμό </a:t>
            </a:r>
            <a:r>
              <a:rPr lang="el-GR" sz="2400" dirty="0" smtClean="0"/>
              <a:t>τεχνολογικών έργων, </a:t>
            </a:r>
            <a:r>
              <a:rPr lang="el-GR" sz="2400" dirty="0"/>
              <a:t>αλλά στη σημερινή κοινωνία είναι κάτι παραπάνω από αυτό, γιατί έρχεται αντιμέτωπη με τις παγκόσμιες προκλήσεις των καιρικών συνθηκών και απαιτεί προτάσεις/ ιδέες φιλικές προς το περιβάλλον. </a:t>
            </a:r>
            <a:endParaRPr lang="el-GR" sz="2400" dirty="0" smtClean="0"/>
          </a:p>
          <a:p>
            <a:pPr marL="342900" indent="-342900">
              <a:spcAft>
                <a:spcPts val="600"/>
              </a:spcAft>
              <a:buFont typeface="Arial" panose="020B0604020202020204" pitchFamily="34" charset="0"/>
              <a:buChar char="•"/>
            </a:pPr>
            <a:r>
              <a:rPr lang="el-GR" sz="2400" dirty="0" smtClean="0"/>
              <a:t>Τα </a:t>
            </a:r>
            <a:r>
              <a:rPr lang="el-GR" sz="2400" dirty="0"/>
              <a:t>Μαθηματικά (</a:t>
            </a:r>
            <a:r>
              <a:rPr lang="el-GR" sz="2400" b="1" dirty="0" err="1"/>
              <a:t>Mathematics</a:t>
            </a:r>
            <a:r>
              <a:rPr lang="el-GR" sz="2400" dirty="0"/>
              <a:t>) βρίσκονται πίσω από κάθε επάγγελμα και δραστηριότητα της ζωής μας</a:t>
            </a:r>
            <a:r>
              <a:rPr lang="el-GR" sz="2400" dirty="0" smtClean="0"/>
              <a:t>.</a:t>
            </a:r>
            <a:endParaRPr lang="el-GR" sz="2400" dirty="0"/>
          </a:p>
        </p:txBody>
      </p:sp>
    </p:spTree>
    <p:extLst>
      <p:ext uri="{BB962C8B-B14F-4D97-AF65-F5344CB8AC3E}">
        <p14:creationId xmlns:p14="http://schemas.microsoft.com/office/powerpoint/2010/main" val="31361233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209365" y="124154"/>
            <a:ext cx="8982635" cy="1271717"/>
          </a:xfrm>
        </p:spPr>
        <p:txBody>
          <a:bodyPr>
            <a:normAutofit/>
          </a:bodyPr>
          <a:lstStyle/>
          <a:p>
            <a:r>
              <a:rPr lang="el-GR" altLang="el-GR" sz="4000" dirty="0"/>
              <a:t>Τι είναι </a:t>
            </a:r>
            <a:r>
              <a:rPr lang="en-US" altLang="el-GR" sz="4000" dirty="0"/>
              <a:t>STEM</a:t>
            </a:r>
            <a:endParaRPr lang="el-GR" sz="4000" dirty="0"/>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704826" y="50345"/>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
        <p:nvSpPr>
          <p:cNvPr id="9" name="Ορθογώνιο 8"/>
          <p:cNvSpPr/>
          <p:nvPr/>
        </p:nvSpPr>
        <p:spPr>
          <a:xfrm>
            <a:off x="497542" y="1655541"/>
            <a:ext cx="11472140" cy="3416320"/>
          </a:xfrm>
          <a:prstGeom prst="rect">
            <a:avLst/>
          </a:prstGeom>
        </p:spPr>
        <p:txBody>
          <a:bodyPr wrap="square">
            <a:spAutoFit/>
          </a:bodyPr>
          <a:lstStyle/>
          <a:p>
            <a:r>
              <a:rPr lang="el-GR" sz="2400" dirty="0"/>
              <a:t>Ένα μάθημα για να </a:t>
            </a:r>
            <a:r>
              <a:rPr lang="el-GR" sz="2400" dirty="0" smtClean="0"/>
              <a:t>χαρακτηριστεί ως  </a:t>
            </a:r>
            <a:r>
              <a:rPr lang="en-US" sz="2400" dirty="0"/>
              <a:t>STEM </a:t>
            </a:r>
            <a:r>
              <a:rPr lang="el-GR" sz="2400" dirty="0"/>
              <a:t>θα πρέπει να ενσωματώνει </a:t>
            </a:r>
            <a:r>
              <a:rPr lang="el-GR" sz="2400" b="1" u="sng" dirty="0"/>
              <a:t>και </a:t>
            </a:r>
            <a:r>
              <a:rPr lang="el-GR" sz="2400" b="1" u="sng" dirty="0" smtClean="0"/>
              <a:t>τα τέσσερα αντικείμενα</a:t>
            </a:r>
            <a:r>
              <a:rPr lang="el-GR" sz="2400" dirty="0" smtClean="0"/>
              <a:t> </a:t>
            </a:r>
            <a:r>
              <a:rPr lang="el-GR" sz="2400" dirty="0"/>
              <a:t>στη μεθοδολογία της διδακτικής διαδικασίας. Αν περιλαμβάνει </a:t>
            </a:r>
            <a:r>
              <a:rPr lang="el-GR" sz="2400" dirty="0" smtClean="0"/>
              <a:t>τρία αντικείμενα από τα: </a:t>
            </a:r>
            <a:r>
              <a:rPr lang="el-GR" sz="2400" b="1" dirty="0"/>
              <a:t>Επιστήμη (</a:t>
            </a:r>
            <a:r>
              <a:rPr lang="en-US" sz="2400" b="1" dirty="0"/>
              <a:t>S</a:t>
            </a:r>
            <a:r>
              <a:rPr lang="el-GR" sz="2400" b="1" dirty="0"/>
              <a:t>), Τεχνολογία (</a:t>
            </a:r>
            <a:r>
              <a:rPr lang="en-US" sz="2400" b="1" dirty="0"/>
              <a:t>T</a:t>
            </a:r>
            <a:r>
              <a:rPr lang="el-GR" sz="2400" b="1" dirty="0"/>
              <a:t>), Μηχανική (Ε), Μαθηματικά (Μ</a:t>
            </a:r>
            <a:r>
              <a:rPr lang="el-GR" sz="2400" b="1" dirty="0" smtClean="0"/>
              <a:t>) </a:t>
            </a:r>
            <a:r>
              <a:rPr lang="el-GR" sz="2400" dirty="0" smtClean="0"/>
              <a:t>τότε </a:t>
            </a:r>
            <a:r>
              <a:rPr lang="el-GR" sz="2400" dirty="0"/>
              <a:t>έχουμε </a:t>
            </a:r>
            <a:r>
              <a:rPr lang="el-GR" sz="2400" b="1" dirty="0"/>
              <a:t>εν μέρει STEM</a:t>
            </a:r>
            <a:r>
              <a:rPr lang="el-GR" sz="2400" dirty="0" smtClean="0"/>
              <a:t>.</a:t>
            </a:r>
            <a:endParaRPr lang="el-GR" sz="2400" dirty="0"/>
          </a:p>
          <a:p>
            <a:r>
              <a:rPr lang="el-GR" sz="2400" dirty="0"/>
              <a:t>Αντί να διδάσκονται οι προαναφερόμενοι κλάδοι ως ξεχωριστά και διακριτά μαθήματα, η μεθοδολογία STEM τους ενσωματώνει σε ένα συνεκτικό μοντέλο μάθησης που βασίζεται σε πραγματικές εφαρμογές</a:t>
            </a:r>
          </a:p>
          <a:p>
            <a:r>
              <a:rPr lang="el-GR" sz="2400" dirty="0" smtClean="0"/>
              <a:t>Σήμερα </a:t>
            </a:r>
            <a:r>
              <a:rPr lang="el-GR" sz="2400" dirty="0"/>
              <a:t>υπάρχει η τάση να παρουσιάζεται σαν STEAM αφού έχει προστεθεί η λέξη Τέχνη–</a:t>
            </a:r>
            <a:r>
              <a:rPr lang="el-GR" sz="2400" dirty="0" err="1"/>
              <a:t>Art</a:t>
            </a:r>
            <a:r>
              <a:rPr lang="el-GR" sz="2400" dirty="0"/>
              <a:t>. Πρόσφατα παρουσιάσθηκε και το ακρωνύμιο STEMAC με προσθήκη του </a:t>
            </a:r>
            <a:r>
              <a:rPr lang="el-GR" sz="2400" dirty="0" err="1"/>
              <a:t>Culture</a:t>
            </a:r>
            <a:r>
              <a:rPr lang="el-GR" sz="2400" dirty="0" smtClean="0"/>
              <a:t>.</a:t>
            </a:r>
            <a:endParaRPr lang="el-GR" sz="2400" dirty="0"/>
          </a:p>
        </p:txBody>
      </p:sp>
    </p:spTree>
    <p:extLst>
      <p:ext uri="{BB962C8B-B14F-4D97-AF65-F5344CB8AC3E}">
        <p14:creationId xmlns:p14="http://schemas.microsoft.com/office/powerpoint/2010/main" val="202626886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209365" y="124154"/>
            <a:ext cx="8982635" cy="1271717"/>
          </a:xfrm>
        </p:spPr>
        <p:txBody>
          <a:bodyPr>
            <a:normAutofit/>
          </a:bodyPr>
          <a:lstStyle/>
          <a:p>
            <a:r>
              <a:rPr lang="el-GR" altLang="el-GR" sz="4000" dirty="0"/>
              <a:t>Τι είναι </a:t>
            </a:r>
            <a:r>
              <a:rPr lang="en-US" altLang="el-GR" sz="4000" dirty="0"/>
              <a:t>STEM</a:t>
            </a:r>
            <a:endParaRPr lang="el-GR" sz="4000" dirty="0"/>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704826" y="50345"/>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
        <p:nvSpPr>
          <p:cNvPr id="9" name="Ορθογώνιο 8"/>
          <p:cNvSpPr/>
          <p:nvPr/>
        </p:nvSpPr>
        <p:spPr>
          <a:xfrm>
            <a:off x="497542" y="1655541"/>
            <a:ext cx="11472140" cy="2677656"/>
          </a:xfrm>
          <a:prstGeom prst="rect">
            <a:avLst/>
          </a:prstGeom>
        </p:spPr>
        <p:txBody>
          <a:bodyPr wrap="square">
            <a:spAutoFit/>
          </a:bodyPr>
          <a:lstStyle/>
          <a:p>
            <a:r>
              <a:rPr lang="el-GR" sz="2400" dirty="0" smtClean="0"/>
              <a:t>Η </a:t>
            </a:r>
            <a:r>
              <a:rPr lang="el-GR" sz="2400" dirty="0"/>
              <a:t>προσέγγιση STEM στην εκπαιδευτική διαδικασία χρησιμοποιεί </a:t>
            </a:r>
            <a:endParaRPr lang="el-GR" sz="2400" dirty="0" smtClean="0"/>
          </a:p>
          <a:p>
            <a:pPr marL="342900" indent="-342900">
              <a:buFont typeface="Arial" panose="020B0604020202020204" pitchFamily="34" charset="0"/>
              <a:buChar char="•"/>
            </a:pPr>
            <a:r>
              <a:rPr lang="el-GR" sz="2400" dirty="0" smtClean="0"/>
              <a:t>τις </a:t>
            </a:r>
            <a:r>
              <a:rPr lang="el-GR" sz="2400" dirty="0"/>
              <a:t>νέες τεχνολογίες, </a:t>
            </a:r>
            <a:endParaRPr lang="el-GR" sz="2400" dirty="0" smtClean="0"/>
          </a:p>
          <a:p>
            <a:pPr marL="342900" indent="-342900">
              <a:buFont typeface="Arial" panose="020B0604020202020204" pitchFamily="34" charset="0"/>
              <a:buChar char="•"/>
            </a:pPr>
            <a:r>
              <a:rPr lang="el-GR" sz="2400" dirty="0" smtClean="0"/>
              <a:t>μοντέλα </a:t>
            </a:r>
            <a:r>
              <a:rPr lang="el-GR" sz="2400" dirty="0"/>
              <a:t>προσομοίωσης, </a:t>
            </a:r>
            <a:endParaRPr lang="el-GR" sz="2400" dirty="0" smtClean="0"/>
          </a:p>
          <a:p>
            <a:pPr marL="342900" indent="-342900">
              <a:buFont typeface="Arial" panose="020B0604020202020204" pitchFamily="34" charset="0"/>
              <a:buChar char="•"/>
            </a:pPr>
            <a:r>
              <a:rPr lang="el-GR" sz="2400" dirty="0" smtClean="0"/>
              <a:t>εκπαιδευτικά </a:t>
            </a:r>
            <a:r>
              <a:rPr lang="el-GR" sz="2400" dirty="0"/>
              <a:t>λογισμικά και αντικείμενα, </a:t>
            </a:r>
            <a:endParaRPr lang="el-GR" sz="2400" dirty="0" smtClean="0"/>
          </a:p>
          <a:p>
            <a:pPr marL="342900" indent="-342900">
              <a:buFont typeface="Arial" panose="020B0604020202020204" pitchFamily="34" charset="0"/>
              <a:buChar char="•"/>
            </a:pPr>
            <a:r>
              <a:rPr lang="el-GR" sz="2400" dirty="0" smtClean="0"/>
              <a:t>εκτέλεση </a:t>
            </a:r>
            <a:r>
              <a:rPr lang="el-GR" sz="2400" dirty="0"/>
              <a:t>πειραμάτων κ.λπ. </a:t>
            </a:r>
            <a:endParaRPr lang="el-GR" sz="2400" dirty="0" smtClean="0"/>
          </a:p>
          <a:p>
            <a:r>
              <a:rPr lang="el-GR" sz="2400" dirty="0" smtClean="0"/>
              <a:t>έτσι </a:t>
            </a:r>
            <a:r>
              <a:rPr lang="el-GR" sz="2400" dirty="0"/>
              <a:t>ώστε να ενθαρρύνεται ο </a:t>
            </a:r>
            <a:r>
              <a:rPr lang="el-GR" sz="2400" dirty="0" smtClean="0"/>
              <a:t>εκπαιδευόμενος </a:t>
            </a:r>
            <a:r>
              <a:rPr lang="el-GR" sz="2400" dirty="0"/>
              <a:t>και να λαμβάνει πρωτοβουλίες με την ελάχιστη δυνατή βοήθεια από τον εκπαιδευτικό.</a:t>
            </a:r>
          </a:p>
        </p:txBody>
      </p:sp>
    </p:spTree>
    <p:extLst>
      <p:ext uri="{BB962C8B-B14F-4D97-AF65-F5344CB8AC3E}">
        <p14:creationId xmlns:p14="http://schemas.microsoft.com/office/powerpoint/2010/main" val="32199674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660074" y="124154"/>
            <a:ext cx="7841672" cy="902385"/>
          </a:xfrm>
        </p:spPr>
        <p:txBody>
          <a:bodyPr>
            <a:normAutofit/>
          </a:bodyPr>
          <a:lstStyle/>
          <a:p>
            <a:r>
              <a:rPr lang="en-US" altLang="el-GR" sz="4000" dirty="0" smtClean="0"/>
              <a:t>STEM</a:t>
            </a:r>
            <a:endParaRPr lang="el-GR" sz="4000" dirty="0"/>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704826" y="50345"/>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
        <p:nvSpPr>
          <p:cNvPr id="9" name="Ορθογώνιο 8"/>
          <p:cNvSpPr/>
          <p:nvPr/>
        </p:nvSpPr>
        <p:spPr>
          <a:xfrm>
            <a:off x="341745" y="1097078"/>
            <a:ext cx="11850255" cy="5632311"/>
          </a:xfrm>
          <a:prstGeom prst="rect">
            <a:avLst/>
          </a:prstGeom>
        </p:spPr>
        <p:txBody>
          <a:bodyPr wrap="square">
            <a:spAutoFit/>
          </a:bodyPr>
          <a:lstStyle/>
          <a:p>
            <a:pPr lvl="0" algn="ctr"/>
            <a:r>
              <a:rPr lang="el-GR" altLang="el-GR" sz="2400" b="1" dirty="0">
                <a:solidFill>
                  <a:srgbClr val="FF0000"/>
                </a:solidFill>
                <a:cs typeface="Times New Roman" panose="02020603050405020304" pitchFamily="18" charset="0"/>
              </a:rPr>
              <a:t>Η ανάγκη για την «ολοκλήρωση STEM» </a:t>
            </a:r>
          </a:p>
          <a:p>
            <a:pPr lvl="0"/>
            <a:r>
              <a:rPr lang="el-GR" altLang="el-GR" sz="2400" dirty="0"/>
              <a:t>Η τέταρτη βιομηχανική </a:t>
            </a:r>
            <a:r>
              <a:rPr lang="el-GR" altLang="el-GR" sz="2400" dirty="0" smtClean="0"/>
              <a:t>επανάσταση (</a:t>
            </a:r>
            <a:r>
              <a:rPr lang="en-AU" altLang="el-GR" sz="2400" dirty="0"/>
              <a:t>Industry</a:t>
            </a:r>
            <a:r>
              <a:rPr lang="el-GR" altLang="el-GR" sz="2400" dirty="0"/>
              <a:t> 4.0) χαρακτηρίζεται από την ολοκλήρωση των Τεχνολογιών με τις Φυσικές Επιστήμες, τις Επιστήμες Υγείας, την Μηχανική </a:t>
            </a:r>
            <a:r>
              <a:rPr lang="el-GR" altLang="el-GR" sz="2400" dirty="0" smtClean="0"/>
              <a:t>και </a:t>
            </a:r>
            <a:r>
              <a:rPr lang="el-GR" altLang="el-GR" sz="2400" dirty="0"/>
              <a:t>με τις λεγόμενες «ικανότητες» </a:t>
            </a:r>
            <a:r>
              <a:rPr lang="en-US" altLang="el-GR" sz="2400" dirty="0"/>
              <a:t>STEM</a:t>
            </a:r>
            <a:r>
              <a:rPr lang="el-GR" altLang="el-GR" sz="2400" dirty="0"/>
              <a:t>. Για την βιώσιμη ανάπτυξη θα πρέπει επίσης οι εκπαιδευόμενοι να είναι εφοδιασμένοι με τις δεξιότητες του 21ου αιώνα, να εμπλακούν στην επιστημονική </a:t>
            </a:r>
            <a:r>
              <a:rPr lang="el-GR" altLang="el-GR" sz="2400" dirty="0" err="1"/>
              <a:t>εγγραμματοσύνη</a:t>
            </a:r>
            <a:r>
              <a:rPr lang="el-GR" altLang="el-GR" sz="2400" dirty="0"/>
              <a:t> και να εφοδιασθούν με τις λεγόμενες «ικανότητες» </a:t>
            </a:r>
            <a:r>
              <a:rPr lang="en-AU" altLang="el-GR" sz="2400" dirty="0" smtClean="0"/>
              <a:t>STEM</a:t>
            </a:r>
            <a:endParaRPr lang="el-GR" altLang="el-GR" sz="2000" dirty="0"/>
          </a:p>
          <a:p>
            <a:pPr lvl="0"/>
            <a:endParaRPr lang="el-GR" altLang="el-GR" sz="1200" dirty="0" smtClean="0"/>
          </a:p>
          <a:p>
            <a:pPr lvl="0"/>
            <a:r>
              <a:rPr lang="el-GR" altLang="el-GR" sz="2400" dirty="0" smtClean="0"/>
              <a:t>Για </a:t>
            </a:r>
            <a:r>
              <a:rPr lang="el-GR" altLang="el-GR" sz="2400" dirty="0"/>
              <a:t>την εμπλοκή των εκπαιδευόμενων στις «ικανότητες STEM» πολλές έρευνες αναφέρουν ότι θα πρέπει να αναφερθούμε στην «ολιστική/ολοκληρωμένη εκπαίδευση» STEM και να διερευνήσουμε το πως οι σύγχρονες απόψεις για την «ολοκλήρωση» </a:t>
            </a:r>
            <a:r>
              <a:rPr lang="en-US" altLang="el-GR" sz="2400" dirty="0"/>
              <a:t>STEM </a:t>
            </a:r>
            <a:r>
              <a:rPr lang="el-GR" altLang="el-GR" sz="2400" dirty="0"/>
              <a:t>μπορούν να συνεισφέρουν στις δεξιότητες του 21ου αιώνα και στις  «ικανότητες STEM». </a:t>
            </a:r>
          </a:p>
          <a:p>
            <a:pPr lvl="0">
              <a:spcBef>
                <a:spcPct val="0"/>
              </a:spcBef>
            </a:pPr>
            <a:endParaRPr lang="el-GR" altLang="el-GR" sz="1200" dirty="0">
              <a:solidFill>
                <a:srgbClr val="002060"/>
              </a:solidFill>
              <a:latin typeface="Times New Roman" panose="02020603050405020304" pitchFamily="18" charset="0"/>
              <a:cs typeface="Times New Roman" panose="02020603050405020304" pitchFamily="18" charset="0"/>
            </a:endParaRPr>
          </a:p>
          <a:p>
            <a:pPr lvl="0">
              <a:spcBef>
                <a:spcPct val="0"/>
              </a:spcBef>
            </a:pPr>
            <a:r>
              <a:rPr lang="en-AU" altLang="el-GR" sz="1400" dirty="0" err="1" smtClean="0">
                <a:latin typeface="Times New Roman" panose="02020603050405020304" pitchFamily="18" charset="0"/>
                <a:cs typeface="Times New Roman" panose="02020603050405020304" pitchFamily="18" charset="0"/>
                <a:hlinkClick r:id="rId4"/>
              </a:rPr>
              <a:t>Kivunja</a:t>
            </a:r>
            <a:r>
              <a:rPr lang="en-AU" altLang="el-GR" sz="1400" dirty="0" err="1" smtClean="0">
                <a:latin typeface="Times New Roman" panose="02020603050405020304" pitchFamily="18" charset="0"/>
                <a:cs typeface="Times New Roman" panose="02020603050405020304" pitchFamily="18" charset="0"/>
              </a:rPr>
              <a:t>,C</a:t>
            </a:r>
            <a:r>
              <a:rPr lang="en-AU" altLang="el-GR" sz="1400" dirty="0">
                <a:latin typeface="Times New Roman" panose="02020603050405020304" pitchFamily="18" charset="0"/>
                <a:cs typeface="Times New Roman" panose="02020603050405020304" pitchFamily="18" charset="0"/>
              </a:rPr>
              <a:t>. (2015). Exploring the Pedagogical Meaning and Implications of the 4Cs " Super     Skills " for the 21 </a:t>
            </a:r>
            <a:r>
              <a:rPr lang="en-AU" altLang="el-GR" sz="1400" dirty="0" err="1">
                <a:latin typeface="Times New Roman" panose="02020603050405020304" pitchFamily="18" charset="0"/>
                <a:cs typeface="Times New Roman" panose="02020603050405020304" pitchFamily="18" charset="0"/>
              </a:rPr>
              <a:t>st</a:t>
            </a:r>
            <a:r>
              <a:rPr lang="en-AU" altLang="el-GR" sz="1400" dirty="0">
                <a:latin typeface="Times New Roman" panose="02020603050405020304" pitchFamily="18" charset="0"/>
                <a:cs typeface="Times New Roman" panose="02020603050405020304" pitchFamily="18" charset="0"/>
              </a:rPr>
              <a:t> Century through Bruner's 5E Lenses of Knowledge Construction to Improve Pedagogies of the New Learning Paradigm. </a:t>
            </a:r>
            <a:r>
              <a:rPr lang="en-AU" altLang="el-GR" sz="1400" dirty="0">
                <a:latin typeface="Times New Roman" panose="02020603050405020304" pitchFamily="18" charset="0"/>
                <a:cs typeface="Times New Roman" panose="02020603050405020304" pitchFamily="18" charset="0"/>
                <a:hlinkClick r:id="rId5"/>
              </a:rPr>
              <a:t>Creative Education</a:t>
            </a:r>
            <a:r>
              <a:rPr lang="en-AU" altLang="el-GR" sz="1400" dirty="0">
                <a:latin typeface="Times New Roman" panose="02020603050405020304" pitchFamily="18" charset="0"/>
                <a:cs typeface="Times New Roman" panose="02020603050405020304" pitchFamily="18" charset="0"/>
              </a:rPr>
              <a:t> 6(02):224-239</a:t>
            </a:r>
            <a:endParaRPr lang="el-GR" altLang="el-GR" sz="1400" dirty="0">
              <a:latin typeface="Times New Roman" panose="02020603050405020304" pitchFamily="18" charset="0"/>
              <a:cs typeface="Times New Roman" panose="02020603050405020304" pitchFamily="18" charset="0"/>
            </a:endParaRPr>
          </a:p>
          <a:p>
            <a:pPr lvl="0"/>
            <a:r>
              <a:rPr lang="en-AU" altLang="el-GR" sz="1400" dirty="0" smtClean="0">
                <a:latin typeface="Times New Roman" panose="02020603050405020304" pitchFamily="18" charset="0"/>
                <a:cs typeface="Times New Roman" panose="02020603050405020304" pitchFamily="18" charset="0"/>
              </a:rPr>
              <a:t>Deloitte </a:t>
            </a:r>
            <a:r>
              <a:rPr lang="en-AU" altLang="el-GR" sz="1400" dirty="0">
                <a:latin typeface="Times New Roman" panose="02020603050405020304" pitchFamily="18" charset="0"/>
                <a:cs typeface="Times New Roman" panose="02020603050405020304" pitchFamily="18" charset="0"/>
              </a:rPr>
              <a:t>Access Economics</a:t>
            </a:r>
            <a:r>
              <a:rPr lang="el-GR" altLang="el-GR" sz="1400" dirty="0">
                <a:latin typeface="Times New Roman" panose="02020603050405020304" pitchFamily="18" charset="0"/>
                <a:cs typeface="Times New Roman" panose="02020603050405020304" pitchFamily="18" charset="0"/>
              </a:rPr>
              <a:t>, 2014; </a:t>
            </a:r>
          </a:p>
          <a:p>
            <a:pPr lvl="0"/>
            <a:r>
              <a:rPr lang="en-AU" altLang="el-GR" sz="1400" dirty="0">
                <a:latin typeface="Times New Roman" panose="02020603050405020304" pitchFamily="18" charset="0"/>
                <a:cs typeface="Times New Roman" panose="02020603050405020304" pitchFamily="18" charset="0"/>
              </a:rPr>
              <a:t>Boon Ng</a:t>
            </a:r>
            <a:r>
              <a:rPr lang="el-GR" altLang="el-GR" sz="1400" dirty="0">
                <a:latin typeface="Times New Roman" panose="02020603050405020304" pitchFamily="18" charset="0"/>
                <a:cs typeface="Times New Roman" panose="02020603050405020304" pitchFamily="18" charset="0"/>
              </a:rPr>
              <a:t>, </a:t>
            </a:r>
            <a:r>
              <a:rPr lang="en-AU" altLang="el-GR" sz="1400" dirty="0">
                <a:latin typeface="Times New Roman" panose="02020603050405020304" pitchFamily="18" charset="0"/>
                <a:cs typeface="Times New Roman" panose="02020603050405020304" pitchFamily="18" charset="0"/>
              </a:rPr>
              <a:t>Soo</a:t>
            </a:r>
            <a:r>
              <a:rPr lang="el-GR" altLang="el-GR" sz="1400" dirty="0">
                <a:latin typeface="Times New Roman" panose="02020603050405020304" pitchFamily="18" charset="0"/>
                <a:cs typeface="Times New Roman" panose="02020603050405020304" pitchFamily="18" charset="0"/>
              </a:rPr>
              <a:t>, UNESCO, </a:t>
            </a:r>
            <a:r>
              <a:rPr lang="en-AU" altLang="el-GR" sz="1400" dirty="0">
                <a:latin typeface="Times New Roman" panose="02020603050405020304" pitchFamily="18" charset="0"/>
                <a:cs typeface="Times New Roman" panose="02020603050405020304" pitchFamily="18" charset="0"/>
              </a:rPr>
              <a:t>Exploring STEM competences for the</a:t>
            </a:r>
            <a:r>
              <a:rPr lang="el-GR" altLang="el-GR" sz="1400" dirty="0">
                <a:latin typeface="Times New Roman" panose="02020603050405020304" pitchFamily="18" charset="0"/>
                <a:cs typeface="Times New Roman" panose="02020603050405020304" pitchFamily="18" charset="0"/>
              </a:rPr>
              <a:t> 21</a:t>
            </a:r>
            <a:r>
              <a:rPr lang="en-AU" altLang="el-GR" sz="1400" dirty="0" err="1">
                <a:latin typeface="Times New Roman" panose="02020603050405020304" pitchFamily="18" charset="0"/>
                <a:cs typeface="Times New Roman" panose="02020603050405020304" pitchFamily="18" charset="0"/>
              </a:rPr>
              <a:t>st</a:t>
            </a:r>
            <a:r>
              <a:rPr lang="en-AU" altLang="el-GR" sz="1400" dirty="0">
                <a:latin typeface="Times New Roman" panose="02020603050405020304" pitchFamily="18" charset="0"/>
                <a:cs typeface="Times New Roman" panose="02020603050405020304" pitchFamily="18" charset="0"/>
              </a:rPr>
              <a:t> century</a:t>
            </a:r>
            <a:r>
              <a:rPr lang="el-GR" altLang="el-GR" sz="1400" dirty="0">
                <a:latin typeface="Times New Roman" panose="02020603050405020304" pitchFamily="18" charset="0"/>
                <a:cs typeface="Times New Roman" panose="02020603050405020304" pitchFamily="18" charset="0"/>
              </a:rPr>
              <a:t>, https://learningportal.iiep.unesco.org/en/library/exploring-stem-competences-for-the-21st-century , 2019;</a:t>
            </a:r>
          </a:p>
          <a:p>
            <a:pPr lvl="0"/>
            <a:r>
              <a:rPr lang="el-GR" altLang="el-GR" sz="1400" dirty="0">
                <a:latin typeface="Times New Roman" panose="02020603050405020304" pitchFamily="18" charset="0"/>
                <a:cs typeface="Times New Roman" panose="02020603050405020304" pitchFamily="18" charset="0"/>
              </a:rPr>
              <a:t>The OECD </a:t>
            </a:r>
            <a:r>
              <a:rPr lang="el-GR" altLang="el-GR" sz="1400" dirty="0" err="1">
                <a:latin typeface="Times New Roman" panose="02020603050405020304" pitchFamily="18" charset="0"/>
                <a:cs typeface="Times New Roman" panose="02020603050405020304" pitchFamily="18" charset="0"/>
              </a:rPr>
              <a:t>Learning</a:t>
            </a:r>
            <a:r>
              <a:rPr lang="el-GR" altLang="el-GR" sz="1400" dirty="0">
                <a:latin typeface="Times New Roman" panose="02020603050405020304" pitchFamily="18" charset="0"/>
                <a:cs typeface="Times New Roman" panose="02020603050405020304" pitchFamily="18" charset="0"/>
              </a:rPr>
              <a:t> </a:t>
            </a:r>
            <a:r>
              <a:rPr lang="el-GR" altLang="el-GR" sz="1400" dirty="0" err="1">
                <a:latin typeface="Times New Roman" panose="02020603050405020304" pitchFamily="18" charset="0"/>
                <a:cs typeface="Times New Roman" panose="02020603050405020304" pitchFamily="18" charset="0"/>
              </a:rPr>
              <a:t>Compass</a:t>
            </a:r>
            <a:r>
              <a:rPr lang="el-GR" altLang="el-GR" sz="1400" dirty="0">
                <a:latin typeface="Times New Roman" panose="02020603050405020304" pitchFamily="18" charset="0"/>
                <a:cs typeface="Times New Roman" panose="02020603050405020304" pitchFamily="18" charset="0"/>
              </a:rPr>
              <a:t> 20 https://www.oecd.org/education/2030-project/teaching-and-learning/learning/30;(</a:t>
            </a:r>
            <a:r>
              <a:rPr lang="en-AU" altLang="el-GR" sz="1400" dirty="0" err="1">
                <a:latin typeface="Times New Roman" panose="02020603050405020304" pitchFamily="18" charset="0"/>
                <a:cs typeface="Times New Roman" panose="02020603050405020304" pitchFamily="18" charset="0"/>
              </a:rPr>
              <a:t>Kivunja</a:t>
            </a:r>
            <a:r>
              <a:rPr lang="el-GR" altLang="el-GR" sz="1400" dirty="0">
                <a:latin typeface="Times New Roman" panose="02020603050405020304" pitchFamily="18" charset="0"/>
                <a:cs typeface="Times New Roman" panose="02020603050405020304" pitchFamily="18" charset="0"/>
              </a:rPr>
              <a:t>, 2015</a:t>
            </a:r>
            <a:r>
              <a:rPr lang="el-GR" altLang="el-GR" sz="1400" dirty="0" smtClean="0">
                <a:latin typeface="Times New Roman" panose="02020603050405020304" pitchFamily="18" charset="0"/>
                <a:cs typeface="Times New Roman" panose="02020603050405020304" pitchFamily="18" charset="0"/>
              </a:rPr>
              <a:t>).</a:t>
            </a:r>
            <a:endParaRPr lang="el-GR" sz="2400" dirty="0"/>
          </a:p>
        </p:txBody>
      </p:sp>
    </p:spTree>
    <p:extLst>
      <p:ext uri="{BB962C8B-B14F-4D97-AF65-F5344CB8AC3E}">
        <p14:creationId xmlns:p14="http://schemas.microsoft.com/office/powerpoint/2010/main" val="360505003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209365" y="124154"/>
            <a:ext cx="8982635" cy="1271717"/>
          </a:xfrm>
        </p:spPr>
        <p:txBody>
          <a:bodyPr>
            <a:normAutofit/>
          </a:bodyPr>
          <a:lstStyle/>
          <a:p>
            <a:r>
              <a:rPr lang="el-GR" altLang="el-GR" sz="4000" dirty="0"/>
              <a:t>Τι είναι </a:t>
            </a:r>
            <a:r>
              <a:rPr lang="en-US" altLang="el-GR" sz="4000" dirty="0"/>
              <a:t>STEM</a:t>
            </a:r>
            <a:endParaRPr lang="el-GR" sz="4000" dirty="0"/>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704826" y="50345"/>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
        <p:nvSpPr>
          <p:cNvPr id="9" name="Ορθογώνιο 8"/>
          <p:cNvSpPr/>
          <p:nvPr/>
        </p:nvSpPr>
        <p:spPr>
          <a:xfrm>
            <a:off x="508467" y="1613577"/>
            <a:ext cx="11472140" cy="3123932"/>
          </a:xfrm>
          <a:prstGeom prst="rect">
            <a:avLst/>
          </a:prstGeom>
        </p:spPr>
        <p:txBody>
          <a:bodyPr wrap="square">
            <a:spAutoFit/>
          </a:bodyPr>
          <a:lstStyle/>
          <a:p>
            <a:pPr>
              <a:spcAft>
                <a:spcPts val="600"/>
              </a:spcAft>
            </a:pPr>
            <a:r>
              <a:rPr lang="el-GR" sz="2400" dirty="0" smtClean="0"/>
              <a:t>Κυβερνήσεις, φορείς εκπαιδευτικής πολιτικής, σχολεία </a:t>
            </a:r>
            <a:r>
              <a:rPr lang="el-GR" sz="2400" dirty="0"/>
              <a:t>και </a:t>
            </a:r>
            <a:r>
              <a:rPr lang="el-GR" sz="2400" dirty="0" smtClean="0"/>
              <a:t>άλλα </a:t>
            </a:r>
            <a:r>
              <a:rPr lang="el-GR" sz="2400" dirty="0"/>
              <a:t>θεσμικά όργανα σε όλο τον κόσμο </a:t>
            </a:r>
            <a:r>
              <a:rPr lang="el-GR" sz="2400" dirty="0" smtClean="0"/>
              <a:t>επενδύουν </a:t>
            </a:r>
            <a:r>
              <a:rPr lang="el-GR" sz="2400" dirty="0"/>
              <a:t>στην εκπαίδευση STEM. </a:t>
            </a:r>
            <a:endParaRPr lang="el-GR" sz="2400" dirty="0" smtClean="0"/>
          </a:p>
          <a:p>
            <a:pPr>
              <a:spcAft>
                <a:spcPts val="600"/>
              </a:spcAft>
            </a:pPr>
            <a:r>
              <a:rPr lang="el-GR" sz="2400" dirty="0" smtClean="0"/>
              <a:t>Σε </a:t>
            </a:r>
            <a:r>
              <a:rPr lang="el-GR" sz="2400" dirty="0"/>
              <a:t>όλη την Ευρώπη οι χώρες που θέλουν να αναπτύξουν τη βιομηχανία τους προσπαθούν να εντάξουν το STEM στην εκπαίδευση (πρωτοβάθμια – δευτεροβάθμια και στα παιδαγωγικά της τριτοβάθμιας). Προς αυτή την κατεύθυνση έχει αρχίσει (από το 2009) μια προσπάθεια το </a:t>
            </a:r>
            <a:r>
              <a:rPr lang="el-GR" sz="2400" b="1" dirty="0"/>
              <a:t>Ευρωπαϊκό Σχολικό Δίκτυο</a:t>
            </a:r>
            <a:r>
              <a:rPr lang="el-GR" sz="2400" dirty="0"/>
              <a:t>, με έδρα τις Βρυξέλλες, ώστε κάποια σχολεία να αναπτύξουν πιλοτικά νέες δραστηριότητες μάθησης και τεχνολογίες στην τάξη, διερευνώντας τη χρήση νέων παιδαγωγικών εργαλείων για τη διδασκαλία STEM. </a:t>
            </a:r>
            <a:endParaRPr lang="el-GR" sz="2400" dirty="0" smtClean="0"/>
          </a:p>
        </p:txBody>
      </p:sp>
    </p:spTree>
    <p:extLst>
      <p:ext uri="{BB962C8B-B14F-4D97-AF65-F5344CB8AC3E}">
        <p14:creationId xmlns:p14="http://schemas.microsoft.com/office/powerpoint/2010/main" val="233094635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209365" y="124154"/>
            <a:ext cx="8982635" cy="871315"/>
          </a:xfrm>
        </p:spPr>
        <p:txBody>
          <a:bodyPr>
            <a:normAutofit/>
          </a:bodyPr>
          <a:lstStyle/>
          <a:p>
            <a:r>
              <a:rPr lang="el-GR" altLang="el-GR" sz="4000" dirty="0"/>
              <a:t>Τι είναι </a:t>
            </a:r>
            <a:r>
              <a:rPr lang="en-US" altLang="el-GR" sz="4000" dirty="0"/>
              <a:t>STEM</a:t>
            </a:r>
            <a:endParaRPr lang="el-GR" sz="4000" dirty="0"/>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704826" y="50345"/>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
        <p:nvSpPr>
          <p:cNvPr id="9" name="Ορθογώνιο 8"/>
          <p:cNvSpPr/>
          <p:nvPr/>
        </p:nvSpPr>
        <p:spPr>
          <a:xfrm>
            <a:off x="508467" y="1395871"/>
            <a:ext cx="11472140" cy="5047536"/>
          </a:xfrm>
          <a:prstGeom prst="rect">
            <a:avLst/>
          </a:prstGeom>
        </p:spPr>
        <p:txBody>
          <a:bodyPr wrap="square">
            <a:spAutoFit/>
          </a:bodyPr>
          <a:lstStyle/>
          <a:p>
            <a:pPr>
              <a:spcAft>
                <a:spcPts val="600"/>
              </a:spcAft>
            </a:pPr>
            <a:r>
              <a:rPr lang="el-GR" sz="2400" dirty="0" smtClean="0"/>
              <a:t>Με </a:t>
            </a:r>
            <a:r>
              <a:rPr lang="el-GR" sz="2400" dirty="0"/>
              <a:t>το </a:t>
            </a:r>
            <a:r>
              <a:rPr lang="el-GR" sz="2400" b="1" dirty="0"/>
              <a:t>STEM</a:t>
            </a:r>
            <a:r>
              <a:rPr lang="el-GR" sz="2400" dirty="0"/>
              <a:t> επιχειρείται ο μετασχηματισμός από το επίπεδο της παραδοσιακής δασκαλοκεντρικής διδασκαλίας στη διδασκαλία όπου κυρίαρχο ρόλο στο αναλυτικό πρόγραμμα θα διαδραματίζει η επίλυση προβλήματος, η </a:t>
            </a:r>
            <a:r>
              <a:rPr lang="el-GR" sz="2400" dirty="0" err="1"/>
              <a:t>ανακαλυπτική</a:t>
            </a:r>
            <a:r>
              <a:rPr lang="el-GR" sz="2400" dirty="0"/>
              <a:t>-διερευνητική μάθηση, ενώ θα απαιτείται η δημιουργική εμπλοκή των εκπαιδευόμενων στην ανακάλυψη της λύσης. </a:t>
            </a:r>
            <a:endParaRPr lang="el-GR" sz="2400" dirty="0" smtClean="0"/>
          </a:p>
          <a:p>
            <a:pPr>
              <a:spcAft>
                <a:spcPts val="600"/>
              </a:spcAft>
            </a:pPr>
            <a:r>
              <a:rPr lang="el-GR" sz="2400" dirty="0" smtClean="0"/>
              <a:t>Με το</a:t>
            </a:r>
            <a:r>
              <a:rPr lang="el-GR" sz="2400" dirty="0"/>
              <a:t> </a:t>
            </a:r>
            <a:r>
              <a:rPr lang="el-GR" sz="2400" b="1" dirty="0"/>
              <a:t>STEM</a:t>
            </a:r>
            <a:r>
              <a:rPr lang="el-GR" sz="2400" dirty="0"/>
              <a:t> </a:t>
            </a:r>
            <a:r>
              <a:rPr lang="el-GR" sz="2400" dirty="0" smtClean="0"/>
              <a:t>αναπτύσσονται δεξιότητες </a:t>
            </a:r>
            <a:r>
              <a:rPr lang="el-GR" sz="2400" dirty="0"/>
              <a:t>ενθαρρύνοντας </a:t>
            </a:r>
            <a:r>
              <a:rPr lang="el-GR" sz="2400" dirty="0" smtClean="0"/>
              <a:t>τους εκπαιδευόμενους να </a:t>
            </a:r>
            <a:r>
              <a:rPr lang="el-GR" sz="2400" dirty="0"/>
              <a:t>απαντούν σε ερωτήματα και να εμπλέκονται σε </a:t>
            </a:r>
            <a:r>
              <a:rPr lang="el-GR" sz="2400" dirty="0" smtClean="0"/>
              <a:t>δραστηριότητες </a:t>
            </a:r>
            <a:r>
              <a:rPr lang="el-GR" sz="2400" dirty="0"/>
              <a:t>με θέματα την επιστήμη, τα μαθηματικά, τη μηχανική και την τεχνολογία. Είναι πραγματικά εντυπωσιακή η αλλαγή της εμπλοκής </a:t>
            </a:r>
            <a:r>
              <a:rPr lang="el-GR" sz="2400" dirty="0" smtClean="0"/>
              <a:t>που </a:t>
            </a:r>
            <a:r>
              <a:rPr lang="el-GR" sz="2400" dirty="0"/>
              <a:t>εμφανίζουν  </a:t>
            </a:r>
            <a:r>
              <a:rPr lang="el-GR" sz="2400" dirty="0" smtClean="0"/>
              <a:t>οι εκπαιδευόμενοι με </a:t>
            </a:r>
            <a:r>
              <a:rPr lang="el-GR" sz="2400" dirty="0"/>
              <a:t>τα επιστημονικά πεδία του </a:t>
            </a:r>
            <a:r>
              <a:rPr lang="el-GR" sz="2400" b="1" dirty="0"/>
              <a:t>STEM</a:t>
            </a:r>
            <a:r>
              <a:rPr lang="el-GR" sz="2400" dirty="0"/>
              <a:t>. </a:t>
            </a:r>
            <a:endParaRPr lang="el-GR" sz="2400" dirty="0" smtClean="0"/>
          </a:p>
          <a:p>
            <a:pPr>
              <a:spcAft>
                <a:spcPts val="600"/>
              </a:spcAft>
            </a:pPr>
            <a:r>
              <a:rPr lang="el-GR" sz="2400" dirty="0" smtClean="0"/>
              <a:t>Με </a:t>
            </a:r>
            <a:r>
              <a:rPr lang="el-GR" sz="2400" dirty="0"/>
              <a:t>την εφαρμογή του </a:t>
            </a:r>
            <a:r>
              <a:rPr lang="el-GR" sz="2400" b="1" dirty="0"/>
              <a:t>STEM</a:t>
            </a:r>
            <a:r>
              <a:rPr lang="el-GR" sz="2400" dirty="0"/>
              <a:t> μέσω </a:t>
            </a:r>
            <a:r>
              <a:rPr lang="el-GR" sz="2400" dirty="0" err="1"/>
              <a:t>projects</a:t>
            </a:r>
            <a:r>
              <a:rPr lang="el-GR" sz="2400" dirty="0"/>
              <a:t>, οι εκπαιδευόμενοι μαθαίνουν να </a:t>
            </a:r>
            <a:r>
              <a:rPr lang="el-GR" sz="2400" dirty="0" err="1"/>
              <a:t>αναστοχάζονται</a:t>
            </a:r>
            <a:r>
              <a:rPr lang="el-GR" sz="2400" dirty="0"/>
              <a:t> στη διαδικασία της επίλυσης </a:t>
            </a:r>
            <a:r>
              <a:rPr lang="el-GR" sz="2400" dirty="0" smtClean="0"/>
              <a:t>προβλημάτων </a:t>
            </a:r>
            <a:r>
              <a:rPr lang="el-GR" sz="2400" dirty="0"/>
              <a:t>και αποκτούν δεξιότητες που είναι σχετικές με την </a:t>
            </a:r>
            <a:r>
              <a:rPr lang="el-GR" sz="2400" dirty="0" smtClean="0"/>
              <a:t>εκπαίδευση τους, </a:t>
            </a:r>
            <a:r>
              <a:rPr lang="el-GR" sz="2400" dirty="0"/>
              <a:t>καθώς εστιάζει στην κριτική σκέψη, στην εργασία σε ομάδες (</a:t>
            </a:r>
            <a:r>
              <a:rPr lang="el-GR" sz="2400" b="1" dirty="0"/>
              <a:t>συνεργασία</a:t>
            </a:r>
            <a:r>
              <a:rPr lang="el-GR" sz="2400" dirty="0" smtClean="0"/>
              <a:t>).</a:t>
            </a:r>
          </a:p>
        </p:txBody>
      </p:sp>
    </p:spTree>
    <p:extLst>
      <p:ext uri="{BB962C8B-B14F-4D97-AF65-F5344CB8AC3E}">
        <p14:creationId xmlns:p14="http://schemas.microsoft.com/office/powerpoint/2010/main" val="360574838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852178" y="124154"/>
            <a:ext cx="8982635" cy="704521"/>
          </a:xfrm>
        </p:spPr>
        <p:txBody>
          <a:bodyPr>
            <a:normAutofit/>
          </a:bodyPr>
          <a:lstStyle/>
          <a:p>
            <a:r>
              <a:rPr lang="el-GR" sz="4000" dirty="0" smtClean="0"/>
              <a:t>Τα </a:t>
            </a:r>
            <a:r>
              <a:rPr lang="el-GR" sz="4000" dirty="0"/>
              <a:t>πλεονεκτήματα της εκπαίδευσης </a:t>
            </a:r>
            <a:r>
              <a:rPr lang="el-GR" sz="4000" dirty="0" smtClean="0"/>
              <a:t>STEM</a:t>
            </a:r>
            <a:endParaRPr lang="el-GR" sz="4000" dirty="0"/>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704826" y="50345"/>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
        <p:nvSpPr>
          <p:cNvPr id="9" name="Ορθογώνιο 8"/>
          <p:cNvSpPr/>
          <p:nvPr/>
        </p:nvSpPr>
        <p:spPr>
          <a:xfrm>
            <a:off x="385763" y="1655541"/>
            <a:ext cx="11583919" cy="4832092"/>
          </a:xfrm>
          <a:prstGeom prst="rect">
            <a:avLst/>
          </a:prstGeom>
        </p:spPr>
        <p:txBody>
          <a:bodyPr wrap="square">
            <a:spAutoFit/>
          </a:bodyPr>
          <a:lstStyle/>
          <a:p>
            <a:pPr marL="342900" indent="-342900">
              <a:spcAft>
                <a:spcPts val="600"/>
              </a:spcAft>
              <a:buFont typeface="Arial" panose="020B0604020202020204" pitchFamily="34" charset="0"/>
              <a:buChar char="•"/>
            </a:pPr>
            <a:r>
              <a:rPr lang="el-GR" sz="2400" dirty="0" smtClean="0"/>
              <a:t>Σύμφωνα </a:t>
            </a:r>
            <a:r>
              <a:rPr lang="el-GR" sz="2400" dirty="0"/>
              <a:t>με έρευνες του </a:t>
            </a:r>
            <a:r>
              <a:rPr lang="el-GR" sz="2400" i="1" dirty="0"/>
              <a:t>U.S Department </a:t>
            </a:r>
            <a:r>
              <a:rPr lang="el-GR" sz="2400" i="1" dirty="0" err="1"/>
              <a:t>Commerce</a:t>
            </a:r>
            <a:r>
              <a:rPr lang="el-GR" sz="2400" dirty="0"/>
              <a:t>, </a:t>
            </a:r>
            <a:r>
              <a:rPr lang="el-GR" sz="2400" b="1" dirty="0"/>
              <a:t>τα επαγγέλματα STEM αυξάνονται κατά 17% </a:t>
            </a:r>
            <a:r>
              <a:rPr lang="el-GR" sz="2400" dirty="0" smtClean="0"/>
              <a:t>ενώ τα άλλα επαγγέλματα αυξάνονται </a:t>
            </a:r>
            <a:r>
              <a:rPr lang="el-GR" sz="2400" dirty="0"/>
              <a:t>με ρυθμό </a:t>
            </a:r>
            <a:r>
              <a:rPr lang="el-GR" sz="2400" dirty="0" smtClean="0"/>
              <a:t>9.8%.</a:t>
            </a:r>
            <a:endParaRPr lang="el-GR" sz="2400" dirty="0"/>
          </a:p>
          <a:p>
            <a:pPr marL="342900" indent="-342900">
              <a:spcAft>
                <a:spcPts val="600"/>
              </a:spcAft>
              <a:buFont typeface="Arial" panose="020B0604020202020204" pitchFamily="34" charset="0"/>
              <a:buChar char="•"/>
            </a:pPr>
            <a:r>
              <a:rPr lang="el-GR" sz="2400" dirty="0"/>
              <a:t>Οι πτυχιούχοι σε σχολές STEM έχουν ένα </a:t>
            </a:r>
            <a:r>
              <a:rPr lang="el-GR" sz="2400" b="1" dirty="0"/>
              <a:t>υψηλότερο εισόδημα</a:t>
            </a:r>
            <a:r>
              <a:rPr lang="el-GR" sz="2400" dirty="0"/>
              <a:t> συγκριτικά με τους υπόλοιπους πτυχιούχους από άλλες σχολές.</a:t>
            </a:r>
          </a:p>
          <a:p>
            <a:pPr marL="342900" indent="-342900">
              <a:spcAft>
                <a:spcPts val="600"/>
              </a:spcAft>
              <a:buFont typeface="Arial" panose="020B0604020202020204" pitchFamily="34" charset="0"/>
              <a:buChar char="•"/>
            </a:pPr>
            <a:r>
              <a:rPr lang="el-GR" sz="2400" dirty="0"/>
              <a:t>Οι μαθητές γνωρίζουν στην πράξη το αντικείμενο που ενδιαφέρονται να σπουδάσουν και λαμβάνουν έναν</a:t>
            </a:r>
            <a:r>
              <a:rPr lang="el-GR" sz="2400" b="1" dirty="0"/>
              <a:t> εξαιρετικό επαγγελματικό προσανατολισμό</a:t>
            </a:r>
            <a:r>
              <a:rPr lang="el-GR" sz="2400" dirty="0"/>
              <a:t>.</a:t>
            </a:r>
          </a:p>
          <a:p>
            <a:pPr marL="342900" indent="-342900">
              <a:spcAft>
                <a:spcPts val="600"/>
              </a:spcAft>
              <a:buFont typeface="Arial" panose="020B0604020202020204" pitchFamily="34" charset="0"/>
              <a:buChar char="•"/>
            </a:pPr>
            <a:r>
              <a:rPr lang="el-GR" sz="2400" dirty="0"/>
              <a:t>Η εκπαίδευση STEM καλλιεργεί την </a:t>
            </a:r>
            <a:r>
              <a:rPr lang="el-GR" sz="2400" b="1" dirty="0"/>
              <a:t>κριτική σκέψη</a:t>
            </a:r>
            <a:r>
              <a:rPr lang="el-GR" sz="2400" dirty="0"/>
              <a:t> και ανοίγει το δρόμο της </a:t>
            </a:r>
            <a:r>
              <a:rPr lang="el-GR" sz="2400" b="1" dirty="0"/>
              <a:t>καινοτομίας</a:t>
            </a:r>
            <a:r>
              <a:rPr lang="el-GR" sz="2400" dirty="0"/>
              <a:t> (καινοτομία νέας γενιάς).</a:t>
            </a:r>
          </a:p>
          <a:p>
            <a:pPr marL="342900" indent="-342900">
              <a:spcAft>
                <a:spcPts val="600"/>
              </a:spcAft>
              <a:buFont typeface="Arial" panose="020B0604020202020204" pitchFamily="34" charset="0"/>
              <a:buChar char="•"/>
            </a:pPr>
            <a:r>
              <a:rPr lang="el-GR" sz="2400" dirty="0"/>
              <a:t>Η εκπαίδευση STEM βοηθάει στη </a:t>
            </a:r>
            <a:r>
              <a:rPr lang="el-GR" sz="2400" b="1" dirty="0"/>
              <a:t>γεφύρωση </a:t>
            </a:r>
            <a:r>
              <a:rPr lang="el-GR" sz="2400" b="1" dirty="0" err="1"/>
              <a:t>εθνοτικών</a:t>
            </a:r>
            <a:r>
              <a:rPr lang="el-GR" sz="2400" b="1" dirty="0"/>
              <a:t> και φυλετικών διαφορών</a:t>
            </a:r>
            <a:r>
              <a:rPr lang="el-GR" sz="2400" dirty="0"/>
              <a:t> που εντοπίζονται στους τομείς των Μαθηματικών και της Επιστήμης. Οι πρωτοβουλίες έχουν σκοπό να αυξήσουν τους ρόλους των γυναικών και των μειονοτικών ομάδων στους σχετικούς τομείς.</a:t>
            </a:r>
          </a:p>
        </p:txBody>
      </p:sp>
    </p:spTree>
    <p:extLst>
      <p:ext uri="{BB962C8B-B14F-4D97-AF65-F5344CB8AC3E}">
        <p14:creationId xmlns:p14="http://schemas.microsoft.com/office/powerpoint/2010/main" val="198417785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209365" y="124154"/>
            <a:ext cx="8982635" cy="871315"/>
          </a:xfrm>
        </p:spPr>
        <p:txBody>
          <a:bodyPr>
            <a:normAutofit/>
          </a:bodyPr>
          <a:lstStyle/>
          <a:p>
            <a:r>
              <a:rPr lang="el-GR" sz="4000" dirty="0" smtClean="0"/>
              <a:t>Τι είναι </a:t>
            </a:r>
            <a:r>
              <a:rPr lang="el-GR" sz="4000" dirty="0"/>
              <a:t>η εκπαιδευτική </a:t>
            </a:r>
            <a:r>
              <a:rPr lang="el-GR" sz="4000" dirty="0" smtClean="0"/>
              <a:t>ρομποτική</a:t>
            </a:r>
            <a:endParaRPr lang="el-GR" sz="4000" dirty="0"/>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704826" y="50345"/>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
        <p:nvSpPr>
          <p:cNvPr id="9" name="Ορθογώνιο 8"/>
          <p:cNvSpPr/>
          <p:nvPr/>
        </p:nvSpPr>
        <p:spPr>
          <a:xfrm>
            <a:off x="311805" y="1784129"/>
            <a:ext cx="11575396" cy="4693593"/>
          </a:xfrm>
          <a:prstGeom prst="rect">
            <a:avLst/>
          </a:prstGeom>
        </p:spPr>
        <p:txBody>
          <a:bodyPr wrap="square">
            <a:spAutoFit/>
          </a:bodyPr>
          <a:lstStyle/>
          <a:p>
            <a:pPr>
              <a:spcAft>
                <a:spcPts val="600"/>
              </a:spcAft>
            </a:pPr>
            <a:r>
              <a:rPr lang="el-GR" sz="2400" dirty="0" smtClean="0"/>
              <a:t>Είναι </a:t>
            </a:r>
            <a:r>
              <a:rPr lang="el-GR" sz="2400" dirty="0"/>
              <a:t>μία </a:t>
            </a:r>
            <a:r>
              <a:rPr lang="el-GR" sz="2400" b="1" dirty="0"/>
              <a:t>καινούργια Επιστήμη στην οποία </a:t>
            </a:r>
            <a:r>
              <a:rPr lang="el-GR" sz="2400" b="1" dirty="0" smtClean="0"/>
              <a:t>συνδυάζονται στοιχεία </a:t>
            </a:r>
            <a:r>
              <a:rPr lang="el-GR" sz="2400" b="1" dirty="0"/>
              <a:t>ανάπτυξης </a:t>
            </a:r>
            <a:endParaRPr lang="el-GR" sz="2400" b="1" dirty="0" smtClean="0"/>
          </a:p>
          <a:p>
            <a:pPr marL="342900" indent="-342900">
              <a:spcAft>
                <a:spcPts val="600"/>
              </a:spcAft>
              <a:buFont typeface="Arial" panose="020B0604020202020204" pitchFamily="34" charset="0"/>
              <a:buChar char="•"/>
            </a:pPr>
            <a:r>
              <a:rPr lang="el-GR" sz="2400" b="1" dirty="0" smtClean="0"/>
              <a:t>λογισμικού</a:t>
            </a:r>
            <a:r>
              <a:rPr lang="el-GR" sz="2400" b="1" dirty="0"/>
              <a:t>, </a:t>
            </a:r>
            <a:endParaRPr lang="el-GR" sz="2400" b="1" dirty="0" smtClean="0"/>
          </a:p>
          <a:p>
            <a:pPr marL="342900" indent="-342900">
              <a:spcAft>
                <a:spcPts val="600"/>
              </a:spcAft>
              <a:buFont typeface="Arial" panose="020B0604020202020204" pitchFamily="34" charset="0"/>
              <a:buChar char="•"/>
            </a:pPr>
            <a:r>
              <a:rPr lang="el-GR" sz="2400" b="1" dirty="0" smtClean="0"/>
              <a:t>τεχνητής νοημοσύνης </a:t>
            </a:r>
            <a:r>
              <a:rPr lang="el-GR" sz="2400" dirty="0" smtClean="0"/>
              <a:t>(</a:t>
            </a:r>
            <a:r>
              <a:rPr lang="el-GR" sz="2400" dirty="0"/>
              <a:t>κλάδος της πληροφορικής </a:t>
            </a:r>
            <a:r>
              <a:rPr lang="el-GR" sz="2400" dirty="0" smtClean="0"/>
              <a:t>με αντικείμενο την σχεδίαση </a:t>
            </a:r>
            <a:r>
              <a:rPr lang="el-GR" sz="2400" dirty="0"/>
              <a:t>και υλοποίηση υπολογιστικών συστημάτων που μιμούνται </a:t>
            </a:r>
            <a:r>
              <a:rPr lang="el-GR" sz="2400" dirty="0" smtClean="0"/>
              <a:t>την ανθρώπινη συμπεριφορά), </a:t>
            </a:r>
          </a:p>
          <a:p>
            <a:pPr marL="342900" indent="-342900">
              <a:spcAft>
                <a:spcPts val="600"/>
              </a:spcAft>
              <a:buFont typeface="Arial" panose="020B0604020202020204" pitchFamily="34" charset="0"/>
              <a:buChar char="•"/>
            </a:pPr>
            <a:r>
              <a:rPr lang="el-GR" sz="2400" b="1" dirty="0" smtClean="0"/>
              <a:t>μηχανολογίας</a:t>
            </a:r>
            <a:r>
              <a:rPr lang="el-GR" sz="2400" b="1" dirty="0"/>
              <a:t>, </a:t>
            </a:r>
            <a:endParaRPr lang="el-GR" sz="2400" b="1" dirty="0" smtClean="0"/>
          </a:p>
          <a:p>
            <a:pPr marL="342900" indent="-342900">
              <a:spcAft>
                <a:spcPts val="600"/>
              </a:spcAft>
              <a:buFont typeface="Arial" panose="020B0604020202020204" pitchFamily="34" charset="0"/>
              <a:buChar char="•"/>
            </a:pPr>
            <a:r>
              <a:rPr lang="el-GR" sz="2400" b="1" dirty="0" smtClean="0"/>
              <a:t>μελέτης </a:t>
            </a:r>
            <a:r>
              <a:rPr lang="el-GR" sz="2400" b="1" dirty="0"/>
              <a:t>της ανθρώπινης συμπεριφοράς</a:t>
            </a:r>
            <a:r>
              <a:rPr lang="el-GR" sz="2400" dirty="0"/>
              <a:t> κλπ. </a:t>
            </a:r>
            <a:endParaRPr lang="el-GR" sz="2400" dirty="0" smtClean="0"/>
          </a:p>
          <a:p>
            <a:pPr>
              <a:spcAft>
                <a:spcPts val="600"/>
              </a:spcAft>
            </a:pPr>
            <a:r>
              <a:rPr lang="el-GR" sz="2400" dirty="0" smtClean="0"/>
              <a:t>Είναι </a:t>
            </a:r>
            <a:r>
              <a:rPr lang="el-GR" sz="2400" dirty="0"/>
              <a:t>γεγονός ότι οι πρώτες ολοκληρωμένες εφαρμογές </a:t>
            </a:r>
            <a:r>
              <a:rPr lang="el-GR" sz="2400" dirty="0" smtClean="0"/>
              <a:t>εκπαιδευτικής ρομποτικής  </a:t>
            </a:r>
            <a:r>
              <a:rPr lang="el-GR" sz="2400" dirty="0"/>
              <a:t>εμφανίζονται σε τομείς όπως η ιατρική, η βιομηχανία κλπ. </a:t>
            </a:r>
            <a:endParaRPr lang="el-GR" sz="2400" dirty="0" smtClean="0"/>
          </a:p>
          <a:p>
            <a:pPr>
              <a:spcAft>
                <a:spcPts val="600"/>
              </a:spcAft>
            </a:pPr>
            <a:r>
              <a:rPr lang="el-GR" sz="2400" dirty="0" smtClean="0"/>
              <a:t>Η </a:t>
            </a:r>
            <a:r>
              <a:rPr lang="el-GR" sz="2400" dirty="0"/>
              <a:t>εκπαιδευτική ρομποτική συνδέεται άρρηκτα με την εκπαίδευση STEM, καθώς αξιοποιεί σε όλο της το εύρος την Τεχνολογία και τα Μαθηματικά.</a:t>
            </a:r>
          </a:p>
          <a:p>
            <a:pPr marL="342900" indent="-342900">
              <a:spcAft>
                <a:spcPts val="600"/>
              </a:spcAft>
              <a:buFont typeface="Arial" panose="020B0604020202020204" pitchFamily="34" charset="0"/>
              <a:buChar char="•"/>
            </a:pPr>
            <a:endParaRPr lang="el-GR" sz="2400" dirty="0"/>
          </a:p>
        </p:txBody>
      </p:sp>
    </p:spTree>
    <p:extLst>
      <p:ext uri="{BB962C8B-B14F-4D97-AF65-F5344CB8AC3E}">
        <p14:creationId xmlns:p14="http://schemas.microsoft.com/office/powerpoint/2010/main" val="209311144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209365" y="124154"/>
            <a:ext cx="8982635" cy="871315"/>
          </a:xfrm>
        </p:spPr>
        <p:txBody>
          <a:bodyPr>
            <a:normAutofit/>
          </a:bodyPr>
          <a:lstStyle/>
          <a:p>
            <a:r>
              <a:rPr lang="el-GR" sz="4000" dirty="0" smtClean="0"/>
              <a:t>Τι είναι </a:t>
            </a:r>
            <a:r>
              <a:rPr lang="el-GR" sz="4000" dirty="0"/>
              <a:t>η εκπαιδευτική </a:t>
            </a:r>
            <a:r>
              <a:rPr lang="el-GR" sz="4000" dirty="0" smtClean="0"/>
              <a:t>ρομποτική</a:t>
            </a:r>
            <a:endParaRPr lang="el-GR" sz="4000" dirty="0"/>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704826" y="50345"/>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
        <p:nvSpPr>
          <p:cNvPr id="9" name="Ορθογώνιο 8"/>
          <p:cNvSpPr/>
          <p:nvPr/>
        </p:nvSpPr>
        <p:spPr>
          <a:xfrm>
            <a:off x="354667" y="1426941"/>
            <a:ext cx="11472140" cy="5493812"/>
          </a:xfrm>
          <a:prstGeom prst="rect">
            <a:avLst/>
          </a:prstGeom>
        </p:spPr>
        <p:txBody>
          <a:bodyPr wrap="square">
            <a:spAutoFit/>
          </a:bodyPr>
          <a:lstStyle/>
          <a:p>
            <a:pPr>
              <a:spcAft>
                <a:spcPts val="600"/>
              </a:spcAft>
            </a:pPr>
            <a:r>
              <a:rPr lang="el-GR" sz="2400" dirty="0" smtClean="0"/>
              <a:t>Στα πρώτα </a:t>
            </a:r>
            <a:r>
              <a:rPr lang="el-GR" sz="2400" dirty="0"/>
              <a:t>μαθήματα </a:t>
            </a:r>
            <a:r>
              <a:rPr lang="el-GR" sz="2400" dirty="0" smtClean="0"/>
              <a:t>ρομποτικής </a:t>
            </a:r>
            <a:r>
              <a:rPr lang="el-GR" sz="2400" dirty="0"/>
              <a:t>οι </a:t>
            </a:r>
            <a:r>
              <a:rPr lang="el-GR" sz="2400" dirty="0" smtClean="0"/>
              <a:t>μαθητές </a:t>
            </a:r>
            <a:r>
              <a:rPr lang="el-GR" sz="2400" dirty="0"/>
              <a:t>με τη χρήση </a:t>
            </a:r>
            <a:r>
              <a:rPr lang="el-GR" sz="2400" dirty="0" smtClean="0"/>
              <a:t>επεξεργαστών</a:t>
            </a:r>
            <a:r>
              <a:rPr lang="el-GR" sz="2400" dirty="0"/>
              <a:t>, </a:t>
            </a:r>
            <a:r>
              <a:rPr lang="el-GR" sz="2400" dirty="0" smtClean="0"/>
              <a:t>αισθητήρων</a:t>
            </a:r>
            <a:r>
              <a:rPr lang="el-GR" sz="2400" dirty="0"/>
              <a:t>, </a:t>
            </a:r>
            <a:r>
              <a:rPr lang="el-GR" sz="2400" dirty="0" smtClean="0"/>
              <a:t>κινητήρων </a:t>
            </a:r>
            <a:r>
              <a:rPr lang="el-GR" sz="2400" dirty="0"/>
              <a:t>και </a:t>
            </a:r>
            <a:r>
              <a:rPr lang="el-GR" sz="2400" dirty="0" smtClean="0"/>
              <a:t>δομικών </a:t>
            </a:r>
            <a:r>
              <a:rPr lang="el-GR" sz="2400" dirty="0"/>
              <a:t>στοιχείων </a:t>
            </a:r>
            <a:r>
              <a:rPr lang="el-GR" sz="2400" dirty="0" smtClean="0"/>
              <a:t>φτιάχνουν </a:t>
            </a:r>
            <a:r>
              <a:rPr lang="el-GR" sz="2400" dirty="0"/>
              <a:t>το δικό τους ρομπότ. </a:t>
            </a:r>
            <a:endParaRPr lang="el-GR" sz="2400" dirty="0" smtClean="0"/>
          </a:p>
          <a:p>
            <a:pPr>
              <a:spcAft>
                <a:spcPts val="600"/>
              </a:spcAft>
            </a:pPr>
            <a:r>
              <a:rPr lang="el-GR" sz="2400" dirty="0" smtClean="0"/>
              <a:t>Σε</a:t>
            </a:r>
            <a:r>
              <a:rPr lang="el-GR" sz="2400" dirty="0"/>
              <a:t> </a:t>
            </a:r>
            <a:r>
              <a:rPr lang="el-GR" sz="2400" b="1" dirty="0"/>
              <a:t>μεταγενέστερη φάση</a:t>
            </a:r>
            <a:r>
              <a:rPr lang="el-GR" sz="2400" dirty="0"/>
              <a:t> </a:t>
            </a:r>
            <a:r>
              <a:rPr lang="el-GR" sz="2400" dirty="0" smtClean="0"/>
              <a:t>οι μαθητές με </a:t>
            </a:r>
            <a:r>
              <a:rPr lang="el-GR" sz="2400" dirty="0"/>
              <a:t>το ειδικά διαμορφωμένο λογισμικό μαθαίνουν πώς να δώσουν κίνηση στις κατασκευές (γραφική γλώσσα προγραμματισμού) τους μέσω ηλεκτρονικού υπολογιστή, αποκτώντας δεξιότητες προγραμματισμού (</a:t>
            </a:r>
            <a:r>
              <a:rPr lang="el-GR" sz="2400" dirty="0" err="1"/>
              <a:t>engineering</a:t>
            </a:r>
            <a:r>
              <a:rPr lang="el-GR" sz="2400" dirty="0"/>
              <a:t>) και επίλυσης προβλημάτων (</a:t>
            </a:r>
            <a:r>
              <a:rPr lang="el-GR" sz="2400" dirty="0" err="1"/>
              <a:t>problem</a:t>
            </a:r>
            <a:r>
              <a:rPr lang="el-GR" sz="2400" dirty="0"/>
              <a:t> </a:t>
            </a:r>
            <a:r>
              <a:rPr lang="el-GR" sz="2400" dirty="0" err="1"/>
              <a:t>solving</a:t>
            </a:r>
            <a:r>
              <a:rPr lang="el-GR" sz="2400" dirty="0"/>
              <a:t>). Συνεπώς, μέσω της τεχνολογίας της ρομποτικής προετοιμάζονται </a:t>
            </a:r>
            <a:r>
              <a:rPr lang="el-GR" sz="2400" dirty="0" smtClean="0"/>
              <a:t>για </a:t>
            </a:r>
            <a:r>
              <a:rPr lang="el-GR" sz="2400" dirty="0"/>
              <a:t>τα επαγγέλματα τους μέλλοντος.</a:t>
            </a:r>
          </a:p>
          <a:p>
            <a:pPr>
              <a:spcAft>
                <a:spcPts val="600"/>
              </a:spcAft>
            </a:pPr>
            <a:r>
              <a:rPr lang="el-GR" sz="2400" dirty="0"/>
              <a:t>Εν κατακλείδι, με τις κατάλληλες δραστηριότητες STEM (όπως της εκπαιδευτικής ρομποτικής), οι οποίες </a:t>
            </a:r>
            <a:r>
              <a:rPr lang="el-GR" sz="2400" b="1" dirty="0"/>
              <a:t>αποδεικνύουν την πρακτική εφαρμογή της θεωρητικής γνώσης</a:t>
            </a:r>
            <a:r>
              <a:rPr lang="el-GR" sz="2400" dirty="0"/>
              <a:t>, οι μαθητές συνειδητοποιούν ότι μπορούν να ωφελήσουν την κοινωνία και τον κόσμο μας εν γένει. Οι μαθητές αντιλαμβάνονται ότι αυτά που μαθαίνουν είναι σχετικά με το μέλλον τους, το μέλλον ολόκληρου του κόσμου και αποκτούν με αυτό τον τρόπο περισσότερο ενδιαφέρον για </a:t>
            </a:r>
            <a:r>
              <a:rPr lang="el-GR" sz="2400" dirty="0" smtClean="0"/>
              <a:t>μάθηση.</a:t>
            </a:r>
            <a:endParaRPr lang="el-GR" sz="2400" dirty="0"/>
          </a:p>
          <a:p>
            <a:pPr marL="342900" indent="-342900">
              <a:spcAft>
                <a:spcPts val="1200"/>
              </a:spcAft>
              <a:buFont typeface="Arial" panose="020B0604020202020204" pitchFamily="34" charset="0"/>
              <a:buChar char="•"/>
            </a:pPr>
            <a:endParaRPr lang="el-GR" sz="2400" dirty="0"/>
          </a:p>
        </p:txBody>
      </p:sp>
    </p:spTree>
    <p:extLst>
      <p:ext uri="{BB962C8B-B14F-4D97-AF65-F5344CB8AC3E}">
        <p14:creationId xmlns:p14="http://schemas.microsoft.com/office/powerpoint/2010/main" val="400151882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704826" y="50345"/>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
        <p:nvSpPr>
          <p:cNvPr id="2" name="Ορθογώνιο 1"/>
          <p:cNvSpPr/>
          <p:nvPr/>
        </p:nvSpPr>
        <p:spPr>
          <a:xfrm>
            <a:off x="5326528" y="204233"/>
            <a:ext cx="4022961" cy="707886"/>
          </a:xfrm>
          <a:prstGeom prst="rect">
            <a:avLst/>
          </a:prstGeom>
        </p:spPr>
        <p:txBody>
          <a:bodyPr wrap="none">
            <a:spAutoFit/>
          </a:bodyPr>
          <a:lstStyle/>
          <a:p>
            <a:r>
              <a:rPr lang="el-GR" sz="4000" dirty="0" smtClean="0">
                <a:latin typeface="+mj-lt"/>
                <a:ea typeface="+mj-ea"/>
                <a:cs typeface="+mj-cs"/>
              </a:rPr>
              <a:t>Παράδειγμα STEM</a:t>
            </a:r>
            <a:endParaRPr lang="el-GR" sz="4000" dirty="0">
              <a:latin typeface="+mj-lt"/>
              <a:ea typeface="+mj-ea"/>
              <a:cs typeface="+mj-cs"/>
            </a:endParaRPr>
          </a:p>
        </p:txBody>
      </p:sp>
      <p:sp>
        <p:nvSpPr>
          <p:cNvPr id="3" name="Ορθογώνιο 2"/>
          <p:cNvSpPr/>
          <p:nvPr/>
        </p:nvSpPr>
        <p:spPr>
          <a:xfrm>
            <a:off x="372728" y="1644085"/>
            <a:ext cx="11694354" cy="4154984"/>
          </a:xfrm>
          <a:prstGeom prst="rect">
            <a:avLst/>
          </a:prstGeom>
        </p:spPr>
        <p:txBody>
          <a:bodyPr wrap="square">
            <a:spAutoFit/>
          </a:bodyPr>
          <a:lstStyle/>
          <a:p>
            <a:r>
              <a:rPr lang="el-GR" sz="2400" b="1" dirty="0" smtClean="0"/>
              <a:t>Τίτλος: </a:t>
            </a:r>
            <a:r>
              <a:rPr lang="el-GR" sz="2400" dirty="0" smtClean="0"/>
              <a:t>Το </a:t>
            </a:r>
            <a:r>
              <a:rPr lang="el-GR" sz="2400" dirty="0"/>
              <a:t>ηλεκτρικό ρεύμα και το ηλεκτρικό </a:t>
            </a:r>
            <a:r>
              <a:rPr lang="el-GR" sz="2400" dirty="0" smtClean="0"/>
              <a:t>κύκλωμα</a:t>
            </a:r>
          </a:p>
          <a:p>
            <a:r>
              <a:rPr lang="el-GR" sz="2400" b="1" dirty="0" smtClean="0"/>
              <a:t>Σκοπός:</a:t>
            </a:r>
            <a:r>
              <a:rPr lang="el-GR" sz="2400" dirty="0" smtClean="0"/>
              <a:t> Οι </a:t>
            </a:r>
            <a:r>
              <a:rPr lang="el-GR" sz="2400" dirty="0"/>
              <a:t>μαθητές </a:t>
            </a:r>
            <a:r>
              <a:rPr lang="el-GR" sz="2400" dirty="0" smtClean="0"/>
              <a:t>να </a:t>
            </a:r>
            <a:r>
              <a:rPr lang="el-GR" sz="2400" dirty="0"/>
              <a:t>μπορέσουν να αντιληφθούν την έννοια του ηλεκτρικού ρεύματος και τη ροή σε ένα ηλεκτρικό κύκλωμα, </a:t>
            </a:r>
            <a:r>
              <a:rPr lang="el-GR" sz="2400" dirty="0" smtClean="0"/>
              <a:t>με </a:t>
            </a:r>
            <a:r>
              <a:rPr lang="el-GR" sz="2400" dirty="0"/>
              <a:t>τη χρήση σύγχρονων εκπαιδευτικών λογισμικών και μέσων όπως είναι ο </a:t>
            </a:r>
            <a:r>
              <a:rPr lang="el-GR" sz="2400" dirty="0" err="1"/>
              <a:t>μικροελεγκτής</a:t>
            </a:r>
            <a:r>
              <a:rPr lang="el-GR" sz="2400" dirty="0"/>
              <a:t> </a:t>
            </a:r>
            <a:r>
              <a:rPr lang="el-GR" sz="2400" dirty="0" err="1"/>
              <a:t>Arduino</a:t>
            </a:r>
            <a:r>
              <a:rPr lang="el-GR" sz="2400" dirty="0"/>
              <a:t>. </a:t>
            </a:r>
            <a:endParaRPr lang="el-GR" sz="2400" dirty="0" smtClean="0"/>
          </a:p>
          <a:p>
            <a:r>
              <a:rPr lang="el-GR" sz="2400" b="1" dirty="0" smtClean="0"/>
              <a:t>Επιμέρους στόχοι: </a:t>
            </a:r>
          </a:p>
          <a:p>
            <a:pPr marL="342900" indent="-342900">
              <a:buFont typeface="Arial" panose="020B0604020202020204" pitchFamily="34" charset="0"/>
              <a:buChar char="•"/>
            </a:pPr>
            <a:r>
              <a:rPr lang="el-GR" sz="2400" dirty="0" smtClean="0"/>
              <a:t>Να </a:t>
            </a:r>
            <a:r>
              <a:rPr lang="el-GR" sz="2400" dirty="0"/>
              <a:t>διαπιστώσουν οι μαθητές στην πράξη τη ροή ηλεκτρικού ρεύματος σε ένα κύκλωμα</a:t>
            </a:r>
            <a:r>
              <a:rPr lang="el-GR" sz="2400" dirty="0" smtClean="0"/>
              <a:t>.</a:t>
            </a:r>
          </a:p>
          <a:p>
            <a:pPr marL="342900" indent="-342900">
              <a:buFont typeface="Arial" panose="020B0604020202020204" pitchFamily="34" charset="0"/>
              <a:buChar char="•"/>
            </a:pPr>
            <a:r>
              <a:rPr lang="el-GR" sz="2400" dirty="0" smtClean="0"/>
              <a:t>Να </a:t>
            </a:r>
            <a:r>
              <a:rPr lang="el-GR" sz="2400" dirty="0"/>
              <a:t>διακρίνουν πότε είναι ανοιχτό ή κλειστό ένα κύκλωμα</a:t>
            </a:r>
            <a:r>
              <a:rPr lang="el-GR" sz="2400" dirty="0" smtClean="0"/>
              <a:t>.</a:t>
            </a:r>
          </a:p>
          <a:p>
            <a:pPr marL="342900" indent="-342900">
              <a:buFont typeface="Arial" panose="020B0604020202020204" pitchFamily="34" charset="0"/>
              <a:buChar char="•"/>
            </a:pPr>
            <a:r>
              <a:rPr lang="el-GR" sz="2400" dirty="0" smtClean="0"/>
              <a:t>Να </a:t>
            </a:r>
            <a:r>
              <a:rPr lang="el-GR" sz="2400" dirty="0"/>
              <a:t>εργάζονται σε ομάδες. </a:t>
            </a:r>
            <a:endParaRPr lang="el-GR" sz="2400" dirty="0" smtClean="0"/>
          </a:p>
          <a:p>
            <a:pPr marL="342900" indent="-342900">
              <a:buFont typeface="Arial" panose="020B0604020202020204" pitchFamily="34" charset="0"/>
              <a:buChar char="•"/>
            </a:pPr>
            <a:r>
              <a:rPr lang="el-GR" sz="2400" dirty="0" smtClean="0"/>
              <a:t>Να </a:t>
            </a:r>
            <a:r>
              <a:rPr lang="el-GR" sz="2400" dirty="0"/>
              <a:t>αναπτύξουν θετικές στάσεις για το πεδίο των Φυσικών Επιστημών. </a:t>
            </a:r>
            <a:endParaRPr lang="el-GR" sz="2400" dirty="0" smtClean="0"/>
          </a:p>
          <a:p>
            <a:pPr marL="342900" indent="-342900">
              <a:buFont typeface="Arial" panose="020B0604020202020204" pitchFamily="34" charset="0"/>
              <a:buChar char="•"/>
            </a:pPr>
            <a:r>
              <a:rPr lang="el-GR" sz="2400" dirty="0" smtClean="0"/>
              <a:t>Να </a:t>
            </a:r>
            <a:r>
              <a:rPr lang="el-GR" sz="2400" dirty="0"/>
              <a:t>εξοικειωθούν με τον επιστημονικό τρόπο σκέψης. </a:t>
            </a:r>
            <a:endParaRPr lang="el-GR" sz="2400" dirty="0" smtClean="0"/>
          </a:p>
          <a:p>
            <a:pPr marL="342900" indent="-342900">
              <a:buFont typeface="Arial" panose="020B0604020202020204" pitchFamily="34" charset="0"/>
              <a:buChar char="•"/>
            </a:pPr>
            <a:r>
              <a:rPr lang="el-GR" sz="2400" dirty="0" smtClean="0"/>
              <a:t>Να </a:t>
            </a:r>
            <a:r>
              <a:rPr lang="el-GR" sz="2400" dirty="0"/>
              <a:t>εξοικειωθούν με τις πειραματικές διαδικασίες.</a:t>
            </a:r>
          </a:p>
        </p:txBody>
      </p:sp>
    </p:spTree>
    <p:extLst>
      <p:ext uri="{BB962C8B-B14F-4D97-AF65-F5344CB8AC3E}">
        <p14:creationId xmlns:p14="http://schemas.microsoft.com/office/powerpoint/2010/main" val="191221895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704826" y="50345"/>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
        <p:nvSpPr>
          <p:cNvPr id="2" name="Ορθογώνιο 1"/>
          <p:cNvSpPr/>
          <p:nvPr/>
        </p:nvSpPr>
        <p:spPr>
          <a:xfrm>
            <a:off x="5326528" y="204233"/>
            <a:ext cx="4022961" cy="707886"/>
          </a:xfrm>
          <a:prstGeom prst="rect">
            <a:avLst/>
          </a:prstGeom>
        </p:spPr>
        <p:txBody>
          <a:bodyPr wrap="none">
            <a:spAutoFit/>
          </a:bodyPr>
          <a:lstStyle/>
          <a:p>
            <a:r>
              <a:rPr lang="el-GR" sz="4000" dirty="0" smtClean="0">
                <a:latin typeface="+mj-lt"/>
                <a:ea typeface="+mj-ea"/>
                <a:cs typeface="+mj-cs"/>
              </a:rPr>
              <a:t>Παράδειγμα STEM</a:t>
            </a:r>
            <a:endParaRPr lang="el-GR" sz="4000" dirty="0">
              <a:latin typeface="+mj-lt"/>
              <a:ea typeface="+mj-ea"/>
              <a:cs typeface="+mj-cs"/>
            </a:endParaRPr>
          </a:p>
        </p:txBody>
      </p:sp>
      <p:sp>
        <p:nvSpPr>
          <p:cNvPr id="3" name="Ορθογώνιο 2"/>
          <p:cNvSpPr/>
          <p:nvPr/>
        </p:nvSpPr>
        <p:spPr>
          <a:xfrm>
            <a:off x="381960" y="1395871"/>
            <a:ext cx="11195677" cy="5262979"/>
          </a:xfrm>
          <a:prstGeom prst="rect">
            <a:avLst/>
          </a:prstGeom>
        </p:spPr>
        <p:txBody>
          <a:bodyPr wrap="square">
            <a:spAutoFit/>
          </a:bodyPr>
          <a:lstStyle/>
          <a:p>
            <a:r>
              <a:rPr lang="el-GR" sz="2400" b="1" dirty="0" smtClean="0"/>
              <a:t>Φάση 1:</a:t>
            </a:r>
            <a:r>
              <a:rPr lang="el-GR" sz="2400" dirty="0" smtClean="0"/>
              <a:t> </a:t>
            </a:r>
          </a:p>
          <a:p>
            <a:pPr marL="342900" indent="-342900">
              <a:buFont typeface="Arial" panose="020B0604020202020204" pitchFamily="34" charset="0"/>
              <a:buChar char="•"/>
            </a:pPr>
            <a:r>
              <a:rPr lang="el-GR" sz="2400" dirty="0" smtClean="0"/>
              <a:t>Ο εκπαιδευτικός </a:t>
            </a:r>
            <a:r>
              <a:rPr lang="el-GR" sz="2400" dirty="0"/>
              <a:t>χρησιμοποιεί </a:t>
            </a:r>
            <a:r>
              <a:rPr lang="el-GR" sz="2400" dirty="0" smtClean="0"/>
              <a:t>εικόνες με </a:t>
            </a:r>
            <a:r>
              <a:rPr lang="el-GR" sz="2400" dirty="0"/>
              <a:t>καθημερινές εφαρμογές του ηλεκτρισμού. </a:t>
            </a:r>
            <a:endParaRPr lang="el-GR" sz="2400" dirty="0" smtClean="0"/>
          </a:p>
          <a:p>
            <a:pPr marL="342900" indent="-342900">
              <a:buFont typeface="Arial" panose="020B0604020202020204" pitchFamily="34" charset="0"/>
              <a:buChar char="•"/>
            </a:pPr>
            <a:r>
              <a:rPr lang="el-GR" sz="2400" dirty="0" smtClean="0"/>
              <a:t>Οι μαθητές καλούνται </a:t>
            </a:r>
            <a:r>
              <a:rPr lang="el-GR" sz="2400" dirty="0"/>
              <a:t>να διατυπώσουν υποθέσεις </a:t>
            </a:r>
            <a:r>
              <a:rPr lang="el-GR" sz="2400" dirty="0" smtClean="0"/>
              <a:t>για το τι είναι το ηλεκτρικό ρεύμα. </a:t>
            </a:r>
          </a:p>
          <a:p>
            <a:pPr marL="342900" indent="-342900">
              <a:buFont typeface="Arial" panose="020B0604020202020204" pitchFamily="34" charset="0"/>
              <a:buChar char="•"/>
            </a:pPr>
            <a:r>
              <a:rPr lang="el-GR" sz="2400" dirty="0" smtClean="0"/>
              <a:t>Οι μαθητές καλούνται να </a:t>
            </a:r>
            <a:r>
              <a:rPr lang="el-GR" sz="2400" dirty="0"/>
              <a:t>απαντήσουν και γραπτά στην ερώτηση </a:t>
            </a:r>
            <a:r>
              <a:rPr lang="el-GR" sz="2400" dirty="0" smtClean="0"/>
              <a:t>«Τι είναι το ηλεκτρικό ρεύμα». </a:t>
            </a:r>
            <a:r>
              <a:rPr lang="el-GR" sz="2400" dirty="0"/>
              <a:t>Η ερώτηση αυτή αποσκοπεί στο να διαπιστώσει τις εναλλακτικές ιδέες τους σχετικά με τον ηλεκτρισμό. </a:t>
            </a:r>
            <a:endParaRPr lang="el-GR" sz="2400" dirty="0" smtClean="0"/>
          </a:p>
          <a:p>
            <a:pPr marL="342900" indent="-342900">
              <a:buFont typeface="Arial" panose="020B0604020202020204" pitchFamily="34" charset="0"/>
              <a:buChar char="•"/>
            </a:pPr>
            <a:r>
              <a:rPr lang="el-GR" sz="2400" dirty="0" smtClean="0"/>
              <a:t>Ο εκπαιδευτικός υπενθυμίζει τον </a:t>
            </a:r>
            <a:r>
              <a:rPr lang="el-GR" sz="2400" dirty="0"/>
              <a:t>ορισμό του ηλεκτρικού ρεύματος. </a:t>
            </a:r>
            <a:endParaRPr lang="el-GR" sz="2400" dirty="0" smtClean="0"/>
          </a:p>
          <a:p>
            <a:r>
              <a:rPr lang="el-GR" sz="2400" b="1" dirty="0" smtClean="0"/>
              <a:t>Φάση 2:</a:t>
            </a:r>
            <a:r>
              <a:rPr lang="el-GR" sz="2400" dirty="0" smtClean="0"/>
              <a:t> </a:t>
            </a:r>
          </a:p>
          <a:p>
            <a:pPr marL="342900" indent="-342900">
              <a:buFont typeface="Arial" panose="020B0604020202020204" pitchFamily="34" charset="0"/>
              <a:buChar char="•"/>
            </a:pPr>
            <a:r>
              <a:rPr lang="el-GR" sz="2400" dirty="0" smtClean="0"/>
              <a:t>Οι </a:t>
            </a:r>
            <a:r>
              <a:rPr lang="el-GR" sz="2400" dirty="0"/>
              <a:t>μαθητές καλούνται να </a:t>
            </a:r>
            <a:r>
              <a:rPr lang="el-GR" sz="2400" dirty="0" smtClean="0"/>
              <a:t>αναφέρουν </a:t>
            </a:r>
            <a:r>
              <a:rPr lang="el-GR" sz="2400" dirty="0"/>
              <a:t>ποια </a:t>
            </a:r>
            <a:r>
              <a:rPr lang="el-GR" sz="2400" dirty="0" smtClean="0"/>
              <a:t>στοιχεία περιλαμβάνονται </a:t>
            </a:r>
            <a:r>
              <a:rPr lang="el-GR" sz="2400" dirty="0"/>
              <a:t>σε ένα ηλεκτρικό κύκλωμα. </a:t>
            </a:r>
            <a:endParaRPr lang="el-GR" sz="2400" dirty="0" smtClean="0"/>
          </a:p>
          <a:p>
            <a:pPr marL="342900" indent="-342900">
              <a:buFont typeface="Arial" panose="020B0604020202020204" pitchFamily="34" charset="0"/>
              <a:buChar char="•"/>
            </a:pPr>
            <a:r>
              <a:rPr lang="el-GR" sz="2400" dirty="0" smtClean="0"/>
              <a:t>Οι μαθητές σχεδιάζουν </a:t>
            </a:r>
            <a:r>
              <a:rPr lang="el-GR" sz="2400" dirty="0"/>
              <a:t>ένα κύκλωμα με τα στοιχεία αυτά. </a:t>
            </a:r>
            <a:endParaRPr lang="el-GR" sz="2400" dirty="0" smtClean="0"/>
          </a:p>
          <a:p>
            <a:pPr marL="342900" indent="-342900">
              <a:buFont typeface="Arial" panose="020B0604020202020204" pitchFamily="34" charset="0"/>
              <a:buChar char="•"/>
            </a:pPr>
            <a:r>
              <a:rPr lang="el-GR" sz="2400" dirty="0" smtClean="0"/>
              <a:t>Οι μαθητές </a:t>
            </a:r>
            <a:r>
              <a:rPr lang="el-GR" sz="2400" dirty="0"/>
              <a:t>καλούνται να διαλέξουν ποια από τις προτάσεις περιγράφει σωστά τη ροή σε ένα ηλεκτρικό κύκλωμα. </a:t>
            </a:r>
            <a:endParaRPr lang="el-GR" sz="2400" dirty="0" smtClean="0"/>
          </a:p>
          <a:p>
            <a:pPr marL="342900" indent="-342900">
              <a:buFont typeface="Arial" panose="020B0604020202020204" pitchFamily="34" charset="0"/>
              <a:buChar char="•"/>
            </a:pPr>
            <a:r>
              <a:rPr lang="el-GR" sz="2400" dirty="0" smtClean="0"/>
              <a:t>Οι μαθητές αναφέρουν </a:t>
            </a:r>
            <a:r>
              <a:rPr lang="el-GR" sz="2400" dirty="0"/>
              <a:t>πότε ένα κύκλωμα είναι ανοιχτό και πότε είναι κλειστό. </a:t>
            </a:r>
          </a:p>
        </p:txBody>
      </p:sp>
    </p:spTree>
    <p:extLst>
      <p:ext uri="{BB962C8B-B14F-4D97-AF65-F5344CB8AC3E}">
        <p14:creationId xmlns:p14="http://schemas.microsoft.com/office/powerpoint/2010/main" val="405447408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704826" y="50345"/>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
        <p:nvSpPr>
          <p:cNvPr id="2" name="Ορθογώνιο 1"/>
          <p:cNvSpPr/>
          <p:nvPr/>
        </p:nvSpPr>
        <p:spPr>
          <a:xfrm>
            <a:off x="5326528" y="204233"/>
            <a:ext cx="4022961" cy="707886"/>
          </a:xfrm>
          <a:prstGeom prst="rect">
            <a:avLst/>
          </a:prstGeom>
        </p:spPr>
        <p:txBody>
          <a:bodyPr wrap="none">
            <a:spAutoFit/>
          </a:bodyPr>
          <a:lstStyle/>
          <a:p>
            <a:r>
              <a:rPr lang="el-GR" sz="4000" dirty="0" smtClean="0">
                <a:latin typeface="+mj-lt"/>
                <a:ea typeface="+mj-ea"/>
                <a:cs typeface="+mj-cs"/>
              </a:rPr>
              <a:t>Παράδειγμα STEM</a:t>
            </a:r>
            <a:endParaRPr lang="el-GR" sz="4000" dirty="0">
              <a:latin typeface="+mj-lt"/>
              <a:ea typeface="+mj-ea"/>
              <a:cs typeface="+mj-cs"/>
            </a:endParaRPr>
          </a:p>
        </p:txBody>
      </p:sp>
      <p:sp>
        <p:nvSpPr>
          <p:cNvPr id="3" name="Ορθογώνιο 2"/>
          <p:cNvSpPr/>
          <p:nvPr/>
        </p:nvSpPr>
        <p:spPr>
          <a:xfrm>
            <a:off x="839160" y="1426941"/>
            <a:ext cx="10976603" cy="4893647"/>
          </a:xfrm>
          <a:prstGeom prst="rect">
            <a:avLst/>
          </a:prstGeom>
        </p:spPr>
        <p:txBody>
          <a:bodyPr wrap="square">
            <a:spAutoFit/>
          </a:bodyPr>
          <a:lstStyle/>
          <a:p>
            <a:r>
              <a:rPr lang="el-GR" sz="2400" b="1" dirty="0" smtClean="0"/>
              <a:t>Φάση 3:</a:t>
            </a:r>
            <a:r>
              <a:rPr lang="el-GR" sz="2400" dirty="0" smtClean="0"/>
              <a:t> </a:t>
            </a:r>
          </a:p>
          <a:p>
            <a:pPr marL="342900" indent="-342900">
              <a:buFont typeface="Arial" panose="020B0604020202020204" pitchFamily="34" charset="0"/>
              <a:buChar char="•"/>
            </a:pPr>
            <a:r>
              <a:rPr lang="el-GR" sz="2400" dirty="0" smtClean="0"/>
              <a:t>Οι μαθητές </a:t>
            </a:r>
            <a:r>
              <a:rPr lang="el-GR" sz="2400" dirty="0"/>
              <a:t>καλούνται να κατασκευάσουν με απλά υλικά (μπαταρία, καλώδιο, λαμπάκι, συνδετήρες) ένα απλό ηλεκτρικό κύκλωμα ώστε να καταφέρουν να ανάψουν το λαμπάκι</a:t>
            </a:r>
            <a:r>
              <a:rPr lang="el-GR" sz="2400" dirty="0" smtClean="0"/>
              <a:t>. </a:t>
            </a:r>
          </a:p>
          <a:p>
            <a:r>
              <a:rPr lang="el-GR" sz="2400" b="1" dirty="0" smtClean="0"/>
              <a:t>Φάση 4:</a:t>
            </a:r>
            <a:r>
              <a:rPr lang="el-GR" sz="2400" dirty="0" smtClean="0"/>
              <a:t> (θα γίνει χρήση του λογισμικού </a:t>
            </a:r>
            <a:r>
              <a:rPr lang="el-GR" sz="2400" dirty="0" err="1"/>
              <a:t>Scratch</a:t>
            </a:r>
            <a:r>
              <a:rPr lang="el-GR" sz="2400" dirty="0"/>
              <a:t> for </a:t>
            </a:r>
            <a:r>
              <a:rPr lang="el-GR" sz="2400" dirty="0" err="1"/>
              <a:t>Arduino</a:t>
            </a:r>
            <a:r>
              <a:rPr lang="el-GR" sz="2400" dirty="0"/>
              <a:t> και </a:t>
            </a:r>
            <a:r>
              <a:rPr lang="el-GR" sz="2400" dirty="0" smtClean="0"/>
              <a:t>της πλακέτας </a:t>
            </a:r>
            <a:r>
              <a:rPr lang="el-GR" sz="2400" dirty="0" err="1"/>
              <a:t>Arduino</a:t>
            </a:r>
            <a:r>
              <a:rPr lang="el-GR" sz="2400" dirty="0"/>
              <a:t>. </a:t>
            </a:r>
            <a:endParaRPr lang="el-GR" sz="2400" dirty="0" smtClean="0"/>
          </a:p>
          <a:p>
            <a:pPr marL="342900" indent="-342900">
              <a:buFont typeface="Arial" panose="020B0604020202020204" pitchFamily="34" charset="0"/>
              <a:buChar char="•"/>
            </a:pPr>
            <a:r>
              <a:rPr lang="el-GR" sz="2400" dirty="0" smtClean="0"/>
              <a:t>Οι </a:t>
            </a:r>
            <a:r>
              <a:rPr lang="el-GR" sz="2400" dirty="0"/>
              <a:t>μαθητές </a:t>
            </a:r>
            <a:r>
              <a:rPr lang="el-GR" sz="2400" dirty="0" smtClean="0"/>
              <a:t>λαμβάνουν αναλυτικά τις </a:t>
            </a:r>
            <a:r>
              <a:rPr lang="el-GR" sz="2400" dirty="0"/>
              <a:t>οδηγίες σύνδεσης του εξοπλισμού και του προγραμματισμού μέσω του </a:t>
            </a:r>
            <a:r>
              <a:rPr lang="el-GR" sz="2400" dirty="0" err="1"/>
              <a:t>Scratch</a:t>
            </a:r>
            <a:r>
              <a:rPr lang="el-GR" sz="2400" dirty="0"/>
              <a:t> for </a:t>
            </a:r>
            <a:r>
              <a:rPr lang="el-GR" sz="2400" dirty="0" err="1"/>
              <a:t>Arduino</a:t>
            </a:r>
            <a:r>
              <a:rPr lang="el-GR" sz="2400" dirty="0"/>
              <a:t> ώστε να ανάψουν το λαμπάκι και να </a:t>
            </a:r>
            <a:r>
              <a:rPr lang="el-GR" sz="2400" dirty="0" smtClean="0"/>
              <a:t>αναβοσβήνει. </a:t>
            </a:r>
          </a:p>
          <a:p>
            <a:r>
              <a:rPr lang="el-GR" sz="2400" b="1" dirty="0" smtClean="0"/>
              <a:t>Φάση 5:</a:t>
            </a:r>
            <a:endParaRPr lang="el-GR" sz="2400" b="1" dirty="0"/>
          </a:p>
          <a:p>
            <a:pPr marL="342900" indent="-342900">
              <a:buFont typeface="Arial" panose="020B0604020202020204" pitchFamily="34" charset="0"/>
              <a:buChar char="•"/>
            </a:pPr>
            <a:r>
              <a:rPr lang="el-GR" sz="2400" dirty="0" smtClean="0"/>
              <a:t>Οι μαθητές απαντούν στις </a:t>
            </a:r>
            <a:r>
              <a:rPr lang="el-GR" sz="2400" dirty="0"/>
              <a:t>ίδιες ερωτήσεις με σκοπό να ελεγχθεί η αλλαγή των αντιλήψεών τους. </a:t>
            </a:r>
            <a:endParaRPr lang="el-GR" sz="2400" dirty="0" smtClean="0"/>
          </a:p>
          <a:p>
            <a:r>
              <a:rPr lang="el-GR" sz="2400" b="1" dirty="0" smtClean="0"/>
              <a:t>Φάση 6: </a:t>
            </a:r>
          </a:p>
          <a:p>
            <a:pPr marL="342900" indent="-342900">
              <a:buFont typeface="Arial" panose="020B0604020202020204" pitchFamily="34" charset="0"/>
              <a:buChar char="•"/>
            </a:pPr>
            <a:r>
              <a:rPr lang="el-GR" sz="2400" dirty="0" smtClean="0"/>
              <a:t>Οι μαθητές  αξιολογούν την διαδικασία</a:t>
            </a:r>
            <a:endParaRPr lang="el-GR" sz="2400" dirty="0"/>
          </a:p>
        </p:txBody>
      </p:sp>
    </p:spTree>
    <p:extLst>
      <p:ext uri="{BB962C8B-B14F-4D97-AF65-F5344CB8AC3E}">
        <p14:creationId xmlns:p14="http://schemas.microsoft.com/office/powerpoint/2010/main" val="211242250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209365" y="124154"/>
            <a:ext cx="8982635" cy="871315"/>
          </a:xfrm>
        </p:spPr>
        <p:txBody>
          <a:bodyPr>
            <a:normAutofit/>
          </a:bodyPr>
          <a:lstStyle/>
          <a:p>
            <a:r>
              <a:rPr lang="el-GR" sz="4000" dirty="0" smtClean="0"/>
              <a:t>Παράδειγμα: Δίοδος </a:t>
            </a:r>
            <a:r>
              <a:rPr lang="el-GR" sz="4000" dirty="0"/>
              <a:t>και Τρανζίστορ</a:t>
            </a: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704826" y="50345"/>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
        <p:nvSpPr>
          <p:cNvPr id="9" name="Ορθογώνιο 8"/>
          <p:cNvSpPr/>
          <p:nvPr/>
        </p:nvSpPr>
        <p:spPr>
          <a:xfrm>
            <a:off x="484096" y="1426941"/>
            <a:ext cx="7131142" cy="5201424"/>
          </a:xfrm>
          <a:prstGeom prst="rect">
            <a:avLst/>
          </a:prstGeom>
        </p:spPr>
        <p:txBody>
          <a:bodyPr wrap="square">
            <a:spAutoFit/>
          </a:bodyPr>
          <a:lstStyle/>
          <a:p>
            <a:pPr>
              <a:spcAft>
                <a:spcPts val="1200"/>
              </a:spcAft>
            </a:pPr>
            <a:r>
              <a:rPr lang="el-GR" sz="2400" b="1" dirty="0"/>
              <a:t>Βήμα </a:t>
            </a:r>
            <a:r>
              <a:rPr lang="el-GR" sz="2400" b="1" dirty="0" smtClean="0"/>
              <a:t>1: </a:t>
            </a:r>
            <a:r>
              <a:rPr lang="el-GR" sz="2400" dirty="0" smtClean="0"/>
              <a:t>Για </a:t>
            </a:r>
            <a:r>
              <a:rPr lang="el-GR" sz="2400" dirty="0"/>
              <a:t>τη συλλογή δεδομένων οι μαθητές χρησιμοποιούν την μονάδα DAQ </a:t>
            </a:r>
            <a:r>
              <a:rPr lang="el-GR" sz="2400" dirty="0" smtClean="0"/>
              <a:t>6008 (</a:t>
            </a:r>
            <a:r>
              <a:rPr lang="el-GR" sz="2400" dirty="0" err="1" smtClean="0"/>
              <a:t>data</a:t>
            </a:r>
            <a:r>
              <a:rPr lang="el-GR" sz="2400" dirty="0" smtClean="0"/>
              <a:t> </a:t>
            </a:r>
            <a:r>
              <a:rPr lang="el-GR" sz="2400" dirty="0" err="1"/>
              <a:t>acquisition</a:t>
            </a:r>
            <a:r>
              <a:rPr lang="el-GR" sz="2400" dirty="0"/>
              <a:t> </a:t>
            </a:r>
            <a:r>
              <a:rPr lang="el-GR" sz="2400" dirty="0" err="1"/>
              <a:t>system</a:t>
            </a:r>
            <a:r>
              <a:rPr lang="el-GR" sz="2400" dirty="0" smtClean="0"/>
              <a:t>). </a:t>
            </a:r>
            <a:r>
              <a:rPr lang="el-GR" sz="2400" dirty="0"/>
              <a:t>Εξηγούμε στους μαθητές τις εισόδους και εξόδους της συσκευής η οποία θα χρησιμοποιηθεί ως σύστημα συλλογής των </a:t>
            </a:r>
            <a:r>
              <a:rPr lang="el-GR" sz="2400" dirty="0" smtClean="0"/>
              <a:t>δεδομένων. </a:t>
            </a:r>
          </a:p>
          <a:p>
            <a:pPr>
              <a:spcAft>
                <a:spcPts val="1200"/>
              </a:spcAft>
            </a:pPr>
            <a:r>
              <a:rPr lang="el-GR" sz="2400" b="1" dirty="0" smtClean="0"/>
              <a:t>Βήμα 2: </a:t>
            </a:r>
            <a:r>
              <a:rPr lang="el-GR" sz="2400" dirty="0"/>
              <a:t>Οι μαθητές κατασκευάζουν το </a:t>
            </a:r>
            <a:r>
              <a:rPr lang="el-GR" sz="2400" dirty="0" smtClean="0"/>
              <a:t>ηλεκτρικό </a:t>
            </a:r>
            <a:r>
              <a:rPr lang="el-GR" sz="2400" dirty="0"/>
              <a:t>κύκλωμα, και εξηγούν το ρόλο της αντίστασης R1 που θα χρησιμοποιηθεί για ως δεδομένο κατά τον προγραμματισμό σε περιβάλλον </a:t>
            </a:r>
            <a:r>
              <a:rPr lang="el-GR" sz="2400" dirty="0" err="1"/>
              <a:t>LabVIEW</a:t>
            </a:r>
            <a:r>
              <a:rPr lang="el-GR" sz="2400" dirty="0"/>
              <a:t>. Χρησιμοποιούν δίοδο με υλικό κατασκευής το Πυρίτιο </a:t>
            </a:r>
            <a:r>
              <a:rPr lang="el-GR" sz="2400" dirty="0" smtClean="0"/>
              <a:t>με τάση </a:t>
            </a:r>
            <a:r>
              <a:rPr lang="el-GR" sz="2400" dirty="0"/>
              <a:t>αποκοπής </a:t>
            </a:r>
            <a:r>
              <a:rPr lang="el-GR" sz="2400" dirty="0" err="1" smtClean="0"/>
              <a:t>Si</a:t>
            </a:r>
            <a:r>
              <a:rPr lang="el-GR" sz="2400" dirty="0" smtClean="0"/>
              <a:t>=0,7 V</a:t>
            </a:r>
            <a:r>
              <a:rPr lang="el-GR" sz="2400" dirty="0"/>
              <a:t>), για παράδειγμα την δίοδο 1Ν4001</a:t>
            </a:r>
            <a:r>
              <a:rPr lang="el-GR" sz="2400" dirty="0" smtClean="0"/>
              <a:t>.</a:t>
            </a:r>
          </a:p>
          <a:p>
            <a:pPr>
              <a:spcAft>
                <a:spcPts val="1200"/>
              </a:spcAft>
            </a:pPr>
            <a:endParaRPr lang="el-GR" sz="2400" dirty="0" smtClean="0"/>
          </a:p>
        </p:txBody>
      </p:sp>
      <p:pic>
        <p:nvPicPr>
          <p:cNvPr id="10" name="Εικόνα 9"/>
          <p:cNvPicPr>
            <a:picLocks noChangeAspect="1"/>
          </p:cNvPicPr>
          <p:nvPr/>
        </p:nvPicPr>
        <p:blipFill>
          <a:blip r:embed="rId4"/>
          <a:stretch>
            <a:fillRect/>
          </a:stretch>
        </p:blipFill>
        <p:spPr>
          <a:xfrm>
            <a:off x="7886700" y="3417397"/>
            <a:ext cx="4057650" cy="3440603"/>
          </a:xfrm>
          <a:prstGeom prst="rect">
            <a:avLst/>
          </a:prstGeom>
        </p:spPr>
      </p:pic>
      <p:pic>
        <p:nvPicPr>
          <p:cNvPr id="11" name="Εικόνα 10"/>
          <p:cNvPicPr>
            <a:picLocks noChangeAspect="1"/>
          </p:cNvPicPr>
          <p:nvPr/>
        </p:nvPicPr>
        <p:blipFill>
          <a:blip r:embed="rId5"/>
          <a:stretch>
            <a:fillRect/>
          </a:stretch>
        </p:blipFill>
        <p:spPr>
          <a:xfrm>
            <a:off x="9259646" y="970067"/>
            <a:ext cx="1438275" cy="1524000"/>
          </a:xfrm>
          <a:prstGeom prst="rect">
            <a:avLst/>
          </a:prstGeom>
        </p:spPr>
      </p:pic>
      <p:sp>
        <p:nvSpPr>
          <p:cNvPr id="12" name="Ορθογώνιο 11"/>
          <p:cNvSpPr/>
          <p:nvPr/>
        </p:nvSpPr>
        <p:spPr>
          <a:xfrm>
            <a:off x="7886700" y="2494067"/>
            <a:ext cx="4157663" cy="1015663"/>
          </a:xfrm>
          <a:prstGeom prst="rect">
            <a:avLst/>
          </a:prstGeom>
        </p:spPr>
        <p:txBody>
          <a:bodyPr wrap="square">
            <a:spAutoFit/>
          </a:bodyPr>
          <a:lstStyle/>
          <a:p>
            <a:r>
              <a:rPr lang="el-GR" sz="2000" dirty="0">
                <a:solidFill>
                  <a:srgbClr val="FF0000"/>
                </a:solidFill>
              </a:rPr>
              <a:t>Συνδεσμολογία για την παραγωγή της χαρακτηριστικής V-I σε δίοδο-</a:t>
            </a:r>
            <a:r>
              <a:rPr lang="el-GR" sz="2000" dirty="0" err="1">
                <a:solidFill>
                  <a:srgbClr val="FF0000"/>
                </a:solidFill>
              </a:rPr>
              <a:t>physical</a:t>
            </a:r>
            <a:r>
              <a:rPr lang="el-GR" sz="2000" dirty="0">
                <a:solidFill>
                  <a:srgbClr val="FF0000"/>
                </a:solidFill>
              </a:rPr>
              <a:t> </a:t>
            </a:r>
            <a:r>
              <a:rPr lang="el-GR" sz="2000" dirty="0" err="1">
                <a:solidFill>
                  <a:srgbClr val="FF0000"/>
                </a:solidFill>
              </a:rPr>
              <a:t>computing</a:t>
            </a:r>
            <a:endParaRPr lang="el-GR" sz="2000" dirty="0">
              <a:solidFill>
                <a:srgbClr val="FF0000"/>
              </a:solidFill>
            </a:endParaRPr>
          </a:p>
        </p:txBody>
      </p:sp>
    </p:spTree>
    <p:extLst>
      <p:ext uri="{BB962C8B-B14F-4D97-AF65-F5344CB8AC3E}">
        <p14:creationId xmlns:p14="http://schemas.microsoft.com/office/powerpoint/2010/main" val="324575951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209365" y="124154"/>
            <a:ext cx="8982635" cy="871315"/>
          </a:xfrm>
        </p:spPr>
        <p:txBody>
          <a:bodyPr>
            <a:normAutofit/>
          </a:bodyPr>
          <a:lstStyle/>
          <a:p>
            <a:r>
              <a:rPr lang="el-GR" sz="4000" dirty="0" smtClean="0"/>
              <a:t>Παράδειγμα: Δίοδος </a:t>
            </a:r>
            <a:r>
              <a:rPr lang="el-GR" sz="4000" dirty="0"/>
              <a:t>και Τρανζίστορ</a:t>
            </a: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704826" y="50345"/>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
        <p:nvSpPr>
          <p:cNvPr id="9" name="Ορθογώνιο 8"/>
          <p:cNvSpPr/>
          <p:nvPr/>
        </p:nvSpPr>
        <p:spPr>
          <a:xfrm>
            <a:off x="484096" y="1426941"/>
            <a:ext cx="5159468" cy="3785652"/>
          </a:xfrm>
          <a:prstGeom prst="rect">
            <a:avLst/>
          </a:prstGeom>
        </p:spPr>
        <p:txBody>
          <a:bodyPr wrap="square">
            <a:spAutoFit/>
          </a:bodyPr>
          <a:lstStyle/>
          <a:p>
            <a:pPr>
              <a:spcAft>
                <a:spcPts val="1200"/>
              </a:spcAft>
            </a:pPr>
            <a:r>
              <a:rPr lang="el-GR" sz="2400" b="1" dirty="0" smtClean="0"/>
              <a:t>Βήμα 3: </a:t>
            </a:r>
            <a:r>
              <a:rPr lang="el-GR" sz="2400" dirty="0" smtClean="0"/>
              <a:t> </a:t>
            </a:r>
            <a:r>
              <a:rPr lang="el-GR" sz="2400" dirty="0"/>
              <a:t>Οι μαθητές δημιουργούν το πρόγραμμα σε </a:t>
            </a:r>
            <a:r>
              <a:rPr lang="el-GR" sz="2400" dirty="0" err="1"/>
              <a:t>LabVIEW</a:t>
            </a:r>
            <a:r>
              <a:rPr lang="el-GR" sz="2400" dirty="0"/>
              <a:t> για την πειραματική μελέτη της χαρακτηριστικής όπως απεικονίζεται παρακάτω. Οι μαθητές μπορούν μέσω του κώδικα να ορίσουν το πεδίο τιμών της τάσης τροφοδοσίας του κυκλώματος ορίζοντας κβαντικά τις τιμές παραγωγής της τάσης τροφοδοσίας. </a:t>
            </a:r>
            <a:endParaRPr lang="el-GR" sz="2400" dirty="0" smtClean="0"/>
          </a:p>
        </p:txBody>
      </p:sp>
      <p:pic>
        <p:nvPicPr>
          <p:cNvPr id="3" name="Εικόνα 2"/>
          <p:cNvPicPr>
            <a:picLocks noChangeAspect="1"/>
          </p:cNvPicPr>
          <p:nvPr/>
        </p:nvPicPr>
        <p:blipFill>
          <a:blip r:embed="rId4"/>
          <a:stretch>
            <a:fillRect/>
          </a:stretch>
        </p:blipFill>
        <p:spPr>
          <a:xfrm>
            <a:off x="5486400" y="1185863"/>
            <a:ext cx="6705599" cy="5372100"/>
          </a:xfrm>
          <a:prstGeom prst="rect">
            <a:avLst/>
          </a:prstGeom>
        </p:spPr>
      </p:pic>
    </p:spTree>
    <p:extLst>
      <p:ext uri="{BB962C8B-B14F-4D97-AF65-F5344CB8AC3E}">
        <p14:creationId xmlns:p14="http://schemas.microsoft.com/office/powerpoint/2010/main" val="24717662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209366" y="124154"/>
            <a:ext cx="6304090" cy="902385"/>
          </a:xfrm>
        </p:spPr>
        <p:txBody>
          <a:bodyPr>
            <a:normAutofit/>
          </a:bodyPr>
          <a:lstStyle/>
          <a:p>
            <a:r>
              <a:rPr lang="en-US" altLang="el-GR" sz="4000" dirty="0" smtClean="0"/>
              <a:t>STEM</a:t>
            </a:r>
            <a:endParaRPr lang="el-GR" sz="4000" dirty="0"/>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704826" y="50345"/>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
        <p:nvSpPr>
          <p:cNvPr id="9" name="Ορθογώνιο 8"/>
          <p:cNvSpPr/>
          <p:nvPr/>
        </p:nvSpPr>
        <p:spPr>
          <a:xfrm>
            <a:off x="341745" y="1097078"/>
            <a:ext cx="11231419" cy="5447645"/>
          </a:xfrm>
          <a:prstGeom prst="rect">
            <a:avLst/>
          </a:prstGeom>
        </p:spPr>
        <p:txBody>
          <a:bodyPr wrap="square">
            <a:spAutoFit/>
          </a:bodyPr>
          <a:lstStyle/>
          <a:p>
            <a:pPr lvl="0" algn="ctr"/>
            <a:r>
              <a:rPr lang="el-GR" altLang="el-GR" sz="2400" b="1" dirty="0">
                <a:solidFill>
                  <a:srgbClr val="FF0000"/>
                </a:solidFill>
                <a:cs typeface="Times New Roman" panose="02020603050405020304" pitchFamily="18" charset="0"/>
              </a:rPr>
              <a:t>Η ανάγκη για την «ολοκλήρωση STEM» </a:t>
            </a:r>
          </a:p>
          <a:p>
            <a:pPr lvl="0"/>
            <a:endParaRPr lang="el-GR" altLang="el-GR" sz="2400" dirty="0" smtClean="0">
              <a:solidFill>
                <a:srgbClr val="FF0000"/>
              </a:solidFill>
            </a:endParaRPr>
          </a:p>
          <a:p>
            <a:pPr lvl="0"/>
            <a:r>
              <a:rPr lang="el-GR" altLang="el-GR" sz="2400" dirty="0" smtClean="0">
                <a:solidFill>
                  <a:srgbClr val="FF0000"/>
                </a:solidFill>
              </a:rPr>
              <a:t>Ζητήματα </a:t>
            </a:r>
            <a:r>
              <a:rPr lang="el-GR" altLang="el-GR" sz="2400" dirty="0">
                <a:solidFill>
                  <a:srgbClr val="FF0000"/>
                </a:solidFill>
              </a:rPr>
              <a:t>επίσης όπως πως  οι «ικανότητες STEM» «διασχίζουν»</a:t>
            </a:r>
            <a:r>
              <a:rPr lang="el-GR" altLang="el-GR" sz="2400" dirty="0"/>
              <a:t> τις γνωστικές περιοχές, είναι ακόμα </a:t>
            </a:r>
            <a:r>
              <a:rPr lang="el-GR" altLang="el-GR" sz="2400" dirty="0" smtClean="0"/>
              <a:t>υπό </a:t>
            </a:r>
            <a:r>
              <a:rPr lang="el-GR" altLang="el-GR" sz="2400" dirty="0"/>
              <a:t>διερεύνηση. </a:t>
            </a:r>
          </a:p>
          <a:p>
            <a:pPr lvl="0"/>
            <a:r>
              <a:rPr lang="el-GR" altLang="el-GR" sz="2400" dirty="0"/>
              <a:t>Σε όλες σχεδόν τις αναφορές για «ολιστική» εκπαίδευση STEM  υπάρχει αναφορά στην ενασχόληση των εκπαιδευόμενων με προβλήματα του πραγματικού κόσμου, ενώ ένα άλλο ζήτημα αφορά τους τρόπους ολοκλήρωσης της  Μηχανικής( </a:t>
            </a:r>
            <a:r>
              <a:rPr lang="el-GR" altLang="el-GR" sz="2400" dirty="0" err="1"/>
              <a:t>Μηχανοτεχνίας</a:t>
            </a:r>
            <a:r>
              <a:rPr lang="el-GR" altLang="el-GR" sz="2400" dirty="0"/>
              <a:t> ) και της Τεχνολογίας με τις άλλες Επιστήμες. </a:t>
            </a:r>
          </a:p>
          <a:p>
            <a:pPr lvl="0"/>
            <a:endParaRPr lang="el-GR" altLang="el-GR" sz="2400" dirty="0"/>
          </a:p>
          <a:p>
            <a:pPr lvl="0"/>
            <a:r>
              <a:rPr lang="el-GR" altLang="el-GR" sz="2400" dirty="0">
                <a:solidFill>
                  <a:srgbClr val="FF0000"/>
                </a:solidFill>
              </a:rPr>
              <a:t>Πολύ συχνά στην βιβλιογραφία γίνεται επίσης αναφορά στις έννοιες διεπιστημονικότητα και δια-</a:t>
            </a:r>
            <a:r>
              <a:rPr lang="el-GR" altLang="el-GR" sz="2400" dirty="0" err="1">
                <a:solidFill>
                  <a:srgbClr val="FF0000"/>
                </a:solidFill>
              </a:rPr>
              <a:t>επιστημονικότητα</a:t>
            </a:r>
            <a:r>
              <a:rPr lang="el-GR" altLang="el-GR" sz="2400" dirty="0">
                <a:solidFill>
                  <a:srgbClr val="FF0000"/>
                </a:solidFill>
              </a:rPr>
              <a:t> </a:t>
            </a:r>
            <a:r>
              <a:rPr lang="el-GR" altLang="el-GR" sz="2400" dirty="0"/>
              <a:t>όταν επιχειρείται η οριοθέτηση της «ολοκλήρωσης STEM» ώστε να αναδειχθεί η φύση της «ολοκλήρωσης» των επιμέρους γνωστικών περιοχών του ακρωνυμίου του </a:t>
            </a:r>
            <a:r>
              <a:rPr lang="en-US" altLang="el-GR" sz="2400" dirty="0"/>
              <a:t>STEM</a:t>
            </a:r>
            <a:r>
              <a:rPr lang="el-GR" altLang="el-GR" sz="2400" dirty="0" smtClean="0"/>
              <a:t>, αν </a:t>
            </a:r>
            <a:r>
              <a:rPr lang="el-GR" altLang="el-GR" sz="2400" dirty="0"/>
              <a:t>και σε αυτές τις προσεγγίσεις ακόμα δεν υπάρχει συμφωνία για το πώς υλοποιούνται μέσω διδακτικών στρατηγικών</a:t>
            </a:r>
          </a:p>
          <a:p>
            <a:pPr lvl="0"/>
            <a:endParaRPr lang="el-GR" altLang="el-GR" sz="1200" dirty="0" smtClean="0"/>
          </a:p>
        </p:txBody>
      </p:sp>
    </p:spTree>
    <p:extLst>
      <p:ext uri="{BB962C8B-B14F-4D97-AF65-F5344CB8AC3E}">
        <p14:creationId xmlns:p14="http://schemas.microsoft.com/office/powerpoint/2010/main" val="20626709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209365" y="124154"/>
            <a:ext cx="8982635" cy="871315"/>
          </a:xfrm>
        </p:spPr>
        <p:txBody>
          <a:bodyPr>
            <a:normAutofit/>
          </a:bodyPr>
          <a:lstStyle/>
          <a:p>
            <a:r>
              <a:rPr lang="el-GR" sz="4000" dirty="0" smtClean="0"/>
              <a:t>Παράδειγμα: Δίοδος </a:t>
            </a:r>
            <a:r>
              <a:rPr lang="el-GR" sz="4000" dirty="0"/>
              <a:t>και Τρανζίστορ</a:t>
            </a: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704826" y="50345"/>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
        <p:nvSpPr>
          <p:cNvPr id="9" name="Ορθογώνιο 8"/>
          <p:cNvSpPr/>
          <p:nvPr/>
        </p:nvSpPr>
        <p:spPr>
          <a:xfrm>
            <a:off x="839160" y="1841278"/>
            <a:ext cx="10745879" cy="2462213"/>
          </a:xfrm>
          <a:prstGeom prst="rect">
            <a:avLst/>
          </a:prstGeom>
        </p:spPr>
        <p:txBody>
          <a:bodyPr wrap="square">
            <a:spAutoFit/>
          </a:bodyPr>
          <a:lstStyle/>
          <a:p>
            <a:pPr>
              <a:spcAft>
                <a:spcPts val="1200"/>
              </a:spcAft>
            </a:pPr>
            <a:r>
              <a:rPr lang="el-GR" sz="2400" b="1" dirty="0" smtClean="0"/>
              <a:t>Βήμα 4: </a:t>
            </a:r>
            <a:r>
              <a:rPr lang="el-GR" sz="2400" dirty="0"/>
              <a:t> </a:t>
            </a:r>
            <a:r>
              <a:rPr lang="el-GR" sz="2400" dirty="0" smtClean="0"/>
              <a:t>Προτρέπουμε </a:t>
            </a:r>
            <a:r>
              <a:rPr lang="el-GR" sz="2400" dirty="0"/>
              <a:t>του μαθητές να συλλέξουν την οπτική παράσταση του γραφήματος εξόδου κατά τη διάρκεια του πειράματος ώστε να την ενσωματώσουν στο φύλλο εργασίας τους. (χώρος πειράματος-συλλογή και ανάλυση δεδομένων) </a:t>
            </a:r>
            <a:endParaRPr lang="el-GR" sz="2400" dirty="0" smtClean="0"/>
          </a:p>
          <a:p>
            <a:pPr>
              <a:spcAft>
                <a:spcPts val="1200"/>
              </a:spcAft>
            </a:pPr>
            <a:r>
              <a:rPr lang="el-GR" sz="2400" b="1" dirty="0" smtClean="0"/>
              <a:t>Βήμα 5:</a:t>
            </a:r>
            <a:r>
              <a:rPr lang="el-GR" sz="2400" dirty="0" smtClean="0"/>
              <a:t> </a:t>
            </a:r>
            <a:r>
              <a:rPr lang="el-GR" sz="2400" dirty="0"/>
              <a:t>Προτρέπουμε του μαθητές να αποθηκεύσουν τα δεδομένο του παραγόμενου πίνακα (</a:t>
            </a:r>
            <a:r>
              <a:rPr lang="el-GR" sz="2400" dirty="0" err="1"/>
              <a:t>output</a:t>
            </a:r>
            <a:r>
              <a:rPr lang="el-GR" sz="2400" dirty="0"/>
              <a:t> </a:t>
            </a:r>
            <a:r>
              <a:rPr lang="el-GR" sz="2400" dirty="0" err="1" smtClean="0"/>
              <a:t>cluste</a:t>
            </a:r>
            <a:r>
              <a:rPr lang="en-US" sz="2400" dirty="0" smtClean="0"/>
              <a:t>r</a:t>
            </a:r>
            <a:r>
              <a:rPr lang="el-GR" sz="2400" dirty="0" smtClean="0"/>
              <a:t>) </a:t>
            </a:r>
            <a:r>
              <a:rPr lang="el-GR" sz="2400" dirty="0"/>
              <a:t>και να δημιουργήσουν την χαρακτηριστικής V-I με το λογισμικό Excel </a:t>
            </a:r>
            <a:endParaRPr lang="el-GR" sz="2400" dirty="0" smtClean="0"/>
          </a:p>
        </p:txBody>
      </p:sp>
    </p:spTree>
    <p:extLst>
      <p:ext uri="{BB962C8B-B14F-4D97-AF65-F5344CB8AC3E}">
        <p14:creationId xmlns:p14="http://schemas.microsoft.com/office/powerpoint/2010/main" val="159610486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209365" y="124154"/>
            <a:ext cx="8982635" cy="871315"/>
          </a:xfrm>
        </p:spPr>
        <p:txBody>
          <a:bodyPr>
            <a:normAutofit/>
          </a:bodyPr>
          <a:lstStyle/>
          <a:p>
            <a:r>
              <a:rPr lang="el-GR" sz="4000" dirty="0" smtClean="0"/>
              <a:t>Παράδειγμα: Δίοδος </a:t>
            </a:r>
            <a:r>
              <a:rPr lang="el-GR" sz="4000" dirty="0"/>
              <a:t>και Τρανζίστορ</a:t>
            </a: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704826" y="50345"/>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
        <p:nvSpPr>
          <p:cNvPr id="9" name="Ορθογώνιο 8"/>
          <p:cNvSpPr/>
          <p:nvPr/>
        </p:nvSpPr>
        <p:spPr>
          <a:xfrm>
            <a:off x="484096" y="1426941"/>
            <a:ext cx="11060204" cy="5386090"/>
          </a:xfrm>
          <a:prstGeom prst="rect">
            <a:avLst/>
          </a:prstGeom>
        </p:spPr>
        <p:txBody>
          <a:bodyPr wrap="square">
            <a:spAutoFit/>
          </a:bodyPr>
          <a:lstStyle/>
          <a:p>
            <a:pPr>
              <a:spcAft>
                <a:spcPts val="1200"/>
              </a:spcAft>
            </a:pPr>
            <a:r>
              <a:rPr lang="el-GR" sz="2400" b="1" dirty="0" smtClean="0"/>
              <a:t>Βήμα 6: </a:t>
            </a:r>
            <a:r>
              <a:rPr lang="el-GR" sz="2400" dirty="0"/>
              <a:t>Προτρέπουμε τους μαθητές να επαναλάβουν τα βήματα 2 έως 4 χρησιμοποιώντας δίοδο με υλικό κατασκευής το Γερμάνιο (</a:t>
            </a:r>
            <a:r>
              <a:rPr lang="el-GR" sz="2400" dirty="0" err="1"/>
              <a:t>Ge</a:t>
            </a:r>
            <a:r>
              <a:rPr lang="el-GR" sz="2400" dirty="0"/>
              <a:t>=0,3V), για παράδειγμα την δίοδο 1Ν34Α. </a:t>
            </a:r>
            <a:endParaRPr lang="en-US" sz="2400" dirty="0" smtClean="0"/>
          </a:p>
          <a:p>
            <a:pPr>
              <a:spcAft>
                <a:spcPts val="1200"/>
              </a:spcAft>
            </a:pPr>
            <a:endParaRPr lang="en-US" sz="2400" b="1" dirty="0" smtClean="0"/>
          </a:p>
          <a:p>
            <a:pPr>
              <a:spcAft>
                <a:spcPts val="1200"/>
              </a:spcAft>
            </a:pPr>
            <a:endParaRPr lang="en-US" sz="2400" b="1" dirty="0"/>
          </a:p>
          <a:p>
            <a:pPr>
              <a:spcAft>
                <a:spcPts val="1200"/>
              </a:spcAft>
            </a:pPr>
            <a:endParaRPr lang="en-US" sz="2400" b="1" dirty="0" smtClean="0"/>
          </a:p>
          <a:p>
            <a:pPr>
              <a:spcAft>
                <a:spcPts val="1200"/>
              </a:spcAft>
            </a:pPr>
            <a:endParaRPr lang="en-US" sz="2400" b="1" dirty="0"/>
          </a:p>
          <a:p>
            <a:pPr>
              <a:spcAft>
                <a:spcPts val="1200"/>
              </a:spcAft>
            </a:pPr>
            <a:endParaRPr lang="en-US" sz="2400" b="1" dirty="0" smtClean="0"/>
          </a:p>
          <a:p>
            <a:pPr>
              <a:spcAft>
                <a:spcPts val="1200"/>
              </a:spcAft>
            </a:pPr>
            <a:endParaRPr lang="en-US" sz="2400" b="1" dirty="0"/>
          </a:p>
          <a:p>
            <a:pPr>
              <a:spcAft>
                <a:spcPts val="1200"/>
              </a:spcAft>
            </a:pPr>
            <a:endParaRPr lang="en-US" sz="2400" b="1" dirty="0" smtClean="0"/>
          </a:p>
          <a:p>
            <a:pPr>
              <a:spcAft>
                <a:spcPts val="1200"/>
              </a:spcAft>
            </a:pPr>
            <a:r>
              <a:rPr lang="el-GR" sz="2400" b="1" dirty="0" smtClean="0"/>
              <a:t>Βήμα 7:</a:t>
            </a:r>
            <a:r>
              <a:rPr lang="el-GR" sz="2400" dirty="0" smtClean="0"/>
              <a:t> Συμπεράσματα-γενίκευση</a:t>
            </a:r>
            <a:r>
              <a:rPr lang="en-US" sz="2400" dirty="0" smtClean="0"/>
              <a:t>.</a:t>
            </a:r>
            <a:endParaRPr lang="el-GR" sz="2400" dirty="0" smtClean="0"/>
          </a:p>
        </p:txBody>
      </p:sp>
      <p:pic>
        <p:nvPicPr>
          <p:cNvPr id="3" name="Εικόνα 2"/>
          <p:cNvPicPr>
            <a:picLocks noChangeAspect="1"/>
          </p:cNvPicPr>
          <p:nvPr/>
        </p:nvPicPr>
        <p:blipFill>
          <a:blip r:embed="rId4"/>
          <a:stretch>
            <a:fillRect/>
          </a:stretch>
        </p:blipFill>
        <p:spPr>
          <a:xfrm>
            <a:off x="3014330" y="2690812"/>
            <a:ext cx="6810375" cy="3076575"/>
          </a:xfrm>
          <a:prstGeom prst="rect">
            <a:avLst/>
          </a:prstGeom>
        </p:spPr>
      </p:pic>
    </p:spTree>
    <p:extLst>
      <p:ext uri="{BB962C8B-B14F-4D97-AF65-F5344CB8AC3E}">
        <p14:creationId xmlns:p14="http://schemas.microsoft.com/office/powerpoint/2010/main" val="25799533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209366" y="124154"/>
            <a:ext cx="6257908" cy="902385"/>
          </a:xfrm>
        </p:spPr>
        <p:txBody>
          <a:bodyPr>
            <a:normAutofit/>
          </a:bodyPr>
          <a:lstStyle/>
          <a:p>
            <a:r>
              <a:rPr lang="en-US" altLang="el-GR" sz="4000" dirty="0" smtClean="0"/>
              <a:t>STEM</a:t>
            </a:r>
            <a:endParaRPr lang="el-GR" sz="4000" dirty="0"/>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704826" y="50345"/>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
        <p:nvSpPr>
          <p:cNvPr id="9" name="Ορθογώνιο 8"/>
          <p:cNvSpPr/>
          <p:nvPr/>
        </p:nvSpPr>
        <p:spPr>
          <a:xfrm>
            <a:off x="1293091" y="1291042"/>
            <a:ext cx="10326255" cy="5509200"/>
          </a:xfrm>
          <a:prstGeom prst="rect">
            <a:avLst/>
          </a:prstGeom>
        </p:spPr>
        <p:txBody>
          <a:bodyPr wrap="square">
            <a:spAutoFit/>
          </a:bodyPr>
          <a:lstStyle/>
          <a:p>
            <a:pPr algn="ctr">
              <a:spcBef>
                <a:spcPct val="0"/>
              </a:spcBef>
            </a:pPr>
            <a:r>
              <a:rPr lang="el-GR" altLang="el-GR" sz="2400" b="1" dirty="0" smtClean="0">
                <a:solidFill>
                  <a:srgbClr val="FF0000"/>
                </a:solidFill>
                <a:cs typeface="Times New Roman" panose="02020603050405020304" pitchFamily="18" charset="0"/>
              </a:rPr>
              <a:t>Η </a:t>
            </a:r>
            <a:r>
              <a:rPr lang="el-GR" altLang="el-GR" sz="2400" b="1" dirty="0">
                <a:solidFill>
                  <a:srgbClr val="FF0000"/>
                </a:solidFill>
                <a:cs typeface="Times New Roman" panose="02020603050405020304" pitchFamily="18" charset="0"/>
              </a:rPr>
              <a:t>επιστημολογία του </a:t>
            </a:r>
            <a:r>
              <a:rPr lang="en-US" altLang="el-GR" sz="2400" b="1" dirty="0">
                <a:solidFill>
                  <a:srgbClr val="FF0000"/>
                </a:solidFill>
                <a:cs typeface="Times New Roman" panose="02020603050405020304" pitchFamily="18" charset="0"/>
              </a:rPr>
              <a:t>STEM-</a:t>
            </a:r>
            <a:r>
              <a:rPr lang="el-GR" altLang="el-GR" sz="2400" b="1" dirty="0">
                <a:solidFill>
                  <a:srgbClr val="FF0000"/>
                </a:solidFill>
                <a:cs typeface="Times New Roman" panose="02020603050405020304" pitchFamily="18" charset="0"/>
              </a:rPr>
              <a:t>Οι διεπιστημονικές-</a:t>
            </a:r>
            <a:r>
              <a:rPr lang="en-US" altLang="el-GR" sz="2400" b="1" dirty="0">
                <a:solidFill>
                  <a:srgbClr val="FF0000"/>
                </a:solidFill>
                <a:cs typeface="Times New Roman" panose="02020603050405020304" pitchFamily="18" charset="0"/>
              </a:rPr>
              <a:t>crosscutting ideas </a:t>
            </a:r>
            <a:endParaRPr lang="el-GR" altLang="el-GR" sz="2400" b="1" dirty="0">
              <a:solidFill>
                <a:srgbClr val="FF0000"/>
              </a:solidFill>
              <a:cs typeface="Times New Roman" panose="02020603050405020304" pitchFamily="18" charset="0"/>
            </a:endParaRPr>
          </a:p>
          <a:p>
            <a:pPr lvl="0">
              <a:spcBef>
                <a:spcPct val="0"/>
              </a:spcBef>
            </a:pPr>
            <a:r>
              <a:rPr lang="el-GR" altLang="el-GR" sz="2400" b="1" dirty="0"/>
              <a:t>Το </a:t>
            </a:r>
            <a:r>
              <a:rPr lang="en-US" altLang="el-GR" sz="2400" b="1" dirty="0"/>
              <a:t>STEM </a:t>
            </a:r>
            <a:r>
              <a:rPr lang="el-GR" altLang="el-GR" sz="2400" b="1" dirty="0"/>
              <a:t>ως επιστημολογικό περιεχόμενο συνδέεται επίσης με την διδασκαλία των παρακάτω διεπιστημονικών </a:t>
            </a:r>
            <a:r>
              <a:rPr lang="en-US" altLang="el-GR" sz="2400" b="1" dirty="0"/>
              <a:t>–</a:t>
            </a:r>
            <a:r>
              <a:rPr lang="el-GR" altLang="el-GR" sz="2400" b="1" dirty="0"/>
              <a:t>μεγάλων </a:t>
            </a:r>
            <a:r>
              <a:rPr lang="el-GR" altLang="el-GR" sz="2400" b="1" dirty="0"/>
              <a:t>ιδεών </a:t>
            </a:r>
            <a:r>
              <a:rPr lang="el-GR" altLang="el-GR" sz="2400" b="1" dirty="0" smtClean="0"/>
              <a:t> (</a:t>
            </a:r>
            <a:r>
              <a:rPr lang="en-US" altLang="el-GR" sz="2400" b="1" dirty="0"/>
              <a:t>crosscutting</a:t>
            </a:r>
            <a:r>
              <a:rPr lang="el-GR" altLang="el-GR" sz="2400" b="1" dirty="0"/>
              <a:t>/</a:t>
            </a:r>
            <a:r>
              <a:rPr lang="en-US" altLang="el-GR" sz="2400" b="1" dirty="0"/>
              <a:t>big ideas </a:t>
            </a:r>
            <a:r>
              <a:rPr lang="el-GR" altLang="el-GR" sz="2400" b="1" dirty="0" smtClean="0"/>
              <a:t>).</a:t>
            </a:r>
            <a:endParaRPr lang="el-GR" altLang="el-GR" sz="2400" b="1" dirty="0"/>
          </a:p>
          <a:p>
            <a:pPr lvl="0">
              <a:spcBef>
                <a:spcPct val="0"/>
              </a:spcBef>
            </a:pPr>
            <a:endParaRPr lang="el-GR" altLang="el-GR" sz="2400" dirty="0"/>
          </a:p>
          <a:p>
            <a:pPr marL="342900" lvl="0" indent="-342900">
              <a:spcBef>
                <a:spcPct val="0"/>
              </a:spcBef>
              <a:buFont typeface="Arial" panose="020B0604020202020204" pitchFamily="34" charset="0"/>
              <a:buChar char="•"/>
            </a:pPr>
            <a:r>
              <a:rPr lang="el-GR" altLang="el-GR" sz="2400" dirty="0"/>
              <a:t>Αναγνώριση προτύπων</a:t>
            </a:r>
          </a:p>
          <a:p>
            <a:pPr marL="342900" lvl="0" indent="-342900">
              <a:spcBef>
                <a:spcPct val="0"/>
              </a:spcBef>
              <a:buFont typeface="Arial" panose="020B0604020202020204" pitchFamily="34" charset="0"/>
              <a:buChar char="•"/>
            </a:pPr>
            <a:r>
              <a:rPr lang="el-GR" altLang="el-GR" sz="2400" dirty="0"/>
              <a:t>Αίτιο και αποτέλεσμα-Μηχανισμός και επεξήγηση του μηχανισμού</a:t>
            </a:r>
          </a:p>
          <a:p>
            <a:pPr marL="342900" lvl="0" indent="-342900">
              <a:spcBef>
                <a:spcPct val="0"/>
              </a:spcBef>
              <a:buFont typeface="Arial" panose="020B0604020202020204" pitchFamily="34" charset="0"/>
              <a:buChar char="•"/>
            </a:pPr>
            <a:r>
              <a:rPr lang="el-GR" altLang="el-GR" sz="2400" dirty="0"/>
              <a:t>Κλίμακα-Αναλογία και Ποσότητα</a:t>
            </a:r>
          </a:p>
          <a:p>
            <a:pPr marL="342900" lvl="0" indent="-342900">
              <a:spcBef>
                <a:spcPct val="0"/>
              </a:spcBef>
              <a:buFont typeface="Arial" panose="020B0604020202020204" pitchFamily="34" charset="0"/>
              <a:buChar char="•"/>
            </a:pPr>
            <a:r>
              <a:rPr lang="el-GR" altLang="el-GR" sz="2400" dirty="0"/>
              <a:t>Συστήματα και μοντέλα συστημάτων</a:t>
            </a:r>
          </a:p>
          <a:p>
            <a:pPr marL="342900" lvl="0" indent="-342900">
              <a:spcBef>
                <a:spcPct val="0"/>
              </a:spcBef>
              <a:buFont typeface="Arial" panose="020B0604020202020204" pitchFamily="34" charset="0"/>
              <a:buChar char="•"/>
            </a:pPr>
            <a:r>
              <a:rPr lang="el-GR" altLang="el-GR" sz="2400" dirty="0"/>
              <a:t>Ενέργεια και ύλη-Ροές-Κύκλοι και Διατήρηση</a:t>
            </a:r>
          </a:p>
          <a:p>
            <a:pPr marL="342900" lvl="0" indent="-342900">
              <a:spcBef>
                <a:spcPct val="0"/>
              </a:spcBef>
              <a:buFont typeface="Arial" panose="020B0604020202020204" pitchFamily="34" charset="0"/>
              <a:buChar char="•"/>
            </a:pPr>
            <a:r>
              <a:rPr lang="el-GR" altLang="el-GR" sz="2400" dirty="0"/>
              <a:t>Δομή και λειτουργία</a:t>
            </a:r>
          </a:p>
          <a:p>
            <a:pPr marL="342900" lvl="0" indent="-342900">
              <a:spcBef>
                <a:spcPct val="0"/>
              </a:spcBef>
              <a:buFont typeface="Arial" panose="020B0604020202020204" pitchFamily="34" charset="0"/>
              <a:buChar char="•"/>
            </a:pPr>
            <a:r>
              <a:rPr lang="el-GR" altLang="el-GR" sz="2400" dirty="0"/>
              <a:t>Σταθερότητα και Αλλαγή </a:t>
            </a:r>
          </a:p>
          <a:p>
            <a:pPr lvl="0">
              <a:spcBef>
                <a:spcPct val="0"/>
              </a:spcBef>
            </a:pPr>
            <a:endParaRPr lang="el-GR" altLang="el-GR" sz="2400" dirty="0">
              <a:solidFill>
                <a:srgbClr val="002060"/>
              </a:solidFill>
              <a:latin typeface="Times New Roman" panose="02020603050405020304" pitchFamily="18" charset="0"/>
              <a:cs typeface="Times New Roman" panose="02020603050405020304" pitchFamily="18" charset="0"/>
            </a:endParaRPr>
          </a:p>
          <a:p>
            <a:pPr lvl="0">
              <a:spcBef>
                <a:spcPct val="0"/>
              </a:spcBef>
            </a:pPr>
            <a:endParaRPr lang="el-GR" altLang="el-GR" sz="2400" dirty="0">
              <a:solidFill>
                <a:srgbClr val="002060"/>
              </a:solidFill>
              <a:latin typeface="Times New Roman" panose="02020603050405020304" pitchFamily="18" charset="0"/>
              <a:cs typeface="Times New Roman" panose="02020603050405020304" pitchFamily="18" charset="0"/>
            </a:endParaRPr>
          </a:p>
          <a:p>
            <a:pPr lvl="0">
              <a:spcBef>
                <a:spcPct val="0"/>
              </a:spcBef>
            </a:pPr>
            <a:r>
              <a:rPr lang="en-AU" altLang="el-GR" sz="1400" dirty="0">
                <a:latin typeface="Times New Roman" panose="02020603050405020304" pitchFamily="18" charset="0"/>
                <a:cs typeface="Times New Roman" panose="02020603050405020304" pitchFamily="18" charset="0"/>
              </a:rPr>
              <a:t>NGSS Lead States. (2013). Next generation science standards: for states, by states. The National Academies Press, </a:t>
            </a:r>
            <a:r>
              <a:rPr lang="en-AU" altLang="el-GR" sz="1400" dirty="0" err="1">
                <a:latin typeface="Times New Roman" panose="02020603050405020304" pitchFamily="18" charset="0"/>
                <a:cs typeface="Times New Roman" panose="02020603050405020304" pitchFamily="18" charset="0"/>
              </a:rPr>
              <a:t>Washington,DC</a:t>
            </a:r>
            <a:r>
              <a:rPr lang="en-AU" altLang="el-GR" sz="1400" dirty="0">
                <a:latin typeface="Times New Roman" panose="02020603050405020304" pitchFamily="18" charset="0"/>
                <a:cs typeface="Times New Roman" panose="02020603050405020304" pitchFamily="18" charset="0"/>
              </a:rPr>
              <a:t>, ISBN </a:t>
            </a:r>
            <a:r>
              <a:rPr lang="en-AU" altLang="el-GR" sz="1400" dirty="0" smtClean="0">
                <a:latin typeface="Times New Roman" panose="02020603050405020304" pitchFamily="18" charset="0"/>
                <a:cs typeface="Times New Roman" panose="02020603050405020304" pitchFamily="18" charset="0"/>
              </a:rPr>
              <a:t>978-0-309-27227-8</a:t>
            </a:r>
            <a:endParaRPr lang="el-GR" altLang="el-GR" sz="2400" dirty="0"/>
          </a:p>
          <a:p>
            <a:pPr lvl="0"/>
            <a:endParaRPr lang="el-GR" altLang="el-GR" sz="1200" dirty="0" smtClean="0"/>
          </a:p>
        </p:txBody>
      </p:sp>
    </p:spTree>
    <p:extLst>
      <p:ext uri="{BB962C8B-B14F-4D97-AF65-F5344CB8AC3E}">
        <p14:creationId xmlns:p14="http://schemas.microsoft.com/office/powerpoint/2010/main" val="32499956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209365" y="124154"/>
            <a:ext cx="6396453" cy="902385"/>
          </a:xfrm>
        </p:spPr>
        <p:txBody>
          <a:bodyPr>
            <a:normAutofit/>
          </a:bodyPr>
          <a:lstStyle/>
          <a:p>
            <a:r>
              <a:rPr lang="en-US" altLang="el-GR" sz="4000" dirty="0" smtClean="0"/>
              <a:t>STEM</a:t>
            </a:r>
            <a:endParaRPr lang="el-GR" sz="4000" dirty="0"/>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704826" y="50345"/>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
        <p:nvSpPr>
          <p:cNvPr id="9" name="Ορθογώνιο 8"/>
          <p:cNvSpPr/>
          <p:nvPr/>
        </p:nvSpPr>
        <p:spPr>
          <a:xfrm>
            <a:off x="517236" y="1097078"/>
            <a:ext cx="11231419" cy="5262979"/>
          </a:xfrm>
          <a:prstGeom prst="rect">
            <a:avLst/>
          </a:prstGeom>
        </p:spPr>
        <p:txBody>
          <a:bodyPr wrap="square">
            <a:spAutoFit/>
          </a:bodyPr>
          <a:lstStyle/>
          <a:p>
            <a:pPr lvl="0" algn="ctr">
              <a:spcBef>
                <a:spcPct val="0"/>
              </a:spcBef>
            </a:pPr>
            <a:r>
              <a:rPr lang="el-GR" altLang="el-GR" sz="2400" b="1" dirty="0" smtClean="0">
                <a:solidFill>
                  <a:srgbClr val="FF0000"/>
                </a:solidFill>
                <a:cs typeface="Times New Roman" panose="02020603050405020304" pitchFamily="18" charset="0"/>
              </a:rPr>
              <a:t>Παράθεση </a:t>
            </a:r>
            <a:r>
              <a:rPr lang="el-GR" altLang="el-GR" sz="2400" b="1" dirty="0">
                <a:solidFill>
                  <a:srgbClr val="FF0000"/>
                </a:solidFill>
                <a:cs typeface="Times New Roman" panose="02020603050405020304" pitchFamily="18" charset="0"/>
              </a:rPr>
              <a:t>απόψεων για το τι είναι η «ολοκλήρωση </a:t>
            </a:r>
            <a:r>
              <a:rPr lang="en-US" altLang="el-GR" sz="2400" b="1" dirty="0">
                <a:solidFill>
                  <a:srgbClr val="FF0000"/>
                </a:solidFill>
                <a:cs typeface="Times New Roman" panose="02020603050405020304" pitchFamily="18" charset="0"/>
              </a:rPr>
              <a:t>STEM</a:t>
            </a:r>
            <a:r>
              <a:rPr lang="el-GR" altLang="el-GR" sz="2400" b="1" dirty="0">
                <a:solidFill>
                  <a:srgbClr val="FF0000"/>
                </a:solidFill>
                <a:cs typeface="Times New Roman" panose="02020603050405020304" pitchFamily="18" charset="0"/>
              </a:rPr>
              <a:t>»</a:t>
            </a:r>
          </a:p>
          <a:p>
            <a:pPr lvl="0">
              <a:spcBef>
                <a:spcPct val="0"/>
              </a:spcBef>
            </a:pPr>
            <a:r>
              <a:rPr lang="el-GR" altLang="el-GR" sz="2400" dirty="0">
                <a:solidFill>
                  <a:srgbClr val="002060"/>
                </a:solidFill>
                <a:latin typeface="Times New Roman" panose="02020603050405020304" pitchFamily="18" charset="0"/>
                <a:cs typeface="Times New Roman" panose="02020603050405020304" pitchFamily="18" charset="0"/>
              </a:rPr>
              <a:t> </a:t>
            </a:r>
            <a:endParaRPr lang="en-US" altLang="el-GR" sz="2400" b="1" dirty="0">
              <a:solidFill>
                <a:srgbClr val="002060"/>
              </a:solidFill>
              <a:latin typeface="Times New Roman" panose="02020603050405020304" pitchFamily="18" charset="0"/>
              <a:cs typeface="Times New Roman" panose="02020603050405020304" pitchFamily="18" charset="0"/>
            </a:endParaRPr>
          </a:p>
          <a:p>
            <a:pPr lvl="0">
              <a:spcBef>
                <a:spcPct val="0"/>
              </a:spcBef>
            </a:pPr>
            <a:r>
              <a:rPr lang="el-GR" altLang="el-GR" sz="2400" dirty="0"/>
              <a:t>Από την βιβλιογραφία προκύπτει ότι πολλοί ερευνητές δίνουν διαφορετικές ερμηνείες και προσεγγίσεις για τους όρους «εκπαίδευση STEM» και «ολοκλήρωση STEM». </a:t>
            </a:r>
            <a:r>
              <a:rPr lang="el-GR" altLang="el-GR" sz="2400" dirty="0"/>
              <a:t>Οι ερμηνείες διαφέρουν  ως προς τις έννοιες </a:t>
            </a:r>
            <a:r>
              <a:rPr lang="el-GR" altLang="el-GR" sz="2400" dirty="0" smtClean="0"/>
              <a:t>της </a:t>
            </a:r>
            <a:r>
              <a:rPr lang="el-GR" altLang="el-GR" sz="2400" dirty="0" err="1">
                <a:solidFill>
                  <a:srgbClr val="FFFF00"/>
                </a:solidFill>
              </a:rPr>
              <a:t>πολυεπιστημονικότητας</a:t>
            </a:r>
            <a:r>
              <a:rPr lang="el-GR" altLang="el-GR" sz="2400" dirty="0"/>
              <a:t>, </a:t>
            </a:r>
            <a:r>
              <a:rPr lang="el-GR" altLang="el-GR" sz="2400" dirty="0" smtClean="0"/>
              <a:t>της </a:t>
            </a:r>
            <a:r>
              <a:rPr lang="el-GR" altLang="el-GR" sz="2400" dirty="0">
                <a:solidFill>
                  <a:srgbClr val="FFFF00"/>
                </a:solidFill>
              </a:rPr>
              <a:t>διεπιστημονικότητας </a:t>
            </a:r>
            <a:r>
              <a:rPr lang="el-GR" altLang="el-GR" sz="2400" dirty="0"/>
              <a:t>και της </a:t>
            </a:r>
            <a:r>
              <a:rPr lang="el-GR" altLang="el-GR" sz="2400" dirty="0">
                <a:solidFill>
                  <a:srgbClr val="FFFF00"/>
                </a:solidFill>
              </a:rPr>
              <a:t>δια-</a:t>
            </a:r>
            <a:r>
              <a:rPr lang="el-GR" altLang="el-GR" sz="2400" dirty="0" err="1">
                <a:solidFill>
                  <a:srgbClr val="FFFF00"/>
                </a:solidFill>
              </a:rPr>
              <a:t>επιστημονικότητας</a:t>
            </a:r>
            <a:r>
              <a:rPr lang="el-GR" altLang="el-GR" sz="2400" dirty="0"/>
              <a:t>, την έννοια της </a:t>
            </a:r>
            <a:r>
              <a:rPr lang="el-GR" altLang="el-GR" sz="2400" dirty="0">
                <a:solidFill>
                  <a:srgbClr val="FFFF00"/>
                </a:solidFill>
              </a:rPr>
              <a:t>«διάσχισης συνόρων γνωστικών περιοχών» </a:t>
            </a:r>
            <a:r>
              <a:rPr lang="el-GR" altLang="el-GR" sz="2400" dirty="0"/>
              <a:t>και στο τι εννοούμε με τον έννοια </a:t>
            </a:r>
            <a:r>
              <a:rPr lang="el-GR" altLang="el-GR" sz="2400" dirty="0">
                <a:solidFill>
                  <a:srgbClr val="FFFF00"/>
                </a:solidFill>
              </a:rPr>
              <a:t>«ολοκλήρωση»</a:t>
            </a:r>
            <a:r>
              <a:rPr lang="el-GR" altLang="el-GR" sz="2400" dirty="0"/>
              <a:t>.</a:t>
            </a:r>
            <a:endParaRPr lang="en-US" altLang="el-GR" sz="2400" dirty="0"/>
          </a:p>
          <a:p>
            <a:pPr lvl="0">
              <a:spcBef>
                <a:spcPct val="0"/>
              </a:spcBef>
            </a:pPr>
            <a:endParaRPr lang="el-GR" altLang="el-GR" sz="2400" dirty="0" smtClean="0"/>
          </a:p>
          <a:p>
            <a:pPr lvl="0">
              <a:spcBef>
                <a:spcPct val="0"/>
              </a:spcBef>
            </a:pPr>
            <a:r>
              <a:rPr lang="el-GR" altLang="el-GR" sz="2400" dirty="0" smtClean="0"/>
              <a:t>Υπάρχει </a:t>
            </a:r>
            <a:r>
              <a:rPr lang="el-GR" altLang="el-GR" sz="2400" dirty="0"/>
              <a:t>πολύ μεγάλος αριθμός άρθρων όπου η «εκπαίδευση» και η «ολοκλήρωση» </a:t>
            </a:r>
            <a:r>
              <a:rPr lang="en-US" altLang="el-GR" sz="2400" dirty="0"/>
              <a:t>STEM</a:t>
            </a:r>
            <a:r>
              <a:rPr lang="el-GR" altLang="el-GR" sz="2400" dirty="0"/>
              <a:t>  ορίζεται με διάφορους τρόπους όπου το φάσμα των ορισμών </a:t>
            </a:r>
            <a:r>
              <a:rPr lang="el-GR" altLang="el-GR" sz="2400" dirty="0" smtClean="0"/>
              <a:t>αρχίζει </a:t>
            </a:r>
            <a:r>
              <a:rPr lang="el-GR" altLang="el-GR" sz="2400" dirty="0"/>
              <a:t>από την </a:t>
            </a:r>
            <a:r>
              <a:rPr lang="el-GR" altLang="el-GR" sz="2400" dirty="0" err="1">
                <a:solidFill>
                  <a:srgbClr val="FFFF00"/>
                </a:solidFill>
              </a:rPr>
              <a:t>μονοεπιστημονικότητα</a:t>
            </a:r>
            <a:r>
              <a:rPr lang="el-GR" altLang="el-GR" sz="2400" dirty="0"/>
              <a:t> και προχωρά με συνεχή τρόπο έως την </a:t>
            </a:r>
            <a:r>
              <a:rPr lang="el-GR" altLang="el-GR" sz="2400" dirty="0">
                <a:solidFill>
                  <a:srgbClr val="FFFF00"/>
                </a:solidFill>
              </a:rPr>
              <a:t>δια-</a:t>
            </a:r>
            <a:r>
              <a:rPr lang="el-GR" altLang="el-GR" sz="2400" dirty="0" err="1">
                <a:solidFill>
                  <a:srgbClr val="FFFF00"/>
                </a:solidFill>
              </a:rPr>
              <a:t>επιστημονικότητα</a:t>
            </a:r>
            <a:r>
              <a:rPr lang="el-GR" altLang="el-GR" sz="2400" dirty="0">
                <a:solidFill>
                  <a:srgbClr val="FFFF00"/>
                </a:solidFill>
              </a:rPr>
              <a:t> </a:t>
            </a:r>
            <a:r>
              <a:rPr lang="el-GR" altLang="el-GR" sz="2400" dirty="0"/>
              <a:t>(π.χ. </a:t>
            </a:r>
            <a:r>
              <a:rPr lang="en-AU" altLang="el-GR" sz="2400" dirty="0"/>
              <a:t>Moore and Smith</a:t>
            </a:r>
            <a:r>
              <a:rPr lang="el-GR" altLang="el-GR" sz="2400" dirty="0"/>
              <a:t>, 2014; </a:t>
            </a:r>
            <a:r>
              <a:rPr lang="en-AU" altLang="el-GR" sz="2400" dirty="0"/>
              <a:t>Vasquez</a:t>
            </a:r>
            <a:r>
              <a:rPr lang="el-GR" altLang="el-GR" sz="2400" dirty="0"/>
              <a:t>, 2014/2015; </a:t>
            </a:r>
            <a:r>
              <a:rPr lang="en-AU" altLang="el-GR" sz="2400" dirty="0"/>
              <a:t>Vasquez et al</a:t>
            </a:r>
            <a:r>
              <a:rPr lang="el-GR" altLang="el-GR" sz="2400" dirty="0"/>
              <a:t>., 2013) ,όπου η διάκριση σχετίζεται με τους όρους </a:t>
            </a:r>
            <a:r>
              <a:rPr lang="el-GR" altLang="el-GR" sz="2400" dirty="0">
                <a:solidFill>
                  <a:srgbClr val="FFFF00"/>
                </a:solidFill>
              </a:rPr>
              <a:t>«ολοκλήρωση» </a:t>
            </a:r>
            <a:r>
              <a:rPr lang="el-GR" altLang="el-GR" sz="2400" dirty="0"/>
              <a:t>και </a:t>
            </a:r>
            <a:r>
              <a:rPr lang="el-GR" altLang="el-GR" sz="2400" dirty="0">
                <a:solidFill>
                  <a:srgbClr val="FFFF00"/>
                </a:solidFill>
              </a:rPr>
              <a:t>«διάσχιση γνωστικών περιοχών» </a:t>
            </a:r>
            <a:r>
              <a:rPr lang="el-GR" altLang="el-GR" sz="2400" dirty="0"/>
              <a:t>ενώ ορισμένες φορές χρησιμοποιούνται και «δείκτες ολοκλήρωσης</a:t>
            </a:r>
            <a:r>
              <a:rPr lang="el-GR" altLang="el-GR" sz="2400" dirty="0" smtClean="0"/>
              <a:t>».</a:t>
            </a:r>
            <a:endParaRPr lang="el-GR" altLang="el-GR" sz="1200" dirty="0" smtClean="0"/>
          </a:p>
        </p:txBody>
      </p:sp>
    </p:spTree>
    <p:extLst>
      <p:ext uri="{BB962C8B-B14F-4D97-AF65-F5344CB8AC3E}">
        <p14:creationId xmlns:p14="http://schemas.microsoft.com/office/powerpoint/2010/main" val="19071659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209366" y="124154"/>
            <a:ext cx="6414926" cy="902385"/>
          </a:xfrm>
        </p:spPr>
        <p:txBody>
          <a:bodyPr>
            <a:normAutofit/>
          </a:bodyPr>
          <a:lstStyle/>
          <a:p>
            <a:r>
              <a:rPr lang="en-US" altLang="el-GR" sz="4000" dirty="0" smtClean="0"/>
              <a:t>STEM</a:t>
            </a:r>
            <a:endParaRPr lang="el-GR" sz="4000" dirty="0"/>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704826" y="50345"/>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
        <p:nvSpPr>
          <p:cNvPr id="9" name="Ορθογώνιο 8"/>
          <p:cNvSpPr/>
          <p:nvPr/>
        </p:nvSpPr>
        <p:spPr>
          <a:xfrm>
            <a:off x="517236" y="1097078"/>
            <a:ext cx="11231419" cy="830997"/>
          </a:xfrm>
          <a:prstGeom prst="rect">
            <a:avLst/>
          </a:prstGeom>
        </p:spPr>
        <p:txBody>
          <a:bodyPr wrap="square">
            <a:spAutoFit/>
          </a:bodyPr>
          <a:lstStyle/>
          <a:p>
            <a:pPr lvl="0" algn="ctr">
              <a:spcBef>
                <a:spcPct val="0"/>
              </a:spcBef>
            </a:pPr>
            <a:r>
              <a:rPr lang="el-GR" altLang="el-GR" sz="2400" b="1" dirty="0" smtClean="0">
                <a:solidFill>
                  <a:srgbClr val="FF0000"/>
                </a:solidFill>
                <a:cs typeface="Times New Roman" panose="02020603050405020304" pitchFamily="18" charset="0"/>
              </a:rPr>
              <a:t>Παράθεση </a:t>
            </a:r>
            <a:r>
              <a:rPr lang="el-GR" altLang="el-GR" sz="2400" b="1" dirty="0">
                <a:solidFill>
                  <a:srgbClr val="FF0000"/>
                </a:solidFill>
                <a:cs typeface="Times New Roman" panose="02020603050405020304" pitchFamily="18" charset="0"/>
              </a:rPr>
              <a:t>απόψεων για το τι είναι η «ολοκλήρωση </a:t>
            </a:r>
            <a:r>
              <a:rPr lang="en-US" altLang="el-GR" sz="2400" b="1" dirty="0">
                <a:solidFill>
                  <a:srgbClr val="FF0000"/>
                </a:solidFill>
                <a:cs typeface="Times New Roman" panose="02020603050405020304" pitchFamily="18" charset="0"/>
              </a:rPr>
              <a:t>STEM</a:t>
            </a:r>
            <a:r>
              <a:rPr lang="el-GR" altLang="el-GR" sz="2400" b="1" dirty="0">
                <a:solidFill>
                  <a:srgbClr val="FF0000"/>
                </a:solidFill>
                <a:cs typeface="Times New Roman" panose="02020603050405020304" pitchFamily="18" charset="0"/>
              </a:rPr>
              <a:t>»</a:t>
            </a:r>
          </a:p>
          <a:p>
            <a:pPr lvl="0">
              <a:spcBef>
                <a:spcPct val="0"/>
              </a:spcBef>
            </a:pPr>
            <a:r>
              <a:rPr lang="el-GR" altLang="el-GR" sz="2400" dirty="0">
                <a:solidFill>
                  <a:srgbClr val="002060"/>
                </a:solidFill>
                <a:latin typeface="Times New Roman" panose="02020603050405020304" pitchFamily="18" charset="0"/>
                <a:cs typeface="Times New Roman" panose="02020603050405020304" pitchFamily="18" charset="0"/>
              </a:rPr>
              <a:t> </a:t>
            </a:r>
            <a:endParaRPr lang="en-US" altLang="el-GR" sz="2400" b="1" dirty="0">
              <a:solidFill>
                <a:srgbClr val="002060"/>
              </a:solidFill>
              <a:latin typeface="Times New Roman" panose="02020603050405020304" pitchFamily="18" charset="0"/>
              <a:cs typeface="Times New Roman" panose="02020603050405020304" pitchFamily="18" charset="0"/>
            </a:endParaRPr>
          </a:p>
        </p:txBody>
      </p:sp>
      <p:pic>
        <p:nvPicPr>
          <p:cNvPr id="7" name="Εικόνα 6"/>
          <p:cNvPicPr>
            <a:picLocks noChangeAspect="1"/>
          </p:cNvPicPr>
          <p:nvPr/>
        </p:nvPicPr>
        <p:blipFill>
          <a:blip r:embed="rId4"/>
          <a:stretch>
            <a:fillRect/>
          </a:stretch>
        </p:blipFill>
        <p:spPr>
          <a:xfrm>
            <a:off x="2576945" y="1718999"/>
            <a:ext cx="6900719" cy="5026909"/>
          </a:xfrm>
          <a:prstGeom prst="rect">
            <a:avLst/>
          </a:prstGeom>
          <a:noFill/>
          <a:ln w="9525">
            <a:noFill/>
          </a:ln>
        </p:spPr>
      </p:pic>
    </p:spTree>
    <p:extLst>
      <p:ext uri="{BB962C8B-B14F-4D97-AF65-F5344CB8AC3E}">
        <p14:creationId xmlns:p14="http://schemas.microsoft.com/office/powerpoint/2010/main" val="25420530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209365" y="124154"/>
            <a:ext cx="6396453" cy="902385"/>
          </a:xfrm>
        </p:spPr>
        <p:txBody>
          <a:bodyPr>
            <a:normAutofit/>
          </a:bodyPr>
          <a:lstStyle/>
          <a:p>
            <a:r>
              <a:rPr lang="en-US" altLang="el-GR" sz="4000" dirty="0" smtClean="0"/>
              <a:t>STEM</a:t>
            </a:r>
            <a:endParaRPr lang="el-GR" sz="4000" dirty="0"/>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704826" y="50345"/>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
        <p:nvSpPr>
          <p:cNvPr id="9" name="Ορθογώνιο 8"/>
          <p:cNvSpPr/>
          <p:nvPr/>
        </p:nvSpPr>
        <p:spPr>
          <a:xfrm>
            <a:off x="517236" y="1097078"/>
            <a:ext cx="11231419" cy="1261884"/>
          </a:xfrm>
          <a:prstGeom prst="rect">
            <a:avLst/>
          </a:prstGeom>
        </p:spPr>
        <p:txBody>
          <a:bodyPr wrap="square">
            <a:spAutoFit/>
          </a:bodyPr>
          <a:lstStyle/>
          <a:p>
            <a:pPr lvl="0" algn="ctr">
              <a:spcBef>
                <a:spcPct val="0"/>
              </a:spcBef>
            </a:pPr>
            <a:r>
              <a:rPr lang="el-GR" altLang="el-GR" sz="2400" b="1" dirty="0" smtClean="0">
                <a:solidFill>
                  <a:srgbClr val="FF0000"/>
                </a:solidFill>
                <a:cs typeface="Times New Roman" panose="02020603050405020304" pitchFamily="18" charset="0"/>
              </a:rPr>
              <a:t>Παράθεση </a:t>
            </a:r>
            <a:r>
              <a:rPr lang="el-GR" altLang="el-GR" sz="2400" b="1" dirty="0">
                <a:solidFill>
                  <a:srgbClr val="FF0000"/>
                </a:solidFill>
                <a:cs typeface="Times New Roman" panose="02020603050405020304" pitchFamily="18" charset="0"/>
              </a:rPr>
              <a:t>απόψεων για το τι είναι η «ολοκλήρωση </a:t>
            </a:r>
            <a:r>
              <a:rPr lang="en-US" altLang="el-GR" sz="2400" b="1" dirty="0">
                <a:solidFill>
                  <a:srgbClr val="FF0000"/>
                </a:solidFill>
                <a:cs typeface="Times New Roman" panose="02020603050405020304" pitchFamily="18" charset="0"/>
              </a:rPr>
              <a:t>STEM</a:t>
            </a:r>
            <a:r>
              <a:rPr lang="el-GR" altLang="el-GR" sz="2400" b="1" dirty="0">
                <a:solidFill>
                  <a:srgbClr val="FF0000"/>
                </a:solidFill>
                <a:cs typeface="Times New Roman" panose="02020603050405020304" pitchFamily="18" charset="0"/>
              </a:rPr>
              <a:t>»</a:t>
            </a:r>
          </a:p>
          <a:p>
            <a:pPr>
              <a:spcBef>
                <a:spcPct val="0"/>
              </a:spcBef>
            </a:pPr>
            <a:r>
              <a:rPr lang="el-GR" altLang="el-GR" sz="2400" dirty="0">
                <a:solidFill>
                  <a:srgbClr val="002060"/>
                </a:solidFill>
                <a:latin typeface="Times New Roman" panose="02020603050405020304" pitchFamily="18" charset="0"/>
                <a:cs typeface="Times New Roman" panose="02020603050405020304" pitchFamily="18" charset="0"/>
              </a:rPr>
              <a:t> </a:t>
            </a:r>
            <a:r>
              <a:rPr lang="el-GR" altLang="el-GR" sz="2800" dirty="0">
                <a:solidFill>
                  <a:srgbClr val="002060"/>
                </a:solidFill>
                <a:latin typeface="Times New Roman" panose="02020603050405020304" pitchFamily="18" charset="0"/>
                <a:cs typeface="Times New Roman" panose="02020603050405020304" pitchFamily="18" charset="0"/>
              </a:rPr>
              <a:t> </a:t>
            </a:r>
            <a:r>
              <a:rPr lang="el-GR" altLang="el-GR" sz="2400" dirty="0"/>
              <a:t>Πίνακας: τα αυξανόμενα επίπεδα ολοκλήρωσης σύμφωνα με την(</a:t>
            </a:r>
            <a:r>
              <a:rPr lang="en-US" altLang="el-GR" sz="2400" dirty="0"/>
              <a:t>Vasquez et al</a:t>
            </a:r>
            <a:r>
              <a:rPr lang="el-GR" altLang="el-GR" sz="2400" dirty="0"/>
              <a:t>.,,2013)</a:t>
            </a:r>
          </a:p>
          <a:p>
            <a:pPr lvl="0">
              <a:spcBef>
                <a:spcPct val="0"/>
              </a:spcBef>
            </a:pPr>
            <a:endParaRPr lang="en-US" altLang="el-GR" sz="2400" b="1" dirty="0">
              <a:solidFill>
                <a:srgbClr val="002060"/>
              </a:solidFill>
              <a:latin typeface="Times New Roman" panose="02020603050405020304" pitchFamily="18" charset="0"/>
              <a:cs typeface="Times New Roman" panose="02020603050405020304" pitchFamily="18" charset="0"/>
            </a:endParaRPr>
          </a:p>
        </p:txBody>
      </p:sp>
      <p:pic>
        <p:nvPicPr>
          <p:cNvPr id="7" name="Εικόνα 6"/>
          <p:cNvPicPr>
            <a:picLocks noChangeAspect="1"/>
          </p:cNvPicPr>
          <p:nvPr/>
        </p:nvPicPr>
        <p:blipFill>
          <a:blip r:embed="rId4"/>
          <a:stretch>
            <a:fillRect/>
          </a:stretch>
        </p:blipFill>
        <p:spPr>
          <a:xfrm>
            <a:off x="1704826" y="2038358"/>
            <a:ext cx="8587081" cy="4643142"/>
          </a:xfrm>
          <a:prstGeom prst="rect">
            <a:avLst/>
          </a:prstGeom>
          <a:noFill/>
          <a:ln w="9525">
            <a:noFill/>
          </a:ln>
        </p:spPr>
      </p:pic>
    </p:spTree>
    <p:extLst>
      <p:ext uri="{BB962C8B-B14F-4D97-AF65-F5344CB8AC3E}">
        <p14:creationId xmlns:p14="http://schemas.microsoft.com/office/powerpoint/2010/main" val="24099905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209365" y="124154"/>
            <a:ext cx="6396453" cy="902385"/>
          </a:xfrm>
        </p:spPr>
        <p:txBody>
          <a:bodyPr>
            <a:normAutofit/>
          </a:bodyPr>
          <a:lstStyle/>
          <a:p>
            <a:r>
              <a:rPr lang="en-US" altLang="el-GR" sz="4000" dirty="0" smtClean="0"/>
              <a:t>STEM</a:t>
            </a:r>
            <a:endParaRPr lang="el-GR" sz="4000" dirty="0"/>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704826" y="50345"/>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
        <p:nvSpPr>
          <p:cNvPr id="9" name="Ορθογώνιο 8"/>
          <p:cNvSpPr/>
          <p:nvPr/>
        </p:nvSpPr>
        <p:spPr>
          <a:xfrm>
            <a:off x="517236" y="1097078"/>
            <a:ext cx="11231419" cy="892552"/>
          </a:xfrm>
          <a:prstGeom prst="rect">
            <a:avLst/>
          </a:prstGeom>
        </p:spPr>
        <p:txBody>
          <a:bodyPr wrap="square">
            <a:spAutoFit/>
          </a:bodyPr>
          <a:lstStyle/>
          <a:p>
            <a:pPr lvl="0" algn="ctr">
              <a:spcBef>
                <a:spcPct val="0"/>
              </a:spcBef>
            </a:pPr>
            <a:r>
              <a:rPr lang="el-GR" altLang="el-GR" sz="2400" b="1" dirty="0" smtClean="0">
                <a:solidFill>
                  <a:srgbClr val="FF0000"/>
                </a:solidFill>
                <a:cs typeface="Times New Roman" panose="02020603050405020304" pitchFamily="18" charset="0"/>
              </a:rPr>
              <a:t>Παράθεση </a:t>
            </a:r>
            <a:r>
              <a:rPr lang="el-GR" altLang="el-GR" sz="2400" b="1" dirty="0">
                <a:solidFill>
                  <a:srgbClr val="FF0000"/>
                </a:solidFill>
                <a:cs typeface="Times New Roman" panose="02020603050405020304" pitchFamily="18" charset="0"/>
              </a:rPr>
              <a:t>απόψεων για το τι είναι η «ολοκλήρωση </a:t>
            </a:r>
            <a:r>
              <a:rPr lang="en-US" altLang="el-GR" sz="2400" b="1" dirty="0">
                <a:solidFill>
                  <a:srgbClr val="FF0000"/>
                </a:solidFill>
                <a:cs typeface="Times New Roman" panose="02020603050405020304" pitchFamily="18" charset="0"/>
              </a:rPr>
              <a:t>STEM</a:t>
            </a:r>
            <a:r>
              <a:rPr lang="el-GR" altLang="el-GR" sz="2400" b="1" dirty="0">
                <a:solidFill>
                  <a:srgbClr val="FF0000"/>
                </a:solidFill>
                <a:cs typeface="Times New Roman" panose="02020603050405020304" pitchFamily="18" charset="0"/>
              </a:rPr>
              <a:t>»</a:t>
            </a:r>
          </a:p>
          <a:p>
            <a:pPr>
              <a:spcBef>
                <a:spcPct val="0"/>
              </a:spcBef>
            </a:pPr>
            <a:r>
              <a:rPr lang="el-GR" altLang="el-GR" sz="2400" dirty="0">
                <a:solidFill>
                  <a:srgbClr val="002060"/>
                </a:solidFill>
                <a:latin typeface="Times New Roman" panose="02020603050405020304" pitchFamily="18" charset="0"/>
                <a:cs typeface="Times New Roman" panose="02020603050405020304" pitchFamily="18" charset="0"/>
              </a:rPr>
              <a:t> </a:t>
            </a:r>
            <a:r>
              <a:rPr lang="el-GR" altLang="el-GR" sz="2800" dirty="0">
                <a:solidFill>
                  <a:srgbClr val="002060"/>
                </a:solidFill>
                <a:latin typeface="Times New Roman" panose="02020603050405020304" pitchFamily="18" charset="0"/>
                <a:cs typeface="Times New Roman" panose="02020603050405020304" pitchFamily="18" charset="0"/>
              </a:rPr>
              <a:t> </a:t>
            </a:r>
            <a:endParaRPr lang="en-US" altLang="el-GR" sz="2400" b="1" dirty="0">
              <a:solidFill>
                <a:srgbClr val="002060"/>
              </a:solidFill>
              <a:latin typeface="Times New Roman" panose="02020603050405020304" pitchFamily="18" charset="0"/>
              <a:cs typeface="Times New Roman" panose="02020603050405020304" pitchFamily="18" charset="0"/>
            </a:endParaRPr>
          </a:p>
        </p:txBody>
      </p:sp>
      <p:pic>
        <p:nvPicPr>
          <p:cNvPr id="8" name="Εικόνα 7"/>
          <p:cNvPicPr>
            <a:picLocks noChangeAspect="1"/>
          </p:cNvPicPr>
          <p:nvPr/>
        </p:nvPicPr>
        <p:blipFill>
          <a:blip r:embed="rId4"/>
          <a:stretch>
            <a:fillRect/>
          </a:stretch>
        </p:blipFill>
        <p:spPr>
          <a:xfrm>
            <a:off x="1678321" y="1610988"/>
            <a:ext cx="8894618" cy="5114168"/>
          </a:xfrm>
          <a:prstGeom prst="rect">
            <a:avLst/>
          </a:prstGeom>
          <a:noFill/>
          <a:ln w="9525">
            <a:noFill/>
          </a:ln>
        </p:spPr>
      </p:pic>
    </p:spTree>
    <p:extLst>
      <p:ext uri="{BB962C8B-B14F-4D97-AF65-F5344CB8AC3E}">
        <p14:creationId xmlns:p14="http://schemas.microsoft.com/office/powerpoint/2010/main" val="41306769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209365" y="124154"/>
            <a:ext cx="6396453" cy="902385"/>
          </a:xfrm>
        </p:spPr>
        <p:txBody>
          <a:bodyPr>
            <a:normAutofit/>
          </a:bodyPr>
          <a:lstStyle/>
          <a:p>
            <a:r>
              <a:rPr lang="en-US" altLang="el-GR" sz="4000" dirty="0" smtClean="0"/>
              <a:t>STEM</a:t>
            </a:r>
            <a:endParaRPr lang="el-GR" sz="4000" dirty="0"/>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704826" y="50345"/>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
        <p:nvSpPr>
          <p:cNvPr id="9" name="Ορθογώνιο 8"/>
          <p:cNvSpPr/>
          <p:nvPr/>
        </p:nvSpPr>
        <p:spPr>
          <a:xfrm>
            <a:off x="517236" y="1097078"/>
            <a:ext cx="11231419" cy="892552"/>
          </a:xfrm>
          <a:prstGeom prst="rect">
            <a:avLst/>
          </a:prstGeom>
        </p:spPr>
        <p:txBody>
          <a:bodyPr wrap="square">
            <a:spAutoFit/>
          </a:bodyPr>
          <a:lstStyle/>
          <a:p>
            <a:pPr lvl="0" algn="ctr">
              <a:spcBef>
                <a:spcPct val="0"/>
              </a:spcBef>
            </a:pPr>
            <a:r>
              <a:rPr lang="el-GR" altLang="el-GR" sz="2400" b="1" dirty="0" smtClean="0">
                <a:solidFill>
                  <a:srgbClr val="FF0000"/>
                </a:solidFill>
                <a:cs typeface="Times New Roman" panose="02020603050405020304" pitchFamily="18" charset="0"/>
              </a:rPr>
              <a:t>Παράθεση </a:t>
            </a:r>
            <a:r>
              <a:rPr lang="el-GR" altLang="el-GR" sz="2400" b="1" dirty="0">
                <a:solidFill>
                  <a:srgbClr val="FF0000"/>
                </a:solidFill>
                <a:cs typeface="Times New Roman" panose="02020603050405020304" pitchFamily="18" charset="0"/>
              </a:rPr>
              <a:t>απόψεων για το τι είναι η «ολοκλήρωση </a:t>
            </a:r>
            <a:r>
              <a:rPr lang="en-US" altLang="el-GR" sz="2400" b="1" dirty="0">
                <a:solidFill>
                  <a:srgbClr val="FF0000"/>
                </a:solidFill>
                <a:cs typeface="Times New Roman" panose="02020603050405020304" pitchFamily="18" charset="0"/>
              </a:rPr>
              <a:t>STEM</a:t>
            </a:r>
            <a:r>
              <a:rPr lang="el-GR" altLang="el-GR" sz="2400" b="1" dirty="0">
                <a:solidFill>
                  <a:srgbClr val="FF0000"/>
                </a:solidFill>
                <a:cs typeface="Times New Roman" panose="02020603050405020304" pitchFamily="18" charset="0"/>
              </a:rPr>
              <a:t>»</a:t>
            </a:r>
          </a:p>
          <a:p>
            <a:pPr>
              <a:spcBef>
                <a:spcPct val="0"/>
              </a:spcBef>
            </a:pPr>
            <a:r>
              <a:rPr lang="el-GR" altLang="el-GR" sz="2400" dirty="0">
                <a:solidFill>
                  <a:srgbClr val="002060"/>
                </a:solidFill>
                <a:latin typeface="Times New Roman" panose="02020603050405020304" pitchFamily="18" charset="0"/>
                <a:cs typeface="Times New Roman" panose="02020603050405020304" pitchFamily="18" charset="0"/>
              </a:rPr>
              <a:t> </a:t>
            </a:r>
            <a:r>
              <a:rPr lang="el-GR" altLang="el-GR" sz="2800" dirty="0">
                <a:solidFill>
                  <a:srgbClr val="002060"/>
                </a:solidFill>
                <a:latin typeface="Times New Roman" panose="02020603050405020304" pitchFamily="18" charset="0"/>
                <a:cs typeface="Times New Roman" panose="02020603050405020304" pitchFamily="18" charset="0"/>
              </a:rPr>
              <a:t> </a:t>
            </a:r>
            <a:endParaRPr lang="en-US" altLang="el-GR" sz="2400" dirty="0"/>
          </a:p>
        </p:txBody>
      </p:sp>
      <p:sp>
        <p:nvSpPr>
          <p:cNvPr id="3" name="Ορθογώνιο 2"/>
          <p:cNvSpPr/>
          <p:nvPr/>
        </p:nvSpPr>
        <p:spPr>
          <a:xfrm>
            <a:off x="1034473" y="1971663"/>
            <a:ext cx="9855200" cy="4366901"/>
          </a:xfrm>
          <a:prstGeom prst="rect">
            <a:avLst/>
          </a:prstGeom>
        </p:spPr>
        <p:txBody>
          <a:bodyPr wrap="square">
            <a:spAutoFit/>
          </a:bodyPr>
          <a:lstStyle/>
          <a:p>
            <a:pPr lvl="0">
              <a:spcBef>
                <a:spcPts val="1200"/>
              </a:spcBef>
              <a:spcAft>
                <a:spcPts val="1200"/>
              </a:spcAft>
            </a:pPr>
            <a:r>
              <a:rPr lang="el-GR" altLang="el-GR" sz="2400" dirty="0"/>
              <a:t>Οι  (</a:t>
            </a:r>
            <a:r>
              <a:rPr lang="el-GR" altLang="el-GR" sz="2400" dirty="0" err="1"/>
              <a:t>Roehrig</a:t>
            </a:r>
            <a:r>
              <a:rPr lang="el-GR" altLang="el-GR" sz="2400" dirty="0"/>
              <a:t> </a:t>
            </a:r>
            <a:r>
              <a:rPr lang="el-GR" altLang="el-GR" sz="2400" dirty="0" err="1"/>
              <a:t>et</a:t>
            </a:r>
            <a:r>
              <a:rPr lang="el-GR" altLang="el-GR" sz="2400" dirty="0"/>
              <a:t> </a:t>
            </a:r>
            <a:r>
              <a:rPr lang="el-GR" altLang="el-GR" sz="2400" dirty="0" err="1"/>
              <a:t>al</a:t>
            </a:r>
            <a:r>
              <a:rPr lang="el-GR" altLang="el-GR" sz="2400" dirty="0"/>
              <a:t>. ,2012) προτείνουν μια διαφοροποίηση ως προς το περιεχόμενο και ως προς το πλαίσιο. </a:t>
            </a:r>
          </a:p>
          <a:p>
            <a:pPr lvl="0">
              <a:spcBef>
                <a:spcPts val="1200"/>
              </a:spcBef>
              <a:spcAft>
                <a:spcPts val="1200"/>
              </a:spcAft>
            </a:pPr>
            <a:r>
              <a:rPr lang="el-GR" altLang="el-GR" sz="2400" dirty="0"/>
              <a:t>Η </a:t>
            </a:r>
            <a:r>
              <a:rPr lang="el-GR" altLang="el-GR" sz="2400" dirty="0">
                <a:solidFill>
                  <a:srgbClr val="FFFF00"/>
                </a:solidFill>
              </a:rPr>
              <a:t>ολοκλήρωση περιεχομένου </a:t>
            </a:r>
            <a:r>
              <a:rPr lang="el-GR" altLang="el-GR" sz="2400" dirty="0"/>
              <a:t>εστιάζει στην ένωση των γνωστικών περιοχών σε μια μοναδική δραστηριότητα του αναλυτικού προγράμματος η οποία θα δίνει έμφαση στις εγκάρσιες ιδέες που θα προέρχονται από διάφορες γνωστικές περιοχές, </a:t>
            </a:r>
            <a:endParaRPr lang="el-GR" altLang="el-GR" sz="2400" dirty="0" smtClean="0"/>
          </a:p>
          <a:p>
            <a:pPr lvl="0">
              <a:spcBef>
                <a:spcPts val="1200"/>
              </a:spcBef>
              <a:spcAft>
                <a:spcPts val="1200"/>
              </a:spcAft>
            </a:pPr>
            <a:r>
              <a:rPr lang="el-GR" altLang="el-GR" sz="2400" dirty="0" smtClean="0"/>
              <a:t>ενώ </a:t>
            </a:r>
            <a:r>
              <a:rPr lang="el-GR" altLang="el-GR" sz="2400" dirty="0"/>
              <a:t>η </a:t>
            </a:r>
            <a:r>
              <a:rPr lang="el-GR" altLang="el-GR" sz="2400" dirty="0">
                <a:solidFill>
                  <a:srgbClr val="FFFF00"/>
                </a:solidFill>
              </a:rPr>
              <a:t>ολοκλήρωση πλαισίου </a:t>
            </a:r>
            <a:r>
              <a:rPr lang="el-GR" altLang="el-GR" sz="2400" dirty="0"/>
              <a:t>θα εστιάζει στο περιεχόμενο μιας γνωστικής περιοχής και θα αξιοποιεί πλαίσια από άλλες γνωστικές περιοχές για να κάνει συνδέσεις  των γνωστικών </a:t>
            </a:r>
            <a:r>
              <a:rPr lang="el-GR" altLang="el-GR" sz="2400" dirty="0" smtClean="0"/>
              <a:t>περιοχών.</a:t>
            </a:r>
            <a:endParaRPr lang="el-GR" altLang="el-GR" sz="2400" dirty="0"/>
          </a:p>
          <a:p>
            <a:pPr lvl="0" algn="ctr">
              <a:lnSpc>
                <a:spcPct val="107000"/>
              </a:lnSpc>
              <a:spcBef>
                <a:spcPct val="0"/>
              </a:spcBef>
              <a:spcAft>
                <a:spcPts val="800"/>
              </a:spcAft>
            </a:pPr>
            <a:r>
              <a:rPr lang="el-GR" altLang="el-GR" sz="1100" dirty="0">
                <a:solidFill>
                  <a:srgbClr val="FFFFFF"/>
                </a:solidFill>
                <a:cs typeface="Calibri" panose="020F0502020204030204" pitchFamily="34" charset="0"/>
              </a:rPr>
              <a:t> </a:t>
            </a:r>
            <a:endParaRPr lang="el-GR" altLang="el-GR" sz="1100" dirty="0">
              <a:solidFill>
                <a:srgbClr val="FFFFFF"/>
              </a:solidFill>
              <a:ea typeface="Calibri" panose="020F0502020204030204" pitchFamily="34" charset="0"/>
            </a:endParaRPr>
          </a:p>
        </p:txBody>
      </p:sp>
    </p:spTree>
    <p:extLst>
      <p:ext uri="{BB962C8B-B14F-4D97-AF65-F5344CB8AC3E}">
        <p14:creationId xmlns:p14="http://schemas.microsoft.com/office/powerpoint/2010/main" val="4051018649"/>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28575</TotalTime>
  <Words>2234</Words>
  <Application>Microsoft Office PowerPoint</Application>
  <PresentationFormat>Ευρεία οθόνη</PresentationFormat>
  <Paragraphs>400</Paragraphs>
  <Slides>31</Slides>
  <Notes>31</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31</vt:i4>
      </vt:variant>
    </vt:vector>
  </HeadingPairs>
  <TitlesOfParts>
    <vt:vector size="36" baseType="lpstr">
      <vt:lpstr>Arial</vt:lpstr>
      <vt:lpstr>Calibri</vt:lpstr>
      <vt:lpstr>Calibri Light</vt:lpstr>
      <vt:lpstr>Times New Roman</vt:lpstr>
      <vt:lpstr>Θέμα του Office</vt:lpstr>
      <vt:lpstr>Παιδαγωγικές Εφαρμογές ΗΥ</vt:lpstr>
      <vt:lpstr>STEM</vt:lpstr>
      <vt:lpstr>STEM</vt:lpstr>
      <vt:lpstr>STEM</vt:lpstr>
      <vt:lpstr>STEM</vt:lpstr>
      <vt:lpstr>STEM</vt:lpstr>
      <vt:lpstr>STEM</vt:lpstr>
      <vt:lpstr>STEM</vt:lpstr>
      <vt:lpstr>STEM</vt:lpstr>
      <vt:lpstr>STEM</vt:lpstr>
      <vt:lpstr>STEM</vt:lpstr>
      <vt:lpstr>STEM</vt:lpstr>
      <vt:lpstr>STEM</vt:lpstr>
      <vt:lpstr>STEM</vt:lpstr>
      <vt:lpstr>Τι είναι STEM</vt:lpstr>
      <vt:lpstr>Τι είναι STEM</vt:lpstr>
      <vt:lpstr>Τι είναι STEM</vt:lpstr>
      <vt:lpstr>Τι είναι STEM</vt:lpstr>
      <vt:lpstr>Τι είναι STEM</vt:lpstr>
      <vt:lpstr>Τι είναι STEM</vt:lpstr>
      <vt:lpstr>Τι είναι STEM</vt:lpstr>
      <vt:lpstr>Τα πλεονεκτήματα της εκπαίδευσης STEM</vt:lpstr>
      <vt:lpstr>Τι είναι η εκπαιδευτική ρομποτική</vt:lpstr>
      <vt:lpstr>Τι είναι η εκπαιδευτική ρομποτική</vt:lpstr>
      <vt:lpstr>Παρουσίαση του PowerPoint</vt:lpstr>
      <vt:lpstr>Παρουσίαση του PowerPoint</vt:lpstr>
      <vt:lpstr>Παρουσίαση του PowerPoint</vt:lpstr>
      <vt:lpstr>Παράδειγμα: Δίοδος και Τρανζίστορ</vt:lpstr>
      <vt:lpstr>Παράδειγμα: Δίοδος και Τρανζίστορ</vt:lpstr>
      <vt:lpstr>Παράδειγμα: Δίοδος και Τρανζίστορ</vt:lpstr>
      <vt:lpstr>Παράδειγμα: Δίοδος και Τρανζίστορ</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Παιδαγωγικές Εφαρμογές ΗΥ</dc:title>
  <dc:creator>spanetsos</dc:creator>
  <cp:lastModifiedBy>spanetsos</cp:lastModifiedBy>
  <cp:revision>237</cp:revision>
  <dcterms:created xsi:type="dcterms:W3CDTF">2022-02-14T19:54:02Z</dcterms:created>
  <dcterms:modified xsi:type="dcterms:W3CDTF">2023-04-25T13:33:42Z</dcterms:modified>
</cp:coreProperties>
</file>