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7" r:id="rId2"/>
    <p:sldId id="441" r:id="rId3"/>
    <p:sldId id="396" r:id="rId4"/>
    <p:sldId id="427" r:id="rId5"/>
    <p:sldId id="426" r:id="rId6"/>
    <p:sldId id="398" r:id="rId7"/>
    <p:sldId id="428" r:id="rId8"/>
    <p:sldId id="399" r:id="rId9"/>
    <p:sldId id="400" r:id="rId10"/>
    <p:sldId id="430" r:id="rId11"/>
    <p:sldId id="429" r:id="rId12"/>
    <p:sldId id="401" r:id="rId13"/>
    <p:sldId id="431" r:id="rId14"/>
    <p:sldId id="402" r:id="rId15"/>
    <p:sldId id="432" r:id="rId16"/>
    <p:sldId id="433" r:id="rId17"/>
    <p:sldId id="434"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151" autoAdjust="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3A0C6-EB26-4469-8518-F1ECBD83DF3D}" type="datetimeFigureOut">
              <a:rPr lang="el-GR" smtClean="0"/>
              <a:t>07/Μαυ/2023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5CB62-1BB3-4ED7-8018-BCEBBF7193A1}"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hasCustomPrompt="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hasCustomPrompt="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περιεχομένου 2"/>
          <p:cNvSpPr>
            <a:spLocks noGrp="1"/>
          </p:cNvSpPr>
          <p:nvPr>
            <p:ph idx="1" hasCustomPrompt="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59D49D3-58D7-4587-A6E4-A9799A64BCCF}" type="datetimeFigureOut">
              <a:rPr lang="el-GR" smtClean="0"/>
              <a:t>07/Μαυ/2023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περιεχομένου 2"/>
          <p:cNvSpPr>
            <a:spLocks noGrp="1"/>
          </p:cNvSpPr>
          <p:nvPr>
            <p:ph sz="half" idx="1" hasCustomPrompt="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hasCustomPrompt="1"/>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59D49D3-58D7-4587-A6E4-A9799A64BCCF}" type="datetimeFigureOut">
              <a:rPr lang="el-GR" smtClean="0"/>
              <a:t>07/Μαυ/2023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hasCustomPrompt="1"/>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hasCustomPrompt="1"/>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9D49D3-58D7-4587-A6E4-A9799A64BCCF}" type="datetimeFigureOut">
              <a:rPr lang="el-GR" smtClean="0"/>
              <a:t>07/Μαυ/2023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59D49D3-58D7-4587-A6E4-A9799A64BCCF}" type="datetimeFigureOut">
              <a:rPr lang="el-GR" smtClean="0"/>
              <a:t>07/Μαυ/2023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9D49D3-58D7-4587-A6E4-A9799A64BCCF}" type="datetimeFigureOut">
              <a:rPr lang="el-GR" smtClean="0"/>
              <a:t>07/Μαυ/2023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07/Μαυ/2023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59D49D3-58D7-4587-A6E4-A9799A64BCCF}" type="datetimeFigureOut">
              <a:rPr lang="el-GR" smtClean="0"/>
              <a:t>07/Μαυ/2023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D49D3-58D7-4587-A6E4-A9799A64BCCF}" type="datetimeFigureOut">
              <a:rPr lang="el-GR" smtClean="0"/>
              <a:t>07/Μαυ/2023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4A29D-92E7-4898-8BD9-E98D749B4445}"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48871" y="1776077"/>
            <a:ext cx="10058400" cy="1470025"/>
          </a:xfrm>
        </p:spPr>
        <p:txBody>
          <a:bodyPr>
            <a:normAutofit/>
          </a:bodyPr>
          <a:lstStyle/>
          <a:p>
            <a:r>
              <a:rPr lang="el-GR" b="1" dirty="0" smtClean="0"/>
              <a:t>Παιδαγωγικές Εφαρμογές ΗΥ</a:t>
            </a:r>
            <a:endParaRPr lang="el-GR" dirty="0"/>
          </a:p>
        </p:txBody>
      </p:sp>
      <p:sp>
        <p:nvSpPr>
          <p:cNvPr id="3" name="Υπότιτλος 2"/>
          <p:cNvSpPr>
            <a:spLocks noGrp="1"/>
          </p:cNvSpPr>
          <p:nvPr>
            <p:ph type="subTitle" idx="1"/>
          </p:nvPr>
        </p:nvSpPr>
        <p:spPr/>
        <p:txBody>
          <a:bodyPr>
            <a:normAutofit/>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82685" y="50345"/>
            <a:ext cx="8927023" cy="1325563"/>
          </a:xfrm>
        </p:spPr>
        <p:txBody>
          <a:bodyPr/>
          <a:lstStyle/>
          <a:p>
            <a:pPr>
              <a:defRPr/>
            </a:pPr>
            <a:r>
              <a:rPr lang="el-GR" b="1" dirty="0"/>
              <a:t>Γιατί η Ρομποτική στην Εκπαίδευση;</a:t>
            </a:r>
            <a:endParaRPr dirty="0"/>
          </a:p>
        </p:txBody>
      </p:sp>
      <p:pic>
        <p:nvPicPr>
          <p:cNvPr id="6" name="Εικόνα 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7" name="TextBox 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8" name="TextBox 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5" name="Ορθογώνιο 4"/>
          <p:cNvSpPr/>
          <p:nvPr/>
        </p:nvSpPr>
        <p:spPr>
          <a:xfrm>
            <a:off x="294468" y="1426941"/>
            <a:ext cx="11670223" cy="4832092"/>
          </a:xfrm>
          <a:prstGeom prst="rect">
            <a:avLst/>
          </a:prstGeom>
        </p:spPr>
        <p:txBody>
          <a:bodyPr wrap="square">
            <a:spAutoFit/>
          </a:bodyPr>
          <a:lstStyle/>
          <a:p>
            <a:pPr marL="342900" indent="-342900">
              <a:spcAft>
                <a:spcPts val="600"/>
              </a:spcAft>
              <a:buFont typeface="Arial" panose="020B0604020202020204" pitchFamily="34" charset="0"/>
              <a:buChar char="•"/>
            </a:pPr>
            <a:r>
              <a:rPr lang="el-GR" sz="2400" b="1" dirty="0" smtClean="0">
                <a:latin typeface="helvetica" panose="020B0604020202020204" pitchFamily="34" charset="0"/>
              </a:rPr>
              <a:t>Εμπλέκει </a:t>
            </a:r>
            <a:r>
              <a:rPr lang="el-GR" sz="2400" b="1" dirty="0">
                <a:latin typeface="helvetica" panose="020B0604020202020204" pitchFamily="34" charset="0"/>
              </a:rPr>
              <a:t>τους μαθητές </a:t>
            </a:r>
            <a:r>
              <a:rPr lang="el-GR" sz="2400" dirty="0">
                <a:latin typeface="helvetica" panose="020B0604020202020204" pitchFamily="34" charset="0"/>
              </a:rPr>
              <a:t>σε καταστάσεις που απαιτούν από αυτούς να εφαρμόσουν τα μαθηματικά και την επιστήμη και όχι απλά να τα μελετήσουν. </a:t>
            </a:r>
          </a:p>
          <a:p>
            <a:pPr marL="342900" indent="-342900">
              <a:spcAft>
                <a:spcPts val="600"/>
              </a:spcAft>
              <a:buFont typeface="Arial" panose="020B0604020202020204" pitchFamily="34" charset="0"/>
              <a:buChar char="•"/>
            </a:pPr>
            <a:r>
              <a:rPr lang="el-GR" sz="2400" b="1" dirty="0" smtClean="0">
                <a:latin typeface="helvetica" panose="020B0604020202020204" pitchFamily="34" charset="0"/>
              </a:rPr>
              <a:t>Παρέχει </a:t>
            </a:r>
            <a:r>
              <a:rPr lang="el-GR" sz="2400" b="1" dirty="0">
                <a:latin typeface="helvetica" panose="020B0604020202020204" pitchFamily="34" charset="0"/>
              </a:rPr>
              <a:t>στους </a:t>
            </a:r>
            <a:r>
              <a:rPr lang="el-GR" sz="2400" b="1" dirty="0" smtClean="0">
                <a:latin typeface="helvetica" panose="020B0604020202020204" pitchFamily="34" charset="0"/>
              </a:rPr>
              <a:t>μαθητές </a:t>
            </a:r>
            <a:r>
              <a:rPr lang="el-GR" sz="2400" b="1" dirty="0">
                <a:latin typeface="helvetica" panose="020B0604020202020204" pitchFamily="34" charset="0"/>
              </a:rPr>
              <a:t>ευκαιρίες επίλυσης προβλημάτων </a:t>
            </a:r>
            <a:r>
              <a:rPr lang="el-GR" sz="2400" dirty="0">
                <a:latin typeface="helvetica" panose="020B0604020202020204" pitchFamily="34" charset="0"/>
              </a:rPr>
              <a:t>με προσωπικό νόημα για τους ίδιους μέσω χειρισμού και κατασκευής πραγματικών ή ιδεατών αντικειμένων. </a:t>
            </a:r>
            <a:endParaRPr lang="el-GR" sz="2400" dirty="0" smtClean="0">
              <a:latin typeface="helvetica" panose="020B0604020202020204" pitchFamily="34" charset="0"/>
            </a:endParaRPr>
          </a:p>
          <a:p>
            <a:pPr marL="342900" indent="-342900">
              <a:spcAft>
                <a:spcPts val="600"/>
              </a:spcAft>
              <a:buFont typeface="Arial" panose="020B0604020202020204" pitchFamily="34" charset="0"/>
              <a:buChar char="•"/>
            </a:pPr>
            <a:r>
              <a:rPr lang="el-GR" sz="2400" b="1" dirty="0" smtClean="0">
                <a:latin typeface="helvetica" panose="020B0604020202020204" pitchFamily="34" charset="0"/>
              </a:rPr>
              <a:t>Επιτρέπει </a:t>
            </a:r>
            <a:r>
              <a:rPr lang="el-GR" sz="2400" b="1" dirty="0">
                <a:latin typeface="helvetica" panose="020B0604020202020204" pitchFamily="34" charset="0"/>
              </a:rPr>
              <a:t>την ελεύθερη έκφραση </a:t>
            </a:r>
            <a:r>
              <a:rPr lang="el-GR" sz="2400" dirty="0">
                <a:latin typeface="helvetica" panose="020B0604020202020204" pitchFamily="34" charset="0"/>
              </a:rPr>
              <a:t>και την ανάπτυξη της δημιουργικότητας </a:t>
            </a:r>
            <a:r>
              <a:rPr lang="el-GR" sz="2400" dirty="0" smtClean="0">
                <a:latin typeface="helvetica" panose="020B0604020202020204" pitchFamily="34" charset="0"/>
              </a:rPr>
              <a:t>και φαντασίας.</a:t>
            </a:r>
          </a:p>
          <a:p>
            <a:pPr marL="342900" indent="-342900">
              <a:spcAft>
                <a:spcPts val="600"/>
              </a:spcAft>
              <a:buFont typeface="Arial" panose="020B0604020202020204" pitchFamily="34" charset="0"/>
              <a:buChar char="•"/>
            </a:pPr>
            <a:r>
              <a:rPr lang="el-GR" sz="2400" b="1" dirty="0" smtClean="0">
                <a:latin typeface="helvetica" panose="020B0604020202020204" pitchFamily="34" charset="0"/>
              </a:rPr>
              <a:t>Θέτει </a:t>
            </a:r>
            <a:r>
              <a:rPr lang="el-GR" sz="2400" b="1" dirty="0">
                <a:latin typeface="helvetica" panose="020B0604020202020204" pitchFamily="34" charset="0"/>
              </a:rPr>
              <a:t>πραγματικά προβλήματα </a:t>
            </a:r>
            <a:r>
              <a:rPr lang="el-GR" sz="2400" dirty="0">
                <a:latin typeface="helvetica" panose="020B0604020202020204" pitchFamily="34" charset="0"/>
              </a:rPr>
              <a:t>και παρέχει άμεση </a:t>
            </a:r>
            <a:r>
              <a:rPr lang="el-GR" sz="2400" dirty="0" smtClean="0">
                <a:latin typeface="helvetica" panose="020B0604020202020204" pitchFamily="34" charset="0"/>
              </a:rPr>
              <a:t>ανατροφοδότηση μέσα </a:t>
            </a:r>
            <a:r>
              <a:rPr lang="el-GR" sz="2400" dirty="0">
                <a:latin typeface="helvetica" panose="020B0604020202020204" pitchFamily="34" charset="0"/>
              </a:rPr>
              <a:t>από την κατασκευή </a:t>
            </a:r>
          </a:p>
          <a:p>
            <a:pPr marL="342900" indent="-342900">
              <a:spcAft>
                <a:spcPts val="600"/>
              </a:spcAft>
              <a:buFont typeface="Arial" panose="020B0604020202020204" pitchFamily="34" charset="0"/>
              <a:buChar char="•"/>
            </a:pPr>
            <a:r>
              <a:rPr lang="el-GR" sz="2400" b="1" dirty="0">
                <a:latin typeface="helvetica" panose="020B0604020202020204" pitchFamily="34" charset="0"/>
              </a:rPr>
              <a:t>Επιτρέπει την πρόσκτηση γνώσεων και δεξιοτήτων </a:t>
            </a:r>
            <a:r>
              <a:rPr lang="el-GR" sz="2400" dirty="0">
                <a:latin typeface="helvetica" panose="020B0604020202020204" pitchFamily="34" charset="0"/>
              </a:rPr>
              <a:t>που συνδέονται με πολλά γνωστικά αντικείμενα (και συνεπώς την προώθηση της  διεπιστημονικής και διαθεματικής προσέγγισης</a:t>
            </a:r>
            <a:r>
              <a:rPr lang="el-GR" sz="2400" dirty="0" smtClean="0">
                <a:latin typeface="helvetica" panose="020B0604020202020204" pitchFamily="34" charset="0"/>
              </a:rPr>
              <a:t>).</a:t>
            </a:r>
            <a:endParaRPr lang="el-GR" sz="2400" dirty="0">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0835" y="90145"/>
            <a:ext cx="8514018" cy="921182"/>
          </a:xfrm>
        </p:spPr>
        <p:txBody>
          <a:bodyPr/>
          <a:lstStyle/>
          <a:p>
            <a:pPr>
              <a:defRPr/>
            </a:pPr>
            <a:r>
              <a:rPr lang="el-GR" b="1" dirty="0"/>
              <a:t>Γιατί η Ρομποτική στην Εκπαίδευση;</a:t>
            </a:r>
            <a:endParaRPr dirty="0"/>
          </a:p>
        </p:txBody>
      </p:sp>
      <p:pic>
        <p:nvPicPr>
          <p:cNvPr id="6" name="Εικόνα 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7" name="TextBox 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8" name="TextBox 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5" name="Ορθογώνιο 4"/>
          <p:cNvSpPr/>
          <p:nvPr/>
        </p:nvSpPr>
        <p:spPr>
          <a:xfrm>
            <a:off x="521777" y="1395871"/>
            <a:ext cx="11670223" cy="5278368"/>
          </a:xfrm>
          <a:prstGeom prst="rect">
            <a:avLst/>
          </a:prstGeom>
        </p:spPr>
        <p:txBody>
          <a:bodyPr wrap="square">
            <a:spAutoFit/>
          </a:bodyPr>
          <a:lstStyle/>
          <a:p>
            <a:pPr marL="342900" indent="-342900">
              <a:spcAft>
                <a:spcPts val="600"/>
              </a:spcAft>
              <a:buFont typeface="Arial" panose="020B0604020202020204" pitchFamily="34" charset="0"/>
              <a:buChar char="•"/>
            </a:pPr>
            <a:r>
              <a:rPr lang="el-GR" sz="2400" b="1" dirty="0" smtClean="0">
                <a:latin typeface="helvetica" panose="020B0604020202020204" pitchFamily="34" charset="0"/>
              </a:rPr>
              <a:t>Δίνει </a:t>
            </a:r>
            <a:r>
              <a:rPr lang="el-GR" sz="2400" b="1" dirty="0">
                <a:latin typeface="helvetica" panose="020B0604020202020204" pitchFamily="34" charset="0"/>
              </a:rPr>
              <a:t>τη δυνατότητα για πιθανή διαισθητική συνειδητοποίηση </a:t>
            </a:r>
            <a:r>
              <a:rPr lang="el-GR" sz="2400" dirty="0">
                <a:latin typeface="helvetica" panose="020B0604020202020204" pitchFamily="34" charset="0"/>
              </a:rPr>
              <a:t>σύνθετων </a:t>
            </a:r>
            <a:r>
              <a:rPr lang="el-GR" sz="2400" dirty="0" smtClean="0">
                <a:latin typeface="helvetica" panose="020B0604020202020204" pitchFamily="34" charset="0"/>
              </a:rPr>
              <a:t>φαινομένων</a:t>
            </a:r>
            <a:r>
              <a:rPr lang="el-GR" sz="2400" dirty="0">
                <a:latin typeface="helvetica" panose="020B0604020202020204" pitchFamily="34" charset="0"/>
              </a:rPr>
              <a:t>, όπως η σχέση </a:t>
            </a:r>
            <a:r>
              <a:rPr lang="el-GR" sz="2400" dirty="0" smtClean="0">
                <a:latin typeface="helvetica" panose="020B0604020202020204" pitchFamily="34" charset="0"/>
              </a:rPr>
              <a:t>ανάμεσα </a:t>
            </a:r>
            <a:r>
              <a:rPr lang="el-GR" sz="2400" dirty="0">
                <a:latin typeface="helvetica" panose="020B0604020202020204" pitchFamily="34" charset="0"/>
              </a:rPr>
              <a:t>στην ταχύτητα, το χρόνο και τη </a:t>
            </a:r>
            <a:r>
              <a:rPr lang="el-GR" sz="2400" dirty="0" smtClean="0">
                <a:latin typeface="helvetica" panose="020B0604020202020204" pitchFamily="34" charset="0"/>
              </a:rPr>
              <a:t>μετακίνηση</a:t>
            </a:r>
            <a:r>
              <a:rPr lang="el-GR" sz="2400" dirty="0">
                <a:latin typeface="helvetica" panose="020B0604020202020204" pitchFamily="34" charset="0"/>
              </a:rPr>
              <a:t>.</a:t>
            </a:r>
          </a:p>
          <a:p>
            <a:pPr marL="342900" indent="-342900">
              <a:spcAft>
                <a:spcPts val="600"/>
              </a:spcAft>
              <a:buFont typeface="Arial" panose="020B0604020202020204" pitchFamily="34" charset="0"/>
              <a:buChar char="•"/>
            </a:pPr>
            <a:r>
              <a:rPr lang="el-GR" sz="2400" b="1" dirty="0">
                <a:latin typeface="helvetica" panose="020B0604020202020204" pitchFamily="34" charset="0"/>
              </a:rPr>
              <a:t>Μπορεί </a:t>
            </a:r>
            <a:r>
              <a:rPr lang="el-GR" sz="2400" b="1" dirty="0" smtClean="0">
                <a:latin typeface="helvetica" panose="020B0604020202020204" pitchFamily="34" charset="0"/>
              </a:rPr>
              <a:t>να </a:t>
            </a:r>
            <a:r>
              <a:rPr lang="el-GR" sz="2400" b="1" dirty="0">
                <a:latin typeface="helvetica" panose="020B0604020202020204" pitchFamily="34" charset="0"/>
              </a:rPr>
              <a:t>αξιοποιηθεί σαν «σκαλωσιά» </a:t>
            </a:r>
            <a:r>
              <a:rPr lang="el-GR" sz="2400" dirty="0">
                <a:latin typeface="helvetica" panose="020B0604020202020204" pitchFamily="34" charset="0"/>
              </a:rPr>
              <a:t>για την κατάκτηση συνθετότερων εννοιών όπως των δυναμικών συστημάτων της Βιολογίας κλπ.</a:t>
            </a:r>
          </a:p>
          <a:p>
            <a:pPr marL="342900" indent="-342900">
              <a:spcAft>
                <a:spcPts val="600"/>
              </a:spcAft>
              <a:buFont typeface="Arial" panose="020B0604020202020204" pitchFamily="34" charset="0"/>
              <a:buChar char="•"/>
            </a:pPr>
            <a:r>
              <a:rPr lang="el-GR" sz="2400" b="1" dirty="0" smtClean="0">
                <a:latin typeface="helvetica" panose="020B0604020202020204" pitchFamily="34" charset="0"/>
              </a:rPr>
              <a:t>Αναπτύσσει </a:t>
            </a:r>
            <a:r>
              <a:rPr lang="el-GR" sz="2400" b="1" dirty="0">
                <a:latin typeface="helvetica" panose="020B0604020202020204" pitchFamily="34" charset="0"/>
              </a:rPr>
              <a:t>κίνητρα για μάθηση και σε άλλα μαθήματα </a:t>
            </a:r>
            <a:r>
              <a:rPr lang="el-GR" sz="2400" dirty="0">
                <a:latin typeface="helvetica" panose="020B0604020202020204" pitchFamily="34" charset="0"/>
              </a:rPr>
              <a:t>(Μαθηματικά, Φυσική </a:t>
            </a:r>
            <a:r>
              <a:rPr lang="el-GR" sz="2400" dirty="0" err="1">
                <a:latin typeface="helvetica" panose="020B0604020202020204" pitchFamily="34" charset="0"/>
              </a:rPr>
              <a:t>κ.λπ</a:t>
            </a:r>
            <a:r>
              <a:rPr lang="el-GR" sz="2400" dirty="0" smtClean="0">
                <a:latin typeface="helvetica" panose="020B0604020202020204" pitchFamily="34" charset="0"/>
              </a:rPr>
              <a:t>)  στα </a:t>
            </a:r>
            <a:r>
              <a:rPr lang="el-GR" sz="2400" dirty="0">
                <a:latin typeface="helvetica" panose="020B0604020202020204" pitchFamily="34" charset="0"/>
              </a:rPr>
              <a:t>πλαίσια διαθεματικών εκπαιδευτικών δραστηριοτήτων</a:t>
            </a:r>
            <a:r>
              <a:rPr lang="el-GR" sz="2400" dirty="0" smtClean="0">
                <a:latin typeface="helvetica" panose="020B0604020202020204" pitchFamily="34" charset="0"/>
              </a:rPr>
              <a:t>, </a:t>
            </a:r>
            <a:endParaRPr lang="el-GR" sz="2400" dirty="0">
              <a:latin typeface="helvetica" panose="020B0604020202020204" pitchFamily="34" charset="0"/>
            </a:endParaRPr>
          </a:p>
          <a:p>
            <a:pPr marL="342900" indent="-342900">
              <a:spcAft>
                <a:spcPts val="600"/>
              </a:spcAft>
              <a:buFont typeface="Arial" panose="020B0604020202020204" pitchFamily="34" charset="0"/>
              <a:buChar char="•"/>
            </a:pPr>
            <a:r>
              <a:rPr lang="el-GR" sz="2400" b="1" dirty="0">
                <a:latin typeface="helvetica" panose="020B0604020202020204" pitchFamily="34" charset="0"/>
              </a:rPr>
              <a:t>Στηρίζεται στη συνεργασία και στην αλληλεπίδραση </a:t>
            </a:r>
            <a:r>
              <a:rPr lang="el-GR" sz="2400" dirty="0">
                <a:latin typeface="helvetica" panose="020B0604020202020204" pitchFamily="34" charset="0"/>
              </a:rPr>
              <a:t>ατόμων κι ομάδων και στην προώθηση της σκέψης μέσω γνωστικών και </a:t>
            </a:r>
            <a:r>
              <a:rPr lang="el-GR" sz="2400" dirty="0" err="1">
                <a:latin typeface="helvetica" panose="020B0604020202020204" pitchFamily="34" charset="0"/>
              </a:rPr>
              <a:t>κοινωνικογνωστικών</a:t>
            </a:r>
            <a:r>
              <a:rPr lang="el-GR" sz="2400" dirty="0">
                <a:latin typeface="helvetica" panose="020B0604020202020204" pitchFamily="34" charset="0"/>
              </a:rPr>
              <a:t> συγκρούσεων</a:t>
            </a:r>
            <a:r>
              <a:rPr lang="el-GR" sz="2400" dirty="0" smtClean="0">
                <a:latin typeface="helvetica" panose="020B0604020202020204" pitchFamily="34" charset="0"/>
              </a:rPr>
              <a:t>.</a:t>
            </a:r>
          </a:p>
          <a:p>
            <a:pPr marL="342900" indent="-342900">
              <a:spcAft>
                <a:spcPts val="600"/>
              </a:spcAft>
              <a:buFont typeface="Arial" panose="020B0604020202020204" pitchFamily="34" charset="0"/>
              <a:buChar char="•"/>
            </a:pPr>
            <a:r>
              <a:rPr lang="el-GR" sz="2400" b="1" dirty="0">
                <a:latin typeface="helvetica" panose="020B0604020202020204" pitchFamily="34" charset="0"/>
              </a:rPr>
              <a:t>Καλλιεργείται η επικοινωνία</a:t>
            </a:r>
            <a:r>
              <a:rPr lang="el-GR" sz="2400" dirty="0">
                <a:latin typeface="helvetica" panose="020B0604020202020204" pitchFamily="34" charset="0"/>
              </a:rPr>
              <a:t> και η λεκτική έκφραση ιδεών μέσα από τη λειτουργία της ομάδας όταν οι μαθητές αναγκάζονται να εξηγήσουν ιδέες και σκέψεις τους.  </a:t>
            </a:r>
          </a:p>
          <a:p>
            <a:pPr marL="342900" indent="-342900">
              <a:spcAft>
                <a:spcPts val="600"/>
              </a:spcAft>
              <a:buFont typeface="Arial" panose="020B0604020202020204" pitchFamily="34" charset="0"/>
              <a:buChar char="•"/>
            </a:pPr>
            <a:r>
              <a:rPr lang="el-GR" sz="2400" b="1" dirty="0">
                <a:latin typeface="helvetica" panose="020B0604020202020204" pitchFamily="34" charset="0"/>
              </a:rPr>
              <a:t>Υποστηρίζει τη βιωματική μάθηση</a:t>
            </a:r>
            <a:r>
              <a:rPr lang="el-GR" sz="2400" dirty="0" smtClean="0">
                <a:latin typeface="helvetica" panose="020B0604020202020204" pitchFamily="34" charset="0"/>
              </a:rPr>
              <a:t>.</a:t>
            </a:r>
            <a:endParaRPr lang="el-GR" sz="2400" dirty="0">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0835" y="70308"/>
            <a:ext cx="8789215" cy="1325563"/>
          </a:xfrm>
        </p:spPr>
        <p:txBody>
          <a:bodyPr>
            <a:normAutofit/>
          </a:bodyPr>
          <a:lstStyle/>
          <a:p>
            <a:pPr>
              <a:defRPr/>
            </a:pPr>
            <a:r>
              <a:rPr lang="el-GR" b="1" dirty="0"/>
              <a:t>Γιατί η Ρομποτική στην Εκπαίδευση;</a:t>
            </a:r>
            <a:endParaRPr dirty="0"/>
          </a:p>
        </p:txBody>
      </p:sp>
      <p:pic>
        <p:nvPicPr>
          <p:cNvPr id="6" name="Εικόνα 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7" name="TextBox 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8" name="TextBox 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5" name="Ορθογώνιο 4"/>
          <p:cNvSpPr/>
          <p:nvPr/>
        </p:nvSpPr>
        <p:spPr>
          <a:xfrm>
            <a:off x="489243" y="1235476"/>
            <a:ext cx="11702757" cy="5570756"/>
          </a:xfrm>
          <a:prstGeom prst="rect">
            <a:avLst/>
          </a:prstGeom>
        </p:spPr>
        <p:txBody>
          <a:bodyPr wrap="square">
            <a:spAutoFit/>
          </a:bodyPr>
          <a:lstStyle/>
          <a:p>
            <a:r>
              <a:rPr lang="el-GR" sz="2800" dirty="0"/>
              <a:t>Ως παιδαγωγική προσέγγιση εγγράφεται στο πλαίσιο του κλασικού </a:t>
            </a:r>
            <a:r>
              <a:rPr lang="el-GR" sz="2800" dirty="0" err="1"/>
              <a:t>εποικοδομιτισμού</a:t>
            </a:r>
            <a:r>
              <a:rPr lang="el-GR" sz="2800" dirty="0"/>
              <a:t> (</a:t>
            </a:r>
            <a:r>
              <a:rPr lang="en-US" sz="2800" dirty="0"/>
              <a:t>Piaget</a:t>
            </a:r>
            <a:r>
              <a:rPr lang="el-GR" sz="2800" dirty="0"/>
              <a:t>, 1972) και ειδικότερα του κατασκευαστικού </a:t>
            </a:r>
            <a:r>
              <a:rPr lang="el-GR" sz="2800" dirty="0" err="1"/>
              <a:t>εποικοδομιτισμού</a:t>
            </a:r>
            <a:r>
              <a:rPr lang="el-GR" sz="2800" dirty="0"/>
              <a:t> (</a:t>
            </a:r>
            <a:r>
              <a:rPr lang="en-US" sz="2800" dirty="0"/>
              <a:t>Piaget</a:t>
            </a:r>
            <a:r>
              <a:rPr lang="el-GR" sz="2800" dirty="0"/>
              <a:t>, 1993). </a:t>
            </a:r>
            <a:endParaRPr lang="el-GR" sz="2800" dirty="0" smtClean="0"/>
          </a:p>
          <a:p>
            <a:endParaRPr lang="el-GR" sz="1000" dirty="0"/>
          </a:p>
          <a:p>
            <a:r>
              <a:rPr lang="el-GR" sz="2800" dirty="0"/>
              <a:t>Η εποικοδομητική (</a:t>
            </a:r>
            <a:r>
              <a:rPr lang="el-GR" sz="2800" dirty="0" err="1"/>
              <a:t>constructivist</a:t>
            </a:r>
            <a:r>
              <a:rPr lang="el-GR" sz="2800" dirty="0"/>
              <a:t>) αντίληψη για </a:t>
            </a:r>
            <a:r>
              <a:rPr lang="el-GR" sz="2800" dirty="0" smtClean="0"/>
              <a:t>τη </a:t>
            </a:r>
            <a:r>
              <a:rPr lang="el-GR" sz="2800" dirty="0"/>
              <a:t>μάθησης υποστηρίζει ότι το μαθησιακό περιβάλλον θα πρέπει να παρέχει αυθεντικές δραστηριότητες ενταγμένες σε διαδικασίες επίλυσης ανοιχτών προβλημάτων από τον πραγματικό κόσμο, να ενθαρρύνει την έκφραση και την προσωπική εμπλοκή στη μαθησιακή διαδικασία και να υποστηρίζει την κοινωνική αλληλεπίδραση.</a:t>
            </a:r>
          </a:p>
          <a:p>
            <a:endParaRPr lang="el-GR" sz="1000" dirty="0" smtClean="0"/>
          </a:p>
          <a:p>
            <a:r>
              <a:rPr lang="el-GR" sz="2800" dirty="0" smtClean="0"/>
              <a:t>Ο </a:t>
            </a:r>
            <a:r>
              <a:rPr lang="el-GR" sz="2800" dirty="0"/>
              <a:t>“κατασκευαστικός” </a:t>
            </a:r>
            <a:r>
              <a:rPr lang="el-GR" sz="2800" dirty="0" err="1"/>
              <a:t>εποικοδομητισμός</a:t>
            </a:r>
            <a:r>
              <a:rPr lang="el-GR" sz="2800" dirty="0"/>
              <a:t> (</a:t>
            </a:r>
            <a:r>
              <a:rPr lang="el-GR" sz="2800" dirty="0" err="1"/>
              <a:t>constructionism</a:t>
            </a:r>
            <a:r>
              <a:rPr lang="el-GR" sz="2800" dirty="0"/>
              <a:t>) υποστηρίζει ότι οι μαθητευόμενοι οικοδομούν πιο αποτελεσματικά τη γνώση όταν εμπλέκονται ενεργά στη σχεδίαση και κατασκευή (χειρωνακτική και ψηφιακή) πραγματικών αντικειμένων που έχουν νόημα για τους ίδιους (</a:t>
            </a:r>
            <a:r>
              <a:rPr lang="el-GR" sz="2800" dirty="0" err="1"/>
              <a:t>Papert</a:t>
            </a:r>
            <a:r>
              <a:rPr lang="el-GR" sz="2800" dirty="0"/>
              <a:t>, 1991</a:t>
            </a:r>
            <a:r>
              <a:rPr lang="el-GR" sz="2800" dirty="0" smtClean="0"/>
              <a:t>).</a:t>
            </a:r>
            <a:endParaRPr lang="el-GR" b="0" i="0" dirty="0">
              <a:solidFill>
                <a:srgbClr val="626262"/>
              </a:solidFill>
              <a:effectLst/>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0835" y="70308"/>
            <a:ext cx="8789215" cy="1325563"/>
          </a:xfrm>
        </p:spPr>
        <p:txBody>
          <a:bodyPr>
            <a:normAutofit/>
          </a:bodyPr>
          <a:lstStyle/>
          <a:p>
            <a:pPr>
              <a:defRPr/>
            </a:pPr>
            <a:r>
              <a:rPr lang="el-GR" b="1" dirty="0"/>
              <a:t>Γιατί η Ρομποτική στην Εκπαίδευση;</a:t>
            </a:r>
            <a:endParaRPr dirty="0"/>
          </a:p>
        </p:txBody>
      </p:sp>
      <p:pic>
        <p:nvPicPr>
          <p:cNvPr id="6" name="Εικόνα 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7" name="TextBox 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8" name="TextBox 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5" name="Ορθογώνιο 4"/>
          <p:cNvSpPr/>
          <p:nvPr/>
        </p:nvSpPr>
        <p:spPr>
          <a:xfrm>
            <a:off x="430306" y="1426941"/>
            <a:ext cx="11658600" cy="5262979"/>
          </a:xfrm>
          <a:prstGeom prst="rect">
            <a:avLst/>
          </a:prstGeom>
        </p:spPr>
        <p:txBody>
          <a:bodyPr wrap="square">
            <a:spAutoFit/>
          </a:bodyPr>
          <a:lstStyle/>
          <a:p>
            <a:r>
              <a:rPr lang="el-GR" sz="2800" dirty="0"/>
              <a:t>Διευκολύνει την εκμάθηση του προγραμματισμού, διότι δημιουργεί ένα εντελώς νέο περιβάλλον εργασίας για τους μαθητές με τα εξής χαρακτηριστικά:</a:t>
            </a:r>
          </a:p>
          <a:p>
            <a:pPr marL="901700" indent="-538480"/>
            <a:r>
              <a:rPr lang="el-GR" sz="2800" dirty="0"/>
              <a:t>(α) Είναι έντονα παρακινητικός (παράγοντας υψίστης σημασίας για την διδακτική) </a:t>
            </a:r>
          </a:p>
          <a:p>
            <a:pPr marL="901700" indent="-538480"/>
            <a:r>
              <a:rPr lang="el-GR" sz="2800" dirty="0"/>
              <a:t>(β) Ο προγραμματισμός της συμπεριφοράς των ρομπότ προκύπτει από μεταφορά υπαρχόντων και ήδη γνωστών συμπεριφορών από τους ζώντες οργανισμούς</a:t>
            </a:r>
          </a:p>
          <a:p>
            <a:pPr marL="901700" indent="-538480"/>
            <a:r>
              <a:rPr lang="el-GR" sz="2800" dirty="0"/>
              <a:t>(γ) Ευνοεί τη στρατηγική δοκιμής – λάθους, που είναι οικεία στους μαθητές</a:t>
            </a:r>
          </a:p>
          <a:p>
            <a:pPr marL="901700" indent="-538480"/>
            <a:r>
              <a:rPr lang="el-GR" sz="2800" dirty="0"/>
              <a:t>(δ) Αναδεικνύει παραδεκτές προσεγγίσεις και λύσεις και όχι μία και μοναδική σωστή λύση αφού μία συμπεριφορά μπορεί να αποδοθεί με πολλούς </a:t>
            </a:r>
            <a:r>
              <a:rPr lang="el-GR" sz="2800" dirty="0" smtClean="0"/>
              <a:t>τρόπους</a:t>
            </a:r>
            <a:endParaRPr lang="el-GR"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83147" y="0"/>
            <a:ext cx="8532628" cy="1325563"/>
          </a:xfrm>
        </p:spPr>
        <p:txBody>
          <a:bodyPr>
            <a:normAutofit/>
          </a:bodyPr>
          <a:lstStyle/>
          <a:p>
            <a:pPr>
              <a:defRPr/>
            </a:pPr>
            <a:r>
              <a:rPr lang="el-GR" dirty="0" smtClean="0"/>
              <a:t>Διδακτικές προσεγγίσεις &amp; εκπαιδευτική ρομποτική</a:t>
            </a:r>
            <a:endParaRPr dirty="0"/>
          </a:p>
        </p:txBody>
      </p:sp>
      <p:pic>
        <p:nvPicPr>
          <p:cNvPr id="7" name="Εικόνα 6"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8" name="TextBox 7"/>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9" name="TextBox 8"/>
          <p:cNvSpPr txBox="1"/>
          <p:nvPr/>
        </p:nvSpPr>
        <p:spPr>
          <a:xfrm>
            <a:off x="0" y="1011120"/>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Θέση περιεχομένου 1"/>
          <p:cNvSpPr>
            <a:spLocks noGrp="1"/>
          </p:cNvSpPr>
          <p:nvPr>
            <p:ph sz="half" idx="1"/>
          </p:nvPr>
        </p:nvSpPr>
        <p:spPr>
          <a:xfrm>
            <a:off x="430307" y="2040149"/>
            <a:ext cx="11485468" cy="4351338"/>
          </a:xfrm>
        </p:spPr>
        <p:txBody>
          <a:bodyPr>
            <a:normAutofit fontScale="85000" lnSpcReduction="20000"/>
          </a:bodyPr>
          <a:lstStyle/>
          <a:p>
            <a:pPr marL="514350" indent="-514350">
              <a:buFont typeface="+mj-lt"/>
              <a:buAutoNum type="arabicPeriod"/>
            </a:pPr>
            <a:r>
              <a:rPr lang="el-GR" b="1" dirty="0" smtClean="0"/>
              <a:t>Εννοιολογική προετοιμασία: </a:t>
            </a:r>
            <a:r>
              <a:rPr lang="el-GR" dirty="0" smtClean="0"/>
              <a:t>Ο Εκπαιδευτικός μέσα από </a:t>
            </a:r>
            <a:r>
              <a:rPr lang="el-GR" dirty="0" err="1" smtClean="0"/>
              <a:t>πολυμεσικές</a:t>
            </a:r>
            <a:r>
              <a:rPr lang="el-GR" dirty="0" smtClean="0"/>
              <a:t> δραστηριότητες (βίντεο, εικόνα) και τεχνικές διδασκαλίας</a:t>
            </a:r>
            <a:r>
              <a:rPr lang="el-GR" dirty="0"/>
              <a:t>(καταιγισμός </a:t>
            </a:r>
            <a:r>
              <a:rPr lang="el-GR" dirty="0" smtClean="0"/>
              <a:t>ιδεών </a:t>
            </a:r>
            <a:r>
              <a:rPr lang="el-GR" dirty="0" err="1"/>
              <a:t>κλπ</a:t>
            </a:r>
            <a:r>
              <a:rPr lang="el-GR" dirty="0"/>
              <a:t>) </a:t>
            </a:r>
            <a:r>
              <a:rPr lang="el-GR" dirty="0" smtClean="0"/>
              <a:t>παρουσιάζει το πρόβλημα στην ομάδα των μαθητών.</a:t>
            </a:r>
          </a:p>
          <a:p>
            <a:pPr marL="514350" indent="-514350">
              <a:buFont typeface="+mj-lt"/>
              <a:buAutoNum type="arabicPeriod"/>
            </a:pPr>
            <a:r>
              <a:rPr lang="el-GR" b="1" dirty="0" smtClean="0"/>
              <a:t>Εισαγωγή στο αντικείμενο της δράσης: </a:t>
            </a:r>
            <a:r>
              <a:rPr lang="el-GR" dirty="0" smtClean="0"/>
              <a:t>Ο εκπαιδευτικός συζητά με τους μαθητές τις μεθόδους λύσης του προβλήματος.</a:t>
            </a:r>
          </a:p>
          <a:p>
            <a:pPr marL="514350" indent="-514350">
              <a:buFont typeface="+mj-lt"/>
              <a:buAutoNum type="arabicPeriod"/>
            </a:pPr>
            <a:r>
              <a:rPr lang="el-GR" b="1" dirty="0" smtClean="0"/>
              <a:t>Κατασκευή: </a:t>
            </a:r>
            <a:r>
              <a:rPr lang="el-GR" dirty="0" smtClean="0"/>
              <a:t>Οι μαθητές προχωρούν στην κατασκευή της ρομποτικής μηχανής</a:t>
            </a:r>
          </a:p>
          <a:p>
            <a:pPr marL="514350" indent="-514350">
              <a:buFont typeface="+mj-lt"/>
              <a:buAutoNum type="arabicPeriod"/>
            </a:pPr>
            <a:r>
              <a:rPr lang="el-GR" b="1" dirty="0" smtClean="0"/>
              <a:t>Προγραμματισμός: </a:t>
            </a:r>
            <a:r>
              <a:rPr lang="el-GR" dirty="0" smtClean="0"/>
              <a:t>Με την υποστήριξη του εκπαιδευτικού, γίνεται ο προγραμματισμός της μηχανής σε συσχετισμό με τη φάση της εισαγωγής στο αντικείμενο της δράσης</a:t>
            </a:r>
          </a:p>
          <a:p>
            <a:pPr marL="514350" indent="-514350">
              <a:buFont typeface="+mj-lt"/>
              <a:buAutoNum type="arabicPeriod"/>
            </a:pPr>
            <a:r>
              <a:rPr lang="el-GR" b="1" dirty="0" smtClean="0"/>
              <a:t>Δοκιμές για δράση: </a:t>
            </a:r>
            <a:r>
              <a:rPr lang="el-GR" dirty="0" smtClean="0"/>
              <a:t>Αξιολόγηση των μαθητών σε σχέση με τα δύο προηγούμενα στάδια.</a:t>
            </a:r>
          </a:p>
          <a:p>
            <a:pPr marL="514350" indent="-514350">
              <a:buFont typeface="+mj-lt"/>
              <a:buAutoNum type="arabicPeriod"/>
            </a:pPr>
            <a:r>
              <a:rPr lang="el-GR" b="1" dirty="0" err="1" smtClean="0"/>
              <a:t>Αναστοχασμός</a:t>
            </a:r>
            <a:r>
              <a:rPr lang="el-GR" b="1" dirty="0" smtClean="0"/>
              <a:t>: </a:t>
            </a:r>
            <a:r>
              <a:rPr lang="el-GR" dirty="0" smtClean="0"/>
              <a:t>Ο εκπαιδευτικός αξιολογεί το βαθμό επίτευξης των στόχων και των δεξιοτήτων </a:t>
            </a:r>
            <a:r>
              <a:rPr lang="el-GR" dirty="0"/>
              <a:t>που προσδιορίζουν </a:t>
            </a:r>
            <a:r>
              <a:rPr lang="el-GR" dirty="0" smtClean="0"/>
              <a:t>το διδακτικό σενάριο στο οποίο εφάρμοσε την εκπαιδευτική διαδικασία.</a:t>
            </a:r>
            <a:endParaRPr lang="el-GR" dirty="0"/>
          </a:p>
        </p:txBody>
      </p:sp>
      <p:sp>
        <p:nvSpPr>
          <p:cNvPr id="4" name="Ορθογώνιο 3"/>
          <p:cNvSpPr/>
          <p:nvPr/>
        </p:nvSpPr>
        <p:spPr>
          <a:xfrm>
            <a:off x="4160541" y="1421246"/>
            <a:ext cx="5895717" cy="523220"/>
          </a:xfrm>
          <a:prstGeom prst="rect">
            <a:avLst/>
          </a:prstGeom>
        </p:spPr>
        <p:txBody>
          <a:bodyPr wrap="none">
            <a:spAutoFit/>
          </a:bodyPr>
          <a:lstStyle/>
          <a:p>
            <a:r>
              <a:rPr lang="el-GR" sz="2800" dirty="0">
                <a:solidFill>
                  <a:srgbClr val="FF0000"/>
                </a:solidFill>
              </a:rPr>
              <a:t>Η διδακτική παρέμβαση των 6 φάσεων</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83147" y="0"/>
            <a:ext cx="8532628" cy="1325563"/>
          </a:xfrm>
        </p:spPr>
        <p:txBody>
          <a:bodyPr>
            <a:normAutofit/>
          </a:bodyPr>
          <a:lstStyle/>
          <a:p>
            <a:pPr>
              <a:defRPr/>
            </a:pPr>
            <a:r>
              <a:rPr lang="el-GR" dirty="0" smtClean="0"/>
              <a:t>Διδακτικές προσεγγίσεις &amp; εκπαιδευτική ρομποτική</a:t>
            </a:r>
            <a:endParaRPr dirty="0"/>
          </a:p>
        </p:txBody>
      </p:sp>
      <p:pic>
        <p:nvPicPr>
          <p:cNvPr id="7" name="Εικόνα 6"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8" name="TextBox 7"/>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9" name="TextBox 8"/>
          <p:cNvSpPr txBox="1"/>
          <p:nvPr/>
        </p:nvSpPr>
        <p:spPr>
          <a:xfrm>
            <a:off x="0" y="1011120"/>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Θέση περιεχομένου 1"/>
          <p:cNvSpPr>
            <a:spLocks noGrp="1"/>
          </p:cNvSpPr>
          <p:nvPr>
            <p:ph sz="half" idx="1"/>
          </p:nvPr>
        </p:nvSpPr>
        <p:spPr>
          <a:xfrm>
            <a:off x="430307" y="1783199"/>
            <a:ext cx="11485468" cy="4940329"/>
          </a:xfrm>
        </p:spPr>
        <p:txBody>
          <a:bodyPr>
            <a:noAutofit/>
          </a:bodyPr>
          <a:lstStyle/>
          <a:p>
            <a:pPr marL="514350" indent="-514350">
              <a:buFont typeface="+mj-lt"/>
              <a:buAutoNum type="arabicPeriod"/>
            </a:pPr>
            <a:r>
              <a:rPr lang="el-GR" b="1" dirty="0" smtClean="0"/>
              <a:t>Μίμηση: </a:t>
            </a:r>
            <a:r>
              <a:rPr lang="el-GR" dirty="0" smtClean="0"/>
              <a:t>Ο μαθητής μέσα από μία σειρά εγχειριδίων ακολουθεί τις δραστηριότητες που έχει μπροστά του με στόχο την δημιουργία ή την υλοποίηση ενός τμήματος μιας ρομποτικής διάταξης. Ο εκπαιδευτικός αποτελεί το πλαίσιο μίμησης για μαθητές δημοτικού που δεν έχουν αναπτύξει δεξιότητες παρατήρησης και ανάγνωσης εγχειριδίων.</a:t>
            </a:r>
          </a:p>
          <a:p>
            <a:pPr marL="514350" indent="-514350">
              <a:buFont typeface="+mj-lt"/>
              <a:buAutoNum type="arabicPeriod"/>
            </a:pPr>
            <a:r>
              <a:rPr lang="el-GR" b="1" dirty="0" smtClean="0"/>
              <a:t>Λήψη πληροφορίας:</a:t>
            </a:r>
            <a:r>
              <a:rPr lang="el-GR" dirty="0" smtClean="0"/>
              <a:t> Ο μαθητής καθοδηγείται από τον εκπαιδευτικό προς την σωστή απάντηση σε ερωτήσεις για την χρήση κάποιων υλικών ή για την επιβεβαίωση συγκεκριμένων εργασιών.</a:t>
            </a:r>
          </a:p>
          <a:p>
            <a:pPr marL="514350" indent="-514350">
              <a:buFont typeface="+mj-lt"/>
              <a:buAutoNum type="arabicPeriod"/>
            </a:pPr>
            <a:r>
              <a:rPr lang="el-GR" b="1" dirty="0" smtClean="0"/>
              <a:t>Πρακτική άσκηση: </a:t>
            </a:r>
            <a:r>
              <a:rPr lang="el-GR" dirty="0" smtClean="0"/>
              <a:t>Ο μαθητής εκτελεί δραστηριότητα με βάση τις οδηγίες που έχει δώσει ο εκπαιδευτικός. Η δραστηριότητα περιλαμβάνει τη δημιουργία δομικών στοιχείων της ρομποτικής εφαρμογής ή και δραστηριότητα λογισμικού.</a:t>
            </a:r>
          </a:p>
        </p:txBody>
      </p:sp>
      <p:sp>
        <p:nvSpPr>
          <p:cNvPr id="4" name="Ορθογώνιο 3"/>
          <p:cNvSpPr/>
          <p:nvPr/>
        </p:nvSpPr>
        <p:spPr>
          <a:xfrm>
            <a:off x="4160541" y="1259980"/>
            <a:ext cx="4760021" cy="523220"/>
          </a:xfrm>
          <a:prstGeom prst="rect">
            <a:avLst/>
          </a:prstGeom>
        </p:spPr>
        <p:txBody>
          <a:bodyPr wrap="none">
            <a:spAutoFit/>
          </a:bodyPr>
          <a:lstStyle/>
          <a:p>
            <a:r>
              <a:rPr lang="el-GR" sz="2800" dirty="0" smtClean="0">
                <a:solidFill>
                  <a:srgbClr val="FF0000"/>
                </a:solidFill>
              </a:rPr>
              <a:t>Το μοντέλο των </a:t>
            </a:r>
            <a:r>
              <a:rPr lang="en-US" sz="2800" dirty="0" smtClean="0">
                <a:solidFill>
                  <a:srgbClr val="FF0000"/>
                </a:solidFill>
              </a:rPr>
              <a:t>Denis &amp; Hubert</a:t>
            </a:r>
            <a:endParaRPr lang="el-GR" sz="28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83147" y="0"/>
            <a:ext cx="8532628" cy="1325563"/>
          </a:xfrm>
        </p:spPr>
        <p:txBody>
          <a:bodyPr>
            <a:normAutofit/>
          </a:bodyPr>
          <a:lstStyle/>
          <a:p>
            <a:pPr>
              <a:defRPr/>
            </a:pPr>
            <a:r>
              <a:rPr lang="el-GR" dirty="0" smtClean="0"/>
              <a:t>Διδακτικές προσεγγίσεις &amp; εκπαιδευτική ρομποτική</a:t>
            </a:r>
            <a:endParaRPr dirty="0"/>
          </a:p>
        </p:txBody>
      </p:sp>
      <p:pic>
        <p:nvPicPr>
          <p:cNvPr id="7" name="Εικόνα 6"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8" name="TextBox 7"/>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9" name="TextBox 8"/>
          <p:cNvSpPr txBox="1"/>
          <p:nvPr/>
        </p:nvSpPr>
        <p:spPr>
          <a:xfrm>
            <a:off x="0" y="1011120"/>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Θέση περιεχομένου 1"/>
          <p:cNvSpPr>
            <a:spLocks noGrp="1"/>
          </p:cNvSpPr>
          <p:nvPr>
            <p:ph sz="half" idx="1"/>
          </p:nvPr>
        </p:nvSpPr>
        <p:spPr>
          <a:xfrm>
            <a:off x="430307" y="2040149"/>
            <a:ext cx="11485468" cy="4351338"/>
          </a:xfrm>
        </p:spPr>
        <p:txBody>
          <a:bodyPr>
            <a:normAutofit/>
          </a:bodyPr>
          <a:lstStyle/>
          <a:p>
            <a:pPr marL="514350" indent="-514350">
              <a:buFont typeface="+mj-lt"/>
              <a:buAutoNum type="arabicPeriod" startAt="4"/>
            </a:pPr>
            <a:r>
              <a:rPr lang="el-GR" b="1" dirty="0" smtClean="0"/>
              <a:t>Πειραματισμός: </a:t>
            </a:r>
            <a:r>
              <a:rPr lang="el-GR" dirty="0" smtClean="0"/>
              <a:t>Ο μαθητής θα πρέπει να δώσει τη λύση μέσω πειράματος στην ρομποτική διάταξη, σύμφωνα με την υπόθεση την οποία έχει διατυπώσει όταν του δόθηκε το προς λύση πρόβλημα.</a:t>
            </a:r>
          </a:p>
          <a:p>
            <a:pPr marL="514350" indent="-514350">
              <a:buFont typeface="+mj-lt"/>
              <a:buAutoNum type="arabicPeriod" startAt="4"/>
            </a:pPr>
            <a:r>
              <a:rPr lang="el-GR" b="1" dirty="0" smtClean="0"/>
              <a:t>Εξερεύνηση: </a:t>
            </a:r>
            <a:r>
              <a:rPr lang="el-GR" dirty="0" smtClean="0"/>
              <a:t>Ο μαθητής ερευνά μέσω πηγών τη μεθοδολογία που θα ακολουθήσει, σύμφωνα με την υπόθεση που έχει ορίσει στο προηγούμενο στάδιο. Η εύρεση των πηγών από τον μαθητή αποτελεί και μέρος της καθοδήγησης του εκπαιδευτικού, ώστε ο μαθητής μέσα από την σωστή έρευνα των πηγών του να φτάσει στη λύση.</a:t>
            </a:r>
          </a:p>
          <a:p>
            <a:pPr marL="514350" indent="-514350">
              <a:buFont typeface="+mj-lt"/>
              <a:buAutoNum type="arabicPeriod" startAt="4"/>
            </a:pPr>
            <a:r>
              <a:rPr lang="el-GR" b="1" dirty="0" smtClean="0"/>
              <a:t>Δημιουργία: </a:t>
            </a:r>
            <a:r>
              <a:rPr lang="el-GR" dirty="0" smtClean="0"/>
              <a:t>Ο μαθητής παράγει το αντικείμενο της λύσης του προβλήματος.</a:t>
            </a:r>
            <a:endParaRPr lang="el-GR" dirty="0"/>
          </a:p>
        </p:txBody>
      </p:sp>
      <p:sp>
        <p:nvSpPr>
          <p:cNvPr id="4" name="Ορθογώνιο 3"/>
          <p:cNvSpPr/>
          <p:nvPr/>
        </p:nvSpPr>
        <p:spPr>
          <a:xfrm>
            <a:off x="4160541" y="1421246"/>
            <a:ext cx="4760021" cy="523220"/>
          </a:xfrm>
          <a:prstGeom prst="rect">
            <a:avLst/>
          </a:prstGeom>
        </p:spPr>
        <p:txBody>
          <a:bodyPr wrap="none">
            <a:spAutoFit/>
          </a:bodyPr>
          <a:lstStyle/>
          <a:p>
            <a:r>
              <a:rPr lang="el-GR" sz="2800" dirty="0" smtClean="0">
                <a:solidFill>
                  <a:srgbClr val="FF0000"/>
                </a:solidFill>
              </a:rPr>
              <a:t>Το μοντέλο των </a:t>
            </a:r>
            <a:r>
              <a:rPr lang="en-US" sz="2800" dirty="0" smtClean="0">
                <a:solidFill>
                  <a:srgbClr val="FF0000"/>
                </a:solidFill>
              </a:rPr>
              <a:t>Denis &amp; Hubert</a:t>
            </a:r>
            <a:endParaRPr lang="el-GR" sz="28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83147" y="0"/>
            <a:ext cx="8532628" cy="1325563"/>
          </a:xfrm>
        </p:spPr>
        <p:txBody>
          <a:bodyPr>
            <a:normAutofit/>
          </a:bodyPr>
          <a:lstStyle/>
          <a:p>
            <a:pPr>
              <a:defRPr/>
            </a:pPr>
            <a:r>
              <a:rPr lang="el-GR" dirty="0" smtClean="0"/>
              <a:t>Διδακτικές προσεγγίσεις &amp; εκπαιδευτική ρομποτική</a:t>
            </a:r>
            <a:endParaRPr dirty="0"/>
          </a:p>
        </p:txBody>
      </p:sp>
      <p:pic>
        <p:nvPicPr>
          <p:cNvPr id="7" name="Εικόνα 6"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8" name="TextBox 7"/>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9" name="TextBox 8"/>
          <p:cNvSpPr txBox="1"/>
          <p:nvPr/>
        </p:nvSpPr>
        <p:spPr>
          <a:xfrm>
            <a:off x="0" y="1011120"/>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2" name="Θέση περιεχομένου 1"/>
          <p:cNvSpPr>
            <a:spLocks noGrp="1"/>
          </p:cNvSpPr>
          <p:nvPr>
            <p:ph sz="half" idx="1"/>
          </p:nvPr>
        </p:nvSpPr>
        <p:spPr>
          <a:xfrm>
            <a:off x="430307" y="2040149"/>
            <a:ext cx="11485468" cy="4351338"/>
          </a:xfrm>
        </p:spPr>
        <p:txBody>
          <a:bodyPr>
            <a:normAutofit fontScale="92500" lnSpcReduction="10000"/>
          </a:bodyPr>
          <a:lstStyle/>
          <a:p>
            <a:pPr marL="514350" indent="-514350">
              <a:buFont typeface="+mj-lt"/>
              <a:buAutoNum type="arabicPeriod"/>
            </a:pPr>
            <a:r>
              <a:rPr lang="el-GR" b="1" dirty="0" smtClean="0"/>
              <a:t>Ενεργοποίηση: </a:t>
            </a:r>
            <a:r>
              <a:rPr lang="el-GR" dirty="0" smtClean="0"/>
              <a:t>Δίνεται στους μαθητές το πρόβλημα το οποίο ζητούμε από τους μαθητές να λύσουν μέσω ενός ρομποτικού μηχανισμού.</a:t>
            </a:r>
          </a:p>
          <a:p>
            <a:pPr marL="514350" indent="-514350">
              <a:buFont typeface="+mj-lt"/>
              <a:buAutoNum type="arabicPeriod"/>
            </a:pPr>
            <a:r>
              <a:rPr lang="el-GR" b="1" dirty="0" smtClean="0"/>
              <a:t>Εξερεύνηση: </a:t>
            </a:r>
            <a:r>
              <a:rPr lang="el-GR" dirty="0" smtClean="0"/>
              <a:t>Οι μαθητές συλλέγουν όλες τις πληροφορίες που έχουν για την κατασκευή του προβλήματος.</a:t>
            </a:r>
          </a:p>
          <a:p>
            <a:pPr marL="514350" indent="-514350">
              <a:buFont typeface="+mj-lt"/>
              <a:buAutoNum type="arabicPeriod"/>
            </a:pPr>
            <a:r>
              <a:rPr lang="el-GR" b="1" dirty="0" smtClean="0"/>
              <a:t>Διερεύνηση:</a:t>
            </a:r>
            <a:r>
              <a:rPr lang="el-GR" dirty="0" smtClean="0"/>
              <a:t> Οι μαθητές έχοντας όλα τα δεδομένα του προβλήματος, διερευνούν τις πληροφορίες και συλλέγουν όλα τα δεδομένα εκείνα που απαιτούνται, ώστε να φτάσουν στη λύση του προβλήματος.</a:t>
            </a:r>
            <a:endParaRPr lang="el-GR" b="1" dirty="0"/>
          </a:p>
          <a:p>
            <a:pPr marL="514350" indent="-514350">
              <a:buFont typeface="+mj-lt"/>
              <a:buAutoNum type="arabicPeriod"/>
            </a:pPr>
            <a:r>
              <a:rPr lang="el-GR" b="1" dirty="0" smtClean="0"/>
              <a:t>Δημιουργία: </a:t>
            </a:r>
            <a:r>
              <a:rPr lang="el-GR" dirty="0" smtClean="0"/>
              <a:t>Οι μαθητές δίνουν τη λύση του προβλήματος με χρήση δομικών στοιχείων και υπολογιστικών μεθόδων μέσα από μια ρομποτική διάταξη.</a:t>
            </a:r>
          </a:p>
          <a:p>
            <a:pPr marL="514350" indent="-514350">
              <a:buFont typeface="+mj-lt"/>
              <a:buAutoNum type="arabicPeriod"/>
            </a:pPr>
            <a:r>
              <a:rPr lang="el-GR" b="1" dirty="0" smtClean="0"/>
              <a:t>Παρουσίαση: </a:t>
            </a:r>
            <a:r>
              <a:rPr lang="el-GR" dirty="0" smtClean="0"/>
              <a:t>οι μαθητές παρουσιάζουν τη λύση στον εκπαιδευτικό και αξιολογούν το αποτέλεσμά τους.</a:t>
            </a:r>
            <a:endParaRPr lang="el-GR" b="1" dirty="0"/>
          </a:p>
        </p:txBody>
      </p:sp>
      <p:sp>
        <p:nvSpPr>
          <p:cNvPr id="4" name="Ορθογώνιο 3"/>
          <p:cNvSpPr/>
          <p:nvPr/>
        </p:nvSpPr>
        <p:spPr>
          <a:xfrm>
            <a:off x="4160541" y="1421246"/>
            <a:ext cx="6605398" cy="523220"/>
          </a:xfrm>
          <a:prstGeom prst="rect">
            <a:avLst/>
          </a:prstGeom>
        </p:spPr>
        <p:txBody>
          <a:bodyPr wrap="none">
            <a:spAutoFit/>
          </a:bodyPr>
          <a:lstStyle/>
          <a:p>
            <a:r>
              <a:rPr lang="el-GR" sz="2800" dirty="0" smtClean="0">
                <a:solidFill>
                  <a:srgbClr val="FF0000"/>
                </a:solidFill>
              </a:rPr>
              <a:t>Το μοντέλο των </a:t>
            </a:r>
            <a:r>
              <a:rPr lang="en-US" sz="2800" dirty="0" err="1" smtClean="0">
                <a:solidFill>
                  <a:srgbClr val="FF0000"/>
                </a:solidFill>
              </a:rPr>
              <a:t>Carbonaro</a:t>
            </a:r>
            <a:r>
              <a:rPr lang="en-US" sz="2800" dirty="0" smtClean="0">
                <a:solidFill>
                  <a:srgbClr val="FF0000"/>
                </a:solidFill>
              </a:rPr>
              <a:t>, Rex &amp; Chambers</a:t>
            </a:r>
            <a:endParaRPr lang="el-GR" sz="28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1015" y="70485"/>
            <a:ext cx="8339455" cy="678180"/>
          </a:xfrm>
        </p:spPr>
        <p:txBody>
          <a:bodyPr>
            <a:normAutofit/>
          </a:bodyPr>
          <a:lstStyle/>
          <a:p>
            <a:pPr algn="ctr">
              <a:defRPr/>
            </a:pPr>
            <a:r>
              <a:rPr lang="el-GR" sz="4000" b="1" dirty="0"/>
              <a:t>Ρομπότ </a:t>
            </a:r>
            <a:r>
              <a:rPr lang="el-GR" sz="4000" b="1" dirty="0">
                <a:sym typeface="+mn-ea"/>
              </a:rPr>
              <a:t>Ορισμός</a:t>
            </a:r>
            <a:endParaRPr lang="el-GR" sz="4000" b="1" dirty="0"/>
          </a:p>
        </p:txBody>
      </p:sp>
      <p:sp>
        <p:nvSpPr>
          <p:cNvPr id="14337" name="Content Placeholder 2"/>
          <p:cNvSpPr>
            <a:spLocks noGrp="1"/>
          </p:cNvSpPr>
          <p:nvPr>
            <p:ph idx="1"/>
          </p:nvPr>
        </p:nvSpPr>
        <p:spPr>
          <a:xfrm>
            <a:off x="383540" y="1645285"/>
            <a:ext cx="11271250" cy="4572000"/>
          </a:xfrm>
        </p:spPr>
        <p:txBody>
          <a:bodyPr>
            <a:normAutofit fontScale="90000" lnSpcReduction="10000"/>
          </a:bodyPr>
          <a:lstStyle/>
          <a:p>
            <a:pPr marL="0" indent="0">
              <a:buNone/>
            </a:pPr>
            <a:r>
              <a:rPr lang="el-GR"/>
              <a:t>Η λέξη ρομπότ προέρχεται από την τσέχικη λέξη:</a:t>
            </a:r>
          </a:p>
          <a:p>
            <a:pPr marL="0" indent="0">
              <a:buNone/>
            </a:pPr>
            <a:r>
              <a:rPr lang="el-GR"/>
              <a:t>Robota = Καταναγκαστική εργασία, Ρομπότ = σκλάβος του ανθρώπου</a:t>
            </a:r>
          </a:p>
          <a:p>
            <a:pPr marL="0" indent="0">
              <a:buNone/>
            </a:pPr>
            <a:endParaRPr lang="el-GR">
              <a:solidFill>
                <a:srgbClr val="FF0000"/>
              </a:solidFill>
            </a:endParaRPr>
          </a:p>
          <a:p>
            <a:pPr marL="0" indent="0">
              <a:buNone/>
            </a:pPr>
            <a:r>
              <a:rPr lang="el-GR">
                <a:solidFill>
                  <a:srgbClr val="FF0000"/>
                </a:solidFill>
              </a:rPr>
              <a:t>Ένα προγραμματιζόμενο και πολυλειτουργικό μηχάνημα σχεδιασμένο για να μετακινεί υλικά, εργαλεία ή συσκευές με προγραμματισμένες κινήσεις και να πραγματοποιεί μια ποικιλία εργασιών (Ένωση βιομηχανιών ρομποτικής ΗΠΑ).</a:t>
            </a:r>
          </a:p>
          <a:p>
            <a:pPr marL="0" indent="0">
              <a:buNone/>
            </a:pPr>
            <a:endParaRPr lang="el-GR"/>
          </a:p>
          <a:p>
            <a:pPr marL="0" indent="0">
              <a:buNone/>
            </a:pPr>
            <a:r>
              <a:rPr lang="el-GR"/>
              <a:t>Ένα ρομπότ πρέπει να είναι ευπροσάρμοστο  (Μπορεί να τροποποιηθεί ώστε να  εκτελεί μία πλειάδα ενεργειών)</a:t>
            </a:r>
          </a:p>
          <a:p>
            <a:pPr marL="0" indent="0">
              <a:buNone/>
            </a:pPr>
            <a:r>
              <a:rPr lang="el-GR"/>
              <a:t>Ένα ρομπότ πρέπει να αντιλαμβάνεται και να προσαρμόζεται στο περιβάλλον του</a:t>
            </a:r>
          </a:p>
          <a:p>
            <a:pPr marL="0" indent="0">
              <a:buNone/>
            </a:pPr>
            <a:r>
              <a:rPr lang="el-GR"/>
              <a:t>(Μπορεί να εκτελεί εργασίες που δεν  έχουν πλήρως προκαθοριστεί)</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0835" y="70309"/>
            <a:ext cx="8339470" cy="1129842"/>
          </a:xfrm>
        </p:spPr>
        <p:txBody>
          <a:bodyPr>
            <a:normAutofit/>
          </a:bodyPr>
          <a:lstStyle/>
          <a:p>
            <a:pPr algn="ctr">
              <a:defRPr/>
            </a:pPr>
            <a:r>
              <a:rPr lang="el-GR" sz="4000" b="1" dirty="0"/>
              <a:t>Ρομποτική (</a:t>
            </a:r>
            <a:r>
              <a:rPr lang="el-GR" sz="4000" b="1" dirty="0" err="1"/>
              <a:t>Robotics</a:t>
            </a:r>
            <a:r>
              <a:rPr lang="el-GR" sz="4000" b="1" dirty="0"/>
              <a:t>)</a:t>
            </a:r>
            <a:endParaRPr sz="4000" b="1" dirty="0"/>
          </a:p>
        </p:txBody>
      </p:sp>
      <p:sp>
        <p:nvSpPr>
          <p:cNvPr id="14337" name="Content Placeholder 2"/>
          <p:cNvSpPr>
            <a:spLocks noGrp="1"/>
          </p:cNvSpPr>
          <p:nvPr>
            <p:ph idx="1"/>
          </p:nvPr>
        </p:nvSpPr>
        <p:spPr>
          <a:xfrm>
            <a:off x="604434" y="1645157"/>
            <a:ext cx="11050291" cy="4572000"/>
          </a:xfrm>
        </p:spPr>
        <p:txBody>
          <a:bodyPr>
            <a:normAutofit lnSpcReduction="10000"/>
          </a:bodyPr>
          <a:lstStyle/>
          <a:p>
            <a:pPr marL="0" indent="0">
              <a:buNone/>
            </a:pPr>
            <a:r>
              <a:rPr lang="el-GR" dirty="0" smtClean="0"/>
              <a:t>Η </a:t>
            </a:r>
            <a:r>
              <a:rPr lang="el-GR" dirty="0"/>
              <a:t> Ρομποτική (</a:t>
            </a:r>
            <a:r>
              <a:rPr lang="el-GR" dirty="0" err="1"/>
              <a:t>Robotics</a:t>
            </a:r>
            <a:r>
              <a:rPr lang="el-GR" dirty="0"/>
              <a:t>) είναι κλάδος της τεχνολογίας που ασχολείται με τη σχεδίαση, την ανάπτυξη και τη μελέτη ρομπότ. </a:t>
            </a:r>
            <a:endParaRPr lang="el-GR" dirty="0" smtClean="0"/>
          </a:p>
          <a:p>
            <a:pPr marL="0" indent="0">
              <a:buNone/>
            </a:pPr>
            <a:r>
              <a:rPr lang="el-GR" dirty="0" smtClean="0"/>
              <a:t>Η </a:t>
            </a:r>
            <a:r>
              <a:rPr lang="el-GR" dirty="0"/>
              <a:t>επιστήμη της Ρομποτικής αποτελεί συνδυασμό πολλών άλλων επιστημών, </a:t>
            </a:r>
            <a:r>
              <a:rPr lang="el-GR" dirty="0" smtClean="0"/>
              <a:t>της </a:t>
            </a:r>
            <a:r>
              <a:rPr lang="el-GR" dirty="0"/>
              <a:t>πληροφορικής, της ηλεκτρονικής και της </a:t>
            </a:r>
            <a:r>
              <a:rPr lang="el-GR" dirty="0" smtClean="0"/>
              <a:t>μηχανολογίας.</a:t>
            </a:r>
          </a:p>
          <a:p>
            <a:pPr marL="0" indent="0">
              <a:buNone/>
            </a:pPr>
            <a:r>
              <a:rPr lang="el-GR" dirty="0" smtClean="0"/>
              <a:t>Τα </a:t>
            </a:r>
            <a:r>
              <a:rPr lang="el-GR" dirty="0"/>
              <a:t>ρομπότ είναι αυτόματες μηχανές με προγραμματισμένη συμπεριφορά, </a:t>
            </a:r>
            <a:r>
              <a:rPr lang="el-GR" dirty="0" smtClean="0"/>
              <a:t>που </a:t>
            </a:r>
            <a:r>
              <a:rPr lang="el-GR" dirty="0"/>
              <a:t>αποσκοπεί στην αντικατάσταση του ανθρώπου στην εκτέλεση έργου, τόσο σε φυσικό επίπεδο όσο και σε επίπεδο λήψης </a:t>
            </a:r>
            <a:r>
              <a:rPr lang="el-GR" dirty="0" smtClean="0"/>
              <a:t>αποφάσεων.</a:t>
            </a:r>
          </a:p>
          <a:p>
            <a:pPr marL="0" indent="0">
              <a:buNone/>
            </a:pPr>
            <a:r>
              <a:rPr lang="el-GR" dirty="0" smtClean="0"/>
              <a:t>Η </a:t>
            </a:r>
            <a:r>
              <a:rPr lang="el-GR" dirty="0"/>
              <a:t>ρομποτική επιστήμη έχει κάνει άλματα προόδου και έχει προσφέρει αρκετά τεχνολογικά θαύματα. Τα ρομποτικά συστήματα συνεχώς εξελίσσονται και είναι ήδη μέρος της ζωής μας σε πολλούς τομείς όπως στη βιομηχανία, την ιατρική, </a:t>
            </a:r>
            <a:r>
              <a:rPr lang="el-GR" dirty="0" smtClean="0"/>
              <a:t>κλπ.</a:t>
            </a:r>
            <a:endParaRPr lang="en-US" dirty="0" smtClean="0"/>
          </a:p>
          <a:p>
            <a:pPr lvl="1" eaLnBrk="1" hangingPunct="1"/>
            <a:endParaRPr lang="en-US" dirty="0" smtClean="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0688" y="1426941"/>
            <a:ext cx="11771312" cy="5432478"/>
          </a:xfrm>
        </p:spPr>
        <p:txBody>
          <a:bodyPr>
            <a:noAutofit/>
          </a:bodyPr>
          <a:lstStyle/>
          <a:p>
            <a:pPr marL="0" indent="0">
              <a:buNone/>
              <a:defRPr/>
            </a:pPr>
            <a:r>
              <a:rPr lang="el-GR" dirty="0" smtClean="0"/>
              <a:t>Το</a:t>
            </a:r>
            <a:r>
              <a:rPr lang="el-GR" dirty="0"/>
              <a:t>  ρομπότ  μπορεί  να  χρησιμοποιηθεί  </a:t>
            </a:r>
            <a:r>
              <a:rPr lang="el-GR" dirty="0" smtClean="0"/>
              <a:t>στην </a:t>
            </a:r>
            <a:r>
              <a:rPr lang="el-GR" dirty="0"/>
              <a:t>  εκπαίδευση </a:t>
            </a:r>
            <a:r>
              <a:rPr lang="el-GR" dirty="0" smtClean="0"/>
              <a:t>(Πρωτοβάθμια</a:t>
            </a:r>
            <a:r>
              <a:rPr lang="el-GR" dirty="0"/>
              <a:t>, Δευτεροβάθμια </a:t>
            </a:r>
            <a:r>
              <a:rPr lang="el-GR" dirty="0" smtClean="0"/>
              <a:t>και Τριτοβάθμια) ως</a:t>
            </a:r>
            <a:r>
              <a:rPr lang="el-GR" dirty="0"/>
              <a:t>  ένα αποτελεσματικό εργαλείο για  την ανάπτυξη γνωστικών δομών από  </a:t>
            </a:r>
            <a:r>
              <a:rPr lang="el-GR" dirty="0" smtClean="0"/>
              <a:t>τους εκπαιδευόμενους.</a:t>
            </a:r>
            <a:endParaRPr lang="el-GR" dirty="0"/>
          </a:p>
          <a:p>
            <a:pPr marL="0" indent="0">
              <a:buNone/>
              <a:defRPr/>
            </a:pPr>
            <a:r>
              <a:rPr lang="el-GR" dirty="0" smtClean="0"/>
              <a:t>Η </a:t>
            </a:r>
            <a:r>
              <a:rPr lang="el-GR" dirty="0"/>
              <a:t>εκπαίδευση με τη ρομποτική πραγματοποιείται με την ενεργή συμμετοχή των </a:t>
            </a:r>
            <a:r>
              <a:rPr lang="el-GR" dirty="0" smtClean="0"/>
              <a:t>εκπαιδευομένων οι </a:t>
            </a:r>
            <a:r>
              <a:rPr lang="el-GR" dirty="0"/>
              <a:t>οποίοι δουλεύουν σε ομάδες χρησιμοποιώντας ένα εκπαιδευτικό πακέτο που </a:t>
            </a:r>
            <a:r>
              <a:rPr lang="el-GR" dirty="0" smtClean="0"/>
              <a:t>περιέχει: </a:t>
            </a:r>
          </a:p>
          <a:p>
            <a:pPr indent="309880">
              <a:defRPr/>
            </a:pPr>
            <a:r>
              <a:rPr lang="el-GR" dirty="0" smtClean="0"/>
              <a:t>επεξεργαστή </a:t>
            </a:r>
            <a:r>
              <a:rPr lang="el-GR" dirty="0"/>
              <a:t>(μυαλό), </a:t>
            </a:r>
            <a:endParaRPr lang="el-GR" dirty="0" smtClean="0"/>
          </a:p>
          <a:p>
            <a:pPr indent="309880">
              <a:defRPr/>
            </a:pPr>
            <a:r>
              <a:rPr lang="el-GR" dirty="0" smtClean="0"/>
              <a:t>αισθητήρες </a:t>
            </a:r>
            <a:r>
              <a:rPr lang="el-GR" dirty="0"/>
              <a:t>(αισθήσεις) ως εισόδους της κατασκευής, </a:t>
            </a:r>
            <a:endParaRPr lang="el-GR" dirty="0" smtClean="0"/>
          </a:p>
          <a:p>
            <a:pPr indent="309880">
              <a:defRPr/>
            </a:pPr>
            <a:r>
              <a:rPr lang="el-GR" dirty="0" smtClean="0"/>
              <a:t>κινητήρες </a:t>
            </a:r>
            <a:r>
              <a:rPr lang="el-GR" dirty="0"/>
              <a:t>ως εξόδους και </a:t>
            </a:r>
            <a:endParaRPr lang="el-GR" dirty="0" smtClean="0"/>
          </a:p>
          <a:p>
            <a:pPr indent="309880">
              <a:defRPr/>
            </a:pPr>
            <a:r>
              <a:rPr lang="el-GR" dirty="0" smtClean="0"/>
              <a:t>δομικά </a:t>
            </a:r>
            <a:r>
              <a:rPr lang="el-GR" dirty="0"/>
              <a:t>στοιχεία για την ολοκλήρωση </a:t>
            </a:r>
            <a:r>
              <a:rPr lang="el-GR" dirty="0" smtClean="0"/>
              <a:t>της κατασκευής</a:t>
            </a:r>
            <a:r>
              <a:rPr lang="el-GR" dirty="0"/>
              <a:t>. </a:t>
            </a:r>
            <a:endParaRPr lang="el-GR" dirty="0" smtClean="0"/>
          </a:p>
          <a:p>
            <a:pPr marL="0" indent="0">
              <a:buNone/>
              <a:defRPr/>
            </a:pPr>
            <a:endParaRPr lang="el-GR" dirty="0"/>
          </a:p>
        </p:txBody>
      </p:sp>
      <p:sp>
        <p:nvSpPr>
          <p:cNvPr id="3" name="Title 2"/>
          <p:cNvSpPr>
            <a:spLocks noGrp="1"/>
          </p:cNvSpPr>
          <p:nvPr>
            <p:ph type="title"/>
          </p:nvPr>
        </p:nvSpPr>
        <p:spPr>
          <a:xfrm>
            <a:off x="3871912" y="152400"/>
            <a:ext cx="6338887" cy="609600"/>
          </a:xfrm>
        </p:spPr>
        <p:txBody>
          <a:bodyPr>
            <a:normAutofit fontScale="90000"/>
          </a:bodyPr>
          <a:lstStyle/>
          <a:p>
            <a:r>
              <a:rPr lang="el-GR" b="1" dirty="0"/>
              <a:t>Η ρομποτική στην εκπαίδευση</a:t>
            </a:r>
          </a:p>
        </p:txBody>
      </p:sp>
      <p:pic>
        <p:nvPicPr>
          <p:cNvPr id="5" name="Εικόνα 4"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6" name="TextBox 5"/>
          <p:cNvSpPr txBox="1"/>
          <p:nvPr/>
        </p:nvSpPr>
        <p:spPr>
          <a:xfrm>
            <a:off x="1704826" y="10876"/>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7" name="TextBox 6"/>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6964" y="1541759"/>
            <a:ext cx="11432660" cy="4564573"/>
          </a:xfrm>
        </p:spPr>
        <p:txBody>
          <a:bodyPr>
            <a:noAutofit/>
          </a:bodyPr>
          <a:lstStyle/>
          <a:p>
            <a:pPr marL="0" indent="0">
              <a:buNone/>
              <a:defRPr/>
            </a:pPr>
            <a:r>
              <a:rPr lang="el-GR" dirty="0" smtClean="0"/>
              <a:t>Η</a:t>
            </a:r>
            <a:r>
              <a:rPr lang="el-GR" dirty="0"/>
              <a:t>  ενασχόληση  με  τη  ρομποτική  ενέχει  δύο  ειδών δραστηριότητες: </a:t>
            </a:r>
            <a:endParaRPr lang="el-GR" dirty="0" smtClean="0"/>
          </a:p>
          <a:p>
            <a:pPr marL="806450" indent="-268605">
              <a:defRPr/>
            </a:pPr>
            <a:r>
              <a:rPr lang="el-GR" dirty="0" smtClean="0"/>
              <a:t>μια </a:t>
            </a:r>
            <a:r>
              <a:rPr lang="el-GR" dirty="0"/>
              <a:t>κατασκευαστική και </a:t>
            </a:r>
            <a:endParaRPr lang="el-GR" dirty="0" smtClean="0"/>
          </a:p>
          <a:p>
            <a:pPr marL="806450" indent="-268605">
              <a:defRPr/>
            </a:pPr>
            <a:r>
              <a:rPr lang="el-GR" dirty="0" smtClean="0"/>
              <a:t>μια </a:t>
            </a:r>
            <a:r>
              <a:rPr lang="el-GR" dirty="0"/>
              <a:t>προγραμματιστική. </a:t>
            </a:r>
            <a:endParaRPr lang="el-GR" dirty="0" smtClean="0"/>
          </a:p>
          <a:p>
            <a:pPr marL="0" indent="0">
              <a:buNone/>
              <a:defRPr/>
            </a:pPr>
            <a:r>
              <a:rPr lang="el-GR" dirty="0" smtClean="0"/>
              <a:t>Οι εκπαιδευόμενοι </a:t>
            </a:r>
            <a:r>
              <a:rPr lang="el-GR" dirty="0"/>
              <a:t>κατασκευάζουν ρομποτικές κατασκευές και στη συνέχεια τις προγραμματίζουν ώστε να δώσουν λύσεις σε αυθεντικά προβλήματα που θέτει ο εκπαιδευτικός με κριτήριο τις εμπειρίες τους, τα ενδιαφέροντα και τις ανάγκες τους.</a:t>
            </a:r>
            <a:br>
              <a:rPr lang="el-GR" dirty="0"/>
            </a:br>
            <a:r>
              <a:rPr lang="el-GR" dirty="0"/>
              <a:t>H  φιλοσοφία  σχεδίασης  του  εκπαιδευτικού  υλικού  </a:t>
            </a:r>
            <a:r>
              <a:rPr lang="el-GR" dirty="0" smtClean="0"/>
              <a:t>στηρίζεται </a:t>
            </a:r>
            <a:r>
              <a:rPr lang="el-GR" dirty="0"/>
              <a:t>στην άποψη ότι το παιδί πρέπει από μόνο του να </a:t>
            </a:r>
            <a:r>
              <a:rPr lang="el-GR" dirty="0" err="1"/>
              <a:t>οικοδομεί</a:t>
            </a:r>
            <a:r>
              <a:rPr lang="el-GR" dirty="0"/>
              <a:t> τη γνώση (</a:t>
            </a:r>
            <a:r>
              <a:rPr lang="el-GR" dirty="0" err="1"/>
              <a:t>Papert</a:t>
            </a:r>
            <a:r>
              <a:rPr lang="el-GR" dirty="0"/>
              <a:t>) και ειδικότερα  στην  άποψη  ότι  η  μάθηση  επέρχεται  μέσα  από  το  </a:t>
            </a:r>
            <a:r>
              <a:rPr lang="el-GR" dirty="0" smtClean="0"/>
              <a:t>παιχνίδι.</a:t>
            </a:r>
            <a:r>
              <a:rPr lang="el-GR" dirty="0"/>
              <a:t>  </a:t>
            </a:r>
            <a:endParaRPr lang="el-GR" dirty="0" smtClean="0"/>
          </a:p>
          <a:p>
            <a:pPr marL="0" indent="0">
              <a:buNone/>
              <a:defRPr/>
            </a:pPr>
            <a:endParaRPr lang="el-GR" dirty="0"/>
          </a:p>
        </p:txBody>
      </p:sp>
      <p:sp>
        <p:nvSpPr>
          <p:cNvPr id="3" name="Title 2"/>
          <p:cNvSpPr>
            <a:spLocks noGrp="1"/>
          </p:cNvSpPr>
          <p:nvPr>
            <p:ph type="title"/>
          </p:nvPr>
        </p:nvSpPr>
        <p:spPr>
          <a:xfrm>
            <a:off x="3871912" y="152400"/>
            <a:ext cx="6338887" cy="609600"/>
          </a:xfrm>
        </p:spPr>
        <p:txBody>
          <a:bodyPr>
            <a:normAutofit fontScale="90000"/>
          </a:bodyPr>
          <a:lstStyle/>
          <a:p>
            <a:r>
              <a:rPr lang="el-GR" b="1" dirty="0"/>
              <a:t>Η ρομποτική στην εκπαίδευση</a:t>
            </a:r>
          </a:p>
        </p:txBody>
      </p:sp>
      <p:pic>
        <p:nvPicPr>
          <p:cNvPr id="5" name="Εικόνα 4"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6" name="TextBox 5"/>
          <p:cNvSpPr txBox="1"/>
          <p:nvPr/>
        </p:nvSpPr>
        <p:spPr>
          <a:xfrm>
            <a:off x="1704826" y="10876"/>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7" name="TextBox 6"/>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40869" y="144861"/>
            <a:ext cx="7739062" cy="921148"/>
          </a:xfrm>
        </p:spPr>
        <p:txBody>
          <a:bodyPr>
            <a:normAutofit fontScale="90000"/>
          </a:bodyPr>
          <a:lstStyle/>
          <a:p>
            <a:r>
              <a:rPr lang="el-GR" b="1" dirty="0"/>
              <a:t>Γιατί η Ρομποτική στην Εκπαίδευση;</a:t>
            </a:r>
          </a:p>
        </p:txBody>
      </p:sp>
      <p:sp>
        <p:nvSpPr>
          <p:cNvPr id="16387" name="Content Placeholder 4"/>
          <p:cNvSpPr>
            <a:spLocks noGrp="1"/>
          </p:cNvSpPr>
          <p:nvPr>
            <p:ph sz="half" idx="2"/>
          </p:nvPr>
        </p:nvSpPr>
        <p:spPr>
          <a:xfrm>
            <a:off x="470357" y="1559859"/>
            <a:ext cx="11572875" cy="4670521"/>
          </a:xfrm>
        </p:spPr>
        <p:txBody>
          <a:bodyPr>
            <a:noAutofit/>
          </a:bodyPr>
          <a:lstStyle/>
          <a:p>
            <a:pPr marL="457200" indent="-457200">
              <a:buAutoNum type="alphaUcParenR"/>
            </a:pPr>
            <a:r>
              <a:rPr lang="el-GR" sz="2400" dirty="0" smtClean="0">
                <a:solidFill>
                  <a:srgbClr val="FF0000"/>
                </a:solidFill>
              </a:rPr>
              <a:t>Τα </a:t>
            </a:r>
            <a:r>
              <a:rPr lang="el-GR" sz="2400" dirty="0">
                <a:solidFill>
                  <a:srgbClr val="FF0000"/>
                </a:solidFill>
              </a:rPr>
              <a:t>παιδιά όταν σχεδιάζουν, κατασκευάζουν και προγραμματίζουν ρομπότ έχουν την ευκαιρία να μάθουν παίζοντας και να αναπτύξουν δεξιότητες</a:t>
            </a:r>
            <a:br>
              <a:rPr lang="el-GR" sz="2400" dirty="0">
                <a:solidFill>
                  <a:srgbClr val="FF0000"/>
                </a:solidFill>
              </a:rPr>
            </a:br>
            <a:endParaRPr lang="el-GR" sz="2400" dirty="0" smtClean="0">
              <a:solidFill>
                <a:srgbClr val="FF0000"/>
              </a:solidFill>
            </a:endParaRPr>
          </a:p>
          <a:p>
            <a:pPr marL="444500" indent="0">
              <a:buNone/>
            </a:pPr>
            <a:r>
              <a:rPr lang="el-GR" sz="2400" dirty="0" smtClean="0"/>
              <a:t>Η </a:t>
            </a:r>
            <a:r>
              <a:rPr lang="el-GR" sz="2400" dirty="0"/>
              <a:t>ρομποτική </a:t>
            </a:r>
            <a:r>
              <a:rPr lang="el-GR" sz="2400" dirty="0" smtClean="0"/>
              <a:t>είναι </a:t>
            </a:r>
            <a:r>
              <a:rPr lang="el-GR" sz="2400" dirty="0"/>
              <a:t>μία </a:t>
            </a:r>
            <a:r>
              <a:rPr lang="el-GR" sz="2400" dirty="0" smtClean="0"/>
              <a:t>ενδιαφέρουσα </a:t>
            </a:r>
            <a:r>
              <a:rPr lang="el-GR" sz="2400" dirty="0"/>
              <a:t>δραστηριότητα που δίνει τη δυνατότητα στο μαθητή να εμπλακεί με τη </a:t>
            </a:r>
            <a:r>
              <a:rPr lang="el-GR" sz="2400" dirty="0" smtClean="0"/>
              <a:t>δράση και </a:t>
            </a:r>
            <a:r>
              <a:rPr lang="el-GR" sz="2400" dirty="0"/>
              <a:t>μπορεί να χρησιμοποιηθεί </a:t>
            </a:r>
            <a:r>
              <a:rPr lang="el-GR" sz="2400" dirty="0" smtClean="0"/>
              <a:t>για</a:t>
            </a:r>
            <a:r>
              <a:rPr lang="el-GR" sz="2400" dirty="0"/>
              <a:t> τη </a:t>
            </a:r>
            <a:r>
              <a:rPr lang="el-GR" sz="2400" b="1" dirty="0"/>
              <a:t>διδασκαλία διαφόρων </a:t>
            </a:r>
            <a:r>
              <a:rPr lang="el-GR" sz="2400" b="1" dirty="0" smtClean="0"/>
              <a:t>εννοιών</a:t>
            </a:r>
            <a:r>
              <a:rPr lang="el-GR" sz="2400" dirty="0"/>
              <a:t> </a:t>
            </a:r>
            <a:r>
              <a:rPr lang="el-GR" sz="2400" dirty="0" smtClean="0"/>
              <a:t>από </a:t>
            </a:r>
            <a:r>
              <a:rPr lang="el-GR" sz="2400" dirty="0"/>
              <a:t>τις Φυσικές Επιστήμες και άλλα γνωστικά αντικείμενα</a:t>
            </a:r>
            <a:r>
              <a:rPr lang="el-GR" sz="2400" dirty="0" smtClean="0"/>
              <a:t>.</a:t>
            </a:r>
          </a:p>
          <a:p>
            <a:pPr marL="1344930" indent="-443230"/>
            <a:r>
              <a:rPr lang="el-GR" sz="2400" dirty="0" smtClean="0"/>
              <a:t>Φυσική </a:t>
            </a:r>
            <a:r>
              <a:rPr lang="el-GR" sz="2400" dirty="0"/>
              <a:t>(μελέτη της κίνησης, μελέτη της επίδρασης της τριβής, μελέτη της σχέσης των δυνάμεων, μεταφορά ενέργειας </a:t>
            </a:r>
            <a:r>
              <a:rPr lang="el-GR" sz="2400" dirty="0" err="1"/>
              <a:t>κ.α</a:t>
            </a:r>
            <a:r>
              <a:rPr lang="el-GR" sz="2400" dirty="0"/>
              <a:t>)</a:t>
            </a:r>
          </a:p>
          <a:p>
            <a:pPr marL="1344930" indent="-443230"/>
            <a:r>
              <a:rPr lang="el-GR" sz="2400" dirty="0"/>
              <a:t>Μαθηματικά και Γεωμετρία (αναλογίες, μέτρηση αποστάσεων, κατανόηση βασικών γεωμετρικών ιδιοτήτων όπως η περίμετρος </a:t>
            </a:r>
            <a:r>
              <a:rPr lang="el-GR" sz="2400" dirty="0" err="1"/>
              <a:t>κ.α</a:t>
            </a:r>
            <a:r>
              <a:rPr lang="el-GR" sz="2400" dirty="0"/>
              <a:t>)</a:t>
            </a:r>
          </a:p>
          <a:p>
            <a:pPr marL="1344930" indent="-443230"/>
            <a:r>
              <a:rPr lang="el-GR" sz="2400" dirty="0"/>
              <a:t>Μηχανική (κατασκευή, έλεγχος και αξιολόγηση μηχανικών λύσεων </a:t>
            </a:r>
            <a:r>
              <a:rPr lang="el-GR" sz="2400" dirty="0" err="1"/>
              <a:t>κ.α</a:t>
            </a:r>
            <a:r>
              <a:rPr lang="el-GR" sz="2400" dirty="0" smtClean="0"/>
              <a:t>)</a:t>
            </a:r>
            <a:endParaRPr lang="el-GR" sz="2400" dirty="0"/>
          </a:p>
        </p:txBody>
      </p:sp>
      <p:pic>
        <p:nvPicPr>
          <p:cNvPr id="16" name="Εικόνα 1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17" name="TextBox 1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18" name="TextBox 1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40869" y="144861"/>
            <a:ext cx="7739062" cy="921148"/>
          </a:xfrm>
        </p:spPr>
        <p:txBody>
          <a:bodyPr>
            <a:normAutofit fontScale="90000"/>
          </a:bodyPr>
          <a:lstStyle/>
          <a:p>
            <a:r>
              <a:rPr lang="el-GR" b="1" dirty="0"/>
              <a:t>Γιατί η Ρομποτική στην Εκπαίδευση;</a:t>
            </a:r>
          </a:p>
        </p:txBody>
      </p:sp>
      <p:sp>
        <p:nvSpPr>
          <p:cNvPr id="16387" name="Content Placeholder 4"/>
          <p:cNvSpPr>
            <a:spLocks noGrp="1"/>
          </p:cNvSpPr>
          <p:nvPr>
            <p:ph sz="half" idx="2"/>
          </p:nvPr>
        </p:nvSpPr>
        <p:spPr>
          <a:xfrm>
            <a:off x="423862" y="1538746"/>
            <a:ext cx="11572875" cy="4970542"/>
          </a:xfrm>
        </p:spPr>
        <p:txBody>
          <a:bodyPr>
            <a:normAutofit fontScale="25000" lnSpcReduction="20000"/>
          </a:bodyPr>
          <a:lstStyle/>
          <a:p>
            <a:pPr marL="0" indent="0">
              <a:buNone/>
            </a:pPr>
            <a:r>
              <a:rPr lang="el-GR" sz="9600" dirty="0" smtClean="0"/>
              <a:t>Η </a:t>
            </a:r>
            <a:r>
              <a:rPr lang="el-GR" sz="9600" dirty="0"/>
              <a:t>εκπαιδευτική Ρομποτική έχει </a:t>
            </a:r>
            <a:r>
              <a:rPr lang="el-GR" sz="9600" b="1" dirty="0"/>
              <a:t>θετικές επιπτώσεις</a:t>
            </a:r>
            <a:r>
              <a:rPr lang="el-GR" sz="9600" dirty="0"/>
              <a:t> εκτός από το γνωστικό τομέα και </a:t>
            </a:r>
            <a:r>
              <a:rPr lang="el-GR" sz="9600" b="1" dirty="0"/>
              <a:t>στο συναισθηματικό </a:t>
            </a:r>
            <a:r>
              <a:rPr lang="el-GR" sz="9600" dirty="0"/>
              <a:t>(αυτοεκτίμηση, αυτοπεποίθηση) και </a:t>
            </a:r>
            <a:r>
              <a:rPr lang="el-GR" sz="9600" b="1" dirty="0"/>
              <a:t>κοινωνικό </a:t>
            </a:r>
            <a:r>
              <a:rPr lang="el-GR" sz="9600" dirty="0"/>
              <a:t>(κοινωνικοποίηση, απομυθοποίηση).</a:t>
            </a:r>
            <a:br>
              <a:rPr lang="el-GR" sz="9600" dirty="0"/>
            </a:br>
            <a:r>
              <a:rPr lang="el-GR" sz="9600" dirty="0"/>
              <a:t/>
            </a:r>
            <a:br>
              <a:rPr lang="el-GR" sz="9600" dirty="0"/>
            </a:br>
            <a:r>
              <a:rPr lang="el-GR" sz="9600" dirty="0"/>
              <a:t>Επιπλέον, με τη βοήθεια της ρομποτικής στη διδασκαλία του ο εκπαιδευτικός μπορεί να επικεντρωθεί στην </a:t>
            </a:r>
            <a:r>
              <a:rPr lang="el-GR" sz="9600" b="1" dirty="0"/>
              <a:t>ανάπτυξη και άλλων κρίσιμων δεξιοτήτων</a:t>
            </a:r>
            <a:r>
              <a:rPr lang="el-GR" sz="9600" dirty="0"/>
              <a:t> του 21ου αιώνα</a:t>
            </a:r>
            <a:r>
              <a:rPr lang="el-GR" sz="9600" dirty="0" smtClean="0"/>
              <a:t>:</a:t>
            </a:r>
          </a:p>
          <a:p>
            <a:pPr marL="538480" indent="-269875">
              <a:lnSpc>
                <a:spcPct val="120000"/>
              </a:lnSpc>
              <a:spcBef>
                <a:spcPts val="0"/>
              </a:spcBef>
              <a:spcAft>
                <a:spcPts val="600"/>
              </a:spcAft>
            </a:pPr>
            <a:r>
              <a:rPr lang="el-GR" sz="9600" dirty="0" smtClean="0"/>
              <a:t>ομαδική </a:t>
            </a:r>
            <a:r>
              <a:rPr lang="el-GR" sz="9600" dirty="0"/>
              <a:t>εργασία</a:t>
            </a:r>
          </a:p>
          <a:p>
            <a:pPr marL="538480" indent="-269875">
              <a:lnSpc>
                <a:spcPct val="120000"/>
              </a:lnSpc>
              <a:spcBef>
                <a:spcPts val="0"/>
              </a:spcBef>
              <a:spcAft>
                <a:spcPts val="600"/>
              </a:spcAft>
            </a:pPr>
            <a:r>
              <a:rPr lang="el-GR" sz="9600" dirty="0"/>
              <a:t>επίλυση προβλημάτων (ανάλυση, σχεδίαση, υλοποίηση, </a:t>
            </a:r>
            <a:r>
              <a:rPr lang="el-GR" sz="9600" dirty="0" smtClean="0"/>
              <a:t>δοκιμή, αξιολόγηση)</a:t>
            </a:r>
          </a:p>
          <a:p>
            <a:pPr marL="538480" indent="-269875">
              <a:lnSpc>
                <a:spcPct val="120000"/>
              </a:lnSpc>
              <a:spcBef>
                <a:spcPts val="0"/>
              </a:spcBef>
              <a:spcAft>
                <a:spcPts val="600"/>
              </a:spcAft>
            </a:pPr>
            <a:r>
              <a:rPr lang="el-GR" sz="9600" dirty="0" smtClean="0"/>
              <a:t>καινοτομία</a:t>
            </a:r>
            <a:endParaRPr lang="el-GR" sz="9600" dirty="0"/>
          </a:p>
          <a:p>
            <a:pPr marL="538480" indent="-269875">
              <a:lnSpc>
                <a:spcPct val="120000"/>
              </a:lnSpc>
              <a:spcBef>
                <a:spcPts val="0"/>
              </a:spcBef>
              <a:spcAft>
                <a:spcPts val="600"/>
              </a:spcAft>
            </a:pPr>
            <a:r>
              <a:rPr lang="el-GR" sz="9600" dirty="0"/>
              <a:t>διαχείριση έργου (διαχείριση χρόνου, κατανομή έργου και πόρων </a:t>
            </a:r>
            <a:r>
              <a:rPr lang="el-GR" sz="9600" dirty="0" err="1" smtClean="0"/>
              <a:t>κ.α</a:t>
            </a:r>
            <a:r>
              <a:rPr lang="el-GR" sz="9600" dirty="0" smtClean="0"/>
              <a:t>)</a:t>
            </a:r>
          </a:p>
          <a:p>
            <a:pPr marL="538480" indent="-269875">
              <a:lnSpc>
                <a:spcPct val="120000"/>
              </a:lnSpc>
              <a:spcBef>
                <a:spcPts val="0"/>
              </a:spcBef>
              <a:spcAft>
                <a:spcPts val="600"/>
              </a:spcAft>
            </a:pPr>
            <a:r>
              <a:rPr lang="el-GR" sz="9600" dirty="0" smtClean="0"/>
              <a:t>προγραμματισμός</a:t>
            </a:r>
            <a:endParaRPr lang="el-GR" sz="9600" dirty="0"/>
          </a:p>
          <a:p>
            <a:pPr marL="538480" indent="-269875">
              <a:lnSpc>
                <a:spcPct val="120000"/>
              </a:lnSpc>
              <a:spcBef>
                <a:spcPts val="0"/>
              </a:spcBef>
              <a:spcAft>
                <a:spcPts val="600"/>
              </a:spcAft>
            </a:pPr>
            <a:r>
              <a:rPr lang="el-GR" sz="9600" dirty="0"/>
              <a:t>δεξιότητες επικοινωνίας</a:t>
            </a:r>
          </a:p>
          <a:p>
            <a:pPr marL="538480" indent="-269875">
              <a:lnSpc>
                <a:spcPct val="120000"/>
              </a:lnSpc>
              <a:spcBef>
                <a:spcPts val="0"/>
              </a:spcBef>
              <a:spcAft>
                <a:spcPts val="600"/>
              </a:spcAft>
            </a:pPr>
            <a:r>
              <a:rPr lang="el-GR" sz="9600" dirty="0"/>
              <a:t>πολύτιμες νοητικές δεξιότητες (αναλυτική και συνθετική σκέψη, δημιουργικότητα, κριτική σκέψη </a:t>
            </a:r>
            <a:r>
              <a:rPr lang="el-GR" sz="9600" dirty="0" err="1"/>
              <a:t>κ.α</a:t>
            </a:r>
            <a:r>
              <a:rPr lang="el-GR" sz="9600" dirty="0" smtClean="0"/>
              <a:t>) κ.λπ</a:t>
            </a:r>
            <a:r>
              <a:rPr lang="el-GR" sz="9600" dirty="0"/>
              <a:t>.</a:t>
            </a:r>
            <a:br>
              <a:rPr lang="el-GR" sz="9600" dirty="0"/>
            </a:br>
            <a:endParaRPr lang="el-GR" sz="9600" dirty="0"/>
          </a:p>
          <a:p>
            <a:pPr>
              <a:lnSpc>
                <a:spcPct val="120000"/>
              </a:lnSpc>
              <a:spcBef>
                <a:spcPts val="0"/>
              </a:spcBef>
              <a:spcAft>
                <a:spcPts val="600"/>
              </a:spcAft>
            </a:pPr>
            <a:endParaRPr lang="en-US" sz="9600" dirty="0"/>
          </a:p>
        </p:txBody>
      </p:sp>
      <p:pic>
        <p:nvPicPr>
          <p:cNvPr id="16" name="Εικόνα 1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17" name="TextBox 1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18" name="TextBox 1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0835" y="70309"/>
            <a:ext cx="8923857" cy="995700"/>
          </a:xfrm>
        </p:spPr>
        <p:txBody>
          <a:bodyPr>
            <a:normAutofit/>
          </a:bodyPr>
          <a:lstStyle/>
          <a:p>
            <a:pPr algn="ctr">
              <a:defRPr/>
            </a:pPr>
            <a:r>
              <a:rPr lang="el-GR" sz="4000" b="1" dirty="0"/>
              <a:t>Γιατί η Ρομποτική στην Εκπαίδευση;</a:t>
            </a:r>
            <a:endParaRPr sz="4000" dirty="0"/>
          </a:p>
        </p:txBody>
      </p:sp>
      <p:pic>
        <p:nvPicPr>
          <p:cNvPr id="5" name="Εικόνα 4"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6" name="TextBox 5"/>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7" name="TextBox 6"/>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graphicFrame>
        <p:nvGraphicFramePr>
          <p:cNvPr id="8" name="Πίνακας 7"/>
          <p:cNvGraphicFramePr>
            <a:graphicFrameLocks noGrp="1"/>
          </p:cNvGraphicFramePr>
          <p:nvPr/>
        </p:nvGraphicFramePr>
        <p:xfrm>
          <a:off x="1794719" y="3818414"/>
          <a:ext cx="8602561" cy="365760"/>
        </p:xfrm>
        <a:graphic>
          <a:graphicData uri="http://schemas.openxmlformats.org/drawingml/2006/table">
            <a:tbl>
              <a:tblPr/>
              <a:tblGrid>
                <a:gridCol w="8602561">
                  <a:extLst>
                    <a:ext uri="{9D8B030D-6E8A-4147-A177-3AD203B41FA5}">
                      <a16:colId xmlns:a16="http://schemas.microsoft.com/office/drawing/2014/main" val="20000"/>
                    </a:ext>
                  </a:extLst>
                </a:gridCol>
              </a:tblGrid>
              <a:tr h="0">
                <a:tc>
                  <a:txBody>
                    <a:bodyPr/>
                    <a:lstStyle/>
                    <a:p>
                      <a:pPr algn="ctr" fontAlgn="t"/>
                      <a:endParaRPr lang="el-GR" dirty="0">
                        <a:effectLst/>
                      </a:endParaRPr>
                    </a:p>
                  </a:txBody>
                  <a:tcPr marL="47625" marR="47625">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0" name="Ορθογώνιο 9"/>
          <p:cNvSpPr/>
          <p:nvPr/>
        </p:nvSpPr>
        <p:spPr>
          <a:xfrm>
            <a:off x="1678321" y="1407731"/>
            <a:ext cx="9867916" cy="830997"/>
          </a:xfrm>
          <a:prstGeom prst="rect">
            <a:avLst/>
          </a:prstGeom>
        </p:spPr>
        <p:txBody>
          <a:bodyPr wrap="square">
            <a:spAutoFit/>
          </a:bodyPr>
          <a:lstStyle/>
          <a:p>
            <a:r>
              <a:rPr lang="el-GR" altLang="el-GR" sz="2400" dirty="0">
                <a:solidFill>
                  <a:srgbClr val="FF0000"/>
                </a:solidFill>
              </a:rPr>
              <a:t>B) Η ρομποτική αλλάζει τον παραδοσιακό χαρακτήρα της διδασκαλίας</a:t>
            </a:r>
            <a:br>
              <a:rPr lang="el-GR" altLang="el-GR" sz="2400" dirty="0">
                <a:solidFill>
                  <a:srgbClr val="FF0000"/>
                </a:solidFill>
              </a:rPr>
            </a:br>
            <a:endParaRPr lang="el-GR" sz="2400" dirty="0">
              <a:solidFill>
                <a:srgbClr val="FF0000"/>
              </a:solidFill>
            </a:endParaRPr>
          </a:p>
        </p:txBody>
      </p:sp>
      <p:pic>
        <p:nvPicPr>
          <p:cNvPr id="13" name="Εικόνα 12"/>
          <p:cNvPicPr>
            <a:picLocks noChangeAspect="1"/>
          </p:cNvPicPr>
          <p:nvPr/>
        </p:nvPicPr>
        <p:blipFill>
          <a:blip r:embed="rId3"/>
          <a:stretch>
            <a:fillRect/>
          </a:stretch>
        </p:blipFill>
        <p:spPr>
          <a:xfrm>
            <a:off x="2921341" y="4708450"/>
            <a:ext cx="7381875" cy="2019300"/>
          </a:xfrm>
          <a:prstGeom prst="rect">
            <a:avLst/>
          </a:prstGeom>
        </p:spPr>
      </p:pic>
      <p:pic>
        <p:nvPicPr>
          <p:cNvPr id="14" name="Εικόνα 13"/>
          <p:cNvPicPr>
            <a:picLocks noChangeAspect="1"/>
          </p:cNvPicPr>
          <p:nvPr/>
        </p:nvPicPr>
        <p:blipFill>
          <a:blip r:embed="rId4"/>
          <a:stretch>
            <a:fillRect/>
          </a:stretch>
        </p:blipFill>
        <p:spPr>
          <a:xfrm>
            <a:off x="2921341" y="1823229"/>
            <a:ext cx="7381875" cy="27717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14331" y="50345"/>
            <a:ext cx="8351376" cy="1325563"/>
          </a:xfrm>
        </p:spPr>
        <p:txBody>
          <a:bodyPr>
            <a:normAutofit/>
          </a:bodyPr>
          <a:lstStyle/>
          <a:p>
            <a:pPr>
              <a:defRPr/>
            </a:pPr>
            <a:r>
              <a:rPr lang="el-GR" sz="4000" b="1" dirty="0"/>
              <a:t>Γιατί η Ρομποτική στην Εκπαίδευση;</a:t>
            </a:r>
            <a:endParaRPr sz="4000" b="1" dirty="0"/>
          </a:p>
        </p:txBody>
      </p:sp>
      <p:pic>
        <p:nvPicPr>
          <p:cNvPr id="6" name="Εικόνα 5"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7" name="TextBox 6"/>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p>
          <a:p>
            <a:r>
              <a:rPr lang="el-GR" sz="1200" b="1" dirty="0"/>
              <a:t>Σ</a:t>
            </a:r>
            <a:r>
              <a:rPr lang="el-GR" sz="1200" dirty="0"/>
              <a:t>ΧΟΛΗ</a:t>
            </a:r>
          </a:p>
          <a:p>
            <a:r>
              <a:rPr lang="el-GR" sz="1200" b="1" dirty="0"/>
              <a:t>ΠΑ</a:t>
            </a:r>
            <a:r>
              <a:rPr lang="el-GR" sz="1200" dirty="0"/>
              <a:t>ΙΔΑΓΩΓΙΚΗΣ &amp;</a:t>
            </a:r>
          </a:p>
          <a:p>
            <a:r>
              <a:rPr lang="el-GR" sz="1200" b="1" dirty="0"/>
              <a:t>Τ</a:t>
            </a:r>
            <a:r>
              <a:rPr lang="el-GR" sz="1200" dirty="0"/>
              <a:t>ΕΧΝΟΛΟΓΙΚΗΣ</a:t>
            </a:r>
          </a:p>
          <a:p>
            <a:r>
              <a:rPr lang="el-GR" sz="1200" b="1" dirty="0"/>
              <a:t>Ε</a:t>
            </a:r>
            <a:r>
              <a:rPr lang="el-GR" sz="1200" dirty="0"/>
              <a:t>ΚΠΑΙΔΕΥΣΗΣ</a:t>
            </a:r>
          </a:p>
        </p:txBody>
      </p:sp>
      <p:sp>
        <p:nvSpPr>
          <p:cNvPr id="8" name="TextBox 7"/>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5" name="Ορθογώνιο 4"/>
          <p:cNvSpPr/>
          <p:nvPr/>
        </p:nvSpPr>
        <p:spPr>
          <a:xfrm>
            <a:off x="294468" y="1426941"/>
            <a:ext cx="11670223" cy="5201424"/>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l-GR" sz="2400" b="1" dirty="0" smtClean="0">
                <a:latin typeface="helvetica" panose="020B0604020202020204" pitchFamily="34" charset="0"/>
              </a:rPr>
              <a:t>Συνδυάζει </a:t>
            </a:r>
            <a:r>
              <a:rPr lang="el-GR" sz="2400" b="1" dirty="0">
                <a:latin typeface="helvetica" panose="020B0604020202020204" pitchFamily="34" charset="0"/>
              </a:rPr>
              <a:t>τη μάθηση με το παιχνίδι </a:t>
            </a:r>
            <a:r>
              <a:rPr lang="el-GR" sz="2400" dirty="0" smtClean="0">
                <a:latin typeface="helvetica" panose="020B0604020202020204" pitchFamily="34" charset="0"/>
              </a:rPr>
              <a:t>- </a:t>
            </a:r>
            <a:r>
              <a:rPr lang="el-GR" sz="2400" dirty="0">
                <a:latin typeface="helvetica" panose="020B0604020202020204" pitchFamily="34" charset="0"/>
              </a:rPr>
              <a:t>είναι γνωστό </a:t>
            </a:r>
            <a:r>
              <a:rPr lang="el-GR" sz="2400" dirty="0" smtClean="0">
                <a:latin typeface="helvetica" panose="020B0604020202020204" pitchFamily="34" charset="0"/>
              </a:rPr>
              <a:t>πως </a:t>
            </a:r>
            <a:r>
              <a:rPr lang="el-GR" sz="2400" dirty="0">
                <a:latin typeface="helvetica" panose="020B0604020202020204" pitchFamily="34" charset="0"/>
              </a:rPr>
              <a:t>η μάθηση επιτυγχάνεται ευκολότερα, ταχύτερα και ουσιαστικότερα όταν συνδυάζεται με το παιχνίδι. </a:t>
            </a:r>
            <a:r>
              <a:rPr lang="el-GR" sz="2400" dirty="0" smtClean="0">
                <a:latin typeface="helvetica" panose="020B0604020202020204" pitchFamily="34" charset="0"/>
              </a:rPr>
              <a:t>Τα παιχνίδια </a:t>
            </a:r>
            <a:r>
              <a:rPr lang="el-GR" sz="2400" dirty="0">
                <a:latin typeface="helvetica" panose="020B0604020202020204" pitchFamily="34" charset="0"/>
              </a:rPr>
              <a:t>που </a:t>
            </a:r>
            <a:r>
              <a:rPr lang="el-GR" sz="2400" dirty="0" smtClean="0">
                <a:latin typeface="helvetica" panose="020B0604020202020204" pitchFamily="34" charset="0"/>
              </a:rPr>
              <a:t>εμπεριέχουν </a:t>
            </a:r>
            <a:r>
              <a:rPr lang="el-GR" sz="2400" dirty="0">
                <a:latin typeface="helvetica" panose="020B0604020202020204" pitchFamily="34" charset="0"/>
              </a:rPr>
              <a:t>τα </a:t>
            </a:r>
            <a:r>
              <a:rPr lang="el-GR" sz="2400" dirty="0" err="1" smtClean="0">
                <a:latin typeface="helvetica" panose="020B0604020202020204" pitchFamily="34" charset="0"/>
              </a:rPr>
              <a:t>προγραμματιζόµενα</a:t>
            </a:r>
            <a:r>
              <a:rPr lang="el-GR" sz="2400" dirty="0" smtClean="0">
                <a:latin typeface="helvetica" panose="020B0604020202020204" pitchFamily="34" charset="0"/>
              </a:rPr>
              <a:t> </a:t>
            </a:r>
            <a:r>
              <a:rPr lang="el-GR" sz="2400" dirty="0">
                <a:latin typeface="helvetica" panose="020B0604020202020204" pitchFamily="34" charset="0"/>
              </a:rPr>
              <a:t>ρομπότ </a:t>
            </a:r>
            <a:r>
              <a:rPr lang="el-GR" sz="2400" dirty="0" smtClean="0">
                <a:latin typeface="helvetica" panose="020B0604020202020204" pitchFamily="34" charset="0"/>
              </a:rPr>
              <a:t>αποτελούν </a:t>
            </a:r>
            <a:r>
              <a:rPr lang="el-GR" sz="2400" dirty="0">
                <a:latin typeface="helvetica" panose="020B0604020202020204" pitchFamily="34" charset="0"/>
              </a:rPr>
              <a:t>ένα </a:t>
            </a:r>
            <a:r>
              <a:rPr lang="el-GR" sz="2400" dirty="0" smtClean="0">
                <a:latin typeface="helvetica" panose="020B0604020202020204" pitchFamily="34" charset="0"/>
              </a:rPr>
              <a:t>σημαντικό </a:t>
            </a:r>
            <a:r>
              <a:rPr lang="el-GR" sz="2400" dirty="0">
                <a:latin typeface="helvetica" panose="020B0604020202020204" pitchFamily="34" charset="0"/>
              </a:rPr>
              <a:t>παράγοντα θετικού </a:t>
            </a:r>
            <a:r>
              <a:rPr lang="el-GR" sz="2400" dirty="0" smtClean="0">
                <a:latin typeface="helvetica" panose="020B0604020202020204" pitchFamily="34" charset="0"/>
              </a:rPr>
              <a:t>κινήτρου.</a:t>
            </a:r>
            <a:endParaRPr lang="el-GR" sz="2400" dirty="0">
              <a:latin typeface="helvetica" panose="020B0604020202020204" pitchFamily="34" charset="0"/>
            </a:endParaRPr>
          </a:p>
          <a:p>
            <a:pPr marL="342900" indent="-342900" algn="just">
              <a:spcAft>
                <a:spcPts val="600"/>
              </a:spcAft>
              <a:buFont typeface="Arial" panose="020B0604020202020204" pitchFamily="34" charset="0"/>
              <a:buChar char="•"/>
            </a:pPr>
            <a:r>
              <a:rPr lang="el-GR" sz="2400" b="1" dirty="0">
                <a:latin typeface="helvetica" panose="020B0604020202020204" pitchFamily="34" charset="0"/>
              </a:rPr>
              <a:t>Ευνοεί την ανάπτυξη ερευνητικού ενδιαφέροντος</a:t>
            </a:r>
            <a:r>
              <a:rPr lang="el-GR" sz="2400" dirty="0">
                <a:latin typeface="helvetica" panose="020B0604020202020204" pitchFamily="34" charset="0"/>
              </a:rPr>
              <a:t>. Η εκπαιδευτική ρομποτική δίνει τη δυνατότητα στα παιδιά να δράσουν ως </a:t>
            </a:r>
            <a:r>
              <a:rPr lang="el-GR" sz="2400" dirty="0" smtClean="0">
                <a:latin typeface="helvetica" panose="020B0604020202020204" pitchFamily="34" charset="0"/>
              </a:rPr>
              <a:t>και </a:t>
            </a:r>
            <a:r>
              <a:rPr lang="el-GR" sz="2400" dirty="0">
                <a:latin typeface="helvetica" panose="020B0604020202020204" pitchFamily="34" charset="0"/>
              </a:rPr>
              <a:t>να ανακαλύψουν δικές τους καινοτόμες ιδέες και λύσεις.</a:t>
            </a:r>
          </a:p>
          <a:p>
            <a:pPr marL="342900" indent="-342900" algn="just">
              <a:spcAft>
                <a:spcPts val="600"/>
              </a:spcAft>
              <a:buFont typeface="Arial" panose="020B0604020202020204" pitchFamily="34" charset="0"/>
              <a:buChar char="•"/>
            </a:pPr>
            <a:r>
              <a:rPr lang="el-GR" sz="2400" b="1" dirty="0">
                <a:latin typeface="helvetica" panose="020B0604020202020204" pitchFamily="34" charset="0"/>
              </a:rPr>
              <a:t>Εμπλέκει ενεργά τους μαθητές</a:t>
            </a:r>
            <a:r>
              <a:rPr lang="el-GR" sz="2400" dirty="0">
                <a:latin typeface="helvetica" panose="020B0604020202020204" pitchFamily="34" charset="0"/>
              </a:rPr>
              <a:t> στη μάθησή τους με την επίλυση αυθεντικών προβλημάτων.</a:t>
            </a:r>
          </a:p>
          <a:p>
            <a:pPr marL="342900" indent="-342900" algn="just">
              <a:spcAft>
                <a:spcPts val="600"/>
              </a:spcAft>
              <a:buFont typeface="Arial" panose="020B0604020202020204" pitchFamily="34" charset="0"/>
              <a:buChar char="•"/>
            </a:pPr>
            <a:r>
              <a:rPr lang="el-GR" sz="2400" b="1" dirty="0">
                <a:latin typeface="helvetica" panose="020B0604020202020204" pitchFamily="34" charset="0"/>
              </a:rPr>
              <a:t>Υποστηρίζει τη διερευνητική μάθηση </a:t>
            </a:r>
            <a:r>
              <a:rPr lang="el-GR" sz="2400" dirty="0">
                <a:latin typeface="helvetica" panose="020B0604020202020204" pitchFamily="34" charset="0"/>
              </a:rPr>
              <a:t>και ενισχύει τη διερευνητική στάση των μαθητών.</a:t>
            </a:r>
          </a:p>
          <a:p>
            <a:pPr marL="342900" indent="-342900" algn="just">
              <a:spcAft>
                <a:spcPts val="600"/>
              </a:spcAft>
              <a:buFont typeface="Arial" panose="020B0604020202020204" pitchFamily="34" charset="0"/>
              <a:buChar char="•"/>
            </a:pPr>
            <a:r>
              <a:rPr lang="el-GR" sz="2400" b="1" dirty="0">
                <a:latin typeface="helvetica" panose="020B0604020202020204" pitchFamily="34" charset="0"/>
              </a:rPr>
              <a:t>Δίνει κίνητρα στους μαθητές </a:t>
            </a:r>
            <a:r>
              <a:rPr lang="el-GR" sz="2400" dirty="0">
                <a:latin typeface="helvetica" panose="020B0604020202020204" pitchFamily="34" charset="0"/>
              </a:rPr>
              <a:t>να μελετήσουν την επιστήμη και την τεχνολογία.</a:t>
            </a:r>
            <a:br>
              <a:rPr lang="el-GR" sz="2400" dirty="0">
                <a:latin typeface="helvetica" panose="020B0604020202020204" pitchFamily="34" charset="0"/>
              </a:rPr>
            </a:br>
            <a:endParaRPr lang="el-GR" sz="2400" dirty="0">
              <a:latin typeface="helvetica"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4</TotalTime>
  <Words>1309</Words>
  <Application>Microsoft Office PowerPoint</Application>
  <PresentationFormat>Ευρεία οθόνη</PresentationFormat>
  <Paragraphs>206</Paragraphs>
  <Slides>17</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Calibri Light</vt:lpstr>
      <vt:lpstr>helvetica</vt:lpstr>
      <vt:lpstr>Θέμα του Office</vt:lpstr>
      <vt:lpstr>Παιδαγωγικές Εφαρμογές ΗΥ</vt:lpstr>
      <vt:lpstr>Ρομπότ Ορισμός</vt:lpstr>
      <vt:lpstr>Ρομποτική (Robotics)</vt:lpstr>
      <vt:lpstr>Η ρομποτική στην εκπαίδευση</vt:lpstr>
      <vt:lpstr>Η ρομποτική στην εκπαίδευση</vt:lpstr>
      <vt:lpstr>Γιατί η Ρομποτική στην Εκπαίδευση;</vt:lpstr>
      <vt:lpstr>Γιατί η Ρομποτική στην Εκπαίδευση;</vt:lpstr>
      <vt:lpstr>Γιατί η Ρομποτική στην Εκπαίδευση;</vt:lpstr>
      <vt:lpstr>Γιατί η Ρομποτική στην Εκπαίδευση;</vt:lpstr>
      <vt:lpstr>Γιατί η Ρομποτική στην Εκπαίδευση;</vt:lpstr>
      <vt:lpstr>Γιατί η Ρομποτική στην Εκπαίδευση;</vt:lpstr>
      <vt:lpstr>Γιατί η Ρομποτική στην Εκπαίδευση;</vt:lpstr>
      <vt:lpstr>Γιατί η Ρομποτική στην Εκπαίδευση;</vt:lpstr>
      <vt:lpstr>Διδακτικές προσεγγίσεις &amp; εκπαιδευτική ρομποτική</vt:lpstr>
      <vt:lpstr>Διδακτικές προσεγγίσεις &amp; εκπαιδευτική ρομποτική</vt:lpstr>
      <vt:lpstr>Διδακτικές προσεγγίσεις &amp; εκπαιδευτική ρομποτική</vt:lpstr>
      <vt:lpstr>Διδακτικές προσεγγίσεις &amp; εκπαιδευτική ρομποτική</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Παιδαγωγικές Εφαρμογές ΗΥ</dc:title>
  <dc:creator>spanetsos</dc:creator>
  <cp:lastModifiedBy>spanetsos</cp:lastModifiedBy>
  <cp:revision>291</cp:revision>
  <dcterms:created xsi:type="dcterms:W3CDTF">2022-02-14T19:54:00Z</dcterms:created>
  <dcterms:modified xsi:type="dcterms:W3CDTF">2023-05-07T17:44:44Z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4408D1A5BDE646E7BAEE0D1159ED87FC</vt:lpwstr>
  </property>
  <property fmtid="{D5CDD505-2E9C-101B-9397-08002B2CF9AE}" pid="3" name="KSOProductBuildVer">
    <vt:lpwstr>1033-11.2.0.11537</vt:lpwstr>
  </property>
</Properties>
</file>