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3" r:id="rId7"/>
    <p:sldId id="276" r:id="rId8"/>
    <p:sldId id="277" r:id="rId9"/>
    <p:sldId id="267" r:id="rId10"/>
    <p:sldId id="261" r:id="rId11"/>
    <p:sldId id="262" r:id="rId12"/>
    <p:sldId id="260" r:id="rId13"/>
    <p:sldId id="264" r:id="rId14"/>
    <p:sldId id="265" r:id="rId15"/>
    <p:sldId id="274" r:id="rId16"/>
    <p:sldId id="268" r:id="rId17"/>
    <p:sldId id="278" r:id="rId18"/>
    <p:sldId id="271" r:id="rId19"/>
    <p:sldId id="272" r:id="rId20"/>
    <p:sldId id="273" r:id="rId21"/>
    <p:sldId id="275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E9EF0-B3EA-4D29-8CC3-FCE7A3F352E3}" type="datetimeFigureOut">
              <a:rPr lang="el-GR" smtClean="0"/>
              <a:t>23/3/2023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8DF3F-71EF-479D-AFD1-1D34FC77CE3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hermes.di.uoa.gr/compass/" TargetMode="External"/><Relationship Id="rId2" Type="http://schemas.openxmlformats.org/officeDocument/2006/relationships/hyperlink" Target="http://www.inspiratio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map.ihmc.us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dirty="0"/>
              <a:t>Εννοιολογική Χαρτογράφηση</a:t>
            </a:r>
            <a:br>
              <a:rPr lang="el-GR" altLang="el-GR" dirty="0"/>
            </a:br>
            <a:r>
              <a:rPr lang="el-GR" altLang="el-GR" dirty="0"/>
              <a:t>εννοιολογικοί χάρτες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solidFill>
                  <a:srgbClr val="5E2D37"/>
                </a:solidFill>
              </a:rPr>
              <a:t>Παιδαγωγικές Εφαρμογές Η/Υ</a:t>
            </a:r>
          </a:p>
          <a:p>
            <a:r>
              <a:rPr lang="el-GR" dirty="0">
                <a:solidFill>
                  <a:srgbClr val="5E2D37"/>
                </a:solidFill>
              </a:rPr>
              <a:t>Μάθημα 2: Δευτέρα 21-2-2023</a:t>
            </a:r>
          </a:p>
          <a:p>
            <a:r>
              <a:rPr lang="el-GR" dirty="0">
                <a:solidFill>
                  <a:srgbClr val="5E2D37"/>
                </a:solidFill>
              </a:rPr>
              <a:t>Δρ Αθανασία Μπαλωμένου</a:t>
            </a: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2656"/>
            <a:ext cx="7272808" cy="103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Σε ποιο στάδιο της διδασκαλίας;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ως εισαγωγικός χάρτης μιας ενότητας,</a:t>
            </a:r>
          </a:p>
          <a:p>
            <a:r>
              <a:rPr lang="el-GR" dirty="0"/>
              <a:t>ως γνωστική γέφυρα που εισαγάγει σταδιακά τη νέα πληροφορία επιτρέποντας τη δόμηση σχέσεων μεταξύ της ήδη κατακτηθείσας και της νέα γνώσης,</a:t>
            </a:r>
          </a:p>
          <a:p>
            <a:r>
              <a:rPr lang="el-GR" dirty="0"/>
              <a:t>ως επαναληπτικός χάρτης.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Σύμφωνα με ποια θεωρία μάθησης;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Καταιγισμός ιδεών &amp; εννοιολογική χαρτογράφηση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 ποια ψηφιακά εργαλεία;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Αντιπροσωπευτικά Λογισμικά</a:t>
            </a:r>
            <a:br>
              <a:rPr lang="en-US" altLang="el-GR" dirty="0"/>
            </a:br>
            <a:r>
              <a:rPr lang="el-GR" altLang="el-GR" dirty="0"/>
              <a:t>εννοιολογικής χαρτογράφησης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z="2400" dirty="0">
                <a:solidFill>
                  <a:srgbClr val="FF0000"/>
                </a:solidFill>
              </a:rPr>
              <a:t>Inspiration</a:t>
            </a:r>
            <a:r>
              <a:rPr lang="el-GR" altLang="el-GR" sz="2400" dirty="0"/>
              <a:t> (</a:t>
            </a:r>
            <a:r>
              <a:rPr lang="en-US" altLang="el-GR" sz="2400" dirty="0">
                <a:hlinkClick r:id="rId2"/>
              </a:rPr>
              <a:t>http://www.inspiration.com</a:t>
            </a:r>
            <a:r>
              <a:rPr lang="el-GR" altLang="el-GR" sz="2400" dirty="0"/>
              <a:t>): εμπορικό πακέτο</a:t>
            </a:r>
          </a:p>
          <a:p>
            <a:r>
              <a:rPr lang="en-US" altLang="el-GR" sz="2400" dirty="0">
                <a:solidFill>
                  <a:srgbClr val="FF0000"/>
                </a:solidFill>
              </a:rPr>
              <a:t>COMPASS</a:t>
            </a:r>
            <a:r>
              <a:rPr lang="en-US" altLang="el-GR" sz="2400" dirty="0"/>
              <a:t> </a:t>
            </a:r>
            <a:r>
              <a:rPr lang="el-GR" altLang="el-GR" sz="2400" dirty="0"/>
              <a:t>(</a:t>
            </a:r>
            <a:r>
              <a:rPr lang="en-US" altLang="el-GR" sz="2400" dirty="0">
                <a:hlinkClick r:id="rId3"/>
              </a:rPr>
              <a:t>http://hermes.di.uoa.gr/compass/</a:t>
            </a:r>
            <a:r>
              <a:rPr lang="el-GR" altLang="el-GR" sz="2400" dirty="0"/>
              <a:t>): Προσαρμοστικό Εργαλείο Αξιολόγησης Εννοιολογικών Χαρτών (ελεύθερο), Τμήμα Πληροφορικής &amp; Τηλεπικοινωνιών, Πανεπιστήμιο Αθηνών</a:t>
            </a:r>
          </a:p>
          <a:p>
            <a:r>
              <a:rPr lang="en-US" altLang="el-GR" sz="2400" dirty="0">
                <a:solidFill>
                  <a:srgbClr val="FF0000"/>
                </a:solidFill>
              </a:rPr>
              <a:t>CmapTools</a:t>
            </a:r>
            <a:r>
              <a:rPr lang="en-US" altLang="el-GR" sz="2400" dirty="0"/>
              <a:t> (</a:t>
            </a:r>
            <a:r>
              <a:rPr lang="en-US" altLang="el-GR" sz="2400" dirty="0">
                <a:hlinkClick r:id="rId4"/>
              </a:rPr>
              <a:t>https://cmap.ihmc.us/</a:t>
            </a:r>
            <a:r>
              <a:rPr lang="en-US" altLang="el-GR" sz="2400" dirty="0"/>
              <a:t>): </a:t>
            </a:r>
            <a:r>
              <a:rPr lang="el-GR" altLang="el-GR" sz="2400" dirty="0">
                <a:solidFill>
                  <a:srgbClr val="FF0000"/>
                </a:solidFill>
              </a:rPr>
              <a:t>ελεύθερο λογισμικό </a:t>
            </a:r>
            <a:r>
              <a:rPr lang="en-US" altLang="el-GR" sz="2400" dirty="0">
                <a:solidFill>
                  <a:srgbClr val="FF0000"/>
                </a:solidFill>
              </a:rPr>
              <a:t>IHMC</a:t>
            </a:r>
            <a:endParaRPr lang="el-GR" altLang="el-G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Χαρακτηριστικά</a:t>
            </a:r>
            <a:br>
              <a:rPr lang="en-US" altLang="el-GR" dirty="0"/>
            </a:br>
            <a:r>
              <a:rPr lang="el-GR" altLang="el-GR" dirty="0"/>
              <a:t>ψηφιακών εννοιολογικών χαρτών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l-GR" altLang="el-GR" sz="2400" dirty="0"/>
              <a:t>Επιτρέπουν στον μαθητή (μεταξύ άλλων):</a:t>
            </a:r>
            <a:r>
              <a:rPr lang="en-US" altLang="el-GR" sz="2400" dirty="0"/>
              <a:t> </a:t>
            </a:r>
            <a:endParaRPr lang="el-GR" altLang="el-GR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l-GR" altLang="el-GR" sz="2400" dirty="0"/>
              <a:t>να τους </a:t>
            </a:r>
            <a:r>
              <a:rPr lang="el-GR" altLang="el-GR" sz="2400" dirty="0">
                <a:solidFill>
                  <a:srgbClr val="FF0000"/>
                </a:solidFill>
              </a:rPr>
              <a:t>κατασκευάσει</a:t>
            </a:r>
            <a:r>
              <a:rPr lang="el-GR" altLang="el-GR" sz="2400" dirty="0"/>
              <a:t> στον προσωπικό του υπολογιστή,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altLang="el-GR" sz="2400" dirty="0"/>
              <a:t>να τους </a:t>
            </a:r>
            <a:r>
              <a:rPr lang="el-GR" altLang="el-GR" sz="2400" dirty="0">
                <a:solidFill>
                  <a:srgbClr val="FF0000"/>
                </a:solidFill>
              </a:rPr>
              <a:t>διαμοιράσει</a:t>
            </a:r>
            <a:r>
              <a:rPr lang="el-GR" altLang="el-GR" sz="2400" dirty="0"/>
              <a:t> μέσω</a:t>
            </a:r>
            <a:r>
              <a:rPr lang="en-US" altLang="el-GR" sz="2400" dirty="0"/>
              <a:t> servers (</a:t>
            </a:r>
            <a:r>
              <a:rPr lang="en-US" altLang="el-GR" sz="2400" dirty="0" err="1"/>
              <a:t>CmapServers</a:t>
            </a:r>
            <a:r>
              <a:rPr lang="en-US" altLang="el-GR" sz="2400" dirty="0"/>
              <a:t>)</a:t>
            </a:r>
            <a:r>
              <a:rPr lang="el-GR" altLang="el-GR" sz="2400" dirty="0"/>
              <a:t> στο Διαδίκτυο</a:t>
            </a:r>
            <a:r>
              <a:rPr lang="en-US" altLang="el-GR" sz="2400" dirty="0"/>
              <a:t>, </a:t>
            </a:r>
            <a:endParaRPr lang="el-GR" altLang="el-GR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l-GR" altLang="el-GR" sz="2400" dirty="0"/>
              <a:t>να τους </a:t>
            </a:r>
            <a:r>
              <a:rPr lang="el-GR" altLang="el-GR" sz="2400" dirty="0">
                <a:solidFill>
                  <a:srgbClr val="FF0000"/>
                </a:solidFill>
              </a:rPr>
              <a:t>συνδέσει</a:t>
            </a:r>
            <a:r>
              <a:rPr lang="el-GR" altLang="el-GR" sz="2400" dirty="0"/>
              <a:t> με άλλους χάρτες στους </a:t>
            </a:r>
            <a:r>
              <a:rPr lang="en-US" altLang="el-GR" sz="2400" dirty="0"/>
              <a:t>servers, </a:t>
            </a:r>
            <a:endParaRPr lang="el-GR" altLang="el-GR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l-GR" altLang="el-GR" sz="2400" dirty="0"/>
              <a:t>να </a:t>
            </a:r>
            <a:r>
              <a:rPr lang="el-GR" altLang="el-GR" sz="2400" dirty="0">
                <a:solidFill>
                  <a:srgbClr val="FF0000"/>
                </a:solidFill>
              </a:rPr>
              <a:t>διαμορφώσει</a:t>
            </a:r>
            <a:r>
              <a:rPr lang="el-GR" altLang="el-GR" sz="2400" dirty="0"/>
              <a:t> μαζί με άλλους χρήστες τους χάρτες του ταυτόχρονα μέσω Διαδικτύου</a:t>
            </a:r>
            <a:r>
              <a:rPr lang="en-US" altLang="el-GR" sz="2400" dirty="0"/>
              <a:t>, </a:t>
            </a:r>
            <a:r>
              <a:rPr lang="el-GR" altLang="el-GR" sz="2400" dirty="0"/>
              <a:t>και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altLang="el-GR" sz="2400" dirty="0"/>
              <a:t>να </a:t>
            </a:r>
            <a:r>
              <a:rPr lang="el-GR" altLang="el-GR" sz="2400" dirty="0">
                <a:solidFill>
                  <a:srgbClr val="FF0000"/>
                </a:solidFill>
              </a:rPr>
              <a:t>αναζητήσει</a:t>
            </a:r>
            <a:r>
              <a:rPr lang="el-GR" altLang="el-GR" sz="2400" dirty="0"/>
              <a:t> στο Διαδίκτυο πληροφορίες σχετικά με έναν χάρτη</a:t>
            </a:r>
            <a:r>
              <a:rPr lang="en-US" altLang="el-GR" sz="2400" dirty="0"/>
              <a:t>.</a:t>
            </a:r>
            <a:endParaRPr lang="el-GR" altLang="el-G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66762" y="404664"/>
            <a:ext cx="7138988" cy="875456"/>
          </a:xfrm>
        </p:spPr>
        <p:txBody>
          <a:bodyPr/>
          <a:lstStyle/>
          <a:p>
            <a:r>
              <a:rPr lang="el-GR" altLang="el-GR" dirty="0"/>
              <a:t>Παράδειγμα με Μαθηματικά</a:t>
            </a:r>
            <a:endParaRPr lang="el-GR" dirty="0"/>
          </a:p>
        </p:txBody>
      </p:sp>
      <p:sp>
        <p:nvSpPr>
          <p:cNvPr id="5" name="Επεξήγηση με σύννεφο 5"/>
          <p:cNvSpPr/>
          <p:nvPr/>
        </p:nvSpPr>
        <p:spPr>
          <a:xfrm>
            <a:off x="2555776" y="5513021"/>
            <a:ext cx="1438275" cy="781050"/>
          </a:xfrm>
          <a:prstGeom prst="cloudCallout">
            <a:avLst>
              <a:gd name="adj1" fmla="val 19142"/>
              <a:gd name="adj2" fmla="val -1060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100" b="1" dirty="0"/>
              <a:t>Εικονίδιο σύνδεσης με άλλο χάρτη</a:t>
            </a:r>
          </a:p>
        </p:txBody>
      </p:sp>
      <p:pic>
        <p:nvPicPr>
          <p:cNvPr id="8" name="Picture 7" descr="C:\Users\ACER\Desktop\ΕΙΔΗ ΓΩΝΙΩ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949" y="2451491"/>
            <a:ext cx="4202112" cy="306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C:\Users\ACER\Desktop\ΤΡΙΓΩΝΟ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1351557"/>
            <a:ext cx="4410075" cy="367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Επεξήγηση με σύννεφο 5"/>
          <p:cNvSpPr/>
          <p:nvPr/>
        </p:nvSpPr>
        <p:spPr>
          <a:xfrm>
            <a:off x="50800" y="2637432"/>
            <a:ext cx="1368425" cy="874713"/>
          </a:xfrm>
          <a:prstGeom prst="cloudCallout">
            <a:avLst>
              <a:gd name="adj1" fmla="val 18198"/>
              <a:gd name="adj2" fmla="val -84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100" b="1" dirty="0"/>
              <a:t>Εικονίδιο σύνδεσης με ιστοσελίδα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>
                <a:latin typeface="Calibri" panose="020F0502020204030204" pitchFamily="34" charset="0"/>
              </a:rPr>
              <a:t>Διδακτική αξιοποίηση – Πρόσθετη παιδαγωγική αξία</a:t>
            </a:r>
          </a:p>
        </p:txBody>
      </p:sp>
      <p:sp>
        <p:nvSpPr>
          <p:cNvPr id="5" name="Θέση περιεχομένου 1"/>
          <p:cNvSpPr txBox="1">
            <a:spLocks/>
          </p:cNvSpPr>
          <p:nvPr/>
        </p:nvSpPr>
        <p:spPr bwMode="auto">
          <a:xfrm>
            <a:off x="4283968" y="1556792"/>
            <a:ext cx="4679950" cy="4679950"/>
          </a:xfrm>
          <a:prstGeom prst="rect">
            <a:avLst/>
          </a:prstGeom>
          <a:noFill/>
          <a:ln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1717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l-GR" altLang="el-GR" sz="2700" b="1" dirty="0">
                <a:latin typeface="Calibri" panose="020F0502020204030204" pitchFamily="34" charset="0"/>
              </a:rPr>
              <a:t>Πρόσθετη παιδαγωγική αξία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>
                <a:solidFill>
                  <a:srgbClr val="FF0000"/>
                </a:solidFill>
              </a:rPr>
              <a:t>Μη </a:t>
            </a:r>
            <a:r>
              <a:rPr lang="el-GR" altLang="el-GR" sz="1800" dirty="0" err="1">
                <a:solidFill>
                  <a:srgbClr val="FF0000"/>
                </a:solidFill>
              </a:rPr>
              <a:t>στατικότητα</a:t>
            </a:r>
            <a:r>
              <a:rPr lang="el-GR" altLang="el-GR" sz="1800" dirty="0">
                <a:solidFill>
                  <a:srgbClr val="FF0000"/>
                </a:solidFill>
              </a:rPr>
              <a:t> </a:t>
            </a:r>
            <a:r>
              <a:rPr lang="el-GR" altLang="el-GR" sz="1800" dirty="0"/>
              <a:t>- Ευελιξία μεταβολής: τροποποιούνται κάθε φορά που προστίθεται νέα γνώση.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/>
              <a:t>Εύκολη διαχείριση μεγάλων σε έκταση χαρτών: με αλλαγή εστίασης (</a:t>
            </a:r>
            <a:r>
              <a:rPr lang="en-US" altLang="el-GR" sz="1800" dirty="0"/>
              <a:t>zoom</a:t>
            </a:r>
            <a:r>
              <a:rPr lang="el-GR" altLang="el-GR" sz="1800" dirty="0"/>
              <a:t>) ή διαίρεση σε μικρότερους που συνδέονται μεταξύ τους (</a:t>
            </a:r>
            <a:r>
              <a:rPr lang="en-US" altLang="el-GR" sz="1800" dirty="0"/>
              <a:t>hypertext</a:t>
            </a:r>
            <a:r>
              <a:rPr lang="el-GR" altLang="el-GR" sz="1800" dirty="0"/>
              <a:t>).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>
                <a:solidFill>
                  <a:srgbClr val="FF0000"/>
                </a:solidFill>
              </a:rPr>
              <a:t>Δυνατότητα σύνδεσης με υποστηρικτικό υλικό</a:t>
            </a:r>
            <a:r>
              <a:rPr lang="en-US" altLang="el-GR" sz="1800" dirty="0">
                <a:solidFill>
                  <a:srgbClr val="FF0000"/>
                </a:solidFill>
              </a:rPr>
              <a:t>.</a:t>
            </a:r>
            <a:endParaRPr lang="el-GR" altLang="el-GR" sz="1800" dirty="0">
              <a:solidFill>
                <a:srgbClr val="FF0000"/>
              </a:solidFill>
            </a:endParaRP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 err="1"/>
              <a:t>Προσβάσιμοι</a:t>
            </a:r>
            <a:r>
              <a:rPr lang="el-GR" altLang="el-GR" sz="1800" dirty="0"/>
              <a:t> από χρήστες σε όλο τον κόσμο </a:t>
            </a:r>
            <a:r>
              <a:rPr lang="el-GR" altLang="el-GR" sz="1800" dirty="0">
                <a:solidFill>
                  <a:srgbClr val="FF0000"/>
                </a:solidFill>
              </a:rPr>
              <a:t>χωρίς χρονικούς περιορισμούς</a:t>
            </a:r>
            <a:r>
              <a:rPr lang="en-US" altLang="el-GR" sz="1800" dirty="0"/>
              <a:t>.</a:t>
            </a:r>
            <a:endParaRPr lang="el-GR" altLang="el-GR" sz="1800" dirty="0"/>
          </a:p>
          <a:p>
            <a:pPr marL="0" indent="0"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l-GR" altLang="el-GR" sz="2000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80716" y="1556792"/>
            <a:ext cx="3960813" cy="441659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ts val="768"/>
              </a:spcBef>
              <a:spcAft>
                <a:spcPts val="0"/>
              </a:spcAft>
              <a:buFontTx/>
              <a:buNone/>
            </a:pPr>
            <a:r>
              <a:rPr lang="el-GR" altLang="el-GR" sz="2700" b="1" dirty="0">
                <a:latin typeface="Calibri" panose="020F0502020204030204" pitchFamily="34" charset="0"/>
              </a:rPr>
              <a:t>Διδακτική αξιοποίηση</a:t>
            </a:r>
          </a:p>
          <a:p>
            <a:pPr marL="285750" indent="-285750"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/>
              <a:t>Αποτυπώνουν την υπάρχουσα προς ανάπτυξη γνωστική δομή. </a:t>
            </a:r>
          </a:p>
          <a:p>
            <a:pPr marL="285750" indent="-285750"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>
                <a:solidFill>
                  <a:srgbClr val="FF0000"/>
                </a:solidFill>
              </a:rPr>
              <a:t>Η κατακόρυφη ανάπτυξή τους: </a:t>
            </a:r>
            <a:r>
              <a:rPr lang="el-GR" altLang="el-GR" sz="1800" dirty="0"/>
              <a:t>προοδευτική διαφοροποίηση των εννοιών, από πιο αφηρημένες και περιεκτικές σε όλο και πιο ειδικές και συγκεκριμένες. </a:t>
            </a:r>
          </a:p>
          <a:p>
            <a:pPr marL="285750" indent="-285750">
              <a:spcBef>
                <a:spcPts val="768"/>
              </a:spcBef>
              <a:spcAft>
                <a:spcPts val="0"/>
              </a:spcAft>
            </a:pPr>
            <a:r>
              <a:rPr lang="el-GR" altLang="el-GR" sz="1800" dirty="0">
                <a:solidFill>
                  <a:srgbClr val="FF0000"/>
                </a:solidFill>
              </a:rPr>
              <a:t>Η οριζόντια ανάπτυξή τους: ενσωμάτωση των νέων </a:t>
            </a:r>
            <a:r>
              <a:rPr lang="el-GR" altLang="el-GR" sz="1800" dirty="0"/>
              <a:t>εννοιών, ή αναδόμηση των προηγούμενων.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21061" y="181463"/>
            <a:ext cx="7138988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/>
              <a:t>Παρουσίαση λογισμικού</a:t>
            </a:r>
            <a:br>
              <a:rPr lang="el-GR" altLang="el-GR" dirty="0"/>
            </a:br>
            <a:r>
              <a:rPr lang="en-US" altLang="el-GR" dirty="0"/>
              <a:t>IHMC</a:t>
            </a:r>
            <a:r>
              <a:rPr lang="el-GR" altLang="el-GR" dirty="0"/>
              <a:t> </a:t>
            </a:r>
            <a:r>
              <a:rPr lang="en-US" altLang="el-GR" dirty="0"/>
              <a:t>CmapTools</a:t>
            </a:r>
            <a:endParaRPr lang="el-GR" dirty="0"/>
          </a:p>
        </p:txBody>
      </p:sp>
      <p:pic>
        <p:nvPicPr>
          <p:cNvPr id="11" name="4 - Θέση περιεχομένου" descr="photo_1_arxiki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545" y="1347112"/>
            <a:ext cx="262255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4 - Θέση περιεχομένου" descr="photo_1_ennoia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939798"/>
            <a:ext cx="3030537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4 - Θέση περιεχομένου" descr="photo_1_ennoia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555" y="4773784"/>
            <a:ext cx="2720975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548600" y="4756320"/>
            <a:ext cx="347794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 dirty="0">
                <a:solidFill>
                  <a:srgbClr val="C00000"/>
                </a:solidFill>
              </a:rPr>
              <a:t>Σχέση μεταξύ 2 εννοιών</a:t>
            </a:r>
            <a:r>
              <a:rPr lang="el-GR" altLang="el-GR" sz="1800" dirty="0"/>
              <a:t>: πάνω στη γραμμή σύνδεσης που σχηματίζεται πληκτρολογούμε τη σχέση των 2 εννοιών.</a:t>
            </a:r>
            <a:endParaRPr lang="en-US" altLang="el-GR" sz="1800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2555776" y="3012823"/>
            <a:ext cx="331236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 dirty="0">
                <a:solidFill>
                  <a:srgbClr val="C00000"/>
                </a:solidFill>
              </a:rPr>
              <a:t>Ένωση 2 εννοιών</a:t>
            </a:r>
            <a:r>
              <a:rPr lang="el-GR" altLang="el-GR" sz="1800" dirty="0"/>
              <a:t>: σύρουμε το βελάκι που εμφανίζεται πάνω από το πλαίσιο, από τη μία έννοια στην άλλη.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775478" y="1453474"/>
            <a:ext cx="30241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l-GR" altLang="el-GR" sz="1800" b="1" i="1" dirty="0">
                <a:solidFill>
                  <a:srgbClr val="C00000"/>
                </a:solidFill>
              </a:rPr>
              <a:t>Δημιουργία έννοιας</a:t>
            </a:r>
            <a:r>
              <a:rPr lang="el-GR" altLang="el-GR" sz="1800" dirty="0"/>
              <a:t>: κάνουμε διπλό κλικ στον καμβά και γράφουμε στο πλαίσιο που εμφανίζεται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66042" y="175404"/>
            <a:ext cx="7138988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Παρουσίαση λογισμικού</a:t>
            </a:r>
            <a:br>
              <a:rPr lang="el-GR" dirty="0"/>
            </a:br>
            <a:r>
              <a:rPr lang="nl-NL" dirty="0"/>
              <a:t>IHMC CmapTools</a:t>
            </a:r>
            <a:endParaRPr lang="el-GR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01658"/>
            <a:ext cx="2592387" cy="304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344091" y="1393303"/>
            <a:ext cx="34925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 dirty="0">
                <a:solidFill>
                  <a:srgbClr val="C00000"/>
                </a:solidFill>
              </a:rPr>
              <a:t>Μορφοποίηση</a:t>
            </a:r>
            <a:r>
              <a:rPr lang="el-GR" altLang="el-GR" sz="1800" dirty="0"/>
              <a:t>: εμφανίζεται με διπλό κλικ στον καμβά ή στο αντικείμενο </a:t>
            </a:r>
            <a:r>
              <a:rPr lang="en-US" altLang="el-GR" sz="1800" dirty="0"/>
              <a:t>(</a:t>
            </a:r>
            <a:r>
              <a:rPr lang="el-GR" altLang="el-GR" sz="1800" dirty="0"/>
              <a:t>ή στα αντικείμενα) που θέλουμε να μορφοποιήσουμε</a:t>
            </a:r>
            <a:r>
              <a:rPr lang="en-US" altLang="el-GR" sz="1800" dirty="0"/>
              <a:t> </a:t>
            </a:r>
            <a:r>
              <a:rPr lang="el-GR" altLang="el-GR" sz="1800" dirty="0"/>
              <a:t>ή από την εντολή «Μορφή»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69839"/>
            <a:ext cx="3551237" cy="422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4572000" y="1393303"/>
            <a:ext cx="44646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 b="1" i="1" dirty="0">
                <a:solidFill>
                  <a:srgbClr val="C00000"/>
                </a:solidFill>
              </a:rPr>
              <a:t>Διάταξη</a:t>
            </a:r>
            <a:r>
              <a:rPr lang="el-GR" altLang="el-GR" sz="1800" dirty="0"/>
              <a:t>:</a:t>
            </a:r>
            <a:r>
              <a:rPr lang="en-US" altLang="el-GR" sz="1800" dirty="0"/>
              <a:t> </a:t>
            </a:r>
            <a:r>
              <a:rPr lang="el-GR" altLang="el-GR" sz="1800" dirty="0"/>
              <a:t>από την επιλογή «Μορφή»</a:t>
            </a:r>
          </a:p>
        </p:txBody>
      </p:sp>
    </p:spTree>
    <p:extLst>
      <p:ext uri="{BB962C8B-B14F-4D97-AF65-F5344CB8AC3E}">
        <p14:creationId xmlns:p14="http://schemas.microsoft.com/office/powerpoint/2010/main" val="206436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είναι η εννοιολογική χαρτογράφηση;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διαδικασία κατασκευής ενός εννοιολογικού χάρτη.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138988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Παρουσίαση λογισμικού</a:t>
            </a:r>
            <a:br>
              <a:rPr lang="el-GR" dirty="0"/>
            </a:br>
            <a:r>
              <a:rPr lang="nl-NL" dirty="0"/>
              <a:t>IHMC CmapTools</a:t>
            </a:r>
            <a:endParaRPr lang="el-GR" dirty="0"/>
          </a:p>
        </p:txBody>
      </p:sp>
      <p:sp>
        <p:nvSpPr>
          <p:cNvPr id="9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2314451"/>
            <a:ext cx="2664420" cy="327818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l-GR" sz="1800" b="1" i="1" dirty="0">
                <a:solidFill>
                  <a:srgbClr val="C00000"/>
                </a:solidFill>
              </a:rPr>
              <a:t>Εξαγωγή</a:t>
            </a:r>
            <a:r>
              <a:rPr lang="el-GR" altLang="el-GR" sz="1800" dirty="0"/>
              <a:t>:</a:t>
            </a:r>
            <a:r>
              <a:rPr lang="en-US" altLang="el-GR" sz="1800" dirty="0"/>
              <a:t> </a:t>
            </a:r>
            <a:r>
              <a:rPr lang="el-GR" altLang="el-GR" sz="1800" dirty="0"/>
              <a:t>μπορεί να εξαχθεί</a:t>
            </a:r>
            <a:r>
              <a:rPr lang="en-US" altLang="el-GR" sz="1800" dirty="0"/>
              <a:t> </a:t>
            </a:r>
            <a:r>
              <a:rPr lang="el-GR" altLang="el-GR" sz="1800" dirty="0"/>
              <a:t>σε πολλές μορφές, όπως:</a:t>
            </a:r>
          </a:p>
          <a:p>
            <a:pPr lvl="1" eaLnBrk="1" hangingPunct="1"/>
            <a:r>
              <a:rPr lang="el-GR" altLang="el-GR" sz="1800" dirty="0"/>
              <a:t>Εικόνα </a:t>
            </a:r>
            <a:r>
              <a:rPr lang="en-US" altLang="el-GR" sz="1800" dirty="0"/>
              <a:t>jpeg</a:t>
            </a:r>
          </a:p>
          <a:p>
            <a:pPr lvl="1" eaLnBrk="1" hangingPunct="1"/>
            <a:r>
              <a:rPr lang="el-GR" altLang="el-GR" sz="1800" dirty="0"/>
              <a:t>Αρχείο </a:t>
            </a:r>
            <a:r>
              <a:rPr lang="en-US" altLang="el-GR" sz="1800" dirty="0"/>
              <a:t>pdf</a:t>
            </a:r>
            <a:endParaRPr lang="el-GR" altLang="el-GR" sz="1800" dirty="0"/>
          </a:p>
          <a:p>
            <a:pPr lvl="1" eaLnBrk="1" hangingPunct="1"/>
            <a:r>
              <a:rPr lang="el-GR" altLang="el-GR" sz="1800" dirty="0"/>
              <a:t>Ιστοσελίδα</a:t>
            </a:r>
          </a:p>
          <a:p>
            <a:pPr lvl="1" eaLnBrk="1" hangingPunct="1"/>
            <a:r>
              <a:rPr lang="el-GR" altLang="el-GR" sz="1800" dirty="0"/>
              <a:t>Κείμενο</a:t>
            </a:r>
          </a:p>
          <a:p>
            <a:pPr lvl="1" eaLnBrk="1" hangingPunct="1"/>
            <a:r>
              <a:rPr lang="el-GR" altLang="el-GR" sz="1800" dirty="0"/>
              <a:t>……… 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134270"/>
            <a:ext cx="559435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7525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Υλικό εισαγωγικής επιμόρφωσης για την εκπαιδευτική αξιοποίηση ΤΠΕ (Β1 επίπεδο, ΙΤΥΕ)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ο εννοιολογικός χάρτης;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altLang="el-GR" dirty="0"/>
              <a:t>δίκτυο εννοιών (κόμβοι) και συνδέσμων.</a:t>
            </a:r>
          </a:p>
          <a:p>
            <a:r>
              <a:rPr lang="el-GR" altLang="el-GR" dirty="0">
                <a:solidFill>
                  <a:srgbClr val="FF0000"/>
                </a:solidFill>
              </a:rPr>
              <a:t>τρόπος αναπαράστασης ανθρώπινης σκέψης, ή κάποιου πεδίου γνώσεων, </a:t>
            </a:r>
            <a:r>
              <a:rPr lang="el-GR" dirty="0"/>
              <a:t>δεδομένων και πληροφοριών </a:t>
            </a:r>
            <a:r>
              <a:rPr lang="el-GR" altLang="el-GR" dirty="0"/>
              <a:t>, μέσα από τη </a:t>
            </a:r>
            <a:r>
              <a:rPr lang="el-GR" altLang="el-GR" dirty="0">
                <a:solidFill>
                  <a:srgbClr val="FF0000"/>
                </a:solidFill>
              </a:rPr>
              <a:t>γραφική απεικόνιση της συσχέτισης διαφόρων εννοιών </a:t>
            </a:r>
            <a:r>
              <a:rPr lang="el-GR" dirty="0"/>
              <a:t>με τρόπο που είναι οπτικά ενδιαφέρων και κατανοητός</a:t>
            </a:r>
          </a:p>
          <a:p>
            <a:r>
              <a:rPr lang="el-GR" dirty="0"/>
              <a:t>Οι εννοιολογικοί χάρτες (</a:t>
            </a:r>
            <a:r>
              <a:rPr lang="el-GR" dirty="0" err="1"/>
              <a:t>concept</a:t>
            </a:r>
            <a:r>
              <a:rPr lang="el-GR" dirty="0"/>
              <a:t> </a:t>
            </a:r>
            <a:r>
              <a:rPr lang="el-GR" dirty="0" err="1"/>
              <a:t>maps</a:t>
            </a:r>
            <a:r>
              <a:rPr lang="el-GR" dirty="0"/>
              <a:t>) ανήκουν στους γραφικούς οργανωτές (</a:t>
            </a:r>
            <a:r>
              <a:rPr lang="el-GR" dirty="0" err="1"/>
              <a:t>graphic</a:t>
            </a:r>
            <a:r>
              <a:rPr lang="el-GR" dirty="0"/>
              <a:t> </a:t>
            </a:r>
            <a:r>
              <a:rPr lang="el-GR" dirty="0" err="1"/>
              <a:t>organizers</a:t>
            </a:r>
            <a:r>
              <a:rPr lang="el-GR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Πού στηρίζεται θεωρητικά: 	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πορίσματα της γνωστικής ψυχολογίας για την οικοδόμηση της γνώσης </a:t>
            </a:r>
          </a:p>
          <a:p>
            <a:r>
              <a:rPr lang="el-GR" dirty="0"/>
              <a:t>(Θεωρία </a:t>
            </a:r>
            <a:r>
              <a:rPr lang="el-GR" dirty="0" err="1"/>
              <a:t>εποικοδομισμού</a:t>
            </a:r>
            <a:r>
              <a:rPr lang="el-GR" dirty="0"/>
              <a:t>, </a:t>
            </a:r>
            <a:r>
              <a:rPr lang="en-US" dirty="0"/>
              <a:t>Piaget</a:t>
            </a:r>
            <a:r>
              <a:rPr lang="el-GR" dirty="0"/>
              <a:t> και θεωρία της ουσιαστικής μάθησης του </a:t>
            </a:r>
            <a:r>
              <a:rPr lang="el-GR" dirty="0" err="1"/>
              <a:t>Ausubel</a:t>
            </a:r>
            <a:r>
              <a:rPr lang="el-GR" dirty="0"/>
              <a:t>), </a:t>
            </a:r>
          </a:p>
          <a:p>
            <a:r>
              <a:rPr lang="el-GR" dirty="0"/>
              <a:t>προσαρμογή των νέων εννοιών στις προϋπάρχουσες γνωστικές δομές των μαθητών.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/>
              <a:t>Δομικές μονάδες</a:t>
            </a:r>
            <a:br>
              <a:rPr lang="el-GR" altLang="el-GR" dirty="0"/>
            </a:br>
            <a:r>
              <a:rPr lang="el-GR" altLang="el-GR" dirty="0"/>
              <a:t>εννοιολογικής χαρτογράφησης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b="1" i="1" dirty="0">
                <a:solidFill>
                  <a:srgbClr val="C00000"/>
                </a:solidFill>
              </a:rPr>
              <a:t>Έννοιες</a:t>
            </a:r>
            <a:r>
              <a:rPr lang="en-GB" altLang="el-GR" sz="1800" dirty="0">
                <a:solidFill>
                  <a:srgbClr val="C00000"/>
                </a:solidFill>
              </a:rPr>
              <a:t> </a:t>
            </a:r>
            <a:r>
              <a:rPr lang="en-GB" altLang="el-GR" sz="1800" dirty="0"/>
              <a:t>(Concepts)</a:t>
            </a:r>
            <a:r>
              <a:rPr lang="el-GR" altLang="el-GR" sz="1800" dirty="0"/>
              <a:t>:</a:t>
            </a:r>
            <a:r>
              <a:rPr lang="en-GB" altLang="el-GR" sz="1800" dirty="0"/>
              <a:t> </a:t>
            </a:r>
            <a:r>
              <a:rPr lang="el-GR" altLang="el-GR" sz="1800" dirty="0"/>
              <a:t>εισάγονται με το όνομά τους  σε πλαίσια κειμένου που βρίσκονται στους κόμβους του δικτύου.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b="1" i="1" dirty="0">
                <a:solidFill>
                  <a:srgbClr val="C00000"/>
                </a:solidFill>
              </a:rPr>
              <a:t>Σύνδεσμοι</a:t>
            </a:r>
            <a:r>
              <a:rPr lang="en-GB" altLang="el-GR" sz="1800" dirty="0">
                <a:solidFill>
                  <a:srgbClr val="C00000"/>
                </a:solidFill>
              </a:rPr>
              <a:t> </a:t>
            </a:r>
            <a:r>
              <a:rPr lang="en-GB" altLang="el-GR" sz="1800" dirty="0"/>
              <a:t>(Links)</a:t>
            </a:r>
            <a:r>
              <a:rPr lang="el-GR" altLang="el-GR" sz="1800" dirty="0"/>
              <a:t>: γραμμές που συνδέουν έννοιες, ανάμεσα σε δύο ή περισσότερους κόμβους</a:t>
            </a:r>
            <a:r>
              <a:rPr lang="en-GB" altLang="el-GR" sz="1800" dirty="0"/>
              <a:t>. </a:t>
            </a:r>
            <a:endParaRPr lang="el-GR" altLang="el-GR" sz="1800" dirty="0"/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b="1" i="1" dirty="0">
                <a:solidFill>
                  <a:srgbClr val="C00000"/>
                </a:solidFill>
              </a:rPr>
              <a:t>Συνδετικές φράσεις/λέξεις μεταξύ εννοιών </a:t>
            </a:r>
            <a:r>
              <a:rPr lang="en-GB" altLang="el-GR" sz="1800" dirty="0"/>
              <a:t>(Links phrases)</a:t>
            </a:r>
            <a:r>
              <a:rPr lang="el-GR" altLang="el-GR" sz="1800" dirty="0"/>
              <a:t>:</a:t>
            </a:r>
            <a:r>
              <a:rPr lang="en-GB" altLang="el-GR" sz="1800" dirty="0"/>
              <a:t> </a:t>
            </a:r>
            <a:r>
              <a:rPr lang="el-GR" altLang="el-GR" sz="1800" dirty="0"/>
              <a:t>χαρακτηρίζουν, διευκρινίζουν, σχολιάζουν τις συνδετικές γραμμές ανάμεσα σε έννοιες.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b="1" i="1" dirty="0">
                <a:solidFill>
                  <a:srgbClr val="C00000"/>
                </a:solidFill>
              </a:rPr>
              <a:t>Προτάσεις</a:t>
            </a:r>
            <a:r>
              <a:rPr lang="en-GB" altLang="el-GR" sz="1800" b="1" i="1" dirty="0">
                <a:solidFill>
                  <a:srgbClr val="C00000"/>
                </a:solidFill>
              </a:rPr>
              <a:t> </a:t>
            </a:r>
            <a:r>
              <a:rPr lang="en-GB" altLang="el-GR" sz="1800" dirty="0"/>
              <a:t>(Propositions)</a:t>
            </a:r>
            <a:r>
              <a:rPr lang="el-GR" altLang="el-GR" sz="1800" dirty="0"/>
              <a:t>:</a:t>
            </a:r>
            <a:r>
              <a:rPr lang="en-GB" altLang="el-GR" sz="1800" dirty="0"/>
              <a:t> </a:t>
            </a:r>
            <a:r>
              <a:rPr lang="el-GR" altLang="el-GR" sz="1800" dirty="0"/>
              <a:t>το σχήμα «έννοια – σύνδεσμος – έννοια». Έχει λογική αυτονομία.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b="1" i="1" dirty="0">
                <a:solidFill>
                  <a:srgbClr val="C00000"/>
                </a:solidFill>
              </a:rPr>
              <a:t>Εννοιολογικοί χάρτες </a:t>
            </a:r>
            <a:r>
              <a:rPr lang="en-GB" altLang="el-GR" sz="1800" dirty="0"/>
              <a:t>(Concept Maps)</a:t>
            </a:r>
            <a:r>
              <a:rPr lang="el-GR" altLang="el-GR" sz="1800" dirty="0"/>
              <a:t>:</a:t>
            </a:r>
            <a:r>
              <a:rPr lang="en-GB" altLang="el-GR" sz="1800" dirty="0"/>
              <a:t> </a:t>
            </a:r>
            <a:r>
              <a:rPr lang="el-GR" altLang="el-GR" sz="1800" dirty="0"/>
              <a:t>δίκτυο εννοιών (κόμβοι) και συνδέσμων. Αναπαράσταση του τι γνωρίζει ένας άνθρωπος για μια γνωστική περιοχή.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b="1" i="1" dirty="0">
                <a:solidFill>
                  <a:srgbClr val="C00000"/>
                </a:solidFill>
              </a:rPr>
              <a:t>Μοντέλα γνώσεων </a:t>
            </a:r>
            <a:r>
              <a:rPr lang="en-GB" altLang="el-GR" sz="1800" dirty="0"/>
              <a:t>(Knowledge Models)</a:t>
            </a:r>
            <a:r>
              <a:rPr lang="el-GR" altLang="el-GR" sz="1800" dirty="0"/>
              <a:t>:</a:t>
            </a:r>
            <a:r>
              <a:rPr lang="en-GB" altLang="el-GR" sz="1800" dirty="0"/>
              <a:t> </a:t>
            </a:r>
            <a:r>
              <a:rPr lang="el-GR" altLang="el-GR" sz="1800" dirty="0"/>
              <a:t>σύνολα εννοιολογικών χαρτών, συνδεδεμένων μεταξύ τους, τα οποία συνοδεύονται από </a:t>
            </a:r>
            <a:r>
              <a:rPr lang="el-GR" altLang="el-GR" sz="1800" dirty="0" err="1"/>
              <a:t>πολυμεσικό</a:t>
            </a:r>
            <a:r>
              <a:rPr lang="el-GR" altLang="el-GR" sz="1800" dirty="0"/>
              <a:t>, υποστηρικτικό υλικό.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endParaRPr lang="el-GR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είδη;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Ιεραρχικός</a:t>
            </a:r>
          </a:p>
          <a:p>
            <a:r>
              <a:rPr lang="el-GR" dirty="0"/>
              <a:t>Ακτινωτός</a:t>
            </a:r>
          </a:p>
          <a:p>
            <a:pPr>
              <a:buNone/>
            </a:pPr>
            <a:endParaRPr lang="el-GR" dirty="0"/>
          </a:p>
          <a:p>
            <a:r>
              <a:rPr lang="el-GR" dirty="0" err="1"/>
              <a:t>Μισο</a:t>
            </a:r>
            <a:r>
              <a:rPr lang="el-GR" dirty="0"/>
              <a:t>-ψημένος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Έντυπος</a:t>
            </a:r>
          </a:p>
          <a:p>
            <a:pPr>
              <a:buNone/>
            </a:pPr>
            <a:r>
              <a:rPr lang="el-GR" dirty="0"/>
              <a:t>Ψηφιακός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Παράδειγμα </a:t>
            </a:r>
            <a:r>
              <a:rPr lang="el-GR" altLang="el-GR" dirty="0" err="1"/>
              <a:t>αντινωτού</a:t>
            </a:r>
            <a:r>
              <a:rPr lang="el-GR" altLang="el-GR" dirty="0"/>
              <a:t> Ε.Χ.</a:t>
            </a:r>
            <a:br>
              <a:rPr lang="en-US" alt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l-GR" altLang="el-GR" sz="2800" dirty="0"/>
              <a:t>Μεταβιομηχανική κοινωνία</a:t>
            </a:r>
          </a:p>
          <a:p>
            <a:pPr marL="0" indent="0" algn="ctr">
              <a:buNone/>
            </a:pPr>
            <a:endParaRPr lang="el-GR" dirty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093715"/>
            <a:ext cx="8291264" cy="389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dirty="0"/>
              <a:t>Σύνδεση χαρτών Φυσικής με Μαθηματικά: ένα παράδειγμα μοντέλου γνώσεων</a:t>
            </a:r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882" y="1417638"/>
            <a:ext cx="6853501" cy="493375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Δραστηριότητες</a:t>
            </a:r>
            <a:br>
              <a:rPr lang="en-US" altLang="el-GR" dirty="0"/>
            </a:br>
            <a:r>
              <a:rPr lang="el-GR" altLang="el-GR" dirty="0"/>
              <a:t>με εννοιολογικούς χάρτες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>
              <a:spcBef>
                <a:spcPts val="768"/>
              </a:spcBef>
              <a:spcAft>
                <a:spcPts val="0"/>
              </a:spcAft>
              <a:buNone/>
            </a:pPr>
            <a:r>
              <a:rPr lang="el-GR" altLang="el-GR" sz="1800" dirty="0"/>
              <a:t>Οι </a:t>
            </a:r>
            <a:r>
              <a:rPr lang="el-GR" altLang="el-GR" sz="1800" dirty="0">
                <a:solidFill>
                  <a:srgbClr val="FF0000"/>
                </a:solidFill>
              </a:rPr>
              <a:t>μαθητές καλούνται να</a:t>
            </a:r>
            <a:r>
              <a:rPr lang="el-GR" altLang="el-GR" sz="1800" dirty="0"/>
              <a:t>: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>
                <a:solidFill>
                  <a:srgbClr val="FF0000"/>
                </a:solidFill>
              </a:rPr>
              <a:t>κατασκευάσουν</a:t>
            </a:r>
            <a:r>
              <a:rPr lang="el-GR" altLang="el-GR" sz="1800" dirty="0">
                <a:solidFill>
                  <a:srgbClr val="FF0000"/>
                </a:solidFill>
              </a:rPr>
              <a:t> εξ ολοκλήρου </a:t>
            </a:r>
            <a:r>
              <a:rPr lang="el-GR" altLang="el-GR" sz="1800" dirty="0"/>
              <a:t>έναν εννοιολογικό χάρτη, βασισμένο σε μια κεντρική έννοια που τους δίνεται εξαρχής. 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>
                <a:solidFill>
                  <a:srgbClr val="FF0000"/>
                </a:solidFill>
              </a:rPr>
              <a:t>συνθέσουν</a:t>
            </a:r>
            <a:r>
              <a:rPr lang="el-GR" altLang="el-GR" sz="1800" dirty="0">
                <a:solidFill>
                  <a:srgbClr val="FF0000"/>
                </a:solidFill>
              </a:rPr>
              <a:t> διάφορες έννοιες ή συνδέσμους </a:t>
            </a:r>
            <a:r>
              <a:rPr lang="el-GR" altLang="el-GR" sz="1800" dirty="0"/>
              <a:t>που δίνονται εξαρχής μέσω κατάλληλων εννοιολογικών χαρτών (που μπορεί να μην είναι απαραίτητα ίδιοι)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>
                <a:solidFill>
                  <a:srgbClr val="FF0000"/>
                </a:solidFill>
              </a:rPr>
              <a:t>διορθώσουν</a:t>
            </a:r>
            <a:r>
              <a:rPr lang="el-GR" altLang="el-GR" sz="1800" dirty="0">
                <a:solidFill>
                  <a:srgbClr val="FF0000"/>
                </a:solidFill>
              </a:rPr>
              <a:t> </a:t>
            </a:r>
            <a:r>
              <a:rPr lang="el-GR" altLang="el-GR" sz="1800" dirty="0"/>
              <a:t>έναν δοσμένο εννοιολογικό χάρτη που περιέχει σκόπιμα λάθος συνδέσεις ή έννοιες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>
                <a:solidFill>
                  <a:srgbClr val="FF0000"/>
                </a:solidFill>
              </a:rPr>
              <a:t>συμπληρώσουν</a:t>
            </a:r>
            <a:r>
              <a:rPr lang="el-GR" altLang="el-GR" sz="1800" dirty="0">
                <a:solidFill>
                  <a:srgbClr val="FF0000"/>
                </a:solidFill>
              </a:rPr>
              <a:t> </a:t>
            </a:r>
            <a:r>
              <a:rPr lang="el-GR" altLang="el-GR" sz="1800" dirty="0"/>
              <a:t>έναν εννοιολογικό χάρτη που είναι ελλιπής </a:t>
            </a:r>
            <a:r>
              <a:rPr lang="el-GR" altLang="el-GR" sz="1800" dirty="0">
                <a:solidFill>
                  <a:srgbClr val="FF0000"/>
                </a:solidFill>
              </a:rPr>
              <a:t>(</a:t>
            </a:r>
            <a:r>
              <a:rPr lang="el-GR" altLang="el-GR" sz="1800" dirty="0" err="1">
                <a:solidFill>
                  <a:srgbClr val="FF0000"/>
                </a:solidFill>
              </a:rPr>
              <a:t>μισο</a:t>
            </a:r>
            <a:r>
              <a:rPr lang="el-GR" altLang="el-GR" sz="1800" dirty="0">
                <a:solidFill>
                  <a:srgbClr val="FF0000"/>
                </a:solidFill>
              </a:rPr>
              <a:t>-ψημένος)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/>
              <a:t>συνδέσουν</a:t>
            </a:r>
            <a:r>
              <a:rPr lang="el-GR" altLang="el-GR" sz="1800" dirty="0"/>
              <a:t> έναν εννοιολογικό χάρτη με άλλον ή με άλλα αρχεία ή πηγές στο Διαδίκτυο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>
                <a:solidFill>
                  <a:srgbClr val="FF0000"/>
                </a:solidFill>
              </a:rPr>
              <a:t>συγκρίνουν</a:t>
            </a:r>
            <a:r>
              <a:rPr lang="el-GR" altLang="el-GR" sz="1800" dirty="0">
                <a:solidFill>
                  <a:srgbClr val="FF0000"/>
                </a:solidFill>
              </a:rPr>
              <a:t> </a:t>
            </a:r>
            <a:r>
              <a:rPr lang="el-GR" altLang="el-GR" sz="1800" dirty="0"/>
              <a:t>έναν εννοιολογικό χάρτη βασισμένο σε μια έννοια με τους αντίστοιχους δικούς τους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r>
              <a:rPr lang="el-GR" altLang="el-GR" sz="1800" i="1" dirty="0">
                <a:solidFill>
                  <a:srgbClr val="FF0000"/>
                </a:solidFill>
              </a:rPr>
              <a:t>σχολιάσουν</a:t>
            </a:r>
            <a:r>
              <a:rPr lang="el-GR" altLang="el-GR" sz="1800" dirty="0">
                <a:solidFill>
                  <a:srgbClr val="FF0000"/>
                </a:solidFill>
              </a:rPr>
              <a:t> έ</a:t>
            </a:r>
            <a:r>
              <a:rPr lang="el-GR" altLang="el-GR" sz="1800" dirty="0"/>
              <a:t>ναν δοσμένο εννοιολογικό χάρτη </a:t>
            </a:r>
          </a:p>
          <a:p>
            <a:pPr>
              <a:spcBef>
                <a:spcPts val="768"/>
              </a:spcBef>
              <a:spcAft>
                <a:spcPts val="0"/>
              </a:spcAft>
            </a:pPr>
            <a:endParaRPr lang="el-GR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828</Words>
  <Application>Microsoft Office PowerPoint</Application>
  <PresentationFormat>Προβολή στην οθόνη (4:3)</PresentationFormat>
  <Paragraphs>88</Paragraphs>
  <Slides>21</Slides>
  <Notes>0</Notes>
  <HiddenSlides>1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Arial</vt:lpstr>
      <vt:lpstr>Calibri</vt:lpstr>
      <vt:lpstr>Verdana</vt:lpstr>
      <vt:lpstr>Wingdings 2</vt:lpstr>
      <vt:lpstr>Θέμα του Office</vt:lpstr>
      <vt:lpstr>Εννοιολογική Χαρτογράφηση εννοιολογικοί χάρτες</vt:lpstr>
      <vt:lpstr>Τι είναι η εννοιολογική χαρτογράφηση;</vt:lpstr>
      <vt:lpstr>Τι είναι ο εννοιολογικός χάρτης;</vt:lpstr>
      <vt:lpstr>Πού στηρίζεται θεωρητικά:  </vt:lpstr>
      <vt:lpstr>Δομικές μονάδες εννοιολογικής χαρτογράφησης</vt:lpstr>
      <vt:lpstr>Τι είδη;</vt:lpstr>
      <vt:lpstr>Παράδειγμα αντινωτού Ε.Χ. </vt:lpstr>
      <vt:lpstr>Σύνδεση χαρτών Φυσικής με Μαθηματικά: ένα παράδειγμα μοντέλου γνώσεων</vt:lpstr>
      <vt:lpstr>Δραστηριότητες με εννοιολογικούς χάρτες</vt:lpstr>
      <vt:lpstr>Σε ποιο στάδιο της διδασκαλίας;</vt:lpstr>
      <vt:lpstr>Σύμφωνα με ποια θεωρία μάθησης;</vt:lpstr>
      <vt:lpstr>Καταιγισμός ιδεών &amp; εννοιολογική χαρτογράφηση</vt:lpstr>
      <vt:lpstr>Με ποια ψηφιακά εργαλεία;</vt:lpstr>
      <vt:lpstr>Αντιπροσωπευτικά Λογισμικά εννοιολογικής χαρτογράφησης</vt:lpstr>
      <vt:lpstr>Χαρακτηριστικά ψηφιακών εννοιολογικών χαρτών</vt:lpstr>
      <vt:lpstr>Παράδειγμα με Μαθηματικά</vt:lpstr>
      <vt:lpstr>Διδακτική αξιοποίηση – Πρόσθετη παιδαγωγική αξία</vt:lpstr>
      <vt:lpstr>Παρουσίαση λογισμικού IHMC CmapTools</vt:lpstr>
      <vt:lpstr>Παρουσίαση λογισμικού IHMC CmapTools</vt:lpstr>
      <vt:lpstr>Παρουσίαση λογισμικού IHMC CmapTools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Εννοιολογική Χαρτογράφηση εννοιολογικοί χάρτες</dc:title>
  <dc:creator>Σία</dc:creator>
  <cp:lastModifiedBy>Αθανασία Μπαλωμένου</cp:lastModifiedBy>
  <cp:revision>15</cp:revision>
  <dcterms:created xsi:type="dcterms:W3CDTF">2023-02-20T05:12:33Z</dcterms:created>
  <dcterms:modified xsi:type="dcterms:W3CDTF">2023-03-23T20:45:51Z</dcterms:modified>
</cp:coreProperties>
</file>