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56" r:id="rId2"/>
    <p:sldId id="257" r:id="rId3"/>
    <p:sldId id="367" r:id="rId4"/>
    <p:sldId id="278" r:id="rId5"/>
    <p:sldId id="368" r:id="rId6"/>
    <p:sldId id="369" r:id="rId7"/>
    <p:sldId id="370" r:id="rId8"/>
    <p:sldId id="279" r:id="rId9"/>
    <p:sldId id="371" r:id="rId10"/>
    <p:sldId id="260" r:id="rId11"/>
    <p:sldId id="372" r:id="rId12"/>
    <p:sldId id="281" r:id="rId13"/>
    <p:sldId id="283" r:id="rId14"/>
    <p:sldId id="261" r:id="rId15"/>
    <p:sldId id="262" r:id="rId16"/>
    <p:sldId id="398" r:id="rId17"/>
    <p:sldId id="264" r:id="rId18"/>
    <p:sldId id="271" r:id="rId19"/>
    <p:sldId id="265" r:id="rId20"/>
    <p:sldId id="399" r:id="rId21"/>
    <p:sldId id="380" r:id="rId22"/>
    <p:sldId id="382" r:id="rId23"/>
    <p:sldId id="383" r:id="rId24"/>
    <p:sldId id="269" r:id="rId25"/>
    <p:sldId id="384" r:id="rId26"/>
    <p:sldId id="400" r:id="rId27"/>
    <p:sldId id="270" r:id="rId28"/>
    <p:sldId id="284" r:id="rId29"/>
    <p:sldId id="387" r:id="rId30"/>
    <p:sldId id="389" r:id="rId31"/>
    <p:sldId id="275" r:id="rId32"/>
    <p:sldId id="401" r:id="rId33"/>
    <p:sldId id="276" r:id="rId34"/>
    <p:sldId id="402" r:id="rId35"/>
    <p:sldId id="391" r:id="rId36"/>
    <p:sldId id="392" r:id="rId37"/>
    <p:sldId id="403" r:id="rId38"/>
    <p:sldId id="393" r:id="rId39"/>
    <p:sldId id="394" r:id="rId40"/>
    <p:sldId id="395"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21DAE1-CE8D-46BA-894B-3C3167BC7004}" type="datetimeFigureOut">
              <a:rPr lang="en-US" smtClean="0"/>
              <a:t>4/6/2025</a:t>
            </a:fld>
            <a:endParaRPr lang="en-US"/>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9EEFB5-CFAA-494C-B2FD-5C9BCA569E41}" type="slidenum">
              <a:rPr lang="en-US" smtClean="0"/>
              <a:t>‹#›</a:t>
            </a:fld>
            <a:endParaRPr lang="en-US"/>
          </a:p>
        </p:txBody>
      </p:sp>
    </p:spTree>
    <p:extLst>
      <p:ext uri="{BB962C8B-B14F-4D97-AF65-F5344CB8AC3E}">
        <p14:creationId xmlns:p14="http://schemas.microsoft.com/office/powerpoint/2010/main" val="3738925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BE9EEFB5-CFAA-494C-B2FD-5C9BCA569E41}" type="slidenum">
              <a:rPr lang="en-US" smtClean="0"/>
              <a:t>6</a:t>
            </a:fld>
            <a:endParaRPr lang="en-US"/>
          </a:p>
        </p:txBody>
      </p:sp>
    </p:spTree>
    <p:extLst>
      <p:ext uri="{BB962C8B-B14F-4D97-AF65-F5344CB8AC3E}">
        <p14:creationId xmlns:p14="http://schemas.microsoft.com/office/powerpoint/2010/main" val="16207710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baseline="0">
                <a:effectLst/>
                <a:latin typeface="Garamond" panose="02020404030301010803" pitchFamily="18" charset="0"/>
              </a:defRPr>
            </a:lvl1pPr>
          </a:lstStyle>
          <a:p>
            <a:r>
              <a:rPr lang="el-GR" dirty="0"/>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a:xfrm>
            <a:off x="7983232" y="5037663"/>
            <a:ext cx="897467" cy="279400"/>
          </a:xfrm>
        </p:spPr>
        <p:txBody>
          <a:bodyPr/>
          <a:lstStyle/>
          <a:p>
            <a:fld id="{6B52352B-E187-451D-975E-A9F63790AF29}" type="datetimeFigureOut">
              <a:rPr lang="en-US" smtClean="0"/>
              <a:t>4/6/2025</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B5821CBA-BCAB-49C7-A7DD-57E9DB50A42B}"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9250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6B52352B-E187-451D-975E-A9F63790AF29}" type="datetimeFigureOut">
              <a:rPr lang="en-US" smtClean="0"/>
              <a:t>4/6/2025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21CBA-BCAB-49C7-A7DD-57E9DB50A42B}" type="slidenum">
              <a:rPr lang="en-US" smtClean="0"/>
              <a:t>‹#›</a:t>
            </a:fld>
            <a:endParaRPr lang="en-US"/>
          </a:p>
        </p:txBody>
      </p:sp>
    </p:spTree>
    <p:extLst>
      <p:ext uri="{BB962C8B-B14F-4D97-AF65-F5344CB8AC3E}">
        <p14:creationId xmlns:p14="http://schemas.microsoft.com/office/powerpoint/2010/main" val="354785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6B52352B-E187-451D-975E-A9F63790AF29}"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21CBA-BCAB-49C7-A7DD-57E9DB50A42B}"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547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6B52352B-E187-451D-975E-A9F63790AF29}"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21CBA-BCAB-49C7-A7DD-57E9DB50A42B}"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3348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6B52352B-E187-451D-975E-A9F63790AF29}"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21CBA-BCAB-49C7-A7DD-57E9DB50A42B}" type="slidenum">
              <a:rPr lang="en-US" smtClean="0"/>
              <a:t>‹#›</a:t>
            </a:fld>
            <a:endParaRPr lang="en-US"/>
          </a:p>
        </p:txBody>
      </p:sp>
    </p:spTree>
    <p:extLst>
      <p:ext uri="{BB962C8B-B14F-4D97-AF65-F5344CB8AC3E}">
        <p14:creationId xmlns:p14="http://schemas.microsoft.com/office/powerpoint/2010/main" val="2359794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l-GR"/>
              <a:t>Κάντε κλικ για να επεξεργαστείτε τον τίτλο υποδείγματος</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6B52352B-E187-451D-975E-A9F63790AF29}"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21CBA-BCAB-49C7-A7DD-57E9DB50A42B}"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8318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l-GR"/>
              <a:t>Κάντε κλικ για να επεξεργαστείτε τον τίτλο υποδείγματος</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6B52352B-E187-451D-975E-A9F63790AF29}"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21CBA-BCAB-49C7-A7DD-57E9DB50A42B}"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9012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6B52352B-E187-451D-975E-A9F63790AF29}"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21CBA-BCAB-49C7-A7DD-57E9DB50A42B}"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2303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6B52352B-E187-451D-975E-A9F63790AF29}"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21CBA-BCAB-49C7-A7DD-57E9DB50A42B}"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5607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609600" y="274639"/>
            <a:ext cx="10972800" cy="58515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Rectangle 4">
            <a:extLst>
              <a:ext uri="{FF2B5EF4-FFF2-40B4-BE49-F238E27FC236}">
                <a16:creationId xmlns:a16="http://schemas.microsoft.com/office/drawing/2014/main" id="{8935F978-B0D3-4F37-A79D-0E69256F7CEE}"/>
              </a:ext>
            </a:extLst>
          </p:cNvPr>
          <p:cNvSpPr>
            <a:spLocks noGrp="1" noChangeArrowheads="1"/>
          </p:cNvSpPr>
          <p:nvPr>
            <p:ph type="dt" sz="half" idx="10"/>
          </p:nvPr>
        </p:nvSpPr>
        <p:spPr/>
        <p:txBody>
          <a:bodyPr/>
          <a:lstStyle>
            <a:lvl1pPr>
              <a:defRPr/>
            </a:lvl1pPr>
          </a:lstStyle>
          <a:p>
            <a:pPr>
              <a:defRPr/>
            </a:pPr>
            <a:endParaRPr lang="el-GR"/>
          </a:p>
        </p:txBody>
      </p:sp>
      <p:sp>
        <p:nvSpPr>
          <p:cNvPr id="4" name="Rectangle 5">
            <a:extLst>
              <a:ext uri="{FF2B5EF4-FFF2-40B4-BE49-F238E27FC236}">
                <a16:creationId xmlns:a16="http://schemas.microsoft.com/office/drawing/2014/main" id="{58F58F80-E986-4274-8434-5D368DAADEE0}"/>
              </a:ext>
            </a:extLst>
          </p:cNvPr>
          <p:cNvSpPr>
            <a:spLocks noGrp="1" noChangeArrowheads="1"/>
          </p:cNvSpPr>
          <p:nvPr>
            <p:ph type="ftr" sz="quarter" idx="11"/>
          </p:nvPr>
        </p:nvSpPr>
        <p:spPr/>
        <p:txBody>
          <a:bodyPr/>
          <a:lstStyle>
            <a:lvl1pPr>
              <a:defRPr/>
            </a:lvl1pPr>
          </a:lstStyle>
          <a:p>
            <a:pPr>
              <a:defRPr/>
            </a:pPr>
            <a:endParaRPr lang="el-GR"/>
          </a:p>
        </p:txBody>
      </p:sp>
      <p:sp>
        <p:nvSpPr>
          <p:cNvPr id="5" name="Rectangle 6">
            <a:extLst>
              <a:ext uri="{FF2B5EF4-FFF2-40B4-BE49-F238E27FC236}">
                <a16:creationId xmlns:a16="http://schemas.microsoft.com/office/drawing/2014/main" id="{26E1C31A-E792-4650-8A96-952DBA1C9639}"/>
              </a:ext>
            </a:extLst>
          </p:cNvPr>
          <p:cNvSpPr>
            <a:spLocks noGrp="1" noChangeArrowheads="1"/>
          </p:cNvSpPr>
          <p:nvPr>
            <p:ph type="sldNum" sz="quarter" idx="12"/>
          </p:nvPr>
        </p:nvSpPr>
        <p:spPr/>
        <p:txBody>
          <a:bodyPr/>
          <a:lstStyle>
            <a:lvl1pPr>
              <a:defRPr/>
            </a:lvl1pPr>
          </a:lstStyle>
          <a:p>
            <a:pPr>
              <a:defRPr/>
            </a:pPr>
            <a:fld id="{2F1B8694-5BFA-4A03-9C1A-2B9C7D994891}" type="slidenum">
              <a:rPr lang="el-GR" altLang="en-US"/>
              <a:pPr>
                <a:defRPr/>
              </a:pPr>
              <a:t>‹#›</a:t>
            </a:fld>
            <a:endParaRPr lang="el-GR" altLang="en-US"/>
          </a:p>
        </p:txBody>
      </p:sp>
    </p:spTree>
    <p:extLst>
      <p:ext uri="{BB962C8B-B14F-4D97-AF65-F5344CB8AC3E}">
        <p14:creationId xmlns:p14="http://schemas.microsoft.com/office/powerpoint/2010/main" val="1555984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baseline="0">
                <a:latin typeface="Garamond" panose="02020404030301010803" pitchFamily="18" charset="0"/>
              </a:defRPr>
            </a:lvl1pPr>
          </a:lstStyle>
          <a:p>
            <a:r>
              <a:rPr lang="el-GR" dirty="0"/>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lvl1pPr>
              <a:defRPr baseline="0">
                <a:latin typeface="Garamond" panose="02020404030301010803" pitchFamily="18" charset="0"/>
              </a:defRPr>
            </a:lvl1pPr>
            <a:lvl2pPr>
              <a:defRPr baseline="0">
                <a:latin typeface="Garamond" panose="02020404030301010803" pitchFamily="18" charset="0"/>
              </a:defRPr>
            </a:lvl2pPr>
            <a:lvl3pPr>
              <a:defRPr baseline="0">
                <a:latin typeface="Garamond" panose="02020404030301010803" pitchFamily="18" charset="0"/>
              </a:defRPr>
            </a:lvl3pPr>
            <a:lvl4pPr>
              <a:defRPr baseline="0">
                <a:latin typeface="Garamond" panose="02020404030301010803" pitchFamily="18" charset="0"/>
              </a:defRPr>
            </a:lvl4pPr>
            <a:lvl5pPr>
              <a:defRPr baseline="0">
                <a:latin typeface="Garamond" panose="02020404030301010803" pitchFamily="18" charset="0"/>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endParaRPr lang="en-US" dirty="0"/>
          </a:p>
        </p:txBody>
      </p:sp>
      <p:sp>
        <p:nvSpPr>
          <p:cNvPr id="4" name="Date Placeholder 3"/>
          <p:cNvSpPr>
            <a:spLocks noGrp="1"/>
          </p:cNvSpPr>
          <p:nvPr>
            <p:ph type="dt" sz="half" idx="10"/>
          </p:nvPr>
        </p:nvSpPr>
        <p:spPr/>
        <p:txBody>
          <a:bodyPr/>
          <a:lstStyle/>
          <a:p>
            <a:fld id="{6B52352B-E187-451D-975E-A9F63790AF29}"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21CBA-BCAB-49C7-A7DD-57E9DB50A42B}" type="slidenum">
              <a:rPr lang="en-US" smtClean="0"/>
              <a:t>‹#›</a:t>
            </a:fld>
            <a:endParaRPr lang="en-US"/>
          </a:p>
        </p:txBody>
      </p:sp>
    </p:spTree>
    <p:extLst>
      <p:ext uri="{BB962C8B-B14F-4D97-AF65-F5344CB8AC3E}">
        <p14:creationId xmlns:p14="http://schemas.microsoft.com/office/powerpoint/2010/main" val="1727144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6B52352B-E187-451D-975E-A9F63790AF29}"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21CBA-BCAB-49C7-A7DD-57E9DB50A42B}"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6984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6B52352B-E187-451D-975E-A9F63790AF29}" type="datetimeFigureOut">
              <a:rPr lang="en-US" smtClean="0"/>
              <a:t>4/6/2025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21CBA-BCAB-49C7-A7DD-57E9DB50A42B}" type="slidenum">
              <a:rPr lang="en-US" smtClean="0"/>
              <a:t>‹#›</a:t>
            </a:fld>
            <a:endParaRPr lang="en-US"/>
          </a:p>
        </p:txBody>
      </p:sp>
    </p:spTree>
    <p:extLst>
      <p:ext uri="{BB962C8B-B14F-4D97-AF65-F5344CB8AC3E}">
        <p14:creationId xmlns:p14="http://schemas.microsoft.com/office/powerpoint/2010/main" val="181172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6B52352B-E187-451D-975E-A9F63790AF29}" type="datetimeFigureOut">
              <a:rPr lang="en-US" smtClean="0"/>
              <a:t>4/6/2025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821CBA-BCAB-49C7-A7DD-57E9DB50A42B}"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3567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6B52352B-E187-451D-975E-A9F63790AF29}" type="datetimeFigureOut">
              <a:rPr lang="en-US" smtClean="0"/>
              <a:t>4/6/2025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821CBA-BCAB-49C7-A7DD-57E9DB50A42B}"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51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52352B-E187-451D-975E-A9F63790AF29}" type="datetimeFigureOut">
              <a:rPr lang="en-US" smtClean="0"/>
              <a:t>4/6/2025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821CBA-BCAB-49C7-A7DD-57E9DB50A42B}" type="slidenum">
              <a:rPr lang="en-US" smtClean="0"/>
              <a:t>‹#›</a:t>
            </a:fld>
            <a:endParaRPr lang="en-US"/>
          </a:p>
        </p:txBody>
      </p:sp>
    </p:spTree>
    <p:extLst>
      <p:ext uri="{BB962C8B-B14F-4D97-AF65-F5344CB8AC3E}">
        <p14:creationId xmlns:p14="http://schemas.microsoft.com/office/powerpoint/2010/main" val="644744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6B52352B-E187-451D-975E-A9F63790AF29}" type="datetimeFigureOut">
              <a:rPr lang="en-US" smtClean="0"/>
              <a:t>4/6/2025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21CBA-BCAB-49C7-A7DD-57E9DB50A42B}"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528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l-GR"/>
              <a:t>Κάντε κλικ για να επεξεργαστείτε τον τίτλο υποδείγματος</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6B52352B-E187-451D-975E-A9F63790AF29}" type="datetimeFigureOut">
              <a:rPr lang="en-US" smtClean="0"/>
              <a:t>4/6/2025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21CBA-BCAB-49C7-A7DD-57E9DB50A42B}" type="slidenum">
              <a:rPr lang="en-US" smtClean="0"/>
              <a:t>‹#›</a:t>
            </a:fld>
            <a:endParaRPr lang="en-US"/>
          </a:p>
        </p:txBody>
      </p:sp>
    </p:spTree>
    <p:extLst>
      <p:ext uri="{BB962C8B-B14F-4D97-AF65-F5344CB8AC3E}">
        <p14:creationId xmlns:p14="http://schemas.microsoft.com/office/powerpoint/2010/main" val="2401079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B52352B-E187-451D-975E-A9F63790AF29}" type="datetimeFigureOut">
              <a:rPr lang="en-US" smtClean="0"/>
              <a:t>4/6/2025</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5821CBA-BCAB-49C7-A7DD-57E9DB50A42B}" type="slidenum">
              <a:rPr lang="en-US" smtClean="0"/>
              <a:t>‹#›</a:t>
            </a:fld>
            <a:endParaRPr lang="en-US"/>
          </a:p>
        </p:txBody>
      </p:sp>
    </p:spTree>
    <p:extLst>
      <p:ext uri="{BB962C8B-B14F-4D97-AF65-F5344CB8AC3E}">
        <p14:creationId xmlns:p14="http://schemas.microsoft.com/office/powerpoint/2010/main" val="26264129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3.png"/><Relationship Id="rId5" Type="http://schemas.openxmlformats.org/officeDocument/2006/relationships/hyperlink" Target="https://www.youtube.com/watch?v=OrT22EAzLWw" TargetMode="External"/><Relationship Id="rId4" Type="http://schemas.openxmlformats.org/officeDocument/2006/relationships/hyperlink" Target="https://www.youtube.com/watch?v=g64X4H32Z-I"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stolaf.edu/people/huff/classes/handbook/Gilligan.html" TargetMode="Externa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8" Type="http://schemas.openxmlformats.org/officeDocument/2006/relationships/hyperlink" Target="https://www.youtube.com/watch?v=9xGYlU6V9Co" TargetMode="External"/><Relationship Id="rId3" Type="http://schemas.microsoft.com/office/2007/relationships/media" Target="../media/media5.mp4"/><Relationship Id="rId7" Type="http://schemas.openxmlformats.org/officeDocument/2006/relationships/hyperlink" Target="https://www.youtube.com/watch?v=ZwUGEIsxIDk" TargetMode="Externa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hyperlink" Target="https://www.youtube.com/watch?v=2W_9MozRoKE" TargetMode="External"/><Relationship Id="rId5" Type="http://schemas.openxmlformats.org/officeDocument/2006/relationships/slideLayout" Target="../slideLayouts/slideLayout2.xml"/><Relationship Id="rId10" Type="http://schemas.openxmlformats.org/officeDocument/2006/relationships/image" Target="../media/image17.png"/><Relationship Id="rId4" Type="http://schemas.openxmlformats.org/officeDocument/2006/relationships/video" Target="../media/media5.mp4"/><Relationship Id="rId9"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bounwXLkme4" TargetMode="External"/><Relationship Id="rId7" Type="http://schemas.openxmlformats.org/officeDocument/2006/relationships/image" Target="../media/image10.png"/><Relationship Id="rId2" Type="http://schemas.openxmlformats.org/officeDocument/2006/relationships/hyperlink" Target="https://www.youtube.com/watch?v=5czp9S4u26M" TargetMode="External"/><Relationship Id="rId1" Type="http://schemas.openxmlformats.org/officeDocument/2006/relationships/slideLayout" Target="../slideLayouts/slideLayout18.xml"/><Relationship Id="rId6" Type="http://schemas.openxmlformats.org/officeDocument/2006/relationships/hyperlink" Target="https://www.youtube.com/watch?v=_jlYJrcDrnY" TargetMode="External"/><Relationship Id="rId5" Type="http://schemas.openxmlformats.org/officeDocument/2006/relationships/hyperlink" Target="https://www.youtube.com/watch?v=1_2qEOxSTsM" TargetMode="External"/><Relationship Id="rId4" Type="http://schemas.openxmlformats.org/officeDocument/2006/relationships/hyperlink" Target="https://www.youtube.com/watch?v=CjPfI4Xu2C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6D214AE-2ED8-4274-8EBB-483602650311}"/>
              </a:ext>
            </a:extLst>
          </p:cNvPr>
          <p:cNvSpPr>
            <a:spLocks noGrp="1"/>
          </p:cNvSpPr>
          <p:nvPr>
            <p:ph type="ctrTitle"/>
          </p:nvPr>
        </p:nvSpPr>
        <p:spPr/>
        <p:txBody>
          <a:bodyPr/>
          <a:lstStyle/>
          <a:p>
            <a:r>
              <a:rPr lang="el-GR" dirty="0"/>
              <a:t>7ο Μάθημα - Ηθική ανάπτυξη I</a:t>
            </a:r>
            <a:endParaRPr lang="en-US" dirty="0"/>
          </a:p>
        </p:txBody>
      </p:sp>
      <p:sp>
        <p:nvSpPr>
          <p:cNvPr id="3" name="Υπότιτλος 2">
            <a:extLst>
              <a:ext uri="{FF2B5EF4-FFF2-40B4-BE49-F238E27FC236}">
                <a16:creationId xmlns:a16="http://schemas.microsoft.com/office/drawing/2014/main" id="{1C2BA1D6-9BCB-4111-8B24-668619EBC145}"/>
              </a:ext>
            </a:extLst>
          </p:cNvPr>
          <p:cNvSpPr>
            <a:spLocks noGrp="1"/>
          </p:cNvSpPr>
          <p:nvPr>
            <p:ph type="subTitle" idx="1"/>
          </p:nvPr>
        </p:nvSpPr>
        <p:spPr/>
        <p:txBody>
          <a:bodyPr>
            <a:normAutofit lnSpcReduction="10000"/>
          </a:bodyPr>
          <a:lstStyle/>
          <a:p>
            <a:r>
              <a:rPr lang="el-GR" dirty="0"/>
              <a:t>Τμήμα Ψυχολογίας</a:t>
            </a:r>
          </a:p>
          <a:p>
            <a:r>
              <a:rPr lang="el-GR" dirty="0"/>
              <a:t>Πανεπιστήμιο Δυτικής Μακεδονίας</a:t>
            </a:r>
          </a:p>
          <a:p>
            <a:r>
              <a:rPr lang="el-GR" dirty="0"/>
              <a:t>Δημήτρης Ταχματζίδης</a:t>
            </a:r>
            <a:endParaRPr lang="en-US" dirty="0"/>
          </a:p>
          <a:p>
            <a:endParaRPr lang="en-US" dirty="0"/>
          </a:p>
        </p:txBody>
      </p:sp>
    </p:spTree>
    <p:extLst>
      <p:ext uri="{BB962C8B-B14F-4D97-AF65-F5344CB8AC3E}">
        <p14:creationId xmlns:p14="http://schemas.microsoft.com/office/powerpoint/2010/main" val="2773282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7B5FB17-56BA-40C7-965B-458E6DFD7349}"/>
              </a:ext>
            </a:extLst>
          </p:cNvPr>
          <p:cNvSpPr>
            <a:spLocks noGrp="1"/>
          </p:cNvSpPr>
          <p:nvPr>
            <p:ph type="title"/>
          </p:nvPr>
        </p:nvSpPr>
        <p:spPr>
          <a:xfrm>
            <a:off x="1295402" y="671414"/>
            <a:ext cx="9601196" cy="1303867"/>
          </a:xfrm>
        </p:spPr>
        <p:txBody>
          <a:bodyPr/>
          <a:lstStyle/>
          <a:p>
            <a:r>
              <a:rPr lang="el-GR" dirty="0">
                <a:latin typeface="Garamond" panose="02020404030301010803" pitchFamily="18" charset="0"/>
              </a:rPr>
              <a:t>Ηθική Θεωρία </a:t>
            </a:r>
            <a:r>
              <a:rPr lang="en-US" dirty="0">
                <a:latin typeface="Garamond" panose="02020404030301010803" pitchFamily="18" charset="0"/>
              </a:rPr>
              <a:t>Lawrence Kohlberg</a:t>
            </a:r>
            <a:endParaRPr lang="en-US" dirty="0"/>
          </a:p>
        </p:txBody>
      </p:sp>
      <p:graphicFrame>
        <p:nvGraphicFramePr>
          <p:cNvPr id="4" name="Πίνακας 3">
            <a:extLst>
              <a:ext uri="{FF2B5EF4-FFF2-40B4-BE49-F238E27FC236}">
                <a16:creationId xmlns:a16="http://schemas.microsoft.com/office/drawing/2014/main" id="{8631CCB9-25CF-4DEE-98F9-AA76D11376C4}"/>
              </a:ext>
            </a:extLst>
          </p:cNvPr>
          <p:cNvGraphicFramePr>
            <a:graphicFrameLocks noGrp="1"/>
          </p:cNvGraphicFramePr>
          <p:nvPr>
            <p:extLst>
              <p:ext uri="{D42A27DB-BD31-4B8C-83A1-F6EECF244321}">
                <p14:modId xmlns:p14="http://schemas.microsoft.com/office/powerpoint/2010/main" val="3219367468"/>
              </p:ext>
            </p:extLst>
          </p:nvPr>
        </p:nvGraphicFramePr>
        <p:xfrm>
          <a:off x="838199" y="1890945"/>
          <a:ext cx="10418685" cy="4309407"/>
        </p:xfrm>
        <a:graphic>
          <a:graphicData uri="http://schemas.openxmlformats.org/drawingml/2006/table">
            <a:tbl>
              <a:tblPr>
                <a:tableStyleId>{5C22544A-7EE6-4342-B048-85BDC9FD1C3A}</a:tableStyleId>
              </a:tblPr>
              <a:tblGrid>
                <a:gridCol w="2385781">
                  <a:extLst>
                    <a:ext uri="{9D8B030D-6E8A-4147-A177-3AD203B41FA5}">
                      <a16:colId xmlns:a16="http://schemas.microsoft.com/office/drawing/2014/main" val="415607560"/>
                    </a:ext>
                  </a:extLst>
                </a:gridCol>
                <a:gridCol w="2599780">
                  <a:extLst>
                    <a:ext uri="{9D8B030D-6E8A-4147-A177-3AD203B41FA5}">
                      <a16:colId xmlns:a16="http://schemas.microsoft.com/office/drawing/2014/main" val="2562594049"/>
                    </a:ext>
                  </a:extLst>
                </a:gridCol>
                <a:gridCol w="5433124">
                  <a:extLst>
                    <a:ext uri="{9D8B030D-6E8A-4147-A177-3AD203B41FA5}">
                      <a16:colId xmlns:a16="http://schemas.microsoft.com/office/drawing/2014/main" val="3514231499"/>
                    </a:ext>
                  </a:extLst>
                </a:gridCol>
              </a:tblGrid>
              <a:tr h="717755">
                <a:tc gridSpan="3">
                  <a:txBody>
                    <a:bodyPr/>
                    <a:lstStyle/>
                    <a:p>
                      <a:pPr marL="0" marR="0" algn="ctr">
                        <a:spcBef>
                          <a:spcPts val="0"/>
                        </a:spcBef>
                        <a:spcAft>
                          <a:spcPts val="0"/>
                        </a:spcAft>
                      </a:pPr>
                      <a:r>
                        <a:rPr lang="el-GR" sz="2400" b="1" dirty="0">
                          <a:solidFill>
                            <a:srgbClr val="0070C0"/>
                          </a:solidFill>
                          <a:effectLst/>
                        </a:rPr>
                        <a:t>ΣΤΑΔΙΑ ΑΝΑΠΤΥΞΗΣ ΤΗΣ ΗΘΙΚΗΣ ΣΚΕΨΗΣ ΤΟΥ ΠΑΙΔΙΟΥ ΚΑΤΑ ΤΟΝ </a:t>
                      </a:r>
                      <a:r>
                        <a:rPr lang="en-US" sz="2400" b="1" dirty="0">
                          <a:solidFill>
                            <a:srgbClr val="0070C0"/>
                          </a:solidFill>
                          <a:effectLst/>
                        </a:rPr>
                        <a:t>KOHLBERG</a:t>
                      </a:r>
                      <a:endParaRPr lang="en-US" sz="2400" b="1" dirty="0">
                        <a:solidFill>
                          <a:srgbClr val="0070C0"/>
                        </a:solidFill>
                        <a:effectLst/>
                        <a:latin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23478430"/>
                  </a:ext>
                </a:extLst>
              </a:tr>
              <a:tr h="371290">
                <a:tc>
                  <a:txBody>
                    <a:bodyPr/>
                    <a:lstStyle/>
                    <a:p>
                      <a:pPr marL="0" marR="0" algn="ctr">
                        <a:spcBef>
                          <a:spcPts val="0"/>
                        </a:spcBef>
                        <a:spcAft>
                          <a:spcPts val="0"/>
                        </a:spcAft>
                      </a:pPr>
                      <a:r>
                        <a:rPr lang="el-GR" sz="2400" b="1" dirty="0">
                          <a:effectLst/>
                        </a:rPr>
                        <a:t>ΗΛΙΚΙΑ</a:t>
                      </a:r>
                      <a:endParaRPr lang="en-US" sz="2400" b="1"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l-GR" sz="2400" b="1" dirty="0">
                          <a:effectLst/>
                        </a:rPr>
                        <a:t>ΣΤΑΔΙΟ</a:t>
                      </a:r>
                      <a:endParaRPr lang="en-US" sz="24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l-GR" sz="2400" b="1" dirty="0">
                          <a:effectLst/>
                        </a:rPr>
                        <a:t>ΕΠΙΠΕΔΟ</a:t>
                      </a:r>
                      <a:endParaRPr lang="en-US" sz="24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87002656"/>
                  </a:ext>
                </a:extLst>
              </a:tr>
              <a:tr h="742580">
                <a:tc>
                  <a:txBody>
                    <a:bodyPr/>
                    <a:lstStyle/>
                    <a:p>
                      <a:pPr marL="0" marR="0" algn="ctr">
                        <a:spcBef>
                          <a:spcPts val="0"/>
                        </a:spcBef>
                        <a:spcAft>
                          <a:spcPts val="0"/>
                        </a:spcAft>
                      </a:pPr>
                      <a:r>
                        <a:rPr lang="el-GR" sz="2000" dirty="0">
                          <a:effectLst/>
                        </a:rPr>
                        <a:t>0-9 ετών</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l-GR" sz="2000" dirty="0">
                          <a:effectLst/>
                        </a:rPr>
                        <a:t>Προσυμβατικό</a:t>
                      </a:r>
                      <a:endParaRPr lang="en-US" sz="2000" dirty="0">
                        <a:effectLst/>
                      </a:endParaRPr>
                    </a:p>
                    <a:p>
                      <a:pPr marL="0" marR="0" algn="ctr">
                        <a:spcBef>
                          <a:spcPts val="0"/>
                        </a:spcBef>
                        <a:spcAft>
                          <a:spcPts val="0"/>
                        </a:spcAft>
                      </a:pPr>
                      <a:r>
                        <a:rPr lang="el-GR" sz="2000" dirty="0">
                          <a:effectLst/>
                        </a:rPr>
                        <a:t>(</a:t>
                      </a:r>
                      <a:r>
                        <a:rPr lang="en-US" sz="2000" dirty="0">
                          <a:effectLst/>
                        </a:rPr>
                        <a:t>preconventional</a:t>
                      </a:r>
                      <a:r>
                        <a:rPr lang="el-GR" sz="2000" dirty="0">
                          <a:effectLst/>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342900" marR="0" lvl="0" indent="-342900" algn="ctr">
                        <a:spcBef>
                          <a:spcPts val="0"/>
                        </a:spcBef>
                        <a:spcAft>
                          <a:spcPts val="0"/>
                        </a:spcAft>
                        <a:buFont typeface="+mj-lt"/>
                        <a:buAutoNum type="arabicPeriod"/>
                        <a:tabLst>
                          <a:tab pos="228600" algn="l"/>
                        </a:tabLst>
                      </a:pPr>
                      <a:r>
                        <a:rPr lang="el-GR" sz="2000" dirty="0">
                          <a:effectLst/>
                        </a:rPr>
                        <a:t>Αποφυγή τιμωρίας</a:t>
                      </a:r>
                      <a:endParaRPr lang="en-US" sz="2000" dirty="0">
                        <a:effectLst/>
                      </a:endParaRPr>
                    </a:p>
                    <a:p>
                      <a:pPr marL="342900" marR="0" lvl="0" indent="-342900" algn="ctr">
                        <a:spcBef>
                          <a:spcPts val="0"/>
                        </a:spcBef>
                        <a:spcAft>
                          <a:spcPts val="0"/>
                        </a:spcAft>
                        <a:buFont typeface="+mj-lt"/>
                        <a:buAutoNum type="arabicPeriod"/>
                        <a:tabLst>
                          <a:tab pos="228600" algn="l"/>
                        </a:tabLst>
                      </a:pPr>
                      <a:r>
                        <a:rPr lang="el-GR" sz="2000" dirty="0">
                          <a:effectLst/>
                        </a:rPr>
                        <a:t>Επιδίωξη επαίνου</a:t>
                      </a:r>
                      <a:endParaRPr lang="en-US"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90474500"/>
                  </a:ext>
                </a:extLst>
              </a:tr>
              <a:tr h="742580">
                <a:tc>
                  <a:txBody>
                    <a:bodyPr/>
                    <a:lstStyle/>
                    <a:p>
                      <a:pPr marL="0" marR="0" algn="ctr">
                        <a:spcBef>
                          <a:spcPts val="0"/>
                        </a:spcBef>
                        <a:spcAft>
                          <a:spcPts val="0"/>
                        </a:spcAft>
                      </a:pPr>
                      <a:r>
                        <a:rPr lang="el-GR" sz="2000" dirty="0">
                          <a:effectLst/>
                        </a:rPr>
                        <a:t>9-20 ετών</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l-GR" sz="2000">
                          <a:effectLst/>
                        </a:rPr>
                        <a:t>Συμβατικό</a:t>
                      </a:r>
                      <a:endParaRPr lang="en-US" sz="2000">
                        <a:effectLst/>
                      </a:endParaRPr>
                    </a:p>
                    <a:p>
                      <a:pPr marL="0" marR="0" algn="ctr">
                        <a:spcBef>
                          <a:spcPts val="0"/>
                        </a:spcBef>
                        <a:spcAft>
                          <a:spcPts val="0"/>
                        </a:spcAft>
                      </a:pPr>
                      <a:r>
                        <a:rPr lang="el-GR" sz="2000">
                          <a:effectLst/>
                        </a:rPr>
                        <a:t>(</a:t>
                      </a:r>
                      <a:r>
                        <a:rPr lang="en-US" sz="2000">
                          <a:effectLst/>
                        </a:rPr>
                        <a:t>conventional</a:t>
                      </a:r>
                      <a:r>
                        <a:rPr lang="el-GR" sz="2000">
                          <a:effectLst/>
                        </a:rPr>
                        <a:t>)</a:t>
                      </a:r>
                      <a:endParaRPr lang="en-US"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342900" marR="0" lvl="0" indent="-342900" algn="ctr">
                        <a:spcBef>
                          <a:spcPts val="0"/>
                        </a:spcBef>
                        <a:spcAft>
                          <a:spcPts val="0"/>
                        </a:spcAft>
                        <a:buFont typeface="+mj-lt"/>
                        <a:buAutoNum type="arabicPeriod"/>
                        <a:tabLst>
                          <a:tab pos="228600" algn="l"/>
                        </a:tabLst>
                      </a:pPr>
                      <a:r>
                        <a:rPr lang="el-GR" sz="2000">
                          <a:effectLst/>
                        </a:rPr>
                        <a:t>Αποφυγή αποδοκιμασίας</a:t>
                      </a:r>
                      <a:endParaRPr lang="en-US" sz="2000">
                        <a:effectLst/>
                      </a:endParaRPr>
                    </a:p>
                    <a:p>
                      <a:pPr marL="342900" marR="0" lvl="0" indent="-342900" algn="ctr">
                        <a:spcBef>
                          <a:spcPts val="0"/>
                        </a:spcBef>
                        <a:spcAft>
                          <a:spcPts val="0"/>
                        </a:spcAft>
                        <a:buFont typeface="+mj-lt"/>
                        <a:buAutoNum type="arabicPeriod"/>
                        <a:tabLst>
                          <a:tab pos="228600" algn="l"/>
                        </a:tabLst>
                      </a:pPr>
                      <a:r>
                        <a:rPr lang="el-GR" sz="2000">
                          <a:effectLst/>
                        </a:rPr>
                        <a:t>Έννοια καθήκοντος &amp; αίσθηση ενοχής</a:t>
                      </a:r>
                      <a:endParaRPr lang="en-US" sz="2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35809392"/>
                  </a:ext>
                </a:extLst>
              </a:tr>
              <a:tr h="1721437">
                <a:tc>
                  <a:txBody>
                    <a:bodyPr/>
                    <a:lstStyle/>
                    <a:p>
                      <a:pPr marL="0" marR="0" algn="ctr">
                        <a:spcBef>
                          <a:spcPts val="0"/>
                        </a:spcBef>
                        <a:spcAft>
                          <a:spcPts val="0"/>
                        </a:spcAft>
                      </a:pPr>
                      <a:r>
                        <a:rPr lang="el-GR" sz="2000" dirty="0">
                          <a:effectLst/>
                        </a:rPr>
                        <a:t>20 ετών και άνω</a:t>
                      </a:r>
                      <a:endParaRPr lang="en-US" sz="2000" dirty="0">
                        <a:effectLst/>
                      </a:endParaRPr>
                    </a:p>
                    <a:p>
                      <a:pPr marL="0" marR="0" algn="ctr">
                        <a:spcBef>
                          <a:spcPts val="0"/>
                        </a:spcBef>
                        <a:spcAft>
                          <a:spcPts val="0"/>
                        </a:spcAft>
                      </a:pPr>
                      <a:r>
                        <a:rPr lang="el-GR" sz="2000" dirty="0">
                          <a:effectLst/>
                        </a:rPr>
                        <a:t>(κάποια άτομα μπορεί και να μην φτάσουν ποτέ σε αυτό το στάδιο)</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l-GR" sz="2000">
                          <a:effectLst/>
                        </a:rPr>
                        <a:t>Μετασυμβατικό</a:t>
                      </a:r>
                      <a:endParaRPr lang="en-US" sz="2000">
                        <a:effectLst/>
                      </a:endParaRPr>
                    </a:p>
                    <a:p>
                      <a:pPr marL="0" marR="0" algn="ctr">
                        <a:spcBef>
                          <a:spcPts val="0"/>
                        </a:spcBef>
                        <a:spcAft>
                          <a:spcPts val="0"/>
                        </a:spcAft>
                      </a:pPr>
                      <a:r>
                        <a:rPr lang="el-GR" sz="2000">
                          <a:effectLst/>
                        </a:rPr>
                        <a:t>(</a:t>
                      </a:r>
                      <a:r>
                        <a:rPr lang="en-US" sz="2000">
                          <a:effectLst/>
                        </a:rPr>
                        <a:t>Postconventional</a:t>
                      </a:r>
                      <a:r>
                        <a:rPr lang="el-GR" sz="2000">
                          <a:effectLst/>
                        </a:rPr>
                        <a:t>)</a:t>
                      </a:r>
                      <a:endParaRPr lang="en-US"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342900" marR="0" lvl="0" indent="-342900" algn="ctr">
                        <a:spcBef>
                          <a:spcPts val="0"/>
                        </a:spcBef>
                        <a:spcAft>
                          <a:spcPts val="0"/>
                        </a:spcAft>
                        <a:buFont typeface="+mj-lt"/>
                        <a:buAutoNum type="arabicPeriod"/>
                        <a:tabLst>
                          <a:tab pos="228600" algn="l"/>
                        </a:tabLst>
                      </a:pPr>
                      <a:r>
                        <a:rPr lang="el-GR" sz="2000" dirty="0">
                          <a:effectLst/>
                        </a:rPr>
                        <a:t>Αντίληψη των αντικειμενικά αποδεκτών δικαιωμάτων</a:t>
                      </a:r>
                      <a:endParaRPr lang="en-US" sz="2000" dirty="0">
                        <a:effectLst/>
                      </a:endParaRPr>
                    </a:p>
                    <a:p>
                      <a:pPr marL="342900" marR="0" lvl="0" indent="-342900" algn="ctr">
                        <a:spcBef>
                          <a:spcPts val="0"/>
                        </a:spcBef>
                        <a:spcAft>
                          <a:spcPts val="0"/>
                        </a:spcAft>
                        <a:buFont typeface="+mj-lt"/>
                        <a:buAutoNum type="arabicPeriod"/>
                        <a:tabLst>
                          <a:tab pos="228600" algn="l"/>
                        </a:tabLst>
                      </a:pPr>
                      <a:r>
                        <a:rPr lang="el-GR" sz="2000" dirty="0">
                          <a:effectLst/>
                        </a:rPr>
                        <a:t>Προσωπική ηθική στάση, σκέψη και κρίση</a:t>
                      </a:r>
                      <a:endParaRPr lang="en-US"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968322934"/>
                  </a:ext>
                </a:extLst>
              </a:tr>
            </a:tbl>
          </a:graphicData>
        </a:graphic>
      </p:graphicFrame>
    </p:spTree>
    <p:extLst>
      <p:ext uri="{BB962C8B-B14F-4D97-AF65-F5344CB8AC3E}">
        <p14:creationId xmlns:p14="http://schemas.microsoft.com/office/powerpoint/2010/main" val="916736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a:extLst>
              <a:ext uri="{FF2B5EF4-FFF2-40B4-BE49-F238E27FC236}">
                <a16:creationId xmlns:a16="http://schemas.microsoft.com/office/drawing/2014/main" id="{703B9000-CBE8-469D-93A6-4BE0DAB822E1}"/>
              </a:ext>
            </a:extLst>
          </p:cNvPr>
          <p:cNvSpPr txBox="1">
            <a:spLocks/>
          </p:cNvSpPr>
          <p:nvPr/>
        </p:nvSpPr>
        <p:spPr>
          <a:xfrm>
            <a:off x="3876582" y="573460"/>
            <a:ext cx="4800598" cy="527371"/>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el-GR" b="1" dirty="0">
                <a:latin typeface="Garamond" panose="02020404030301010803" pitchFamily="18" charset="0"/>
              </a:rPr>
              <a:t>Ηθική Θεωρία </a:t>
            </a:r>
            <a:r>
              <a:rPr lang="en-US" b="1" dirty="0">
                <a:latin typeface="Garamond" panose="02020404030301010803" pitchFamily="18" charset="0"/>
              </a:rPr>
              <a:t>Lawrence Kohlberg</a:t>
            </a:r>
            <a:endParaRPr lang="en-US" b="1" dirty="0"/>
          </a:p>
        </p:txBody>
      </p:sp>
      <p:sp>
        <p:nvSpPr>
          <p:cNvPr id="6" name="Θέση περιεχομένου 2">
            <a:extLst>
              <a:ext uri="{FF2B5EF4-FFF2-40B4-BE49-F238E27FC236}">
                <a16:creationId xmlns:a16="http://schemas.microsoft.com/office/drawing/2014/main" id="{1A07DE4F-F28C-4C1F-9B7C-622D37A6C95C}"/>
              </a:ext>
            </a:extLst>
          </p:cNvPr>
          <p:cNvSpPr txBox="1">
            <a:spLocks/>
          </p:cNvSpPr>
          <p:nvPr/>
        </p:nvSpPr>
        <p:spPr>
          <a:xfrm>
            <a:off x="612559" y="1050464"/>
            <a:ext cx="10945427" cy="725067"/>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pPr>
            <a:r>
              <a:rPr lang="el-GR" sz="2200" b="1" spc="-15" dirty="0">
                <a:solidFill>
                  <a:srgbClr val="000000"/>
                </a:solidFill>
                <a:latin typeface="Garamond" panose="02020404030301010803" pitchFamily="18" charset="0"/>
                <a:ea typeface="Times New Roman" panose="02020603050405020304" pitchFamily="18" charset="0"/>
              </a:rPr>
              <a:t>Παράδειγμα – μελέτη περίπτωσης: Σε ένα σχολείο ξεσπά καυγάς, δύο παιδιά μαλώνουν - χτυπιούνται</a:t>
            </a:r>
            <a:endParaRPr lang="el-GR" sz="2200" b="1" spc="-20" dirty="0">
              <a:solidFill>
                <a:srgbClr val="000000"/>
              </a:solidFill>
              <a:latin typeface="Garamond" panose="02020404030301010803" pitchFamily="18" charset="0"/>
              <a:ea typeface="Times New Roman" panose="02020603050405020304" pitchFamily="18" charset="0"/>
            </a:endParaRPr>
          </a:p>
        </p:txBody>
      </p:sp>
      <p:graphicFrame>
        <p:nvGraphicFramePr>
          <p:cNvPr id="7" name="Πίνακας 6">
            <a:extLst>
              <a:ext uri="{FF2B5EF4-FFF2-40B4-BE49-F238E27FC236}">
                <a16:creationId xmlns:a16="http://schemas.microsoft.com/office/drawing/2014/main" id="{FA47D888-52E4-4BE9-B80D-21D4286A09C6}"/>
              </a:ext>
            </a:extLst>
          </p:cNvPr>
          <p:cNvGraphicFramePr>
            <a:graphicFrameLocks noGrp="1"/>
          </p:cNvGraphicFramePr>
          <p:nvPr>
            <p:extLst>
              <p:ext uri="{D42A27DB-BD31-4B8C-83A1-F6EECF244321}">
                <p14:modId xmlns:p14="http://schemas.microsoft.com/office/powerpoint/2010/main" val="4235258786"/>
              </p:ext>
            </p:extLst>
          </p:nvPr>
        </p:nvGraphicFramePr>
        <p:xfrm>
          <a:off x="612559" y="1793290"/>
          <a:ext cx="10945427" cy="4572000"/>
        </p:xfrm>
        <a:graphic>
          <a:graphicData uri="http://schemas.openxmlformats.org/drawingml/2006/table">
            <a:tbl>
              <a:tblPr>
                <a:tableStyleId>{5C22544A-7EE6-4342-B048-85BDC9FD1C3A}</a:tableStyleId>
              </a:tblPr>
              <a:tblGrid>
                <a:gridCol w="1003181">
                  <a:extLst>
                    <a:ext uri="{9D8B030D-6E8A-4147-A177-3AD203B41FA5}">
                      <a16:colId xmlns:a16="http://schemas.microsoft.com/office/drawing/2014/main" val="415607560"/>
                    </a:ext>
                  </a:extLst>
                </a:gridCol>
                <a:gridCol w="2210538">
                  <a:extLst>
                    <a:ext uri="{9D8B030D-6E8A-4147-A177-3AD203B41FA5}">
                      <a16:colId xmlns:a16="http://schemas.microsoft.com/office/drawing/2014/main" val="2562594049"/>
                    </a:ext>
                  </a:extLst>
                </a:gridCol>
                <a:gridCol w="7731708">
                  <a:extLst>
                    <a:ext uri="{9D8B030D-6E8A-4147-A177-3AD203B41FA5}">
                      <a16:colId xmlns:a16="http://schemas.microsoft.com/office/drawing/2014/main" val="3514231499"/>
                    </a:ext>
                  </a:extLst>
                </a:gridCol>
              </a:tblGrid>
              <a:tr h="213508">
                <a:tc gridSpan="3">
                  <a:txBody>
                    <a:bodyPr/>
                    <a:lstStyle/>
                    <a:p>
                      <a:pPr marL="0" marR="0" algn="ctr">
                        <a:spcBef>
                          <a:spcPts val="0"/>
                        </a:spcBef>
                        <a:spcAft>
                          <a:spcPts val="0"/>
                        </a:spcAft>
                      </a:pPr>
                      <a:r>
                        <a:rPr lang="el-GR" sz="1500" b="1" dirty="0">
                          <a:solidFill>
                            <a:srgbClr val="0070C0"/>
                          </a:solidFill>
                          <a:effectLst/>
                        </a:rPr>
                        <a:t>ΣΤΑΔΙΑ ΑΝΑΠΤΥΞΗΣ ΤΗΣ ΗΘΙΚΗΣ ΣΚΕΨΗΣ ΤΟΥ ΠΑΙΔΙΟΥ ΚΑΤΑ ΤΟΝ </a:t>
                      </a:r>
                      <a:r>
                        <a:rPr lang="en-US" sz="1500" b="1" dirty="0">
                          <a:solidFill>
                            <a:srgbClr val="0070C0"/>
                          </a:solidFill>
                          <a:effectLst/>
                        </a:rPr>
                        <a:t>KOHLBERG</a:t>
                      </a:r>
                      <a:endParaRPr lang="en-US" sz="1500" b="1" dirty="0">
                        <a:solidFill>
                          <a:srgbClr val="0070C0"/>
                        </a:solidFill>
                        <a:effectLst/>
                        <a:latin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23478430"/>
                  </a:ext>
                </a:extLst>
              </a:tr>
              <a:tr h="213508">
                <a:tc>
                  <a:txBody>
                    <a:bodyPr/>
                    <a:lstStyle/>
                    <a:p>
                      <a:pPr marL="0" marR="0" algn="ctr">
                        <a:spcBef>
                          <a:spcPts val="0"/>
                        </a:spcBef>
                        <a:spcAft>
                          <a:spcPts val="0"/>
                        </a:spcAft>
                      </a:pPr>
                      <a:r>
                        <a:rPr lang="el-GR" sz="1500" b="1" dirty="0">
                          <a:effectLst/>
                        </a:rPr>
                        <a:t>ΗΛΙΚΙΑ</a:t>
                      </a:r>
                      <a:endParaRPr lang="en-US" sz="1500" b="1"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l-GR" sz="1500" b="1" dirty="0">
                          <a:effectLst/>
                        </a:rPr>
                        <a:t>ΣΤΑΔΙΟ</a:t>
                      </a:r>
                      <a:endParaRPr lang="en-US" sz="15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l-GR" sz="1500" b="1" dirty="0">
                          <a:effectLst/>
                        </a:rPr>
                        <a:t>ΕΠΙΠΕΔΟ</a:t>
                      </a:r>
                      <a:endParaRPr lang="en-US" sz="15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87002656"/>
                  </a:ext>
                </a:extLst>
              </a:tr>
              <a:tr h="854032">
                <a:tc>
                  <a:txBody>
                    <a:bodyPr/>
                    <a:lstStyle/>
                    <a:p>
                      <a:pPr marL="0" marR="0" algn="ctr">
                        <a:spcBef>
                          <a:spcPts val="0"/>
                        </a:spcBef>
                        <a:spcAft>
                          <a:spcPts val="0"/>
                        </a:spcAft>
                      </a:pPr>
                      <a:r>
                        <a:rPr lang="el-GR" sz="1500" b="1" dirty="0">
                          <a:solidFill>
                            <a:srgbClr val="FF0000"/>
                          </a:solidFill>
                          <a:effectLst/>
                        </a:rPr>
                        <a:t>0-9 ετών</a:t>
                      </a:r>
                      <a:endParaRPr lang="en-US" sz="15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l-GR" sz="1500" b="1" dirty="0">
                          <a:solidFill>
                            <a:srgbClr val="FF0000"/>
                          </a:solidFill>
                          <a:effectLst/>
                        </a:rPr>
                        <a:t>Προσυμβατικό</a:t>
                      </a:r>
                      <a:endParaRPr lang="en-US" sz="1500" b="1" dirty="0">
                        <a:solidFill>
                          <a:srgbClr val="FF0000"/>
                        </a:solidFill>
                        <a:effectLst/>
                      </a:endParaRPr>
                    </a:p>
                    <a:p>
                      <a:pPr marL="0" marR="0" algn="ctr">
                        <a:spcBef>
                          <a:spcPts val="0"/>
                        </a:spcBef>
                        <a:spcAft>
                          <a:spcPts val="0"/>
                        </a:spcAft>
                      </a:pPr>
                      <a:r>
                        <a:rPr lang="el-GR" sz="1500" b="1" dirty="0">
                          <a:solidFill>
                            <a:srgbClr val="FF0000"/>
                          </a:solidFill>
                          <a:effectLst/>
                        </a:rPr>
                        <a:t>(</a:t>
                      </a:r>
                      <a:r>
                        <a:rPr lang="en-US" sz="1500" b="1" dirty="0">
                          <a:solidFill>
                            <a:srgbClr val="FF0000"/>
                          </a:solidFill>
                          <a:effectLst/>
                        </a:rPr>
                        <a:t>preconventional</a:t>
                      </a:r>
                      <a:r>
                        <a:rPr lang="el-GR" sz="1500" b="1" dirty="0">
                          <a:solidFill>
                            <a:srgbClr val="FF0000"/>
                          </a:solidFill>
                          <a:effectLst/>
                        </a:rPr>
                        <a:t>)</a:t>
                      </a:r>
                      <a:endParaRPr lang="en-US" sz="15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457200" marR="0" lvl="0" indent="-457200" algn="ctr">
                        <a:spcBef>
                          <a:spcPts val="0"/>
                        </a:spcBef>
                        <a:spcAft>
                          <a:spcPts val="0"/>
                        </a:spcAft>
                        <a:buFont typeface="+mj-lt"/>
                        <a:buAutoNum type="arabicPeriod"/>
                        <a:tabLst>
                          <a:tab pos="228600" algn="l"/>
                        </a:tabLst>
                      </a:pPr>
                      <a:r>
                        <a:rPr lang="el-GR" sz="1500" b="1" dirty="0">
                          <a:solidFill>
                            <a:srgbClr val="FF0000"/>
                          </a:solidFill>
                          <a:effectLst/>
                          <a:latin typeface="Times New Roman" panose="02020603050405020304" pitchFamily="18" charset="0"/>
                          <a:ea typeface="Times New Roman" panose="02020603050405020304" pitchFamily="18" charset="0"/>
                        </a:rPr>
                        <a:t>Θέλω να βοηθήσω τον φίλο μου αλλά αν μπλεχτώ στον καυγά μπορεί να την πατήσω και εγώ (φόβος)</a:t>
                      </a:r>
                    </a:p>
                    <a:p>
                      <a:pPr marL="457200" marR="0" lvl="0" indent="-457200" algn="ctr">
                        <a:spcBef>
                          <a:spcPts val="0"/>
                        </a:spcBef>
                        <a:spcAft>
                          <a:spcPts val="0"/>
                        </a:spcAft>
                        <a:buFont typeface="+mj-lt"/>
                        <a:buAutoNum type="arabicPeriod"/>
                        <a:tabLst>
                          <a:tab pos="228600" algn="l"/>
                        </a:tabLst>
                      </a:pPr>
                      <a:r>
                        <a:rPr lang="el-GR" sz="1500" b="1" dirty="0">
                          <a:solidFill>
                            <a:srgbClr val="FF0000"/>
                          </a:solidFill>
                          <a:effectLst/>
                          <a:latin typeface="Times New Roman" panose="02020603050405020304" pitchFamily="18" charset="0"/>
                          <a:ea typeface="Times New Roman" panose="02020603050405020304" pitchFamily="18" charset="0"/>
                        </a:rPr>
                        <a:t>Θα βοηθήσω τον φίλο μου άσχετα αν τιμωρηθώ γιατί μπορεί να μου συμβεί κι εμένα επομένως θα ήθελα και ο φίλος μου να με βοηθήσει (όφελος)</a:t>
                      </a:r>
                      <a:endParaRPr lang="en-US" sz="15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90474500"/>
                  </a:ext>
                </a:extLst>
              </a:tr>
              <a:tr h="1281048">
                <a:tc>
                  <a:txBody>
                    <a:bodyPr/>
                    <a:lstStyle/>
                    <a:p>
                      <a:pPr marL="0" marR="0" algn="ctr">
                        <a:spcBef>
                          <a:spcPts val="0"/>
                        </a:spcBef>
                        <a:spcAft>
                          <a:spcPts val="0"/>
                        </a:spcAft>
                      </a:pPr>
                      <a:r>
                        <a:rPr lang="el-GR" sz="1500" b="1" dirty="0">
                          <a:solidFill>
                            <a:srgbClr val="0070C0"/>
                          </a:solidFill>
                          <a:effectLst/>
                        </a:rPr>
                        <a:t>9-20 ετών</a:t>
                      </a:r>
                      <a:endParaRPr lang="en-US" sz="1500" b="1" dirty="0">
                        <a:solidFill>
                          <a:srgbClr val="0070C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l-GR" sz="1500" b="1" dirty="0">
                          <a:solidFill>
                            <a:srgbClr val="0070C0"/>
                          </a:solidFill>
                          <a:effectLst/>
                        </a:rPr>
                        <a:t>Συμβατικό</a:t>
                      </a:r>
                      <a:endParaRPr lang="en-US" sz="1500" b="1" dirty="0">
                        <a:solidFill>
                          <a:srgbClr val="0070C0"/>
                        </a:solidFill>
                        <a:effectLst/>
                      </a:endParaRPr>
                    </a:p>
                    <a:p>
                      <a:pPr marL="0" marR="0" algn="ctr">
                        <a:spcBef>
                          <a:spcPts val="0"/>
                        </a:spcBef>
                        <a:spcAft>
                          <a:spcPts val="0"/>
                        </a:spcAft>
                      </a:pPr>
                      <a:r>
                        <a:rPr lang="el-GR" sz="1500" b="1" dirty="0">
                          <a:solidFill>
                            <a:srgbClr val="0070C0"/>
                          </a:solidFill>
                          <a:effectLst/>
                        </a:rPr>
                        <a:t>(</a:t>
                      </a:r>
                      <a:r>
                        <a:rPr lang="en-US" sz="1500" b="1" dirty="0">
                          <a:solidFill>
                            <a:srgbClr val="0070C0"/>
                          </a:solidFill>
                          <a:effectLst/>
                        </a:rPr>
                        <a:t>conventional</a:t>
                      </a:r>
                      <a:r>
                        <a:rPr lang="el-GR" sz="1500" b="1" dirty="0">
                          <a:solidFill>
                            <a:srgbClr val="0070C0"/>
                          </a:solidFill>
                          <a:effectLst/>
                        </a:rPr>
                        <a:t>)</a:t>
                      </a:r>
                      <a:endParaRPr lang="en-US" sz="1500" b="1" dirty="0">
                        <a:solidFill>
                          <a:srgbClr val="0070C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342900" marR="0" lvl="0" indent="-342900" algn="ctr">
                        <a:spcBef>
                          <a:spcPts val="0"/>
                        </a:spcBef>
                        <a:spcAft>
                          <a:spcPts val="0"/>
                        </a:spcAft>
                        <a:buFont typeface="+mj-lt"/>
                        <a:buAutoNum type="arabicPeriod"/>
                        <a:tabLst>
                          <a:tab pos="228600" algn="l"/>
                        </a:tabLst>
                      </a:pPr>
                      <a:r>
                        <a:rPr lang="el-GR" sz="1500" b="1" dirty="0">
                          <a:solidFill>
                            <a:srgbClr val="0070C0"/>
                          </a:solidFill>
                          <a:effectLst/>
                        </a:rPr>
                        <a:t>Θέλω να βοηθήσω τον φίλο μου αλλά αφού κανείς δεν μπλέκεται γιατί να μπλεχτώ εγώ (αποφυγή αποδοκιμασίας – ακολουθώ τους άλλους – κομφορμισμός – κάνω ό,τι κάνουν και οι άλλοι)</a:t>
                      </a:r>
                    </a:p>
                    <a:p>
                      <a:pPr marL="342900" marR="0" lvl="0" indent="-342900" algn="ctr">
                        <a:spcBef>
                          <a:spcPts val="0"/>
                        </a:spcBef>
                        <a:spcAft>
                          <a:spcPts val="0"/>
                        </a:spcAft>
                        <a:buFont typeface="+mj-lt"/>
                        <a:buAutoNum type="arabicPeriod"/>
                        <a:tabLst>
                          <a:tab pos="228600" algn="l"/>
                        </a:tabLst>
                      </a:pPr>
                      <a:r>
                        <a:rPr lang="el-GR" sz="1500" b="1" dirty="0">
                          <a:solidFill>
                            <a:srgbClr val="0070C0"/>
                          </a:solidFill>
                          <a:effectLst/>
                        </a:rPr>
                        <a:t>Σταματάω τον καυγά. Απαγορεύονται οι καυγάδες στο σχολείο (έννοια καθήκοντος &amp; αίσθηση ενοχής, υποταγή στον κανόνα – νόμο, πρέπει να ακολουθούμε το νόμο ειδάλλως θα έχουμε χάος)</a:t>
                      </a:r>
                      <a:endParaRPr lang="en-US" sz="1500" b="1" dirty="0">
                        <a:solidFill>
                          <a:srgbClr val="0070C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35809392"/>
                  </a:ext>
                </a:extLst>
              </a:tr>
              <a:tr h="1708064">
                <a:tc>
                  <a:txBody>
                    <a:bodyPr/>
                    <a:lstStyle/>
                    <a:p>
                      <a:pPr marL="0" marR="0" algn="ctr">
                        <a:spcBef>
                          <a:spcPts val="0"/>
                        </a:spcBef>
                        <a:spcAft>
                          <a:spcPts val="0"/>
                        </a:spcAft>
                      </a:pPr>
                      <a:r>
                        <a:rPr lang="el-GR" sz="1500" b="1" dirty="0">
                          <a:solidFill>
                            <a:schemeClr val="accent6">
                              <a:lumMod val="50000"/>
                            </a:schemeClr>
                          </a:solidFill>
                          <a:effectLst/>
                        </a:rPr>
                        <a:t>20 ετών &gt;</a:t>
                      </a:r>
                      <a:endParaRPr lang="en-US" sz="1500" b="1" dirty="0">
                        <a:solidFill>
                          <a:schemeClr val="accent6">
                            <a:lumMod val="50000"/>
                          </a:schemeClr>
                        </a:solidFill>
                        <a:effectLst/>
                      </a:endParaRPr>
                    </a:p>
                  </a:txBody>
                  <a:tcPr marL="68580" marR="68580" marT="0" marB="0"/>
                </a:tc>
                <a:tc>
                  <a:txBody>
                    <a:bodyPr/>
                    <a:lstStyle/>
                    <a:p>
                      <a:pPr marL="0" marR="0" algn="ctr">
                        <a:spcBef>
                          <a:spcPts val="0"/>
                        </a:spcBef>
                        <a:spcAft>
                          <a:spcPts val="0"/>
                        </a:spcAft>
                      </a:pPr>
                      <a:r>
                        <a:rPr lang="el-GR" sz="1500" b="1" dirty="0" err="1">
                          <a:solidFill>
                            <a:schemeClr val="accent6">
                              <a:lumMod val="50000"/>
                            </a:schemeClr>
                          </a:solidFill>
                          <a:effectLst/>
                        </a:rPr>
                        <a:t>Μετασυμβατικό</a:t>
                      </a:r>
                      <a:endParaRPr lang="en-US" sz="1500" b="1" dirty="0">
                        <a:solidFill>
                          <a:schemeClr val="accent6">
                            <a:lumMod val="50000"/>
                          </a:schemeClr>
                        </a:solidFill>
                        <a:effectLst/>
                      </a:endParaRPr>
                    </a:p>
                    <a:p>
                      <a:pPr marL="0" marR="0" algn="ctr">
                        <a:spcBef>
                          <a:spcPts val="0"/>
                        </a:spcBef>
                        <a:spcAft>
                          <a:spcPts val="0"/>
                        </a:spcAft>
                      </a:pPr>
                      <a:r>
                        <a:rPr lang="el-GR" sz="1500" b="1" dirty="0">
                          <a:solidFill>
                            <a:schemeClr val="accent6">
                              <a:lumMod val="50000"/>
                            </a:schemeClr>
                          </a:solidFill>
                          <a:effectLst/>
                        </a:rPr>
                        <a:t>(</a:t>
                      </a:r>
                      <a:r>
                        <a:rPr lang="en-US" sz="1500" b="1" dirty="0">
                          <a:solidFill>
                            <a:schemeClr val="accent6">
                              <a:lumMod val="50000"/>
                            </a:schemeClr>
                          </a:solidFill>
                          <a:effectLst/>
                        </a:rPr>
                        <a:t>Postconventional</a:t>
                      </a:r>
                      <a:r>
                        <a:rPr lang="el-GR" sz="1500" b="1" dirty="0">
                          <a:solidFill>
                            <a:schemeClr val="accent6">
                              <a:lumMod val="50000"/>
                            </a:schemeClr>
                          </a:solidFill>
                          <a:effectLst/>
                        </a:rPr>
                        <a:t>)</a:t>
                      </a:r>
                      <a:endParaRPr lang="en-US" sz="1500" b="1" dirty="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342900" marR="0" lvl="0" indent="-342900" algn="ctr">
                        <a:spcBef>
                          <a:spcPts val="0"/>
                        </a:spcBef>
                        <a:spcAft>
                          <a:spcPts val="0"/>
                        </a:spcAft>
                        <a:buFont typeface="+mj-lt"/>
                        <a:buAutoNum type="arabicPeriod"/>
                        <a:tabLst>
                          <a:tab pos="228600" algn="l"/>
                        </a:tabLst>
                      </a:pPr>
                      <a:r>
                        <a:rPr lang="el-GR" sz="1500" b="1" dirty="0">
                          <a:solidFill>
                            <a:schemeClr val="accent6">
                              <a:lumMod val="50000"/>
                            </a:schemeClr>
                          </a:solidFill>
                          <a:effectLst/>
                        </a:rPr>
                        <a:t>Αφήνω τον καυγά να εξελιχθεί. Κάποιος κάτι πρέπει να μάθει εδώ. Απαγορεύονται οι καυγάδες στο σχολείο αλλά ίσως καλά του κάνουνε και τον χτυπάνε γιατί κι αυτός χτες χτύπησε κάποιον (αντίληψη των αντικειμενικά αποδεκτών δικαιωμάτων αλλά και κριτική τους – όχι τυφλή αποδοχή τους, οι κανόνες είναι ευέλικτοι). </a:t>
                      </a:r>
                      <a:endParaRPr lang="en-US" sz="1500" b="1" dirty="0">
                        <a:solidFill>
                          <a:schemeClr val="accent6">
                            <a:lumMod val="50000"/>
                          </a:schemeClr>
                        </a:solidFill>
                        <a:effectLst/>
                      </a:endParaRPr>
                    </a:p>
                    <a:p>
                      <a:pPr marL="342900" marR="0" lvl="0" indent="-342900" algn="ctr">
                        <a:spcBef>
                          <a:spcPts val="0"/>
                        </a:spcBef>
                        <a:spcAft>
                          <a:spcPts val="0"/>
                        </a:spcAft>
                        <a:buFont typeface="+mj-lt"/>
                        <a:buAutoNum type="arabicPeriod"/>
                        <a:tabLst>
                          <a:tab pos="228600" algn="l"/>
                        </a:tabLst>
                      </a:pPr>
                      <a:r>
                        <a:rPr lang="el-GR" sz="1500" b="1" dirty="0">
                          <a:solidFill>
                            <a:schemeClr val="accent6">
                              <a:lumMod val="50000"/>
                            </a:schemeClr>
                          </a:solidFill>
                          <a:effectLst/>
                        </a:rPr>
                        <a:t>Διαλύω τον καυγά. Άσχετα από το τι κάνουν οι άλλοι, από τον φόβο, συναισθήματα, κανόνες </a:t>
                      </a:r>
                      <a:r>
                        <a:rPr lang="el-GR" sz="1500" b="1" dirty="0" err="1">
                          <a:solidFill>
                            <a:schemeClr val="accent6">
                              <a:lumMod val="50000"/>
                            </a:schemeClr>
                          </a:solidFill>
                          <a:effectLst/>
                        </a:rPr>
                        <a:t>κλπ</a:t>
                      </a:r>
                      <a:r>
                        <a:rPr lang="el-GR" sz="1500" b="1" dirty="0">
                          <a:solidFill>
                            <a:schemeClr val="accent6">
                              <a:lumMod val="50000"/>
                            </a:schemeClr>
                          </a:solidFill>
                          <a:effectLst/>
                        </a:rPr>
                        <a:t>, ακολουθώ τη δική μου εσωτερική προσωπική ηθική στάση, σκέψη και κρίση και εξηγώ ότι οι κανόνες ισχύουν επειδή προάγουν τη δικαιοσύνη αλλά δεν τους χρειάζομαι για να είμαι δίκαιος</a:t>
                      </a:r>
                      <a:endParaRPr lang="en-US" sz="1500" b="1" dirty="0">
                        <a:solidFill>
                          <a:schemeClr val="accent6">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968322934"/>
                  </a:ext>
                </a:extLst>
              </a:tr>
            </a:tbl>
          </a:graphicData>
        </a:graphic>
      </p:graphicFrame>
    </p:spTree>
    <p:extLst>
      <p:ext uri="{BB962C8B-B14F-4D97-AF65-F5344CB8AC3E}">
        <p14:creationId xmlns:p14="http://schemas.microsoft.com/office/powerpoint/2010/main" val="2222289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79E0F10-52BC-4CF1-AB0B-EFEE245A713A}"/>
              </a:ext>
            </a:extLst>
          </p:cNvPr>
          <p:cNvSpPr>
            <a:spLocks noGrp="1"/>
          </p:cNvSpPr>
          <p:nvPr>
            <p:ph type="title"/>
          </p:nvPr>
        </p:nvSpPr>
        <p:spPr/>
        <p:txBody>
          <a:bodyPr/>
          <a:lstStyle/>
          <a:p>
            <a:r>
              <a:rPr lang="el-GR" dirty="0">
                <a:latin typeface="Garamond" panose="02020404030301010803" pitchFamily="18" charset="0"/>
              </a:rPr>
              <a:t>Ηθική Θεωρία </a:t>
            </a:r>
            <a:r>
              <a:rPr lang="en-US" dirty="0">
                <a:latin typeface="Garamond" panose="02020404030301010803" pitchFamily="18" charset="0"/>
              </a:rPr>
              <a:t>Lawrence Kohlberg</a:t>
            </a:r>
            <a:endParaRPr lang="en-US" dirty="0"/>
          </a:p>
        </p:txBody>
      </p:sp>
      <p:pic>
        <p:nvPicPr>
          <p:cNvPr id="4" name="Kohlberg’s 6 Stages of Moral Development">
            <a:hlinkClick r:id="" action="ppaction://media"/>
            <a:extLst>
              <a:ext uri="{FF2B5EF4-FFF2-40B4-BE49-F238E27FC236}">
                <a16:creationId xmlns:a16="http://schemas.microsoft.com/office/drawing/2014/main" id="{A2D325DC-3942-493C-8143-666D0B3D5D8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4602" y="2481878"/>
            <a:ext cx="5107619" cy="2873036"/>
          </a:xfrm>
          <a:prstGeom prst="rect">
            <a:avLst/>
          </a:prstGeom>
        </p:spPr>
      </p:pic>
      <p:pic>
        <p:nvPicPr>
          <p:cNvPr id="5" name="Heinz dilemma Development of moral reasoning">
            <a:hlinkClick r:id="" action="ppaction://media"/>
            <a:extLst>
              <a:ext uri="{FF2B5EF4-FFF2-40B4-BE49-F238E27FC236}">
                <a16:creationId xmlns:a16="http://schemas.microsoft.com/office/drawing/2014/main" id="{CD22166E-2C65-400A-80A1-DB8FAC08137A}"/>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239521" y="2481878"/>
            <a:ext cx="4440316" cy="2968015"/>
          </a:xfrm>
          <a:prstGeom prst="rect">
            <a:avLst/>
          </a:prstGeom>
        </p:spPr>
      </p:pic>
    </p:spTree>
    <p:extLst>
      <p:ext uri="{BB962C8B-B14F-4D97-AF65-F5344CB8AC3E}">
        <p14:creationId xmlns:p14="http://schemas.microsoft.com/office/powerpoint/2010/main" val="63650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83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15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0B3C3E-FF7E-46F7-A532-EF207439523A}"/>
              </a:ext>
            </a:extLst>
          </p:cNvPr>
          <p:cNvSpPr>
            <a:spLocks noGrp="1"/>
          </p:cNvSpPr>
          <p:nvPr>
            <p:ph type="title"/>
          </p:nvPr>
        </p:nvSpPr>
        <p:spPr>
          <a:xfrm>
            <a:off x="1295402" y="689283"/>
            <a:ext cx="9601196" cy="726704"/>
          </a:xfrm>
        </p:spPr>
        <p:txBody>
          <a:bodyPr>
            <a:normAutofit fontScale="90000"/>
          </a:bodyPr>
          <a:lstStyle/>
          <a:p>
            <a:r>
              <a:rPr lang="el-GR" dirty="0"/>
              <a:t>Μελέτη περίπτωσης</a:t>
            </a:r>
            <a:endParaRPr lang="en-US" dirty="0"/>
          </a:p>
        </p:txBody>
      </p:sp>
      <p:sp>
        <p:nvSpPr>
          <p:cNvPr id="3" name="Θέση περιεχομένου 2">
            <a:extLst>
              <a:ext uri="{FF2B5EF4-FFF2-40B4-BE49-F238E27FC236}">
                <a16:creationId xmlns:a16="http://schemas.microsoft.com/office/drawing/2014/main" id="{AB2BAC21-789E-4BA0-BECF-A2C32FBD12C9}"/>
              </a:ext>
            </a:extLst>
          </p:cNvPr>
          <p:cNvSpPr>
            <a:spLocks noGrp="1"/>
          </p:cNvSpPr>
          <p:nvPr>
            <p:ph idx="1"/>
          </p:nvPr>
        </p:nvSpPr>
        <p:spPr>
          <a:xfrm>
            <a:off x="648069" y="1435009"/>
            <a:ext cx="10910657" cy="1325563"/>
          </a:xfrm>
        </p:spPr>
        <p:txBody>
          <a:bodyPr>
            <a:normAutofit fontScale="85000" lnSpcReduction="10000"/>
          </a:bodyPr>
          <a:lstStyle/>
          <a:p>
            <a:r>
              <a:rPr lang="el-GR" sz="2000" dirty="0"/>
              <a:t>Μελέτη περίπτωσης. Στις 22/9/2018 περαστικοί χτύπησαν θανάσιμα τον Ζακ Κωστόπουλο. Να φτιάξετε το ψυχολογικό προφίλ (α) των δολοφόνων του Ζακ Κωστόπουλου (β) των περαστικών που δεν συμμετείχαν σύμφωνα με τη θεωρία του </a:t>
            </a:r>
            <a:r>
              <a:rPr lang="en-US" sz="2000" dirty="0"/>
              <a:t>Kohlberg</a:t>
            </a:r>
            <a:r>
              <a:rPr lang="el-GR" sz="2000" dirty="0"/>
              <a:t>.</a:t>
            </a:r>
          </a:p>
          <a:p>
            <a:r>
              <a:rPr lang="en-US" sz="2000" dirty="0">
                <a:hlinkClick r:id="rId4"/>
              </a:rPr>
              <a:t>https://www.youtube.com/watch?v=g64X4H32Z-I</a:t>
            </a:r>
            <a:endParaRPr lang="el-GR" sz="2000" dirty="0"/>
          </a:p>
          <a:p>
            <a:r>
              <a:rPr lang="en-US" sz="2000" dirty="0">
                <a:hlinkClick r:id="rId5"/>
              </a:rPr>
              <a:t>https://www.youtube.com/watch?v=OrT22EAzLWw</a:t>
            </a:r>
            <a:r>
              <a:rPr lang="el-GR" sz="2000" dirty="0"/>
              <a:t> </a:t>
            </a:r>
            <a:endParaRPr lang="en-US" sz="2000" dirty="0"/>
          </a:p>
        </p:txBody>
      </p:sp>
      <p:pic>
        <p:nvPicPr>
          <p:cNvPr id="4" name="Ο ξυλοδαρμός του Ζακ Κωστόπουλου">
            <a:hlinkClick r:id="" action="ppaction://media"/>
            <a:extLst>
              <a:ext uri="{FF2B5EF4-FFF2-40B4-BE49-F238E27FC236}">
                <a16:creationId xmlns:a16="http://schemas.microsoft.com/office/drawing/2014/main" id="{3773E097-AD84-4B51-A8EA-78E72E2A0A2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24940" y="2707304"/>
            <a:ext cx="5805998" cy="3265874"/>
          </a:xfrm>
          <a:prstGeom prst="rect">
            <a:avLst/>
          </a:prstGeom>
        </p:spPr>
      </p:pic>
    </p:spTree>
    <p:extLst>
      <p:ext uri="{BB962C8B-B14F-4D97-AF65-F5344CB8AC3E}">
        <p14:creationId xmlns:p14="http://schemas.microsoft.com/office/powerpoint/2010/main" val="428875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A68B1AC-9B17-479B-A5CD-10D71B7CAF01}"/>
              </a:ext>
            </a:extLst>
          </p:cNvPr>
          <p:cNvSpPr>
            <a:spLocks noGrp="1"/>
          </p:cNvSpPr>
          <p:nvPr>
            <p:ph type="title"/>
          </p:nvPr>
        </p:nvSpPr>
        <p:spPr/>
        <p:txBody>
          <a:bodyPr/>
          <a:lstStyle/>
          <a:p>
            <a:r>
              <a:rPr lang="el-GR" dirty="0">
                <a:latin typeface="Garamond" panose="02020404030301010803" pitchFamily="18" charset="0"/>
              </a:rPr>
              <a:t>Ηθική Θεωρία </a:t>
            </a:r>
            <a:r>
              <a:rPr lang="en-US" dirty="0">
                <a:latin typeface="Garamond" panose="02020404030301010803" pitchFamily="18" charset="0"/>
              </a:rPr>
              <a:t>Lawrence Kohlberg</a:t>
            </a:r>
            <a:endParaRPr lang="en-US" dirty="0"/>
          </a:p>
        </p:txBody>
      </p:sp>
      <p:sp>
        <p:nvSpPr>
          <p:cNvPr id="3" name="Θέση περιεχομένου 2">
            <a:extLst>
              <a:ext uri="{FF2B5EF4-FFF2-40B4-BE49-F238E27FC236}">
                <a16:creationId xmlns:a16="http://schemas.microsoft.com/office/drawing/2014/main" id="{DE7BEAC4-506E-4CCF-94DA-30243C07FEC5}"/>
              </a:ext>
            </a:extLst>
          </p:cNvPr>
          <p:cNvSpPr>
            <a:spLocks noGrp="1"/>
          </p:cNvSpPr>
          <p:nvPr>
            <p:ph idx="1"/>
          </p:nvPr>
        </p:nvSpPr>
        <p:spPr>
          <a:xfrm>
            <a:off x="798989" y="2530135"/>
            <a:ext cx="10653205" cy="3613213"/>
          </a:xfrm>
        </p:spPr>
        <p:txBody>
          <a:bodyPr>
            <a:normAutofit fontScale="92500" lnSpcReduction="20000"/>
          </a:bodyPr>
          <a:lstStyle/>
          <a:p>
            <a:pPr marL="0" marR="336550" indent="-342900" algn="just">
              <a:lnSpc>
                <a:spcPct val="100000"/>
              </a:lnSpc>
              <a:spcBef>
                <a:spcPts val="0"/>
              </a:spcBef>
              <a:spcAft>
                <a:spcPts val="0"/>
              </a:spcAft>
              <a:buFont typeface="+mj-lt"/>
              <a:buAutoNum type="arabicPeriod"/>
            </a:pPr>
            <a:r>
              <a:rPr lang="el-GR" sz="2500" spc="-5" dirty="0">
                <a:solidFill>
                  <a:srgbClr val="000000"/>
                </a:solidFill>
                <a:effectLst/>
                <a:latin typeface="Garamond" panose="02020404030301010803" pitchFamily="18" charset="0"/>
                <a:ea typeface="Times New Roman" panose="02020603050405020304" pitchFamily="18" charset="0"/>
              </a:rPr>
              <a:t>Τα στάδια θεωρείται ότι </a:t>
            </a:r>
            <a:r>
              <a:rPr lang="el-GR" sz="2500" spc="-20" dirty="0">
                <a:solidFill>
                  <a:srgbClr val="000000"/>
                </a:solidFill>
                <a:effectLst/>
                <a:latin typeface="Garamond" panose="02020404030301010803" pitchFamily="18" charset="0"/>
                <a:ea typeface="Times New Roman" panose="02020603050405020304" pitchFamily="18" charset="0"/>
              </a:rPr>
              <a:t>είναι καθολικά και σταθερά (πραγματοποιούνται με σταθερή σειρά). </a:t>
            </a:r>
            <a:r>
              <a:rPr lang="en-US" sz="2500" spc="-40" dirty="0">
                <a:solidFill>
                  <a:srgbClr val="000000"/>
                </a:solidFill>
                <a:effectLst/>
                <a:latin typeface="Garamond" panose="02020404030301010803" pitchFamily="18" charset="0"/>
                <a:ea typeface="Times New Roman" panose="02020603050405020304" pitchFamily="18" charset="0"/>
              </a:rPr>
              <a:t>Walker</a:t>
            </a:r>
            <a:r>
              <a:rPr lang="el-GR" sz="2500" spc="-40" dirty="0">
                <a:solidFill>
                  <a:srgbClr val="000000"/>
                </a:solidFill>
                <a:effectLst/>
                <a:latin typeface="Garamond" panose="02020404030301010803" pitchFamily="18" charset="0"/>
                <a:ea typeface="Times New Roman" panose="02020603050405020304" pitchFamily="18" charset="0"/>
              </a:rPr>
              <a:t>, (1989): συγκριτικές πολιτισμικές μελέτες βοήθησαν τον </a:t>
            </a:r>
            <a:r>
              <a:rPr lang="en-US" sz="2500" spc="-40" dirty="0">
                <a:solidFill>
                  <a:srgbClr val="000000"/>
                </a:solidFill>
                <a:effectLst/>
                <a:latin typeface="Garamond" panose="02020404030301010803" pitchFamily="18" charset="0"/>
                <a:ea typeface="Times New Roman" panose="02020603050405020304" pitchFamily="18" charset="0"/>
              </a:rPr>
              <a:t>Kohlberg </a:t>
            </a:r>
            <a:r>
              <a:rPr lang="el-GR" sz="2500" spc="-30" dirty="0">
                <a:solidFill>
                  <a:srgbClr val="000000"/>
                </a:solidFill>
                <a:effectLst/>
                <a:latin typeface="Garamond" panose="02020404030301010803" pitchFamily="18" charset="0"/>
                <a:ea typeface="Times New Roman" panose="02020603050405020304" pitchFamily="18" charset="0"/>
              </a:rPr>
              <a:t>(1969</a:t>
            </a:r>
            <a:r>
              <a:rPr lang="en-US" sz="2500" spc="-30" dirty="0">
                <a:solidFill>
                  <a:srgbClr val="000000"/>
                </a:solidFill>
                <a:effectLst/>
                <a:latin typeface="Garamond" panose="02020404030301010803" pitchFamily="18" charset="0"/>
                <a:ea typeface="Times New Roman" panose="02020603050405020304" pitchFamily="18" charset="0"/>
              </a:rPr>
              <a:t>b</a:t>
            </a:r>
            <a:r>
              <a:rPr lang="el-GR" sz="2500" spc="-30" dirty="0">
                <a:solidFill>
                  <a:srgbClr val="000000"/>
                </a:solidFill>
                <a:effectLst/>
                <a:latin typeface="Garamond" panose="02020404030301010803" pitchFamily="18" charset="0"/>
                <a:ea typeface="Times New Roman" panose="02020603050405020304" pitchFamily="18" charset="0"/>
              </a:rPr>
              <a:t>) να ορίσει την ίδια διαδοχή σταδίων (με ιστορίες ελαφρώς προσαρμοσμένες) στις Ηνωμένες Πολιτείες, στη Βρετανία, στην </a:t>
            </a:r>
            <a:r>
              <a:rPr lang="el-GR" sz="2500" spc="-30" dirty="0" err="1">
                <a:solidFill>
                  <a:srgbClr val="000000"/>
                </a:solidFill>
                <a:effectLst/>
                <a:latin typeface="Garamond" panose="02020404030301010803" pitchFamily="18" charset="0"/>
                <a:ea typeface="Times New Roman" panose="02020603050405020304" pitchFamily="18" charset="0"/>
              </a:rPr>
              <a:t>Ταϊβάν</a:t>
            </a:r>
            <a:r>
              <a:rPr lang="el-GR" sz="2500" spc="-30" dirty="0">
                <a:solidFill>
                  <a:srgbClr val="000000"/>
                </a:solidFill>
                <a:effectLst/>
                <a:latin typeface="Garamond" panose="02020404030301010803" pitchFamily="18" charset="0"/>
                <a:ea typeface="Times New Roman" panose="02020603050405020304" pitchFamily="18" charset="0"/>
              </a:rPr>
              <a:t>, στο Μεξικό και στην Τουρκία. </a:t>
            </a:r>
            <a:r>
              <a:rPr lang="en-US" sz="2500" spc="-45" dirty="0">
                <a:solidFill>
                  <a:srgbClr val="000000"/>
                </a:solidFill>
                <a:effectLst/>
                <a:latin typeface="Garamond" panose="02020404030301010803" pitchFamily="18" charset="0"/>
                <a:ea typeface="Times New Roman" panose="02020603050405020304" pitchFamily="18" charset="0"/>
              </a:rPr>
              <a:t>Edwards</a:t>
            </a:r>
            <a:r>
              <a:rPr lang="el-GR" sz="2500" spc="-45" dirty="0">
                <a:solidFill>
                  <a:srgbClr val="000000"/>
                </a:solidFill>
                <a:effectLst/>
                <a:latin typeface="Garamond" panose="02020404030301010803" pitchFamily="18" charset="0"/>
                <a:ea typeface="Times New Roman" panose="02020603050405020304" pitchFamily="18" charset="0"/>
              </a:rPr>
              <a:t>, (1981): </a:t>
            </a:r>
            <a:r>
              <a:rPr lang="el-GR" sz="2500" spc="-30" dirty="0">
                <a:solidFill>
                  <a:srgbClr val="000000"/>
                </a:solidFill>
                <a:effectLst/>
                <a:latin typeface="Garamond" panose="02020404030301010803" pitchFamily="18" charset="0"/>
                <a:ea typeface="Times New Roman" panose="02020603050405020304" pitchFamily="18" charset="0"/>
              </a:rPr>
              <a:t>τα </a:t>
            </a:r>
            <a:r>
              <a:rPr lang="el-GR" sz="2500" spc="-45" dirty="0">
                <a:solidFill>
                  <a:srgbClr val="000000"/>
                </a:solidFill>
                <a:effectLst/>
                <a:latin typeface="Garamond" panose="02020404030301010803" pitchFamily="18" charset="0"/>
                <a:ea typeface="Times New Roman" panose="02020603050405020304" pitchFamily="18" charset="0"/>
              </a:rPr>
              <a:t>στάδια και η διαδοχή τους επιβεβαιώθηκαν και σε άλλες κοινωνίες</a:t>
            </a:r>
          </a:p>
          <a:p>
            <a:pPr marL="0" marR="336550" indent="0" algn="just">
              <a:lnSpc>
                <a:spcPct val="100000"/>
              </a:lnSpc>
              <a:spcBef>
                <a:spcPts val="0"/>
              </a:spcBef>
              <a:spcAft>
                <a:spcPts val="0"/>
              </a:spcAft>
              <a:buNone/>
            </a:pPr>
            <a:endParaRPr lang="el-GR" sz="2500" spc="-20" dirty="0">
              <a:solidFill>
                <a:srgbClr val="000000"/>
              </a:solidFill>
              <a:effectLst/>
              <a:latin typeface="Garamond" panose="02020404030301010803" pitchFamily="18" charset="0"/>
              <a:ea typeface="Times New Roman" panose="02020603050405020304" pitchFamily="18" charset="0"/>
            </a:endParaRPr>
          </a:p>
          <a:p>
            <a:pPr marL="0" marR="336550" indent="0" algn="just">
              <a:lnSpc>
                <a:spcPct val="100000"/>
              </a:lnSpc>
              <a:spcBef>
                <a:spcPts val="0"/>
              </a:spcBef>
              <a:spcAft>
                <a:spcPts val="0"/>
              </a:spcAft>
              <a:buNone/>
            </a:pPr>
            <a:r>
              <a:rPr lang="el-GR" sz="2500" spc="-20" dirty="0">
                <a:solidFill>
                  <a:srgbClr val="000000"/>
                </a:solidFill>
                <a:latin typeface="Garamond" panose="02020404030301010803" pitchFamily="18" charset="0"/>
                <a:ea typeface="Times New Roman" panose="02020603050405020304" pitchFamily="18" charset="0"/>
              </a:rPr>
              <a:t>2. Η</a:t>
            </a:r>
            <a:r>
              <a:rPr lang="el-GR" sz="2500" spc="-20" dirty="0">
                <a:solidFill>
                  <a:srgbClr val="000000"/>
                </a:solidFill>
                <a:effectLst/>
                <a:latin typeface="Garamond" panose="02020404030301010803" pitchFamily="18" charset="0"/>
                <a:ea typeface="Times New Roman" panose="02020603050405020304" pitchFamily="18" charset="0"/>
              </a:rPr>
              <a:t> διαδοχή είναι αμετάβλητη, με μεταβολή μόνο στο </a:t>
            </a:r>
            <a:r>
              <a:rPr lang="el-GR" sz="2500" spc="-10" dirty="0">
                <a:solidFill>
                  <a:srgbClr val="000000"/>
                </a:solidFill>
                <a:effectLst/>
                <a:latin typeface="Garamond" panose="02020404030301010803" pitchFamily="18" charset="0"/>
                <a:ea typeface="Times New Roman" panose="02020603050405020304" pitchFamily="18" charset="0"/>
              </a:rPr>
              <a:t>βαθμό της προόδου ή στη σταθεροποίηση σε ένα συγκεκριμένο στάδιο. </a:t>
            </a:r>
          </a:p>
          <a:p>
            <a:pPr marL="0" marR="336550" indent="0" algn="just">
              <a:lnSpc>
                <a:spcPct val="100000"/>
              </a:lnSpc>
              <a:spcBef>
                <a:spcPts val="0"/>
              </a:spcBef>
              <a:spcAft>
                <a:spcPts val="0"/>
              </a:spcAft>
              <a:buNone/>
            </a:pPr>
            <a:endParaRPr lang="el-GR" sz="2500" spc="-10" dirty="0">
              <a:solidFill>
                <a:srgbClr val="000000"/>
              </a:solidFill>
              <a:effectLst/>
              <a:latin typeface="Garamond" panose="02020404030301010803" pitchFamily="18" charset="0"/>
              <a:ea typeface="Times New Roman" panose="02020603050405020304" pitchFamily="18" charset="0"/>
            </a:endParaRPr>
          </a:p>
          <a:p>
            <a:pPr marL="0" marR="336550" indent="0" algn="just">
              <a:lnSpc>
                <a:spcPct val="100000"/>
              </a:lnSpc>
              <a:spcBef>
                <a:spcPts val="0"/>
              </a:spcBef>
              <a:spcAft>
                <a:spcPts val="0"/>
              </a:spcAft>
              <a:buNone/>
            </a:pPr>
            <a:r>
              <a:rPr lang="el-GR" sz="2500" spc="-10" dirty="0">
                <a:solidFill>
                  <a:srgbClr val="000000"/>
                </a:solidFill>
                <a:latin typeface="Garamond" panose="02020404030301010803" pitchFamily="18" charset="0"/>
                <a:ea typeface="Times New Roman" panose="02020603050405020304" pitchFamily="18" charset="0"/>
              </a:rPr>
              <a:t>3. Κ</a:t>
            </a:r>
            <a:r>
              <a:rPr lang="el-GR" sz="2500" spc="-10" dirty="0">
                <a:solidFill>
                  <a:srgbClr val="000000"/>
                </a:solidFill>
                <a:effectLst/>
                <a:latin typeface="Garamond" panose="02020404030301010803" pitchFamily="18" charset="0"/>
                <a:ea typeface="Times New Roman" panose="02020603050405020304" pitchFamily="18" charset="0"/>
              </a:rPr>
              <a:t>άθε </a:t>
            </a:r>
            <a:r>
              <a:rPr lang="el-GR" sz="2500" spc="-15" dirty="0">
                <a:solidFill>
                  <a:srgbClr val="000000"/>
                </a:solidFill>
                <a:effectLst/>
                <a:latin typeface="Garamond" panose="02020404030301010803" pitchFamily="18" charset="0"/>
                <a:ea typeface="Times New Roman" panose="02020603050405020304" pitchFamily="18" charset="0"/>
              </a:rPr>
              <a:t>στάδιο είναι μία δομημένη ολότητα. Τα υψηλότερα στά­</a:t>
            </a:r>
            <a:r>
              <a:rPr lang="el-GR" sz="2500" spc="-10" dirty="0">
                <a:solidFill>
                  <a:srgbClr val="000000"/>
                </a:solidFill>
                <a:effectLst/>
                <a:latin typeface="Garamond" panose="02020404030301010803" pitchFamily="18" charset="0"/>
                <a:ea typeface="Times New Roman" panose="02020603050405020304" pitchFamily="18" charset="0"/>
              </a:rPr>
              <a:t>δια αναφέρονται σε μεγαλύτερα σε ηλικία άτομα, συμβαίνει όμως κάποια άτομα (μερικοί άνδρες αλλά κυρίως γυναίκες) να μην φτάνουν στα σε αυτά.</a:t>
            </a:r>
          </a:p>
        </p:txBody>
      </p:sp>
    </p:spTree>
    <p:extLst>
      <p:ext uri="{BB962C8B-B14F-4D97-AF65-F5344CB8AC3E}">
        <p14:creationId xmlns:p14="http://schemas.microsoft.com/office/powerpoint/2010/main" val="2906447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4D6141-E32B-486E-8AB9-6012F119141B}"/>
              </a:ext>
            </a:extLst>
          </p:cNvPr>
          <p:cNvSpPr>
            <a:spLocks noGrp="1"/>
          </p:cNvSpPr>
          <p:nvPr>
            <p:ph type="title"/>
          </p:nvPr>
        </p:nvSpPr>
        <p:spPr>
          <a:xfrm>
            <a:off x="1295402" y="1088661"/>
            <a:ext cx="9601196" cy="994415"/>
          </a:xfrm>
        </p:spPr>
        <p:txBody>
          <a:bodyPr/>
          <a:lstStyle/>
          <a:p>
            <a:r>
              <a:rPr lang="el-GR" dirty="0">
                <a:latin typeface="Garamond" panose="02020404030301010803" pitchFamily="18" charset="0"/>
              </a:rPr>
              <a:t>Κριτική στην ηθική θεωρία του </a:t>
            </a:r>
            <a:r>
              <a:rPr lang="en-US" dirty="0">
                <a:latin typeface="Garamond" panose="02020404030301010803" pitchFamily="18" charset="0"/>
              </a:rPr>
              <a:t>Kohlberg</a:t>
            </a:r>
          </a:p>
        </p:txBody>
      </p:sp>
      <p:sp>
        <p:nvSpPr>
          <p:cNvPr id="3" name="Θέση περιεχομένου 2">
            <a:extLst>
              <a:ext uri="{FF2B5EF4-FFF2-40B4-BE49-F238E27FC236}">
                <a16:creationId xmlns:a16="http://schemas.microsoft.com/office/drawing/2014/main" id="{224106CD-8C17-404C-AEB7-5B1E16A60D3A}"/>
              </a:ext>
            </a:extLst>
          </p:cNvPr>
          <p:cNvSpPr>
            <a:spLocks noGrp="1"/>
          </p:cNvSpPr>
          <p:nvPr>
            <p:ph idx="1"/>
          </p:nvPr>
        </p:nvSpPr>
        <p:spPr>
          <a:xfrm>
            <a:off x="843379" y="2521258"/>
            <a:ext cx="10502284" cy="3604334"/>
          </a:xfrm>
        </p:spPr>
        <p:txBody>
          <a:bodyPr>
            <a:noAutofit/>
          </a:bodyPr>
          <a:lstStyle/>
          <a:p>
            <a:pPr marL="34925" marR="18415" indent="190500" algn="just">
              <a:lnSpc>
                <a:spcPct val="100000"/>
              </a:lnSpc>
              <a:spcBef>
                <a:spcPts val="0"/>
              </a:spcBef>
              <a:spcAft>
                <a:spcPts val="0"/>
              </a:spcAft>
            </a:pPr>
            <a:r>
              <a:rPr lang="el-GR" sz="2000" spc="-35" dirty="0">
                <a:solidFill>
                  <a:srgbClr val="000000"/>
                </a:solidFill>
                <a:effectLst/>
                <a:latin typeface="Garamond" panose="02020404030301010803" pitchFamily="18" charset="0"/>
                <a:ea typeface="Times New Roman" panose="02020603050405020304" pitchFamily="18" charset="0"/>
              </a:rPr>
              <a:t>Σύμφωνα με τον </a:t>
            </a:r>
            <a:r>
              <a:rPr lang="en-US" sz="2000" dirty="0">
                <a:solidFill>
                  <a:srgbClr val="000000"/>
                </a:solidFill>
                <a:effectLst/>
                <a:latin typeface="Garamond" panose="02020404030301010803" pitchFamily="18" charset="0"/>
                <a:ea typeface="Times New Roman" panose="02020603050405020304" pitchFamily="18" charset="0"/>
              </a:rPr>
              <a:t>Kohlberg</a:t>
            </a:r>
            <a:r>
              <a:rPr lang="el-GR" sz="2000" dirty="0">
                <a:solidFill>
                  <a:srgbClr val="000000"/>
                </a:solidFill>
                <a:effectLst/>
                <a:latin typeface="Garamond" panose="02020404030301010803" pitchFamily="18" charset="0"/>
                <a:ea typeface="Times New Roman" panose="02020603050405020304" pitchFamily="18" charset="0"/>
              </a:rPr>
              <a:t>, τα παιδιά αποκτούν την αίσθηση της ηθικής ή και την ίδια την ηθική σκέψη από τη σύγκρουση που προκαλεί στο μυαλό τους ένα δίλημμα. Ήδη από το 1970 πολλές κριτικές διατυπώθηκαν και αντιρρήσεις εκφράστηκαν σχετικά με την εγκυρότητα της ταξινόμησης του </a:t>
            </a:r>
            <a:r>
              <a:rPr lang="en-US" sz="2000" spc="-30" dirty="0">
                <a:solidFill>
                  <a:srgbClr val="000000"/>
                </a:solidFill>
                <a:effectLst/>
                <a:latin typeface="Garamond" panose="02020404030301010803" pitchFamily="18" charset="0"/>
                <a:ea typeface="Times New Roman" panose="02020603050405020304" pitchFamily="18" charset="0"/>
              </a:rPr>
              <a:t>Kohlberg </a:t>
            </a:r>
            <a:r>
              <a:rPr lang="el-GR" sz="2000" dirty="0">
                <a:solidFill>
                  <a:srgbClr val="000000"/>
                </a:solidFill>
                <a:effectLst/>
                <a:latin typeface="Garamond" panose="02020404030301010803" pitchFamily="18" charset="0"/>
                <a:ea typeface="Times New Roman" panose="02020603050405020304" pitchFamily="18" charset="0"/>
              </a:rPr>
              <a:t>για τον τρόπο μιας τέτοιας προσέγγισης. </a:t>
            </a:r>
            <a:r>
              <a:rPr lang="el-GR" sz="2000" spc="-25" dirty="0">
                <a:solidFill>
                  <a:srgbClr val="000000"/>
                </a:solidFill>
                <a:effectLst/>
                <a:latin typeface="Garamond" panose="02020404030301010803" pitchFamily="18" charset="0"/>
                <a:ea typeface="Times New Roman" panose="02020603050405020304" pitchFamily="18" charset="0"/>
              </a:rPr>
              <a:t>Συγκεκριμένα:</a:t>
            </a:r>
          </a:p>
          <a:p>
            <a:pPr marL="34925" marR="18415" indent="0" algn="just">
              <a:lnSpc>
                <a:spcPct val="100000"/>
              </a:lnSpc>
              <a:spcBef>
                <a:spcPts val="0"/>
              </a:spcBef>
              <a:spcAft>
                <a:spcPts val="0"/>
              </a:spcAft>
              <a:buNone/>
            </a:pPr>
            <a:endParaRPr lang="en-US" sz="2000" dirty="0">
              <a:effectLst/>
              <a:latin typeface="Garamond" panose="02020404030301010803" pitchFamily="18" charset="0"/>
              <a:ea typeface="Times New Roman" panose="02020603050405020304" pitchFamily="18" charset="0"/>
            </a:endParaRPr>
          </a:p>
          <a:p>
            <a:pPr marL="16510" marR="18415" indent="0" algn="just">
              <a:lnSpc>
                <a:spcPct val="100000"/>
              </a:lnSpc>
              <a:spcBef>
                <a:spcPts val="0"/>
              </a:spcBef>
              <a:spcAft>
                <a:spcPts val="0"/>
              </a:spcAft>
              <a:buNone/>
            </a:pPr>
            <a:r>
              <a:rPr lang="el-GR" sz="2000" spc="-35" dirty="0">
                <a:solidFill>
                  <a:srgbClr val="000000"/>
                </a:solidFill>
                <a:effectLst/>
                <a:latin typeface="Garamond" panose="02020404030301010803" pitchFamily="18" charset="0"/>
                <a:ea typeface="Times New Roman" panose="02020603050405020304" pitchFamily="18" charset="0"/>
              </a:rPr>
              <a:t>1. </a:t>
            </a:r>
            <a:r>
              <a:rPr lang="el-GR" sz="2000" b="1" spc="-35" dirty="0">
                <a:solidFill>
                  <a:srgbClr val="000000"/>
                </a:solidFill>
                <a:effectLst/>
                <a:latin typeface="Garamond" panose="02020404030301010803" pitchFamily="18" charset="0"/>
                <a:ea typeface="Times New Roman" panose="02020603050405020304" pitchFamily="18" charset="0"/>
              </a:rPr>
              <a:t>Η ταξι­</a:t>
            </a:r>
            <a:r>
              <a:rPr lang="el-GR" sz="2000" b="1" spc="-30" dirty="0">
                <a:solidFill>
                  <a:srgbClr val="000000"/>
                </a:solidFill>
                <a:effectLst/>
                <a:latin typeface="Garamond" panose="02020404030301010803" pitchFamily="18" charset="0"/>
                <a:ea typeface="Times New Roman" panose="02020603050405020304" pitchFamily="18" charset="0"/>
              </a:rPr>
              <a:t>νόμηση του ηθικού επιπέδου βασιζόταν σε προφορικές αναφορές</a:t>
            </a:r>
            <a:r>
              <a:rPr lang="el-GR" sz="2000" spc="-30" dirty="0">
                <a:solidFill>
                  <a:srgbClr val="000000"/>
                </a:solidFill>
                <a:effectLst/>
                <a:latin typeface="Garamond" panose="02020404030301010803" pitchFamily="18" charset="0"/>
                <a:ea typeface="Times New Roman" panose="02020603050405020304" pitchFamily="18" charset="0"/>
              </a:rPr>
              <a:t>. Αντίθετα με τις αρχικές </a:t>
            </a:r>
            <a:r>
              <a:rPr lang="el-GR" sz="2000" spc="-35" dirty="0">
                <a:solidFill>
                  <a:srgbClr val="000000"/>
                </a:solidFill>
                <a:effectLst/>
                <a:latin typeface="Garamond" panose="02020404030301010803" pitchFamily="18" charset="0"/>
                <a:ea typeface="Times New Roman" panose="02020603050405020304" pitchFamily="18" charset="0"/>
              </a:rPr>
              <a:t>μελέτες του </a:t>
            </a:r>
            <a:r>
              <a:rPr lang="en-US" sz="2000" spc="-35" dirty="0">
                <a:solidFill>
                  <a:srgbClr val="000000"/>
                </a:solidFill>
                <a:effectLst/>
                <a:latin typeface="Garamond" panose="02020404030301010803" pitchFamily="18" charset="0"/>
                <a:ea typeface="Times New Roman" panose="02020603050405020304" pitchFamily="18" charset="0"/>
              </a:rPr>
              <a:t>Piaget</a:t>
            </a:r>
            <a:r>
              <a:rPr lang="el-GR" sz="2000" spc="-35" dirty="0">
                <a:solidFill>
                  <a:srgbClr val="000000"/>
                </a:solidFill>
                <a:effectLst/>
                <a:latin typeface="Garamond" panose="02020404030301010803" pitchFamily="18" charset="0"/>
                <a:ea typeface="Times New Roman" panose="02020603050405020304" pitchFamily="18" charset="0"/>
              </a:rPr>
              <a:t>, το μοντέλο του </a:t>
            </a:r>
            <a:r>
              <a:rPr lang="en-US" sz="2000" spc="-35" dirty="0">
                <a:solidFill>
                  <a:srgbClr val="000000"/>
                </a:solidFill>
                <a:effectLst/>
                <a:latin typeface="Garamond" panose="02020404030301010803" pitchFamily="18" charset="0"/>
                <a:ea typeface="Times New Roman" panose="02020603050405020304" pitchFamily="18" charset="0"/>
              </a:rPr>
              <a:t>Kohlberg </a:t>
            </a:r>
            <a:r>
              <a:rPr lang="el-GR" sz="2000" spc="-35" dirty="0">
                <a:solidFill>
                  <a:srgbClr val="000000"/>
                </a:solidFill>
                <a:effectLst/>
                <a:latin typeface="Garamond" panose="02020404030301010803" pitchFamily="18" charset="0"/>
                <a:ea typeface="Times New Roman" panose="02020603050405020304" pitchFamily="18" charset="0"/>
              </a:rPr>
              <a:t>στηρίζεται αποκλειστικά στο τι λένε κάποιοι </a:t>
            </a:r>
            <a:r>
              <a:rPr lang="el-GR" sz="2000" spc="-25" dirty="0">
                <a:solidFill>
                  <a:srgbClr val="000000"/>
                </a:solidFill>
                <a:effectLst/>
                <a:latin typeface="Garamond" panose="02020404030301010803" pitchFamily="18" charset="0"/>
                <a:ea typeface="Times New Roman" panose="02020603050405020304" pitchFamily="18" charset="0"/>
              </a:rPr>
              <a:t>για το τι πρέπει κάποιοι άλλοι να κάνουν, βασισμένοι σε υποθετικές καταστάσεις. Το να εκφράζεις ηθική κρίση </a:t>
            </a:r>
            <a:r>
              <a:rPr lang="el-GR" sz="2000" spc="-20" dirty="0">
                <a:solidFill>
                  <a:srgbClr val="000000"/>
                </a:solidFill>
                <a:effectLst/>
                <a:latin typeface="Garamond" panose="02020404030301010803" pitchFamily="18" charset="0"/>
                <a:ea typeface="Times New Roman" panose="02020603050405020304" pitchFamily="18" charset="0"/>
              </a:rPr>
              <a:t>δε σημαίνει απαραίτητα ότι </a:t>
            </a:r>
            <a:r>
              <a:rPr lang="el-GR" sz="2000" spc="-20" dirty="0">
                <a:solidFill>
                  <a:srgbClr val="000000"/>
                </a:solidFill>
                <a:latin typeface="Garamond" panose="02020404030301010803" pitchFamily="18" charset="0"/>
                <a:ea typeface="Times New Roman" panose="02020603050405020304" pitchFamily="18" charset="0"/>
              </a:rPr>
              <a:t>ο</a:t>
            </a:r>
            <a:r>
              <a:rPr lang="el-GR" sz="2000" spc="-20" dirty="0">
                <a:solidFill>
                  <a:srgbClr val="000000"/>
                </a:solidFill>
                <a:effectLst/>
                <a:latin typeface="Garamond" panose="02020404030301010803" pitchFamily="18" charset="0"/>
                <a:ea typeface="Times New Roman" panose="02020603050405020304" pitchFamily="18" charset="0"/>
              </a:rPr>
              <a:t>ι άνθρωποι συμπεριφέρονται ηθικά (ηθική σκέψη </a:t>
            </a:r>
            <a:r>
              <a:rPr lang="en-US" sz="2000" spc="-20" dirty="0">
                <a:solidFill>
                  <a:srgbClr val="000000"/>
                </a:solidFill>
                <a:effectLst/>
                <a:latin typeface="Garamond" panose="02020404030301010803" pitchFamily="18" charset="0"/>
                <a:ea typeface="Times New Roman" panose="02020603050405020304" pitchFamily="18" charset="0"/>
              </a:rPr>
              <a:t>vs</a:t>
            </a:r>
            <a:r>
              <a:rPr lang="el-GR" sz="2000" spc="-20" dirty="0">
                <a:solidFill>
                  <a:srgbClr val="000000"/>
                </a:solidFill>
                <a:effectLst/>
                <a:latin typeface="Garamond" panose="02020404030301010803" pitchFamily="18" charset="0"/>
                <a:ea typeface="Times New Roman" panose="02020603050405020304" pitchFamily="18" charset="0"/>
              </a:rPr>
              <a:t> ηθική πράξη) - (</a:t>
            </a:r>
            <a:r>
              <a:rPr lang="el-GR" sz="2000" spc="-45" dirty="0">
                <a:solidFill>
                  <a:srgbClr val="000000"/>
                </a:solidFill>
                <a:effectLst/>
                <a:latin typeface="Garamond" panose="02020404030301010803" pitchFamily="18" charset="0"/>
                <a:ea typeface="Times New Roman" panose="02020603050405020304" pitchFamily="18" charset="0"/>
              </a:rPr>
              <a:t>η μελέτη της </a:t>
            </a:r>
            <a:r>
              <a:rPr lang="en-US" sz="2000" spc="-45" dirty="0">
                <a:solidFill>
                  <a:srgbClr val="000000"/>
                </a:solidFill>
                <a:effectLst/>
                <a:latin typeface="Garamond" panose="02020404030301010803" pitchFamily="18" charset="0"/>
                <a:ea typeface="Times New Roman" panose="02020603050405020304" pitchFamily="18" charset="0"/>
              </a:rPr>
              <a:t>Carol Gilligan</a:t>
            </a:r>
            <a:r>
              <a:rPr lang="el-GR" sz="2000" spc="-45" dirty="0">
                <a:solidFill>
                  <a:srgbClr val="000000"/>
                </a:solidFill>
                <a:effectLst/>
                <a:latin typeface="Garamond" panose="02020404030301010803" pitchFamily="18" charset="0"/>
                <a:ea typeface="Times New Roman" panose="02020603050405020304" pitchFamily="18" charset="0"/>
              </a:rPr>
              <a:t> (1982) πάνω στη λογική των γυναικών για το δίλημμα της πραγ­</a:t>
            </a:r>
            <a:r>
              <a:rPr lang="el-GR" sz="2000" spc="-25" dirty="0">
                <a:solidFill>
                  <a:srgbClr val="000000"/>
                </a:solidFill>
                <a:effectLst/>
                <a:latin typeface="Garamond" panose="02020404030301010803" pitchFamily="18" charset="0"/>
                <a:ea typeface="Times New Roman" panose="02020603050405020304" pitchFamily="18" charset="0"/>
              </a:rPr>
              <a:t>ματικής ζωής, για το εάν θα διακόψουν ή όχι μία εγκυμοσύνη, δίνει μία ιδιαίτερα εκ­</a:t>
            </a:r>
            <a:r>
              <a:rPr lang="el-GR" sz="2000" spc="-40" dirty="0">
                <a:solidFill>
                  <a:srgbClr val="000000"/>
                </a:solidFill>
                <a:effectLst/>
                <a:latin typeface="Garamond" panose="02020404030301010803" pitchFamily="18" charset="0"/>
                <a:ea typeface="Times New Roman" panose="02020603050405020304" pitchFamily="18" charset="0"/>
              </a:rPr>
              <a:t>πληκτική αντίθεση).</a:t>
            </a:r>
          </a:p>
          <a:p>
            <a:pPr marL="16510" marR="18415" indent="0" algn="just">
              <a:lnSpc>
                <a:spcPct val="100000"/>
              </a:lnSpc>
              <a:spcBef>
                <a:spcPts val="0"/>
              </a:spcBef>
              <a:spcAft>
                <a:spcPts val="0"/>
              </a:spcAft>
              <a:buNone/>
            </a:pPr>
            <a:endParaRPr lang="en-US" sz="2000" dirty="0">
              <a:latin typeface="Garamond" panose="02020404030301010803" pitchFamily="18" charset="0"/>
            </a:endParaRPr>
          </a:p>
        </p:txBody>
      </p:sp>
    </p:spTree>
    <p:extLst>
      <p:ext uri="{BB962C8B-B14F-4D97-AF65-F5344CB8AC3E}">
        <p14:creationId xmlns:p14="http://schemas.microsoft.com/office/powerpoint/2010/main" val="630672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4D6141-E32B-486E-8AB9-6012F119141B}"/>
              </a:ext>
            </a:extLst>
          </p:cNvPr>
          <p:cNvSpPr>
            <a:spLocks noGrp="1"/>
          </p:cNvSpPr>
          <p:nvPr>
            <p:ph type="title"/>
          </p:nvPr>
        </p:nvSpPr>
        <p:spPr>
          <a:xfrm>
            <a:off x="1295402" y="1088661"/>
            <a:ext cx="9601196" cy="994415"/>
          </a:xfrm>
        </p:spPr>
        <p:txBody>
          <a:bodyPr/>
          <a:lstStyle/>
          <a:p>
            <a:r>
              <a:rPr lang="el-GR" dirty="0">
                <a:latin typeface="Garamond" panose="02020404030301010803" pitchFamily="18" charset="0"/>
              </a:rPr>
              <a:t>Κριτική στην ηθική θεωρία του </a:t>
            </a:r>
            <a:r>
              <a:rPr lang="en-US" dirty="0">
                <a:latin typeface="Garamond" panose="02020404030301010803" pitchFamily="18" charset="0"/>
              </a:rPr>
              <a:t>Kohlberg</a:t>
            </a:r>
          </a:p>
        </p:txBody>
      </p:sp>
      <p:sp>
        <p:nvSpPr>
          <p:cNvPr id="3" name="Θέση περιεχομένου 2">
            <a:extLst>
              <a:ext uri="{FF2B5EF4-FFF2-40B4-BE49-F238E27FC236}">
                <a16:creationId xmlns:a16="http://schemas.microsoft.com/office/drawing/2014/main" id="{224106CD-8C17-404C-AEB7-5B1E16A60D3A}"/>
              </a:ext>
            </a:extLst>
          </p:cNvPr>
          <p:cNvSpPr>
            <a:spLocks noGrp="1"/>
          </p:cNvSpPr>
          <p:nvPr>
            <p:ph idx="1"/>
          </p:nvPr>
        </p:nvSpPr>
        <p:spPr>
          <a:xfrm>
            <a:off x="692458" y="2414726"/>
            <a:ext cx="10821880" cy="3604334"/>
          </a:xfrm>
        </p:spPr>
        <p:txBody>
          <a:bodyPr>
            <a:noAutofit/>
          </a:bodyPr>
          <a:lstStyle/>
          <a:p>
            <a:pPr marL="16510" marR="18415" indent="0" algn="just">
              <a:lnSpc>
                <a:spcPct val="100000"/>
              </a:lnSpc>
              <a:spcBef>
                <a:spcPts val="0"/>
              </a:spcBef>
              <a:spcAft>
                <a:spcPts val="0"/>
              </a:spcAft>
              <a:buNone/>
            </a:pPr>
            <a:r>
              <a:rPr lang="el-GR" sz="2000" spc="-40" dirty="0">
                <a:solidFill>
                  <a:srgbClr val="000000"/>
                </a:solidFill>
                <a:effectLst/>
                <a:latin typeface="Garamond" panose="02020404030301010803" pitchFamily="18" charset="0"/>
                <a:ea typeface="Times New Roman" panose="02020603050405020304" pitchFamily="18" charset="0"/>
              </a:rPr>
              <a:t>2. </a:t>
            </a:r>
            <a:r>
              <a:rPr lang="el-GR" sz="2000" b="1" spc="-40" dirty="0">
                <a:solidFill>
                  <a:srgbClr val="000000"/>
                </a:solidFill>
                <a:effectLst/>
                <a:latin typeface="Garamond" panose="02020404030301010803" pitchFamily="18" charset="0"/>
                <a:ea typeface="Times New Roman" panose="02020603050405020304" pitchFamily="18" charset="0"/>
              </a:rPr>
              <a:t>Γλωσσικά ζητήματα</a:t>
            </a:r>
            <a:r>
              <a:rPr lang="el-GR" sz="2000" spc="-40" dirty="0">
                <a:solidFill>
                  <a:srgbClr val="000000"/>
                </a:solidFill>
                <a:effectLst/>
                <a:latin typeface="Garamond" panose="02020404030301010803" pitchFamily="18" charset="0"/>
                <a:ea typeface="Times New Roman" panose="02020603050405020304" pitchFamily="18" charset="0"/>
              </a:rPr>
              <a:t>.</a:t>
            </a:r>
            <a:r>
              <a:rPr lang="el-GR" sz="2000" spc="-35" dirty="0">
                <a:solidFill>
                  <a:srgbClr val="000000"/>
                </a:solidFill>
                <a:effectLst/>
                <a:latin typeface="Garamond" panose="02020404030301010803" pitchFamily="18" charset="0"/>
                <a:ea typeface="Times New Roman" panose="02020603050405020304" pitchFamily="18" charset="0"/>
              </a:rPr>
              <a:t> Οι </a:t>
            </a:r>
            <a:r>
              <a:rPr lang="en-US" sz="2000" spc="-35" dirty="0">
                <a:solidFill>
                  <a:srgbClr val="000000"/>
                </a:solidFill>
                <a:effectLst/>
                <a:latin typeface="Garamond" panose="02020404030301010803" pitchFamily="18" charset="0"/>
                <a:ea typeface="Times New Roman" panose="02020603050405020304" pitchFamily="18" charset="0"/>
              </a:rPr>
              <a:t>Stein </a:t>
            </a:r>
            <a:r>
              <a:rPr lang="el-GR" sz="2000" spc="-35" dirty="0">
                <a:solidFill>
                  <a:srgbClr val="000000"/>
                </a:solidFill>
                <a:effectLst/>
                <a:latin typeface="Garamond" panose="02020404030301010803" pitchFamily="18" charset="0"/>
                <a:ea typeface="Times New Roman" panose="02020603050405020304" pitchFamily="18" charset="0"/>
              </a:rPr>
              <a:t>και συν., (1979) επαναδιατύπωσαν το δίλημμα του </a:t>
            </a:r>
            <a:r>
              <a:rPr lang="en-US" sz="2000" spc="-35" dirty="0">
                <a:solidFill>
                  <a:srgbClr val="000000"/>
                </a:solidFill>
                <a:effectLst/>
                <a:latin typeface="Garamond" panose="02020404030301010803" pitchFamily="18" charset="0"/>
                <a:ea typeface="Times New Roman" panose="02020603050405020304" pitchFamily="18" charset="0"/>
              </a:rPr>
              <a:t>Heinz</a:t>
            </a:r>
            <a:r>
              <a:rPr lang="el-GR" sz="2000" spc="-35" dirty="0">
                <a:solidFill>
                  <a:srgbClr val="000000"/>
                </a:solidFill>
                <a:effectLst/>
                <a:latin typeface="Garamond" panose="02020404030301010803" pitchFamily="18" charset="0"/>
                <a:ea typeface="Times New Roman" panose="02020603050405020304" pitchFamily="18" charset="0"/>
              </a:rPr>
              <a:t>, σε μία ιστορία για </a:t>
            </a:r>
            <a:r>
              <a:rPr lang="el-GR" sz="2000" spc="-30" dirty="0">
                <a:solidFill>
                  <a:srgbClr val="000000"/>
                </a:solidFill>
                <a:effectLst/>
                <a:latin typeface="Garamond" panose="02020404030301010803" pitchFamily="18" charset="0"/>
                <a:ea typeface="Times New Roman" panose="02020603050405020304" pitchFamily="18" charset="0"/>
              </a:rPr>
              <a:t>μία γυναίκα που είχε άρρωστο τον άντρα της κι έπρεπε να κλέψει μουστάκια γάτας για να </a:t>
            </a:r>
            <a:r>
              <a:rPr lang="el-GR" sz="2000" spc="-35" dirty="0">
                <a:solidFill>
                  <a:srgbClr val="000000"/>
                </a:solidFill>
                <a:effectLst/>
                <a:latin typeface="Garamond" panose="02020404030301010803" pitchFamily="18" charset="0"/>
                <a:ea typeface="Times New Roman" panose="02020603050405020304" pitchFamily="18" charset="0"/>
              </a:rPr>
              <a:t>φτιάξει το μοναδικό φάρμακο που θα του έσωζε τη ζωή. Παρά το χαρακτηριστικό του πα­</a:t>
            </a:r>
            <a:r>
              <a:rPr lang="el-GR" sz="2000" spc="-40" dirty="0">
                <a:solidFill>
                  <a:srgbClr val="000000"/>
                </a:solidFill>
                <a:effectLst/>
                <a:latin typeface="Garamond" panose="02020404030301010803" pitchFamily="18" charset="0"/>
                <a:ea typeface="Times New Roman" panose="02020603050405020304" pitchFamily="18" charset="0"/>
              </a:rPr>
              <a:t>ραμυθιού και την απλοϊκότητα της ιστορίας, ανάφεραν ότι μικρά παιδιά δυσκολεύτηκαν να </a:t>
            </a:r>
            <a:r>
              <a:rPr lang="el-GR" sz="2000" spc="-30" dirty="0">
                <a:solidFill>
                  <a:srgbClr val="000000"/>
                </a:solidFill>
                <a:effectLst/>
                <a:latin typeface="Garamond" panose="02020404030301010803" pitchFamily="18" charset="0"/>
                <a:ea typeface="Times New Roman" panose="02020603050405020304" pitchFamily="18" charset="0"/>
              </a:rPr>
              <a:t>την κατανοήσουν. Ισχυρίστηκαν ότι τα παιδιά δεν εξάγουν το φανερό συμπέρασμα ότι το </a:t>
            </a:r>
            <a:r>
              <a:rPr lang="el-GR" sz="2000" spc="-35" dirty="0">
                <a:solidFill>
                  <a:srgbClr val="000000"/>
                </a:solidFill>
                <a:effectLst/>
                <a:latin typeface="Garamond" panose="02020404030301010803" pitchFamily="18" charset="0"/>
                <a:ea typeface="Times New Roman" panose="02020603050405020304" pitchFamily="18" charset="0"/>
              </a:rPr>
              <a:t>φάρμακο θα σώσει τη ζωή του άντρα. Η ενασχόληση των παιδιών με το </a:t>
            </a:r>
            <a:r>
              <a:rPr lang="el-GR" sz="2000" spc="-40" dirty="0">
                <a:solidFill>
                  <a:srgbClr val="000000"/>
                </a:solidFill>
                <a:effectLst/>
                <a:latin typeface="Garamond" panose="02020404030301010803" pitchFamily="18" charset="0"/>
                <a:ea typeface="Times New Roman" panose="02020603050405020304" pitchFamily="18" charset="0"/>
              </a:rPr>
              <a:t>δίλημμα προϋποθέτει την ικανότητα να κατανοήσουν μία πολύπλοκη αφή­</a:t>
            </a:r>
            <a:r>
              <a:rPr lang="el-GR" sz="2000" spc="-35" dirty="0">
                <a:solidFill>
                  <a:srgbClr val="000000"/>
                </a:solidFill>
                <a:effectLst/>
                <a:latin typeface="Garamond" panose="02020404030301010803" pitchFamily="18" charset="0"/>
                <a:ea typeface="Times New Roman" panose="02020603050405020304" pitchFamily="18" charset="0"/>
              </a:rPr>
              <a:t>γηση και να σκεφτούν μέσα από εναλλακτικές σειρές πράξεων. Και τα δύο αυτά πράγματα </a:t>
            </a:r>
            <a:r>
              <a:rPr lang="el-GR" sz="2000" spc="-25" dirty="0">
                <a:solidFill>
                  <a:srgbClr val="000000"/>
                </a:solidFill>
                <a:effectLst/>
                <a:latin typeface="Garamond" panose="02020404030301010803" pitchFamily="18" charset="0"/>
                <a:ea typeface="Times New Roman" panose="02020603050405020304" pitchFamily="18" charset="0"/>
              </a:rPr>
              <a:t>μπορεί να είναι πιο πολύπλοκα από τη διαδικασία έκφρασης ηθικής κρίσης.</a:t>
            </a:r>
          </a:p>
          <a:p>
            <a:pPr marL="7620" marR="48895" indent="0" algn="just">
              <a:lnSpc>
                <a:spcPct val="100000"/>
              </a:lnSpc>
              <a:spcBef>
                <a:spcPts val="0"/>
              </a:spcBef>
              <a:spcAft>
                <a:spcPts val="0"/>
              </a:spcAft>
              <a:buNone/>
            </a:pPr>
            <a:r>
              <a:rPr lang="el-GR" sz="2000" spc="-35" dirty="0">
                <a:solidFill>
                  <a:srgbClr val="000000"/>
                </a:solidFill>
                <a:effectLst/>
                <a:latin typeface="Garamond" panose="02020404030301010803" pitchFamily="18" charset="0"/>
                <a:ea typeface="Times New Roman" panose="02020603050405020304" pitchFamily="18" charset="0"/>
              </a:rPr>
              <a:t>3. </a:t>
            </a:r>
            <a:r>
              <a:rPr lang="el-GR" sz="2000" b="1" spc="-35" dirty="0">
                <a:solidFill>
                  <a:srgbClr val="000000"/>
                </a:solidFill>
                <a:effectLst/>
                <a:latin typeface="Garamond" panose="02020404030301010803" pitchFamily="18" charset="0"/>
                <a:ea typeface="Times New Roman" panose="02020603050405020304" pitchFamily="18" charset="0"/>
              </a:rPr>
              <a:t>Η ηθική θεωρία του </a:t>
            </a:r>
            <a:r>
              <a:rPr lang="en-US" sz="2000" b="1" spc="-35" dirty="0">
                <a:solidFill>
                  <a:srgbClr val="000000"/>
                </a:solidFill>
                <a:effectLst/>
                <a:latin typeface="Garamond" panose="02020404030301010803" pitchFamily="18" charset="0"/>
                <a:ea typeface="Times New Roman" panose="02020603050405020304" pitchFamily="18" charset="0"/>
              </a:rPr>
              <a:t>Kohlberg </a:t>
            </a:r>
            <a:r>
              <a:rPr lang="el-GR" sz="2000" b="1" spc="-35" dirty="0">
                <a:solidFill>
                  <a:srgbClr val="000000"/>
                </a:solidFill>
                <a:effectLst/>
                <a:latin typeface="Garamond" panose="02020404030301010803" pitchFamily="18" charset="0"/>
                <a:ea typeface="Times New Roman" panose="02020603050405020304" pitchFamily="18" charset="0"/>
              </a:rPr>
              <a:t>προβάλλει μία πολύ</a:t>
            </a:r>
            <a:r>
              <a:rPr lang="el-GR" sz="2000" b="1" spc="-15" dirty="0">
                <a:solidFill>
                  <a:srgbClr val="000000"/>
                </a:solidFill>
                <a:effectLst/>
                <a:latin typeface="Garamond" panose="02020404030301010803" pitchFamily="18" charset="0"/>
                <a:ea typeface="Times New Roman" panose="02020603050405020304" pitchFamily="18" charset="0"/>
              </a:rPr>
              <a:t> περιορισμένη αντίληψη της ηθικής</a:t>
            </a:r>
            <a:r>
              <a:rPr lang="el-GR" sz="2000" spc="-15" dirty="0">
                <a:solidFill>
                  <a:srgbClr val="000000"/>
                </a:solidFill>
                <a:effectLst/>
                <a:latin typeface="Garamond" panose="02020404030301010803" pitchFamily="18" charset="0"/>
                <a:ea typeface="Times New Roman" panose="02020603050405020304" pitchFamily="18" charset="0"/>
              </a:rPr>
              <a:t>. Τ</a:t>
            </a:r>
            <a:r>
              <a:rPr lang="el-GR" sz="2000" spc="-10" dirty="0">
                <a:solidFill>
                  <a:srgbClr val="000000"/>
                </a:solidFill>
                <a:effectLst/>
                <a:latin typeface="Garamond" panose="02020404030301010803" pitchFamily="18" charset="0"/>
                <a:ea typeface="Times New Roman" panose="02020603050405020304" pitchFamily="18" charset="0"/>
              </a:rPr>
              <a:t>ο μοντέλο ηθι­</a:t>
            </a:r>
            <a:r>
              <a:rPr lang="el-GR" sz="2000" spc="-15" dirty="0">
                <a:solidFill>
                  <a:srgbClr val="000000"/>
                </a:solidFill>
                <a:effectLst/>
                <a:latin typeface="Garamond" panose="02020404030301010803" pitchFamily="18" charset="0"/>
                <a:ea typeface="Times New Roman" panose="02020603050405020304" pitchFamily="18" charset="0"/>
              </a:rPr>
              <a:t>κής του </a:t>
            </a:r>
            <a:r>
              <a:rPr lang="en-US" sz="2000" spc="-15" dirty="0">
                <a:solidFill>
                  <a:srgbClr val="000000"/>
                </a:solidFill>
                <a:effectLst/>
                <a:latin typeface="Garamond" panose="02020404030301010803" pitchFamily="18" charset="0"/>
                <a:ea typeface="Times New Roman" panose="02020603050405020304" pitchFamily="18" charset="0"/>
              </a:rPr>
              <a:t>Kohlberg</a:t>
            </a:r>
            <a:r>
              <a:rPr lang="el-GR" sz="2000" spc="-15" dirty="0">
                <a:solidFill>
                  <a:srgbClr val="000000"/>
                </a:solidFill>
                <a:effectLst/>
                <a:latin typeface="Garamond" panose="02020404030301010803" pitchFamily="18" charset="0"/>
                <a:ea typeface="Times New Roman" panose="02020603050405020304" pitchFamily="18" charset="0"/>
              </a:rPr>
              <a:t>, που επιχειρεί να περιγράψει την ηθική κρίση αφήνει έξω άλλα ηθικά θέματα, όπως: θέματα ηθικής δέσμευσης, </a:t>
            </a:r>
            <a:r>
              <a:rPr lang="el-GR" sz="2000" spc="-20" dirty="0">
                <a:solidFill>
                  <a:srgbClr val="000000"/>
                </a:solidFill>
                <a:effectLst/>
                <a:latin typeface="Garamond" panose="02020404030301010803" pitchFamily="18" charset="0"/>
                <a:ea typeface="Times New Roman" panose="02020603050405020304" pitchFamily="18" charset="0"/>
              </a:rPr>
              <a:t>ατομικές προτεραιότητες ή διαφορές κ.ο.κ</a:t>
            </a:r>
            <a:r>
              <a:rPr lang="el-GR" sz="2000" spc="-10" dirty="0">
                <a:solidFill>
                  <a:srgbClr val="000000"/>
                </a:solidFill>
                <a:effectLst/>
                <a:latin typeface="Garamond" panose="02020404030301010803" pitchFamily="18" charset="0"/>
                <a:ea typeface="Times New Roman" panose="02020603050405020304" pitchFamily="18" charset="0"/>
              </a:rPr>
              <a:t>. Ούτε προβάλλει την υποκειμενική εμπειρία αισθήματος ενοχής και ντροπής τα οποία, σύμφωνα με τον </a:t>
            </a:r>
            <a:r>
              <a:rPr lang="en-US" sz="2000" spc="-10" dirty="0">
                <a:solidFill>
                  <a:srgbClr val="000000"/>
                </a:solidFill>
                <a:effectLst/>
                <a:latin typeface="Garamond" panose="02020404030301010803" pitchFamily="18" charset="0"/>
                <a:ea typeface="Times New Roman" panose="02020603050405020304" pitchFamily="18" charset="0"/>
              </a:rPr>
              <a:t>Kagan</a:t>
            </a:r>
            <a:r>
              <a:rPr lang="el-GR" sz="2000" spc="-10" dirty="0">
                <a:solidFill>
                  <a:srgbClr val="000000"/>
                </a:solidFill>
                <a:effectLst/>
                <a:latin typeface="Garamond" panose="02020404030301010803" pitchFamily="18" charset="0"/>
                <a:ea typeface="Times New Roman" panose="02020603050405020304" pitchFamily="18" charset="0"/>
              </a:rPr>
              <a:t> (1984), εκφράζουν τα παιδιά από πολύ μικρή ηλικία. </a:t>
            </a:r>
          </a:p>
          <a:p>
            <a:pPr marL="7620" marR="48895" indent="0" algn="just">
              <a:lnSpc>
                <a:spcPct val="100000"/>
              </a:lnSpc>
              <a:spcBef>
                <a:spcPts val="0"/>
              </a:spcBef>
              <a:spcAft>
                <a:spcPts val="0"/>
              </a:spcAft>
              <a:buNone/>
            </a:pPr>
            <a:endParaRPr lang="el-GR" sz="2000" spc="-10" dirty="0">
              <a:solidFill>
                <a:srgbClr val="000000"/>
              </a:solidFill>
              <a:effectLst/>
              <a:latin typeface="Garamond" panose="02020404030301010803" pitchFamily="18" charset="0"/>
              <a:ea typeface="Times New Roman" panose="02020603050405020304" pitchFamily="18" charset="0"/>
            </a:endParaRPr>
          </a:p>
          <a:p>
            <a:pPr marL="16510" marR="18415" indent="0" algn="just">
              <a:lnSpc>
                <a:spcPct val="100000"/>
              </a:lnSpc>
              <a:spcBef>
                <a:spcPts val="0"/>
              </a:spcBef>
              <a:spcAft>
                <a:spcPts val="0"/>
              </a:spcAft>
              <a:buNone/>
            </a:pPr>
            <a:endParaRPr lang="en-US" sz="2000" dirty="0">
              <a:latin typeface="Garamond" panose="02020404030301010803" pitchFamily="18" charset="0"/>
            </a:endParaRPr>
          </a:p>
        </p:txBody>
      </p:sp>
    </p:spTree>
    <p:extLst>
      <p:ext uri="{BB962C8B-B14F-4D97-AF65-F5344CB8AC3E}">
        <p14:creationId xmlns:p14="http://schemas.microsoft.com/office/powerpoint/2010/main" val="1293164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EEAC7A5-89FC-484D-9976-41D81172052F}"/>
              </a:ext>
            </a:extLst>
          </p:cNvPr>
          <p:cNvSpPr>
            <a:spLocks noGrp="1"/>
          </p:cNvSpPr>
          <p:nvPr>
            <p:ph type="title"/>
          </p:nvPr>
        </p:nvSpPr>
        <p:spPr/>
        <p:txBody>
          <a:bodyPr/>
          <a:lstStyle/>
          <a:p>
            <a:r>
              <a:rPr lang="el-GR" dirty="0">
                <a:latin typeface="Garamond" panose="02020404030301010803" pitchFamily="18" charset="0"/>
              </a:rPr>
              <a:t>Κριτική στην ηθική θεωρία του </a:t>
            </a:r>
            <a:r>
              <a:rPr lang="en-US" dirty="0">
                <a:latin typeface="Garamond" panose="02020404030301010803" pitchFamily="18" charset="0"/>
              </a:rPr>
              <a:t>Kohlberg</a:t>
            </a:r>
            <a:endParaRPr lang="en-US" dirty="0"/>
          </a:p>
        </p:txBody>
      </p:sp>
      <p:sp>
        <p:nvSpPr>
          <p:cNvPr id="3" name="Θέση περιεχομένου 2">
            <a:extLst>
              <a:ext uri="{FF2B5EF4-FFF2-40B4-BE49-F238E27FC236}">
                <a16:creationId xmlns:a16="http://schemas.microsoft.com/office/drawing/2014/main" id="{62F287BD-1A18-4FE0-9A1E-798684337A1F}"/>
              </a:ext>
            </a:extLst>
          </p:cNvPr>
          <p:cNvSpPr>
            <a:spLocks noGrp="1"/>
          </p:cNvSpPr>
          <p:nvPr>
            <p:ph idx="1"/>
          </p:nvPr>
        </p:nvSpPr>
        <p:spPr>
          <a:xfrm>
            <a:off x="843379" y="2503503"/>
            <a:ext cx="10564427" cy="3630967"/>
          </a:xfrm>
        </p:spPr>
        <p:txBody>
          <a:bodyPr>
            <a:noAutofit/>
          </a:bodyPr>
          <a:lstStyle/>
          <a:p>
            <a:pPr marL="7620" marR="48895" indent="0" algn="just">
              <a:lnSpc>
                <a:spcPct val="100000"/>
              </a:lnSpc>
              <a:spcBef>
                <a:spcPts val="0"/>
              </a:spcBef>
              <a:spcAft>
                <a:spcPts val="0"/>
              </a:spcAft>
              <a:buNone/>
            </a:pPr>
            <a:r>
              <a:rPr lang="el-GR" sz="2200" spc="-10" dirty="0">
                <a:solidFill>
                  <a:srgbClr val="000000"/>
                </a:solidFill>
                <a:latin typeface="Garamond" panose="02020404030301010803" pitchFamily="18" charset="0"/>
                <a:ea typeface="Times New Roman" panose="02020603050405020304" pitchFamily="18" charset="0"/>
              </a:rPr>
              <a:t>4. </a:t>
            </a:r>
            <a:r>
              <a:rPr lang="el-GR" sz="2200" b="1" spc="-10" dirty="0">
                <a:solidFill>
                  <a:srgbClr val="000000"/>
                </a:solidFill>
                <a:latin typeface="Garamond" panose="02020404030301010803" pitchFamily="18" charset="0"/>
                <a:ea typeface="Times New Roman" panose="02020603050405020304" pitchFamily="18" charset="0"/>
              </a:rPr>
              <a:t>Το μοντέλο του </a:t>
            </a:r>
            <a:r>
              <a:rPr lang="en-US" sz="2200" b="1" spc="-35" dirty="0">
                <a:solidFill>
                  <a:srgbClr val="000000"/>
                </a:solidFill>
                <a:effectLst/>
                <a:latin typeface="Garamond" panose="02020404030301010803" pitchFamily="18" charset="0"/>
                <a:ea typeface="Times New Roman" panose="02020603050405020304" pitchFamily="18" charset="0"/>
              </a:rPr>
              <a:t>Kohlberg</a:t>
            </a:r>
            <a:r>
              <a:rPr lang="el-GR" sz="2200" b="1" spc="-10" dirty="0">
                <a:solidFill>
                  <a:srgbClr val="000000"/>
                </a:solidFill>
                <a:latin typeface="Garamond" panose="02020404030301010803" pitchFamily="18" charset="0"/>
                <a:ea typeface="Times New Roman" panose="02020603050405020304" pitchFamily="18" charset="0"/>
              </a:rPr>
              <a:t> </a:t>
            </a:r>
            <a:r>
              <a:rPr lang="el-GR" sz="2200" b="1" spc="-10" dirty="0">
                <a:solidFill>
                  <a:srgbClr val="000000"/>
                </a:solidFill>
                <a:effectLst/>
                <a:latin typeface="Garamond" panose="02020404030301010803" pitchFamily="18" charset="0"/>
                <a:ea typeface="Times New Roman" panose="02020603050405020304" pitchFamily="18" charset="0"/>
              </a:rPr>
              <a:t>είναι ένα γνωστικό εξελικτικό μοντέλο, που δίνει προτεραιότητα στη λογική</a:t>
            </a:r>
            <a:r>
              <a:rPr lang="el-GR" sz="2200" spc="-10" dirty="0">
                <a:solidFill>
                  <a:srgbClr val="000000"/>
                </a:solidFill>
                <a:effectLst/>
                <a:latin typeface="Garamond" panose="02020404030301010803" pitchFamily="18" charset="0"/>
                <a:ea typeface="Times New Roman" panose="02020603050405020304" pitchFamily="18" charset="0"/>
              </a:rPr>
              <a:t>, αφήνοντας </a:t>
            </a:r>
            <a:r>
              <a:rPr lang="el-GR" sz="2200" spc="-10" dirty="0">
                <a:solidFill>
                  <a:srgbClr val="000000"/>
                </a:solidFill>
                <a:latin typeface="Garamond" panose="02020404030301010803" pitchFamily="18" charset="0"/>
                <a:ea typeface="Times New Roman" panose="02020603050405020304" pitchFamily="18" charset="0"/>
              </a:rPr>
              <a:t>έξω </a:t>
            </a:r>
            <a:r>
              <a:rPr lang="el-GR" sz="2200" spc="-10" dirty="0">
                <a:solidFill>
                  <a:srgbClr val="000000"/>
                </a:solidFill>
                <a:effectLst/>
                <a:latin typeface="Garamond" panose="02020404030301010803" pitchFamily="18" charset="0"/>
                <a:ea typeface="Times New Roman" panose="02020603050405020304" pitchFamily="18" charset="0"/>
              </a:rPr>
              <a:t>τα συναι­</a:t>
            </a:r>
            <a:r>
              <a:rPr lang="el-GR" sz="2200" spc="-15" dirty="0">
                <a:solidFill>
                  <a:srgbClr val="000000"/>
                </a:solidFill>
                <a:effectLst/>
                <a:latin typeface="Garamond" panose="02020404030301010803" pitchFamily="18" charset="0"/>
                <a:ea typeface="Times New Roman" panose="02020603050405020304" pitchFamily="18" charset="0"/>
              </a:rPr>
              <a:t>σθήματα (εκτός και αν τα συναισθήματα θεωρούνται ότι υπόκεινται ή είναι υποπροϊόντα της </a:t>
            </a:r>
            <a:r>
              <a:rPr lang="el-GR" sz="2200" spc="-25" dirty="0">
                <a:solidFill>
                  <a:srgbClr val="000000"/>
                </a:solidFill>
                <a:effectLst/>
                <a:latin typeface="Garamond" panose="02020404030301010803" pitchFamily="18" charset="0"/>
                <a:ea typeface="Times New Roman" panose="02020603050405020304" pitchFamily="18" charset="0"/>
              </a:rPr>
              <a:t>γνώσης).</a:t>
            </a:r>
          </a:p>
          <a:p>
            <a:pPr marL="7620" marR="48895" indent="0" algn="just">
              <a:lnSpc>
                <a:spcPct val="100000"/>
              </a:lnSpc>
              <a:spcBef>
                <a:spcPts val="0"/>
              </a:spcBef>
              <a:spcAft>
                <a:spcPts val="0"/>
              </a:spcAft>
              <a:buNone/>
            </a:pPr>
            <a:endParaRPr lang="en-US" sz="2200" dirty="0">
              <a:effectLst/>
              <a:latin typeface="Garamond" panose="02020404030301010803" pitchFamily="18" charset="0"/>
              <a:ea typeface="Times New Roman" panose="02020603050405020304" pitchFamily="18" charset="0"/>
            </a:endParaRPr>
          </a:p>
          <a:p>
            <a:pPr marL="15240" marR="312420" indent="0" algn="just">
              <a:lnSpc>
                <a:spcPct val="100000"/>
              </a:lnSpc>
              <a:spcBef>
                <a:spcPts val="0"/>
              </a:spcBef>
              <a:spcAft>
                <a:spcPts val="0"/>
              </a:spcAft>
              <a:buNone/>
            </a:pPr>
            <a:r>
              <a:rPr lang="el-GR" sz="2200" spc="-15" dirty="0">
                <a:solidFill>
                  <a:srgbClr val="000000"/>
                </a:solidFill>
                <a:effectLst/>
                <a:latin typeface="Garamond" panose="02020404030301010803" pitchFamily="18" charset="0"/>
                <a:ea typeface="Times New Roman" panose="02020603050405020304" pitchFamily="18" charset="0"/>
              </a:rPr>
              <a:t>5. </a:t>
            </a:r>
            <a:r>
              <a:rPr lang="el-GR" sz="2200" b="1" spc="-10" dirty="0">
                <a:solidFill>
                  <a:srgbClr val="000000"/>
                </a:solidFill>
                <a:latin typeface="Garamond" panose="02020404030301010803" pitchFamily="18" charset="0"/>
                <a:ea typeface="Times New Roman" panose="02020603050405020304" pitchFamily="18" charset="0"/>
              </a:rPr>
              <a:t>Το μοντέλο του </a:t>
            </a:r>
            <a:r>
              <a:rPr lang="en-US" sz="2200" b="1" spc="-35" dirty="0">
                <a:solidFill>
                  <a:srgbClr val="000000"/>
                </a:solidFill>
                <a:effectLst/>
                <a:latin typeface="Garamond" panose="02020404030301010803" pitchFamily="18" charset="0"/>
                <a:ea typeface="Times New Roman" panose="02020603050405020304" pitchFamily="18" charset="0"/>
              </a:rPr>
              <a:t>Kohlberg </a:t>
            </a:r>
            <a:r>
              <a:rPr lang="el-GR" sz="2200" b="1" spc="-10" dirty="0">
                <a:solidFill>
                  <a:srgbClr val="000000"/>
                </a:solidFill>
                <a:effectLst/>
                <a:latin typeface="Garamond" panose="02020404030301010803" pitchFamily="18" charset="0"/>
                <a:ea typeface="Times New Roman" panose="02020603050405020304" pitchFamily="18" charset="0"/>
              </a:rPr>
              <a:t>αντιμετωπίζει το λόγο για ηθική συμπεριφορά ως ισότιμο της ηθικής πράξης</a:t>
            </a:r>
            <a:r>
              <a:rPr lang="el-GR" sz="2200" spc="-10" dirty="0">
                <a:solidFill>
                  <a:srgbClr val="000000"/>
                </a:solidFill>
                <a:effectLst/>
                <a:latin typeface="Garamond" panose="02020404030301010803" pitchFamily="18" charset="0"/>
                <a:ea typeface="Times New Roman" panose="02020603050405020304" pitchFamily="18" charset="0"/>
              </a:rPr>
              <a:t>, αλλά επίσης δεν καταφέρνει να δείξει πώς η εκτίμηση για την ηθική της συμπεριφοράς κάποιου τείνει να ακολουθεί παρά να προηγεί­</a:t>
            </a:r>
            <a:r>
              <a:rPr lang="el-GR" sz="2200" spc="-20" dirty="0">
                <a:solidFill>
                  <a:srgbClr val="000000"/>
                </a:solidFill>
                <a:effectLst/>
                <a:latin typeface="Garamond" panose="02020404030301010803" pitchFamily="18" charset="0"/>
                <a:ea typeface="Times New Roman" panose="02020603050405020304" pitchFamily="18" charset="0"/>
              </a:rPr>
              <a:t>ται της πράξης. Άρα αυτές οι εκτιμήσεις υπολογίζουν περισσότερο τον ηθικό ορθολογισμό, </a:t>
            </a:r>
            <a:r>
              <a:rPr lang="el-GR" sz="2200" spc="-10" dirty="0">
                <a:solidFill>
                  <a:srgbClr val="000000"/>
                </a:solidFill>
                <a:effectLst/>
                <a:latin typeface="Garamond" panose="02020404030301010803" pitchFamily="18" charset="0"/>
                <a:ea typeface="Times New Roman" panose="02020603050405020304" pitchFamily="18" charset="0"/>
              </a:rPr>
              <a:t>παρά την ηθική κρίση (</a:t>
            </a:r>
            <a:r>
              <a:rPr lang="en-US" sz="2200" spc="-10" dirty="0" err="1">
                <a:solidFill>
                  <a:srgbClr val="000000"/>
                </a:solidFill>
                <a:effectLst/>
                <a:latin typeface="Garamond" panose="02020404030301010803" pitchFamily="18" charset="0"/>
                <a:ea typeface="Times New Roman" panose="02020603050405020304" pitchFamily="18" charset="0"/>
              </a:rPr>
              <a:t>Hogen</a:t>
            </a:r>
            <a:r>
              <a:rPr lang="el-GR" sz="2200" spc="-10" dirty="0">
                <a:solidFill>
                  <a:srgbClr val="000000"/>
                </a:solidFill>
                <a:effectLst/>
                <a:latin typeface="Garamond" panose="02020404030301010803" pitchFamily="18" charset="0"/>
                <a:ea typeface="Times New Roman" panose="02020603050405020304" pitchFamily="18" charset="0"/>
              </a:rPr>
              <a:t> 1975).</a:t>
            </a:r>
            <a:endParaRPr lang="en-US" sz="2200" dirty="0">
              <a:latin typeface="Garamond" panose="02020404030301010803" pitchFamily="18" charset="0"/>
            </a:endParaRPr>
          </a:p>
        </p:txBody>
      </p:sp>
    </p:spTree>
    <p:extLst>
      <p:ext uri="{BB962C8B-B14F-4D97-AF65-F5344CB8AC3E}">
        <p14:creationId xmlns:p14="http://schemas.microsoft.com/office/powerpoint/2010/main" val="3593074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0935BC2-46B3-4BC1-9192-3B1675531D1E}"/>
              </a:ext>
            </a:extLst>
          </p:cNvPr>
          <p:cNvSpPr>
            <a:spLocks noGrp="1"/>
          </p:cNvSpPr>
          <p:nvPr>
            <p:ph type="title"/>
          </p:nvPr>
        </p:nvSpPr>
        <p:spPr/>
        <p:txBody>
          <a:bodyPr/>
          <a:lstStyle/>
          <a:p>
            <a:r>
              <a:rPr lang="el-GR" dirty="0">
                <a:latin typeface="Garamond" panose="02020404030301010803" pitchFamily="18" charset="0"/>
              </a:rPr>
              <a:t>Κριτική στην ηθική θεωρία του </a:t>
            </a:r>
            <a:r>
              <a:rPr lang="en-US" dirty="0">
                <a:latin typeface="Garamond" panose="02020404030301010803" pitchFamily="18" charset="0"/>
              </a:rPr>
              <a:t>Kohlberg</a:t>
            </a:r>
            <a:endParaRPr lang="en-US" dirty="0"/>
          </a:p>
        </p:txBody>
      </p:sp>
      <p:sp>
        <p:nvSpPr>
          <p:cNvPr id="3" name="Θέση περιεχομένου 2">
            <a:extLst>
              <a:ext uri="{FF2B5EF4-FFF2-40B4-BE49-F238E27FC236}">
                <a16:creationId xmlns:a16="http://schemas.microsoft.com/office/drawing/2014/main" id="{B1CBD2AC-ED8C-4286-AF5D-90E7A3811F94}"/>
              </a:ext>
            </a:extLst>
          </p:cNvPr>
          <p:cNvSpPr>
            <a:spLocks noGrp="1"/>
          </p:cNvSpPr>
          <p:nvPr>
            <p:ph idx="1"/>
          </p:nvPr>
        </p:nvSpPr>
        <p:spPr>
          <a:xfrm>
            <a:off x="896645" y="2530135"/>
            <a:ext cx="10502284" cy="3648723"/>
          </a:xfrm>
        </p:spPr>
        <p:txBody>
          <a:bodyPr>
            <a:noAutofit/>
          </a:bodyPr>
          <a:lstStyle/>
          <a:p>
            <a:pPr marL="0" marR="0" indent="0" algn="just">
              <a:lnSpc>
                <a:spcPct val="120000"/>
              </a:lnSpc>
              <a:spcBef>
                <a:spcPts val="0"/>
              </a:spcBef>
              <a:spcAft>
                <a:spcPts val="0"/>
              </a:spcAft>
              <a:buNone/>
            </a:pPr>
            <a:r>
              <a:rPr lang="el-GR" sz="1800" dirty="0">
                <a:solidFill>
                  <a:srgbClr val="000000"/>
                </a:solidFill>
                <a:effectLst/>
                <a:latin typeface="Garamond" panose="02020404030301010803" pitchFamily="18" charset="0"/>
                <a:ea typeface="Times New Roman" panose="02020603050405020304" pitchFamily="18" charset="0"/>
              </a:rPr>
              <a:t>6. Η </a:t>
            </a:r>
            <a:r>
              <a:rPr lang="en-US" sz="1800" dirty="0">
                <a:solidFill>
                  <a:srgbClr val="000000"/>
                </a:solidFill>
                <a:effectLst/>
                <a:latin typeface="Garamond" panose="02020404030301010803" pitchFamily="18" charset="0"/>
                <a:ea typeface="Times New Roman" panose="02020603050405020304" pitchFamily="18" charset="0"/>
              </a:rPr>
              <a:t>Gilligan</a:t>
            </a:r>
            <a:r>
              <a:rPr lang="el-GR" sz="1800" dirty="0">
                <a:solidFill>
                  <a:srgbClr val="000000"/>
                </a:solidFill>
                <a:effectLst/>
                <a:latin typeface="Garamond" panose="02020404030301010803" pitchFamily="18" charset="0"/>
                <a:ea typeface="Times New Roman" panose="02020603050405020304" pitchFamily="18" charset="0"/>
              </a:rPr>
              <a:t> (1982) αμφισβητεί το μοντέλο της ηθικής εξέλιξης που προτείνει ο </a:t>
            </a:r>
            <a:r>
              <a:rPr lang="en-US" sz="1800" dirty="0">
                <a:solidFill>
                  <a:srgbClr val="000000"/>
                </a:solidFill>
                <a:effectLst/>
                <a:latin typeface="Garamond" panose="02020404030301010803" pitchFamily="18" charset="0"/>
                <a:ea typeface="Times New Roman" panose="02020603050405020304" pitchFamily="18" charset="0"/>
              </a:rPr>
              <a:t>Kohlberg</a:t>
            </a:r>
            <a:r>
              <a:rPr lang="el-GR" sz="1800" dirty="0">
                <a:solidFill>
                  <a:srgbClr val="000000"/>
                </a:solidFill>
                <a:effectLst/>
                <a:latin typeface="Garamond" panose="02020404030301010803" pitchFamily="18" charset="0"/>
                <a:ea typeface="Times New Roman" panose="02020603050405020304" pitchFamily="18" charset="0"/>
              </a:rPr>
              <a:t>, διότι αυτό </a:t>
            </a:r>
            <a:r>
              <a:rPr lang="el-GR" sz="1800" b="1" dirty="0">
                <a:solidFill>
                  <a:srgbClr val="000000"/>
                </a:solidFill>
                <a:effectLst/>
                <a:latin typeface="Garamond" panose="02020404030301010803" pitchFamily="18" charset="0"/>
                <a:ea typeface="Times New Roman" panose="02020603050405020304" pitchFamily="18" charset="0"/>
              </a:rPr>
              <a:t>το μοντέλο της ηθικής είναι βασισμένο σε ατομικά δικαιώματα και ελευθερίες του είδους που περιλαμβάνονται στα δυτικά νομικά συστήματα</a:t>
            </a:r>
            <a:r>
              <a:rPr lang="el-GR" sz="1800" dirty="0">
                <a:solidFill>
                  <a:srgbClr val="000000"/>
                </a:solidFill>
                <a:effectLst/>
                <a:latin typeface="Garamond" panose="02020404030301010803" pitchFamily="18" charset="0"/>
                <a:ea typeface="Times New Roman" panose="02020603050405020304" pitchFamily="18" charset="0"/>
              </a:rPr>
              <a:t>, άρα δεν μπορεί να έχει καθολικό χαρακτήρα. Μέλη άλλων κοινωνιών μπορεί να είναι εξοικειωμένα σε μία ηθική βασισμένη στη δικαιοσύνη και έτσι να είναι ικανά να δώσουν απαντήσεις σε ηθικά διλήμματα εκφρασμένα σε σχέση με τη δικαιοσύνη, αλλά αυτό να μην αντιπροσωπεύει τον πραγματικό τρόπο σκέψης σε τέτοια θέματα.</a:t>
            </a:r>
            <a:endParaRPr lang="en-US" sz="1800" dirty="0">
              <a:effectLst/>
              <a:latin typeface="Garamond" panose="02020404030301010803" pitchFamily="18" charset="0"/>
              <a:ea typeface="Times New Roman" panose="02020603050405020304" pitchFamily="18" charset="0"/>
            </a:endParaRPr>
          </a:p>
          <a:p>
            <a:pPr marL="0" marR="0" indent="0" algn="just">
              <a:lnSpc>
                <a:spcPct val="120000"/>
              </a:lnSpc>
              <a:spcBef>
                <a:spcPts val="0"/>
              </a:spcBef>
              <a:spcAft>
                <a:spcPts val="0"/>
              </a:spcAft>
              <a:buNone/>
            </a:pPr>
            <a:endParaRPr lang="el-GR" sz="1800" dirty="0">
              <a:solidFill>
                <a:srgbClr val="000000"/>
              </a:solidFill>
              <a:latin typeface="Garamond" panose="02020404030301010803" pitchFamily="18" charset="0"/>
              <a:ea typeface="Times New Roman" panose="02020603050405020304" pitchFamily="18" charset="0"/>
            </a:endParaRPr>
          </a:p>
          <a:p>
            <a:pPr marL="0" marR="0" indent="0" algn="just">
              <a:lnSpc>
                <a:spcPct val="120000"/>
              </a:lnSpc>
              <a:spcBef>
                <a:spcPts val="0"/>
              </a:spcBef>
              <a:spcAft>
                <a:spcPts val="0"/>
              </a:spcAft>
              <a:buNone/>
            </a:pPr>
            <a:r>
              <a:rPr lang="el-GR" sz="1800" dirty="0">
                <a:solidFill>
                  <a:srgbClr val="000000"/>
                </a:solidFill>
                <a:effectLst/>
                <a:latin typeface="Garamond" panose="02020404030301010803" pitchFamily="18" charset="0"/>
                <a:ea typeface="Times New Roman" panose="02020603050405020304" pitchFamily="18" charset="0"/>
              </a:rPr>
              <a:t>7. </a:t>
            </a:r>
            <a:r>
              <a:rPr lang="el-GR" sz="1800" b="1" dirty="0">
                <a:effectLst/>
                <a:latin typeface="Garamond" panose="02020404030301010803" pitchFamily="18" charset="0"/>
                <a:ea typeface="Times New Roman" panose="02020603050405020304" pitchFamily="18" charset="0"/>
              </a:rPr>
              <a:t>Εκείνο που κατάφερε ο </a:t>
            </a:r>
            <a:r>
              <a:rPr lang="en-US" sz="1800" b="1" dirty="0">
                <a:effectLst/>
                <a:latin typeface="Garamond" panose="02020404030301010803" pitchFamily="18" charset="0"/>
                <a:ea typeface="Times New Roman" panose="02020603050405020304" pitchFamily="18" charset="0"/>
              </a:rPr>
              <a:t>Kohlberg</a:t>
            </a:r>
            <a:r>
              <a:rPr lang="el-GR" sz="1800" b="1" dirty="0">
                <a:effectLst/>
                <a:latin typeface="Garamond" panose="02020404030301010803" pitchFamily="18" charset="0"/>
                <a:ea typeface="Times New Roman" panose="02020603050405020304" pitchFamily="18" charset="0"/>
              </a:rPr>
              <a:t> είναι να μετρήσει την αίσθηση του δικαίου μπορεί να έχει κάποιο παιδί, σε μία συγκεκριμένη χρονική</a:t>
            </a:r>
            <a:r>
              <a:rPr lang="el-GR" sz="1800" dirty="0">
                <a:effectLst/>
                <a:latin typeface="Garamond" panose="02020404030301010803" pitchFamily="18" charset="0"/>
                <a:ea typeface="Times New Roman" panose="02020603050405020304" pitchFamily="18" charset="0"/>
              </a:rPr>
              <a:t>, όταν δηλαδή ακούει μία ιστορία με ένα δίλημμα, χωρίς αυτό να σημαίνει ότι καταφέρνει να του μάθει την ηθική. Επιπλέον, οι απαντήσεις των παιδιών σε ένα υποθετικό ερώτημα, είναι εξ’ ορισμού υποθετικές και δεν σημαίνει ότι αντιστοιχούν σε μία συγκεκριμένη στάση ζωής που εκπορεύεται από την πρόσληψη κάποιων ηθικών κανόνων, ούτε και δείχνουν τι ακριβώς θα έκαναν τα ίδια εάν βρίσκονταν σε παρόμοια κατάσταση.</a:t>
            </a:r>
            <a:endParaRPr lang="en-US" sz="1800" dirty="0">
              <a:latin typeface="Garamond" panose="02020404030301010803" pitchFamily="18" charset="0"/>
            </a:endParaRPr>
          </a:p>
        </p:txBody>
      </p:sp>
    </p:spTree>
    <p:extLst>
      <p:ext uri="{BB962C8B-B14F-4D97-AF65-F5344CB8AC3E}">
        <p14:creationId xmlns:p14="http://schemas.microsoft.com/office/powerpoint/2010/main" val="573715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B5EC6CE-9417-4A82-8ADC-34BD91268DBF}"/>
              </a:ext>
            </a:extLst>
          </p:cNvPr>
          <p:cNvSpPr>
            <a:spLocks noGrp="1"/>
          </p:cNvSpPr>
          <p:nvPr>
            <p:ph type="title"/>
          </p:nvPr>
        </p:nvSpPr>
        <p:spPr>
          <a:xfrm>
            <a:off x="838200" y="1164115"/>
            <a:ext cx="10515600" cy="771217"/>
          </a:xfrm>
        </p:spPr>
        <p:txBody>
          <a:bodyPr/>
          <a:lstStyle/>
          <a:p>
            <a:r>
              <a:rPr lang="el-GR" dirty="0">
                <a:latin typeface="Garamond" panose="02020404030301010803" pitchFamily="18" charset="0"/>
              </a:rPr>
              <a:t>Η ηθική θεωρία της </a:t>
            </a:r>
            <a:r>
              <a:rPr lang="en-US" dirty="0">
                <a:latin typeface="Garamond" panose="02020404030301010803" pitchFamily="18" charset="0"/>
              </a:rPr>
              <a:t>Carol Gilligan</a:t>
            </a:r>
          </a:p>
        </p:txBody>
      </p:sp>
      <p:sp>
        <p:nvSpPr>
          <p:cNvPr id="3" name="Θέση περιεχομένου 2">
            <a:extLst>
              <a:ext uri="{FF2B5EF4-FFF2-40B4-BE49-F238E27FC236}">
                <a16:creationId xmlns:a16="http://schemas.microsoft.com/office/drawing/2014/main" id="{4051CDC3-9D4D-4391-8768-6C3630BB4CEF}"/>
              </a:ext>
            </a:extLst>
          </p:cNvPr>
          <p:cNvSpPr>
            <a:spLocks noGrp="1"/>
          </p:cNvSpPr>
          <p:nvPr>
            <p:ph idx="1"/>
          </p:nvPr>
        </p:nvSpPr>
        <p:spPr>
          <a:xfrm>
            <a:off x="838200" y="2663300"/>
            <a:ext cx="10667260" cy="3435659"/>
          </a:xfrm>
        </p:spPr>
        <p:txBody>
          <a:bodyPr>
            <a:noAutofit/>
          </a:bodyPr>
          <a:lstStyle/>
          <a:p>
            <a:pPr marL="4445" marR="321310" indent="196850" algn="just">
              <a:lnSpc>
                <a:spcPct val="100000"/>
              </a:lnSpc>
              <a:spcBef>
                <a:spcPts val="0"/>
              </a:spcBef>
              <a:spcAft>
                <a:spcPts val="0"/>
              </a:spcAft>
            </a:pPr>
            <a:r>
              <a:rPr lang="en-US" sz="2200" spc="-30" dirty="0">
                <a:solidFill>
                  <a:srgbClr val="000000"/>
                </a:solidFill>
                <a:effectLst/>
                <a:latin typeface="Garamond" panose="02020404030301010803" pitchFamily="18" charset="0"/>
                <a:ea typeface="Times New Roman" panose="02020603050405020304" pitchFamily="18" charset="0"/>
              </a:rPr>
              <a:t>Carol Gilligan</a:t>
            </a:r>
            <a:r>
              <a:rPr lang="el-GR" sz="2200" spc="-30" dirty="0">
                <a:solidFill>
                  <a:srgbClr val="000000"/>
                </a:solidFill>
                <a:effectLst/>
                <a:latin typeface="Garamond" panose="02020404030301010803" pitchFamily="18" charset="0"/>
                <a:ea typeface="Times New Roman" panose="02020603050405020304" pitchFamily="18" charset="0"/>
              </a:rPr>
              <a:t> (1982): </a:t>
            </a:r>
            <a:r>
              <a:rPr lang="el-GR" sz="2200" spc="-15" dirty="0">
                <a:solidFill>
                  <a:srgbClr val="000000"/>
                </a:solidFill>
                <a:effectLst/>
                <a:latin typeface="Garamond" panose="02020404030301010803" pitchFamily="18" charset="0"/>
                <a:ea typeface="Times New Roman" panose="02020603050405020304" pitchFamily="18" charset="0"/>
              </a:rPr>
              <a:t>Σημαντική κριτική στο μοντέλο του </a:t>
            </a:r>
            <a:r>
              <a:rPr lang="en-US" sz="2200" spc="-15" dirty="0">
                <a:solidFill>
                  <a:srgbClr val="000000"/>
                </a:solidFill>
                <a:effectLst/>
                <a:latin typeface="Garamond" panose="02020404030301010803" pitchFamily="18" charset="0"/>
                <a:ea typeface="Times New Roman" panose="02020603050405020304" pitchFamily="18" charset="0"/>
              </a:rPr>
              <a:t>Kohlberg</a:t>
            </a:r>
            <a:r>
              <a:rPr lang="el-GR" sz="2200" spc="-15" dirty="0">
                <a:solidFill>
                  <a:srgbClr val="000000"/>
                </a:solidFill>
                <a:effectLst/>
                <a:latin typeface="Garamond" panose="02020404030301010803" pitchFamily="18" charset="0"/>
                <a:ea typeface="Times New Roman" panose="02020603050405020304" pitchFamily="18" charset="0"/>
              </a:rPr>
              <a:t>: τα στάδια του δεν ταιριάζουν </a:t>
            </a:r>
            <a:r>
              <a:rPr lang="el-GR" sz="2200" spc="-30" dirty="0">
                <a:solidFill>
                  <a:srgbClr val="000000"/>
                </a:solidFill>
                <a:effectLst/>
                <a:latin typeface="Garamond" panose="02020404030301010803" pitchFamily="18" charset="0"/>
                <a:ea typeface="Times New Roman" panose="02020603050405020304" pitchFamily="18" charset="0"/>
              </a:rPr>
              <a:t>με την εξέλιξη των γυναικών</a:t>
            </a:r>
            <a:r>
              <a:rPr lang="en-US" sz="2200" spc="-30" dirty="0">
                <a:solidFill>
                  <a:srgbClr val="000000"/>
                </a:solidFill>
                <a:latin typeface="Garamond" panose="02020404030301010803" pitchFamily="18" charset="0"/>
                <a:ea typeface="Times New Roman" panose="02020603050405020304" pitchFamily="18" charset="0"/>
              </a:rPr>
              <a:t>.</a:t>
            </a:r>
            <a:endParaRPr lang="el-GR" sz="2200" spc="-30" dirty="0">
              <a:solidFill>
                <a:srgbClr val="000000"/>
              </a:solidFill>
              <a:effectLst/>
              <a:latin typeface="Garamond" panose="02020404030301010803" pitchFamily="18" charset="0"/>
              <a:ea typeface="Times New Roman" panose="02020603050405020304" pitchFamily="18" charset="0"/>
            </a:endParaRPr>
          </a:p>
          <a:p>
            <a:pPr marL="461645" marR="321310" indent="-457200" algn="just">
              <a:lnSpc>
                <a:spcPct val="100000"/>
              </a:lnSpc>
              <a:spcBef>
                <a:spcPts val="0"/>
              </a:spcBef>
              <a:spcAft>
                <a:spcPts val="0"/>
              </a:spcAft>
              <a:buFont typeface="+mj-lt"/>
              <a:buAutoNum type="arabicPeriod"/>
            </a:pPr>
            <a:r>
              <a:rPr lang="el-GR" sz="2200" spc="-30" dirty="0">
                <a:solidFill>
                  <a:srgbClr val="000000"/>
                </a:solidFill>
                <a:effectLst/>
                <a:latin typeface="Garamond" panose="02020404030301010803" pitchFamily="18" charset="0"/>
                <a:ea typeface="Times New Roman" panose="02020603050405020304" pitchFamily="18" charset="0"/>
              </a:rPr>
              <a:t>τονίζει ότι και ο </a:t>
            </a:r>
            <a:r>
              <a:rPr lang="en-US" sz="2200" spc="-30" dirty="0">
                <a:solidFill>
                  <a:srgbClr val="000000"/>
                </a:solidFill>
                <a:effectLst/>
                <a:latin typeface="Garamond" panose="02020404030301010803" pitchFamily="18" charset="0"/>
                <a:ea typeface="Times New Roman" panose="02020603050405020304" pitchFamily="18" charset="0"/>
              </a:rPr>
              <a:t>Piaget </a:t>
            </a:r>
            <a:r>
              <a:rPr lang="el-GR" sz="2200" spc="-30" dirty="0">
                <a:solidFill>
                  <a:srgbClr val="000000"/>
                </a:solidFill>
                <a:effectLst/>
                <a:latin typeface="Garamond" panose="02020404030301010803" pitchFamily="18" charset="0"/>
                <a:ea typeface="Times New Roman" panose="02020603050405020304" pitchFamily="18" charset="0"/>
              </a:rPr>
              <a:t>και ο </a:t>
            </a:r>
            <a:r>
              <a:rPr lang="en-US" sz="2200" spc="-30" dirty="0">
                <a:solidFill>
                  <a:srgbClr val="000000"/>
                </a:solidFill>
                <a:effectLst/>
                <a:latin typeface="Garamond" panose="02020404030301010803" pitchFamily="18" charset="0"/>
                <a:ea typeface="Times New Roman" panose="02020603050405020304" pitchFamily="18" charset="0"/>
              </a:rPr>
              <a:t>Kohlberg </a:t>
            </a:r>
            <a:r>
              <a:rPr lang="el-GR" sz="2200" spc="-5" dirty="0">
                <a:solidFill>
                  <a:srgbClr val="000000"/>
                </a:solidFill>
                <a:effectLst/>
                <a:latin typeface="Garamond" panose="02020404030301010803" pitchFamily="18" charset="0"/>
                <a:ea typeface="Times New Roman" panose="02020603050405020304" pitchFamily="18" charset="0"/>
              </a:rPr>
              <a:t>διατύπωσαν τους κανόνες των σταδίων τους από τη μελέτη αγοριών και αντρών. </a:t>
            </a:r>
          </a:p>
          <a:p>
            <a:pPr marL="461645" marR="321310" indent="-457200" algn="just">
              <a:lnSpc>
                <a:spcPct val="100000"/>
              </a:lnSpc>
              <a:spcBef>
                <a:spcPts val="0"/>
              </a:spcBef>
              <a:spcAft>
                <a:spcPts val="0"/>
              </a:spcAft>
              <a:buFont typeface="+mj-lt"/>
              <a:buAutoNum type="arabicPeriod"/>
            </a:pPr>
            <a:endParaRPr lang="el-GR" sz="2200" spc="-5" dirty="0">
              <a:solidFill>
                <a:srgbClr val="000000"/>
              </a:solidFill>
              <a:effectLst/>
              <a:latin typeface="Garamond" panose="02020404030301010803" pitchFamily="18" charset="0"/>
              <a:ea typeface="Times New Roman" panose="02020603050405020304" pitchFamily="18" charset="0"/>
            </a:endParaRPr>
          </a:p>
          <a:p>
            <a:pPr marL="461645" marR="321310" indent="-457200" algn="just">
              <a:lnSpc>
                <a:spcPct val="100000"/>
              </a:lnSpc>
              <a:spcBef>
                <a:spcPts val="0"/>
              </a:spcBef>
              <a:spcAft>
                <a:spcPts val="0"/>
              </a:spcAft>
              <a:buFont typeface="+mj-lt"/>
              <a:buAutoNum type="arabicPeriod"/>
            </a:pPr>
            <a:r>
              <a:rPr lang="el-GR" sz="2200" spc="-5" dirty="0">
                <a:solidFill>
                  <a:srgbClr val="000000"/>
                </a:solidFill>
                <a:latin typeface="Garamond" panose="02020404030301010803" pitchFamily="18" charset="0"/>
                <a:ea typeface="Times New Roman" panose="02020603050405020304" pitchFamily="18" charset="0"/>
              </a:rPr>
              <a:t>τ</a:t>
            </a:r>
            <a:r>
              <a:rPr lang="el-GR" sz="2200" spc="-5" dirty="0">
                <a:solidFill>
                  <a:srgbClr val="000000"/>
                </a:solidFill>
                <a:effectLst/>
                <a:latin typeface="Garamond" panose="02020404030301010803" pitchFamily="18" charset="0"/>
                <a:ea typeface="Times New Roman" panose="02020603050405020304" pitchFamily="18" charset="0"/>
              </a:rPr>
              <a:t>ονίζει </a:t>
            </a:r>
            <a:r>
              <a:rPr lang="el-GR" sz="2200" spc="-25" dirty="0">
                <a:solidFill>
                  <a:srgbClr val="000000"/>
                </a:solidFill>
                <a:effectLst/>
                <a:latin typeface="Garamond" panose="02020404030301010803" pitchFamily="18" charset="0"/>
                <a:ea typeface="Times New Roman" panose="02020603050405020304" pitchFamily="18" charset="0"/>
              </a:rPr>
              <a:t>την αδυναμία του μοντέλου να εκφράσει την ψυχολογική εξέλιξη των γυναικ</a:t>
            </a:r>
            <a:r>
              <a:rPr lang="el-GR" sz="2200" spc="-25" dirty="0">
                <a:solidFill>
                  <a:srgbClr val="000000"/>
                </a:solidFill>
                <a:latin typeface="Garamond" panose="02020404030301010803" pitchFamily="18" charset="0"/>
                <a:ea typeface="Times New Roman" panose="02020603050405020304" pitchFamily="18" charset="0"/>
              </a:rPr>
              <a:t>ών</a:t>
            </a:r>
            <a:r>
              <a:rPr lang="el-GR" sz="2200" spc="-25" dirty="0">
                <a:solidFill>
                  <a:srgbClr val="000000"/>
                </a:solidFill>
                <a:effectLst/>
                <a:latin typeface="Garamond" panose="02020404030301010803" pitchFamily="18" charset="0"/>
                <a:ea typeface="Times New Roman" panose="02020603050405020304" pitchFamily="18" charset="0"/>
              </a:rPr>
              <a:t>. </a:t>
            </a:r>
          </a:p>
          <a:p>
            <a:pPr marL="461645" marR="321310" indent="-457200" algn="just">
              <a:lnSpc>
                <a:spcPct val="100000"/>
              </a:lnSpc>
              <a:spcBef>
                <a:spcPts val="0"/>
              </a:spcBef>
              <a:spcAft>
                <a:spcPts val="0"/>
              </a:spcAft>
              <a:buFont typeface="+mj-lt"/>
              <a:buAutoNum type="arabicPeriod"/>
            </a:pPr>
            <a:endParaRPr lang="el-GR" sz="2200" spc="-25" dirty="0">
              <a:solidFill>
                <a:srgbClr val="000000"/>
              </a:solidFill>
              <a:effectLst/>
              <a:latin typeface="Garamond" panose="02020404030301010803" pitchFamily="18" charset="0"/>
              <a:ea typeface="Times New Roman" panose="02020603050405020304" pitchFamily="18" charset="0"/>
            </a:endParaRPr>
          </a:p>
          <a:p>
            <a:pPr marL="461645" marR="321310" indent="-457200" algn="just">
              <a:lnSpc>
                <a:spcPct val="100000"/>
              </a:lnSpc>
              <a:spcBef>
                <a:spcPts val="0"/>
              </a:spcBef>
              <a:spcAft>
                <a:spcPts val="0"/>
              </a:spcAft>
              <a:buFont typeface="+mj-lt"/>
              <a:buAutoNum type="arabicPeriod"/>
            </a:pPr>
            <a:r>
              <a:rPr lang="el-GR" sz="2200" spc="-25" dirty="0">
                <a:solidFill>
                  <a:srgbClr val="000000"/>
                </a:solidFill>
                <a:latin typeface="Garamond" panose="02020404030301010803" pitchFamily="18" charset="0"/>
                <a:ea typeface="Times New Roman" panose="02020603050405020304" pitchFamily="18" charset="0"/>
              </a:rPr>
              <a:t>ε</a:t>
            </a:r>
            <a:r>
              <a:rPr lang="el-GR" sz="2200" spc="-25" dirty="0">
                <a:solidFill>
                  <a:srgbClr val="000000"/>
                </a:solidFill>
                <a:effectLst/>
                <a:latin typeface="Garamond" panose="02020404030301010803" pitchFamily="18" charset="0"/>
                <a:ea typeface="Times New Roman" panose="02020603050405020304" pitchFamily="18" charset="0"/>
              </a:rPr>
              <a:t>ρμηνεύει </a:t>
            </a:r>
            <a:r>
              <a:rPr lang="el-GR" sz="2200" dirty="0">
                <a:solidFill>
                  <a:srgbClr val="000000"/>
                </a:solidFill>
                <a:effectLst/>
                <a:latin typeface="Garamond" panose="02020404030301010803" pitchFamily="18" charset="0"/>
                <a:ea typeface="Times New Roman" panose="02020603050405020304" pitchFamily="18" charset="0"/>
              </a:rPr>
              <a:t>ξανά τις εκτιμήσεις των αγοριών και των κοριτσιών για το δίλημμα του </a:t>
            </a:r>
            <a:r>
              <a:rPr lang="en-US" sz="2200" dirty="0">
                <a:solidFill>
                  <a:srgbClr val="000000"/>
                </a:solidFill>
                <a:effectLst/>
                <a:latin typeface="Garamond" panose="02020404030301010803" pitchFamily="18" charset="0"/>
                <a:ea typeface="Times New Roman" panose="02020603050405020304" pitchFamily="18" charset="0"/>
              </a:rPr>
              <a:t>Heinz</a:t>
            </a:r>
            <a:r>
              <a:rPr lang="el-GR" sz="2200" dirty="0">
                <a:solidFill>
                  <a:srgbClr val="000000"/>
                </a:solidFill>
                <a:effectLst/>
                <a:latin typeface="Garamond" panose="02020404030301010803" pitchFamily="18" charset="0"/>
                <a:ea typeface="Times New Roman" panose="02020603050405020304" pitchFamily="18" charset="0"/>
              </a:rPr>
              <a:t>, όπου </a:t>
            </a:r>
            <a:r>
              <a:rPr lang="el-GR" sz="2200" spc="-10" dirty="0">
                <a:solidFill>
                  <a:srgbClr val="000000"/>
                </a:solidFill>
                <a:effectLst/>
                <a:latin typeface="Garamond" panose="02020404030301010803" pitchFamily="18" charset="0"/>
                <a:ea typeface="Times New Roman" panose="02020603050405020304" pitchFamily="18" charset="0"/>
              </a:rPr>
              <a:t>συμφωνά με τα κριτήρια του </a:t>
            </a:r>
            <a:r>
              <a:rPr lang="en-US" sz="2200" spc="-10" dirty="0">
                <a:solidFill>
                  <a:srgbClr val="000000"/>
                </a:solidFill>
                <a:effectLst/>
                <a:latin typeface="Garamond" panose="02020404030301010803" pitchFamily="18" charset="0"/>
                <a:ea typeface="Times New Roman" panose="02020603050405020304" pitchFamily="18" charset="0"/>
              </a:rPr>
              <a:t>Kohlberg </a:t>
            </a:r>
            <a:r>
              <a:rPr lang="el-GR" sz="2200" spc="-10" dirty="0">
                <a:solidFill>
                  <a:srgbClr val="000000"/>
                </a:solidFill>
                <a:effectLst/>
                <a:latin typeface="Garamond" panose="02020404030301010803" pitchFamily="18" charset="0"/>
                <a:ea typeface="Times New Roman" panose="02020603050405020304" pitchFamily="18" charset="0"/>
              </a:rPr>
              <a:t>τα κορίτσια θα κατατάσσονταν, σε χαμηλότερο στάδιο ηθικής ανάπτυξης. </a:t>
            </a:r>
          </a:p>
          <a:p>
            <a:pPr>
              <a:lnSpc>
                <a:spcPct val="100000"/>
              </a:lnSpc>
              <a:spcBef>
                <a:spcPts val="0"/>
              </a:spcBef>
            </a:pPr>
            <a:endParaRPr lang="en-US" sz="2200" dirty="0">
              <a:latin typeface="Garamond" panose="02020404030301010803" pitchFamily="18" charset="0"/>
            </a:endParaRPr>
          </a:p>
        </p:txBody>
      </p:sp>
    </p:spTree>
    <p:extLst>
      <p:ext uri="{BB962C8B-B14F-4D97-AF65-F5344CB8AC3E}">
        <p14:creationId xmlns:p14="http://schemas.microsoft.com/office/powerpoint/2010/main" val="3166570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EDBE774-542C-4A42-854E-56DC5EF408F8}"/>
              </a:ext>
            </a:extLst>
          </p:cNvPr>
          <p:cNvSpPr>
            <a:spLocks noGrp="1"/>
          </p:cNvSpPr>
          <p:nvPr>
            <p:ph type="title"/>
          </p:nvPr>
        </p:nvSpPr>
        <p:spPr/>
        <p:txBody>
          <a:bodyPr/>
          <a:lstStyle/>
          <a:p>
            <a:r>
              <a:rPr lang="el-GR" dirty="0">
                <a:latin typeface="Garamond" panose="02020404030301010803" pitchFamily="18" charset="0"/>
              </a:rPr>
              <a:t>Ηθικά διλήμματα</a:t>
            </a:r>
            <a:endParaRPr lang="en-US" dirty="0">
              <a:latin typeface="Garamond" panose="02020404030301010803" pitchFamily="18" charset="0"/>
            </a:endParaRPr>
          </a:p>
        </p:txBody>
      </p:sp>
      <p:sp>
        <p:nvSpPr>
          <p:cNvPr id="3" name="Θέση περιεχομένου 2">
            <a:extLst>
              <a:ext uri="{FF2B5EF4-FFF2-40B4-BE49-F238E27FC236}">
                <a16:creationId xmlns:a16="http://schemas.microsoft.com/office/drawing/2014/main" id="{BCC6D148-E4BF-436D-91E4-A4F137B925EC}"/>
              </a:ext>
            </a:extLst>
          </p:cNvPr>
          <p:cNvSpPr>
            <a:spLocks noGrp="1"/>
          </p:cNvSpPr>
          <p:nvPr>
            <p:ph idx="1"/>
          </p:nvPr>
        </p:nvSpPr>
        <p:spPr>
          <a:xfrm>
            <a:off x="834502" y="2494624"/>
            <a:ext cx="10662082" cy="3675357"/>
          </a:xfrm>
        </p:spPr>
        <p:txBody>
          <a:bodyPr>
            <a:normAutofit/>
          </a:bodyPr>
          <a:lstStyle/>
          <a:p>
            <a:r>
              <a:rPr lang="el-GR" dirty="0">
                <a:latin typeface="Garamond" panose="02020404030301010803" pitchFamily="18" charset="0"/>
              </a:rPr>
              <a:t>Βρίσκεστε σε έναν σιδηροδρομικό σταθμό. Ένα τρένο πηγαίνει βόρεια και μέσα σε αυτό βρίσκονται όλοι οι φίλοι, γνωστοί, ερωμένοι, εραστές, αγαπημένα πρόσωπα και όλα τα πρόσωπα που θα γνωρίσετε ποτέ στη ζωή σας. Το τρένο αυτό πηγαίνει σε ασφαλές μέρος όπου θα ζήσετε εκεί για πάντα ευτυχισμένοι. Το δεύτερο τρένο είναι γεμάτο αγνώστους που πάει στο νότο, πρώτη γραμμή σε κάποιο μέτωπο πολέμου από τον οποίο δεν ξέρετε αν επιζήσετε ή όχι. Σε ποιο τρένο μπαίνετε και γιατί;</a:t>
            </a:r>
          </a:p>
          <a:p>
            <a:r>
              <a:rPr lang="el-GR" dirty="0">
                <a:latin typeface="Garamond" panose="02020404030301010803" pitchFamily="18" charset="0"/>
              </a:rPr>
              <a:t>Χρωστάτε 100 ευρώ για την εξόφληση κάποιου λογαριασμού και βρίσκετε στο δρόμο έναν φάκελο με 100 ευρώ αλλά πιο κάτω στο δρόμο βλέπετε κάποιον που κλαίει επειδή έχασε τον φάκελο. Θα τον δώσετε τον φάκελο ή θα τον κρατήσετε για εσάς;</a:t>
            </a:r>
          </a:p>
          <a:p>
            <a:pPr marL="0" indent="0">
              <a:buNone/>
            </a:pPr>
            <a:endParaRPr lang="el-GR" dirty="0">
              <a:latin typeface="Garamond" panose="02020404030301010803" pitchFamily="18" charset="0"/>
            </a:endParaRPr>
          </a:p>
        </p:txBody>
      </p:sp>
    </p:spTree>
    <p:extLst>
      <p:ext uri="{BB962C8B-B14F-4D97-AF65-F5344CB8AC3E}">
        <p14:creationId xmlns:p14="http://schemas.microsoft.com/office/powerpoint/2010/main" val="4016718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B5EC6CE-9417-4A82-8ADC-34BD91268DBF}"/>
              </a:ext>
            </a:extLst>
          </p:cNvPr>
          <p:cNvSpPr>
            <a:spLocks noGrp="1"/>
          </p:cNvSpPr>
          <p:nvPr>
            <p:ph type="title"/>
          </p:nvPr>
        </p:nvSpPr>
        <p:spPr>
          <a:xfrm>
            <a:off x="838200" y="1119726"/>
            <a:ext cx="10515600" cy="771217"/>
          </a:xfrm>
        </p:spPr>
        <p:txBody>
          <a:bodyPr/>
          <a:lstStyle/>
          <a:p>
            <a:r>
              <a:rPr lang="el-GR" dirty="0">
                <a:latin typeface="Garamond" panose="02020404030301010803" pitchFamily="18" charset="0"/>
              </a:rPr>
              <a:t>Η ηθική θεωρία της </a:t>
            </a:r>
            <a:r>
              <a:rPr lang="en-US" dirty="0">
                <a:latin typeface="Garamond" panose="02020404030301010803" pitchFamily="18" charset="0"/>
              </a:rPr>
              <a:t>Carol Gilligan</a:t>
            </a:r>
          </a:p>
        </p:txBody>
      </p:sp>
      <p:sp>
        <p:nvSpPr>
          <p:cNvPr id="3" name="Θέση περιεχομένου 2">
            <a:extLst>
              <a:ext uri="{FF2B5EF4-FFF2-40B4-BE49-F238E27FC236}">
                <a16:creationId xmlns:a16="http://schemas.microsoft.com/office/drawing/2014/main" id="{4051CDC3-9D4D-4391-8768-6C3630BB4CEF}"/>
              </a:ext>
            </a:extLst>
          </p:cNvPr>
          <p:cNvSpPr>
            <a:spLocks noGrp="1"/>
          </p:cNvSpPr>
          <p:nvPr>
            <p:ph idx="1"/>
          </p:nvPr>
        </p:nvSpPr>
        <p:spPr>
          <a:xfrm>
            <a:off x="710214" y="2530136"/>
            <a:ext cx="10795246" cy="3790765"/>
          </a:xfrm>
        </p:spPr>
        <p:txBody>
          <a:bodyPr>
            <a:noAutofit/>
          </a:bodyPr>
          <a:lstStyle/>
          <a:p>
            <a:pPr marL="4445" marR="321310" indent="0" algn="just">
              <a:lnSpc>
                <a:spcPct val="100000"/>
              </a:lnSpc>
              <a:spcBef>
                <a:spcPts val="0"/>
              </a:spcBef>
              <a:spcAft>
                <a:spcPts val="0"/>
              </a:spcAft>
              <a:buNone/>
            </a:pPr>
            <a:r>
              <a:rPr lang="el-GR" sz="2200" spc="-10" dirty="0">
                <a:solidFill>
                  <a:srgbClr val="000000"/>
                </a:solidFill>
                <a:latin typeface="Garamond" panose="02020404030301010803" pitchFamily="18" charset="0"/>
                <a:ea typeface="Times New Roman" panose="02020603050405020304" pitchFamily="18" charset="0"/>
              </a:rPr>
              <a:t>4. τ</a:t>
            </a:r>
            <a:r>
              <a:rPr lang="el-GR" sz="2200" spc="-10" dirty="0">
                <a:solidFill>
                  <a:srgbClr val="000000"/>
                </a:solidFill>
                <a:effectLst/>
                <a:latin typeface="Garamond" panose="02020404030301010803" pitchFamily="18" charset="0"/>
                <a:ea typeface="Times New Roman" panose="02020603050405020304" pitchFamily="18" charset="0"/>
              </a:rPr>
              <a:t>ονίζει ότι οι επιφυλάξεις </a:t>
            </a:r>
            <a:r>
              <a:rPr lang="el-GR" sz="2200" i="1" spc="-10" dirty="0">
                <a:solidFill>
                  <a:srgbClr val="000000"/>
                </a:solidFill>
                <a:effectLst/>
                <a:latin typeface="Garamond" panose="02020404030301010803" pitchFamily="18" charset="0"/>
                <a:ea typeface="Times New Roman" panose="02020603050405020304" pitchFamily="18" charset="0"/>
              </a:rPr>
              <a:t>των </a:t>
            </a:r>
            <a:r>
              <a:rPr lang="el-GR" sz="2200" spc="-10" dirty="0">
                <a:solidFill>
                  <a:srgbClr val="000000"/>
                </a:solidFill>
                <a:effectLst/>
                <a:latin typeface="Garamond" panose="02020404030301010803" pitchFamily="18" charset="0"/>
                <a:ea typeface="Times New Roman" panose="02020603050405020304" pitchFamily="18" charset="0"/>
              </a:rPr>
              <a:t>κοριτσιών και των γυναικών για </a:t>
            </a:r>
            <a:r>
              <a:rPr lang="el-GR" sz="2200" spc="-5" dirty="0">
                <a:solidFill>
                  <a:srgbClr val="000000"/>
                </a:solidFill>
                <a:effectLst/>
                <a:latin typeface="Garamond" panose="02020404030301010803" pitchFamily="18" charset="0"/>
                <a:ea typeface="Times New Roman" panose="02020603050405020304" pitchFamily="18" charset="0"/>
              </a:rPr>
              <a:t>να κλέψουν το φάρμακο βασίζονταν σε επιπρόσθετους λόγους, συνδεδεμένους με το </a:t>
            </a:r>
            <a:r>
              <a:rPr lang="el-GR" sz="2200" spc="-10" dirty="0">
                <a:solidFill>
                  <a:srgbClr val="000000"/>
                </a:solidFill>
                <a:effectLst/>
                <a:latin typeface="Garamond" panose="02020404030301010803" pitchFamily="18" charset="0"/>
                <a:ea typeface="Times New Roman" panose="02020603050405020304" pitchFamily="18" charset="0"/>
              </a:rPr>
              <a:t>περιβάλλον, όπως οι συνέπειες για τη γυναίκα αν ο άντρας φυλακιστεί για το αδίκημα και </a:t>
            </a:r>
            <a:r>
              <a:rPr lang="el-GR" sz="2200" spc="-5" dirty="0">
                <a:solidFill>
                  <a:srgbClr val="000000"/>
                </a:solidFill>
                <a:effectLst/>
                <a:latin typeface="Garamond" panose="02020404030301010803" pitchFamily="18" charset="0"/>
                <a:ea typeface="Times New Roman" panose="02020603050405020304" pitchFamily="18" charset="0"/>
              </a:rPr>
              <a:t>η ανησυχία για το ποιος θα την φροντίσει αν αρρωστήσει ξανά.</a:t>
            </a:r>
          </a:p>
          <a:p>
            <a:pPr marL="4445" marR="321310" indent="0" algn="just">
              <a:lnSpc>
                <a:spcPct val="100000"/>
              </a:lnSpc>
              <a:spcBef>
                <a:spcPts val="0"/>
              </a:spcBef>
              <a:spcAft>
                <a:spcPts val="0"/>
              </a:spcAft>
              <a:buNone/>
            </a:pPr>
            <a:r>
              <a:rPr lang="el-GR" sz="2200" spc="-20" dirty="0">
                <a:solidFill>
                  <a:srgbClr val="000000"/>
                </a:solidFill>
                <a:effectLst/>
                <a:latin typeface="Garamond" panose="02020404030301010803" pitchFamily="18" charset="0"/>
                <a:ea typeface="Times New Roman" panose="02020603050405020304" pitchFamily="18" charset="0"/>
              </a:rPr>
              <a:t>5. αμφισβητεί το μοντέλο της ηθικής εξέλιξης του </a:t>
            </a:r>
            <a:r>
              <a:rPr lang="en-US" sz="2200" spc="-20" dirty="0">
                <a:solidFill>
                  <a:srgbClr val="000000"/>
                </a:solidFill>
                <a:effectLst/>
                <a:latin typeface="Garamond" panose="02020404030301010803" pitchFamily="18" charset="0"/>
                <a:ea typeface="Times New Roman" panose="02020603050405020304" pitchFamily="18" charset="0"/>
              </a:rPr>
              <a:t>Kohlberg</a:t>
            </a:r>
            <a:r>
              <a:rPr lang="el-GR" sz="2200" spc="-20" dirty="0">
                <a:solidFill>
                  <a:srgbClr val="000000"/>
                </a:solidFill>
                <a:effectLst/>
                <a:latin typeface="Garamond" panose="02020404030301010803" pitchFamily="18" charset="0"/>
                <a:ea typeface="Times New Roman" panose="02020603050405020304" pitchFamily="18" charset="0"/>
              </a:rPr>
              <a:t> υποστηρίζοντας ότι ο </a:t>
            </a:r>
            <a:r>
              <a:rPr lang="en-US" sz="2200" spc="-20" dirty="0">
                <a:solidFill>
                  <a:srgbClr val="000000"/>
                </a:solidFill>
                <a:effectLst/>
                <a:latin typeface="Garamond" panose="02020404030301010803" pitchFamily="18" charset="0"/>
                <a:ea typeface="Times New Roman" panose="02020603050405020304" pitchFamily="18" charset="0"/>
              </a:rPr>
              <a:t>Kohlberg </a:t>
            </a:r>
            <a:r>
              <a:rPr lang="el-GR" sz="2200" spc="-20" dirty="0">
                <a:solidFill>
                  <a:srgbClr val="000000"/>
                </a:solidFill>
                <a:effectLst/>
                <a:latin typeface="Garamond" panose="02020404030301010803" pitchFamily="18" charset="0"/>
                <a:ea typeface="Times New Roman" panose="02020603050405020304" pitchFamily="18" charset="0"/>
              </a:rPr>
              <a:t>υπογράφει ένα μοντέλο ηθικής, βασισμένο σε ατομικά δικαιώματα και </a:t>
            </a:r>
            <a:r>
              <a:rPr lang="el-GR" sz="2200" spc="-15" dirty="0">
                <a:solidFill>
                  <a:srgbClr val="000000"/>
                </a:solidFill>
                <a:effectLst/>
                <a:latin typeface="Garamond" panose="02020404030301010803" pitchFamily="18" charset="0"/>
                <a:ea typeface="Times New Roman" panose="02020603050405020304" pitchFamily="18" charset="0"/>
              </a:rPr>
              <a:t>ελευθερίες δυτικών νομικών συστημάτων, ενώ θεωρεί ότι </a:t>
            </a:r>
            <a:r>
              <a:rPr lang="el-GR" sz="2200" spc="-10" dirty="0">
                <a:solidFill>
                  <a:srgbClr val="000000"/>
                </a:solidFill>
                <a:effectLst/>
                <a:latin typeface="Garamond" panose="02020404030301010803" pitchFamily="18" charset="0"/>
                <a:ea typeface="Times New Roman" panose="02020603050405020304" pitchFamily="18" charset="0"/>
              </a:rPr>
              <a:t>η ηθική εξέλιξη των γυναικών χαρακτηρίζεται από μία πιο ερμηνευτική ηθική που ενδια</a:t>
            </a:r>
            <a:r>
              <a:rPr lang="el-GR" sz="2200" spc="-5" dirty="0">
                <a:solidFill>
                  <a:srgbClr val="000000"/>
                </a:solidFill>
                <a:effectLst/>
                <a:latin typeface="Garamond" panose="02020404030301010803" pitchFamily="18" charset="0"/>
                <a:ea typeface="Times New Roman" panose="02020603050405020304" pitchFamily="18" charset="0"/>
              </a:rPr>
              <a:t>φέρεται για τις συγκρουόμενες ευθύνες και τη φροντίδα- δηλαδή ενδιαφέρεται για τις ευ­</a:t>
            </a:r>
            <a:r>
              <a:rPr lang="el-GR" sz="2200" spc="-20" dirty="0">
                <a:solidFill>
                  <a:srgbClr val="000000"/>
                </a:solidFill>
                <a:effectLst/>
                <a:latin typeface="Garamond" panose="02020404030301010803" pitchFamily="18" charset="0"/>
                <a:ea typeface="Times New Roman" panose="02020603050405020304" pitchFamily="18" charset="0"/>
              </a:rPr>
              <a:t>θύνες και τις σχέσεις, παρά για τα δικαιώματα και τους κανόνες. </a:t>
            </a:r>
          </a:p>
          <a:p>
            <a:pPr marL="4445" marR="321310" indent="0" algn="just">
              <a:lnSpc>
                <a:spcPct val="100000"/>
              </a:lnSpc>
              <a:spcBef>
                <a:spcPts val="0"/>
              </a:spcBef>
              <a:spcAft>
                <a:spcPts val="0"/>
              </a:spcAft>
              <a:buNone/>
            </a:pPr>
            <a:r>
              <a:rPr lang="el-GR" sz="2200" spc="-20" dirty="0">
                <a:solidFill>
                  <a:srgbClr val="000000"/>
                </a:solidFill>
                <a:latin typeface="Garamond" panose="02020404030301010803" pitchFamily="18" charset="0"/>
                <a:ea typeface="Times New Roman" panose="02020603050405020304" pitchFamily="18" charset="0"/>
              </a:rPr>
              <a:t>6. υ</a:t>
            </a:r>
            <a:r>
              <a:rPr lang="el-GR" sz="2200" spc="-20" dirty="0">
                <a:solidFill>
                  <a:srgbClr val="000000"/>
                </a:solidFill>
                <a:effectLst/>
                <a:latin typeface="Garamond" panose="02020404030301010803" pitchFamily="18" charset="0"/>
                <a:ea typeface="Times New Roman" panose="02020603050405020304" pitchFamily="18" charset="0"/>
              </a:rPr>
              <a:t>ποστηρίζει ότι το μοντέ­λο του </a:t>
            </a:r>
            <a:r>
              <a:rPr lang="en-US" sz="2200" spc="-20" dirty="0">
                <a:solidFill>
                  <a:srgbClr val="000000"/>
                </a:solidFill>
                <a:effectLst/>
                <a:latin typeface="Garamond" panose="02020404030301010803" pitchFamily="18" charset="0"/>
                <a:ea typeface="Times New Roman" panose="02020603050405020304" pitchFamily="18" charset="0"/>
              </a:rPr>
              <a:t>Kohlberg </a:t>
            </a:r>
            <a:r>
              <a:rPr lang="el-GR" sz="2200" spc="-20" dirty="0">
                <a:solidFill>
                  <a:srgbClr val="000000"/>
                </a:solidFill>
                <a:effectLst/>
                <a:latin typeface="Garamond" panose="02020404030301010803" pitchFamily="18" charset="0"/>
                <a:ea typeface="Times New Roman" panose="02020603050405020304" pitchFamily="18" charset="0"/>
              </a:rPr>
              <a:t>δίνει έμφαση στο διαχωρισμό παρά στην σύνδεση, θεωρώντας το άτομο </a:t>
            </a:r>
            <a:r>
              <a:rPr lang="el-GR" sz="2200" spc="-15" dirty="0">
                <a:solidFill>
                  <a:srgbClr val="000000"/>
                </a:solidFill>
                <a:effectLst/>
                <a:latin typeface="Garamond" panose="02020404030301010803" pitchFamily="18" charset="0"/>
                <a:ea typeface="Times New Roman" panose="02020603050405020304" pitchFamily="18" charset="0"/>
              </a:rPr>
              <a:t>και όχι τη σχέση ως την πρωταρχική μονάδα ανάλυσης.</a:t>
            </a:r>
            <a:endParaRPr lang="en-US" sz="2200" dirty="0">
              <a:effectLst/>
              <a:latin typeface="Garamond" panose="02020404030301010803" pitchFamily="18" charset="0"/>
              <a:ea typeface="Times New Roman" panose="02020603050405020304" pitchFamily="18" charset="0"/>
            </a:endParaRPr>
          </a:p>
          <a:p>
            <a:pPr>
              <a:lnSpc>
                <a:spcPct val="100000"/>
              </a:lnSpc>
              <a:spcBef>
                <a:spcPts val="0"/>
              </a:spcBef>
            </a:pPr>
            <a:endParaRPr lang="en-US" sz="2200" dirty="0">
              <a:latin typeface="Garamond" panose="02020404030301010803" pitchFamily="18" charset="0"/>
            </a:endParaRPr>
          </a:p>
        </p:txBody>
      </p:sp>
    </p:spTree>
    <p:extLst>
      <p:ext uri="{BB962C8B-B14F-4D97-AF65-F5344CB8AC3E}">
        <p14:creationId xmlns:p14="http://schemas.microsoft.com/office/powerpoint/2010/main" val="2248978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94D026-7A7F-493D-9C93-F3F0039A3DFB}"/>
              </a:ext>
            </a:extLst>
          </p:cNvPr>
          <p:cNvSpPr txBox="1">
            <a:spLocks/>
          </p:cNvSpPr>
          <p:nvPr/>
        </p:nvSpPr>
        <p:spPr>
          <a:xfrm>
            <a:off x="4057096" y="635902"/>
            <a:ext cx="4593452" cy="544827"/>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el-GR" b="1" dirty="0">
                <a:latin typeface="Garamond" panose="02020404030301010803" pitchFamily="18" charset="0"/>
              </a:rPr>
              <a:t>Η ηθική θεωρία της </a:t>
            </a:r>
            <a:r>
              <a:rPr lang="en-US" b="1" dirty="0">
                <a:latin typeface="Garamond" panose="02020404030301010803" pitchFamily="18" charset="0"/>
              </a:rPr>
              <a:t>Carol Gilligan</a:t>
            </a:r>
            <a:endParaRPr lang="en-US" b="1" dirty="0"/>
          </a:p>
        </p:txBody>
      </p:sp>
      <p:sp>
        <p:nvSpPr>
          <p:cNvPr id="3" name="Θέση περιεχομένου 2">
            <a:extLst>
              <a:ext uri="{FF2B5EF4-FFF2-40B4-BE49-F238E27FC236}">
                <a16:creationId xmlns:a16="http://schemas.microsoft.com/office/drawing/2014/main" id="{56090E4F-7061-49DE-9304-3240FF9C9DDC}"/>
              </a:ext>
            </a:extLst>
          </p:cNvPr>
          <p:cNvSpPr txBox="1">
            <a:spLocks/>
          </p:cNvSpPr>
          <p:nvPr/>
        </p:nvSpPr>
        <p:spPr>
          <a:xfrm>
            <a:off x="2760956" y="1028220"/>
            <a:ext cx="8711952" cy="3045481"/>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l-GR" sz="2000" spc="-5" dirty="0">
                <a:solidFill>
                  <a:srgbClr val="000000"/>
                </a:solidFill>
                <a:latin typeface="Garamond" panose="02020404030301010803" pitchFamily="18" charset="0"/>
                <a:ea typeface="Times New Roman" panose="02020603050405020304" pitchFamily="18" charset="0"/>
              </a:rPr>
              <a:t>Η </a:t>
            </a:r>
            <a:r>
              <a:rPr lang="en-US" sz="2000" spc="-5" dirty="0">
                <a:solidFill>
                  <a:srgbClr val="000000"/>
                </a:solidFill>
                <a:latin typeface="Garamond" panose="02020404030301010803" pitchFamily="18" charset="0"/>
                <a:ea typeface="Times New Roman" panose="02020603050405020304" pitchFamily="18" charset="0"/>
              </a:rPr>
              <a:t>Gilligan </a:t>
            </a:r>
            <a:r>
              <a:rPr lang="el-GR" sz="2000" spc="-5" dirty="0">
                <a:solidFill>
                  <a:srgbClr val="000000"/>
                </a:solidFill>
                <a:latin typeface="Garamond" panose="02020404030301010803" pitchFamily="18" charset="0"/>
                <a:ea typeface="Times New Roman" panose="02020603050405020304" pitchFamily="18" charset="0"/>
              </a:rPr>
              <a:t>συνδέει τις διαφορετικές θεωρήσεις της ηθικής με τους διαφορετικούς </a:t>
            </a:r>
            <a:r>
              <a:rPr lang="el-GR" sz="2000" spc="-10" dirty="0">
                <a:solidFill>
                  <a:srgbClr val="000000"/>
                </a:solidFill>
                <a:latin typeface="Garamond" panose="02020404030301010803" pitchFamily="18" charset="0"/>
                <a:ea typeface="Times New Roman" panose="02020603050405020304" pitchFamily="18" charset="0"/>
              </a:rPr>
              <a:t>ρόλους που παραδοσιακά αποδίδονται στους άντρες και στις γυναίκες. </a:t>
            </a:r>
          </a:p>
          <a:p>
            <a:r>
              <a:rPr lang="el-GR" sz="2000" spc="-10" dirty="0">
                <a:solidFill>
                  <a:srgbClr val="000000"/>
                </a:solidFill>
                <a:latin typeface="Garamond" panose="02020404030301010803" pitchFamily="18" charset="0"/>
                <a:ea typeface="Times New Roman" panose="02020603050405020304" pitchFamily="18" charset="0"/>
              </a:rPr>
              <a:t>Από τη στιγμή που </a:t>
            </a:r>
            <a:r>
              <a:rPr lang="el-GR" sz="2000" spc="-5" dirty="0">
                <a:solidFill>
                  <a:srgbClr val="000000"/>
                </a:solidFill>
                <a:latin typeface="Garamond" panose="02020404030301010803" pitchFamily="18" charset="0"/>
                <a:ea typeface="Times New Roman" panose="02020603050405020304" pitchFamily="18" charset="0"/>
              </a:rPr>
              <a:t>οι γυναίκες ορίζουν την ταυτότητα τους μέσα από σχέσεις οικειότητας και φροντίδας, τα ηθικά θέματα που αντιμετωπίζουν οι γυναίκες σχετίζονται μέσα από αυτές τις σχέσεις.</a:t>
            </a:r>
          </a:p>
          <a:p>
            <a:r>
              <a:rPr lang="el-GR" sz="2000" spc="-10" dirty="0">
                <a:solidFill>
                  <a:srgbClr val="000000"/>
                </a:solidFill>
                <a:latin typeface="Garamond" panose="02020404030301010803" pitchFamily="18" charset="0"/>
                <a:ea typeface="Times New Roman" panose="02020603050405020304" pitchFamily="18" charset="0"/>
              </a:rPr>
              <a:t>Υποστηρίζει ότι και για τα </a:t>
            </a:r>
            <a:r>
              <a:rPr lang="el-GR" sz="2000" spc="-5" dirty="0">
                <a:solidFill>
                  <a:srgbClr val="000000"/>
                </a:solidFill>
                <a:latin typeface="Garamond" panose="02020404030301010803" pitchFamily="18" charset="0"/>
                <a:ea typeface="Times New Roman" panose="02020603050405020304" pitchFamily="18" charset="0"/>
              </a:rPr>
              <a:t>δύο φυλά τα θέματα που αντιμετωπίζουμε αφορούν στη σύγκρουση ανάμεσα στην ακε­</a:t>
            </a:r>
            <a:r>
              <a:rPr lang="el-GR" sz="2000" spc="-10" dirty="0">
                <a:solidFill>
                  <a:srgbClr val="000000"/>
                </a:solidFill>
                <a:latin typeface="Garamond" panose="02020404030301010803" pitchFamily="18" charset="0"/>
                <a:ea typeface="Times New Roman" panose="02020603050405020304" pitchFamily="18" charset="0"/>
              </a:rPr>
              <a:t>ραιότητα (διαχωρισμό) και στη φροντίδα (προσκόλληση), αλλά οι άντρες και οι γυναίκες </a:t>
            </a:r>
            <a:r>
              <a:rPr lang="el-GR" sz="2000" spc="-5" dirty="0">
                <a:solidFill>
                  <a:srgbClr val="000000"/>
                </a:solidFill>
                <a:latin typeface="Garamond" panose="02020404030301010803" pitchFamily="18" charset="0"/>
                <a:ea typeface="Times New Roman" panose="02020603050405020304" pitchFamily="18" charset="0"/>
              </a:rPr>
              <a:t>προσεγγίζουν αυτά τα θέματα με διαφορετικούς ηθικούς προσανατολισμούς. </a:t>
            </a:r>
            <a:endParaRPr lang="el-GR" sz="2000" spc="-15" dirty="0">
              <a:solidFill>
                <a:srgbClr val="000000"/>
              </a:solidFill>
              <a:latin typeface="Garamond" panose="02020404030301010803" pitchFamily="18" charset="0"/>
              <a:ea typeface="Times New Roman" panose="02020603050405020304" pitchFamily="18" charset="0"/>
            </a:endParaRPr>
          </a:p>
          <a:p>
            <a:endParaRPr lang="en-US" sz="2000" dirty="0">
              <a:latin typeface="Garamond" panose="02020404030301010803" pitchFamily="18" charset="0"/>
            </a:endParaRPr>
          </a:p>
        </p:txBody>
      </p:sp>
      <p:pic>
        <p:nvPicPr>
          <p:cNvPr id="4" name="Picture 2" descr="TOP 19 QUOTES BY CAROL GILLIGAN | A-Z Quotes">
            <a:extLst>
              <a:ext uri="{FF2B5EF4-FFF2-40B4-BE49-F238E27FC236}">
                <a16:creationId xmlns:a16="http://schemas.microsoft.com/office/drawing/2014/main" id="{B3AACBDF-A159-449C-AABE-64DDB619A8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22" t="4411" r="6958" b="5881"/>
          <a:stretch/>
        </p:blipFill>
        <p:spPr bwMode="auto">
          <a:xfrm>
            <a:off x="719092" y="1028221"/>
            <a:ext cx="2041864" cy="2050743"/>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περιεχομένου 2">
            <a:extLst>
              <a:ext uri="{FF2B5EF4-FFF2-40B4-BE49-F238E27FC236}">
                <a16:creationId xmlns:a16="http://schemas.microsoft.com/office/drawing/2014/main" id="{B6C803E1-DF92-408E-8070-BF33596B8EC3}"/>
              </a:ext>
            </a:extLst>
          </p:cNvPr>
          <p:cNvSpPr txBox="1">
            <a:spLocks/>
          </p:cNvSpPr>
          <p:nvPr/>
        </p:nvSpPr>
        <p:spPr>
          <a:xfrm>
            <a:off x="612559" y="4073702"/>
            <a:ext cx="10963923" cy="21483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sz="2000" spc="-5" dirty="0">
                <a:solidFill>
                  <a:srgbClr val="000000"/>
                </a:solidFill>
                <a:effectLst/>
                <a:latin typeface="Garamond" panose="02020404030301010803" pitchFamily="18" charset="0"/>
                <a:ea typeface="Times New Roman" panose="02020603050405020304" pitchFamily="18" charset="0"/>
              </a:rPr>
              <a:t>Για τους </a:t>
            </a:r>
            <a:r>
              <a:rPr lang="el-GR" sz="2000" spc="-25" dirty="0">
                <a:solidFill>
                  <a:srgbClr val="000000"/>
                </a:solidFill>
                <a:effectLst/>
                <a:latin typeface="Garamond" panose="02020404030301010803" pitchFamily="18" charset="0"/>
                <a:ea typeface="Times New Roman" panose="02020603050405020304" pitchFamily="18" charset="0"/>
              </a:rPr>
              <a:t>άντρες, η έμφαση δίνεται στην «ισότητα», βασισμένη στην κατανόηση της δικαιοσύνης, του </a:t>
            </a:r>
            <a:r>
              <a:rPr lang="el-GR" sz="2000" spc="-15" dirty="0">
                <a:solidFill>
                  <a:srgbClr val="000000"/>
                </a:solidFill>
                <a:effectLst/>
                <a:latin typeface="Garamond" panose="02020404030301010803" pitchFamily="18" charset="0"/>
                <a:ea typeface="Times New Roman" panose="02020603050405020304" pitchFamily="18" charset="0"/>
              </a:rPr>
              <a:t>αμοιβαίου σεβασμού και στην εξισορρόπηση των απαιτήσεων των άλλων και του εαυτού τους.</a:t>
            </a:r>
            <a:endParaRPr lang="el-GR" sz="2000" spc="-15" dirty="0">
              <a:solidFill>
                <a:srgbClr val="000000"/>
              </a:solidFill>
              <a:latin typeface="Garamond" panose="02020404030301010803" pitchFamily="18" charset="0"/>
              <a:ea typeface="Times New Roman" panose="02020603050405020304" pitchFamily="18" charset="0"/>
            </a:endParaRPr>
          </a:p>
          <a:p>
            <a:r>
              <a:rPr lang="el-GR" sz="2000" spc="-15" dirty="0">
                <a:solidFill>
                  <a:srgbClr val="000000"/>
                </a:solidFill>
                <a:latin typeface="Garamond" panose="02020404030301010803" pitchFamily="18" charset="0"/>
                <a:ea typeface="Times New Roman" panose="02020603050405020304" pitchFamily="18" charset="0"/>
              </a:rPr>
              <a:t>Αντίθετα, η γυναικεία ηθική, ισχυρίζεται, είναι περισσότερο προσανατολισμένη στην </a:t>
            </a:r>
            <a:r>
              <a:rPr lang="el-GR" sz="2000" spc="-20" dirty="0">
                <a:solidFill>
                  <a:srgbClr val="000000"/>
                </a:solidFill>
                <a:latin typeface="Garamond" panose="02020404030301010803" pitchFamily="18" charset="0"/>
                <a:ea typeface="Times New Roman" panose="02020603050405020304" pitchFamily="18" charset="0"/>
              </a:rPr>
              <a:t>υπευθυνότητα, παρουσιάζει </a:t>
            </a:r>
            <a:r>
              <a:rPr lang="el-GR" sz="2000" spc="-15" dirty="0">
                <a:solidFill>
                  <a:srgbClr val="000000"/>
                </a:solidFill>
                <a:latin typeface="Garamond" panose="02020404030301010803" pitchFamily="18" charset="0"/>
                <a:ea typeface="Times New Roman" panose="02020603050405020304" pitchFamily="18" charset="0"/>
              </a:rPr>
              <a:t>μία ηθική συμπόνιας και φροντίδας, που δεν </a:t>
            </a:r>
            <a:r>
              <a:rPr lang="el-GR" sz="2000" spc="-10" dirty="0">
                <a:solidFill>
                  <a:srgbClr val="000000"/>
                </a:solidFill>
                <a:latin typeface="Garamond" panose="02020404030301010803" pitchFamily="18" charset="0"/>
                <a:ea typeface="Times New Roman" panose="02020603050405020304" pitchFamily="18" charset="0"/>
              </a:rPr>
              <a:t>θέλει να πληγώσει. </a:t>
            </a:r>
          </a:p>
          <a:p>
            <a:r>
              <a:rPr lang="el-GR" sz="2000" spc="-10" dirty="0">
                <a:solidFill>
                  <a:srgbClr val="000000"/>
                </a:solidFill>
                <a:latin typeface="Garamond" panose="02020404030301010803" pitchFamily="18" charset="0"/>
                <a:ea typeface="Times New Roman" panose="02020603050405020304" pitchFamily="18" charset="0"/>
              </a:rPr>
              <a:t>Η </a:t>
            </a:r>
            <a:r>
              <a:rPr lang="en-US" sz="2000" spc="-10" dirty="0">
                <a:solidFill>
                  <a:srgbClr val="000000"/>
                </a:solidFill>
                <a:latin typeface="Garamond" panose="02020404030301010803" pitchFamily="18" charset="0"/>
                <a:ea typeface="Times New Roman" panose="02020603050405020304" pitchFamily="18" charset="0"/>
              </a:rPr>
              <a:t>Gilligan </a:t>
            </a:r>
            <a:r>
              <a:rPr lang="el-GR" sz="2000" spc="-10" dirty="0">
                <a:solidFill>
                  <a:srgbClr val="000000"/>
                </a:solidFill>
                <a:latin typeface="Garamond" panose="02020404030301010803" pitchFamily="18" charset="0"/>
                <a:ea typeface="Times New Roman" panose="02020603050405020304" pitchFamily="18" charset="0"/>
              </a:rPr>
              <a:t>ζητάει να θεωρήσουμε αυτούς τους ηθικούς </a:t>
            </a:r>
            <a:r>
              <a:rPr lang="el-GR" sz="2000" spc="-20" dirty="0">
                <a:solidFill>
                  <a:srgbClr val="000000"/>
                </a:solidFill>
                <a:latin typeface="Garamond" panose="02020404030301010803" pitchFamily="18" charset="0"/>
                <a:ea typeface="Times New Roman" panose="02020603050405020304" pitchFamily="18" charset="0"/>
              </a:rPr>
              <a:t>προσανατολισμούς ως συμπληρωματικούς, κι όχι ως κατώτερους, και τελικά (αυ­</a:t>
            </a:r>
            <a:r>
              <a:rPr lang="el-GR" sz="2000" spc="-10" dirty="0">
                <a:solidFill>
                  <a:srgbClr val="000000"/>
                </a:solidFill>
                <a:latin typeface="Garamond" panose="02020404030301010803" pitchFamily="18" charset="0"/>
                <a:ea typeface="Times New Roman" panose="02020603050405020304" pitchFamily="18" charset="0"/>
              </a:rPr>
              <a:t>τοί οι προσανατολισμοί) να ενσωματωθούν σε μία πιο κατάλληλη οπτική της ηθικής ωρί­</a:t>
            </a:r>
            <a:r>
              <a:rPr lang="el-GR" sz="2000" spc="-30" dirty="0">
                <a:solidFill>
                  <a:srgbClr val="000000"/>
                </a:solidFill>
                <a:latin typeface="Garamond" panose="02020404030301010803" pitchFamily="18" charset="0"/>
                <a:ea typeface="Times New Roman" panose="02020603050405020304" pitchFamily="18" charset="0"/>
              </a:rPr>
              <a:t>μανσης.</a:t>
            </a:r>
            <a:endParaRPr lang="en-US" sz="2000" dirty="0">
              <a:latin typeface="Garamond" panose="02020404030301010803" pitchFamily="18" charset="0"/>
              <a:ea typeface="Times New Roman" panose="02020603050405020304" pitchFamily="18" charset="0"/>
            </a:endParaRPr>
          </a:p>
        </p:txBody>
      </p:sp>
    </p:spTree>
    <p:extLst>
      <p:ext uri="{BB962C8B-B14F-4D97-AF65-F5344CB8AC3E}">
        <p14:creationId xmlns:p14="http://schemas.microsoft.com/office/powerpoint/2010/main" val="1074010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54E889-85B7-42A4-A416-0A12AF3637A9}"/>
              </a:ext>
            </a:extLst>
          </p:cNvPr>
          <p:cNvSpPr txBox="1">
            <a:spLocks/>
          </p:cNvSpPr>
          <p:nvPr/>
        </p:nvSpPr>
        <p:spPr>
          <a:xfrm>
            <a:off x="3755913" y="635904"/>
            <a:ext cx="4673351" cy="535048"/>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el-GR" b="1" dirty="0">
                <a:latin typeface="Garamond" panose="02020404030301010803" pitchFamily="18" charset="0"/>
              </a:rPr>
              <a:t>Η ηθική θεωρία της </a:t>
            </a:r>
            <a:r>
              <a:rPr lang="en-US" b="1" dirty="0">
                <a:latin typeface="Garamond" panose="02020404030301010803" pitchFamily="18" charset="0"/>
              </a:rPr>
              <a:t>Carol Gilligan</a:t>
            </a:r>
            <a:endParaRPr lang="en-US" b="1" dirty="0"/>
          </a:p>
        </p:txBody>
      </p:sp>
      <p:sp>
        <p:nvSpPr>
          <p:cNvPr id="3" name="Θέση περιεχομένου 2">
            <a:extLst>
              <a:ext uri="{FF2B5EF4-FFF2-40B4-BE49-F238E27FC236}">
                <a16:creationId xmlns:a16="http://schemas.microsoft.com/office/drawing/2014/main" id="{2C92072C-62EE-4D0F-851E-7CF6B2757F0C}"/>
              </a:ext>
            </a:extLst>
          </p:cNvPr>
          <p:cNvSpPr txBox="1">
            <a:spLocks/>
          </p:cNvSpPr>
          <p:nvPr/>
        </p:nvSpPr>
        <p:spPr>
          <a:xfrm>
            <a:off x="603682" y="5082445"/>
            <a:ext cx="10955044" cy="1209206"/>
          </a:xfrm>
          <a:prstGeom prst="rect">
            <a:avLst/>
          </a:prstGeom>
        </p:spPr>
        <p:txBody>
          <a:bodyPr>
            <a:normAutofit fontScale="85000"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l-GR" sz="1800" i="1" dirty="0">
                <a:latin typeface="Garamond" panose="02020404030301010803" pitchFamily="18" charset="0"/>
                <a:ea typeface="Times New Roman" panose="02020603050405020304" pitchFamily="18" charset="0"/>
              </a:rPr>
              <a:t>Όπως ο </a:t>
            </a:r>
            <a:r>
              <a:rPr lang="en-US" sz="1800" i="1" dirty="0">
                <a:latin typeface="Garamond" panose="02020404030301010803" pitchFamily="18" charset="0"/>
                <a:ea typeface="Times New Roman" panose="02020603050405020304" pitchFamily="18" charset="0"/>
              </a:rPr>
              <a:t>Kohlberg,</a:t>
            </a:r>
            <a:r>
              <a:rPr lang="el-GR" sz="1800" i="1" dirty="0">
                <a:latin typeface="Garamond" panose="02020404030301010803" pitchFamily="18" charset="0"/>
                <a:ea typeface="Times New Roman" panose="02020603050405020304" pitchFamily="18" charset="0"/>
              </a:rPr>
              <a:t> έτσι και η </a:t>
            </a:r>
            <a:r>
              <a:rPr lang="en-US" sz="1800" i="1" dirty="0">
                <a:latin typeface="Garamond" panose="02020404030301010803" pitchFamily="18" charset="0"/>
                <a:ea typeface="Times New Roman" panose="02020603050405020304" pitchFamily="18" charset="0"/>
              </a:rPr>
              <a:t>Gilligan, </a:t>
            </a:r>
            <a:r>
              <a:rPr lang="el-GR" sz="1800" i="1" dirty="0">
                <a:latin typeface="Garamond" panose="02020404030301010803" pitchFamily="18" charset="0"/>
                <a:ea typeface="Times New Roman" panose="02020603050405020304" pitchFamily="18" charset="0"/>
              </a:rPr>
              <a:t>μιλά για τα ίδια ακριβώς στάδια (</a:t>
            </a:r>
            <a:r>
              <a:rPr lang="en-US" sz="1800" i="1" dirty="0">
                <a:latin typeface="Garamond" panose="02020404030301010803" pitchFamily="18" charset="0"/>
                <a:ea typeface="Times New Roman" panose="02020603050405020304" pitchFamily="18" charset="0"/>
              </a:rPr>
              <a:t>preconventional</a:t>
            </a:r>
            <a:r>
              <a:rPr lang="el-GR" sz="1800" i="1" dirty="0">
                <a:latin typeface="Garamond" panose="02020404030301010803" pitchFamily="18" charset="0"/>
                <a:ea typeface="Times New Roman" panose="02020603050405020304" pitchFamily="18" charset="0"/>
              </a:rPr>
              <a:t> – </a:t>
            </a:r>
            <a:r>
              <a:rPr lang="en-US" sz="1800" i="1" dirty="0">
                <a:latin typeface="Garamond" panose="02020404030301010803" pitchFamily="18" charset="0"/>
                <a:ea typeface="Times New Roman" panose="02020603050405020304" pitchFamily="18" charset="0"/>
              </a:rPr>
              <a:t>conventional</a:t>
            </a:r>
            <a:r>
              <a:rPr lang="el-GR" sz="1800" i="1" dirty="0">
                <a:latin typeface="Garamond" panose="02020404030301010803" pitchFamily="18" charset="0"/>
                <a:ea typeface="Times New Roman" panose="02020603050405020304" pitchFamily="18" charset="0"/>
              </a:rPr>
              <a:t> – </a:t>
            </a:r>
            <a:r>
              <a:rPr lang="en-US" sz="1800" i="1" dirty="0">
                <a:latin typeface="Garamond" panose="02020404030301010803" pitchFamily="18" charset="0"/>
                <a:ea typeface="Times New Roman" panose="02020603050405020304" pitchFamily="18" charset="0"/>
              </a:rPr>
              <a:t>postconventional</a:t>
            </a:r>
            <a:r>
              <a:rPr lang="el-GR" sz="1800" i="1" dirty="0">
                <a:latin typeface="Garamond" panose="02020404030301010803" pitchFamily="18" charset="0"/>
                <a:ea typeface="Times New Roman" panose="02020603050405020304" pitchFamily="18" charset="0"/>
              </a:rPr>
              <a:t>) αλλά συμπληρώνει λέγοντας ότι η μετάβαση από το ένα στάδιο στο άλλο τροφοδοτούνται και καθορίζονται από τις αλλαγές στην έννοια του εαυτού (του «Εγώ») και όχι τόσο από τις αλλαγές σε γνωστικό επίπεδο, γι’ αυτό άλλωστε δεν καθορίζεται και συγκεκριμένη ηλικία για κάθε στάδιο. </a:t>
            </a:r>
            <a:r>
              <a:rPr lang="el-GR" sz="1800" i="1" dirty="0" err="1">
                <a:latin typeface="Garamond" panose="02020404030301010803" pitchFamily="18" charset="0"/>
                <a:ea typeface="Times New Roman" panose="02020603050405020304" pitchFamily="18" charset="0"/>
              </a:rPr>
              <a:t>Σημειωτέον</a:t>
            </a:r>
            <a:r>
              <a:rPr lang="el-GR" sz="1800" i="1" dirty="0">
                <a:latin typeface="Garamond" panose="02020404030301010803" pitchFamily="18" charset="0"/>
                <a:ea typeface="Times New Roman" panose="02020603050405020304" pitchFamily="18" charset="0"/>
              </a:rPr>
              <a:t> ότι ο </a:t>
            </a:r>
            <a:r>
              <a:rPr lang="en-US" sz="1800" i="1" dirty="0">
                <a:latin typeface="Garamond" panose="02020404030301010803" pitchFamily="18" charset="0"/>
                <a:ea typeface="Times New Roman" panose="02020603050405020304" pitchFamily="18" charset="0"/>
              </a:rPr>
              <a:t>Kohlberg</a:t>
            </a:r>
            <a:r>
              <a:rPr lang="el-GR" sz="1800" i="1" dirty="0">
                <a:latin typeface="Garamond" panose="02020404030301010803" pitchFamily="18" charset="0"/>
                <a:ea typeface="Times New Roman" panose="02020603050405020304" pitchFamily="18" charset="0"/>
              </a:rPr>
              <a:t> στηρίχτηκε στα γνωστικά στάδια του </a:t>
            </a:r>
            <a:r>
              <a:rPr lang="en-US" sz="1800" i="1" dirty="0">
                <a:latin typeface="Garamond" panose="02020404030301010803" pitchFamily="18" charset="0"/>
                <a:ea typeface="Times New Roman" panose="02020603050405020304" pitchFamily="18" charset="0"/>
              </a:rPr>
              <a:t>Piaget</a:t>
            </a:r>
            <a:r>
              <a:rPr lang="el-GR" sz="1800" i="1" dirty="0">
                <a:latin typeface="Garamond" panose="02020404030301010803" pitchFamily="18" charset="0"/>
                <a:ea typeface="Times New Roman" panose="02020603050405020304" pitchFamily="18" charset="0"/>
              </a:rPr>
              <a:t>, ενώ η </a:t>
            </a:r>
            <a:r>
              <a:rPr lang="en-US" sz="1800" i="1" dirty="0">
                <a:latin typeface="Garamond" panose="02020404030301010803" pitchFamily="18" charset="0"/>
                <a:ea typeface="Times New Roman" panose="02020603050405020304" pitchFamily="18" charset="0"/>
              </a:rPr>
              <a:t>Gilligan</a:t>
            </a:r>
            <a:r>
              <a:rPr lang="el-GR" sz="1800" i="1" dirty="0">
                <a:latin typeface="Garamond" panose="02020404030301010803" pitchFamily="18" charset="0"/>
                <a:ea typeface="Times New Roman" panose="02020603050405020304" pitchFamily="18" charset="0"/>
              </a:rPr>
              <a:t> σε μία παραλλαγμένη εκδοχή του </a:t>
            </a:r>
            <a:r>
              <a:rPr lang="en-US" sz="1800" i="1" dirty="0">
                <a:latin typeface="Garamond" panose="02020404030301010803" pitchFamily="18" charset="0"/>
                <a:ea typeface="Times New Roman" panose="02020603050405020304" pitchFamily="18" charset="0"/>
              </a:rPr>
              <a:t>Freud</a:t>
            </a:r>
            <a:r>
              <a:rPr lang="el-GR" sz="1800" i="1" dirty="0">
                <a:latin typeface="Garamond" panose="02020404030301010803" pitchFamily="18" charset="0"/>
                <a:ea typeface="Times New Roman" panose="02020603050405020304" pitchFamily="18" charset="0"/>
              </a:rPr>
              <a:t> για την ανάπτυξη του “Εγώ”. Γι’ αυτό και η </a:t>
            </a:r>
            <a:r>
              <a:rPr lang="en-US" sz="1800" i="1" dirty="0">
                <a:latin typeface="Garamond" panose="02020404030301010803" pitchFamily="18" charset="0"/>
                <a:ea typeface="Times New Roman" panose="02020603050405020304" pitchFamily="18" charset="0"/>
              </a:rPr>
              <a:t>Gilligan</a:t>
            </a:r>
            <a:r>
              <a:rPr lang="el-GR" sz="1800" i="1" dirty="0">
                <a:latin typeface="Garamond" panose="02020404030301010803" pitchFamily="18" charset="0"/>
                <a:ea typeface="Times New Roman" panose="02020603050405020304" pitchFamily="18" charset="0"/>
              </a:rPr>
              <a:t> κατά κάποιο τρόπο «ενώνει» τον </a:t>
            </a:r>
            <a:r>
              <a:rPr lang="en-US" sz="1800" i="1" dirty="0">
                <a:latin typeface="Garamond" panose="02020404030301010803" pitchFamily="18" charset="0"/>
                <a:ea typeface="Times New Roman" panose="02020603050405020304" pitchFamily="18" charset="0"/>
              </a:rPr>
              <a:t>Freud</a:t>
            </a:r>
            <a:r>
              <a:rPr lang="el-GR" sz="1800" i="1" dirty="0">
                <a:latin typeface="Garamond" panose="02020404030301010803" pitchFamily="18" charset="0"/>
                <a:ea typeface="Times New Roman" panose="02020603050405020304" pitchFamily="18" charset="0"/>
              </a:rPr>
              <a:t> με τους </a:t>
            </a:r>
            <a:r>
              <a:rPr lang="en-US" sz="1800" i="1" dirty="0">
                <a:latin typeface="Garamond" panose="02020404030301010803" pitchFamily="18" charset="0"/>
                <a:ea typeface="Times New Roman" panose="02020603050405020304" pitchFamily="18" charset="0"/>
              </a:rPr>
              <a:t>Piaget</a:t>
            </a:r>
            <a:r>
              <a:rPr lang="el-GR" sz="1800" i="1" dirty="0">
                <a:latin typeface="Garamond" panose="02020404030301010803" pitchFamily="18" charset="0"/>
                <a:ea typeface="Times New Roman" panose="02020603050405020304" pitchFamily="18" charset="0"/>
              </a:rPr>
              <a:t> &amp; </a:t>
            </a:r>
            <a:r>
              <a:rPr lang="en-US" sz="1800" i="1" dirty="0">
                <a:latin typeface="Garamond" panose="02020404030301010803" pitchFamily="18" charset="0"/>
                <a:ea typeface="Times New Roman" panose="02020603050405020304" pitchFamily="18" charset="0"/>
              </a:rPr>
              <a:t>Kohlberg</a:t>
            </a:r>
            <a:r>
              <a:rPr lang="el-GR" sz="1800" i="1" dirty="0">
                <a:latin typeface="Garamond" panose="02020404030301010803" pitchFamily="18" charset="0"/>
                <a:ea typeface="Times New Roman" panose="02020603050405020304" pitchFamily="18" charset="0"/>
              </a:rPr>
              <a:t> (</a:t>
            </a:r>
            <a:r>
              <a:rPr lang="el-GR" sz="1800" i="1" u="sng" dirty="0">
                <a:solidFill>
                  <a:srgbClr val="0000FF"/>
                </a:solidFill>
                <a:latin typeface="Garamond" panose="02020404030301010803" pitchFamily="18" charset="0"/>
                <a:ea typeface="Times New Roman" panose="02020603050405020304" pitchFamily="18" charset="0"/>
                <a:hlinkClick r:id="rId2"/>
              </a:rPr>
              <a:t>www.stolaf.edu/people/huff/classes/handbook/Gilligan.html</a:t>
            </a:r>
            <a:r>
              <a:rPr lang="el-GR" sz="1800" i="1" dirty="0">
                <a:latin typeface="Garamond" panose="02020404030301010803" pitchFamily="18" charset="0"/>
                <a:ea typeface="Times New Roman" panose="02020603050405020304" pitchFamily="18" charset="0"/>
              </a:rPr>
              <a:t>)</a:t>
            </a:r>
            <a:endParaRPr lang="en-US" sz="1800" dirty="0">
              <a:latin typeface="Times New Roman" panose="02020603050405020304" pitchFamily="18" charset="0"/>
              <a:ea typeface="Times New Roman" panose="02020603050405020304" pitchFamily="18" charset="0"/>
            </a:endParaRPr>
          </a:p>
          <a:p>
            <a:endParaRPr lang="en-US" dirty="0"/>
          </a:p>
        </p:txBody>
      </p:sp>
      <p:pic>
        <p:nvPicPr>
          <p:cNvPr id="4" name="Εικόνα 3">
            <a:extLst>
              <a:ext uri="{FF2B5EF4-FFF2-40B4-BE49-F238E27FC236}">
                <a16:creationId xmlns:a16="http://schemas.microsoft.com/office/drawing/2014/main" id="{0DFF8DE1-5DEF-4DDC-9F88-1CB12A7AF0AD}"/>
              </a:ext>
            </a:extLst>
          </p:cNvPr>
          <p:cNvPicPr>
            <a:picLocks noChangeAspect="1"/>
          </p:cNvPicPr>
          <p:nvPr/>
        </p:nvPicPr>
        <p:blipFill rotWithShape="1">
          <a:blip r:embed="rId3"/>
          <a:srcRect l="65836" t="21529" r="7204" b="26998"/>
          <a:stretch/>
        </p:blipFill>
        <p:spPr>
          <a:xfrm>
            <a:off x="2522246" y="1170952"/>
            <a:ext cx="7140684" cy="3834160"/>
          </a:xfrm>
          <a:prstGeom prst="rect">
            <a:avLst/>
          </a:prstGeom>
        </p:spPr>
      </p:pic>
    </p:spTree>
    <p:extLst>
      <p:ext uri="{BB962C8B-B14F-4D97-AF65-F5344CB8AC3E}">
        <p14:creationId xmlns:p14="http://schemas.microsoft.com/office/powerpoint/2010/main" val="3388572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66F63CB-1306-4E1A-A388-3A1703416D52}"/>
              </a:ext>
            </a:extLst>
          </p:cNvPr>
          <p:cNvSpPr txBox="1">
            <a:spLocks/>
          </p:cNvSpPr>
          <p:nvPr/>
        </p:nvSpPr>
        <p:spPr>
          <a:xfrm>
            <a:off x="3781518" y="635903"/>
            <a:ext cx="4628963" cy="491561"/>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el-GR" b="1" dirty="0">
                <a:latin typeface="Garamond" panose="02020404030301010803" pitchFamily="18" charset="0"/>
              </a:rPr>
              <a:t>Η ηθική θεωρία της </a:t>
            </a:r>
            <a:r>
              <a:rPr lang="en-US" b="1" dirty="0">
                <a:latin typeface="Garamond" panose="02020404030301010803" pitchFamily="18" charset="0"/>
              </a:rPr>
              <a:t>Carol Gilligan</a:t>
            </a:r>
            <a:endParaRPr lang="en-US" b="1" dirty="0"/>
          </a:p>
        </p:txBody>
      </p:sp>
      <p:sp>
        <p:nvSpPr>
          <p:cNvPr id="3" name="Θέση περιεχομένου 2">
            <a:extLst>
              <a:ext uri="{FF2B5EF4-FFF2-40B4-BE49-F238E27FC236}">
                <a16:creationId xmlns:a16="http://schemas.microsoft.com/office/drawing/2014/main" id="{1EA0B3FF-6482-4762-984F-60B40AC16494}"/>
              </a:ext>
            </a:extLst>
          </p:cNvPr>
          <p:cNvSpPr txBox="1">
            <a:spLocks/>
          </p:cNvSpPr>
          <p:nvPr/>
        </p:nvSpPr>
        <p:spPr>
          <a:xfrm>
            <a:off x="772357" y="1248570"/>
            <a:ext cx="10626572" cy="4841512"/>
          </a:xfrm>
          <a:prstGeom prst="rect">
            <a:avLst/>
          </a:prstGeom>
        </p:spPr>
        <p:txBody>
          <a:bodyPr>
            <a:normAutofit fontScale="925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l-GR" sz="1800" dirty="0">
                <a:latin typeface="Garamond" panose="02020404030301010803" pitchFamily="18" charset="0"/>
                <a:ea typeface="Times New Roman" panose="02020603050405020304" pitchFamily="18" charset="0"/>
              </a:rPr>
              <a:t>Με τις απόψεις της </a:t>
            </a:r>
            <a:r>
              <a:rPr lang="en-US" sz="1800" dirty="0">
                <a:latin typeface="Garamond" panose="02020404030301010803" pitchFamily="18" charset="0"/>
                <a:ea typeface="Times New Roman" panose="02020603050405020304" pitchFamily="18" charset="0"/>
              </a:rPr>
              <a:t>Gilligan</a:t>
            </a:r>
            <a:r>
              <a:rPr lang="el-GR" sz="1800" dirty="0">
                <a:latin typeface="Garamond" panose="02020404030301010803" pitchFamily="18" charset="0"/>
                <a:ea typeface="Times New Roman" panose="02020603050405020304" pitchFamily="18" charset="0"/>
              </a:rPr>
              <a:t> συμβαδίζουν οι έρευνες των </a:t>
            </a:r>
            <a:r>
              <a:rPr lang="en-US" sz="1800" dirty="0">
                <a:latin typeface="Garamond" panose="02020404030301010803" pitchFamily="18" charset="0"/>
                <a:ea typeface="Times New Roman" panose="02020603050405020304" pitchFamily="18" charset="0"/>
              </a:rPr>
              <a:t>Wingfield</a:t>
            </a:r>
            <a:r>
              <a:rPr lang="el-GR" sz="1800" dirty="0">
                <a:latin typeface="Garamond" panose="02020404030301010803" pitchFamily="18" charset="0"/>
                <a:ea typeface="Times New Roman" panose="02020603050405020304" pitchFamily="18" charset="0"/>
              </a:rPr>
              <a:t> &amp; </a:t>
            </a:r>
            <a:r>
              <a:rPr lang="en-US" sz="1800" dirty="0">
                <a:latin typeface="Garamond" panose="02020404030301010803" pitchFamily="18" charset="0"/>
                <a:ea typeface="Times New Roman" panose="02020603050405020304" pitchFamily="18" charset="0"/>
              </a:rPr>
              <a:t>Haste</a:t>
            </a:r>
            <a:r>
              <a:rPr lang="el-GR" sz="1800" dirty="0">
                <a:latin typeface="Garamond" panose="02020404030301010803" pitchFamily="18" charset="0"/>
                <a:ea typeface="Times New Roman" panose="02020603050405020304" pitchFamily="18" charset="0"/>
              </a:rPr>
              <a:t> (1987), </a:t>
            </a:r>
            <a:r>
              <a:rPr lang="en-US" sz="1800" dirty="0">
                <a:latin typeface="Garamond" panose="02020404030301010803" pitchFamily="18" charset="0"/>
                <a:ea typeface="Times New Roman" panose="02020603050405020304" pitchFamily="18" charset="0"/>
              </a:rPr>
              <a:t>Haste</a:t>
            </a:r>
            <a:r>
              <a:rPr lang="el-GR" sz="1800" dirty="0">
                <a:latin typeface="Garamond" panose="02020404030301010803" pitchFamily="18" charset="0"/>
                <a:ea typeface="Times New Roman" panose="02020603050405020304" pitchFamily="18" charset="0"/>
              </a:rPr>
              <a:t> &amp; </a:t>
            </a:r>
            <a:r>
              <a:rPr lang="en-US" sz="1800" dirty="0">
                <a:latin typeface="Garamond" panose="02020404030301010803" pitchFamily="18" charset="0"/>
                <a:ea typeface="Times New Roman" panose="02020603050405020304" pitchFamily="18" charset="0"/>
              </a:rPr>
              <a:t>Baddeley</a:t>
            </a:r>
            <a:r>
              <a:rPr lang="el-GR" sz="1800" dirty="0">
                <a:latin typeface="Garamond" panose="02020404030301010803" pitchFamily="18" charset="0"/>
                <a:ea typeface="Times New Roman" panose="02020603050405020304" pitchFamily="18" charset="0"/>
              </a:rPr>
              <a:t> (1991) και </a:t>
            </a:r>
            <a:r>
              <a:rPr lang="en-US" sz="1800" dirty="0">
                <a:latin typeface="Garamond" panose="02020404030301010803" pitchFamily="18" charset="0"/>
                <a:ea typeface="Times New Roman" panose="02020603050405020304" pitchFamily="18" charset="0"/>
              </a:rPr>
              <a:t>Haste</a:t>
            </a:r>
            <a:r>
              <a:rPr lang="el-GR" sz="1800" dirty="0">
                <a:latin typeface="Garamond" panose="02020404030301010803" pitchFamily="18" charset="0"/>
                <a:ea typeface="Times New Roman" panose="02020603050405020304" pitchFamily="18" charset="0"/>
              </a:rPr>
              <a:t> (1992). Σε αγόρια και κορίτσια ηλικίας 10-17 ετών  διαπιστώθηκε ότι τα παιδιά υιοθετούσαν έναν ‘ξεχωριστό’ ή ‘συνδεδεμένο ηθικό προσανατολισμό’ στις απαντήσεις τους σε τομείς παρόμοιους με αυτούς που σημειώθηκαν από τη </a:t>
            </a:r>
            <a:r>
              <a:rPr lang="en-US" sz="1800" dirty="0">
                <a:latin typeface="Garamond" panose="02020404030301010803" pitchFamily="18" charset="0"/>
                <a:ea typeface="Times New Roman" panose="02020603050405020304" pitchFamily="18" charset="0"/>
              </a:rPr>
              <a:t>Gilligan</a:t>
            </a:r>
            <a:r>
              <a:rPr lang="el-GR" sz="1800" dirty="0">
                <a:latin typeface="Garamond" panose="02020404030301010803" pitchFamily="18" charset="0"/>
                <a:ea typeface="Times New Roman" panose="02020603050405020304" pitchFamily="18" charset="0"/>
              </a:rPr>
              <a:t> (φιλία, υπευθυνότητα, </a:t>
            </a:r>
            <a:r>
              <a:rPr lang="el-GR" sz="1800" dirty="0" err="1">
                <a:latin typeface="Garamond" panose="02020404030301010803" pitchFamily="18" charset="0"/>
                <a:ea typeface="Times New Roman" panose="02020603050405020304" pitchFamily="18" charset="0"/>
              </a:rPr>
              <a:t>κ.τ.λπ</a:t>
            </a:r>
            <a:r>
              <a:rPr lang="el-GR" sz="1800" dirty="0">
                <a:latin typeface="Garamond" panose="02020404030301010803" pitchFamily="18" charset="0"/>
                <a:ea typeface="Times New Roman" panose="02020603050405020304" pitchFamily="18" charset="0"/>
              </a:rPr>
              <a:t>.). </a:t>
            </a:r>
            <a:endParaRPr lang="en-US" sz="1800" dirty="0">
              <a:latin typeface="Garamond" panose="02020404030301010803" pitchFamily="18" charset="0"/>
              <a:ea typeface="Times New Roman" panose="02020603050405020304" pitchFamily="18" charset="0"/>
            </a:endParaRPr>
          </a:p>
          <a:p>
            <a:r>
              <a:rPr lang="el-GR" sz="1800" i="1" spc="150" dirty="0">
                <a:latin typeface="Garamond" panose="02020404030301010803" pitchFamily="18" charset="0"/>
                <a:ea typeface="Times New Roman" panose="02020603050405020304" pitchFamily="18" charset="0"/>
              </a:rPr>
              <a:t>Ξεχωριστός ηθικός προσανατολισμός</a:t>
            </a:r>
            <a:r>
              <a:rPr lang="el-GR" sz="1800" dirty="0">
                <a:latin typeface="Garamond" panose="02020404030301010803" pitchFamily="18" charset="0"/>
                <a:ea typeface="Times New Roman" panose="02020603050405020304" pitchFamily="18" charset="0"/>
              </a:rPr>
              <a:t> είναι εκείνος ο τρόπος σκέψης κατά τον οποίο το παιδί φαίνεται να έχει </a:t>
            </a:r>
            <a:r>
              <a:rPr lang="el-GR" sz="1800" dirty="0" err="1">
                <a:latin typeface="Garamond" panose="02020404030301010803" pitchFamily="18" charset="0"/>
                <a:ea typeface="Times New Roman" panose="02020603050405020304" pitchFamily="18" charset="0"/>
              </a:rPr>
              <a:t>αποστασιοποιημένη</a:t>
            </a:r>
            <a:r>
              <a:rPr lang="el-GR" sz="1800" dirty="0">
                <a:latin typeface="Garamond" panose="02020404030301010803" pitchFamily="18" charset="0"/>
                <a:ea typeface="Times New Roman" panose="02020603050405020304" pitchFamily="18" charset="0"/>
              </a:rPr>
              <a:t> θέση από το πρόβλημα – δίλημμα που του τίθεται, ενώ </a:t>
            </a:r>
            <a:r>
              <a:rPr lang="el-GR" sz="1800" i="1" spc="150" dirty="0">
                <a:latin typeface="Garamond" panose="02020404030301010803" pitchFamily="18" charset="0"/>
                <a:ea typeface="Times New Roman" panose="02020603050405020304" pitchFamily="18" charset="0"/>
              </a:rPr>
              <a:t>συνδεδεμένος ηθικός προσανατολισμός</a:t>
            </a:r>
            <a:r>
              <a:rPr lang="el-GR" sz="1800" dirty="0">
                <a:latin typeface="Garamond" panose="02020404030301010803" pitchFamily="18" charset="0"/>
                <a:ea typeface="Times New Roman" panose="02020603050405020304" pitchFamily="18" charset="0"/>
              </a:rPr>
              <a:t> είναι ο τρόπος σκέψης κατά τον οποίο ένα παιδί βλέπει τον εαυτό του ως μέρος του ίδιου προβλήματος ή διλήμματος. </a:t>
            </a:r>
            <a:endParaRPr lang="en-US" sz="1800" dirty="0">
              <a:latin typeface="Garamond" panose="02020404030301010803" pitchFamily="18" charset="0"/>
              <a:ea typeface="Times New Roman" panose="02020603050405020304" pitchFamily="18" charset="0"/>
            </a:endParaRPr>
          </a:p>
          <a:p>
            <a:r>
              <a:rPr lang="el-GR" sz="1800" b="1" dirty="0">
                <a:solidFill>
                  <a:srgbClr val="FF0000"/>
                </a:solidFill>
                <a:latin typeface="Garamond" panose="02020404030301010803" pitchFamily="18" charset="0"/>
                <a:ea typeface="Times New Roman" panose="02020603050405020304" pitchFamily="18" charset="0"/>
              </a:rPr>
              <a:t>Στον ξεχωριστό προσανατολισμό ανήκουν τα χαρακτηριστικά που η </a:t>
            </a:r>
            <a:r>
              <a:rPr lang="en-US" sz="1800" b="1" dirty="0">
                <a:solidFill>
                  <a:srgbClr val="FF0000"/>
                </a:solidFill>
                <a:latin typeface="Garamond" panose="02020404030301010803" pitchFamily="18" charset="0"/>
                <a:ea typeface="Times New Roman" panose="02020603050405020304" pitchFamily="18" charset="0"/>
              </a:rPr>
              <a:t>Gilligan</a:t>
            </a:r>
            <a:r>
              <a:rPr lang="el-GR" sz="1800" b="1" dirty="0">
                <a:solidFill>
                  <a:srgbClr val="FF0000"/>
                </a:solidFill>
                <a:latin typeface="Garamond" panose="02020404030301010803" pitchFamily="18" charset="0"/>
                <a:ea typeface="Times New Roman" panose="02020603050405020304" pitchFamily="18" charset="0"/>
              </a:rPr>
              <a:t> ονόμασε ΑΡΣΕΝΙΚΗ ΗΘΙΚΗ </a:t>
            </a:r>
            <a:r>
              <a:rPr lang="el-GR" sz="1800" dirty="0">
                <a:latin typeface="Garamond" panose="02020404030301010803" pitchFamily="18" charset="0"/>
                <a:ea typeface="Times New Roman" panose="02020603050405020304" pitchFamily="18" charset="0"/>
              </a:rPr>
              <a:t>ενώ στον </a:t>
            </a:r>
            <a:r>
              <a:rPr lang="el-GR" sz="1800" b="1" dirty="0">
                <a:solidFill>
                  <a:srgbClr val="0070C0"/>
                </a:solidFill>
                <a:latin typeface="Garamond" panose="02020404030301010803" pitchFamily="18" charset="0"/>
                <a:ea typeface="Times New Roman" panose="02020603050405020304" pitchFamily="18" charset="0"/>
              </a:rPr>
              <a:t>συνδεδεμένο είναι αυτά με την ονομασία ΘΗΛΥΚΗ ΗΘΙΚΗ</a:t>
            </a:r>
            <a:r>
              <a:rPr lang="el-GR" sz="1800" dirty="0">
                <a:latin typeface="Garamond" panose="02020404030301010803" pitchFamily="18" charset="0"/>
                <a:ea typeface="Times New Roman" panose="02020603050405020304" pitchFamily="18" charset="0"/>
              </a:rPr>
              <a:t>.</a:t>
            </a:r>
            <a:r>
              <a:rPr lang="en-US" sz="1800" dirty="0">
                <a:latin typeface="Garamond" panose="02020404030301010803" pitchFamily="18" charset="0"/>
                <a:ea typeface="Times New Roman" panose="02020603050405020304" pitchFamily="18" charset="0"/>
              </a:rPr>
              <a:t> </a:t>
            </a:r>
          </a:p>
          <a:p>
            <a:r>
              <a:rPr lang="en-US" sz="1800" dirty="0">
                <a:latin typeface="Garamond" panose="02020404030301010803" pitchFamily="18" charset="0"/>
                <a:ea typeface="Times New Roman" panose="02020603050405020304" pitchFamily="18" charset="0"/>
              </a:rPr>
              <a:t>Haste (1991)</a:t>
            </a:r>
            <a:r>
              <a:rPr lang="el-GR" sz="1800" dirty="0">
                <a:latin typeface="Garamond" panose="02020404030301010803" pitchFamily="18" charset="0"/>
                <a:ea typeface="Times New Roman" panose="02020603050405020304" pitchFamily="18" charset="0"/>
              </a:rPr>
              <a:t>:</a:t>
            </a:r>
            <a:r>
              <a:rPr lang="en-US" sz="1800" dirty="0">
                <a:latin typeface="Garamond" panose="02020404030301010803" pitchFamily="18" charset="0"/>
                <a:ea typeface="Times New Roman" panose="02020603050405020304" pitchFamily="18" charset="0"/>
              </a:rPr>
              <a:t> </a:t>
            </a:r>
            <a:r>
              <a:rPr lang="el-GR" sz="1800" dirty="0">
                <a:latin typeface="Garamond" panose="02020404030301010803" pitchFamily="18" charset="0"/>
                <a:ea typeface="Times New Roman" panose="02020603050405020304" pitchFamily="18" charset="0"/>
              </a:rPr>
              <a:t>Στον </a:t>
            </a:r>
            <a:r>
              <a:rPr lang="en-US" sz="1800" dirty="0">
                <a:latin typeface="Garamond" panose="02020404030301010803" pitchFamily="18" charset="0"/>
                <a:ea typeface="Times New Roman" panose="02020603050405020304" pitchFamily="18" charset="0"/>
              </a:rPr>
              <a:t>Adrian</a:t>
            </a:r>
            <a:r>
              <a:rPr lang="el-GR" sz="1800" dirty="0">
                <a:latin typeface="Garamond" panose="02020404030301010803" pitchFamily="18" charset="0"/>
                <a:ea typeface="Times New Roman" panose="02020603050405020304" pitchFamily="18" charset="0"/>
              </a:rPr>
              <a:t> (17 ετών) και στην </a:t>
            </a:r>
            <a:r>
              <a:rPr lang="en-US" sz="1800" dirty="0">
                <a:latin typeface="Garamond" panose="02020404030301010803" pitchFamily="18" charset="0"/>
                <a:ea typeface="Times New Roman" panose="02020603050405020304" pitchFamily="18" charset="0"/>
              </a:rPr>
              <a:t>Karen</a:t>
            </a:r>
            <a:r>
              <a:rPr lang="el-GR" sz="1800" dirty="0">
                <a:latin typeface="Garamond" panose="02020404030301010803" pitchFamily="18" charset="0"/>
                <a:ea typeface="Times New Roman" panose="02020603050405020304" pitchFamily="18" charset="0"/>
              </a:rPr>
              <a:t> (15 ετών) παρατηρήθηκαν διαφορετικές απαντήσεις που υποδήλωναν διαφορετική ηθική σκέψη. Τα  παραδείγματα του </a:t>
            </a:r>
            <a:r>
              <a:rPr lang="en-US" sz="1800" dirty="0">
                <a:latin typeface="Garamond" panose="02020404030301010803" pitchFamily="18" charset="0"/>
                <a:ea typeface="Times New Roman" panose="02020603050405020304" pitchFamily="18" charset="0"/>
              </a:rPr>
              <a:t>Adrian</a:t>
            </a:r>
            <a:r>
              <a:rPr lang="el-GR" sz="1800" dirty="0">
                <a:latin typeface="Garamond" panose="02020404030301010803" pitchFamily="18" charset="0"/>
                <a:ea typeface="Times New Roman" panose="02020603050405020304" pitchFamily="18" charset="0"/>
              </a:rPr>
              <a:t> και της </a:t>
            </a:r>
            <a:r>
              <a:rPr lang="en-US" sz="1800" dirty="0">
                <a:latin typeface="Garamond" panose="02020404030301010803" pitchFamily="18" charset="0"/>
                <a:ea typeface="Times New Roman" panose="02020603050405020304" pitchFamily="18" charset="0"/>
              </a:rPr>
              <a:t>Karen</a:t>
            </a:r>
            <a:r>
              <a:rPr lang="el-GR" sz="1800" dirty="0">
                <a:latin typeface="Garamond" panose="02020404030301010803" pitchFamily="18" charset="0"/>
                <a:ea typeface="Times New Roman" panose="02020603050405020304" pitchFamily="18" charset="0"/>
              </a:rPr>
              <a:t> δείχνουν σημαντικά διαφορετικούς τρόπους αντιμετώπισης θεμάτων της πραγματικής ζωής . Και τα δυο παιδιά βλέπουν διαφορετικά τα πράγματα αλλά ο καθένας τους είναι ενσωματωμένος στην ίδια (Βρετανική) κοινωνία. Καθένα από τα δύο παιδιά βρήκε διαφορετικό μοντέλο ηθικής το οποίο συνυπάρχει στο ίδιο </a:t>
            </a:r>
            <a:r>
              <a:rPr lang="el-GR" sz="1800" dirty="0" err="1">
                <a:latin typeface="Garamond" panose="02020404030301010803" pitchFamily="18" charset="0"/>
                <a:ea typeface="Times New Roman" panose="02020603050405020304" pitchFamily="18" charset="0"/>
              </a:rPr>
              <a:t>κοινωνικο</a:t>
            </a:r>
            <a:r>
              <a:rPr lang="el-GR" sz="1800" dirty="0">
                <a:latin typeface="Garamond" panose="02020404030301010803" pitchFamily="18" charset="0"/>
                <a:ea typeface="Times New Roman" panose="02020603050405020304" pitchFamily="18" charset="0"/>
              </a:rPr>
              <a:t>-πολιτισμικό περιβάλλον, δεν εφηύρε ούτε κατασκεύασε μεμονωμένο μοντέλο. Τα αποτελέσματα των ερευνών δείχνουν λοιπόν ότι η ηθική σκέψη όχι μόνο ποικίλλει από κοινωνία σε κοινωνία αλλά και από φύλο σε φύλο μέσα στην ίδια κοινωνία.</a:t>
            </a:r>
          </a:p>
          <a:p>
            <a:r>
              <a:rPr lang="el-GR" sz="1800" b="1" dirty="0">
                <a:latin typeface="Garamond" panose="02020404030301010803" pitchFamily="18" charset="0"/>
                <a:ea typeface="Times New Roman" panose="02020603050405020304" pitchFamily="18" charset="0"/>
              </a:rPr>
              <a:t>Οι γυναίκες λοιπόν εστιάζουν την προσοχή τους σε διαφορετικές όψεις των ηθικών διλημμάτων από ο, τι οι άνδρες</a:t>
            </a:r>
            <a:r>
              <a:rPr lang="el-GR" sz="1800" dirty="0">
                <a:latin typeface="Garamond" panose="02020404030301010803" pitchFamily="18" charset="0"/>
                <a:ea typeface="Times New Roman" panose="02020603050405020304" pitchFamily="18" charset="0"/>
              </a:rPr>
              <a:t>. Οι άνδρες εστιάζουν στη δικαιοσύνη, οι γυναίκες στη φροντίδα. Η </a:t>
            </a:r>
            <a:r>
              <a:rPr lang="en-US" sz="1800" dirty="0">
                <a:latin typeface="Garamond" panose="02020404030301010803" pitchFamily="18" charset="0"/>
                <a:ea typeface="Times New Roman" panose="02020603050405020304" pitchFamily="18" charset="0"/>
              </a:rPr>
              <a:t>Haste</a:t>
            </a:r>
            <a:r>
              <a:rPr lang="el-GR" sz="1800" dirty="0">
                <a:latin typeface="Garamond" panose="02020404030301010803" pitchFamily="18" charset="0"/>
                <a:ea typeface="Times New Roman" panose="02020603050405020304" pitchFamily="18" charset="0"/>
              </a:rPr>
              <a:t> διευρύνοντας τον προηγούμενο προβληματισμό πιστεύει ότι φύλο λειτουργεί ως «υποκουλτούρα» και διευκολύνει την ανάπτυξη της προσωπικής σκέψης.</a:t>
            </a:r>
            <a:endParaRPr lang="en-US" dirty="0"/>
          </a:p>
        </p:txBody>
      </p:sp>
    </p:spTree>
    <p:extLst>
      <p:ext uri="{BB962C8B-B14F-4D97-AF65-F5344CB8AC3E}">
        <p14:creationId xmlns:p14="http://schemas.microsoft.com/office/powerpoint/2010/main" val="2457465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C66BB20-7EDC-4ACF-BB68-F576D6D6A53D}"/>
              </a:ext>
            </a:extLst>
          </p:cNvPr>
          <p:cNvSpPr>
            <a:spLocks noGrp="1"/>
          </p:cNvSpPr>
          <p:nvPr>
            <p:ph type="title"/>
          </p:nvPr>
        </p:nvSpPr>
        <p:spPr>
          <a:xfrm>
            <a:off x="838200" y="258593"/>
            <a:ext cx="10515600" cy="1325563"/>
          </a:xfrm>
        </p:spPr>
        <p:txBody>
          <a:bodyPr/>
          <a:lstStyle/>
          <a:p>
            <a:r>
              <a:rPr lang="el-GR" dirty="0">
                <a:latin typeface="Garamond" panose="02020404030301010803" pitchFamily="18" charset="0"/>
              </a:rPr>
              <a:t>Η ηθική θεωρία της </a:t>
            </a:r>
            <a:r>
              <a:rPr lang="en-US" dirty="0">
                <a:latin typeface="Garamond" panose="02020404030301010803" pitchFamily="18" charset="0"/>
              </a:rPr>
              <a:t>Carol Gilligan</a:t>
            </a:r>
            <a:endParaRPr lang="en-US" dirty="0"/>
          </a:p>
        </p:txBody>
      </p:sp>
      <p:sp>
        <p:nvSpPr>
          <p:cNvPr id="5" name="Θέση περιεχομένου 2">
            <a:extLst>
              <a:ext uri="{FF2B5EF4-FFF2-40B4-BE49-F238E27FC236}">
                <a16:creationId xmlns:a16="http://schemas.microsoft.com/office/drawing/2014/main" id="{81ADF2BD-997E-462E-B3E1-89E0154E7BD6}"/>
              </a:ext>
            </a:extLst>
          </p:cNvPr>
          <p:cNvSpPr>
            <a:spLocks noGrp="1"/>
          </p:cNvSpPr>
          <p:nvPr>
            <p:ph idx="1"/>
          </p:nvPr>
        </p:nvSpPr>
        <p:spPr>
          <a:xfrm>
            <a:off x="826363" y="5131829"/>
            <a:ext cx="5956918" cy="738525"/>
          </a:xfrm>
        </p:spPr>
        <p:txBody>
          <a:bodyPr>
            <a:normAutofit fontScale="85000" lnSpcReduction="20000"/>
          </a:bodyPr>
          <a:lstStyle/>
          <a:p>
            <a:pPr marL="0" marR="0" algn="just">
              <a:spcBef>
                <a:spcPts val="0"/>
              </a:spcBef>
              <a:spcAft>
                <a:spcPts val="0"/>
              </a:spcAft>
            </a:pPr>
            <a:r>
              <a:rPr lang="en-US" sz="2000" dirty="0">
                <a:effectLst/>
                <a:latin typeface="Garamond" panose="02020404030301010803" pitchFamily="18" charset="0"/>
                <a:ea typeface="Times New Roman" panose="02020603050405020304" pitchFamily="18" charset="0"/>
                <a:hlinkClick r:id="rId6"/>
              </a:rPr>
              <a:t>https://www.youtube.com/watch?v=2W_9MozRoKE</a:t>
            </a:r>
            <a:endParaRPr lang="el-GR" sz="2000" dirty="0">
              <a:effectLst/>
              <a:latin typeface="Garamond" panose="02020404030301010803" pitchFamily="18" charset="0"/>
              <a:ea typeface="Times New Roman" panose="02020603050405020304" pitchFamily="18" charset="0"/>
            </a:endParaRPr>
          </a:p>
          <a:p>
            <a:pPr marL="0" marR="0" algn="just">
              <a:spcBef>
                <a:spcPts val="0"/>
              </a:spcBef>
              <a:spcAft>
                <a:spcPts val="0"/>
              </a:spcAft>
            </a:pPr>
            <a:r>
              <a:rPr lang="en-US" sz="2000" dirty="0">
                <a:latin typeface="Garamond" panose="02020404030301010803" pitchFamily="18" charset="0"/>
                <a:hlinkClick r:id="rId7"/>
              </a:rPr>
              <a:t>https://www.youtube.com/watch?v=ZwUGEIsxIDk</a:t>
            </a:r>
            <a:r>
              <a:rPr lang="el-GR" sz="2000" dirty="0">
                <a:latin typeface="Garamond" panose="02020404030301010803" pitchFamily="18" charset="0"/>
              </a:rPr>
              <a:t> </a:t>
            </a:r>
          </a:p>
          <a:p>
            <a:pPr marL="0" marR="0" algn="just">
              <a:spcBef>
                <a:spcPts val="0"/>
              </a:spcBef>
              <a:spcAft>
                <a:spcPts val="0"/>
              </a:spcAft>
            </a:pPr>
            <a:r>
              <a:rPr lang="en-US" sz="2000" dirty="0">
                <a:latin typeface="Garamond" panose="02020404030301010803" pitchFamily="18" charset="0"/>
                <a:hlinkClick r:id="rId8"/>
              </a:rPr>
              <a:t>https://www.youtube.com/watch?v=9xGYlU6V9Co</a:t>
            </a:r>
            <a:r>
              <a:rPr lang="el-GR" sz="2000" dirty="0">
                <a:latin typeface="Garamond" panose="02020404030301010803" pitchFamily="18" charset="0"/>
              </a:rPr>
              <a:t> </a:t>
            </a:r>
            <a:endParaRPr lang="en-US" sz="2000" dirty="0">
              <a:latin typeface="Garamond" panose="02020404030301010803" pitchFamily="18" charset="0"/>
            </a:endParaRPr>
          </a:p>
        </p:txBody>
      </p:sp>
      <p:graphicFrame>
        <p:nvGraphicFramePr>
          <p:cNvPr id="4" name="Πίνακας 3">
            <a:extLst>
              <a:ext uri="{FF2B5EF4-FFF2-40B4-BE49-F238E27FC236}">
                <a16:creationId xmlns:a16="http://schemas.microsoft.com/office/drawing/2014/main" id="{8C846B5B-9D3C-4ABF-80B3-BFCFCF5C9757}"/>
              </a:ext>
            </a:extLst>
          </p:cNvPr>
          <p:cNvGraphicFramePr>
            <a:graphicFrameLocks noGrp="1"/>
          </p:cNvGraphicFramePr>
          <p:nvPr>
            <p:extLst>
              <p:ext uri="{D42A27DB-BD31-4B8C-83A1-F6EECF244321}">
                <p14:modId xmlns:p14="http://schemas.microsoft.com/office/powerpoint/2010/main" val="3064687434"/>
              </p:ext>
            </p:extLst>
          </p:nvPr>
        </p:nvGraphicFramePr>
        <p:xfrm>
          <a:off x="826363" y="1356908"/>
          <a:ext cx="5823754" cy="3615900"/>
        </p:xfrm>
        <a:graphic>
          <a:graphicData uri="http://schemas.openxmlformats.org/drawingml/2006/table">
            <a:tbl>
              <a:tblPr>
                <a:tableStyleId>{5C22544A-7EE6-4342-B048-85BDC9FD1C3A}</a:tableStyleId>
              </a:tblPr>
              <a:tblGrid>
                <a:gridCol w="2911877">
                  <a:extLst>
                    <a:ext uri="{9D8B030D-6E8A-4147-A177-3AD203B41FA5}">
                      <a16:colId xmlns:a16="http://schemas.microsoft.com/office/drawing/2014/main" val="1551372498"/>
                    </a:ext>
                  </a:extLst>
                </a:gridCol>
                <a:gridCol w="2911877">
                  <a:extLst>
                    <a:ext uri="{9D8B030D-6E8A-4147-A177-3AD203B41FA5}">
                      <a16:colId xmlns:a16="http://schemas.microsoft.com/office/drawing/2014/main" val="771658418"/>
                    </a:ext>
                  </a:extLst>
                </a:gridCol>
              </a:tblGrid>
              <a:tr h="721095">
                <a:tc>
                  <a:txBody>
                    <a:bodyPr/>
                    <a:lstStyle/>
                    <a:p>
                      <a:pPr marL="0" marR="0" algn="ctr">
                        <a:spcBef>
                          <a:spcPts val="0"/>
                        </a:spcBef>
                        <a:spcAft>
                          <a:spcPts val="0"/>
                        </a:spcAft>
                      </a:pPr>
                      <a:r>
                        <a:rPr lang="el-GR" sz="1600">
                          <a:effectLst/>
                        </a:rPr>
                        <a:t>ΑΡΣΕΝΙΚΗ ΗΘΙΚΗ</a:t>
                      </a:r>
                      <a:endParaRPr lang="en-US" sz="1600">
                        <a:effectLst/>
                      </a:endParaRPr>
                    </a:p>
                    <a:p>
                      <a:pPr marL="0" marR="0" algn="ctr">
                        <a:spcBef>
                          <a:spcPts val="0"/>
                        </a:spcBef>
                        <a:spcAft>
                          <a:spcPts val="0"/>
                        </a:spcAft>
                      </a:pPr>
                      <a:r>
                        <a:rPr lang="en-US" sz="1600">
                          <a:effectLst/>
                        </a:rPr>
                        <a:t>(The “Ethics of Justice” Voice and Men)</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ΘΗΛΥΚΗ ΗΘΙΚΗ</a:t>
                      </a:r>
                    </a:p>
                    <a:p>
                      <a:pPr marL="0" marR="0" algn="ctr">
                        <a:spcBef>
                          <a:spcPts val="0"/>
                        </a:spcBef>
                        <a:spcAft>
                          <a:spcPts val="0"/>
                        </a:spcAft>
                      </a:pPr>
                      <a:r>
                        <a:rPr lang="en-US" sz="1600" dirty="0">
                          <a:effectLst/>
                        </a:rPr>
                        <a:t>(The “Ethics of Care” Voice and Women)</a:t>
                      </a:r>
                      <a:endParaRPr lang="en-US"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40540701"/>
                  </a:ext>
                </a:extLst>
              </a:tr>
              <a:tr h="2884380">
                <a:tc>
                  <a:txBody>
                    <a:bodyPr/>
                    <a:lstStyle/>
                    <a:p>
                      <a:pPr marL="0" marR="0" algn="ctr">
                        <a:spcBef>
                          <a:spcPts val="0"/>
                        </a:spcBef>
                        <a:spcAft>
                          <a:spcPts val="0"/>
                        </a:spcAft>
                      </a:pPr>
                      <a:r>
                        <a:rPr lang="el-GR" sz="1600" dirty="0">
                          <a:effectLst/>
                        </a:rPr>
                        <a:t>Λογική του «δίκαιο-άδικο» / «σωστό-λάθος» / «άσπρο-μαύρο»</a:t>
                      </a:r>
                      <a:endParaRPr lang="en-US" sz="1600" dirty="0">
                        <a:effectLst/>
                      </a:endParaRPr>
                    </a:p>
                    <a:p>
                      <a:pPr marL="0" marR="0" algn="ctr">
                        <a:spcBef>
                          <a:spcPts val="0"/>
                        </a:spcBef>
                        <a:spcAft>
                          <a:spcPts val="0"/>
                        </a:spcAft>
                      </a:pPr>
                      <a:r>
                        <a:rPr lang="el-GR" sz="1600" dirty="0">
                          <a:effectLst/>
                        </a:rPr>
                        <a:t>Λογική βασισμένη σε κανόνες  - Ρεαλισμός</a:t>
                      </a:r>
                      <a:endParaRPr lang="en-US" sz="1600" dirty="0">
                        <a:effectLst/>
                      </a:endParaRPr>
                    </a:p>
                    <a:p>
                      <a:pPr marL="0" marR="0" algn="ctr">
                        <a:spcBef>
                          <a:spcPts val="0"/>
                        </a:spcBef>
                        <a:spcAft>
                          <a:spcPts val="0"/>
                        </a:spcAft>
                      </a:pPr>
                      <a:r>
                        <a:rPr lang="el-GR" sz="1600" dirty="0">
                          <a:effectLst/>
                        </a:rPr>
                        <a:t>Μειωμένη φροντίδα</a:t>
                      </a:r>
                      <a:endParaRPr lang="en-US" sz="1600" dirty="0">
                        <a:effectLst/>
                      </a:endParaRPr>
                    </a:p>
                    <a:p>
                      <a:pPr marL="0" marR="0" algn="ctr">
                        <a:spcBef>
                          <a:spcPts val="0"/>
                        </a:spcBef>
                        <a:spcAft>
                          <a:spcPts val="0"/>
                        </a:spcAft>
                      </a:pPr>
                      <a:r>
                        <a:rPr lang="el-GR" sz="1600" dirty="0">
                          <a:effectLst/>
                        </a:rPr>
                        <a:t>Δικαιοσύνη - Προσήλωση στους κανόνες – Πειθαρχία - Ανεξαρτησία – Αυτονομία - Αρχηγικές – Ηγεμονικές Πρωτοβουλίες - Σκληρότητα – Αυστηρότητα - Ακαμψία</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l-GR" sz="1600" dirty="0">
                          <a:effectLst/>
                        </a:rPr>
                        <a:t>Λογική – Ρεαλισμός &amp; Αίσθημα</a:t>
                      </a:r>
                      <a:endParaRPr lang="en-US" sz="1600" dirty="0">
                        <a:effectLst/>
                      </a:endParaRPr>
                    </a:p>
                    <a:p>
                      <a:pPr marL="0" marR="0" algn="ctr">
                        <a:spcBef>
                          <a:spcPts val="0"/>
                        </a:spcBef>
                        <a:spcAft>
                          <a:spcPts val="0"/>
                        </a:spcAft>
                      </a:pPr>
                      <a:r>
                        <a:rPr lang="el-GR" sz="1600" dirty="0">
                          <a:effectLst/>
                        </a:rPr>
                        <a:t>Αντίκτυπος στις διαπροσωπικές σχέσεις</a:t>
                      </a:r>
                      <a:endParaRPr lang="en-US" sz="1600" dirty="0">
                        <a:effectLst/>
                      </a:endParaRPr>
                    </a:p>
                    <a:p>
                      <a:pPr marL="0" marR="0" algn="ctr">
                        <a:spcBef>
                          <a:spcPts val="0"/>
                        </a:spcBef>
                        <a:spcAft>
                          <a:spcPts val="0"/>
                        </a:spcAft>
                      </a:pPr>
                      <a:r>
                        <a:rPr lang="el-GR" sz="1600" dirty="0">
                          <a:effectLst/>
                        </a:rPr>
                        <a:t>Τρυφερότητα - Φροντίδα – Ενδιαφέρον</a:t>
                      </a:r>
                      <a:endParaRPr lang="en-US" sz="1600" dirty="0">
                        <a:effectLst/>
                      </a:endParaRPr>
                    </a:p>
                    <a:p>
                      <a:pPr marL="0" marR="0" algn="ctr">
                        <a:spcBef>
                          <a:spcPts val="0"/>
                        </a:spcBef>
                        <a:spcAft>
                          <a:spcPts val="0"/>
                        </a:spcAft>
                      </a:pPr>
                      <a:r>
                        <a:rPr lang="el-GR" sz="1600" dirty="0">
                          <a:effectLst/>
                        </a:rPr>
                        <a:t>Αφηρημένη λογική - Ενδιαφέρον για το μέλλον</a:t>
                      </a:r>
                      <a:endParaRPr lang="en-US" sz="1600" dirty="0">
                        <a:effectLst/>
                      </a:endParaRPr>
                    </a:p>
                    <a:p>
                      <a:pPr marL="0" marR="0" algn="ctr">
                        <a:spcBef>
                          <a:spcPts val="0"/>
                        </a:spcBef>
                        <a:spcAft>
                          <a:spcPts val="0"/>
                        </a:spcAft>
                      </a:pPr>
                      <a:r>
                        <a:rPr lang="el-GR" sz="1600" dirty="0">
                          <a:effectLst/>
                        </a:rPr>
                        <a:t>Δημιουργία εξαιρέσεων σε κανόνες - Διαβαθμίσεις του γκρίζου (δεν είναι όλα “άσπρο-μαύρο”</a:t>
                      </a:r>
                      <a:endParaRPr lang="en-US" sz="1600" dirty="0">
                        <a:effectLst/>
                      </a:endParaRPr>
                    </a:p>
                    <a:p>
                      <a:pPr marL="0" marR="0" algn="ctr">
                        <a:spcBef>
                          <a:spcPts val="0"/>
                        </a:spcBef>
                        <a:spcAft>
                          <a:spcPts val="0"/>
                        </a:spcAft>
                      </a:pPr>
                      <a:r>
                        <a:rPr lang="en-US" sz="1600" dirty="0">
                          <a:effectLst/>
                        </a:rPr>
                        <a:t>Εξ</a:t>
                      </a:r>
                      <a:r>
                        <a:rPr lang="el-GR" sz="1600" dirty="0">
                          <a:effectLst/>
                        </a:rPr>
                        <a:t>ά</a:t>
                      </a:r>
                      <a:r>
                        <a:rPr lang="en-US" sz="1600" dirty="0" err="1">
                          <a:effectLst/>
                        </a:rPr>
                        <a:t>ρτηση</a:t>
                      </a:r>
                      <a:r>
                        <a:rPr lang="en-US" sz="1600" dirty="0">
                          <a:effectLst/>
                        </a:rPr>
                        <a:t> από άλλους</a:t>
                      </a:r>
                      <a:endParaRPr lang="en-US"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23426932"/>
                  </a:ext>
                </a:extLst>
              </a:tr>
            </a:tbl>
          </a:graphicData>
        </a:graphic>
      </p:graphicFrame>
      <p:pic>
        <p:nvPicPr>
          <p:cNvPr id="3" name="Carol Gilligan on Women and Moral Development _ Big Think">
            <a:hlinkClick r:id="" action="ppaction://media"/>
            <a:extLst>
              <a:ext uri="{FF2B5EF4-FFF2-40B4-BE49-F238E27FC236}">
                <a16:creationId xmlns:a16="http://schemas.microsoft.com/office/drawing/2014/main" id="{1BA6C781-3791-43BF-BC82-9B8839E8E014}"/>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472038" y="3580123"/>
            <a:ext cx="3713826" cy="2785370"/>
          </a:xfrm>
          <a:prstGeom prst="rect">
            <a:avLst/>
          </a:prstGeom>
        </p:spPr>
      </p:pic>
      <p:pic>
        <p:nvPicPr>
          <p:cNvPr id="7" name="Gilligan's Theory of Moral Development - with Dr Z">
            <a:hlinkClick r:id="" action="ppaction://media"/>
            <a:extLst>
              <a:ext uri="{FF2B5EF4-FFF2-40B4-BE49-F238E27FC236}">
                <a16:creationId xmlns:a16="http://schemas.microsoft.com/office/drawing/2014/main" id="{D1D3A558-4655-4F9F-80B8-1F579E85C09B}"/>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7472038" y="1339973"/>
            <a:ext cx="3713826" cy="2089027"/>
          </a:xfrm>
          <a:prstGeom prst="rect">
            <a:avLst/>
          </a:prstGeom>
        </p:spPr>
      </p:pic>
    </p:spTree>
    <p:extLst>
      <p:ext uri="{BB962C8B-B14F-4D97-AF65-F5344CB8AC3E}">
        <p14:creationId xmlns:p14="http://schemas.microsoft.com/office/powerpoint/2010/main" val="398642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04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25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3D2C954-AAA1-4A29-9B67-905EF7776BA0}"/>
              </a:ext>
            </a:extLst>
          </p:cNvPr>
          <p:cNvSpPr txBox="1">
            <a:spLocks/>
          </p:cNvSpPr>
          <p:nvPr/>
        </p:nvSpPr>
        <p:spPr>
          <a:xfrm>
            <a:off x="3941316" y="653659"/>
            <a:ext cx="4309367" cy="482684"/>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el-GR" b="1" dirty="0"/>
              <a:t>Κριτική στη θεωρία της </a:t>
            </a:r>
            <a:r>
              <a:rPr lang="en-US" b="1" dirty="0"/>
              <a:t>Gilligan</a:t>
            </a:r>
          </a:p>
        </p:txBody>
      </p:sp>
      <p:sp>
        <p:nvSpPr>
          <p:cNvPr id="3" name="Θέση περιεχομένου 2">
            <a:extLst>
              <a:ext uri="{FF2B5EF4-FFF2-40B4-BE49-F238E27FC236}">
                <a16:creationId xmlns:a16="http://schemas.microsoft.com/office/drawing/2014/main" id="{D948A049-EE6C-48BB-9083-0A9C7EE266B1}"/>
              </a:ext>
            </a:extLst>
          </p:cNvPr>
          <p:cNvSpPr txBox="1">
            <a:spLocks/>
          </p:cNvSpPr>
          <p:nvPr/>
        </p:nvSpPr>
        <p:spPr>
          <a:xfrm>
            <a:off x="807868" y="1251750"/>
            <a:ext cx="10564427" cy="4758432"/>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algn="just">
              <a:spcBef>
                <a:spcPts val="0"/>
              </a:spcBef>
              <a:spcAft>
                <a:spcPts val="0"/>
              </a:spcAft>
            </a:pPr>
            <a:r>
              <a:rPr lang="el-GR" sz="2200" dirty="0">
                <a:solidFill>
                  <a:srgbClr val="000000"/>
                </a:solidFill>
                <a:latin typeface="Garamond" panose="02020404030301010803" pitchFamily="18" charset="0"/>
                <a:ea typeface="Times New Roman" panose="02020603050405020304" pitchFamily="18" charset="0"/>
              </a:rPr>
              <a:t>Το έργο της </a:t>
            </a:r>
            <a:r>
              <a:rPr lang="en-US" sz="2200" dirty="0">
                <a:solidFill>
                  <a:srgbClr val="000000"/>
                </a:solidFill>
                <a:latin typeface="Garamond" panose="02020404030301010803" pitchFamily="18" charset="0"/>
                <a:ea typeface="Times New Roman" panose="02020603050405020304" pitchFamily="18" charset="0"/>
              </a:rPr>
              <a:t>Gilligan</a:t>
            </a:r>
            <a:r>
              <a:rPr lang="el-GR" sz="2200" dirty="0">
                <a:solidFill>
                  <a:srgbClr val="000000"/>
                </a:solidFill>
                <a:latin typeface="Garamond" panose="02020404030301010803" pitchFamily="18" charset="0"/>
                <a:ea typeface="Times New Roman" panose="02020603050405020304" pitchFamily="18" charset="0"/>
              </a:rPr>
              <a:t> οδήγησε στη γενική αποδοχή της άποψης των «δύο νοοτροπιών» για την κοινωνικοποίηση των παιδιών με βάση το φύλο, τις διαφορές στη λεκτική έκφραση ανδρών και γυναικών και τη φύση των κοινωνικών σχέσεων στις ομάδες των δύο φύλων γενικότερα. Ωστόσο, η άποψη για την ηθική σκέψη των παιδιών με βάση το φύλο  αμφισβητείται για πολλούς λόγους (</a:t>
            </a:r>
            <a:r>
              <a:rPr lang="en-US" sz="2200" dirty="0">
                <a:solidFill>
                  <a:srgbClr val="000000"/>
                </a:solidFill>
                <a:latin typeface="Garamond" panose="02020404030301010803" pitchFamily="18" charset="0"/>
                <a:ea typeface="Times New Roman" panose="02020603050405020304" pitchFamily="18" charset="0"/>
              </a:rPr>
              <a:t>William Corsaro</a:t>
            </a:r>
            <a:r>
              <a:rPr lang="el-GR" sz="2200" dirty="0">
                <a:solidFill>
                  <a:srgbClr val="000000"/>
                </a:solidFill>
                <a:latin typeface="Garamond" panose="02020404030301010803" pitchFamily="18" charset="0"/>
                <a:ea typeface="Times New Roman" panose="02020603050405020304" pitchFamily="18" charset="0"/>
              </a:rPr>
              <a:t>):</a:t>
            </a:r>
            <a:endParaRPr lang="en-US" sz="2200" dirty="0">
              <a:solidFill>
                <a:srgbClr val="000000"/>
              </a:solidFill>
              <a:latin typeface="Garamond" panose="02020404030301010803" pitchFamily="18" charset="0"/>
              <a:ea typeface="Times New Roman" panose="02020603050405020304" pitchFamily="18" charset="0"/>
            </a:endParaRPr>
          </a:p>
          <a:p>
            <a:pPr marL="0" indent="0" algn="just">
              <a:spcBef>
                <a:spcPts val="0"/>
              </a:spcBef>
              <a:spcAft>
                <a:spcPts val="0"/>
              </a:spcAft>
              <a:buFont typeface="Arial"/>
              <a:buNone/>
            </a:pPr>
            <a:endParaRPr lang="en-US" sz="2200" dirty="0">
              <a:latin typeface="Garamond" panose="02020404030301010803" pitchFamily="18" charset="0"/>
              <a:ea typeface="Times New Roman" panose="02020603050405020304" pitchFamily="18" charset="0"/>
            </a:endParaRPr>
          </a:p>
          <a:p>
            <a:pPr marL="114300" indent="-342900" algn="just">
              <a:spcBef>
                <a:spcPts val="0"/>
              </a:spcBef>
              <a:spcAft>
                <a:spcPts val="0"/>
              </a:spcAft>
              <a:buFont typeface="+mj-lt"/>
              <a:buAutoNum type="arabicPeriod"/>
            </a:pPr>
            <a:r>
              <a:rPr lang="el-GR" sz="2200" dirty="0">
                <a:latin typeface="Garamond" panose="02020404030301010803" pitchFamily="18" charset="0"/>
                <a:ea typeface="Times New Roman" panose="02020603050405020304" pitchFamily="18" charset="0"/>
              </a:rPr>
              <a:t>Οι περισσότερες μελέτες έχουν γίνει σε παιδιά λευκά, μεσαίας και ανώτερης τάξης της Αμερικής. </a:t>
            </a:r>
            <a:endParaRPr lang="en-US" sz="2200" dirty="0">
              <a:latin typeface="Garamond" panose="02020404030301010803" pitchFamily="18" charset="0"/>
              <a:ea typeface="Times New Roman" panose="02020603050405020304" pitchFamily="18" charset="0"/>
            </a:endParaRPr>
          </a:p>
          <a:p>
            <a:pPr marL="342900" indent="-342900" algn="just">
              <a:spcBef>
                <a:spcPts val="0"/>
              </a:spcBef>
              <a:spcAft>
                <a:spcPts val="0"/>
              </a:spcAft>
              <a:buFont typeface="+mj-lt"/>
              <a:buAutoNum type="arabicPeriod"/>
              <a:tabLst>
                <a:tab pos="228600" algn="l"/>
              </a:tabLst>
            </a:pPr>
            <a:r>
              <a:rPr lang="el-GR" sz="2200" dirty="0">
                <a:latin typeface="Garamond" panose="02020404030301010803" pitchFamily="18" charset="0"/>
                <a:ea typeface="Times New Roman" panose="02020603050405020304" pitchFamily="18" charset="0"/>
              </a:rPr>
              <a:t>Η φύση των δραστηριοτήτων των ενδιαφερόντων και των αξιών της ομάδας άλλων κοινωνιών διαφέρουν αρκετά από αυτές των λευκών Αμερικανίδων μεσαίας και ανώτερης τάξης.</a:t>
            </a:r>
            <a:endParaRPr lang="en-US" sz="2200" dirty="0">
              <a:latin typeface="Garamond" panose="02020404030301010803" pitchFamily="18" charset="0"/>
              <a:ea typeface="Times New Roman" panose="02020603050405020304" pitchFamily="18" charset="0"/>
            </a:endParaRPr>
          </a:p>
          <a:p>
            <a:pPr marL="342900" indent="-342900" algn="just">
              <a:spcBef>
                <a:spcPts val="0"/>
              </a:spcBef>
              <a:spcAft>
                <a:spcPts val="0"/>
              </a:spcAft>
              <a:buFont typeface="+mj-lt"/>
              <a:buAutoNum type="arabicPeriod"/>
              <a:tabLst>
                <a:tab pos="228600" algn="l"/>
              </a:tabLst>
            </a:pPr>
            <a:r>
              <a:rPr lang="el-GR" sz="2200" dirty="0">
                <a:latin typeface="Garamond" panose="02020404030301010803" pitchFamily="18" charset="0"/>
                <a:ea typeface="Times New Roman" panose="02020603050405020304" pitchFamily="18" charset="0"/>
              </a:rPr>
              <a:t>Τα πορίσματα του </a:t>
            </a:r>
            <a:r>
              <a:rPr lang="en-US" sz="2200" dirty="0">
                <a:latin typeface="Garamond" panose="02020404030301010803" pitchFamily="18" charset="0"/>
                <a:ea typeface="Times New Roman" panose="02020603050405020304" pitchFamily="18" charset="0"/>
              </a:rPr>
              <a:t>Kohlberg</a:t>
            </a:r>
            <a:r>
              <a:rPr lang="el-GR" sz="2200" dirty="0">
                <a:latin typeface="Garamond" panose="02020404030301010803" pitchFamily="18" charset="0"/>
                <a:ea typeface="Times New Roman" panose="02020603050405020304" pitchFamily="18" charset="0"/>
              </a:rPr>
              <a:t> ήταν βασισμένα σε έρευνας που έγιναν μόνο σε αγόρια ενώ της </a:t>
            </a:r>
            <a:r>
              <a:rPr lang="en-US" sz="2200" dirty="0">
                <a:latin typeface="Garamond" panose="02020404030301010803" pitchFamily="18" charset="0"/>
                <a:ea typeface="Times New Roman" panose="02020603050405020304" pitchFamily="18" charset="0"/>
              </a:rPr>
              <a:t>Gilligan</a:t>
            </a:r>
            <a:r>
              <a:rPr lang="el-GR" sz="2200" dirty="0">
                <a:latin typeface="Garamond" panose="02020404030301010803" pitchFamily="18" charset="0"/>
                <a:ea typeface="Times New Roman" panose="02020603050405020304" pitchFamily="18" charset="0"/>
              </a:rPr>
              <a:t> μόνο σε κορίτσια. </a:t>
            </a:r>
            <a:endParaRPr lang="en-US" sz="2200" dirty="0">
              <a:latin typeface="Garamond" panose="02020404030301010803" pitchFamily="18" charset="0"/>
              <a:ea typeface="Times New Roman" panose="02020603050405020304" pitchFamily="18" charset="0"/>
            </a:endParaRPr>
          </a:p>
          <a:p>
            <a:pPr marL="0" indent="0" algn="just">
              <a:spcBef>
                <a:spcPts val="0"/>
              </a:spcBef>
              <a:spcAft>
                <a:spcPts val="0"/>
              </a:spcAft>
              <a:buFont typeface="Arial"/>
              <a:buNone/>
            </a:pPr>
            <a:endParaRPr lang="en-US" sz="2200" dirty="0">
              <a:latin typeface="Garamond" panose="02020404030301010803" pitchFamily="18" charset="0"/>
              <a:ea typeface="Times New Roman" panose="02020603050405020304" pitchFamily="18" charset="0"/>
            </a:endParaRPr>
          </a:p>
        </p:txBody>
      </p:sp>
    </p:spTree>
    <p:extLst>
      <p:ext uri="{BB962C8B-B14F-4D97-AF65-F5344CB8AC3E}">
        <p14:creationId xmlns:p14="http://schemas.microsoft.com/office/powerpoint/2010/main" val="32040365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3D2C954-AAA1-4A29-9B67-905EF7776BA0}"/>
              </a:ext>
            </a:extLst>
          </p:cNvPr>
          <p:cNvSpPr txBox="1">
            <a:spLocks/>
          </p:cNvSpPr>
          <p:nvPr/>
        </p:nvSpPr>
        <p:spPr>
          <a:xfrm>
            <a:off x="3941316" y="653659"/>
            <a:ext cx="4309367" cy="482684"/>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el-GR" b="1" dirty="0"/>
              <a:t>Κριτική στη θεωρία της </a:t>
            </a:r>
            <a:r>
              <a:rPr lang="en-US" b="1" dirty="0"/>
              <a:t>Gilligan</a:t>
            </a:r>
          </a:p>
        </p:txBody>
      </p:sp>
      <p:sp>
        <p:nvSpPr>
          <p:cNvPr id="3" name="Θέση περιεχομένου 2">
            <a:extLst>
              <a:ext uri="{FF2B5EF4-FFF2-40B4-BE49-F238E27FC236}">
                <a16:creationId xmlns:a16="http://schemas.microsoft.com/office/drawing/2014/main" id="{D948A049-EE6C-48BB-9083-0A9C7EE266B1}"/>
              </a:ext>
            </a:extLst>
          </p:cNvPr>
          <p:cNvSpPr txBox="1">
            <a:spLocks/>
          </p:cNvSpPr>
          <p:nvPr/>
        </p:nvSpPr>
        <p:spPr>
          <a:xfrm>
            <a:off x="807868" y="1251750"/>
            <a:ext cx="10564427" cy="4758432"/>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algn="just">
              <a:spcBef>
                <a:spcPts val="0"/>
              </a:spcBef>
              <a:spcAft>
                <a:spcPts val="0"/>
              </a:spcAft>
            </a:pPr>
            <a:r>
              <a:rPr lang="el-GR" sz="2200" dirty="0">
                <a:latin typeface="Garamond" panose="02020404030301010803" pitchFamily="18" charset="0"/>
                <a:ea typeface="Times New Roman" panose="02020603050405020304" pitchFamily="18" charset="0"/>
              </a:rPr>
              <a:t>   Ενώ η </a:t>
            </a:r>
            <a:r>
              <a:rPr lang="en-US" sz="2200" dirty="0">
                <a:latin typeface="Garamond" panose="02020404030301010803" pitchFamily="18" charset="0"/>
                <a:ea typeface="Times New Roman" panose="02020603050405020304" pitchFamily="18" charset="0"/>
              </a:rPr>
              <a:t>Gilligan </a:t>
            </a:r>
            <a:r>
              <a:rPr lang="el-GR" sz="2200" dirty="0">
                <a:latin typeface="Garamond" panose="02020404030301010803" pitchFamily="18" charset="0"/>
                <a:ea typeface="Times New Roman" panose="02020603050405020304" pitchFamily="18" charset="0"/>
              </a:rPr>
              <a:t>διαπίστωσε ότι ο ηθικός προσανατολισμός των αγοριών διαφέρει από αυτών των κοριτσιών, η </a:t>
            </a:r>
            <a:r>
              <a:rPr lang="en-US" sz="2200" dirty="0">
                <a:latin typeface="Garamond" panose="02020404030301010803" pitchFamily="18" charset="0"/>
                <a:ea typeface="Times New Roman" panose="02020603050405020304" pitchFamily="18" charset="0"/>
              </a:rPr>
              <a:t>Goodwin</a:t>
            </a:r>
            <a:r>
              <a:rPr lang="el-GR" sz="2200" dirty="0">
                <a:latin typeface="Garamond" panose="02020404030301010803" pitchFamily="18" charset="0"/>
                <a:ea typeface="Times New Roman" panose="02020603050405020304" pitchFamily="18" charset="0"/>
              </a:rPr>
              <a:t> (1990) προχώρησε ακόμη πιο μακριά: παρατήρησε διαφορετικούς ηθικούς προσανατολισμούς σε άτομα του ίδιου φύλου. Τα ηθικά χαρακτηριστικά που η </a:t>
            </a:r>
            <a:r>
              <a:rPr lang="en-US" sz="2200" dirty="0">
                <a:latin typeface="Garamond" panose="02020404030301010803" pitchFamily="18" charset="0"/>
                <a:ea typeface="Times New Roman" panose="02020603050405020304" pitchFamily="18" charset="0"/>
              </a:rPr>
              <a:t>Gilligan</a:t>
            </a:r>
            <a:r>
              <a:rPr lang="el-GR" sz="2200" dirty="0">
                <a:latin typeface="Garamond" panose="02020404030301010803" pitchFamily="18" charset="0"/>
                <a:ea typeface="Times New Roman" panose="02020603050405020304" pitchFamily="18" charset="0"/>
              </a:rPr>
              <a:t> τοποθέτησε σε δύο κατηγορίες δημιουργούν μία μορφή στερεοτύπων που δείχνουν «τι αρμόζει σε ποιόν». Η </a:t>
            </a:r>
            <a:r>
              <a:rPr lang="en-US" sz="2200" dirty="0">
                <a:latin typeface="Garamond" panose="02020404030301010803" pitchFamily="18" charset="0"/>
                <a:ea typeface="Times New Roman" panose="02020603050405020304" pitchFamily="18" charset="0"/>
              </a:rPr>
              <a:t>Goodwin</a:t>
            </a:r>
            <a:r>
              <a:rPr lang="el-GR" sz="2200" dirty="0">
                <a:latin typeface="Garamond" panose="02020404030301010803" pitchFamily="18" charset="0"/>
                <a:ea typeface="Times New Roman" panose="02020603050405020304" pitchFamily="18" charset="0"/>
              </a:rPr>
              <a:t>, παρατηρώντας το παιδικό παιχνίδι, διαπίστωσε ότι κάποια κορίτσια μπορεί να εμφανίσουν χαρακτηριστικά που ανήκουν στον ξεχωριστό ηθικό προσανατολισμό, </a:t>
            </a:r>
            <a:r>
              <a:rPr lang="el-GR" sz="2200" dirty="0" err="1">
                <a:latin typeface="Garamond" panose="02020404030301010803" pitchFamily="18" charset="0"/>
                <a:ea typeface="Times New Roman" panose="02020603050405020304" pitchFamily="18" charset="0"/>
              </a:rPr>
              <a:t>σχετικοποιώντας</a:t>
            </a:r>
            <a:r>
              <a:rPr lang="el-GR" sz="2200" dirty="0">
                <a:latin typeface="Garamond" panose="02020404030301010803" pitchFamily="18" charset="0"/>
                <a:ea typeface="Times New Roman" panose="02020603050405020304" pitchFamily="18" charset="0"/>
              </a:rPr>
              <a:t> έτσι τα πορίσματα των προηγούμενων ερευνών. Η ηθική αυτή διαφοροποίηση σε άτομα του ίδιου φύλου ερμηνεύεται ως αποτέλεσμα της επίδρασης ενός συγκεκριμένου πολιτισμικού περιβάλλοντος.</a:t>
            </a:r>
            <a:endParaRPr lang="en-US" sz="2200" dirty="0">
              <a:latin typeface="Garamond" panose="02020404030301010803" pitchFamily="18" charset="0"/>
              <a:ea typeface="Times New Roman" panose="02020603050405020304" pitchFamily="18" charset="0"/>
            </a:endParaRPr>
          </a:p>
        </p:txBody>
      </p:sp>
    </p:spTree>
    <p:extLst>
      <p:ext uri="{BB962C8B-B14F-4D97-AF65-F5344CB8AC3E}">
        <p14:creationId xmlns:p14="http://schemas.microsoft.com/office/powerpoint/2010/main" val="392731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6EBBEF1-EAAC-4425-9554-D43A0B19C821}"/>
              </a:ext>
            </a:extLst>
          </p:cNvPr>
          <p:cNvSpPr>
            <a:spLocks noGrp="1"/>
          </p:cNvSpPr>
          <p:nvPr>
            <p:ph type="title"/>
          </p:nvPr>
        </p:nvSpPr>
        <p:spPr/>
        <p:txBody>
          <a:bodyPr>
            <a:normAutofit fontScale="90000"/>
          </a:bodyPr>
          <a:lstStyle/>
          <a:p>
            <a:r>
              <a:rPr lang="el-GR" dirty="0">
                <a:latin typeface="Garamond" panose="02020404030301010803" pitchFamily="18" charset="0"/>
              </a:rPr>
              <a:t>Πολιτισμικές αναγνώσεις των ηθικών διλημμάτων </a:t>
            </a:r>
            <a:endParaRPr lang="en-US" dirty="0">
              <a:latin typeface="Garamond" panose="02020404030301010803" pitchFamily="18" charset="0"/>
            </a:endParaRPr>
          </a:p>
        </p:txBody>
      </p:sp>
      <p:sp>
        <p:nvSpPr>
          <p:cNvPr id="3" name="Θέση περιεχομένου 2">
            <a:extLst>
              <a:ext uri="{FF2B5EF4-FFF2-40B4-BE49-F238E27FC236}">
                <a16:creationId xmlns:a16="http://schemas.microsoft.com/office/drawing/2014/main" id="{F7301AB8-4FAA-45E3-A0E5-FD0ECDE2FBF3}"/>
              </a:ext>
            </a:extLst>
          </p:cNvPr>
          <p:cNvSpPr>
            <a:spLocks noGrp="1"/>
          </p:cNvSpPr>
          <p:nvPr>
            <p:ph idx="1"/>
          </p:nvPr>
        </p:nvSpPr>
        <p:spPr>
          <a:xfrm>
            <a:off x="798990" y="2521257"/>
            <a:ext cx="10573306" cy="3435658"/>
          </a:xfrm>
        </p:spPr>
        <p:txBody>
          <a:bodyPr>
            <a:noAutofit/>
          </a:bodyPr>
          <a:lstStyle/>
          <a:p>
            <a:pPr marL="0" marR="0" algn="just">
              <a:spcBef>
                <a:spcPts val="0"/>
              </a:spcBef>
              <a:spcAft>
                <a:spcPts val="0"/>
              </a:spcAft>
            </a:pPr>
            <a:r>
              <a:rPr lang="el-GR" sz="2000" dirty="0">
                <a:effectLst/>
                <a:latin typeface="Garamond" panose="02020404030301010803" pitchFamily="18" charset="0"/>
                <a:ea typeface="Times New Roman" panose="02020603050405020304" pitchFamily="18" charset="0"/>
              </a:rPr>
              <a:t> Οι πολιτισμικοί ψυχολόγοι υποστηρίζουν ότι αυτό που μία κοινωνία θεωρεί δεδομένο σε κάποια άλλη είναι σχετικό ή ανύπαρκτο. </a:t>
            </a:r>
          </a:p>
          <a:p>
            <a:pPr marL="0" marR="0" algn="just">
              <a:spcBef>
                <a:spcPts val="0"/>
              </a:spcBef>
              <a:spcAft>
                <a:spcPts val="0"/>
              </a:spcAft>
            </a:pPr>
            <a:r>
              <a:rPr lang="en-US" sz="2000" dirty="0">
                <a:effectLst/>
                <a:latin typeface="Garamond" panose="02020404030301010803" pitchFamily="18" charset="0"/>
                <a:ea typeface="Times New Roman" panose="02020603050405020304" pitchFamily="18" charset="0"/>
              </a:rPr>
              <a:t>Miller</a:t>
            </a:r>
            <a:r>
              <a:rPr lang="el-GR" sz="2000" dirty="0">
                <a:effectLst/>
                <a:latin typeface="Garamond" panose="02020404030301010803" pitchFamily="18" charset="0"/>
                <a:ea typeface="Times New Roman" panose="02020603050405020304" pitchFamily="18" charset="0"/>
              </a:rPr>
              <a:t> &amp; </a:t>
            </a:r>
            <a:r>
              <a:rPr lang="en-US" sz="2000" dirty="0" err="1">
                <a:effectLst/>
                <a:latin typeface="Garamond" panose="02020404030301010803" pitchFamily="18" charset="0"/>
                <a:ea typeface="Times New Roman" panose="02020603050405020304" pitchFamily="18" charset="0"/>
              </a:rPr>
              <a:t>Bersoff</a:t>
            </a:r>
            <a:r>
              <a:rPr lang="el-GR" sz="2000" dirty="0">
                <a:effectLst/>
                <a:latin typeface="Garamond" panose="02020404030301010803" pitchFamily="18" charset="0"/>
                <a:ea typeface="Times New Roman" panose="02020603050405020304" pitchFamily="18" charset="0"/>
              </a:rPr>
              <a:t> (1995): σύγκριναν ενήλικες των ΗΠΑ &amp; Νότιας Ινδίας, ερευνώντας διαφορετικές ηθικές προοπτικές σε σχέση με την οικογένεια </a:t>
            </a:r>
          </a:p>
          <a:p>
            <a:pPr marL="0" marR="0" algn="just">
              <a:spcBef>
                <a:spcPts val="0"/>
              </a:spcBef>
              <a:spcAft>
                <a:spcPts val="0"/>
              </a:spcAft>
            </a:pPr>
            <a:r>
              <a:rPr lang="en-US" sz="2000" dirty="0" err="1">
                <a:effectLst/>
                <a:latin typeface="Garamond" panose="02020404030301010803" pitchFamily="18" charset="0"/>
                <a:ea typeface="Times New Roman" panose="02020603050405020304" pitchFamily="18" charset="0"/>
              </a:rPr>
              <a:t>Isawa</a:t>
            </a:r>
            <a:r>
              <a:rPr lang="el-GR" sz="2000" dirty="0">
                <a:effectLst/>
                <a:latin typeface="Garamond" panose="02020404030301010803" pitchFamily="18" charset="0"/>
                <a:ea typeface="Times New Roman" panose="02020603050405020304" pitchFamily="18" charset="0"/>
              </a:rPr>
              <a:t> (1992): διαπίστωσε ποιοτικές διαφορές όσον αφορά στην αξία της ανθρώπινης ζωής, οι οποίες καθρέφτιζαν πολιτισμικούς κανόνες.</a:t>
            </a:r>
            <a:endParaRPr lang="en-US" sz="2000" dirty="0">
              <a:effectLst/>
              <a:latin typeface="Garamond" panose="02020404030301010803" pitchFamily="18" charset="0"/>
              <a:ea typeface="Times New Roman" panose="02020603050405020304" pitchFamily="18" charset="0"/>
            </a:endParaRPr>
          </a:p>
          <a:p>
            <a:pPr marL="0" marR="0" algn="just">
              <a:spcBef>
                <a:spcPts val="0"/>
              </a:spcBef>
              <a:spcAft>
                <a:spcPts val="0"/>
              </a:spcAft>
            </a:pPr>
            <a:r>
              <a:rPr lang="el-GR" sz="2000" dirty="0">
                <a:solidFill>
                  <a:srgbClr val="000000"/>
                </a:solidFill>
                <a:effectLst/>
                <a:latin typeface="Garamond" panose="02020404030301010803" pitchFamily="18" charset="0"/>
                <a:ea typeface="Times New Roman" panose="02020603050405020304" pitchFamily="18" charset="0"/>
              </a:rPr>
              <a:t>Οι διαφορές των παιδιών στην ηθική τους σκέψη γίνονται αντιληπτές στις δραστηριότητές τους, (π.χ. στο ομαδικό παιχνίδι). Οι Αμερικανοί είναι  δυσαρεστημένοι από τις διαφωνίες και τις συγκρούσεις μεταξύ των παιδιών που συμβαίνουν κατά τη διάρκεια ενός παιχνιδιού. Όμως οι συγκρούσεις (νοούμενες ως πειράγματα και συζητήσεις) μπορούν να φέρουν τα παιδιά πιο κοντά. Για παράδειγμα, η </a:t>
            </a:r>
            <a:r>
              <a:rPr lang="en-US" sz="2000" dirty="0">
                <a:solidFill>
                  <a:srgbClr val="000000"/>
                </a:solidFill>
                <a:effectLst/>
                <a:latin typeface="Garamond" panose="02020404030301010803" pitchFamily="18" charset="0"/>
                <a:ea typeface="Times New Roman" panose="02020603050405020304" pitchFamily="18" charset="0"/>
              </a:rPr>
              <a:t>Goodwin</a:t>
            </a:r>
            <a:r>
              <a:rPr lang="el-GR" sz="2000" dirty="0">
                <a:solidFill>
                  <a:srgbClr val="000000"/>
                </a:solidFill>
                <a:effectLst/>
                <a:latin typeface="Garamond" panose="02020404030301010803" pitchFamily="18" charset="0"/>
                <a:ea typeface="Times New Roman" panose="02020603050405020304" pitchFamily="18" charset="0"/>
              </a:rPr>
              <a:t> (1990) διαπίστωσε ότι στα </a:t>
            </a:r>
            <a:r>
              <a:rPr lang="el-GR" sz="2000" dirty="0" err="1">
                <a:solidFill>
                  <a:srgbClr val="000000"/>
                </a:solidFill>
                <a:effectLst/>
                <a:latin typeface="Garamond" panose="02020404030301010803" pitchFamily="18" charset="0"/>
                <a:ea typeface="Times New Roman" panose="02020603050405020304" pitchFamily="18" charset="0"/>
              </a:rPr>
              <a:t>Αφρο</a:t>
            </a:r>
            <a:r>
              <a:rPr lang="el-GR" sz="2000" dirty="0">
                <a:solidFill>
                  <a:srgbClr val="000000"/>
                </a:solidFill>
                <a:effectLst/>
                <a:latin typeface="Garamond" panose="02020404030301010803" pitchFamily="18" charset="0"/>
                <a:ea typeface="Times New Roman" panose="02020603050405020304" pitchFamily="18" charset="0"/>
              </a:rPr>
              <a:t>-Αμερικανάκια που μελέτησε τα αγόρια κατέφευγαν σε καυγάδες και προσβλητικές εκφράσεις για να δραματοποιήσουν το παιχνίδι, να διαμορφώσουν και να εκφράσουν το χαρακτήρα τους. </a:t>
            </a:r>
          </a:p>
        </p:txBody>
      </p:sp>
    </p:spTree>
    <p:extLst>
      <p:ext uri="{BB962C8B-B14F-4D97-AF65-F5344CB8AC3E}">
        <p14:creationId xmlns:p14="http://schemas.microsoft.com/office/powerpoint/2010/main" val="3967884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0DE00F1-EF92-4C4A-B147-E765E2E28BE5}"/>
              </a:ext>
            </a:extLst>
          </p:cNvPr>
          <p:cNvSpPr>
            <a:spLocks noGrp="1"/>
          </p:cNvSpPr>
          <p:nvPr>
            <p:ph type="title"/>
          </p:nvPr>
        </p:nvSpPr>
        <p:spPr/>
        <p:txBody>
          <a:bodyPr>
            <a:normAutofit fontScale="90000"/>
          </a:bodyPr>
          <a:lstStyle/>
          <a:p>
            <a:r>
              <a:rPr lang="el-GR" dirty="0">
                <a:latin typeface="Garamond" panose="02020404030301010803" pitchFamily="18" charset="0"/>
              </a:rPr>
              <a:t>Πολιτισμικές αναγνώσεις των ηθικών διλημμάτων </a:t>
            </a:r>
            <a:endParaRPr lang="en-US" dirty="0"/>
          </a:p>
        </p:txBody>
      </p:sp>
      <p:pic>
        <p:nvPicPr>
          <p:cNvPr id="5" name="Εικόνα 4">
            <a:extLst>
              <a:ext uri="{FF2B5EF4-FFF2-40B4-BE49-F238E27FC236}">
                <a16:creationId xmlns:a16="http://schemas.microsoft.com/office/drawing/2014/main" id="{AAEC0D39-5E96-4CA2-91D7-84A933D6C0CB}"/>
              </a:ext>
            </a:extLst>
          </p:cNvPr>
          <p:cNvPicPr>
            <a:picLocks noChangeAspect="1"/>
          </p:cNvPicPr>
          <p:nvPr/>
        </p:nvPicPr>
        <p:blipFill>
          <a:blip r:embed="rId2"/>
          <a:stretch>
            <a:fillRect/>
          </a:stretch>
        </p:blipFill>
        <p:spPr>
          <a:xfrm>
            <a:off x="626106" y="735625"/>
            <a:ext cx="10946936" cy="5421040"/>
          </a:xfrm>
          <a:prstGeom prst="rect">
            <a:avLst/>
          </a:prstGeom>
        </p:spPr>
      </p:pic>
    </p:spTree>
    <p:extLst>
      <p:ext uri="{BB962C8B-B14F-4D97-AF65-F5344CB8AC3E}">
        <p14:creationId xmlns:p14="http://schemas.microsoft.com/office/powerpoint/2010/main" val="3868828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431064-D6F8-40C5-BD31-C1B2C22FCCA1}"/>
              </a:ext>
            </a:extLst>
          </p:cNvPr>
          <p:cNvSpPr txBox="1">
            <a:spLocks/>
          </p:cNvSpPr>
          <p:nvPr/>
        </p:nvSpPr>
        <p:spPr>
          <a:xfrm>
            <a:off x="3222594" y="688019"/>
            <a:ext cx="6324598" cy="482684"/>
          </a:xfrm>
          <a:prstGeom prst="rect">
            <a:avLst/>
          </a:prstGeom>
        </p:spPr>
        <p:txBody>
          <a:bodyPr vert="horz" lIns="91440" tIns="45720" rIns="91440" bIns="45720" rtlCol="0" anchor="t">
            <a:normAutofit fontScale="975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l-GR" b="1" dirty="0">
                <a:latin typeface="Garamond" panose="02020404030301010803" pitchFamily="18" charset="0"/>
              </a:rPr>
              <a:t>Πολιτισμικές αναγνώσεις των ηθικών διλημμάτων </a:t>
            </a:r>
            <a:endParaRPr lang="en-US" b="1" dirty="0"/>
          </a:p>
        </p:txBody>
      </p:sp>
      <p:sp>
        <p:nvSpPr>
          <p:cNvPr id="3" name="Θέση περιεχομένου 2">
            <a:extLst>
              <a:ext uri="{FF2B5EF4-FFF2-40B4-BE49-F238E27FC236}">
                <a16:creationId xmlns:a16="http://schemas.microsoft.com/office/drawing/2014/main" id="{EE50B40B-2D3A-467E-8322-A1CBC0ECEDA4}"/>
              </a:ext>
            </a:extLst>
          </p:cNvPr>
          <p:cNvSpPr txBox="1">
            <a:spLocks/>
          </p:cNvSpPr>
          <p:nvPr/>
        </p:nvSpPr>
        <p:spPr>
          <a:xfrm>
            <a:off x="905522" y="1170704"/>
            <a:ext cx="10422385" cy="4999278"/>
          </a:xfrm>
          <a:prstGeom prst="rect">
            <a:avLst/>
          </a:prstGeom>
        </p:spPr>
        <p:txBody>
          <a:bodyPr>
            <a:normAutofit fontScale="700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algn="just">
              <a:lnSpc>
                <a:spcPct val="120000"/>
              </a:lnSpc>
              <a:spcBef>
                <a:spcPts val="0"/>
              </a:spcBef>
              <a:spcAft>
                <a:spcPts val="0"/>
              </a:spcAft>
            </a:pPr>
            <a:r>
              <a:rPr lang="el-GR" sz="2800" b="1" dirty="0">
                <a:solidFill>
                  <a:srgbClr val="000000"/>
                </a:solidFill>
                <a:latin typeface="Garamond" panose="02020404030301010803" pitchFamily="18" charset="0"/>
                <a:ea typeface="Times New Roman" panose="02020603050405020304" pitchFamily="18" charset="0"/>
              </a:rPr>
              <a:t>Ως προς την οπτική (εκτίμηση/αξιολόγηση):</a:t>
            </a:r>
            <a:r>
              <a:rPr lang="el-GR" sz="2800" dirty="0">
                <a:solidFill>
                  <a:srgbClr val="000000"/>
                </a:solidFill>
                <a:latin typeface="Garamond" panose="02020404030301010803" pitchFamily="18" charset="0"/>
                <a:ea typeface="Times New Roman" panose="02020603050405020304" pitchFamily="18" charset="0"/>
              </a:rPr>
              <a:t> Στο παιχνίδι με το κουτσό, η </a:t>
            </a:r>
            <a:r>
              <a:rPr lang="en-US" sz="2800" dirty="0">
                <a:solidFill>
                  <a:srgbClr val="000000"/>
                </a:solidFill>
                <a:latin typeface="Garamond" panose="02020404030301010803" pitchFamily="18" charset="0"/>
                <a:ea typeface="Times New Roman" panose="02020603050405020304" pitchFamily="18" charset="0"/>
              </a:rPr>
              <a:t>Goodwin</a:t>
            </a:r>
            <a:r>
              <a:rPr lang="el-GR" sz="2800" dirty="0">
                <a:solidFill>
                  <a:srgbClr val="000000"/>
                </a:solidFill>
                <a:latin typeface="Garamond" panose="02020404030301010803" pitchFamily="18" charset="0"/>
                <a:ea typeface="Times New Roman" panose="02020603050405020304" pitchFamily="18" charset="0"/>
              </a:rPr>
              <a:t> παρατήρησε ότι τα λευκά κορίτσια μεσαίας τάξης χρησιμοποιούσαν κατά τη διάρκεια του παιχνιδιού τους διαφορετικό τρόπο επικοινωνίας από τα αντίστοιχης ηλικίας κορίτσια </a:t>
            </a:r>
            <a:r>
              <a:rPr lang="el-GR" sz="2800" dirty="0" err="1">
                <a:solidFill>
                  <a:srgbClr val="000000"/>
                </a:solidFill>
                <a:latin typeface="Garamond" panose="02020404030301010803" pitchFamily="18" charset="0"/>
                <a:ea typeface="Times New Roman" panose="02020603050405020304" pitchFamily="18" charset="0"/>
              </a:rPr>
              <a:t>Αφρο</a:t>
            </a:r>
            <a:r>
              <a:rPr lang="el-GR" sz="2800" dirty="0">
                <a:solidFill>
                  <a:srgbClr val="000000"/>
                </a:solidFill>
                <a:latin typeface="Garamond" panose="02020404030301010803" pitchFamily="18" charset="0"/>
                <a:ea typeface="Times New Roman" panose="02020603050405020304" pitchFamily="18" charset="0"/>
              </a:rPr>
              <a:t>-Αμερικάνων ή Λατίνων. Ο διαφορετικός αυτός τρόπος επικοινωνίας ήταν το απότοκο μίας διαφορετικής ηθικής αγωγής, χωρίς αυτό να σημαίνει ότι κάποια από τις δύο  αξιολογείται αρνητικά, παρόλο που τα μεσαίας τάξης λευκά κορίτσια βρίσκουν το πειρακτικό, αντιδραστικό στυλ των Λατίνων και </a:t>
            </a:r>
            <a:r>
              <a:rPr lang="el-GR" sz="2800" dirty="0" err="1">
                <a:solidFill>
                  <a:srgbClr val="000000"/>
                </a:solidFill>
                <a:latin typeface="Garamond" panose="02020404030301010803" pitchFamily="18" charset="0"/>
                <a:ea typeface="Times New Roman" panose="02020603050405020304" pitchFamily="18" charset="0"/>
              </a:rPr>
              <a:t>Αφρο</a:t>
            </a:r>
            <a:r>
              <a:rPr lang="el-GR" sz="2800" dirty="0">
                <a:solidFill>
                  <a:srgbClr val="000000"/>
                </a:solidFill>
                <a:latin typeface="Garamond" panose="02020404030301010803" pitchFamily="18" charset="0"/>
                <a:ea typeface="Times New Roman" panose="02020603050405020304" pitchFamily="18" charset="0"/>
              </a:rPr>
              <a:t>-Αμερικανίδων απειλητικό, αυταρχικό και κακό, ενώ οι </a:t>
            </a:r>
            <a:r>
              <a:rPr lang="el-GR" sz="2800" dirty="0" err="1">
                <a:solidFill>
                  <a:srgbClr val="000000"/>
                </a:solidFill>
                <a:latin typeface="Garamond" panose="02020404030301010803" pitchFamily="18" charset="0"/>
                <a:ea typeface="Times New Roman" panose="02020603050405020304" pitchFamily="18" charset="0"/>
              </a:rPr>
              <a:t>Αφρικανο</a:t>
            </a:r>
            <a:r>
              <a:rPr lang="el-GR" sz="2800" dirty="0">
                <a:solidFill>
                  <a:srgbClr val="000000"/>
                </a:solidFill>
                <a:latin typeface="Garamond" panose="02020404030301010803" pitchFamily="18" charset="0"/>
                <a:ea typeface="Times New Roman" panose="02020603050405020304" pitchFamily="18" charset="0"/>
              </a:rPr>
              <a:t>-Αμερικανίδες και οι </a:t>
            </a:r>
            <a:r>
              <a:rPr lang="el-GR" sz="2800" dirty="0" err="1">
                <a:solidFill>
                  <a:srgbClr val="000000"/>
                </a:solidFill>
                <a:latin typeface="Garamond" panose="02020404030301010803" pitchFamily="18" charset="0"/>
                <a:ea typeface="Times New Roman" panose="02020603050405020304" pitchFamily="18" charset="0"/>
              </a:rPr>
              <a:t>Λατίνες</a:t>
            </a:r>
            <a:r>
              <a:rPr lang="el-GR" sz="2800" dirty="0">
                <a:solidFill>
                  <a:srgbClr val="000000"/>
                </a:solidFill>
                <a:latin typeface="Garamond" panose="02020404030301010803" pitchFamily="18" charset="0"/>
                <a:ea typeface="Times New Roman" panose="02020603050405020304" pitchFamily="18" charset="0"/>
              </a:rPr>
              <a:t> βλέπουν το ήπιο και ευγενικό στυλ των μεσαίας τάξης λευκών κοριτσιών σαν προστατευτικό!</a:t>
            </a:r>
          </a:p>
          <a:p>
            <a:pPr marL="0" algn="just">
              <a:lnSpc>
                <a:spcPct val="120000"/>
              </a:lnSpc>
              <a:spcBef>
                <a:spcPts val="0"/>
              </a:spcBef>
              <a:spcAft>
                <a:spcPts val="0"/>
              </a:spcAft>
            </a:pPr>
            <a:endParaRPr lang="en-US" sz="2800" dirty="0">
              <a:latin typeface="Garamond" panose="02020404030301010803" pitchFamily="18" charset="0"/>
              <a:ea typeface="Times New Roman" panose="02020603050405020304" pitchFamily="18" charset="0"/>
            </a:endParaRPr>
          </a:p>
          <a:p>
            <a:pPr marL="0" algn="just">
              <a:lnSpc>
                <a:spcPct val="120000"/>
              </a:lnSpc>
              <a:spcBef>
                <a:spcPts val="0"/>
              </a:spcBef>
              <a:spcAft>
                <a:spcPts val="0"/>
              </a:spcAft>
            </a:pPr>
            <a:r>
              <a:rPr lang="el-GR" sz="2800" b="1" dirty="0">
                <a:solidFill>
                  <a:srgbClr val="000000"/>
                </a:solidFill>
                <a:latin typeface="Garamond" panose="02020404030301010803" pitchFamily="18" charset="0"/>
                <a:ea typeface="Times New Roman" panose="02020603050405020304" pitchFamily="18" charset="0"/>
              </a:rPr>
              <a:t>Ως προς τον εγωκεντρισμό:</a:t>
            </a:r>
            <a:r>
              <a:rPr lang="el-GR" sz="2800" dirty="0">
                <a:solidFill>
                  <a:srgbClr val="000000"/>
                </a:solidFill>
                <a:latin typeface="Garamond" panose="02020404030301010803" pitchFamily="18" charset="0"/>
                <a:ea typeface="Times New Roman" panose="02020603050405020304" pitchFamily="18" charset="0"/>
              </a:rPr>
              <a:t> </a:t>
            </a:r>
            <a:r>
              <a:rPr lang="en-US" sz="2800" dirty="0">
                <a:solidFill>
                  <a:srgbClr val="000000"/>
                </a:solidFill>
                <a:latin typeface="Garamond" panose="02020404030301010803" pitchFamily="18" charset="0"/>
                <a:ea typeface="Times New Roman" panose="02020603050405020304" pitchFamily="18" charset="0"/>
              </a:rPr>
              <a:t>Dunn </a:t>
            </a:r>
            <a:r>
              <a:rPr lang="el-GR" sz="2800" dirty="0">
                <a:solidFill>
                  <a:srgbClr val="000000"/>
                </a:solidFill>
                <a:latin typeface="Garamond" panose="02020404030301010803" pitchFamily="18" charset="0"/>
                <a:ea typeface="Times New Roman" panose="02020603050405020304" pitchFamily="18" charset="0"/>
              </a:rPr>
              <a:t>(</a:t>
            </a:r>
            <a:r>
              <a:rPr lang="en-US" sz="2800" dirty="0">
                <a:solidFill>
                  <a:srgbClr val="000000"/>
                </a:solidFill>
                <a:latin typeface="Garamond" panose="02020404030301010803" pitchFamily="18" charset="0"/>
                <a:ea typeface="Times New Roman" panose="02020603050405020304" pitchFamily="18" charset="0"/>
              </a:rPr>
              <a:t>1998)</a:t>
            </a:r>
            <a:r>
              <a:rPr lang="el-GR" sz="2800" dirty="0">
                <a:solidFill>
                  <a:srgbClr val="000000"/>
                </a:solidFill>
                <a:latin typeface="Garamond" panose="02020404030301010803" pitchFamily="18" charset="0"/>
                <a:ea typeface="Times New Roman" panose="02020603050405020304" pitchFamily="18" charset="0"/>
              </a:rPr>
              <a:t>: παρατηρεί ότι τα παιδιά έδειξαν ότι πρακτικά καταλάβαιναν τι θα αναστάτωνε ή θα ενοχλούσε ένα συγκεκριμένο άτομο. Τα παιδιά 2 χρονών δείχνουν να προβλέπουν τις ενέργειες της μητέρας τους για μελλοντική τιμωρία. Αυτόν τον τρόπο σκέψης τον απέκτησαν τα παιδιά μέσα από την αλληλεπίδρασή τους με το οικογενειακό περιβάλλον και μάλιστα από άτομα μεγαλύτερης ηλικίας από αυτά. Μία τέτοια μορφής αντίδραση σε μία τόσο μικρή ηλικία δείχνει ότι τελικά τα παιδιά δεν είναι τόσο εγωκεντρικά, τουλάχιστον στον βαθμό που πίστευε ο </a:t>
            </a:r>
            <a:r>
              <a:rPr lang="en-US" sz="2800" dirty="0">
                <a:solidFill>
                  <a:srgbClr val="000000"/>
                </a:solidFill>
                <a:latin typeface="Garamond" panose="02020404030301010803" pitchFamily="18" charset="0"/>
                <a:ea typeface="Times New Roman" panose="02020603050405020304" pitchFamily="18" charset="0"/>
              </a:rPr>
              <a:t>Piaget </a:t>
            </a:r>
            <a:r>
              <a:rPr lang="el-GR" sz="2800" dirty="0">
                <a:solidFill>
                  <a:srgbClr val="000000"/>
                </a:solidFill>
                <a:latin typeface="Garamond" panose="02020404030301010803" pitchFamily="18" charset="0"/>
                <a:ea typeface="Times New Roman" panose="02020603050405020304" pitchFamily="18" charset="0"/>
              </a:rPr>
              <a:t>ότι είναι.</a:t>
            </a:r>
            <a:endParaRPr lang="en-US" sz="2800" dirty="0">
              <a:latin typeface="Garamond" panose="02020404030301010803" pitchFamily="18" charset="0"/>
              <a:ea typeface="Times New Roman" panose="02020603050405020304" pitchFamily="18" charset="0"/>
            </a:endParaRPr>
          </a:p>
          <a:p>
            <a:pPr>
              <a:lnSpc>
                <a:spcPct val="120000"/>
              </a:lnSpc>
            </a:pPr>
            <a:endParaRPr lang="en-US" dirty="0"/>
          </a:p>
        </p:txBody>
      </p:sp>
    </p:spTree>
    <p:extLst>
      <p:ext uri="{BB962C8B-B14F-4D97-AF65-F5344CB8AC3E}">
        <p14:creationId xmlns:p14="http://schemas.microsoft.com/office/powerpoint/2010/main" val="2129236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EDBE774-542C-4A42-854E-56DC5EF408F8}"/>
              </a:ext>
            </a:extLst>
          </p:cNvPr>
          <p:cNvSpPr>
            <a:spLocks noGrp="1"/>
          </p:cNvSpPr>
          <p:nvPr>
            <p:ph type="title"/>
          </p:nvPr>
        </p:nvSpPr>
        <p:spPr/>
        <p:txBody>
          <a:bodyPr/>
          <a:lstStyle/>
          <a:p>
            <a:r>
              <a:rPr lang="el-GR" dirty="0">
                <a:latin typeface="Garamond" panose="02020404030301010803" pitchFamily="18" charset="0"/>
              </a:rPr>
              <a:t>Ηθικά διλήμματα</a:t>
            </a:r>
            <a:endParaRPr lang="en-US" dirty="0">
              <a:latin typeface="Garamond" panose="02020404030301010803" pitchFamily="18" charset="0"/>
            </a:endParaRPr>
          </a:p>
        </p:txBody>
      </p:sp>
      <p:sp>
        <p:nvSpPr>
          <p:cNvPr id="3" name="Θέση περιεχομένου 2">
            <a:extLst>
              <a:ext uri="{FF2B5EF4-FFF2-40B4-BE49-F238E27FC236}">
                <a16:creationId xmlns:a16="http://schemas.microsoft.com/office/drawing/2014/main" id="{BCC6D148-E4BF-436D-91E4-A4F137B925EC}"/>
              </a:ext>
            </a:extLst>
          </p:cNvPr>
          <p:cNvSpPr>
            <a:spLocks noGrp="1"/>
          </p:cNvSpPr>
          <p:nvPr>
            <p:ph idx="1"/>
          </p:nvPr>
        </p:nvSpPr>
        <p:spPr>
          <a:xfrm>
            <a:off x="648070" y="2450237"/>
            <a:ext cx="10857390" cy="3746378"/>
          </a:xfrm>
        </p:spPr>
        <p:txBody>
          <a:bodyPr>
            <a:normAutofit fontScale="92500" lnSpcReduction="10000"/>
          </a:bodyPr>
          <a:lstStyle/>
          <a:p>
            <a:r>
              <a:rPr lang="el-GR" dirty="0">
                <a:latin typeface="Garamond" panose="02020404030301010803" pitchFamily="18" charset="0"/>
              </a:rPr>
              <a:t>Σε ένα σχολείο κάποιος γράφει υβριστικά σχόλια εις βάρος κάποιου καθηγητή που είναι μισητός από όλους. Μόνο εσείς ξέρετε ότι ο δράστης είναι ο μαθητής Α. Ο καθηγητής χωρίς αποδείξεις και εντελώς αυθαίρετα αποφασίζει να τιμωρήσει τον μαθητή Β που είναι το αγόρι σας και ο καλύτερός σας φίλος με 5 μέρες αποβολή. Ο μαθητής Β εάν πάρει μία μέρα αποβολή θα μείνει στην τάξη. Θα αποκαλύψετε την αλήθεια, σώζοντας το αγόρι σας, αλλά όλο το σχολείο θα μάθει ότι είστε «ρουφιάνα» ή θα το κρατήσετε μυστικό αλλά δεν θα διαπράξετε προδοσία;</a:t>
            </a:r>
          </a:p>
          <a:p>
            <a:r>
              <a:rPr lang="el-GR" dirty="0">
                <a:latin typeface="Garamond" panose="02020404030301010803" pitchFamily="18" charset="0"/>
              </a:rPr>
              <a:t>Ένας μυστηριώδης κύριος σας δίνει ένα κουτί με ένα κουμπί λέγοντάς σας ότι αν το πατήσετε θα πάρετε 1 εκ. ευρώ αλλά κάποιος που δεν ξέρετε θα πεθάνει. Θα πατήσετε το κουμπί;</a:t>
            </a:r>
          </a:p>
          <a:p>
            <a:r>
              <a:rPr lang="el-GR" dirty="0">
                <a:latin typeface="Garamond" panose="02020404030301010803" pitchFamily="18" charset="0"/>
              </a:rPr>
              <a:t>Ένα τρένο με πολλούς επιβάτες κινείται με μεγάλη ταχύτητα. Οι γραμμές διακλαδώνονται σε δύο σημεία. Εάν το τρένο περάσει από το πρώτο σημείο θα πατήσει το παιδί σας. Εάν περάσει από το δεύτερο θα πέσει σε γκρεμό. Θα θυσιάσετε το παιδί σας ή θα ρίξετε το τρένο στο γκρεμό;</a:t>
            </a:r>
          </a:p>
        </p:txBody>
      </p:sp>
    </p:spTree>
    <p:extLst>
      <p:ext uri="{BB962C8B-B14F-4D97-AF65-F5344CB8AC3E}">
        <p14:creationId xmlns:p14="http://schemas.microsoft.com/office/powerpoint/2010/main" val="3579030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a:extLst>
              <a:ext uri="{FF2B5EF4-FFF2-40B4-BE49-F238E27FC236}">
                <a16:creationId xmlns:a16="http://schemas.microsoft.com/office/drawing/2014/main" id="{1A2E8D2A-F922-4A10-AEE3-024C69004206}"/>
              </a:ext>
            </a:extLst>
          </p:cNvPr>
          <p:cNvSpPr txBox="1">
            <a:spLocks/>
          </p:cNvSpPr>
          <p:nvPr/>
        </p:nvSpPr>
        <p:spPr>
          <a:xfrm>
            <a:off x="3222594" y="688019"/>
            <a:ext cx="6324598" cy="482684"/>
          </a:xfrm>
          <a:prstGeom prst="rect">
            <a:avLst/>
          </a:prstGeom>
        </p:spPr>
        <p:txBody>
          <a:bodyPr vert="horz" lIns="91440" tIns="45720" rIns="91440" bIns="45720" rtlCol="0" anchor="t">
            <a:normAutofit fontScale="975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l-GR" b="1" dirty="0">
                <a:latin typeface="Garamond" panose="02020404030301010803" pitchFamily="18" charset="0"/>
              </a:rPr>
              <a:t>Πολιτισμικές αναγνώσεις των ηθικών διλημμάτων </a:t>
            </a:r>
            <a:endParaRPr lang="en-US" b="1" dirty="0"/>
          </a:p>
        </p:txBody>
      </p:sp>
      <p:sp>
        <p:nvSpPr>
          <p:cNvPr id="6" name="Θέση περιεχομένου 2">
            <a:extLst>
              <a:ext uri="{FF2B5EF4-FFF2-40B4-BE49-F238E27FC236}">
                <a16:creationId xmlns:a16="http://schemas.microsoft.com/office/drawing/2014/main" id="{B7788770-73EE-4589-ACEE-FE2EBA594075}"/>
              </a:ext>
            </a:extLst>
          </p:cNvPr>
          <p:cNvSpPr txBox="1">
            <a:spLocks/>
          </p:cNvSpPr>
          <p:nvPr/>
        </p:nvSpPr>
        <p:spPr>
          <a:xfrm>
            <a:off x="834501" y="1170703"/>
            <a:ext cx="10537794" cy="5322172"/>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algn="just">
              <a:lnSpc>
                <a:spcPct val="120000"/>
              </a:lnSpc>
              <a:spcBef>
                <a:spcPts val="0"/>
              </a:spcBef>
              <a:spcAft>
                <a:spcPts val="0"/>
              </a:spcAft>
            </a:pPr>
            <a:r>
              <a:rPr lang="el-GR" sz="1800" dirty="0">
                <a:solidFill>
                  <a:srgbClr val="000000"/>
                </a:solidFill>
                <a:latin typeface="Garamond" panose="02020404030301010803" pitchFamily="18" charset="0"/>
                <a:ea typeface="Times New Roman" panose="02020603050405020304" pitchFamily="18" charset="0"/>
              </a:rPr>
              <a:t> </a:t>
            </a:r>
            <a:r>
              <a:rPr lang="en-US" sz="1800" dirty="0">
                <a:solidFill>
                  <a:srgbClr val="000000"/>
                </a:solidFill>
                <a:latin typeface="Garamond" panose="02020404030301010803" pitchFamily="18" charset="0"/>
                <a:ea typeface="Times New Roman" panose="02020603050405020304" pitchFamily="18" charset="0"/>
              </a:rPr>
              <a:t>Short </a:t>
            </a:r>
            <a:r>
              <a:rPr lang="el-GR" sz="1800" dirty="0">
                <a:solidFill>
                  <a:srgbClr val="000000"/>
                </a:solidFill>
                <a:latin typeface="Garamond" panose="02020404030301010803" pitchFamily="18" charset="0"/>
                <a:ea typeface="Times New Roman" panose="02020603050405020304" pitchFamily="18" charset="0"/>
              </a:rPr>
              <a:t>(1998) τριών και τεσσάρων χρονών παιδιά μπορούν να εκφράσουν καθαρά εχθρική ρατσιστική συμπεριφορά, και εδώ φαίνεται κάποια μορφή ηθικής σκέψης. Υπήρχε παλαιότερα η άποψη: «ότι τα παιδιά που αρχίζουν το σχολείο, είναι ανίκανα να δείξουν έχθρα απέναντι στα μέλη μιας φυλετικής ή εθνικής ομάδας. Ο </a:t>
            </a:r>
            <a:r>
              <a:rPr lang="en-US" sz="1800" dirty="0" err="1">
                <a:solidFill>
                  <a:srgbClr val="000000"/>
                </a:solidFill>
                <a:latin typeface="Garamond" panose="02020404030301010803" pitchFamily="18" charset="0"/>
                <a:ea typeface="Times New Roman" panose="02020603050405020304" pitchFamily="18" charset="0"/>
              </a:rPr>
              <a:t>Jeffcoate</a:t>
            </a:r>
            <a:r>
              <a:rPr lang="el-GR" sz="1800" dirty="0">
                <a:solidFill>
                  <a:srgbClr val="000000"/>
                </a:solidFill>
                <a:latin typeface="Garamond" panose="02020404030301010803" pitchFamily="18" charset="0"/>
                <a:ea typeface="Times New Roman" panose="02020603050405020304" pitchFamily="18" charset="0"/>
              </a:rPr>
              <a:t> (1977) κατέρριψε το μύθο, δείχνοντας ότι τα παιδιά τεσσάρων ετών όχι μόνο είναι ευαίσθητα σε φυλετικές διαφορές, αλλά ότι μπορούν ακόμη και να εκφράσουν ρατσιστικά, υβριστικά σχόλια[…]ακόμα και στο στάδιο του παιδικού σταθμού τα παιδιά γνωρίζουν ότι τέτοια αισθήματα (ρατσιστικά) δεν είναι αποδεκτά και ότι θα πρέπει να συγκαλύπτονται μπροστά σε ενήλικες».</a:t>
            </a:r>
          </a:p>
          <a:p>
            <a:pPr marL="0" indent="0" algn="just">
              <a:lnSpc>
                <a:spcPct val="120000"/>
              </a:lnSpc>
              <a:spcBef>
                <a:spcPts val="0"/>
              </a:spcBef>
              <a:spcAft>
                <a:spcPts val="0"/>
              </a:spcAft>
              <a:buFont typeface="Arial"/>
              <a:buNone/>
            </a:pPr>
            <a:endParaRPr lang="el-GR" sz="1800" dirty="0">
              <a:solidFill>
                <a:srgbClr val="000000"/>
              </a:solidFill>
              <a:latin typeface="Garamond" panose="02020404030301010803" pitchFamily="18" charset="0"/>
              <a:ea typeface="Times New Roman" panose="02020603050405020304" pitchFamily="18" charset="0"/>
            </a:endParaRPr>
          </a:p>
          <a:p>
            <a:pPr marL="0" algn="just">
              <a:lnSpc>
                <a:spcPct val="120000"/>
              </a:lnSpc>
              <a:spcBef>
                <a:spcPts val="0"/>
              </a:spcBef>
              <a:spcAft>
                <a:spcPts val="0"/>
              </a:spcAft>
            </a:pPr>
            <a:r>
              <a:rPr lang="el-GR" sz="1800" dirty="0">
                <a:solidFill>
                  <a:srgbClr val="000000"/>
                </a:solidFill>
                <a:latin typeface="Garamond" panose="02020404030301010803" pitchFamily="18" charset="0"/>
                <a:ea typeface="Times New Roman" panose="02020603050405020304" pitchFamily="18" charset="0"/>
              </a:rPr>
              <a:t> Οι </a:t>
            </a:r>
            <a:r>
              <a:rPr lang="en-US" sz="1800" dirty="0" err="1">
                <a:solidFill>
                  <a:srgbClr val="000000"/>
                </a:solidFill>
                <a:latin typeface="Garamond" panose="02020404030301010803" pitchFamily="18" charset="0"/>
                <a:ea typeface="Times New Roman" panose="02020603050405020304" pitchFamily="18" charset="0"/>
              </a:rPr>
              <a:t>Kupersmidt</a:t>
            </a:r>
            <a:r>
              <a:rPr lang="el-GR" sz="1800" dirty="0">
                <a:solidFill>
                  <a:srgbClr val="000000"/>
                </a:solidFill>
                <a:latin typeface="Garamond" panose="02020404030301010803" pitchFamily="18" charset="0"/>
                <a:ea typeface="Times New Roman" panose="02020603050405020304" pitchFamily="18" charset="0"/>
              </a:rPr>
              <a:t> &amp; </a:t>
            </a:r>
            <a:r>
              <a:rPr lang="en-US" sz="1800" dirty="0" err="1">
                <a:solidFill>
                  <a:srgbClr val="000000"/>
                </a:solidFill>
                <a:latin typeface="Garamond" panose="02020404030301010803" pitchFamily="18" charset="0"/>
                <a:ea typeface="Times New Roman" panose="02020603050405020304" pitchFamily="18" charset="0"/>
              </a:rPr>
              <a:t>Trejos</a:t>
            </a:r>
            <a:r>
              <a:rPr lang="el-GR" sz="1800" dirty="0">
                <a:solidFill>
                  <a:srgbClr val="000000"/>
                </a:solidFill>
                <a:latin typeface="Garamond" panose="02020404030301010803" pitchFamily="18" charset="0"/>
                <a:ea typeface="Times New Roman" panose="02020603050405020304" pitchFamily="18" charset="0"/>
              </a:rPr>
              <a:t> (1987) διενήργησαν μία ομαδική </a:t>
            </a:r>
            <a:r>
              <a:rPr lang="el-GR" sz="1800" dirty="0" err="1">
                <a:solidFill>
                  <a:srgbClr val="000000"/>
                </a:solidFill>
                <a:latin typeface="Garamond" panose="02020404030301010803" pitchFamily="18" charset="0"/>
                <a:ea typeface="Times New Roman" panose="02020603050405020304" pitchFamily="18" charset="0"/>
              </a:rPr>
              <a:t>κοινωνιομετρική</a:t>
            </a:r>
            <a:r>
              <a:rPr lang="el-GR" sz="1800" dirty="0">
                <a:solidFill>
                  <a:srgbClr val="000000"/>
                </a:solidFill>
                <a:latin typeface="Garamond" panose="02020404030301010803" pitchFamily="18" charset="0"/>
                <a:ea typeface="Times New Roman" panose="02020603050405020304" pitchFamily="18" charset="0"/>
              </a:rPr>
              <a:t> συνέντευξη σε 328 παιδιά του δημοτικού σχολείου τριών διαφορετικών ηλικιακών ομάδων στην Κόστα Ρίκα. Όπως οι περισσότερες Ισπανικές κοινωνίες, η κοινωνία της Κόστα Ρίκα δίνει έμφαση στις οικογενειακές σχέσεις […]  Η </a:t>
            </a:r>
            <a:r>
              <a:rPr lang="en-US" sz="1800" dirty="0" err="1">
                <a:solidFill>
                  <a:srgbClr val="000000"/>
                </a:solidFill>
                <a:latin typeface="Garamond" panose="02020404030301010803" pitchFamily="18" charset="0"/>
                <a:ea typeface="Times New Roman" panose="02020603050405020304" pitchFamily="18" charset="0"/>
              </a:rPr>
              <a:t>DeRoisier</a:t>
            </a:r>
            <a:r>
              <a:rPr lang="en-US" sz="1800" dirty="0">
                <a:solidFill>
                  <a:srgbClr val="000000"/>
                </a:solidFill>
                <a:latin typeface="Garamond" panose="02020404030301010803" pitchFamily="18" charset="0"/>
                <a:ea typeface="Times New Roman" panose="02020603050405020304" pitchFamily="18" charset="0"/>
              </a:rPr>
              <a:t> (1989)</a:t>
            </a:r>
            <a:r>
              <a:rPr lang="el-GR" sz="1800" dirty="0">
                <a:solidFill>
                  <a:srgbClr val="000000"/>
                </a:solidFill>
                <a:latin typeface="Garamond" panose="02020404030301010803" pitchFamily="18" charset="0"/>
                <a:ea typeface="Times New Roman" panose="02020603050405020304" pitchFamily="18" charset="0"/>
              </a:rPr>
              <a:t> μελέτησε την αντίληψη των παιδιών της Κόστα Ρίκα για το δίκτυο των στενών τους σχέσεων. Τα παιδιά από την Κόστα Ρίκα έδωσαν θετικότερες εκτιμήσεις από ότι τα παιδιά από την Αμερική της ίδιας ηλικίας στα περισσότερα άτομα του δικτύου του (π.χ. γονείς, αδέλφια, παππούδες, γιαγιάδες, καλύτερους φίλους και δάσκαλους) και απέδειξαν ότι αυτές οι σχέσεις παρουσίαζαν λιγότερες συγκρούσεις. Η </a:t>
            </a:r>
            <a:r>
              <a:rPr lang="en-US" sz="1800" dirty="0" err="1">
                <a:solidFill>
                  <a:srgbClr val="000000"/>
                </a:solidFill>
                <a:latin typeface="Garamond" panose="02020404030301010803" pitchFamily="18" charset="0"/>
                <a:ea typeface="Times New Roman" panose="02020603050405020304" pitchFamily="18" charset="0"/>
              </a:rPr>
              <a:t>DeRoiser</a:t>
            </a:r>
            <a:r>
              <a:rPr lang="el-GR" sz="1800" dirty="0">
                <a:solidFill>
                  <a:srgbClr val="000000"/>
                </a:solidFill>
                <a:latin typeface="Garamond" panose="02020404030301010803" pitchFamily="18" charset="0"/>
                <a:ea typeface="Times New Roman" panose="02020603050405020304" pitchFamily="18" charset="0"/>
              </a:rPr>
              <a:t> θεωρεί ότι αυτή η θετική συμπεριφορά προς τους άλλους συνδυάζεται με την </a:t>
            </a:r>
            <a:r>
              <a:rPr lang="el-GR" sz="1800" dirty="0" err="1">
                <a:solidFill>
                  <a:srgbClr val="000000"/>
                </a:solidFill>
                <a:latin typeface="Garamond" panose="02020404030301010803" pitchFamily="18" charset="0"/>
                <a:ea typeface="Times New Roman" panose="02020603050405020304" pitchFamily="18" charset="0"/>
              </a:rPr>
              <a:t>προκοινωνική</a:t>
            </a:r>
            <a:r>
              <a:rPr lang="el-GR" sz="1800" dirty="0">
                <a:solidFill>
                  <a:srgbClr val="000000"/>
                </a:solidFill>
                <a:latin typeface="Garamond" panose="02020404030301010803" pitchFamily="18" charset="0"/>
                <a:ea typeface="Times New Roman" panose="02020603050405020304" pitchFamily="18" charset="0"/>
              </a:rPr>
              <a:t>, συνεργατική φύση του πολιτισμού που περιβάλλει τα παιδιά.</a:t>
            </a:r>
            <a:endParaRPr lang="en-US" sz="1800" dirty="0"/>
          </a:p>
        </p:txBody>
      </p:sp>
    </p:spTree>
    <p:extLst>
      <p:ext uri="{BB962C8B-B14F-4D97-AF65-F5344CB8AC3E}">
        <p14:creationId xmlns:p14="http://schemas.microsoft.com/office/powerpoint/2010/main" val="2970923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E02DCE4-3688-4C70-9C40-856C2CDCC3D7}"/>
              </a:ext>
            </a:extLst>
          </p:cNvPr>
          <p:cNvSpPr>
            <a:spLocks noGrp="1"/>
          </p:cNvSpPr>
          <p:nvPr>
            <p:ph type="title"/>
          </p:nvPr>
        </p:nvSpPr>
        <p:spPr/>
        <p:txBody>
          <a:bodyPr/>
          <a:lstStyle/>
          <a:p>
            <a:r>
              <a:rPr lang="el-GR" dirty="0">
                <a:latin typeface="Garamond" panose="02020404030301010803" pitchFamily="18" charset="0"/>
              </a:rPr>
              <a:t>Η γνωστική θεωρία του </a:t>
            </a:r>
            <a:r>
              <a:rPr lang="en-US" dirty="0">
                <a:latin typeface="Garamond" panose="02020404030301010803" pitchFamily="18" charset="0"/>
              </a:rPr>
              <a:t>Vygotsky</a:t>
            </a:r>
          </a:p>
        </p:txBody>
      </p:sp>
      <p:sp>
        <p:nvSpPr>
          <p:cNvPr id="3" name="Θέση περιεχομένου 2">
            <a:extLst>
              <a:ext uri="{FF2B5EF4-FFF2-40B4-BE49-F238E27FC236}">
                <a16:creationId xmlns:a16="http://schemas.microsoft.com/office/drawing/2014/main" id="{670D5528-0708-40C3-8A95-61A666B0D9EB}"/>
              </a:ext>
            </a:extLst>
          </p:cNvPr>
          <p:cNvSpPr>
            <a:spLocks noGrp="1"/>
          </p:cNvSpPr>
          <p:nvPr>
            <p:ph idx="1"/>
          </p:nvPr>
        </p:nvSpPr>
        <p:spPr>
          <a:xfrm>
            <a:off x="3391270" y="2589104"/>
            <a:ext cx="7864875" cy="2435655"/>
          </a:xfrm>
        </p:spPr>
        <p:txBody>
          <a:bodyPr>
            <a:normAutofit/>
          </a:bodyPr>
          <a:lstStyle/>
          <a:p>
            <a:pPr marL="0" marR="0" algn="just">
              <a:spcBef>
                <a:spcPts val="0"/>
              </a:spcBef>
              <a:spcAft>
                <a:spcPts val="0"/>
              </a:spcAft>
            </a:pPr>
            <a:r>
              <a:rPr lang="el-GR" sz="2000" dirty="0">
                <a:effectLst/>
                <a:latin typeface="Garamond" panose="02020404030301010803" pitchFamily="18" charset="0"/>
                <a:ea typeface="Times New Roman" panose="02020603050405020304" pitchFamily="18" charset="0"/>
              </a:rPr>
              <a:t> </a:t>
            </a:r>
            <a:r>
              <a:rPr lang="en-US" sz="2000" dirty="0">
                <a:effectLst/>
                <a:latin typeface="Garamond" panose="02020404030301010803" pitchFamily="18" charset="0"/>
                <a:ea typeface="Times New Roman" panose="02020603050405020304" pitchFamily="18" charset="0"/>
              </a:rPr>
              <a:t>O</a:t>
            </a:r>
            <a:r>
              <a:rPr lang="el-GR" sz="2000" dirty="0">
                <a:effectLst/>
                <a:latin typeface="Garamond" panose="02020404030301010803" pitchFamily="18" charset="0"/>
                <a:ea typeface="Times New Roman" panose="02020603050405020304" pitchFamily="18" charset="0"/>
              </a:rPr>
              <a:t> </a:t>
            </a:r>
            <a:r>
              <a:rPr lang="en-US" sz="2000" dirty="0">
                <a:effectLst/>
                <a:latin typeface="Garamond" panose="02020404030301010803" pitchFamily="18" charset="0"/>
                <a:ea typeface="Times New Roman" panose="02020603050405020304" pitchFamily="18" charset="0"/>
              </a:rPr>
              <a:t>Lev </a:t>
            </a:r>
            <a:r>
              <a:rPr lang="en-US" sz="2000" dirty="0" err="1">
                <a:effectLst/>
                <a:latin typeface="Garamond" panose="02020404030301010803" pitchFamily="18" charset="0"/>
                <a:ea typeface="Times New Roman" panose="02020603050405020304" pitchFamily="18" charset="0"/>
              </a:rPr>
              <a:t>Semyonovich</a:t>
            </a:r>
            <a:r>
              <a:rPr lang="en-US" sz="2000" dirty="0">
                <a:effectLst/>
                <a:latin typeface="Garamond" panose="02020404030301010803" pitchFamily="18" charset="0"/>
                <a:ea typeface="Times New Roman" panose="02020603050405020304" pitchFamily="18" charset="0"/>
              </a:rPr>
              <a:t> Vygotsky </a:t>
            </a:r>
            <a:r>
              <a:rPr lang="el-GR" sz="2000" dirty="0">
                <a:effectLst/>
                <a:latin typeface="Garamond" panose="02020404030301010803" pitchFamily="18" charset="0"/>
                <a:ea typeface="Times New Roman" panose="02020603050405020304" pitchFamily="18" charset="0"/>
              </a:rPr>
              <a:t>προσανατολίζεται κατά κύριο λόγο στις ασύμμετρες αλληλεπιδράσεις μεταξύ των περισσότερο και λιγότερο έμπειρων ατόμων. </a:t>
            </a:r>
            <a:r>
              <a:rPr lang="en-US" sz="2000" dirty="0">
                <a:effectLst/>
                <a:latin typeface="Garamond" panose="02020404030301010803" pitchFamily="18" charset="0"/>
                <a:ea typeface="Times New Roman" panose="02020603050405020304" pitchFamily="18" charset="0"/>
              </a:rPr>
              <a:t>A</a:t>
            </a:r>
            <a:r>
              <a:rPr lang="el-GR" sz="2000" dirty="0" err="1">
                <a:effectLst/>
                <a:latin typeface="Garamond" panose="02020404030301010803" pitchFamily="18" charset="0"/>
                <a:ea typeface="Times New Roman" panose="02020603050405020304" pitchFamily="18" charset="0"/>
              </a:rPr>
              <a:t>υτά</a:t>
            </a:r>
            <a:r>
              <a:rPr lang="el-GR" sz="2000" dirty="0">
                <a:effectLst/>
                <a:latin typeface="Garamond" panose="02020404030301010803" pitchFamily="18" charset="0"/>
                <a:ea typeface="Times New Roman" panose="02020603050405020304" pitchFamily="18" charset="0"/>
              </a:rPr>
              <a:t> που πρέπει να μάθουν τα παιδιά τα γνωρίζουν ήδη οι ενήλικες. </a:t>
            </a:r>
            <a:endParaRPr lang="en-US" sz="20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endParaRPr lang="en-US" sz="20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l-GR" sz="2000" dirty="0">
                <a:effectLst/>
                <a:latin typeface="Times New Roman" panose="02020603050405020304" pitchFamily="18" charset="0"/>
                <a:ea typeface="Times New Roman" panose="02020603050405020304" pitchFamily="18" charset="0"/>
              </a:rPr>
              <a:t>   </a:t>
            </a:r>
            <a:r>
              <a:rPr lang="el-GR" sz="2000" dirty="0">
                <a:effectLst/>
                <a:latin typeface="Garamond" panose="02020404030301010803" pitchFamily="18" charset="0"/>
                <a:ea typeface="Times New Roman" panose="02020603050405020304" pitchFamily="18" charset="0"/>
              </a:rPr>
              <a:t>Ο </a:t>
            </a:r>
            <a:r>
              <a:rPr lang="en-US" sz="2000" dirty="0">
                <a:effectLst/>
                <a:latin typeface="Garamond" panose="02020404030301010803" pitchFamily="18" charset="0"/>
                <a:ea typeface="Times New Roman" panose="02020603050405020304" pitchFamily="18" charset="0"/>
              </a:rPr>
              <a:t>Vygotsky </a:t>
            </a:r>
            <a:r>
              <a:rPr lang="el-GR" sz="2000" dirty="0">
                <a:effectLst/>
                <a:latin typeface="Garamond" panose="02020404030301010803" pitchFamily="18" charset="0"/>
                <a:ea typeface="Times New Roman" panose="02020603050405020304" pitchFamily="18" charset="0"/>
              </a:rPr>
              <a:t>πιστεύει ότι ο άνθρωπος δεν δημιουργεί τη γνώση από το μηδέν. Η γνώση είναι κοινωνική, παράγεται δηλαδή, από συγκεκριμένη κοινωνία σε συγκεκριμένη χρονική στιγμή και μεταβιβάζεται από γενιά σε γενιά. </a:t>
            </a:r>
            <a:endParaRPr lang="en-US" sz="2000" dirty="0">
              <a:effectLst/>
              <a:latin typeface="Garamond" panose="02020404030301010803" pitchFamily="18" charset="0"/>
              <a:ea typeface="Times New Roman" panose="02020603050405020304" pitchFamily="18" charset="0"/>
            </a:endParaRPr>
          </a:p>
        </p:txBody>
      </p:sp>
      <p:pic>
        <p:nvPicPr>
          <p:cNvPr id="7170" name="Picture 2" descr="About Lev Vygotsky: Soviet Belarusian psychologist (1896 - 1934) |  Biography, Facts, Career, Wiki, Life">
            <a:extLst>
              <a:ext uri="{FF2B5EF4-FFF2-40B4-BE49-F238E27FC236}">
                <a16:creationId xmlns:a16="http://schemas.microsoft.com/office/drawing/2014/main" id="{728E33CE-E650-4F24-8487-1800F293E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2589102"/>
            <a:ext cx="2435657" cy="2435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750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E02DCE4-3688-4C70-9C40-856C2CDCC3D7}"/>
              </a:ext>
            </a:extLst>
          </p:cNvPr>
          <p:cNvSpPr>
            <a:spLocks noGrp="1"/>
          </p:cNvSpPr>
          <p:nvPr>
            <p:ph type="title"/>
          </p:nvPr>
        </p:nvSpPr>
        <p:spPr/>
        <p:txBody>
          <a:bodyPr/>
          <a:lstStyle/>
          <a:p>
            <a:r>
              <a:rPr lang="el-GR" dirty="0">
                <a:latin typeface="Garamond" panose="02020404030301010803" pitchFamily="18" charset="0"/>
              </a:rPr>
              <a:t>Η γνωστική θεωρία του </a:t>
            </a:r>
            <a:r>
              <a:rPr lang="en-US" dirty="0">
                <a:latin typeface="Garamond" panose="02020404030301010803" pitchFamily="18" charset="0"/>
              </a:rPr>
              <a:t>Vygotsky</a:t>
            </a:r>
          </a:p>
        </p:txBody>
      </p:sp>
      <p:sp>
        <p:nvSpPr>
          <p:cNvPr id="5" name="Θέση περιεχομένου 2">
            <a:extLst>
              <a:ext uri="{FF2B5EF4-FFF2-40B4-BE49-F238E27FC236}">
                <a16:creationId xmlns:a16="http://schemas.microsoft.com/office/drawing/2014/main" id="{81446FD0-AD58-40AF-AA9A-CD0535BEEFA4}"/>
              </a:ext>
            </a:extLst>
          </p:cNvPr>
          <p:cNvSpPr txBox="1">
            <a:spLocks/>
          </p:cNvSpPr>
          <p:nvPr/>
        </p:nvSpPr>
        <p:spPr>
          <a:xfrm>
            <a:off x="766808" y="2443125"/>
            <a:ext cx="10658383" cy="3673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just">
              <a:spcBef>
                <a:spcPts val="0"/>
              </a:spcBef>
            </a:pPr>
            <a:r>
              <a:rPr lang="el-GR" sz="2200" dirty="0">
                <a:latin typeface="Garamond" panose="02020404030301010803" pitchFamily="18" charset="0"/>
                <a:ea typeface="Times New Roman" panose="02020603050405020304" pitchFamily="18" charset="0"/>
              </a:rPr>
              <a:t>Κάθε παιδί μαθαίνει σε διαφορετικά στάδια αλλά με τους δικούς του προσωπικούς ρυθμούς, οι οποίοι καθορίζονται σε συνεργασία με τον τροφό ή τον δάσκαλο που αναλαμβάνει την διαπαιδαγώγησή του. </a:t>
            </a:r>
            <a:endParaRPr lang="en-US" sz="2200" dirty="0">
              <a:latin typeface="Garamond" panose="02020404030301010803" pitchFamily="18" charset="0"/>
              <a:ea typeface="Times New Roman" panose="02020603050405020304" pitchFamily="18" charset="0"/>
            </a:endParaRPr>
          </a:p>
          <a:p>
            <a:pPr marL="0" algn="just">
              <a:spcBef>
                <a:spcPts val="0"/>
              </a:spcBef>
            </a:pPr>
            <a:endParaRPr lang="en-US" sz="2200" dirty="0">
              <a:latin typeface="Garamond" panose="02020404030301010803" pitchFamily="18" charset="0"/>
              <a:ea typeface="Times New Roman" panose="02020603050405020304" pitchFamily="18" charset="0"/>
            </a:endParaRPr>
          </a:p>
          <a:p>
            <a:pPr marL="0" algn="just">
              <a:spcBef>
                <a:spcPts val="0"/>
              </a:spcBef>
            </a:pPr>
            <a:r>
              <a:rPr lang="el-GR" sz="2200" dirty="0">
                <a:latin typeface="Garamond" panose="02020404030301010803" pitchFamily="18" charset="0"/>
                <a:ea typeface="Times New Roman" panose="02020603050405020304" pitchFamily="18" charset="0"/>
              </a:rPr>
              <a:t>Έκανε ένα διαχωρισμό ανάμεσα στα υπάρχοντα και στα δυνητικά επίπεδα κατανόησης, ορίζοντας τα πρώτα σύμφωνα με το τι μπορούσαν τα παιδιά να κάνουν χωρίς τη βοήθεια των ενηλίκων, και τα άλλα, σύμφωνα με το τι μπορούσαν να κάνουν με αυτήν. Αποκάλεσε την απόσταση ανάμεσα σε αυτά τα δύο επίπεδα “Ζώνη Επικείμενης Ανάπτυξης” (Ζ.Ε.Α.), έναν όρο που δείχνει “τι είναι έτοιμο ένα παιδί να αφομοιώσει, με βάση τα παρόντα επιτεύγματα, δεδομένης της καλύτερης δυνατής προσοχής από τους ενήλικες” (</a:t>
            </a:r>
            <a:r>
              <a:rPr lang="en-US" sz="2200" dirty="0">
                <a:latin typeface="Garamond" panose="02020404030301010803" pitchFamily="18" charset="0"/>
                <a:ea typeface="Times New Roman" panose="02020603050405020304" pitchFamily="18" charset="0"/>
              </a:rPr>
              <a:t>Sutton</a:t>
            </a:r>
            <a:r>
              <a:rPr lang="el-GR" sz="2200" dirty="0">
                <a:latin typeface="Garamond" panose="02020404030301010803" pitchFamily="18" charset="0"/>
                <a:ea typeface="Times New Roman" panose="02020603050405020304" pitchFamily="18" charset="0"/>
              </a:rPr>
              <a:t>, 1983:196). Ο </a:t>
            </a:r>
            <a:r>
              <a:rPr lang="en-US" sz="2200" dirty="0">
                <a:latin typeface="Garamond" panose="02020404030301010803" pitchFamily="18" charset="0"/>
                <a:ea typeface="Times New Roman" panose="02020603050405020304" pitchFamily="18" charset="0"/>
              </a:rPr>
              <a:t>Vygotsky</a:t>
            </a:r>
            <a:r>
              <a:rPr lang="el-GR" sz="2200" dirty="0">
                <a:latin typeface="Garamond" panose="02020404030301010803" pitchFamily="18" charset="0"/>
                <a:ea typeface="Times New Roman" panose="02020603050405020304" pitchFamily="18" charset="0"/>
              </a:rPr>
              <a:t> με την έννοια της Ζ.Ε.Α. έδωσε έμφαση στο ρόλο του δασκάλου ως διαμεσολαβητή που βοηθά το παιδί στην κατάκτηση ενός νέου νοήματος. </a:t>
            </a:r>
            <a:endParaRPr lang="en-US" sz="2200" dirty="0"/>
          </a:p>
        </p:txBody>
      </p:sp>
    </p:spTree>
    <p:extLst>
      <p:ext uri="{BB962C8B-B14F-4D97-AF65-F5344CB8AC3E}">
        <p14:creationId xmlns:p14="http://schemas.microsoft.com/office/powerpoint/2010/main" val="3833217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0005D18-8965-48A3-8146-F39EE9CDB9DB}"/>
              </a:ext>
            </a:extLst>
          </p:cNvPr>
          <p:cNvSpPr>
            <a:spLocks noGrp="1"/>
          </p:cNvSpPr>
          <p:nvPr>
            <p:ph type="title"/>
          </p:nvPr>
        </p:nvSpPr>
        <p:spPr/>
        <p:txBody>
          <a:bodyPr/>
          <a:lstStyle/>
          <a:p>
            <a:r>
              <a:rPr lang="el-GR" dirty="0">
                <a:latin typeface="Garamond" panose="02020404030301010803" pitchFamily="18" charset="0"/>
              </a:rPr>
              <a:t>Η γνωστική θεωρία του </a:t>
            </a:r>
            <a:r>
              <a:rPr lang="en-US" dirty="0">
                <a:latin typeface="Garamond" panose="02020404030301010803" pitchFamily="18" charset="0"/>
              </a:rPr>
              <a:t>Vygotsky</a:t>
            </a:r>
            <a:endParaRPr lang="en-US" dirty="0"/>
          </a:p>
        </p:txBody>
      </p:sp>
      <p:sp>
        <p:nvSpPr>
          <p:cNvPr id="3" name="Θέση περιεχομένου 2">
            <a:extLst>
              <a:ext uri="{FF2B5EF4-FFF2-40B4-BE49-F238E27FC236}">
                <a16:creationId xmlns:a16="http://schemas.microsoft.com/office/drawing/2014/main" id="{A741E1A6-F97B-4E27-850F-C3F239DFDB9A}"/>
              </a:ext>
            </a:extLst>
          </p:cNvPr>
          <p:cNvSpPr>
            <a:spLocks noGrp="1"/>
          </p:cNvSpPr>
          <p:nvPr>
            <p:ph idx="1"/>
          </p:nvPr>
        </p:nvSpPr>
        <p:spPr>
          <a:xfrm>
            <a:off x="878889" y="2494625"/>
            <a:ext cx="10475651" cy="3381243"/>
          </a:xfrm>
        </p:spPr>
        <p:txBody>
          <a:bodyPr>
            <a:noAutofit/>
          </a:bodyPr>
          <a:lstStyle/>
          <a:p>
            <a:pPr marL="0" marR="0" algn="just">
              <a:spcBef>
                <a:spcPts val="0"/>
              </a:spcBef>
              <a:spcAft>
                <a:spcPts val="0"/>
              </a:spcAft>
            </a:pPr>
            <a:r>
              <a:rPr lang="el-GR" sz="2200" dirty="0">
                <a:effectLst/>
                <a:latin typeface="Garamond" panose="02020404030301010803" pitchFamily="18" charset="0"/>
                <a:ea typeface="Times New Roman" panose="02020603050405020304" pitchFamily="18" charset="0"/>
              </a:rPr>
              <a:t>Οι </a:t>
            </a:r>
            <a:r>
              <a:rPr lang="en-US" sz="2200" dirty="0">
                <a:effectLst/>
                <a:latin typeface="Garamond" panose="02020404030301010803" pitchFamily="18" charset="0"/>
                <a:ea typeface="Times New Roman" panose="02020603050405020304" pitchFamily="18" charset="0"/>
              </a:rPr>
              <a:t>Dawes</a:t>
            </a:r>
            <a:r>
              <a:rPr lang="el-GR" sz="2200" dirty="0">
                <a:effectLst/>
                <a:latin typeface="Garamond" panose="02020404030301010803" pitchFamily="18" charset="0"/>
                <a:ea typeface="Times New Roman" panose="02020603050405020304" pitchFamily="18" charset="0"/>
              </a:rPr>
              <a:t> και συν. (1992) διερεύνησαν τον τρόπο με τον οποίο συζητούν τα παιδιά του δημοτικού όταν συνεργάζονται μαζί στον υπολογιστή και αναγνώρισαν τρεις ποιοτικά διαφορετικούς τύπους συζητήσεων με βάση τα δεδομένα τους:</a:t>
            </a:r>
            <a:endParaRPr lang="en-US" sz="2200" dirty="0">
              <a:effectLst/>
              <a:latin typeface="Garamond" panose="02020404030301010803" pitchFamily="18" charset="0"/>
              <a:ea typeface="Times New Roman" panose="02020603050405020304" pitchFamily="18" charset="0"/>
            </a:endParaRPr>
          </a:p>
          <a:p>
            <a:pPr marL="0" marR="0" algn="just">
              <a:spcBef>
                <a:spcPts val="0"/>
              </a:spcBef>
              <a:spcAft>
                <a:spcPts val="0"/>
              </a:spcAft>
            </a:pPr>
            <a:endParaRPr lang="en-US" sz="2200" dirty="0">
              <a:effectLst/>
              <a:latin typeface="Garamond" panose="02020404030301010803" pitchFamily="18" charset="0"/>
              <a:ea typeface="Times New Roman" panose="02020603050405020304" pitchFamily="18" charset="0"/>
            </a:endParaRPr>
          </a:p>
          <a:p>
            <a:pPr marL="342900" marR="0" lvl="0" indent="-342900" algn="just">
              <a:spcBef>
                <a:spcPts val="0"/>
              </a:spcBef>
              <a:spcAft>
                <a:spcPts val="0"/>
              </a:spcAft>
              <a:buFont typeface="+mj-lt"/>
              <a:buAutoNum type="romanUcPeriod"/>
              <a:tabLst>
                <a:tab pos="457200" algn="l"/>
              </a:tabLst>
            </a:pPr>
            <a:r>
              <a:rPr lang="el-GR" sz="2200" i="1" dirty="0">
                <a:solidFill>
                  <a:srgbClr val="0000FF"/>
                </a:solidFill>
                <a:effectLst/>
                <a:latin typeface="Garamond" panose="02020404030301010803" pitchFamily="18" charset="0"/>
                <a:ea typeface="Times New Roman" panose="02020603050405020304" pitchFamily="18" charset="0"/>
              </a:rPr>
              <a:t>Λογομαχία:</a:t>
            </a:r>
            <a:r>
              <a:rPr lang="el-GR" sz="2200" i="1" dirty="0">
                <a:effectLst/>
                <a:latin typeface="Garamond" panose="02020404030301010803" pitchFamily="18" charset="0"/>
                <a:ea typeface="Times New Roman" panose="02020603050405020304" pitchFamily="18" charset="0"/>
              </a:rPr>
              <a:t> Μία μη παραγωγική διαφωνία που καταλήγει σε συμπέρασμα που δεν στηρίζεται σε συμφωνία.</a:t>
            </a:r>
            <a:endParaRPr lang="en-US" sz="2200" dirty="0">
              <a:effectLst/>
              <a:latin typeface="Garamond" panose="02020404030301010803" pitchFamily="18" charset="0"/>
              <a:ea typeface="Times New Roman" panose="02020603050405020304" pitchFamily="18" charset="0"/>
            </a:endParaRPr>
          </a:p>
          <a:p>
            <a:pPr marL="342900" marR="0" lvl="0" indent="-342900" algn="just">
              <a:spcBef>
                <a:spcPts val="0"/>
              </a:spcBef>
              <a:spcAft>
                <a:spcPts val="0"/>
              </a:spcAft>
              <a:buFont typeface="+mj-lt"/>
              <a:buAutoNum type="romanUcPeriod"/>
              <a:tabLst>
                <a:tab pos="457200" algn="l"/>
              </a:tabLst>
            </a:pPr>
            <a:r>
              <a:rPr lang="el-GR" sz="2200" i="1" dirty="0">
                <a:solidFill>
                  <a:srgbClr val="0000FF"/>
                </a:solidFill>
                <a:effectLst/>
                <a:latin typeface="Garamond" panose="02020404030301010803" pitchFamily="18" charset="0"/>
                <a:ea typeface="Times New Roman" panose="02020603050405020304" pitchFamily="18" charset="0"/>
              </a:rPr>
              <a:t>Αθροιστική ομιλία:</a:t>
            </a:r>
            <a:r>
              <a:rPr lang="el-GR" sz="2200" i="1" dirty="0">
                <a:effectLst/>
                <a:latin typeface="Garamond" panose="02020404030301010803" pitchFamily="18" charset="0"/>
                <a:ea typeface="Times New Roman" panose="02020603050405020304" pitchFamily="18" charset="0"/>
              </a:rPr>
              <a:t> Προσθέτει στοιχεία, άκριτα, σε αυτά που προαναφέρθηκαν.</a:t>
            </a:r>
            <a:endParaRPr lang="en-US" sz="2200" dirty="0">
              <a:effectLst/>
              <a:latin typeface="Garamond" panose="02020404030301010803" pitchFamily="18" charset="0"/>
              <a:ea typeface="Times New Roman" panose="02020603050405020304" pitchFamily="18" charset="0"/>
            </a:endParaRPr>
          </a:p>
          <a:p>
            <a:pPr marL="342900" marR="0" lvl="0" indent="-342900" algn="just">
              <a:spcBef>
                <a:spcPts val="0"/>
              </a:spcBef>
              <a:spcAft>
                <a:spcPts val="0"/>
              </a:spcAft>
              <a:buFont typeface="+mj-lt"/>
              <a:buAutoNum type="romanUcPeriod"/>
              <a:tabLst>
                <a:tab pos="457200" algn="l"/>
              </a:tabLst>
            </a:pPr>
            <a:r>
              <a:rPr lang="el-GR" sz="2200" i="1" dirty="0">
                <a:solidFill>
                  <a:srgbClr val="0000FF"/>
                </a:solidFill>
                <a:effectLst/>
                <a:latin typeface="Garamond" panose="02020404030301010803" pitchFamily="18" charset="0"/>
                <a:ea typeface="Times New Roman" panose="02020603050405020304" pitchFamily="18" charset="0"/>
              </a:rPr>
              <a:t>Διερευνητική ομιλία:</a:t>
            </a:r>
            <a:r>
              <a:rPr lang="el-GR" sz="2200" i="1" dirty="0">
                <a:effectLst/>
                <a:latin typeface="Garamond" panose="02020404030301010803" pitchFamily="18" charset="0"/>
                <a:ea typeface="Times New Roman" panose="02020603050405020304" pitchFamily="18" charset="0"/>
              </a:rPr>
              <a:t> Ενεργητική, κοινή ενασχόληση των παιδιών με ιδέες. Η πρόοδος σημειώνεται από τη συλλογική αποδοχή των προτάσεων – υποθέσεων.</a:t>
            </a:r>
            <a:endParaRPr lang="en-US" sz="2200" dirty="0">
              <a:effectLst/>
              <a:latin typeface="Garamond" panose="02020404030301010803" pitchFamily="18" charset="0"/>
              <a:ea typeface="Times New Roman" panose="02020603050405020304" pitchFamily="18" charset="0"/>
            </a:endParaRPr>
          </a:p>
          <a:p>
            <a:pPr marL="0" marR="0" indent="0" algn="just">
              <a:spcBef>
                <a:spcPts val="0"/>
              </a:spcBef>
              <a:spcAft>
                <a:spcPts val="0"/>
              </a:spcAft>
              <a:buNone/>
            </a:pPr>
            <a:endParaRPr lang="en-US" sz="2200" dirty="0">
              <a:effectLst/>
              <a:latin typeface="Garamond" panose="02020404030301010803"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2252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0005D18-8965-48A3-8146-F39EE9CDB9DB}"/>
              </a:ext>
            </a:extLst>
          </p:cNvPr>
          <p:cNvSpPr>
            <a:spLocks noGrp="1"/>
          </p:cNvSpPr>
          <p:nvPr>
            <p:ph type="title"/>
          </p:nvPr>
        </p:nvSpPr>
        <p:spPr/>
        <p:txBody>
          <a:bodyPr/>
          <a:lstStyle/>
          <a:p>
            <a:r>
              <a:rPr lang="el-GR" dirty="0">
                <a:latin typeface="Garamond" panose="02020404030301010803" pitchFamily="18" charset="0"/>
              </a:rPr>
              <a:t>Η γνωστική θεωρία του </a:t>
            </a:r>
            <a:r>
              <a:rPr lang="en-US" dirty="0">
                <a:latin typeface="Garamond" panose="02020404030301010803" pitchFamily="18" charset="0"/>
              </a:rPr>
              <a:t>Vygotsky</a:t>
            </a:r>
            <a:endParaRPr lang="en-US" dirty="0"/>
          </a:p>
        </p:txBody>
      </p:sp>
      <p:sp>
        <p:nvSpPr>
          <p:cNvPr id="3" name="Θέση περιεχομένου 2">
            <a:extLst>
              <a:ext uri="{FF2B5EF4-FFF2-40B4-BE49-F238E27FC236}">
                <a16:creationId xmlns:a16="http://schemas.microsoft.com/office/drawing/2014/main" id="{A741E1A6-F97B-4E27-850F-C3F239DFDB9A}"/>
              </a:ext>
            </a:extLst>
          </p:cNvPr>
          <p:cNvSpPr>
            <a:spLocks noGrp="1"/>
          </p:cNvSpPr>
          <p:nvPr>
            <p:ph idx="1"/>
          </p:nvPr>
        </p:nvSpPr>
        <p:spPr>
          <a:xfrm>
            <a:off x="878889" y="2494625"/>
            <a:ext cx="10475651" cy="3998250"/>
          </a:xfrm>
        </p:spPr>
        <p:txBody>
          <a:bodyPr>
            <a:noAutofit/>
          </a:bodyPr>
          <a:lstStyle/>
          <a:p>
            <a:pPr marL="0" marR="0" indent="0" algn="just">
              <a:spcBef>
                <a:spcPts val="0"/>
              </a:spcBef>
              <a:spcAft>
                <a:spcPts val="0"/>
              </a:spcAft>
              <a:buNone/>
            </a:pPr>
            <a:r>
              <a:rPr lang="el-GR" sz="2200" dirty="0">
                <a:effectLst/>
                <a:latin typeface="Garamond" panose="02020404030301010803" pitchFamily="18" charset="0"/>
                <a:ea typeface="Times New Roman" panose="02020603050405020304" pitchFamily="18" charset="0"/>
                <a:cs typeface="Times New Roman" panose="02020603050405020304" pitchFamily="18" charset="0"/>
              </a:rPr>
              <a:t> </a:t>
            </a:r>
            <a:endParaRPr lang="en-US" sz="2200" dirty="0">
              <a:effectLst/>
              <a:latin typeface="Garamond" panose="02020404030301010803"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l-GR" sz="2200" dirty="0">
                <a:effectLst/>
                <a:latin typeface="Garamond" panose="02020404030301010803" pitchFamily="18" charset="0"/>
                <a:ea typeface="Times New Roman" panose="02020603050405020304" pitchFamily="18" charset="0"/>
                <a:cs typeface="Times New Roman" panose="02020603050405020304" pitchFamily="18" charset="0"/>
              </a:rPr>
              <a:t>   Οι μελετητές υποστηρίζουν ότι και οι τρεις τύποι συνομιλίας σε συγκεκριμένες συνθήκες είναι κατάλληλες αλλά ο τρίτος τύπος δίνει μεγαλύτερη δυνατότητα για μάθηση. Καταλήγουν λέγοντας ότι οι συλλογικές δραστηριότητες πρέπει να οργανώνονται έτσι ώστε να ενισχύουν τα παιδιά να χρησιμοποιούν διερευνητική ομιλία. Αυτό που όρισε ο </a:t>
            </a:r>
            <a:r>
              <a:rPr lang="en-US" sz="2200" dirty="0">
                <a:effectLst/>
                <a:latin typeface="Garamond" panose="02020404030301010803" pitchFamily="18" charset="0"/>
                <a:ea typeface="Times New Roman" panose="02020603050405020304" pitchFamily="18" charset="0"/>
                <a:cs typeface="Times New Roman" panose="02020603050405020304" pitchFamily="18" charset="0"/>
              </a:rPr>
              <a:t>Piaget</a:t>
            </a:r>
            <a:r>
              <a:rPr lang="el-GR" sz="2200" dirty="0">
                <a:effectLst/>
                <a:latin typeface="Garamond" panose="02020404030301010803" pitchFamily="18" charset="0"/>
                <a:ea typeface="Times New Roman" panose="02020603050405020304" pitchFamily="18" charset="0"/>
                <a:cs typeface="Times New Roman" panose="02020603050405020304" pitchFamily="18" charset="0"/>
              </a:rPr>
              <a:t> ως «σύγκρουση» φαίνεται να είναι πιο κοντά στη «λογομαχία» των </a:t>
            </a:r>
            <a:r>
              <a:rPr lang="en-US" sz="2200" dirty="0">
                <a:effectLst/>
                <a:latin typeface="Garamond" panose="02020404030301010803" pitchFamily="18" charset="0"/>
                <a:ea typeface="Times New Roman" panose="02020603050405020304" pitchFamily="18" charset="0"/>
                <a:cs typeface="Times New Roman" panose="02020603050405020304" pitchFamily="18" charset="0"/>
              </a:rPr>
              <a:t>Dawes</a:t>
            </a:r>
            <a:r>
              <a:rPr lang="el-GR" sz="2200" dirty="0">
                <a:effectLst/>
                <a:latin typeface="Garamond" panose="02020404030301010803" pitchFamily="18" charset="0"/>
                <a:ea typeface="Times New Roman" panose="02020603050405020304" pitchFamily="18" charset="0"/>
                <a:cs typeface="Times New Roman" panose="02020603050405020304" pitchFamily="18" charset="0"/>
              </a:rPr>
              <a:t> και συν. ενώ η «διερευνητική ομιλία» είναι πιο κοντά στη θέση του </a:t>
            </a:r>
            <a:r>
              <a:rPr lang="en-US" sz="2200" dirty="0">
                <a:effectLst/>
                <a:latin typeface="Garamond" panose="02020404030301010803" pitchFamily="18" charset="0"/>
                <a:ea typeface="Times New Roman" panose="02020603050405020304" pitchFamily="18" charset="0"/>
                <a:cs typeface="Times New Roman" panose="02020603050405020304" pitchFamily="18" charset="0"/>
              </a:rPr>
              <a:t>Vygotsky</a:t>
            </a:r>
            <a:r>
              <a:rPr lang="el-GR" sz="2200" dirty="0">
                <a:effectLst/>
                <a:latin typeface="Garamond" panose="02020404030301010803" pitchFamily="18" charset="0"/>
                <a:ea typeface="Times New Roman" panose="02020603050405020304" pitchFamily="18" charset="0"/>
                <a:cs typeface="Times New Roman" panose="02020603050405020304" pitchFamily="18" charset="0"/>
              </a:rPr>
              <a:t>, ότι δηλαδή το νόημα </a:t>
            </a:r>
            <a:r>
              <a:rPr lang="el-GR" sz="2200" dirty="0" err="1">
                <a:effectLst/>
                <a:latin typeface="Garamond" panose="02020404030301010803" pitchFamily="18" charset="0"/>
                <a:ea typeface="Times New Roman" panose="02020603050405020304" pitchFamily="18" charset="0"/>
                <a:cs typeface="Times New Roman" panose="02020603050405020304" pitchFamily="18" charset="0"/>
              </a:rPr>
              <a:t>κατακτάται</a:t>
            </a:r>
            <a:r>
              <a:rPr lang="el-GR" sz="2200" dirty="0">
                <a:effectLst/>
                <a:latin typeface="Garamond" panose="02020404030301010803" pitchFamily="18" charset="0"/>
                <a:ea typeface="Times New Roman" panose="02020603050405020304" pitchFamily="18" charset="0"/>
                <a:cs typeface="Times New Roman" panose="02020603050405020304" pitchFamily="18" charset="0"/>
              </a:rPr>
              <a:t> από το παιδί από την αλληλεπίδρασή του είτε με τους ενήλικες είτε με ικανότερους συνομηλίκους του </a:t>
            </a:r>
            <a:endParaRPr lang="en-US" sz="2200" dirty="0">
              <a:effectLst/>
              <a:latin typeface="Garamond" panose="02020404030301010803"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74877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59E04A5-C687-4DB1-8526-390C5D67BC29}"/>
              </a:ext>
            </a:extLst>
          </p:cNvPr>
          <p:cNvSpPr txBox="1">
            <a:spLocks/>
          </p:cNvSpPr>
          <p:nvPr/>
        </p:nvSpPr>
        <p:spPr>
          <a:xfrm>
            <a:off x="3666478" y="706925"/>
            <a:ext cx="4456590" cy="615848"/>
          </a:xfrm>
          <a:prstGeom prst="rect">
            <a:avLst/>
          </a:prstGeom>
        </p:spPr>
        <p:txBody>
          <a:bodyPr vert="horz" lIns="91440" tIns="45720" rIns="91440" bIns="45720" rtlCol="0" anchor="t">
            <a:normAutofit fontScale="925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l-GR" b="1" dirty="0">
                <a:latin typeface="Garamond" panose="02020404030301010803" pitchFamily="18" charset="0"/>
              </a:rPr>
              <a:t>Η γνωστική θεωρία του </a:t>
            </a:r>
            <a:r>
              <a:rPr lang="en-US" b="1" dirty="0">
                <a:latin typeface="Garamond" panose="02020404030301010803" pitchFamily="18" charset="0"/>
              </a:rPr>
              <a:t>Vygotsky</a:t>
            </a:r>
            <a:endParaRPr lang="en-US" b="1" dirty="0"/>
          </a:p>
        </p:txBody>
      </p:sp>
      <p:sp>
        <p:nvSpPr>
          <p:cNvPr id="3" name="Θέση περιεχομένου 2">
            <a:extLst>
              <a:ext uri="{FF2B5EF4-FFF2-40B4-BE49-F238E27FC236}">
                <a16:creationId xmlns:a16="http://schemas.microsoft.com/office/drawing/2014/main" id="{67DDEF3A-09C6-4706-AEF3-FB314FCFF663}"/>
              </a:ext>
            </a:extLst>
          </p:cNvPr>
          <p:cNvSpPr txBox="1">
            <a:spLocks/>
          </p:cNvSpPr>
          <p:nvPr/>
        </p:nvSpPr>
        <p:spPr>
          <a:xfrm>
            <a:off x="2732219" y="1185061"/>
            <a:ext cx="9103203" cy="1890944"/>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l-GR" sz="2000" dirty="0">
                <a:latin typeface="Garamond" panose="02020404030301010803" pitchFamily="18" charset="0"/>
                <a:ea typeface="Times New Roman" panose="02020603050405020304" pitchFamily="18" charset="0"/>
                <a:cs typeface="Times New Roman" panose="02020603050405020304" pitchFamily="18" charset="0"/>
              </a:rPr>
              <a:t>Παρά τις φαινομενικές διαφορές στις δύο οπτικές μπορούμε να πούμε ότι υπολανθάνει ένα κοινό σημείο: </a:t>
            </a:r>
            <a:r>
              <a:rPr lang="el-GR" sz="2000" spc="100" dirty="0">
                <a:latin typeface="Garamond" panose="02020404030301010803" pitchFamily="18" charset="0"/>
                <a:ea typeface="Times New Roman" panose="02020603050405020304" pitchFamily="18" charset="0"/>
                <a:cs typeface="Times New Roman" panose="02020603050405020304" pitchFamily="18" charset="0"/>
              </a:rPr>
              <a:t>ο παράγοντας «</a:t>
            </a:r>
            <a:r>
              <a:rPr lang="el-GR" sz="2000" b="1" spc="100" dirty="0">
                <a:latin typeface="Garamond" panose="02020404030301010803" pitchFamily="18" charset="0"/>
                <a:ea typeface="Times New Roman" panose="02020603050405020304" pitchFamily="18" charset="0"/>
                <a:cs typeface="Times New Roman" panose="02020603050405020304" pitchFamily="18" charset="0"/>
              </a:rPr>
              <a:t>κοινωνικό περιβάλλον</a:t>
            </a:r>
            <a:r>
              <a:rPr lang="el-GR" sz="2000" spc="100" dirty="0">
                <a:latin typeface="Garamond" panose="02020404030301010803" pitchFamily="18" charset="0"/>
                <a:ea typeface="Times New Roman" panose="02020603050405020304" pitchFamily="18" charset="0"/>
                <a:cs typeface="Times New Roman" panose="02020603050405020304" pitchFamily="18" charset="0"/>
              </a:rPr>
              <a:t>»</a:t>
            </a:r>
            <a:r>
              <a:rPr lang="el-GR" sz="2000" dirty="0">
                <a:latin typeface="Garamond" panose="02020404030301010803" pitchFamily="18" charset="0"/>
                <a:ea typeface="Times New Roman" panose="02020603050405020304" pitchFamily="18" charset="0"/>
                <a:cs typeface="Times New Roman" panose="02020603050405020304" pitchFamily="18" charset="0"/>
              </a:rPr>
              <a:t>, είτε αυτό νοείται ως αλληλεπίδραση με συνομήλικους (</a:t>
            </a:r>
            <a:r>
              <a:rPr lang="en-US" sz="2000" dirty="0">
                <a:latin typeface="Garamond" panose="02020404030301010803" pitchFamily="18" charset="0"/>
                <a:ea typeface="Times New Roman" panose="02020603050405020304" pitchFamily="18" charset="0"/>
                <a:cs typeface="Times New Roman" panose="02020603050405020304" pitchFamily="18" charset="0"/>
              </a:rPr>
              <a:t>Piaget</a:t>
            </a:r>
            <a:r>
              <a:rPr lang="el-GR" sz="2000" dirty="0">
                <a:latin typeface="Garamond" panose="02020404030301010803" pitchFamily="18" charset="0"/>
                <a:ea typeface="Times New Roman" panose="02020603050405020304" pitchFamily="18" charset="0"/>
                <a:cs typeface="Times New Roman" panose="02020603050405020304" pitchFamily="18" charset="0"/>
              </a:rPr>
              <a:t>) είτε ως αλληλεπίδραση με δασκάλους (</a:t>
            </a:r>
            <a:r>
              <a:rPr lang="en-US" sz="2000" dirty="0">
                <a:latin typeface="Garamond" panose="02020404030301010803" pitchFamily="18" charset="0"/>
                <a:ea typeface="Times New Roman" panose="02020603050405020304" pitchFamily="18" charset="0"/>
                <a:cs typeface="Times New Roman" panose="02020603050405020304" pitchFamily="18" charset="0"/>
              </a:rPr>
              <a:t>Vygotsky</a:t>
            </a:r>
            <a:r>
              <a:rPr lang="el-GR" sz="2000" dirty="0">
                <a:latin typeface="Garamond" panose="02020404030301010803" pitchFamily="18" charset="0"/>
                <a:ea typeface="Times New Roman" panose="02020603050405020304" pitchFamily="18" charset="0"/>
                <a:cs typeface="Times New Roman" panose="02020603050405020304" pitchFamily="18" charset="0"/>
              </a:rPr>
              <a:t>) ή ηλεκτρονικούς υπολογιστές (</a:t>
            </a:r>
            <a:r>
              <a:rPr lang="en-US" sz="2000" dirty="0">
                <a:latin typeface="Garamond" panose="02020404030301010803" pitchFamily="18" charset="0"/>
                <a:ea typeface="Times New Roman" panose="02020603050405020304" pitchFamily="18" charset="0"/>
                <a:cs typeface="Times New Roman" panose="02020603050405020304" pitchFamily="18" charset="0"/>
              </a:rPr>
              <a:t>Dawes</a:t>
            </a:r>
            <a:r>
              <a:rPr lang="el-GR" sz="2000" dirty="0">
                <a:latin typeface="Garamond" panose="02020404030301010803" pitchFamily="18" charset="0"/>
                <a:ea typeface="Times New Roman" panose="02020603050405020304" pitchFamily="18" charset="0"/>
                <a:cs typeface="Times New Roman" panose="02020603050405020304" pitchFamily="18" charset="0"/>
              </a:rPr>
              <a:t> και συν., </a:t>
            </a:r>
            <a:r>
              <a:rPr lang="en-US" sz="2000" dirty="0">
                <a:latin typeface="Garamond" panose="02020404030301010803" pitchFamily="18" charset="0"/>
                <a:ea typeface="Times New Roman" panose="02020603050405020304" pitchFamily="18" charset="0"/>
                <a:cs typeface="Times New Roman" panose="02020603050405020304" pitchFamily="18" charset="0"/>
              </a:rPr>
              <a:t>Bennett</a:t>
            </a:r>
            <a:r>
              <a:rPr lang="el-GR" sz="2000" dirty="0">
                <a:latin typeface="Garamond" panose="02020404030301010803" pitchFamily="18" charset="0"/>
                <a:ea typeface="Times New Roman" panose="02020603050405020304" pitchFamily="18" charset="0"/>
                <a:cs typeface="Times New Roman" panose="02020603050405020304" pitchFamily="18" charset="0"/>
              </a:rPr>
              <a:t>, </a:t>
            </a:r>
            <a:r>
              <a:rPr lang="en-US" sz="2000" dirty="0" err="1">
                <a:latin typeface="Garamond" panose="02020404030301010803" pitchFamily="18" charset="0"/>
                <a:ea typeface="Times New Roman" panose="02020603050405020304" pitchFamily="18" charset="0"/>
                <a:cs typeface="Times New Roman" panose="02020603050405020304" pitchFamily="18" charset="0"/>
              </a:rPr>
              <a:t>Gallton</a:t>
            </a:r>
            <a:r>
              <a:rPr lang="el-GR" sz="2000" dirty="0">
                <a:latin typeface="Garamond" panose="02020404030301010803" pitchFamily="18" charset="0"/>
                <a:ea typeface="Times New Roman" panose="02020603050405020304" pitchFamily="18" charset="0"/>
                <a:cs typeface="Times New Roman" panose="02020603050405020304" pitchFamily="18" charset="0"/>
              </a:rPr>
              <a:t>), διότι και στην περίπτωση των Η/Υ η αλληλεπίδραση γίνεται με την εποπτεία του δασκάλου. Αυτές τις δύο διαφορετικές οπτικές φαίνεται ότι προσπαθεί να συμβιβάσει η </a:t>
            </a:r>
            <a:r>
              <a:rPr lang="en-US" sz="2000" dirty="0">
                <a:latin typeface="Garamond" panose="02020404030301010803" pitchFamily="18" charset="0"/>
                <a:ea typeface="Times New Roman" panose="02020603050405020304" pitchFamily="18" charset="0"/>
                <a:cs typeface="Times New Roman" panose="02020603050405020304" pitchFamily="18" charset="0"/>
              </a:rPr>
              <a:t>Helen Haste</a:t>
            </a:r>
            <a:r>
              <a:rPr lang="el-GR" sz="2000" dirty="0">
                <a:latin typeface="Garamond" panose="02020404030301010803" pitchFamily="18" charset="0"/>
                <a:ea typeface="Times New Roman" panose="02020603050405020304" pitchFamily="18" charset="0"/>
                <a:cs typeface="Times New Roman" panose="02020603050405020304" pitchFamily="18" charset="0"/>
              </a:rPr>
              <a:t> </a:t>
            </a:r>
            <a:r>
              <a:rPr lang="en-US" sz="2000" dirty="0">
                <a:latin typeface="Garamond" panose="02020404030301010803" pitchFamily="18" charset="0"/>
                <a:ea typeface="Times New Roman" panose="02020603050405020304" pitchFamily="18" charset="0"/>
                <a:cs typeface="Times New Roman" panose="02020603050405020304" pitchFamily="18" charset="0"/>
              </a:rPr>
              <a:t>(1992)</a:t>
            </a:r>
            <a:r>
              <a:rPr lang="el-GR" sz="2000" i="1" dirty="0">
                <a:latin typeface="Garamond" panose="02020404030301010803" pitchFamily="18" charset="0"/>
                <a:ea typeface="Times New Roman" panose="02020603050405020304" pitchFamily="18" charset="0"/>
                <a:cs typeface="Times New Roman" panose="02020603050405020304" pitchFamily="18" charset="0"/>
              </a:rPr>
              <a:t>. </a:t>
            </a:r>
            <a:r>
              <a:rPr lang="el-GR" sz="2000" dirty="0">
                <a:latin typeface="Garamond" panose="02020404030301010803" pitchFamily="18" charset="0"/>
                <a:ea typeface="Times New Roman" panose="02020603050405020304" pitchFamily="18" charset="0"/>
                <a:cs typeface="Times New Roman" panose="02020603050405020304" pitchFamily="18" charset="0"/>
              </a:rPr>
              <a:t>Η </a:t>
            </a:r>
            <a:r>
              <a:rPr lang="en-US" sz="2000" dirty="0">
                <a:latin typeface="Garamond" panose="02020404030301010803" pitchFamily="18" charset="0"/>
                <a:ea typeface="Times New Roman" panose="02020603050405020304" pitchFamily="18" charset="0"/>
                <a:cs typeface="Times New Roman" panose="02020603050405020304" pitchFamily="18" charset="0"/>
              </a:rPr>
              <a:t>Haste</a:t>
            </a:r>
            <a:r>
              <a:rPr lang="el-GR" sz="2000" dirty="0">
                <a:latin typeface="Garamond" panose="02020404030301010803" pitchFamily="18" charset="0"/>
                <a:ea typeface="Times New Roman" panose="02020603050405020304" pitchFamily="18" charset="0"/>
                <a:cs typeface="Times New Roman" panose="02020603050405020304" pitchFamily="18" charset="0"/>
              </a:rPr>
              <a:t> κατανοεί τη θεωρία του </a:t>
            </a:r>
            <a:r>
              <a:rPr lang="en-US" sz="2000" dirty="0">
                <a:latin typeface="Garamond" panose="02020404030301010803" pitchFamily="18" charset="0"/>
                <a:ea typeface="Times New Roman" panose="02020603050405020304" pitchFamily="18" charset="0"/>
                <a:cs typeface="Times New Roman" panose="02020603050405020304" pitchFamily="18" charset="0"/>
              </a:rPr>
              <a:t>Vygotsky</a:t>
            </a:r>
            <a:r>
              <a:rPr lang="el-GR" sz="2000" dirty="0">
                <a:latin typeface="Garamond" panose="02020404030301010803" pitchFamily="18" charset="0"/>
                <a:ea typeface="Times New Roman" panose="02020603050405020304" pitchFamily="18" charset="0"/>
                <a:cs typeface="Times New Roman" panose="02020603050405020304" pitchFamily="18" charset="0"/>
              </a:rPr>
              <a:t> σαν έναν τρόπο σκέψης που έχει τρεις διαστάσεις σχηματίζοντας ένα εννοιολογικό τρίγωνο:</a:t>
            </a:r>
            <a:endParaRPr lang="en-US" sz="2000" dirty="0"/>
          </a:p>
        </p:txBody>
      </p:sp>
      <p:pic>
        <p:nvPicPr>
          <p:cNvPr id="4" name="Picture 2" descr="About Lev Vygotsky: Soviet Belarusian psychologist (1896 - 1934) |  Biography, Facts, Career, Wiki, Life">
            <a:extLst>
              <a:ext uri="{FF2B5EF4-FFF2-40B4-BE49-F238E27FC236}">
                <a16:creationId xmlns:a16="http://schemas.microsoft.com/office/drawing/2014/main" id="{E007F8DC-47E5-4B17-86E8-4AAE397D45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659" y="3129486"/>
            <a:ext cx="1793397" cy="17933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ink: Piaget (educational theory)">
            <a:extLst>
              <a:ext uri="{FF2B5EF4-FFF2-40B4-BE49-F238E27FC236}">
                <a16:creationId xmlns:a16="http://schemas.microsoft.com/office/drawing/2014/main" id="{55960B3B-C07E-446C-97FE-FDA908C835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78" t="4722" r="7820" b="28881"/>
          <a:stretch/>
        </p:blipFill>
        <p:spPr bwMode="auto">
          <a:xfrm>
            <a:off x="878889" y="1185061"/>
            <a:ext cx="1802167" cy="1890944"/>
          </a:xfrm>
          <a:prstGeom prst="rect">
            <a:avLst/>
          </a:prstGeom>
          <a:noFill/>
          <a:extLst>
            <a:ext uri="{909E8E84-426E-40DD-AFC4-6F175D3DCCD1}">
              <a14:hiddenFill xmlns:a14="http://schemas.microsoft.com/office/drawing/2010/main">
                <a:solidFill>
                  <a:srgbClr val="FFFFFF"/>
                </a:solidFill>
              </a14:hiddenFill>
            </a:ext>
          </a:extLst>
        </p:spPr>
      </p:pic>
      <p:pic>
        <p:nvPicPr>
          <p:cNvPr id="6" name="Εικόνα 5">
            <a:extLst>
              <a:ext uri="{FF2B5EF4-FFF2-40B4-BE49-F238E27FC236}">
                <a16:creationId xmlns:a16="http://schemas.microsoft.com/office/drawing/2014/main" id="{9BE45506-A8E9-4E8A-BF68-E8759A18DC8C}"/>
              </a:ext>
            </a:extLst>
          </p:cNvPr>
          <p:cNvPicPr>
            <a:picLocks noChangeAspect="1"/>
          </p:cNvPicPr>
          <p:nvPr/>
        </p:nvPicPr>
        <p:blipFill rotWithShape="1">
          <a:blip r:embed="rId4"/>
          <a:srcRect l="68228" t="47699" r="11384" b="30907"/>
          <a:stretch/>
        </p:blipFill>
        <p:spPr>
          <a:xfrm>
            <a:off x="2926058" y="3781996"/>
            <a:ext cx="7881026" cy="2325950"/>
          </a:xfrm>
          <a:prstGeom prst="rect">
            <a:avLst/>
          </a:prstGeom>
        </p:spPr>
      </p:pic>
    </p:spTree>
    <p:extLst>
      <p:ext uri="{BB962C8B-B14F-4D97-AF65-F5344CB8AC3E}">
        <p14:creationId xmlns:p14="http://schemas.microsoft.com/office/powerpoint/2010/main" val="40976155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35AE937-1CE8-4439-94B5-8778A19E89A3}"/>
              </a:ext>
            </a:extLst>
          </p:cNvPr>
          <p:cNvSpPr txBox="1">
            <a:spLocks/>
          </p:cNvSpPr>
          <p:nvPr/>
        </p:nvSpPr>
        <p:spPr>
          <a:xfrm>
            <a:off x="861135" y="2884704"/>
            <a:ext cx="10537793" cy="3240888"/>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algn="just">
              <a:spcBef>
                <a:spcPts val="0"/>
              </a:spcBef>
              <a:spcAft>
                <a:spcPts val="0"/>
              </a:spcAft>
            </a:pPr>
            <a:r>
              <a:rPr lang="el-GR" sz="2200" dirty="0">
                <a:latin typeface="Garamond" panose="02020404030301010803" pitchFamily="18" charset="0"/>
                <a:ea typeface="Times New Roman" panose="02020603050405020304" pitchFamily="18" charset="0"/>
                <a:cs typeface="Times New Roman" panose="02020603050405020304" pitchFamily="18" charset="0"/>
              </a:rPr>
              <a:t> Το παραπάνω εννοιολογικό τρίγωνο «μεταφράζεται» ως εξής: στο θέμα της ηθικής γνώσης του παιδιού, κάθε προσέγγιση δίνει έμφαση σε μία πλευρά του τριγώνου (π.χ.: το άτομο σε σχέση με τις αλληλεπιδράσεις του) αγνοώντας κάποια άλλη (π.χ. την κοινωνική διάσταση των ηθικών κωδίκων), χαράζοντας έτσι ένα νέο τρόπο στρατηγικής, βάσει της οποίας θα πρέπει να κινείται ο μελετητής, λαμβάνοντας δηλαδή υπόψη του όλες τις πλευρές του τριγώνου. Οι γνωστικοί ψυχολόγοι δίνουν έμφαση στο ρόλο του ατόμου, αγνοώντας το πολιτισμικό περιβάλλον, ενώ οι οπαδοί της πολιτισμικής εξέλιξης δείχνουν λιγότερο ενδιαφέρον στη επεξεργασία ενός ερεθίσματος που γίνεται στο μυαλό του παιδιού και περισσότερο στο τι συμβαίνει στις κοινωνικές και γλωσσικές διαδικασίες. Τονίζει όμως με τη σειρά της ότι:</a:t>
            </a:r>
            <a:r>
              <a:rPr lang="en-US" sz="2200" dirty="0">
                <a:latin typeface="Garamond" panose="02020404030301010803" pitchFamily="18" charset="0"/>
                <a:ea typeface="Times New Roman" panose="02020603050405020304" pitchFamily="18" charset="0"/>
                <a:cs typeface="Times New Roman" panose="02020603050405020304" pitchFamily="18" charset="0"/>
              </a:rPr>
              <a:t> </a:t>
            </a:r>
            <a:r>
              <a:rPr lang="el-GR" sz="2200" i="1" dirty="0">
                <a:latin typeface="Garamond" panose="02020404030301010803" pitchFamily="18" charset="0"/>
                <a:ea typeface="Times New Roman" panose="02020603050405020304" pitchFamily="18" charset="0"/>
                <a:cs typeface="Times New Roman" panose="02020603050405020304" pitchFamily="18" charset="0"/>
              </a:rPr>
              <a:t>Το πλεονέκτημα της προσέγγισης </a:t>
            </a:r>
            <a:r>
              <a:rPr lang="en-US" sz="2200" i="1" dirty="0">
                <a:latin typeface="Garamond" panose="02020404030301010803" pitchFamily="18" charset="0"/>
                <a:ea typeface="Times New Roman" panose="02020603050405020304" pitchFamily="18" charset="0"/>
                <a:cs typeface="Times New Roman" panose="02020603050405020304" pitchFamily="18" charset="0"/>
              </a:rPr>
              <a:t>Vygotsky</a:t>
            </a:r>
            <a:r>
              <a:rPr lang="el-GR" sz="2200" i="1" dirty="0">
                <a:latin typeface="Garamond" panose="02020404030301010803" pitchFamily="18" charset="0"/>
                <a:ea typeface="Times New Roman" panose="02020603050405020304" pitchFamily="18" charset="0"/>
                <a:cs typeface="Times New Roman" panose="02020603050405020304" pitchFamily="18" charset="0"/>
              </a:rPr>
              <a:t> είναι ότι ενσωματώνει και τα τρία σημεία του τριγώνου</a:t>
            </a:r>
            <a:r>
              <a:rPr lang="en-US" sz="2200" i="1" dirty="0">
                <a:latin typeface="Garamond" panose="02020404030301010803" pitchFamily="18" charset="0"/>
                <a:ea typeface="Times New Roman" panose="02020603050405020304" pitchFamily="18" charset="0"/>
                <a:cs typeface="Times New Roman" panose="02020603050405020304" pitchFamily="18" charset="0"/>
              </a:rPr>
              <a:t> (Haste</a:t>
            </a:r>
            <a:r>
              <a:rPr lang="el-GR" sz="2200" i="1" dirty="0">
                <a:latin typeface="Garamond" panose="02020404030301010803" pitchFamily="18" charset="0"/>
                <a:ea typeface="Times New Roman" panose="02020603050405020304" pitchFamily="18" charset="0"/>
                <a:cs typeface="Times New Roman" panose="02020603050405020304" pitchFamily="18" charset="0"/>
              </a:rPr>
              <a:t>, </a:t>
            </a:r>
            <a:r>
              <a:rPr lang="en-US" sz="2200" i="1" dirty="0">
                <a:latin typeface="Garamond" panose="02020404030301010803" pitchFamily="18" charset="0"/>
                <a:ea typeface="Times New Roman" panose="02020603050405020304" pitchFamily="18" charset="0"/>
                <a:cs typeface="Times New Roman" panose="02020603050405020304" pitchFamily="18" charset="0"/>
              </a:rPr>
              <a:t>1992:</a:t>
            </a:r>
            <a:r>
              <a:rPr lang="el-GR" sz="2200" i="1" dirty="0">
                <a:latin typeface="Garamond" panose="02020404030301010803" pitchFamily="18" charset="0"/>
                <a:ea typeface="Times New Roman" panose="02020603050405020304" pitchFamily="18" charset="0"/>
                <a:cs typeface="Times New Roman" panose="02020603050405020304" pitchFamily="18" charset="0"/>
              </a:rPr>
              <a:t>234</a:t>
            </a:r>
            <a:r>
              <a:rPr lang="en-US" sz="2200" i="1" dirty="0">
                <a:latin typeface="Garamond" panose="02020404030301010803" pitchFamily="18" charset="0"/>
                <a:ea typeface="Times New Roman" panose="02020603050405020304" pitchFamily="18" charset="0"/>
                <a:cs typeface="Times New Roman" panose="02020603050405020304" pitchFamily="18" charset="0"/>
              </a:rPr>
              <a:t>)</a:t>
            </a:r>
          </a:p>
          <a:p>
            <a:pPr marL="74295" marR="360045" indent="0" algn="r">
              <a:spcBef>
                <a:spcPts val="0"/>
              </a:spcBef>
              <a:spcAft>
                <a:spcPts val="0"/>
              </a:spcAft>
              <a:buNone/>
            </a:pPr>
            <a:endParaRPr lang="en-US" sz="2200" dirty="0">
              <a:latin typeface="Garamond" panose="02020404030301010803" pitchFamily="18" charset="0"/>
              <a:ea typeface="Times New Roman" panose="02020603050405020304" pitchFamily="18" charset="0"/>
              <a:cs typeface="Times New Roman" panose="02020603050405020304" pitchFamily="18" charset="0"/>
            </a:endParaRPr>
          </a:p>
        </p:txBody>
      </p:sp>
      <p:pic>
        <p:nvPicPr>
          <p:cNvPr id="4" name="Εικόνα 3">
            <a:extLst>
              <a:ext uri="{FF2B5EF4-FFF2-40B4-BE49-F238E27FC236}">
                <a16:creationId xmlns:a16="http://schemas.microsoft.com/office/drawing/2014/main" id="{B2B38799-1D68-4244-BB86-ED4BF0F1ABC9}"/>
              </a:ext>
            </a:extLst>
          </p:cNvPr>
          <p:cNvPicPr>
            <a:picLocks noChangeAspect="1"/>
          </p:cNvPicPr>
          <p:nvPr/>
        </p:nvPicPr>
        <p:blipFill rotWithShape="1">
          <a:blip r:embed="rId2"/>
          <a:srcRect l="68586" t="47699" r="12933" b="32760"/>
          <a:stretch/>
        </p:blipFill>
        <p:spPr>
          <a:xfrm>
            <a:off x="1961965" y="648285"/>
            <a:ext cx="7199790" cy="2236419"/>
          </a:xfrm>
          <a:prstGeom prst="rect">
            <a:avLst/>
          </a:prstGeom>
        </p:spPr>
      </p:pic>
    </p:spTree>
    <p:extLst>
      <p:ext uri="{BB962C8B-B14F-4D97-AF65-F5344CB8AC3E}">
        <p14:creationId xmlns:p14="http://schemas.microsoft.com/office/powerpoint/2010/main" val="1852290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35AE937-1CE8-4439-94B5-8778A19E89A3}"/>
              </a:ext>
            </a:extLst>
          </p:cNvPr>
          <p:cNvSpPr txBox="1">
            <a:spLocks/>
          </p:cNvSpPr>
          <p:nvPr/>
        </p:nvSpPr>
        <p:spPr>
          <a:xfrm>
            <a:off x="861135" y="2884704"/>
            <a:ext cx="10537793" cy="3240888"/>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algn="just">
              <a:spcBef>
                <a:spcPts val="0"/>
              </a:spcBef>
              <a:spcAft>
                <a:spcPts val="0"/>
              </a:spcAft>
            </a:pPr>
            <a:r>
              <a:rPr lang="el-GR" sz="2200" dirty="0">
                <a:latin typeface="Garamond" panose="02020404030301010803" pitchFamily="18" charset="0"/>
                <a:ea typeface="Times New Roman" panose="02020603050405020304" pitchFamily="18" charset="0"/>
                <a:cs typeface="Times New Roman" panose="02020603050405020304" pitchFamily="18" charset="0"/>
              </a:rPr>
              <a:t>Υπό το πρίσμα της </a:t>
            </a:r>
            <a:r>
              <a:rPr lang="el-GR" sz="2200" dirty="0" err="1">
                <a:latin typeface="Garamond" panose="02020404030301010803" pitchFamily="18" charset="0"/>
                <a:ea typeface="Times New Roman" panose="02020603050405020304" pitchFamily="18" charset="0"/>
                <a:cs typeface="Times New Roman" panose="02020603050405020304" pitchFamily="18" charset="0"/>
              </a:rPr>
              <a:t>βιγκοτσικής</a:t>
            </a:r>
            <a:r>
              <a:rPr lang="el-GR" sz="2200" dirty="0">
                <a:latin typeface="Garamond" panose="02020404030301010803" pitchFamily="18" charset="0"/>
                <a:ea typeface="Times New Roman" panose="02020603050405020304" pitchFamily="18" charset="0"/>
                <a:cs typeface="Times New Roman" panose="02020603050405020304" pitchFamily="18" charset="0"/>
              </a:rPr>
              <a:t> θεωρίας μπορούμε να υποστηρίξουμε ότι τα παιδιά είναι πολύ ικανά στο να διαπραγματεύονται ηθικές και κοινωνικές συγκρούσεις σε μικρή ηλικία. Μελέτη σε κάποιον Ιαπωνικό παιδικό σταθμό (</a:t>
            </a:r>
            <a:r>
              <a:rPr lang="en-US" sz="2200" dirty="0">
                <a:latin typeface="Garamond" panose="02020404030301010803" pitchFamily="18" charset="0"/>
                <a:ea typeface="Times New Roman" panose="02020603050405020304" pitchFamily="18" charset="0"/>
                <a:cs typeface="Times New Roman" panose="02020603050405020304" pitchFamily="18" charset="0"/>
              </a:rPr>
              <a:t>Killen</a:t>
            </a:r>
            <a:r>
              <a:rPr lang="el-GR" sz="2200" dirty="0">
                <a:latin typeface="Garamond" panose="02020404030301010803" pitchFamily="18" charset="0"/>
                <a:ea typeface="Times New Roman" panose="02020603050405020304" pitchFamily="18" charset="0"/>
                <a:cs typeface="Times New Roman" panose="02020603050405020304" pitchFamily="18" charset="0"/>
              </a:rPr>
              <a:t> &amp; </a:t>
            </a:r>
            <a:r>
              <a:rPr lang="en-US" sz="2200" dirty="0">
                <a:latin typeface="Garamond" panose="02020404030301010803" pitchFamily="18" charset="0"/>
                <a:ea typeface="Times New Roman" panose="02020603050405020304" pitchFamily="18" charset="0"/>
                <a:cs typeface="Times New Roman" panose="02020603050405020304" pitchFamily="18" charset="0"/>
              </a:rPr>
              <a:t>Nucci</a:t>
            </a:r>
            <a:r>
              <a:rPr lang="el-GR" sz="2200" dirty="0">
                <a:latin typeface="Garamond" panose="02020404030301010803" pitchFamily="18" charset="0"/>
                <a:ea typeface="Times New Roman" panose="02020603050405020304" pitchFamily="18" charset="0"/>
                <a:cs typeface="Times New Roman" panose="02020603050405020304" pitchFamily="18" charset="0"/>
              </a:rPr>
              <a:t>, 1995</a:t>
            </a:r>
            <a:r>
              <a:rPr lang="el-GR" sz="2200" i="1" dirty="0">
                <a:latin typeface="Garamond" panose="02020404030301010803" pitchFamily="18" charset="0"/>
                <a:ea typeface="Times New Roman" panose="02020603050405020304" pitchFamily="18" charset="0"/>
                <a:cs typeface="Times New Roman" panose="02020603050405020304" pitchFamily="18" charset="0"/>
              </a:rPr>
              <a:t>)</a:t>
            </a:r>
            <a:r>
              <a:rPr lang="el-GR" sz="2200" dirty="0">
                <a:latin typeface="Garamond" panose="02020404030301010803" pitchFamily="18" charset="0"/>
                <a:ea typeface="Times New Roman" panose="02020603050405020304" pitchFamily="18" charset="0"/>
                <a:cs typeface="Times New Roman" panose="02020603050405020304" pitchFamily="18" charset="0"/>
              </a:rPr>
              <a:t> έδειξε ότι οι περισσότερες λογομαχίες επιλύνονταν με συμβιβασμό. Τα παιδιά χρησιμοποιούσαν ηθική αιτιολόγηση (όπως «είναι η σειρά του» </a:t>
            </a:r>
            <a:r>
              <a:rPr lang="el-GR" sz="2200" dirty="0" err="1">
                <a:latin typeface="Garamond" panose="02020404030301010803" pitchFamily="18" charset="0"/>
                <a:ea typeface="Times New Roman" panose="02020603050405020304" pitchFamily="18" charset="0"/>
                <a:cs typeface="Times New Roman" panose="02020603050405020304" pitchFamily="18" charset="0"/>
              </a:rPr>
              <a:t>κ.τ.λπ</a:t>
            </a:r>
            <a:r>
              <a:rPr lang="el-GR" sz="2200" dirty="0">
                <a:latin typeface="Garamond" panose="02020404030301010803" pitchFamily="18" charset="0"/>
                <a:ea typeface="Times New Roman" panose="02020603050405020304" pitchFamily="18" charset="0"/>
                <a:cs typeface="Times New Roman" panose="02020603050405020304" pitchFamily="18" charset="0"/>
              </a:rPr>
              <a:t>.) αφήνοντας μετέωρες τις απόψεις των καθολικών σταδίων των γνωστικών ψυχολόγων που ήθελαν την ηθική σκέψη ως απότοκο ενός είδους σύγκρουσης συνομήλικων παιδιών. Όλα τα παραδείγματα προηγουμένως συνηγορούν στην άποψη ότι υπάρχει μία σημαντική σχέση ανάμεσα στο </a:t>
            </a:r>
            <a:r>
              <a:rPr lang="el-GR" sz="2200" dirty="0" err="1">
                <a:latin typeface="Garamond" panose="02020404030301010803" pitchFamily="18" charset="0"/>
                <a:ea typeface="Times New Roman" panose="02020603050405020304" pitchFamily="18" charset="0"/>
                <a:cs typeface="Times New Roman" panose="02020603050405020304" pitchFamily="18" charset="0"/>
              </a:rPr>
              <a:t>κοινωνιοπολιτισμικό</a:t>
            </a:r>
            <a:r>
              <a:rPr lang="el-GR" sz="2200" dirty="0">
                <a:latin typeface="Garamond" panose="02020404030301010803" pitchFamily="18" charset="0"/>
                <a:ea typeface="Times New Roman" panose="02020603050405020304" pitchFamily="18" charset="0"/>
                <a:cs typeface="Times New Roman" panose="02020603050405020304" pitchFamily="18" charset="0"/>
              </a:rPr>
              <a:t> περιβάλλον και την ηθική εξέλιξη του παιδιού. Η συμβιβαστική προσπάθεια της </a:t>
            </a:r>
            <a:r>
              <a:rPr lang="en-US" sz="2200" dirty="0">
                <a:latin typeface="Garamond" panose="02020404030301010803" pitchFamily="18" charset="0"/>
                <a:ea typeface="Times New Roman" panose="02020603050405020304" pitchFamily="18" charset="0"/>
                <a:cs typeface="Times New Roman" panose="02020603050405020304" pitchFamily="18" charset="0"/>
              </a:rPr>
              <a:t>Haste</a:t>
            </a:r>
            <a:r>
              <a:rPr lang="el-GR" sz="2200" dirty="0">
                <a:latin typeface="Garamond" panose="02020404030301010803" pitchFamily="18" charset="0"/>
                <a:ea typeface="Times New Roman" panose="02020603050405020304" pitchFamily="18" charset="0"/>
                <a:cs typeface="Times New Roman" panose="02020603050405020304" pitchFamily="18" charset="0"/>
              </a:rPr>
              <a:t> καθαρίζει τη σκέψη και βάζει την έρευνα πάνω σε μία πιο καθαρή επιστημονική μεθοδολογία.</a:t>
            </a:r>
            <a:endParaRPr lang="en-US" sz="2200" dirty="0"/>
          </a:p>
        </p:txBody>
      </p:sp>
      <p:pic>
        <p:nvPicPr>
          <p:cNvPr id="4" name="Εικόνα 3">
            <a:extLst>
              <a:ext uri="{FF2B5EF4-FFF2-40B4-BE49-F238E27FC236}">
                <a16:creationId xmlns:a16="http://schemas.microsoft.com/office/drawing/2014/main" id="{B2B38799-1D68-4244-BB86-ED4BF0F1ABC9}"/>
              </a:ext>
            </a:extLst>
          </p:cNvPr>
          <p:cNvPicPr>
            <a:picLocks noChangeAspect="1"/>
          </p:cNvPicPr>
          <p:nvPr/>
        </p:nvPicPr>
        <p:blipFill rotWithShape="1">
          <a:blip r:embed="rId2"/>
          <a:srcRect l="68586" t="47699" r="12933" b="32760"/>
          <a:stretch/>
        </p:blipFill>
        <p:spPr>
          <a:xfrm>
            <a:off x="2849732" y="648285"/>
            <a:ext cx="6143347" cy="1826905"/>
          </a:xfrm>
          <a:prstGeom prst="rect">
            <a:avLst/>
          </a:prstGeom>
        </p:spPr>
      </p:pic>
    </p:spTree>
    <p:extLst>
      <p:ext uri="{BB962C8B-B14F-4D97-AF65-F5344CB8AC3E}">
        <p14:creationId xmlns:p14="http://schemas.microsoft.com/office/powerpoint/2010/main" val="7292281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76BDF83-C355-4AB9-BADE-380BB01FC841}"/>
              </a:ext>
            </a:extLst>
          </p:cNvPr>
          <p:cNvSpPr txBox="1">
            <a:spLocks/>
          </p:cNvSpPr>
          <p:nvPr/>
        </p:nvSpPr>
        <p:spPr>
          <a:xfrm>
            <a:off x="5210823" y="644780"/>
            <a:ext cx="1770353" cy="56258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l-GR" b="1" dirty="0">
                <a:latin typeface="Garamond" panose="02020404030301010803" pitchFamily="18" charset="0"/>
              </a:rPr>
              <a:t>Σύνοψη</a:t>
            </a:r>
            <a:endParaRPr lang="en-US" b="1" dirty="0">
              <a:latin typeface="Garamond" panose="02020404030301010803" pitchFamily="18" charset="0"/>
            </a:endParaRPr>
          </a:p>
        </p:txBody>
      </p:sp>
      <p:sp>
        <p:nvSpPr>
          <p:cNvPr id="3" name="Θέση περιεχομένου 2">
            <a:extLst>
              <a:ext uri="{FF2B5EF4-FFF2-40B4-BE49-F238E27FC236}">
                <a16:creationId xmlns:a16="http://schemas.microsoft.com/office/drawing/2014/main" id="{B75DBF4A-5DAD-4D68-926E-5AFE0B2F7779}"/>
              </a:ext>
            </a:extLst>
          </p:cNvPr>
          <p:cNvSpPr txBox="1">
            <a:spLocks/>
          </p:cNvSpPr>
          <p:nvPr/>
        </p:nvSpPr>
        <p:spPr>
          <a:xfrm>
            <a:off x="665824" y="1145220"/>
            <a:ext cx="10839635" cy="5202314"/>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l-GR" sz="2000" b="1" dirty="0">
                <a:solidFill>
                  <a:srgbClr val="0070C0"/>
                </a:solidFill>
                <a:latin typeface="Garamond" panose="02020404030301010803" pitchFamily="18" charset="0"/>
                <a:ea typeface="Times New Roman" panose="02020603050405020304" pitchFamily="18" charset="0"/>
              </a:rPr>
              <a:t>Γνωστικός παράγοντας.</a:t>
            </a:r>
            <a:r>
              <a:rPr lang="el-GR" sz="2000" dirty="0">
                <a:solidFill>
                  <a:srgbClr val="000000"/>
                </a:solidFill>
                <a:latin typeface="Garamond" panose="02020404030301010803" pitchFamily="18" charset="0"/>
                <a:ea typeface="Times New Roman" panose="02020603050405020304" pitchFamily="18" charset="0"/>
              </a:rPr>
              <a:t> Ο </a:t>
            </a:r>
            <a:r>
              <a:rPr lang="en-US" sz="2000" dirty="0">
                <a:solidFill>
                  <a:srgbClr val="000000"/>
                </a:solidFill>
                <a:latin typeface="Garamond" panose="02020404030301010803" pitchFamily="18" charset="0"/>
                <a:ea typeface="Times New Roman" panose="02020603050405020304" pitchFamily="18" charset="0"/>
              </a:rPr>
              <a:t>Piaget</a:t>
            </a:r>
            <a:r>
              <a:rPr lang="el-GR" sz="2000" dirty="0">
                <a:solidFill>
                  <a:srgbClr val="000000"/>
                </a:solidFill>
                <a:latin typeface="Garamond" panose="02020404030301010803" pitchFamily="18" charset="0"/>
                <a:ea typeface="Times New Roman" panose="02020603050405020304" pitchFamily="18" charset="0"/>
              </a:rPr>
              <a:t> πίστεψε ότι το παιδί αποκτά ηθική αντίληψη ξεφεύγοντας από τη φάση του εγωκεντρισμού μέσα από τις αλληλεπιδράσεις του με τους συνομήλικούς του ενώ ο </a:t>
            </a:r>
            <a:r>
              <a:rPr lang="en-US" sz="2000" dirty="0">
                <a:solidFill>
                  <a:srgbClr val="000000"/>
                </a:solidFill>
                <a:latin typeface="Garamond" panose="02020404030301010803" pitchFamily="18" charset="0"/>
                <a:ea typeface="Times New Roman" panose="02020603050405020304" pitchFamily="18" charset="0"/>
              </a:rPr>
              <a:t>Kohlberg</a:t>
            </a:r>
            <a:r>
              <a:rPr lang="el-GR" sz="2000" dirty="0">
                <a:solidFill>
                  <a:srgbClr val="000000"/>
                </a:solidFill>
                <a:latin typeface="Garamond" panose="02020404030301010803" pitchFamily="18" charset="0"/>
                <a:ea typeface="Times New Roman" panose="02020603050405020304" pitchFamily="18" charset="0"/>
              </a:rPr>
              <a:t> εισήγαγε τη θεωρία των καθολικών του σταδίων θέτοντας στα παιδιά μία σειρά αφηγήσεων που εμπεριείχαν φανταστικές ιστορίες με ήρωες που βρίσκονταν μπροστά σε μία ηθική σύγκρουση, σε ένα τραγικό δίλημμα. Και οι δύο ερευνητές αγνόησαν ή περιόρισαν το ρόλο του κοινωνικού περιβάλλοντος, το οποίο μεταδίδει τις γνώσεις και τους κανόνες του με τρόπο που ποικίλλει σε διαφορετικούς πολιτισμούς. </a:t>
            </a:r>
          </a:p>
          <a:p>
            <a:r>
              <a:rPr lang="el-GR" sz="2000" b="1" dirty="0">
                <a:solidFill>
                  <a:srgbClr val="0070C0"/>
                </a:solidFill>
                <a:latin typeface="Garamond" panose="02020404030301010803" pitchFamily="18" charset="0"/>
                <a:ea typeface="Times New Roman" panose="02020603050405020304" pitchFamily="18" charset="0"/>
                <a:cs typeface="Times New Roman" panose="02020603050405020304" pitchFamily="18" charset="0"/>
              </a:rPr>
              <a:t>Φυλετικός παράγοντας.</a:t>
            </a:r>
            <a:r>
              <a:rPr lang="el-GR" sz="2000" dirty="0">
                <a:latin typeface="Garamond" panose="02020404030301010803" pitchFamily="18" charset="0"/>
                <a:ea typeface="Times New Roman" panose="02020603050405020304" pitchFamily="18" charset="0"/>
                <a:cs typeface="Times New Roman" panose="02020603050405020304" pitchFamily="18" charset="0"/>
              </a:rPr>
              <a:t> Η </a:t>
            </a:r>
            <a:r>
              <a:rPr lang="en-US" sz="2000" dirty="0">
                <a:latin typeface="Garamond" panose="02020404030301010803" pitchFamily="18" charset="0"/>
                <a:ea typeface="Times New Roman" panose="02020603050405020304" pitchFamily="18" charset="0"/>
                <a:cs typeface="Times New Roman" panose="02020603050405020304" pitchFamily="18" charset="0"/>
              </a:rPr>
              <a:t>Gilligan</a:t>
            </a:r>
            <a:r>
              <a:rPr lang="el-GR" sz="2000" dirty="0">
                <a:latin typeface="Garamond" panose="02020404030301010803" pitchFamily="18" charset="0"/>
                <a:ea typeface="Times New Roman" panose="02020603050405020304" pitchFamily="18" charset="0"/>
                <a:cs typeface="Times New Roman" panose="02020603050405020304" pitchFamily="18" charset="0"/>
              </a:rPr>
              <a:t> μελέτησε κορίτσια και εγκυμονούσες γυναίκες που αντιμετώπιζαν το δίλημμα μιας έκτρωσης και κατέληξε στο ότι ηθική αντίληψη των αγοριών διαφέρει από αυτή των κοριτσιών. Τα αγόρια αντιμετωπίζουν τους κανόνες και τις αρχές ως αναγκαία εργαλεία για την έναρξη, τη συνέχιση και την τελική επίτευξη ενός συγκεκριμένου στόχου (π.χ.: ένα παιχνίδι, μία τέχνη, ένα επιστημονικό πείραμα, τη διατήρηση της φιλίας, την διατήρηση μιας κοινωνίας </a:t>
            </a:r>
            <a:r>
              <a:rPr lang="el-GR" sz="2000" dirty="0" err="1">
                <a:latin typeface="Garamond" panose="02020404030301010803" pitchFamily="18" charset="0"/>
                <a:ea typeface="Times New Roman" panose="02020603050405020304" pitchFamily="18" charset="0"/>
                <a:cs typeface="Times New Roman" panose="02020603050405020304" pitchFamily="18" charset="0"/>
              </a:rPr>
              <a:t>κ.τ.λπ</a:t>
            </a:r>
            <a:r>
              <a:rPr lang="el-GR" sz="2000" dirty="0">
                <a:latin typeface="Garamond" panose="02020404030301010803" pitchFamily="18" charset="0"/>
                <a:ea typeface="Times New Roman" panose="02020603050405020304" pitchFamily="18" charset="0"/>
                <a:cs typeface="Times New Roman" panose="02020603050405020304" pitchFamily="18" charset="0"/>
              </a:rPr>
              <a:t>.). Τα κορίτσια από την άλλη, δίνουν πρωταρχική σημασία στη διατήρηση των σχέσεων που συνάπτουν με τους άλλους ανθρώπους και η ηθική στάση τους διαμορφώνεται κάτω από αυτή την οπτική. Η </a:t>
            </a:r>
            <a:r>
              <a:rPr lang="en-US" sz="2000" dirty="0">
                <a:latin typeface="Garamond" panose="02020404030301010803" pitchFamily="18" charset="0"/>
                <a:ea typeface="Times New Roman" panose="02020603050405020304" pitchFamily="18" charset="0"/>
                <a:cs typeface="Times New Roman" panose="02020603050405020304" pitchFamily="18" charset="0"/>
              </a:rPr>
              <a:t>Gilligan</a:t>
            </a:r>
            <a:r>
              <a:rPr lang="el-GR" sz="2000" dirty="0">
                <a:latin typeface="Garamond" panose="02020404030301010803" pitchFamily="18" charset="0"/>
                <a:ea typeface="Times New Roman" panose="02020603050405020304" pitchFamily="18" charset="0"/>
                <a:cs typeface="Times New Roman" panose="02020603050405020304" pitchFamily="18" charset="0"/>
              </a:rPr>
              <a:t> περιγράφει την ηθική των αγοριών ως ηθική αρχών (</a:t>
            </a:r>
            <a:r>
              <a:rPr lang="en-US" sz="2000" dirty="0">
                <a:latin typeface="Garamond" panose="02020404030301010803" pitchFamily="18" charset="0"/>
                <a:ea typeface="Times New Roman" panose="02020603050405020304" pitchFamily="18" charset="0"/>
                <a:cs typeface="Times New Roman" panose="02020603050405020304" pitchFamily="18" charset="0"/>
              </a:rPr>
              <a:t>male morality is a morality of principles</a:t>
            </a:r>
            <a:r>
              <a:rPr lang="el-GR" sz="2000" dirty="0">
                <a:latin typeface="Garamond" panose="02020404030301010803" pitchFamily="18" charset="0"/>
                <a:ea typeface="Times New Roman" panose="02020603050405020304" pitchFamily="18" charset="0"/>
                <a:cs typeface="Times New Roman" panose="02020603050405020304" pitchFamily="18" charset="0"/>
              </a:rPr>
              <a:t>) και την κοριτσίστικη ηθική ως ηθική φροντίδας (</a:t>
            </a:r>
            <a:r>
              <a:rPr lang="en-US" sz="2000" dirty="0">
                <a:latin typeface="Garamond" panose="02020404030301010803" pitchFamily="18" charset="0"/>
                <a:ea typeface="Times New Roman" panose="02020603050405020304" pitchFamily="18" charset="0"/>
                <a:cs typeface="Times New Roman" panose="02020603050405020304" pitchFamily="18" charset="0"/>
              </a:rPr>
              <a:t>female morality is a morality of care</a:t>
            </a:r>
            <a:r>
              <a:rPr lang="el-GR" sz="2000" dirty="0">
                <a:latin typeface="Garamond" panose="02020404030301010803" pitchFamily="18" charset="0"/>
                <a:ea typeface="Times New Roman" panose="02020603050405020304" pitchFamily="18" charset="0"/>
                <a:cs typeface="Times New Roman" panose="02020603050405020304" pitchFamily="18" charset="0"/>
              </a:rPr>
              <a:t>). Δεν δέχεται επίσης τη θέση του </a:t>
            </a:r>
            <a:r>
              <a:rPr lang="en-US" sz="2000" dirty="0">
                <a:latin typeface="Garamond" panose="02020404030301010803" pitchFamily="18" charset="0"/>
                <a:ea typeface="Times New Roman" panose="02020603050405020304" pitchFamily="18" charset="0"/>
                <a:cs typeface="Times New Roman" panose="02020603050405020304" pitchFamily="18" charset="0"/>
              </a:rPr>
              <a:t>Kohlberg</a:t>
            </a:r>
            <a:r>
              <a:rPr lang="el-GR" sz="2000" dirty="0">
                <a:latin typeface="Garamond" panose="02020404030301010803" pitchFamily="18" charset="0"/>
                <a:ea typeface="Times New Roman" panose="02020603050405020304" pitchFamily="18" charset="0"/>
                <a:cs typeface="Times New Roman" panose="02020603050405020304" pitchFamily="18" charset="0"/>
              </a:rPr>
              <a:t>, ότι δηλαδή η ηθική των αρχών είναι ανώτερη από αυτή της φροντίδας, πιστεύοντας ότι ο </a:t>
            </a:r>
            <a:r>
              <a:rPr lang="en-US" sz="2000" dirty="0">
                <a:latin typeface="Garamond" panose="02020404030301010803" pitchFamily="18" charset="0"/>
                <a:ea typeface="Times New Roman" panose="02020603050405020304" pitchFamily="18" charset="0"/>
                <a:cs typeface="Times New Roman" panose="02020603050405020304" pitchFamily="18" charset="0"/>
              </a:rPr>
              <a:t>Kohlberg </a:t>
            </a:r>
            <a:r>
              <a:rPr lang="el-GR" sz="2000" dirty="0">
                <a:latin typeface="Garamond" panose="02020404030301010803" pitchFamily="18" charset="0"/>
                <a:ea typeface="Times New Roman" panose="02020603050405020304" pitchFamily="18" charset="0"/>
                <a:cs typeface="Times New Roman" panose="02020603050405020304" pitchFamily="18" charset="0"/>
              </a:rPr>
              <a:t>ουσιαστικά πρεσβεύει μία Καντιανή ηθική</a:t>
            </a:r>
            <a:endParaRPr lang="el-GR" sz="2000" dirty="0">
              <a:solidFill>
                <a:srgbClr val="000000"/>
              </a:solidFill>
              <a:latin typeface="Garamond" panose="02020404030301010803" pitchFamily="18" charset="0"/>
              <a:ea typeface="Times New Roman" panose="02020603050405020304" pitchFamily="18" charset="0"/>
            </a:endParaRPr>
          </a:p>
          <a:p>
            <a:pPr marL="0" indent="0">
              <a:buFont typeface="Arial"/>
              <a:buNone/>
            </a:pPr>
            <a:endParaRPr lang="en-US" sz="2000" dirty="0"/>
          </a:p>
        </p:txBody>
      </p:sp>
    </p:spTree>
    <p:extLst>
      <p:ext uri="{BB962C8B-B14F-4D97-AF65-F5344CB8AC3E}">
        <p14:creationId xmlns:p14="http://schemas.microsoft.com/office/powerpoint/2010/main" val="22963562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0AE7D379-FF70-4036-A69B-81C3A566AD25}"/>
              </a:ext>
            </a:extLst>
          </p:cNvPr>
          <p:cNvSpPr txBox="1">
            <a:spLocks/>
          </p:cNvSpPr>
          <p:nvPr/>
        </p:nvSpPr>
        <p:spPr>
          <a:xfrm>
            <a:off x="807868" y="1168674"/>
            <a:ext cx="10564427" cy="4948037"/>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l-GR" sz="2200" b="1" dirty="0">
                <a:solidFill>
                  <a:srgbClr val="0070C0"/>
                </a:solidFill>
                <a:latin typeface="Garamond" panose="02020404030301010803" pitchFamily="18" charset="0"/>
                <a:ea typeface="Times New Roman" panose="02020603050405020304" pitchFamily="18" charset="0"/>
              </a:rPr>
              <a:t>Πολιτιστικός παράγοντας.</a:t>
            </a:r>
            <a:r>
              <a:rPr lang="el-GR" sz="2200" dirty="0">
                <a:solidFill>
                  <a:srgbClr val="000000"/>
                </a:solidFill>
                <a:latin typeface="Garamond" panose="02020404030301010803" pitchFamily="18" charset="0"/>
                <a:ea typeface="Times New Roman" panose="02020603050405020304" pitchFamily="18" charset="0"/>
              </a:rPr>
              <a:t> </a:t>
            </a:r>
            <a:r>
              <a:rPr lang="el-GR" sz="2200" dirty="0">
                <a:latin typeface="Garamond" panose="02020404030301010803" pitchFamily="18" charset="0"/>
                <a:ea typeface="Times New Roman" panose="02020603050405020304" pitchFamily="18" charset="0"/>
                <a:cs typeface="Times New Roman" panose="02020603050405020304" pitchFamily="18" charset="0"/>
              </a:rPr>
              <a:t>Η </a:t>
            </a:r>
            <a:r>
              <a:rPr lang="en-US" sz="2200" dirty="0">
                <a:latin typeface="Garamond" panose="02020404030301010803" pitchFamily="18" charset="0"/>
                <a:ea typeface="Times New Roman" panose="02020603050405020304" pitchFamily="18" charset="0"/>
                <a:cs typeface="Times New Roman" panose="02020603050405020304" pitchFamily="18" charset="0"/>
              </a:rPr>
              <a:t>Goodwin</a:t>
            </a:r>
            <a:r>
              <a:rPr lang="el-GR" sz="2200" dirty="0">
                <a:latin typeface="Garamond" panose="02020404030301010803" pitchFamily="18" charset="0"/>
                <a:ea typeface="Times New Roman" panose="02020603050405020304" pitchFamily="18" charset="0"/>
                <a:cs typeface="Times New Roman" panose="02020603050405020304" pitchFamily="18" charset="0"/>
              </a:rPr>
              <a:t> παρατήρησε ότι στα παιχνίδια ή στις αλληλεπιδράσεις γενικά των κοριτσιών υπάρχουν συγκρούσεις και εκδηλώνονται ηγεμονικές συμπεριφορές ή χαρακτηριστικά που θεωρητικά χαρακτηρίζουν μόνο τον κόσμο των αγοριών. Αυτά τα ευρήματα αμφισβητούν τη δουλειά της </a:t>
            </a:r>
            <a:r>
              <a:rPr lang="en-US" sz="2200" dirty="0">
                <a:latin typeface="Garamond" panose="02020404030301010803" pitchFamily="18" charset="0"/>
                <a:ea typeface="Times New Roman" panose="02020603050405020304" pitchFamily="18" charset="0"/>
                <a:cs typeface="Times New Roman" panose="02020603050405020304" pitchFamily="18" charset="0"/>
              </a:rPr>
              <a:t>Gilligan</a:t>
            </a:r>
            <a:r>
              <a:rPr lang="el-GR" sz="2200" dirty="0">
                <a:latin typeface="Garamond" panose="02020404030301010803" pitchFamily="18" charset="0"/>
                <a:ea typeface="Times New Roman" panose="02020603050405020304" pitchFamily="18" charset="0"/>
                <a:cs typeface="Times New Roman" panose="02020603050405020304" pitchFamily="18" charset="0"/>
              </a:rPr>
              <a:t>, η οποία υποστηρίζει ότι τα κορίτσια ενδιαφέρονται να διατηρήσουν τις σχέσεις τους και γι’ αυτό αποφεύγουν τις αντιπαραθέσεις. Επίσης, παρατήρησε τις αλληλεπιδράσεις κοριτσιών διαφορετικής φυλετικής προέλευσης (λευκά κορίτσια μέσης τάξης με </a:t>
            </a:r>
            <a:r>
              <a:rPr lang="el-GR" sz="2200" dirty="0" err="1">
                <a:latin typeface="Garamond" panose="02020404030301010803" pitchFamily="18" charset="0"/>
                <a:ea typeface="Times New Roman" panose="02020603050405020304" pitchFamily="18" charset="0"/>
                <a:cs typeface="Times New Roman" panose="02020603050405020304" pitchFamily="18" charset="0"/>
              </a:rPr>
              <a:t>Αφρο</a:t>
            </a:r>
            <a:r>
              <a:rPr lang="el-GR" sz="2200" dirty="0">
                <a:latin typeface="Garamond" panose="02020404030301010803" pitchFamily="18" charset="0"/>
                <a:ea typeface="Times New Roman" panose="02020603050405020304" pitchFamily="18" charset="0"/>
                <a:cs typeface="Times New Roman" panose="02020603050405020304" pitchFamily="18" charset="0"/>
              </a:rPr>
              <a:t>-Αμερικανίδες και </a:t>
            </a:r>
            <a:r>
              <a:rPr lang="el-GR" sz="2200" dirty="0" err="1">
                <a:latin typeface="Garamond" panose="02020404030301010803" pitchFamily="18" charset="0"/>
                <a:ea typeface="Times New Roman" panose="02020603050405020304" pitchFamily="18" charset="0"/>
                <a:cs typeface="Times New Roman" panose="02020603050405020304" pitchFamily="18" charset="0"/>
              </a:rPr>
              <a:t>Λατίνες</a:t>
            </a:r>
            <a:r>
              <a:rPr lang="el-GR" sz="2200" dirty="0">
                <a:latin typeface="Garamond" panose="02020404030301010803" pitchFamily="18" charset="0"/>
                <a:ea typeface="Times New Roman" panose="02020603050405020304" pitchFamily="18" charset="0"/>
                <a:cs typeface="Times New Roman" panose="02020603050405020304" pitchFamily="18" charset="0"/>
              </a:rPr>
              <a:t>)  που όμως ζούσαν στο ίδιο κοινωνικό περιβάλλον (Ηνωμένες Πολιτείες). Στο κουτσό που έπαιζαν οι </a:t>
            </a:r>
            <a:r>
              <a:rPr lang="el-GR" sz="2200" dirty="0" err="1">
                <a:latin typeface="Garamond" panose="02020404030301010803" pitchFamily="18" charset="0"/>
                <a:ea typeface="Times New Roman" panose="02020603050405020304" pitchFamily="18" charset="0"/>
                <a:cs typeface="Times New Roman" panose="02020603050405020304" pitchFamily="18" charset="0"/>
              </a:rPr>
              <a:t>Αφρο</a:t>
            </a:r>
            <a:r>
              <a:rPr lang="el-GR" sz="2200" dirty="0">
                <a:latin typeface="Garamond" panose="02020404030301010803" pitchFamily="18" charset="0"/>
                <a:ea typeface="Times New Roman" panose="02020603050405020304" pitchFamily="18" charset="0"/>
                <a:cs typeface="Times New Roman" panose="02020603050405020304" pitchFamily="18" charset="0"/>
              </a:rPr>
              <a:t>-Αμερικανίδες και οι </a:t>
            </a:r>
            <a:r>
              <a:rPr lang="el-GR" sz="2200" dirty="0" err="1">
                <a:latin typeface="Garamond" panose="02020404030301010803" pitchFamily="18" charset="0"/>
                <a:ea typeface="Times New Roman" panose="02020603050405020304" pitchFamily="18" charset="0"/>
                <a:cs typeface="Times New Roman" panose="02020603050405020304" pitchFamily="18" charset="0"/>
              </a:rPr>
              <a:t>Λατίνες</a:t>
            </a:r>
            <a:r>
              <a:rPr lang="el-GR" sz="2200" dirty="0">
                <a:latin typeface="Garamond" panose="02020404030301010803" pitchFamily="18" charset="0"/>
                <a:ea typeface="Times New Roman" panose="02020603050405020304" pitchFamily="18" charset="0"/>
                <a:cs typeface="Times New Roman" panose="02020603050405020304" pitchFamily="18" charset="0"/>
              </a:rPr>
              <a:t>, εκείνες που δεν συμμετείχαν στο παιχνίδι σκόπιμα εξέταζαν προσεκτικά τις κινήσεις του σώματος και φώναζαν για παραβάσεις ή επέβαλλαν κανόνες (η επιβολή κανόνων είναι κάτι που θεωρείται από την </a:t>
            </a:r>
            <a:r>
              <a:rPr lang="en-US" sz="2200" dirty="0">
                <a:latin typeface="Garamond" panose="02020404030301010803" pitchFamily="18" charset="0"/>
                <a:ea typeface="Times New Roman" panose="02020603050405020304" pitchFamily="18" charset="0"/>
                <a:cs typeface="Times New Roman" panose="02020603050405020304" pitchFamily="18" charset="0"/>
              </a:rPr>
              <a:t>Gilligan</a:t>
            </a:r>
            <a:r>
              <a:rPr lang="el-GR" sz="2200" dirty="0">
                <a:latin typeface="Garamond" panose="02020404030301010803" pitchFamily="18" charset="0"/>
                <a:ea typeface="Times New Roman" panose="02020603050405020304" pitchFamily="18" charset="0"/>
                <a:cs typeface="Times New Roman" panose="02020603050405020304" pitchFamily="18" charset="0"/>
              </a:rPr>
              <a:t> μάλλον «αντρική δουλειά» ή «ξεχωριστός ηθικός προσανατολισμός» από την </a:t>
            </a:r>
            <a:r>
              <a:rPr lang="en-US" sz="2200" dirty="0">
                <a:latin typeface="Garamond" panose="02020404030301010803" pitchFamily="18" charset="0"/>
                <a:ea typeface="Times New Roman" panose="02020603050405020304" pitchFamily="18" charset="0"/>
                <a:cs typeface="Times New Roman" panose="02020603050405020304" pitchFamily="18" charset="0"/>
              </a:rPr>
              <a:t>Haste</a:t>
            </a:r>
            <a:r>
              <a:rPr lang="el-GR" sz="2200" dirty="0">
                <a:latin typeface="Garamond" panose="02020404030301010803" pitchFamily="18" charset="0"/>
                <a:ea typeface="Times New Roman" panose="02020603050405020304" pitchFamily="18" charset="0"/>
                <a:cs typeface="Times New Roman" panose="02020603050405020304" pitchFamily="18" charset="0"/>
              </a:rPr>
              <a:t>). Τα πράγματα όμως ήταν τελείως διαφορετικά στο κουτσό που έπαιζαν κορίτσια λευκού χρώματος μεσαίας τάξης τα οποία αντί να παρατηρούν προσεκτικά και να κριτικάρουν το παιχνίδι έδειχναν μικρότερη προσοχή στις αποτυχίες και μαλάκωναν τις αντιδράσεις τους σε αυτές.</a:t>
            </a:r>
            <a:endParaRPr lang="el-GR" sz="2200" dirty="0">
              <a:solidFill>
                <a:srgbClr val="000000"/>
              </a:solidFill>
              <a:latin typeface="Garamond" panose="02020404030301010803" pitchFamily="18" charset="0"/>
              <a:ea typeface="Times New Roman" panose="02020603050405020304" pitchFamily="18" charset="0"/>
            </a:endParaRPr>
          </a:p>
          <a:p>
            <a:pPr marL="0" indent="0">
              <a:buFont typeface="Arial"/>
              <a:buNone/>
            </a:pPr>
            <a:endParaRPr lang="en-US" sz="2200" dirty="0"/>
          </a:p>
        </p:txBody>
      </p:sp>
      <p:sp>
        <p:nvSpPr>
          <p:cNvPr id="7" name="Τίτλος 1">
            <a:extLst>
              <a:ext uri="{FF2B5EF4-FFF2-40B4-BE49-F238E27FC236}">
                <a16:creationId xmlns:a16="http://schemas.microsoft.com/office/drawing/2014/main" id="{0B014EE0-0ACC-412C-998B-368514858EBD}"/>
              </a:ext>
            </a:extLst>
          </p:cNvPr>
          <p:cNvSpPr txBox="1">
            <a:spLocks/>
          </p:cNvSpPr>
          <p:nvPr/>
        </p:nvSpPr>
        <p:spPr>
          <a:xfrm>
            <a:off x="5210823" y="644780"/>
            <a:ext cx="1770353" cy="56258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l-GR" b="1" dirty="0">
                <a:latin typeface="Garamond" panose="02020404030301010803" pitchFamily="18" charset="0"/>
              </a:rPr>
              <a:t>Σύνοψη</a:t>
            </a:r>
            <a:endParaRPr lang="en-US" b="1" dirty="0">
              <a:latin typeface="Garamond" panose="02020404030301010803" pitchFamily="18" charset="0"/>
            </a:endParaRPr>
          </a:p>
        </p:txBody>
      </p:sp>
    </p:spTree>
    <p:extLst>
      <p:ext uri="{BB962C8B-B14F-4D97-AF65-F5344CB8AC3E}">
        <p14:creationId xmlns:p14="http://schemas.microsoft.com/office/powerpoint/2010/main" val="2418632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562B86-3D2C-4412-9789-46EC240E2E39}"/>
              </a:ext>
            </a:extLst>
          </p:cNvPr>
          <p:cNvSpPr>
            <a:spLocks noGrp="1"/>
          </p:cNvSpPr>
          <p:nvPr>
            <p:ph type="title"/>
          </p:nvPr>
        </p:nvSpPr>
        <p:spPr/>
        <p:txBody>
          <a:bodyPr/>
          <a:lstStyle/>
          <a:p>
            <a:r>
              <a:rPr lang="el-GR" dirty="0"/>
              <a:t>Ηθικά διλήμματα</a:t>
            </a:r>
            <a:endParaRPr lang="en-US" dirty="0"/>
          </a:p>
        </p:txBody>
      </p:sp>
      <p:sp>
        <p:nvSpPr>
          <p:cNvPr id="3" name="Θέση περιεχομένου 2">
            <a:extLst>
              <a:ext uri="{FF2B5EF4-FFF2-40B4-BE49-F238E27FC236}">
                <a16:creationId xmlns:a16="http://schemas.microsoft.com/office/drawing/2014/main" id="{22A426C4-3C8A-4300-B302-D961569B1DAE}"/>
              </a:ext>
            </a:extLst>
          </p:cNvPr>
          <p:cNvSpPr>
            <a:spLocks noGrp="1"/>
          </p:cNvSpPr>
          <p:nvPr>
            <p:ph idx="1"/>
          </p:nvPr>
        </p:nvSpPr>
        <p:spPr>
          <a:xfrm>
            <a:off x="639192" y="2476871"/>
            <a:ext cx="10901779" cy="3719744"/>
          </a:xfrm>
        </p:spPr>
        <p:txBody>
          <a:bodyPr>
            <a:normAutofit/>
          </a:bodyPr>
          <a:lstStyle/>
          <a:p>
            <a:r>
              <a:rPr lang="el-GR" dirty="0">
                <a:latin typeface="Garamond" panose="02020404030301010803" pitchFamily="18" charset="0"/>
              </a:rPr>
              <a:t>Με τα μάτια σας πιάνετε επ’ αυτοφώρω τον καλύτερό σας φίλο να απατά την καλύτερή σας φίλη. Θα αποκαλύψετε την αλήθεια;</a:t>
            </a:r>
          </a:p>
          <a:p>
            <a:r>
              <a:rPr lang="el-GR" dirty="0">
                <a:latin typeface="Garamond" panose="02020404030301010803" pitchFamily="18" charset="0"/>
              </a:rPr>
              <a:t>Ενώ εσείς διαβάζατε όλο το βράδυ ένας φίλος σας πέρασε το μάθημα με μεγαλύτερο βαθμό από εσάς κλέβοντας τις εξετάσεις. Θα αποκαλύψετε την αλήθεια;</a:t>
            </a:r>
          </a:p>
          <a:p>
            <a:r>
              <a:rPr lang="el-GR" dirty="0">
                <a:latin typeface="Garamond" panose="02020404030301010803" pitchFamily="18" charset="0"/>
              </a:rPr>
              <a:t>Ερωτεύεστε κεραυνοβόλα μία κοπέλα αλλά μετά από λίγο μαθαίνετε ότι αυτή η κοπέλα είναι το κορίτσι του καλύτερού σας φίλου. Θα καταπιέσετε τον έρωτά σας κρύβοντάς τον μυστικό ζώντας στην υποκρισία ή θα τον αποκαλύψετε κινδυνεύοντας να καταστρέψετε και τον έρωτα και την φιλία;</a:t>
            </a:r>
          </a:p>
        </p:txBody>
      </p:sp>
    </p:spTree>
    <p:extLst>
      <p:ext uri="{BB962C8B-B14F-4D97-AF65-F5344CB8AC3E}">
        <p14:creationId xmlns:p14="http://schemas.microsoft.com/office/powerpoint/2010/main" val="895359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67DA90A-422E-4118-9DA5-A30B5A9F674B}"/>
              </a:ext>
            </a:extLst>
          </p:cNvPr>
          <p:cNvSpPr txBox="1">
            <a:spLocks/>
          </p:cNvSpPr>
          <p:nvPr/>
        </p:nvSpPr>
        <p:spPr>
          <a:xfrm>
            <a:off x="838200" y="719091"/>
            <a:ext cx="2153575" cy="971597"/>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l-GR" dirty="0">
                <a:latin typeface="Garamond" panose="02020404030301010803" pitchFamily="18" charset="0"/>
              </a:rPr>
              <a:t>Σύνοψη</a:t>
            </a:r>
            <a:endParaRPr lang="en-US" dirty="0">
              <a:latin typeface="Garamond" panose="02020404030301010803" pitchFamily="18" charset="0"/>
            </a:endParaRPr>
          </a:p>
        </p:txBody>
      </p:sp>
      <p:sp>
        <p:nvSpPr>
          <p:cNvPr id="3" name="Θέση περιεχομένου 2">
            <a:extLst>
              <a:ext uri="{FF2B5EF4-FFF2-40B4-BE49-F238E27FC236}">
                <a16:creationId xmlns:a16="http://schemas.microsoft.com/office/drawing/2014/main" id="{62261EFA-32C1-4285-8B03-15D12D0D0CC3}"/>
              </a:ext>
            </a:extLst>
          </p:cNvPr>
          <p:cNvSpPr txBox="1">
            <a:spLocks/>
          </p:cNvSpPr>
          <p:nvPr/>
        </p:nvSpPr>
        <p:spPr>
          <a:xfrm>
            <a:off x="763478" y="1199428"/>
            <a:ext cx="4048219" cy="4189317"/>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l-GR" sz="2200" dirty="0">
                <a:solidFill>
                  <a:srgbClr val="000000"/>
                </a:solidFill>
                <a:latin typeface="Garamond" panose="02020404030301010803" pitchFamily="18" charset="0"/>
                <a:ea typeface="Times New Roman" panose="02020603050405020304" pitchFamily="18" charset="0"/>
              </a:rPr>
              <a:t>Τα προηγούμενα παραδείγματα μελετών </a:t>
            </a:r>
            <a:r>
              <a:rPr lang="el-GR" sz="2200" dirty="0" err="1">
                <a:solidFill>
                  <a:srgbClr val="000000"/>
                </a:solidFill>
                <a:latin typeface="Garamond" panose="02020404030301010803" pitchFamily="18" charset="0"/>
                <a:ea typeface="Times New Roman" panose="02020603050405020304" pitchFamily="18" charset="0"/>
              </a:rPr>
              <a:t>σχετικοποιούν</a:t>
            </a:r>
            <a:r>
              <a:rPr lang="el-GR" sz="2200" dirty="0">
                <a:solidFill>
                  <a:srgbClr val="000000"/>
                </a:solidFill>
                <a:latin typeface="Garamond" panose="02020404030301010803" pitchFamily="18" charset="0"/>
                <a:ea typeface="Times New Roman" panose="02020603050405020304" pitchFamily="18" charset="0"/>
              </a:rPr>
              <a:t> τη φαινομενική καθολικότητα των πορισμάτων των </a:t>
            </a:r>
            <a:r>
              <a:rPr lang="en-US" sz="2200" dirty="0">
                <a:solidFill>
                  <a:srgbClr val="000000"/>
                </a:solidFill>
                <a:latin typeface="Garamond" panose="02020404030301010803" pitchFamily="18" charset="0"/>
                <a:ea typeface="Times New Roman" panose="02020603050405020304" pitchFamily="18" charset="0"/>
              </a:rPr>
              <a:t>Piaget</a:t>
            </a:r>
            <a:r>
              <a:rPr lang="el-GR" sz="2200" dirty="0">
                <a:solidFill>
                  <a:srgbClr val="000000"/>
                </a:solidFill>
                <a:latin typeface="Garamond" panose="02020404030301010803" pitchFamily="18" charset="0"/>
                <a:ea typeface="Times New Roman" panose="02020603050405020304" pitchFamily="18" charset="0"/>
              </a:rPr>
              <a:t> – </a:t>
            </a:r>
            <a:r>
              <a:rPr lang="en-US" sz="2200" dirty="0">
                <a:solidFill>
                  <a:srgbClr val="000000"/>
                </a:solidFill>
                <a:latin typeface="Garamond" panose="02020404030301010803" pitchFamily="18" charset="0"/>
                <a:ea typeface="Times New Roman" panose="02020603050405020304" pitchFamily="18" charset="0"/>
              </a:rPr>
              <a:t>Kohlberg</a:t>
            </a:r>
            <a:r>
              <a:rPr lang="el-GR" sz="2200" dirty="0">
                <a:solidFill>
                  <a:srgbClr val="000000"/>
                </a:solidFill>
                <a:latin typeface="Garamond" panose="02020404030301010803" pitchFamily="18" charset="0"/>
                <a:ea typeface="Times New Roman" panose="02020603050405020304" pitchFamily="18" charset="0"/>
              </a:rPr>
              <a:t> και δείχνουν όχι μόνο ότι τα παιδιά είναι σε θέση να εκφράσουν ηθική σκέψη και κρίση από πολύ μικρή ηλικία αλλά και ότι ο τρόπος με τον οποίο προβαίνουν σε τέτοιες ενέργειες καθορίζεται από την κοινωνία στην οποία ζούνε.</a:t>
            </a:r>
            <a:endParaRPr lang="en-US" sz="2200" dirty="0"/>
          </a:p>
        </p:txBody>
      </p:sp>
      <p:pic>
        <p:nvPicPr>
          <p:cNvPr id="4" name="Εικόνα 3">
            <a:extLst>
              <a:ext uri="{FF2B5EF4-FFF2-40B4-BE49-F238E27FC236}">
                <a16:creationId xmlns:a16="http://schemas.microsoft.com/office/drawing/2014/main" id="{19C35920-7838-49BA-8DB0-00A85C6FA5F8}"/>
              </a:ext>
            </a:extLst>
          </p:cNvPr>
          <p:cNvPicPr>
            <a:picLocks noChangeAspect="1"/>
          </p:cNvPicPr>
          <p:nvPr/>
        </p:nvPicPr>
        <p:blipFill rotWithShape="1">
          <a:blip r:embed="rId2"/>
          <a:srcRect l="68060" t="20247" r="9406" b="8332"/>
          <a:stretch/>
        </p:blipFill>
        <p:spPr>
          <a:xfrm>
            <a:off x="4900474" y="653207"/>
            <a:ext cx="6453326" cy="5565293"/>
          </a:xfrm>
          <a:prstGeom prst="rect">
            <a:avLst/>
          </a:prstGeom>
        </p:spPr>
      </p:pic>
    </p:spTree>
    <p:extLst>
      <p:ext uri="{BB962C8B-B14F-4D97-AF65-F5344CB8AC3E}">
        <p14:creationId xmlns:p14="http://schemas.microsoft.com/office/powerpoint/2010/main" val="1612688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562B86-3D2C-4412-9789-46EC240E2E39}"/>
              </a:ext>
            </a:extLst>
          </p:cNvPr>
          <p:cNvSpPr>
            <a:spLocks noGrp="1"/>
          </p:cNvSpPr>
          <p:nvPr>
            <p:ph type="title"/>
          </p:nvPr>
        </p:nvSpPr>
        <p:spPr/>
        <p:txBody>
          <a:bodyPr/>
          <a:lstStyle/>
          <a:p>
            <a:r>
              <a:rPr lang="el-GR" dirty="0"/>
              <a:t>Ηθικά διλήμματα</a:t>
            </a:r>
            <a:endParaRPr lang="en-US" dirty="0"/>
          </a:p>
        </p:txBody>
      </p:sp>
      <p:sp>
        <p:nvSpPr>
          <p:cNvPr id="3" name="Θέση περιεχομένου 2">
            <a:extLst>
              <a:ext uri="{FF2B5EF4-FFF2-40B4-BE49-F238E27FC236}">
                <a16:creationId xmlns:a16="http://schemas.microsoft.com/office/drawing/2014/main" id="{22A426C4-3C8A-4300-B302-D961569B1DAE}"/>
              </a:ext>
            </a:extLst>
          </p:cNvPr>
          <p:cNvSpPr>
            <a:spLocks noGrp="1"/>
          </p:cNvSpPr>
          <p:nvPr>
            <p:ph idx="1"/>
          </p:nvPr>
        </p:nvSpPr>
        <p:spPr>
          <a:xfrm>
            <a:off x="745724" y="2476871"/>
            <a:ext cx="10653204" cy="3773010"/>
          </a:xfrm>
        </p:spPr>
        <p:txBody>
          <a:bodyPr>
            <a:normAutofit fontScale="92500"/>
          </a:bodyPr>
          <a:lstStyle/>
          <a:p>
            <a:r>
              <a:rPr lang="el-GR" dirty="0">
                <a:latin typeface="Garamond" panose="02020404030301010803" pitchFamily="18" charset="0"/>
              </a:rPr>
              <a:t>Ο άντρας σας είναι άρρωστος και θα πεθάνει αν δεν πάρετε το φάρμακο το οποίο το έχει μόνο ένας φαρμακοποιός ο οποίος από πείσμα και χωρίς λόγο δεν θέλει να το πουλήσει. Θα το κλέψετε ή θα αφήσετε τον άνδρα σας να πεθάνει;</a:t>
            </a:r>
          </a:p>
          <a:p>
            <a:r>
              <a:rPr lang="el-GR" dirty="0">
                <a:latin typeface="Garamond" panose="02020404030301010803" pitchFamily="18" charset="0"/>
              </a:rPr>
              <a:t>Ένας εχθρός έχει μία πόλη σε πολιορκία. Μαθαίνετε το μυστικό σχέδιο του εχθρού το οποίο θα του επιτρέψει να μπει μέσα στην πόλη και να τη λεηλατήσει. Ο εχθρός κρατάει την οικογένειά σας όμηρο. Εάν αποκαλύψετε το σχέδιο η πόλη θα σωθεί αλλά ο εχθρός θα σκοτώσει την οικογένειά σας. Εάν δεν το αποκαλύψετε η οικογένειά σας θα σωθεί αλλά η πόλη θα καταστραφεί. Εσείς θα αποκαλύψετε το σχέδιο αλλά θα μείνετε για πάντα μόνος/-η χωρίς τα αγαπημένα σας πρόσωπα ή δεν θα το αποκαλύψετε αλλά θα σώσετε την οικογένειά σας και θα ζήσετε για πάντα μαζί γνωρίζοντας μέσα σας ότι ήσασταν ο προδότης της πατρίδας;</a:t>
            </a:r>
          </a:p>
          <a:p>
            <a:endParaRPr lang="en-US" dirty="0"/>
          </a:p>
        </p:txBody>
      </p:sp>
    </p:spTree>
    <p:extLst>
      <p:ext uri="{BB962C8B-B14F-4D97-AF65-F5344CB8AC3E}">
        <p14:creationId xmlns:p14="http://schemas.microsoft.com/office/powerpoint/2010/main" val="160489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a:extLst>
              <a:ext uri="{FF2B5EF4-FFF2-40B4-BE49-F238E27FC236}">
                <a16:creationId xmlns:a16="http://schemas.microsoft.com/office/drawing/2014/main" id="{0A401819-8379-45D5-BDF0-03240C12B1C7}"/>
              </a:ext>
            </a:extLst>
          </p:cNvPr>
          <p:cNvSpPr txBox="1">
            <a:spLocks/>
          </p:cNvSpPr>
          <p:nvPr/>
        </p:nvSpPr>
        <p:spPr>
          <a:xfrm>
            <a:off x="4249076" y="564883"/>
            <a:ext cx="3693848" cy="473806"/>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el-GR" b="1" dirty="0">
                <a:latin typeface="Garamond" panose="02020404030301010803" pitchFamily="18" charset="0"/>
              </a:rPr>
              <a:t>Ορισμός ηθικού διλήμματος</a:t>
            </a:r>
            <a:endParaRPr lang="en-US" b="1" dirty="0">
              <a:latin typeface="Garamond" panose="02020404030301010803" pitchFamily="18" charset="0"/>
            </a:endParaRPr>
          </a:p>
        </p:txBody>
      </p:sp>
      <p:sp>
        <p:nvSpPr>
          <p:cNvPr id="7" name="Θέση περιεχομένου 2">
            <a:extLst>
              <a:ext uri="{FF2B5EF4-FFF2-40B4-BE49-F238E27FC236}">
                <a16:creationId xmlns:a16="http://schemas.microsoft.com/office/drawing/2014/main" id="{E1519770-0FA8-4814-8308-9A6CF4013CF4}"/>
              </a:ext>
            </a:extLst>
          </p:cNvPr>
          <p:cNvSpPr txBox="1">
            <a:spLocks/>
          </p:cNvSpPr>
          <p:nvPr/>
        </p:nvSpPr>
        <p:spPr>
          <a:xfrm>
            <a:off x="621437" y="1088778"/>
            <a:ext cx="10937290" cy="4868138"/>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lnSpc>
                <a:spcPct val="110000"/>
              </a:lnSpc>
              <a:spcBef>
                <a:spcPts val="0"/>
              </a:spcBef>
            </a:pPr>
            <a:r>
              <a:rPr lang="el-GR" sz="2000" i="1" dirty="0">
                <a:latin typeface="Garamond" panose="02020404030301010803" pitchFamily="18" charset="0"/>
                <a:ea typeface="Times New Roman" panose="02020603050405020304" pitchFamily="18" charset="0"/>
              </a:rPr>
              <a:t>«Ορίζουμε μια κατάσταση ως ηθικά συγκρουσιακή όταν μια πράξη, πού αποβλέπει σε αποτελέσματα θεωρούμενα καλά από ένα παραδεδεγμένο σύστημα αξιών, οδηγεί, ωστόσο, σε συνέπειες πού είναι κακές σύμφωνα με το ίδιο το σύστημα. Στην περίπτω­ση αυτή ο άνθρωπος υπόκειται σε ηθικά κίνητρα πού επιτάσσουν να δρά­σει κατά αντίθετο τρόπο. Έτσι δημιουργείται ηθική σύγκρουση». </a:t>
            </a:r>
            <a:r>
              <a:rPr lang="el-GR" sz="2000" dirty="0">
                <a:latin typeface="Garamond" panose="02020404030301010803" pitchFamily="18" charset="0"/>
                <a:ea typeface="Times New Roman" panose="02020603050405020304" pitchFamily="18" charset="0"/>
              </a:rPr>
              <a:t>(</a:t>
            </a:r>
            <a:r>
              <a:rPr lang="el-GR" sz="2000" dirty="0" err="1">
                <a:latin typeface="Garamond" panose="02020404030301010803" pitchFamily="18" charset="0"/>
                <a:ea typeface="Times New Roman" panose="02020603050405020304" pitchFamily="18" charset="0"/>
              </a:rPr>
              <a:t>Μπιτσάκης</a:t>
            </a:r>
            <a:r>
              <a:rPr lang="el-GR" sz="2000" dirty="0">
                <a:latin typeface="Garamond" panose="02020404030301010803" pitchFamily="18" charset="0"/>
                <a:ea typeface="Times New Roman" panose="02020603050405020304" pitchFamily="18" charset="0"/>
              </a:rPr>
              <a:t>, 1991:141) </a:t>
            </a:r>
            <a:endParaRPr lang="el-GR" sz="2000" i="1" spc="100" dirty="0">
              <a:solidFill>
                <a:srgbClr val="000000"/>
              </a:solidFill>
              <a:latin typeface="Garamond" panose="02020404030301010803" pitchFamily="18" charset="0"/>
            </a:endParaRPr>
          </a:p>
          <a:p>
            <a:pPr>
              <a:lnSpc>
                <a:spcPct val="110000"/>
              </a:lnSpc>
              <a:spcBef>
                <a:spcPts val="0"/>
              </a:spcBef>
            </a:pPr>
            <a:r>
              <a:rPr lang="el-GR" sz="2000" dirty="0">
                <a:solidFill>
                  <a:srgbClr val="000000"/>
                </a:solidFill>
                <a:latin typeface="Garamond" panose="02020404030301010803" pitchFamily="18" charset="0"/>
              </a:rPr>
              <a:t>Στην ουσία, το ηθικό δίλημμα </a:t>
            </a:r>
          </a:p>
          <a:p>
            <a:pPr marL="457200" indent="-457200">
              <a:lnSpc>
                <a:spcPct val="110000"/>
              </a:lnSpc>
              <a:spcBef>
                <a:spcPts val="0"/>
              </a:spcBef>
              <a:buFont typeface="+mj-lt"/>
              <a:buAutoNum type="arabicPeriod"/>
            </a:pPr>
            <a:r>
              <a:rPr lang="el-GR" sz="2000" b="1" dirty="0">
                <a:solidFill>
                  <a:srgbClr val="000000"/>
                </a:solidFill>
                <a:latin typeface="Garamond" panose="02020404030301010803" pitchFamily="18" charset="0"/>
              </a:rPr>
              <a:t>περιγράφει</a:t>
            </a:r>
            <a:r>
              <a:rPr lang="el-GR" sz="2000" dirty="0">
                <a:solidFill>
                  <a:srgbClr val="000000"/>
                </a:solidFill>
                <a:latin typeface="Garamond" panose="02020404030301010803" pitchFamily="18" charset="0"/>
              </a:rPr>
              <a:t> μία κατάσταση «δυσαρμονίας». Υπάρχουν καταστάσεις αρμονίας ανάμεσα στο άτομο και στο σύνολο, αλλά η αρμονία είναι συνήθως σχετική και προσωρινή. </a:t>
            </a:r>
          </a:p>
          <a:p>
            <a:pPr marL="457200" indent="-457200">
              <a:lnSpc>
                <a:spcPct val="110000"/>
              </a:lnSpc>
              <a:spcBef>
                <a:spcPts val="0"/>
              </a:spcBef>
              <a:buFont typeface="+mj-lt"/>
              <a:buAutoNum type="arabicPeriod"/>
            </a:pPr>
            <a:r>
              <a:rPr lang="el-GR" sz="2000" b="1" dirty="0">
                <a:solidFill>
                  <a:srgbClr val="000000"/>
                </a:solidFill>
                <a:latin typeface="Garamond" panose="02020404030301010803" pitchFamily="18" charset="0"/>
              </a:rPr>
              <a:t>εισάγει</a:t>
            </a:r>
            <a:r>
              <a:rPr lang="el-GR" sz="2000" dirty="0">
                <a:solidFill>
                  <a:srgbClr val="000000"/>
                </a:solidFill>
                <a:latin typeface="Garamond" panose="02020404030301010803" pitchFamily="18" charset="0"/>
              </a:rPr>
              <a:t> το στοιχείο της σύγκρουσης. Σύμφωνα με τον </a:t>
            </a:r>
            <a:r>
              <a:rPr lang="en-US" sz="2000" dirty="0">
                <a:solidFill>
                  <a:srgbClr val="000000"/>
                </a:solidFill>
                <a:latin typeface="Garamond" panose="02020404030301010803" pitchFamily="18" charset="0"/>
              </a:rPr>
              <a:t>Piaget</a:t>
            </a:r>
            <a:r>
              <a:rPr lang="el-GR" sz="2000" dirty="0">
                <a:solidFill>
                  <a:srgbClr val="000000"/>
                </a:solidFill>
                <a:latin typeface="Garamond" panose="02020404030301010803" pitchFamily="18" charset="0"/>
              </a:rPr>
              <a:t> οι αντιθέσεις και οι συγκρούσεις προάγουν γνωστικά το άτομο επειδή το αναγκάζουν να έρθει αντιμέτωπο με μία άλλη θέση/άποψη.</a:t>
            </a:r>
            <a:endParaRPr lang="el-GR" sz="2000" i="1" spc="100" dirty="0">
              <a:solidFill>
                <a:srgbClr val="000000"/>
              </a:solidFill>
              <a:latin typeface="Garamond" panose="02020404030301010803" pitchFamily="18" charset="0"/>
            </a:endParaRPr>
          </a:p>
          <a:p>
            <a:pPr>
              <a:lnSpc>
                <a:spcPct val="110000"/>
              </a:lnSpc>
              <a:spcBef>
                <a:spcPts val="0"/>
              </a:spcBef>
            </a:pPr>
            <a:r>
              <a:rPr lang="el-GR" sz="2000" dirty="0">
                <a:solidFill>
                  <a:srgbClr val="000000"/>
                </a:solidFill>
                <a:latin typeface="Garamond" panose="02020404030301010803" pitchFamily="18" charset="0"/>
              </a:rPr>
              <a:t>Ο </a:t>
            </a:r>
            <a:r>
              <a:rPr lang="en-US" sz="2000" dirty="0">
                <a:solidFill>
                  <a:srgbClr val="000000"/>
                </a:solidFill>
                <a:latin typeface="Garamond" panose="02020404030301010803" pitchFamily="18" charset="0"/>
              </a:rPr>
              <a:t>Kohlberg</a:t>
            </a:r>
            <a:r>
              <a:rPr lang="el-GR" sz="2000" dirty="0">
                <a:solidFill>
                  <a:srgbClr val="000000"/>
                </a:solidFill>
                <a:latin typeface="Garamond" panose="02020404030301010803" pitchFamily="18" charset="0"/>
              </a:rPr>
              <a:t> δημιούργησε τη θεωρία του περί ηθικής κρίσεως, χρησιμοποιώντας ηθικά διλήμματα.</a:t>
            </a:r>
          </a:p>
          <a:p>
            <a:pPr>
              <a:lnSpc>
                <a:spcPct val="110000"/>
              </a:lnSpc>
              <a:spcBef>
                <a:spcPts val="0"/>
              </a:spcBef>
            </a:pPr>
            <a:r>
              <a:rPr lang="el-GR" sz="2000" dirty="0">
                <a:solidFill>
                  <a:srgbClr val="000000"/>
                </a:solidFill>
                <a:latin typeface="Garamond" panose="02020404030301010803" pitchFamily="18" charset="0"/>
              </a:rPr>
              <a:t>Προσπάθησε να βρει το βαθμό στον οποίο τα ηθικά αυτά διλήμματα γίνονται αντιληπτά στην παιδική ηλικία. </a:t>
            </a:r>
          </a:p>
          <a:p>
            <a:pPr>
              <a:lnSpc>
                <a:spcPct val="110000"/>
              </a:lnSpc>
              <a:spcBef>
                <a:spcPts val="0"/>
              </a:spcBef>
            </a:pPr>
            <a:r>
              <a:rPr lang="el-GR" sz="2000" dirty="0">
                <a:solidFill>
                  <a:srgbClr val="000000"/>
                </a:solidFill>
                <a:latin typeface="Garamond" panose="02020404030301010803" pitchFamily="18" charset="0"/>
              </a:rPr>
              <a:t>Βάσισε τη μελέτη του στην ταξινόμηση των ειδών της ηθικής κρίσης που εκφράζονται στα υποθετικά διλήμματα, όπως αυτό του </a:t>
            </a:r>
            <a:r>
              <a:rPr lang="en-US" sz="2000" dirty="0">
                <a:solidFill>
                  <a:srgbClr val="000000"/>
                </a:solidFill>
                <a:latin typeface="Garamond" panose="02020404030301010803" pitchFamily="18" charset="0"/>
              </a:rPr>
              <a:t>Heinz</a:t>
            </a:r>
            <a:endParaRPr lang="el-GR" sz="2000" dirty="0">
              <a:latin typeface="Garamond" panose="02020404030301010803" pitchFamily="18" charset="0"/>
            </a:endParaRPr>
          </a:p>
          <a:p>
            <a:pPr marL="0" indent="0">
              <a:lnSpc>
                <a:spcPct val="110000"/>
              </a:lnSpc>
              <a:spcBef>
                <a:spcPts val="0"/>
              </a:spcBef>
              <a:buFont typeface="Arial"/>
              <a:buNone/>
            </a:pPr>
            <a:endParaRPr lang="en-US" sz="2000" dirty="0">
              <a:latin typeface="Garamond" panose="02020404030301010803" pitchFamily="18" charset="0"/>
            </a:endParaRPr>
          </a:p>
        </p:txBody>
      </p:sp>
    </p:spTree>
    <p:extLst>
      <p:ext uri="{BB962C8B-B14F-4D97-AF65-F5344CB8AC3E}">
        <p14:creationId xmlns:p14="http://schemas.microsoft.com/office/powerpoint/2010/main" val="1779626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7DE679-6807-45AA-B129-B664F40E4757}"/>
              </a:ext>
            </a:extLst>
          </p:cNvPr>
          <p:cNvSpPr txBox="1">
            <a:spLocks/>
          </p:cNvSpPr>
          <p:nvPr/>
        </p:nvSpPr>
        <p:spPr>
          <a:xfrm>
            <a:off x="3178204" y="618147"/>
            <a:ext cx="6076023" cy="606971"/>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pPr>
            <a:r>
              <a:rPr lang="el-GR" sz="3200" b="1" dirty="0">
                <a:latin typeface="Garamond" panose="02020404030301010803" pitchFamily="18" charset="0"/>
              </a:rPr>
              <a:t>Ηθική Θεωρία </a:t>
            </a:r>
            <a:r>
              <a:rPr lang="en-US" sz="3200" b="1" dirty="0">
                <a:latin typeface="Garamond" panose="02020404030301010803" pitchFamily="18" charset="0"/>
              </a:rPr>
              <a:t>Lawrence Kohlberg</a:t>
            </a:r>
          </a:p>
        </p:txBody>
      </p:sp>
      <p:sp>
        <p:nvSpPr>
          <p:cNvPr id="3" name="Θέση περιεχομένου 2">
            <a:extLst>
              <a:ext uri="{FF2B5EF4-FFF2-40B4-BE49-F238E27FC236}">
                <a16:creationId xmlns:a16="http://schemas.microsoft.com/office/drawing/2014/main" id="{4D705AF2-19F4-4FEF-95E6-9D5E9AAD2C8F}"/>
              </a:ext>
            </a:extLst>
          </p:cNvPr>
          <p:cNvSpPr txBox="1">
            <a:spLocks/>
          </p:cNvSpPr>
          <p:nvPr/>
        </p:nvSpPr>
        <p:spPr>
          <a:xfrm>
            <a:off x="3231470" y="1221943"/>
            <a:ext cx="8300623" cy="2551068"/>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l-GR" sz="2200" spc="-15" dirty="0">
                <a:solidFill>
                  <a:srgbClr val="000000"/>
                </a:solidFill>
                <a:latin typeface="Garamond" panose="02020404030301010803" pitchFamily="18" charset="0"/>
                <a:ea typeface="Times New Roman" panose="02020603050405020304" pitchFamily="18" charset="0"/>
              </a:rPr>
              <a:t>Ο </a:t>
            </a:r>
            <a:r>
              <a:rPr lang="en-US" sz="2200" spc="-15" dirty="0">
                <a:solidFill>
                  <a:srgbClr val="000000"/>
                </a:solidFill>
                <a:latin typeface="Garamond" panose="02020404030301010803" pitchFamily="18" charset="0"/>
                <a:ea typeface="Times New Roman" panose="02020603050405020304" pitchFamily="18" charset="0"/>
              </a:rPr>
              <a:t>Laurence Kohlberg</a:t>
            </a:r>
            <a:r>
              <a:rPr lang="el-GR" sz="2200" spc="-15" dirty="0">
                <a:solidFill>
                  <a:srgbClr val="000000"/>
                </a:solidFill>
                <a:latin typeface="Garamond" panose="02020404030301010803" pitchFamily="18" charset="0"/>
                <a:ea typeface="Times New Roman" panose="02020603050405020304" pitchFamily="18" charset="0"/>
              </a:rPr>
              <a:t> (1969</a:t>
            </a:r>
            <a:r>
              <a:rPr lang="en-US" sz="2200" spc="-15" dirty="0">
                <a:solidFill>
                  <a:srgbClr val="000000"/>
                </a:solidFill>
                <a:latin typeface="Garamond" panose="02020404030301010803" pitchFamily="18" charset="0"/>
                <a:ea typeface="Times New Roman" panose="02020603050405020304" pitchFamily="18" charset="0"/>
              </a:rPr>
              <a:t>a</a:t>
            </a:r>
            <a:r>
              <a:rPr lang="el-GR" sz="2200" spc="-15" dirty="0">
                <a:solidFill>
                  <a:srgbClr val="000000"/>
                </a:solidFill>
                <a:latin typeface="Garamond" panose="02020404030301010803" pitchFamily="18" charset="0"/>
                <a:ea typeface="Times New Roman" panose="02020603050405020304" pitchFamily="18" charset="0"/>
              </a:rPr>
              <a:t>, 1969</a:t>
            </a:r>
            <a:r>
              <a:rPr lang="en-US" sz="2200" spc="-15" dirty="0">
                <a:solidFill>
                  <a:srgbClr val="000000"/>
                </a:solidFill>
                <a:latin typeface="Garamond" panose="02020404030301010803" pitchFamily="18" charset="0"/>
                <a:ea typeface="Times New Roman" panose="02020603050405020304" pitchFamily="18" charset="0"/>
              </a:rPr>
              <a:t>b</a:t>
            </a:r>
            <a:r>
              <a:rPr lang="el-GR" sz="2200" spc="-15" dirty="0">
                <a:solidFill>
                  <a:srgbClr val="000000"/>
                </a:solidFill>
                <a:latin typeface="Garamond" panose="02020404030301010803" pitchFamily="18" charset="0"/>
                <a:ea typeface="Times New Roman" panose="02020603050405020304" pitchFamily="18" charset="0"/>
              </a:rPr>
              <a:t>, 1976), Αμερικανός εξελικτικός ψυχολόγος:</a:t>
            </a:r>
            <a:endParaRPr lang="en-US" sz="2200" spc="-15" dirty="0">
              <a:solidFill>
                <a:srgbClr val="000000"/>
              </a:solidFill>
              <a:latin typeface="Garamond" panose="02020404030301010803" pitchFamily="18" charset="0"/>
              <a:ea typeface="Times New Roman" panose="02020603050405020304" pitchFamily="18" charset="0"/>
            </a:endParaRPr>
          </a:p>
          <a:p>
            <a:r>
              <a:rPr lang="en-US" sz="2200" spc="-15" dirty="0">
                <a:solidFill>
                  <a:srgbClr val="000000"/>
                </a:solidFill>
                <a:latin typeface="Garamond" panose="02020404030301010803" pitchFamily="18" charset="0"/>
                <a:ea typeface="Times New Roman" panose="02020603050405020304" pitchFamily="18" charset="0"/>
              </a:rPr>
              <a:t>E</a:t>
            </a:r>
            <a:r>
              <a:rPr lang="el-GR" sz="2200" spc="-15" dirty="0">
                <a:solidFill>
                  <a:srgbClr val="000000"/>
                </a:solidFill>
                <a:latin typeface="Garamond" panose="02020404030301010803" pitchFamily="18" charset="0"/>
                <a:ea typeface="Times New Roman" panose="02020603050405020304" pitchFamily="18" charset="0"/>
              </a:rPr>
              <a:t>ξή­</a:t>
            </a:r>
            <a:r>
              <a:rPr lang="el-GR" sz="2200" spc="-10" dirty="0">
                <a:solidFill>
                  <a:srgbClr val="000000"/>
                </a:solidFill>
                <a:latin typeface="Garamond" panose="02020404030301010803" pitchFamily="18" charset="0"/>
                <a:ea typeface="Times New Roman" panose="02020603050405020304" pitchFamily="18" charset="0"/>
              </a:rPr>
              <a:t>γησε και επεξεργάστηκε τις θέσεις του </a:t>
            </a:r>
            <a:r>
              <a:rPr lang="en-US" sz="2200" spc="-10" dirty="0">
                <a:solidFill>
                  <a:srgbClr val="000000"/>
                </a:solidFill>
                <a:latin typeface="Garamond" panose="02020404030301010803" pitchFamily="18" charset="0"/>
                <a:ea typeface="Times New Roman" panose="02020603050405020304" pitchFamily="18" charset="0"/>
              </a:rPr>
              <a:t>Piaget </a:t>
            </a:r>
            <a:r>
              <a:rPr lang="el-GR" sz="2200" spc="-10" dirty="0">
                <a:solidFill>
                  <a:srgbClr val="000000"/>
                </a:solidFill>
                <a:latin typeface="Garamond" panose="02020404030301010803" pitchFamily="18" charset="0"/>
                <a:ea typeface="Times New Roman" panose="02020603050405020304" pitchFamily="18" charset="0"/>
              </a:rPr>
              <a:t>για την ηθική κρίση</a:t>
            </a:r>
            <a:endParaRPr lang="en-US" sz="2200" spc="-10" dirty="0">
              <a:solidFill>
                <a:srgbClr val="000000"/>
              </a:solidFill>
              <a:latin typeface="Garamond" panose="02020404030301010803" pitchFamily="18" charset="0"/>
              <a:ea typeface="Times New Roman" panose="02020603050405020304" pitchFamily="18" charset="0"/>
            </a:endParaRPr>
          </a:p>
          <a:p>
            <a:r>
              <a:rPr lang="el-GR" sz="2200" spc="-10" dirty="0">
                <a:solidFill>
                  <a:srgbClr val="000000"/>
                </a:solidFill>
                <a:latin typeface="Garamond" panose="02020404030301010803" pitchFamily="18" charset="0"/>
                <a:ea typeface="Times New Roman" panose="02020603050405020304" pitchFamily="18" charset="0"/>
              </a:rPr>
              <a:t>Πρότεινε μία σειρά </a:t>
            </a:r>
            <a:r>
              <a:rPr lang="el-GR" sz="2200" spc="-15" dirty="0">
                <a:solidFill>
                  <a:srgbClr val="000000"/>
                </a:solidFill>
                <a:latin typeface="Garamond" panose="02020404030301010803" pitchFamily="18" charset="0"/>
                <a:ea typeface="Times New Roman" panose="02020603050405020304" pitchFamily="18" charset="0"/>
              </a:rPr>
              <a:t>έξι σταδίων και τριών επιπέδων στην εξέλιξη και την έκφραση της ηθικής κρίσης από την παιδική ηλικία στην εφηβεία. </a:t>
            </a:r>
          </a:p>
          <a:p>
            <a:r>
              <a:rPr lang="el-GR" sz="2200" spc="-15" dirty="0">
                <a:solidFill>
                  <a:srgbClr val="000000"/>
                </a:solidFill>
                <a:latin typeface="Garamond" panose="02020404030301010803" pitchFamily="18" charset="0"/>
                <a:ea typeface="Times New Roman" panose="02020603050405020304" pitchFamily="18" charset="0"/>
              </a:rPr>
              <a:t>Ταξινόμησε τα είδη της ηθικής κρίσης, που </a:t>
            </a:r>
            <a:r>
              <a:rPr lang="el-GR" sz="2200" spc="-10" dirty="0">
                <a:solidFill>
                  <a:srgbClr val="000000"/>
                </a:solidFill>
                <a:latin typeface="Garamond" panose="02020404030301010803" pitchFamily="18" charset="0"/>
                <a:ea typeface="Times New Roman" panose="02020603050405020304" pitchFamily="18" charset="0"/>
              </a:rPr>
              <a:t>εκφράζονται από άτομα διαφορετικών ηλικιών, όταν αντιμετωπίζουν υποθετικά διλήμμα­</a:t>
            </a:r>
            <a:r>
              <a:rPr lang="el-GR" sz="2200" spc="-20" dirty="0">
                <a:solidFill>
                  <a:srgbClr val="000000"/>
                </a:solidFill>
                <a:latin typeface="Garamond" panose="02020404030301010803" pitchFamily="18" charset="0"/>
                <a:ea typeface="Times New Roman" panose="02020603050405020304" pitchFamily="18" charset="0"/>
              </a:rPr>
              <a:t>τα. </a:t>
            </a:r>
          </a:p>
        </p:txBody>
      </p:sp>
      <p:pic>
        <p:nvPicPr>
          <p:cNvPr id="4" name="Picture 2" descr="Lawrence Kohlberg on Twitter: &quot;A child is not going to be mean and take  another child's toy for fear that their teacher will punish them.  #preconventional #level1&quot;">
            <a:extLst>
              <a:ext uri="{FF2B5EF4-FFF2-40B4-BE49-F238E27FC236}">
                <a16:creationId xmlns:a16="http://schemas.microsoft.com/office/drawing/2014/main" id="{423C2ED8-9930-4A19-83E7-89CA94406A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567" y="1225118"/>
            <a:ext cx="2366407" cy="2476870"/>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περιεχομένου 2">
            <a:extLst>
              <a:ext uri="{FF2B5EF4-FFF2-40B4-BE49-F238E27FC236}">
                <a16:creationId xmlns:a16="http://schemas.microsoft.com/office/drawing/2014/main" id="{45F4E5D5-E03B-4B9F-806B-5C2CDCEEE162}"/>
              </a:ext>
            </a:extLst>
          </p:cNvPr>
          <p:cNvSpPr txBox="1">
            <a:spLocks/>
          </p:cNvSpPr>
          <p:nvPr/>
        </p:nvSpPr>
        <p:spPr>
          <a:xfrm>
            <a:off x="616254" y="4095395"/>
            <a:ext cx="11270944" cy="23664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sz="2400" spc="-20" dirty="0">
                <a:solidFill>
                  <a:srgbClr val="000000"/>
                </a:solidFill>
                <a:latin typeface="Garamond" panose="02020404030301010803" pitchFamily="18" charset="0"/>
                <a:ea typeface="Times New Roman" panose="02020603050405020304" pitchFamily="18" charset="0"/>
              </a:rPr>
              <a:t>Το πιο γνωστό «δίλημμα», που χρησιμοποιήθηκε για να εκφράσει την υποκείμενη δομή </a:t>
            </a:r>
            <a:r>
              <a:rPr lang="el-GR" sz="2400" spc="-15" dirty="0">
                <a:solidFill>
                  <a:srgbClr val="000000"/>
                </a:solidFill>
                <a:latin typeface="Garamond" panose="02020404030301010803" pitchFamily="18" charset="0"/>
                <a:ea typeface="Times New Roman" panose="02020603050405020304" pitchFamily="18" charset="0"/>
              </a:rPr>
              <a:t>της ηθικής κρίσης των ανθρώπων, αφορούσε έναν πάμπτωχο άνδρα, τον </a:t>
            </a:r>
            <a:r>
              <a:rPr lang="en-US" sz="2400" spc="-15" dirty="0">
                <a:solidFill>
                  <a:srgbClr val="000000"/>
                </a:solidFill>
                <a:latin typeface="Garamond" panose="02020404030301010803" pitchFamily="18" charset="0"/>
                <a:ea typeface="Times New Roman" panose="02020603050405020304" pitchFamily="18" charset="0"/>
              </a:rPr>
              <a:t>Heinz</a:t>
            </a:r>
            <a:r>
              <a:rPr lang="el-GR" sz="2400" spc="-15" dirty="0">
                <a:solidFill>
                  <a:srgbClr val="000000"/>
                </a:solidFill>
                <a:latin typeface="Garamond" panose="02020404030301010803" pitchFamily="18" charset="0"/>
                <a:ea typeface="Times New Roman" panose="02020603050405020304" pitchFamily="18" charset="0"/>
              </a:rPr>
              <a:t>, που χρεια­</a:t>
            </a:r>
            <a:r>
              <a:rPr lang="el-GR" sz="2400" spc="-10" dirty="0">
                <a:solidFill>
                  <a:srgbClr val="000000"/>
                </a:solidFill>
                <a:latin typeface="Garamond" panose="02020404030301010803" pitchFamily="18" charset="0"/>
                <a:ea typeface="Times New Roman" panose="02020603050405020304" pitchFamily="18" charset="0"/>
              </a:rPr>
              <a:t>ζόταν επειγόντως ένα ακριβό φάρμακο για να σώσει τη ζωή της γυναίκας του και το οποίο </a:t>
            </a:r>
            <a:r>
              <a:rPr lang="el-GR" sz="2400" spc="-15" dirty="0">
                <a:solidFill>
                  <a:srgbClr val="000000"/>
                </a:solidFill>
                <a:latin typeface="Garamond" panose="02020404030301010803" pitchFamily="18" charset="0"/>
                <a:ea typeface="Times New Roman" panose="02020603050405020304" pitchFamily="18" charset="0"/>
              </a:rPr>
              <a:t>ο φαρμακοποιός αρνιόταν να δεχτεί να προμηθεύσει με πίστωση. Έπρεπε λοιπόν να κλέ­</a:t>
            </a:r>
            <a:r>
              <a:rPr lang="el-GR" sz="2400" spc="5" dirty="0">
                <a:solidFill>
                  <a:srgbClr val="000000"/>
                </a:solidFill>
                <a:latin typeface="Garamond" panose="02020404030301010803" pitchFamily="18" charset="0"/>
                <a:ea typeface="Times New Roman" panose="02020603050405020304" pitchFamily="18" charset="0"/>
              </a:rPr>
              <a:t>ψει το φάρμακο; </a:t>
            </a:r>
          </a:p>
          <a:p>
            <a:r>
              <a:rPr lang="el-GR" sz="2400" spc="5" dirty="0">
                <a:solidFill>
                  <a:srgbClr val="000000"/>
                </a:solidFill>
                <a:latin typeface="Garamond" panose="02020404030301010803" pitchFamily="18" charset="0"/>
                <a:ea typeface="Times New Roman" panose="02020603050405020304" pitchFamily="18" charset="0"/>
              </a:rPr>
              <a:t>Εδώ υπάρχει σύγκρουση ανάμεσα στις αξίες της ιδιοκτησίας και της </a:t>
            </a:r>
            <a:r>
              <a:rPr lang="el-GR" sz="2400" spc="-20" dirty="0">
                <a:solidFill>
                  <a:srgbClr val="000000"/>
                </a:solidFill>
                <a:latin typeface="Garamond" panose="02020404030301010803" pitchFamily="18" charset="0"/>
                <a:ea typeface="Times New Roman" panose="02020603050405020304" pitchFamily="18" charset="0"/>
              </a:rPr>
              <a:t>ζωής.</a:t>
            </a:r>
            <a:endParaRPr lang="en-US" sz="2400" dirty="0">
              <a:latin typeface="Garamond" panose="02020404030301010803" pitchFamily="18" charset="0"/>
            </a:endParaRPr>
          </a:p>
        </p:txBody>
      </p:sp>
    </p:spTree>
    <p:extLst>
      <p:ext uri="{BB962C8B-B14F-4D97-AF65-F5344CB8AC3E}">
        <p14:creationId xmlns:p14="http://schemas.microsoft.com/office/powerpoint/2010/main" val="2845972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A05F9A4-F4CD-4C03-AB04-A8487784ABFD}"/>
              </a:ext>
            </a:extLst>
          </p:cNvPr>
          <p:cNvSpPr>
            <a:spLocks noGrp="1"/>
          </p:cNvSpPr>
          <p:nvPr>
            <p:ph type="title"/>
          </p:nvPr>
        </p:nvSpPr>
        <p:spPr/>
        <p:txBody>
          <a:bodyPr/>
          <a:lstStyle/>
          <a:p>
            <a:r>
              <a:rPr lang="el-GR" dirty="0">
                <a:latin typeface="Garamond" panose="02020404030301010803" pitchFamily="18" charset="0"/>
              </a:rPr>
              <a:t>Ηθική Θεωρία </a:t>
            </a:r>
            <a:r>
              <a:rPr lang="en-US" dirty="0">
                <a:latin typeface="Garamond" panose="02020404030301010803" pitchFamily="18" charset="0"/>
              </a:rPr>
              <a:t>Lawrence Kohlberg</a:t>
            </a:r>
            <a:endParaRPr lang="en-US" dirty="0"/>
          </a:p>
        </p:txBody>
      </p:sp>
      <p:sp>
        <p:nvSpPr>
          <p:cNvPr id="3" name="Θέση περιεχομένου 2">
            <a:extLst>
              <a:ext uri="{FF2B5EF4-FFF2-40B4-BE49-F238E27FC236}">
                <a16:creationId xmlns:a16="http://schemas.microsoft.com/office/drawing/2014/main" id="{1E380363-8396-451D-98F3-42264A7E7373}"/>
              </a:ext>
            </a:extLst>
          </p:cNvPr>
          <p:cNvSpPr>
            <a:spLocks noGrp="1"/>
          </p:cNvSpPr>
          <p:nvPr>
            <p:ph idx="1"/>
          </p:nvPr>
        </p:nvSpPr>
        <p:spPr>
          <a:xfrm>
            <a:off x="6235085" y="2513012"/>
            <a:ext cx="4967793" cy="3612580"/>
          </a:xfrm>
        </p:spPr>
        <p:txBody>
          <a:bodyPr>
            <a:normAutofit/>
          </a:bodyPr>
          <a:lstStyle/>
          <a:p>
            <a:pPr>
              <a:lnSpc>
                <a:spcPct val="100000"/>
              </a:lnSpc>
              <a:spcBef>
                <a:spcPts val="0"/>
              </a:spcBef>
            </a:pPr>
            <a:r>
              <a:rPr lang="el-GR" sz="2000" dirty="0">
                <a:latin typeface="Garamond" panose="02020404030301010803" pitchFamily="18" charset="0"/>
              </a:rPr>
              <a:t>Η διατύπωση του διλήμματος</a:t>
            </a:r>
          </a:p>
          <a:p>
            <a:pPr>
              <a:lnSpc>
                <a:spcPct val="100000"/>
              </a:lnSpc>
              <a:spcBef>
                <a:spcPts val="0"/>
              </a:spcBef>
            </a:pPr>
            <a:r>
              <a:rPr lang="el-GR" sz="2000" dirty="0">
                <a:latin typeface="Garamond" panose="02020404030301010803" pitchFamily="18" charset="0"/>
              </a:rPr>
              <a:t>«</a:t>
            </a:r>
            <a:r>
              <a:rPr lang="el-GR" sz="2000" i="1" dirty="0">
                <a:effectLst/>
                <a:latin typeface="Garamond" panose="02020404030301010803" pitchFamily="18" charset="0"/>
                <a:ea typeface="Times New Roman" panose="02020603050405020304" pitchFamily="18" charset="0"/>
              </a:rPr>
              <a:t>Ένας πάμπτωχος άνδρας ο </a:t>
            </a:r>
            <a:r>
              <a:rPr lang="en-US" sz="2000" i="1" dirty="0">
                <a:effectLst/>
                <a:latin typeface="Garamond" panose="02020404030301010803" pitchFamily="18" charset="0"/>
                <a:ea typeface="Times New Roman" panose="02020603050405020304" pitchFamily="18" charset="0"/>
              </a:rPr>
              <a:t>Heinz</a:t>
            </a:r>
            <a:r>
              <a:rPr lang="el-GR" sz="2000" i="1" dirty="0">
                <a:effectLst/>
                <a:latin typeface="Garamond" panose="02020404030301010803" pitchFamily="18" charset="0"/>
                <a:ea typeface="Times New Roman" panose="02020603050405020304" pitchFamily="18" charset="0"/>
              </a:rPr>
              <a:t>  χρειαζόταν επειγόντως ένα ακριβό φάρμακο για να σώσει τη ζωή της γυναίκας του και το οποίο ο φαρμακοποιός αρνιόταν να δώσει ή να το προμηθεύσει με πίστωση. Έπρεπε λοιπόν να κλέψει το φάρμακο; Υπάρχει εδώ σύγκρουση ανάμεσα στις αξίες της ιδιοκτησίας και της ζωής.</a:t>
            </a:r>
            <a:r>
              <a:rPr lang="el-GR" sz="2000" dirty="0">
                <a:latin typeface="Garamond" panose="02020404030301010803" pitchFamily="18" charset="0"/>
              </a:rPr>
              <a:t>» </a:t>
            </a:r>
            <a:r>
              <a:rPr lang="en-US" sz="2000" b="0" i="0" dirty="0">
                <a:solidFill>
                  <a:srgbClr val="222222"/>
                </a:solidFill>
                <a:effectLst/>
                <a:latin typeface="Garamond" panose="02020404030301010803" pitchFamily="18" charset="0"/>
              </a:rPr>
              <a:t>Burman, E. (1999). Morality and the goals of development. </a:t>
            </a:r>
            <a:r>
              <a:rPr lang="en-US" sz="2000" b="0" i="1" dirty="0">
                <a:solidFill>
                  <a:srgbClr val="222222"/>
                </a:solidFill>
                <a:effectLst/>
                <a:latin typeface="Garamond" panose="02020404030301010803" pitchFamily="18" charset="0"/>
              </a:rPr>
              <a:t>Making sense of social development</a:t>
            </a:r>
            <a:r>
              <a:rPr lang="en-US" sz="2000" b="0" i="0" dirty="0">
                <a:solidFill>
                  <a:srgbClr val="222222"/>
                </a:solidFill>
                <a:effectLst/>
                <a:latin typeface="Garamond" panose="02020404030301010803" pitchFamily="18" charset="0"/>
              </a:rPr>
              <a:t>, 170-180.</a:t>
            </a:r>
            <a:endParaRPr lang="en-US" sz="2000" dirty="0">
              <a:latin typeface="Garamond" panose="02020404030301010803" pitchFamily="18" charset="0"/>
            </a:endParaRPr>
          </a:p>
        </p:txBody>
      </p:sp>
      <p:pic>
        <p:nvPicPr>
          <p:cNvPr id="2050" name="Picture 2" descr="101 ΗΘΙΚΑ ΔΙΛΗΜΜΑΤΑ / COHEN MARTIN">
            <a:extLst>
              <a:ext uri="{FF2B5EF4-FFF2-40B4-BE49-F238E27FC236}">
                <a16:creationId xmlns:a16="http://schemas.microsoft.com/office/drawing/2014/main" id="{4E661B96-69F8-42E2-BF68-B07787D1BF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998" y="2654420"/>
            <a:ext cx="1931386" cy="28352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01 ΗΘΙΚΑ ΔΙΛΗΜΜΑΤΑ | Εκδόσεις Ωκεανός">
            <a:extLst>
              <a:ext uri="{FF2B5EF4-FFF2-40B4-BE49-F238E27FC236}">
                <a16:creationId xmlns:a16="http://schemas.microsoft.com/office/drawing/2014/main" id="{4E78C407-A035-45A6-9258-5C5CDC440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0216" y="2663299"/>
            <a:ext cx="2155779" cy="3008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810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D512890-90B9-4923-9698-3D19913C3CC4}"/>
              </a:ext>
            </a:extLst>
          </p:cNvPr>
          <p:cNvSpPr txBox="1">
            <a:spLocks/>
          </p:cNvSpPr>
          <p:nvPr/>
        </p:nvSpPr>
        <p:spPr>
          <a:xfrm>
            <a:off x="656947" y="639192"/>
            <a:ext cx="5024761" cy="1091954"/>
          </a:xfrm>
          <a:prstGeom prst="rect">
            <a:avLst/>
          </a:prstGeom>
        </p:spPr>
        <p:txBody>
          <a:bodyPr vert="horz" lIns="91440" tIns="45720" rIns="91440" bIns="45720" rtlCol="0" anchor="t">
            <a:normAutofit fontScale="975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pPr>
            <a:r>
              <a:rPr lang="el-GR" sz="3200" b="1" dirty="0">
                <a:latin typeface="Garamond" panose="02020404030301010803" pitchFamily="18" charset="0"/>
              </a:rPr>
              <a:t>Ηθική Θεωρία </a:t>
            </a:r>
            <a:r>
              <a:rPr lang="en-US" sz="3200" b="1" dirty="0">
                <a:latin typeface="Garamond" panose="02020404030301010803" pitchFamily="18" charset="0"/>
              </a:rPr>
              <a:t>Lawrence Kohlberg</a:t>
            </a:r>
            <a:endParaRPr lang="en-US" sz="3200" b="1" dirty="0"/>
          </a:p>
        </p:txBody>
      </p:sp>
      <p:sp>
        <p:nvSpPr>
          <p:cNvPr id="3" name="Θέση περιεχομένου 2">
            <a:extLst>
              <a:ext uri="{FF2B5EF4-FFF2-40B4-BE49-F238E27FC236}">
                <a16:creationId xmlns:a16="http://schemas.microsoft.com/office/drawing/2014/main" id="{9C80C88C-42F8-4CB8-A368-1653057B183A}"/>
              </a:ext>
            </a:extLst>
          </p:cNvPr>
          <p:cNvSpPr txBox="1">
            <a:spLocks/>
          </p:cNvSpPr>
          <p:nvPr/>
        </p:nvSpPr>
        <p:spPr>
          <a:xfrm>
            <a:off x="656951" y="1831702"/>
            <a:ext cx="4856086" cy="4314940"/>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l-GR" sz="2200" spc="-15" dirty="0">
                <a:solidFill>
                  <a:srgbClr val="000000"/>
                </a:solidFill>
                <a:latin typeface="Garamond" panose="02020404030301010803" pitchFamily="18" charset="0"/>
                <a:ea typeface="Times New Roman" panose="02020603050405020304" pitchFamily="18" charset="0"/>
              </a:rPr>
              <a:t>Πηγές από το </a:t>
            </a:r>
            <a:r>
              <a:rPr lang="en-US" sz="2200" spc="-15" dirty="0">
                <a:solidFill>
                  <a:srgbClr val="000000"/>
                </a:solidFill>
                <a:latin typeface="Garamond" panose="02020404030301010803" pitchFamily="18" charset="0"/>
                <a:ea typeface="Times New Roman" panose="02020603050405020304" pitchFamily="18" charset="0"/>
              </a:rPr>
              <a:t>YouTube</a:t>
            </a:r>
          </a:p>
          <a:p>
            <a:r>
              <a:rPr lang="en-US" sz="2200" spc="-20" dirty="0">
                <a:solidFill>
                  <a:srgbClr val="000000"/>
                </a:solidFill>
                <a:latin typeface="Garamond" panose="02020404030301010803" pitchFamily="18" charset="0"/>
                <a:ea typeface="Times New Roman" panose="02020603050405020304" pitchFamily="18" charset="0"/>
                <a:hlinkClick r:id="rId2"/>
              </a:rPr>
              <a:t>https://www.youtube.com/watch?v=5czp9S4u26M</a:t>
            </a:r>
            <a:endParaRPr lang="en-US" sz="2200" spc="-15" dirty="0">
              <a:solidFill>
                <a:srgbClr val="000000"/>
              </a:solidFill>
              <a:latin typeface="Garamond" panose="02020404030301010803" pitchFamily="18" charset="0"/>
              <a:ea typeface="Times New Roman" panose="02020603050405020304" pitchFamily="18" charset="0"/>
            </a:endParaRPr>
          </a:p>
          <a:p>
            <a:r>
              <a:rPr lang="en-US" sz="2200" spc="-20" dirty="0">
                <a:solidFill>
                  <a:srgbClr val="000000"/>
                </a:solidFill>
                <a:latin typeface="Garamond" panose="02020404030301010803" pitchFamily="18" charset="0"/>
                <a:ea typeface="Times New Roman" panose="02020603050405020304" pitchFamily="18" charset="0"/>
                <a:hlinkClick r:id="rId3"/>
              </a:rPr>
              <a:t>https://www.youtube.com/watch?v=bounwXLkme4</a:t>
            </a:r>
            <a:endParaRPr lang="el-GR" sz="2200" spc="-20" dirty="0">
              <a:solidFill>
                <a:srgbClr val="000000"/>
              </a:solidFill>
              <a:latin typeface="Garamond" panose="02020404030301010803" pitchFamily="18" charset="0"/>
              <a:ea typeface="Times New Roman" panose="02020603050405020304" pitchFamily="18" charset="0"/>
            </a:endParaRPr>
          </a:p>
          <a:p>
            <a:r>
              <a:rPr lang="en-US" sz="2200" spc="-20" dirty="0">
                <a:solidFill>
                  <a:srgbClr val="000000"/>
                </a:solidFill>
                <a:latin typeface="Garamond" panose="02020404030301010803" pitchFamily="18" charset="0"/>
                <a:ea typeface="Times New Roman" panose="02020603050405020304" pitchFamily="18" charset="0"/>
                <a:hlinkClick r:id="rId4"/>
              </a:rPr>
              <a:t>https://www.youtube.com/watch?v=CjPfI4Xu2CU</a:t>
            </a:r>
            <a:r>
              <a:rPr lang="el-GR" sz="2200" spc="-20" dirty="0">
                <a:solidFill>
                  <a:srgbClr val="000000"/>
                </a:solidFill>
                <a:latin typeface="Garamond" panose="02020404030301010803" pitchFamily="18" charset="0"/>
                <a:ea typeface="Times New Roman" panose="02020603050405020304" pitchFamily="18" charset="0"/>
              </a:rPr>
              <a:t> </a:t>
            </a:r>
          </a:p>
          <a:p>
            <a:r>
              <a:rPr lang="en-US" sz="2200" spc="-20" dirty="0">
                <a:solidFill>
                  <a:srgbClr val="000000"/>
                </a:solidFill>
                <a:latin typeface="Garamond" panose="02020404030301010803" pitchFamily="18" charset="0"/>
                <a:ea typeface="Times New Roman" panose="02020603050405020304" pitchFamily="18" charset="0"/>
                <a:hlinkClick r:id="rId5"/>
              </a:rPr>
              <a:t>https://www.youtube.com/watch?v=1_2qEOxSTsM</a:t>
            </a:r>
            <a:r>
              <a:rPr lang="el-GR" sz="2200" spc="-20" dirty="0">
                <a:solidFill>
                  <a:srgbClr val="000000"/>
                </a:solidFill>
                <a:latin typeface="Garamond" panose="02020404030301010803" pitchFamily="18" charset="0"/>
                <a:ea typeface="Times New Roman" panose="02020603050405020304" pitchFamily="18" charset="0"/>
              </a:rPr>
              <a:t> </a:t>
            </a:r>
          </a:p>
          <a:p>
            <a:r>
              <a:rPr lang="en-US" sz="2200" spc="-20" dirty="0">
                <a:solidFill>
                  <a:srgbClr val="000000"/>
                </a:solidFill>
                <a:latin typeface="Garamond" panose="02020404030301010803" pitchFamily="18" charset="0"/>
                <a:ea typeface="Times New Roman" panose="02020603050405020304" pitchFamily="18" charset="0"/>
                <a:hlinkClick r:id="rId6"/>
              </a:rPr>
              <a:t>https://www.youtube.com/watch?v=_jlYJrcDrnY</a:t>
            </a:r>
            <a:r>
              <a:rPr lang="el-GR" sz="2200" spc="-20" dirty="0">
                <a:solidFill>
                  <a:srgbClr val="000000"/>
                </a:solidFill>
                <a:latin typeface="Garamond" panose="02020404030301010803" pitchFamily="18" charset="0"/>
                <a:ea typeface="Times New Roman" panose="02020603050405020304" pitchFamily="18" charset="0"/>
              </a:rPr>
              <a:t> </a:t>
            </a:r>
          </a:p>
        </p:txBody>
      </p:sp>
      <p:pic>
        <p:nvPicPr>
          <p:cNvPr id="4" name="Picture 2">
            <a:extLst>
              <a:ext uri="{FF2B5EF4-FFF2-40B4-BE49-F238E27FC236}">
                <a16:creationId xmlns:a16="http://schemas.microsoft.com/office/drawing/2014/main" id="{6E6BBEE1-F3C5-4ECC-B18E-E15F6ADE4F6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671" r="1747"/>
          <a:stretch/>
        </p:blipFill>
        <p:spPr bwMode="auto">
          <a:xfrm>
            <a:off x="5806025" y="639192"/>
            <a:ext cx="5592903" cy="5594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951685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Οργανικό">
  <a:themeElements>
    <a:clrScheme name="Οργανικό">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Οργανικό">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Οργανικό">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811</TotalTime>
  <Words>5683</Words>
  <Application>Microsoft Office PowerPoint</Application>
  <PresentationFormat>Widescreen</PresentationFormat>
  <Paragraphs>206</Paragraphs>
  <Slides>40</Slides>
  <Notes>1</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Garamond</vt:lpstr>
      <vt:lpstr>Times New Roman</vt:lpstr>
      <vt:lpstr>Οργανικό</vt:lpstr>
      <vt:lpstr>7ο Μάθημα - Ηθική ανάπτυξη I</vt:lpstr>
      <vt:lpstr>Ηθικά διλήμματα</vt:lpstr>
      <vt:lpstr>Ηθικά διλήμματα</vt:lpstr>
      <vt:lpstr>Ηθικά διλήμματα</vt:lpstr>
      <vt:lpstr>Ηθικά διλήμματα</vt:lpstr>
      <vt:lpstr>PowerPoint Presentation</vt:lpstr>
      <vt:lpstr>PowerPoint Presentation</vt:lpstr>
      <vt:lpstr>Ηθική Θεωρία Lawrence Kohlberg</vt:lpstr>
      <vt:lpstr>PowerPoint Presentation</vt:lpstr>
      <vt:lpstr>Ηθική Θεωρία Lawrence Kohlberg</vt:lpstr>
      <vt:lpstr>PowerPoint Presentation</vt:lpstr>
      <vt:lpstr>Ηθική Θεωρία Lawrence Kohlberg</vt:lpstr>
      <vt:lpstr>Μελέτη περίπτωσης</vt:lpstr>
      <vt:lpstr>Ηθική Θεωρία Lawrence Kohlberg</vt:lpstr>
      <vt:lpstr>Κριτική στην ηθική θεωρία του Kohlberg</vt:lpstr>
      <vt:lpstr>Κριτική στην ηθική θεωρία του Kohlberg</vt:lpstr>
      <vt:lpstr>Κριτική στην ηθική θεωρία του Kohlberg</vt:lpstr>
      <vt:lpstr>Κριτική στην ηθική θεωρία του Kohlberg</vt:lpstr>
      <vt:lpstr>Η ηθική θεωρία της Carol Gilligan</vt:lpstr>
      <vt:lpstr>Η ηθική θεωρία της Carol Gilligan</vt:lpstr>
      <vt:lpstr>PowerPoint Presentation</vt:lpstr>
      <vt:lpstr>PowerPoint Presentation</vt:lpstr>
      <vt:lpstr>PowerPoint Presentation</vt:lpstr>
      <vt:lpstr>Η ηθική θεωρία της Carol Gilligan</vt:lpstr>
      <vt:lpstr>PowerPoint Presentation</vt:lpstr>
      <vt:lpstr>PowerPoint Presentation</vt:lpstr>
      <vt:lpstr>Πολιτισμικές αναγνώσεις των ηθικών διλημμάτων </vt:lpstr>
      <vt:lpstr>Πολιτισμικές αναγνώσεις των ηθικών διλημμάτων </vt:lpstr>
      <vt:lpstr>PowerPoint Presentation</vt:lpstr>
      <vt:lpstr>PowerPoint Presentation</vt:lpstr>
      <vt:lpstr>Η γνωστική θεωρία του Vygotsky</vt:lpstr>
      <vt:lpstr>Η γνωστική θεωρία του Vygotsky</vt:lpstr>
      <vt:lpstr>Η γνωστική θεωρία του Vygotsky</vt:lpstr>
      <vt:lpstr>Η γνωστική θεωρία του Vygotsky</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Dimitris Tahmatzidis</dc:creator>
  <cp:lastModifiedBy>Dimitris Tahmatzidis</cp:lastModifiedBy>
  <cp:revision>64</cp:revision>
  <dcterms:created xsi:type="dcterms:W3CDTF">2020-09-21T08:16:25Z</dcterms:created>
  <dcterms:modified xsi:type="dcterms:W3CDTF">2025-04-06T09:58:33Z</dcterms:modified>
</cp:coreProperties>
</file>