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20" r:id="rId3"/>
    <p:sldId id="330" r:id="rId4"/>
    <p:sldId id="278" r:id="rId5"/>
    <p:sldId id="331" r:id="rId6"/>
    <p:sldId id="321" r:id="rId7"/>
    <p:sldId id="322" r:id="rId8"/>
    <p:sldId id="261" r:id="rId9"/>
    <p:sldId id="283" r:id="rId10"/>
    <p:sldId id="323" r:id="rId11"/>
    <p:sldId id="284" r:id="rId12"/>
    <p:sldId id="285" r:id="rId13"/>
    <p:sldId id="324" r:id="rId14"/>
    <p:sldId id="280" r:id="rId15"/>
    <p:sldId id="286" r:id="rId16"/>
    <p:sldId id="325" r:id="rId17"/>
    <p:sldId id="326" r:id="rId18"/>
    <p:sldId id="262" r:id="rId19"/>
    <p:sldId id="258" r:id="rId20"/>
    <p:sldId id="327" r:id="rId21"/>
    <p:sldId id="328" r:id="rId22"/>
    <p:sldId id="338" r:id="rId23"/>
    <p:sldId id="341" r:id="rId24"/>
    <p:sldId id="329" r:id="rId25"/>
    <p:sldId id="335" r:id="rId26"/>
    <p:sldId id="336" r:id="rId27"/>
    <p:sldId id="337" r:id="rId28"/>
    <p:sldId id="339" r:id="rId29"/>
    <p:sldId id="340" r:id="rId30"/>
    <p:sldId id="334" r:id="rId31"/>
    <p:sldId id="342" r:id="rId32"/>
    <p:sldId id="343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0" d="100"/>
          <a:sy n="60" d="100"/>
        </p:scale>
        <p:origin x="169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Αθανασία Μπαλωμένου" userId="b3c77b684085f0d4" providerId="LiveId" clId="{FBEAEEA0-9234-4468-984E-5C9A4B48D0A6}"/>
    <pc:docChg chg="undo custSel delSld modSld">
      <pc:chgData name="Αθανασία Μπαλωμένου" userId="b3c77b684085f0d4" providerId="LiveId" clId="{FBEAEEA0-9234-4468-984E-5C9A4B48D0A6}" dt="2024-02-11T14:09:44.503" v="149" actId="20577"/>
      <pc:docMkLst>
        <pc:docMk/>
      </pc:docMkLst>
      <pc:sldChg chg="modSp mod">
        <pc:chgData name="Αθανασία Μπαλωμένου" userId="b3c77b684085f0d4" providerId="LiveId" clId="{FBEAEEA0-9234-4468-984E-5C9A4B48D0A6}" dt="2024-02-11T14:09:44.503" v="149" actId="20577"/>
        <pc:sldMkLst>
          <pc:docMk/>
          <pc:sldMk cId="0" sldId="256"/>
        </pc:sldMkLst>
        <pc:spChg chg="mod">
          <ac:chgData name="Αθανασία Μπαλωμένου" userId="b3c77b684085f0d4" providerId="LiveId" clId="{FBEAEEA0-9234-4468-984E-5C9A4B48D0A6}" dt="2024-02-11T14:09:44.503" v="149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 modClrScheme chgLayout">
        <pc:chgData name="Αθανασία Μπαλωμένου" userId="b3c77b684085f0d4" providerId="LiveId" clId="{FBEAEEA0-9234-4468-984E-5C9A4B48D0A6}" dt="2024-02-11T13:54:02.598" v="145"/>
        <pc:sldMkLst>
          <pc:docMk/>
          <pc:sldMk cId="0" sldId="278"/>
        </pc:sldMkLst>
        <pc:spChg chg="mod">
          <ac:chgData name="Αθανασία Μπαλωμένου" userId="b3c77b684085f0d4" providerId="LiveId" clId="{FBEAEEA0-9234-4468-984E-5C9A4B48D0A6}" dt="2024-02-11T13:52:50.325" v="123" actId="14100"/>
          <ac:spMkLst>
            <pc:docMk/>
            <pc:sldMk cId="0" sldId="278"/>
            <ac:spMk id="2" creationId="{00000000-0000-0000-0000-000000000000}"/>
          </ac:spMkLst>
        </pc:spChg>
        <pc:spChg chg="add del">
          <ac:chgData name="Αθανασία Μπαλωμένου" userId="b3c77b684085f0d4" providerId="LiveId" clId="{FBEAEEA0-9234-4468-984E-5C9A4B48D0A6}" dt="2024-02-11T13:51:55.878" v="115" actId="26606"/>
          <ac:spMkLst>
            <pc:docMk/>
            <pc:sldMk cId="0" sldId="278"/>
            <ac:spMk id="3" creationId="{00000000-0000-0000-0000-000000000000}"/>
          </ac:spMkLst>
        </pc:spChg>
        <pc:spChg chg="add del mod">
          <ac:chgData name="Αθανασία Μπαλωμένου" userId="b3c77b684085f0d4" providerId="LiveId" clId="{FBEAEEA0-9234-4468-984E-5C9A4B48D0A6}" dt="2024-02-11T13:51:55.806" v="114" actId="26606"/>
          <ac:spMkLst>
            <pc:docMk/>
            <pc:sldMk cId="0" sldId="278"/>
            <ac:spMk id="9" creationId="{460B748F-9498-B442-F1BB-F75A816DF787}"/>
          </ac:spMkLst>
        </pc:spChg>
        <pc:graphicFrameChg chg="add del mod">
          <ac:chgData name="Αθανασία Μπαλωμένου" userId="b3c77b684085f0d4" providerId="LiveId" clId="{FBEAEEA0-9234-4468-984E-5C9A4B48D0A6}" dt="2024-02-11T13:51:55.806" v="114" actId="26606"/>
          <ac:graphicFrameMkLst>
            <pc:docMk/>
            <pc:sldMk cId="0" sldId="278"/>
            <ac:graphicFrameMk id="5" creationId="{A4EFCAD4-C812-5CD5-3A4B-2BA8B8C8058C}"/>
          </ac:graphicFrameMkLst>
        </pc:graphicFrameChg>
        <pc:graphicFrameChg chg="add mod">
          <ac:chgData name="Αθανασία Μπαλωμένου" userId="b3c77b684085f0d4" providerId="LiveId" clId="{FBEAEEA0-9234-4468-984E-5C9A4B48D0A6}" dt="2024-02-11T13:54:02.598" v="145"/>
          <ac:graphicFrameMkLst>
            <pc:docMk/>
            <pc:sldMk cId="0" sldId="278"/>
            <ac:graphicFrameMk id="11" creationId="{47B12189-D8B2-1862-11B4-AD1D0C90026D}"/>
          </ac:graphicFrameMkLst>
        </pc:graphicFrameChg>
      </pc:sldChg>
      <pc:sldChg chg="modSp mod">
        <pc:chgData name="Αθανασία Μπαλωμένου" userId="b3c77b684085f0d4" providerId="LiveId" clId="{FBEAEEA0-9234-4468-984E-5C9A4B48D0A6}" dt="2024-02-11T13:54:57.992" v="147" actId="1076"/>
        <pc:sldMkLst>
          <pc:docMk/>
          <pc:sldMk cId="0" sldId="283"/>
        </pc:sldMkLst>
        <pc:spChg chg="mod">
          <ac:chgData name="Αθανασία Μπαλωμένου" userId="b3c77b684085f0d4" providerId="LiveId" clId="{FBEAEEA0-9234-4468-984E-5C9A4B48D0A6}" dt="2024-02-11T13:54:57.992" v="147" actId="1076"/>
          <ac:spMkLst>
            <pc:docMk/>
            <pc:sldMk cId="0" sldId="283"/>
            <ac:spMk id="2" creationId="{00000000-0000-0000-0000-000000000000}"/>
          </ac:spMkLst>
        </pc:spChg>
        <pc:spChg chg="mod">
          <ac:chgData name="Αθανασία Μπαλωμένου" userId="b3c77b684085f0d4" providerId="LiveId" clId="{FBEAEEA0-9234-4468-984E-5C9A4B48D0A6}" dt="2024-02-11T13:54:54.481" v="146" actId="14100"/>
          <ac:spMkLst>
            <pc:docMk/>
            <pc:sldMk cId="0" sldId="283"/>
            <ac:spMk id="3" creationId="{00000000-0000-0000-0000-000000000000}"/>
          </ac:spMkLst>
        </pc:spChg>
      </pc:sldChg>
      <pc:sldChg chg="addSp delSp modSp mod">
        <pc:chgData name="Αθανασία Μπαλωμένου" userId="b3c77b684085f0d4" providerId="LiveId" clId="{FBEAEEA0-9234-4468-984E-5C9A4B48D0A6}" dt="2024-02-11T13:51:33.350" v="111" actId="20577"/>
        <pc:sldMkLst>
          <pc:docMk/>
          <pc:sldMk cId="0" sldId="330"/>
        </pc:sldMkLst>
        <pc:spChg chg="add del">
          <ac:chgData name="Αθανασία Μπαλωμένου" userId="b3c77b684085f0d4" providerId="LiveId" clId="{FBEAEEA0-9234-4468-984E-5C9A4B48D0A6}" dt="2024-02-11T13:51:10.402" v="66" actId="26606"/>
          <ac:spMkLst>
            <pc:docMk/>
            <pc:sldMk cId="0" sldId="330"/>
            <ac:spMk id="2" creationId="{00000000-0000-0000-0000-000000000000}"/>
          </ac:spMkLst>
        </pc:spChg>
        <pc:spChg chg="add del">
          <ac:chgData name="Αθανασία Μπαλωμένου" userId="b3c77b684085f0d4" providerId="LiveId" clId="{FBEAEEA0-9234-4468-984E-5C9A4B48D0A6}" dt="2024-02-11T13:51:10.402" v="66" actId="26606"/>
          <ac:spMkLst>
            <pc:docMk/>
            <pc:sldMk cId="0" sldId="330"/>
            <ac:spMk id="3" creationId="{00000000-0000-0000-0000-000000000000}"/>
          </ac:spMkLst>
        </pc:spChg>
        <pc:spChg chg="add mod">
          <ac:chgData name="Αθανασία Μπαλωμένου" userId="b3c77b684085f0d4" providerId="LiveId" clId="{FBEAEEA0-9234-4468-984E-5C9A4B48D0A6}" dt="2024-02-11T13:51:33.350" v="111" actId="20577"/>
          <ac:spMkLst>
            <pc:docMk/>
            <pc:sldMk cId="0" sldId="330"/>
            <ac:spMk id="8" creationId="{5A486940-0E0E-CE36-9262-67717DCED355}"/>
          </ac:spMkLst>
        </pc:spChg>
        <pc:spChg chg="add del">
          <ac:chgData name="Αθανασία Μπαλωμένου" userId="b3c77b684085f0d4" providerId="LiveId" clId="{FBEAEEA0-9234-4468-984E-5C9A4B48D0A6}" dt="2024-02-11T13:51:08.836" v="63" actId="26606"/>
          <ac:spMkLst>
            <pc:docMk/>
            <pc:sldMk cId="0" sldId="330"/>
            <ac:spMk id="11" creationId="{5A486940-0E0E-CE36-9262-67717DCED355}"/>
          </ac:spMkLst>
        </pc:spChg>
        <pc:picChg chg="del">
          <ac:chgData name="Αθανασία Μπαλωμένου" userId="b3c77b684085f0d4" providerId="LiveId" clId="{FBEAEEA0-9234-4468-984E-5C9A4B48D0A6}" dt="2024-02-11T13:50:54.266" v="58" actId="478"/>
          <ac:picMkLst>
            <pc:docMk/>
            <pc:sldMk cId="0" sldId="330"/>
            <ac:picMk id="5" creationId="{00000000-0000-0000-0000-000000000000}"/>
          </ac:picMkLst>
        </pc:picChg>
        <pc:picChg chg="add mod">
          <ac:chgData name="Αθανασία Μπαλωμένου" userId="b3c77b684085f0d4" providerId="LiveId" clId="{FBEAEEA0-9234-4468-984E-5C9A4B48D0A6}" dt="2024-02-11T13:51:10.402" v="66" actId="26606"/>
          <ac:picMkLst>
            <pc:docMk/>
            <pc:sldMk cId="0" sldId="330"/>
            <ac:picMk id="6" creationId="{7B60DFBE-3582-483D-5E34-4233D0A28654}"/>
          </ac:picMkLst>
        </pc:picChg>
      </pc:sldChg>
      <pc:sldChg chg="del">
        <pc:chgData name="Αθανασία Μπαλωμένου" userId="b3c77b684085f0d4" providerId="LiveId" clId="{FBEAEEA0-9234-4468-984E-5C9A4B48D0A6}" dt="2024-02-11T13:51:46.542" v="112" actId="2696"/>
        <pc:sldMkLst>
          <pc:docMk/>
          <pc:sldMk cId="328775571" sldId="342"/>
        </pc:sldMkLst>
      </pc:sldChg>
    </pc:docChg>
  </pc:docChgLst>
  <pc:docChgLst>
    <pc:chgData name="Αθανασία Μπαλωμένου" userId="b3c77b684085f0d4" providerId="LiveId" clId="{1EA8B44F-3A2F-4755-AB79-3ED8F402B92A}"/>
    <pc:docChg chg="custSel modSld">
      <pc:chgData name="Αθανασία Μπαλωμένου" userId="b3c77b684085f0d4" providerId="LiveId" clId="{1EA8B44F-3A2F-4755-AB79-3ED8F402B92A}" dt="2024-03-04T12:46:15.281" v="37" actId="27636"/>
      <pc:docMkLst>
        <pc:docMk/>
      </pc:docMkLst>
      <pc:sldChg chg="modSp mod">
        <pc:chgData name="Αθανασία Μπαλωμένου" userId="b3c77b684085f0d4" providerId="LiveId" clId="{1EA8B44F-3A2F-4755-AB79-3ED8F402B92A}" dt="2024-03-04T12:46:15.281" v="37" actId="27636"/>
        <pc:sldMkLst>
          <pc:docMk/>
          <pc:sldMk cId="0" sldId="262"/>
        </pc:sldMkLst>
        <pc:spChg chg="mod">
          <ac:chgData name="Αθανασία Μπαλωμένου" userId="b3c77b684085f0d4" providerId="LiveId" clId="{1EA8B44F-3A2F-4755-AB79-3ED8F402B92A}" dt="2024-03-04T12:46:09.393" v="35" actId="27636"/>
          <ac:spMkLst>
            <pc:docMk/>
            <pc:sldMk cId="0" sldId="262"/>
            <ac:spMk id="2" creationId="{00000000-0000-0000-0000-000000000000}"/>
          </ac:spMkLst>
        </pc:spChg>
        <pc:spChg chg="mod">
          <ac:chgData name="Αθανασία Μπαλωμένου" userId="b3c77b684085f0d4" providerId="LiveId" clId="{1EA8B44F-3A2F-4755-AB79-3ED8F402B92A}" dt="2024-03-04T12:46:15.281" v="37" actId="2763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Αθανασία Μπαλωμένου" userId="b3c77b684085f0d4" providerId="LiveId" clId="{1EA8B44F-3A2F-4755-AB79-3ED8F402B92A}" dt="2024-03-04T12:41:26.623" v="2" actId="5793"/>
        <pc:sldMkLst>
          <pc:docMk/>
          <pc:sldMk cId="0" sldId="328"/>
        </pc:sldMkLst>
        <pc:spChg chg="mod">
          <ac:chgData name="Αθανασία Μπαλωμένου" userId="b3c77b684085f0d4" providerId="LiveId" clId="{1EA8B44F-3A2F-4755-AB79-3ED8F402B92A}" dt="2024-03-04T12:41:26.623" v="2" actId="5793"/>
          <ac:spMkLst>
            <pc:docMk/>
            <pc:sldMk cId="0" sldId="328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7BF40-C630-4633-95DF-2A4128742EBF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C5D197-C64C-42C1-821B-A16A7174DE5E}">
      <dgm:prSet custT="1"/>
      <dgm:spPr/>
      <dgm:t>
        <a:bodyPr/>
        <a:lstStyle/>
        <a:p>
          <a:r>
            <a:rPr lang="el-GR" sz="1200"/>
            <a:t>τροποποίηση συμπεριφοράς</a:t>
          </a:r>
          <a:endParaRPr lang="en-US" sz="1200"/>
        </a:p>
      </dgm:t>
    </dgm:pt>
    <dgm:pt modelId="{14D74693-79F4-402B-B61E-FF3BAE529A9D}" type="parTrans" cxnId="{FDCC6198-1EB3-4A9F-B7B1-90F8BECD55EB}">
      <dgm:prSet/>
      <dgm:spPr/>
      <dgm:t>
        <a:bodyPr/>
        <a:lstStyle/>
        <a:p>
          <a:endParaRPr lang="en-US"/>
        </a:p>
      </dgm:t>
    </dgm:pt>
    <dgm:pt modelId="{A550C67F-948F-411C-AA37-4BC3B07E972A}" type="sibTrans" cxnId="{FDCC6198-1EB3-4A9F-B7B1-90F8BECD55EB}">
      <dgm:prSet/>
      <dgm:spPr/>
      <dgm:t>
        <a:bodyPr/>
        <a:lstStyle/>
        <a:p>
          <a:endParaRPr lang="en-US"/>
        </a:p>
      </dgm:t>
    </dgm:pt>
    <dgm:pt modelId="{51335D15-F4A5-4441-95BA-43452A981677}">
      <dgm:prSet custT="1"/>
      <dgm:spPr/>
      <dgm:t>
        <a:bodyPr/>
        <a:lstStyle/>
        <a:p>
          <a:r>
            <a:rPr lang="el-GR" sz="1200" dirty="0"/>
            <a:t>μετάδοση πληροφορίας/ «γνώση» - μαθητής άδειο κεφάλι που θα γεμίσει με τις  γνώσεις από τον δάσκαλο</a:t>
          </a:r>
          <a:endParaRPr lang="en-US" sz="1200" dirty="0"/>
        </a:p>
      </dgm:t>
    </dgm:pt>
    <dgm:pt modelId="{A4375397-3B57-4C71-AA41-6C1EB12EFF54}" type="parTrans" cxnId="{B85D70A8-6071-437F-B58C-D5CA072DE7D5}">
      <dgm:prSet/>
      <dgm:spPr/>
      <dgm:t>
        <a:bodyPr/>
        <a:lstStyle/>
        <a:p>
          <a:endParaRPr lang="en-US"/>
        </a:p>
      </dgm:t>
    </dgm:pt>
    <dgm:pt modelId="{2C733957-0092-411A-BE13-15D7D70ED95D}" type="sibTrans" cxnId="{B85D70A8-6071-437F-B58C-D5CA072DE7D5}">
      <dgm:prSet/>
      <dgm:spPr/>
      <dgm:t>
        <a:bodyPr/>
        <a:lstStyle/>
        <a:p>
          <a:endParaRPr lang="en-US"/>
        </a:p>
      </dgm:t>
    </dgm:pt>
    <dgm:pt modelId="{31F87A16-2CEB-4638-A5F4-53E2171A40A0}">
      <dgm:prSet custT="1"/>
      <dgm:spPr/>
      <dgm:t>
        <a:bodyPr/>
        <a:lstStyle/>
        <a:p>
          <a:r>
            <a:rPr lang="el-GR" sz="1200"/>
            <a:t>μάθηση με ενίσχυση επί της προκύπτουσας  συμπεριφοράς: είτε με θετική ενίσχυση (επιβράβευση) ή με αρνητική ενίσχυση (τιμωρία)</a:t>
          </a:r>
          <a:endParaRPr lang="en-US" sz="1200"/>
        </a:p>
      </dgm:t>
    </dgm:pt>
    <dgm:pt modelId="{FFDB4685-D50B-4CD4-9DBB-6A7D0321E398}" type="parTrans" cxnId="{0BCC445A-7195-49F9-AAE0-2C6E39D7A764}">
      <dgm:prSet/>
      <dgm:spPr/>
      <dgm:t>
        <a:bodyPr/>
        <a:lstStyle/>
        <a:p>
          <a:endParaRPr lang="en-US"/>
        </a:p>
      </dgm:t>
    </dgm:pt>
    <dgm:pt modelId="{B230D1B4-1A17-40FD-B905-63F571EE02C7}" type="sibTrans" cxnId="{0BCC445A-7195-49F9-AAE0-2C6E39D7A764}">
      <dgm:prSet/>
      <dgm:spPr/>
      <dgm:t>
        <a:bodyPr/>
        <a:lstStyle/>
        <a:p>
          <a:endParaRPr lang="en-US"/>
        </a:p>
      </dgm:t>
    </dgm:pt>
    <dgm:pt modelId="{463DEF8A-9C28-4FCD-909E-617E229DBADE}">
      <dgm:prSet custT="1"/>
      <dgm:spPr/>
      <dgm:t>
        <a:bodyPr/>
        <a:lstStyle/>
        <a:p>
          <a:r>
            <a:rPr lang="el-GR" sz="1200"/>
            <a:t>Δάσκαλος – αυθεντία </a:t>
          </a:r>
          <a:endParaRPr lang="en-US" sz="1200"/>
        </a:p>
      </dgm:t>
    </dgm:pt>
    <dgm:pt modelId="{BBE003EB-D7DB-4516-9C93-CD194550A46A}" type="parTrans" cxnId="{E3BD6775-BBDE-4F1D-9CD0-D8E6FFF0297A}">
      <dgm:prSet/>
      <dgm:spPr/>
      <dgm:t>
        <a:bodyPr/>
        <a:lstStyle/>
        <a:p>
          <a:endParaRPr lang="en-US"/>
        </a:p>
      </dgm:t>
    </dgm:pt>
    <dgm:pt modelId="{668A9CA8-D9E3-4107-9520-DAC24635C5FB}" type="sibTrans" cxnId="{E3BD6775-BBDE-4F1D-9CD0-D8E6FFF0297A}">
      <dgm:prSet/>
      <dgm:spPr/>
      <dgm:t>
        <a:bodyPr/>
        <a:lstStyle/>
        <a:p>
          <a:endParaRPr lang="en-US"/>
        </a:p>
      </dgm:t>
    </dgm:pt>
    <dgm:pt modelId="{19CA33A3-5A8F-4A95-99A0-3DB49E5B7F70}">
      <dgm:prSet custT="1"/>
      <dgm:spPr/>
      <dgm:t>
        <a:bodyPr/>
        <a:lstStyle/>
        <a:p>
          <a:r>
            <a:rPr lang="el-GR" sz="1200"/>
            <a:t>Δάσκαλος πρωταγωνιστής –μαθητής παθητικός δέκτης μεταδιδόμενης γνώσης γ γραμμική πορεία μάθησης</a:t>
          </a:r>
          <a:endParaRPr lang="en-US" sz="1200"/>
        </a:p>
      </dgm:t>
    </dgm:pt>
    <dgm:pt modelId="{EC6AC45B-8395-4297-874E-F82167BA208A}" type="parTrans" cxnId="{8C0AA9C8-89A4-4B28-92E3-6B6D05716B49}">
      <dgm:prSet/>
      <dgm:spPr/>
      <dgm:t>
        <a:bodyPr/>
        <a:lstStyle/>
        <a:p>
          <a:endParaRPr lang="en-US"/>
        </a:p>
      </dgm:t>
    </dgm:pt>
    <dgm:pt modelId="{1753AADF-67B1-4273-87B8-E1BCF918396F}" type="sibTrans" cxnId="{8C0AA9C8-89A4-4B28-92E3-6B6D05716B49}">
      <dgm:prSet/>
      <dgm:spPr/>
      <dgm:t>
        <a:bodyPr/>
        <a:lstStyle/>
        <a:p>
          <a:endParaRPr lang="en-US"/>
        </a:p>
      </dgm:t>
    </dgm:pt>
    <dgm:pt modelId="{0D1D5F6E-C0AA-4ED7-A43D-7D739A6B69E8}">
      <dgm:prSet custT="1"/>
      <dgm:spPr/>
      <dgm:t>
        <a:bodyPr/>
        <a:lstStyle/>
        <a:p>
          <a:r>
            <a:rPr lang="el-GR" sz="1200"/>
            <a:t>Μετωπική διδασκαλία</a:t>
          </a:r>
          <a:endParaRPr lang="en-US" sz="1200"/>
        </a:p>
      </dgm:t>
    </dgm:pt>
    <dgm:pt modelId="{BEF476C2-3484-4AB9-80DD-5E136AC541C1}" type="parTrans" cxnId="{5FD812CE-E30E-4FE0-BAD6-6C9BC47D0C53}">
      <dgm:prSet/>
      <dgm:spPr/>
      <dgm:t>
        <a:bodyPr/>
        <a:lstStyle/>
        <a:p>
          <a:endParaRPr lang="en-US"/>
        </a:p>
      </dgm:t>
    </dgm:pt>
    <dgm:pt modelId="{4D06CBE4-787B-43DD-A5FC-31920D6EE629}" type="sibTrans" cxnId="{5FD812CE-E30E-4FE0-BAD6-6C9BC47D0C53}">
      <dgm:prSet/>
      <dgm:spPr/>
      <dgm:t>
        <a:bodyPr/>
        <a:lstStyle/>
        <a:p>
          <a:endParaRPr lang="en-US"/>
        </a:p>
      </dgm:t>
    </dgm:pt>
    <dgm:pt modelId="{C454F183-BF1B-42AD-9678-BD3552B6F01A}">
      <dgm:prSet custT="1"/>
      <dgm:spPr/>
      <dgm:t>
        <a:bodyPr/>
        <a:lstStyle/>
        <a:p>
          <a:r>
            <a:rPr lang="el-GR" sz="1200" dirty="0"/>
            <a:t>‘Έλεγχος πρόσκτησης γνώσης </a:t>
          </a:r>
        </a:p>
        <a:p>
          <a:r>
            <a:rPr lang="el-GR" sz="1200" dirty="0"/>
            <a:t>μέσω τελικής αξιολόγησης</a:t>
          </a:r>
          <a:endParaRPr lang="en-US" sz="1200" dirty="0"/>
        </a:p>
      </dgm:t>
    </dgm:pt>
    <dgm:pt modelId="{4A80FB67-E66C-41CF-A8B7-59139431C5EB}" type="parTrans" cxnId="{E8F5312E-C4C8-442E-AEBA-7A53DE10BB4B}">
      <dgm:prSet/>
      <dgm:spPr/>
      <dgm:t>
        <a:bodyPr/>
        <a:lstStyle/>
        <a:p>
          <a:endParaRPr lang="en-US"/>
        </a:p>
      </dgm:t>
    </dgm:pt>
    <dgm:pt modelId="{04F3DEC9-2F9D-4D2D-8050-ACD566D581D5}" type="sibTrans" cxnId="{E8F5312E-C4C8-442E-AEBA-7A53DE10BB4B}">
      <dgm:prSet/>
      <dgm:spPr/>
      <dgm:t>
        <a:bodyPr/>
        <a:lstStyle/>
        <a:p>
          <a:endParaRPr lang="en-US"/>
        </a:p>
      </dgm:t>
    </dgm:pt>
    <dgm:pt modelId="{A84B25B5-30BD-40AC-BD15-09294404EA70}">
      <dgm:prSet custT="1"/>
      <dgm:spPr/>
      <dgm:t>
        <a:bodyPr/>
        <a:lstStyle/>
        <a:p>
          <a:r>
            <a:rPr lang="el-GR" sz="1200"/>
            <a:t>Βασικές Παραδοχές:</a:t>
          </a:r>
          <a:endParaRPr lang="en-US" sz="1200"/>
        </a:p>
      </dgm:t>
    </dgm:pt>
    <dgm:pt modelId="{BFAF05E5-F9C6-4C9A-A9E4-1EB29F26ED2B}" type="parTrans" cxnId="{90C6AB06-29CA-46CB-A1BD-1DB715EEFD25}">
      <dgm:prSet/>
      <dgm:spPr/>
      <dgm:t>
        <a:bodyPr/>
        <a:lstStyle/>
        <a:p>
          <a:endParaRPr lang="en-US"/>
        </a:p>
      </dgm:t>
    </dgm:pt>
    <dgm:pt modelId="{C849D903-70D8-4ADE-AF2E-830807E022B2}" type="sibTrans" cxnId="{90C6AB06-29CA-46CB-A1BD-1DB715EEFD25}">
      <dgm:prSet/>
      <dgm:spPr/>
      <dgm:t>
        <a:bodyPr/>
        <a:lstStyle/>
        <a:p>
          <a:endParaRPr lang="en-US"/>
        </a:p>
      </dgm:t>
    </dgm:pt>
    <dgm:pt modelId="{8E08C4DB-86EB-458B-9300-B30D65DB97C9}">
      <dgm:prSet custT="1"/>
      <dgm:spPr/>
      <dgm:t>
        <a:bodyPr/>
        <a:lstStyle/>
        <a:p>
          <a:r>
            <a:rPr lang="el-GR" sz="1200" dirty="0"/>
            <a:t>Η πραγματικότητα έχει την ίδια σημασία για όλους</a:t>
          </a:r>
          <a:endParaRPr lang="en-US" sz="1200" dirty="0"/>
        </a:p>
      </dgm:t>
    </dgm:pt>
    <dgm:pt modelId="{493483A3-100E-4743-AE79-C2A9BA38AB45}" type="parTrans" cxnId="{D9ABE845-42A3-48E5-9BCA-D9275DE1A5F5}">
      <dgm:prSet/>
      <dgm:spPr/>
      <dgm:t>
        <a:bodyPr/>
        <a:lstStyle/>
        <a:p>
          <a:endParaRPr lang="en-US"/>
        </a:p>
      </dgm:t>
    </dgm:pt>
    <dgm:pt modelId="{BF0325A6-A3FB-4478-8946-E60A40B471AE}" type="sibTrans" cxnId="{D9ABE845-42A3-48E5-9BCA-D9275DE1A5F5}">
      <dgm:prSet/>
      <dgm:spPr/>
      <dgm:t>
        <a:bodyPr/>
        <a:lstStyle/>
        <a:p>
          <a:endParaRPr lang="en-US"/>
        </a:p>
      </dgm:t>
    </dgm:pt>
    <dgm:pt modelId="{61070D9F-FB1E-47B5-AF8A-46ADAD45741C}">
      <dgm:prSet custT="1"/>
      <dgm:spPr/>
      <dgm:t>
        <a:bodyPr/>
        <a:lstStyle/>
        <a:p>
          <a:r>
            <a:rPr lang="el-GR" sz="1200" dirty="0"/>
            <a:t>Διδάσκω με τον ίδιο τρόπο τους μαθητές</a:t>
          </a:r>
          <a:endParaRPr lang="en-US" sz="1200" dirty="0"/>
        </a:p>
      </dgm:t>
    </dgm:pt>
    <dgm:pt modelId="{EB9CBD23-2E9D-40E7-8CEF-E34015323167}" type="parTrans" cxnId="{F3D65751-9487-40CE-A22F-A48F37A6ABF4}">
      <dgm:prSet/>
      <dgm:spPr/>
      <dgm:t>
        <a:bodyPr/>
        <a:lstStyle/>
        <a:p>
          <a:endParaRPr lang="en-US"/>
        </a:p>
      </dgm:t>
    </dgm:pt>
    <dgm:pt modelId="{C675A192-B462-47F5-8E25-C1843350F335}" type="sibTrans" cxnId="{F3D65751-9487-40CE-A22F-A48F37A6ABF4}">
      <dgm:prSet/>
      <dgm:spPr/>
      <dgm:t>
        <a:bodyPr/>
        <a:lstStyle/>
        <a:p>
          <a:endParaRPr lang="en-US"/>
        </a:p>
      </dgm:t>
    </dgm:pt>
    <dgm:pt modelId="{44B7D3D7-B0B9-4D7E-89B2-6AFD9650A0AC}">
      <dgm:prSet custT="1"/>
      <dgm:spPr/>
      <dgm:t>
        <a:bodyPr/>
        <a:lstStyle/>
        <a:p>
          <a:r>
            <a:rPr lang="el-GR" sz="1200" dirty="0"/>
            <a:t>Αυτοί που δεν καταλαβαίνουν είναι είτε αδιάφοροι είτε λιγότερο ικανοί</a:t>
          </a:r>
          <a:endParaRPr lang="en-US" sz="1200" dirty="0"/>
        </a:p>
      </dgm:t>
    </dgm:pt>
    <dgm:pt modelId="{98B4581B-EE53-42D5-BBEB-637745A0C131}" type="parTrans" cxnId="{274CC252-471C-4DB1-BF14-9EBE27CC1389}">
      <dgm:prSet/>
      <dgm:spPr/>
      <dgm:t>
        <a:bodyPr/>
        <a:lstStyle/>
        <a:p>
          <a:endParaRPr lang="en-US"/>
        </a:p>
      </dgm:t>
    </dgm:pt>
    <dgm:pt modelId="{1D35AA6B-5C9F-46ED-BC7B-1C45E0E810B0}" type="sibTrans" cxnId="{274CC252-471C-4DB1-BF14-9EBE27CC1389}">
      <dgm:prSet/>
      <dgm:spPr/>
      <dgm:t>
        <a:bodyPr/>
        <a:lstStyle/>
        <a:p>
          <a:endParaRPr lang="en-US"/>
        </a:p>
      </dgm:t>
    </dgm:pt>
    <dgm:pt modelId="{94B9E9AF-C8A1-4F08-9A70-717F392927E5}">
      <dgm:prSet custT="1"/>
      <dgm:spPr/>
      <dgm:t>
        <a:bodyPr/>
        <a:lstStyle/>
        <a:p>
          <a:r>
            <a:rPr lang="el-GR" sz="1200" dirty="0"/>
            <a:t>Στο τέλος όλοι </a:t>
          </a:r>
          <a:r>
            <a:rPr lang="el-GR" sz="1200" dirty="0" err="1"/>
            <a:t>ξέρου</a:t>
          </a:r>
          <a:r>
            <a:rPr lang="el-GR" sz="1200" dirty="0"/>
            <a:t> (ή πρέπει να )ξέρουν τα ίδια πράγματα</a:t>
          </a:r>
          <a:endParaRPr lang="en-US" sz="1200" dirty="0"/>
        </a:p>
      </dgm:t>
    </dgm:pt>
    <dgm:pt modelId="{99BAA2C7-D2E9-42B6-A251-EBE0CECA1D1C}" type="parTrans" cxnId="{EBAD086E-6D7D-4E7F-B0BC-4514A8D45A6F}">
      <dgm:prSet/>
      <dgm:spPr/>
      <dgm:t>
        <a:bodyPr/>
        <a:lstStyle/>
        <a:p>
          <a:endParaRPr lang="en-US"/>
        </a:p>
      </dgm:t>
    </dgm:pt>
    <dgm:pt modelId="{32B1EBF8-EB17-41FC-A92E-86916E73B8A7}" type="sibTrans" cxnId="{EBAD086E-6D7D-4E7F-B0BC-4514A8D45A6F}">
      <dgm:prSet/>
      <dgm:spPr/>
      <dgm:t>
        <a:bodyPr/>
        <a:lstStyle/>
        <a:p>
          <a:endParaRPr lang="en-US"/>
        </a:p>
      </dgm:t>
    </dgm:pt>
    <dgm:pt modelId="{F43EAA65-7B8B-4C86-B5BD-EBF9B9BC33F6}">
      <dgm:prSet custT="1"/>
      <dgm:spPr/>
      <dgm:t>
        <a:bodyPr/>
        <a:lstStyle/>
        <a:p>
          <a:r>
            <a:rPr lang="el-GR" sz="1200" dirty="0"/>
            <a:t>η γνώση ως πληροφορία, όχι ως ικανότητα κριτικής σκέψης και επίλυσης προβλημάτων</a:t>
          </a:r>
          <a:endParaRPr lang="en-US" sz="1200" dirty="0"/>
        </a:p>
      </dgm:t>
    </dgm:pt>
    <dgm:pt modelId="{17951293-D430-4235-9C00-32624CB0A683}" type="parTrans" cxnId="{85234C38-12C4-4DB7-B873-17FBB7956805}">
      <dgm:prSet/>
      <dgm:spPr/>
      <dgm:t>
        <a:bodyPr/>
        <a:lstStyle/>
        <a:p>
          <a:endParaRPr lang="en-US"/>
        </a:p>
      </dgm:t>
    </dgm:pt>
    <dgm:pt modelId="{93705EC4-647D-4347-A39F-3FDC735C1770}" type="sibTrans" cxnId="{85234C38-12C4-4DB7-B873-17FBB7956805}">
      <dgm:prSet/>
      <dgm:spPr/>
      <dgm:t>
        <a:bodyPr/>
        <a:lstStyle/>
        <a:p>
          <a:endParaRPr lang="en-US"/>
        </a:p>
      </dgm:t>
    </dgm:pt>
    <dgm:pt modelId="{963562D4-6257-4B5C-B5AF-6F428374E05B}">
      <dgm:prSet custT="1"/>
      <dgm:spPr/>
      <dgm:t>
        <a:bodyPr/>
        <a:lstStyle/>
        <a:p>
          <a:r>
            <a:rPr lang="el-GR" sz="1200"/>
            <a:t>έμφαση στο τι λέει το βιβλίοκαι πως εγώ θα το πώ,  αδιαφορώντας για τις ικανότητες που αποκτά ο μαθητής</a:t>
          </a:r>
          <a:endParaRPr lang="en-US" sz="1200"/>
        </a:p>
      </dgm:t>
    </dgm:pt>
    <dgm:pt modelId="{AA85BDE7-AABF-4F4B-9976-EB2624FA9A2B}" type="parTrans" cxnId="{0FC25788-58AE-4734-9196-9488A5B7E83F}">
      <dgm:prSet/>
      <dgm:spPr/>
      <dgm:t>
        <a:bodyPr/>
        <a:lstStyle/>
        <a:p>
          <a:endParaRPr lang="en-US"/>
        </a:p>
      </dgm:t>
    </dgm:pt>
    <dgm:pt modelId="{5CEEE1D5-D980-4F9A-8419-571032848CF8}" type="sibTrans" cxnId="{0FC25788-58AE-4734-9196-9488A5B7E83F}">
      <dgm:prSet/>
      <dgm:spPr/>
      <dgm:t>
        <a:bodyPr/>
        <a:lstStyle/>
        <a:p>
          <a:endParaRPr lang="en-US"/>
        </a:p>
      </dgm:t>
    </dgm:pt>
    <dgm:pt modelId="{1FCF0E95-D350-43D9-A483-640071C1EA30}">
      <dgm:prSet custT="1"/>
      <dgm:spPr/>
      <dgm:t>
        <a:bodyPr/>
        <a:lstStyle/>
        <a:p>
          <a:r>
            <a:rPr lang="el-GR" sz="1200" b="1"/>
            <a:t>Η αλήθεια της γνώσης αποκτά απόλυτο και δογματικό χαρακτήρα</a:t>
          </a:r>
          <a:endParaRPr lang="en-US" sz="1200"/>
        </a:p>
      </dgm:t>
    </dgm:pt>
    <dgm:pt modelId="{81A3C086-63F7-430D-B898-6CBEDE8BC119}" type="parTrans" cxnId="{207AA78F-0B12-4D7A-80AD-4D8B377CE8C4}">
      <dgm:prSet/>
      <dgm:spPr/>
      <dgm:t>
        <a:bodyPr/>
        <a:lstStyle/>
        <a:p>
          <a:endParaRPr lang="en-US"/>
        </a:p>
      </dgm:t>
    </dgm:pt>
    <dgm:pt modelId="{5952F8E1-6468-4BA1-B009-1C75980FA82D}" type="sibTrans" cxnId="{207AA78F-0B12-4D7A-80AD-4D8B377CE8C4}">
      <dgm:prSet/>
      <dgm:spPr/>
      <dgm:t>
        <a:bodyPr/>
        <a:lstStyle/>
        <a:p>
          <a:endParaRPr lang="en-US"/>
        </a:p>
      </dgm:t>
    </dgm:pt>
    <dgm:pt modelId="{82DFF42B-56C9-4492-BC0D-934D67336EBA}">
      <dgm:prSet custT="1"/>
      <dgm:spPr/>
      <dgm:t>
        <a:bodyPr/>
        <a:lstStyle/>
        <a:p>
          <a:r>
            <a:rPr lang="el-GR" sz="1200" dirty="0"/>
            <a:t>Μερικοί βασικοί εκπρόσωποι:  </a:t>
          </a:r>
          <a:r>
            <a:rPr lang="es-ES" sz="1200" dirty="0"/>
            <a:t>Thorndike</a:t>
          </a:r>
          <a:r>
            <a:rPr lang="el-GR" sz="1200" dirty="0"/>
            <a:t>, </a:t>
          </a:r>
          <a:r>
            <a:rPr lang="es-ES" sz="1200" dirty="0" err="1"/>
            <a:t>Pavlov</a:t>
          </a:r>
          <a:r>
            <a:rPr lang="es-ES" sz="1200" dirty="0"/>
            <a:t>, Watson, Skinner</a:t>
          </a:r>
          <a:endParaRPr lang="en-US" sz="1200" dirty="0"/>
        </a:p>
      </dgm:t>
    </dgm:pt>
    <dgm:pt modelId="{4FCA8D44-F61B-4C4B-8F0C-F182728BB2C8}" type="parTrans" cxnId="{ED191B55-686D-4D7E-B811-CB40149D45C6}">
      <dgm:prSet/>
      <dgm:spPr/>
      <dgm:t>
        <a:bodyPr/>
        <a:lstStyle/>
        <a:p>
          <a:endParaRPr lang="en-US"/>
        </a:p>
      </dgm:t>
    </dgm:pt>
    <dgm:pt modelId="{4FE47EBB-ED78-4A62-9BE9-F311311BD276}" type="sibTrans" cxnId="{ED191B55-686D-4D7E-B811-CB40149D45C6}">
      <dgm:prSet/>
      <dgm:spPr/>
      <dgm:t>
        <a:bodyPr/>
        <a:lstStyle/>
        <a:p>
          <a:endParaRPr lang="en-US"/>
        </a:p>
      </dgm:t>
    </dgm:pt>
    <dgm:pt modelId="{71620A70-F688-4ACF-93B2-0491299FD385}" type="pres">
      <dgm:prSet presAssocID="{AB67BF40-C630-4633-95DF-2A4128742EBF}" presName="diagram" presStyleCnt="0">
        <dgm:presLayoutVars>
          <dgm:dir/>
          <dgm:resizeHandles val="exact"/>
        </dgm:presLayoutVars>
      </dgm:prSet>
      <dgm:spPr/>
    </dgm:pt>
    <dgm:pt modelId="{1806FB24-FDF3-4A82-AF77-736FAA19B739}" type="pres">
      <dgm:prSet presAssocID="{66C5D197-C64C-42C1-821B-A16A7174DE5E}" presName="node" presStyleLbl="node1" presStyleIdx="0" presStyleCnt="9">
        <dgm:presLayoutVars>
          <dgm:bulletEnabled val="1"/>
        </dgm:presLayoutVars>
      </dgm:prSet>
      <dgm:spPr/>
    </dgm:pt>
    <dgm:pt modelId="{09417743-C595-4F1E-AACB-A2B4F6438432}" type="pres">
      <dgm:prSet presAssocID="{A550C67F-948F-411C-AA37-4BC3B07E972A}" presName="sibTrans" presStyleCnt="0"/>
      <dgm:spPr/>
    </dgm:pt>
    <dgm:pt modelId="{108615A8-16F9-4A12-AB2B-E5AAEFEE97EF}" type="pres">
      <dgm:prSet presAssocID="{51335D15-F4A5-4441-95BA-43452A981677}" presName="node" presStyleLbl="node1" presStyleIdx="1" presStyleCnt="9">
        <dgm:presLayoutVars>
          <dgm:bulletEnabled val="1"/>
        </dgm:presLayoutVars>
      </dgm:prSet>
      <dgm:spPr/>
    </dgm:pt>
    <dgm:pt modelId="{0FC50259-56E4-4D39-895C-B6120742B9D7}" type="pres">
      <dgm:prSet presAssocID="{2C733957-0092-411A-BE13-15D7D70ED95D}" presName="sibTrans" presStyleCnt="0"/>
      <dgm:spPr/>
    </dgm:pt>
    <dgm:pt modelId="{5B315B4D-59B2-43DC-8F8F-EE8168117A6C}" type="pres">
      <dgm:prSet presAssocID="{31F87A16-2CEB-4638-A5F4-53E2171A40A0}" presName="node" presStyleLbl="node1" presStyleIdx="2" presStyleCnt="9">
        <dgm:presLayoutVars>
          <dgm:bulletEnabled val="1"/>
        </dgm:presLayoutVars>
      </dgm:prSet>
      <dgm:spPr/>
    </dgm:pt>
    <dgm:pt modelId="{46F42C7B-B758-4611-B5BF-82742C4D17BB}" type="pres">
      <dgm:prSet presAssocID="{B230D1B4-1A17-40FD-B905-63F571EE02C7}" presName="sibTrans" presStyleCnt="0"/>
      <dgm:spPr/>
    </dgm:pt>
    <dgm:pt modelId="{36389DA6-07C5-491B-8BE2-E37B2C9DDCFB}" type="pres">
      <dgm:prSet presAssocID="{463DEF8A-9C28-4FCD-909E-617E229DBADE}" presName="node" presStyleLbl="node1" presStyleIdx="3" presStyleCnt="9">
        <dgm:presLayoutVars>
          <dgm:bulletEnabled val="1"/>
        </dgm:presLayoutVars>
      </dgm:prSet>
      <dgm:spPr/>
    </dgm:pt>
    <dgm:pt modelId="{A9BAC5D6-1D74-4E20-96D8-2D484EFB9670}" type="pres">
      <dgm:prSet presAssocID="{668A9CA8-D9E3-4107-9520-DAC24635C5FB}" presName="sibTrans" presStyleCnt="0"/>
      <dgm:spPr/>
    </dgm:pt>
    <dgm:pt modelId="{9385D7E2-044B-43C3-8F58-3C8B8708B0A9}" type="pres">
      <dgm:prSet presAssocID="{19CA33A3-5A8F-4A95-99A0-3DB49E5B7F70}" presName="node" presStyleLbl="node1" presStyleIdx="4" presStyleCnt="9">
        <dgm:presLayoutVars>
          <dgm:bulletEnabled val="1"/>
        </dgm:presLayoutVars>
      </dgm:prSet>
      <dgm:spPr/>
    </dgm:pt>
    <dgm:pt modelId="{BB96A25E-F52D-45E3-A90A-0D052E734339}" type="pres">
      <dgm:prSet presAssocID="{1753AADF-67B1-4273-87B8-E1BCF918396F}" presName="sibTrans" presStyleCnt="0"/>
      <dgm:spPr/>
    </dgm:pt>
    <dgm:pt modelId="{3070FBD6-0698-4FCF-B6F1-EEBF1F36D060}" type="pres">
      <dgm:prSet presAssocID="{0D1D5F6E-C0AA-4ED7-A43D-7D739A6B69E8}" presName="node" presStyleLbl="node1" presStyleIdx="5" presStyleCnt="9">
        <dgm:presLayoutVars>
          <dgm:bulletEnabled val="1"/>
        </dgm:presLayoutVars>
      </dgm:prSet>
      <dgm:spPr/>
    </dgm:pt>
    <dgm:pt modelId="{07A82DB5-7254-49D3-807B-DD52B26B2C3D}" type="pres">
      <dgm:prSet presAssocID="{4D06CBE4-787B-43DD-A5FC-31920D6EE629}" presName="sibTrans" presStyleCnt="0"/>
      <dgm:spPr/>
    </dgm:pt>
    <dgm:pt modelId="{9BD9B923-C3EF-4F87-86CD-3580350F3617}" type="pres">
      <dgm:prSet presAssocID="{C454F183-BF1B-42AD-9678-BD3552B6F01A}" presName="node" presStyleLbl="node1" presStyleIdx="6" presStyleCnt="9" custScaleX="96794" custScaleY="145779" custLinFactNeighborX="-19600">
        <dgm:presLayoutVars>
          <dgm:bulletEnabled val="1"/>
        </dgm:presLayoutVars>
      </dgm:prSet>
      <dgm:spPr/>
    </dgm:pt>
    <dgm:pt modelId="{C2C9CCC2-4D00-4AF1-BC86-C2CAB14B87BB}" type="pres">
      <dgm:prSet presAssocID="{04F3DEC9-2F9D-4D2D-8050-ACD566D581D5}" presName="sibTrans" presStyleCnt="0"/>
      <dgm:spPr/>
    </dgm:pt>
    <dgm:pt modelId="{C610B1C6-B3A9-4D65-B6EE-5D20F3E8BB0C}" type="pres">
      <dgm:prSet presAssocID="{A84B25B5-30BD-40AC-BD15-09294404EA70}" presName="node" presStyleLbl="node1" presStyleIdx="7" presStyleCnt="9" custScaleX="206895" custScaleY="202041" custLinFactNeighborX="-2900" custLinFactNeighborY="8227">
        <dgm:presLayoutVars>
          <dgm:bulletEnabled val="1"/>
        </dgm:presLayoutVars>
      </dgm:prSet>
      <dgm:spPr/>
    </dgm:pt>
    <dgm:pt modelId="{915CDB5C-CEA3-435C-93A6-15A20148CDA7}" type="pres">
      <dgm:prSet presAssocID="{C849D903-70D8-4ADE-AF2E-830807E022B2}" presName="sibTrans" presStyleCnt="0"/>
      <dgm:spPr/>
    </dgm:pt>
    <dgm:pt modelId="{5BC6F7D1-DAE2-4B22-B2B6-3B2C634A3AA5}" type="pres">
      <dgm:prSet presAssocID="{82DFF42B-56C9-4492-BC0D-934D67336EBA}" presName="node" presStyleLbl="node1" presStyleIdx="8" presStyleCnt="9" custScaleX="57489">
        <dgm:presLayoutVars>
          <dgm:bulletEnabled val="1"/>
        </dgm:presLayoutVars>
      </dgm:prSet>
      <dgm:spPr/>
    </dgm:pt>
  </dgm:ptLst>
  <dgm:cxnLst>
    <dgm:cxn modelId="{90C6AB06-29CA-46CB-A1BD-1DB715EEFD25}" srcId="{AB67BF40-C630-4633-95DF-2A4128742EBF}" destId="{A84B25B5-30BD-40AC-BD15-09294404EA70}" srcOrd="7" destOrd="0" parTransId="{BFAF05E5-F9C6-4C9A-A9E4-1EB29F26ED2B}" sibTransId="{C849D903-70D8-4ADE-AF2E-830807E022B2}"/>
    <dgm:cxn modelId="{C0C13309-92E6-4BBD-9C13-7CF1D43A93EE}" type="presOf" srcId="{963562D4-6257-4B5C-B5AF-6F428374E05B}" destId="{C610B1C6-B3A9-4D65-B6EE-5D20F3E8BB0C}" srcOrd="0" destOrd="6" presId="urn:microsoft.com/office/officeart/2005/8/layout/default"/>
    <dgm:cxn modelId="{CED1E80D-C65E-492A-AB89-72BEC08762B5}" type="presOf" srcId="{66C5D197-C64C-42C1-821B-A16A7174DE5E}" destId="{1806FB24-FDF3-4A82-AF77-736FAA19B739}" srcOrd="0" destOrd="0" presId="urn:microsoft.com/office/officeart/2005/8/layout/default"/>
    <dgm:cxn modelId="{A89CB416-BA9E-480E-9A51-17F6C8313356}" type="presOf" srcId="{1FCF0E95-D350-43D9-A483-640071C1EA30}" destId="{C610B1C6-B3A9-4D65-B6EE-5D20F3E8BB0C}" srcOrd="0" destOrd="7" presId="urn:microsoft.com/office/officeart/2005/8/layout/default"/>
    <dgm:cxn modelId="{E8F5312E-C4C8-442E-AEBA-7A53DE10BB4B}" srcId="{AB67BF40-C630-4633-95DF-2A4128742EBF}" destId="{C454F183-BF1B-42AD-9678-BD3552B6F01A}" srcOrd="6" destOrd="0" parTransId="{4A80FB67-E66C-41CF-A8B7-59139431C5EB}" sibTransId="{04F3DEC9-2F9D-4D2D-8050-ACD566D581D5}"/>
    <dgm:cxn modelId="{85234C38-12C4-4DB7-B873-17FBB7956805}" srcId="{A84B25B5-30BD-40AC-BD15-09294404EA70}" destId="{F43EAA65-7B8B-4C86-B5BD-EBF9B9BC33F6}" srcOrd="4" destOrd="0" parTransId="{17951293-D430-4235-9C00-32624CB0A683}" sibTransId="{93705EC4-647D-4347-A39F-3FDC735C1770}"/>
    <dgm:cxn modelId="{C274A15F-26F6-4A66-AEB0-049687155C7F}" type="presOf" srcId="{61070D9F-FB1E-47B5-AF8A-46ADAD45741C}" destId="{C610B1C6-B3A9-4D65-B6EE-5D20F3E8BB0C}" srcOrd="0" destOrd="2" presId="urn:microsoft.com/office/officeart/2005/8/layout/default"/>
    <dgm:cxn modelId="{F9CCAD44-E0A3-4341-AA01-4A0388DC7E55}" type="presOf" srcId="{51335D15-F4A5-4441-95BA-43452A981677}" destId="{108615A8-16F9-4A12-AB2B-E5AAEFEE97EF}" srcOrd="0" destOrd="0" presId="urn:microsoft.com/office/officeart/2005/8/layout/default"/>
    <dgm:cxn modelId="{D9ABE845-42A3-48E5-9BCA-D9275DE1A5F5}" srcId="{A84B25B5-30BD-40AC-BD15-09294404EA70}" destId="{8E08C4DB-86EB-458B-9300-B30D65DB97C9}" srcOrd="0" destOrd="0" parTransId="{493483A3-100E-4743-AE79-C2A9BA38AB45}" sibTransId="{BF0325A6-A3FB-4478-8946-E60A40B471AE}"/>
    <dgm:cxn modelId="{923F9E47-318C-47FE-8A82-5DA1FC43F34F}" type="presOf" srcId="{19CA33A3-5A8F-4A95-99A0-3DB49E5B7F70}" destId="{9385D7E2-044B-43C3-8F58-3C8B8708B0A9}" srcOrd="0" destOrd="0" presId="urn:microsoft.com/office/officeart/2005/8/layout/default"/>
    <dgm:cxn modelId="{B72CE547-86FA-40D3-8E8B-44B3A0E78FCE}" type="presOf" srcId="{A84B25B5-30BD-40AC-BD15-09294404EA70}" destId="{C610B1C6-B3A9-4D65-B6EE-5D20F3E8BB0C}" srcOrd="0" destOrd="0" presId="urn:microsoft.com/office/officeart/2005/8/layout/default"/>
    <dgm:cxn modelId="{55D5FB49-CFE1-43AE-A503-C80304D65E1B}" type="presOf" srcId="{8E08C4DB-86EB-458B-9300-B30D65DB97C9}" destId="{C610B1C6-B3A9-4D65-B6EE-5D20F3E8BB0C}" srcOrd="0" destOrd="1" presId="urn:microsoft.com/office/officeart/2005/8/layout/default"/>
    <dgm:cxn modelId="{EBAD086E-6D7D-4E7F-B0BC-4514A8D45A6F}" srcId="{A84B25B5-30BD-40AC-BD15-09294404EA70}" destId="{94B9E9AF-C8A1-4F08-9A70-717F392927E5}" srcOrd="3" destOrd="0" parTransId="{99BAA2C7-D2E9-42B6-A251-EBE0CECA1D1C}" sibTransId="{32B1EBF8-EB17-41FC-A92E-86916E73B8A7}"/>
    <dgm:cxn modelId="{A1703551-C449-4951-9119-E01D8C0988D9}" type="presOf" srcId="{0D1D5F6E-C0AA-4ED7-A43D-7D739A6B69E8}" destId="{3070FBD6-0698-4FCF-B6F1-EEBF1F36D060}" srcOrd="0" destOrd="0" presId="urn:microsoft.com/office/officeart/2005/8/layout/default"/>
    <dgm:cxn modelId="{F3D65751-9487-40CE-A22F-A48F37A6ABF4}" srcId="{A84B25B5-30BD-40AC-BD15-09294404EA70}" destId="{61070D9F-FB1E-47B5-AF8A-46ADAD45741C}" srcOrd="1" destOrd="0" parTransId="{EB9CBD23-2E9D-40E7-8CEF-E34015323167}" sibTransId="{C675A192-B462-47F5-8E25-C1843350F335}"/>
    <dgm:cxn modelId="{274CC252-471C-4DB1-BF14-9EBE27CC1389}" srcId="{A84B25B5-30BD-40AC-BD15-09294404EA70}" destId="{44B7D3D7-B0B9-4D7E-89B2-6AFD9650A0AC}" srcOrd="2" destOrd="0" parTransId="{98B4581B-EE53-42D5-BBEB-637745A0C131}" sibTransId="{1D35AA6B-5C9F-46ED-BC7B-1C45E0E810B0}"/>
    <dgm:cxn modelId="{ED191B55-686D-4D7E-B811-CB40149D45C6}" srcId="{AB67BF40-C630-4633-95DF-2A4128742EBF}" destId="{82DFF42B-56C9-4492-BC0D-934D67336EBA}" srcOrd="8" destOrd="0" parTransId="{4FCA8D44-F61B-4C4B-8F0C-F182728BB2C8}" sibTransId="{4FE47EBB-ED78-4A62-9BE9-F311311BD276}"/>
    <dgm:cxn modelId="{E3BD6775-BBDE-4F1D-9CD0-D8E6FFF0297A}" srcId="{AB67BF40-C630-4633-95DF-2A4128742EBF}" destId="{463DEF8A-9C28-4FCD-909E-617E229DBADE}" srcOrd="3" destOrd="0" parTransId="{BBE003EB-D7DB-4516-9C93-CD194550A46A}" sibTransId="{668A9CA8-D9E3-4107-9520-DAC24635C5FB}"/>
    <dgm:cxn modelId="{D3927759-D623-4E1D-9BF1-C3248F371F43}" type="presOf" srcId="{82DFF42B-56C9-4492-BC0D-934D67336EBA}" destId="{5BC6F7D1-DAE2-4B22-B2B6-3B2C634A3AA5}" srcOrd="0" destOrd="0" presId="urn:microsoft.com/office/officeart/2005/8/layout/default"/>
    <dgm:cxn modelId="{0BCC445A-7195-49F9-AAE0-2C6E39D7A764}" srcId="{AB67BF40-C630-4633-95DF-2A4128742EBF}" destId="{31F87A16-2CEB-4638-A5F4-53E2171A40A0}" srcOrd="2" destOrd="0" parTransId="{FFDB4685-D50B-4CD4-9DBB-6A7D0321E398}" sibTransId="{B230D1B4-1A17-40FD-B905-63F571EE02C7}"/>
    <dgm:cxn modelId="{0FC25788-58AE-4734-9196-9488A5B7E83F}" srcId="{A84B25B5-30BD-40AC-BD15-09294404EA70}" destId="{963562D4-6257-4B5C-B5AF-6F428374E05B}" srcOrd="5" destOrd="0" parTransId="{AA85BDE7-AABF-4F4B-9976-EB2624FA9A2B}" sibTransId="{5CEEE1D5-D980-4F9A-8419-571032848CF8}"/>
    <dgm:cxn modelId="{207AA78F-0B12-4D7A-80AD-4D8B377CE8C4}" srcId="{A84B25B5-30BD-40AC-BD15-09294404EA70}" destId="{1FCF0E95-D350-43D9-A483-640071C1EA30}" srcOrd="6" destOrd="0" parTransId="{81A3C086-63F7-430D-B898-6CBEDE8BC119}" sibTransId="{5952F8E1-6468-4BA1-B009-1C75980FA82D}"/>
    <dgm:cxn modelId="{FDCC6198-1EB3-4A9F-B7B1-90F8BECD55EB}" srcId="{AB67BF40-C630-4633-95DF-2A4128742EBF}" destId="{66C5D197-C64C-42C1-821B-A16A7174DE5E}" srcOrd="0" destOrd="0" parTransId="{14D74693-79F4-402B-B61E-FF3BAE529A9D}" sibTransId="{A550C67F-948F-411C-AA37-4BC3B07E972A}"/>
    <dgm:cxn modelId="{11544E9B-F346-464A-8AD2-A930E87B256A}" type="presOf" srcId="{F43EAA65-7B8B-4C86-B5BD-EBF9B9BC33F6}" destId="{C610B1C6-B3A9-4D65-B6EE-5D20F3E8BB0C}" srcOrd="0" destOrd="5" presId="urn:microsoft.com/office/officeart/2005/8/layout/default"/>
    <dgm:cxn modelId="{B85D70A8-6071-437F-B58C-D5CA072DE7D5}" srcId="{AB67BF40-C630-4633-95DF-2A4128742EBF}" destId="{51335D15-F4A5-4441-95BA-43452A981677}" srcOrd="1" destOrd="0" parTransId="{A4375397-3B57-4C71-AA41-6C1EB12EFF54}" sibTransId="{2C733957-0092-411A-BE13-15D7D70ED95D}"/>
    <dgm:cxn modelId="{B701F0BB-AA09-420C-86FC-6CCEC8A0E576}" type="presOf" srcId="{C454F183-BF1B-42AD-9678-BD3552B6F01A}" destId="{9BD9B923-C3EF-4F87-86CD-3580350F3617}" srcOrd="0" destOrd="0" presId="urn:microsoft.com/office/officeart/2005/8/layout/default"/>
    <dgm:cxn modelId="{8C0AA9C8-89A4-4B28-92E3-6B6D05716B49}" srcId="{AB67BF40-C630-4633-95DF-2A4128742EBF}" destId="{19CA33A3-5A8F-4A95-99A0-3DB49E5B7F70}" srcOrd="4" destOrd="0" parTransId="{EC6AC45B-8395-4297-874E-F82167BA208A}" sibTransId="{1753AADF-67B1-4273-87B8-E1BCF918396F}"/>
    <dgm:cxn modelId="{7C7A12CC-2985-46C3-8226-638C635D1EBD}" type="presOf" srcId="{94B9E9AF-C8A1-4F08-9A70-717F392927E5}" destId="{C610B1C6-B3A9-4D65-B6EE-5D20F3E8BB0C}" srcOrd="0" destOrd="4" presId="urn:microsoft.com/office/officeart/2005/8/layout/default"/>
    <dgm:cxn modelId="{5FD812CE-E30E-4FE0-BAD6-6C9BC47D0C53}" srcId="{AB67BF40-C630-4633-95DF-2A4128742EBF}" destId="{0D1D5F6E-C0AA-4ED7-A43D-7D739A6B69E8}" srcOrd="5" destOrd="0" parTransId="{BEF476C2-3484-4AB9-80DD-5E136AC541C1}" sibTransId="{4D06CBE4-787B-43DD-A5FC-31920D6EE629}"/>
    <dgm:cxn modelId="{E02925DD-C9DA-482C-9116-6B23514291DB}" type="presOf" srcId="{AB67BF40-C630-4633-95DF-2A4128742EBF}" destId="{71620A70-F688-4ACF-93B2-0491299FD385}" srcOrd="0" destOrd="0" presId="urn:microsoft.com/office/officeart/2005/8/layout/default"/>
    <dgm:cxn modelId="{32D5B3E2-D265-4C38-8705-0EC34E901347}" type="presOf" srcId="{44B7D3D7-B0B9-4D7E-89B2-6AFD9650A0AC}" destId="{C610B1C6-B3A9-4D65-B6EE-5D20F3E8BB0C}" srcOrd="0" destOrd="3" presId="urn:microsoft.com/office/officeart/2005/8/layout/default"/>
    <dgm:cxn modelId="{515124E9-AFBF-48F7-B2E8-4E0703FCBD98}" type="presOf" srcId="{463DEF8A-9C28-4FCD-909E-617E229DBADE}" destId="{36389DA6-07C5-491B-8BE2-E37B2C9DDCFB}" srcOrd="0" destOrd="0" presId="urn:microsoft.com/office/officeart/2005/8/layout/default"/>
    <dgm:cxn modelId="{53369BF3-BB6F-4206-A95A-02F5780CE86E}" type="presOf" srcId="{31F87A16-2CEB-4638-A5F4-53E2171A40A0}" destId="{5B315B4D-59B2-43DC-8F8F-EE8168117A6C}" srcOrd="0" destOrd="0" presId="urn:microsoft.com/office/officeart/2005/8/layout/default"/>
    <dgm:cxn modelId="{7BCC52CA-DE9C-40E4-A2F8-B5AA620BB740}" type="presParOf" srcId="{71620A70-F688-4ACF-93B2-0491299FD385}" destId="{1806FB24-FDF3-4A82-AF77-736FAA19B739}" srcOrd="0" destOrd="0" presId="urn:microsoft.com/office/officeart/2005/8/layout/default"/>
    <dgm:cxn modelId="{EC4E34AB-3E09-4769-ACD7-E856AA2E6640}" type="presParOf" srcId="{71620A70-F688-4ACF-93B2-0491299FD385}" destId="{09417743-C595-4F1E-AACB-A2B4F6438432}" srcOrd="1" destOrd="0" presId="urn:microsoft.com/office/officeart/2005/8/layout/default"/>
    <dgm:cxn modelId="{51605EE4-3D1B-425D-9BEC-A58F867096BB}" type="presParOf" srcId="{71620A70-F688-4ACF-93B2-0491299FD385}" destId="{108615A8-16F9-4A12-AB2B-E5AAEFEE97EF}" srcOrd="2" destOrd="0" presId="urn:microsoft.com/office/officeart/2005/8/layout/default"/>
    <dgm:cxn modelId="{7FF1933B-1484-43D1-80DD-F1F388749D58}" type="presParOf" srcId="{71620A70-F688-4ACF-93B2-0491299FD385}" destId="{0FC50259-56E4-4D39-895C-B6120742B9D7}" srcOrd="3" destOrd="0" presId="urn:microsoft.com/office/officeart/2005/8/layout/default"/>
    <dgm:cxn modelId="{3A36C2FD-9A77-4386-9F92-AA5408CA1109}" type="presParOf" srcId="{71620A70-F688-4ACF-93B2-0491299FD385}" destId="{5B315B4D-59B2-43DC-8F8F-EE8168117A6C}" srcOrd="4" destOrd="0" presId="urn:microsoft.com/office/officeart/2005/8/layout/default"/>
    <dgm:cxn modelId="{7C2DC765-479F-4F57-8333-C3DA8A5C66E7}" type="presParOf" srcId="{71620A70-F688-4ACF-93B2-0491299FD385}" destId="{46F42C7B-B758-4611-B5BF-82742C4D17BB}" srcOrd="5" destOrd="0" presId="urn:microsoft.com/office/officeart/2005/8/layout/default"/>
    <dgm:cxn modelId="{144FC8E2-DE8A-46FB-AC51-68A832E7E799}" type="presParOf" srcId="{71620A70-F688-4ACF-93B2-0491299FD385}" destId="{36389DA6-07C5-491B-8BE2-E37B2C9DDCFB}" srcOrd="6" destOrd="0" presId="urn:microsoft.com/office/officeart/2005/8/layout/default"/>
    <dgm:cxn modelId="{E189DDDB-35B0-45BB-AE02-03E501264E6B}" type="presParOf" srcId="{71620A70-F688-4ACF-93B2-0491299FD385}" destId="{A9BAC5D6-1D74-4E20-96D8-2D484EFB9670}" srcOrd="7" destOrd="0" presId="urn:microsoft.com/office/officeart/2005/8/layout/default"/>
    <dgm:cxn modelId="{675635A5-0056-4C68-8D79-4544F302070D}" type="presParOf" srcId="{71620A70-F688-4ACF-93B2-0491299FD385}" destId="{9385D7E2-044B-43C3-8F58-3C8B8708B0A9}" srcOrd="8" destOrd="0" presId="urn:microsoft.com/office/officeart/2005/8/layout/default"/>
    <dgm:cxn modelId="{F3A8FA62-78D1-4630-9C32-02BF81168C5F}" type="presParOf" srcId="{71620A70-F688-4ACF-93B2-0491299FD385}" destId="{BB96A25E-F52D-45E3-A90A-0D052E734339}" srcOrd="9" destOrd="0" presId="urn:microsoft.com/office/officeart/2005/8/layout/default"/>
    <dgm:cxn modelId="{3C9D4874-C79E-45C9-AF5F-B0164FDE0F6A}" type="presParOf" srcId="{71620A70-F688-4ACF-93B2-0491299FD385}" destId="{3070FBD6-0698-4FCF-B6F1-EEBF1F36D060}" srcOrd="10" destOrd="0" presId="urn:microsoft.com/office/officeart/2005/8/layout/default"/>
    <dgm:cxn modelId="{4C328F8D-274A-4AC5-9EDC-3A2AC9E48949}" type="presParOf" srcId="{71620A70-F688-4ACF-93B2-0491299FD385}" destId="{07A82DB5-7254-49D3-807B-DD52B26B2C3D}" srcOrd="11" destOrd="0" presId="urn:microsoft.com/office/officeart/2005/8/layout/default"/>
    <dgm:cxn modelId="{8C9C5D07-7455-45B4-A545-4CF1D8882548}" type="presParOf" srcId="{71620A70-F688-4ACF-93B2-0491299FD385}" destId="{9BD9B923-C3EF-4F87-86CD-3580350F3617}" srcOrd="12" destOrd="0" presId="urn:microsoft.com/office/officeart/2005/8/layout/default"/>
    <dgm:cxn modelId="{67D824FB-C5D7-415C-9BA8-642DEB0B98F1}" type="presParOf" srcId="{71620A70-F688-4ACF-93B2-0491299FD385}" destId="{C2C9CCC2-4D00-4AF1-BC86-C2CAB14B87BB}" srcOrd="13" destOrd="0" presId="urn:microsoft.com/office/officeart/2005/8/layout/default"/>
    <dgm:cxn modelId="{B2376C52-F059-4EC4-B8BE-76543F0C669D}" type="presParOf" srcId="{71620A70-F688-4ACF-93B2-0491299FD385}" destId="{C610B1C6-B3A9-4D65-B6EE-5D20F3E8BB0C}" srcOrd="14" destOrd="0" presId="urn:microsoft.com/office/officeart/2005/8/layout/default"/>
    <dgm:cxn modelId="{7F5CEBDC-C16A-4AC2-A13E-1EFFBF0E2022}" type="presParOf" srcId="{71620A70-F688-4ACF-93B2-0491299FD385}" destId="{915CDB5C-CEA3-435C-93A6-15A20148CDA7}" srcOrd="15" destOrd="0" presId="urn:microsoft.com/office/officeart/2005/8/layout/default"/>
    <dgm:cxn modelId="{DDD94D74-A847-4AAD-923A-9C8A015DC3BE}" type="presParOf" srcId="{71620A70-F688-4ACF-93B2-0491299FD385}" destId="{5BC6F7D1-DAE2-4B22-B2B6-3B2C634A3AA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6FB24-FDF3-4A82-AF77-736FAA19B739}">
      <dsp:nvSpPr>
        <dsp:cNvPr id="0" name=""/>
        <dsp:cNvSpPr/>
      </dsp:nvSpPr>
      <dsp:spPr>
        <a:xfrm>
          <a:off x="662225" y="277914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τροποποίηση συμπεριφοράς</a:t>
          </a:r>
          <a:endParaRPr lang="en-US" sz="1200" kern="1200"/>
        </a:p>
      </dsp:txBody>
      <dsp:txXfrm>
        <a:off x="662225" y="277914"/>
        <a:ext cx="2157858" cy="1294715"/>
      </dsp:txXfrm>
    </dsp:sp>
    <dsp:sp modelId="{108615A8-16F9-4A12-AB2B-E5AAEFEE97EF}">
      <dsp:nvSpPr>
        <dsp:cNvPr id="0" name=""/>
        <dsp:cNvSpPr/>
      </dsp:nvSpPr>
      <dsp:spPr>
        <a:xfrm>
          <a:off x="3035870" y="277914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μετάδοση πληροφορίας/ «γνώση» - μαθητής άδειο κεφάλι που θα γεμίσει με τις  γνώσεις από τον δάσκαλο</a:t>
          </a:r>
          <a:endParaRPr lang="en-US" sz="1200" kern="1200" dirty="0"/>
        </a:p>
      </dsp:txBody>
      <dsp:txXfrm>
        <a:off x="3035870" y="277914"/>
        <a:ext cx="2157858" cy="1294715"/>
      </dsp:txXfrm>
    </dsp:sp>
    <dsp:sp modelId="{5B315B4D-59B2-43DC-8F8F-EE8168117A6C}">
      <dsp:nvSpPr>
        <dsp:cNvPr id="0" name=""/>
        <dsp:cNvSpPr/>
      </dsp:nvSpPr>
      <dsp:spPr>
        <a:xfrm>
          <a:off x="5409515" y="277914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μάθηση με ενίσχυση επί της προκύπτουσας  συμπεριφοράς: είτε με θετική ενίσχυση (επιβράβευση) ή με αρνητική ενίσχυση (τιμωρία)</a:t>
          </a:r>
          <a:endParaRPr lang="en-US" sz="1200" kern="1200"/>
        </a:p>
      </dsp:txBody>
      <dsp:txXfrm>
        <a:off x="5409515" y="277914"/>
        <a:ext cx="2157858" cy="1294715"/>
      </dsp:txXfrm>
    </dsp:sp>
    <dsp:sp modelId="{36389DA6-07C5-491B-8BE2-E37B2C9DDCFB}">
      <dsp:nvSpPr>
        <dsp:cNvPr id="0" name=""/>
        <dsp:cNvSpPr/>
      </dsp:nvSpPr>
      <dsp:spPr>
        <a:xfrm>
          <a:off x="662225" y="1788416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Δάσκαλος – αυθεντία </a:t>
          </a:r>
          <a:endParaRPr lang="en-US" sz="1200" kern="1200"/>
        </a:p>
      </dsp:txBody>
      <dsp:txXfrm>
        <a:off x="662225" y="1788416"/>
        <a:ext cx="2157858" cy="1294715"/>
      </dsp:txXfrm>
    </dsp:sp>
    <dsp:sp modelId="{9385D7E2-044B-43C3-8F58-3C8B8708B0A9}">
      <dsp:nvSpPr>
        <dsp:cNvPr id="0" name=""/>
        <dsp:cNvSpPr/>
      </dsp:nvSpPr>
      <dsp:spPr>
        <a:xfrm>
          <a:off x="3035870" y="1788416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Δάσκαλος πρωταγωνιστής –μαθητής παθητικός δέκτης μεταδιδόμενης γνώσης γ γραμμική πορεία μάθησης</a:t>
          </a:r>
          <a:endParaRPr lang="en-US" sz="1200" kern="1200"/>
        </a:p>
      </dsp:txBody>
      <dsp:txXfrm>
        <a:off x="3035870" y="1788416"/>
        <a:ext cx="2157858" cy="1294715"/>
      </dsp:txXfrm>
    </dsp:sp>
    <dsp:sp modelId="{3070FBD6-0698-4FCF-B6F1-EEBF1F36D060}">
      <dsp:nvSpPr>
        <dsp:cNvPr id="0" name=""/>
        <dsp:cNvSpPr/>
      </dsp:nvSpPr>
      <dsp:spPr>
        <a:xfrm>
          <a:off x="5409515" y="1788416"/>
          <a:ext cx="2157858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Μετωπική διδασκαλία</a:t>
          </a:r>
          <a:endParaRPr lang="en-US" sz="1200" kern="1200"/>
        </a:p>
      </dsp:txBody>
      <dsp:txXfrm>
        <a:off x="5409515" y="1788416"/>
        <a:ext cx="2157858" cy="1294715"/>
      </dsp:txXfrm>
    </dsp:sp>
    <dsp:sp modelId="{9BD9B923-C3EF-4F87-86CD-3580350F3617}">
      <dsp:nvSpPr>
        <dsp:cNvPr id="0" name=""/>
        <dsp:cNvSpPr/>
      </dsp:nvSpPr>
      <dsp:spPr>
        <a:xfrm>
          <a:off x="0" y="3663133"/>
          <a:ext cx="2088678" cy="18874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‘Έλεγχος πρόσκτησης γνώσης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μέσω τελικής αξιολόγησης</a:t>
          </a:r>
          <a:endParaRPr lang="en-US" sz="1200" kern="1200" dirty="0"/>
        </a:p>
      </dsp:txBody>
      <dsp:txXfrm>
        <a:off x="0" y="3663133"/>
        <a:ext cx="2088678" cy="1887423"/>
      </dsp:txXfrm>
    </dsp:sp>
    <dsp:sp modelId="{C610B1C6-B3A9-4D65-B6EE-5D20F3E8BB0C}">
      <dsp:nvSpPr>
        <dsp:cNvPr id="0" name=""/>
        <dsp:cNvSpPr/>
      </dsp:nvSpPr>
      <dsp:spPr>
        <a:xfrm>
          <a:off x="2244044" y="3405433"/>
          <a:ext cx="4464502" cy="26158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Βασικές Παραδοχές: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 dirty="0"/>
            <a:t>Η πραγματικότητα έχει την ίδια σημασία για όλους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 dirty="0"/>
            <a:t>Διδάσκω με τον ίδιο τρόπο τους μαθητές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 dirty="0"/>
            <a:t>Αυτοί που δεν καταλαβαίνουν είναι είτε αδιάφοροι είτε λιγότερο ικανοί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 dirty="0"/>
            <a:t>Στο τέλος όλοι </a:t>
          </a:r>
          <a:r>
            <a:rPr lang="el-GR" sz="1200" kern="1200" dirty="0" err="1"/>
            <a:t>ξέρου</a:t>
          </a:r>
          <a:r>
            <a:rPr lang="el-GR" sz="1200" kern="1200" dirty="0"/>
            <a:t> (ή πρέπει να )ξέρουν τα ίδια πράγματα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 dirty="0"/>
            <a:t>η γνώση ως πληροφορία, όχι ως ικανότητα κριτικής σκέψης και επίλυσης προβλημάτων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kern="1200"/>
            <a:t>έμφαση στο τι λέει το βιβλίοκαι πως εγώ θα το πώ,  αδιαφορώντας για τις ικανότητες που αποκτά ο μαθητής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200" b="1" kern="1200"/>
            <a:t>Η αλήθεια της γνώσης αποκτά απόλυτο και δογματικό χαρακτήρα</a:t>
          </a:r>
          <a:endParaRPr lang="en-US" sz="1200" kern="1200"/>
        </a:p>
      </dsp:txBody>
      <dsp:txXfrm>
        <a:off x="2244044" y="3405433"/>
        <a:ext cx="4464502" cy="2615855"/>
      </dsp:txXfrm>
    </dsp:sp>
    <dsp:sp modelId="{5BC6F7D1-DAE2-4B22-B2B6-3B2C634A3AA5}">
      <dsp:nvSpPr>
        <dsp:cNvPr id="0" name=""/>
        <dsp:cNvSpPr/>
      </dsp:nvSpPr>
      <dsp:spPr>
        <a:xfrm>
          <a:off x="6986910" y="3959487"/>
          <a:ext cx="1240531" cy="12947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Μερικοί βασικοί εκπρόσωποι:  </a:t>
          </a:r>
          <a:r>
            <a:rPr lang="es-ES" sz="1200" kern="1200" dirty="0"/>
            <a:t>Thorndike</a:t>
          </a:r>
          <a:r>
            <a:rPr lang="el-GR" sz="1200" kern="1200" dirty="0"/>
            <a:t>, </a:t>
          </a:r>
          <a:r>
            <a:rPr lang="es-ES" sz="1200" kern="1200" dirty="0" err="1"/>
            <a:t>Pavlov</a:t>
          </a:r>
          <a:r>
            <a:rPr lang="es-ES" sz="1200" kern="1200" dirty="0"/>
            <a:t>, Watson, Skinner</a:t>
          </a:r>
          <a:endParaRPr lang="en-US" sz="1200" kern="1200" dirty="0"/>
        </a:p>
      </dsp:txBody>
      <dsp:txXfrm>
        <a:off x="6986910" y="3959487"/>
        <a:ext cx="1240531" cy="129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3380-14C6-4949-B088-5818A6867D88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080DB-A548-4F89-B3DB-A26E7208DB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080DB-A548-4F89-B3DB-A26E7208DB0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l-GR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232A891-5FD1-4548-9358-858F04EEEAAB}" type="slidenum">
              <a:rPr lang="en-GB" altLang="el-GR">
                <a:latin typeface="Calibri" pitchFamily="34" charset="0"/>
              </a:rPr>
              <a:pPr/>
              <a:t>28</a:t>
            </a:fld>
            <a:endParaRPr lang="en-GB" altLang="el-G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l-GR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C47083D-2A21-4851-8DC5-86B2E1350E17}" type="slidenum">
              <a:rPr lang="en-GB" altLang="el-GR">
                <a:latin typeface="Calibri" pitchFamily="34" charset="0"/>
              </a:rPr>
              <a:pPr/>
              <a:t>29</a:t>
            </a:fld>
            <a:endParaRPr lang="en-GB" altLang="el-GR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sp.gr/logomatheia/webdem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61864" y="1412776"/>
            <a:ext cx="7772400" cy="1800200"/>
          </a:xfrm>
        </p:spPr>
        <p:txBody>
          <a:bodyPr>
            <a:noAutofit/>
          </a:bodyPr>
          <a:lstStyle/>
          <a:p>
            <a:r>
              <a:rPr lang="el-GR" sz="3700" b="1" dirty="0"/>
              <a:t>ΠΑΙΔΑΓΩΓΙΚΕΣ ΕΦΑΡΜΟΓΕΣ Η/Υ</a:t>
            </a:r>
            <a:br>
              <a:rPr lang="el-GR" sz="3700" dirty="0"/>
            </a:br>
            <a:r>
              <a:rPr lang="el-GR" sz="3700" dirty="0"/>
              <a:t>ΑΣΠΑΙΤΕ</a:t>
            </a:r>
            <a:r>
              <a:rPr lang="el-GR" sz="3800" dirty="0"/>
              <a:t> Πατρών</a:t>
            </a:r>
            <a:br>
              <a:rPr lang="el-GR" sz="3800" dirty="0"/>
            </a:br>
            <a:r>
              <a:rPr lang="el-GR" sz="3800" b="1" dirty="0"/>
              <a:t>Μάθημα </a:t>
            </a:r>
            <a:r>
              <a:rPr lang="en-US" sz="3800" b="1" dirty="0"/>
              <a:t>2</a:t>
            </a:r>
            <a:r>
              <a:rPr lang="el-GR" sz="3800" b="1" baseline="30000" dirty="0"/>
              <a:t>ο</a:t>
            </a:r>
            <a:r>
              <a:rPr lang="el-GR" sz="3800" b="1" dirty="0"/>
              <a:t> </a:t>
            </a:r>
            <a:r>
              <a:rPr lang="el-GR" sz="3800" dirty="0"/>
              <a:t>- 1</a:t>
            </a:r>
            <a:r>
              <a:rPr lang="en-US" sz="3800" dirty="0"/>
              <a:t>2</a:t>
            </a:r>
            <a:r>
              <a:rPr lang="el-GR" sz="3800" dirty="0"/>
              <a:t>/</a:t>
            </a:r>
            <a:r>
              <a:rPr lang="en-US" sz="3800" dirty="0"/>
              <a:t>2</a:t>
            </a:r>
            <a:r>
              <a:rPr lang="el-GR" sz="3800"/>
              <a:t>/202</a:t>
            </a:r>
            <a:r>
              <a:rPr lang="el-GR" sz="3800" dirty="0"/>
              <a:t>4</a:t>
            </a:r>
            <a:br>
              <a:rPr lang="el-GR" sz="3800" dirty="0"/>
            </a:br>
            <a:br>
              <a:rPr lang="el-GR" sz="3800" dirty="0"/>
            </a:br>
            <a:r>
              <a:rPr lang="el-GR" sz="3800" dirty="0"/>
              <a:t>ΘΕΩΡΙΕΣ ΜΑΘΗΣΗΣ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91680" y="5877272"/>
            <a:ext cx="6112768" cy="980728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Δρ Αθανασία Μπαλωμένου</a:t>
            </a:r>
          </a:p>
          <a:p>
            <a:r>
              <a:rPr lang="en-US" dirty="0"/>
              <a:t>smpalom@upatras.gr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altLang="el-GR" dirty="0">
                <a:solidFill>
                  <a:schemeClr val="folHlink"/>
                </a:solidFill>
              </a:rPr>
              <a:t>Bruner (</a:t>
            </a:r>
            <a:r>
              <a:rPr lang="el-GR" altLang="el-GR" dirty="0" err="1">
                <a:solidFill>
                  <a:schemeClr val="folHlink"/>
                </a:solidFill>
              </a:rPr>
              <a:t>Ανακαλυπτική</a:t>
            </a:r>
            <a:r>
              <a:rPr lang="el-GR" altLang="el-GR" dirty="0">
                <a:solidFill>
                  <a:schemeClr val="folHlink"/>
                </a:solidFill>
              </a:rPr>
              <a:t> μάθηση)</a:t>
            </a:r>
            <a:br>
              <a:rPr lang="el-GR" altLang="el-GR" dirty="0">
                <a:solidFill>
                  <a:schemeClr val="folHlink"/>
                </a:solidFill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l-GR" altLang="el-GR" sz="2000" dirty="0"/>
              <a:t>Ανακάλυψη – διαδικασίες εξερεύνησης &amp; πειραματισμού</a:t>
            </a:r>
          </a:p>
          <a:p>
            <a:pPr lvl="1"/>
            <a:r>
              <a:rPr lang="el-GR" altLang="el-GR" sz="2000" dirty="0"/>
              <a:t>Καλλιέργεια διαισθητικής σκέψης και μελέτης δομών διαφόρων θεμάτων</a:t>
            </a:r>
          </a:p>
          <a:p>
            <a:pPr lvl="1"/>
            <a:r>
              <a:rPr lang="el-GR" altLang="el-GR" sz="2000" dirty="0"/>
              <a:t>Δομή: βασικές αρχές που συνθέτουν ένα θέμα</a:t>
            </a:r>
          </a:p>
          <a:p>
            <a:pPr lvl="1"/>
            <a:r>
              <a:rPr lang="el-GR" altLang="el-GR" sz="2000" dirty="0"/>
              <a:t>Η </a:t>
            </a:r>
            <a:r>
              <a:rPr lang="el-GR" altLang="el-GR" sz="2000" dirty="0" err="1"/>
              <a:t>ανακαλυπτική</a:t>
            </a:r>
            <a:r>
              <a:rPr lang="el-GR" altLang="el-GR" sz="2000" dirty="0"/>
              <a:t> μάθηση επιτρέπει στους μαθητές να </a:t>
            </a:r>
            <a:r>
              <a:rPr lang="el-GR" altLang="el-GR" sz="2000" b="1" dirty="0">
                <a:solidFill>
                  <a:schemeClr val="accent1"/>
                </a:solidFill>
              </a:rPr>
              <a:t>μαθαίνουν πως να μαθαίνουν</a:t>
            </a:r>
          </a:p>
          <a:p>
            <a:pPr lvl="2"/>
            <a:r>
              <a:rPr lang="el-GR" altLang="el-GR" sz="2000" dirty="0"/>
              <a:t>Ανάπτυξη γνωστικής στρατηγικής και </a:t>
            </a:r>
          </a:p>
          <a:p>
            <a:pPr lvl="2"/>
            <a:r>
              <a:rPr lang="el-GR" altLang="el-GR" sz="2000" dirty="0"/>
              <a:t>δημιουργικής σκέψης</a:t>
            </a:r>
          </a:p>
          <a:p>
            <a:pPr lvl="1"/>
            <a:r>
              <a:rPr lang="el-GR" altLang="el-GR" sz="2000" b="1" dirty="0">
                <a:solidFill>
                  <a:schemeClr val="accent1"/>
                </a:solidFill>
              </a:rPr>
              <a:t>Στάδια νοητικής ανάπτυξης</a:t>
            </a:r>
          </a:p>
          <a:p>
            <a:pPr lvl="2"/>
            <a:r>
              <a:rPr lang="el-GR" altLang="el-GR" sz="2000" dirty="0" err="1"/>
              <a:t>Πραξιακή</a:t>
            </a:r>
            <a:r>
              <a:rPr lang="el-GR" altLang="el-GR" sz="2000" dirty="0"/>
              <a:t> αναπαράσταση</a:t>
            </a:r>
          </a:p>
          <a:p>
            <a:pPr lvl="2"/>
            <a:r>
              <a:rPr lang="el-GR" altLang="el-GR" sz="2000" dirty="0"/>
              <a:t>Εικονική αναπαράσταση</a:t>
            </a:r>
          </a:p>
          <a:p>
            <a:pPr lvl="2"/>
            <a:r>
              <a:rPr lang="el-GR" altLang="el-GR" sz="2000" dirty="0"/>
              <a:t>Συμβολική αναπαράσταση</a:t>
            </a:r>
          </a:p>
          <a:p>
            <a:pPr lvl="1"/>
            <a:r>
              <a:rPr lang="el-GR" altLang="el-GR" sz="2000" dirty="0"/>
              <a:t>Σπειροειδές πρόγραμμα</a:t>
            </a:r>
            <a:r>
              <a:rPr lang="en-US" altLang="el-GR" sz="2000" dirty="0"/>
              <a:t> </a:t>
            </a:r>
            <a:r>
              <a:rPr lang="el-GR" altLang="el-GR" sz="2000" dirty="0"/>
              <a:t>για την εκπαίδευση</a:t>
            </a:r>
            <a:endParaRPr lang="en-US" altLang="el-GR" sz="20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Εποικοδομισμός</a:t>
            </a:r>
            <a:r>
              <a:rPr lang="el-GR" dirty="0"/>
              <a:t>: Βασικές παραδοχές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Η πραγματικότητα έχει διαφορετικές σημασίες για το κάθε άτομο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Το άτομο και τα πράγματα που μαθαίνει βρίσκονται σε αλληλεπίδραση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γνώση δεν έχει τη ίδια απόλυτη αλήθεια για όλους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αξιολόγηση της αλήθειας της γνώσης γίνεται από εσωτερικούς παράγοντες που αφορούν στο άτομο που μαθαίνει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αλήθεια της γνώσης αποκτά ένα σχετικό και μη δογματικό χαρακτήρα</a:t>
            </a:r>
            <a:endParaRPr lang="en-US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Το άτομο μαθαίνει όταν εμπλακεί ενεργητικά στην επίλυση εμπειρικών προβλημάτων προκειμένου να προσαρμοστεί στο φυσικό περιβάλλον και στο περιβάλλον των εννοιών μέσα στις οποίες ζει</a:t>
            </a:r>
            <a:br>
              <a:rPr lang="el-GR" altLang="el-GR" dirty="0"/>
            </a:br>
            <a:r>
              <a:rPr lang="el-GR" altLang="el-GR" dirty="0">
                <a:solidFill>
                  <a:schemeClr val="accent1"/>
                </a:solidFill>
              </a:rPr>
              <a:t>(</a:t>
            </a:r>
            <a:r>
              <a:rPr lang="en-US" altLang="el-GR" dirty="0">
                <a:solidFill>
                  <a:schemeClr val="accent1"/>
                </a:solidFill>
              </a:rPr>
              <a:t>von </a:t>
            </a:r>
            <a:r>
              <a:rPr lang="en-US" altLang="el-GR" dirty="0" err="1">
                <a:solidFill>
                  <a:schemeClr val="accent1"/>
                </a:solidFill>
              </a:rPr>
              <a:t>Glasersfeld</a:t>
            </a:r>
            <a:r>
              <a:rPr lang="en-US" altLang="el-GR" dirty="0">
                <a:solidFill>
                  <a:schemeClr val="accent1"/>
                </a:solidFill>
              </a:rPr>
              <a:t>, 1995)</a:t>
            </a:r>
            <a:endParaRPr lang="el-GR" alt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200" dirty="0"/>
              <a:t>Ο μαθητής έχει πρότερη γνώση όταν έρχεται σχολείο</a:t>
            </a:r>
          </a:p>
          <a:p>
            <a:pPr>
              <a:lnSpc>
                <a:spcPct val="90000"/>
              </a:lnSpc>
            </a:pPr>
            <a:r>
              <a:rPr lang="el-GR" altLang="el-GR" sz="2200" dirty="0"/>
              <a:t>Ο μαθητής μαθαίνει εμπλεκόμενος ενεργητικά στην κατασκευή της γνώσης του</a:t>
            </a:r>
            <a:endParaRPr lang="en-US" altLang="el-GR" sz="2200" dirty="0"/>
          </a:p>
          <a:p>
            <a:pPr>
              <a:lnSpc>
                <a:spcPct val="90000"/>
              </a:lnSpc>
            </a:pPr>
            <a:r>
              <a:rPr lang="el-GR" altLang="el-GR" sz="2200" dirty="0"/>
              <a:t>Η γνώση κάθε μαθητή έχει υποκειμενικό χαρακτήρα και εξαρτάται από τις πρότερες εμπειρίες του, την ανάπτυξή του και από το πλαίσιο συμφραζομένων στο οποίο μαθαίνει</a:t>
            </a:r>
          </a:p>
          <a:p>
            <a:pPr>
              <a:lnSpc>
                <a:spcPct val="90000"/>
              </a:lnSpc>
            </a:pPr>
            <a:r>
              <a:rPr lang="el-GR" altLang="el-GR" sz="2200" dirty="0"/>
              <a:t>Ο καθηγητής έχει το ρόλο του εξυπηρετητή της μάθησης του μαθητή</a:t>
            </a:r>
          </a:p>
          <a:p>
            <a:pPr>
              <a:lnSpc>
                <a:spcPct val="90000"/>
              </a:lnSpc>
            </a:pPr>
            <a:r>
              <a:rPr lang="el-GR" altLang="el-GR" sz="2200" dirty="0"/>
              <a:t>Η μάθηση αποτελεί ολιστική προσέγγιση και όχι μια γραμμική αθροιστική σύνθεση και συνδέεται με:</a:t>
            </a:r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την αβεβαιότητα, τον προβληματισμό και την αναζήτηση</a:t>
            </a:r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Τη διαθεσιμότητα εργαλείων</a:t>
            </a:r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Το πλαίσιο συμφραζομένων στο οποίο συντελείται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altLang="el-GR" dirty="0"/>
              <a:t>Η αξιολόγηση της γνώσης του ατόμου συνδέεται με το κατά πόσον είναι βιώσιμη</a:t>
            </a:r>
          </a:p>
          <a:p>
            <a:r>
              <a:rPr lang="el-GR" altLang="el-GR" dirty="0"/>
              <a:t>Ως κατανόηση θεωρείται η συνεχής προσπάθεια προσαρμογής της νόησης στην εμπειρία</a:t>
            </a:r>
          </a:p>
          <a:p>
            <a:r>
              <a:rPr lang="el-GR" altLang="el-GR" dirty="0"/>
              <a:t>Ο κόσμος που ζούμε είναι ο κόσμος όπως τον κατανοούμε και τα γεγονότα φτιάχνονται από εμάς και τον τρόπο που ο καθένας μας εμπλέκεται σε αυτά</a:t>
            </a:r>
          </a:p>
          <a:p>
            <a:r>
              <a:rPr lang="el-GR" altLang="el-GR" dirty="0"/>
              <a:t>Η επιστημονική γνώση αμφισβητείται και πολλές φορές ανατρέπεται δίνοντας τη θέση της σε νέα που βοηθά στο καλύτερο ταίριασμα του ανθρώπινου και του τεχνικού πολιτισμού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3. </a:t>
            </a:r>
            <a:r>
              <a:rPr lang="el-GR" altLang="el-GR" dirty="0" err="1"/>
              <a:t>Κοινωνικο</a:t>
            </a:r>
            <a:r>
              <a:rPr lang="el-GR" altLang="el-GR" dirty="0"/>
              <a:t>-πολιτισμική θεωρία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επίδραση του περιβάλλοντος στο οποίο αναπτύσσεται η δράση και η συμπεριφορά του ατόμου είναι καθοριστικής σημασίας διότι το ίδιο το περιβάλλον θέτει τα πλαίσια ανάπτυξης, ερμηνείας κα κατανόησης γεγονότων. Ως εκ τούτου, η έρευνα για την κατανόηση και τη διδασκαλία μετατοπίζεται από μια συμπεριφοριστική προοπτική σε μια </a:t>
            </a:r>
            <a:r>
              <a:rPr lang="el-GR" dirty="0" err="1"/>
              <a:t>κοινωνικοπολιτιστική</a:t>
            </a:r>
            <a:r>
              <a:rPr lang="el-GR" dirty="0"/>
              <a:t> κατασκευαστική προοπτική όπου στο επίκεντρο της μάθησης τίθενται η σκέψη και οι στρατηγικές των μαθητών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/>
              <a:t>Κοινωνικο</a:t>
            </a:r>
            <a:r>
              <a:rPr lang="el-GR" altLang="el-GR" dirty="0"/>
              <a:t>-πολιτισμική θεωρία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400" dirty="0"/>
              <a:t>Η μάθηση θεωρείται ως διαδικασία κοινωνικής αλληλεπίδρασης</a:t>
            </a:r>
          </a:p>
          <a:p>
            <a:r>
              <a:rPr lang="el-GR" altLang="el-GR" sz="2400" dirty="0"/>
              <a:t>Το άτομο μέσα από τη συνεργασία με άλλα άτομα αναπτύσσει ικανότητες και δεξιότητες που διαφορετικά θα βρίσκονταν σε λανθάνουσα κατάσταση εξέλιξης</a:t>
            </a:r>
          </a:p>
          <a:p>
            <a:r>
              <a:rPr lang="el-GR" altLang="el-GR" sz="2400" dirty="0"/>
              <a:t>Κεντρικός ρόλος: </a:t>
            </a:r>
          </a:p>
          <a:p>
            <a:pPr lvl="1"/>
            <a:r>
              <a:rPr lang="el-GR" altLang="el-GR" sz="2000" dirty="0"/>
              <a:t>της </a:t>
            </a:r>
            <a:r>
              <a:rPr lang="el-GR" altLang="el-GR" sz="2000" b="1" dirty="0">
                <a:solidFill>
                  <a:schemeClr val="accent1"/>
                </a:solidFill>
              </a:rPr>
              <a:t>συνεργασίας</a:t>
            </a:r>
            <a:r>
              <a:rPr lang="el-GR" altLang="el-GR" sz="2000" dirty="0"/>
              <a:t> και</a:t>
            </a:r>
          </a:p>
          <a:p>
            <a:pPr lvl="1"/>
            <a:r>
              <a:rPr lang="el-GR" altLang="el-GR" sz="2000" dirty="0"/>
              <a:t>της </a:t>
            </a:r>
            <a:r>
              <a:rPr lang="el-GR" altLang="el-GR" sz="2000" b="1" dirty="0">
                <a:solidFill>
                  <a:schemeClr val="accent1"/>
                </a:solidFill>
              </a:rPr>
              <a:t>γλώσσας</a:t>
            </a:r>
            <a:r>
              <a:rPr lang="el-GR" altLang="el-GR" sz="2000" b="1" dirty="0"/>
              <a:t> </a:t>
            </a:r>
            <a:r>
              <a:rPr lang="el-GR" altLang="el-GR" sz="2000" dirty="0"/>
              <a:t>ως εργαλείου που συμβάλει στη διαμόρφωση της ταυτότητας του ατόμου</a:t>
            </a:r>
          </a:p>
          <a:p>
            <a:r>
              <a:rPr lang="el-GR" altLang="el-GR" sz="2400" dirty="0"/>
              <a:t>Υποστηρικτικός – Συμβουλευτικός ρόλος: </a:t>
            </a:r>
            <a:r>
              <a:rPr lang="el-GR" altLang="el-GR" sz="2400" b="1" dirty="0">
                <a:solidFill>
                  <a:schemeClr val="accent1"/>
                </a:solidFill>
              </a:rPr>
              <a:t>Δάσκαλος</a:t>
            </a:r>
          </a:p>
          <a:p>
            <a:r>
              <a:rPr lang="el-GR" altLang="el-GR" sz="2400" dirty="0"/>
              <a:t>Βασικοί θεωρητικοί της σχολής:</a:t>
            </a:r>
          </a:p>
          <a:p>
            <a:pPr>
              <a:buFont typeface="Wingdings" pitchFamily="2" charset="2"/>
              <a:buNone/>
            </a:pPr>
            <a:r>
              <a:rPr lang="el-GR" altLang="el-GR" sz="2400" dirty="0"/>
              <a:t>	</a:t>
            </a:r>
            <a:r>
              <a:rPr lang="es-ES" altLang="el-GR" sz="2400" dirty="0">
                <a:solidFill>
                  <a:schemeClr val="folHlink"/>
                </a:solidFill>
              </a:rPr>
              <a:t>Vygotsky, von Glasersfeld</a:t>
            </a:r>
            <a:endParaRPr lang="el-GR" altLang="el-GR" sz="2400" dirty="0">
              <a:solidFill>
                <a:schemeClr val="folHlink"/>
              </a:solidFill>
            </a:endParaRPr>
          </a:p>
          <a:p>
            <a:endParaRPr lang="el-G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Η ανάπτυξη της νόησης αποτελεί διαδικασία κοινωνικής αλληλεπίδρασης όπου κυρίαρχο ρόλο παίζει η γλώσσα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Ο μαθητής δεν είναι παθητικός δέκτης, αλλά </a:t>
            </a:r>
            <a:r>
              <a:rPr lang="el-GR" altLang="el-GR" dirty="0" err="1"/>
              <a:t>δρων</a:t>
            </a:r>
            <a:r>
              <a:rPr lang="el-GR" altLang="el-GR" dirty="0"/>
              <a:t> υποκείμενο που με τις πράξεις του διαμορφώνει τη γνωστική του πραγματικότητα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Ο μαθητής είναι πρόσωπο που διαθέτει κοινωνικά κίνητρα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νοητική ανάπτυξη είναι άρρηκτα δεμένη με την ιστορική διάσταση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Η γνωστική ανάπτυξη επιτυγχάνεται όχι μόνο χάρη στον έμφυτο νοητικό εξοπλισμό αλλά και μέσω της διαμεσολάβησης των κοινωνικών γεγονότων και των πολιτισμικών εργαλείων και της εσωτερίκευσής τους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Παράγοντες για ουσιαστική μάθηση: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sz="2400" dirty="0"/>
              <a:t>Ενδιαφέρον για μάθηση</a:t>
            </a:r>
          </a:p>
          <a:p>
            <a:r>
              <a:rPr lang="el-GR" altLang="el-GR" sz="2400" dirty="0"/>
              <a:t>Ετοιμότητα για μάθηση</a:t>
            </a:r>
          </a:p>
          <a:p>
            <a:pPr lvl="1"/>
            <a:r>
              <a:rPr lang="el-GR" altLang="el-GR" sz="2000" dirty="0"/>
              <a:t>Πνευματική και βιολογική ωριμότητα (</a:t>
            </a:r>
            <a:r>
              <a:rPr lang="en-US" altLang="el-GR" sz="2000" dirty="0"/>
              <a:t>Piaget)</a:t>
            </a:r>
          </a:p>
          <a:p>
            <a:pPr lvl="1"/>
            <a:r>
              <a:rPr lang="el-GR" altLang="el-GR" sz="2000" dirty="0"/>
              <a:t>Κατάλληλη παρουσίαση διδακτικού υλικού </a:t>
            </a:r>
            <a:r>
              <a:rPr lang="en-US" altLang="el-GR" sz="2000" dirty="0"/>
              <a:t>(Bruner)</a:t>
            </a:r>
          </a:p>
          <a:p>
            <a:pPr lvl="1"/>
            <a:r>
              <a:rPr lang="el-GR" altLang="el-GR" sz="2000" dirty="0"/>
              <a:t>Προηγούμενες γνώσεις μαθητών (</a:t>
            </a:r>
            <a:r>
              <a:rPr lang="en-US" altLang="el-GR" sz="2000" dirty="0"/>
              <a:t>Gagne)</a:t>
            </a:r>
          </a:p>
          <a:p>
            <a:r>
              <a:rPr lang="el-GR" altLang="el-GR" sz="2400" dirty="0"/>
              <a:t>Σύνδεση παλιάς-νέας γνώσης</a:t>
            </a:r>
          </a:p>
          <a:p>
            <a:r>
              <a:rPr lang="el-GR" altLang="el-GR" sz="2400" dirty="0"/>
              <a:t>Μάθηση δια του ‘</a:t>
            </a:r>
            <a:r>
              <a:rPr lang="el-GR" altLang="el-GR" sz="2400" dirty="0" err="1"/>
              <a:t>πράττειν</a:t>
            </a:r>
            <a:r>
              <a:rPr lang="el-GR" altLang="el-GR" sz="2400" dirty="0"/>
              <a:t>’</a:t>
            </a:r>
          </a:p>
          <a:p>
            <a:r>
              <a:rPr lang="el-GR" altLang="el-GR" sz="2400" dirty="0"/>
              <a:t>Κατάλληλη ατμόσφαιρα μάθησης</a:t>
            </a:r>
          </a:p>
          <a:p>
            <a:r>
              <a:rPr lang="el-GR" altLang="el-GR" sz="2400" dirty="0"/>
              <a:t>Ατομικές διαφορές ως προς τη μάθηση</a:t>
            </a:r>
          </a:p>
          <a:p>
            <a:r>
              <a:rPr lang="el-GR" altLang="el-GR" sz="2400" dirty="0"/>
              <a:t>Προσφερόμενες γνώσεις</a:t>
            </a:r>
          </a:p>
          <a:p>
            <a:r>
              <a:rPr lang="el-GR" altLang="el-GR" sz="2400" dirty="0"/>
              <a:t>Επανάληψη</a:t>
            </a:r>
          </a:p>
          <a:p>
            <a:r>
              <a:rPr lang="el-GR" altLang="el-GR" sz="2400" dirty="0"/>
              <a:t>Άσκηση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7581528" cy="1368152"/>
          </a:xfrm>
        </p:spPr>
        <p:txBody>
          <a:bodyPr>
            <a:normAutofit/>
          </a:bodyPr>
          <a:lstStyle/>
          <a:p>
            <a:r>
              <a:rPr lang="en-US" dirty="0"/>
              <a:t>3 </a:t>
            </a:r>
            <a:r>
              <a:rPr lang="el-GR"/>
              <a:t>προσεγγίσεις: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5920" y="2996952"/>
            <a:ext cx="8075240" cy="3633267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Arial" pitchFamily="34" charset="0"/>
              <a:buAutoNum type="arabicPeriod"/>
            </a:pPr>
            <a:r>
              <a:rPr lang="el-GR" b="1"/>
              <a:t>Μαθαίνω </a:t>
            </a:r>
            <a:r>
              <a:rPr lang="el-GR" b="1" dirty="0"/>
              <a:t>ΑΠΟ τους υπολογιστές (ο υπολογιστής έχει ρόλο «δασκάλου»): </a:t>
            </a:r>
            <a:r>
              <a:rPr lang="en-US" b="1" dirty="0"/>
              <a:t>tutorials, drill &amp; practice, CAI, AI</a:t>
            </a:r>
            <a:endParaRPr lang="el-GR" b="1" dirty="0"/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l-GR" dirty="0"/>
              <a:t>Μαθαίνω με τους υπολογιστές (ο υπολογιστής σύντροφος του/της μαθητή/</a:t>
            </a:r>
            <a:r>
              <a:rPr lang="el-GR" dirty="0" err="1"/>
              <a:t>τριας</a:t>
            </a:r>
            <a:r>
              <a:rPr lang="el-GR" dirty="0"/>
              <a:t> στη διαδικασία της μάθησης)</a:t>
            </a:r>
            <a:r>
              <a:rPr lang="en-US" dirty="0"/>
              <a:t> CAL </a:t>
            </a:r>
            <a:r>
              <a:rPr lang="el-GR" dirty="0"/>
              <a:t>: ο υπολογιστής ως γνωστικό εργαλείο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l-GR" dirty="0"/>
              <a:t>Μαθαίνω ΤΟΥΣ υπολογιστές (ο υπολογιστής μαθητής &amp; ο μαθητής δάσκαλος του Η/Υ : τον προγραμματίζει, πχ  </a:t>
            </a:r>
            <a:r>
              <a:rPr lang="en-US" dirty="0"/>
              <a:t>Logo, Scratch</a:t>
            </a:r>
            <a:r>
              <a:rPr lang="el-GR" dirty="0"/>
              <a:t>)</a:t>
            </a:r>
          </a:p>
          <a:p>
            <a:pPr marL="514350" indent="-514350" algn="just">
              <a:buFont typeface="Arial" pitchFamily="34" charset="0"/>
              <a:buAutoNum type="arabicPeriod"/>
            </a:pPr>
            <a:endParaRPr lang="el-GR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el-GR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el-GR" dirty="0"/>
          </a:p>
          <a:p>
            <a:pPr marL="514350" indent="-514350" algn="just">
              <a:buAutoNum type="arabicPeriod"/>
            </a:pPr>
            <a:endParaRPr lang="el-GR" dirty="0"/>
          </a:p>
          <a:p>
            <a:pPr marL="514350" indent="-514350" algn="just"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l-GR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147248" cy="158417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l-GR" dirty="0"/>
              <a:t>Β Μέρος</a:t>
            </a:r>
          </a:p>
          <a:p>
            <a:pPr algn="ctr">
              <a:buNone/>
            </a:pPr>
            <a:r>
              <a:rPr lang="el-GR" dirty="0"/>
              <a:t>Πώς επηρεάζει κάθε ΘΜ την ένταξη των ΤΠΕ στην εκπαίδευση και τη σχεδίαση εκπαιδευτικών εφαρμογών</a:t>
            </a:r>
          </a:p>
          <a:p>
            <a:pPr algn="ctr">
              <a:buNone/>
            </a:pPr>
            <a:endParaRPr lang="el-GR" dirty="0"/>
          </a:p>
          <a:p>
            <a:endParaRPr 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Θεωρίες μάθησης – Μοντέλα μάθησης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r>
              <a:rPr lang="el-GR" dirty="0"/>
              <a:t>Συμπεριφορισμός</a:t>
            </a:r>
          </a:p>
          <a:p>
            <a:r>
              <a:rPr lang="el-GR" dirty="0" err="1"/>
              <a:t>Εποικοδομισμός</a:t>
            </a:r>
            <a:endParaRPr lang="el-GR" dirty="0"/>
          </a:p>
          <a:p>
            <a:r>
              <a:rPr lang="el-GR" dirty="0" err="1"/>
              <a:t>Κοινωνικοπολιτισμικές</a:t>
            </a:r>
            <a:r>
              <a:rPr lang="el-GR" dirty="0"/>
              <a:t> Θεωρίες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907" y="731837"/>
            <a:ext cx="8680573" cy="5849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0"/>
            <a:ext cx="8363272" cy="551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894" y="476671"/>
            <a:ext cx="8483905" cy="573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97D677-8EFC-A197-AF71-04FD514DB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Μέρος Γ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34DB4C-915F-FDBA-1ABA-121161534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636912"/>
            <a:ext cx="8003232" cy="3489251"/>
          </a:xfrm>
        </p:spPr>
        <p:txBody>
          <a:bodyPr/>
          <a:lstStyle/>
          <a:p>
            <a:pPr algn="ctr"/>
            <a:r>
              <a:rPr lang="el-GR" dirty="0"/>
              <a:t>Εκπαιδευτικό λογισμικό &amp; Θεωρία Συμπεριφορισμού </a:t>
            </a:r>
          </a:p>
        </p:txBody>
      </p:sp>
    </p:spTree>
    <p:extLst>
      <p:ext uri="{BB962C8B-B14F-4D97-AF65-F5344CB8AC3E}">
        <p14:creationId xmlns:p14="http://schemas.microsoft.com/office/powerpoint/2010/main" val="767128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11706"/>
            <a:ext cx="905670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898" y="404664"/>
            <a:ext cx="781981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02" y="404665"/>
            <a:ext cx="7968739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394" y="908721"/>
            <a:ext cx="8504406" cy="518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274638"/>
            <a:ext cx="8382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3600" dirty="0"/>
              <a:t>Παράδειγμα λογισμικού καθοδήγησης ή διδασκαλίας</a:t>
            </a:r>
            <a:endParaRPr lang="en-GB" sz="3600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B56B88A-8447-4A7E-9A1B-4C241CF8C643}" type="slidenum">
              <a:rPr lang="en-US" altLang="el-GR">
                <a:solidFill>
                  <a:srgbClr val="B5A788"/>
                </a:solidFill>
                <a:latin typeface="Gill Sans MT" pitchFamily="34" charset="0"/>
              </a:rPr>
              <a:pPr/>
              <a:t>28</a:t>
            </a:fld>
            <a:endParaRPr lang="en-US" altLang="el-GR">
              <a:solidFill>
                <a:srgbClr val="B5A788"/>
              </a:solidFill>
              <a:latin typeface="Gill Sans MT" pitchFamily="34" charset="0"/>
            </a:endParaRPr>
          </a:p>
        </p:txBody>
      </p:sp>
      <p:sp>
        <p:nvSpPr>
          <p:cNvPr id="6" name="Right Arrow 5">
            <a:hlinkClick r:id="rId3"/>
          </p:cNvPr>
          <p:cNvSpPr/>
          <p:nvPr/>
        </p:nvSpPr>
        <p:spPr>
          <a:xfrm>
            <a:off x="7429500" y="9286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pic>
        <p:nvPicPr>
          <p:cNvPr id="32774" name="Picture 6" descr="Logomatheia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500188"/>
            <a:ext cx="7500937" cy="474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3807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0"/>
            <a:ext cx="88392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4000" dirty="0"/>
              <a:t>Παράδειγμα λογισμικού άσκησης &amp; πρακτικής</a:t>
            </a:r>
            <a:endParaRPr lang="en-GB" sz="4000" dirty="0"/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FD0E62-109A-4166-B910-A96D95AE2BDF}" type="slidenum">
              <a:rPr lang="en-US" altLang="el-GR">
                <a:solidFill>
                  <a:srgbClr val="B5A788"/>
                </a:solidFill>
                <a:latin typeface="Gill Sans MT" pitchFamily="34" charset="0"/>
              </a:rPr>
              <a:pPr/>
              <a:t>29</a:t>
            </a:fld>
            <a:endParaRPr lang="en-US" altLang="el-GR">
              <a:solidFill>
                <a:srgbClr val="B5A788"/>
              </a:solidFill>
              <a:latin typeface="Gill Sans MT" pitchFamily="34" charset="0"/>
            </a:endParaRPr>
          </a:p>
        </p:txBody>
      </p:sp>
      <p:pic>
        <p:nvPicPr>
          <p:cNvPr id="33797" name="Picture 7" descr="Tes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357313"/>
            <a:ext cx="6943725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44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A486940-0E0E-CE36-9262-67717DCED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ΘΕΩΡΙΕΣ ΜΑΘΗΣΗΣ – ΨΥΧΟΛΟΓΙΚΕΣ ΘΕΩΡΙΕΣ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B60DFBE-3582-483D-5E34-4233D0A28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98365"/>
            <a:ext cx="8229600" cy="39296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906"/>
            <a:ext cx="8507288" cy="5996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E4E5BF-3814-7B65-BF80-4B1C1EDC1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Εκπαιδευτικό λογισμικό &amp; Γνωστικές Θεωρίες Μάθησης (</a:t>
            </a:r>
            <a:r>
              <a:rPr lang="el-GR" dirty="0" err="1"/>
              <a:t>Εποικοδομισμός</a:t>
            </a:r>
            <a:r>
              <a:rPr lang="el-GR" dirty="0"/>
              <a:t> – </a:t>
            </a:r>
            <a:r>
              <a:rPr lang="el-GR" dirty="0" err="1"/>
              <a:t>κοινωνικοπολιτισμικές</a:t>
            </a:r>
            <a:r>
              <a:rPr lang="el-GR" dirty="0"/>
              <a:t> θεωρίες)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6B854D-2BCC-9540-7B51-48846EE22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5671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2ECF35-B6EA-38DA-385E-7C3FC89AE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Εκπαιδευτικά Λογισμικά για Γνωστικές Θεωρίες Μάθησης (</a:t>
            </a:r>
            <a:r>
              <a:rPr lang="el-GR" dirty="0" err="1"/>
              <a:t>Εποικοδομισμός</a:t>
            </a:r>
            <a:r>
              <a:rPr lang="el-GR" dirty="0"/>
              <a:t> – </a:t>
            </a:r>
            <a:r>
              <a:rPr lang="el-GR" dirty="0" err="1"/>
              <a:t>κοινωνικοπολιτισμικές</a:t>
            </a:r>
            <a:r>
              <a:rPr lang="el-GR" dirty="0"/>
              <a:t> θεωρίες)</a:t>
            </a:r>
            <a:br>
              <a:rPr lang="el-GR" dirty="0"/>
            </a:b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13F8DC-07FA-C7B0-DA1E-BE7CFA1FE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l-GR" dirty="0"/>
              <a:t>Λογισμικά ανοικτού τύπου</a:t>
            </a:r>
            <a:r>
              <a:rPr lang="en-US" dirty="0"/>
              <a:t> (</a:t>
            </a:r>
            <a:r>
              <a:rPr lang="el-GR" dirty="0"/>
              <a:t>προσομοιώσεις, </a:t>
            </a:r>
            <a:r>
              <a:rPr lang="el-GR" dirty="0" err="1"/>
              <a:t>μικρο</a:t>
            </a:r>
            <a:r>
              <a:rPr lang="el-GR" dirty="0"/>
              <a:t>-πειράματα κ.α.)</a:t>
            </a:r>
          </a:p>
          <a:p>
            <a:r>
              <a:rPr lang="el-GR" dirty="0"/>
              <a:t>Μικρόκοσμοι </a:t>
            </a:r>
          </a:p>
          <a:p>
            <a:r>
              <a:rPr lang="el-GR" dirty="0"/>
              <a:t>Μηχανές αναζήτησης</a:t>
            </a:r>
          </a:p>
          <a:p>
            <a:r>
              <a:rPr lang="en-US" dirty="0"/>
              <a:t>Wikis</a:t>
            </a:r>
            <a:endParaRPr lang="el-GR" dirty="0"/>
          </a:p>
          <a:p>
            <a:endParaRPr lang="en-US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203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778098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l-GR" sz="3700" dirty="0"/>
              <a:t>1.Συμπεριφορισμός</a:t>
            </a:r>
            <a:br>
              <a:rPr lang="el-GR" sz="3700" dirty="0"/>
            </a:br>
            <a:endParaRPr lang="el-GR" sz="3700" dirty="0"/>
          </a:p>
        </p:txBody>
      </p:sp>
      <p:graphicFrame>
        <p:nvGraphicFramePr>
          <p:cNvPr id="11" name="2 - Θέση περιεχομένου">
            <a:extLst>
              <a:ext uri="{FF2B5EF4-FFF2-40B4-BE49-F238E27FC236}">
                <a16:creationId xmlns:a16="http://schemas.microsoft.com/office/drawing/2014/main" id="{47B12189-D8B2-1862-11B4-AD1D0C9002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3238"/>
              </p:ext>
            </p:extLst>
          </p:nvPr>
        </p:nvGraphicFramePr>
        <p:xfrm>
          <a:off x="455748" y="836712"/>
          <a:ext cx="8229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39" y="274638"/>
            <a:ext cx="8729717" cy="6308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3000" dirty="0">
                <a:solidFill>
                  <a:schemeClr val="folHlink"/>
                </a:solidFill>
              </a:rPr>
              <a:t>Βασικοί εκπρόσωποι:</a:t>
            </a:r>
            <a:br>
              <a:rPr lang="el-GR" altLang="el-GR" sz="3000" dirty="0">
                <a:solidFill>
                  <a:schemeClr val="folHlink"/>
                </a:solidFill>
              </a:rPr>
            </a:br>
            <a:r>
              <a:rPr lang="es-ES" altLang="el-GR" sz="3000" dirty="0" err="1">
                <a:solidFill>
                  <a:schemeClr val="folHlink"/>
                </a:solidFill>
              </a:rPr>
              <a:t>Pavlov</a:t>
            </a:r>
            <a:r>
              <a:rPr lang="el-GR" altLang="el-GR" sz="3000" dirty="0">
                <a:solidFill>
                  <a:schemeClr val="folHlink"/>
                </a:solidFill>
              </a:rPr>
              <a:t>, </a:t>
            </a:r>
            <a:r>
              <a:rPr lang="es-ES" altLang="el-GR" sz="3000" dirty="0">
                <a:solidFill>
                  <a:schemeClr val="folHlink"/>
                </a:solidFill>
              </a:rPr>
              <a:t>Watson</a:t>
            </a:r>
            <a:r>
              <a:rPr lang="el-GR" altLang="el-GR" sz="3000" dirty="0">
                <a:solidFill>
                  <a:schemeClr val="folHlink"/>
                </a:solidFill>
              </a:rPr>
              <a:t> </a:t>
            </a:r>
            <a:r>
              <a:rPr lang="en-US" altLang="el-GR" sz="3000" dirty="0">
                <a:solidFill>
                  <a:schemeClr val="folHlink"/>
                </a:solidFill>
              </a:rPr>
              <a:t>(</a:t>
            </a:r>
            <a:r>
              <a:rPr lang="el-GR" altLang="el-GR" sz="3000" dirty="0">
                <a:solidFill>
                  <a:schemeClr val="folHlink"/>
                </a:solidFill>
              </a:rPr>
              <a:t>Θεωρία κλασσικής εξάρτησης</a:t>
            </a:r>
            <a:r>
              <a:rPr lang="en-US" altLang="el-GR" sz="3000" dirty="0">
                <a:solidFill>
                  <a:schemeClr val="folHlink"/>
                </a:solidFill>
              </a:rPr>
              <a:t>)</a:t>
            </a:r>
            <a:endParaRPr lang="el-GR" altLang="el-GR" sz="3000" dirty="0">
              <a:solidFill>
                <a:schemeClr val="folHlink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996952"/>
            <a:ext cx="8219256" cy="3129211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l-GR" sz="2000" dirty="0"/>
              <a:t>H </a:t>
            </a:r>
            <a:r>
              <a:rPr lang="el-GR" altLang="el-GR" sz="2000" dirty="0"/>
              <a:t>Μάθηση ως αποτέλεσμα </a:t>
            </a:r>
            <a:r>
              <a:rPr lang="el-GR" altLang="el-GR" sz="2000" dirty="0" err="1"/>
              <a:t>αλλολο</a:t>
            </a:r>
            <a:r>
              <a:rPr lang="el-GR" altLang="el-GR" sz="2000" dirty="0"/>
              <a:t>-εξαρτήσεων ανάμεσα στα </a:t>
            </a:r>
            <a:r>
              <a:rPr lang="el-GR" altLang="el-GR" sz="2000" b="1" dirty="0">
                <a:solidFill>
                  <a:schemeClr val="accent1"/>
                </a:solidFill>
              </a:rPr>
              <a:t>ερεθίσματα</a:t>
            </a:r>
            <a:r>
              <a:rPr lang="el-GR" altLang="el-GR" sz="2000" b="1" dirty="0"/>
              <a:t> (</a:t>
            </a:r>
            <a:r>
              <a:rPr lang="en-US" altLang="el-GR" sz="2000" b="1" dirty="0"/>
              <a:t>S) </a:t>
            </a:r>
            <a:r>
              <a:rPr lang="el-GR" altLang="el-GR" sz="2000" dirty="0"/>
              <a:t>που δέχεται το άτομο από το περιβάλλον του και τις </a:t>
            </a:r>
            <a:r>
              <a:rPr lang="el-GR" altLang="el-GR" sz="2000" b="1" dirty="0">
                <a:solidFill>
                  <a:schemeClr val="accent1"/>
                </a:solidFill>
              </a:rPr>
              <a:t>αντιδράσεις</a:t>
            </a:r>
            <a:r>
              <a:rPr lang="el-GR" altLang="el-GR" sz="2000" b="1" dirty="0"/>
              <a:t> </a:t>
            </a:r>
            <a:r>
              <a:rPr lang="el-GR" altLang="el-GR" sz="2000" dirty="0"/>
              <a:t>του στα ερεθίσματα αυτά</a:t>
            </a:r>
            <a:r>
              <a:rPr lang="en-US" altLang="el-GR" sz="2000" dirty="0"/>
              <a:t> (R)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altLang="el-G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404664"/>
            <a:ext cx="8085584" cy="9989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altLang="el-GR" sz="3200" dirty="0">
                <a:solidFill>
                  <a:schemeClr val="folHlink"/>
                </a:solidFill>
              </a:rPr>
              <a:t>Skinner (Operant Conditioning)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98376" y="2060848"/>
            <a:ext cx="8147248" cy="2481139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2000" dirty="0"/>
              <a:t>Αλλαγή της συμπεριφοριστικής μάθησης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2000" dirty="0"/>
              <a:t>Έμφαση στο ρόλο της </a:t>
            </a:r>
            <a:r>
              <a:rPr lang="el-GR" altLang="el-GR" sz="2000" b="1" dirty="0"/>
              <a:t>ενίσχυσης </a:t>
            </a:r>
            <a:br>
              <a:rPr lang="el-GR" altLang="el-GR" sz="2000" dirty="0"/>
            </a:br>
            <a:r>
              <a:rPr lang="el-GR" altLang="el-GR" sz="2000" dirty="0"/>
              <a:t>(Ενθάρρυνση – Αποθάρρυνση)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2000" dirty="0"/>
              <a:t>Προγραμματισμένη διδασκαλία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l-GR" altLang="el-GR" sz="2000" dirty="0"/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altLang="el-G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85906"/>
            <a:ext cx="7776864" cy="1228998"/>
          </a:xfrm>
        </p:spPr>
        <p:txBody>
          <a:bodyPr>
            <a:noAutofit/>
          </a:bodyPr>
          <a:lstStyle/>
          <a:p>
            <a:r>
              <a:rPr lang="el-GR" altLang="el-GR" sz="3600" dirty="0"/>
              <a:t>2.Εποικοδομισμός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564904"/>
            <a:ext cx="8496944" cy="39933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altLang="el-GR" sz="2400" dirty="0"/>
              <a:t>Η μάθηση: </a:t>
            </a:r>
          </a:p>
          <a:p>
            <a:r>
              <a:rPr lang="el-GR" altLang="el-GR" sz="2400" dirty="0"/>
              <a:t>υποκειμενική &amp; εσωτερική διαδικασία οικοδόμησης νοημάτων και γνώσεων</a:t>
            </a:r>
          </a:p>
          <a:p>
            <a:r>
              <a:rPr lang="el-GR" altLang="el-GR" sz="2400" dirty="0"/>
              <a:t>αποτέλεσμα της οργάνωσης και προσαρμογής των νέων πληροφοριών σε ήδη υπάρχουσες γνώσεις</a:t>
            </a:r>
          </a:p>
          <a:p>
            <a:r>
              <a:rPr lang="el-GR" altLang="el-GR" sz="2400" dirty="0"/>
              <a:t>Κεντρικός ρόλος: </a:t>
            </a:r>
          </a:p>
          <a:p>
            <a:pPr lvl="1"/>
            <a:r>
              <a:rPr lang="el-GR" altLang="el-GR" sz="2400" b="1" dirty="0"/>
              <a:t>Μαθητή: </a:t>
            </a:r>
            <a:r>
              <a:rPr lang="el-GR" altLang="el-GR" sz="2400" dirty="0"/>
              <a:t>αναλαμβάνει ενεργό ρόλο στην οικοδόμηση της γνώσης του</a:t>
            </a:r>
          </a:p>
          <a:p>
            <a:pPr lvl="1"/>
            <a:r>
              <a:rPr lang="el-GR" altLang="el-GR" sz="2400" b="1" dirty="0"/>
              <a:t>Πρότερη γνώση μαθητή</a:t>
            </a:r>
            <a:r>
              <a:rPr lang="el-GR" altLang="el-GR" sz="2400" dirty="0"/>
              <a:t>: τροποποίηση ή επέκταση σύμφωνα με τα νέα δεδομένα</a:t>
            </a:r>
          </a:p>
          <a:p>
            <a:r>
              <a:rPr lang="el-GR" altLang="el-GR" sz="2400" dirty="0"/>
              <a:t>Ρόλος Δάσκαλου: Υποστηρικτικός – Συμβουλευτικός :</a:t>
            </a:r>
            <a:endParaRPr lang="el-GR" altLang="el-GR" sz="2400" b="1" dirty="0">
              <a:solidFill>
                <a:schemeClr val="accent1"/>
              </a:solidFill>
            </a:endParaRPr>
          </a:p>
          <a:p>
            <a:r>
              <a:rPr lang="el-GR" altLang="el-GR" sz="2400" dirty="0"/>
              <a:t>Βασικοί θεωρητικοί της σχολής: </a:t>
            </a:r>
            <a:r>
              <a:rPr lang="en-US" altLang="el-GR" sz="2400" dirty="0"/>
              <a:t>Gagne</a:t>
            </a:r>
            <a:r>
              <a:rPr lang="el-GR" altLang="el-GR" sz="2400" dirty="0"/>
              <a:t> (</a:t>
            </a:r>
            <a:r>
              <a:rPr lang="el-GR" altLang="el-GR" sz="2400" dirty="0">
                <a:sym typeface="Wingdings" pitchFamily="2" charset="2"/>
              </a:rPr>
              <a:t>; )</a:t>
            </a:r>
            <a:r>
              <a:rPr lang="en-US" altLang="el-GR" sz="2400" dirty="0"/>
              <a:t>, </a:t>
            </a:r>
            <a:r>
              <a:rPr lang="es-ES" altLang="el-GR" sz="2400" dirty="0"/>
              <a:t>Piaget, Bruner</a:t>
            </a:r>
            <a:endParaRPr lang="el-GR" altLang="el-GR" sz="2400" dirty="0"/>
          </a:p>
          <a:p>
            <a:pPr lvl="1">
              <a:buNone/>
            </a:pPr>
            <a:endParaRPr lang="el-GR" sz="24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0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chemeClr val="folHlink"/>
                </a:solidFill>
              </a:rPr>
              <a:t>Βασικοί εκπρόσωποι:</a:t>
            </a:r>
            <a:br>
              <a:rPr lang="el-GR" altLang="el-GR" dirty="0">
                <a:solidFill>
                  <a:schemeClr val="folHlink"/>
                </a:solidFill>
              </a:rPr>
            </a:br>
            <a:r>
              <a:rPr lang="en-US" altLang="el-GR" dirty="0">
                <a:solidFill>
                  <a:schemeClr val="folHlink"/>
                </a:solidFill>
              </a:rPr>
              <a:t>Piaget</a:t>
            </a:r>
            <a:r>
              <a:rPr lang="el-GR" altLang="el-GR" dirty="0"/>
              <a:t> </a:t>
            </a:r>
            <a:r>
              <a:rPr lang="en-US" altLang="el-GR" dirty="0">
                <a:solidFill>
                  <a:schemeClr val="folHlink"/>
                </a:solidFill>
              </a:rPr>
              <a:t>(</a:t>
            </a:r>
            <a:r>
              <a:rPr lang="el-GR" altLang="el-GR" dirty="0">
                <a:solidFill>
                  <a:schemeClr val="folHlink"/>
                </a:solidFill>
              </a:rPr>
              <a:t>γενετική επιστημολογία</a:t>
            </a:r>
            <a:r>
              <a:rPr lang="en-US" altLang="el-GR" dirty="0">
                <a:solidFill>
                  <a:schemeClr val="folHlink"/>
                </a:solidFill>
              </a:rPr>
              <a:t>)</a:t>
            </a:r>
            <a:br>
              <a:rPr lang="el-GR" altLang="el-GR" dirty="0">
                <a:solidFill>
                  <a:schemeClr val="folHlink"/>
                </a:solidFill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l-GR" altLang="el-GR" sz="2000" dirty="0"/>
              <a:t>Ερμηνεία εξέλιξης νοητικών ικανοτήτων</a:t>
            </a:r>
          </a:p>
          <a:p>
            <a:pPr lvl="1">
              <a:lnSpc>
                <a:spcPct val="90000"/>
              </a:lnSpc>
            </a:pPr>
            <a:r>
              <a:rPr lang="el-GR" altLang="el-GR" sz="2000" b="1" dirty="0">
                <a:solidFill>
                  <a:schemeClr val="accent1"/>
                </a:solidFill>
              </a:rPr>
              <a:t>Στάδια νοητικής ανάπτυξης</a:t>
            </a:r>
            <a:r>
              <a:rPr lang="el-GR" altLang="el-GR" sz="2000" dirty="0"/>
              <a:t>: </a:t>
            </a:r>
            <a:r>
              <a:rPr lang="el-GR" altLang="el-GR" sz="2000" dirty="0" err="1"/>
              <a:t>αισθησιοκινητικό</a:t>
            </a:r>
            <a:r>
              <a:rPr lang="el-GR" altLang="el-GR" sz="2000" dirty="0"/>
              <a:t> (0-2), προλογικό (2-7), συλλογιστικό (7-12/13), αφαιρετικής σκέψης (13+)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Διανοητική ανάπτυξη είναι η απόκτηση νέων γνωστικών ικανοτήτων που δεν υπήρχαν πριν </a:t>
            </a:r>
            <a:r>
              <a:rPr lang="en-US" altLang="el-GR" sz="2000" dirty="0"/>
              <a:t>- </a:t>
            </a:r>
            <a:r>
              <a:rPr lang="el-GR" altLang="el-GR" sz="2000" dirty="0"/>
              <a:t>κατάκτηση πλέγματος σχημάτων</a:t>
            </a:r>
          </a:p>
          <a:p>
            <a:pPr lvl="1">
              <a:lnSpc>
                <a:spcPct val="90000"/>
              </a:lnSpc>
            </a:pPr>
            <a:r>
              <a:rPr lang="el-GR" altLang="el-GR" sz="2000" b="1" dirty="0">
                <a:solidFill>
                  <a:schemeClr val="accent1"/>
                </a:solidFill>
              </a:rPr>
              <a:t>Σχήμα</a:t>
            </a:r>
            <a:r>
              <a:rPr lang="el-GR" altLang="el-GR" sz="2000" dirty="0"/>
              <a:t>: προσαρμογή σε μια κατάσταση ως αποτέλεσμα σειράς δραστηριοτήτων – μονάδα επίγνωσης &amp; επικοινωνίας οργανισμού με το περιβάλλον</a:t>
            </a:r>
            <a:endParaRPr lang="el-GR" altLang="el-GR" sz="2000" dirty="0">
              <a:solidFill>
                <a:schemeClr val="accent1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1150</Words>
  <Application>Microsoft Office PowerPoint</Application>
  <PresentationFormat>Προβολή στην οθόνη (4:3)</PresentationFormat>
  <Paragraphs>133</Paragraphs>
  <Slides>32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7" baseType="lpstr">
      <vt:lpstr>Arial</vt:lpstr>
      <vt:lpstr>Calibri</vt:lpstr>
      <vt:lpstr>Gill Sans MT</vt:lpstr>
      <vt:lpstr>Wingdings</vt:lpstr>
      <vt:lpstr>Θέμα του Office</vt:lpstr>
      <vt:lpstr>ΠΑΙΔΑΓΩΓΙΚΕΣ ΕΦΑΡΜΟΓΕΣ Η/Υ ΑΣΠΑΙΤΕ Πατρών Μάθημα 2ο - 12/2/2024  ΘΕΩΡΙΕΣ ΜΑΘΗΣΗΣ</vt:lpstr>
      <vt:lpstr>Θεωρίες μάθησης – Μοντέλα μάθησης</vt:lpstr>
      <vt:lpstr>ΘΕΩΡΙΕΣ ΜΑΘΗΣΗΣ – ΨΥΧΟΛΟΓΙΚΕΣ ΘΕΩΡΙΕΣ</vt:lpstr>
      <vt:lpstr>1.Συμπεριφορισμός </vt:lpstr>
      <vt:lpstr>Παρουσίαση του PowerPoint</vt:lpstr>
      <vt:lpstr>Βασικοί εκπρόσωποι: Pavlov, Watson (Θεωρία κλασσικής εξάρτησης)</vt:lpstr>
      <vt:lpstr>Skinner (Operant Conditioning)</vt:lpstr>
      <vt:lpstr>2.Εποικοδομισμός</vt:lpstr>
      <vt:lpstr>Βασικοί εκπρόσωποι: Piaget (γενετική επιστημολογία) </vt:lpstr>
      <vt:lpstr>Bruner (Ανακαλυπτική μάθηση) </vt:lpstr>
      <vt:lpstr>Εποικοδομισμός: Βασικές παραδοχές</vt:lpstr>
      <vt:lpstr>Παρουσίαση του PowerPoint</vt:lpstr>
      <vt:lpstr>Παρουσίαση του PowerPoint</vt:lpstr>
      <vt:lpstr>3. Κοινωνικο-πολιτισμική θεωρία</vt:lpstr>
      <vt:lpstr>Κοινωνικο-πολιτισμική θεωρία</vt:lpstr>
      <vt:lpstr>Αρχές:</vt:lpstr>
      <vt:lpstr>Παράγοντες για ουσιαστική μάθηση:</vt:lpstr>
      <vt:lpstr>3 προσεγγίσεις:</vt:lpstr>
      <vt:lpstr> </vt:lpstr>
      <vt:lpstr>Παρουσίαση του PowerPoint</vt:lpstr>
      <vt:lpstr>Παρουσίαση του PowerPoint</vt:lpstr>
      <vt:lpstr>Παρουσίαση του PowerPoint</vt:lpstr>
      <vt:lpstr>Μέρος Γ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Παράδειγμα λογισμικού καθοδήγησης ή διδασκαλίας</vt:lpstr>
      <vt:lpstr>Παράδειγμα λογισμικού άσκησης &amp; πρακτικής</vt:lpstr>
      <vt:lpstr>Παρουσίαση του PowerPoint</vt:lpstr>
      <vt:lpstr>Εκπαιδευτικό λογισμικό &amp; Γνωστικές Θεωρίες Μάθησης (Εποικοδομισμός – κοινωνικοπολιτισμικές θεωρίες) </vt:lpstr>
      <vt:lpstr>Εκπαιδευτικά Λογισμικά για Γνωστικές Θεωρίες Μάθησης (Εποικοδομισμός – κοινωνικοπολιτισμικές θεωρίες)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Εκπαιδευτική Τεχνολογία Τμήμα Μουσειολογίας Πανεπιστήμιο Πατρών Μάθημα 1ο  21/10/2022</dc:title>
  <dc:creator>Σία</dc:creator>
  <cp:lastModifiedBy>Αθανασία Μπαλωμένου</cp:lastModifiedBy>
  <cp:revision>187</cp:revision>
  <dcterms:created xsi:type="dcterms:W3CDTF">2022-10-21T03:44:52Z</dcterms:created>
  <dcterms:modified xsi:type="dcterms:W3CDTF">2025-05-15T14:48:18Z</dcterms:modified>
</cp:coreProperties>
</file>