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5" r:id="rId4"/>
    <p:sldId id="266" r:id="rId5"/>
    <p:sldId id="258" r:id="rId6"/>
    <p:sldId id="259" r:id="rId7"/>
    <p:sldId id="260" r:id="rId8"/>
    <p:sldId id="261" r:id="rId9"/>
    <p:sldId id="262" r:id="rId10"/>
    <p:sldId id="263" r:id="rId11"/>
    <p:sldId id="264"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DD5E4E-AA77-444F-8FF7-DFAB6AF2C86B}" type="datetimeFigureOut">
              <a:rPr lang="el-GR" smtClean="0"/>
              <a:t>12/11/2024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C3391A-C446-49E7-927D-F26C31E4F059}" type="slidenum">
              <a:rPr lang="el-GR" smtClean="0"/>
              <a:t>‹#›</a:t>
            </a:fld>
            <a:endParaRPr lang="el-GR"/>
          </a:p>
        </p:txBody>
      </p:sp>
    </p:spTree>
    <p:extLst>
      <p:ext uri="{BB962C8B-B14F-4D97-AF65-F5344CB8AC3E}">
        <p14:creationId xmlns:p14="http://schemas.microsoft.com/office/powerpoint/2010/main" val="2729945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6C3391A-C446-49E7-927D-F26C31E4F059}" type="slidenum">
              <a:rPr lang="el-GR" smtClean="0"/>
              <a:t>14</a:t>
            </a:fld>
            <a:endParaRPr lang="el-GR"/>
          </a:p>
        </p:txBody>
      </p:sp>
    </p:spTree>
    <p:extLst>
      <p:ext uri="{BB962C8B-B14F-4D97-AF65-F5344CB8AC3E}">
        <p14:creationId xmlns:p14="http://schemas.microsoft.com/office/powerpoint/2010/main" val="370150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2785376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1063455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B308756-2195-4CC0-B455-4C306373C56A}"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26870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06A428CE-C7AF-4755-8E90-245076C98AB1}" type="datetimeFigureOut">
              <a:rPr lang="el-GR" smtClean="0"/>
              <a:t>12/11/2024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1412240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06A428CE-C7AF-4755-8E90-245076C98AB1}" type="datetimeFigureOut">
              <a:rPr lang="el-GR" smtClean="0"/>
              <a:t>12/11/2024</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B308756-2195-4CC0-B455-4C306373C56A}"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4189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06A428CE-C7AF-4755-8E90-245076C98AB1}" type="datetimeFigureOut">
              <a:rPr lang="el-GR" smtClean="0"/>
              <a:t>12/11/2024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914221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3358796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2976353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3923247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6A428CE-C7AF-4755-8E90-245076C98AB1}" type="datetimeFigureOut">
              <a:rPr lang="el-GR" smtClean="0"/>
              <a:t>12/11/2024</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2087495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06A428CE-C7AF-4755-8E90-245076C98AB1}" type="datetimeFigureOut">
              <a:rPr lang="el-GR" smtClean="0"/>
              <a:t>12/11/2024</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427772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06A428CE-C7AF-4755-8E90-245076C98AB1}" type="datetimeFigureOut">
              <a:rPr lang="el-GR" smtClean="0"/>
              <a:t>12/11/2024</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245255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06A428CE-C7AF-4755-8E90-245076C98AB1}" type="datetimeFigureOut">
              <a:rPr lang="el-GR" smtClean="0"/>
              <a:t>12/11/2024</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2857765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A428CE-C7AF-4755-8E90-245076C98AB1}" type="datetimeFigureOut">
              <a:rPr lang="el-GR" smtClean="0"/>
              <a:t>12/11/2024</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3329357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06A428CE-C7AF-4755-8E90-245076C98AB1}" type="datetimeFigureOut">
              <a:rPr lang="el-GR" smtClean="0"/>
              <a:t>12/11/2024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3063014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06A428CE-C7AF-4755-8E90-245076C98AB1}" type="datetimeFigureOut">
              <a:rPr lang="el-GR" smtClean="0"/>
              <a:t>12/11/2024</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B308756-2195-4CC0-B455-4C306373C56A}" type="slidenum">
              <a:rPr lang="el-GR" smtClean="0"/>
              <a:t>‹#›</a:t>
            </a:fld>
            <a:endParaRPr lang="el-GR"/>
          </a:p>
        </p:txBody>
      </p:sp>
    </p:spTree>
    <p:extLst>
      <p:ext uri="{BB962C8B-B14F-4D97-AF65-F5344CB8AC3E}">
        <p14:creationId xmlns:p14="http://schemas.microsoft.com/office/powerpoint/2010/main" val="4236581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6A428CE-C7AF-4755-8E90-245076C98AB1}" type="datetimeFigureOut">
              <a:rPr lang="el-GR" smtClean="0"/>
              <a:t>12/11/2024</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B308756-2195-4CC0-B455-4C306373C56A}" type="slidenum">
              <a:rPr lang="el-GR" smtClean="0"/>
              <a:t>‹#›</a:t>
            </a:fld>
            <a:endParaRPr lang="el-GR"/>
          </a:p>
        </p:txBody>
      </p:sp>
    </p:spTree>
    <p:extLst>
      <p:ext uri="{BB962C8B-B14F-4D97-AF65-F5344CB8AC3E}">
        <p14:creationId xmlns:p14="http://schemas.microsoft.com/office/powerpoint/2010/main" val="289530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36685C-7043-229D-964C-5E147B68E858}"/>
              </a:ext>
            </a:extLst>
          </p:cNvPr>
          <p:cNvSpPr>
            <a:spLocks noGrp="1"/>
          </p:cNvSpPr>
          <p:nvPr>
            <p:ph type="ctrTitle"/>
          </p:nvPr>
        </p:nvSpPr>
        <p:spPr>
          <a:xfrm>
            <a:off x="1451728" y="666946"/>
            <a:ext cx="9854921" cy="2632435"/>
          </a:xfrm>
        </p:spPr>
        <p:txBody>
          <a:bodyPr>
            <a:normAutofit/>
          </a:bodyPr>
          <a:lstStyle/>
          <a:p>
            <a:pPr algn="ctr"/>
            <a:r>
              <a:rPr lang="el-GR" b="1" u="sng" dirty="0" err="1">
                <a:solidFill>
                  <a:srgbClr val="FF0000"/>
                </a:solidFill>
              </a:rPr>
              <a:t>Μαθητοκεντρική</a:t>
            </a:r>
            <a:r>
              <a:rPr lang="el-GR" b="1" u="sng" dirty="0">
                <a:solidFill>
                  <a:srgbClr val="FF0000"/>
                </a:solidFill>
              </a:rPr>
              <a:t>  </a:t>
            </a:r>
            <a:br>
              <a:rPr lang="el-GR" b="1" u="sng" dirty="0">
                <a:solidFill>
                  <a:srgbClr val="FF0000"/>
                </a:solidFill>
              </a:rPr>
            </a:br>
            <a:br>
              <a:rPr lang="el-GR" b="1" u="sng" dirty="0">
                <a:solidFill>
                  <a:srgbClr val="FF0000"/>
                </a:solidFill>
              </a:rPr>
            </a:br>
            <a:r>
              <a:rPr lang="el-GR" b="1" u="sng" dirty="0">
                <a:solidFill>
                  <a:srgbClr val="FF0000"/>
                </a:solidFill>
              </a:rPr>
              <a:t>Διδασκαλία</a:t>
            </a:r>
          </a:p>
        </p:txBody>
      </p:sp>
    </p:spTree>
    <p:extLst>
      <p:ext uri="{BB962C8B-B14F-4D97-AF65-F5344CB8AC3E}">
        <p14:creationId xmlns:p14="http://schemas.microsoft.com/office/powerpoint/2010/main" val="466308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189C83-7E71-D6E8-2A00-08D60476335B}"/>
              </a:ext>
            </a:extLst>
          </p:cNvPr>
          <p:cNvSpPr>
            <a:spLocks noGrp="1"/>
          </p:cNvSpPr>
          <p:nvPr>
            <p:ph type="title"/>
          </p:nvPr>
        </p:nvSpPr>
        <p:spPr/>
        <p:txBody>
          <a:bodyPr/>
          <a:lstStyle/>
          <a:p>
            <a:r>
              <a:rPr lang="el-GR" b="1" dirty="0">
                <a:solidFill>
                  <a:srgbClr val="FF0000"/>
                </a:solidFill>
                <a:effectLst>
                  <a:outerShdw blurRad="38100" dist="38100" dir="2700000" algn="tl">
                    <a:srgbClr val="000000">
                      <a:alpha val="43137"/>
                    </a:srgbClr>
                  </a:outerShdw>
                </a:effectLst>
              </a:rPr>
              <a:t>Παιχνίδι ρόλων:</a:t>
            </a:r>
            <a:br>
              <a:rPr lang="el-GR" b="1" dirty="0">
                <a:solidFill>
                  <a:srgbClr val="FF0000"/>
                </a:solidFill>
                <a:effectLst>
                  <a:outerShdw blurRad="38100" dist="38100" dir="2700000" algn="tl">
                    <a:srgbClr val="000000">
                      <a:alpha val="43137"/>
                    </a:srgbClr>
                  </a:outerShdw>
                </a:effectLst>
              </a:rPr>
            </a:b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6D5C61C-532A-3870-77B6-13EB6F9143E7}"/>
              </a:ext>
            </a:extLst>
          </p:cNvPr>
          <p:cNvSpPr>
            <a:spLocks noGrp="1"/>
          </p:cNvSpPr>
          <p:nvPr>
            <p:ph idx="1"/>
          </p:nvPr>
        </p:nvSpPr>
        <p:spPr>
          <a:xfrm>
            <a:off x="2592925" y="1905000"/>
            <a:ext cx="8015943" cy="4182359"/>
          </a:xfrm>
        </p:spPr>
        <p:txBody>
          <a:bodyPr>
            <a:normAutofit fontScale="85000" lnSpcReduction="10000"/>
          </a:bodyPr>
          <a:lstStyle/>
          <a:p>
            <a:pPr marL="0" indent="0">
              <a:buNone/>
            </a:pPr>
            <a:r>
              <a:rPr lang="el-GR" dirty="0"/>
              <a:t>Η χρήση της τεχνικής παιχνίδι ρόλων στη διδασκαλία: </a:t>
            </a:r>
          </a:p>
          <a:p>
            <a:pPr marL="0" indent="0">
              <a:buNone/>
            </a:pPr>
            <a:r>
              <a:rPr lang="el-GR" dirty="0"/>
              <a:t>α) ενισχύει την ενεργή συμμετοχή των μαθητών δίνοντας περισσότερη έμφαση στη διαδικασία παραγωγής της γνώσης παρά στο τελικό αποτέλεσμα, </a:t>
            </a:r>
          </a:p>
          <a:p>
            <a:pPr marL="0" indent="0">
              <a:buNone/>
            </a:pPr>
            <a:r>
              <a:rPr lang="el-GR" dirty="0"/>
              <a:t>β) ενθαρρύνει τη συνεργασία των μαθητών,</a:t>
            </a:r>
          </a:p>
          <a:p>
            <a:pPr marL="0" indent="0">
              <a:buNone/>
            </a:pPr>
            <a:r>
              <a:rPr lang="el-GR" dirty="0"/>
              <a:t>γ) παρέχει ένα ασφαλές περιβάλλον που αναπαριστά πραγματικές καταστάσεις όπου οι μαθητές μπορούν να εφαρμόσουν τις θεωρητικές έννοιες που έχουν διδαχθεί, </a:t>
            </a:r>
          </a:p>
          <a:p>
            <a:pPr marL="0" indent="0">
              <a:buNone/>
            </a:pPr>
            <a:r>
              <a:rPr lang="el-GR" dirty="0"/>
              <a:t>δ) επιτρέπει στους μαθητές να αναγνωρίσουν τα κύρια χαρακτηριστικά μιας διαδικασίας και να αντιληφθούν τις διαφορές που παρουσιάζονται στη διεξαγωγή μίας δραστηριότητας, όταν αλλάζουν τα αρχικά δεδομένα, </a:t>
            </a:r>
          </a:p>
          <a:p>
            <a:pPr marL="0" indent="0">
              <a:buNone/>
            </a:pPr>
            <a:r>
              <a:rPr lang="el-GR" dirty="0"/>
              <a:t>ε) παρέχει άμεση ανατροφοδότηση στις δυσκολίες και στις παρανοήσεις που αντιμετωπίζουν οι</a:t>
            </a:r>
          </a:p>
          <a:p>
            <a:pPr marL="0" indent="0">
              <a:buNone/>
            </a:pPr>
            <a:r>
              <a:rPr lang="el-GR" dirty="0"/>
              <a:t>μαθητές, </a:t>
            </a:r>
          </a:p>
          <a:p>
            <a:pPr marL="0" indent="0">
              <a:buNone/>
            </a:pPr>
            <a:r>
              <a:rPr lang="el-GR" dirty="0" err="1"/>
              <a:t>στ</a:t>
            </a:r>
            <a:r>
              <a:rPr lang="el-GR" dirty="0"/>
              <a:t>) δεν απαιτεί τη χρήση ειδικού εξοπλισμού και </a:t>
            </a:r>
          </a:p>
          <a:p>
            <a:pPr marL="0" indent="0">
              <a:buNone/>
            </a:pPr>
            <a:r>
              <a:rPr lang="el-GR" dirty="0"/>
              <a:t>ζ) αποτελεί ένα ευχάριστο τρόπο μάθησης.</a:t>
            </a:r>
          </a:p>
        </p:txBody>
      </p:sp>
    </p:spTree>
    <p:extLst>
      <p:ext uri="{BB962C8B-B14F-4D97-AF65-F5344CB8AC3E}">
        <p14:creationId xmlns:p14="http://schemas.microsoft.com/office/powerpoint/2010/main" val="87842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942345-9F81-3F65-F8B8-D5FC239E3891}"/>
              </a:ext>
            </a:extLst>
          </p:cNvPr>
          <p:cNvSpPr>
            <a:spLocks noGrp="1"/>
          </p:cNvSpPr>
          <p:nvPr>
            <p:ph type="title"/>
          </p:nvPr>
        </p:nvSpPr>
        <p:spPr>
          <a:xfrm>
            <a:off x="2592925" y="624110"/>
            <a:ext cx="8911687" cy="903032"/>
          </a:xfrm>
        </p:spPr>
        <p:txBody>
          <a:bodyPr>
            <a:normAutofit fontScale="90000"/>
          </a:bodyPr>
          <a:lstStyle/>
          <a:p>
            <a:r>
              <a:rPr lang="el-GR" b="1" dirty="0">
                <a:solidFill>
                  <a:srgbClr val="FF0000"/>
                </a:solidFill>
                <a:effectLst>
                  <a:outerShdw blurRad="38100" dist="38100" dir="2700000" algn="tl">
                    <a:srgbClr val="000000">
                      <a:alpha val="43137"/>
                    </a:srgbClr>
                  </a:outerShdw>
                </a:effectLst>
              </a:rPr>
              <a:t>Μελέτη περίπτωσης:</a:t>
            </a:r>
            <a:br>
              <a:rPr lang="el-GR" b="1" dirty="0">
                <a:solidFill>
                  <a:srgbClr val="FF0000"/>
                </a:solidFill>
                <a:effectLst>
                  <a:outerShdw blurRad="38100" dist="38100" dir="2700000" algn="tl">
                    <a:srgbClr val="000000">
                      <a:alpha val="43137"/>
                    </a:srgbClr>
                  </a:outerShdw>
                </a:effectLst>
              </a:rPr>
            </a:b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EE9BEF59-8E99-AB87-F6E1-C1C5B66A9838}"/>
              </a:ext>
            </a:extLst>
          </p:cNvPr>
          <p:cNvSpPr>
            <a:spLocks noGrp="1"/>
          </p:cNvSpPr>
          <p:nvPr>
            <p:ph idx="1"/>
          </p:nvPr>
        </p:nvSpPr>
        <p:spPr>
          <a:xfrm>
            <a:off x="2592925" y="1860223"/>
            <a:ext cx="8911687" cy="3777622"/>
          </a:xfrm>
        </p:spPr>
        <p:txBody>
          <a:bodyPr>
            <a:normAutofit/>
          </a:bodyPr>
          <a:lstStyle/>
          <a:p>
            <a:pPr marL="0" indent="0">
              <a:buNone/>
            </a:pPr>
            <a:r>
              <a:rPr lang="el-GR" dirty="0"/>
              <a:t>Η χρήση των περιπτώσεων στο πλαίσιο δραστηριοτήτων ως μελετών περίπτωσης,</a:t>
            </a:r>
          </a:p>
          <a:p>
            <a:pPr marL="0" indent="0">
              <a:buNone/>
            </a:pPr>
            <a:r>
              <a:rPr lang="el-GR" dirty="0"/>
              <a:t>παρουσιάζει μία σειρά πλεονεκτημάτων, όπως: </a:t>
            </a:r>
          </a:p>
          <a:p>
            <a:pPr marL="0" indent="0">
              <a:buNone/>
            </a:pPr>
            <a:r>
              <a:rPr lang="el-GR" dirty="0"/>
              <a:t>α) αποτελούν </a:t>
            </a:r>
            <a:r>
              <a:rPr lang="el-GR" dirty="0" err="1"/>
              <a:t>μαθητοκεντρικές</a:t>
            </a:r>
            <a:r>
              <a:rPr lang="el-GR" dirty="0"/>
              <a:t> δραστηριότητες που ενεργοποιούν τους μαθητές, </a:t>
            </a:r>
          </a:p>
          <a:p>
            <a:pPr marL="0" indent="0">
              <a:buNone/>
            </a:pPr>
            <a:r>
              <a:rPr lang="el-GR" dirty="0"/>
              <a:t>β) βοηθούν στην ανάπτυξη δεξιοτήτων ανάλυσης και επίλυσης προβλημάτων και καλλιεργούν την κριτική και αναλυτική σκέψη των μαθητών, </a:t>
            </a:r>
          </a:p>
          <a:p>
            <a:pPr marL="0" indent="0">
              <a:buNone/>
            </a:pPr>
            <a:r>
              <a:rPr lang="el-GR" dirty="0"/>
              <a:t>γ) συμβάλλουν στην εξάσκηση των μαθητών στην αντιμετώπιση σύνθετων και πολυδιάστατων προβλημάτων, όπως τα προβλήματα του πραγματικού και του επαγγελματικού κόσμου και </a:t>
            </a:r>
          </a:p>
          <a:p>
            <a:pPr marL="0" indent="0">
              <a:buNone/>
            </a:pPr>
            <a:r>
              <a:rPr lang="el-GR" dirty="0"/>
              <a:t>δ) μπορούν να χρησιμοποιηθούν για την επίτευξη στόχων σε επίπεδο στάσεων.</a:t>
            </a:r>
          </a:p>
        </p:txBody>
      </p:sp>
    </p:spTree>
    <p:extLst>
      <p:ext uri="{BB962C8B-B14F-4D97-AF65-F5344CB8AC3E}">
        <p14:creationId xmlns:p14="http://schemas.microsoft.com/office/powerpoint/2010/main" val="2764405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ABEC16-C2A9-4621-7302-60D352627184}"/>
              </a:ext>
            </a:extLst>
          </p:cNvPr>
          <p:cNvSpPr>
            <a:spLocks noGrp="1"/>
          </p:cNvSpPr>
          <p:nvPr>
            <p:ph type="title"/>
          </p:nvPr>
        </p:nvSpPr>
        <p:spPr>
          <a:xfrm>
            <a:off x="1414020" y="146115"/>
            <a:ext cx="9920910" cy="1280890"/>
          </a:xfrm>
        </p:spPr>
        <p:txBody>
          <a:bodyPr>
            <a:normAutofit fontScale="90000"/>
          </a:bodyPr>
          <a:lstStyle/>
          <a:p>
            <a:pPr algn="ctr"/>
            <a:r>
              <a:rPr lang="el-GR" b="1" dirty="0">
                <a:solidFill>
                  <a:srgbClr val="FF0000"/>
                </a:solidFill>
                <a:effectLst>
                  <a:outerShdw blurRad="38100" dist="38100" dir="2700000" algn="tl">
                    <a:srgbClr val="000000">
                      <a:alpha val="43137"/>
                    </a:srgbClr>
                  </a:outerShdw>
                </a:effectLst>
              </a:rPr>
              <a:t>Η μαιευτική μέθοδος του Σωκράτη</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(έλεγχος- ειρωνεία- επαγωγή) </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έδωσε τα ‘φώτα’ της</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σε σημερινές μεθόδους και προσεγγίσεις διδασκαλίας.</a:t>
            </a:r>
          </a:p>
        </p:txBody>
      </p:sp>
      <p:sp>
        <p:nvSpPr>
          <p:cNvPr id="3" name="Θέση περιεχομένου 2">
            <a:extLst>
              <a:ext uri="{FF2B5EF4-FFF2-40B4-BE49-F238E27FC236}">
                <a16:creationId xmlns:a16="http://schemas.microsoft.com/office/drawing/2014/main" id="{A55B3DC7-51B1-3B96-D420-E218DB93F829}"/>
              </a:ext>
            </a:extLst>
          </p:cNvPr>
          <p:cNvSpPr>
            <a:spLocks noGrp="1"/>
          </p:cNvSpPr>
          <p:nvPr>
            <p:ph idx="1"/>
          </p:nvPr>
        </p:nvSpPr>
        <p:spPr>
          <a:xfrm>
            <a:off x="1960774" y="3016576"/>
            <a:ext cx="9803877" cy="3841423"/>
          </a:xfrm>
        </p:spPr>
        <p:txBody>
          <a:bodyPr>
            <a:normAutofit fontScale="70000" lnSpcReduction="20000"/>
          </a:bodyPr>
          <a:lstStyle/>
          <a:p>
            <a:r>
              <a:rPr lang="el-GR" sz="2200" dirty="0"/>
              <a:t>Ο Σωκράτης, αφιερώθηκε στη μελέτη και διδασκαλία του ηθικού προβλήματος του ανθρώπου και θεωρείται μάλιστα και θεμελιωτής της ηθικής φιλοσοφίας.</a:t>
            </a:r>
          </a:p>
          <a:p>
            <a:r>
              <a:rPr lang="el-GR" sz="2200" dirty="0"/>
              <a:t>Έδωσε ιδιαίτερη βαρύτητα στο θέμα της ηθικής βελτίωσης του ανθρώπου, για την οποία πρέσβευε ότι ήταν δυνατή μέσω της αυτογνωσίας.</a:t>
            </a:r>
          </a:p>
          <a:p>
            <a:r>
              <a:rPr lang="el-GR" sz="2200" dirty="0"/>
              <a:t>Για το Σωκράτη, η γνώση αποτελεί ανθρώπινη ευτυχία και είναι ατομική υπόθεση.</a:t>
            </a:r>
          </a:p>
          <a:p>
            <a:r>
              <a:rPr lang="el-GR" sz="2200" dirty="0"/>
              <a:t>Όποιος μπορεί να διακρίνει τι είναι καλό, τι δίκαιο, τι κακό, μπορεί να επιλέξει ανάμεσα σ’ αυτά και να αναζητήσει ευκολότερα την ευτυχία του.</a:t>
            </a:r>
          </a:p>
          <a:p>
            <a:r>
              <a:rPr lang="el-GR" sz="2200" dirty="0"/>
              <a:t>Στις συζητήσεις και τις διδασκαλίες του, προκειμένου για την ανεύρεση της μιας και αντικειμενικής αλήθειας που πίστευε ότι υπάρχει, χρησιμοποίησε τη μεθοδική, επίμονη διερεύνηση των εννοιών, επιδιδόμενος σε μια εξαντλητική πορεία, που συχνά εξόργιζε τους συνομιλητές του.</a:t>
            </a:r>
          </a:p>
          <a:p>
            <a:r>
              <a:rPr lang="el-GR" sz="2200" dirty="0"/>
              <a:t>Σ’ όλη αυτή την επαγωγική διαδικασία, περιορίζεται στο να θέτει τα κατάλληλα ερωτήματα (διαλογική) στο αθεμελίωτο της άποψης των άλλων (έλεγχος).</a:t>
            </a:r>
          </a:p>
          <a:p>
            <a:r>
              <a:rPr lang="el-GR" sz="2200" dirty="0"/>
              <a:t>Στη συνέχεια έκανε τους συνομιλητές του να παραδεχθούν την άγνοιά τους πάνω στο συζητούμενο θέμα (ειρωνεία) και στο τέλος κατέληγε με τους ελεγχόμενους σ’ ένα συμπέρασμα (επαγωγή). </a:t>
            </a:r>
          </a:p>
          <a:p>
            <a:r>
              <a:rPr lang="el-GR" sz="2200" dirty="0"/>
              <a:t>Ο έλεγχος, η ειρωνεία και η επαγωγή, αποτελούσαν τη μαιευτική μέθοδο (μαία ήταν η μητέρα του).</a:t>
            </a:r>
          </a:p>
          <a:p>
            <a:endParaRPr lang="el-GR" dirty="0"/>
          </a:p>
        </p:txBody>
      </p:sp>
    </p:spTree>
    <p:extLst>
      <p:ext uri="{BB962C8B-B14F-4D97-AF65-F5344CB8AC3E}">
        <p14:creationId xmlns:p14="http://schemas.microsoft.com/office/powerpoint/2010/main" val="452077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1601BD9-96E1-9F34-776F-82093A0B9D41}"/>
              </a:ext>
            </a:extLst>
          </p:cNvPr>
          <p:cNvSpPr>
            <a:spLocks noGrp="1"/>
          </p:cNvSpPr>
          <p:nvPr>
            <p:ph idx="1"/>
          </p:nvPr>
        </p:nvSpPr>
        <p:spPr>
          <a:xfrm>
            <a:off x="2055042" y="2752627"/>
            <a:ext cx="9954705" cy="3846135"/>
          </a:xfrm>
        </p:spPr>
        <p:txBody>
          <a:bodyPr>
            <a:noAutofit/>
          </a:bodyPr>
          <a:lstStyle/>
          <a:p>
            <a:r>
              <a:rPr lang="el-GR" sz="1400" dirty="0"/>
              <a:t>Απέδιδε μεγάλη σημασία στην Παιδεία και θεωρούσε ότι η χειρότερη άγνοια είναι να νομίζει κανείς ότι ξέρει, όσα στην ουσία δεν γνωρίζει (εν οίδα ότι ουδέν οίδα). </a:t>
            </a:r>
          </a:p>
          <a:p>
            <a:r>
              <a:rPr lang="el-GR" sz="1400" dirty="0"/>
              <a:t>Πιστεύει ότι η αρετή μπορεί να αναζητηθεί στη γνώση, μέσα από τη διδασκαλία και τη μελέτη. Στην επιτυχία του παραπάνω σκοπού, συμβάλλει καθοριστικά κατά τον Πλάτωνα η αγωγή, που μεθοδεύεται σε τρεις φάσεις:</a:t>
            </a:r>
          </a:p>
          <a:p>
            <a:pPr marL="0" indent="0">
              <a:buNone/>
            </a:pPr>
            <a:r>
              <a:rPr lang="el-GR" sz="1400" dirty="0"/>
              <a:t>α) Ο Σωκράτης ως δάσκαλος προσποιείται ότι δεν γνωρίζει κάτι (ειρωνεία) και προκαλεί τον μαθητή του να διατυπώσει τις δικές του απόψεις για κάποιο θέμα.</a:t>
            </a:r>
          </a:p>
          <a:p>
            <a:pPr marL="0" indent="0">
              <a:buNone/>
            </a:pPr>
            <a:r>
              <a:rPr lang="el-GR" sz="1400" dirty="0"/>
              <a:t>β) Η επίσης αρνητική φάση του ελέγχου, προκειμένου ο συνομιλητής του να συνειδητοποιήσει την άγνοιά του « εν οίδα ότι ουδέν οίδα », με την οποία έφερνε σε αμηχανία και απορία τους συνομιλητές του και αποτελούσε ισχυρό κίνητρο για μάθηση. </a:t>
            </a:r>
          </a:p>
          <a:p>
            <a:pPr marL="0" indent="0">
              <a:buNone/>
            </a:pPr>
            <a:r>
              <a:rPr lang="el-GR" sz="1400" dirty="0"/>
              <a:t>γ) Θετική φάση ελέγχου, με στόχο την «εκμαίευση» της νέας γνώσης. Με έντονη την προφορική διδασκαλία εγκαθιδρύεται ένα Διδακτικό Σύστημα απαλλαγμένο από τα δεσμά μιας συγκεκριμένης διδακτέας ύλης, με εναλλακτικό μεθοδολογικό μοντέλο μικτής μορφής.</a:t>
            </a:r>
          </a:p>
          <a:p>
            <a:r>
              <a:rPr lang="el-GR" sz="1400" dirty="0"/>
              <a:t>Μέσα από τον εξελισσόμενο διάλογο και τον διδακτικό έλεγχο, κατορθώνεται το μαιευτικό μοντέλο διδασκαλίας, που αποτελεί μέχρι τις μέρες μας σημείο δράσης του σημερινού μεθοδολογικού μοντέλου. </a:t>
            </a:r>
          </a:p>
          <a:p>
            <a:r>
              <a:rPr lang="el-GR" sz="1400" dirty="0"/>
              <a:t>Σύνδεση με τη βιωματική μέθοδο, τη μέθοδο επεξεργασίας εννοιών, τη συζήτηση, την ερωτηματική μέθοδο, κτλ.</a:t>
            </a:r>
          </a:p>
        </p:txBody>
      </p:sp>
      <p:sp>
        <p:nvSpPr>
          <p:cNvPr id="4" name="Τίτλος 1">
            <a:extLst>
              <a:ext uri="{FF2B5EF4-FFF2-40B4-BE49-F238E27FC236}">
                <a16:creationId xmlns:a16="http://schemas.microsoft.com/office/drawing/2014/main" id="{FC42B73C-8352-3DA7-B176-FD105F8D407B}"/>
              </a:ext>
            </a:extLst>
          </p:cNvPr>
          <p:cNvSpPr>
            <a:spLocks noGrp="1"/>
          </p:cNvSpPr>
          <p:nvPr>
            <p:ph type="title"/>
          </p:nvPr>
        </p:nvSpPr>
        <p:spPr>
          <a:xfrm>
            <a:off x="2469840" y="0"/>
            <a:ext cx="8912225" cy="1281112"/>
          </a:xfrm>
        </p:spPr>
        <p:txBody>
          <a:bodyPr>
            <a:normAutofit fontScale="90000"/>
          </a:bodyPr>
          <a:lstStyle/>
          <a:p>
            <a:pPr algn="ctr"/>
            <a:r>
              <a:rPr lang="el-GR" b="1" dirty="0">
                <a:solidFill>
                  <a:srgbClr val="FF0000"/>
                </a:solidFill>
                <a:effectLst>
                  <a:outerShdw blurRad="38100" dist="38100" dir="2700000" algn="tl">
                    <a:srgbClr val="000000">
                      <a:alpha val="43137"/>
                    </a:srgbClr>
                  </a:outerShdw>
                </a:effectLst>
              </a:rPr>
              <a:t>Η μαιευτική μέθοδος του Σωκράτη</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(έλεγχος- ειρωνεία- επαγωγή) </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έδωσε τα ‘φώτα’ της</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σε σημερινές μεθόδους και προσεγγίσεις διδασκαλίας.</a:t>
            </a:r>
          </a:p>
        </p:txBody>
      </p:sp>
    </p:spTree>
    <p:extLst>
      <p:ext uri="{BB962C8B-B14F-4D97-AF65-F5344CB8AC3E}">
        <p14:creationId xmlns:p14="http://schemas.microsoft.com/office/powerpoint/2010/main" val="2490553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09B3E8-37B6-EFAF-6A53-5BBF65FF172A}"/>
              </a:ext>
            </a:extLst>
          </p:cNvPr>
          <p:cNvSpPr>
            <a:spLocks noGrp="1"/>
          </p:cNvSpPr>
          <p:nvPr>
            <p:ph type="title"/>
          </p:nvPr>
        </p:nvSpPr>
        <p:spPr>
          <a:xfrm>
            <a:off x="1847654" y="133916"/>
            <a:ext cx="9336447" cy="1280890"/>
          </a:xfrm>
        </p:spPr>
        <p:txBody>
          <a:bodyPr>
            <a:normAutofit fontScale="90000"/>
          </a:bodyPr>
          <a:lstStyle/>
          <a:p>
            <a:pPr algn="ctr"/>
            <a:r>
              <a:rPr lang="el-GR" b="1" dirty="0">
                <a:solidFill>
                  <a:srgbClr val="FF0000"/>
                </a:solidFill>
                <a:effectLst>
                  <a:outerShdw blurRad="38100" dist="38100" dir="2700000" algn="tl">
                    <a:srgbClr val="000000">
                      <a:alpha val="43137"/>
                    </a:srgbClr>
                  </a:outerShdw>
                </a:effectLst>
              </a:rPr>
              <a:t>Ποιους παράγοντες θα λαμβάνατε υπόψη σας για να επιλέξετε τις διδακτικές τεχνικές</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που θα χρησιμοποιούσατε </a:t>
            </a:r>
            <a:br>
              <a:rPr lang="el-GR" b="1" dirty="0">
                <a:solidFill>
                  <a:srgbClr val="FF0000"/>
                </a:solidFill>
                <a:effectLst>
                  <a:outerShdw blurRad="38100" dist="38100" dir="2700000" algn="tl">
                    <a:srgbClr val="000000">
                      <a:alpha val="43137"/>
                    </a:srgbClr>
                  </a:outerShdw>
                </a:effectLst>
              </a:rPr>
            </a:br>
            <a:r>
              <a:rPr lang="el-GR" b="1" dirty="0">
                <a:solidFill>
                  <a:srgbClr val="FF0000"/>
                </a:solidFill>
                <a:effectLst>
                  <a:outerShdw blurRad="38100" dist="38100" dir="2700000" algn="tl">
                    <a:srgbClr val="000000">
                      <a:alpha val="43137"/>
                    </a:srgbClr>
                  </a:outerShdw>
                </a:effectLst>
              </a:rPr>
              <a:t>κατά τη διάρκεια μιας διδασκαλίας;</a:t>
            </a:r>
          </a:p>
        </p:txBody>
      </p:sp>
      <p:sp>
        <p:nvSpPr>
          <p:cNvPr id="3" name="Θέση περιεχομένου 2">
            <a:extLst>
              <a:ext uri="{FF2B5EF4-FFF2-40B4-BE49-F238E27FC236}">
                <a16:creationId xmlns:a16="http://schemas.microsoft.com/office/drawing/2014/main" id="{3ED51B91-F9E5-A493-A8E8-EE8DDBB58E95}"/>
              </a:ext>
            </a:extLst>
          </p:cNvPr>
          <p:cNvSpPr>
            <a:spLocks noGrp="1"/>
          </p:cNvSpPr>
          <p:nvPr>
            <p:ph idx="1"/>
          </p:nvPr>
        </p:nvSpPr>
        <p:spPr>
          <a:xfrm>
            <a:off x="1847654" y="2894028"/>
            <a:ext cx="9656958" cy="3716934"/>
          </a:xfrm>
        </p:spPr>
        <p:txBody>
          <a:bodyPr>
            <a:normAutofit fontScale="92500" lnSpcReduction="10000"/>
          </a:bodyPr>
          <a:lstStyle/>
          <a:p>
            <a:pPr marL="0" indent="0">
              <a:buNone/>
            </a:pPr>
            <a:r>
              <a:rPr lang="el-GR" dirty="0"/>
              <a:t>Για την επιλογή των εκπαιδευτικών τεχνικών και των μέσων που θα χρησιμοποιήσουμε πρέπει να λάβουμε υπόψη τα ακόλουθα:</a:t>
            </a:r>
          </a:p>
          <a:p>
            <a:r>
              <a:rPr lang="el-GR" dirty="0"/>
              <a:t>Τον τύπο των επιδιωκόμενων αποτελεσμάτων από τους διατυπωμένους στόχους της διδακτικής ενότητας (απόκτηση γνώσεων, ανάπτυξη ικανοτήτων, διαμόρφωση στάσεων).</a:t>
            </a:r>
          </a:p>
          <a:p>
            <a:r>
              <a:rPr lang="el-GR" dirty="0"/>
              <a:t>Το περιεχόμενο της διδακτικής ενότητας.</a:t>
            </a:r>
          </a:p>
          <a:p>
            <a:r>
              <a:rPr lang="el-GR" dirty="0"/>
              <a:t>Τα βασικά χαρακτηριστικά των εκπαιδευόμενων με κύριο στοιχείο την ομοιογένεια ή τη διαφορά τους.</a:t>
            </a:r>
          </a:p>
          <a:p>
            <a:r>
              <a:rPr lang="el-GR" dirty="0"/>
              <a:t>Τον διαθέσιμο διδακτικό χρόνο.</a:t>
            </a:r>
          </a:p>
          <a:p>
            <a:r>
              <a:rPr lang="el-GR" dirty="0"/>
              <a:t>Τη δυνατότητα εφαρμογής κάθε τεχνικής, ανάλογα με τη διαθέσιμη υποδομή και τους οικονομικούς πόρους.</a:t>
            </a:r>
          </a:p>
          <a:p>
            <a:r>
              <a:rPr lang="el-GR" dirty="0"/>
              <a:t>Την ευχέρειά μας ως εκπαιδευτής και την εξοικείωσής μας με την αντίστοιχη τεχνική.</a:t>
            </a:r>
          </a:p>
        </p:txBody>
      </p:sp>
    </p:spTree>
    <p:extLst>
      <p:ext uri="{BB962C8B-B14F-4D97-AF65-F5344CB8AC3E}">
        <p14:creationId xmlns:p14="http://schemas.microsoft.com/office/powerpoint/2010/main" val="2310929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C4EBDF-BB94-919B-0463-79E5AE6815B1}"/>
              </a:ext>
            </a:extLst>
          </p:cNvPr>
          <p:cNvSpPr>
            <a:spLocks noGrp="1"/>
          </p:cNvSpPr>
          <p:nvPr>
            <p:ph type="title"/>
          </p:nvPr>
        </p:nvSpPr>
        <p:spPr>
          <a:xfrm>
            <a:off x="2589212" y="306333"/>
            <a:ext cx="8911687" cy="1280890"/>
          </a:xfrm>
        </p:spPr>
        <p:txBody>
          <a:bodyPr/>
          <a:lstStyle/>
          <a:p>
            <a:pPr algn="ctr"/>
            <a:r>
              <a:rPr lang="el-GR" b="1" dirty="0">
                <a:solidFill>
                  <a:srgbClr val="FF0000"/>
                </a:solidFill>
                <a:effectLst>
                  <a:outerShdw blurRad="38100" dist="38100" dir="2700000" algn="tl">
                    <a:srgbClr val="000000">
                      <a:alpha val="43137"/>
                    </a:srgbClr>
                  </a:outerShdw>
                </a:effectLst>
              </a:rPr>
              <a:t>Παραδείγματα</a:t>
            </a:r>
          </a:p>
        </p:txBody>
      </p:sp>
      <p:sp>
        <p:nvSpPr>
          <p:cNvPr id="3" name="Θέση περιεχομένου 2">
            <a:extLst>
              <a:ext uri="{FF2B5EF4-FFF2-40B4-BE49-F238E27FC236}">
                <a16:creationId xmlns:a16="http://schemas.microsoft.com/office/drawing/2014/main" id="{73D4F5AC-4BB0-9741-15D4-1547BBDD8F18}"/>
              </a:ext>
            </a:extLst>
          </p:cNvPr>
          <p:cNvSpPr>
            <a:spLocks noGrp="1"/>
          </p:cNvSpPr>
          <p:nvPr>
            <p:ph idx="1"/>
          </p:nvPr>
        </p:nvSpPr>
        <p:spPr>
          <a:xfrm>
            <a:off x="2589212" y="1390454"/>
            <a:ext cx="8653806" cy="5467546"/>
          </a:xfrm>
        </p:spPr>
        <p:txBody>
          <a:bodyPr>
            <a:normAutofit fontScale="85000" lnSpcReduction="20000"/>
          </a:bodyPr>
          <a:lstStyle/>
          <a:p>
            <a:r>
              <a:rPr lang="el-GR" dirty="0"/>
              <a:t>Αν ο στόχος είναι η παροχή γνώσεων ή η κάλυψη σε σύντομο χρονικό διάστημα ενός μαθησιακού αντικειμένου, τότε η εισήγηση (σε συνδυασμό με Καταιγισμό Ιδεών ή Συζήτηση) είναι η ενδεδειγμένη τεχνική.</a:t>
            </a:r>
          </a:p>
          <a:p>
            <a:r>
              <a:rPr lang="el-GR" dirty="0"/>
              <a:t>Αν ο στόχος είναι να μάθουν οι εκπαιδευόμενοι/</a:t>
            </a:r>
            <a:r>
              <a:rPr lang="el-GR" dirty="0" err="1"/>
              <a:t>νες</a:t>
            </a:r>
            <a:r>
              <a:rPr lang="el-GR" dirty="0"/>
              <a:t> να ανακαλύπτουν με τις δικές τους δυνάμεις μία γνωστική περιοχή ώστε να υπάρχει εξέλιξη της διαδικασίας της μάθησης και μετά το τέλος του προγράμματος, τότε προτιμούμε Συμμετοχικές τεχνικές.</a:t>
            </a:r>
          </a:p>
          <a:p>
            <a:r>
              <a:rPr lang="el-GR" dirty="0"/>
              <a:t>Αν το μαθησιακό αντικείμενο αφορά την παρουσίαση μεθοδολογικών οδηγιών, κατάλληλη τεχνική είναι η Εισήγηση.</a:t>
            </a:r>
          </a:p>
          <a:p>
            <a:r>
              <a:rPr lang="el-GR" dirty="0"/>
              <a:t>Για την εμπέδωση τις θεωρητικών γνώσεων που προσέλαβαν, ενδεδειγμένες τεχνικές είναι η Μελέτη Περίπτωσης, η Επίδειξη, η Εργασία σε Ομάδες, η Προσομοίωση, το Παιχνίδι Ρόλων. Οι δύο τελευταίες τεχνικές προσφέρονται ιδιαίτερα, όταν οι εκπαιδευόμενοι/</a:t>
            </a:r>
            <a:r>
              <a:rPr lang="el-GR" dirty="0" err="1"/>
              <a:t>νες</a:t>
            </a:r>
            <a:r>
              <a:rPr lang="el-GR" dirty="0"/>
              <a:t> χρειάζεται να αναδιαμορφώσουν στάσεις σχετικά με ζητήματα συμπεριφοράς.</a:t>
            </a:r>
          </a:p>
          <a:p>
            <a:r>
              <a:rPr lang="el-GR" dirty="0"/>
              <a:t>Αν το κλίμα χαρακτηρίζεται από επιφυλακτικότητα, δεν είναι σκόπιμο να εφαρμοστεί το Παιχνίδι Ρόλων, αλλά είναι προτιμότερες η Μελέτη Περίπτωσης, η Επίδειξη.</a:t>
            </a:r>
          </a:p>
          <a:p>
            <a:r>
              <a:rPr lang="el-GR" dirty="0"/>
              <a:t>Αντίστροφα, αν μία ομάδα βρίσκεται σε φάση σύνθεσης, ενδείκνυται η χρήση τεχνικών, όπως το Παιχνίδι Ρόλων, η Προσομοίωση.</a:t>
            </a:r>
          </a:p>
          <a:p>
            <a:r>
              <a:rPr lang="el-GR" dirty="0"/>
              <a:t>Αν ο χρόνος είναι περιορισμένος, είναι σκόπιμο να αποφευχθεί μία απαιτητική Μελέτη Περίπτωσης. Προτιμότερο είναι να γίνει μία καλά προετοιμασμένη Άσκηση ή μία μεστή Εισήγηση.</a:t>
            </a:r>
          </a:p>
          <a:p>
            <a:r>
              <a:rPr lang="el-GR" dirty="0"/>
              <a:t>Μία άλλη παράμετρος είναι η χρονική στιγμή. Δεν είναι σκόπιμο να γίνει Εισήγηση μετά το μεσημεριανό φαγητό, γιατί η ικανότητα παρακολούθησης των εκπαιδευομένων είναι μειωμένη. Προτιμότερες τεχνικές είναι το Παιχνίδι Ρόλων και η Εργασία σε Ομάδες, οι οποίες ενεργοποιούν το ενδιαφέρον.</a:t>
            </a:r>
          </a:p>
        </p:txBody>
      </p:sp>
    </p:spTree>
    <p:extLst>
      <p:ext uri="{BB962C8B-B14F-4D97-AF65-F5344CB8AC3E}">
        <p14:creationId xmlns:p14="http://schemas.microsoft.com/office/powerpoint/2010/main" val="3043848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6BC82B-7101-7815-73F0-6971C72F8AD4}"/>
              </a:ext>
            </a:extLst>
          </p:cNvPr>
          <p:cNvSpPr>
            <a:spLocks noGrp="1"/>
          </p:cNvSpPr>
          <p:nvPr>
            <p:ph type="title"/>
          </p:nvPr>
        </p:nvSpPr>
        <p:spPr>
          <a:xfrm>
            <a:off x="2319271" y="315798"/>
            <a:ext cx="8911687" cy="874752"/>
          </a:xfrm>
        </p:spPr>
        <p:txBody>
          <a:bodyPr/>
          <a:lstStyle/>
          <a:p>
            <a:r>
              <a:rPr lang="el-GR" b="1" dirty="0">
                <a:solidFill>
                  <a:srgbClr val="FF0000"/>
                </a:solidFill>
                <a:effectLst>
                  <a:outerShdw blurRad="38100" dist="38100" dir="2700000" algn="tl">
                    <a:srgbClr val="000000">
                      <a:alpha val="43137"/>
                    </a:srgbClr>
                  </a:outerShdw>
                </a:effectLst>
              </a:rPr>
              <a:t>Τι σημαίνει…</a:t>
            </a:r>
          </a:p>
        </p:txBody>
      </p:sp>
      <p:sp>
        <p:nvSpPr>
          <p:cNvPr id="3" name="Θέση περιεχομένου 2">
            <a:extLst>
              <a:ext uri="{FF2B5EF4-FFF2-40B4-BE49-F238E27FC236}">
                <a16:creationId xmlns:a16="http://schemas.microsoft.com/office/drawing/2014/main" id="{36E52620-6688-DDA4-52DE-1C742AD18C15}"/>
              </a:ext>
            </a:extLst>
          </p:cNvPr>
          <p:cNvSpPr>
            <a:spLocks noGrp="1"/>
          </p:cNvSpPr>
          <p:nvPr>
            <p:ph idx="1"/>
          </p:nvPr>
        </p:nvSpPr>
        <p:spPr>
          <a:xfrm>
            <a:off x="2319271" y="1272619"/>
            <a:ext cx="8427563" cy="5467546"/>
          </a:xfrm>
        </p:spPr>
        <p:txBody>
          <a:bodyPr>
            <a:normAutofit fontScale="85000" lnSpcReduction="10000"/>
          </a:bodyPr>
          <a:lstStyle/>
          <a:p>
            <a:r>
              <a:rPr lang="el-GR" dirty="0"/>
              <a:t>Θέτει στο επίκεντρο τον μαθητή, προτείνοντας μία μετατόπιση από τη διδασκαλία στη μάθηση. </a:t>
            </a:r>
          </a:p>
          <a:p>
            <a:r>
              <a:rPr lang="el-GR" dirty="0"/>
              <a:t>Ενθαρρύνει τους μαθητές να στοχαστούν και να </a:t>
            </a:r>
            <a:r>
              <a:rPr lang="el-GR" dirty="0" err="1"/>
              <a:t>αλληλεπιδράσουν</a:t>
            </a:r>
            <a:r>
              <a:rPr lang="el-GR" dirty="0"/>
              <a:t>:</a:t>
            </a:r>
          </a:p>
          <a:p>
            <a:pPr>
              <a:buFont typeface="Wingdings" panose="05000000000000000000" pitchFamily="2" charset="2"/>
              <a:buChar char="v"/>
            </a:pPr>
            <a:r>
              <a:rPr lang="el-GR" dirty="0"/>
              <a:t> με τους άλλους και τον καθηγητή, </a:t>
            </a:r>
          </a:p>
          <a:p>
            <a:pPr>
              <a:buFont typeface="Wingdings" panose="05000000000000000000" pitchFamily="2" charset="2"/>
              <a:buChar char="v"/>
            </a:pPr>
            <a:r>
              <a:rPr lang="el-GR" dirty="0"/>
              <a:t>με το περιεχόμενο και </a:t>
            </a:r>
          </a:p>
          <a:p>
            <a:pPr>
              <a:buFont typeface="Wingdings" panose="05000000000000000000" pitchFamily="2" charset="2"/>
              <a:buChar char="v"/>
            </a:pPr>
            <a:r>
              <a:rPr lang="el-GR" dirty="0"/>
              <a:t>με τη διαδικασία της μάθησης</a:t>
            </a:r>
          </a:p>
          <a:p>
            <a:pPr marL="0" indent="0">
              <a:buNone/>
            </a:pPr>
            <a:endParaRPr lang="el-GR" dirty="0"/>
          </a:p>
          <a:p>
            <a:pPr marL="0" indent="0">
              <a:buNone/>
            </a:pPr>
            <a:r>
              <a:rPr lang="el-GR" b="1" dirty="0"/>
              <a:t> Σημαντικά στοιχεία είναι: </a:t>
            </a:r>
          </a:p>
          <a:p>
            <a:pPr marL="0" indent="0">
              <a:buNone/>
            </a:pPr>
            <a:r>
              <a:rPr lang="el-GR" dirty="0"/>
              <a:t>α. τι πρέπει να μαθαίνει ο μαθητής, </a:t>
            </a:r>
          </a:p>
          <a:p>
            <a:pPr marL="0" indent="0">
              <a:buNone/>
            </a:pPr>
            <a:r>
              <a:rPr lang="el-GR" dirty="0"/>
              <a:t>β. τι ενδιαφέρεται να μάθει ο μαθητής, </a:t>
            </a:r>
          </a:p>
          <a:p>
            <a:pPr marL="0" indent="0">
              <a:buNone/>
            </a:pPr>
            <a:r>
              <a:rPr lang="el-GR" dirty="0"/>
              <a:t>γ. τι μπορεί να μαθαίνει ο μαθητής και </a:t>
            </a:r>
          </a:p>
          <a:p>
            <a:pPr marL="0" indent="0">
              <a:buNone/>
            </a:pPr>
            <a:r>
              <a:rPr lang="el-GR" dirty="0"/>
              <a:t>δ. πώς και πότε πρέπει να μαθαίνει κάτι ο μαθητής. </a:t>
            </a:r>
          </a:p>
          <a:p>
            <a:pPr marL="0" indent="0">
              <a:buNone/>
            </a:pPr>
            <a:endParaRPr lang="el-GR" dirty="0"/>
          </a:p>
          <a:p>
            <a:pPr marL="0" indent="0">
              <a:buNone/>
            </a:pPr>
            <a:r>
              <a:rPr lang="el-GR" dirty="0"/>
              <a:t>Η </a:t>
            </a:r>
            <a:r>
              <a:rPr lang="el-GR" b="1" dirty="0"/>
              <a:t>βασική αρχή </a:t>
            </a:r>
            <a:r>
              <a:rPr lang="el-GR" dirty="0"/>
              <a:t>των </a:t>
            </a:r>
            <a:r>
              <a:rPr lang="el-GR" dirty="0" err="1"/>
              <a:t>μαθητοκεντρικών</a:t>
            </a:r>
            <a:r>
              <a:rPr lang="el-GR" dirty="0"/>
              <a:t> μεθόδων είναι η ενσυνείδητη συμμετοχή των μαθητών κατά την υλοποίηση της διαδικασίας της μάθησης.</a:t>
            </a:r>
          </a:p>
          <a:p>
            <a:r>
              <a:rPr lang="el-GR" dirty="0"/>
              <a:t>Η μάθηση διευκολύνεται σε περιβάλλοντα όπου οι μαθητές έχουν υποστηρικτικές σχέσεις, έχουν μία αίσθηση ελέγχου πάνω στη μαθησιακή διαδικασία και μπορούν να μάθουν μαζί και από άλλους σε ασφαλή και έμπιστα μαθησιακά περιβάλλοντα.</a:t>
            </a:r>
          </a:p>
        </p:txBody>
      </p:sp>
    </p:spTree>
    <p:extLst>
      <p:ext uri="{BB962C8B-B14F-4D97-AF65-F5344CB8AC3E}">
        <p14:creationId xmlns:p14="http://schemas.microsoft.com/office/powerpoint/2010/main" val="87572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8A7456-9AE3-5F6F-4B51-52C5E6B5FB13}"/>
              </a:ext>
            </a:extLst>
          </p:cNvPr>
          <p:cNvSpPr>
            <a:spLocks noGrp="1"/>
          </p:cNvSpPr>
          <p:nvPr>
            <p:ph type="title"/>
          </p:nvPr>
        </p:nvSpPr>
        <p:spPr>
          <a:xfrm>
            <a:off x="2253560" y="294172"/>
            <a:ext cx="8911687" cy="1280890"/>
          </a:xfrm>
        </p:spPr>
        <p:txBody>
          <a:bodyPr>
            <a:normAutofit fontScale="90000"/>
          </a:bodyPr>
          <a:lstStyle/>
          <a:p>
            <a:pPr algn="ctr">
              <a:lnSpc>
                <a:spcPct val="150000"/>
              </a:lnSpc>
            </a:pPr>
            <a:r>
              <a:rPr lang="el-GR" b="1" u="sng" dirty="0">
                <a:solidFill>
                  <a:srgbClr val="FF0000"/>
                </a:solidFill>
              </a:rPr>
              <a:t>Για ποιον λόγο, στην εποχή μας,</a:t>
            </a:r>
            <a:br>
              <a:rPr lang="el-GR" b="1" u="sng" dirty="0">
                <a:solidFill>
                  <a:srgbClr val="FF0000"/>
                </a:solidFill>
              </a:rPr>
            </a:br>
            <a:r>
              <a:rPr lang="el-GR" b="1" u="sng" dirty="0">
                <a:solidFill>
                  <a:srgbClr val="FF0000"/>
                </a:solidFill>
              </a:rPr>
              <a:t>προκρίνονται λιγότερο</a:t>
            </a:r>
            <a:br>
              <a:rPr lang="el-GR" b="1" u="sng" dirty="0">
                <a:solidFill>
                  <a:srgbClr val="FF0000"/>
                </a:solidFill>
              </a:rPr>
            </a:br>
            <a:r>
              <a:rPr lang="el-GR" b="1" u="sng" dirty="0">
                <a:solidFill>
                  <a:srgbClr val="FF0000"/>
                </a:solidFill>
              </a:rPr>
              <a:t>οι Δασκαλοκεντρικές Θεωρίες</a:t>
            </a:r>
            <a:br>
              <a:rPr lang="el-GR" b="1" u="sng" dirty="0">
                <a:solidFill>
                  <a:srgbClr val="FF0000"/>
                </a:solidFill>
              </a:rPr>
            </a:br>
            <a:r>
              <a:rPr lang="el-GR" b="1" u="sng" dirty="0">
                <a:solidFill>
                  <a:srgbClr val="FF0000"/>
                </a:solidFill>
              </a:rPr>
              <a:t>διδασκαλίας;</a:t>
            </a:r>
            <a:br>
              <a:rPr lang="el-GR" b="1" u="sng" dirty="0">
                <a:solidFill>
                  <a:srgbClr val="FF0000"/>
                </a:solidFill>
              </a:rPr>
            </a:br>
            <a:endParaRPr lang="el-GR" b="1" u="sng" dirty="0">
              <a:solidFill>
                <a:srgbClr val="FF0000"/>
              </a:solidFill>
            </a:endParaRPr>
          </a:p>
        </p:txBody>
      </p:sp>
    </p:spTree>
    <p:extLst>
      <p:ext uri="{BB962C8B-B14F-4D97-AF65-F5344CB8AC3E}">
        <p14:creationId xmlns:p14="http://schemas.microsoft.com/office/powerpoint/2010/main" val="1027388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D38205-A3F2-09A4-C559-EC80E9BFFADE}"/>
              </a:ext>
            </a:extLst>
          </p:cNvPr>
          <p:cNvSpPr>
            <a:spLocks noGrp="1"/>
          </p:cNvSpPr>
          <p:nvPr>
            <p:ph type="title"/>
          </p:nvPr>
        </p:nvSpPr>
        <p:spPr/>
        <p:txBody>
          <a:bodyPr/>
          <a:lstStyle/>
          <a:p>
            <a:r>
              <a:rPr lang="el-GR" b="1" dirty="0">
                <a:solidFill>
                  <a:srgbClr val="FF0000"/>
                </a:solidFill>
                <a:effectLst>
                  <a:outerShdw blurRad="38100" dist="38100" dir="2700000" algn="tl">
                    <a:srgbClr val="000000">
                      <a:alpha val="43137"/>
                    </a:srgbClr>
                  </a:outerShdw>
                </a:effectLst>
              </a:rPr>
              <a:t>Τροφή για σκέψη…</a:t>
            </a:r>
          </a:p>
        </p:txBody>
      </p:sp>
      <p:sp>
        <p:nvSpPr>
          <p:cNvPr id="3" name="Θέση περιεχομένου 2">
            <a:extLst>
              <a:ext uri="{FF2B5EF4-FFF2-40B4-BE49-F238E27FC236}">
                <a16:creationId xmlns:a16="http://schemas.microsoft.com/office/drawing/2014/main" id="{F9ED92A6-6381-E5A1-3391-4BF3528E5B7A}"/>
              </a:ext>
            </a:extLst>
          </p:cNvPr>
          <p:cNvSpPr>
            <a:spLocks noGrp="1"/>
          </p:cNvSpPr>
          <p:nvPr>
            <p:ph idx="1"/>
          </p:nvPr>
        </p:nvSpPr>
        <p:spPr>
          <a:xfrm>
            <a:off x="1853922" y="1555422"/>
            <a:ext cx="6913006" cy="5005634"/>
          </a:xfrm>
        </p:spPr>
        <p:txBody>
          <a:bodyPr>
            <a:normAutofit lnSpcReduction="10000"/>
          </a:bodyPr>
          <a:lstStyle/>
          <a:p>
            <a:pPr marL="0" indent="0">
              <a:buNone/>
            </a:pPr>
            <a:r>
              <a:rPr lang="el-GR" dirty="0"/>
              <a:t>Οι εκπαιδευόμενοι χρειάζεται να αξιοποιήσουν τις γνώσεις που</a:t>
            </a:r>
          </a:p>
          <a:p>
            <a:r>
              <a:rPr lang="el-GR" dirty="0"/>
              <a:t>αφορούν στις σύγχρονες παιδαγωγικές θεωρήσεις, </a:t>
            </a:r>
          </a:p>
          <a:p>
            <a:r>
              <a:rPr lang="el-GR" dirty="0"/>
              <a:t>τις διδακτικές μεθόδους που προκρίνονται, όπως η βιωματική, το </a:t>
            </a:r>
            <a:r>
              <a:rPr lang="el-GR" dirty="0" err="1"/>
              <a:t>πρότζεκτ</a:t>
            </a:r>
            <a:r>
              <a:rPr lang="el-GR" dirty="0"/>
              <a:t> και η </a:t>
            </a:r>
            <a:r>
              <a:rPr lang="el-GR" dirty="0" err="1"/>
              <a:t>ομαδοσυνεργατική</a:t>
            </a:r>
            <a:r>
              <a:rPr lang="el-GR" dirty="0"/>
              <a:t> και </a:t>
            </a:r>
          </a:p>
          <a:p>
            <a:r>
              <a:rPr lang="el-GR" dirty="0"/>
              <a:t>τις μορφές διδασκαλίας.</a:t>
            </a:r>
          </a:p>
          <a:p>
            <a:pPr marL="0" indent="0">
              <a:buNone/>
            </a:pPr>
            <a:endParaRPr lang="el-GR" dirty="0"/>
          </a:p>
          <a:p>
            <a:pPr marL="0" indent="0">
              <a:buNone/>
            </a:pPr>
            <a:r>
              <a:rPr lang="el-GR" dirty="0"/>
              <a:t>Ενδεικτικά, το κίνημα της νέας αγωγής ήταν ένα συνολικό παιδαγωγικό κίνημα, που σηματοδότησε την αλλαγή στις διδακτικές-παιδαγωγικές προσεγγίσεις, μέσα από την συνδρομή της ψυχολογίας και του διαφωτισμού. </a:t>
            </a:r>
          </a:p>
          <a:p>
            <a:pPr marL="0" indent="0">
              <a:buNone/>
            </a:pPr>
            <a:r>
              <a:rPr lang="el-GR" dirty="0"/>
              <a:t>Αναγνωρίζει την ανάγκη σεβασμού της προσωπικότητας του παιδιού, </a:t>
            </a:r>
          </a:p>
          <a:p>
            <a:pPr marL="0" indent="0">
              <a:buNone/>
            </a:pPr>
            <a:r>
              <a:rPr lang="el-GR" dirty="0"/>
              <a:t>θέτει την αυτενέργεια και άλλες διδακτικές αρχές όπως </a:t>
            </a:r>
            <a:r>
              <a:rPr lang="el-GR" dirty="0" err="1"/>
              <a:t>εποπτικότητα</a:t>
            </a:r>
            <a:r>
              <a:rPr lang="el-GR" dirty="0"/>
              <a:t>, βιωματική μάθηση, μεταβίβαση της γνώσης, σε πρώτο πλάνο.</a:t>
            </a:r>
          </a:p>
          <a:p>
            <a:endParaRPr lang="el-GR" dirty="0"/>
          </a:p>
        </p:txBody>
      </p:sp>
      <p:pic>
        <p:nvPicPr>
          <p:cNvPr id="4" name="Εικόνα 3">
            <a:extLst>
              <a:ext uri="{FF2B5EF4-FFF2-40B4-BE49-F238E27FC236}">
                <a16:creationId xmlns:a16="http://schemas.microsoft.com/office/drawing/2014/main" id="{A0947BED-1467-25DA-ABC6-089E407675EC}"/>
              </a:ext>
            </a:extLst>
          </p:cNvPr>
          <p:cNvPicPr>
            <a:picLocks noChangeAspect="1"/>
          </p:cNvPicPr>
          <p:nvPr/>
        </p:nvPicPr>
        <p:blipFill>
          <a:blip r:embed="rId2"/>
          <a:stretch>
            <a:fillRect/>
          </a:stretch>
        </p:blipFill>
        <p:spPr>
          <a:xfrm>
            <a:off x="8766928" y="2366128"/>
            <a:ext cx="2981375" cy="2460396"/>
          </a:xfrm>
          <a:prstGeom prst="rect">
            <a:avLst/>
          </a:prstGeom>
        </p:spPr>
      </p:pic>
    </p:spTree>
    <p:extLst>
      <p:ext uri="{BB962C8B-B14F-4D97-AF65-F5344CB8AC3E}">
        <p14:creationId xmlns:p14="http://schemas.microsoft.com/office/powerpoint/2010/main" val="1530025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7D19C7-CDE4-8DDC-4A16-A507C73EA7BA}"/>
              </a:ext>
            </a:extLst>
          </p:cNvPr>
          <p:cNvSpPr>
            <a:spLocks noGrp="1"/>
          </p:cNvSpPr>
          <p:nvPr>
            <p:ph type="title"/>
          </p:nvPr>
        </p:nvSpPr>
        <p:spPr>
          <a:xfrm>
            <a:off x="2017337" y="624110"/>
            <a:ext cx="9487276" cy="1280890"/>
          </a:xfrm>
        </p:spPr>
        <p:txBody>
          <a:bodyPr>
            <a:normAutofit/>
          </a:bodyPr>
          <a:lstStyle/>
          <a:p>
            <a:pPr algn="ctr"/>
            <a:r>
              <a:rPr lang="el-GR" b="1" dirty="0">
                <a:solidFill>
                  <a:srgbClr val="FF0000"/>
                </a:solidFill>
                <a:effectLst>
                  <a:outerShdw blurRad="38100" dist="38100" dir="2700000" algn="tl">
                    <a:srgbClr val="000000">
                      <a:alpha val="43137"/>
                    </a:srgbClr>
                  </a:outerShdw>
                </a:effectLst>
              </a:rPr>
              <a:t>Τα κύρια χαρακτηριστικά της </a:t>
            </a:r>
            <a:r>
              <a:rPr lang="el-GR" b="1" dirty="0" err="1">
                <a:solidFill>
                  <a:srgbClr val="FF0000"/>
                </a:solidFill>
                <a:effectLst>
                  <a:outerShdw blurRad="38100" dist="38100" dir="2700000" algn="tl">
                    <a:srgbClr val="000000">
                      <a:alpha val="43137"/>
                    </a:srgbClr>
                  </a:outerShdw>
                </a:effectLst>
              </a:rPr>
              <a:t>μαθητοκεντρικής</a:t>
            </a:r>
            <a:r>
              <a:rPr lang="el-GR" b="1" dirty="0">
                <a:solidFill>
                  <a:srgbClr val="FF0000"/>
                </a:solidFill>
                <a:effectLst>
                  <a:outerShdw blurRad="38100" dist="38100" dir="2700000" algn="tl">
                    <a:srgbClr val="000000">
                      <a:alpha val="43137"/>
                    </a:srgbClr>
                  </a:outerShdw>
                </a:effectLst>
              </a:rPr>
              <a:t> διδασκαλίας είναι:</a:t>
            </a:r>
          </a:p>
        </p:txBody>
      </p:sp>
      <p:sp>
        <p:nvSpPr>
          <p:cNvPr id="3" name="Θέση περιεχομένου 2">
            <a:extLst>
              <a:ext uri="{FF2B5EF4-FFF2-40B4-BE49-F238E27FC236}">
                <a16:creationId xmlns:a16="http://schemas.microsoft.com/office/drawing/2014/main" id="{B70C3A29-C673-8C90-01E2-5949123C3A93}"/>
              </a:ext>
            </a:extLst>
          </p:cNvPr>
          <p:cNvSpPr>
            <a:spLocks noGrp="1"/>
          </p:cNvSpPr>
          <p:nvPr>
            <p:ph idx="1"/>
          </p:nvPr>
        </p:nvSpPr>
        <p:spPr>
          <a:xfrm>
            <a:off x="2589212" y="2422688"/>
            <a:ext cx="8915400" cy="3949831"/>
          </a:xfrm>
        </p:spPr>
        <p:txBody>
          <a:bodyPr/>
          <a:lstStyle/>
          <a:p>
            <a:r>
              <a:rPr lang="el-GR" dirty="0"/>
              <a:t>Η ενεργητική συμμετοχή των μαθητών στη μαθησιακή διαδικασία,</a:t>
            </a:r>
          </a:p>
          <a:p>
            <a:r>
              <a:rPr lang="el-GR" dirty="0"/>
              <a:t>Η παρακολούθηση από τον εκπαιδευτικό της δραστηριότητας των μαθητών (που επιλέγουν το πλαίσιο της εργασίας τους) και η παρέμβασή του μόνο στην περίπτωση που οι μαθητές το ζητήσουν,</a:t>
            </a:r>
          </a:p>
          <a:p>
            <a:r>
              <a:rPr lang="el-GR" dirty="0"/>
              <a:t>Η καλλιέργεια της μάθησης βάσει </a:t>
            </a:r>
            <a:r>
              <a:rPr lang="el-GR" dirty="0" err="1"/>
              <a:t>ανακαλυπτικών</a:t>
            </a:r>
            <a:r>
              <a:rPr lang="el-GR" dirty="0"/>
              <a:t> τεχνικών,</a:t>
            </a:r>
          </a:p>
          <a:p>
            <a:r>
              <a:rPr lang="el-GR" dirty="0"/>
              <a:t>Η καλλιέργεια στους μαθητές εσωτερικών κινήτρων μάθησης</a:t>
            </a:r>
          </a:p>
        </p:txBody>
      </p:sp>
    </p:spTree>
    <p:extLst>
      <p:ext uri="{BB962C8B-B14F-4D97-AF65-F5344CB8AC3E}">
        <p14:creationId xmlns:p14="http://schemas.microsoft.com/office/powerpoint/2010/main" val="81034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967AB0-37E8-3014-F6D0-845936F8ED68}"/>
              </a:ext>
            </a:extLst>
          </p:cNvPr>
          <p:cNvSpPr>
            <a:spLocks noGrp="1"/>
          </p:cNvSpPr>
          <p:nvPr>
            <p:ph type="title"/>
          </p:nvPr>
        </p:nvSpPr>
        <p:spPr/>
        <p:txBody>
          <a:bodyPr/>
          <a:lstStyle/>
          <a:p>
            <a:pPr algn="ctr"/>
            <a:r>
              <a:rPr lang="el-GR" b="1" dirty="0">
                <a:solidFill>
                  <a:srgbClr val="FF0000"/>
                </a:solidFill>
                <a:effectLst>
                  <a:outerShdw blurRad="38100" dist="38100" dir="2700000" algn="tl">
                    <a:srgbClr val="000000">
                      <a:alpha val="43137"/>
                    </a:srgbClr>
                  </a:outerShdw>
                </a:effectLst>
              </a:rPr>
              <a:t>Διδακτικές Τεχνικές</a:t>
            </a:r>
          </a:p>
        </p:txBody>
      </p:sp>
      <p:sp>
        <p:nvSpPr>
          <p:cNvPr id="3" name="Θέση περιεχομένου 2">
            <a:extLst>
              <a:ext uri="{FF2B5EF4-FFF2-40B4-BE49-F238E27FC236}">
                <a16:creationId xmlns:a16="http://schemas.microsoft.com/office/drawing/2014/main" id="{68EFE5A1-1E94-4A3B-0CB1-65C0F99CCD0A}"/>
              </a:ext>
            </a:extLst>
          </p:cNvPr>
          <p:cNvSpPr>
            <a:spLocks noGrp="1"/>
          </p:cNvSpPr>
          <p:nvPr>
            <p:ph idx="1"/>
          </p:nvPr>
        </p:nvSpPr>
        <p:spPr>
          <a:xfrm>
            <a:off x="2589212" y="1772239"/>
            <a:ext cx="8915400" cy="4798243"/>
          </a:xfrm>
        </p:spPr>
        <p:txBody>
          <a:bodyPr>
            <a:normAutofit fontScale="92500" lnSpcReduction="20000"/>
          </a:bodyPr>
          <a:lstStyle/>
          <a:p>
            <a:r>
              <a:rPr lang="el-GR" b="1" dirty="0">
                <a:solidFill>
                  <a:srgbClr val="FF0000"/>
                </a:solidFill>
              </a:rPr>
              <a:t>Εισήγηση/ Διάλεξη:</a:t>
            </a:r>
          </a:p>
          <a:p>
            <a:pPr marL="0" indent="0">
              <a:buNone/>
            </a:pPr>
            <a:endParaRPr lang="el-GR" sz="900" b="1" dirty="0">
              <a:solidFill>
                <a:srgbClr val="FF0000"/>
              </a:solidFill>
            </a:endParaRPr>
          </a:p>
          <a:p>
            <a:pPr marL="0" indent="0">
              <a:buNone/>
            </a:pPr>
            <a:r>
              <a:rPr lang="el-GR" b="1" u="sng" dirty="0"/>
              <a:t>Πλεονεκτήματα</a:t>
            </a:r>
            <a:r>
              <a:rPr lang="el-GR" dirty="0"/>
              <a:t>: </a:t>
            </a:r>
          </a:p>
          <a:p>
            <a:pPr marL="0" indent="0">
              <a:buNone/>
            </a:pPr>
            <a:r>
              <a:rPr lang="el-GR" dirty="0"/>
              <a:t>α) καθιστά δυνατή τη μετάδοση συγκροτημένων γνώσεων και την ανάλυση εννοιών σε σχετικά σύντομο χρονικό διάστημα</a:t>
            </a:r>
          </a:p>
          <a:p>
            <a:pPr marL="0" indent="0">
              <a:buNone/>
            </a:pPr>
            <a:r>
              <a:rPr lang="el-GR" dirty="0"/>
              <a:t>β) η προετοιμασία και η πραγματοποίησή της είναι ευκολότερη από άλλες τεχνικές</a:t>
            </a:r>
          </a:p>
          <a:p>
            <a:pPr marL="0" indent="0">
              <a:buNone/>
            </a:pPr>
            <a:r>
              <a:rPr lang="el-GR" dirty="0"/>
              <a:t>γ) είναι αναγκαία για την εισαγωγή νέων θεμάτων για τον προβληματισμό των μαθητών και για την κινητοποίηση του μαθητικού ενδιαφέροντος και</a:t>
            </a:r>
          </a:p>
          <a:p>
            <a:pPr marL="0" indent="0">
              <a:buNone/>
            </a:pPr>
            <a:r>
              <a:rPr lang="el-GR" dirty="0"/>
              <a:t>δ) οι μαθητές συχνά αισθάνονται ασφαλέστερα, όταν απλώς παρακολουθούν παρά όταν προσπαθούν να επεξεργαστούν απόψεις ή ζητήματα μόνοι τους ή με άλλους.</a:t>
            </a:r>
          </a:p>
          <a:p>
            <a:pPr marL="0" indent="0">
              <a:buNone/>
            </a:pPr>
            <a:endParaRPr lang="el-GR" sz="900" dirty="0"/>
          </a:p>
          <a:p>
            <a:pPr>
              <a:buFont typeface="Wingdings" panose="05000000000000000000" pitchFamily="2" charset="2"/>
              <a:buChar char="v"/>
            </a:pPr>
            <a:r>
              <a:rPr lang="el-GR" dirty="0"/>
              <a:t>Παρά την αρνητική της αντιμετώπιση ως τεχνική, υπάρχουν περιπτώσεις στη διδασκαλία κατά τις οποίες επιβάλλεται η χρήση της για μικρό χρονικό διάστημα (π.χ. γνωστοποίηση των διδακτικών στόχων, ανακεφαλαίωση εννοιών, επισήμανση παρανοήσεων και δυσνόητων σημείων, καθοδήγηση της διδακτικής διαδικασίας κ.λπ.)</a:t>
            </a:r>
          </a:p>
        </p:txBody>
      </p:sp>
    </p:spTree>
    <p:extLst>
      <p:ext uri="{BB962C8B-B14F-4D97-AF65-F5344CB8AC3E}">
        <p14:creationId xmlns:p14="http://schemas.microsoft.com/office/powerpoint/2010/main" val="352778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6A02B8-7114-961C-DD61-4185E367A0C3}"/>
              </a:ext>
            </a:extLst>
          </p:cNvPr>
          <p:cNvSpPr>
            <a:spLocks noGrp="1"/>
          </p:cNvSpPr>
          <p:nvPr>
            <p:ph type="title"/>
          </p:nvPr>
        </p:nvSpPr>
        <p:spPr/>
        <p:txBody>
          <a:bodyPr>
            <a:normAutofit/>
          </a:bodyPr>
          <a:lstStyle/>
          <a:p>
            <a:r>
              <a:rPr lang="el-GR" b="1" dirty="0">
                <a:solidFill>
                  <a:srgbClr val="FF0000"/>
                </a:solidFill>
                <a:effectLst>
                  <a:outerShdw blurRad="38100" dist="38100" dir="2700000" algn="tl">
                    <a:srgbClr val="000000">
                      <a:alpha val="43137"/>
                    </a:srgbClr>
                  </a:outerShdw>
                </a:effectLst>
              </a:rPr>
              <a:t>Συζήτηση/ Διάλογος:</a:t>
            </a:r>
            <a:br>
              <a:rPr lang="el-GR" b="1" dirty="0">
                <a:solidFill>
                  <a:srgbClr val="FF0000"/>
                </a:solidFill>
                <a:effectLst>
                  <a:outerShdw blurRad="38100" dist="38100" dir="2700000" algn="tl">
                    <a:srgbClr val="000000">
                      <a:alpha val="43137"/>
                    </a:srgbClr>
                  </a:outerShdw>
                </a:effectLst>
              </a:rPr>
            </a:br>
            <a:endParaRPr lang="el-GR" dirty="0"/>
          </a:p>
        </p:txBody>
      </p:sp>
      <p:sp>
        <p:nvSpPr>
          <p:cNvPr id="3" name="Θέση περιεχομένου 2">
            <a:extLst>
              <a:ext uri="{FF2B5EF4-FFF2-40B4-BE49-F238E27FC236}">
                <a16:creationId xmlns:a16="http://schemas.microsoft.com/office/drawing/2014/main" id="{24320961-373F-C8B4-F27E-EB6EBC3B0410}"/>
              </a:ext>
            </a:extLst>
          </p:cNvPr>
          <p:cNvSpPr>
            <a:spLocks noGrp="1"/>
          </p:cNvSpPr>
          <p:nvPr>
            <p:ph idx="1"/>
          </p:nvPr>
        </p:nvSpPr>
        <p:spPr>
          <a:xfrm>
            <a:off x="2592925" y="1772238"/>
            <a:ext cx="9086885" cy="4760535"/>
          </a:xfrm>
        </p:spPr>
        <p:txBody>
          <a:bodyPr/>
          <a:lstStyle/>
          <a:p>
            <a:pPr marL="0" indent="0" algn="ctr">
              <a:buNone/>
            </a:pPr>
            <a:r>
              <a:rPr lang="el-GR" dirty="0"/>
              <a:t>Η λειτουργία της συζήτησης κρίνεται ιδιαίτερα σημαντική, </a:t>
            </a:r>
          </a:p>
          <a:p>
            <a:pPr marL="0" indent="0" algn="ctr">
              <a:buNone/>
            </a:pPr>
            <a:r>
              <a:rPr lang="el-GR" dirty="0"/>
              <a:t>καθώς δίνει τη δυνατότητα στους μαθητές: </a:t>
            </a:r>
          </a:p>
          <a:p>
            <a:pPr marL="0" indent="0" algn="ctr">
              <a:buNone/>
            </a:pPr>
            <a:endParaRPr lang="el-GR" sz="800" dirty="0"/>
          </a:p>
          <a:p>
            <a:pPr>
              <a:buFont typeface="Wingdings" panose="05000000000000000000" pitchFamily="2" charset="2"/>
              <a:buChar char="Ø"/>
            </a:pPr>
            <a:r>
              <a:rPr lang="el-GR" dirty="0"/>
              <a:t>να περιγράψουν, να αξιολογήσουν, να αναλύσουν τις διδαχθείσες έννοιες/θέματα,</a:t>
            </a:r>
          </a:p>
          <a:p>
            <a:pPr>
              <a:buFont typeface="Wingdings" panose="05000000000000000000" pitchFamily="2" charset="2"/>
              <a:buChar char="Ø"/>
            </a:pPr>
            <a:r>
              <a:rPr lang="el-GR" dirty="0"/>
              <a:t>να παραθέσουν λογικά επιχειρήματα, </a:t>
            </a:r>
          </a:p>
          <a:p>
            <a:pPr>
              <a:buFont typeface="Wingdings" panose="05000000000000000000" pitchFamily="2" charset="2"/>
              <a:buChar char="Ø"/>
            </a:pPr>
            <a:r>
              <a:rPr lang="el-GR" dirty="0"/>
              <a:t>να δραστηριοποιηθούν νοητικά, </a:t>
            </a:r>
          </a:p>
          <a:p>
            <a:pPr>
              <a:buFont typeface="Wingdings" panose="05000000000000000000" pitchFamily="2" charset="2"/>
              <a:buChar char="Ø"/>
            </a:pPr>
            <a:r>
              <a:rPr lang="el-GR" dirty="0"/>
              <a:t>να συμμετάσχουν ενεργά στη μαθησιακή διαδικασία, </a:t>
            </a:r>
          </a:p>
          <a:p>
            <a:pPr>
              <a:buFont typeface="Wingdings" panose="05000000000000000000" pitchFamily="2" charset="2"/>
              <a:buChar char="Ø"/>
            </a:pPr>
            <a:r>
              <a:rPr lang="el-GR" dirty="0"/>
              <a:t>να διαπιστώσουν την αντίδραση των άλλων στις τοποθετήσεις τους και τέλος </a:t>
            </a:r>
          </a:p>
          <a:p>
            <a:pPr>
              <a:buFont typeface="Wingdings" panose="05000000000000000000" pitchFamily="2" charset="2"/>
              <a:buChar char="Ø"/>
            </a:pPr>
            <a:r>
              <a:rPr lang="el-GR" dirty="0"/>
              <a:t>να έρθουν σε επαφή με τον τρόπο που οι συμμαθητές τους αντιλαμβάνονται τα πράγματα.</a:t>
            </a:r>
          </a:p>
        </p:txBody>
      </p:sp>
    </p:spTree>
    <p:extLst>
      <p:ext uri="{BB962C8B-B14F-4D97-AF65-F5344CB8AC3E}">
        <p14:creationId xmlns:p14="http://schemas.microsoft.com/office/powerpoint/2010/main" val="155977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78BC6E-2670-B863-A85E-147036AF327F}"/>
              </a:ext>
            </a:extLst>
          </p:cNvPr>
          <p:cNvSpPr>
            <a:spLocks noGrp="1"/>
          </p:cNvSpPr>
          <p:nvPr>
            <p:ph type="title"/>
          </p:nvPr>
        </p:nvSpPr>
        <p:spPr/>
        <p:txBody>
          <a:bodyPr/>
          <a:lstStyle/>
          <a:p>
            <a:r>
              <a:rPr lang="el-GR" b="1" dirty="0" err="1">
                <a:solidFill>
                  <a:srgbClr val="FF0000"/>
                </a:solidFill>
                <a:effectLst>
                  <a:outerShdw blurRad="38100" dist="38100" dir="2700000" algn="tl">
                    <a:srgbClr val="000000">
                      <a:alpha val="43137"/>
                    </a:srgbClr>
                  </a:outerShdw>
                </a:effectLst>
              </a:rPr>
              <a:t>Ερωταπαντήσεις</a:t>
            </a:r>
            <a:r>
              <a:rPr lang="el-GR" b="1" dirty="0">
                <a:solidFill>
                  <a:srgbClr val="FF0000"/>
                </a:solidFill>
                <a:effectLst>
                  <a:outerShdw blurRad="38100" dist="38100" dir="2700000" algn="tl">
                    <a:srgbClr val="000000">
                      <a:alpha val="43137"/>
                    </a:srgbClr>
                  </a:outerShdw>
                </a:effectLst>
              </a:rPr>
              <a:t>:</a:t>
            </a:r>
          </a:p>
        </p:txBody>
      </p:sp>
      <p:sp>
        <p:nvSpPr>
          <p:cNvPr id="3" name="Θέση περιεχομένου 2">
            <a:extLst>
              <a:ext uri="{FF2B5EF4-FFF2-40B4-BE49-F238E27FC236}">
                <a16:creationId xmlns:a16="http://schemas.microsoft.com/office/drawing/2014/main" id="{168B18C9-0FD3-F620-3B42-E3A8289BA269}"/>
              </a:ext>
            </a:extLst>
          </p:cNvPr>
          <p:cNvSpPr>
            <a:spLocks noGrp="1"/>
          </p:cNvSpPr>
          <p:nvPr>
            <p:ph idx="1"/>
          </p:nvPr>
        </p:nvSpPr>
        <p:spPr>
          <a:xfrm>
            <a:off x="2589212" y="1905000"/>
            <a:ext cx="8915400" cy="4328890"/>
          </a:xfrm>
        </p:spPr>
        <p:txBody>
          <a:bodyPr>
            <a:normAutofit/>
          </a:bodyPr>
          <a:lstStyle/>
          <a:p>
            <a:pPr marL="0" indent="0">
              <a:buNone/>
            </a:pPr>
            <a:r>
              <a:rPr lang="el-GR" dirty="0"/>
              <a:t>Ενδεικτικοί λόγοι στους οποίους οφείλεται η συχνή χρήση των ερωταποκρίσεων στη διδασκαλία είναι: </a:t>
            </a:r>
          </a:p>
          <a:p>
            <a:pPr marL="0" indent="0">
              <a:buNone/>
            </a:pPr>
            <a:r>
              <a:rPr lang="el-GR" dirty="0"/>
              <a:t>α) διεγείρουν το ενδιαφέρον και ενθαρρύνουν την περιέργεια και την προσοχή των μαθητών, </a:t>
            </a:r>
          </a:p>
          <a:p>
            <a:pPr marL="0" indent="0">
              <a:buNone/>
            </a:pPr>
            <a:r>
              <a:rPr lang="el-GR" dirty="0"/>
              <a:t>β) βοηθούν στην κατανόηση, ανακεφαλαίωση και εμπέδωση του μαθήματος,</a:t>
            </a:r>
          </a:p>
          <a:p>
            <a:pPr marL="0" indent="0">
              <a:buNone/>
            </a:pPr>
            <a:r>
              <a:rPr lang="el-GR" dirty="0"/>
              <a:t>γ) οι απαντήσεις των μαθητών χρησιμοποιούνται για περισσότερη εμβάθυνση στο θέμα, </a:t>
            </a:r>
          </a:p>
          <a:p>
            <a:pPr marL="0" indent="0">
              <a:buNone/>
            </a:pPr>
            <a:r>
              <a:rPr lang="el-GR" dirty="0"/>
              <a:t>δ) δημιουργούν κλίμα επικοινωνίας και συμμετοχής και </a:t>
            </a:r>
          </a:p>
          <a:p>
            <a:pPr marL="0" indent="0">
              <a:buNone/>
            </a:pPr>
            <a:r>
              <a:rPr lang="el-GR" dirty="0"/>
              <a:t>ε) ο εκπαιδευτικός διαπιστώνει τον βαθμό κατανόησης και τις ανάγκες των μαθητών ως προς το αντικείμενο της μάθησης.</a:t>
            </a:r>
          </a:p>
        </p:txBody>
      </p:sp>
    </p:spTree>
    <p:extLst>
      <p:ext uri="{BB962C8B-B14F-4D97-AF65-F5344CB8AC3E}">
        <p14:creationId xmlns:p14="http://schemas.microsoft.com/office/powerpoint/2010/main" val="298288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8FB2E5-A218-ACC9-3FC1-AFC957271887}"/>
              </a:ext>
            </a:extLst>
          </p:cNvPr>
          <p:cNvSpPr>
            <a:spLocks noGrp="1"/>
          </p:cNvSpPr>
          <p:nvPr>
            <p:ph type="title"/>
          </p:nvPr>
        </p:nvSpPr>
        <p:spPr/>
        <p:txBody>
          <a:bodyPr/>
          <a:lstStyle/>
          <a:p>
            <a:r>
              <a:rPr lang="el-GR" b="1" dirty="0">
                <a:solidFill>
                  <a:srgbClr val="FF0000"/>
                </a:solidFill>
                <a:effectLst>
                  <a:outerShdw blurRad="38100" dist="38100" dir="2700000" algn="tl">
                    <a:srgbClr val="000000">
                      <a:alpha val="43137"/>
                    </a:srgbClr>
                  </a:outerShdw>
                </a:effectLst>
              </a:rPr>
              <a:t>Διδασκαλία μέσω επίδειξης:</a:t>
            </a:r>
            <a:br>
              <a:rPr lang="el-GR" b="1" dirty="0">
                <a:solidFill>
                  <a:srgbClr val="FF0000"/>
                </a:solidFill>
                <a:effectLst>
                  <a:outerShdw blurRad="38100" dist="38100" dir="2700000" algn="tl">
                    <a:srgbClr val="000000">
                      <a:alpha val="43137"/>
                    </a:srgbClr>
                  </a:outerShdw>
                </a:effectLst>
              </a:rPr>
            </a:b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67188B2F-D702-0E6F-8BF1-FC63846889E6}"/>
              </a:ext>
            </a:extLst>
          </p:cNvPr>
          <p:cNvSpPr>
            <a:spLocks noGrp="1"/>
          </p:cNvSpPr>
          <p:nvPr>
            <p:ph idx="1"/>
          </p:nvPr>
        </p:nvSpPr>
        <p:spPr>
          <a:xfrm>
            <a:off x="2589212" y="2133600"/>
            <a:ext cx="7318359" cy="3777622"/>
          </a:xfrm>
        </p:spPr>
        <p:txBody>
          <a:bodyPr>
            <a:normAutofit/>
          </a:bodyPr>
          <a:lstStyle/>
          <a:p>
            <a:pPr marL="0" indent="0">
              <a:buNone/>
            </a:pPr>
            <a:r>
              <a:rPr lang="el-GR" dirty="0"/>
              <a:t>Η επίδειξη αποτελεί μία χρήσιμη τεχνική καθώς: </a:t>
            </a:r>
          </a:p>
          <a:p>
            <a:pPr marL="0" indent="0">
              <a:buNone/>
            </a:pPr>
            <a:r>
              <a:rPr lang="el-GR" dirty="0"/>
              <a:t>α) η μάθηση επιτυγχάνεται μέσα από την πράξη, </a:t>
            </a:r>
          </a:p>
          <a:p>
            <a:pPr marL="0" indent="0">
              <a:buNone/>
            </a:pPr>
            <a:r>
              <a:rPr lang="el-GR" dirty="0"/>
              <a:t>β) συμπληρώνει και υποστηρίζει την εφαρμογή άλλων τεχνικών διδασκαλίας, </a:t>
            </a:r>
          </a:p>
          <a:p>
            <a:pPr marL="0" indent="0">
              <a:buNone/>
            </a:pPr>
            <a:r>
              <a:rPr lang="el-GR" dirty="0"/>
              <a:t>γ) στο πλαίσιο εφαρμογής της οι μαθητές σχηματίζουν πλήρεις και σαφείς παραστάσεις, καθώς παρουσιάζονται οι ορθές και οι λαθεμένες πράξεις ,οι εναλλακτικές λύσεις και οι διαδικασίες και </a:t>
            </a:r>
          </a:p>
          <a:p>
            <a:pPr marL="0" indent="0">
              <a:buNone/>
            </a:pPr>
            <a:r>
              <a:rPr lang="el-GR" dirty="0"/>
              <a:t>δ) εξασφαλίζεται η ενεργοποίηση όλων των μαθητών και κινητοποιείται το ενδιαφέρον τους.</a:t>
            </a:r>
          </a:p>
        </p:txBody>
      </p:sp>
    </p:spTree>
    <p:extLst>
      <p:ext uri="{BB962C8B-B14F-4D97-AF65-F5344CB8AC3E}">
        <p14:creationId xmlns:p14="http://schemas.microsoft.com/office/powerpoint/2010/main" val="1485331142"/>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53</TotalTime>
  <Words>1796</Words>
  <Application>Microsoft Office PowerPoint</Application>
  <PresentationFormat>Ευρεία οθόνη</PresentationFormat>
  <Paragraphs>116</Paragraphs>
  <Slides>15</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15</vt:i4>
      </vt:variant>
    </vt:vector>
  </HeadingPairs>
  <TitlesOfParts>
    <vt:vector size="21" baseType="lpstr">
      <vt:lpstr>Arial</vt:lpstr>
      <vt:lpstr>Calibri</vt:lpstr>
      <vt:lpstr>Century Gothic</vt:lpstr>
      <vt:lpstr>Wingdings</vt:lpstr>
      <vt:lpstr>Wingdings 3</vt:lpstr>
      <vt:lpstr>Θρόισμα</vt:lpstr>
      <vt:lpstr>Μαθητοκεντρική    Διδασκαλία</vt:lpstr>
      <vt:lpstr>Τι σημαίνει…</vt:lpstr>
      <vt:lpstr>Για ποιον λόγο, στην εποχή μας, προκρίνονται λιγότερο οι Δασκαλοκεντρικές Θεωρίες διδασκαλίας; </vt:lpstr>
      <vt:lpstr>Τροφή για σκέψη…</vt:lpstr>
      <vt:lpstr>Τα κύρια χαρακτηριστικά της μαθητοκεντρικής διδασκαλίας είναι:</vt:lpstr>
      <vt:lpstr>Διδακτικές Τεχνικές</vt:lpstr>
      <vt:lpstr>Συζήτηση/ Διάλογος: </vt:lpstr>
      <vt:lpstr>Ερωταπαντήσεις:</vt:lpstr>
      <vt:lpstr>Διδασκαλία μέσω επίδειξης: </vt:lpstr>
      <vt:lpstr>Παιχνίδι ρόλων: </vt:lpstr>
      <vt:lpstr>Μελέτη περίπτωσης: </vt:lpstr>
      <vt:lpstr>Η μαιευτική μέθοδος του Σωκράτη (έλεγχος- ειρωνεία- επαγωγή)  έδωσε τα ‘φώτα’ της σε σημερινές μεθόδους και προσεγγίσεις διδασκαλίας.</vt:lpstr>
      <vt:lpstr>Η μαιευτική μέθοδος του Σωκράτη (έλεγχος- ειρωνεία- επαγωγή)  έδωσε τα ‘φώτα’ της σε σημερινές μεθόδους και προσεγγίσεις διδασκαλίας.</vt:lpstr>
      <vt:lpstr>Ποιους παράγοντες θα λαμβάνατε υπόψη σας για να επιλέξετε τις διδακτικές τεχνικές που θα χρησιμοποιούσατε  κατά τη διάρκεια μιας διδασκαλίας;</vt:lpstr>
      <vt:lpstr>Παραδείγματα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Συμέλα Σιδηροπούλου</dc:creator>
  <cp:lastModifiedBy>Συμέλα Σιδηροπούλου</cp:lastModifiedBy>
  <cp:revision>1</cp:revision>
  <dcterms:created xsi:type="dcterms:W3CDTF">2024-11-12T11:31:14Z</dcterms:created>
  <dcterms:modified xsi:type="dcterms:W3CDTF">2024-11-12T12:25:09Z</dcterms:modified>
</cp:coreProperties>
</file>