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1474" y="-91"/>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8 - Ορθογώνιο"/>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 Τίτλος"/>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l-GR" smtClean="0"/>
              <a:t>Kλικ για επεξεργασία του τίτλου</a:t>
            </a:r>
            <a:endParaRPr kumimoji="0" lang="en-US"/>
          </a:p>
        </p:txBody>
      </p:sp>
      <p:sp>
        <p:nvSpPr>
          <p:cNvPr id="3" name="2 - Υπότιτλος"/>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l-GR" smtClean="0"/>
              <a:t>Κάντε κλικ για να επεξεργαστείτε τον υπότιτλο του υποδείγματος</a:t>
            </a:r>
            <a:endParaRPr kumimoji="0" lang="en-US"/>
          </a:p>
        </p:txBody>
      </p:sp>
      <p:sp>
        <p:nvSpPr>
          <p:cNvPr id="4" name="3 - Θέση ημερομηνίας"/>
          <p:cNvSpPr>
            <a:spLocks noGrp="1"/>
          </p:cNvSpPr>
          <p:nvPr>
            <p:ph type="dt" sz="half" idx="10"/>
          </p:nvPr>
        </p:nvSpPr>
        <p:spPr/>
        <p:txBody>
          <a:bodyPr/>
          <a:lstStyle/>
          <a:p>
            <a:fld id="{5BBAB084-76F7-4CFE-B112-4990BFFE08A7}" type="datetimeFigureOut">
              <a:rPr lang="el-GR" smtClean="0"/>
              <a:t>21/11/2024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EBDA1A24-9352-42AD-AAE9-B2E97FDC4AAB}" type="slidenum">
              <a:rPr lang="el-GR" smtClean="0"/>
              <a:t>‹#›</a:t>
            </a:fld>
            <a:endParaRPr lang="el-GR"/>
          </a:p>
        </p:txBody>
      </p:sp>
      <p:sp>
        <p:nvSpPr>
          <p:cNvPr id="10" name="9 - Ορθογώνιο"/>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5BBAB084-76F7-4CFE-B112-4990BFFE08A7}" type="datetimeFigureOut">
              <a:rPr lang="el-GR" smtClean="0"/>
              <a:t>21/11/2024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EBDA1A24-9352-42AD-AAE9-B2E97FDC4AAB}"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9" name="8 - Ορθογώνιο"/>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7 - Ορθογώνιο"/>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 Κατακόρυφος τίτλος"/>
          <p:cNvSpPr>
            <a:spLocks noGrp="1"/>
          </p:cNvSpPr>
          <p:nvPr>
            <p:ph type="title" orient="vert"/>
          </p:nvPr>
        </p:nvSpPr>
        <p:spPr>
          <a:xfrm>
            <a:off x="6781800" y="274640"/>
            <a:ext cx="1905000" cy="5851525"/>
          </a:xfrm>
        </p:spPr>
        <p:txBody>
          <a:bodyPr vert="eaVert"/>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304800"/>
            <a:ext cx="6019800" cy="5851525"/>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5BBAB084-76F7-4CFE-B112-4990BFFE08A7}" type="datetimeFigureOut">
              <a:rPr lang="el-GR" smtClean="0"/>
              <a:t>21/11/2024</a:t>
            </a:fld>
            <a:endParaRPr lang="el-GR"/>
          </a:p>
        </p:txBody>
      </p:sp>
      <p:sp>
        <p:nvSpPr>
          <p:cNvPr id="5" name="4 - Θέση υποσέλιδου"/>
          <p:cNvSpPr>
            <a:spLocks noGrp="1"/>
          </p:cNvSpPr>
          <p:nvPr>
            <p:ph type="ftr" sz="quarter" idx="11"/>
          </p:nvPr>
        </p:nvSpPr>
        <p:spPr>
          <a:xfrm>
            <a:off x="2640597" y="6377459"/>
            <a:ext cx="3836404" cy="365125"/>
          </a:xfrm>
        </p:spPr>
        <p:txBody>
          <a:bodyPr/>
          <a:lstStyle/>
          <a:p>
            <a:endParaRPr lang="el-GR"/>
          </a:p>
        </p:txBody>
      </p:sp>
      <p:sp>
        <p:nvSpPr>
          <p:cNvPr id="6" name="5 - Θέση αριθμού διαφάνειας"/>
          <p:cNvSpPr>
            <a:spLocks noGrp="1"/>
          </p:cNvSpPr>
          <p:nvPr>
            <p:ph type="sldNum" sz="quarter" idx="12"/>
          </p:nvPr>
        </p:nvSpPr>
        <p:spPr/>
        <p:txBody>
          <a:bodyPr/>
          <a:lstStyle/>
          <a:p>
            <a:fld id="{EBDA1A24-9352-42AD-AAE9-B2E97FDC4AAB}"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55448"/>
            <a:ext cx="8229600" cy="1252728"/>
          </a:xfrm>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5BBAB084-76F7-4CFE-B112-4990BFFE08A7}" type="datetimeFigureOut">
              <a:rPr lang="el-GR" smtClean="0"/>
              <a:t>21/11/2024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EBDA1A24-9352-42AD-AAE9-B2E97FDC4AAB}"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9" name="8 - Ορθογώνιο"/>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11 - Ορθογώνιο"/>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 Τίτλος"/>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5BBAB084-76F7-4CFE-B112-4990BFFE08A7}" type="datetimeFigureOut">
              <a:rPr lang="el-GR" smtClean="0"/>
              <a:t>21/11/2024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EBDA1A24-9352-42AD-AAE9-B2E97FDC4AAB}"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5BBAB084-76F7-4CFE-B112-4990BFFE08A7}" type="datetimeFigureOut">
              <a:rPr lang="el-GR" smtClean="0"/>
              <a:t>21/11/2024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EBDA1A24-9352-42AD-AAE9-B2E97FDC4AAB}"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κειμένου"/>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p>
            <a:fld id="{5BBAB084-76F7-4CFE-B112-4990BFFE08A7}" type="datetimeFigureOut">
              <a:rPr lang="el-GR" smtClean="0"/>
              <a:t>21/11/2024</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EBDA1A24-9352-42AD-AAE9-B2E97FDC4AAB}"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5BBAB084-76F7-4CFE-B112-4990BFFE08A7}" type="datetimeFigureOut">
              <a:rPr lang="el-GR" smtClean="0"/>
              <a:t>21/11/2024</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EBDA1A24-9352-42AD-AAE9-B2E97FDC4AAB}"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5BBAB084-76F7-4CFE-B112-4990BFFE08A7}" type="datetimeFigureOut">
              <a:rPr lang="el-GR" smtClean="0"/>
              <a:t>21/11/2024</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EBDA1A24-9352-42AD-AAE9-B2E97FDC4AAB}"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κειμένου"/>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5BBAB084-76F7-4CFE-B112-4990BFFE08A7}" type="datetimeFigureOut">
              <a:rPr lang="el-GR" smtClean="0"/>
              <a:t>21/11/2024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EBDA1A24-9352-42AD-AAE9-B2E97FDC4AAB}" type="slidenum">
              <a:rPr lang="el-GR" smtClean="0"/>
              <a:t>‹#›</a:t>
            </a:fld>
            <a:endParaRPr lang="el-GR"/>
          </a:p>
        </p:txBody>
      </p:sp>
      <p:sp>
        <p:nvSpPr>
          <p:cNvPr id="12" name="11 - Ορθογώνιο"/>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 Ορθογώνιο"/>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a:xfrm>
            <a:off x="164592" y="1170432"/>
            <a:ext cx="2523744" cy="201168"/>
          </a:xfrm>
        </p:spPr>
        <p:txBody>
          <a:bodyPr/>
          <a:lstStyle/>
          <a:p>
            <a:fld id="{5BBAB084-76F7-4CFE-B112-4990BFFE08A7}" type="datetimeFigureOut">
              <a:rPr lang="el-GR" smtClean="0"/>
              <a:t>21/11/2024</a:t>
            </a:fld>
            <a:endParaRPr lang="el-GR"/>
          </a:p>
        </p:txBody>
      </p:sp>
      <p:sp>
        <p:nvSpPr>
          <p:cNvPr id="11" name="10 - Ορθογώνιο"/>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 Ορθογώνιο"/>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5 - Θέση υποσέλιδου"/>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l-GR"/>
          </a:p>
        </p:txBody>
      </p:sp>
      <p:sp>
        <p:nvSpPr>
          <p:cNvPr id="7" name="6 - Θέση αριθμού διαφάνειας"/>
          <p:cNvSpPr>
            <a:spLocks noGrp="1"/>
          </p:cNvSpPr>
          <p:nvPr>
            <p:ph type="sldNum" sz="quarter" idx="12"/>
          </p:nvPr>
        </p:nvSpPr>
        <p:spPr>
          <a:xfrm>
            <a:off x="8339328" y="1170432"/>
            <a:ext cx="733864" cy="201168"/>
          </a:xfrm>
        </p:spPr>
        <p:txBody>
          <a:bodyPr/>
          <a:lstStyle/>
          <a:p>
            <a:fld id="{EBDA1A24-9352-42AD-AAE9-B2E97FDC4AAB}" type="slidenum">
              <a:rPr lang="el-GR" smtClean="0"/>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9 - Ορθογώνιο"/>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6 - Ορθογώνιο"/>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 Θέση τίτλου"/>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4" name="3 - Θέση ημερομηνίας"/>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5BBAB084-76F7-4CFE-B112-4990BFFE08A7}" type="datetimeFigureOut">
              <a:rPr lang="el-GR" smtClean="0"/>
              <a:t>21/11/2024</a:t>
            </a:fld>
            <a:endParaRPr lang="el-GR"/>
          </a:p>
        </p:txBody>
      </p:sp>
      <p:sp>
        <p:nvSpPr>
          <p:cNvPr id="5" name="4 - Θέση υποσέλιδου"/>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l-GR"/>
          </a:p>
        </p:txBody>
      </p:sp>
      <p:sp>
        <p:nvSpPr>
          <p:cNvPr id="6" name="5 - Θέση αριθμού διαφάνειας"/>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EBDA1A24-9352-42AD-AAE9-B2E97FDC4AAB}"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rmAutofit fontScale="90000"/>
          </a:bodyPr>
          <a:lstStyle/>
          <a:p>
            <a:r>
              <a:rPr lang="el-GR" dirty="0" smtClean="0"/>
              <a:t>Φάκελος μαθητή - </a:t>
            </a:r>
            <a:r>
              <a:rPr lang="el-GR" dirty="0" err="1" smtClean="0"/>
              <a:t>ετεροαξιολόγηση</a:t>
            </a:r>
            <a:r>
              <a:rPr lang="el-GR" dirty="0" smtClean="0"/>
              <a:t/>
            </a:r>
            <a:br>
              <a:rPr lang="el-GR" dirty="0" smtClean="0"/>
            </a:br>
            <a:endParaRPr lang="el-GR" dirty="0"/>
          </a:p>
        </p:txBody>
      </p:sp>
      <p:sp>
        <p:nvSpPr>
          <p:cNvPr id="3" name="2 - Υπότιτλος"/>
          <p:cNvSpPr>
            <a:spLocks noGrp="1"/>
          </p:cNvSpPr>
          <p:nvPr>
            <p:ph type="subTitle" idx="1"/>
          </p:nvPr>
        </p:nvSpPr>
        <p:spPr/>
        <p:txBody>
          <a:bodyPr/>
          <a:lstStyle/>
          <a:p>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Οι προϋποθέσεις</a:t>
            </a:r>
            <a:endParaRPr lang="el-GR" dirty="0"/>
          </a:p>
        </p:txBody>
      </p:sp>
      <p:sp>
        <p:nvSpPr>
          <p:cNvPr id="3" name="2 - Θέση περιεχομένου"/>
          <p:cNvSpPr>
            <a:spLocks noGrp="1"/>
          </p:cNvSpPr>
          <p:nvPr>
            <p:ph idx="1"/>
          </p:nvPr>
        </p:nvSpPr>
        <p:spPr/>
        <p:txBody>
          <a:bodyPr>
            <a:normAutofit fontScale="77500" lnSpcReduction="20000"/>
          </a:bodyPr>
          <a:lstStyle/>
          <a:p>
            <a:pPr algn="just"/>
            <a:r>
              <a:rPr lang="el-GR" dirty="0" smtClean="0"/>
              <a:t>Η </a:t>
            </a:r>
            <a:r>
              <a:rPr lang="el-GR" dirty="0" err="1" smtClean="0"/>
              <a:t>ετεροαξιολόγηση</a:t>
            </a:r>
            <a:r>
              <a:rPr lang="el-GR" dirty="0" smtClean="0"/>
              <a:t> μπορεί να αποφέρει θετικά αποτελέσματα, όταν στη σχολική τάξη επικρατεί κλίμα αμοιβαίας εμπιστοσύνης, συνεργασίας, ελεύθερης έκφρασης ιδεών και ευρείας συναίνεσης. </a:t>
            </a:r>
            <a:endParaRPr lang="el-GR" dirty="0"/>
          </a:p>
          <a:p>
            <a:pPr algn="just"/>
            <a:r>
              <a:rPr lang="el-GR" dirty="0" smtClean="0"/>
              <a:t>Η αποτελεσματική αξιοποίηση της </a:t>
            </a:r>
            <a:r>
              <a:rPr lang="el-GR" dirty="0" err="1" smtClean="0"/>
              <a:t>ετεροαξιολόγησης</a:t>
            </a:r>
            <a:r>
              <a:rPr lang="el-GR" dirty="0" smtClean="0"/>
              <a:t> στη σχολική πρακτική προϋποθέτει: α) την έκθεση και την εξοικείωση των εκπαιδευομένων στο σύνολο των μαθησιακών στόχων που θέτει ο εκπαιδευτικός και στο σύνολο των κριτηρίων που θα χρησιμοποιηθούν για την αποτίμηση του μαθησιακού αποτελέσματος και β) στην παροχή από τον εκπαιδευτικό πολλαπλών ευκαιριών για εξάσκηση (ώστε να αποκτήσουν εμπειρίες ετεροαξιολόγησης).</a:t>
            </a:r>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Ο κίνδυνος</a:t>
            </a:r>
            <a:endParaRPr lang="el-GR" dirty="0"/>
          </a:p>
        </p:txBody>
      </p:sp>
      <p:sp>
        <p:nvSpPr>
          <p:cNvPr id="3" name="2 - Θέση περιεχομένου"/>
          <p:cNvSpPr>
            <a:spLocks noGrp="1"/>
          </p:cNvSpPr>
          <p:nvPr>
            <p:ph idx="1"/>
          </p:nvPr>
        </p:nvSpPr>
        <p:spPr/>
        <p:txBody>
          <a:bodyPr>
            <a:normAutofit/>
          </a:bodyPr>
          <a:lstStyle/>
          <a:p>
            <a:pPr algn="just"/>
            <a:r>
              <a:rPr lang="el-GR" dirty="0" smtClean="0"/>
              <a:t>Παρά πλεονεκτήματα της συγκεκριμένης τεχνικής αποτελεί μια ιδιαίτερα σύνθετη και χρονοβόρα διαδικασία, καθώς χρειάζεται αρκετό χρόνο για να τη σχεδιάσει, να εκπαιδεύσει τους συμμετέχοντες και στο τέλος να επεξεργαστεί και να αποτιμήσει τα αποτελέσματα που απορρέουν από αυτήν. </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Φάκελος εργασιών</a:t>
            </a:r>
            <a:endParaRPr lang="el-GR" dirty="0"/>
          </a:p>
        </p:txBody>
      </p:sp>
      <p:sp>
        <p:nvSpPr>
          <p:cNvPr id="3" name="2 - Θέση περιεχομένου"/>
          <p:cNvSpPr>
            <a:spLocks noGrp="1"/>
          </p:cNvSpPr>
          <p:nvPr>
            <p:ph idx="1"/>
          </p:nvPr>
        </p:nvSpPr>
        <p:spPr/>
        <p:txBody>
          <a:bodyPr>
            <a:normAutofit fontScale="92500" lnSpcReduction="20000"/>
          </a:bodyPr>
          <a:lstStyle/>
          <a:p>
            <a:pPr algn="just">
              <a:buNone/>
            </a:pPr>
            <a:r>
              <a:rPr lang="el-GR" dirty="0" smtClean="0"/>
              <a:t>	Ο Φάκελος Εργασιών του εκπαιδευομένου (</a:t>
            </a:r>
            <a:r>
              <a:rPr lang="el-GR" dirty="0" err="1" smtClean="0"/>
              <a:t>Portfolio</a:t>
            </a:r>
            <a:r>
              <a:rPr lang="el-GR" dirty="0" smtClean="0"/>
              <a:t> </a:t>
            </a:r>
            <a:r>
              <a:rPr lang="el-GR" dirty="0" err="1" smtClean="0"/>
              <a:t>Assessment</a:t>
            </a:r>
            <a:r>
              <a:rPr lang="el-GR" dirty="0" smtClean="0"/>
              <a:t>) αποτελεί μια </a:t>
            </a:r>
            <a:r>
              <a:rPr lang="el-GR" b="1" dirty="0" smtClean="0"/>
              <a:t>συστηματική, σκόπιμη και εξειδικευμένη συλλογή των έργων</a:t>
            </a:r>
            <a:r>
              <a:rPr lang="el-GR" dirty="0" smtClean="0"/>
              <a:t> του εκπαιδευομένου, τα οποία έχουν επιλεγεί με τη συναίνεσή του και με βάση συγκεκριμένους μαθησιακούς στόχους και με προκαθορισμένα κριτήρια. </a:t>
            </a:r>
          </a:p>
          <a:p>
            <a:pPr algn="just">
              <a:buNone/>
            </a:pPr>
            <a:r>
              <a:rPr lang="el-GR" dirty="0"/>
              <a:t>	</a:t>
            </a:r>
            <a:r>
              <a:rPr lang="el-GR" dirty="0" smtClean="0"/>
              <a:t>Τα έργα αυτά στην ουσία αποτελούν </a:t>
            </a:r>
            <a:r>
              <a:rPr lang="el-GR" b="1" dirty="0" smtClean="0"/>
              <a:t>τεκμήρια</a:t>
            </a:r>
            <a:r>
              <a:rPr lang="el-GR" dirty="0" smtClean="0"/>
              <a:t> για την προσπάθεια, την πρόοδο και την επίδοσή του εκπαιδευομένου σε δεδομένες μαθησιακές δραστηριότητες που καλείται να επιτελέσει.</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Ταξινομήσεις</a:t>
            </a:r>
            <a:endParaRPr lang="el-GR" dirty="0"/>
          </a:p>
        </p:txBody>
      </p:sp>
      <p:sp>
        <p:nvSpPr>
          <p:cNvPr id="3" name="2 - Θέση περιεχομένου"/>
          <p:cNvSpPr>
            <a:spLocks noGrp="1"/>
          </p:cNvSpPr>
          <p:nvPr>
            <p:ph idx="1"/>
          </p:nvPr>
        </p:nvSpPr>
        <p:spPr/>
        <p:txBody>
          <a:bodyPr>
            <a:normAutofit fontScale="70000" lnSpcReduction="20000"/>
          </a:bodyPr>
          <a:lstStyle/>
          <a:p>
            <a:pPr marL="514350" indent="-514350" algn="just">
              <a:buFont typeface="+mj-lt"/>
              <a:buAutoNum type="arabicPeriod"/>
            </a:pPr>
            <a:r>
              <a:rPr lang="el-GR" b="1" dirty="0" smtClean="0"/>
              <a:t>φάκελος διαδικασίας </a:t>
            </a:r>
            <a:r>
              <a:rPr lang="el-GR" dirty="0" smtClean="0"/>
              <a:t>(ή εξελικτικός), στον οποίο περιλαμβάνονται πολλαπλά και ποικίλα αντιπροσωπευτικά δείγματα των έργων που έχουν επιτελέσει οι εκπαιδευόμενοι σε μια καθορισμένη χρονική περίοδο, αντανακλώντας εξελικτικά τη μαθησιακή τους πορεία και αποτυπώνοντας τις συνεχείς προσπάθειες αναστοχασμού, αυτοαξιολόγησης και </a:t>
            </a:r>
            <a:r>
              <a:rPr lang="el-GR" dirty="0" err="1" smtClean="0"/>
              <a:t>αυτοβελτίωσης</a:t>
            </a:r>
            <a:r>
              <a:rPr lang="el-GR" dirty="0" smtClean="0"/>
              <a:t>. Ο φάκελος διαδικασίας αποτελεί μια από τις σημαντικότερες εκφάνσεις της </a:t>
            </a:r>
            <a:r>
              <a:rPr lang="el-GR" b="1" dirty="0" smtClean="0">
                <a:solidFill>
                  <a:srgbClr val="FF0000"/>
                </a:solidFill>
                <a:effectLst>
                  <a:outerShdw blurRad="38100" dist="38100" dir="2700000" algn="tl">
                    <a:srgbClr val="000000">
                      <a:alpha val="43137"/>
                    </a:srgbClr>
                  </a:outerShdw>
                </a:effectLst>
              </a:rPr>
              <a:t>διαμορφωτικής αξιολόγησης</a:t>
            </a:r>
            <a:r>
              <a:rPr lang="el-GR" dirty="0" smtClean="0"/>
              <a:t>.</a:t>
            </a:r>
          </a:p>
          <a:p>
            <a:pPr marL="514350" indent="-514350" algn="just">
              <a:buFont typeface="+mj-lt"/>
              <a:buAutoNum type="arabicPeriod"/>
            </a:pPr>
            <a:r>
              <a:rPr lang="el-GR" b="1" dirty="0" smtClean="0"/>
              <a:t>φάκελος αποτελεσμάτων </a:t>
            </a:r>
            <a:r>
              <a:rPr lang="el-GR" dirty="0" smtClean="0"/>
              <a:t>(ή προϊόντων), στον οποίο περιλαμβάνονται αντιπροσωπευτικά δείγματα των καλύτερων επιτευγμάτων του εκπαιδευομένου, όπως οι καλύτερες ατομικές ή ομαδικές εργασίες, οι αξιολογικές δοκιμασίες (π.χ. τεστ, διαγωνίσματα) που έλαβαν την υψηλότερη επίδοση, κ.λπ. Ο φάκελος αποτελεσμάτων είναι πιο περιεκτικός σε σύγκριση με το φάκελο διαδικασίας και αποτελεί έκφανση </a:t>
            </a:r>
            <a:r>
              <a:rPr lang="el-GR" b="1" dirty="0" smtClean="0">
                <a:solidFill>
                  <a:srgbClr val="FF0000"/>
                </a:solidFill>
                <a:effectLst>
                  <a:outerShdw blurRad="38100" dist="38100" dir="2700000" algn="tl">
                    <a:srgbClr val="000000">
                      <a:alpha val="43137"/>
                    </a:srgbClr>
                  </a:outerShdw>
                </a:effectLst>
              </a:rPr>
              <a:t>της τελικής αξιολόγησης</a:t>
            </a:r>
            <a:r>
              <a:rPr lang="el-GR" dirty="0" smtClean="0"/>
              <a:t>.</a:t>
            </a: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Ο φάκελος εργασιών ως εργαλείο αξιολόγησης του μαθητή….</a:t>
            </a:r>
            <a:endParaRPr lang="el-GR" dirty="0"/>
          </a:p>
        </p:txBody>
      </p:sp>
      <p:sp>
        <p:nvSpPr>
          <p:cNvPr id="3" name="2 - Θέση περιεχομένου"/>
          <p:cNvSpPr>
            <a:spLocks noGrp="1"/>
          </p:cNvSpPr>
          <p:nvPr>
            <p:ph idx="1"/>
          </p:nvPr>
        </p:nvSpPr>
        <p:spPr/>
        <p:txBody>
          <a:bodyPr>
            <a:normAutofit fontScale="70000" lnSpcReduction="20000"/>
          </a:bodyPr>
          <a:lstStyle/>
          <a:p>
            <a:pPr algn="just">
              <a:buNone/>
            </a:pPr>
            <a:r>
              <a:rPr lang="el-GR" dirty="0" smtClean="0"/>
              <a:t>Η αποτελεσματική και αποδοτική αξιοποίηση του φακέλου εργασιών στην καθημερινή σχολική πρακτική ως τεχνική αξιολόγησης του εκπαιδευομένου, απαιτεί από τον εκπαιδευτικό να προσδιορίσει πριν την έναρξη της μαθησιακής διαδικασίας με σαφή, κατανοητό και λεπτομερή τρόπο:</a:t>
            </a:r>
          </a:p>
          <a:p>
            <a:pPr algn="just"/>
            <a:r>
              <a:rPr lang="el-GR" b="1" dirty="0" smtClean="0">
                <a:solidFill>
                  <a:srgbClr val="FF0000"/>
                </a:solidFill>
                <a:effectLst>
                  <a:outerShdw blurRad="38100" dist="38100" dir="2700000" algn="tl">
                    <a:srgbClr val="000000">
                      <a:alpha val="43137"/>
                    </a:srgbClr>
                  </a:outerShdw>
                </a:effectLst>
              </a:rPr>
              <a:t>τους επιδιωκόμενους διδακτικούς στόχους και τη συσχέτισή τους με τα προσδοκώμενα μαθησιακά αποτελέσματα</a:t>
            </a:r>
            <a:r>
              <a:rPr lang="el-GR" dirty="0" smtClean="0"/>
              <a:t>, που αναμένεται να εμφανίσει ο εκπαιδευόμενος μετά την ολοκλήρωση της διδακτικής διαδικασίας, </a:t>
            </a:r>
          </a:p>
          <a:p>
            <a:pPr algn="just"/>
            <a:r>
              <a:rPr lang="el-GR" b="1" dirty="0" smtClean="0">
                <a:solidFill>
                  <a:srgbClr val="FF0000"/>
                </a:solidFill>
                <a:effectLst>
                  <a:outerShdw blurRad="38100" dist="38100" dir="2700000" algn="tl">
                    <a:srgbClr val="000000">
                      <a:alpha val="43137"/>
                    </a:srgbClr>
                  </a:outerShdw>
                </a:effectLst>
              </a:rPr>
              <a:t>τα κριτήρια με βάση τα οποία θα αποτιμηθούν τα τεκμήρια που περιλαμβάνονται στο φάκελο</a:t>
            </a:r>
            <a:r>
              <a:rPr lang="el-GR" dirty="0" smtClean="0"/>
              <a:t>. Ο ευρέως χρησιμοποιούμενος τύπος απεικόνισης των κριτηρίων είναι με τη μορφή ρουμπρίκας αξιολόγησης</a:t>
            </a:r>
          </a:p>
          <a:p>
            <a:pPr algn="just"/>
            <a:r>
              <a:rPr lang="el-GR" dirty="0" smtClean="0"/>
              <a:t>τη χρονική περίοδο που θα διαρκέσει.</a:t>
            </a: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Ο φάκελος ως εργαλείο αυτοαξιολόγησης του μαθητή</a:t>
            </a:r>
            <a:endParaRPr lang="el-GR" dirty="0"/>
          </a:p>
        </p:txBody>
      </p:sp>
      <p:sp>
        <p:nvSpPr>
          <p:cNvPr id="3" name="2 - Θέση περιεχομένου"/>
          <p:cNvSpPr>
            <a:spLocks noGrp="1"/>
          </p:cNvSpPr>
          <p:nvPr>
            <p:ph idx="1"/>
          </p:nvPr>
        </p:nvSpPr>
        <p:spPr/>
        <p:txBody>
          <a:bodyPr>
            <a:normAutofit fontScale="62500" lnSpcReduction="20000"/>
          </a:bodyPr>
          <a:lstStyle/>
          <a:p>
            <a:pPr marL="514350" indent="-514350" algn="just">
              <a:buFont typeface="+mj-lt"/>
              <a:buAutoNum type="arabicPeriod"/>
            </a:pPr>
            <a:r>
              <a:rPr lang="el-GR" dirty="0" smtClean="0"/>
              <a:t>στάδιο συλλογής των έργων, που σχετίζονται με τους διδακτικούς στόχους και αποτελούν τεκμήρια για το σχηματισμό μιας λεπτομερούς και ολοκληρωμένης εικόνας για την εξελικτική πορεία του εκπαιδευομένου</a:t>
            </a:r>
          </a:p>
          <a:p>
            <a:pPr marL="514350" indent="-514350" algn="just">
              <a:buFont typeface="+mj-lt"/>
              <a:buAutoNum type="arabicPeriod"/>
            </a:pPr>
            <a:r>
              <a:rPr lang="el-GR" dirty="0" smtClean="0"/>
              <a:t>στάδιο επιλογής των αντιπροσωπευτικότερων έργων, που απεικονίζουν με τον καλύτερο δυνατό τρόπο τα επιτεύγματα του εκπαιδευομένου και αποδεικνύουν την επίτευξη των προσδοκώμενων μαθησιακών αποτελεσμάτων</a:t>
            </a:r>
          </a:p>
          <a:p>
            <a:pPr marL="514350" indent="-514350" algn="just">
              <a:buFont typeface="+mj-lt"/>
              <a:buAutoNum type="arabicPeriod"/>
            </a:pPr>
            <a:r>
              <a:rPr lang="el-GR" dirty="0" smtClean="0"/>
              <a:t>στάδιο αναστοχασμού, όπου οι εκπαιδευόμενοι ασκούν κριτική, </a:t>
            </a:r>
            <a:r>
              <a:rPr lang="el-GR" b="1" dirty="0" smtClean="0">
                <a:solidFill>
                  <a:srgbClr val="FF0000"/>
                </a:solidFill>
                <a:effectLst>
                  <a:outerShdw blurRad="38100" dist="38100" dir="2700000" algn="tl">
                    <a:srgbClr val="000000">
                      <a:alpha val="43137"/>
                    </a:srgbClr>
                  </a:outerShdw>
                </a:effectLst>
              </a:rPr>
              <a:t>προβληματίζονται και </a:t>
            </a:r>
            <a:r>
              <a:rPr lang="el-GR" b="1" dirty="0" err="1" smtClean="0">
                <a:solidFill>
                  <a:srgbClr val="FF0000"/>
                </a:solidFill>
                <a:effectLst>
                  <a:outerShdw blurRad="38100" dist="38100" dir="2700000" algn="tl">
                    <a:srgbClr val="000000">
                      <a:alpha val="43137"/>
                    </a:srgbClr>
                  </a:outerShdw>
                </a:effectLst>
              </a:rPr>
              <a:t>αυτοαξιολογούν</a:t>
            </a:r>
            <a:r>
              <a:rPr lang="el-GR" b="1" dirty="0" smtClean="0">
                <a:solidFill>
                  <a:srgbClr val="FF0000"/>
                </a:solidFill>
                <a:effectLst>
                  <a:outerShdw blurRad="38100" dist="38100" dir="2700000" algn="tl">
                    <a:srgbClr val="000000">
                      <a:alpha val="43137"/>
                    </a:srgbClr>
                  </a:outerShdw>
                </a:effectLst>
              </a:rPr>
              <a:t> τα έργα που επέλεξαν στο προηγούμενο στάδιο εστιάζοντας στους λόγους που τους οδήγησαν στη συγκεκριμένη επιλογή</a:t>
            </a:r>
          </a:p>
          <a:p>
            <a:pPr marL="514350" indent="-514350" algn="just">
              <a:buFont typeface="+mj-lt"/>
              <a:buAutoNum type="arabicPeriod"/>
            </a:pPr>
            <a:r>
              <a:rPr lang="el-GR" dirty="0" smtClean="0"/>
              <a:t>στάδιο σύνδεσης και συσχέτισης κάθε καινούριου τεκμηρίου με τα ήδη ενσωματωμένα στο φάκελο</a:t>
            </a:r>
          </a:p>
          <a:p>
            <a:pPr marL="514350" indent="-514350" algn="just">
              <a:buFont typeface="+mj-lt"/>
              <a:buAutoNum type="arabicPeriod"/>
            </a:pPr>
            <a:r>
              <a:rPr lang="el-GR" dirty="0" smtClean="0"/>
              <a:t>στάδιο παρουσίασης και διαμοιρασμού του φακέλου προκειμένου ο εκπαιδευόμενος να δεχτεί εποικοδομητική κριτική και ανατροφοδότηση</a:t>
            </a: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Γιατί είναι σημαντικός ο αναστοχασμός;</a:t>
            </a:r>
            <a:endParaRPr lang="el-GR" dirty="0"/>
          </a:p>
        </p:txBody>
      </p:sp>
      <p:sp>
        <p:nvSpPr>
          <p:cNvPr id="3" name="2 - Θέση περιεχομένου"/>
          <p:cNvSpPr>
            <a:spLocks noGrp="1"/>
          </p:cNvSpPr>
          <p:nvPr>
            <p:ph idx="1"/>
          </p:nvPr>
        </p:nvSpPr>
        <p:spPr/>
        <p:txBody>
          <a:bodyPr/>
          <a:lstStyle/>
          <a:p>
            <a:pPr algn="just"/>
            <a:r>
              <a:rPr lang="el-GR" dirty="0" smtClean="0"/>
              <a:t>οι εκπαιδευόμενοι </a:t>
            </a:r>
            <a:r>
              <a:rPr lang="el-GR" b="1" dirty="0" err="1" smtClean="0">
                <a:effectLst>
                  <a:outerShdw blurRad="38100" dist="38100" dir="2700000" algn="tl">
                    <a:srgbClr val="000000">
                      <a:alpha val="43137"/>
                    </a:srgbClr>
                  </a:outerShdw>
                </a:effectLst>
              </a:rPr>
              <a:t>αυτοαξιολογούνται</a:t>
            </a:r>
            <a:r>
              <a:rPr lang="el-GR" b="1" dirty="0" smtClean="0">
                <a:effectLst>
                  <a:outerShdw blurRad="38100" dist="38100" dir="2700000" algn="tl">
                    <a:srgbClr val="000000">
                      <a:alpha val="43137"/>
                    </a:srgbClr>
                  </a:outerShdw>
                </a:effectLst>
              </a:rPr>
              <a:t> </a:t>
            </a:r>
            <a:r>
              <a:rPr lang="el-GR" dirty="0" smtClean="0"/>
              <a:t>(αξιολογούν την ως τότε εξελικτική τους πορεία και πρόοδο), αναπτύσσουν </a:t>
            </a:r>
            <a:r>
              <a:rPr lang="el-GR" b="1" dirty="0" err="1" smtClean="0">
                <a:effectLst>
                  <a:outerShdw blurRad="38100" dist="38100" dir="2700000" algn="tl">
                    <a:srgbClr val="000000">
                      <a:alpha val="43137"/>
                    </a:srgbClr>
                  </a:outerShdw>
                </a:effectLst>
              </a:rPr>
              <a:t>μεταγνωστικές</a:t>
            </a:r>
            <a:r>
              <a:rPr lang="el-GR" b="1" dirty="0" smtClean="0">
                <a:effectLst>
                  <a:outerShdw blurRad="38100" dist="38100" dir="2700000" algn="tl">
                    <a:srgbClr val="000000">
                      <a:alpha val="43137"/>
                    </a:srgbClr>
                  </a:outerShdw>
                </a:effectLst>
              </a:rPr>
              <a:t> δεξιότητες</a:t>
            </a:r>
            <a:r>
              <a:rPr lang="el-GR" dirty="0" smtClean="0"/>
              <a:t>, συνειδητοποιούν την </a:t>
            </a:r>
            <a:r>
              <a:rPr lang="el-GR" b="1" dirty="0" smtClean="0">
                <a:effectLst>
                  <a:outerShdw blurRad="38100" dist="38100" dir="2700000" algn="tl">
                    <a:srgbClr val="000000">
                      <a:alpha val="43137"/>
                    </a:srgbClr>
                  </a:outerShdw>
                </a:effectLst>
              </a:rPr>
              <a:t>αναπτυξιακή τους πορεία</a:t>
            </a:r>
            <a:r>
              <a:rPr lang="el-GR" dirty="0" smtClean="0"/>
              <a:t>, παίρνουν αποφάσεις, θέτουν νέους-μελλοντικούς στόχους και χρονοδιαγράμματα, προβαίνουν σε βελτιωτικές δράσεις.</a:t>
            </a:r>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Τα οφέλη του φακέλου εργασιών</a:t>
            </a:r>
            <a:endParaRPr lang="el-GR" dirty="0"/>
          </a:p>
        </p:txBody>
      </p:sp>
      <p:sp>
        <p:nvSpPr>
          <p:cNvPr id="3" name="2 - Θέση περιεχομένου"/>
          <p:cNvSpPr>
            <a:spLocks noGrp="1"/>
          </p:cNvSpPr>
          <p:nvPr>
            <p:ph idx="1"/>
          </p:nvPr>
        </p:nvSpPr>
        <p:spPr/>
        <p:txBody>
          <a:bodyPr>
            <a:normAutofit fontScale="62500" lnSpcReduction="20000"/>
          </a:bodyPr>
          <a:lstStyle/>
          <a:p>
            <a:pPr algn="just"/>
            <a:r>
              <a:rPr lang="el-GR" dirty="0" smtClean="0"/>
              <a:t>Ως διδακτικό εργαλείο, ο φάκελος εργασιών ενθαρρύνει τους εκπαιδευομένους να </a:t>
            </a:r>
            <a:r>
              <a:rPr lang="el-GR" b="1" dirty="0" smtClean="0">
                <a:effectLst>
                  <a:outerShdw blurRad="38100" dist="38100" dir="2700000" algn="tl">
                    <a:srgbClr val="000000">
                      <a:alpha val="43137"/>
                    </a:srgbClr>
                  </a:outerShdw>
                </a:effectLst>
              </a:rPr>
              <a:t>εμπλακούν ενεργά στη διαδικασία μάθησης</a:t>
            </a:r>
            <a:r>
              <a:rPr lang="el-GR" dirty="0" smtClean="0"/>
              <a:t>, καθώς επιλέγουν συνειδητά τις εργασίες που θα συμπεριληφθούν στο φάκελο, ώστε αυτές να αντικατοπτρίζουν την εξέλιξή τους. Επιπρόσθετα, οι εκπαιδευόμενοι λαμβάνοντας </a:t>
            </a:r>
            <a:r>
              <a:rPr lang="el-GR" b="1" dirty="0" smtClean="0"/>
              <a:t>ανατροφοδότηση</a:t>
            </a:r>
            <a:r>
              <a:rPr lang="el-GR" dirty="0" smtClean="0"/>
              <a:t> από τον εκπαιδευτικό </a:t>
            </a:r>
            <a:r>
              <a:rPr lang="el-GR" u="sng" dirty="0" smtClean="0"/>
              <a:t>μπορούν να εκτιμήσουν τα δυνατά και αδύνατα σημεία του μαθησιακού τους έργου και να κατανοήσουν καλύτερα την ατομική τους πρόοδο. </a:t>
            </a:r>
          </a:p>
          <a:p>
            <a:pPr algn="just"/>
            <a:r>
              <a:rPr lang="el-GR" dirty="0" smtClean="0"/>
              <a:t>Ως εργαλείο αξιολόγησης, ο φάκελος επιτρέπει στον εκπαιδευτικό να «συλλάβει» και να αποτιμήσει </a:t>
            </a:r>
            <a:r>
              <a:rPr lang="el-GR" b="1" dirty="0" smtClean="0">
                <a:effectLst>
                  <a:outerShdw blurRad="38100" dist="38100" dir="2700000" algn="tl">
                    <a:srgbClr val="000000">
                      <a:alpha val="43137"/>
                    </a:srgbClr>
                  </a:outerShdw>
                </a:effectLst>
              </a:rPr>
              <a:t>την πρόοδο των εκπαιδευομένων </a:t>
            </a:r>
            <a:r>
              <a:rPr lang="el-GR" dirty="0" smtClean="0"/>
              <a:t>σε μια σχετικά εκτεταμένη χρονική περίοδο, εστιάζοντας στην εκτέλεση και στην εφαρμογή γνώσεων και δεξιοτήτων. Η ανάλυση και η αποτίμηση του υλικού που εμπεριέχεται στο ψηφιακό φάκελο μπορεί να «διηγηθεί» στον εκπαιδευτικό πάρα πολλά </a:t>
            </a:r>
            <a:r>
              <a:rPr lang="el-GR" b="1" dirty="0" smtClean="0">
                <a:effectLst>
                  <a:outerShdw blurRad="38100" dist="38100" dir="2700000" algn="tl">
                    <a:srgbClr val="000000">
                      <a:alpha val="43137"/>
                    </a:srgbClr>
                  </a:outerShdw>
                </a:effectLst>
              </a:rPr>
              <a:t>για την επίτευξη ή μη των προσδοκώμενων μαθησιακών αποτελεσμάτων</a:t>
            </a:r>
            <a:r>
              <a:rPr lang="el-GR" dirty="0" smtClean="0"/>
              <a:t>, συμβάλλοντας ταυτόχρονα στον εντοπισμό μαθησιακών αναγκών στις οποίες πρέπει να δοθεί ιδιαίτερη έμφαση.</a:t>
            </a:r>
          </a:p>
          <a:p>
            <a:pPr algn="just"/>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Η </a:t>
            </a:r>
            <a:r>
              <a:rPr lang="el-GR" dirty="0" err="1" smtClean="0"/>
              <a:t>ετεροαξιολογηση</a:t>
            </a:r>
            <a:r>
              <a:rPr lang="el-GR" dirty="0" smtClean="0"/>
              <a:t>….</a:t>
            </a: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Η </a:t>
            </a:r>
            <a:r>
              <a:rPr lang="el-GR" dirty="0" err="1" smtClean="0"/>
              <a:t>ετεροαξιολόγηση</a:t>
            </a:r>
            <a:endParaRPr lang="el-GR" dirty="0"/>
          </a:p>
        </p:txBody>
      </p:sp>
      <p:sp>
        <p:nvSpPr>
          <p:cNvPr id="3" name="2 - Θέση περιεχομένου"/>
          <p:cNvSpPr>
            <a:spLocks noGrp="1"/>
          </p:cNvSpPr>
          <p:nvPr>
            <p:ph idx="1"/>
          </p:nvPr>
        </p:nvSpPr>
        <p:spPr/>
        <p:txBody>
          <a:bodyPr anchor="ctr">
            <a:noAutofit/>
          </a:bodyPr>
          <a:lstStyle/>
          <a:p>
            <a:pPr algn="just"/>
            <a:r>
              <a:rPr lang="el-GR" sz="1600" dirty="0" smtClean="0"/>
              <a:t>Η </a:t>
            </a:r>
            <a:r>
              <a:rPr lang="el-GR" sz="1600" dirty="0" err="1" smtClean="0"/>
              <a:t>Eτεροαξιολόγηση</a:t>
            </a:r>
            <a:r>
              <a:rPr lang="el-GR" sz="1600" dirty="0" smtClean="0"/>
              <a:t> ορίζεται ως η διαδικασία κατά την οποία ένας ή περισσότεροι εκπαιδευόμενοι </a:t>
            </a:r>
            <a:r>
              <a:rPr lang="el-GR" sz="1600" b="1" dirty="0" smtClean="0">
                <a:effectLst>
                  <a:outerShdw blurRad="38100" dist="38100" dir="2700000" algn="tl">
                    <a:srgbClr val="000000">
                      <a:alpha val="43137"/>
                    </a:srgbClr>
                  </a:outerShdw>
                </a:effectLst>
              </a:rPr>
              <a:t>αξιολογούν την επίδοση του </a:t>
            </a:r>
            <a:r>
              <a:rPr lang="el-GR" sz="1600" b="1" dirty="0" err="1" smtClean="0">
                <a:effectLst>
                  <a:outerShdw blurRad="38100" dist="38100" dir="2700000" algn="tl">
                    <a:srgbClr val="000000">
                      <a:alpha val="43137"/>
                    </a:srgbClr>
                  </a:outerShdw>
                </a:effectLst>
              </a:rPr>
              <a:t>συνεκπαιδευομένου</a:t>
            </a:r>
            <a:r>
              <a:rPr lang="el-GR" sz="1600" b="1" dirty="0" smtClean="0">
                <a:effectLst>
                  <a:outerShdw blurRad="38100" dist="38100" dir="2700000" algn="tl">
                    <a:srgbClr val="000000">
                      <a:alpha val="43137"/>
                    </a:srgbClr>
                  </a:outerShdw>
                </a:effectLst>
              </a:rPr>
              <a:t> τους</a:t>
            </a:r>
            <a:r>
              <a:rPr lang="el-GR" sz="1600" dirty="0" smtClean="0"/>
              <a:t>, επισημαίνουν τα λάθη του και συστήνουν τρόπους βελτίωσής του. Η </a:t>
            </a:r>
            <a:r>
              <a:rPr lang="el-GR" sz="1600" dirty="0" err="1" smtClean="0"/>
              <a:t>ετεροαξιολόγηση</a:t>
            </a:r>
            <a:r>
              <a:rPr lang="el-GR" sz="1600" dirty="0" smtClean="0"/>
              <a:t> αντιστοιχεί στη διεθνή βιβλιογραφία με τον όρο «peer </a:t>
            </a:r>
            <a:r>
              <a:rPr lang="el-GR" sz="1600" dirty="0" err="1" smtClean="0"/>
              <a:t>assessment</a:t>
            </a:r>
            <a:r>
              <a:rPr lang="el-GR" sz="1600" dirty="0" smtClean="0"/>
              <a:t>»</a:t>
            </a:r>
          </a:p>
          <a:p>
            <a:pPr algn="just"/>
            <a:r>
              <a:rPr lang="el-GR" sz="1600" dirty="0" smtClean="0"/>
              <a:t>Η </a:t>
            </a:r>
            <a:r>
              <a:rPr lang="el-GR" sz="1600" dirty="0" err="1" smtClean="0"/>
              <a:t>ετεροαξιολόγηση</a:t>
            </a:r>
            <a:r>
              <a:rPr lang="el-GR" sz="1600" dirty="0" smtClean="0"/>
              <a:t> θεωρείται πρωτίστως </a:t>
            </a:r>
            <a:r>
              <a:rPr lang="el-GR" sz="1600" b="1" dirty="0" smtClean="0">
                <a:effectLst>
                  <a:outerShdw blurRad="38100" dist="38100" dir="2700000" algn="tl">
                    <a:srgbClr val="000000">
                      <a:alpha val="43137"/>
                    </a:srgbClr>
                  </a:outerShdw>
                </a:effectLst>
              </a:rPr>
              <a:t>ένα εργαλείο μάθησης </a:t>
            </a:r>
            <a:r>
              <a:rPr lang="el-GR" sz="1600" dirty="0" smtClean="0"/>
              <a:t>για τον ίδιο τον εκπαιδευόμενο που πραγματοποιεί την αξιολόγηση, καθώς και ένα </a:t>
            </a:r>
            <a:r>
              <a:rPr lang="el-GR" sz="1600" b="1" dirty="0" smtClean="0">
                <a:effectLst>
                  <a:outerShdw blurRad="38100" dist="38100" dir="2700000" algn="tl">
                    <a:srgbClr val="000000">
                      <a:alpha val="43137"/>
                    </a:srgbClr>
                  </a:outerShdw>
                </a:effectLst>
              </a:rPr>
              <a:t>εργαλείο αξιολόγησης που εστιάζεται στη διαδικασία παροχής και λήψης ανατροφοδότησης</a:t>
            </a:r>
            <a:r>
              <a:rPr lang="el-GR" sz="1600" dirty="0" smtClean="0"/>
              <a:t>. Ο εκπαιδευόμενος, αξιολογώντας τις εργασίες των </a:t>
            </a:r>
            <a:r>
              <a:rPr lang="el-GR" sz="1600" dirty="0" err="1" smtClean="0"/>
              <a:t>συνεκπαιδευομένων</a:t>
            </a:r>
            <a:r>
              <a:rPr lang="el-GR" sz="1600" dirty="0" smtClean="0"/>
              <a:t> του, συνειδητοποιεί τα λάθη και τις παραλήψεις του και </a:t>
            </a:r>
            <a:r>
              <a:rPr lang="el-GR" sz="1600" dirty="0" err="1" smtClean="0"/>
              <a:t>αναστοχάζεται</a:t>
            </a:r>
            <a:r>
              <a:rPr lang="el-GR" sz="1600" dirty="0" smtClean="0"/>
              <a:t> τη δική του μαθησιακή πορεία.</a:t>
            </a:r>
          </a:p>
          <a:p>
            <a:pPr algn="just"/>
            <a:r>
              <a:rPr lang="el-GR" sz="1600" dirty="0" smtClean="0"/>
              <a:t>Η ενασχόληση των εκπαιδευομένων με τη διαδικασία αξιολόγησης της επίδοσης των </a:t>
            </a:r>
            <a:r>
              <a:rPr lang="el-GR" sz="1600" dirty="0" err="1" smtClean="0"/>
              <a:t>συνεκπαιδευομένων</a:t>
            </a:r>
            <a:r>
              <a:rPr lang="el-GR" sz="1600" dirty="0" smtClean="0"/>
              <a:t> τους συντελεί στην ανάπτυξη </a:t>
            </a:r>
            <a:r>
              <a:rPr lang="el-GR" sz="1600" b="1" dirty="0" err="1" smtClean="0">
                <a:effectLst>
                  <a:outerShdw blurRad="38100" dist="38100" dir="2700000" algn="tl">
                    <a:srgbClr val="000000">
                      <a:alpha val="43137"/>
                    </a:srgbClr>
                  </a:outerShdw>
                </a:effectLst>
              </a:rPr>
              <a:t>μεταγνωστικών</a:t>
            </a:r>
            <a:r>
              <a:rPr lang="el-GR" sz="1600" b="1" dirty="0" smtClean="0">
                <a:effectLst>
                  <a:outerShdw blurRad="38100" dist="38100" dir="2700000" algn="tl">
                    <a:srgbClr val="000000">
                      <a:alpha val="43137"/>
                    </a:srgbClr>
                  </a:outerShdw>
                </a:effectLst>
              </a:rPr>
              <a:t> δεξιοτήτων</a:t>
            </a:r>
          </a:p>
          <a:p>
            <a:pPr algn="just"/>
            <a:r>
              <a:rPr lang="el-GR" sz="1600" dirty="0"/>
              <a:t>Σ</a:t>
            </a:r>
            <a:r>
              <a:rPr lang="el-GR" sz="1600" dirty="0" smtClean="0"/>
              <a:t>υμβάλλει στη βελτίωση της ικανότητας </a:t>
            </a:r>
            <a:r>
              <a:rPr lang="el-GR" sz="1600" dirty="0" err="1" smtClean="0"/>
              <a:t>αυτόπαρακολούθησης</a:t>
            </a:r>
            <a:r>
              <a:rPr lang="el-GR" sz="1600" dirty="0" smtClean="0"/>
              <a:t>, της αυτογνωσίας και κατά συνέπεια και της αυτορρύθμισης του εκπαιδευομένου, ενισχύοντας ταυτόχρονα την κριτική σκέψη, την άσκηση εποικοδομητικής κριτικής και τη λήψη αποφάσεων.</a:t>
            </a:r>
          </a:p>
          <a:p>
            <a:pPr algn="just"/>
            <a:r>
              <a:rPr lang="el-GR" sz="1600" dirty="0" smtClean="0"/>
              <a:t>Το εξαιρετικά κρίσιμο σημείο της συγκεκριμένης τεχνικής είναι </a:t>
            </a:r>
            <a:r>
              <a:rPr lang="el-GR" sz="1600" b="1" dirty="0" smtClean="0">
                <a:effectLst>
                  <a:outerShdw blurRad="38100" dist="38100" dir="2700000" algn="tl">
                    <a:srgbClr val="000000">
                      <a:alpha val="43137"/>
                    </a:srgbClr>
                  </a:outerShdw>
                </a:effectLst>
              </a:rPr>
              <a:t>η μύηση των εκπαιδευομένων στις διαδικασίες αξιολόγησης</a:t>
            </a:r>
            <a:r>
              <a:rPr lang="el-GR" sz="1600" dirty="0" smtClean="0"/>
              <a:t>. Η αποτελεσματική εφαρμογή της απαιτεί από τον εκπαιδευτικό να εκπαιδεύσει τους εκπαιδευομένους να αξιολογούν τους </a:t>
            </a:r>
            <a:r>
              <a:rPr lang="el-GR" sz="1600" dirty="0" err="1" smtClean="0"/>
              <a:t>συνεκπαιδευομένους</a:t>
            </a:r>
            <a:r>
              <a:rPr lang="el-GR" sz="1600" dirty="0" smtClean="0"/>
              <a:t> τους με βάση σαφή, κατανοητά και κοινά αποδεκτά κριτήρια</a:t>
            </a:r>
            <a:endParaRPr lang="el-GR" sz="16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Λειτουργική μονάδα">
  <a:themeElements>
    <a:clrScheme name="Λειτουργική μονάδα">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Λειτουργική μονάδα">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Λειτουργική μονάδα">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26</TotalTime>
  <Words>877</Words>
  <Application>Microsoft Office PowerPoint</Application>
  <PresentationFormat>Προβολή στην οθόνη (4:3)</PresentationFormat>
  <Paragraphs>35</Paragraphs>
  <Slides>11</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11</vt:i4>
      </vt:variant>
    </vt:vector>
  </HeadingPairs>
  <TitlesOfParts>
    <vt:vector size="12" baseType="lpstr">
      <vt:lpstr>Λειτουργική μονάδα</vt:lpstr>
      <vt:lpstr>Φάκελος μαθητή - ετεροαξιολόγηση </vt:lpstr>
      <vt:lpstr>Φάκελος εργασιών</vt:lpstr>
      <vt:lpstr>Ταξινομήσεις</vt:lpstr>
      <vt:lpstr>Ο φάκελος εργασιών ως εργαλείο αξιολόγησης του μαθητή….</vt:lpstr>
      <vt:lpstr>Ο φάκελος ως εργαλείο αυτοαξιολόγησης του μαθητή</vt:lpstr>
      <vt:lpstr>Γιατί είναι σημαντικός ο αναστοχασμός;</vt:lpstr>
      <vt:lpstr>Τα οφέλη του φακέλου εργασιών</vt:lpstr>
      <vt:lpstr>Η ετεροαξιολογηση….</vt:lpstr>
      <vt:lpstr>Η ετεροαξιολόγηση</vt:lpstr>
      <vt:lpstr>Οι προϋποθέσεις</vt:lpstr>
      <vt:lpstr>Ο κίνδυνος</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Φάκελος μαθητή - ετεροαξιολόγηση</dc:title>
  <dc:creator>spss60@hotmail.com</dc:creator>
  <cp:lastModifiedBy>spss60@hotmail.com</cp:lastModifiedBy>
  <cp:revision>6</cp:revision>
  <dcterms:created xsi:type="dcterms:W3CDTF">2024-11-21T12:13:14Z</dcterms:created>
  <dcterms:modified xsi:type="dcterms:W3CDTF">2024-11-21T12:40:08Z</dcterms:modified>
</cp:coreProperties>
</file>