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8"/>
  </p:notesMasterIdLst>
  <p:sldIdLst>
    <p:sldId id="260" r:id="rId2"/>
    <p:sldId id="360" r:id="rId3"/>
    <p:sldId id="280" r:id="rId4"/>
    <p:sldId id="430" r:id="rId5"/>
    <p:sldId id="371" r:id="rId6"/>
    <p:sldId id="283" r:id="rId7"/>
    <p:sldId id="259" r:id="rId8"/>
    <p:sldId id="263" r:id="rId9"/>
    <p:sldId id="275" r:id="rId10"/>
    <p:sldId id="276" r:id="rId11"/>
    <p:sldId id="277" r:id="rId12"/>
    <p:sldId id="264" r:id="rId13"/>
    <p:sldId id="374" r:id="rId14"/>
    <p:sldId id="400" r:id="rId15"/>
    <p:sldId id="406" r:id="rId16"/>
    <p:sldId id="355" r:id="rId17"/>
    <p:sldId id="401" r:id="rId18"/>
    <p:sldId id="405" r:id="rId19"/>
    <p:sldId id="429" r:id="rId20"/>
    <p:sldId id="407" r:id="rId21"/>
    <p:sldId id="428" r:id="rId22"/>
    <p:sldId id="404" r:id="rId23"/>
    <p:sldId id="431" r:id="rId24"/>
    <p:sldId id="408" r:id="rId25"/>
    <p:sldId id="261" r:id="rId26"/>
    <p:sldId id="35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214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CB972-D3E3-4637-BA3B-816852875890}"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EB735-10E0-4354-8E6C-6A41EA0D7EA5}" type="slidenum">
              <a:rPr lang="en-US" smtClean="0"/>
              <a:t>‹#›</a:t>
            </a:fld>
            <a:endParaRPr lang="en-US"/>
          </a:p>
        </p:txBody>
      </p:sp>
    </p:spTree>
    <p:extLst>
      <p:ext uri="{BB962C8B-B14F-4D97-AF65-F5344CB8AC3E}">
        <p14:creationId xmlns:p14="http://schemas.microsoft.com/office/powerpoint/2010/main" val="229610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101986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128717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426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197445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449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2013141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346677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215824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213370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95787A-3539-4342-988B-CA00C6086D53}"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299218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95787A-3539-4342-988B-CA00C6086D5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137506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95787A-3539-4342-988B-CA00C6086D53}"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363127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95787A-3539-4342-988B-CA00C6086D53}"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321734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5787A-3539-4342-988B-CA00C6086D53}"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179168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95787A-3539-4342-988B-CA00C6086D53}"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146D2-508B-43D3-B3D3-005698F1B068}" type="slidenum">
              <a:rPr lang="en-US" smtClean="0"/>
              <a:t>‹#›</a:t>
            </a:fld>
            <a:endParaRPr lang="en-US"/>
          </a:p>
        </p:txBody>
      </p:sp>
    </p:spTree>
    <p:extLst>
      <p:ext uri="{BB962C8B-B14F-4D97-AF65-F5344CB8AC3E}">
        <p14:creationId xmlns:p14="http://schemas.microsoft.com/office/powerpoint/2010/main" val="723592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146D2-508B-43D3-B3D3-005698F1B068}" type="slidenum">
              <a:rPr lang="en-US" smtClean="0"/>
              <a:t>‹#›</a:t>
            </a:fld>
            <a:endParaRPr lang="en-US"/>
          </a:p>
        </p:txBody>
      </p:sp>
      <p:sp>
        <p:nvSpPr>
          <p:cNvPr id="5" name="Date Placeholder 4"/>
          <p:cNvSpPr>
            <a:spLocks noGrp="1"/>
          </p:cNvSpPr>
          <p:nvPr>
            <p:ph type="dt" sz="half" idx="10"/>
          </p:nvPr>
        </p:nvSpPr>
        <p:spPr/>
        <p:txBody>
          <a:bodyPr/>
          <a:lstStyle/>
          <a:p>
            <a:fld id="{AC95787A-3539-4342-988B-CA00C6086D53}" type="datetimeFigureOut">
              <a:rPr lang="en-US" smtClean="0"/>
              <a:t>11/3/2024</a:t>
            </a:fld>
            <a:endParaRPr lang="en-US"/>
          </a:p>
        </p:txBody>
      </p:sp>
    </p:spTree>
    <p:extLst>
      <p:ext uri="{BB962C8B-B14F-4D97-AF65-F5344CB8AC3E}">
        <p14:creationId xmlns:p14="http://schemas.microsoft.com/office/powerpoint/2010/main" val="3154177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95787A-3539-4342-988B-CA00C6086D53}" type="datetimeFigureOut">
              <a:rPr lang="en-US" smtClean="0"/>
              <a:t>11/3/2024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DA146D2-508B-43D3-B3D3-005698F1B068}" type="slidenum">
              <a:rPr lang="en-US" smtClean="0"/>
              <a:t>‹#›</a:t>
            </a:fld>
            <a:endParaRPr lang="en-US"/>
          </a:p>
        </p:txBody>
      </p:sp>
    </p:spTree>
    <p:extLst>
      <p:ext uri="{BB962C8B-B14F-4D97-AF65-F5344CB8AC3E}">
        <p14:creationId xmlns:p14="http://schemas.microsoft.com/office/powerpoint/2010/main" val="21916945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dwrean.net/search/label/%CE%9B%CE%BF%CE%B3%CE%B9%CF%83%CE%BC%CE%B9%CE%BA%CF%8C%20%CE%94%CE%B7%CE%BC%CE%BF%CF%84%CE%B9%CE%BA%CE%BF%CF%8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photodentro.edu.gr/aggregator/" TargetMode="External"/><Relationship Id="rId7" Type="http://schemas.openxmlformats.org/officeDocument/2006/relationships/image" Target="../media/image17.png"/><Relationship Id="rId2" Type="http://schemas.openxmlformats.org/officeDocument/2006/relationships/hyperlink" Target="https://dimpapp.gr/%CE%B5%CE%BA%CF%80%CE%B1%CE%B9%CE%B4%CE%B5%CF%85%CF%84%CE%B9%CE%BA%CF%8C%CF%85%CE%BB%CE%B9%CE%BA%CF%8C/online-%CE%B5%CE%BA%CF%80%CE%B1%CE%B9%CE%B4%CE%B5%CF%85%CF%84%CE%B9%CE%BA%CF%8C-%CE%BB%CE%BF%CE%B3%CE%B9%CF%83%CE%BC%CE%B9%CE%BA%CF%8C/"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kidmedia.gr/download" TargetMode="External"/><Relationship Id="rId4" Type="http://schemas.openxmlformats.org/officeDocument/2006/relationships/hyperlink" Target="http://www.pi-schools.g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esop.iep.edu.gr/"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study4exams.gr/" TargetMode="External"/><Relationship Id="rId2" Type="http://schemas.openxmlformats.org/officeDocument/2006/relationships/hyperlink" Target="http://photodentro.edu.gr/aggregator/" TargetMode="External"/><Relationship Id="rId1" Type="http://schemas.openxmlformats.org/officeDocument/2006/relationships/slideLayout" Target="../slideLayouts/slideLayout2.xml"/><Relationship Id="rId4" Type="http://schemas.openxmlformats.org/officeDocument/2006/relationships/hyperlink" Target="https://repository.kallipos.gr/?&amp;locale=e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books.google.gr/books/about/Designing_the_User_Interface.html?id=q-HSnQEACAAJ&amp;redir_esc=y" TargetMode="External"/><Relationship Id="rId2" Type="http://schemas.openxmlformats.org/officeDocument/2006/relationships/hyperlink" Target="https://www.nngroup.com/articles/ten-usability-heuristic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52 Δωρεάν Προϊόντα Εκπαιδευτικού Λογισμικού και Εκπαιδευτικά Πακέτα – Περί  Ειδικής Αγωγής">
            <a:extLst>
              <a:ext uri="{FF2B5EF4-FFF2-40B4-BE49-F238E27FC236}">
                <a16:creationId xmlns:a16="http://schemas.microsoft.com/office/drawing/2014/main" id="{00A9A164-E739-C6AC-0B11-9A4055836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386" t="2987" r="12809"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7ACB3D-EFC5-425D-9564-FF80BE764C77}"/>
              </a:ext>
            </a:extLst>
          </p:cNvPr>
          <p:cNvSpPr>
            <a:spLocks noGrp="1"/>
          </p:cNvSpPr>
          <p:nvPr>
            <p:ph type="ctrTitle"/>
          </p:nvPr>
        </p:nvSpPr>
        <p:spPr>
          <a:xfrm>
            <a:off x="668867" y="1678666"/>
            <a:ext cx="4088190" cy="2369093"/>
          </a:xfrm>
        </p:spPr>
        <p:txBody>
          <a:bodyPr>
            <a:normAutofit/>
          </a:bodyPr>
          <a:lstStyle/>
          <a:p>
            <a:pPr>
              <a:lnSpc>
                <a:spcPct val="90000"/>
              </a:lnSpc>
            </a:pPr>
            <a:br>
              <a:rPr lang="el-GR" sz="2600" b="1" dirty="0"/>
            </a:br>
            <a:r>
              <a:rPr lang="el-GR" sz="2600" b="1" dirty="0"/>
              <a:t>Σχεδίαση και Ανάπτυξη Εκπαιδευτικού Λογισμικού</a:t>
            </a:r>
            <a:r>
              <a:rPr lang="en-US" sz="2600" b="1" dirty="0"/>
              <a:t> </a:t>
            </a:r>
            <a:br>
              <a:rPr lang="el-GR" sz="2600" b="1" dirty="0"/>
            </a:br>
            <a:endParaRPr lang="en-US" sz="2600" b="1" dirty="0"/>
          </a:p>
        </p:txBody>
      </p:sp>
      <p:sp>
        <p:nvSpPr>
          <p:cNvPr id="3" name="Subtitle 2">
            <a:extLst>
              <a:ext uri="{FF2B5EF4-FFF2-40B4-BE49-F238E27FC236}">
                <a16:creationId xmlns:a16="http://schemas.microsoft.com/office/drawing/2014/main" id="{29E95ECE-F62F-48C8-9EBE-05ED2611BAF4}"/>
              </a:ext>
            </a:extLst>
          </p:cNvPr>
          <p:cNvSpPr>
            <a:spLocks noGrp="1"/>
          </p:cNvSpPr>
          <p:nvPr>
            <p:ph type="subTitle" idx="1"/>
          </p:nvPr>
        </p:nvSpPr>
        <p:spPr>
          <a:xfrm>
            <a:off x="677335" y="4050831"/>
            <a:ext cx="4079721" cy="1096901"/>
          </a:xfrm>
        </p:spPr>
        <p:txBody>
          <a:bodyPr>
            <a:normAutofit/>
          </a:bodyPr>
          <a:lstStyle/>
          <a:p>
            <a:pPr eaLnBrk="1" hangingPunct="1">
              <a:defRPr/>
            </a:pPr>
            <a:r>
              <a:rPr lang="el-GR" sz="1600" b="1">
                <a:effectLst>
                  <a:outerShdw blurRad="38100" dist="38100" dir="2700000" algn="tl">
                    <a:srgbClr val="000000">
                      <a:alpha val="43137"/>
                    </a:srgbClr>
                  </a:outerShdw>
                </a:effectLst>
                <a:latin typeface="Calibri" pitchFamily="34" charset="0"/>
              </a:rPr>
              <a:t>Κ α λ ώ ς  Ο ρ ί σ α τ ε …</a:t>
            </a:r>
          </a:p>
          <a:p>
            <a:pPr eaLnBrk="1" hangingPunct="1">
              <a:defRPr/>
            </a:pPr>
            <a:r>
              <a:rPr lang="en-US" sz="1600" b="1">
                <a:effectLst>
                  <a:outerShdw blurRad="38100" dist="38100" dir="2700000" algn="tl">
                    <a:srgbClr val="000000">
                      <a:alpha val="43137"/>
                    </a:srgbClr>
                  </a:outerShdw>
                </a:effectLst>
                <a:latin typeface="Calibri" pitchFamily="34" charset="0"/>
              </a:rPr>
              <a:t>3</a:t>
            </a:r>
            <a:r>
              <a:rPr lang="el-GR" sz="1600" b="1">
                <a:effectLst>
                  <a:outerShdw blurRad="38100" dist="38100" dir="2700000" algn="tl">
                    <a:srgbClr val="000000">
                      <a:alpha val="43137"/>
                    </a:srgbClr>
                  </a:outerShdw>
                </a:effectLst>
                <a:latin typeface="Calibri" pitchFamily="34" charset="0"/>
              </a:rPr>
              <a:t>η Ενότητα </a:t>
            </a:r>
            <a:endParaRPr lang="en-US" sz="1600" b="1">
              <a:effectLst>
                <a:outerShdw blurRad="38100" dist="38100" dir="2700000" algn="tl">
                  <a:srgbClr val="000000">
                    <a:alpha val="43137"/>
                  </a:srgbClr>
                </a:outerShdw>
              </a:effectLst>
              <a:latin typeface="Calibri" pitchFamily="34" charset="0"/>
            </a:endParaRPr>
          </a:p>
          <a:p>
            <a:pPr eaLnBrk="1" hangingPunct="1">
              <a:defRPr/>
            </a:pPr>
            <a:r>
              <a:rPr lang="el-GR" sz="1600" b="1">
                <a:effectLst>
                  <a:outerShdw blurRad="38100" dist="38100" dir="2700000" algn="tl">
                    <a:srgbClr val="000000">
                      <a:alpha val="43137"/>
                    </a:srgbClr>
                  </a:outerShdw>
                </a:effectLst>
                <a:latin typeface="Calibri" pitchFamily="34" charset="0"/>
              </a:rPr>
              <a:t>Δρ. Νικόλαος Πέλλας</a:t>
            </a:r>
          </a:p>
          <a:p>
            <a:endParaRPr lang="en-US" sz="1600"/>
          </a:p>
        </p:txBody>
      </p:sp>
      <p:cxnSp>
        <p:nvCxnSpPr>
          <p:cNvPr id="1031" name="Straight Connector 1030">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35"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7"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39"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1"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5"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47"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011992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3D8FFF3-F0EB-4AE6-973A-150E728F84A6}"/>
              </a:ext>
            </a:extLst>
          </p:cNvPr>
          <p:cNvSpPr>
            <a:spLocks noGrp="1"/>
          </p:cNvSpPr>
          <p:nvPr>
            <p:ph type="title"/>
          </p:nvPr>
        </p:nvSpPr>
        <p:spPr>
          <a:xfrm>
            <a:off x="643467" y="816638"/>
            <a:ext cx="3367359" cy="5224724"/>
          </a:xfrm>
        </p:spPr>
        <p:txBody>
          <a:bodyPr anchor="ctr">
            <a:normAutofit/>
          </a:bodyPr>
          <a:lstStyle/>
          <a:p>
            <a:r>
              <a:rPr lang="el-GR" b="1"/>
              <a:t>8 χρυσοί κανόνες για τον σχεδιασμό διεπαφής χρήστη </a:t>
            </a:r>
            <a:br>
              <a:rPr lang="el-GR" b="1"/>
            </a:br>
            <a:r>
              <a:rPr lang="el-GR" b="1"/>
              <a:t>(</a:t>
            </a:r>
            <a:r>
              <a:rPr lang="el-GR" b="1" err="1"/>
              <a:t>Shneiderman</a:t>
            </a:r>
            <a:r>
              <a:rPr lang="en-US" b="1"/>
              <a:t> &amp; </a:t>
            </a:r>
            <a:r>
              <a:rPr lang="en-US" b="1" err="1"/>
              <a:t>Plaisant</a:t>
            </a:r>
            <a:r>
              <a:rPr lang="el-GR" b="1"/>
              <a:t>, 2005)</a:t>
            </a:r>
          </a:p>
        </p:txBody>
      </p:sp>
      <p:sp>
        <p:nvSpPr>
          <p:cNvPr id="3" name="Content Placeholder 2">
            <a:extLst>
              <a:ext uri="{FF2B5EF4-FFF2-40B4-BE49-F238E27FC236}">
                <a16:creationId xmlns:a16="http://schemas.microsoft.com/office/drawing/2014/main" id="{FF95FDBA-32D6-4921-A063-0D9D1AB1558A}"/>
              </a:ext>
            </a:extLst>
          </p:cNvPr>
          <p:cNvSpPr>
            <a:spLocks noGrp="1"/>
          </p:cNvSpPr>
          <p:nvPr>
            <p:ph idx="1"/>
          </p:nvPr>
        </p:nvSpPr>
        <p:spPr>
          <a:xfrm>
            <a:off x="4654295" y="816638"/>
            <a:ext cx="4619706" cy="5224724"/>
          </a:xfrm>
        </p:spPr>
        <p:txBody>
          <a:bodyPr anchor="ctr">
            <a:normAutofit/>
          </a:bodyPr>
          <a:lstStyle/>
          <a:p>
            <a:pPr marL="514350" indent="-514350">
              <a:lnSpc>
                <a:spcPct val="90000"/>
              </a:lnSpc>
              <a:buAutoNum type="arabicPeriod"/>
            </a:pPr>
            <a:r>
              <a:rPr lang="el-GR" sz="1300" b="1"/>
              <a:t>Συνέπεια</a:t>
            </a:r>
            <a:r>
              <a:rPr lang="el-GR" sz="1300"/>
              <a:t>: α) Εκτέλεση και λειτουργία εργασιών στις οποίες ασκείται ο χρήστης θα πρέπει να λειτουργούν με την ίδια λογική σε όλα τα μέρη της εφαρμογής και β) σταθερό χρώμα, διάταξη, γραμματοσειρές </a:t>
            </a:r>
            <a:r>
              <a:rPr lang="el-GR" sz="1300" err="1"/>
              <a:t>κ.ο.κ.</a:t>
            </a:r>
            <a:r>
              <a:rPr lang="el-GR" sz="1300"/>
              <a:t> θα πρέπει</a:t>
            </a:r>
            <a:r>
              <a:rPr lang="en-US" sz="1300"/>
              <a:t> </a:t>
            </a:r>
            <a:r>
              <a:rPr lang="el-GR" sz="1300"/>
              <a:t>να χρησιμοποιούνται σε όλη την έκταση της εφαρμογής.</a:t>
            </a:r>
            <a:endParaRPr lang="en-US" sz="1300"/>
          </a:p>
          <a:p>
            <a:pPr marL="514350" indent="-514350">
              <a:lnSpc>
                <a:spcPct val="90000"/>
              </a:lnSpc>
              <a:buAutoNum type="arabicPeriod"/>
            </a:pPr>
            <a:r>
              <a:rPr lang="el-GR" sz="1300" b="1"/>
              <a:t>Επιδίωξη καθολικής χρηστικότητας</a:t>
            </a:r>
            <a:r>
              <a:rPr lang="el-GR" sz="1300"/>
              <a:t>: Είναι αναγκαίο η εφαρμογή να προσαρμόζεται εύκολα και σε χρήστες οι οποίοι είναι αρχάριοι αλλά και σε χρήστες που είναι έμπειροι στο χειρισμό εφαρμογών.</a:t>
            </a:r>
            <a:endParaRPr lang="en-US" sz="1300"/>
          </a:p>
          <a:p>
            <a:pPr marL="514350" indent="-514350">
              <a:lnSpc>
                <a:spcPct val="90000"/>
              </a:lnSpc>
              <a:buAutoNum type="arabicPeriod"/>
            </a:pPr>
            <a:r>
              <a:rPr lang="el-GR" sz="1300" b="1"/>
              <a:t>Προσθήκη χρήσιμων σχολίων</a:t>
            </a:r>
            <a:r>
              <a:rPr lang="el-GR" sz="1300"/>
              <a:t>: Για κάθε ενέργεια που κάνει ο χρήστης είναι</a:t>
            </a:r>
            <a:r>
              <a:rPr lang="en-US" sz="1300"/>
              <a:t> </a:t>
            </a:r>
            <a:r>
              <a:rPr lang="el-GR" sz="1300"/>
              <a:t>σημαντικό να υπάρχει και η ανάλογη ανατροφοδότηση από την εφαρμογή, η</a:t>
            </a:r>
            <a:r>
              <a:rPr lang="en-US" sz="1300"/>
              <a:t> </a:t>
            </a:r>
            <a:r>
              <a:rPr lang="el-GR" sz="1300"/>
              <a:t>αντίστοιχη δηλαδή οπτική απάντηση στην επιλογή του χρήστη.</a:t>
            </a:r>
            <a:endParaRPr lang="en-US" sz="1300"/>
          </a:p>
          <a:p>
            <a:pPr marL="514350" indent="-514350">
              <a:lnSpc>
                <a:spcPct val="90000"/>
              </a:lnSpc>
              <a:buAutoNum type="arabicPeriod"/>
            </a:pPr>
            <a:r>
              <a:rPr lang="el-GR" sz="1300" b="1"/>
              <a:t>Δημιουργία διαλόγων σε κάθε ολοκλήρωση</a:t>
            </a:r>
            <a:r>
              <a:rPr lang="el-GR" sz="1300"/>
              <a:t>: Οι αλληλουχίες των ενεργειών</a:t>
            </a:r>
            <a:r>
              <a:rPr lang="en-US" sz="1300"/>
              <a:t> </a:t>
            </a:r>
            <a:r>
              <a:rPr lang="el-GR" sz="1300"/>
              <a:t>της εφαρμογής από τον χρήστη,</a:t>
            </a:r>
            <a:r>
              <a:rPr lang="en-US" sz="1300"/>
              <a:t> </a:t>
            </a:r>
            <a:r>
              <a:rPr lang="el-GR" sz="1300"/>
              <a:t>θα πρέπει να οργανώνονται σε ομάδες με αρχή, μέση και τέλος. Η ενημερωτική πληροφόρηση κατά την ολοκλήρωση μιας</a:t>
            </a:r>
            <a:r>
              <a:rPr lang="en-US" sz="1300"/>
              <a:t> </a:t>
            </a:r>
            <a:r>
              <a:rPr lang="el-GR" sz="1300"/>
              <a:t>ομάδας ενεργειών δίνει στους χρήστες την ικανοποίηση της επίτευξης, την</a:t>
            </a:r>
            <a:r>
              <a:rPr lang="en-US" sz="1300"/>
              <a:t> </a:t>
            </a:r>
            <a:r>
              <a:rPr lang="el-GR" sz="1300"/>
              <a:t>αίσθηση ανακούφισης.</a:t>
            </a:r>
            <a:endParaRPr lang="en-US" sz="1300"/>
          </a:p>
        </p:txBody>
      </p:sp>
    </p:spTree>
    <p:extLst>
      <p:ext uri="{BB962C8B-B14F-4D97-AF65-F5344CB8AC3E}">
        <p14:creationId xmlns:p14="http://schemas.microsoft.com/office/powerpoint/2010/main" val="3733369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7EAF700-B573-443C-9B3E-B1899165FCE6}"/>
              </a:ext>
            </a:extLst>
          </p:cNvPr>
          <p:cNvSpPr>
            <a:spLocks noGrp="1"/>
          </p:cNvSpPr>
          <p:nvPr>
            <p:ph idx="1"/>
          </p:nvPr>
        </p:nvSpPr>
        <p:spPr>
          <a:xfrm>
            <a:off x="4654295" y="816638"/>
            <a:ext cx="4619706" cy="5224724"/>
          </a:xfrm>
        </p:spPr>
        <p:txBody>
          <a:bodyPr anchor="ctr">
            <a:normAutofit/>
          </a:bodyPr>
          <a:lstStyle/>
          <a:p>
            <a:pPr marL="0" indent="0">
              <a:lnSpc>
                <a:spcPct val="90000"/>
              </a:lnSpc>
              <a:buNone/>
            </a:pPr>
            <a:r>
              <a:rPr lang="en-US" sz="1400" b="1"/>
              <a:t>5. </a:t>
            </a:r>
            <a:r>
              <a:rPr lang="el-GR" sz="1400" b="1"/>
              <a:t>Αποτροπή σφαλμάτων</a:t>
            </a:r>
            <a:r>
              <a:rPr lang="el-GR" sz="1400"/>
              <a:t>: Εάν ο χρήστης κάνει λάθος, η διεπαφή πρέπει να προσφέρει απλές, εποικοδομητικές και ειδικές οδηγίες για ανάκτηση και όχι να τον βάζει σε πολύπλοκες ενέργειες για να μην μπορεί να κάνει σοβαρά σφάλματα.</a:t>
            </a:r>
            <a:endParaRPr lang="en-US" sz="1400"/>
          </a:p>
          <a:p>
            <a:pPr marL="0" indent="0">
              <a:lnSpc>
                <a:spcPct val="90000"/>
              </a:lnSpc>
              <a:buNone/>
            </a:pPr>
            <a:r>
              <a:rPr lang="en-US" sz="1400" b="1"/>
              <a:t>6. </a:t>
            </a:r>
            <a:r>
              <a:rPr lang="el-GR" sz="1400" b="1"/>
              <a:t>Εύκολη αναστροφή ενεργειών</a:t>
            </a:r>
            <a:r>
              <a:rPr lang="el-GR" sz="1400"/>
              <a:t>: Πατώντας στο μέτρο του δυνατού, οι ενέργειες του χρήστη πρέπει να είναι αναστρέψιμες. Αυτό το χαρακτηριστικό ανακουφίζει από το άγχος, αφού ο χρήστης γνωρίζει ότι τα σφάλματα μπορούν να ακυρωθούν και ενθαρρύνει την εξερεύνηση άγνωστων επιλογών καθώς κάθε επιλογή μπορεί εύκολα να ακυρωθεί.</a:t>
            </a:r>
            <a:endParaRPr lang="en-US" sz="1400"/>
          </a:p>
          <a:p>
            <a:pPr marL="0" indent="0">
              <a:lnSpc>
                <a:spcPct val="90000"/>
              </a:lnSpc>
              <a:buNone/>
            </a:pPr>
            <a:r>
              <a:rPr lang="en-US" sz="1400" b="1"/>
              <a:t>7</a:t>
            </a:r>
            <a:r>
              <a:rPr lang="en-US" sz="1400"/>
              <a:t>.</a:t>
            </a:r>
            <a:r>
              <a:rPr lang="el-GR" sz="1400"/>
              <a:t> </a:t>
            </a:r>
            <a:r>
              <a:rPr lang="el-GR" sz="1400" b="1"/>
              <a:t>Ελαχιστοποίηση ενεργειών χρήστη</a:t>
            </a:r>
            <a:r>
              <a:rPr lang="el-GR" sz="1400"/>
              <a:t>: Ο χρήστης πρέπει να φτάνει στο επιθυμητό σημείο με τις λιγότερες δυνατές ενέργειες. Όσα λιγότερα ¨κλικ¨ κάνει ο χρήστης για να φτάσει στο σημείο της εφαρμογής που επιθυμεί, τόσο το καλύτερο.</a:t>
            </a:r>
            <a:endParaRPr lang="en-US" sz="1400"/>
          </a:p>
          <a:p>
            <a:pPr marL="0" indent="0">
              <a:lnSpc>
                <a:spcPct val="90000"/>
              </a:lnSpc>
              <a:buNone/>
            </a:pPr>
            <a:r>
              <a:rPr lang="en-US" sz="1400" b="1"/>
              <a:t>8. </a:t>
            </a:r>
            <a:r>
              <a:rPr lang="el-GR" sz="1400" b="1"/>
              <a:t>Ελαχιστοποίηση χρήσης της ανθρώπινης μνήμης</a:t>
            </a:r>
            <a:r>
              <a:rPr lang="el-GR" sz="1400"/>
              <a:t>: Είναι σημαντικό στο σχεδιασμό της διεπαφής χρήστη να αποφεύγονται </a:t>
            </a:r>
            <a:r>
              <a:rPr lang="el-GR" sz="1400" err="1"/>
              <a:t>διεπαφές</a:t>
            </a:r>
            <a:r>
              <a:rPr lang="el-GR" sz="1400"/>
              <a:t> στις οποίες ο χρήστης πρέπει να θυμάται πληροφορίες από μια οθόνη σε μία άλλη οθόνη, καθώς η χρήση της μνήμης σε κάθε σελίδα κουράζει τον χρήστη και τον επιβαρύνει</a:t>
            </a:r>
            <a:endParaRPr lang="en-US" sz="1400"/>
          </a:p>
        </p:txBody>
      </p:sp>
    </p:spTree>
    <p:extLst>
      <p:ext uri="{BB962C8B-B14F-4D97-AF65-F5344CB8AC3E}">
        <p14:creationId xmlns:p14="http://schemas.microsoft.com/office/powerpoint/2010/main" val="3344041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2E9BE-3E85-43DC-B530-CE3D7728A862}"/>
              </a:ext>
            </a:extLst>
          </p:cNvPr>
          <p:cNvSpPr>
            <a:spLocks noGrp="1"/>
          </p:cNvSpPr>
          <p:nvPr>
            <p:ph type="title"/>
          </p:nvPr>
        </p:nvSpPr>
        <p:spPr>
          <a:xfrm>
            <a:off x="249496" y="190151"/>
            <a:ext cx="8596668" cy="472580"/>
          </a:xfrm>
        </p:spPr>
        <p:txBody>
          <a:bodyPr>
            <a:normAutofit fontScale="90000"/>
          </a:bodyPr>
          <a:lstStyle/>
          <a:p>
            <a:pPr algn="ctr"/>
            <a:r>
              <a:rPr lang="el-GR" dirty="0"/>
              <a:t>ΚΑΤΗΓΟΡΙΑ ΣΥΣΤΗΜΑΤΑ ΣΥΓΓΡΑΦΗΣ ΠΟΛΥΜΕΣΙΚΩΝ ΕΦΑΡΜΟΓΩΝ</a:t>
            </a:r>
            <a:endParaRPr lang="en-US" dirty="0"/>
          </a:p>
        </p:txBody>
      </p:sp>
      <p:sp>
        <p:nvSpPr>
          <p:cNvPr id="6" name="Content Placeholder 5">
            <a:extLst>
              <a:ext uri="{FF2B5EF4-FFF2-40B4-BE49-F238E27FC236}">
                <a16:creationId xmlns:a16="http://schemas.microsoft.com/office/drawing/2014/main" id="{E3020B1E-5494-4787-AEBA-6D38AED5EBC3}"/>
              </a:ext>
            </a:extLst>
          </p:cNvPr>
          <p:cNvSpPr>
            <a:spLocks noGrp="1"/>
          </p:cNvSpPr>
          <p:nvPr>
            <p:ph idx="1"/>
          </p:nvPr>
        </p:nvSpPr>
        <p:spPr>
          <a:xfrm>
            <a:off x="677334" y="1384183"/>
            <a:ext cx="8596668" cy="4657179"/>
          </a:xfrm>
        </p:spPr>
        <p:txBody>
          <a:bodyPr>
            <a:normAutofit fontScale="92500" lnSpcReduction="10000"/>
          </a:bodyPr>
          <a:lstStyle/>
          <a:p>
            <a:r>
              <a:rPr lang="el-GR" b="1" dirty="0">
                <a:solidFill>
                  <a:schemeClr val="tx1"/>
                </a:solidFill>
              </a:rPr>
              <a:t>Συστήματα συγγραφής που η οργάνωση τους βασίζεται στο πρότυπο της</a:t>
            </a:r>
            <a:r>
              <a:rPr lang="en-US" b="1" dirty="0">
                <a:solidFill>
                  <a:schemeClr val="tx1"/>
                </a:solidFill>
              </a:rPr>
              <a:t> </a:t>
            </a:r>
            <a:r>
              <a:rPr lang="el-GR" b="1" dirty="0">
                <a:solidFill>
                  <a:schemeClr val="tx1"/>
                </a:solidFill>
              </a:rPr>
              <a:t>κάρτας (</a:t>
            </a:r>
            <a:r>
              <a:rPr lang="el-GR" b="1" dirty="0" err="1">
                <a:solidFill>
                  <a:schemeClr val="tx1"/>
                </a:solidFill>
              </a:rPr>
              <a:t>card</a:t>
            </a:r>
            <a:r>
              <a:rPr lang="el-GR" b="1" dirty="0">
                <a:solidFill>
                  <a:schemeClr val="tx1"/>
                </a:solidFill>
              </a:rPr>
              <a:t>/</a:t>
            </a:r>
            <a:r>
              <a:rPr lang="el-GR" b="1" dirty="0" err="1">
                <a:solidFill>
                  <a:schemeClr val="tx1"/>
                </a:solidFill>
              </a:rPr>
              <a:t>page</a:t>
            </a:r>
            <a:r>
              <a:rPr lang="el-GR" b="1" dirty="0">
                <a:solidFill>
                  <a:schemeClr val="tx1"/>
                </a:solidFill>
              </a:rPr>
              <a:t> </a:t>
            </a:r>
            <a:r>
              <a:rPr lang="el-GR" b="1" dirty="0" err="1">
                <a:solidFill>
                  <a:schemeClr val="tx1"/>
                </a:solidFill>
              </a:rPr>
              <a:t>based</a:t>
            </a:r>
            <a:r>
              <a:rPr lang="el-GR" b="1" dirty="0">
                <a:solidFill>
                  <a:schemeClr val="tx1"/>
                </a:solidFill>
              </a:rPr>
              <a:t>)</a:t>
            </a:r>
            <a:r>
              <a:rPr lang="en-US" b="1" dirty="0">
                <a:solidFill>
                  <a:schemeClr val="tx1"/>
                </a:solidFill>
              </a:rPr>
              <a:t>:</a:t>
            </a:r>
            <a:r>
              <a:rPr lang="el-GR" dirty="0">
                <a:solidFill>
                  <a:schemeClr val="tx1"/>
                </a:solidFill>
              </a:rPr>
              <a:t> Η χρήση αυτών των συστημάτων ενδείκνυται στις</a:t>
            </a:r>
            <a:r>
              <a:rPr lang="en-US" dirty="0">
                <a:solidFill>
                  <a:schemeClr val="tx1"/>
                </a:solidFill>
              </a:rPr>
              <a:t> </a:t>
            </a:r>
            <a:r>
              <a:rPr lang="el-GR" dirty="0">
                <a:solidFill>
                  <a:schemeClr val="tx1"/>
                </a:solidFill>
              </a:rPr>
              <a:t>περιπτώσεις που τα στοιχεία της εφαρμογής μπορούν να αντιμετωπιστούν</a:t>
            </a:r>
            <a:r>
              <a:rPr lang="en-US" dirty="0">
                <a:solidFill>
                  <a:schemeClr val="tx1"/>
                </a:solidFill>
              </a:rPr>
              <a:t> </a:t>
            </a:r>
            <a:r>
              <a:rPr lang="el-GR" dirty="0">
                <a:solidFill>
                  <a:schemeClr val="tx1"/>
                </a:solidFill>
              </a:rPr>
              <a:t>αυτόνομα ως σελίδες ενός βιβλίου ή ως κάρτες ενός αρχείου. Τέτοια</a:t>
            </a:r>
            <a:r>
              <a:rPr lang="en-US" dirty="0">
                <a:solidFill>
                  <a:schemeClr val="tx1"/>
                </a:solidFill>
              </a:rPr>
              <a:t> </a:t>
            </a:r>
            <a:r>
              <a:rPr lang="el-GR" dirty="0">
                <a:solidFill>
                  <a:schemeClr val="tx1"/>
                </a:solidFill>
              </a:rPr>
              <a:t>προγράμματα είναι η </a:t>
            </a:r>
            <a:r>
              <a:rPr lang="el-GR" dirty="0" err="1">
                <a:solidFill>
                  <a:schemeClr val="tx1"/>
                </a:solidFill>
              </a:rPr>
              <a:t>Macromedia</a:t>
            </a:r>
            <a:r>
              <a:rPr lang="el-GR" dirty="0">
                <a:solidFill>
                  <a:schemeClr val="tx1"/>
                </a:solidFill>
              </a:rPr>
              <a:t> </a:t>
            </a:r>
            <a:r>
              <a:rPr lang="el-GR" dirty="0" err="1">
                <a:solidFill>
                  <a:schemeClr val="tx1"/>
                </a:solidFill>
              </a:rPr>
              <a:t>HyperCard</a:t>
            </a:r>
            <a:r>
              <a:rPr lang="el-GR" dirty="0">
                <a:solidFill>
                  <a:schemeClr val="tx1"/>
                </a:solidFill>
              </a:rPr>
              <a:t> και το </a:t>
            </a:r>
            <a:r>
              <a:rPr lang="el-GR" dirty="0" err="1">
                <a:solidFill>
                  <a:schemeClr val="tx1"/>
                </a:solidFill>
              </a:rPr>
              <a:t>Tool</a:t>
            </a:r>
            <a:r>
              <a:rPr lang="el-GR" dirty="0">
                <a:solidFill>
                  <a:schemeClr val="tx1"/>
                </a:solidFill>
              </a:rPr>
              <a:t> </a:t>
            </a:r>
            <a:r>
              <a:rPr lang="el-GR" dirty="0" err="1">
                <a:solidFill>
                  <a:schemeClr val="tx1"/>
                </a:solidFill>
              </a:rPr>
              <a:t>book</a:t>
            </a:r>
            <a:r>
              <a:rPr lang="el-GR" dirty="0">
                <a:solidFill>
                  <a:schemeClr val="tx1"/>
                </a:solidFill>
              </a:rPr>
              <a:t>.</a:t>
            </a:r>
          </a:p>
          <a:p>
            <a:r>
              <a:rPr lang="el-GR" b="1" dirty="0">
                <a:solidFill>
                  <a:schemeClr val="tx1"/>
                </a:solidFill>
              </a:rPr>
              <a:t>Συστήματα συγγραφής που βασίζονται σε εικονογραφικά στοιχεία και γεγονότα (</a:t>
            </a:r>
            <a:r>
              <a:rPr lang="el-GR" b="1" dirty="0" err="1">
                <a:solidFill>
                  <a:schemeClr val="tx1"/>
                </a:solidFill>
              </a:rPr>
              <a:t>events</a:t>
            </a:r>
            <a:r>
              <a:rPr lang="el-GR" b="1" dirty="0">
                <a:solidFill>
                  <a:schemeClr val="tx1"/>
                </a:solidFill>
              </a:rPr>
              <a:t>)</a:t>
            </a:r>
            <a:r>
              <a:rPr lang="en-US" b="1" dirty="0">
                <a:solidFill>
                  <a:schemeClr val="tx1"/>
                </a:solidFill>
              </a:rPr>
              <a:t>: </a:t>
            </a:r>
            <a:r>
              <a:rPr lang="el-GR" dirty="0">
                <a:solidFill>
                  <a:schemeClr val="tx1"/>
                </a:solidFill>
              </a:rPr>
              <a:t>Αυτά οργανώνονται με βάση τη λογική οργάνωση ενός διαγράμματος ροής (</a:t>
            </a:r>
            <a:r>
              <a:rPr lang="el-GR" dirty="0" err="1">
                <a:solidFill>
                  <a:schemeClr val="tx1"/>
                </a:solidFill>
              </a:rPr>
              <a:t>Icon</a:t>
            </a:r>
            <a:r>
              <a:rPr lang="el-GR" dirty="0">
                <a:solidFill>
                  <a:schemeClr val="tx1"/>
                </a:solidFill>
              </a:rPr>
              <a:t>/</a:t>
            </a:r>
            <a:r>
              <a:rPr lang="el-GR" dirty="0" err="1">
                <a:solidFill>
                  <a:schemeClr val="tx1"/>
                </a:solidFill>
              </a:rPr>
              <a:t>Flow</a:t>
            </a:r>
            <a:r>
              <a:rPr lang="el-GR" dirty="0">
                <a:solidFill>
                  <a:schemeClr val="tx1"/>
                </a:solidFill>
              </a:rPr>
              <a:t> </a:t>
            </a:r>
            <a:r>
              <a:rPr lang="el-GR" dirty="0" err="1">
                <a:solidFill>
                  <a:schemeClr val="tx1"/>
                </a:solidFill>
              </a:rPr>
              <a:t>Control</a:t>
            </a:r>
            <a:r>
              <a:rPr lang="el-GR" dirty="0">
                <a:solidFill>
                  <a:schemeClr val="tx1"/>
                </a:solidFill>
              </a:rPr>
              <a:t>). Στην περίπτωση αυτή, τα στοιχεία της εφαρμογής (εικονίδια) είναι οργανωμένα ως αντικείμενα μέσα σε ένα δομημένο πλαίσιο εργασίας, ενώ η παρουσίαση αυτών των στοιχείων ακολουθεί τη σειρά με την οποία είναι τοποθετημένα τα εικονίδια πάνω στη γραμμή ροής. Είναι η περίπτωση των </a:t>
            </a:r>
            <a:r>
              <a:rPr lang="el-GR" dirty="0" err="1">
                <a:solidFill>
                  <a:schemeClr val="tx1"/>
                </a:solidFill>
              </a:rPr>
              <a:t>Icon</a:t>
            </a:r>
            <a:r>
              <a:rPr lang="el-GR" dirty="0">
                <a:solidFill>
                  <a:schemeClr val="tx1"/>
                </a:solidFill>
              </a:rPr>
              <a:t> Author και </a:t>
            </a:r>
            <a:r>
              <a:rPr lang="el-GR" dirty="0" err="1">
                <a:solidFill>
                  <a:schemeClr val="tx1"/>
                </a:solidFill>
              </a:rPr>
              <a:t>Macromedia</a:t>
            </a:r>
            <a:r>
              <a:rPr lang="el-GR" dirty="0">
                <a:solidFill>
                  <a:schemeClr val="tx1"/>
                </a:solidFill>
              </a:rPr>
              <a:t> Author </a:t>
            </a:r>
            <a:r>
              <a:rPr lang="el-GR" dirty="0" err="1">
                <a:solidFill>
                  <a:schemeClr val="tx1"/>
                </a:solidFill>
              </a:rPr>
              <a:t>ware</a:t>
            </a:r>
            <a:r>
              <a:rPr lang="el-GR" dirty="0">
                <a:solidFill>
                  <a:schemeClr val="tx1"/>
                </a:solidFill>
              </a:rPr>
              <a:t>.</a:t>
            </a:r>
          </a:p>
          <a:p>
            <a:r>
              <a:rPr lang="el-GR" b="1" dirty="0">
                <a:solidFill>
                  <a:schemeClr val="tx1"/>
                </a:solidFill>
              </a:rPr>
              <a:t>Συστήματα συγγραφής που βασίζονται στη χρονική διαδοχή μιας παρουσίασης (</a:t>
            </a:r>
            <a:r>
              <a:rPr lang="el-GR" b="1" dirty="0" err="1">
                <a:solidFill>
                  <a:schemeClr val="tx1"/>
                </a:solidFill>
              </a:rPr>
              <a:t>time</a:t>
            </a:r>
            <a:r>
              <a:rPr lang="en-US" b="1" dirty="0">
                <a:solidFill>
                  <a:schemeClr val="tx1"/>
                </a:solidFill>
              </a:rPr>
              <a:t>-</a:t>
            </a:r>
            <a:r>
              <a:rPr lang="el-GR" b="1" dirty="0" err="1">
                <a:solidFill>
                  <a:schemeClr val="tx1"/>
                </a:solidFill>
              </a:rPr>
              <a:t>based</a:t>
            </a:r>
            <a:r>
              <a:rPr lang="el-GR" b="1" dirty="0">
                <a:solidFill>
                  <a:schemeClr val="tx1"/>
                </a:solidFill>
              </a:rPr>
              <a:t> </a:t>
            </a:r>
            <a:r>
              <a:rPr lang="el-GR" b="1" dirty="0" err="1">
                <a:solidFill>
                  <a:schemeClr val="tx1"/>
                </a:solidFill>
              </a:rPr>
              <a:t>presentation</a:t>
            </a:r>
            <a:r>
              <a:rPr lang="el-GR" b="1" dirty="0">
                <a:solidFill>
                  <a:schemeClr val="tx1"/>
                </a:solidFill>
              </a:rPr>
              <a:t>)</a:t>
            </a:r>
            <a:r>
              <a:rPr lang="en-US" b="1" dirty="0">
                <a:solidFill>
                  <a:schemeClr val="tx1"/>
                </a:solidFill>
              </a:rPr>
              <a:t>:</a:t>
            </a:r>
            <a:r>
              <a:rPr lang="el-GR" b="1" dirty="0">
                <a:solidFill>
                  <a:schemeClr val="tx1"/>
                </a:solidFill>
              </a:rPr>
              <a:t> </a:t>
            </a:r>
            <a:r>
              <a:rPr lang="el-GR" dirty="0">
                <a:solidFill>
                  <a:schemeClr val="tx1"/>
                </a:solidFill>
              </a:rPr>
              <a:t>Τα συστήματα αυτά ενδείκνυνται για εφαρμογές που περιέχουν αυτόνομες ομάδες στοιχείων, οι οποίες είναι οργανωμένες με βάση τη λογική και τη σύνταξη της οπτικοακουστικής γλώσσας. Τέτοια προγράμματα είναι το </a:t>
            </a:r>
            <a:r>
              <a:rPr lang="el-GR" dirty="0" err="1">
                <a:solidFill>
                  <a:schemeClr val="tx1"/>
                </a:solidFill>
              </a:rPr>
              <a:t>Macromedia</a:t>
            </a:r>
            <a:r>
              <a:rPr lang="el-GR" dirty="0">
                <a:solidFill>
                  <a:schemeClr val="tx1"/>
                </a:solidFill>
              </a:rPr>
              <a:t> </a:t>
            </a:r>
            <a:r>
              <a:rPr lang="el-GR" dirty="0" err="1">
                <a:solidFill>
                  <a:schemeClr val="tx1"/>
                </a:solidFill>
              </a:rPr>
              <a:t>Director</a:t>
            </a:r>
            <a:r>
              <a:rPr lang="el-GR" dirty="0">
                <a:solidFill>
                  <a:schemeClr val="tx1"/>
                </a:solidFill>
              </a:rPr>
              <a:t> ή Flash </a:t>
            </a:r>
            <a:r>
              <a:rPr lang="el-GR" dirty="0" err="1">
                <a:solidFill>
                  <a:schemeClr val="tx1"/>
                </a:solidFill>
              </a:rPr>
              <a:t>Macromedia</a:t>
            </a:r>
            <a:r>
              <a:rPr lang="el-GR"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10402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D23C6-8B89-4D20-B984-753AF8CC926F}"/>
              </a:ext>
            </a:extLst>
          </p:cNvPr>
          <p:cNvSpPr>
            <a:spLocks noGrp="1"/>
          </p:cNvSpPr>
          <p:nvPr>
            <p:ph type="title"/>
          </p:nvPr>
        </p:nvSpPr>
        <p:spPr>
          <a:xfrm>
            <a:off x="1043950" y="1179151"/>
            <a:ext cx="3300646" cy="4463889"/>
          </a:xfrm>
        </p:spPr>
        <p:txBody>
          <a:bodyPr anchor="ctr">
            <a:normAutofit/>
          </a:bodyPr>
          <a:lstStyle/>
          <a:p>
            <a:r>
              <a:rPr lang="el-GR">
                <a:effectLst/>
                <a:latin typeface="Calibri" panose="020F0502020204030204" pitchFamily="34" charset="0"/>
                <a:ea typeface="Calibri" panose="020F0502020204030204" pitchFamily="34" charset="0"/>
                <a:cs typeface="Arial" panose="020B0604020202020204" pitchFamily="34" charset="0"/>
              </a:rPr>
              <a:t>Κριτήρια αξιολόγησης εκπαιδευτικού λογισμικού</a:t>
            </a:r>
            <a:br>
              <a:rPr lang="en-US">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EAEFE9-1592-43EF-90EF-63D8E9B58A48}"/>
              </a:ext>
            </a:extLst>
          </p:cNvPr>
          <p:cNvSpPr>
            <a:spLocks noGrp="1"/>
          </p:cNvSpPr>
          <p:nvPr>
            <p:ph idx="1"/>
          </p:nvPr>
        </p:nvSpPr>
        <p:spPr>
          <a:xfrm>
            <a:off x="4978918" y="1109145"/>
            <a:ext cx="6341016" cy="4603900"/>
          </a:xfrm>
        </p:spPr>
        <p:txBody>
          <a:bodyPr anchor="ctr">
            <a:normAutofit fontScale="92500" lnSpcReduction="10000"/>
          </a:bodyPr>
          <a:lstStyle/>
          <a:p>
            <a:pPr marL="342900" marR="0" lvl="0" indent="-342900">
              <a:spcBef>
                <a:spcPts val="0"/>
              </a:spcBef>
              <a:spcAft>
                <a:spcPts val="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περιεχομένου</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της εφαρμογής – υλοποίησης σεναρίων και στόχων που ικανοποιούν τις ακολουθούμενες διδακτικές ή παιδαγωγικές μεθόδους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της διεπαφής χρήστη – συστήματος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μαθητή και μαθησιακού αποτελέσματος ή/και απόδοσης σε κάποιο μάθημα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της υποστήριξης της διδακτικής πράξης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κόστους</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spcBef>
                <a:spcPts val="0"/>
              </a:spcBef>
              <a:spcAft>
                <a:spcPts val="800"/>
              </a:spcAft>
              <a:buFont typeface="+mj-lt"/>
              <a:buAutoNum type="arabicPeriod"/>
            </a:pPr>
            <a:r>
              <a:rPr lang="el-GR" sz="2400" dirty="0">
                <a:effectLst/>
                <a:latin typeface="Calibri" panose="020F0502020204030204" pitchFamily="34" charset="0"/>
                <a:ea typeface="Calibri" panose="020F0502020204030204" pitchFamily="34" charset="0"/>
                <a:cs typeface="Arial" panose="020B0604020202020204" pitchFamily="34" charset="0"/>
              </a:rPr>
              <a:t>Αξιολόγηση της λειτουργικότητα, αποδοτικότητα, ευχρηστία, συμβατότητα και ασφάλεια</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sz="24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4355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5C4C-368B-4763-AC50-5C39C9772AAA}"/>
              </a:ext>
            </a:extLst>
          </p:cNvPr>
          <p:cNvSpPr>
            <a:spLocks noGrp="1"/>
          </p:cNvSpPr>
          <p:nvPr>
            <p:ph type="title"/>
          </p:nvPr>
        </p:nvSpPr>
        <p:spPr/>
        <p:txBody>
          <a:bodyPr/>
          <a:lstStyle/>
          <a:p>
            <a:r>
              <a:rPr lang="el-GR" b="1" dirty="0">
                <a:solidFill>
                  <a:schemeClr val="tx1"/>
                </a:solidFill>
              </a:rPr>
              <a:t>Λογισμικό παρουσίασης</a:t>
            </a:r>
            <a:endParaRPr lang="en-US" b="1" dirty="0">
              <a:solidFill>
                <a:schemeClr val="tx1"/>
              </a:solidFill>
            </a:endParaRPr>
          </a:p>
        </p:txBody>
      </p:sp>
      <p:pic>
        <p:nvPicPr>
          <p:cNvPr id="4" name="Content Placeholder 3">
            <a:extLst>
              <a:ext uri="{FF2B5EF4-FFF2-40B4-BE49-F238E27FC236}">
                <a16:creationId xmlns:a16="http://schemas.microsoft.com/office/drawing/2014/main" id="{EE4FE57F-9551-4842-AA9B-D406DA819241}"/>
              </a:ext>
            </a:extLst>
          </p:cNvPr>
          <p:cNvPicPr>
            <a:picLocks noGrp="1" noChangeAspect="1"/>
          </p:cNvPicPr>
          <p:nvPr>
            <p:ph idx="1"/>
          </p:nvPr>
        </p:nvPicPr>
        <p:blipFill>
          <a:blip r:embed="rId2"/>
          <a:stretch>
            <a:fillRect/>
          </a:stretch>
        </p:blipFill>
        <p:spPr>
          <a:xfrm>
            <a:off x="245849" y="1376039"/>
            <a:ext cx="1149370" cy="734913"/>
          </a:xfrm>
          <a:prstGeom prst="rect">
            <a:avLst/>
          </a:prstGeom>
        </p:spPr>
      </p:pic>
      <p:pic>
        <p:nvPicPr>
          <p:cNvPr id="5" name="Picture 4">
            <a:extLst>
              <a:ext uri="{FF2B5EF4-FFF2-40B4-BE49-F238E27FC236}">
                <a16:creationId xmlns:a16="http://schemas.microsoft.com/office/drawing/2014/main" id="{4810D05C-3A77-4FB5-BBC2-82E36B4E3624}"/>
              </a:ext>
            </a:extLst>
          </p:cNvPr>
          <p:cNvPicPr>
            <a:picLocks noChangeAspect="1"/>
          </p:cNvPicPr>
          <p:nvPr/>
        </p:nvPicPr>
        <p:blipFill>
          <a:blip r:embed="rId3"/>
          <a:stretch>
            <a:fillRect/>
          </a:stretch>
        </p:blipFill>
        <p:spPr>
          <a:xfrm>
            <a:off x="245849" y="2201968"/>
            <a:ext cx="7038022" cy="2938203"/>
          </a:xfrm>
          <a:prstGeom prst="rect">
            <a:avLst/>
          </a:prstGeom>
        </p:spPr>
      </p:pic>
      <p:pic>
        <p:nvPicPr>
          <p:cNvPr id="6" name="Picture 5">
            <a:extLst>
              <a:ext uri="{FF2B5EF4-FFF2-40B4-BE49-F238E27FC236}">
                <a16:creationId xmlns:a16="http://schemas.microsoft.com/office/drawing/2014/main" id="{74C42C1D-7531-0F08-20F5-AA4B7AF7BDB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Effect>
                      <a14:brightnessContrast contrast="-40000"/>
                    </a14:imgEffect>
                  </a14:imgLayer>
                </a14:imgProps>
              </a:ext>
            </a:extLst>
          </a:blip>
          <a:stretch>
            <a:fillRect/>
          </a:stretch>
        </p:blipFill>
        <p:spPr>
          <a:xfrm>
            <a:off x="7283871" y="335135"/>
            <a:ext cx="4285714" cy="3009524"/>
          </a:xfrm>
          <a:prstGeom prst="rect">
            <a:avLst/>
          </a:prstGeom>
        </p:spPr>
      </p:pic>
      <p:pic>
        <p:nvPicPr>
          <p:cNvPr id="8" name="Picture 7">
            <a:extLst>
              <a:ext uri="{FF2B5EF4-FFF2-40B4-BE49-F238E27FC236}">
                <a16:creationId xmlns:a16="http://schemas.microsoft.com/office/drawing/2014/main" id="{6C53B796-C1C2-3712-483A-BBDC7D7E81A1}"/>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7283871" y="3554456"/>
            <a:ext cx="4466667" cy="3171429"/>
          </a:xfrm>
          <a:prstGeom prst="rect">
            <a:avLst/>
          </a:prstGeom>
        </p:spPr>
      </p:pic>
    </p:spTree>
    <p:extLst>
      <p:ext uri="{BB962C8B-B14F-4D97-AF65-F5344CB8AC3E}">
        <p14:creationId xmlns:p14="http://schemas.microsoft.com/office/powerpoint/2010/main" val="394448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0B0A2-2788-004B-C4A6-149F21EA9B8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80125B3-66F8-2A2E-8191-29353FDFC01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400000"/>
                    </a14:imgEffect>
                  </a14:imgLayer>
                </a14:imgProps>
              </a:ext>
            </a:extLst>
          </a:blip>
          <a:stretch>
            <a:fillRect/>
          </a:stretch>
        </p:blipFill>
        <p:spPr>
          <a:xfrm>
            <a:off x="906707" y="2067095"/>
            <a:ext cx="4285714" cy="2952381"/>
          </a:xfrm>
        </p:spPr>
      </p:pic>
      <p:pic>
        <p:nvPicPr>
          <p:cNvPr id="7" name="Picture 6">
            <a:extLst>
              <a:ext uri="{FF2B5EF4-FFF2-40B4-BE49-F238E27FC236}">
                <a16:creationId xmlns:a16="http://schemas.microsoft.com/office/drawing/2014/main" id="{612D6511-823E-A480-1630-7968CD4186A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567994" y="2566493"/>
            <a:ext cx="4180952" cy="3180952"/>
          </a:xfrm>
          <a:prstGeom prst="rect">
            <a:avLst/>
          </a:prstGeom>
        </p:spPr>
      </p:pic>
    </p:spTree>
    <p:extLst>
      <p:ext uri="{BB962C8B-B14F-4D97-AF65-F5344CB8AC3E}">
        <p14:creationId xmlns:p14="http://schemas.microsoft.com/office/powerpoint/2010/main" val="2735416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8FAF-CAE9-46BD-A16E-B4DACC3B866C}"/>
              </a:ext>
            </a:extLst>
          </p:cNvPr>
          <p:cNvSpPr>
            <a:spLocks noGrp="1"/>
          </p:cNvSpPr>
          <p:nvPr>
            <p:ph type="title"/>
          </p:nvPr>
        </p:nvSpPr>
        <p:spPr/>
        <p:txBody>
          <a:bodyPr/>
          <a:lstStyle/>
          <a:p>
            <a:endParaRPr lang="en-US"/>
          </a:p>
        </p:txBody>
      </p:sp>
      <p:pic>
        <p:nvPicPr>
          <p:cNvPr id="1026" name="Picture 2" descr="Αποτέλεσμα εικόνας για logo programming applications">
            <a:extLst>
              <a:ext uri="{FF2B5EF4-FFF2-40B4-BE49-F238E27FC236}">
                <a16:creationId xmlns:a16="http://schemas.microsoft.com/office/drawing/2014/main" id="{78E6AFA8-EBA5-4940-AC30-E5E2E7C6AA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802" y="5081"/>
            <a:ext cx="4619940" cy="3556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drill and practice examples">
            <a:extLst>
              <a:ext uri="{FF2B5EF4-FFF2-40B4-BE49-F238E27FC236}">
                <a16:creationId xmlns:a16="http://schemas.microsoft.com/office/drawing/2014/main" id="{3952EEDD-9740-450D-BD8B-2107CA164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890" y="3839854"/>
            <a:ext cx="4322312" cy="29359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FA6B7B0-9C49-4C9A-8277-73574627DA42}"/>
              </a:ext>
            </a:extLst>
          </p:cNvPr>
          <p:cNvPicPr>
            <a:picLocks noChangeAspect="1"/>
          </p:cNvPicPr>
          <p:nvPr/>
        </p:nvPicPr>
        <p:blipFill>
          <a:blip r:embed="rId4"/>
          <a:stretch>
            <a:fillRect/>
          </a:stretch>
        </p:blipFill>
        <p:spPr>
          <a:xfrm>
            <a:off x="7004940" y="82236"/>
            <a:ext cx="4538123" cy="3401735"/>
          </a:xfrm>
          <a:prstGeom prst="rect">
            <a:avLst/>
          </a:prstGeom>
        </p:spPr>
      </p:pic>
      <p:sp>
        <p:nvSpPr>
          <p:cNvPr id="5" name="Rectangle 4">
            <a:extLst>
              <a:ext uri="{FF2B5EF4-FFF2-40B4-BE49-F238E27FC236}">
                <a16:creationId xmlns:a16="http://schemas.microsoft.com/office/drawing/2014/main" id="{53922452-A311-4852-A992-4C25668475F2}"/>
              </a:ext>
            </a:extLst>
          </p:cNvPr>
          <p:cNvSpPr/>
          <p:nvPr/>
        </p:nvSpPr>
        <p:spPr>
          <a:xfrm>
            <a:off x="436228" y="4563611"/>
            <a:ext cx="2592198" cy="11996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Λογισμικά εξάσκησης και πρακτικής </a:t>
            </a:r>
            <a:endParaRPr lang="en-US" dirty="0"/>
          </a:p>
        </p:txBody>
      </p:sp>
      <p:sp>
        <p:nvSpPr>
          <p:cNvPr id="8" name="Rectangle 7">
            <a:extLst>
              <a:ext uri="{FF2B5EF4-FFF2-40B4-BE49-F238E27FC236}">
                <a16:creationId xmlns:a16="http://schemas.microsoft.com/office/drawing/2014/main" id="{67242DA6-A512-4330-B118-FD5B1220ADFC}"/>
              </a:ext>
            </a:extLst>
          </p:cNvPr>
          <p:cNvSpPr/>
          <p:nvPr/>
        </p:nvSpPr>
        <p:spPr>
          <a:xfrm>
            <a:off x="143467" y="1094763"/>
            <a:ext cx="1771164" cy="106326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l-GR" dirty="0"/>
              <a:t>Λογισμικά προσομοίωσης</a:t>
            </a:r>
            <a:endParaRPr lang="en-US" dirty="0"/>
          </a:p>
        </p:txBody>
      </p:sp>
      <p:sp>
        <p:nvSpPr>
          <p:cNvPr id="6" name="Arrow: Striped Right 5">
            <a:extLst>
              <a:ext uri="{FF2B5EF4-FFF2-40B4-BE49-F238E27FC236}">
                <a16:creationId xmlns:a16="http://schemas.microsoft.com/office/drawing/2014/main" id="{13C819A4-1D9B-46EC-BA10-8BE5571F5D0B}"/>
              </a:ext>
            </a:extLst>
          </p:cNvPr>
          <p:cNvSpPr/>
          <p:nvPr/>
        </p:nvSpPr>
        <p:spPr>
          <a:xfrm>
            <a:off x="1979802" y="4165643"/>
            <a:ext cx="931178" cy="397968"/>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Arrow: Striped Right 9">
            <a:extLst>
              <a:ext uri="{FF2B5EF4-FFF2-40B4-BE49-F238E27FC236}">
                <a16:creationId xmlns:a16="http://schemas.microsoft.com/office/drawing/2014/main" id="{437369B8-6364-41A5-833B-C5A17E8D1514}"/>
              </a:ext>
            </a:extLst>
          </p:cNvPr>
          <p:cNvSpPr/>
          <p:nvPr/>
        </p:nvSpPr>
        <p:spPr>
          <a:xfrm>
            <a:off x="563460" y="2216579"/>
            <a:ext cx="931178" cy="397968"/>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39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1FE69-494C-4208-B3A0-934E8EAD245D}"/>
              </a:ext>
            </a:extLst>
          </p:cNvPr>
          <p:cNvSpPr>
            <a:spLocks noGrp="1"/>
          </p:cNvSpPr>
          <p:nvPr>
            <p:ph type="title"/>
          </p:nvPr>
        </p:nvSpPr>
        <p:spPr>
          <a:xfrm>
            <a:off x="1434663" y="624110"/>
            <a:ext cx="10069950" cy="1280890"/>
          </a:xfrm>
        </p:spPr>
        <p:txBody>
          <a:bodyPr>
            <a:normAutofit fontScale="90000"/>
          </a:bodyPr>
          <a:lstStyle/>
          <a:p>
            <a:pPr algn="ctr"/>
            <a:r>
              <a:rPr lang="el-GR" b="1" dirty="0">
                <a:solidFill>
                  <a:schemeClr val="tx1"/>
                </a:solidFill>
                <a:hlinkClick r:id="rId2">
                  <a:extLst>
                    <a:ext uri="{A12FA001-AC4F-418D-AE19-62706E023703}">
                      <ahyp:hlinkClr xmlns:ahyp="http://schemas.microsoft.com/office/drawing/2018/hyperlinkcolor" val="tx"/>
                    </a:ext>
                  </a:extLst>
                </a:hlinkClick>
              </a:rPr>
              <a:t>Λογισμικό εξάσκησης και εμπέδωσης</a:t>
            </a:r>
            <a:br>
              <a:rPr lang="en-US" b="1" dirty="0">
                <a:solidFill>
                  <a:schemeClr val="tx1"/>
                </a:solidFill>
                <a:hlinkClick r:id="rId2">
                  <a:extLst>
                    <a:ext uri="{A12FA001-AC4F-418D-AE19-62706E023703}">
                      <ahyp:hlinkClr xmlns:ahyp="http://schemas.microsoft.com/office/drawing/2018/hyperlinkcolor" val="tx"/>
                    </a:ext>
                  </a:extLst>
                </a:hlinkClick>
              </a:rPr>
            </a:br>
            <a:r>
              <a:rPr lang="en-US" sz="1200" dirty="0">
                <a:solidFill>
                  <a:srgbClr val="0070C0"/>
                </a:solidFill>
                <a:hlinkClick r:id="rId2">
                  <a:extLst>
                    <a:ext uri="{A12FA001-AC4F-418D-AE19-62706E023703}">
                      <ahyp:hlinkClr xmlns:ahyp="http://schemas.microsoft.com/office/drawing/2018/hyperlinkcolor" val="tx"/>
                    </a:ext>
                  </a:extLst>
                </a:hlinkClick>
              </a:rPr>
              <a:t>https://www.dwrean.net/search/label/%CE%9B%CE%BF%CE%B3%CE%B9%CF%83%CE%BC%CE%B9%</a:t>
            </a:r>
            <a:r>
              <a:rPr lang="en-US" sz="2200" dirty="0">
                <a:solidFill>
                  <a:srgbClr val="0070C0"/>
                </a:solidFill>
                <a:hlinkClick r:id="rId2">
                  <a:extLst>
                    <a:ext uri="{A12FA001-AC4F-418D-AE19-62706E023703}">
                      <ahyp:hlinkClr xmlns:ahyp="http://schemas.microsoft.com/office/drawing/2018/hyperlinkcolor" val="tx"/>
                    </a:ext>
                  </a:extLst>
                </a:hlinkClick>
              </a:rPr>
              <a:t>CE%BA%CF%8C%20%CE%94%CE%B7%CE%BC%CE%BF%CF%84%CE%B9%CE%BA%CE%BF%CF%8D</a:t>
            </a:r>
            <a:r>
              <a:rPr lang="en-US" sz="2200" dirty="0">
                <a:solidFill>
                  <a:srgbClr val="0070C0"/>
                </a:solidFill>
              </a:rPr>
              <a:t> </a:t>
            </a:r>
            <a:endParaRPr lang="en-US" dirty="0">
              <a:solidFill>
                <a:srgbClr val="0070C0"/>
              </a:solidFill>
            </a:endParaRPr>
          </a:p>
        </p:txBody>
      </p:sp>
      <p:sp>
        <p:nvSpPr>
          <p:cNvPr id="3" name="Content Placeholder 2">
            <a:extLst>
              <a:ext uri="{FF2B5EF4-FFF2-40B4-BE49-F238E27FC236}">
                <a16:creationId xmlns:a16="http://schemas.microsoft.com/office/drawing/2014/main" id="{672AA66F-EFFA-46F9-8FB4-39C3C1E250E7}"/>
              </a:ext>
            </a:extLst>
          </p:cNvPr>
          <p:cNvSpPr>
            <a:spLocks noGrp="1"/>
          </p:cNvSpPr>
          <p:nvPr>
            <p:ph idx="1"/>
          </p:nvPr>
        </p:nvSpPr>
        <p:spPr>
          <a:xfrm>
            <a:off x="2589212" y="2396358"/>
            <a:ext cx="8915400" cy="3514863"/>
          </a:xfrm>
        </p:spPr>
        <p:txBody>
          <a:bodyPr/>
          <a:lstStyle/>
          <a:p>
            <a:endParaRPr lang="en-US" dirty="0"/>
          </a:p>
        </p:txBody>
      </p:sp>
      <p:pic>
        <p:nvPicPr>
          <p:cNvPr id="3076" name="Picture 4" descr="Σχετική εικόνα">
            <a:extLst>
              <a:ext uri="{FF2B5EF4-FFF2-40B4-BE49-F238E27FC236}">
                <a16:creationId xmlns:a16="http://schemas.microsoft.com/office/drawing/2014/main" id="{CDCE5E14-92FE-4534-97B5-DC6881169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079" y="1905000"/>
            <a:ext cx="7052193" cy="482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4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7B2B-0F4C-4C6D-95F5-AAA296F33CE7}"/>
              </a:ext>
            </a:extLst>
          </p:cNvPr>
          <p:cNvSpPr>
            <a:spLocks noGrp="1"/>
          </p:cNvSpPr>
          <p:nvPr>
            <p:ph type="title"/>
          </p:nvPr>
        </p:nvSpPr>
        <p:spPr>
          <a:xfrm>
            <a:off x="263266" y="154447"/>
            <a:ext cx="8596668" cy="3880773"/>
          </a:xfrm>
        </p:spPr>
        <p:txBody>
          <a:bodyPr>
            <a:normAutofit/>
          </a:bodyPr>
          <a:lstStyle/>
          <a:p>
            <a:r>
              <a:rPr lang="el-GR" sz="1600" b="1" dirty="0"/>
              <a:t>Εκπαιδευτικά λογισμικά:</a:t>
            </a:r>
            <a:r>
              <a:rPr lang="en-US" sz="1600" b="1" dirty="0"/>
              <a:t> </a:t>
            </a:r>
            <a:br>
              <a:rPr lang="el-GR" sz="1600" b="1" dirty="0"/>
            </a:br>
            <a:r>
              <a:rPr lang="el-GR" sz="1600" dirty="0"/>
              <a:t>1.</a:t>
            </a:r>
            <a:r>
              <a:rPr lang="en-US" sz="16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
              </a:rPr>
              <a:t>https://dimpapp.gr/%CE%B5%CE%BA%CF%80%CE%B1%CE%B9%CE%B4%CE%B5%CF%85%CF%84%CE%B9%CE%BA%CF%8C%CF%85%CE%BB%CE%B9%CE%BA%CF%8C/online-%CE%B5%CE%BA%CF%80%CE%B1%CE%B9%CE%B4%CE%B5%CF%85%CF%84%CE%B9%CE%BA%CF%8C-%CE%BB%CE%BF%CE%B3%CE%B9%CF%83%CE%BC%CE%B9%CE%BA%CF%8C/</a:t>
            </a:r>
            <a:r>
              <a:rPr lang="en-US" sz="1600" kern="100" dirty="0">
                <a:effectLst/>
                <a:latin typeface="Aptos" panose="020B0004020202020204" pitchFamily="34" charset="0"/>
                <a:ea typeface="Aptos" panose="020B0004020202020204" pitchFamily="34" charset="0"/>
                <a:cs typeface="Arial" panose="020B0604020202020204" pitchFamily="34" charset="0"/>
              </a:rPr>
              <a:t> </a:t>
            </a:r>
            <a:br>
              <a:rPr lang="en-US" sz="1600" kern="100" dirty="0">
                <a:effectLst/>
                <a:latin typeface="Aptos" panose="020B0004020202020204" pitchFamily="34" charset="0"/>
                <a:ea typeface="Aptos" panose="020B0004020202020204" pitchFamily="34" charset="0"/>
                <a:cs typeface="Arial" panose="020B0604020202020204" pitchFamily="34" charset="0"/>
              </a:rPr>
            </a:br>
            <a:br>
              <a:rPr lang="el-GR" sz="1600" kern="100" dirty="0">
                <a:effectLst/>
                <a:latin typeface="Aptos" panose="020B0004020202020204" pitchFamily="34" charset="0"/>
                <a:ea typeface="Aptos" panose="020B0004020202020204" pitchFamily="34" charset="0"/>
                <a:cs typeface="Arial" panose="020B0604020202020204" pitchFamily="34" charset="0"/>
              </a:rPr>
            </a:br>
            <a:r>
              <a:rPr lang="el-GR" sz="1600" kern="100" dirty="0">
                <a:effectLst/>
                <a:latin typeface="Aptos" panose="020B0004020202020204" pitchFamily="34" charset="0"/>
                <a:ea typeface="Aptos" panose="020B0004020202020204" pitchFamily="34" charset="0"/>
                <a:cs typeface="Arial" panose="020B0604020202020204" pitchFamily="34" charset="0"/>
              </a:rPr>
              <a:t>2. </a:t>
            </a:r>
            <a:r>
              <a:rPr lang="en-US" sz="1600" kern="100" dirty="0">
                <a:effectLst/>
                <a:latin typeface="Aptos" panose="020B0004020202020204" pitchFamily="34" charset="0"/>
                <a:ea typeface="Aptos" panose="020B0004020202020204" pitchFamily="34" charset="0"/>
                <a:cs typeface="Arial" panose="020B0604020202020204" pitchFamily="34" charset="0"/>
                <a:hlinkClick r:id="rId3"/>
              </a:rPr>
              <a:t>http://photodentro.edu.gr/aggregator/</a:t>
            </a:r>
            <a:r>
              <a:rPr lang="en-US" sz="1600" kern="100" dirty="0">
                <a:effectLst/>
                <a:latin typeface="Aptos" panose="020B0004020202020204" pitchFamily="34" charset="0"/>
                <a:ea typeface="Aptos" panose="020B0004020202020204" pitchFamily="34" charset="0"/>
                <a:cs typeface="Arial" panose="020B0604020202020204" pitchFamily="34" charset="0"/>
              </a:rPr>
              <a:t> </a:t>
            </a:r>
            <a:br>
              <a:rPr lang="en-US" sz="1600" kern="100" dirty="0">
                <a:effectLst/>
                <a:latin typeface="Aptos" panose="020B0004020202020204" pitchFamily="34" charset="0"/>
                <a:ea typeface="Aptos" panose="020B0004020202020204" pitchFamily="34" charset="0"/>
                <a:cs typeface="Arial" panose="020B0604020202020204" pitchFamily="34" charset="0"/>
              </a:rPr>
            </a:br>
            <a:br>
              <a:rPr lang="en-US" sz="1600" kern="100" dirty="0">
                <a:effectLst/>
                <a:latin typeface="Aptos" panose="020B0004020202020204" pitchFamily="34" charset="0"/>
                <a:ea typeface="Aptos" panose="020B0004020202020204" pitchFamily="34" charset="0"/>
                <a:cs typeface="Arial" panose="020B0604020202020204" pitchFamily="34" charset="0"/>
              </a:rPr>
            </a:br>
            <a:r>
              <a:rPr lang="en-US" sz="1600" kern="100" dirty="0">
                <a:effectLst/>
                <a:latin typeface="Aptos" panose="020B0004020202020204" pitchFamily="34" charset="0"/>
                <a:ea typeface="Aptos" panose="020B0004020202020204" pitchFamily="34" charset="0"/>
                <a:cs typeface="Arial" panose="020B0604020202020204" pitchFamily="34" charset="0"/>
              </a:rPr>
              <a:t>3. </a:t>
            </a:r>
            <a:r>
              <a:rPr lang="en-US" sz="1600" kern="100" dirty="0">
                <a:effectLst/>
                <a:latin typeface="Aptos" panose="020B0004020202020204" pitchFamily="34" charset="0"/>
                <a:ea typeface="Aptos" panose="020B0004020202020204" pitchFamily="34" charset="0"/>
                <a:cs typeface="Arial" panose="020B0604020202020204" pitchFamily="34" charset="0"/>
                <a:hlinkClick r:id="rId4"/>
              </a:rPr>
              <a:t>http://www.pi-schools.gr/</a:t>
            </a:r>
            <a:r>
              <a:rPr lang="en-US" sz="1600" kern="100" dirty="0">
                <a:effectLst/>
                <a:latin typeface="Aptos" panose="020B0004020202020204" pitchFamily="34" charset="0"/>
                <a:ea typeface="Aptos" panose="020B0004020202020204" pitchFamily="34" charset="0"/>
                <a:cs typeface="Arial" panose="020B0604020202020204" pitchFamily="34" charset="0"/>
              </a:rPr>
              <a:t> </a:t>
            </a:r>
            <a:br>
              <a:rPr lang="en-US" sz="1600" kern="100" dirty="0">
                <a:effectLst/>
                <a:latin typeface="Aptos" panose="020B0004020202020204" pitchFamily="34" charset="0"/>
                <a:ea typeface="Aptos" panose="020B0004020202020204" pitchFamily="34" charset="0"/>
                <a:cs typeface="Arial" panose="020B0604020202020204" pitchFamily="34" charset="0"/>
              </a:rPr>
            </a:br>
            <a:br>
              <a:rPr lang="en-US" sz="1600" kern="100" dirty="0">
                <a:effectLst/>
                <a:latin typeface="Aptos" panose="020B0004020202020204" pitchFamily="34" charset="0"/>
                <a:ea typeface="Aptos" panose="020B0004020202020204" pitchFamily="34" charset="0"/>
                <a:cs typeface="Arial" panose="020B0604020202020204" pitchFamily="34" charset="0"/>
              </a:rPr>
            </a:br>
            <a:r>
              <a:rPr lang="en-US" sz="1600" kern="100" dirty="0">
                <a:effectLst/>
                <a:latin typeface="Aptos" panose="020B0004020202020204" pitchFamily="34" charset="0"/>
                <a:ea typeface="Aptos" panose="020B0004020202020204" pitchFamily="34" charset="0"/>
                <a:cs typeface="Arial" panose="020B0604020202020204" pitchFamily="34" charset="0"/>
              </a:rPr>
              <a:t>4. </a:t>
            </a:r>
            <a:r>
              <a:rPr lang="en-US" sz="1600" kern="100" dirty="0">
                <a:effectLst/>
                <a:latin typeface="Aptos" panose="020B0004020202020204" pitchFamily="34" charset="0"/>
                <a:ea typeface="Aptos" panose="020B0004020202020204" pitchFamily="34" charset="0"/>
                <a:cs typeface="Arial" panose="020B0604020202020204" pitchFamily="34" charset="0"/>
                <a:hlinkClick r:id="rId5"/>
              </a:rPr>
              <a:t>https://www.kidmedia.gr/download</a:t>
            </a:r>
            <a:r>
              <a:rPr lang="en-US" sz="1600" kern="100" dirty="0">
                <a:effectLst/>
                <a:latin typeface="Aptos" panose="020B0004020202020204" pitchFamily="34" charset="0"/>
                <a:ea typeface="Aptos" panose="020B0004020202020204" pitchFamily="34" charset="0"/>
                <a:cs typeface="Arial" panose="020B0604020202020204" pitchFamily="34" charset="0"/>
              </a:rPr>
              <a:t> </a:t>
            </a:r>
            <a:br>
              <a:rPr lang="en-US" sz="1600" kern="100" dirty="0">
                <a:effectLst/>
                <a:latin typeface="Aptos" panose="020B0004020202020204" pitchFamily="34" charset="0"/>
                <a:ea typeface="Aptos" panose="020B0004020202020204" pitchFamily="34" charset="0"/>
                <a:cs typeface="Arial" panose="020B0604020202020204" pitchFamily="34" charset="0"/>
              </a:rPr>
            </a:br>
            <a:endParaRPr lang="en-US" sz="1600" dirty="0">
              <a:solidFill>
                <a:srgbClr val="00B0F0"/>
              </a:solidFill>
            </a:endParaRPr>
          </a:p>
        </p:txBody>
      </p:sp>
      <p:pic>
        <p:nvPicPr>
          <p:cNvPr id="4" name="Picture 3" descr="A screenshot of a computer&#10;&#10;Description automatically generated">
            <a:extLst>
              <a:ext uri="{FF2B5EF4-FFF2-40B4-BE49-F238E27FC236}">
                <a16:creationId xmlns:a16="http://schemas.microsoft.com/office/drawing/2014/main" id="{5F0F89BD-93C4-84D1-9E7F-399664B13CD0}"/>
              </a:ext>
            </a:extLst>
          </p:cNvPr>
          <p:cNvPicPr>
            <a:picLocks noChangeAspect="1"/>
          </p:cNvPicPr>
          <p:nvPr/>
        </p:nvPicPr>
        <p:blipFill>
          <a:blip r:embed="rId6"/>
          <a:stretch>
            <a:fillRect/>
          </a:stretch>
        </p:blipFill>
        <p:spPr>
          <a:xfrm>
            <a:off x="1099211" y="3182616"/>
            <a:ext cx="4651372" cy="3609705"/>
          </a:xfrm>
          <a:prstGeom prst="rect">
            <a:avLst/>
          </a:prstGeom>
        </p:spPr>
      </p:pic>
      <p:pic>
        <p:nvPicPr>
          <p:cNvPr id="5" name="Content Placeholder 4" descr="A screenshot of a computer&#10;&#10;Description automatically generated">
            <a:extLst>
              <a:ext uri="{FF2B5EF4-FFF2-40B4-BE49-F238E27FC236}">
                <a16:creationId xmlns:a16="http://schemas.microsoft.com/office/drawing/2014/main" id="{9D893548-0AF3-099C-5B9A-BD07F7170F68}"/>
              </a:ext>
            </a:extLst>
          </p:cNvPr>
          <p:cNvPicPr>
            <a:picLocks noGrp="1" noChangeAspect="1"/>
          </p:cNvPicPr>
          <p:nvPr>
            <p:ph idx="1"/>
          </p:nvPr>
        </p:nvPicPr>
        <p:blipFill>
          <a:blip r:embed="rId7"/>
          <a:stretch>
            <a:fillRect/>
          </a:stretch>
        </p:blipFill>
        <p:spPr>
          <a:xfrm>
            <a:off x="6096000" y="2910883"/>
            <a:ext cx="4754009" cy="3881438"/>
          </a:xfrm>
          <a:prstGeom prst="rect">
            <a:avLst/>
          </a:prstGeom>
        </p:spPr>
      </p:pic>
      <p:pic>
        <p:nvPicPr>
          <p:cNvPr id="6" name="Picture 5">
            <a:extLst>
              <a:ext uri="{FF2B5EF4-FFF2-40B4-BE49-F238E27FC236}">
                <a16:creationId xmlns:a16="http://schemas.microsoft.com/office/drawing/2014/main" id="{13252B31-CE95-CAAD-3C34-6E2E7CF47410}"/>
              </a:ext>
            </a:extLst>
          </p:cNvPr>
          <p:cNvPicPr>
            <a:picLocks noChangeAspect="1"/>
          </p:cNvPicPr>
          <p:nvPr/>
        </p:nvPicPr>
        <p:blipFill>
          <a:blip r:embed="rId8"/>
          <a:stretch>
            <a:fillRect/>
          </a:stretch>
        </p:blipFill>
        <p:spPr>
          <a:xfrm>
            <a:off x="8770264" y="574106"/>
            <a:ext cx="3421736" cy="1828350"/>
          </a:xfrm>
          <a:prstGeom prst="rect">
            <a:avLst/>
          </a:prstGeom>
        </p:spPr>
      </p:pic>
    </p:spTree>
    <p:extLst>
      <p:ext uri="{BB962C8B-B14F-4D97-AF65-F5344CB8AC3E}">
        <p14:creationId xmlns:p14="http://schemas.microsoft.com/office/powerpoint/2010/main" val="345827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C5A4C-B5C2-09D9-9A11-E63CE4BF8932}"/>
              </a:ext>
            </a:extLst>
          </p:cNvPr>
          <p:cNvSpPr>
            <a:spLocks noGrp="1"/>
          </p:cNvSpPr>
          <p:nvPr>
            <p:ph type="title"/>
          </p:nvPr>
        </p:nvSpPr>
        <p:spPr/>
        <p:txBody>
          <a:bodyPr/>
          <a:lstStyle/>
          <a:p>
            <a:endParaRPr lang="en-US"/>
          </a:p>
        </p:txBody>
      </p:sp>
      <p:pic>
        <p:nvPicPr>
          <p:cNvPr id="4" name="Content Placeholder 3" descr="A screenshot of a computer&#10;&#10;Description automatically generated">
            <a:extLst>
              <a:ext uri="{FF2B5EF4-FFF2-40B4-BE49-F238E27FC236}">
                <a16:creationId xmlns:a16="http://schemas.microsoft.com/office/drawing/2014/main" id="{B2185B03-0371-DD80-122B-05EA02F9A4C2}"/>
              </a:ext>
            </a:extLst>
          </p:cNvPr>
          <p:cNvPicPr>
            <a:picLocks noGrp="1" noChangeAspect="1"/>
          </p:cNvPicPr>
          <p:nvPr>
            <p:ph idx="1"/>
          </p:nvPr>
        </p:nvPicPr>
        <p:blipFill>
          <a:blip r:embed="rId2"/>
          <a:stretch>
            <a:fillRect/>
          </a:stretch>
        </p:blipFill>
        <p:spPr>
          <a:xfrm>
            <a:off x="150529" y="176512"/>
            <a:ext cx="6597228" cy="3881437"/>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774B9F9-C703-919D-D262-431D4FA8DAEA}"/>
              </a:ext>
            </a:extLst>
          </p:cNvPr>
          <p:cNvPicPr>
            <a:picLocks noChangeAspect="1"/>
          </p:cNvPicPr>
          <p:nvPr/>
        </p:nvPicPr>
        <p:blipFill>
          <a:blip r:embed="rId3"/>
          <a:stretch>
            <a:fillRect/>
          </a:stretch>
        </p:blipFill>
        <p:spPr>
          <a:xfrm>
            <a:off x="4659702" y="3849184"/>
            <a:ext cx="5943600" cy="2545080"/>
          </a:xfrm>
          <a:prstGeom prst="rect">
            <a:avLst/>
          </a:prstGeom>
        </p:spPr>
      </p:pic>
    </p:spTree>
    <p:extLst>
      <p:ext uri="{BB962C8B-B14F-4D97-AF65-F5344CB8AC3E}">
        <p14:creationId xmlns:p14="http://schemas.microsoft.com/office/powerpoint/2010/main" val="26026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A5A78-828C-46A0-8848-D478652098A7}"/>
              </a:ext>
            </a:extLst>
          </p:cNvPr>
          <p:cNvSpPr>
            <a:spLocks noGrp="1"/>
          </p:cNvSpPr>
          <p:nvPr>
            <p:ph type="ctrTitle"/>
          </p:nvPr>
        </p:nvSpPr>
        <p:spPr>
          <a:xfrm>
            <a:off x="1524000" y="1122363"/>
            <a:ext cx="9144000" cy="462597"/>
          </a:xfrm>
        </p:spPr>
        <p:txBody>
          <a:bodyPr>
            <a:noAutofit/>
          </a:bodyPr>
          <a:lstStyle/>
          <a:p>
            <a:pPr algn="ctr"/>
            <a:r>
              <a:rPr lang="el-GR" sz="3600" b="1" dirty="0"/>
              <a:t>Εκπαιδευτικό Λογισμικό</a:t>
            </a:r>
            <a:r>
              <a:rPr lang="en-US" sz="3600" b="1" dirty="0"/>
              <a:t> </a:t>
            </a:r>
            <a:br>
              <a:rPr lang="el-GR" sz="3600" b="1" dirty="0"/>
            </a:br>
            <a:endParaRPr lang="en-US" sz="3600" b="1" dirty="0"/>
          </a:p>
        </p:txBody>
      </p:sp>
      <p:sp>
        <p:nvSpPr>
          <p:cNvPr id="3" name="Subtitle 2">
            <a:extLst>
              <a:ext uri="{FF2B5EF4-FFF2-40B4-BE49-F238E27FC236}">
                <a16:creationId xmlns:a16="http://schemas.microsoft.com/office/drawing/2014/main" id="{E0337FA5-8CBF-4A0E-9206-AE41952A20DE}"/>
              </a:ext>
            </a:extLst>
          </p:cNvPr>
          <p:cNvSpPr>
            <a:spLocks noGrp="1"/>
          </p:cNvSpPr>
          <p:nvPr>
            <p:ph type="subTitle" idx="1"/>
          </p:nvPr>
        </p:nvSpPr>
        <p:spPr>
          <a:xfrm>
            <a:off x="1524000" y="1122363"/>
            <a:ext cx="8197970" cy="4782047"/>
          </a:xfrm>
        </p:spPr>
        <p:txBody>
          <a:bodyPr>
            <a:normAutofit/>
          </a:bodyPr>
          <a:lstStyle/>
          <a:p>
            <a:pPr algn="just"/>
            <a:r>
              <a:rPr lang="el-GR" sz="2000" b="0" i="0" dirty="0">
                <a:solidFill>
                  <a:srgbClr val="36312D"/>
                </a:solidFill>
                <a:effectLst/>
                <a:latin typeface="Enriqueta"/>
              </a:rPr>
              <a:t>Το εκπαιδευτικό λογισμικό θεωρείται ότι εμπεριέχει διδακτικούς στόχους, ολοκληρωμένα σενάρια, αλληγορίες με παιδαγωγική σημασία και κυρίως επιφέρει συγκεκριμένα διδακτικά και μαθησιακά αποτελέσματα (Μικρόπουλος, 2009). </a:t>
            </a:r>
            <a:endParaRPr lang="en-US" sz="2000" b="0" i="0" dirty="0">
              <a:solidFill>
                <a:srgbClr val="36312D"/>
              </a:solidFill>
              <a:effectLst/>
              <a:latin typeface="Enriqueta"/>
            </a:endParaRPr>
          </a:p>
          <a:p>
            <a:pPr algn="just"/>
            <a:r>
              <a:rPr lang="el-GR" sz="2000" b="0" i="0" dirty="0">
                <a:solidFill>
                  <a:srgbClr val="36312D"/>
                </a:solidFill>
                <a:effectLst/>
                <a:latin typeface="Enriqueta"/>
              </a:rPr>
              <a:t>Το εκπαιδευτικό λογισμικό από τεχνική άποψη εξετάζεται ως προς την ποιότητα του περιβάλλοντος διεπαφής, την εργονομία, το είδος της αλληλεπίδρασης που επιτρέπει με τον χρήστη, τα χρησιμοποιούμενα μέσα (εικόνα, ήχος κλπ.) και την αισθητική του. Συνήθως ως εκπαιδευτικό λογισμικό θεωρούνται και τα πακέτα εφαρμογών επιμορφωτικού, εγκυκλοπαιδικού και ψυχαγωγικού τύπου.</a:t>
            </a:r>
          </a:p>
          <a:p>
            <a:pPr algn="just"/>
            <a:endParaRPr lang="el-GR" sz="2000" dirty="0">
              <a:solidFill>
                <a:srgbClr val="36312D"/>
              </a:solidFill>
              <a:latin typeface="Enriqueta"/>
            </a:endParaRPr>
          </a:p>
          <a:p>
            <a:pPr algn="just"/>
            <a:endParaRPr lang="en-US" b="0" i="0" dirty="0">
              <a:solidFill>
                <a:srgbClr val="36312D"/>
              </a:solidFill>
              <a:effectLst/>
              <a:latin typeface="Enriqueta"/>
            </a:endParaRPr>
          </a:p>
          <a:p>
            <a:pPr algn="just"/>
            <a:r>
              <a:rPr lang="el-GR" sz="1200" dirty="0"/>
              <a:t>ΜΙΚΡΟΠΟΥΛΟΣ Α.Τ. (2009). ΕΚΠΑΙΔΕΥΤΙΚΟ ΛΟΓΙΣΜΙΚΟ. ΘΕΜΑΤΑ ΣΧΕΔΙΑΣΗΣ ΚΑΙ ΑΞΙΟΛΟΓΗΣΗΣ ΛΟΓΙΣΜΙΚΟΥ ΥΠΕΡΜΕΣΩΝ. ΑΘΗΝΑ: ΠΟΛΙΤΕΙΑ</a:t>
            </a:r>
            <a:endParaRPr lang="en-US" sz="1200" dirty="0"/>
          </a:p>
        </p:txBody>
      </p:sp>
    </p:spTree>
    <p:extLst>
      <p:ext uri="{BB962C8B-B14F-4D97-AF65-F5344CB8AC3E}">
        <p14:creationId xmlns:p14="http://schemas.microsoft.com/office/powerpoint/2010/main" val="39515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A7888-CC49-EDD4-7C6E-E56E079AA9DF}"/>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F04DC55-57F0-7515-8341-95CFFAA1CD07}"/>
              </a:ext>
            </a:extLst>
          </p:cNvPr>
          <p:cNvPicPr>
            <a:picLocks noGrp="1" noChangeAspect="1"/>
          </p:cNvPicPr>
          <p:nvPr>
            <p:ph idx="1"/>
          </p:nvPr>
        </p:nvPicPr>
        <p:blipFill>
          <a:blip r:embed="rId2"/>
          <a:stretch>
            <a:fillRect/>
          </a:stretch>
        </p:blipFill>
        <p:spPr>
          <a:xfrm>
            <a:off x="227720" y="199573"/>
            <a:ext cx="4542857" cy="3009524"/>
          </a:xfrm>
        </p:spPr>
      </p:pic>
      <p:pic>
        <p:nvPicPr>
          <p:cNvPr id="7" name="Picture 6">
            <a:extLst>
              <a:ext uri="{FF2B5EF4-FFF2-40B4-BE49-F238E27FC236}">
                <a16:creationId xmlns:a16="http://schemas.microsoft.com/office/drawing/2014/main" id="{A963E7AD-0C12-2440-81CA-7696DD48CBA2}"/>
              </a:ext>
            </a:extLst>
          </p:cNvPr>
          <p:cNvPicPr>
            <a:picLocks noChangeAspect="1"/>
          </p:cNvPicPr>
          <p:nvPr/>
        </p:nvPicPr>
        <p:blipFill>
          <a:blip r:embed="rId3"/>
          <a:stretch>
            <a:fillRect/>
          </a:stretch>
        </p:blipFill>
        <p:spPr>
          <a:xfrm>
            <a:off x="5905654" y="199573"/>
            <a:ext cx="4695238" cy="3771429"/>
          </a:xfrm>
          <a:prstGeom prst="rect">
            <a:avLst/>
          </a:prstGeom>
        </p:spPr>
      </p:pic>
      <p:pic>
        <p:nvPicPr>
          <p:cNvPr id="9" name="Picture 8">
            <a:extLst>
              <a:ext uri="{FF2B5EF4-FFF2-40B4-BE49-F238E27FC236}">
                <a16:creationId xmlns:a16="http://schemas.microsoft.com/office/drawing/2014/main" id="{72D337EC-5742-3E45-5643-1E33F3C01E7D}"/>
              </a:ext>
            </a:extLst>
          </p:cNvPr>
          <p:cNvPicPr>
            <a:picLocks noChangeAspect="1"/>
          </p:cNvPicPr>
          <p:nvPr/>
        </p:nvPicPr>
        <p:blipFill>
          <a:blip r:embed="rId4"/>
          <a:stretch>
            <a:fillRect/>
          </a:stretch>
        </p:blipFill>
        <p:spPr>
          <a:xfrm>
            <a:off x="1589249" y="3515557"/>
            <a:ext cx="4038785" cy="3093862"/>
          </a:xfrm>
          <a:prstGeom prst="rect">
            <a:avLst/>
          </a:prstGeom>
        </p:spPr>
      </p:pic>
    </p:spTree>
    <p:extLst>
      <p:ext uri="{BB962C8B-B14F-4D97-AF65-F5344CB8AC3E}">
        <p14:creationId xmlns:p14="http://schemas.microsoft.com/office/powerpoint/2010/main" val="186010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D235-B5BC-C525-2CA4-C3CA739C581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891CBFC-8354-87A7-3593-8AFCBA8BE3A2}"/>
              </a:ext>
            </a:extLst>
          </p:cNvPr>
          <p:cNvPicPr>
            <a:picLocks noGrp="1" noChangeAspect="1"/>
          </p:cNvPicPr>
          <p:nvPr>
            <p:ph idx="1"/>
          </p:nvPr>
        </p:nvPicPr>
        <p:blipFill>
          <a:blip r:embed="rId2"/>
          <a:stretch>
            <a:fillRect/>
          </a:stretch>
        </p:blipFill>
        <p:spPr>
          <a:xfrm>
            <a:off x="1997535" y="186974"/>
            <a:ext cx="8086743" cy="6523142"/>
          </a:xfrm>
        </p:spPr>
      </p:pic>
    </p:spTree>
    <p:extLst>
      <p:ext uri="{BB962C8B-B14F-4D97-AF65-F5344CB8AC3E}">
        <p14:creationId xmlns:p14="http://schemas.microsoft.com/office/powerpoint/2010/main" val="310061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3D4F-715D-4A7C-934C-5FF98D870C43}"/>
              </a:ext>
            </a:extLst>
          </p:cNvPr>
          <p:cNvSpPr>
            <a:spLocks noGrp="1"/>
          </p:cNvSpPr>
          <p:nvPr>
            <p:ph type="title"/>
          </p:nvPr>
        </p:nvSpPr>
        <p:spPr>
          <a:xfrm>
            <a:off x="3666807" y="67491"/>
            <a:ext cx="8911687" cy="1280890"/>
          </a:xfrm>
        </p:spPr>
        <p:txBody>
          <a:bodyPr/>
          <a:lstStyle/>
          <a:p>
            <a:r>
              <a:rPr lang="el-GR" b="1" dirty="0"/>
              <a:t>Λογισμικό δημιουργίας</a:t>
            </a:r>
            <a:endParaRPr lang="en-US" b="1" dirty="0"/>
          </a:p>
        </p:txBody>
      </p:sp>
      <p:pic>
        <p:nvPicPr>
          <p:cNvPr id="6146" name="Picture 2" descr="Αποτέλεσμα εικόνας για Εκπαιδευτικά παιχνίδια υπολογιστη">
            <a:extLst>
              <a:ext uri="{FF2B5EF4-FFF2-40B4-BE49-F238E27FC236}">
                <a16:creationId xmlns:a16="http://schemas.microsoft.com/office/drawing/2014/main" id="{85E0A346-8662-490D-A712-6C797E3B03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03" y="3813541"/>
            <a:ext cx="4961043" cy="28296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Αποτέλεσμα εικόνας για kodu">
            <a:extLst>
              <a:ext uri="{FF2B5EF4-FFF2-40B4-BE49-F238E27FC236}">
                <a16:creationId xmlns:a16="http://schemas.microsoft.com/office/drawing/2014/main" id="{AECAB76B-181F-4FC2-88BB-C073C59BA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637" y="1318488"/>
            <a:ext cx="3220247" cy="181138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Σχετική εικόνα">
            <a:extLst>
              <a:ext uri="{FF2B5EF4-FFF2-40B4-BE49-F238E27FC236}">
                <a16:creationId xmlns:a16="http://schemas.microsoft.com/office/drawing/2014/main" id="{A7B02147-ACA4-4C5B-970A-B060541139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8955" y="3128461"/>
            <a:ext cx="5131929" cy="30216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Αποτέλεσμα εικόνας για scratch">
            <a:extLst>
              <a:ext uri="{FF2B5EF4-FFF2-40B4-BE49-F238E27FC236}">
                <a16:creationId xmlns:a16="http://schemas.microsoft.com/office/drawing/2014/main" id="{B827C909-97B9-4CD7-9833-E4D9DDFCDA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03" y="1047159"/>
            <a:ext cx="49530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Αποτέλεσμα εικόνας για scratch">
            <a:extLst>
              <a:ext uri="{FF2B5EF4-FFF2-40B4-BE49-F238E27FC236}">
                <a16:creationId xmlns:a16="http://schemas.microsoft.com/office/drawing/2014/main" id="{84FFF404-33B8-4FA8-BE17-C2896EF992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5003" y="1065448"/>
            <a:ext cx="2119816" cy="1187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15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DFBBA17-68C1-41F9-89F3-78F3F2DB9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3" name="Freeform 14">
              <a:extLst>
                <a:ext uri="{FF2B5EF4-FFF2-40B4-BE49-F238E27FC236}">
                  <a16:creationId xmlns:a16="http://schemas.microsoft.com/office/drawing/2014/main" id="{3054DDBF-C387-4540-A45A-F9BEB040C2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7BD859CE-CE14-4780-AE18-EAE4B3284B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0B8A132-768E-483C-A30F-37EB64E041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F81F31DC-17B7-43F3-B8DB-CA79E1A1E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5">
              <a:extLst>
                <a:ext uri="{FF2B5EF4-FFF2-40B4-BE49-F238E27FC236}">
                  <a16:creationId xmlns:a16="http://schemas.microsoft.com/office/drawing/2014/main" id="{66612D03-B350-4569-BA9B-D1E1F914A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C382562E-51EA-49FC-9CA9-9E3E9FCFA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7">
              <a:extLst>
                <a:ext uri="{FF2B5EF4-FFF2-40B4-BE49-F238E27FC236}">
                  <a16:creationId xmlns:a16="http://schemas.microsoft.com/office/drawing/2014/main" id="{F202B3CB-9607-4519-9EB5-286A461D8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8">
              <a:extLst>
                <a:ext uri="{FF2B5EF4-FFF2-40B4-BE49-F238E27FC236}">
                  <a16:creationId xmlns:a16="http://schemas.microsoft.com/office/drawing/2014/main" id="{8635CEA0-18EC-41D7-BFAE-B45A7669C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9">
              <a:extLst>
                <a:ext uri="{FF2B5EF4-FFF2-40B4-BE49-F238E27FC236}">
                  <a16:creationId xmlns:a16="http://schemas.microsoft.com/office/drawing/2014/main" id="{FC79C36B-0CF0-4AA7-A3BF-42D6B93173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Isosceles Triangle 21">
              <a:extLst>
                <a:ext uri="{FF2B5EF4-FFF2-40B4-BE49-F238E27FC236}">
                  <a16:creationId xmlns:a16="http://schemas.microsoft.com/office/drawing/2014/main" id="{1D6C24F4-F8D2-44C2-8CFA-D14C5561D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6ED47E0-3069-0621-8FA3-FA83A593D7B9}"/>
              </a:ext>
            </a:extLst>
          </p:cNvPr>
          <p:cNvSpPr>
            <a:spLocks noGrp="1"/>
          </p:cNvSpPr>
          <p:nvPr>
            <p:ph type="title"/>
          </p:nvPr>
        </p:nvSpPr>
        <p:spPr>
          <a:xfrm>
            <a:off x="609601" y="4385066"/>
            <a:ext cx="10923638" cy="1317643"/>
          </a:xfrm>
        </p:spPr>
        <p:txBody>
          <a:bodyPr vert="horz" lIns="91440" tIns="45720" rIns="91440" bIns="45720" rtlCol="0" anchor="b">
            <a:normAutofit fontScale="90000"/>
          </a:bodyPr>
          <a:lstStyle/>
          <a:p>
            <a:r>
              <a:rPr lang="en-US" sz="5400" dirty="0">
                <a:hlinkClick r:id="rId2"/>
              </a:rPr>
              <a:t>https://aesop.iep.edu.gr/</a:t>
            </a:r>
            <a:r>
              <a:rPr lang="en-US" sz="5400" dirty="0"/>
              <a:t> </a:t>
            </a:r>
            <a:br>
              <a:rPr lang="el-GR" sz="5400" dirty="0"/>
            </a:br>
            <a:r>
              <a:rPr lang="en-US" sz="5400" dirty="0"/>
              <a:t>(</a:t>
            </a:r>
            <a:r>
              <a:rPr lang="el-GR" sz="5400" dirty="0"/>
              <a:t>Διδακτικά σενάρια</a:t>
            </a:r>
            <a:r>
              <a:rPr lang="en-US" sz="5400" dirty="0"/>
              <a:t>)</a:t>
            </a:r>
          </a:p>
        </p:txBody>
      </p:sp>
      <p:sp>
        <p:nvSpPr>
          <p:cNvPr id="24" name="Rectangle 23">
            <a:extLst>
              <a:ext uri="{FF2B5EF4-FFF2-40B4-BE49-F238E27FC236}">
                <a16:creationId xmlns:a16="http://schemas.microsoft.com/office/drawing/2014/main" id="{4F71A406-3CB7-4E4D-B434-24E6AA4F3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1772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5" name="Content Placeholder 4" descr="A screenshot of a computer&#10;&#10;Description automatically generated">
            <a:extLst>
              <a:ext uri="{FF2B5EF4-FFF2-40B4-BE49-F238E27FC236}">
                <a16:creationId xmlns:a16="http://schemas.microsoft.com/office/drawing/2014/main" id="{7AA0D645-8940-F0CF-D1AE-725254299EFA}"/>
              </a:ext>
            </a:extLst>
          </p:cNvPr>
          <p:cNvPicPr>
            <a:picLocks noGrp="1" noChangeAspect="1"/>
          </p:cNvPicPr>
          <p:nvPr>
            <p:ph idx="1"/>
          </p:nvPr>
        </p:nvPicPr>
        <p:blipFill>
          <a:blip r:embed="rId3"/>
          <a:srcRect t="4749" r="2" b="2"/>
          <a:stretch/>
        </p:blipFill>
        <p:spPr>
          <a:xfrm>
            <a:off x="20" y="3"/>
            <a:ext cx="6050260" cy="4091667"/>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4E6B1560-F208-49CB-6AD8-B301F18C7EA4}"/>
              </a:ext>
            </a:extLst>
          </p:cNvPr>
          <p:cNvPicPr>
            <a:picLocks noChangeAspect="1"/>
          </p:cNvPicPr>
          <p:nvPr/>
        </p:nvPicPr>
        <p:blipFill>
          <a:blip r:embed="rId4"/>
          <a:srcRect t="4058" r="2" b="2"/>
          <a:stretch/>
        </p:blipFill>
        <p:spPr>
          <a:xfrm>
            <a:off x="6141719" y="-683"/>
            <a:ext cx="6050280" cy="4092348"/>
          </a:xfrm>
          <a:prstGeom prst="rect">
            <a:avLst/>
          </a:prstGeom>
        </p:spPr>
      </p:pic>
    </p:spTree>
    <p:extLst>
      <p:ext uri="{BB962C8B-B14F-4D97-AF65-F5344CB8AC3E}">
        <p14:creationId xmlns:p14="http://schemas.microsoft.com/office/powerpoint/2010/main" val="281637326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BC61-9345-72BA-9D98-15871FF40237}"/>
              </a:ext>
            </a:extLst>
          </p:cNvPr>
          <p:cNvSpPr>
            <a:spLocks noGrp="1"/>
          </p:cNvSpPr>
          <p:nvPr>
            <p:ph type="title"/>
          </p:nvPr>
        </p:nvSpPr>
        <p:spPr/>
        <p:txBody>
          <a:bodyPr/>
          <a:lstStyle/>
          <a:p>
            <a:pPr algn="ctr"/>
            <a:r>
              <a:rPr lang="el-GR" dirty="0"/>
              <a:t>Χρήσιμες ιστοσελίδες </a:t>
            </a:r>
            <a:endParaRPr lang="en-US" dirty="0"/>
          </a:p>
        </p:txBody>
      </p:sp>
      <p:sp>
        <p:nvSpPr>
          <p:cNvPr id="3" name="Content Placeholder 2">
            <a:extLst>
              <a:ext uri="{FF2B5EF4-FFF2-40B4-BE49-F238E27FC236}">
                <a16:creationId xmlns:a16="http://schemas.microsoft.com/office/drawing/2014/main" id="{49949627-11CE-E803-4983-144A1BF3493F}"/>
              </a:ext>
            </a:extLst>
          </p:cNvPr>
          <p:cNvSpPr>
            <a:spLocks noGrp="1"/>
          </p:cNvSpPr>
          <p:nvPr>
            <p:ph idx="1"/>
          </p:nvPr>
        </p:nvSpPr>
        <p:spPr/>
        <p:txBody>
          <a:bodyPr/>
          <a:lstStyle/>
          <a:p>
            <a:r>
              <a:rPr lang="el-GR" dirty="0"/>
              <a:t>• το «</a:t>
            </a:r>
            <a:r>
              <a:rPr lang="el-GR" dirty="0" err="1"/>
              <a:t>Φωτόδεντρο</a:t>
            </a:r>
            <a:r>
              <a:rPr lang="el-GR" dirty="0"/>
              <a:t>: Εθνικός Συσσωρευτής Εκπαιδευτικού Περιεχομένου» (</a:t>
            </a:r>
            <a:r>
              <a:rPr lang="el-GR" dirty="0">
                <a:hlinkClick r:id="rId2"/>
              </a:rPr>
              <a:t>http://photodentro.edu.gr/aggregator/</a:t>
            </a:r>
            <a:r>
              <a:rPr lang="el-GR" dirty="0"/>
              <a:t>): πρόκειται για αποθετήριο ψηφιακού εκπαιδευτικού υλικού. </a:t>
            </a:r>
            <a:endParaRPr lang="en-US" dirty="0"/>
          </a:p>
          <a:p>
            <a:r>
              <a:rPr lang="el-GR" dirty="0"/>
              <a:t>• τα «Ψηφιακά Εκπαιδευτικά Βοηθήματα» (</a:t>
            </a:r>
            <a:r>
              <a:rPr lang="el-GR" dirty="0">
                <a:hlinkClick r:id="rId3"/>
              </a:rPr>
              <a:t>http://www.study4exams.gr/</a:t>
            </a:r>
            <a:r>
              <a:rPr lang="el-GR" dirty="0"/>
              <a:t>): αποτελούν μια προσπάθεια πρόσθετης διδακτικής στήριξης με βίντεο-διαλέξεις, ψηφιοποιημένα βιβλία και ασκήσεις-διαγωνίσματα</a:t>
            </a:r>
            <a:r>
              <a:rPr lang="en-US" dirty="0"/>
              <a:t>.</a:t>
            </a:r>
            <a:endParaRPr lang="el-GR" dirty="0"/>
          </a:p>
          <a:p>
            <a:r>
              <a:rPr lang="el-GR" dirty="0" err="1"/>
              <a:t>Κάλλιπος</a:t>
            </a:r>
            <a:r>
              <a:rPr lang="el-GR" dirty="0"/>
              <a:t> </a:t>
            </a:r>
            <a:r>
              <a:rPr lang="en-US" dirty="0">
                <a:solidFill>
                  <a:srgbClr val="3FCDE7"/>
                </a:solidFill>
                <a:hlinkClick r:id="rId4">
                  <a:extLst>
                    <a:ext uri="{A12FA001-AC4F-418D-AE19-62706E023703}">
                      <ahyp:hlinkClr xmlns:ahyp="http://schemas.microsoft.com/office/drawing/2018/hyperlinkcolor" val="tx"/>
                    </a:ext>
                  </a:extLst>
                </a:hlinkClick>
              </a:rPr>
              <a:t>(https://repository.kallipos.gr/?&amp;locale=el</a:t>
            </a:r>
            <a:r>
              <a:rPr lang="en-US" dirty="0"/>
              <a:t>)</a:t>
            </a:r>
            <a:r>
              <a:rPr lang="el-GR" dirty="0"/>
              <a:t>: Ψηφιοποιημένα βιβλία</a:t>
            </a:r>
            <a:r>
              <a:rPr lang="en-US" dirty="0"/>
              <a:t> </a:t>
            </a:r>
          </a:p>
        </p:txBody>
      </p:sp>
    </p:spTree>
    <p:extLst>
      <p:ext uri="{BB962C8B-B14F-4D97-AF65-F5344CB8AC3E}">
        <p14:creationId xmlns:p14="http://schemas.microsoft.com/office/powerpoint/2010/main" val="200083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2E9BE-3E85-43DC-B530-CE3D7728A862}"/>
              </a:ext>
            </a:extLst>
          </p:cNvPr>
          <p:cNvSpPr>
            <a:spLocks noGrp="1"/>
          </p:cNvSpPr>
          <p:nvPr>
            <p:ph type="title"/>
          </p:nvPr>
        </p:nvSpPr>
        <p:spPr/>
        <p:txBody>
          <a:bodyPr/>
          <a:lstStyle/>
          <a:p>
            <a:pPr algn="ctr"/>
            <a:r>
              <a:rPr lang="el-GR" dirty="0" err="1"/>
              <a:t>Εργογραφία</a:t>
            </a:r>
            <a:r>
              <a:rPr lang="el-GR" dirty="0"/>
              <a:t> </a:t>
            </a:r>
            <a:endParaRPr lang="en-US" dirty="0"/>
          </a:p>
        </p:txBody>
      </p:sp>
      <p:sp>
        <p:nvSpPr>
          <p:cNvPr id="6" name="Content Placeholder 5">
            <a:extLst>
              <a:ext uri="{FF2B5EF4-FFF2-40B4-BE49-F238E27FC236}">
                <a16:creationId xmlns:a16="http://schemas.microsoft.com/office/drawing/2014/main" id="{E3020B1E-5494-4787-AEBA-6D38AED5EBC3}"/>
              </a:ext>
            </a:extLst>
          </p:cNvPr>
          <p:cNvSpPr>
            <a:spLocks noGrp="1"/>
          </p:cNvSpPr>
          <p:nvPr>
            <p:ph idx="1"/>
          </p:nvPr>
        </p:nvSpPr>
        <p:spPr>
          <a:xfrm>
            <a:off x="677334" y="1585519"/>
            <a:ext cx="8596668" cy="4455843"/>
          </a:xfrm>
        </p:spPr>
        <p:txBody>
          <a:bodyPr/>
          <a:lstStyle/>
          <a:p>
            <a:r>
              <a:rPr lang="en-US" dirty="0"/>
              <a:t>Nielsen, N. (2014). 10 Usability Heuristics for User Interface Design</a:t>
            </a:r>
          </a:p>
          <a:p>
            <a:pPr marL="0" indent="0">
              <a:buNone/>
            </a:pPr>
            <a:r>
              <a:rPr lang="en-US" dirty="0">
                <a:hlinkClick r:id="rId2"/>
              </a:rPr>
              <a:t>https://www.nngroup.com/articles/ten-usability-heuristics/</a:t>
            </a:r>
            <a:endParaRPr lang="en-US" dirty="0"/>
          </a:p>
          <a:p>
            <a:r>
              <a:rPr lang="en-US" dirty="0"/>
              <a:t>Ben </a:t>
            </a:r>
            <a:r>
              <a:rPr lang="en-US" dirty="0" err="1"/>
              <a:t>Shneiderman</a:t>
            </a:r>
            <a:r>
              <a:rPr lang="el-GR" dirty="0"/>
              <a:t> &amp;</a:t>
            </a:r>
            <a:r>
              <a:rPr lang="en-US" dirty="0"/>
              <a:t> Catherine </a:t>
            </a:r>
            <a:r>
              <a:rPr lang="en-US" dirty="0" err="1"/>
              <a:t>Plaisant</a:t>
            </a:r>
            <a:r>
              <a:rPr lang="en-US" dirty="0"/>
              <a:t> (2005). Designing the User Interface: Strategies for Effective Human-computer Interaction</a:t>
            </a:r>
          </a:p>
          <a:p>
            <a:pPr marL="0" indent="0">
              <a:buNone/>
            </a:pPr>
            <a:r>
              <a:rPr lang="en-US" dirty="0">
                <a:hlinkClick r:id="rId3"/>
              </a:rPr>
              <a:t>https://books.google.gr/books/about/Designing_the_User_Interface.html?id=q-HSnQEACAAJ&amp;redir_esc=y</a:t>
            </a:r>
            <a:endParaRPr lang="en-US" dirty="0"/>
          </a:p>
        </p:txBody>
      </p:sp>
    </p:spTree>
    <p:extLst>
      <p:ext uri="{BB962C8B-B14F-4D97-AF65-F5344CB8AC3E}">
        <p14:creationId xmlns:p14="http://schemas.microsoft.com/office/powerpoint/2010/main" val="376032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7823B-E46D-47DA-B258-9DC85EE2112C}"/>
              </a:ext>
            </a:extLst>
          </p:cNvPr>
          <p:cNvSpPr>
            <a:spLocks noGrp="1"/>
          </p:cNvSpPr>
          <p:nvPr>
            <p:ph type="title"/>
          </p:nvPr>
        </p:nvSpPr>
        <p:spPr/>
        <p:txBody>
          <a:bodyPr/>
          <a:lstStyle/>
          <a:p>
            <a:pPr algn="ctr"/>
            <a:r>
              <a:rPr lang="el-GR" altLang="en-US" dirty="0"/>
              <a:t>Σας ευχαριστώ! </a:t>
            </a:r>
            <a:br>
              <a:rPr lang="el-GR" altLang="en-US" dirty="0"/>
            </a:br>
            <a:endParaRPr lang="en-US" dirty="0"/>
          </a:p>
        </p:txBody>
      </p:sp>
      <p:sp>
        <p:nvSpPr>
          <p:cNvPr id="3" name="Content Placeholder 2">
            <a:extLst>
              <a:ext uri="{FF2B5EF4-FFF2-40B4-BE49-F238E27FC236}">
                <a16:creationId xmlns:a16="http://schemas.microsoft.com/office/drawing/2014/main" id="{63B1C5F7-6F21-4B8A-8D32-8DF944FF8AF6}"/>
              </a:ext>
            </a:extLst>
          </p:cNvPr>
          <p:cNvSpPr>
            <a:spLocks noGrp="1"/>
          </p:cNvSpPr>
          <p:nvPr>
            <p:ph idx="1"/>
          </p:nvPr>
        </p:nvSpPr>
        <p:spPr/>
        <p:txBody>
          <a:bodyPr/>
          <a:lstStyle/>
          <a:p>
            <a:endParaRPr lang="en-US" dirty="0"/>
          </a:p>
        </p:txBody>
      </p:sp>
      <p:pic>
        <p:nvPicPr>
          <p:cNvPr id="5" name="Content Placeholder 3">
            <a:extLst>
              <a:ext uri="{FF2B5EF4-FFF2-40B4-BE49-F238E27FC236}">
                <a16:creationId xmlns:a16="http://schemas.microsoft.com/office/drawing/2014/main" id="{0B28676B-745F-47F7-8FEB-F307EBCA3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36486" y="2062993"/>
            <a:ext cx="5999163" cy="3332163"/>
          </a:xfrm>
          <a:prstGeom prst="rect">
            <a:avLst/>
          </a:prstGeom>
        </p:spPr>
      </p:pic>
    </p:spTree>
    <p:extLst>
      <p:ext uri="{BB962C8B-B14F-4D97-AF65-F5344CB8AC3E}">
        <p14:creationId xmlns:p14="http://schemas.microsoft.com/office/powerpoint/2010/main" val="264946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2E9BE-3E85-43DC-B530-CE3D7728A862}"/>
              </a:ext>
            </a:extLst>
          </p:cNvPr>
          <p:cNvSpPr>
            <a:spLocks noGrp="1"/>
          </p:cNvSpPr>
          <p:nvPr>
            <p:ph type="title"/>
          </p:nvPr>
        </p:nvSpPr>
        <p:spPr>
          <a:xfrm>
            <a:off x="713063" y="256069"/>
            <a:ext cx="9130717" cy="507330"/>
          </a:xfrm>
        </p:spPr>
        <p:txBody>
          <a:bodyPr>
            <a:normAutofit fontScale="90000"/>
          </a:bodyPr>
          <a:lstStyle/>
          <a:p>
            <a:pPr algn="ctr"/>
            <a:r>
              <a:rPr lang="el-GR" dirty="0"/>
              <a:t>Βασικοί ορισμοί </a:t>
            </a:r>
            <a:endParaRPr lang="en-US" dirty="0"/>
          </a:p>
        </p:txBody>
      </p:sp>
      <p:sp>
        <p:nvSpPr>
          <p:cNvPr id="6" name="Content Placeholder 5">
            <a:extLst>
              <a:ext uri="{FF2B5EF4-FFF2-40B4-BE49-F238E27FC236}">
                <a16:creationId xmlns:a16="http://schemas.microsoft.com/office/drawing/2014/main" id="{E3020B1E-5494-4787-AEBA-6D38AED5EBC3}"/>
              </a:ext>
            </a:extLst>
          </p:cNvPr>
          <p:cNvSpPr>
            <a:spLocks noGrp="1"/>
          </p:cNvSpPr>
          <p:nvPr>
            <p:ph idx="1"/>
          </p:nvPr>
        </p:nvSpPr>
        <p:spPr>
          <a:xfrm>
            <a:off x="838200" y="989901"/>
            <a:ext cx="8742028" cy="5187062"/>
          </a:xfrm>
        </p:spPr>
        <p:txBody>
          <a:bodyPr>
            <a:normAutofit/>
          </a:bodyPr>
          <a:lstStyle/>
          <a:p>
            <a:pPr marL="0" indent="0">
              <a:buNone/>
            </a:pPr>
            <a:r>
              <a:rPr lang="el-GR" b="1" dirty="0">
                <a:solidFill>
                  <a:schemeClr val="tx1"/>
                </a:solidFill>
              </a:rPr>
              <a:t>Τι ορίζουμε ως πολυμέσα;</a:t>
            </a:r>
          </a:p>
          <a:p>
            <a:r>
              <a:rPr lang="el-GR" b="1" dirty="0">
                <a:solidFill>
                  <a:schemeClr val="tx1"/>
                </a:solidFill>
              </a:rPr>
              <a:t>Πολυμέσα (</a:t>
            </a:r>
            <a:r>
              <a:rPr lang="el-GR" b="1" dirty="0" err="1">
                <a:solidFill>
                  <a:schemeClr val="tx1"/>
                </a:solidFill>
              </a:rPr>
              <a:t>Multimedia</a:t>
            </a:r>
            <a:r>
              <a:rPr lang="el-GR" b="1" dirty="0">
                <a:solidFill>
                  <a:schemeClr val="tx1"/>
                </a:solidFill>
              </a:rPr>
              <a:t>): </a:t>
            </a:r>
            <a:r>
              <a:rPr lang="el-GR" dirty="0">
                <a:solidFill>
                  <a:schemeClr val="tx1"/>
                </a:solidFill>
              </a:rPr>
              <a:t>είναι o οποιοσδήποτε συνδυασμός κειμένου,</a:t>
            </a:r>
            <a:r>
              <a:rPr lang="en-US" dirty="0">
                <a:solidFill>
                  <a:schemeClr val="tx1"/>
                </a:solidFill>
              </a:rPr>
              <a:t> </a:t>
            </a:r>
            <a:r>
              <a:rPr lang="el-GR" dirty="0">
                <a:solidFill>
                  <a:schemeClr val="tx1"/>
                </a:solidFill>
              </a:rPr>
              <a:t>τέχνης, ήχου, κινούμενων σχεδίων, βίντεο και διανέμεται στον χρήστη από</a:t>
            </a:r>
            <a:r>
              <a:rPr lang="en-US" dirty="0">
                <a:solidFill>
                  <a:schemeClr val="tx1"/>
                </a:solidFill>
              </a:rPr>
              <a:t> </a:t>
            </a:r>
            <a:r>
              <a:rPr lang="el-GR" dirty="0">
                <a:solidFill>
                  <a:schemeClr val="tx1"/>
                </a:solidFill>
              </a:rPr>
              <a:t>τον υπολογιστή ή άλλα ηλεκτρονικά ή ψηφιακά επεξεργασμένα μέσα</a:t>
            </a:r>
            <a:endParaRPr lang="en-US" dirty="0">
              <a:solidFill>
                <a:schemeClr val="tx1"/>
              </a:solidFill>
            </a:endParaRPr>
          </a:p>
          <a:p>
            <a:r>
              <a:rPr lang="el-GR" b="1" dirty="0">
                <a:solidFill>
                  <a:schemeClr val="tx1"/>
                </a:solidFill>
              </a:rPr>
              <a:t>Διαδραστικότητα ή Αλληλεπίδραση(</a:t>
            </a:r>
            <a:r>
              <a:rPr lang="en-US" b="1" dirty="0">
                <a:solidFill>
                  <a:schemeClr val="tx1"/>
                </a:solidFill>
              </a:rPr>
              <a:t>Interactivity): </a:t>
            </a:r>
            <a:r>
              <a:rPr lang="el-GR" dirty="0">
                <a:solidFill>
                  <a:schemeClr val="tx1"/>
                </a:solidFill>
              </a:rPr>
              <a:t>Με τον όρο διαδραστικότητα εννοείτε η ουτοπία διαλόγου του χρήστη με</a:t>
            </a:r>
            <a:r>
              <a:rPr lang="en-US" dirty="0">
                <a:solidFill>
                  <a:schemeClr val="tx1"/>
                </a:solidFill>
              </a:rPr>
              <a:t> </a:t>
            </a:r>
            <a:r>
              <a:rPr lang="el-GR" dirty="0">
                <a:solidFill>
                  <a:schemeClr val="tx1"/>
                </a:solidFill>
              </a:rPr>
              <a:t>τον υπολογιστή. Είναι η μη γραμμική οργάνωση των πολυμέσων που δίνει πολλούς τρόπους για την εξεύρεση της πληροφορίας. Δίνετε λοιπόν η δυνατότητα του ελέγχου της ροής μιας εφαρμογής με την ενεργή παρέμβαση στην εξέλιξη της, ορίζοντας την μορφή,</a:t>
            </a:r>
            <a:r>
              <a:rPr lang="en-US" dirty="0">
                <a:solidFill>
                  <a:schemeClr val="tx1"/>
                </a:solidFill>
              </a:rPr>
              <a:t> </a:t>
            </a:r>
            <a:r>
              <a:rPr lang="el-GR" dirty="0">
                <a:solidFill>
                  <a:schemeClr val="tx1"/>
                </a:solidFill>
              </a:rPr>
              <a:t>τη σειρά καθώς και την ταχύτητα, με την οποία θα εμφανίζεται η πληροφορία. </a:t>
            </a:r>
          </a:p>
          <a:p>
            <a:r>
              <a:rPr lang="el-GR" dirty="0">
                <a:solidFill>
                  <a:schemeClr val="tx1"/>
                </a:solidFill>
              </a:rPr>
              <a:t>Μια εφαρμογή πολυμέσων προσφέρει αμφίδρομη επικοινωνία μεταξύ χρήστη και εφαρμογής, με την μορφή διαλόγου, και το χαρακτηριστικό αυτό ονομάζεται </a:t>
            </a:r>
            <a:r>
              <a:rPr lang="el-GR" b="1" u="sng" dirty="0">
                <a:solidFill>
                  <a:srgbClr val="FF0000"/>
                </a:solidFill>
              </a:rPr>
              <a:t>διαδραστικότητα</a:t>
            </a:r>
            <a:r>
              <a:rPr lang="el-GR" dirty="0">
                <a:solidFill>
                  <a:schemeClr val="tx1"/>
                </a:solidFill>
              </a:rPr>
              <a:t> </a:t>
            </a:r>
            <a:r>
              <a:rPr lang="en-US" dirty="0">
                <a:solidFill>
                  <a:schemeClr val="tx1"/>
                </a:solidFill>
              </a:rPr>
              <a:t>(interactivity).</a:t>
            </a:r>
          </a:p>
        </p:txBody>
      </p:sp>
    </p:spTree>
    <p:extLst>
      <p:ext uri="{BB962C8B-B14F-4D97-AF65-F5344CB8AC3E}">
        <p14:creationId xmlns:p14="http://schemas.microsoft.com/office/powerpoint/2010/main" val="12542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56" name="Straight Connector 2055">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8"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59"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0" name="Isosceles Triangle 2059">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2"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4" name="Isosceles Triangle 2063">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Isosceles Triangle 2064">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67" name="Rectangle 206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9" name="Group 206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070" name="Straight Connector 206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7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3" name="Isosceles Triangle 207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7" name="Isosceles Triangle 207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8" name="Isosceles Triangle 207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080" name="Rectangle 207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Εκπαιδευτικό λογισμικό | Χώρος Μάθησης">
            <a:extLst>
              <a:ext uri="{FF2B5EF4-FFF2-40B4-BE49-F238E27FC236}">
                <a16:creationId xmlns:a16="http://schemas.microsoft.com/office/drawing/2014/main" id="{C6FDEE43-BFFA-3422-A9DC-236A972623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1346" y="1131994"/>
            <a:ext cx="6511184" cy="45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65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2A1E-6F66-4A8F-9241-05BA5F7B764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7652896-7189-4D8D-AD35-8ED74DFEC85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828738" y="761706"/>
            <a:ext cx="9593645" cy="5486694"/>
          </a:xfrm>
        </p:spPr>
      </p:pic>
    </p:spTree>
    <p:extLst>
      <p:ext uri="{BB962C8B-B14F-4D97-AF65-F5344CB8AC3E}">
        <p14:creationId xmlns:p14="http://schemas.microsoft.com/office/powerpoint/2010/main" val="767620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57A1-E913-4FB3-870D-DFECF2FBED71}"/>
              </a:ext>
            </a:extLst>
          </p:cNvPr>
          <p:cNvSpPr>
            <a:spLocks noGrp="1"/>
          </p:cNvSpPr>
          <p:nvPr>
            <p:ph type="title"/>
          </p:nvPr>
        </p:nvSpPr>
        <p:spPr>
          <a:xfrm>
            <a:off x="838200" y="365126"/>
            <a:ext cx="10515600" cy="540886"/>
          </a:xfrm>
        </p:spPr>
        <p:txBody>
          <a:bodyPr>
            <a:normAutofit fontScale="90000"/>
          </a:bodyPr>
          <a:lstStyle/>
          <a:p>
            <a:pPr algn="ctr"/>
            <a:r>
              <a:rPr lang="el-GR" dirty="0"/>
              <a:t>ΕΙΔΗ ΕΦΑΡΜΟΓΩΝ ΠΟΛΥΜΕΣΩΝ</a:t>
            </a:r>
            <a:br>
              <a:rPr lang="el-GR" dirty="0"/>
            </a:br>
            <a:endParaRPr lang="en-US" dirty="0"/>
          </a:p>
        </p:txBody>
      </p:sp>
      <p:sp>
        <p:nvSpPr>
          <p:cNvPr id="3" name="Content Placeholder 2">
            <a:extLst>
              <a:ext uri="{FF2B5EF4-FFF2-40B4-BE49-F238E27FC236}">
                <a16:creationId xmlns:a16="http://schemas.microsoft.com/office/drawing/2014/main" id="{592D857B-EBC6-4811-B1CF-AE484E2375C7}"/>
              </a:ext>
            </a:extLst>
          </p:cNvPr>
          <p:cNvSpPr>
            <a:spLocks noGrp="1"/>
          </p:cNvSpPr>
          <p:nvPr>
            <p:ph idx="1"/>
          </p:nvPr>
        </p:nvSpPr>
        <p:spPr>
          <a:xfrm>
            <a:off x="376806" y="1112865"/>
            <a:ext cx="8825917" cy="5380009"/>
          </a:xfrm>
        </p:spPr>
        <p:txBody>
          <a:bodyPr>
            <a:normAutofit/>
          </a:bodyPr>
          <a:lstStyle/>
          <a:p>
            <a:r>
              <a:rPr lang="el-GR" b="1" dirty="0"/>
              <a:t>Εφαρμογή Απλών Πολυμέσων (</a:t>
            </a:r>
            <a:r>
              <a:rPr lang="el-GR" b="1" dirty="0" err="1"/>
              <a:t>Multimedia</a:t>
            </a:r>
            <a:r>
              <a:rPr lang="el-GR" b="1" dirty="0"/>
              <a:t>)</a:t>
            </a:r>
            <a:r>
              <a:rPr lang="el-GR" dirty="0"/>
              <a:t>: Γίνεται η χρήση</a:t>
            </a:r>
            <a:r>
              <a:rPr lang="en-US" dirty="0"/>
              <a:t> </a:t>
            </a:r>
            <a:r>
              <a:rPr lang="el-GR" dirty="0"/>
              <a:t>των πολυμέσων για την προβολή της πληροφορίας, αλλά δεν είναι</a:t>
            </a:r>
            <a:r>
              <a:rPr lang="en-US" dirty="0"/>
              <a:t> </a:t>
            </a:r>
            <a:r>
              <a:rPr lang="el-GR" dirty="0"/>
              <a:t>υπαρκτή κανενός είδους διαδραστικότητα ανάμεσα στον χρήστη και</a:t>
            </a:r>
            <a:r>
              <a:rPr lang="en-US" dirty="0"/>
              <a:t> </a:t>
            </a:r>
            <a:r>
              <a:rPr lang="el-GR" dirty="0"/>
              <a:t>την εφαρμογή. Ο χρήστης, βρίσκεται απλά σε μια παθητική θέση</a:t>
            </a:r>
            <a:r>
              <a:rPr lang="en-US" dirty="0"/>
              <a:t> </a:t>
            </a:r>
            <a:r>
              <a:rPr lang="el-GR" dirty="0"/>
              <a:t>παρακολούθησης της πληροφορίας, η οποία παρουσιάζεται με τρόπο</a:t>
            </a:r>
            <a:r>
              <a:rPr lang="en-US" dirty="0"/>
              <a:t> </a:t>
            </a:r>
            <a:r>
              <a:rPr lang="el-GR" dirty="0"/>
              <a:t>γραμμικό (συνεχή). Ένα τέτοιο παράδειγμα αποτελεί η διαφήμιση.</a:t>
            </a:r>
          </a:p>
          <a:p>
            <a:r>
              <a:rPr lang="el-GR" b="1" dirty="0"/>
              <a:t>Εφαρμογή Διαλογικών Πολυμέσων (Interactive </a:t>
            </a:r>
            <a:r>
              <a:rPr lang="el-GR" b="1" dirty="0" err="1"/>
              <a:t>Multimedia</a:t>
            </a:r>
            <a:r>
              <a:rPr lang="el-GR" b="1" dirty="0"/>
              <a:t>)</a:t>
            </a:r>
            <a:r>
              <a:rPr lang="el-GR" dirty="0"/>
              <a:t>:</a:t>
            </a:r>
            <a:r>
              <a:rPr lang="en-US" dirty="0"/>
              <a:t> </a:t>
            </a:r>
            <a:r>
              <a:rPr lang="el-GR" dirty="0"/>
              <a:t>Γίνεται η χρήση αλληλεπίδρασης (</a:t>
            </a:r>
            <a:r>
              <a:rPr lang="el-GR" dirty="0" err="1"/>
              <a:t>interaction</a:t>
            </a:r>
            <a:r>
              <a:rPr lang="el-GR" dirty="0"/>
              <a:t>) με τον χρήστη, όπου ο</a:t>
            </a:r>
            <a:r>
              <a:rPr lang="en-US" dirty="0"/>
              <a:t> </a:t>
            </a:r>
            <a:r>
              <a:rPr lang="el-GR" dirty="0"/>
              <a:t>χρήστης μπορεί να κάνει την επιλογή μιας συγκεκριμένης διαδρομής όπου ο ίδιος επιθυμεί να διερευνήσει μη έχοντας όμως μια συνεχή ροή.</a:t>
            </a:r>
          </a:p>
          <a:p>
            <a:r>
              <a:rPr lang="el-GR" b="1" dirty="0"/>
              <a:t>Εφαρμογή </a:t>
            </a:r>
            <a:r>
              <a:rPr lang="el-GR" b="1" dirty="0" err="1"/>
              <a:t>Υπερμέσων</a:t>
            </a:r>
            <a:r>
              <a:rPr lang="el-GR" b="1" dirty="0"/>
              <a:t> (</a:t>
            </a:r>
            <a:r>
              <a:rPr lang="el-GR" b="1" dirty="0" err="1"/>
              <a:t>Hypermedia</a:t>
            </a:r>
            <a:r>
              <a:rPr lang="el-GR" b="1" dirty="0"/>
              <a:t>)</a:t>
            </a:r>
            <a:r>
              <a:rPr lang="el-GR" dirty="0"/>
              <a:t>: Έχει καθοριστικής</a:t>
            </a:r>
            <a:r>
              <a:rPr lang="en-US" dirty="0"/>
              <a:t> </a:t>
            </a:r>
            <a:r>
              <a:rPr lang="el-GR" dirty="0"/>
              <a:t>σημασίας αλληλεπίδραση με τον χρήστη και μόνο αυτό που θα</a:t>
            </a:r>
            <a:r>
              <a:rPr lang="en-US" dirty="0"/>
              <a:t> </a:t>
            </a:r>
            <a:r>
              <a:rPr lang="el-GR" dirty="0"/>
              <a:t>επιλέξει ο χρήστης θα είναι εκείνο που θα καθοδηγεί την εφαρμογή.</a:t>
            </a:r>
            <a:endParaRPr lang="en-US" dirty="0"/>
          </a:p>
        </p:txBody>
      </p:sp>
    </p:spTree>
    <p:extLst>
      <p:ext uri="{BB962C8B-B14F-4D97-AF65-F5344CB8AC3E}">
        <p14:creationId xmlns:p14="http://schemas.microsoft.com/office/powerpoint/2010/main" val="115435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2E9BE-3E85-43DC-B530-CE3D7728A862}"/>
              </a:ext>
            </a:extLst>
          </p:cNvPr>
          <p:cNvSpPr>
            <a:spLocks noGrp="1"/>
          </p:cNvSpPr>
          <p:nvPr>
            <p:ph type="title"/>
          </p:nvPr>
        </p:nvSpPr>
        <p:spPr>
          <a:xfrm>
            <a:off x="677334" y="609600"/>
            <a:ext cx="8596668" cy="1320800"/>
          </a:xfrm>
        </p:spPr>
        <p:txBody>
          <a:bodyPr anchor="t">
            <a:normAutofit/>
          </a:bodyPr>
          <a:lstStyle/>
          <a:p>
            <a:r>
              <a:rPr lang="el-GR"/>
              <a:t>ΒΑΣΙΚΕΣ ΑΡΧΕΣ ΜΙΑΣ ΕΚΠΑΙΔΕΥΤΙΚΗΣ ΠΟΛΥΜΕΣΙΚΗΣ ΕΦΑΡΜΟΓΗΣ</a:t>
            </a:r>
            <a:endParaRPr lang="en-US"/>
          </a:p>
        </p:txBody>
      </p:sp>
      <p:sp>
        <p:nvSpPr>
          <p:cNvPr id="6" name="Content Placeholder 5">
            <a:extLst>
              <a:ext uri="{FF2B5EF4-FFF2-40B4-BE49-F238E27FC236}">
                <a16:creationId xmlns:a16="http://schemas.microsoft.com/office/drawing/2014/main" id="{E3020B1E-5494-4787-AEBA-6D38AED5EBC3}"/>
              </a:ext>
            </a:extLst>
          </p:cNvPr>
          <p:cNvSpPr>
            <a:spLocks noGrp="1"/>
          </p:cNvSpPr>
          <p:nvPr>
            <p:ph idx="1"/>
          </p:nvPr>
        </p:nvSpPr>
        <p:spPr>
          <a:xfrm>
            <a:off x="6336286" y="1768415"/>
            <a:ext cx="3842884" cy="4666891"/>
          </a:xfrm>
        </p:spPr>
        <p:txBody>
          <a:bodyPr>
            <a:normAutofit lnSpcReduction="10000"/>
          </a:bodyPr>
          <a:lstStyle/>
          <a:p>
            <a:pPr>
              <a:lnSpc>
                <a:spcPct val="90000"/>
              </a:lnSpc>
            </a:pPr>
            <a:r>
              <a:rPr lang="el-GR" sz="1400" dirty="0"/>
              <a:t>Η εφαρμογή να περιέχει ερωτήσεις και γνώσεις σε ένα περιβάλλον παιχνιδιού.</a:t>
            </a:r>
          </a:p>
          <a:p>
            <a:pPr>
              <a:lnSpc>
                <a:spcPct val="90000"/>
              </a:lnSpc>
            </a:pPr>
            <a:r>
              <a:rPr lang="el-GR" sz="1400" dirty="0"/>
              <a:t>Να παρέχεται στα παιδιά ο έλεγχος σε ένα αλληλεπιδραστικό περιβάλλον.</a:t>
            </a:r>
          </a:p>
          <a:p>
            <a:pPr>
              <a:lnSpc>
                <a:spcPct val="90000"/>
              </a:lnSpc>
            </a:pPr>
            <a:r>
              <a:rPr lang="el-GR" sz="1400" dirty="0"/>
              <a:t>Να δίνεται η δυνατότητα στο παιδί να βρεθεί σε ένα «μικρόκοσμο» και</a:t>
            </a:r>
            <a:r>
              <a:rPr lang="en-US" sz="1400" dirty="0"/>
              <a:t> </a:t>
            </a:r>
            <a:r>
              <a:rPr lang="el-GR" sz="1400" dirty="0"/>
              <a:t>να τον εξερευνήσει μαθαίνοντας παράλληλα.</a:t>
            </a:r>
          </a:p>
          <a:p>
            <a:pPr>
              <a:lnSpc>
                <a:spcPct val="90000"/>
              </a:lnSpc>
            </a:pPr>
            <a:r>
              <a:rPr lang="el-GR" sz="1400" dirty="0"/>
              <a:t>Η χρήση της εφαρμογής να είναι εύκολη και να μην χρειάζεται η βοήθεια από κάποιον ειδικό.</a:t>
            </a:r>
          </a:p>
          <a:p>
            <a:pPr>
              <a:lnSpc>
                <a:spcPct val="90000"/>
              </a:lnSpc>
            </a:pPr>
            <a:r>
              <a:rPr lang="el-GR" sz="1400" dirty="0"/>
              <a:t>Να παρουσιάζεται ένα απλοποιημένο μοντέλο του πραγματικού κόσμου.</a:t>
            </a:r>
          </a:p>
          <a:p>
            <a:pPr>
              <a:lnSpc>
                <a:spcPct val="90000"/>
              </a:lnSpc>
            </a:pPr>
            <a:r>
              <a:rPr lang="el-GR" sz="1400" dirty="0"/>
              <a:t>Να ενθαρρύνει τους χρήστες να επιλύσουν προβλήματα μέσω δοκιμής</a:t>
            </a:r>
            <a:r>
              <a:rPr lang="en-US" sz="1400" dirty="0"/>
              <a:t> </a:t>
            </a:r>
            <a:r>
              <a:rPr lang="el-GR" sz="1400" dirty="0"/>
              <a:t>και λάθους.</a:t>
            </a:r>
          </a:p>
          <a:p>
            <a:pPr>
              <a:lnSpc>
                <a:spcPct val="90000"/>
              </a:lnSpc>
            </a:pPr>
            <a:r>
              <a:rPr lang="el-GR" sz="1400" dirty="0"/>
              <a:t>Να τοποθετεί το παιδί στο ρόλο ενός ήρωα και μέσα από αυτόν τον ρόλο,</a:t>
            </a:r>
            <a:r>
              <a:rPr lang="en-US" sz="1400" dirty="0"/>
              <a:t> </a:t>
            </a:r>
            <a:r>
              <a:rPr lang="el-GR" sz="1400" dirty="0"/>
              <a:t>να του τονίζει τις συνέπειες των ενεργειών του.</a:t>
            </a:r>
          </a:p>
          <a:p>
            <a:pPr>
              <a:lnSpc>
                <a:spcPct val="90000"/>
              </a:lnSpc>
            </a:pPr>
            <a:r>
              <a:rPr lang="el-GR" sz="1400" dirty="0"/>
              <a:t>Να στηρίζουν το λογισμικό πολύ καλά γραφικά και ήχος</a:t>
            </a:r>
            <a:endParaRPr lang="en-US" sz="1400" dirty="0"/>
          </a:p>
        </p:txBody>
      </p:sp>
      <p:pic>
        <p:nvPicPr>
          <p:cNvPr id="1026" name="Picture 2" descr="Αλφαβητικός κατάλογος εκπαιδευτικού λογισμικού – 3ο Γυμνάσιο Λαμίας">
            <a:extLst>
              <a:ext uri="{FF2B5EF4-FFF2-40B4-BE49-F238E27FC236}">
                <a16:creationId xmlns:a16="http://schemas.microsoft.com/office/drawing/2014/main" id="{5280B171-C229-4900-B6A2-D8CEBC2A7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598"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40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2E9BE-3E85-43DC-B530-CE3D7728A862}"/>
              </a:ext>
            </a:extLst>
          </p:cNvPr>
          <p:cNvSpPr>
            <a:spLocks noGrp="1"/>
          </p:cNvSpPr>
          <p:nvPr>
            <p:ph type="title"/>
          </p:nvPr>
        </p:nvSpPr>
        <p:spPr/>
        <p:txBody>
          <a:bodyPr/>
          <a:lstStyle/>
          <a:p>
            <a:pPr algn="ctr"/>
            <a:r>
              <a:rPr lang="el-GR" b="1" dirty="0"/>
              <a:t>Σχεδίαση</a:t>
            </a:r>
            <a:endParaRPr lang="en-US" dirty="0"/>
          </a:p>
        </p:txBody>
      </p:sp>
      <p:sp>
        <p:nvSpPr>
          <p:cNvPr id="6" name="Content Placeholder 5">
            <a:extLst>
              <a:ext uri="{FF2B5EF4-FFF2-40B4-BE49-F238E27FC236}">
                <a16:creationId xmlns:a16="http://schemas.microsoft.com/office/drawing/2014/main" id="{E3020B1E-5494-4787-AEBA-6D38AED5EBC3}"/>
              </a:ext>
            </a:extLst>
          </p:cNvPr>
          <p:cNvSpPr>
            <a:spLocks noGrp="1"/>
          </p:cNvSpPr>
          <p:nvPr>
            <p:ph idx="1"/>
          </p:nvPr>
        </p:nvSpPr>
        <p:spPr>
          <a:xfrm>
            <a:off x="677334" y="1364975"/>
            <a:ext cx="8596668" cy="4676388"/>
          </a:xfrm>
        </p:spPr>
        <p:txBody>
          <a:bodyPr>
            <a:normAutofit lnSpcReduction="10000"/>
          </a:bodyPr>
          <a:lstStyle/>
          <a:p>
            <a:r>
              <a:rPr lang="el-GR" sz="2400" dirty="0">
                <a:solidFill>
                  <a:schemeClr val="tx1"/>
                </a:solidFill>
              </a:rPr>
              <a:t>Η σχεδίαση και η υλοποίηση μιας ποιοτικής εκπαιδευτικής εφαρμογής,</a:t>
            </a:r>
            <a:r>
              <a:rPr lang="en-US" sz="2400" dirty="0">
                <a:solidFill>
                  <a:schemeClr val="tx1"/>
                </a:solidFill>
              </a:rPr>
              <a:t> </a:t>
            </a:r>
            <a:r>
              <a:rPr lang="el-GR" sz="2400" dirty="0">
                <a:solidFill>
                  <a:schemeClr val="tx1"/>
                </a:solidFill>
              </a:rPr>
              <a:t>βασίζονται σε συγκεκριμένες παιδαγωγικές αρχές που παίρνουν μορφή εξασφαλίζοντας παράλληλα και τεχνική αρτιότητα</a:t>
            </a:r>
            <a:endParaRPr lang="en-US" sz="2400" dirty="0">
              <a:solidFill>
                <a:schemeClr val="tx1"/>
              </a:solidFill>
            </a:endParaRPr>
          </a:p>
          <a:p>
            <a:r>
              <a:rPr lang="el-GR" sz="2400" dirty="0">
                <a:solidFill>
                  <a:schemeClr val="tx1"/>
                </a:solidFill>
              </a:rPr>
              <a:t>Η σχεδίαση ξεκινάει από την ιδέα</a:t>
            </a:r>
            <a:r>
              <a:rPr lang="en-US" sz="2400" dirty="0">
                <a:solidFill>
                  <a:schemeClr val="tx1"/>
                </a:solidFill>
              </a:rPr>
              <a:t> </a:t>
            </a:r>
            <a:r>
              <a:rPr lang="el-GR" sz="2400" dirty="0">
                <a:solidFill>
                  <a:schemeClr val="tx1"/>
                </a:solidFill>
              </a:rPr>
              <a:t>ή την ανάγκη δημιουργίας της εφαρμογής και τελειώνει με τον προσδιορισμό</a:t>
            </a:r>
            <a:r>
              <a:rPr lang="en-US" sz="2400" dirty="0">
                <a:solidFill>
                  <a:schemeClr val="tx1"/>
                </a:solidFill>
              </a:rPr>
              <a:t> </a:t>
            </a:r>
            <a:r>
              <a:rPr lang="el-GR" sz="2400" dirty="0">
                <a:solidFill>
                  <a:schemeClr val="tx1"/>
                </a:solidFill>
              </a:rPr>
              <a:t>των μηνυμάτων και των στόχων που θα επιδιωχθεί να επιτευχθούν</a:t>
            </a:r>
            <a:endParaRPr lang="en-US" sz="2400" dirty="0">
              <a:solidFill>
                <a:schemeClr val="tx1"/>
              </a:solidFill>
            </a:endParaRPr>
          </a:p>
          <a:p>
            <a:r>
              <a:rPr lang="el-GR" sz="2400" dirty="0">
                <a:solidFill>
                  <a:schemeClr val="tx1"/>
                </a:solidFill>
              </a:rPr>
              <a:t>Η κατανόηση και αντίληψη των απαιτήσεων,</a:t>
            </a:r>
            <a:r>
              <a:rPr lang="en-US" sz="2400" dirty="0">
                <a:solidFill>
                  <a:schemeClr val="tx1"/>
                </a:solidFill>
              </a:rPr>
              <a:t> </a:t>
            </a:r>
            <a:r>
              <a:rPr lang="el-GR" sz="2400" dirty="0">
                <a:solidFill>
                  <a:schemeClr val="tx1"/>
                </a:solidFill>
              </a:rPr>
              <a:t>δημιουργείται το σενάριο της εφαρμογής, δηλαδή καταγράφονται και οργανώνονται οι αρχικές ιδέες με δύο τρόπους, είτε με τη δημιουργία γενικού πλάνου, είτε με τον σχεδιασμό της εικονογράφησης</a:t>
            </a:r>
            <a:endParaRPr lang="en-US" sz="2400" dirty="0">
              <a:solidFill>
                <a:schemeClr val="tx1"/>
              </a:solidFill>
            </a:endParaRPr>
          </a:p>
        </p:txBody>
      </p:sp>
    </p:spTree>
    <p:extLst>
      <p:ext uri="{BB962C8B-B14F-4D97-AF65-F5344CB8AC3E}">
        <p14:creationId xmlns:p14="http://schemas.microsoft.com/office/powerpoint/2010/main" val="155559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Πλατφόρμα εκπαιδευτικού λογισμικού iSpring Suite - GetCert online μαθήματα  πληροφορικής">
            <a:extLst>
              <a:ext uri="{FF2B5EF4-FFF2-40B4-BE49-F238E27FC236}">
                <a16:creationId xmlns:a16="http://schemas.microsoft.com/office/drawing/2014/main" id="{8359DE5C-ABFD-E967-3402-5ACD983BF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286" r="13606"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ECA2E9BE-3E85-43DC-B530-CE3D7728A862}"/>
              </a:ext>
            </a:extLst>
          </p:cNvPr>
          <p:cNvSpPr>
            <a:spLocks noGrp="1"/>
          </p:cNvSpPr>
          <p:nvPr>
            <p:ph type="title"/>
          </p:nvPr>
        </p:nvSpPr>
        <p:spPr>
          <a:xfrm>
            <a:off x="677333" y="609600"/>
            <a:ext cx="3851123" cy="1320800"/>
          </a:xfrm>
        </p:spPr>
        <p:txBody>
          <a:bodyPr>
            <a:normAutofit/>
          </a:bodyPr>
          <a:lstStyle/>
          <a:p>
            <a:pPr>
              <a:lnSpc>
                <a:spcPct val="90000"/>
              </a:lnSpc>
            </a:pPr>
            <a:br>
              <a:rPr lang="el-GR" sz="2800" b="1"/>
            </a:br>
            <a:r>
              <a:rPr lang="el-GR" sz="2800" b="1"/>
              <a:t>Είδη Πλοήγησης</a:t>
            </a:r>
            <a:br>
              <a:rPr lang="el-GR" sz="2800" b="1"/>
            </a:br>
            <a:endParaRPr lang="en-US" sz="2800"/>
          </a:p>
        </p:txBody>
      </p:sp>
      <p:sp>
        <p:nvSpPr>
          <p:cNvPr id="6" name="Content Placeholder 5">
            <a:extLst>
              <a:ext uri="{FF2B5EF4-FFF2-40B4-BE49-F238E27FC236}">
                <a16:creationId xmlns:a16="http://schemas.microsoft.com/office/drawing/2014/main" id="{E3020B1E-5494-4787-AEBA-6D38AED5EBC3}"/>
              </a:ext>
            </a:extLst>
          </p:cNvPr>
          <p:cNvSpPr>
            <a:spLocks noGrp="1"/>
          </p:cNvSpPr>
          <p:nvPr>
            <p:ph idx="1"/>
          </p:nvPr>
        </p:nvSpPr>
        <p:spPr>
          <a:xfrm>
            <a:off x="677334" y="2160589"/>
            <a:ext cx="3851122" cy="3880773"/>
          </a:xfrm>
        </p:spPr>
        <p:txBody>
          <a:bodyPr>
            <a:normAutofit/>
          </a:bodyPr>
          <a:lstStyle/>
          <a:p>
            <a:pPr>
              <a:lnSpc>
                <a:spcPct val="90000"/>
              </a:lnSpc>
            </a:pPr>
            <a:r>
              <a:rPr lang="el-GR" sz="1400" b="1"/>
              <a:t>Γραμμική πλοήγηση</a:t>
            </a:r>
            <a:r>
              <a:rPr lang="el-GR" sz="1400"/>
              <a:t>: Οι χρήστες μπορούν να </a:t>
            </a:r>
            <a:r>
              <a:rPr lang="el-GR" sz="1400" err="1"/>
              <a:t>πλοηγηθούν</a:t>
            </a:r>
            <a:r>
              <a:rPr lang="el-GR" sz="1400"/>
              <a:t> στην εφαρμογή σειριακά από την μία οθόνη στην επόμενη.</a:t>
            </a:r>
          </a:p>
          <a:p>
            <a:pPr>
              <a:lnSpc>
                <a:spcPct val="90000"/>
              </a:lnSpc>
            </a:pPr>
            <a:r>
              <a:rPr lang="el-GR" sz="1400" b="1"/>
              <a:t>Μη γραμμική πλοήγηση</a:t>
            </a:r>
            <a:r>
              <a:rPr lang="el-GR" sz="1400"/>
              <a:t>: Οι χρήστες έχουν τον απόλυτο έλεγχο της εφαρμογής καθώς εκείνοι επιλέγουν που θα </a:t>
            </a:r>
            <a:r>
              <a:rPr lang="el-GR" sz="1400" err="1"/>
              <a:t>πλοηγηθούν</a:t>
            </a:r>
            <a:r>
              <a:rPr lang="el-GR" sz="1400"/>
              <a:t> χωρίς κάποιο περιορισμό από προκαθορισμένες διαδρομές.</a:t>
            </a:r>
          </a:p>
          <a:p>
            <a:pPr>
              <a:lnSpc>
                <a:spcPct val="90000"/>
              </a:lnSpc>
            </a:pPr>
            <a:r>
              <a:rPr lang="el-GR" sz="1400" b="1"/>
              <a:t>Ιεραρχημένη πλοήγηση</a:t>
            </a:r>
            <a:r>
              <a:rPr lang="el-GR" sz="1400"/>
              <a:t>: οι χρήστες </a:t>
            </a:r>
            <a:r>
              <a:rPr lang="el-GR" sz="1400" err="1"/>
              <a:t>πλοηγούνται</a:t>
            </a:r>
            <a:r>
              <a:rPr lang="el-GR" sz="1400"/>
              <a:t> δια μέσου των κλάδων μιας δομής σε σχήμα δέντρου, η οποία ακολουθεί τη λογική ανάπτυξη των περιεχομένων</a:t>
            </a:r>
          </a:p>
          <a:p>
            <a:pPr>
              <a:lnSpc>
                <a:spcPct val="90000"/>
              </a:lnSpc>
            </a:pPr>
            <a:r>
              <a:rPr lang="el-GR" sz="1400" b="1"/>
              <a:t>Σύνθετη πλοήγηση</a:t>
            </a:r>
            <a:r>
              <a:rPr lang="el-GR" sz="1400"/>
              <a:t>: σε αυτή την πλοήγηση χρησιμοποιούνται διαφορετικά είδη πλοήγησης στα τμήματά της.</a:t>
            </a:r>
            <a:endParaRPr lang="en-US" sz="1400"/>
          </a:p>
        </p:txBody>
      </p:sp>
      <p:cxnSp>
        <p:nvCxnSpPr>
          <p:cNvPr id="2055" name="Straight Connector 205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57" name="Straight Connector 205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5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6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7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5666347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1011</TotalTime>
  <Words>1805</Words>
  <Application>Microsoft Office PowerPoint</Application>
  <PresentationFormat>Widescreen</PresentationFormat>
  <Paragraphs>75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Enriqueta</vt:lpstr>
      <vt:lpstr>Trebuchet MS</vt:lpstr>
      <vt:lpstr>Wingdings 3</vt:lpstr>
      <vt:lpstr>Facet</vt:lpstr>
      <vt:lpstr> Σχεδίαση και Ανάπτυξη Εκπαιδευτικού Λογισμικού  </vt:lpstr>
      <vt:lpstr>Εκπαιδευτικό Λογισμικό  </vt:lpstr>
      <vt:lpstr>Βασικοί ορισμοί </vt:lpstr>
      <vt:lpstr>PowerPoint Presentation</vt:lpstr>
      <vt:lpstr>PowerPoint Presentation</vt:lpstr>
      <vt:lpstr>ΕΙΔΗ ΕΦΑΡΜΟΓΩΝ ΠΟΛΥΜΕΣΩΝ </vt:lpstr>
      <vt:lpstr>ΒΑΣΙΚΕΣ ΑΡΧΕΣ ΜΙΑΣ ΕΚΠΑΙΔΕΥΤΙΚΗΣ ΠΟΛΥΜΕΣΙΚΗΣ ΕΦΑΡΜΟΓΗΣ</vt:lpstr>
      <vt:lpstr>Σχεδίαση</vt:lpstr>
      <vt:lpstr> Είδη Πλοήγησης </vt:lpstr>
      <vt:lpstr>8 χρυσοί κανόνες για τον σχεδιασμό διεπαφής χρήστη  (Shneiderman &amp; Plaisant, 2005)</vt:lpstr>
      <vt:lpstr>PowerPoint Presentation</vt:lpstr>
      <vt:lpstr>ΚΑΤΗΓΟΡΙΑ ΣΥΣΤΗΜΑΤΑ ΣΥΓΓΡΑΦΗΣ ΠΟΛΥΜΕΣΙΚΩΝ ΕΦΑΡΜΟΓΩΝ</vt:lpstr>
      <vt:lpstr>Κριτήρια αξιολόγησης εκπαιδευτικού λογισμικού </vt:lpstr>
      <vt:lpstr>Λογισμικό παρουσίασης</vt:lpstr>
      <vt:lpstr>PowerPoint Presentation</vt:lpstr>
      <vt:lpstr>PowerPoint Presentation</vt:lpstr>
      <vt:lpstr>Λογισμικό εξάσκησης και εμπέδωσης https://www.dwrean.net/search/label/%CE%9B%CE%BF%CE%B3%CE%B9%CF%83%CE%BC%CE%B9%CE%BA%CF%8C%20%CE%94%CE%B7%CE%BC%CE%BF%CF%84%CE%B9%CE%BA%CE%BF%CF%8D </vt:lpstr>
      <vt:lpstr>Εκπαιδευτικά λογισμικά:  1.https://dimpapp.gr/%CE%B5%CE%BA%CF%80%CE%B1%CE%B9%CE%B4%CE%B5%CF%85%CF%84%CE%B9%CE%BA%CF%8C%CF%85%CE%BB%CE%B9%CE%BA%CF%8C/online-%CE%B5%CE%BA%CF%80%CE%B1%CE%B9%CE%B4%CE%B5%CF%85%CF%84%CE%B9%CE%BA%CF%8C-%CE%BB%CE%BF%CE%B3%CE%B9%CF%83%CE%BC%CE%B9%CE%BA%CF%8C/   2. http://photodentro.edu.gr/aggregator/   3. http://www.pi-schools.gr/   4. https://www.kidmedia.gr/download  </vt:lpstr>
      <vt:lpstr>PowerPoint Presentation</vt:lpstr>
      <vt:lpstr>PowerPoint Presentation</vt:lpstr>
      <vt:lpstr>PowerPoint Presentation</vt:lpstr>
      <vt:lpstr>Λογισμικό δημιουργίας</vt:lpstr>
      <vt:lpstr>https://aesop.iep.edu.gr/  (Διδακτικά σενάρια)</vt:lpstr>
      <vt:lpstr>Χρήσιμες ιστοσελίδες </vt:lpstr>
      <vt:lpstr>Εργογραφία </vt:lpstr>
      <vt:lpstr>Σας ευχαριστώ!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Nikolaos Pellas</dc:creator>
  <cp:lastModifiedBy>Nikolaos Pellas</cp:lastModifiedBy>
  <cp:revision>145</cp:revision>
  <dcterms:created xsi:type="dcterms:W3CDTF">2019-10-12T05:18:04Z</dcterms:created>
  <dcterms:modified xsi:type="dcterms:W3CDTF">2024-11-03T06:26:03Z</dcterms:modified>
</cp:coreProperties>
</file>